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19"/>
  </p:notesMasterIdLst>
  <p:handoutMasterIdLst>
    <p:handoutMasterId r:id="rId20"/>
  </p:handoutMasterIdLst>
  <p:sldIdLst>
    <p:sldId id="273" r:id="rId5"/>
    <p:sldId id="261" r:id="rId6"/>
    <p:sldId id="272" r:id="rId7"/>
    <p:sldId id="274" r:id="rId8"/>
    <p:sldId id="276" r:id="rId9"/>
    <p:sldId id="277" r:id="rId10"/>
    <p:sldId id="288" r:id="rId11"/>
    <p:sldId id="278" r:id="rId12"/>
    <p:sldId id="287" r:id="rId13"/>
    <p:sldId id="285" r:id="rId14"/>
    <p:sldId id="283" r:id="rId15"/>
    <p:sldId id="284" r:id="rId16"/>
    <p:sldId id="286" r:id="rId17"/>
    <p:sldId id="270" r:id="rId1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5775BD"/>
    <a:srgbClr val="0E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86442" autoAdjust="0"/>
  </p:normalViewPr>
  <p:slideViewPr>
    <p:cSldViewPr snapToObjects="1" showGuides="1">
      <p:cViewPr varScale="1">
        <p:scale>
          <a:sx n="112" d="100"/>
          <a:sy n="112" d="100"/>
        </p:scale>
        <p:origin x="288" y="10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Departments\DSU\Groups\EU\Horizon%20Europe%20projects\Funded%20projects\Pillar%202%20-%20CL4%20Digital,%20Industry,%20Space\HEARTS\Deliverables%20and%20Milestones\HEARTS%20MS%20and%20DV%20timelin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Departments\DSU\Groups\EU\Horizon%20Europe%20projects\Funded%20projects\Pillar%202%20-%20CL4%20Digital,%20Industry,%20Space\HEARTS\Deliverables%20and%20Milestones\HEARTS%20MS%20and%20DV%20timelin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HEARTS Deliverables timeline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Timeline!$A$5</c:f>
              <c:strCache>
                <c:ptCount val="1"/>
                <c:pt idx="0">
                  <c:v>Total nb of due DV since M1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39-42A8-9DD2-D1974D70739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39-42A8-9DD2-D1974D70739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739-42A8-9DD2-D1974D70739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739-42A8-9DD2-D1974D70739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739-42A8-9DD2-D1974D707399}"/>
                </c:ext>
              </c:extLst>
            </c:dLbl>
            <c:dLbl>
              <c:idx val="5"/>
              <c:layout>
                <c:manualLayout>
                  <c:x val="-2.7057279604755288E-2"/>
                  <c:y val="0.10439478615543081"/>
                </c:manualLayout>
              </c:layout>
              <c:tx>
                <c:rich>
                  <a:bodyPr/>
                  <a:lstStyle/>
                  <a:p>
                    <a:fld id="{FB7877AE-9FC5-4689-8C2E-FC05073A8303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0939092172301996E-2"/>
                      <c:h val="0.10353987669999434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6739-42A8-9DD2-D1974D70739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739-42A8-9DD2-D1974D70739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739-42A8-9DD2-D1974D707399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739-42A8-9DD2-D1974D707399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739-42A8-9DD2-D1974D707399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739-42A8-9DD2-D1974D707399}"/>
                </c:ext>
              </c:extLst>
            </c:dLbl>
            <c:dLbl>
              <c:idx val="11"/>
              <c:layout>
                <c:manualLayout>
                  <c:x val="-1.0705686002893573E-2"/>
                  <c:y val="0.11069294851917486"/>
                </c:manualLayout>
              </c:layout>
              <c:tx>
                <c:rich>
                  <a:bodyPr/>
                  <a:lstStyle/>
                  <a:p>
                    <a:fld id="{A628E2BB-B806-40ED-837B-491E07BE0D98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9436467500385979E-2"/>
                      <c:h val="0.13058328265926478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6739-42A8-9DD2-D1974D707399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85C74140-A635-4BF3-B448-E51877570D3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6739-42A8-9DD2-D1974D707399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BD1648D1-711C-4FBD-BCC3-8069A370BF5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6739-42A8-9DD2-D1974D707399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AF7F30A1-2A45-45EE-B1A6-A1FCAB89A25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6739-42A8-9DD2-D1974D707399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D72AB7F2-5518-46E3-A794-CF24232A530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6739-42A8-9DD2-D1974D707399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489A0D96-02E9-4DCA-B7F0-68E2E72FCED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6739-42A8-9DD2-D1974D707399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EAD85084-FFC4-4839-8610-5EC3763A662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6739-42A8-9DD2-D1974D707399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FC2A9D59-0F30-4F91-AC14-1A380E61707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6739-42A8-9DD2-D1974D707399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99AFFF6F-579D-4D35-84F1-843A7BEB2A1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6739-42A8-9DD2-D1974D707399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A3AC69BF-6D84-43E3-A42E-87052963C4C1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6739-42A8-9DD2-D1974D707399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4A72B26E-9A22-4107-AD4E-75A23E6215B2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6739-42A8-9DD2-D1974D707399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D64E606A-E9E7-48D5-A257-8C87DDC8EEF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6739-42A8-9DD2-D1974D707399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1D68C0E9-2F27-4C4E-8D67-35F94ABD941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6739-42A8-9DD2-D1974D707399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CEDC5CF8-436F-47A0-BD4D-06D7C822FE5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6739-42A8-9DD2-D1974D707399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5219A072-5A0E-400F-A7E2-F16E4B9B46D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6739-42A8-9DD2-D1974D707399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2E3D0696-BB14-4045-B969-2BBAC232D31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6739-42A8-9DD2-D1974D707399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5D9E6AE0-0D99-4765-88AF-620089BA6522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6739-42A8-9DD2-D1974D707399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B689A7BD-7D8E-4217-9A12-9E443A33F68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6739-42A8-9DD2-D1974D707399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EC49D56C-A340-48A9-8DDA-F4B1513DF33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6739-42A8-9DD2-D1974D707399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F81B0FC9-1501-4F2A-A058-B1AA50F9885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6739-42A8-9DD2-D1974D707399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47F9632D-A4F7-4572-8D05-4CFBFD50111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6739-42A8-9DD2-D1974D707399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5D513224-986C-4EB8-BB1A-6E01782EBC1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0-6739-42A8-9DD2-D1974D707399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E4FF65C3-8A4E-4FCB-8569-214A7DA1688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6739-42A8-9DD2-D1974D707399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67D88ABF-6240-4EE3-B1FC-60D0AE278AF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6739-42A8-9DD2-D1974D707399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fld id="{29181514-8DFD-4013-9A5C-965F541C6E0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3-6739-42A8-9DD2-D1974D707399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fld id="{EBA893A8-6C78-4108-A732-A9EFE3D250AE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6739-42A8-9DD2-D1974D707399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477CC915-6E97-49A6-AA1B-3169FE4BE7EE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6739-42A8-9DD2-D1974D707399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85E87C0C-B2E6-4CEA-845B-F8C33620588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6-6739-42A8-9DD2-D1974D707399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fld id="{FB35EB8C-24BD-4FFD-840A-02C306B785A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6739-42A8-9DD2-D1974D707399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BF19FE43-963D-4843-886E-007FB457BF3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6739-42A8-9DD2-D1974D707399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fld id="{6053DED9-269D-4C7B-BC7E-059E717B9EBE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9-6739-42A8-9DD2-D1974D707399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fld id="{09035841-9742-42B4-A450-E59EF3ECB35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6739-42A8-9DD2-D1974D707399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fld id="{67765573-D44E-4717-9014-9018507C445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6739-42A8-9DD2-D1974D707399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fld id="{76E7B813-0C80-46B1-A9D0-9E51CBC92B7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C-6739-42A8-9DD2-D1974D707399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fld id="{684EFDC0-81D4-4C47-8EE7-941F624491A2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6739-42A8-9DD2-D1974D707399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fld id="{A41E69E3-6DF9-44ED-8CDE-63E8277E968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6739-42A8-9DD2-D1974D707399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fld id="{8134E6EA-4A5C-48BB-A79A-3FCDE9E1652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F-6739-42A8-9DD2-D1974D707399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0"/>
              </c:ext>
            </c:extLst>
          </c:dLbls>
          <c:cat>
            <c:numRef>
              <c:f>Timeline!$B$2:$AW$2</c:f>
              <c:numCache>
                <c:formatCode>mmm\-yy</c:formatCode>
                <c:ptCount val="48"/>
                <c:pt idx="0">
                  <c:v>44957</c:v>
                </c:pt>
                <c:pt idx="1">
                  <c:v>44985</c:v>
                </c:pt>
                <c:pt idx="2">
                  <c:v>45016</c:v>
                </c:pt>
                <c:pt idx="3">
                  <c:v>45046</c:v>
                </c:pt>
                <c:pt idx="4">
                  <c:v>45077</c:v>
                </c:pt>
                <c:pt idx="5">
                  <c:v>45107</c:v>
                </c:pt>
                <c:pt idx="6">
                  <c:v>45138</c:v>
                </c:pt>
                <c:pt idx="7">
                  <c:v>45169</c:v>
                </c:pt>
                <c:pt idx="8">
                  <c:v>45199</c:v>
                </c:pt>
                <c:pt idx="9">
                  <c:v>45230</c:v>
                </c:pt>
                <c:pt idx="10">
                  <c:v>45260</c:v>
                </c:pt>
                <c:pt idx="11">
                  <c:v>45291</c:v>
                </c:pt>
                <c:pt idx="12">
                  <c:v>45322</c:v>
                </c:pt>
                <c:pt idx="13">
                  <c:v>45351</c:v>
                </c:pt>
                <c:pt idx="14">
                  <c:v>45382</c:v>
                </c:pt>
                <c:pt idx="15">
                  <c:v>45412</c:v>
                </c:pt>
                <c:pt idx="16">
                  <c:v>45443</c:v>
                </c:pt>
                <c:pt idx="17">
                  <c:v>45473</c:v>
                </c:pt>
                <c:pt idx="18">
                  <c:v>45504</c:v>
                </c:pt>
                <c:pt idx="19">
                  <c:v>45535</c:v>
                </c:pt>
                <c:pt idx="20">
                  <c:v>45565</c:v>
                </c:pt>
                <c:pt idx="21">
                  <c:v>45596</c:v>
                </c:pt>
                <c:pt idx="22">
                  <c:v>45626</c:v>
                </c:pt>
                <c:pt idx="23">
                  <c:v>45657</c:v>
                </c:pt>
                <c:pt idx="24">
                  <c:v>45688</c:v>
                </c:pt>
                <c:pt idx="25">
                  <c:v>45716</c:v>
                </c:pt>
                <c:pt idx="26">
                  <c:v>45747</c:v>
                </c:pt>
                <c:pt idx="27">
                  <c:v>45777</c:v>
                </c:pt>
                <c:pt idx="28">
                  <c:v>45808</c:v>
                </c:pt>
                <c:pt idx="29">
                  <c:v>45838</c:v>
                </c:pt>
                <c:pt idx="30">
                  <c:v>45869</c:v>
                </c:pt>
                <c:pt idx="31">
                  <c:v>45900</c:v>
                </c:pt>
                <c:pt idx="32">
                  <c:v>45930</c:v>
                </c:pt>
                <c:pt idx="33">
                  <c:v>45961</c:v>
                </c:pt>
                <c:pt idx="34">
                  <c:v>45991</c:v>
                </c:pt>
                <c:pt idx="35">
                  <c:v>46022</c:v>
                </c:pt>
                <c:pt idx="36">
                  <c:v>46053</c:v>
                </c:pt>
                <c:pt idx="37">
                  <c:v>46081</c:v>
                </c:pt>
                <c:pt idx="38">
                  <c:v>46112</c:v>
                </c:pt>
                <c:pt idx="39">
                  <c:v>46142</c:v>
                </c:pt>
                <c:pt idx="40">
                  <c:v>46173</c:v>
                </c:pt>
                <c:pt idx="41">
                  <c:v>46203</c:v>
                </c:pt>
                <c:pt idx="42">
                  <c:v>46234</c:v>
                </c:pt>
                <c:pt idx="43">
                  <c:v>46265</c:v>
                </c:pt>
                <c:pt idx="44">
                  <c:v>46295</c:v>
                </c:pt>
                <c:pt idx="45">
                  <c:v>46326</c:v>
                </c:pt>
                <c:pt idx="46">
                  <c:v>46356</c:v>
                </c:pt>
                <c:pt idx="47">
                  <c:v>46387</c:v>
                </c:pt>
              </c:numCache>
            </c:numRef>
          </c:cat>
          <c:val>
            <c:numRef>
              <c:f>Timeline!$B$5:$AW$5</c:f>
              <c:numCache>
                <c:formatCode>0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6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13</c:v>
                </c:pt>
                <c:pt idx="24">
                  <c:v>13</c:v>
                </c:pt>
                <c:pt idx="25">
                  <c:v>13</c:v>
                </c:pt>
                <c:pt idx="26">
                  <c:v>13</c:v>
                </c:pt>
                <c:pt idx="27">
                  <c:v>13</c:v>
                </c:pt>
                <c:pt idx="28">
                  <c:v>13</c:v>
                </c:pt>
                <c:pt idx="29">
                  <c:v>13</c:v>
                </c:pt>
                <c:pt idx="30">
                  <c:v>13</c:v>
                </c:pt>
                <c:pt idx="31">
                  <c:v>13</c:v>
                </c:pt>
                <c:pt idx="32">
                  <c:v>13</c:v>
                </c:pt>
                <c:pt idx="33">
                  <c:v>13</c:v>
                </c:pt>
                <c:pt idx="34">
                  <c:v>13</c:v>
                </c:pt>
                <c:pt idx="35">
                  <c:v>22</c:v>
                </c:pt>
                <c:pt idx="36">
                  <c:v>22</c:v>
                </c:pt>
                <c:pt idx="37">
                  <c:v>22</c:v>
                </c:pt>
                <c:pt idx="38">
                  <c:v>22</c:v>
                </c:pt>
                <c:pt idx="39">
                  <c:v>22</c:v>
                </c:pt>
                <c:pt idx="40">
                  <c:v>22</c:v>
                </c:pt>
                <c:pt idx="41">
                  <c:v>22</c:v>
                </c:pt>
                <c:pt idx="42">
                  <c:v>22</c:v>
                </c:pt>
                <c:pt idx="43">
                  <c:v>22</c:v>
                </c:pt>
                <c:pt idx="44">
                  <c:v>22</c:v>
                </c:pt>
                <c:pt idx="45">
                  <c:v>22</c:v>
                </c:pt>
                <c:pt idx="46">
                  <c:v>22</c:v>
                </c:pt>
                <c:pt idx="47">
                  <c:v>31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Timeline!$B$4:$AW$4</c15:f>
                <c15:dlblRangeCache>
                  <c:ptCount val="48"/>
                  <c:pt idx="5">
                    <c:v> D2.1, D5.1 </c:v>
                  </c:pt>
                  <c:pt idx="11">
                    <c:v> D2.2, D4.1, D7.1 </c:v>
                  </c:pt>
                  <c:pt idx="17">
                    <c:v> D1.1 </c:v>
                  </c:pt>
                  <c:pt idx="23">
                    <c:v> D3.1, D3.2, D3.3, D4.2, D5.2, D6.1, D7.2 </c:v>
                  </c:pt>
                  <c:pt idx="35">
                    <c:v> D2.3, D3.4, D3.5, D4.3, D4.4, D4.5, D5.3, D5.4, D6.2 </c:v>
                  </c:pt>
                  <c:pt idx="47">
                    <c:v> D2.4, D4.6, D5.5, D5.6, D6.3, D7.3, D8.1, D8.2, D8.3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30-6739-42A8-9DD2-D1974D707399}"/>
            </c:ext>
          </c:extLst>
        </c:ser>
        <c:ser>
          <c:idx val="1"/>
          <c:order val="1"/>
          <c:tx>
            <c:strRef>
              <c:f>Timeline!$A$8</c:f>
              <c:strCache>
                <c:ptCount val="1"/>
                <c:pt idx="0">
                  <c:v>Total nb of delivered DV since M1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6739-42A8-9DD2-D1974D70739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6739-42A8-9DD2-D1974D70739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6739-42A8-9DD2-D1974D70739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6739-42A8-9DD2-D1974D70739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6739-42A8-9DD2-D1974D707399}"/>
                </c:ext>
              </c:extLst>
            </c:dLbl>
            <c:dLbl>
              <c:idx val="5"/>
              <c:layout>
                <c:manualLayout>
                  <c:x val="-4.1161996294580824E-2"/>
                  <c:y val="-7.1787344490361352E-2"/>
                </c:manualLayout>
              </c:layout>
              <c:tx>
                <c:rich>
                  <a:bodyPr/>
                  <a:lstStyle/>
                  <a:p>
                    <a:fld id="{933A3794-51BB-4989-8ADB-D5E08122CD81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586150995831406E-2"/>
                      <c:h val="9.18653067171522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6-6739-42A8-9DD2-D1974D70739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7-6739-42A8-9DD2-D1974D70739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6739-42A8-9DD2-D1974D707399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9-6739-42A8-9DD2-D1974D707399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6739-42A8-9DD2-D1974D707399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B-6739-42A8-9DD2-D1974D707399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C-6739-42A8-9DD2-D1974D707399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D-6739-42A8-9DD2-D1974D707399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E-6739-42A8-9DD2-D1974D707399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6739-42A8-9DD2-D1974D707399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6739-42A8-9DD2-D1974D707399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1-6739-42A8-9DD2-D1974D707399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6739-42A8-9DD2-D1974D707399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6739-42A8-9DD2-D1974D707399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4-6739-42A8-9DD2-D1974D707399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5-6739-42A8-9DD2-D1974D707399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6-6739-42A8-9DD2-D1974D707399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7-6739-42A8-9DD2-D1974D707399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8-6739-42A8-9DD2-D1974D707399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9-6739-42A8-9DD2-D1974D707399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A-6739-42A8-9DD2-D1974D707399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B-6739-42A8-9DD2-D1974D707399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C-6739-42A8-9DD2-D1974D707399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D-6739-42A8-9DD2-D1974D707399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E-6739-42A8-9DD2-D1974D707399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6739-42A8-9DD2-D1974D707399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0-6739-42A8-9DD2-D1974D707399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6739-42A8-9DD2-D1974D707399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6739-42A8-9DD2-D1974D707399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3-6739-42A8-9DD2-D1974D707399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6739-42A8-9DD2-D1974D707399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6739-42A8-9DD2-D1974D707399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6-6739-42A8-9DD2-D1974D707399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7-6739-42A8-9DD2-D1974D707399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8-6739-42A8-9DD2-D1974D707399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9-6739-42A8-9DD2-D1974D707399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A-6739-42A8-9DD2-D1974D707399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B-6739-42A8-9DD2-D1974D707399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C-6739-42A8-9DD2-D1974D707399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D-6739-42A8-9DD2-D1974D707399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6739-42A8-9DD2-D1974D707399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F-6739-42A8-9DD2-D1974D707399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6739-42A8-9DD2-D1974D707399}"/>
                </c:ext>
              </c:extLst>
            </c:dLbl>
            <c:spPr>
              <a:solidFill>
                <a:srgbClr val="E2F0D9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0"/>
              </c:ext>
            </c:extLst>
          </c:dLbls>
          <c:cat>
            <c:numRef>
              <c:f>Timeline!$B$2:$AW$2</c:f>
              <c:numCache>
                <c:formatCode>mmm\-yy</c:formatCode>
                <c:ptCount val="48"/>
                <c:pt idx="0">
                  <c:v>44957</c:v>
                </c:pt>
                <c:pt idx="1">
                  <c:v>44985</c:v>
                </c:pt>
                <c:pt idx="2">
                  <c:v>45016</c:v>
                </c:pt>
                <c:pt idx="3">
                  <c:v>45046</c:v>
                </c:pt>
                <c:pt idx="4">
                  <c:v>45077</c:v>
                </c:pt>
                <c:pt idx="5">
                  <c:v>45107</c:v>
                </c:pt>
                <c:pt idx="6">
                  <c:v>45138</c:v>
                </c:pt>
                <c:pt idx="7">
                  <c:v>45169</c:v>
                </c:pt>
                <c:pt idx="8">
                  <c:v>45199</c:v>
                </c:pt>
                <c:pt idx="9">
                  <c:v>45230</c:v>
                </c:pt>
                <c:pt idx="10">
                  <c:v>45260</c:v>
                </c:pt>
                <c:pt idx="11">
                  <c:v>45291</c:v>
                </c:pt>
                <c:pt idx="12">
                  <c:v>45322</c:v>
                </c:pt>
                <c:pt idx="13">
                  <c:v>45351</c:v>
                </c:pt>
                <c:pt idx="14">
                  <c:v>45382</c:v>
                </c:pt>
                <c:pt idx="15">
                  <c:v>45412</c:v>
                </c:pt>
                <c:pt idx="16">
                  <c:v>45443</c:v>
                </c:pt>
                <c:pt idx="17">
                  <c:v>45473</c:v>
                </c:pt>
                <c:pt idx="18">
                  <c:v>45504</c:v>
                </c:pt>
                <c:pt idx="19">
                  <c:v>45535</c:v>
                </c:pt>
                <c:pt idx="20">
                  <c:v>45565</c:v>
                </c:pt>
                <c:pt idx="21">
                  <c:v>45596</c:v>
                </c:pt>
                <c:pt idx="22">
                  <c:v>45626</c:v>
                </c:pt>
                <c:pt idx="23">
                  <c:v>45657</c:v>
                </c:pt>
                <c:pt idx="24">
                  <c:v>45688</c:v>
                </c:pt>
                <c:pt idx="25">
                  <c:v>45716</c:v>
                </c:pt>
                <c:pt idx="26">
                  <c:v>45747</c:v>
                </c:pt>
                <c:pt idx="27">
                  <c:v>45777</c:v>
                </c:pt>
                <c:pt idx="28">
                  <c:v>45808</c:v>
                </c:pt>
                <c:pt idx="29">
                  <c:v>45838</c:v>
                </c:pt>
                <c:pt idx="30">
                  <c:v>45869</c:v>
                </c:pt>
                <c:pt idx="31">
                  <c:v>45900</c:v>
                </c:pt>
                <c:pt idx="32">
                  <c:v>45930</c:v>
                </c:pt>
                <c:pt idx="33">
                  <c:v>45961</c:v>
                </c:pt>
                <c:pt idx="34">
                  <c:v>45991</c:v>
                </c:pt>
                <c:pt idx="35">
                  <c:v>46022</c:v>
                </c:pt>
                <c:pt idx="36">
                  <c:v>46053</c:v>
                </c:pt>
                <c:pt idx="37">
                  <c:v>46081</c:v>
                </c:pt>
                <c:pt idx="38">
                  <c:v>46112</c:v>
                </c:pt>
                <c:pt idx="39">
                  <c:v>46142</c:v>
                </c:pt>
                <c:pt idx="40">
                  <c:v>46173</c:v>
                </c:pt>
                <c:pt idx="41">
                  <c:v>46203</c:v>
                </c:pt>
                <c:pt idx="42">
                  <c:v>46234</c:v>
                </c:pt>
                <c:pt idx="43">
                  <c:v>46265</c:v>
                </c:pt>
                <c:pt idx="44">
                  <c:v>46295</c:v>
                </c:pt>
                <c:pt idx="45">
                  <c:v>46326</c:v>
                </c:pt>
                <c:pt idx="46">
                  <c:v>46356</c:v>
                </c:pt>
                <c:pt idx="47">
                  <c:v>46387</c:v>
                </c:pt>
              </c:numCache>
            </c:numRef>
          </c:cat>
          <c:val>
            <c:numRef>
              <c:f>Timeline!$B$8:$AW$8</c:f>
              <c:numCache>
                <c:formatCode>0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Timeline!$B$7:$M$7</c15:f>
                <c15:dlblRangeCache>
                  <c:ptCount val="12"/>
                  <c:pt idx="5">
                    <c:v> D2.1, D5.1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61-6739-42A8-9DD2-D1974D7073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20562495"/>
        <c:axId val="1320562975"/>
      </c:lineChart>
      <c:dateAx>
        <c:axId val="1320562495"/>
        <c:scaling>
          <c:orientation val="minMax"/>
          <c:max val="45261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0562975"/>
        <c:crosses val="autoZero"/>
        <c:auto val="1"/>
        <c:lblOffset val="100"/>
        <c:baseTimeUnit val="months"/>
      </c:dateAx>
      <c:valAx>
        <c:axId val="1320562975"/>
        <c:scaling>
          <c:orientation val="minMax"/>
          <c:max val="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05624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HEARTS Milestones timeline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Timeline!$A$11</c:f>
              <c:strCache>
                <c:ptCount val="1"/>
                <c:pt idx="0">
                  <c:v>Total nb of due MS since M1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1.3998456790123277E-3"/>
                  <c:y val="2.5859803921568628E-2"/>
                </c:manualLayout>
              </c:layout>
              <c:tx>
                <c:rich>
                  <a:bodyPr/>
                  <a:lstStyle/>
                  <a:p>
                    <a:fld id="{195FA940-5EE3-45AE-B161-B7A68BF3F0B8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8076-42AA-98FD-F0CD42E24A35}"/>
                </c:ext>
              </c:extLst>
            </c:dLbl>
            <c:dLbl>
              <c:idx val="1"/>
              <c:layout>
                <c:manualLayout>
                  <c:x val="-1.9598765432098746E-2"/>
                  <c:y val="7.2151960784313726E-2"/>
                </c:manualLayout>
              </c:layout>
              <c:tx>
                <c:rich>
                  <a:bodyPr/>
                  <a:lstStyle/>
                  <a:p>
                    <a:fld id="{08325A99-0CA3-4F12-B7A6-A6AA247A5BF6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8076-42AA-98FD-F0CD42E24A35}"/>
                </c:ext>
              </c:extLst>
            </c:dLbl>
            <c:dLbl>
              <c:idx val="2"/>
              <c:layout>
                <c:manualLayout>
                  <c:x val="-2.3238580246913582E-2"/>
                  <c:y val="7.5663725490195996E-2"/>
                </c:manualLayout>
              </c:layout>
              <c:tx>
                <c:rich>
                  <a:bodyPr/>
                  <a:lstStyle/>
                  <a:p>
                    <a:fld id="{65D98CB6-1E59-4F79-A854-E759CAEA5AFC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8076-42AA-98FD-F0CD42E24A3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76-42AA-98FD-F0CD42E24A3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076-42AA-98FD-F0CD42E24A35}"/>
                </c:ext>
              </c:extLst>
            </c:dLbl>
            <c:dLbl>
              <c:idx val="5"/>
              <c:layout>
                <c:manualLayout>
                  <c:x val="-2.4638425925925925E-2"/>
                  <c:y val="7.5503921568627452E-2"/>
                </c:manualLayout>
              </c:layout>
              <c:tx>
                <c:rich>
                  <a:bodyPr/>
                  <a:lstStyle/>
                  <a:p>
                    <a:fld id="{3D511EE3-B267-4702-9B5E-C47DD324C999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8076-42AA-98FD-F0CD42E24A3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076-42AA-98FD-F0CD42E24A35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076-42AA-98FD-F0CD42E24A35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076-42AA-98FD-F0CD42E24A35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076-42AA-98FD-F0CD42E24A35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076-42AA-98FD-F0CD42E24A35}"/>
                </c:ext>
              </c:extLst>
            </c:dLbl>
            <c:dLbl>
              <c:idx val="11"/>
              <c:layout>
                <c:manualLayout>
                  <c:x val="-2.8558201058201182E-2"/>
                  <c:y val="-4.6132478632478734E-2"/>
                </c:manualLayout>
              </c:layout>
              <c:tx>
                <c:rich>
                  <a:bodyPr/>
                  <a:lstStyle/>
                  <a:p>
                    <a:fld id="{4D2A5564-E84D-4340-9707-23EF97E14840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8076-42AA-98FD-F0CD42E24A35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68328DF7-876E-4709-8DF4-58A37D130599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8076-42AA-98FD-F0CD42E24A35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E15855B0-D3BE-473D-8A69-CDEDB9B4278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8076-42AA-98FD-F0CD42E24A35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1C9A3E47-9393-4725-9A31-755628179DEE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8076-42AA-98FD-F0CD42E24A35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1BFCA446-4649-403D-B473-AF47CB6B130E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8076-42AA-98FD-F0CD42E24A35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DE6226E8-944A-4EF9-8058-217A62A81A9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8076-42AA-98FD-F0CD42E24A35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DA19B2D4-6659-4555-AB21-5C30DC3EF1C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8076-42AA-98FD-F0CD42E24A35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2A3498D0-9BEB-4177-B7F6-7299DBBF3D0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8076-42AA-98FD-F0CD42E24A35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5B990D90-1B59-44DA-97B5-92EF8AEA184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8076-42AA-98FD-F0CD42E24A35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4D5DA5DD-36A3-4614-9AE3-4CF2F8864F9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8076-42AA-98FD-F0CD42E24A35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3C23BDDF-F6BB-47F3-A05E-3AC5E9C5224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8076-42AA-98FD-F0CD42E24A35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37D958B0-FF24-4378-988F-7918BD551A8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8076-42AA-98FD-F0CD42E24A35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BB01AD81-FAE2-4124-A9DA-C1D35DF3531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8076-42AA-98FD-F0CD42E24A35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B56C5096-0E1E-4AB5-8309-58DF7CD63EA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8076-42AA-98FD-F0CD42E24A35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08BD355B-A7C1-4DEC-81B6-DA57D547051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8076-42AA-98FD-F0CD42E24A35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490D4BFD-0260-4012-8B81-89CE107B00A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8076-42AA-98FD-F0CD42E24A35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D74DB091-7FFD-4CC4-994A-15FF130D9FD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8076-42AA-98FD-F0CD42E24A35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49A589FA-2F8A-4D8C-8E5F-4B9283E65AA1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8076-42AA-98FD-F0CD42E24A35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36824A11-9FEC-4AAF-B17B-1E21ED2E727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8076-42AA-98FD-F0CD42E24A35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91B3676D-509D-4405-8EDE-8D186E39DF4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8076-42AA-98FD-F0CD42E24A35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08F0ED61-33AB-4BA4-A88D-0D96DF880DC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8076-42AA-98FD-F0CD42E24A35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26F6BBA8-2E3E-4148-AC30-1CD0FBF9DC22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0-8076-42AA-98FD-F0CD42E24A35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8E5FDAC0-FDD1-4514-9206-BA2B0C7F95CC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8076-42AA-98FD-F0CD42E24A35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4D2DDFFF-E5BE-4A28-9B9C-E21AAF1670C9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8076-42AA-98FD-F0CD42E24A35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fld id="{B25E8ABC-78BB-4276-AA71-EB2198DABBB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3-8076-42AA-98FD-F0CD42E24A35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fld id="{0C7A999E-5605-41A2-A6EE-11B77575E05C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8076-42AA-98FD-F0CD42E24A35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DCF6C546-0F99-44B7-B883-AAA06636B35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8076-42AA-98FD-F0CD42E24A35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3E34C954-64C6-45EA-B1AE-8209D410AF6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6-8076-42AA-98FD-F0CD42E24A35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fld id="{2FA3D347-3631-42CB-A3BB-9CB7AB15230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8076-42AA-98FD-F0CD42E24A35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9F48D060-46C2-40E2-BBAE-4BBA1357F8A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8076-42AA-98FD-F0CD42E24A35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fld id="{BEF44473-5A90-45A9-AA91-0CCA2458CCB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9-8076-42AA-98FD-F0CD42E24A35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fld id="{A9C326F5-D9F6-42F6-A1A0-12F8D7F28C5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8076-42AA-98FD-F0CD42E24A35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fld id="{32C1BF60-E946-417D-840B-3A1EB83C9C3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8076-42AA-98FD-F0CD42E24A35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fld id="{3E1E19B4-4FFD-44F9-B02E-DDD451937B9C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C-8076-42AA-98FD-F0CD42E24A35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fld id="{3AC8C92A-C3AC-4723-82A6-A37571FDE02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8076-42AA-98FD-F0CD42E24A35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fld id="{236AFF2A-070C-4134-809E-518FC84CFAE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8076-42AA-98FD-F0CD42E24A35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fld id="{6C9596CF-106D-4312-AA73-6E160ABA026C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F-8076-42AA-98FD-F0CD42E24A35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0"/>
              </c:ext>
            </c:extLst>
          </c:dLbls>
          <c:cat>
            <c:numRef>
              <c:f>Timeline!$B$2:$AW$2</c:f>
              <c:numCache>
                <c:formatCode>mmm\-yy</c:formatCode>
                <c:ptCount val="48"/>
                <c:pt idx="0">
                  <c:v>44957</c:v>
                </c:pt>
                <c:pt idx="1">
                  <c:v>44985</c:v>
                </c:pt>
                <c:pt idx="2">
                  <c:v>45016</c:v>
                </c:pt>
                <c:pt idx="3">
                  <c:v>45046</c:v>
                </c:pt>
                <c:pt idx="4">
                  <c:v>45077</c:v>
                </c:pt>
                <c:pt idx="5">
                  <c:v>45107</c:v>
                </c:pt>
                <c:pt idx="6">
                  <c:v>45138</c:v>
                </c:pt>
                <c:pt idx="7">
                  <c:v>45169</c:v>
                </c:pt>
                <c:pt idx="8">
                  <c:v>45199</c:v>
                </c:pt>
                <c:pt idx="9">
                  <c:v>45230</c:v>
                </c:pt>
                <c:pt idx="10">
                  <c:v>45260</c:v>
                </c:pt>
                <c:pt idx="11">
                  <c:v>45291</c:v>
                </c:pt>
                <c:pt idx="12">
                  <c:v>45322</c:v>
                </c:pt>
                <c:pt idx="13">
                  <c:v>45351</c:v>
                </c:pt>
                <c:pt idx="14">
                  <c:v>45382</c:v>
                </c:pt>
                <c:pt idx="15">
                  <c:v>45412</c:v>
                </c:pt>
                <c:pt idx="16">
                  <c:v>45443</c:v>
                </c:pt>
                <c:pt idx="17">
                  <c:v>45473</c:v>
                </c:pt>
                <c:pt idx="18">
                  <c:v>45504</c:v>
                </c:pt>
                <c:pt idx="19">
                  <c:v>45535</c:v>
                </c:pt>
                <c:pt idx="20">
                  <c:v>45565</c:v>
                </c:pt>
                <c:pt idx="21">
                  <c:v>45596</c:v>
                </c:pt>
                <c:pt idx="22">
                  <c:v>45626</c:v>
                </c:pt>
                <c:pt idx="23">
                  <c:v>45657</c:v>
                </c:pt>
                <c:pt idx="24">
                  <c:v>45688</c:v>
                </c:pt>
                <c:pt idx="25">
                  <c:v>45716</c:v>
                </c:pt>
                <c:pt idx="26">
                  <c:v>45747</c:v>
                </c:pt>
                <c:pt idx="27">
                  <c:v>45777</c:v>
                </c:pt>
                <c:pt idx="28">
                  <c:v>45808</c:v>
                </c:pt>
                <c:pt idx="29">
                  <c:v>45838</c:v>
                </c:pt>
                <c:pt idx="30">
                  <c:v>45869</c:v>
                </c:pt>
                <c:pt idx="31">
                  <c:v>45900</c:v>
                </c:pt>
                <c:pt idx="32">
                  <c:v>45930</c:v>
                </c:pt>
                <c:pt idx="33">
                  <c:v>45961</c:v>
                </c:pt>
                <c:pt idx="34">
                  <c:v>45991</c:v>
                </c:pt>
                <c:pt idx="35">
                  <c:v>46022</c:v>
                </c:pt>
                <c:pt idx="36">
                  <c:v>46053</c:v>
                </c:pt>
                <c:pt idx="37">
                  <c:v>46081</c:v>
                </c:pt>
                <c:pt idx="38">
                  <c:v>46112</c:v>
                </c:pt>
                <c:pt idx="39">
                  <c:v>46142</c:v>
                </c:pt>
                <c:pt idx="40">
                  <c:v>46173</c:v>
                </c:pt>
                <c:pt idx="41">
                  <c:v>46203</c:v>
                </c:pt>
                <c:pt idx="42">
                  <c:v>46234</c:v>
                </c:pt>
                <c:pt idx="43">
                  <c:v>46265</c:v>
                </c:pt>
                <c:pt idx="44">
                  <c:v>46295</c:v>
                </c:pt>
                <c:pt idx="45">
                  <c:v>46326</c:v>
                </c:pt>
                <c:pt idx="46">
                  <c:v>46356</c:v>
                </c:pt>
                <c:pt idx="47">
                  <c:v>46387</c:v>
                </c:pt>
              </c:numCache>
            </c:numRef>
          </c:cat>
          <c:val>
            <c:numRef>
              <c:f>Timeline!$B$11:$AW$11</c:f>
              <c:numCache>
                <c:formatCode>0</c:formatCode>
                <c:ptCount val="48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7</c:v>
                </c:pt>
                <c:pt idx="19">
                  <c:v>7</c:v>
                </c:pt>
                <c:pt idx="20">
                  <c:v>7</c:v>
                </c:pt>
                <c:pt idx="21">
                  <c:v>7</c:v>
                </c:pt>
                <c:pt idx="22">
                  <c:v>7</c:v>
                </c:pt>
                <c:pt idx="23">
                  <c:v>10</c:v>
                </c:pt>
                <c:pt idx="24">
                  <c:v>10</c:v>
                </c:pt>
                <c:pt idx="25">
                  <c:v>11</c:v>
                </c:pt>
                <c:pt idx="26">
                  <c:v>11</c:v>
                </c:pt>
                <c:pt idx="27">
                  <c:v>11</c:v>
                </c:pt>
                <c:pt idx="28">
                  <c:v>11</c:v>
                </c:pt>
                <c:pt idx="29">
                  <c:v>11</c:v>
                </c:pt>
                <c:pt idx="30">
                  <c:v>11</c:v>
                </c:pt>
                <c:pt idx="31">
                  <c:v>11</c:v>
                </c:pt>
                <c:pt idx="32">
                  <c:v>11</c:v>
                </c:pt>
                <c:pt idx="33">
                  <c:v>11</c:v>
                </c:pt>
                <c:pt idx="34">
                  <c:v>11</c:v>
                </c:pt>
                <c:pt idx="35">
                  <c:v>16</c:v>
                </c:pt>
                <c:pt idx="36">
                  <c:v>16</c:v>
                </c:pt>
                <c:pt idx="37">
                  <c:v>16</c:v>
                </c:pt>
                <c:pt idx="38">
                  <c:v>17</c:v>
                </c:pt>
                <c:pt idx="39">
                  <c:v>17</c:v>
                </c:pt>
                <c:pt idx="40">
                  <c:v>17</c:v>
                </c:pt>
                <c:pt idx="41">
                  <c:v>17</c:v>
                </c:pt>
                <c:pt idx="42">
                  <c:v>17</c:v>
                </c:pt>
                <c:pt idx="43">
                  <c:v>17</c:v>
                </c:pt>
                <c:pt idx="44">
                  <c:v>17</c:v>
                </c:pt>
                <c:pt idx="45">
                  <c:v>17</c:v>
                </c:pt>
                <c:pt idx="46">
                  <c:v>17</c:v>
                </c:pt>
                <c:pt idx="47">
                  <c:v>23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Timeline!$B$10:$AW$10</c15:f>
                <c15:dlblRangeCache>
                  <c:ptCount val="48"/>
                  <c:pt idx="0">
                    <c:v> MS1 </c:v>
                  </c:pt>
                  <c:pt idx="1">
                    <c:v> MS2, MS9 </c:v>
                  </c:pt>
                  <c:pt idx="2">
                    <c:v> MS3, MS10 </c:v>
                  </c:pt>
                  <c:pt idx="5">
                    <c:v> MS4 </c:v>
                  </c:pt>
                  <c:pt idx="11">
                    <c:v> MS5 </c:v>
                  </c:pt>
                  <c:pt idx="23">
                    <c:v> MS11, MS12, MS20 </c:v>
                  </c:pt>
                  <c:pt idx="25">
                    <c:v> MS6 </c:v>
                  </c:pt>
                  <c:pt idx="35">
                    <c:v> MS13, MS14, MS15, MS18, MS19 </c:v>
                  </c:pt>
                  <c:pt idx="38">
                    <c:v> MS7 </c:v>
                  </c:pt>
                  <c:pt idx="47">
                    <c:v> MS8, MS16, MS17, MS21, MS22, MS23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30-8076-42AA-98FD-F0CD42E24A35}"/>
            </c:ext>
          </c:extLst>
        </c:ser>
        <c:ser>
          <c:idx val="1"/>
          <c:order val="1"/>
          <c:tx>
            <c:strRef>
              <c:f>Timeline!$A$14</c:f>
              <c:strCache>
                <c:ptCount val="1"/>
                <c:pt idx="0">
                  <c:v>Total nb of delivered MS since M1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5.4004554577736605E-2"/>
                  <c:y val="-0.1664012310696158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22D7D6B-D128-4131-BF4B-A240CAB920C2}" type="CELLRANGE">
                      <a:rPr lang="en-US"/>
                      <a:pPr>
                        <a:defRPr/>
                      </a:pPr>
                      <a:t>[CELLRANGE]</a:t>
                    </a:fld>
                    <a:endParaRPr lang="en-GB"/>
                  </a:p>
                </c:rich>
              </c:tx>
              <c:spPr>
                <a:solidFill>
                  <a:srgbClr val="70AD47">
                    <a:lumMod val="20000"/>
                    <a:lumOff val="80000"/>
                  </a:srgbClr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8.9472363748649072E-2"/>
                      <c:h val="0.1703156592294140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1-8076-42AA-98FD-F0CD42E24A35}"/>
                </c:ext>
              </c:extLst>
            </c:dLbl>
            <c:dLbl>
              <c:idx val="1"/>
              <c:layout>
                <c:manualLayout>
                  <c:x val="-2.687830687830688E-2"/>
                  <c:y val="-4.8846153846153949E-2"/>
                </c:manualLayout>
              </c:layout>
              <c:tx>
                <c:rich>
                  <a:bodyPr/>
                  <a:lstStyle/>
                  <a:p>
                    <a:fld id="{297EA491-245D-4325-9C4B-C36F7967C9F7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2-8076-42AA-98FD-F0CD42E24A3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8076-42AA-98FD-F0CD42E24A3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8076-42AA-98FD-F0CD42E24A3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8076-42AA-98FD-F0CD42E24A35}"/>
                </c:ext>
              </c:extLst>
            </c:dLbl>
            <c:dLbl>
              <c:idx val="5"/>
              <c:layout>
                <c:manualLayout>
                  <c:x val="-2.1558641975308643E-2"/>
                  <c:y val="-7.8856209150326831E-2"/>
                </c:manualLayout>
              </c:layout>
              <c:tx>
                <c:rich>
                  <a:bodyPr/>
                  <a:lstStyle/>
                  <a:p>
                    <a:fld id="{9FD36493-B3EB-44EF-BFE8-E41438C528FF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6-8076-42AA-98FD-F0CD42E24A3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7-8076-42AA-98FD-F0CD42E24A35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8076-42AA-98FD-F0CD42E24A35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9-8076-42AA-98FD-F0CD42E24A35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8076-42AA-98FD-F0CD42E24A35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B-8076-42AA-98FD-F0CD42E24A35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C-8076-42AA-98FD-F0CD42E24A35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D-8076-42AA-98FD-F0CD42E24A35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E-8076-42AA-98FD-F0CD42E24A35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8076-42AA-98FD-F0CD42E24A35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8076-42AA-98FD-F0CD42E24A35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1-8076-42AA-98FD-F0CD42E24A35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8076-42AA-98FD-F0CD42E24A35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8076-42AA-98FD-F0CD42E24A35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4-8076-42AA-98FD-F0CD42E24A35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5-8076-42AA-98FD-F0CD42E24A35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6-8076-42AA-98FD-F0CD42E24A35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7-8076-42AA-98FD-F0CD42E24A35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8-8076-42AA-98FD-F0CD42E24A35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9-8076-42AA-98FD-F0CD42E24A35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A-8076-42AA-98FD-F0CD42E24A35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B-8076-42AA-98FD-F0CD42E24A35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C-8076-42AA-98FD-F0CD42E24A35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D-8076-42AA-98FD-F0CD42E24A35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E-8076-42AA-98FD-F0CD42E24A35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8076-42AA-98FD-F0CD42E24A35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0-8076-42AA-98FD-F0CD42E24A35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8076-42AA-98FD-F0CD42E24A35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8076-42AA-98FD-F0CD42E24A35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3-8076-42AA-98FD-F0CD42E24A35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8076-42AA-98FD-F0CD42E24A35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8076-42AA-98FD-F0CD42E24A35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6-8076-42AA-98FD-F0CD42E24A35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7-8076-42AA-98FD-F0CD42E24A35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8-8076-42AA-98FD-F0CD42E24A35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9-8076-42AA-98FD-F0CD42E24A35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A-8076-42AA-98FD-F0CD42E24A35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B-8076-42AA-98FD-F0CD42E24A35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C-8076-42AA-98FD-F0CD42E24A35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D-8076-42AA-98FD-F0CD42E24A35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8076-42AA-98FD-F0CD42E24A35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F-8076-42AA-98FD-F0CD42E24A35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8076-42AA-98FD-F0CD42E24A35}"/>
                </c:ext>
              </c:extLst>
            </c:dLbl>
            <c:spPr>
              <a:solidFill>
                <a:srgbClr val="70AD47">
                  <a:lumMod val="20000"/>
                  <a:lumOff val="80000"/>
                </a:srgbClr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0"/>
              </c:ext>
            </c:extLst>
          </c:dLbls>
          <c:cat>
            <c:numRef>
              <c:f>Timeline!$B$2:$AW$2</c:f>
              <c:numCache>
                <c:formatCode>mmm\-yy</c:formatCode>
                <c:ptCount val="48"/>
                <c:pt idx="0">
                  <c:v>44957</c:v>
                </c:pt>
                <c:pt idx="1">
                  <c:v>44985</c:v>
                </c:pt>
                <c:pt idx="2">
                  <c:v>45016</c:v>
                </c:pt>
                <c:pt idx="3">
                  <c:v>45046</c:v>
                </c:pt>
                <c:pt idx="4">
                  <c:v>45077</c:v>
                </c:pt>
                <c:pt idx="5">
                  <c:v>45107</c:v>
                </c:pt>
                <c:pt idx="6">
                  <c:v>45138</c:v>
                </c:pt>
                <c:pt idx="7">
                  <c:v>45169</c:v>
                </c:pt>
                <c:pt idx="8">
                  <c:v>45199</c:v>
                </c:pt>
                <c:pt idx="9">
                  <c:v>45230</c:v>
                </c:pt>
                <c:pt idx="10">
                  <c:v>45260</c:v>
                </c:pt>
                <c:pt idx="11">
                  <c:v>45291</c:v>
                </c:pt>
                <c:pt idx="12">
                  <c:v>45322</c:v>
                </c:pt>
                <c:pt idx="13">
                  <c:v>45351</c:v>
                </c:pt>
                <c:pt idx="14">
                  <c:v>45382</c:v>
                </c:pt>
                <c:pt idx="15">
                  <c:v>45412</c:v>
                </c:pt>
                <c:pt idx="16">
                  <c:v>45443</c:v>
                </c:pt>
                <c:pt idx="17">
                  <c:v>45473</c:v>
                </c:pt>
                <c:pt idx="18">
                  <c:v>45504</c:v>
                </c:pt>
                <c:pt idx="19">
                  <c:v>45535</c:v>
                </c:pt>
                <c:pt idx="20">
                  <c:v>45565</c:v>
                </c:pt>
                <c:pt idx="21">
                  <c:v>45596</c:v>
                </c:pt>
                <c:pt idx="22">
                  <c:v>45626</c:v>
                </c:pt>
                <c:pt idx="23">
                  <c:v>45657</c:v>
                </c:pt>
                <c:pt idx="24">
                  <c:v>45688</c:v>
                </c:pt>
                <c:pt idx="25">
                  <c:v>45716</c:v>
                </c:pt>
                <c:pt idx="26">
                  <c:v>45747</c:v>
                </c:pt>
                <c:pt idx="27">
                  <c:v>45777</c:v>
                </c:pt>
                <c:pt idx="28">
                  <c:v>45808</c:v>
                </c:pt>
                <c:pt idx="29">
                  <c:v>45838</c:v>
                </c:pt>
                <c:pt idx="30">
                  <c:v>45869</c:v>
                </c:pt>
                <c:pt idx="31">
                  <c:v>45900</c:v>
                </c:pt>
                <c:pt idx="32">
                  <c:v>45930</c:v>
                </c:pt>
                <c:pt idx="33">
                  <c:v>45961</c:v>
                </c:pt>
                <c:pt idx="34">
                  <c:v>45991</c:v>
                </c:pt>
                <c:pt idx="35">
                  <c:v>46022</c:v>
                </c:pt>
                <c:pt idx="36">
                  <c:v>46053</c:v>
                </c:pt>
                <c:pt idx="37">
                  <c:v>46081</c:v>
                </c:pt>
                <c:pt idx="38">
                  <c:v>46112</c:v>
                </c:pt>
                <c:pt idx="39">
                  <c:v>46142</c:v>
                </c:pt>
                <c:pt idx="40">
                  <c:v>46173</c:v>
                </c:pt>
                <c:pt idx="41">
                  <c:v>46203</c:v>
                </c:pt>
                <c:pt idx="42">
                  <c:v>46234</c:v>
                </c:pt>
                <c:pt idx="43">
                  <c:v>46265</c:v>
                </c:pt>
                <c:pt idx="44">
                  <c:v>46295</c:v>
                </c:pt>
                <c:pt idx="45">
                  <c:v>46326</c:v>
                </c:pt>
                <c:pt idx="46">
                  <c:v>46356</c:v>
                </c:pt>
                <c:pt idx="47">
                  <c:v>46387</c:v>
                </c:pt>
              </c:numCache>
            </c:numRef>
          </c:cat>
          <c:val>
            <c:numRef>
              <c:f>Timeline!$B$14:$AW$14</c:f>
              <c:numCache>
                <c:formatCode>0</c:formatCode>
                <c:ptCount val="48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Timeline!$B$13:$M$13</c15:f>
                <c15:dlblRangeCache>
                  <c:ptCount val="12"/>
                  <c:pt idx="0">
                    <c:v> MS1, MS2, MS3, MS10 </c:v>
                  </c:pt>
                  <c:pt idx="1">
                    <c:v> MS9 </c:v>
                  </c:pt>
                  <c:pt idx="5">
                    <c:v> MS4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61-8076-42AA-98FD-F0CD42E24A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5238287"/>
        <c:axId val="1306501583"/>
      </c:lineChart>
      <c:dateAx>
        <c:axId val="1105238287"/>
        <c:scaling>
          <c:orientation val="minMax"/>
          <c:max val="45261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501583"/>
        <c:crosses val="autoZero"/>
        <c:auto val="1"/>
        <c:lblOffset val="100"/>
        <c:baseTimeUnit val="months"/>
      </c:dateAx>
      <c:valAx>
        <c:axId val="1306501583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52382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09/10/2023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09/10/2023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Advisory Panel Kick-off Meeting - 9 October 2023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Advisory Panel Kick-off Meeting - 9 October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tiff"/><Relationship Id="rId7" Type="http://schemas.openxmlformats.org/officeDocument/2006/relationships/image" Target="../media/image21.png"/><Relationship Id="rId2" Type="http://schemas.openxmlformats.org/officeDocument/2006/relationships/hyperlink" Target="https://hearts-project.eu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1306156:101306156:subDocs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14502/" TargetMode="External"/><Relationship Id="rId2" Type="http://schemas.openxmlformats.org/officeDocument/2006/relationships/hyperlink" Target="https://edms.cern.ch/document/2869820/1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9710" y="980728"/>
            <a:ext cx="5750345" cy="2306637"/>
          </a:xfrm>
        </p:spPr>
        <p:txBody>
          <a:bodyPr/>
          <a:lstStyle/>
          <a:p>
            <a:r>
              <a:rPr lang="fr-CH" sz="3200" b="0" dirty="0"/>
              <a:t>HEARTS Advisory Panel Kick-off Meeting</a:t>
            </a:r>
            <a:br>
              <a:rPr lang="fr-CH" dirty="0"/>
            </a:br>
            <a:r>
              <a:rPr lang="fr-CH" dirty="0"/>
              <a:t>HEARTS Management and Communication</a:t>
            </a:r>
            <a:endParaRPr lang="en-GB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9 </a:t>
            </a:r>
            <a:r>
              <a:rPr lang="fr-CH" dirty="0" err="1"/>
              <a:t>October</a:t>
            </a:r>
            <a:r>
              <a:rPr lang="fr-CH" dirty="0"/>
              <a:t> 2023</a:t>
            </a: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https://indico.cern.ch/event/1326703/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H" dirty="0"/>
              <a:t>Pablo Lopez</a:t>
            </a:r>
            <a:br>
              <a:rPr lang="fr-CH" dirty="0"/>
            </a:br>
            <a:r>
              <a:rPr lang="fr-CH" dirty="0"/>
              <a:t>&amp; Antoine Le Gall,</a:t>
            </a:r>
            <a:br>
              <a:rPr lang="fr-CH" dirty="0"/>
            </a:br>
            <a:r>
              <a:rPr lang="fr-CH" dirty="0"/>
              <a:t>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C2B812-B303-A74E-A19A-E9E1307C9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objective + target audiences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BB1947-2E5A-024C-804A-906D65C5BF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Objective (cf. GA): “Develop a new culture in which high-energy heavy ion beams are exploited for </a:t>
            </a:r>
            <a:r>
              <a:rPr lang="en-GB" b="1" dirty="0">
                <a:solidFill>
                  <a:schemeClr val="accent1"/>
                </a:solidFill>
              </a:rPr>
              <a:t>research</a:t>
            </a:r>
            <a:r>
              <a:rPr lang="en-GB" dirty="0"/>
              <a:t> and </a:t>
            </a:r>
            <a:r>
              <a:rPr lang="en-GB" b="1" dirty="0">
                <a:solidFill>
                  <a:schemeClr val="accent1"/>
                </a:solidFill>
              </a:rPr>
              <a:t>industrial</a:t>
            </a:r>
            <a:r>
              <a:rPr lang="en-GB" dirty="0"/>
              <a:t> purpose within the </a:t>
            </a:r>
            <a:r>
              <a:rPr lang="en-GB" b="1" dirty="0">
                <a:solidFill>
                  <a:schemeClr val="accent1"/>
                </a:solidFill>
              </a:rPr>
              <a:t>electronics, shielding and radiobiology communities</a:t>
            </a:r>
            <a:r>
              <a:rPr lang="en-GB" dirty="0"/>
              <a:t>”.</a:t>
            </a:r>
          </a:p>
          <a:p>
            <a:r>
              <a:rPr lang="en-GB" dirty="0"/>
              <a:t>Audiences:</a:t>
            </a:r>
          </a:p>
          <a:p>
            <a:pPr lvl="1"/>
            <a:r>
              <a:rPr lang="en-GB" dirty="0"/>
              <a:t>Internal community.</a:t>
            </a:r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Industry</a:t>
            </a:r>
            <a:r>
              <a:rPr lang="en-GB" dirty="0"/>
              <a:t> </a:t>
            </a:r>
            <a:r>
              <a:rPr lang="en-GB" sz="1600" dirty="0"/>
              <a:t>(established + new space industrial actors).</a:t>
            </a:r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Research &amp; Academia </a:t>
            </a:r>
            <a:r>
              <a:rPr lang="en-GB" sz="1600" dirty="0"/>
              <a:t>(radiation to electronics + Radiation shielding and radiobiology).</a:t>
            </a:r>
          </a:p>
          <a:p>
            <a:pPr lvl="1"/>
            <a:r>
              <a:rPr lang="en-GB" dirty="0"/>
              <a:t>Decision-makers.</a:t>
            </a:r>
          </a:p>
          <a:p>
            <a:pPr lvl="1"/>
            <a:r>
              <a:rPr lang="en-GB" dirty="0"/>
              <a:t>General public.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7344AF6-61CA-CA40-998B-9276D0113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1163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69014-D14C-E145-877E-185E37D8C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Communication channels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28C0677-F80C-6B45-AA0B-B882310B8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673C78B8-B1BB-D846-B825-63FF84D7000F}"/>
              </a:ext>
            </a:extLst>
          </p:cNvPr>
          <p:cNvGrpSpPr/>
          <p:nvPr/>
        </p:nvGrpSpPr>
        <p:grpSpPr>
          <a:xfrm>
            <a:off x="1055688" y="1909011"/>
            <a:ext cx="9762227" cy="3256389"/>
            <a:chOff x="1076303" y="1997713"/>
            <a:chExt cx="9762227" cy="325638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F52FD7B-140A-5049-B16D-19488ACC4370}"/>
                </a:ext>
              </a:extLst>
            </p:cNvPr>
            <p:cNvSpPr/>
            <p:nvPr/>
          </p:nvSpPr>
          <p:spPr>
            <a:xfrm>
              <a:off x="1076303" y="2951587"/>
              <a:ext cx="28391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Project website</a:t>
              </a:r>
            </a:p>
            <a:p>
              <a:pPr algn="ctr"/>
              <a:r>
                <a:rPr lang="en-GB" dirty="0">
                  <a:latin typeface="Helvetica" pitchFamily="2" charset="0"/>
                  <a:hlinkClick r:id="rId2"/>
                </a:rPr>
                <a:t>hearts-project.eu</a:t>
              </a:r>
              <a:endParaRPr lang="en-GB" dirty="0">
                <a:latin typeface="Helvetica" pitchFamily="2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1239990-712E-3D41-BDD5-969D6C1C8F5A}"/>
                </a:ext>
              </a:extLst>
            </p:cNvPr>
            <p:cNvSpPr/>
            <p:nvPr/>
          </p:nvSpPr>
          <p:spPr>
            <a:xfrm>
              <a:off x="7462363" y="4607771"/>
              <a:ext cx="337616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Events</a:t>
              </a:r>
              <a:br>
                <a:rPr lang="en-GB" b="1" dirty="0">
                  <a:latin typeface="Helvetica" pitchFamily="2" charset="0"/>
                </a:rPr>
              </a:br>
              <a:r>
                <a:rPr lang="en-GB" dirty="0">
                  <a:latin typeface="Helvetica" pitchFamily="2" charset="0"/>
                </a:rPr>
                <a:t>Workshop, conference, nights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95A971-12B3-1D4B-B473-7B4A5D2E514A}"/>
                </a:ext>
              </a:extLst>
            </p:cNvPr>
            <p:cNvSpPr/>
            <p:nvPr/>
          </p:nvSpPr>
          <p:spPr>
            <a:xfrm>
              <a:off x="4168104" y="2951586"/>
              <a:ext cx="304160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Mailing lists</a:t>
              </a:r>
              <a:r>
                <a:rPr lang="en-GB" dirty="0">
                  <a:latin typeface="Helvetica" pitchFamily="2" charset="0"/>
                </a:rPr>
                <a:t>,</a:t>
              </a:r>
              <a:br>
                <a:rPr lang="en-GB" dirty="0">
                  <a:latin typeface="Helvetica" pitchFamily="2" charset="0"/>
                </a:rPr>
              </a:br>
              <a:r>
                <a:rPr lang="en-GB" dirty="0">
                  <a:latin typeface="Helvetica" pitchFamily="2" charset="0"/>
                </a:rPr>
                <a:t>including internal newsletter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900DF1C-6E80-5448-A6E2-FA74E9657BDD}"/>
                </a:ext>
              </a:extLst>
            </p:cNvPr>
            <p:cNvSpPr/>
            <p:nvPr/>
          </p:nvSpPr>
          <p:spPr>
            <a:xfrm>
              <a:off x="7462363" y="2924944"/>
              <a:ext cx="337616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External newsletter</a:t>
              </a:r>
            </a:p>
            <a:p>
              <a:pPr algn="ctr"/>
              <a:r>
                <a:rPr lang="en-GB" i="1" dirty="0">
                  <a:latin typeface="Helvetica" pitchFamily="2" charset="0"/>
                </a:rPr>
                <a:t>Accelerating News </a:t>
              </a:r>
              <a:r>
                <a:rPr lang="en-GB" dirty="0">
                  <a:latin typeface="Helvetica" pitchFamily="2" charset="0"/>
                </a:rPr>
                <a:t>(quarterly).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1043E40-325B-BD4F-A6BC-290F00DBCD99}"/>
                </a:ext>
              </a:extLst>
            </p:cNvPr>
            <p:cNvSpPr/>
            <p:nvPr/>
          </p:nvSpPr>
          <p:spPr>
            <a:xfrm>
              <a:off x="1076303" y="4603744"/>
              <a:ext cx="28391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LinkedIn</a:t>
              </a:r>
              <a:r>
                <a:rPr lang="en-GB" dirty="0">
                  <a:latin typeface="Helvetica" pitchFamily="2" charset="0"/>
                </a:rPr>
                <a:t> account</a:t>
              </a:r>
            </a:p>
            <a:p>
              <a:pPr algn="ctr"/>
              <a:r>
                <a:rPr lang="en-GB" dirty="0">
                  <a:latin typeface="Helvetica" pitchFamily="2" charset="0"/>
                </a:rPr>
                <a:t>&gt;220 followers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AB7F234-A042-A34B-904D-F558B32FEAED}"/>
                </a:ext>
              </a:extLst>
            </p:cNvPr>
            <p:cNvSpPr/>
            <p:nvPr/>
          </p:nvSpPr>
          <p:spPr>
            <a:xfrm>
              <a:off x="4168104" y="4607771"/>
              <a:ext cx="30416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Participants channels</a:t>
              </a:r>
              <a:r>
                <a:rPr lang="en-GB" dirty="0">
                  <a:latin typeface="Helvetica" pitchFamily="2" charset="0"/>
                </a:rPr>
                <a:t>,</a:t>
              </a:r>
              <a:br>
                <a:rPr lang="en-GB" dirty="0">
                  <a:latin typeface="Helvetica" pitchFamily="2" charset="0"/>
                </a:rPr>
              </a:br>
              <a:r>
                <a:rPr lang="en-GB" dirty="0">
                  <a:latin typeface="Helvetica" pitchFamily="2" charset="0"/>
                </a:rPr>
                <a:t>including social media</a:t>
              </a:r>
            </a:p>
          </p:txBody>
        </p:sp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2B8D4C2C-9BCB-894C-BCF1-81D64EB33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0971" y="2236529"/>
              <a:ext cx="2018950" cy="659249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715154AA-1A4F-8A4C-B441-0C41F30F91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35728" y="3683417"/>
              <a:ext cx="829435" cy="920327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BB361582-E315-544D-8FC5-B290B0A893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7720" y="3804145"/>
              <a:ext cx="736310" cy="803626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47274E30-F2A6-7D45-A4D9-7E958B6F76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21178" y="1997713"/>
              <a:ext cx="735452" cy="893886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11FBC348-17E6-F64E-A245-73139B64EA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76607" y="3734097"/>
              <a:ext cx="1024595" cy="981522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5F411562-0A95-6942-A340-BA50DDB0A2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24968" y="2001868"/>
              <a:ext cx="1151926" cy="993299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44A0005C-6258-DD4E-9F8E-5893E3D89795}"/>
              </a:ext>
            </a:extLst>
          </p:cNvPr>
          <p:cNvSpPr/>
          <p:nvPr/>
        </p:nvSpPr>
        <p:spPr>
          <a:xfrm>
            <a:off x="7099271" y="5654211"/>
            <a:ext cx="4037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D75BD"/>
                </a:solidFill>
                <a:latin typeface="Helvetica" pitchFamily="2" charset="0"/>
              </a:rPr>
              <a:t>+ Internal communication channels</a:t>
            </a:r>
            <a:endParaRPr lang="en-GB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581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5AA1E2-871C-724F-B73B-576153680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Latest news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082046-1473-3344-A66D-BE204A73C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5473824" cy="4136199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Articles</a:t>
            </a:r>
            <a:r>
              <a:rPr lang="en-GB" dirty="0"/>
              <a:t> on partner channels:</a:t>
            </a:r>
          </a:p>
          <a:p>
            <a:pPr lvl="1"/>
            <a:r>
              <a:rPr lang="en-GB" dirty="0"/>
              <a:t>Start of HEARTS.</a:t>
            </a:r>
          </a:p>
          <a:p>
            <a:pPr lvl="1"/>
            <a:r>
              <a:rPr lang="en-GB" dirty="0"/>
              <a:t>Knowledge-transfer between CERN and GSI.</a:t>
            </a:r>
          </a:p>
          <a:p>
            <a:pPr lvl="1"/>
            <a:r>
              <a:rPr lang="en-GB" dirty="0"/>
              <a:t>Job offers.</a:t>
            </a:r>
          </a:p>
          <a:p>
            <a:r>
              <a:rPr lang="en-GB" dirty="0"/>
              <a:t>Presence at strategic </a:t>
            </a:r>
            <a:r>
              <a:rPr lang="en-GB" b="1" dirty="0">
                <a:solidFill>
                  <a:schemeClr val="accent1"/>
                </a:solidFill>
              </a:rPr>
              <a:t>events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July 2023: EUCASS-CEAS.</a:t>
            </a:r>
          </a:p>
          <a:p>
            <a:pPr lvl="1"/>
            <a:r>
              <a:rPr lang="en-GB" dirty="0"/>
              <a:t>July 2023: NSREC.</a:t>
            </a:r>
          </a:p>
          <a:p>
            <a:pPr lvl="1"/>
            <a:r>
              <a:rPr lang="en-GB" dirty="0"/>
              <a:t>September 2023: RADECS.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F418FE9-28BF-A44C-BE74-845CB4815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6BFDB42-A574-EC4F-BD90-AEC6F0CF8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872" y="4042990"/>
            <a:ext cx="4104456" cy="1918833"/>
          </a:xfrm>
          <a:prstGeom prst="rect">
            <a:avLst/>
          </a:prstGeom>
        </p:spPr>
      </p:pic>
      <p:pic>
        <p:nvPicPr>
          <p:cNvPr id="6" name="Espace réservé du contenu 6">
            <a:extLst>
              <a:ext uri="{FF2B5EF4-FFF2-40B4-BE49-F238E27FC236}">
                <a16:creationId xmlns:a16="http://schemas.microsoft.com/office/drawing/2014/main" id="{935AB3C3-8694-9B46-B703-06C0814B64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088" y="1458561"/>
            <a:ext cx="3168352" cy="205585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9BD503-A3C5-6B41-8A0E-8C7C88F220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6086" y="1550704"/>
            <a:ext cx="2190227" cy="238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11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DC23E0-F954-0C47-B93F-AF5877033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look at the future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49BBCC-9CFB-F848-B3F2-0111575C61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Future plans:</a:t>
            </a:r>
          </a:p>
          <a:p>
            <a:pPr lvl="1"/>
            <a:r>
              <a:rPr lang="en-GB" dirty="0"/>
              <a:t>4-10 October: </a:t>
            </a:r>
            <a:r>
              <a:rPr lang="en-GB" b="1" dirty="0">
                <a:solidFill>
                  <a:schemeClr val="accent1"/>
                </a:solidFill>
              </a:rPr>
              <a:t>World Space Week </a:t>
            </a:r>
            <a:r>
              <a:rPr lang="en-GB" dirty="0"/>
              <a:t>(ongoing!).</a:t>
            </a:r>
          </a:p>
          <a:p>
            <a:pPr lvl="1"/>
            <a:r>
              <a:rPr lang="en-GB" dirty="0"/>
              <a:t>Mid-November: </a:t>
            </a:r>
            <a:r>
              <a:rPr lang="en-GB" b="1" dirty="0">
                <a:solidFill>
                  <a:schemeClr val="accent1"/>
                </a:solidFill>
              </a:rPr>
              <a:t>CERN heavy-ion run </a:t>
            </a:r>
            <a:r>
              <a:rPr lang="en-GB" dirty="0"/>
              <a:t>(full-scale communication on all CERN social media + press push).</a:t>
            </a:r>
          </a:p>
          <a:p>
            <a:r>
              <a:rPr lang="en-GB" dirty="0"/>
              <a:t>One question:</a:t>
            </a:r>
          </a:p>
          <a:p>
            <a:pPr lvl="1"/>
            <a:r>
              <a:rPr lang="en-GB" dirty="0"/>
              <a:t>We are present at the right community events.</a:t>
            </a:r>
            <a:br>
              <a:rPr lang="en-GB" dirty="0"/>
            </a:br>
            <a:r>
              <a:rPr lang="en-GB" dirty="0"/>
              <a:t>But how to </a:t>
            </a:r>
            <a:r>
              <a:rPr lang="en-GB" b="1" dirty="0">
                <a:solidFill>
                  <a:schemeClr val="accent1"/>
                </a:solidFill>
              </a:rPr>
              <a:t>better reach out to our audiences online</a:t>
            </a:r>
            <a:r>
              <a:rPr lang="en-GB" dirty="0"/>
              <a:t>?</a:t>
            </a:r>
            <a:br>
              <a:rPr lang="en-GB" dirty="0"/>
            </a:br>
            <a:r>
              <a:rPr lang="en-GB" dirty="0"/>
              <a:t>(press, outlets, blogs, etc.)</a:t>
            </a:r>
          </a:p>
          <a:p>
            <a:pPr marL="114300" indent="0">
              <a:buNone/>
            </a:pPr>
            <a:endParaRPr lang="en-GB" sz="2400" dirty="0"/>
          </a:p>
          <a:p>
            <a:pPr marL="114300" indent="0">
              <a:buNone/>
            </a:pPr>
            <a:r>
              <a:rPr lang="en-GB" sz="2400" dirty="0"/>
              <a:t>For more information: consult the communication plan </a:t>
            </a:r>
            <a:r>
              <a:rPr lang="en-GB" sz="2400" b="1" dirty="0">
                <a:hlinkClick r:id="rId2"/>
              </a:rPr>
              <a:t>here</a:t>
            </a:r>
            <a:r>
              <a:rPr lang="en-GB" sz="2400" dirty="0"/>
              <a:t>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EBAF35-43D3-E741-BECC-354BDE674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550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C8597-3ED0-354F-9EA6-64D71180D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Management (WP1)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F12927-97DE-A04C-B374-BE2310C60C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Pablo Lopez (CERN)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HEARTS Advisory Panel Kick-off Meeting - 9 October 2023</a:t>
            </a:r>
          </a:p>
        </p:txBody>
      </p:sp>
    </p:spTree>
    <p:extLst>
      <p:ext uri="{BB962C8B-B14F-4D97-AF65-F5344CB8AC3E}">
        <p14:creationId xmlns:p14="http://schemas.microsoft.com/office/powerpoint/2010/main" val="339259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Office Members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55D88-451B-6A47-823B-8B3526008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/>
              <a:t>Ruben GARCIA ALIA, Scientific Coordinator (CERN)</a:t>
            </a:r>
            <a:br>
              <a:rPr lang="en-GB" sz="1800" dirty="0"/>
            </a:br>
            <a:r>
              <a:rPr lang="en-GB" sz="1800" dirty="0"/>
              <a:t>Andrea CORONETTI, Deputy Coordinator (CERN)</a:t>
            </a:r>
            <a:br>
              <a:rPr lang="en-GB" sz="1800" dirty="0"/>
            </a:br>
            <a:r>
              <a:rPr lang="en-GB" sz="1800" dirty="0"/>
              <a:t>Pablo LOPEZ, Project Assistant (CERN)</a:t>
            </a:r>
            <a:br>
              <a:rPr lang="en-GB" sz="1800" dirty="0"/>
            </a:br>
            <a:r>
              <a:rPr lang="en-GB" sz="1800" dirty="0"/>
              <a:t>Cloé LEVOINTURIER-VAJDA, Administrative Support (CERN)</a:t>
            </a:r>
            <a:br>
              <a:rPr lang="en-GB" sz="1800" dirty="0"/>
            </a:br>
            <a:r>
              <a:rPr lang="en-GB" sz="1800" dirty="0"/>
              <a:t>Andreas WAETS, Scientific Secretary (CERN)</a:t>
            </a:r>
            <a:br>
              <a:rPr lang="en-GB" sz="1800" dirty="0"/>
            </a:br>
            <a:r>
              <a:rPr lang="en-GB" sz="1800" dirty="0"/>
              <a:t>Mandy STEWART, Legal Advisor (CERN)</a:t>
            </a:r>
            <a:br>
              <a:rPr lang="en-GB" sz="1800" dirty="0"/>
            </a:br>
            <a:r>
              <a:rPr lang="en-GB" sz="1800" dirty="0"/>
              <a:t>Julia HEILEMANN, Legal Advisor (CERN)</a:t>
            </a:r>
            <a:br>
              <a:rPr lang="en-GB" sz="1800" dirty="0"/>
            </a:br>
            <a:r>
              <a:rPr lang="en-GB" sz="1800" dirty="0"/>
              <a:t>Viktor VARGA, Financial Support (CERN)</a:t>
            </a:r>
            <a:br>
              <a:rPr lang="en-GB" sz="1800" dirty="0"/>
            </a:br>
            <a:r>
              <a:rPr lang="en-GB" sz="1800" dirty="0"/>
              <a:t>David LUCSANYI, Web Developer (CERN)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4F1D097-E7CD-98AE-6686-D7EEC85DF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89" y="4336482"/>
            <a:ext cx="1119623" cy="111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2BC9636-131B-EA74-6A50-CF928B410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79" y="4344202"/>
            <a:ext cx="1119623" cy="111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3DBFE92F-C837-3C9A-210F-FC0D6BFFE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724" y="4338867"/>
            <a:ext cx="1119623" cy="111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10FB6D7-89DC-C727-775A-837F4ED5D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234" y="4344202"/>
            <a:ext cx="1119623" cy="111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erson wearing a hard hat&#10;&#10;Description automatically generated with medium confidence">
            <a:extLst>
              <a:ext uri="{FF2B5EF4-FFF2-40B4-BE49-F238E27FC236}">
                <a16:creationId xmlns:a16="http://schemas.microsoft.com/office/drawing/2014/main" id="{FC2B4E4D-144B-E57C-D2E8-6216289A02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8969" y="4317308"/>
            <a:ext cx="1533858" cy="115039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7F9A713-59DD-2BF2-BCCE-5F85F82A2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4030" y="2219267"/>
            <a:ext cx="1209733" cy="120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7FDBF6AC-D912-CC9D-260F-D94DC6285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449" y="4246372"/>
            <a:ext cx="1209733" cy="120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33B8420A-3C4D-C783-EAE0-2A4410EAD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489" y="1772816"/>
            <a:ext cx="1163652" cy="116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31450F9A-CF53-8119-41C2-CEA89EB7B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066" y="3589691"/>
            <a:ext cx="1209734" cy="120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853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 objectives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267672"/>
          </a:xfrm>
        </p:spPr>
        <p:txBody>
          <a:bodyPr>
            <a:normAutofit fontScale="92500"/>
          </a:bodyPr>
          <a:lstStyle/>
          <a:p>
            <a:r>
              <a:rPr lang="en-GB" dirty="0"/>
              <a:t>Central role of communication between the beneficiaries and the European Commission</a:t>
            </a:r>
            <a:endParaRPr lang="fr-CH" dirty="0"/>
          </a:p>
          <a:p>
            <a:r>
              <a:rPr lang="fr-CH" dirty="0"/>
              <a:t>S</a:t>
            </a:r>
            <a:r>
              <a:rPr lang="en-GB" dirty="0" err="1"/>
              <a:t>upervision</a:t>
            </a:r>
            <a:r>
              <a:rPr lang="en-GB" dirty="0"/>
              <a:t> and coordination of the scientific and technical progress</a:t>
            </a:r>
          </a:p>
          <a:p>
            <a:r>
              <a:rPr lang="fr-CH" dirty="0"/>
              <a:t>S</a:t>
            </a:r>
            <a:r>
              <a:rPr lang="en-GB" dirty="0" err="1"/>
              <a:t>upervision</a:t>
            </a:r>
            <a:r>
              <a:rPr lang="en-GB" dirty="0"/>
              <a:t> and coordination of the project periodic and final reporting, including use of resources and distribution of funding</a:t>
            </a:r>
          </a:p>
          <a:p>
            <a:r>
              <a:rPr lang="en-GB" dirty="0"/>
              <a:t>Organisation of project annual meetings and consortium bodies meetings</a:t>
            </a:r>
          </a:p>
          <a:p>
            <a:r>
              <a:rPr lang="fr-CH" dirty="0" err="1"/>
              <a:t>Contractual</a:t>
            </a:r>
            <a:r>
              <a:rPr lang="fr-CH" dirty="0"/>
              <a:t> and administrative </a:t>
            </a:r>
            <a:r>
              <a:rPr lang="fr-CH" dirty="0" err="1"/>
              <a:t>implementation</a:t>
            </a:r>
            <a:r>
              <a:rPr lang="fr-CH" dirty="0"/>
              <a:t> (e.g. GA </a:t>
            </a:r>
            <a:r>
              <a:rPr lang="fr-CH" dirty="0" err="1"/>
              <a:t>amendments</a:t>
            </a:r>
            <a:r>
              <a:rPr lang="fr-CH" dirty="0"/>
              <a:t>, NDA signature </a:t>
            </a:r>
            <a:r>
              <a:rPr lang="fr-CH" dirty="0" err="1"/>
              <a:t>with</a:t>
            </a:r>
            <a:r>
              <a:rPr lang="fr-CH" dirty="0"/>
              <a:t> AP members, …)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Consortium bodies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b="1" dirty="0" err="1"/>
              <a:t>Governing</a:t>
            </a:r>
            <a:r>
              <a:rPr lang="fr-CH" b="1" dirty="0"/>
              <a:t> Board (GB)</a:t>
            </a:r>
            <a:r>
              <a:rPr lang="fr-CH" dirty="0"/>
              <a:t>, </a:t>
            </a:r>
            <a:r>
              <a:rPr lang="fr-CH" dirty="0" err="1"/>
              <a:t>decision-making</a:t>
            </a:r>
            <a:r>
              <a:rPr lang="fr-CH" dirty="0"/>
              <a:t> body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/>
              <a:t>1 </a:t>
            </a:r>
            <a:r>
              <a:rPr lang="fr-CH" dirty="0" err="1"/>
              <a:t>representative</a:t>
            </a:r>
            <a:r>
              <a:rPr lang="fr-CH" dirty="0"/>
              <a:t> per Partner (6 members)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/>
              <a:t>~ 2 meetings per </a:t>
            </a:r>
            <a:r>
              <a:rPr lang="fr-CH" dirty="0" err="1"/>
              <a:t>year</a:t>
            </a:r>
            <a:endParaRPr lang="fr-CH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H" sz="2000" dirty="0" err="1"/>
              <a:t>Examples</a:t>
            </a:r>
            <a:r>
              <a:rPr lang="fr-CH" sz="2000" dirty="0"/>
              <a:t>: vote for GA </a:t>
            </a:r>
            <a:r>
              <a:rPr lang="fr-CH" sz="2000" dirty="0" err="1"/>
              <a:t>amendment</a:t>
            </a:r>
            <a:r>
              <a:rPr lang="fr-CH" sz="2000" dirty="0"/>
              <a:t>, or for inclusion of a new Partner in the Consortium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fr-CH" dirty="0"/>
          </a:p>
          <a:p>
            <a:r>
              <a:rPr lang="fr-CH" b="1" dirty="0"/>
              <a:t>Work Package (WP) Leaders</a:t>
            </a:r>
            <a:r>
              <a:rPr lang="fr-CH" dirty="0"/>
              <a:t>,</a:t>
            </a:r>
            <a:r>
              <a:rPr lang="en-GB" dirty="0"/>
              <a:t> lead and coordinate the technical activities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1 representative per WP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~4 meetings per year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8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Consortium bodies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H" b="1" dirty="0"/>
              <a:t>Project Office (PO)</a:t>
            </a:r>
            <a:r>
              <a:rPr lang="fr-CH" dirty="0"/>
              <a:t>, </a:t>
            </a:r>
            <a:r>
              <a:rPr lang="en-GB" dirty="0"/>
              <a:t>supervisory body, report to and be accountable to the GB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/>
              <a:t>Project leader, d</a:t>
            </a:r>
            <a:r>
              <a:rPr lang="en-GB" dirty="0" err="1"/>
              <a:t>eputy</a:t>
            </a:r>
            <a:r>
              <a:rPr lang="en-GB" dirty="0"/>
              <a:t> Project leader, Project assistant, technical experts</a:t>
            </a:r>
            <a:endParaRPr lang="fr-CH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/>
              <a:t>~4 meetings per </a:t>
            </a:r>
            <a:r>
              <a:rPr lang="fr-CH" dirty="0" err="1"/>
              <a:t>year</a:t>
            </a:r>
            <a:endParaRPr lang="fr-CH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H" sz="2000" dirty="0" err="1"/>
              <a:t>Examples</a:t>
            </a:r>
            <a:r>
              <a:rPr lang="fr-CH" sz="2000" dirty="0"/>
              <a:t>: digital </a:t>
            </a:r>
            <a:r>
              <a:rPr lang="fr-CH" sz="2000" dirty="0" err="1"/>
              <a:t>tools</a:t>
            </a:r>
            <a:r>
              <a:rPr lang="fr-CH" sz="2000" dirty="0"/>
              <a:t>, </a:t>
            </a:r>
            <a:r>
              <a:rPr lang="fr-CH" sz="2000" dirty="0" err="1"/>
              <a:t>template</a:t>
            </a:r>
            <a:r>
              <a:rPr lang="fr-CH" sz="2000" dirty="0"/>
              <a:t> for </a:t>
            </a:r>
            <a:r>
              <a:rPr lang="fr-CH" sz="2000" dirty="0" err="1"/>
              <a:t>reporting</a:t>
            </a:r>
            <a:r>
              <a:rPr lang="fr-CH" sz="2000" dirty="0"/>
              <a:t>, contact </a:t>
            </a:r>
            <a:r>
              <a:rPr lang="fr-CH" sz="2000" dirty="0" err="1"/>
              <a:t>with</a:t>
            </a:r>
            <a:r>
              <a:rPr lang="fr-CH" sz="2000" dirty="0"/>
              <a:t> the Project </a:t>
            </a:r>
            <a:r>
              <a:rPr lang="fr-CH" sz="2000" dirty="0" err="1"/>
              <a:t>Officer</a:t>
            </a:r>
            <a:r>
              <a:rPr lang="fr-CH" sz="2000" dirty="0"/>
              <a:t>, </a:t>
            </a:r>
            <a:r>
              <a:rPr lang="fr-CH" sz="2000" dirty="0" err="1"/>
              <a:t>coordinate</a:t>
            </a:r>
            <a:r>
              <a:rPr lang="fr-CH" sz="2000" dirty="0"/>
              <a:t> the </a:t>
            </a:r>
            <a:r>
              <a:rPr lang="fr-CH" sz="2000" dirty="0" err="1"/>
              <a:t>execution</a:t>
            </a:r>
            <a:r>
              <a:rPr lang="fr-CH" sz="2000" dirty="0"/>
              <a:t> of all </a:t>
            </a:r>
            <a:r>
              <a:rPr lang="fr-CH" sz="2000" dirty="0" err="1"/>
              <a:t>WPs</a:t>
            </a:r>
            <a:r>
              <a:rPr lang="fr-CH" sz="2000" dirty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fr-CH" dirty="0"/>
          </a:p>
          <a:p>
            <a:r>
              <a:rPr lang="fr-CH" b="1" u="sng" dirty="0"/>
              <a:t>Advisory Panel (AP)</a:t>
            </a:r>
            <a:r>
              <a:rPr lang="fr-CH" dirty="0"/>
              <a:t>,</a:t>
            </a:r>
            <a:r>
              <a:rPr lang="en-GB" dirty="0"/>
              <a:t> advise the GB on technical and strategic matters with a focus on Exploitation, and provide independent assessment and feedback concerning the advancement of the project. One AP meeting per year is planned.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240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1A9DC-2AFF-B3E7-CCD9-2CA6BF243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Project </a:t>
            </a:r>
            <a:r>
              <a:rPr lang="fr-CH" dirty="0" err="1"/>
              <a:t>Reporting</a:t>
            </a:r>
            <a:r>
              <a:rPr lang="fr-CH" dirty="0"/>
              <a:t> Timeline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82AB1-FED4-6FA1-2EE6-36B915385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fr-CH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The periodic reports to the EC includes a technical and a financial part. Beneficiaries should report on the progress of the work and costs claimed.</a:t>
            </a:r>
          </a:p>
          <a:p>
            <a:pPr marL="0" indent="0">
              <a:buNone/>
            </a:pPr>
            <a:r>
              <a:rPr lang="en-GB" sz="1600" dirty="0"/>
              <a:t>A more detailed timeline is available on </a:t>
            </a:r>
            <a:r>
              <a:rPr lang="en-GB" sz="1600" dirty="0">
                <a:hlinkClick r:id="rId2"/>
              </a:rPr>
              <a:t>EDMS</a:t>
            </a:r>
            <a:r>
              <a:rPr lang="en-GB" sz="1600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F1C99-AB8E-35A0-054D-94FE67A27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6BC7239-2799-00C9-1942-8AB7F57C1884}"/>
              </a:ext>
            </a:extLst>
          </p:cNvPr>
          <p:cNvSpPr/>
          <p:nvPr/>
        </p:nvSpPr>
        <p:spPr>
          <a:xfrm>
            <a:off x="2319958" y="3140968"/>
            <a:ext cx="712879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2EDE22-FE3E-361F-0ACF-7B0703ECCFFE}"/>
              </a:ext>
            </a:extLst>
          </p:cNvPr>
          <p:cNvSpPr txBox="1"/>
          <p:nvPr/>
        </p:nvSpPr>
        <p:spPr>
          <a:xfrm>
            <a:off x="1891556" y="3298076"/>
            <a:ext cx="5040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/>
              <a:t>M1</a:t>
            </a:r>
            <a:endParaRPr lang="en-GB" sz="13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DADED2-F8A8-84B2-45CD-5A229000AD60}"/>
              </a:ext>
            </a:extLst>
          </p:cNvPr>
          <p:cNvSpPr txBox="1"/>
          <p:nvPr/>
        </p:nvSpPr>
        <p:spPr>
          <a:xfrm>
            <a:off x="2881262" y="3291805"/>
            <a:ext cx="5520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/>
              <a:t>M12</a:t>
            </a:r>
            <a:endParaRPr lang="en-GB" sz="13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3BDA4D-C6B4-6581-0F55-1EACF20DFB90}"/>
              </a:ext>
            </a:extLst>
          </p:cNvPr>
          <p:cNvSpPr txBox="1"/>
          <p:nvPr/>
        </p:nvSpPr>
        <p:spPr>
          <a:xfrm>
            <a:off x="4711590" y="3277667"/>
            <a:ext cx="6580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/>
              <a:t>M18</a:t>
            </a:r>
            <a:endParaRPr lang="en-GB" sz="13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F472D6-9EBA-AC06-0CE1-EAAA3841C6A5}"/>
              </a:ext>
            </a:extLst>
          </p:cNvPr>
          <p:cNvSpPr txBox="1"/>
          <p:nvPr/>
        </p:nvSpPr>
        <p:spPr>
          <a:xfrm>
            <a:off x="7214874" y="3298076"/>
            <a:ext cx="6580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/>
              <a:t>M36</a:t>
            </a:r>
            <a:endParaRPr lang="en-GB" sz="13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64C404-8465-2441-5E7F-5030083F902D}"/>
              </a:ext>
            </a:extLst>
          </p:cNvPr>
          <p:cNvSpPr txBox="1"/>
          <p:nvPr/>
        </p:nvSpPr>
        <p:spPr>
          <a:xfrm>
            <a:off x="9466673" y="3318810"/>
            <a:ext cx="6580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/>
              <a:t>M48</a:t>
            </a:r>
            <a:endParaRPr lang="en-GB" sz="1300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EA3E00FB-E390-FBE9-E1C0-C9FC5ED00052}"/>
              </a:ext>
            </a:extLst>
          </p:cNvPr>
          <p:cNvSpPr/>
          <p:nvPr/>
        </p:nvSpPr>
        <p:spPr>
          <a:xfrm>
            <a:off x="3041058" y="3584193"/>
            <a:ext cx="216024" cy="47804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855A0E77-2363-F93C-50C3-D30B7A955427}"/>
              </a:ext>
            </a:extLst>
          </p:cNvPr>
          <p:cNvSpPr/>
          <p:nvPr/>
        </p:nvSpPr>
        <p:spPr>
          <a:xfrm rot="10800000">
            <a:off x="7926695" y="2883948"/>
            <a:ext cx="216024" cy="47804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698153-D82B-843D-3C11-FFE1FBFD5B0F}"/>
              </a:ext>
            </a:extLst>
          </p:cNvPr>
          <p:cNvSpPr txBox="1"/>
          <p:nvPr/>
        </p:nvSpPr>
        <p:spPr>
          <a:xfrm>
            <a:off x="2676615" y="4048147"/>
            <a:ext cx="9449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/>
              <a:t>End of Y1</a:t>
            </a:r>
          </a:p>
          <a:p>
            <a:pPr algn="ctr"/>
            <a:r>
              <a:rPr lang="fr-CH" sz="1100" dirty="0"/>
              <a:t>(31 </a:t>
            </a:r>
            <a:r>
              <a:rPr lang="fr-CH" sz="1100" dirty="0" err="1"/>
              <a:t>Dec</a:t>
            </a:r>
            <a:r>
              <a:rPr lang="fr-CH" sz="1100" dirty="0"/>
              <a:t>. 2023)</a:t>
            </a:r>
            <a:endParaRPr lang="en-GB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3199D2-8B33-68AD-EA73-39518F68BF86}"/>
              </a:ext>
            </a:extLst>
          </p:cNvPr>
          <p:cNvSpPr txBox="1"/>
          <p:nvPr/>
        </p:nvSpPr>
        <p:spPr>
          <a:xfrm>
            <a:off x="4360609" y="4077072"/>
            <a:ext cx="11834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/>
              <a:t>P1 report to EU</a:t>
            </a:r>
          </a:p>
          <a:p>
            <a:pPr algn="ctr"/>
            <a:r>
              <a:rPr lang="fr-CH" sz="1100" dirty="0"/>
              <a:t>(30 June 2024)</a:t>
            </a:r>
            <a:endParaRPr lang="en-GB" sz="11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E9E68B-E4FC-7FAC-5BB5-34EC45A9CA00}"/>
              </a:ext>
            </a:extLst>
          </p:cNvPr>
          <p:cNvSpPr txBox="1"/>
          <p:nvPr/>
        </p:nvSpPr>
        <p:spPr>
          <a:xfrm>
            <a:off x="6841702" y="4061253"/>
            <a:ext cx="12891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/>
              <a:t>End of Y3 and P2 report to EU</a:t>
            </a:r>
          </a:p>
          <a:p>
            <a:pPr algn="ctr"/>
            <a:r>
              <a:rPr lang="fr-CH" sz="1100" dirty="0"/>
              <a:t>(31 Dec. 2025)</a:t>
            </a:r>
            <a:endParaRPr lang="en-GB" sz="11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414E54-DBCE-7BCA-5BD7-84307EEA3ED3}"/>
              </a:ext>
            </a:extLst>
          </p:cNvPr>
          <p:cNvSpPr txBox="1"/>
          <p:nvPr/>
        </p:nvSpPr>
        <p:spPr>
          <a:xfrm>
            <a:off x="8786500" y="3789040"/>
            <a:ext cx="19852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/>
              <a:t>End of Y4, P3 &amp; Final report to EU</a:t>
            </a:r>
          </a:p>
          <a:p>
            <a:pPr algn="ctr"/>
            <a:r>
              <a:rPr lang="fr-CH" sz="1100" dirty="0"/>
              <a:t>(31 </a:t>
            </a:r>
            <a:r>
              <a:rPr lang="fr-CH" sz="1100" dirty="0" err="1"/>
              <a:t>Dec</a:t>
            </a:r>
            <a:r>
              <a:rPr lang="fr-CH" sz="1100" dirty="0"/>
              <a:t>. 2026)</a:t>
            </a:r>
            <a:endParaRPr lang="en-GB" sz="1100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8FB8E5FC-AAB7-736A-16EA-8DC516A403CA}"/>
              </a:ext>
            </a:extLst>
          </p:cNvPr>
          <p:cNvSpPr/>
          <p:nvPr/>
        </p:nvSpPr>
        <p:spPr>
          <a:xfrm>
            <a:off x="6096000" y="3584193"/>
            <a:ext cx="216024" cy="47804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624BEC-7E36-52C3-A290-34BF70974429}"/>
              </a:ext>
            </a:extLst>
          </p:cNvPr>
          <p:cNvSpPr txBox="1"/>
          <p:nvPr/>
        </p:nvSpPr>
        <p:spPr>
          <a:xfrm>
            <a:off x="5612263" y="4077072"/>
            <a:ext cx="11834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/>
              <a:t>End of Y2</a:t>
            </a:r>
          </a:p>
          <a:p>
            <a:pPr algn="ctr"/>
            <a:r>
              <a:rPr lang="fr-CH" sz="1100" dirty="0"/>
              <a:t>(31 Dec. 2024)</a:t>
            </a:r>
            <a:endParaRPr lang="en-GB" sz="11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052608-9CE0-8058-B812-90BE397891ED}"/>
              </a:ext>
            </a:extLst>
          </p:cNvPr>
          <p:cNvSpPr txBox="1"/>
          <p:nvPr/>
        </p:nvSpPr>
        <p:spPr>
          <a:xfrm>
            <a:off x="5944191" y="3281718"/>
            <a:ext cx="5370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/>
              <a:t>M24</a:t>
            </a:r>
            <a:endParaRPr lang="en-GB" sz="13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4DE823-5BA3-8B32-80B6-B516B521AFC5}"/>
              </a:ext>
            </a:extLst>
          </p:cNvPr>
          <p:cNvSpPr txBox="1"/>
          <p:nvPr/>
        </p:nvSpPr>
        <p:spPr>
          <a:xfrm>
            <a:off x="3598812" y="3286583"/>
            <a:ext cx="5520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/>
              <a:t>M14</a:t>
            </a:r>
            <a:endParaRPr lang="en-GB" sz="1300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4940D08A-F918-C492-C558-84FDB10425C3}"/>
              </a:ext>
            </a:extLst>
          </p:cNvPr>
          <p:cNvSpPr/>
          <p:nvPr/>
        </p:nvSpPr>
        <p:spPr>
          <a:xfrm>
            <a:off x="4844346" y="3571968"/>
            <a:ext cx="216024" cy="47804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CF2023D7-C409-84D7-1E05-710CAD61E7CF}"/>
              </a:ext>
            </a:extLst>
          </p:cNvPr>
          <p:cNvSpPr/>
          <p:nvPr/>
        </p:nvSpPr>
        <p:spPr>
          <a:xfrm rot="10800000">
            <a:off x="3766820" y="2883947"/>
            <a:ext cx="216024" cy="47804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0C88BD-C067-8318-D886-3FB67668D690}"/>
              </a:ext>
            </a:extLst>
          </p:cNvPr>
          <p:cNvSpPr txBox="1"/>
          <p:nvPr/>
        </p:nvSpPr>
        <p:spPr>
          <a:xfrm>
            <a:off x="3192675" y="2130329"/>
            <a:ext cx="1364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hlinkClick r:id="rId3"/>
              </a:rPr>
              <a:t>1st Annual Meeting and </a:t>
            </a:r>
            <a:r>
              <a:rPr lang="fr-CH" sz="1100" dirty="0" err="1">
                <a:hlinkClick r:id="rId3"/>
              </a:rPr>
              <a:t>review</a:t>
            </a:r>
            <a:r>
              <a:rPr lang="fr-CH" sz="1100" dirty="0">
                <a:hlinkClick r:id="rId3"/>
              </a:rPr>
              <a:t> meeting</a:t>
            </a:r>
            <a:r>
              <a:rPr lang="fr-CH" sz="1100" dirty="0"/>
              <a:t> (06-07.02.2024)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1EC4E2E5-9450-C259-830B-67F46061D3AC}"/>
              </a:ext>
            </a:extLst>
          </p:cNvPr>
          <p:cNvSpPr/>
          <p:nvPr/>
        </p:nvSpPr>
        <p:spPr>
          <a:xfrm>
            <a:off x="7379650" y="3584193"/>
            <a:ext cx="216024" cy="47804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874ED603-902E-8C4B-174A-0B53C419AF0D}"/>
              </a:ext>
            </a:extLst>
          </p:cNvPr>
          <p:cNvSpPr/>
          <p:nvPr/>
        </p:nvSpPr>
        <p:spPr>
          <a:xfrm rot="10800000">
            <a:off x="6596501" y="2883948"/>
            <a:ext cx="216024" cy="47804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105923-263C-1CFB-3A94-8AC98EDFAC95}"/>
              </a:ext>
            </a:extLst>
          </p:cNvPr>
          <p:cNvSpPr txBox="1"/>
          <p:nvPr/>
        </p:nvSpPr>
        <p:spPr>
          <a:xfrm>
            <a:off x="6394455" y="3291204"/>
            <a:ext cx="7548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/>
              <a:t>M26(?)</a:t>
            </a:r>
            <a:endParaRPr lang="en-GB" sz="13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6CC18A-6DE2-BA9C-C7D0-BA6D89F19E1B}"/>
              </a:ext>
            </a:extLst>
          </p:cNvPr>
          <p:cNvSpPr txBox="1"/>
          <p:nvPr/>
        </p:nvSpPr>
        <p:spPr>
          <a:xfrm>
            <a:off x="7708060" y="3291805"/>
            <a:ext cx="7548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/>
              <a:t>M38(?)</a:t>
            </a:r>
            <a:endParaRPr lang="en-GB" sz="13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76F4ACD-6201-99A1-9B51-2E054D7AB571}"/>
              </a:ext>
            </a:extLst>
          </p:cNvPr>
          <p:cNvSpPr txBox="1"/>
          <p:nvPr/>
        </p:nvSpPr>
        <p:spPr>
          <a:xfrm>
            <a:off x="5992822" y="2306054"/>
            <a:ext cx="13643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/>
              <a:t>2nd Annual Meeting and </a:t>
            </a:r>
            <a:r>
              <a:rPr lang="fr-CH" sz="1100" dirty="0" err="1"/>
              <a:t>review</a:t>
            </a:r>
            <a:r>
              <a:rPr lang="fr-CH" sz="1100" dirty="0"/>
              <a:t> meeting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3F2C8F-EFF9-D9E3-E1A9-149E81B31479}"/>
              </a:ext>
            </a:extLst>
          </p:cNvPr>
          <p:cNvSpPr txBox="1"/>
          <p:nvPr/>
        </p:nvSpPr>
        <p:spPr>
          <a:xfrm>
            <a:off x="7359732" y="2303385"/>
            <a:ext cx="13643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/>
              <a:t>3rd Annual Meeting and </a:t>
            </a:r>
            <a:r>
              <a:rPr lang="fr-CH" sz="1100" dirty="0" err="1"/>
              <a:t>review</a:t>
            </a:r>
            <a:r>
              <a:rPr lang="fr-CH" sz="1100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1332651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124AFF-0A4A-7A12-2E6A-3419AA847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ABA65-31DD-BDCA-2B25-CEFBEC05C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Deliverables</a:t>
            </a:r>
            <a:r>
              <a:rPr lang="fr-CH" dirty="0"/>
              <a:t> and </a:t>
            </a:r>
            <a:r>
              <a:rPr lang="fr-CH" dirty="0" err="1"/>
              <a:t>Milestones</a:t>
            </a:r>
            <a:r>
              <a:rPr lang="fr-CH" dirty="0"/>
              <a:t>: 1st </a:t>
            </a:r>
            <a:r>
              <a:rPr lang="fr-CH" dirty="0" err="1"/>
              <a:t>year</a:t>
            </a:r>
            <a:r>
              <a:rPr lang="fr-CH" dirty="0"/>
              <a:t> </a:t>
            </a:r>
            <a:r>
              <a:rPr lang="fr-CH" dirty="0" err="1"/>
              <a:t>overview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902EA47-1D39-26BD-D32A-5CC9C90F75F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1811790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BF5ED15F-EDBC-8A58-254D-FF1C85E0DFF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14330881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7262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C8597-3ED0-354F-9EA6-64D71180D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(WP2)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F12927-97DE-A04C-B374-BE2310C60C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Antoine Le Gall (CERN)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Advisory Panel Kick-off Meeting - 9 October 2023</a:t>
            </a:r>
          </a:p>
        </p:txBody>
      </p:sp>
    </p:spTree>
    <p:extLst>
      <p:ext uri="{BB962C8B-B14F-4D97-AF65-F5344CB8AC3E}">
        <p14:creationId xmlns:p14="http://schemas.microsoft.com/office/powerpoint/2010/main" val="1776890071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4832</TotalTime>
  <Words>851</Words>
  <Application>Microsoft Office PowerPoint</Application>
  <PresentationFormat>Widescreen</PresentationFormat>
  <Paragraphs>125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Courier New</vt:lpstr>
      <vt:lpstr>Helvetica</vt:lpstr>
      <vt:lpstr>HEARTS Custom Slides</vt:lpstr>
      <vt:lpstr>HEARTS Advisory Panel Kick-off Meeting HEARTS Management and Communication</vt:lpstr>
      <vt:lpstr>Management (WP1)</vt:lpstr>
      <vt:lpstr>Project Office Members</vt:lpstr>
      <vt:lpstr>Main objectives</vt:lpstr>
      <vt:lpstr>Consortium bodies</vt:lpstr>
      <vt:lpstr>Consortium bodies</vt:lpstr>
      <vt:lpstr>Project Reporting Timeline</vt:lpstr>
      <vt:lpstr>Deliverables and Milestones: 1st year overview</vt:lpstr>
      <vt:lpstr>Communication (WP2)</vt:lpstr>
      <vt:lpstr>Main objective + target audiences</vt:lpstr>
      <vt:lpstr>Communication channels</vt:lpstr>
      <vt:lpstr>Latest news</vt:lpstr>
      <vt:lpstr>A look at the future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Pablo Federico Lopez</cp:lastModifiedBy>
  <cp:revision>446</cp:revision>
  <dcterms:created xsi:type="dcterms:W3CDTF">2017-04-26T09:15:49Z</dcterms:created>
  <dcterms:modified xsi:type="dcterms:W3CDTF">2023-10-09T13:14:56Z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