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3" r:id="rId1"/>
    <p:sldMasterId id="2147483689" r:id="rId2"/>
  </p:sldMasterIdLst>
  <p:notesMasterIdLst>
    <p:notesMasterId r:id="rId23"/>
  </p:notesMasterIdLst>
  <p:handoutMasterIdLst>
    <p:handoutMasterId r:id="rId24"/>
  </p:handoutMasterIdLst>
  <p:sldIdLst>
    <p:sldId id="256" r:id="rId3"/>
    <p:sldId id="1759" r:id="rId4"/>
    <p:sldId id="2060" r:id="rId5"/>
    <p:sldId id="2061" r:id="rId6"/>
    <p:sldId id="2040" r:id="rId7"/>
    <p:sldId id="2047" r:id="rId8"/>
    <p:sldId id="2048" r:id="rId9"/>
    <p:sldId id="2049" r:id="rId10"/>
    <p:sldId id="2050" r:id="rId11"/>
    <p:sldId id="2051" r:id="rId12"/>
    <p:sldId id="2055" r:id="rId13"/>
    <p:sldId id="2052" r:id="rId14"/>
    <p:sldId id="2062" r:id="rId15"/>
    <p:sldId id="2064" r:id="rId16"/>
    <p:sldId id="2065" r:id="rId17"/>
    <p:sldId id="2063" r:id="rId18"/>
    <p:sldId id="269" r:id="rId19"/>
    <p:sldId id="2068" r:id="rId20"/>
    <p:sldId id="2066" r:id="rId21"/>
    <p:sldId id="2067"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31C83A8-4A90-2F4C-8A61-251FB332805A}">
          <p14:sldIdLst>
            <p14:sldId id="256"/>
            <p14:sldId id="1759"/>
            <p14:sldId id="2060"/>
            <p14:sldId id="2061"/>
            <p14:sldId id="2040"/>
            <p14:sldId id="2047"/>
            <p14:sldId id="2048"/>
            <p14:sldId id="2049"/>
            <p14:sldId id="2050"/>
            <p14:sldId id="2051"/>
            <p14:sldId id="2055"/>
            <p14:sldId id="2052"/>
            <p14:sldId id="2062"/>
            <p14:sldId id="2064"/>
            <p14:sldId id="2065"/>
            <p14:sldId id="2063"/>
            <p14:sldId id="269"/>
            <p14:sldId id="2068"/>
            <p14:sldId id="2066"/>
            <p14:sldId id="2067"/>
          </p14:sldIdLst>
        </p14:section>
        <p14:section name="Untitled Section" id="{7580621C-DC13-FB43-B5CC-0AC9A05901B0}">
          <p14:sldIdLst/>
        </p14:section>
      </p14:sectionLst>
    </p:ext>
    <p:ext uri="{EFAFB233-063F-42B5-8137-9DF3F51BA10A}">
      <p15:sldGuideLst xmlns:p15="http://schemas.microsoft.com/office/powerpoint/2012/main">
        <p15:guide id="1" orient="horz" pos="2160" userDrawn="1">
          <p15:clr>
            <a:srgbClr val="A4A3A4"/>
          </p15:clr>
        </p15:guide>
        <p15:guide id="2" orient="horz" pos="346" userDrawn="1">
          <p15:clr>
            <a:srgbClr val="A4A3A4"/>
          </p15:clr>
        </p15:guide>
        <p15:guide id="3" orient="horz" pos="3974" userDrawn="1">
          <p15:clr>
            <a:srgbClr val="A4A3A4"/>
          </p15:clr>
        </p15:guide>
        <p15:guide id="4" orient="horz" pos="1026" userDrawn="1">
          <p15:clr>
            <a:srgbClr val="A4A3A4"/>
          </p15:clr>
        </p15:guide>
        <p15:guide id="5" pos="3840" userDrawn="1">
          <p15:clr>
            <a:srgbClr val="A4A3A4"/>
          </p15:clr>
        </p15:guide>
        <p15:guide id="6" pos="695" userDrawn="1">
          <p15:clr>
            <a:srgbClr val="A4A3A4"/>
          </p15:clr>
        </p15:guide>
        <p15:guide id="7" pos="698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AT Isabelle" initials="P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577"/>
    <a:srgbClr val="FFFFCC"/>
    <a:srgbClr val="51A026"/>
    <a:srgbClr val="AF007C"/>
    <a:srgbClr val="4AB151"/>
    <a:srgbClr val="0000FF"/>
    <a:srgbClr val="1429FA"/>
    <a:srgbClr val="ED7703"/>
    <a:srgbClr val="F2F2F2"/>
    <a:srgbClr val="C3E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0" autoAdjust="0"/>
    <p:restoredTop sz="96670" autoAdjust="0"/>
  </p:normalViewPr>
  <p:slideViewPr>
    <p:cSldViewPr showGuides="1">
      <p:cViewPr varScale="1">
        <p:scale>
          <a:sx n="104" d="100"/>
          <a:sy n="104" d="100"/>
        </p:scale>
        <p:origin x="144" y="450"/>
      </p:cViewPr>
      <p:guideLst>
        <p:guide orient="horz" pos="2160"/>
        <p:guide orient="horz" pos="346"/>
        <p:guide orient="horz" pos="3974"/>
        <p:guide orient="horz" pos="1026"/>
        <p:guide pos="3840"/>
        <p:guide pos="695"/>
        <p:guide pos="6985"/>
      </p:guideLst>
    </p:cSldViewPr>
  </p:slideViewPr>
  <p:outlineViewPr>
    <p:cViewPr>
      <p:scale>
        <a:sx n="33" d="100"/>
        <a:sy n="33" d="100"/>
      </p:scale>
      <p:origin x="0" y="-76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3453A9-2717-AA4F-815A-292CD94D0432}" type="datetimeFigureOut">
              <a:rPr lang="en-US" smtClean="0"/>
              <a:pPr/>
              <a:t>11/12/2023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7DF195-CAF6-9240-87FA-88F33FF6902A}" type="slidenum">
              <a:rPr lang="en-GB" smtClean="0"/>
              <a:pPr/>
              <a:t>‹#›</a:t>
            </a:fld>
            <a:endParaRPr lang="en-GB"/>
          </a:p>
        </p:txBody>
      </p:sp>
    </p:spTree>
    <p:extLst>
      <p:ext uri="{BB962C8B-B14F-4D97-AF65-F5344CB8AC3E}">
        <p14:creationId xmlns:p14="http://schemas.microsoft.com/office/powerpoint/2010/main" val="3123377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80E798-53FF-4C51-A981-953463752515}" type="datetimeFigureOut">
              <a:rPr lang="fr-FR" smtClean="0"/>
              <a:pPr/>
              <a:t>12/11/2023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06CD8F-B7ED-4A05-9FB1-A01CC0EF02CC}" type="slidenum">
              <a:rPr lang="fr-FR" smtClean="0"/>
              <a:pPr/>
              <a:t>‹#›</a:t>
            </a:fld>
            <a:endParaRPr lang="fr-FR"/>
          </a:p>
        </p:txBody>
      </p:sp>
    </p:spTree>
    <p:extLst>
      <p:ext uri="{BB962C8B-B14F-4D97-AF65-F5344CB8AC3E}">
        <p14:creationId xmlns:p14="http://schemas.microsoft.com/office/powerpoint/2010/main" val="1340845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Title 01">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208799" cy="68688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57912" y="6196868"/>
            <a:ext cx="3034088" cy="661133"/>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6140196"/>
            <a:ext cx="2631445" cy="717805"/>
          </a:xfrm>
          <a:prstGeom prst="rect">
            <a:avLst/>
          </a:prstGeom>
        </p:spPr>
      </p:pic>
      <p:sp>
        <p:nvSpPr>
          <p:cNvPr id="2" name="Title 1"/>
          <p:cNvSpPr>
            <a:spLocks noGrp="1"/>
          </p:cNvSpPr>
          <p:nvPr>
            <p:ph type="ctrTitle"/>
          </p:nvPr>
        </p:nvSpPr>
        <p:spPr>
          <a:xfrm>
            <a:off x="742951" y="536576"/>
            <a:ext cx="10678583" cy="2246313"/>
          </a:xfrm>
        </p:spPr>
        <p:txBody>
          <a:bodyPr anchor="b" anchorCtr="0">
            <a:noAutofit/>
          </a:bodyPr>
          <a:lstStyle>
            <a:lvl1pPr>
              <a:defRPr sz="4300" b="1">
                <a:solidFill>
                  <a:schemeClr val="bg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742951" y="3646170"/>
            <a:ext cx="10653183" cy="2187702"/>
          </a:xfrm>
        </p:spPr>
        <p:txBody>
          <a:bodyPr>
            <a:noAutofit/>
          </a:bodyPr>
          <a:lstStyle>
            <a:lvl1pPr marL="0" indent="0" algn="l">
              <a:lnSpc>
                <a:spcPct val="110000"/>
              </a:lnSpc>
              <a:buNone/>
              <a:defRPr sz="1600" b="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742951" y="2755012"/>
            <a:ext cx="10678583" cy="635889"/>
          </a:xfrm>
        </p:spPr>
        <p:txBody>
          <a:bodyPr>
            <a:noAutofit/>
          </a:bodyPr>
          <a:lstStyle>
            <a:lvl1pPr>
              <a:lnSpc>
                <a:spcPct val="100000"/>
              </a:lnSpc>
              <a:defRPr sz="4200" b="0">
                <a:solidFill>
                  <a:schemeClr val="bg1"/>
                </a:solidFill>
                <a:latin typeface="Arial" pitchFamily="34" charset="0"/>
                <a:cs typeface="Arial" pitchFamily="34" charset="0"/>
              </a:defRPr>
            </a:lvl1pPr>
          </a:lstStyle>
          <a:p>
            <a:pPr lvl="0"/>
            <a:r>
              <a:rPr lang="en-CA" dirty="0"/>
              <a:t>Click to edit Master subtitle style</a:t>
            </a:r>
          </a:p>
        </p:txBody>
      </p:sp>
    </p:spTree>
    <p:extLst>
      <p:ext uri="{BB962C8B-B14F-4D97-AF65-F5344CB8AC3E}">
        <p14:creationId xmlns:p14="http://schemas.microsoft.com/office/powerpoint/2010/main" val="1167913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lour palet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ESRF COLOUR PALETTE</a:t>
            </a:r>
            <a:endParaRPr lang="en-GB" dirty="0"/>
          </a:p>
        </p:txBody>
      </p:sp>
      <p:sp>
        <p:nvSpPr>
          <p:cNvPr id="3" name="Footer Placeholder 2"/>
          <p:cNvSpPr>
            <a:spLocks noGrp="1"/>
          </p:cNvSpPr>
          <p:nvPr>
            <p:ph type="ftr" sz="quarter" idx="10"/>
          </p:nvPr>
        </p:nvSpPr>
        <p:spPr/>
        <p:txBody>
          <a:bodyPr/>
          <a:lstStyle/>
          <a:p>
            <a:r>
              <a:rPr lang="en-US"/>
              <a:t>l Studies on FCC-ee lattices: V22 and HFD @Z and @t l March 2023 l S.Liuzzo, P.Raimondi, M.Hofer</a:t>
            </a:r>
            <a:endParaRPr lang="fr-FR" dirty="0"/>
          </a:p>
        </p:txBody>
      </p:sp>
      <p:sp>
        <p:nvSpPr>
          <p:cNvPr id="4" name="Slide Number Placeholder 3"/>
          <p:cNvSpPr>
            <a:spLocks noGrp="1"/>
          </p:cNvSpPr>
          <p:nvPr>
            <p:ph type="sldNum" sz="quarter" idx="11"/>
          </p:nvPr>
        </p:nvSpPr>
        <p:spPr/>
        <p:txBody>
          <a:bodyPr/>
          <a:lstStyle/>
          <a:p>
            <a:r>
              <a:rPr lang="fr-FR"/>
              <a:t>Page </a:t>
            </a:r>
            <a:fld id="{733122C9-A0B9-462F-8757-0847AD287B63}" type="slidenum">
              <a:rPr lang="fr-FR" smtClean="0"/>
              <a:pPr/>
              <a:t>‹#›</a:t>
            </a:fld>
            <a:endParaRPr lang="fr-FR" dirty="0"/>
          </a:p>
        </p:txBody>
      </p:sp>
      <p:grpSp>
        <p:nvGrpSpPr>
          <p:cNvPr id="5" name="Group 4"/>
          <p:cNvGrpSpPr/>
          <p:nvPr userDrawn="1"/>
        </p:nvGrpSpPr>
        <p:grpSpPr>
          <a:xfrm>
            <a:off x="2334965" y="1016733"/>
            <a:ext cx="7073403" cy="4780955"/>
            <a:chOff x="977503" y="761588"/>
            <a:chExt cx="6421177" cy="4780955"/>
          </a:xfrm>
        </p:grpSpPr>
        <p:sp>
          <p:nvSpPr>
            <p:cNvPr id="6" name="Oval 5"/>
            <p:cNvSpPr/>
            <p:nvPr/>
          </p:nvSpPr>
          <p:spPr>
            <a:xfrm>
              <a:off x="2803893" y="1812730"/>
              <a:ext cx="2628292" cy="26282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Oval 6"/>
            <p:cNvSpPr/>
            <p:nvPr/>
          </p:nvSpPr>
          <p:spPr>
            <a:xfrm>
              <a:off x="4175956" y="1016392"/>
              <a:ext cx="576404" cy="576404"/>
            </a:xfrm>
            <a:prstGeom prst="ellipse">
              <a:avLst/>
            </a:prstGeom>
            <a:solidFill>
              <a:srgbClr val="ED77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Oval 7"/>
            <p:cNvSpPr/>
            <p:nvPr/>
          </p:nvSpPr>
          <p:spPr>
            <a:xfrm>
              <a:off x="5003708" y="1393465"/>
              <a:ext cx="576404" cy="576404"/>
            </a:xfrm>
            <a:prstGeom prst="ellipse">
              <a:avLst/>
            </a:prstGeom>
            <a:solidFill>
              <a:srgbClr val="F4A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Oval 8"/>
            <p:cNvSpPr/>
            <p:nvPr/>
          </p:nvSpPr>
          <p:spPr>
            <a:xfrm>
              <a:off x="5507764" y="1980062"/>
              <a:ext cx="576404" cy="576404"/>
            </a:xfrm>
            <a:prstGeom prst="ellipse">
              <a:avLst/>
            </a:prstGeom>
            <a:solidFill>
              <a:srgbClr val="FFD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Oval 9"/>
            <p:cNvSpPr/>
            <p:nvPr/>
          </p:nvSpPr>
          <p:spPr>
            <a:xfrm>
              <a:off x="5688124" y="2740535"/>
              <a:ext cx="576404" cy="576404"/>
            </a:xfrm>
            <a:prstGeom prst="ellipse">
              <a:avLst/>
            </a:prstGeom>
            <a:solidFill>
              <a:srgbClr val="51A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Oval 10"/>
            <p:cNvSpPr/>
            <p:nvPr/>
          </p:nvSpPr>
          <p:spPr>
            <a:xfrm>
              <a:off x="5580282" y="3501008"/>
              <a:ext cx="576404" cy="576404"/>
            </a:xfrm>
            <a:prstGeom prst="ellipse">
              <a:avLst/>
            </a:prstGeom>
            <a:solidFill>
              <a:srgbClr val="009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Oval 11"/>
            <p:cNvSpPr/>
            <p:nvPr/>
          </p:nvSpPr>
          <p:spPr>
            <a:xfrm>
              <a:off x="5148064" y="4169035"/>
              <a:ext cx="576404" cy="576404"/>
            </a:xfrm>
            <a:prstGeom prst="ellipse">
              <a:avLst/>
            </a:prstGeom>
            <a:solidFill>
              <a:srgbClr val="AF00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3" name="Oval 12"/>
            <p:cNvSpPr/>
            <p:nvPr/>
          </p:nvSpPr>
          <p:spPr>
            <a:xfrm>
              <a:off x="2367594" y="1709154"/>
              <a:ext cx="576404" cy="576404"/>
            </a:xfrm>
            <a:prstGeom prst="ellipse">
              <a:avLst/>
            </a:prstGeom>
            <a:solidFill>
              <a:srgbClr val="13257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4" name="Oval 13"/>
            <p:cNvSpPr/>
            <p:nvPr/>
          </p:nvSpPr>
          <p:spPr>
            <a:xfrm>
              <a:off x="2079392" y="2433493"/>
              <a:ext cx="576404" cy="576404"/>
            </a:xfrm>
            <a:prstGeom prst="ellipse">
              <a:avLst/>
            </a:prstGeom>
            <a:solidFill>
              <a:srgbClr val="13257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Oval 14"/>
            <p:cNvSpPr/>
            <p:nvPr/>
          </p:nvSpPr>
          <p:spPr>
            <a:xfrm>
              <a:off x="3491370" y="4689140"/>
              <a:ext cx="576404" cy="576404"/>
            </a:xfrm>
            <a:prstGeom prst="ellipse">
              <a:avLst/>
            </a:prstGeom>
            <a:solidFill>
              <a:srgbClr val="B7B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6" name="Oval 15"/>
            <p:cNvSpPr/>
            <p:nvPr/>
          </p:nvSpPr>
          <p:spPr>
            <a:xfrm>
              <a:off x="2706262" y="4329100"/>
              <a:ext cx="576404" cy="576404"/>
            </a:xfrm>
            <a:prstGeom prst="ellipse">
              <a:avLst/>
            </a:prstGeom>
            <a:solidFill>
              <a:srgbClr val="D1D2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Oval 16"/>
            <p:cNvSpPr/>
            <p:nvPr/>
          </p:nvSpPr>
          <p:spPr>
            <a:xfrm>
              <a:off x="2113415" y="3746995"/>
              <a:ext cx="576404" cy="576404"/>
            </a:xfrm>
            <a:prstGeom prst="ellipse">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8" name="TextBox 17"/>
            <p:cNvSpPr txBox="1"/>
            <p:nvPr/>
          </p:nvSpPr>
          <p:spPr>
            <a:xfrm>
              <a:off x="3545461" y="3053707"/>
              <a:ext cx="1260990" cy="276999"/>
            </a:xfrm>
            <a:prstGeom prst="rect">
              <a:avLst/>
            </a:prstGeom>
            <a:noFill/>
          </p:spPr>
          <p:txBody>
            <a:bodyPr wrap="square" rtlCol="0">
              <a:spAutoFit/>
            </a:bodyPr>
            <a:lstStyle/>
            <a:p>
              <a:r>
                <a:rPr lang="fr-FR" sz="1200" dirty="0">
                  <a:solidFill>
                    <a:schemeClr val="bg1"/>
                  </a:solidFill>
                </a:rPr>
                <a:t>R019G037B119</a:t>
              </a:r>
              <a:endParaRPr lang="en-GB" sz="1200" dirty="0">
                <a:solidFill>
                  <a:schemeClr val="bg1"/>
                </a:solidFill>
              </a:endParaRPr>
            </a:p>
          </p:txBody>
        </p:sp>
        <p:sp>
          <p:nvSpPr>
            <p:cNvPr id="19" name="TextBox 18"/>
            <p:cNvSpPr txBox="1"/>
            <p:nvPr/>
          </p:nvSpPr>
          <p:spPr>
            <a:xfrm>
              <a:off x="4339537" y="761588"/>
              <a:ext cx="1260990" cy="276999"/>
            </a:xfrm>
            <a:prstGeom prst="rect">
              <a:avLst/>
            </a:prstGeom>
            <a:noFill/>
          </p:spPr>
          <p:txBody>
            <a:bodyPr wrap="square" rtlCol="0">
              <a:spAutoFit/>
            </a:bodyPr>
            <a:lstStyle/>
            <a:p>
              <a:r>
                <a:rPr lang="fr-FR" sz="1200" dirty="0"/>
                <a:t>R237G119B003</a:t>
              </a:r>
              <a:endParaRPr lang="en-GB" sz="1200" dirty="0"/>
            </a:p>
          </p:txBody>
        </p:sp>
        <p:sp>
          <p:nvSpPr>
            <p:cNvPr id="20" name="TextBox 19"/>
            <p:cNvSpPr txBox="1"/>
            <p:nvPr/>
          </p:nvSpPr>
          <p:spPr>
            <a:xfrm>
              <a:off x="5273712" y="1162931"/>
              <a:ext cx="1314512" cy="276999"/>
            </a:xfrm>
            <a:prstGeom prst="rect">
              <a:avLst/>
            </a:prstGeom>
            <a:noFill/>
          </p:spPr>
          <p:txBody>
            <a:bodyPr wrap="square" rtlCol="0">
              <a:spAutoFit/>
            </a:bodyPr>
            <a:lstStyle/>
            <a:p>
              <a:r>
                <a:rPr lang="fr-FR" sz="1200" dirty="0"/>
                <a:t>R244G163B000</a:t>
              </a:r>
              <a:endParaRPr lang="en-GB" sz="1200" dirty="0"/>
            </a:p>
          </p:txBody>
        </p:sp>
        <p:sp>
          <p:nvSpPr>
            <p:cNvPr id="21" name="TextBox 20"/>
            <p:cNvSpPr txBox="1"/>
            <p:nvPr/>
          </p:nvSpPr>
          <p:spPr>
            <a:xfrm>
              <a:off x="5795966" y="1756869"/>
              <a:ext cx="1314512" cy="276999"/>
            </a:xfrm>
            <a:prstGeom prst="rect">
              <a:avLst/>
            </a:prstGeom>
            <a:noFill/>
          </p:spPr>
          <p:txBody>
            <a:bodyPr wrap="square" rtlCol="0">
              <a:spAutoFit/>
            </a:bodyPr>
            <a:lstStyle/>
            <a:p>
              <a:r>
                <a:rPr lang="fr-FR" sz="1200" dirty="0"/>
                <a:t>R255G221B000</a:t>
              </a:r>
              <a:endParaRPr lang="en-GB" sz="1200" dirty="0"/>
            </a:p>
          </p:txBody>
        </p:sp>
        <p:sp>
          <p:nvSpPr>
            <p:cNvPr id="22" name="TextBox 21"/>
            <p:cNvSpPr txBox="1"/>
            <p:nvPr/>
          </p:nvSpPr>
          <p:spPr>
            <a:xfrm>
              <a:off x="6084168" y="2570541"/>
              <a:ext cx="1314512" cy="276999"/>
            </a:xfrm>
            <a:prstGeom prst="rect">
              <a:avLst/>
            </a:prstGeom>
            <a:noFill/>
          </p:spPr>
          <p:txBody>
            <a:bodyPr wrap="square" rtlCol="0">
              <a:spAutoFit/>
            </a:bodyPr>
            <a:lstStyle/>
            <a:p>
              <a:r>
                <a:rPr lang="fr-FR" sz="1200" dirty="0"/>
                <a:t>R081G160B038</a:t>
              </a:r>
              <a:endParaRPr lang="en-GB" sz="1200" dirty="0"/>
            </a:p>
          </p:txBody>
        </p:sp>
        <p:sp>
          <p:nvSpPr>
            <p:cNvPr id="23" name="TextBox 22"/>
            <p:cNvSpPr txBox="1"/>
            <p:nvPr/>
          </p:nvSpPr>
          <p:spPr>
            <a:xfrm>
              <a:off x="6084168" y="3409385"/>
              <a:ext cx="1314512" cy="276999"/>
            </a:xfrm>
            <a:prstGeom prst="rect">
              <a:avLst/>
            </a:prstGeom>
            <a:noFill/>
          </p:spPr>
          <p:txBody>
            <a:bodyPr wrap="square" rtlCol="0">
              <a:spAutoFit/>
            </a:bodyPr>
            <a:lstStyle/>
            <a:p>
              <a:r>
                <a:rPr lang="fr-FR" sz="1200" dirty="0"/>
                <a:t>R000G152B212</a:t>
              </a:r>
              <a:endParaRPr lang="en-GB" sz="1200" dirty="0"/>
            </a:p>
          </p:txBody>
        </p:sp>
        <p:sp>
          <p:nvSpPr>
            <p:cNvPr id="24" name="TextBox 23"/>
            <p:cNvSpPr txBox="1"/>
            <p:nvPr/>
          </p:nvSpPr>
          <p:spPr>
            <a:xfrm>
              <a:off x="5677172" y="4159448"/>
              <a:ext cx="1314512" cy="276999"/>
            </a:xfrm>
            <a:prstGeom prst="rect">
              <a:avLst/>
            </a:prstGeom>
            <a:noFill/>
          </p:spPr>
          <p:txBody>
            <a:bodyPr wrap="square" rtlCol="0">
              <a:spAutoFit/>
            </a:bodyPr>
            <a:lstStyle/>
            <a:p>
              <a:r>
                <a:rPr lang="fr-FR" sz="1200" dirty="0"/>
                <a:t>R175G000B124</a:t>
              </a:r>
              <a:endParaRPr lang="en-GB" sz="1200" dirty="0"/>
            </a:p>
          </p:txBody>
        </p:sp>
        <p:sp>
          <p:nvSpPr>
            <p:cNvPr id="25" name="TextBox 24"/>
            <p:cNvSpPr txBox="1"/>
            <p:nvPr/>
          </p:nvSpPr>
          <p:spPr>
            <a:xfrm>
              <a:off x="1312568" y="1497250"/>
              <a:ext cx="1314512" cy="276999"/>
            </a:xfrm>
            <a:prstGeom prst="rect">
              <a:avLst/>
            </a:prstGeom>
            <a:noFill/>
          </p:spPr>
          <p:txBody>
            <a:bodyPr wrap="square" rtlCol="0">
              <a:spAutoFit/>
            </a:bodyPr>
            <a:lstStyle/>
            <a:p>
              <a:r>
                <a:rPr lang="fr-FR" sz="1200" dirty="0"/>
                <a:t>ESRF </a:t>
              </a:r>
              <a:r>
                <a:rPr lang="fr-FR" sz="1200" dirty="0" err="1"/>
                <a:t>blue</a:t>
              </a:r>
              <a:r>
                <a:rPr lang="fr-FR" sz="1200" dirty="0"/>
                <a:t> 75%</a:t>
              </a:r>
              <a:endParaRPr lang="en-GB" sz="1200" dirty="0"/>
            </a:p>
          </p:txBody>
        </p:sp>
        <p:sp>
          <p:nvSpPr>
            <p:cNvPr id="26" name="TextBox 25"/>
            <p:cNvSpPr txBox="1"/>
            <p:nvPr/>
          </p:nvSpPr>
          <p:spPr>
            <a:xfrm>
              <a:off x="977503" y="2279467"/>
              <a:ext cx="1314512" cy="276999"/>
            </a:xfrm>
            <a:prstGeom prst="rect">
              <a:avLst/>
            </a:prstGeom>
            <a:noFill/>
          </p:spPr>
          <p:txBody>
            <a:bodyPr wrap="square" rtlCol="0">
              <a:spAutoFit/>
            </a:bodyPr>
            <a:lstStyle/>
            <a:p>
              <a:r>
                <a:rPr lang="fr-FR" sz="1200" dirty="0"/>
                <a:t>ESRF </a:t>
              </a:r>
              <a:r>
                <a:rPr lang="fr-FR" sz="1200" dirty="0" err="1"/>
                <a:t>blue</a:t>
              </a:r>
              <a:r>
                <a:rPr lang="fr-FR" sz="1200" dirty="0"/>
                <a:t> 50%</a:t>
              </a:r>
              <a:endParaRPr lang="en-GB" sz="1200" dirty="0"/>
            </a:p>
          </p:txBody>
        </p:sp>
        <p:sp>
          <p:nvSpPr>
            <p:cNvPr id="27" name="TextBox 26"/>
            <p:cNvSpPr txBox="1"/>
            <p:nvPr/>
          </p:nvSpPr>
          <p:spPr>
            <a:xfrm>
              <a:off x="2878263" y="5265544"/>
              <a:ext cx="1314512" cy="276999"/>
            </a:xfrm>
            <a:prstGeom prst="rect">
              <a:avLst/>
            </a:prstGeom>
            <a:noFill/>
          </p:spPr>
          <p:txBody>
            <a:bodyPr wrap="square" rtlCol="0">
              <a:spAutoFit/>
            </a:bodyPr>
            <a:lstStyle/>
            <a:p>
              <a:r>
                <a:rPr lang="fr-FR" sz="1200" dirty="0"/>
                <a:t>R183G185B186</a:t>
              </a:r>
              <a:endParaRPr lang="en-GB" sz="1200" dirty="0"/>
            </a:p>
          </p:txBody>
        </p:sp>
        <p:sp>
          <p:nvSpPr>
            <p:cNvPr id="28" name="TextBox 27"/>
            <p:cNvSpPr txBox="1"/>
            <p:nvPr/>
          </p:nvSpPr>
          <p:spPr>
            <a:xfrm>
              <a:off x="1968154" y="4899336"/>
              <a:ext cx="1314512" cy="276999"/>
            </a:xfrm>
            <a:prstGeom prst="rect">
              <a:avLst/>
            </a:prstGeom>
            <a:noFill/>
          </p:spPr>
          <p:txBody>
            <a:bodyPr wrap="square" rtlCol="0">
              <a:spAutoFit/>
            </a:bodyPr>
            <a:lstStyle/>
            <a:p>
              <a:r>
                <a:rPr lang="fr-FR" sz="1200" dirty="0"/>
                <a:t>R209G210B212</a:t>
              </a:r>
              <a:endParaRPr lang="en-GB" sz="1200" dirty="0"/>
            </a:p>
          </p:txBody>
        </p:sp>
        <p:sp>
          <p:nvSpPr>
            <p:cNvPr id="29" name="TextBox 28"/>
            <p:cNvSpPr txBox="1"/>
            <p:nvPr/>
          </p:nvSpPr>
          <p:spPr>
            <a:xfrm>
              <a:off x="1238010" y="4311927"/>
              <a:ext cx="1314512" cy="276999"/>
            </a:xfrm>
            <a:prstGeom prst="rect">
              <a:avLst/>
            </a:prstGeom>
            <a:noFill/>
          </p:spPr>
          <p:txBody>
            <a:bodyPr wrap="square" rtlCol="0">
              <a:spAutoFit/>
            </a:bodyPr>
            <a:lstStyle/>
            <a:p>
              <a:r>
                <a:rPr lang="fr-FR" sz="1200" dirty="0"/>
                <a:t>R244G244B244</a:t>
              </a:r>
              <a:endParaRPr lang="en-GB" sz="1200" dirty="0"/>
            </a:p>
          </p:txBody>
        </p:sp>
      </p:grpSp>
    </p:spTree>
    <p:extLst>
      <p:ext uri="{BB962C8B-B14F-4D97-AF65-F5344CB8AC3E}">
        <p14:creationId xmlns:p14="http://schemas.microsoft.com/office/powerpoint/2010/main" val="147551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12" name="Footer Placeholder 11"/>
          <p:cNvSpPr>
            <a:spLocks noGrp="1"/>
          </p:cNvSpPr>
          <p:nvPr>
            <p:ph type="ftr" sz="quarter" idx="13"/>
          </p:nvPr>
        </p:nvSpPr>
        <p:spPr>
          <a:xfrm>
            <a:off x="593963" y="6543674"/>
            <a:ext cx="7432437" cy="314326"/>
          </a:xfrm>
        </p:spPr>
        <p:txBody>
          <a:bodyPr/>
          <a:lstStyle/>
          <a:p>
            <a:r>
              <a:rPr lang="nl-NL" b="1"/>
              <a:t>X. Huang (SLAC)</a:t>
            </a:r>
            <a:endParaRPr lang="en-US" dirty="0"/>
          </a:p>
        </p:txBody>
      </p:sp>
      <p:sp>
        <p:nvSpPr>
          <p:cNvPr id="16" name="Content Placeholder 15"/>
          <p:cNvSpPr>
            <a:spLocks noGrp="1"/>
          </p:cNvSpPr>
          <p:nvPr>
            <p:ph sz="quarter" idx="14"/>
          </p:nvPr>
        </p:nvSpPr>
        <p:spPr>
          <a:xfrm>
            <a:off x="304800" y="1252728"/>
            <a:ext cx="11275563" cy="5065523"/>
          </a:xfrm>
        </p:spPr>
        <p:txBody>
          <a:bodyPr/>
          <a:lstStyle>
            <a:lvl1pPr>
              <a:buClr>
                <a:srgbClr val="981E32"/>
              </a:buClr>
              <a:defRPr/>
            </a:lvl1pPr>
            <a:lvl2pPr>
              <a:buClr>
                <a:srgbClr val="981E32"/>
              </a:buClr>
              <a:defRPr sz="2400"/>
            </a:lvl2pPr>
            <a:lvl3pPr>
              <a:buClr>
                <a:srgbClr val="981E32"/>
              </a:buClr>
              <a:defRPr sz="1800"/>
            </a:lvl3pPr>
            <a:lvl4pPr>
              <a:buClr>
                <a:srgbClr val="981E32"/>
              </a:buClr>
              <a:defRPr/>
            </a:lvl4pPr>
            <a:lvl5pPr>
              <a:buClr>
                <a:srgbClr val="981E3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0722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593963" y="6543674"/>
            <a:ext cx="4486037" cy="314326"/>
          </a:xfrm>
        </p:spPr>
        <p:txBody>
          <a:bodyPr/>
          <a:lstStyle/>
          <a:p>
            <a:r>
              <a:rPr lang="nl-NL" b="1"/>
              <a:t>X. Huang (SLAC)</a:t>
            </a:r>
            <a:endParaRPr lang="en-US" dirty="0"/>
          </a:p>
        </p:txBody>
      </p:sp>
      <p:sp>
        <p:nvSpPr>
          <p:cNvPr id="5" name="Picture Placeholder 4"/>
          <p:cNvSpPr>
            <a:spLocks noGrp="1"/>
          </p:cNvSpPr>
          <p:nvPr>
            <p:ph type="pic" sz="quarter" idx="15"/>
          </p:nvPr>
        </p:nvSpPr>
        <p:spPr>
          <a:xfrm>
            <a:off x="4861984" y="1723840"/>
            <a:ext cx="3256453" cy="2224216"/>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4861984" y="4094034"/>
            <a:ext cx="3256453" cy="2224216"/>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8323939" y="1723840"/>
            <a:ext cx="3256453" cy="4594410"/>
          </a:xfrm>
        </p:spPr>
        <p:txBody>
          <a:bodyPr/>
          <a:lstStyle/>
          <a:p>
            <a:r>
              <a:rPr lang="en-US"/>
              <a:t>Click icon to add picture</a:t>
            </a:r>
            <a:endParaRPr lang="en-CA" dirty="0"/>
          </a:p>
        </p:txBody>
      </p:sp>
      <p:sp>
        <p:nvSpPr>
          <p:cNvPr id="3" name="Content Placeholder 2"/>
          <p:cNvSpPr>
            <a:spLocks noGrp="1"/>
          </p:cNvSpPr>
          <p:nvPr>
            <p:ph sz="quarter" idx="18"/>
          </p:nvPr>
        </p:nvSpPr>
        <p:spPr>
          <a:xfrm>
            <a:off x="594785" y="1670050"/>
            <a:ext cx="4017433" cy="464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3863057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593963" y="6543674"/>
            <a:ext cx="4689237" cy="314326"/>
          </a:xfrm>
        </p:spPr>
        <p:txBody>
          <a:bodyPr/>
          <a:lstStyle/>
          <a:p>
            <a:r>
              <a:rPr lang="nl-NL" b="1"/>
              <a:t>X. Huang (SLAC)</a:t>
            </a:r>
            <a:endParaRPr lang="en-US" dirty="0"/>
          </a:p>
        </p:txBody>
      </p:sp>
      <p:sp>
        <p:nvSpPr>
          <p:cNvPr id="3" name="Chart Placeholder 2"/>
          <p:cNvSpPr>
            <a:spLocks noGrp="1"/>
          </p:cNvSpPr>
          <p:nvPr>
            <p:ph type="chart" sz="quarter" idx="15"/>
          </p:nvPr>
        </p:nvSpPr>
        <p:spPr>
          <a:xfrm>
            <a:off x="8009467" y="1670050"/>
            <a:ext cx="3556000" cy="4648200"/>
          </a:xfrm>
        </p:spPr>
        <p:txBody>
          <a:bodyPr/>
          <a:lstStyle/>
          <a:p>
            <a:r>
              <a:rPr lang="en-US"/>
              <a:t>Click icon to add chart</a:t>
            </a:r>
            <a:endParaRPr lang="en-CA" dirty="0"/>
          </a:p>
        </p:txBody>
      </p:sp>
      <p:sp>
        <p:nvSpPr>
          <p:cNvPr id="5" name="Content Placeholder 4"/>
          <p:cNvSpPr>
            <a:spLocks noGrp="1"/>
          </p:cNvSpPr>
          <p:nvPr>
            <p:ph sz="quarter" idx="16"/>
          </p:nvPr>
        </p:nvSpPr>
        <p:spPr>
          <a:xfrm>
            <a:off x="594784" y="1670050"/>
            <a:ext cx="7313083" cy="464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381073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12192000" cy="6858000"/>
          </a:xfrm>
        </p:spPr>
        <p:txBody>
          <a:bodyPr lIns="432000"/>
          <a:lstStyle>
            <a:lvl1pPr>
              <a:defRPr b="1" baseline="0">
                <a:solidFill>
                  <a:srgbClr val="FF0000"/>
                </a:solidFill>
              </a:defRPr>
            </a:lvl1pPr>
          </a:lstStyle>
          <a:p>
            <a:br>
              <a:rPr lang="en-CA" dirty="0"/>
            </a:br>
            <a:br>
              <a:rPr lang="en-CA" dirty="0"/>
            </a:br>
            <a:br>
              <a:rPr lang="en-CA" dirty="0"/>
            </a:br>
            <a:br>
              <a:rPr lang="en-CA" dirty="0"/>
            </a:br>
            <a:br>
              <a:rPr lang="en-CA" dirty="0"/>
            </a:br>
            <a:br>
              <a:rPr lang="en-CA" dirty="0"/>
            </a:br>
            <a:r>
              <a:rPr lang="en-CA" dirty="0"/>
              <a:t>***INSTRUCTIONS FOR APPLYING IMAGE BACKGROUNDTO SLIDE LAYOUT***</a:t>
            </a:r>
            <a:br>
              <a:rPr lang="en-CA" dirty="0"/>
            </a:br>
            <a:r>
              <a:rPr lang="en-CA" dirty="0"/>
              <a:t>STEP 1: Click icon to insert image</a:t>
            </a:r>
            <a:br>
              <a:rPr lang="en-CA" dirty="0"/>
            </a:br>
            <a:r>
              <a:rPr lang="en-CA" dirty="0"/>
              <a:t>STEP 2: Once image is inserted, right-click image, and choose ‘Send to Back’</a:t>
            </a:r>
          </a:p>
        </p:txBody>
      </p:sp>
      <p:sp>
        <p:nvSpPr>
          <p:cNvPr id="4" name="Title 3"/>
          <p:cNvSpPr>
            <a:spLocks noGrp="1"/>
          </p:cNvSpPr>
          <p:nvPr>
            <p:ph type="title"/>
          </p:nvPr>
        </p:nvSpPr>
        <p:spPr/>
        <p:txBody>
          <a:bodyPr/>
          <a:lstStyle/>
          <a:p>
            <a:r>
              <a:rPr lang="en-US"/>
              <a:t>Click to edit Master title style</a:t>
            </a:r>
            <a:endParaRPr lang="en-CA" dirty="0"/>
          </a:p>
        </p:txBody>
      </p:sp>
    </p:spTree>
    <p:extLst>
      <p:ext uri="{BB962C8B-B14F-4D97-AF65-F5344CB8AC3E}">
        <p14:creationId xmlns:p14="http://schemas.microsoft.com/office/powerpoint/2010/main" val="1282356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Cover page">
    <p:spTree>
      <p:nvGrpSpPr>
        <p:cNvPr id="1" name=""/>
        <p:cNvGrpSpPr/>
        <p:nvPr/>
      </p:nvGrpSpPr>
      <p:grpSpPr>
        <a:xfrm>
          <a:off x="0" y="0"/>
          <a:ext cx="0" cy="0"/>
          <a:chOff x="0" y="0"/>
          <a:chExt cx="0" cy="0"/>
        </a:xfrm>
      </p:grpSpPr>
      <p:pic>
        <p:nvPicPr>
          <p:cNvPr id="3" name="Image 14" descr="logo_couv.jpg"/>
          <p:cNvPicPr>
            <a:picLocks noChangeAspect="1"/>
          </p:cNvPicPr>
          <p:nvPr userDrawn="1"/>
        </p:nvPicPr>
        <p:blipFill>
          <a:blip r:embed="rId2" cstate="print"/>
          <a:stretch>
            <a:fillRect/>
          </a:stretch>
        </p:blipFill>
        <p:spPr>
          <a:xfrm>
            <a:off x="1055440" y="1484784"/>
            <a:ext cx="9061347" cy="3600400"/>
          </a:xfrm>
          <a:prstGeom prst="rect">
            <a:avLst/>
          </a:prstGeom>
        </p:spPr>
      </p:pic>
    </p:spTree>
    <p:extLst>
      <p:ext uri="{BB962C8B-B14F-4D97-AF65-F5344CB8AC3E}">
        <p14:creationId xmlns:p14="http://schemas.microsoft.com/office/powerpoint/2010/main" val="3848344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re 1"/>
          <p:cNvSpPr>
            <a:spLocks noGrp="1"/>
          </p:cNvSpPr>
          <p:nvPr>
            <p:ph type="title"/>
          </p:nvPr>
        </p:nvSpPr>
        <p:spPr bwMode="gray">
          <a:xfrm>
            <a:off x="969600" y="126000"/>
            <a:ext cx="10982400" cy="496800"/>
          </a:xfrm>
          <a:solidFill>
            <a:schemeClr val="accent1"/>
          </a:solidFill>
        </p:spPr>
        <p:txBody>
          <a:bodyPr lIns="108000" tIns="0" rIns="108000" anchor="ctr" anchorCtr="0"/>
          <a:lstStyle>
            <a:lvl1pPr>
              <a:lnSpc>
                <a:spcPct val="85000"/>
              </a:lnSpc>
              <a:defRPr sz="2500">
                <a:solidFill>
                  <a:schemeClr val="bg1"/>
                </a:solidFill>
              </a:defRPr>
            </a:lvl1pPr>
          </a:lstStyle>
          <a:p>
            <a:r>
              <a:rPr lang="en-US"/>
              <a:t>Click to edit Master title style</a:t>
            </a:r>
            <a:endParaRPr lang="fr-FR" dirty="0"/>
          </a:p>
        </p:txBody>
      </p:sp>
      <p:sp>
        <p:nvSpPr>
          <p:cNvPr id="3" name="Espace réservé du contenu 2"/>
          <p:cNvSpPr>
            <a:spLocks noGrp="1"/>
          </p:cNvSpPr>
          <p:nvPr>
            <p:ph idx="1"/>
          </p:nvPr>
        </p:nvSpPr>
        <p:spPr bwMode="gray">
          <a:xfrm>
            <a:off x="4468800" y="1098000"/>
            <a:ext cx="7483200" cy="4563248"/>
          </a:xfrm>
          <a:solidFill>
            <a:srgbClr val="4E5B99"/>
          </a:solidFill>
        </p:spPr>
        <p:txBody>
          <a:bodyPr lIns="216000" tIns="252000"/>
          <a:lstStyle>
            <a:lvl1pPr marL="0" indent="0">
              <a:spcAft>
                <a:spcPts val="300"/>
              </a:spcAft>
              <a:buFont typeface="Arial" pitchFamily="34" charset="0"/>
              <a:buNone/>
              <a:defRPr sz="2800">
                <a:solidFill>
                  <a:schemeClr val="bg1"/>
                </a:solidFill>
              </a:defRPr>
            </a:lvl1pPr>
            <a:lvl2pPr marL="0" indent="0">
              <a:spcBef>
                <a:spcPts val="400"/>
              </a:spcBef>
              <a:spcAft>
                <a:spcPts val="0"/>
              </a:spcAft>
              <a:buFont typeface="Arial" pitchFamily="34" charset="0"/>
              <a:buNone/>
              <a:defRPr sz="2600" b="1">
                <a:solidFill>
                  <a:schemeClr val="bg1"/>
                </a:solidFill>
              </a:defRPr>
            </a:lvl2pPr>
            <a:lvl3pPr marL="0" indent="0">
              <a:lnSpc>
                <a:spcPct val="80000"/>
              </a:lnSpc>
              <a:spcAft>
                <a:spcPts val="0"/>
              </a:spcAft>
              <a:buFont typeface="Arial" pitchFamily="34" charset="0"/>
              <a:buNone/>
              <a:defRPr sz="2250">
                <a:solidFill>
                  <a:schemeClr val="bg1"/>
                </a:solidFill>
              </a:defRPr>
            </a:lvl3pPr>
            <a:lvl4pPr marL="0" indent="0">
              <a:lnSpc>
                <a:spcPct val="100000"/>
              </a:lnSpc>
              <a:spcBef>
                <a:spcPts val="0"/>
              </a:spcBef>
              <a:spcAft>
                <a:spcPts val="200"/>
              </a:spcAft>
              <a:buSzPct val="80000"/>
              <a:buNone/>
              <a:defRPr sz="1750">
                <a:solidFill>
                  <a:schemeClr val="bg1"/>
                </a:solidFill>
              </a:defRPr>
            </a:lvl4pPr>
            <a:lvl5pPr marL="0" indent="0">
              <a:lnSpc>
                <a:spcPct val="80000"/>
              </a:lnSpc>
              <a:spcAft>
                <a:spcPts val="0"/>
              </a:spcAft>
              <a:buNone/>
              <a:defRPr sz="1500" b="1" i="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8" name="Espace réservé pour une image  7"/>
          <p:cNvSpPr>
            <a:spLocks noGrp="1"/>
          </p:cNvSpPr>
          <p:nvPr>
            <p:ph type="pic" sz="quarter" idx="13"/>
          </p:nvPr>
        </p:nvSpPr>
        <p:spPr>
          <a:xfrm>
            <a:off x="969600" y="1098000"/>
            <a:ext cx="3432000" cy="4563248"/>
          </a:xfrm>
        </p:spPr>
        <p:txBody>
          <a:bodyPr anchor="ctr" anchorCtr="0"/>
          <a:lstStyle>
            <a:lvl1pPr algn="ctr">
              <a:defRPr/>
            </a:lvl1pPr>
          </a:lstStyle>
          <a:p>
            <a:r>
              <a:rPr lang="en-US"/>
              <a:t>Click icon to add picture</a:t>
            </a:r>
            <a:endParaRPr lang="fr-FR"/>
          </a:p>
        </p:txBody>
      </p:sp>
      <p:sp>
        <p:nvSpPr>
          <p:cNvPr id="18" name="Espace réservé du numéro de diapositive 17"/>
          <p:cNvSpPr>
            <a:spLocks noGrp="1"/>
          </p:cNvSpPr>
          <p:nvPr>
            <p:ph type="sldNum" sz="quarter" idx="15"/>
          </p:nvPr>
        </p:nvSpPr>
        <p:spPr/>
        <p:txBody>
          <a:bodyPr/>
          <a:lstStyle/>
          <a:p>
            <a:r>
              <a:rPr lang="fr-FR"/>
              <a:t>Page </a:t>
            </a:r>
            <a:fld id="{733122C9-A0B9-462F-8757-0847AD287B63}" type="slidenum">
              <a:rPr lang="fr-FR" smtClean="0"/>
              <a:pPr/>
              <a:t>‹#›</a:t>
            </a:fld>
            <a:endParaRPr lang="fr-FR" dirty="0"/>
          </a:p>
        </p:txBody>
      </p:sp>
      <p:sp>
        <p:nvSpPr>
          <p:cNvPr id="19" name="Espace réservé du pied de page 18"/>
          <p:cNvSpPr>
            <a:spLocks noGrp="1"/>
          </p:cNvSpPr>
          <p:nvPr>
            <p:ph type="ftr" sz="quarter" idx="16"/>
          </p:nvPr>
        </p:nvSpPr>
        <p:spPr/>
        <p:txBody>
          <a:bodyPr/>
          <a:lstStyle/>
          <a:p>
            <a:r>
              <a:rPr lang="en-US"/>
              <a:t>l Studies on FCC-ee lattices: V22 and HFD @Z and @t l March 2023 l S.Liuzzo, P.Raimondi, M.Hofer</a:t>
            </a:r>
            <a:endParaRPr lang="fr-FR" dirty="0"/>
          </a:p>
        </p:txBody>
      </p:sp>
    </p:spTree>
    <p:extLst>
      <p:ext uri="{BB962C8B-B14F-4D97-AF65-F5344CB8AC3E}">
        <p14:creationId xmlns:p14="http://schemas.microsoft.com/office/powerpoint/2010/main" val="3534940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bwMode="gray"/>
        <p:txBody>
          <a:bodyPr/>
          <a:lstStyle/>
          <a:p>
            <a:r>
              <a:rPr lang="en-US"/>
              <a:t>Click to edit Master title style</a:t>
            </a:r>
            <a:endParaRPr lang="fr-FR" dirty="0"/>
          </a:p>
        </p:txBody>
      </p:sp>
      <p:sp>
        <p:nvSpPr>
          <p:cNvPr id="3" name="Espace réservé du contenu 2"/>
          <p:cNvSpPr>
            <a:spLocks noGrp="1"/>
          </p:cNvSpPr>
          <p:nvPr>
            <p:ph idx="1"/>
          </p:nvPr>
        </p:nvSpPr>
        <p:spPr bwMode="gray">
          <a:xfrm>
            <a:off x="970251" y="764704"/>
            <a:ext cx="10982400" cy="5400000"/>
          </a:xfrm>
        </p:spPr>
        <p:txBody>
          <a:bodyPr/>
          <a:lstStyle>
            <a:lvl1pPr>
              <a:defRPr baseline="0"/>
            </a:lvl1pPr>
            <a:lvl2pPr>
              <a:defRPr>
                <a:solidFill>
                  <a:schemeClr val="tx1"/>
                </a:solidFill>
              </a:defRPr>
            </a:lvl2pPr>
            <a:lvl4pPr>
              <a:spcBef>
                <a:spcPts val="0"/>
              </a:spcBef>
              <a:spcAft>
                <a:spcPts val="300"/>
              </a:spcAft>
              <a:buSzPct val="80000"/>
              <a:defRPr/>
            </a:lvl4pPr>
            <a:lvl5pPr>
              <a:spcAft>
                <a:spcPts val="3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8" name="Espace réservé du numéro de diapositive 7"/>
          <p:cNvSpPr>
            <a:spLocks noGrp="1"/>
          </p:cNvSpPr>
          <p:nvPr>
            <p:ph type="sldNum" sz="quarter" idx="11"/>
          </p:nvPr>
        </p:nvSpPr>
        <p:spPr/>
        <p:txBody>
          <a:bodyPr/>
          <a:lstStyle/>
          <a:p>
            <a:r>
              <a:rPr lang="fr-FR"/>
              <a:t>Page </a:t>
            </a:r>
            <a:fld id="{733122C9-A0B9-462F-8757-0847AD287B63}" type="slidenum">
              <a:rPr lang="fr-FR" smtClean="0"/>
              <a:pPr/>
              <a:t>‹#›</a:t>
            </a:fld>
            <a:endParaRPr lang="fr-FR" dirty="0"/>
          </a:p>
        </p:txBody>
      </p:sp>
      <p:sp>
        <p:nvSpPr>
          <p:cNvPr id="9" name="Espace réservé du pied de page 8"/>
          <p:cNvSpPr>
            <a:spLocks noGrp="1"/>
          </p:cNvSpPr>
          <p:nvPr>
            <p:ph type="ftr" sz="quarter" idx="12"/>
          </p:nvPr>
        </p:nvSpPr>
        <p:spPr/>
        <p:txBody>
          <a:bodyPr/>
          <a:lstStyle/>
          <a:p>
            <a:r>
              <a:rPr lang="en-US"/>
              <a:t>l Studies on FCC-ee lattices: V22 and HFD @Z and @t l March 2023 l S.Liuzzo, P.Raimondi, M.Hofer</a:t>
            </a:r>
            <a:endParaRPr lang="fr-FR" dirty="0"/>
          </a:p>
        </p:txBody>
      </p:sp>
    </p:spTree>
    <p:extLst>
      <p:ext uri="{BB962C8B-B14F-4D97-AF65-F5344CB8AC3E}">
        <p14:creationId xmlns:p14="http://schemas.microsoft.com/office/powerpoint/2010/main" val="1404148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Use for importing slid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Footer Placeholder 2"/>
          <p:cNvSpPr>
            <a:spLocks noGrp="1"/>
          </p:cNvSpPr>
          <p:nvPr>
            <p:ph type="ftr" sz="quarter" idx="10"/>
          </p:nvPr>
        </p:nvSpPr>
        <p:spPr/>
        <p:txBody>
          <a:bodyPr/>
          <a:lstStyle/>
          <a:p>
            <a:r>
              <a:rPr lang="en-US"/>
              <a:t>l Studies on FCC-ee lattices: V22 and HFD @Z and @t l March 2023 l S.Liuzzo, P.Raimondi, M.Hofer</a:t>
            </a:r>
            <a:endParaRPr lang="fr-FR" dirty="0"/>
          </a:p>
        </p:txBody>
      </p:sp>
      <p:sp>
        <p:nvSpPr>
          <p:cNvPr id="4" name="Slide Number Placeholder 3"/>
          <p:cNvSpPr>
            <a:spLocks noGrp="1"/>
          </p:cNvSpPr>
          <p:nvPr>
            <p:ph type="sldNum" sz="quarter" idx="11"/>
          </p:nvPr>
        </p:nvSpPr>
        <p:spPr/>
        <p:txBody>
          <a:bodyPr/>
          <a:lstStyle/>
          <a:p>
            <a:r>
              <a:rPr lang="fr-FR"/>
              <a:t>Page </a:t>
            </a:r>
            <a:fld id="{733122C9-A0B9-462F-8757-0847AD287B63}" type="slidenum">
              <a:rPr lang="fr-FR" smtClean="0"/>
              <a:pPr/>
              <a:t>‹#›</a:t>
            </a:fld>
            <a:endParaRPr lang="fr-FR" dirty="0"/>
          </a:p>
        </p:txBody>
      </p:sp>
    </p:spTree>
    <p:extLst>
      <p:ext uri="{BB962C8B-B14F-4D97-AF65-F5344CB8AC3E}">
        <p14:creationId xmlns:p14="http://schemas.microsoft.com/office/powerpoint/2010/main" val="5250064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2429" y="129091"/>
            <a:ext cx="1080476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593965" y="1667866"/>
            <a:ext cx="10813225" cy="4650384"/>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93963" y="6543674"/>
            <a:ext cx="4486037" cy="314326"/>
          </a:xfrm>
          <a:prstGeom prst="rect">
            <a:avLst/>
          </a:prstGeom>
        </p:spPr>
        <p:txBody>
          <a:bodyPr vert="horz" lIns="0" tIns="0" rIns="0" bIns="0" rtlCol="0" anchor="t" anchorCtr="0"/>
          <a:lstStyle>
            <a:lvl1pPr algn="l">
              <a:defRPr sz="1050">
                <a:solidFill>
                  <a:schemeClr val="bg2"/>
                </a:solidFill>
                <a:latin typeface="Arial" pitchFamily="34" charset="0"/>
                <a:cs typeface="Arial" pitchFamily="34" charset="0"/>
              </a:defRPr>
            </a:lvl1pPr>
          </a:lstStyle>
          <a:p>
            <a:r>
              <a:rPr lang="nl-NL" b="1"/>
              <a:t>X. Huang (SLAC)</a:t>
            </a:r>
            <a:endParaRPr lang="en-US" dirty="0"/>
          </a:p>
        </p:txBody>
      </p:sp>
      <p:sp>
        <p:nvSpPr>
          <p:cNvPr id="6" name="Slide Number Placeholder 5"/>
          <p:cNvSpPr>
            <a:spLocks noGrp="1"/>
          </p:cNvSpPr>
          <p:nvPr>
            <p:ph type="sldNum" sz="quarter" idx="4"/>
          </p:nvPr>
        </p:nvSpPr>
        <p:spPr>
          <a:xfrm>
            <a:off x="11421533" y="6318251"/>
            <a:ext cx="425243" cy="539750"/>
          </a:xfrm>
          <a:prstGeom prst="rect">
            <a:avLst/>
          </a:prstGeom>
        </p:spPr>
        <p:txBody>
          <a:bodyPr vert="horz" lIns="72000" tIns="57600" rIns="72000" bIns="45720" rtlCol="0" anchor="ctr"/>
          <a:lstStyle>
            <a:lvl1pPr algn="l">
              <a:defRPr sz="1050" b="0">
                <a:solidFill>
                  <a:schemeClr val="bg2"/>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162949057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Lst>
  <p:hf hdr="0" dt="0"/>
  <p:txStyles>
    <p:titleStyle>
      <a:lvl1pPr algn="l" defTabSz="914400" rtl="0" eaLnBrk="1" latinLnBrk="0" hangingPunct="1">
        <a:spcBef>
          <a:spcPct val="0"/>
        </a:spcBef>
        <a:buNone/>
        <a:defRPr sz="2400" b="1" kern="1200">
          <a:solidFill>
            <a:schemeClr val="tx1"/>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1600" b="0" kern="1200" baseline="0">
          <a:solidFill>
            <a:schemeClr val="bg2"/>
          </a:solidFill>
          <a:latin typeface="Arial" pitchFamily="34" charset="0"/>
          <a:ea typeface="+mn-ea"/>
          <a:cs typeface="Arial" pitchFamily="34" charset="0"/>
        </a:defRPr>
      </a:lvl1pPr>
      <a:lvl2pPr marL="180000" indent="-180000" algn="l" defTabSz="914400" rtl="0" eaLnBrk="1" latinLnBrk="0" hangingPunct="1">
        <a:lnSpc>
          <a:spcPct val="120000"/>
        </a:lnSpc>
        <a:spcBef>
          <a:spcPts val="800"/>
        </a:spcBef>
        <a:spcAft>
          <a:spcPts val="0"/>
        </a:spcAft>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2pPr>
      <a:lvl3pPr marL="504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3pPr>
      <a:lvl4pPr marL="828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logo_texte.jpg"/>
          <p:cNvPicPr>
            <a:picLocks noChangeAspect="1"/>
          </p:cNvPicPr>
          <p:nvPr/>
        </p:nvPicPr>
        <p:blipFill>
          <a:blip r:embed="rId7" cstate="print"/>
          <a:stretch>
            <a:fillRect/>
          </a:stretch>
        </p:blipFill>
        <p:spPr>
          <a:xfrm>
            <a:off x="9552000" y="6210000"/>
            <a:ext cx="2634592" cy="648000"/>
          </a:xfrm>
          <a:prstGeom prst="rect">
            <a:avLst/>
          </a:prstGeom>
        </p:spPr>
      </p:pic>
      <p:sp>
        <p:nvSpPr>
          <p:cNvPr id="2" name="Espace réservé du titre 1"/>
          <p:cNvSpPr>
            <a:spLocks noGrp="1"/>
          </p:cNvSpPr>
          <p:nvPr>
            <p:ph type="title"/>
          </p:nvPr>
        </p:nvSpPr>
        <p:spPr bwMode="gray">
          <a:xfrm>
            <a:off x="969600" y="126000"/>
            <a:ext cx="10982400" cy="496800"/>
          </a:xfrm>
          <a:prstGeom prst="rect">
            <a:avLst/>
          </a:prstGeom>
          <a:solidFill>
            <a:schemeClr val="accent1"/>
          </a:solidFill>
        </p:spPr>
        <p:txBody>
          <a:bodyPr vert="horz" lIns="72000" tIns="0" rIns="72000" bIns="0" rtlCol="0" anchor="ctr" anchorCtr="0">
            <a:noAutofit/>
          </a:bodyPr>
          <a:lstStyle/>
          <a:p>
            <a:r>
              <a:rPr lang="fr-FR" dirty="0"/>
              <a:t>CLICK TO MODIFY THE STYLE OF THE TITLE</a:t>
            </a:r>
          </a:p>
        </p:txBody>
      </p:sp>
      <p:sp>
        <p:nvSpPr>
          <p:cNvPr id="3" name="Espace réservé du texte 2"/>
          <p:cNvSpPr>
            <a:spLocks noGrp="1"/>
          </p:cNvSpPr>
          <p:nvPr>
            <p:ph type="body" idx="1"/>
          </p:nvPr>
        </p:nvSpPr>
        <p:spPr bwMode="gray">
          <a:xfrm>
            <a:off x="969600" y="764704"/>
            <a:ext cx="10982400" cy="5400000"/>
          </a:xfrm>
          <a:prstGeom prst="rect">
            <a:avLst/>
          </a:prstGeom>
        </p:spPr>
        <p:txBody>
          <a:bodyPr vert="horz" lIns="0" tIns="0" rIns="0" bIns="0" rtlCol="0" anchor="t" anchorCtr="0">
            <a:noAutofit/>
          </a:bodyPr>
          <a:lstStyle/>
          <a:p>
            <a:pPr lvl="0"/>
            <a:r>
              <a:rPr lang="fr-FR" dirty="0"/>
              <a:t>Click to </a:t>
            </a:r>
            <a:r>
              <a:rPr lang="fr-FR" dirty="0" err="1"/>
              <a:t>modify</a:t>
            </a:r>
            <a:r>
              <a:rPr lang="fr-FR" dirty="0"/>
              <a:t> </a:t>
            </a:r>
            <a:r>
              <a:rPr lang="fr-FR" dirty="0" err="1"/>
              <a:t>attributes</a:t>
            </a:r>
            <a:endParaRPr lang="fr-FR" dirty="0"/>
          </a:p>
          <a:p>
            <a:pPr lvl="1"/>
            <a:endParaRPr lang="fr-FR" dirty="0"/>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5" name="Espace réservé du pied de page 4"/>
          <p:cNvSpPr>
            <a:spLocks noGrp="1"/>
          </p:cNvSpPr>
          <p:nvPr>
            <p:ph type="ftr" sz="quarter" idx="3"/>
          </p:nvPr>
        </p:nvSpPr>
        <p:spPr bwMode="gray">
          <a:xfrm>
            <a:off x="959429" y="6483350"/>
            <a:ext cx="8160000" cy="212489"/>
          </a:xfrm>
          <a:prstGeom prst="rect">
            <a:avLst/>
          </a:prstGeom>
        </p:spPr>
        <p:txBody>
          <a:bodyPr vert="horz" lIns="0" tIns="0" rIns="0" bIns="0" rtlCol="0" anchor="b" anchorCtr="0">
            <a:noAutofit/>
          </a:bodyPr>
          <a:lstStyle>
            <a:lvl1pPr algn="l">
              <a:defRPr sz="800" b="1" cap="none" baseline="0">
                <a:solidFill>
                  <a:schemeClr val="tx2"/>
                </a:solidFill>
              </a:defRPr>
            </a:lvl1pPr>
          </a:lstStyle>
          <a:p>
            <a:r>
              <a:rPr lang="en-US"/>
              <a:t>l Studies on FCC-ee lattices: V22 and HFD @Z and @t l March 2023 l S.Liuzzo, P.Raimondi, M.Hofer</a:t>
            </a:r>
            <a:endParaRPr lang="fr-FR" dirty="0"/>
          </a:p>
        </p:txBody>
      </p:sp>
      <p:sp>
        <p:nvSpPr>
          <p:cNvPr id="6" name="Espace réservé du numéro de diapositive 5"/>
          <p:cNvSpPr>
            <a:spLocks noGrp="1"/>
          </p:cNvSpPr>
          <p:nvPr>
            <p:ph type="sldNum" sz="quarter" idx="4"/>
          </p:nvPr>
        </p:nvSpPr>
        <p:spPr bwMode="gray">
          <a:xfrm>
            <a:off x="239350" y="6483438"/>
            <a:ext cx="551412" cy="212400"/>
          </a:xfrm>
          <a:prstGeom prst="rect">
            <a:avLst/>
          </a:prstGeom>
        </p:spPr>
        <p:txBody>
          <a:bodyPr vert="horz" lIns="0" tIns="0" rIns="0" bIns="0" rtlCol="0" anchor="b" anchorCtr="0">
            <a:noAutofit/>
          </a:bodyPr>
          <a:lstStyle>
            <a:lvl1pPr algn="l">
              <a:defRPr sz="800" b="1">
                <a:solidFill>
                  <a:schemeClr val="tx2"/>
                </a:solidFill>
              </a:defRPr>
            </a:lvl1pPr>
          </a:lstStyle>
          <a:p>
            <a:r>
              <a:rPr lang="fr-FR"/>
              <a:t>Page </a:t>
            </a:r>
            <a:fld id="{733122C9-A0B9-462F-8757-0847AD287B63}" type="slidenum">
              <a:rPr lang="fr-FR" smtClean="0"/>
              <a:pPr/>
              <a:t>‹#›</a:t>
            </a:fld>
            <a:endParaRPr lang="fr-FR" dirty="0"/>
          </a:p>
        </p:txBody>
      </p:sp>
      <p:sp>
        <p:nvSpPr>
          <p:cNvPr id="8" name="Rectangle 7"/>
          <p:cNvSpPr/>
          <p:nvPr/>
        </p:nvSpPr>
        <p:spPr>
          <a:xfrm>
            <a:off x="240000" y="126000"/>
            <a:ext cx="6624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8" descr="logo_texte.jpg"/>
          <p:cNvPicPr>
            <a:picLocks noChangeAspect="1"/>
          </p:cNvPicPr>
          <p:nvPr userDrawn="1"/>
        </p:nvPicPr>
        <p:blipFill>
          <a:blip r:embed="rId7" cstate="print"/>
          <a:stretch>
            <a:fillRect/>
          </a:stretch>
        </p:blipFill>
        <p:spPr>
          <a:xfrm>
            <a:off x="9552000" y="6210000"/>
            <a:ext cx="2634592" cy="648000"/>
          </a:xfrm>
          <a:prstGeom prst="rect">
            <a:avLst/>
          </a:prstGeom>
        </p:spPr>
      </p:pic>
      <p:sp>
        <p:nvSpPr>
          <p:cNvPr id="11" name="Rectangle 10"/>
          <p:cNvSpPr/>
          <p:nvPr userDrawn="1"/>
        </p:nvSpPr>
        <p:spPr>
          <a:xfrm>
            <a:off x="240000" y="126000"/>
            <a:ext cx="6624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115336760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hf hdr="0" dt="0"/>
  <p:txStyles>
    <p:titleStyle>
      <a:lvl1pPr algn="l" defTabSz="914400" rtl="0" eaLnBrk="1" latinLnBrk="0" hangingPunct="1">
        <a:spcBef>
          <a:spcPct val="0"/>
        </a:spcBef>
        <a:buNone/>
        <a:defRPr sz="1600" b="1" kern="1200" cap="all" baseline="0">
          <a:solidFill>
            <a:schemeClr val="bg1"/>
          </a:solidFill>
          <a:latin typeface="+mj-lt"/>
          <a:ea typeface="+mj-ea"/>
          <a:cs typeface="+mj-cs"/>
        </a:defRPr>
      </a:lvl1pPr>
    </p:titleStyle>
    <p:bodyStyle>
      <a:lvl1pPr marL="0" indent="0" algn="l" defTabSz="914400" rtl="0" eaLnBrk="1" latinLnBrk="0" hangingPunct="1">
        <a:spcBef>
          <a:spcPts val="0"/>
        </a:spcBef>
        <a:spcAft>
          <a:spcPts val="1000"/>
        </a:spcAft>
        <a:buFont typeface="Arial" pitchFamily="34" charset="0"/>
        <a:buNone/>
        <a:defRPr sz="1800" b="1" kern="1200" baseline="0">
          <a:solidFill>
            <a:schemeClr val="accent6"/>
          </a:solidFill>
          <a:latin typeface="+mn-lt"/>
          <a:ea typeface="+mn-ea"/>
          <a:cs typeface="+mn-cs"/>
        </a:defRPr>
      </a:lvl1pPr>
      <a:lvl2pPr marL="0" indent="0" algn="l" defTabSz="914400" rtl="0" eaLnBrk="1" latinLnBrk="0" hangingPunct="1">
        <a:spcBef>
          <a:spcPts val="0"/>
        </a:spcBef>
        <a:spcAft>
          <a:spcPts val="1500"/>
        </a:spcAft>
        <a:buFont typeface="Arial" pitchFamily="34" charset="0"/>
        <a:buNone/>
        <a:defRPr sz="1700" kern="1200">
          <a:solidFill>
            <a:schemeClr val="tx1"/>
          </a:solidFill>
          <a:latin typeface="+mn-lt"/>
          <a:ea typeface="+mn-ea"/>
          <a:cs typeface="+mn-cs"/>
        </a:defRPr>
      </a:lvl2pPr>
      <a:lvl3pPr marL="0" indent="0" algn="l" defTabSz="914400" rtl="0" eaLnBrk="1" latinLnBrk="0" hangingPunct="1">
        <a:lnSpc>
          <a:spcPct val="105000"/>
        </a:lnSpc>
        <a:spcBef>
          <a:spcPts val="0"/>
        </a:spcBef>
        <a:spcAft>
          <a:spcPts val="500"/>
        </a:spcAft>
        <a:buFont typeface="Arial" pitchFamily="34" charset="0"/>
        <a:buNone/>
        <a:defRPr sz="1500" kern="1200" baseline="0">
          <a:solidFill>
            <a:schemeClr val="tx1"/>
          </a:solidFill>
          <a:latin typeface="+mn-lt"/>
          <a:ea typeface="+mn-ea"/>
          <a:cs typeface="+mn-cs"/>
        </a:defRPr>
      </a:lvl3pPr>
      <a:lvl4pPr marL="357188" indent="-174625" algn="l" defTabSz="914400" rtl="0" eaLnBrk="1" latinLnBrk="0" hangingPunct="1">
        <a:lnSpc>
          <a:spcPct val="110000"/>
        </a:lnSpc>
        <a:spcBef>
          <a:spcPts val="0"/>
        </a:spcBef>
        <a:spcAft>
          <a:spcPts val="400"/>
        </a:spcAft>
        <a:buClr>
          <a:schemeClr val="accent6"/>
        </a:buClr>
        <a:buFont typeface="Wingdings" pitchFamily="2" charset="2"/>
        <a:buChar char="l"/>
        <a:defRPr sz="1500" kern="1200">
          <a:solidFill>
            <a:schemeClr val="tx1"/>
          </a:solidFill>
          <a:latin typeface="+mn-lt"/>
          <a:ea typeface="+mn-ea"/>
          <a:cs typeface="+mn-cs"/>
        </a:defRPr>
      </a:lvl4pPr>
      <a:lvl5pPr marL="1162050" indent="-174625" algn="l" defTabSz="914400" rtl="0" eaLnBrk="1" latinLnBrk="0" hangingPunct="1">
        <a:spcBef>
          <a:spcPts val="0"/>
        </a:spcBef>
        <a:spcAft>
          <a:spcPts val="600"/>
        </a:spcAft>
        <a:buClr>
          <a:schemeClr val="accent6"/>
        </a:buClr>
        <a:buFont typeface="ITCOfficinaSans LT Book" pitchFamily="2" charset="0"/>
        <a:buChar char="&gt;"/>
        <a:defRPr sz="12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884">
          <p15:clr>
            <a:srgbClr val="F26B43"/>
          </p15:clr>
        </p15:guide>
        <p15:guide id="2" pos="151">
          <p15:clr>
            <a:srgbClr val="F26B43"/>
          </p15:clr>
        </p15:guide>
        <p15:guide id="3" orient="horz" pos="482">
          <p15:clr>
            <a:srgbClr val="F26B43"/>
          </p15:clr>
        </p15:guide>
        <p15:guide id="4" pos="604">
          <p15:clr>
            <a:srgbClr val="F26B43"/>
          </p15:clr>
        </p15:guide>
        <p15:guide id="5" pos="752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mailto:Dx=0.285m@SD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Dx=0.355m@SDs"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1271464" y="548680"/>
            <a:ext cx="9649072" cy="1008608"/>
          </a:xfrm>
          <a:noFill/>
        </p:spPr>
        <p:txBody>
          <a:bodyPr/>
          <a:lstStyle/>
          <a:p>
            <a:pPr algn="ctr"/>
            <a:r>
              <a:rPr lang="en-US" sz="2800" dirty="0">
                <a:solidFill>
                  <a:srgbClr val="132577"/>
                </a:solidFill>
              </a:rPr>
              <a:t>FCC LCCO</a:t>
            </a:r>
            <a:br>
              <a:rPr lang="en-US" sz="2800" dirty="0">
                <a:solidFill>
                  <a:srgbClr val="132577"/>
                </a:solidFill>
              </a:rPr>
            </a:br>
            <a:r>
              <a:rPr lang="en-US" sz="2800" dirty="0">
                <a:solidFill>
                  <a:srgbClr val="132577"/>
                </a:solidFill>
              </a:rPr>
              <a:t>Local Chromatic Correction Optic</a:t>
            </a:r>
            <a:endParaRPr lang="en-CA" sz="2800" dirty="0">
              <a:solidFill>
                <a:srgbClr val="132577"/>
              </a:solidFill>
            </a:endParaRPr>
          </a:p>
        </p:txBody>
      </p:sp>
      <p:sp>
        <p:nvSpPr>
          <p:cNvPr id="6" name="Subtitle 5"/>
          <p:cNvSpPr>
            <a:spLocks noGrp="1"/>
          </p:cNvSpPr>
          <p:nvPr>
            <p:ph type="subTitle" idx="1"/>
          </p:nvPr>
        </p:nvSpPr>
        <p:spPr>
          <a:xfrm>
            <a:off x="742951" y="2852936"/>
            <a:ext cx="10653183" cy="1008608"/>
          </a:xfrm>
        </p:spPr>
        <p:txBody>
          <a:bodyPr/>
          <a:lstStyle/>
          <a:p>
            <a:pPr algn="ctr"/>
            <a:r>
              <a:rPr lang="en-CA" sz="2400" dirty="0">
                <a:solidFill>
                  <a:schemeClr val="bg2"/>
                </a:solidFill>
              </a:rPr>
              <a:t>Pantaleo Raimondi</a:t>
            </a:r>
          </a:p>
          <a:p>
            <a:pPr algn="ctr"/>
            <a:r>
              <a:rPr lang="en-CA" sz="2400" dirty="0">
                <a:solidFill>
                  <a:schemeClr val="bg2"/>
                </a:solidFill>
              </a:rPr>
              <a:t>SLAC National Accelerator Laboratory</a:t>
            </a:r>
          </a:p>
        </p:txBody>
      </p:sp>
      <p:sp>
        <p:nvSpPr>
          <p:cNvPr id="5" name="Text Placeholder 4"/>
          <p:cNvSpPr>
            <a:spLocks noGrp="1"/>
          </p:cNvSpPr>
          <p:nvPr>
            <p:ph type="body" sz="quarter" idx="11"/>
          </p:nvPr>
        </p:nvSpPr>
        <p:spPr>
          <a:xfrm>
            <a:off x="2098420" y="1844824"/>
            <a:ext cx="8008937" cy="763334"/>
          </a:xfrm>
        </p:spPr>
        <p:txBody>
          <a:bodyPr/>
          <a:lstStyle/>
          <a:p>
            <a:pPr algn="ctr"/>
            <a:r>
              <a:rPr lang="en-CA" sz="2400" dirty="0">
                <a:solidFill>
                  <a:srgbClr val="C00000"/>
                </a:solidFill>
              </a:rPr>
              <a:t>November 13</a:t>
            </a:r>
            <a:r>
              <a:rPr lang="en-CA" sz="2400" baseline="30000" dirty="0">
                <a:solidFill>
                  <a:srgbClr val="C00000"/>
                </a:solidFill>
              </a:rPr>
              <a:t>th</a:t>
            </a:r>
            <a:r>
              <a:rPr lang="en-CA" sz="2400" dirty="0">
                <a:solidFill>
                  <a:srgbClr val="C00000"/>
                </a:solidFill>
              </a:rPr>
              <a:t>, 2023</a:t>
            </a:r>
          </a:p>
        </p:txBody>
      </p:sp>
      <p:sp>
        <p:nvSpPr>
          <p:cNvPr id="3" name="TextBox 2"/>
          <p:cNvSpPr txBox="1"/>
          <p:nvPr/>
        </p:nvSpPr>
        <p:spPr>
          <a:xfrm>
            <a:off x="5248102" y="6658502"/>
            <a:ext cx="184666" cy="369332"/>
          </a:xfrm>
          <a:prstGeom prst="rect">
            <a:avLst/>
          </a:prstGeom>
          <a:noFill/>
        </p:spPr>
        <p:txBody>
          <a:bodyPr wrap="none" rtlCol="0">
            <a:spAutoFit/>
          </a:bodyPr>
          <a:lstStyle/>
          <a:p>
            <a:endParaRPr lang="en-US" dirty="0">
              <a:solidFill>
                <a:srgbClr val="A4001D"/>
              </a:solidFill>
              <a:latin typeface="Arial"/>
            </a:endParaRPr>
          </a:p>
        </p:txBody>
      </p:sp>
    </p:spTree>
    <p:extLst>
      <p:ext uri="{BB962C8B-B14F-4D97-AF65-F5344CB8AC3E}">
        <p14:creationId xmlns:p14="http://schemas.microsoft.com/office/powerpoint/2010/main" val="1803776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10</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Full ring chromatic properties                                           v_67 ttbar optic</a:t>
            </a:r>
          </a:p>
        </p:txBody>
      </p:sp>
      <p:sp>
        <p:nvSpPr>
          <p:cNvPr id="12" name="TextBox 11">
            <a:extLst>
              <a:ext uri="{FF2B5EF4-FFF2-40B4-BE49-F238E27FC236}">
                <a16:creationId xmlns:a16="http://schemas.microsoft.com/office/drawing/2014/main" id="{4E6D5F5E-E3F7-8E5D-FFAF-B6BA0F8C069C}"/>
              </a:ext>
            </a:extLst>
          </p:cNvPr>
          <p:cNvSpPr txBox="1"/>
          <p:nvPr/>
        </p:nvSpPr>
        <p:spPr>
          <a:xfrm>
            <a:off x="8472264" y="4275986"/>
            <a:ext cx="3240360" cy="1477328"/>
          </a:xfrm>
          <a:prstGeom prst="rect">
            <a:avLst/>
          </a:prstGeom>
          <a:noFill/>
        </p:spPr>
        <p:txBody>
          <a:bodyPr wrap="square" rtlCol="0">
            <a:spAutoFit/>
          </a:bodyPr>
          <a:lstStyle/>
          <a:p>
            <a:r>
              <a:rPr lang="en-US" dirty="0"/>
              <a:t>Two very different FF do have nearly identical non linear dynamics.</a:t>
            </a:r>
          </a:p>
          <a:p>
            <a:r>
              <a:rPr lang="en-US" dirty="0"/>
              <a:t>Crab </a:t>
            </a:r>
            <a:r>
              <a:rPr lang="en-US" dirty="0" err="1"/>
              <a:t>sextupoles</a:t>
            </a:r>
            <a:r>
              <a:rPr lang="en-US" dirty="0"/>
              <a:t> dynamic betas are nearly optimal</a:t>
            </a:r>
          </a:p>
        </p:txBody>
      </p:sp>
      <p:pic>
        <p:nvPicPr>
          <p:cNvPr id="9" name="Picture 8">
            <a:extLst>
              <a:ext uri="{FF2B5EF4-FFF2-40B4-BE49-F238E27FC236}">
                <a16:creationId xmlns:a16="http://schemas.microsoft.com/office/drawing/2014/main" id="{E2AC7289-C2D4-6106-893D-6A32723BEB38}"/>
              </a:ext>
            </a:extLst>
          </p:cNvPr>
          <p:cNvPicPr>
            <a:picLocks noChangeAspect="1"/>
          </p:cNvPicPr>
          <p:nvPr/>
        </p:nvPicPr>
        <p:blipFill rotWithShape="1">
          <a:blip r:embed="rId2"/>
          <a:srcRect t="56373"/>
          <a:stretch/>
        </p:blipFill>
        <p:spPr>
          <a:xfrm>
            <a:off x="2927648" y="1397699"/>
            <a:ext cx="2448271" cy="2115359"/>
          </a:xfrm>
          <a:prstGeom prst="rect">
            <a:avLst/>
          </a:prstGeom>
        </p:spPr>
      </p:pic>
      <p:pic>
        <p:nvPicPr>
          <p:cNvPr id="16" name="Picture 15">
            <a:extLst>
              <a:ext uri="{FF2B5EF4-FFF2-40B4-BE49-F238E27FC236}">
                <a16:creationId xmlns:a16="http://schemas.microsoft.com/office/drawing/2014/main" id="{A48C39A3-6370-2DC9-9860-FBFD2AEB09E5}"/>
              </a:ext>
            </a:extLst>
          </p:cNvPr>
          <p:cNvPicPr>
            <a:picLocks noChangeAspect="1"/>
          </p:cNvPicPr>
          <p:nvPr/>
        </p:nvPicPr>
        <p:blipFill>
          <a:blip r:embed="rId3"/>
          <a:stretch>
            <a:fillRect/>
          </a:stretch>
        </p:blipFill>
        <p:spPr>
          <a:xfrm>
            <a:off x="5735960" y="1379691"/>
            <a:ext cx="2448272" cy="4737566"/>
          </a:xfrm>
          <a:prstGeom prst="rect">
            <a:avLst/>
          </a:prstGeom>
        </p:spPr>
      </p:pic>
      <p:pic>
        <p:nvPicPr>
          <p:cNvPr id="18" name="Picture 17">
            <a:extLst>
              <a:ext uri="{FF2B5EF4-FFF2-40B4-BE49-F238E27FC236}">
                <a16:creationId xmlns:a16="http://schemas.microsoft.com/office/drawing/2014/main" id="{E61B5A2A-71D5-76E6-A64E-400E94D31100}"/>
              </a:ext>
            </a:extLst>
          </p:cNvPr>
          <p:cNvPicPr>
            <a:picLocks noChangeAspect="1"/>
          </p:cNvPicPr>
          <p:nvPr/>
        </p:nvPicPr>
        <p:blipFill>
          <a:blip r:embed="rId4"/>
          <a:stretch>
            <a:fillRect/>
          </a:stretch>
        </p:blipFill>
        <p:spPr>
          <a:xfrm>
            <a:off x="8472264" y="1343687"/>
            <a:ext cx="2268584" cy="2087947"/>
          </a:xfrm>
          <a:prstGeom prst="rect">
            <a:avLst/>
          </a:prstGeom>
        </p:spPr>
      </p:pic>
      <p:pic>
        <p:nvPicPr>
          <p:cNvPr id="4" name="Picture 3">
            <a:extLst>
              <a:ext uri="{FF2B5EF4-FFF2-40B4-BE49-F238E27FC236}">
                <a16:creationId xmlns:a16="http://schemas.microsoft.com/office/drawing/2014/main" id="{FC00E63C-4F21-DFFE-2703-6CB497F48D2C}"/>
              </a:ext>
            </a:extLst>
          </p:cNvPr>
          <p:cNvPicPr>
            <a:picLocks noChangeAspect="1"/>
          </p:cNvPicPr>
          <p:nvPr/>
        </p:nvPicPr>
        <p:blipFill>
          <a:blip r:embed="rId5"/>
          <a:stretch>
            <a:fillRect/>
          </a:stretch>
        </p:blipFill>
        <p:spPr>
          <a:xfrm>
            <a:off x="345224" y="1189462"/>
            <a:ext cx="2689473" cy="5157192"/>
          </a:xfrm>
          <a:prstGeom prst="rect">
            <a:avLst/>
          </a:prstGeom>
        </p:spPr>
      </p:pic>
      <p:pic>
        <p:nvPicPr>
          <p:cNvPr id="8" name="Picture 7">
            <a:extLst>
              <a:ext uri="{FF2B5EF4-FFF2-40B4-BE49-F238E27FC236}">
                <a16:creationId xmlns:a16="http://schemas.microsoft.com/office/drawing/2014/main" id="{BEB99A0D-C4B5-67C8-A7DD-C375D53055E9}"/>
              </a:ext>
            </a:extLst>
          </p:cNvPr>
          <p:cNvPicPr>
            <a:picLocks noChangeAspect="1"/>
          </p:cNvPicPr>
          <p:nvPr/>
        </p:nvPicPr>
        <p:blipFill>
          <a:blip r:embed="rId6"/>
          <a:stretch>
            <a:fillRect/>
          </a:stretch>
        </p:blipFill>
        <p:spPr>
          <a:xfrm>
            <a:off x="3134685" y="4303761"/>
            <a:ext cx="2601275" cy="2077567"/>
          </a:xfrm>
          <a:prstGeom prst="rect">
            <a:avLst/>
          </a:prstGeom>
        </p:spPr>
      </p:pic>
      <p:sp>
        <p:nvSpPr>
          <p:cNvPr id="10" name="TextBox 9">
            <a:extLst>
              <a:ext uri="{FF2B5EF4-FFF2-40B4-BE49-F238E27FC236}">
                <a16:creationId xmlns:a16="http://schemas.microsoft.com/office/drawing/2014/main" id="{CD379279-35ED-2929-8978-CB21575F2A90}"/>
              </a:ext>
            </a:extLst>
          </p:cNvPr>
          <p:cNvSpPr txBox="1"/>
          <p:nvPr/>
        </p:nvSpPr>
        <p:spPr>
          <a:xfrm>
            <a:off x="3467007" y="5668538"/>
            <a:ext cx="2029723" cy="307777"/>
          </a:xfrm>
          <a:prstGeom prst="rect">
            <a:avLst/>
          </a:prstGeom>
          <a:noFill/>
        </p:spPr>
        <p:txBody>
          <a:bodyPr wrap="none" rtlCol="0">
            <a:spAutoFit/>
          </a:bodyPr>
          <a:lstStyle/>
          <a:p>
            <a:r>
              <a:rPr lang="en-US" sz="1400" dirty="0"/>
              <a:t>ARC&amp;LSS chromaticity</a:t>
            </a:r>
          </a:p>
        </p:txBody>
      </p:sp>
      <p:sp>
        <p:nvSpPr>
          <p:cNvPr id="11" name="TextBox 10">
            <a:extLst>
              <a:ext uri="{FF2B5EF4-FFF2-40B4-BE49-F238E27FC236}">
                <a16:creationId xmlns:a16="http://schemas.microsoft.com/office/drawing/2014/main" id="{2806B1D9-F124-3FF4-0AD8-A8CB09DFB45C}"/>
              </a:ext>
            </a:extLst>
          </p:cNvPr>
          <p:cNvSpPr txBox="1"/>
          <p:nvPr/>
        </p:nvSpPr>
        <p:spPr>
          <a:xfrm>
            <a:off x="879637" y="5668538"/>
            <a:ext cx="1826141" cy="307777"/>
          </a:xfrm>
          <a:prstGeom prst="rect">
            <a:avLst/>
          </a:prstGeom>
          <a:noFill/>
        </p:spPr>
        <p:txBody>
          <a:bodyPr wrap="none" rtlCol="0">
            <a:spAutoFit/>
          </a:bodyPr>
          <a:lstStyle/>
          <a:p>
            <a:r>
              <a:rPr lang="en-US" sz="1400" dirty="0"/>
              <a:t>Full ring chromaticity</a:t>
            </a:r>
          </a:p>
        </p:txBody>
      </p:sp>
    </p:spTree>
    <p:extLst>
      <p:ext uri="{BB962C8B-B14F-4D97-AF65-F5344CB8AC3E}">
        <p14:creationId xmlns:p14="http://schemas.microsoft.com/office/powerpoint/2010/main" val="1612436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11</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Full ring chromatic properties                                           	ttbar optic</a:t>
            </a:r>
          </a:p>
        </p:txBody>
      </p:sp>
      <p:sp>
        <p:nvSpPr>
          <p:cNvPr id="12" name="TextBox 11">
            <a:extLst>
              <a:ext uri="{FF2B5EF4-FFF2-40B4-BE49-F238E27FC236}">
                <a16:creationId xmlns:a16="http://schemas.microsoft.com/office/drawing/2014/main" id="{4E6D5F5E-E3F7-8E5D-FFAF-B6BA0F8C069C}"/>
              </a:ext>
            </a:extLst>
          </p:cNvPr>
          <p:cNvSpPr txBox="1"/>
          <p:nvPr/>
        </p:nvSpPr>
        <p:spPr>
          <a:xfrm>
            <a:off x="347174" y="4137239"/>
            <a:ext cx="9565250" cy="2031325"/>
          </a:xfrm>
          <a:prstGeom prst="rect">
            <a:avLst/>
          </a:prstGeom>
          <a:noFill/>
        </p:spPr>
        <p:txBody>
          <a:bodyPr wrap="square" rtlCol="0">
            <a:spAutoFit/>
          </a:bodyPr>
          <a:lstStyle/>
          <a:p>
            <a:r>
              <a:rPr lang="en-US" dirty="0"/>
              <a:t>Chromaticity in the ARCs is periodic and about 12 in both planes</a:t>
            </a:r>
          </a:p>
          <a:p>
            <a:r>
              <a:rPr lang="en-US" dirty="0"/>
              <a:t>This is extremely beneficial to reach and maintain top performances in a very short time</a:t>
            </a:r>
          </a:p>
          <a:p>
            <a:r>
              <a:rPr lang="en-US" dirty="0"/>
              <a:t>No </a:t>
            </a:r>
            <a:r>
              <a:rPr lang="en-US" dirty="0" err="1"/>
              <a:t>sextupole</a:t>
            </a:r>
            <a:r>
              <a:rPr lang="en-US" dirty="0"/>
              <a:t> families are needed </a:t>
            </a:r>
          </a:p>
          <a:p>
            <a:r>
              <a:rPr lang="en-US" dirty="0"/>
              <a:t>Because the “Full Achromat” FF property, there is no need to change the </a:t>
            </a:r>
            <a:r>
              <a:rPr lang="en-US" dirty="0" err="1"/>
              <a:t>ARCs&amp;FF</a:t>
            </a:r>
            <a:r>
              <a:rPr lang="en-US" dirty="0"/>
              <a:t> </a:t>
            </a:r>
            <a:r>
              <a:rPr lang="en-US" dirty="0" err="1"/>
              <a:t>sextupoles</a:t>
            </a:r>
            <a:r>
              <a:rPr lang="en-US" dirty="0"/>
              <a:t> (and CS) setting when the beta-squeeze is done with the beta-matching quads This is extremely beneficial to reach top performances, it will be extremely useful to level the luminosity on the 4 IPs as well.</a:t>
            </a:r>
          </a:p>
        </p:txBody>
      </p:sp>
      <p:pic>
        <p:nvPicPr>
          <p:cNvPr id="4" name="Picture 3">
            <a:extLst>
              <a:ext uri="{FF2B5EF4-FFF2-40B4-BE49-F238E27FC236}">
                <a16:creationId xmlns:a16="http://schemas.microsoft.com/office/drawing/2014/main" id="{99259FE7-CE93-B1BE-757B-D01773848AF5}"/>
              </a:ext>
            </a:extLst>
          </p:cNvPr>
          <p:cNvPicPr>
            <a:picLocks noChangeAspect="1"/>
          </p:cNvPicPr>
          <p:nvPr/>
        </p:nvPicPr>
        <p:blipFill>
          <a:blip r:embed="rId2"/>
          <a:stretch>
            <a:fillRect/>
          </a:stretch>
        </p:blipFill>
        <p:spPr>
          <a:xfrm>
            <a:off x="263352" y="1484784"/>
            <a:ext cx="3408005" cy="2652226"/>
          </a:xfrm>
          <a:prstGeom prst="rect">
            <a:avLst/>
          </a:prstGeom>
        </p:spPr>
      </p:pic>
      <p:pic>
        <p:nvPicPr>
          <p:cNvPr id="8" name="Picture 7">
            <a:extLst>
              <a:ext uri="{FF2B5EF4-FFF2-40B4-BE49-F238E27FC236}">
                <a16:creationId xmlns:a16="http://schemas.microsoft.com/office/drawing/2014/main" id="{916E0D35-523D-F081-29CE-0FAC04D25123}"/>
              </a:ext>
            </a:extLst>
          </p:cNvPr>
          <p:cNvPicPr>
            <a:picLocks noChangeAspect="1"/>
          </p:cNvPicPr>
          <p:nvPr/>
        </p:nvPicPr>
        <p:blipFill rotWithShape="1">
          <a:blip r:embed="rId3"/>
          <a:srcRect t="5748"/>
          <a:stretch/>
        </p:blipFill>
        <p:spPr>
          <a:xfrm>
            <a:off x="3863753" y="1484784"/>
            <a:ext cx="3672408" cy="2312295"/>
          </a:xfrm>
          <a:prstGeom prst="rect">
            <a:avLst/>
          </a:prstGeom>
        </p:spPr>
      </p:pic>
      <p:pic>
        <p:nvPicPr>
          <p:cNvPr id="11" name="Picture 10">
            <a:extLst>
              <a:ext uri="{FF2B5EF4-FFF2-40B4-BE49-F238E27FC236}">
                <a16:creationId xmlns:a16="http://schemas.microsoft.com/office/drawing/2014/main" id="{ABFF85D1-B249-C939-139C-810323EBA526}"/>
              </a:ext>
            </a:extLst>
          </p:cNvPr>
          <p:cNvPicPr>
            <a:picLocks noChangeAspect="1"/>
          </p:cNvPicPr>
          <p:nvPr/>
        </p:nvPicPr>
        <p:blipFill>
          <a:blip r:embed="rId4"/>
          <a:stretch>
            <a:fillRect/>
          </a:stretch>
        </p:blipFill>
        <p:spPr>
          <a:xfrm>
            <a:off x="7734781" y="1389330"/>
            <a:ext cx="3672408" cy="2503201"/>
          </a:xfrm>
          <a:prstGeom prst="rect">
            <a:avLst/>
          </a:prstGeom>
        </p:spPr>
      </p:pic>
    </p:spTree>
    <p:extLst>
      <p:ext uri="{BB962C8B-B14F-4D97-AF65-F5344CB8AC3E}">
        <p14:creationId xmlns:p14="http://schemas.microsoft.com/office/powerpoint/2010/main" val="3657229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12</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Full ring transverse DA                                                     v_67 ttbar optic</a:t>
            </a:r>
          </a:p>
        </p:txBody>
      </p:sp>
      <p:sp>
        <p:nvSpPr>
          <p:cNvPr id="12" name="TextBox 11">
            <a:extLst>
              <a:ext uri="{FF2B5EF4-FFF2-40B4-BE49-F238E27FC236}">
                <a16:creationId xmlns:a16="http://schemas.microsoft.com/office/drawing/2014/main" id="{4E6D5F5E-E3F7-8E5D-FFAF-B6BA0F8C069C}"/>
              </a:ext>
            </a:extLst>
          </p:cNvPr>
          <p:cNvSpPr txBox="1"/>
          <p:nvPr/>
        </p:nvSpPr>
        <p:spPr>
          <a:xfrm>
            <a:off x="8393794" y="1988840"/>
            <a:ext cx="3240360" cy="1754326"/>
          </a:xfrm>
          <a:prstGeom prst="rect">
            <a:avLst/>
          </a:prstGeom>
          <a:noFill/>
        </p:spPr>
        <p:txBody>
          <a:bodyPr wrap="square" rtlCol="0">
            <a:spAutoFit/>
          </a:bodyPr>
          <a:lstStyle/>
          <a:p>
            <a:r>
              <a:rPr lang="en-US" dirty="0"/>
              <a:t>On energy dynamic is linear.</a:t>
            </a:r>
          </a:p>
          <a:p>
            <a:r>
              <a:rPr lang="en-US" dirty="0"/>
              <a:t>“Resonances” are virtually not existing.</a:t>
            </a:r>
          </a:p>
          <a:p>
            <a:r>
              <a:rPr lang="en-US" dirty="0"/>
              <a:t>Extremely </a:t>
            </a:r>
            <a:r>
              <a:rPr lang="en-US" dirty="0" err="1"/>
              <a:t>favourable</a:t>
            </a:r>
            <a:r>
              <a:rPr lang="en-US" dirty="0"/>
              <a:t> dynamics to minimize </a:t>
            </a:r>
            <a:r>
              <a:rPr lang="en-US" dirty="0" err="1"/>
              <a:t>BeamBeam</a:t>
            </a:r>
            <a:r>
              <a:rPr lang="en-US" dirty="0"/>
              <a:t> degradation (DS)</a:t>
            </a:r>
          </a:p>
        </p:txBody>
      </p:sp>
      <p:pic>
        <p:nvPicPr>
          <p:cNvPr id="4" name="Picture 3">
            <a:extLst>
              <a:ext uri="{FF2B5EF4-FFF2-40B4-BE49-F238E27FC236}">
                <a16:creationId xmlns:a16="http://schemas.microsoft.com/office/drawing/2014/main" id="{30F4B0E8-8F80-5459-C47E-7CE070F058BC}"/>
              </a:ext>
            </a:extLst>
          </p:cNvPr>
          <p:cNvPicPr>
            <a:picLocks noChangeAspect="1"/>
          </p:cNvPicPr>
          <p:nvPr/>
        </p:nvPicPr>
        <p:blipFill>
          <a:blip r:embed="rId2"/>
          <a:stretch>
            <a:fillRect/>
          </a:stretch>
        </p:blipFill>
        <p:spPr>
          <a:xfrm>
            <a:off x="263352" y="1379691"/>
            <a:ext cx="2540485" cy="4972756"/>
          </a:xfrm>
          <a:prstGeom prst="rect">
            <a:avLst/>
          </a:prstGeom>
        </p:spPr>
      </p:pic>
      <p:pic>
        <p:nvPicPr>
          <p:cNvPr id="8" name="Picture 7">
            <a:extLst>
              <a:ext uri="{FF2B5EF4-FFF2-40B4-BE49-F238E27FC236}">
                <a16:creationId xmlns:a16="http://schemas.microsoft.com/office/drawing/2014/main" id="{A9C89EE4-9156-E9DE-915D-C440E570993F}"/>
              </a:ext>
            </a:extLst>
          </p:cNvPr>
          <p:cNvPicPr>
            <a:picLocks noChangeAspect="1"/>
          </p:cNvPicPr>
          <p:nvPr/>
        </p:nvPicPr>
        <p:blipFill>
          <a:blip r:embed="rId3"/>
          <a:stretch>
            <a:fillRect/>
          </a:stretch>
        </p:blipFill>
        <p:spPr>
          <a:xfrm>
            <a:off x="2711624" y="1340768"/>
            <a:ext cx="2808312" cy="5125953"/>
          </a:xfrm>
          <a:prstGeom prst="rect">
            <a:avLst/>
          </a:prstGeom>
        </p:spPr>
      </p:pic>
      <p:pic>
        <p:nvPicPr>
          <p:cNvPr id="11" name="Picture 10">
            <a:extLst>
              <a:ext uri="{FF2B5EF4-FFF2-40B4-BE49-F238E27FC236}">
                <a16:creationId xmlns:a16="http://schemas.microsoft.com/office/drawing/2014/main" id="{496FF934-0194-D07D-C1ED-E270A353AE42}"/>
              </a:ext>
            </a:extLst>
          </p:cNvPr>
          <p:cNvPicPr>
            <a:picLocks noChangeAspect="1"/>
          </p:cNvPicPr>
          <p:nvPr/>
        </p:nvPicPr>
        <p:blipFill>
          <a:blip r:embed="rId4"/>
          <a:stretch>
            <a:fillRect/>
          </a:stretch>
        </p:blipFill>
        <p:spPr>
          <a:xfrm>
            <a:off x="5459900" y="1412776"/>
            <a:ext cx="2725997" cy="4972756"/>
          </a:xfrm>
          <a:prstGeom prst="rect">
            <a:avLst/>
          </a:prstGeom>
        </p:spPr>
      </p:pic>
      <p:sp>
        <p:nvSpPr>
          <p:cNvPr id="3" name="TextBox 2">
            <a:extLst>
              <a:ext uri="{FF2B5EF4-FFF2-40B4-BE49-F238E27FC236}">
                <a16:creationId xmlns:a16="http://schemas.microsoft.com/office/drawing/2014/main" id="{6DF25DB7-B905-46F5-D296-73ECC3695D72}"/>
              </a:ext>
            </a:extLst>
          </p:cNvPr>
          <p:cNvSpPr txBox="1"/>
          <p:nvPr/>
        </p:nvSpPr>
        <p:spPr>
          <a:xfrm>
            <a:off x="8393794" y="4388217"/>
            <a:ext cx="3288080" cy="923330"/>
          </a:xfrm>
          <a:prstGeom prst="rect">
            <a:avLst/>
          </a:prstGeom>
          <a:noFill/>
        </p:spPr>
        <p:txBody>
          <a:bodyPr wrap="none" rtlCol="0">
            <a:spAutoFit/>
          </a:bodyPr>
          <a:lstStyle/>
          <a:p>
            <a:r>
              <a:rPr lang="en-US" dirty="0">
                <a:solidFill>
                  <a:srgbClr val="132577"/>
                </a:solidFill>
              </a:rPr>
              <a:t>The quest/dream for a “quasi” </a:t>
            </a:r>
          </a:p>
          <a:p>
            <a:r>
              <a:rPr lang="en-US" dirty="0">
                <a:solidFill>
                  <a:srgbClr val="132577"/>
                </a:solidFill>
              </a:rPr>
              <a:t>time-independent trajectory is</a:t>
            </a:r>
          </a:p>
          <a:p>
            <a:r>
              <a:rPr lang="en-US" dirty="0">
                <a:solidFill>
                  <a:srgbClr val="132577"/>
                </a:solidFill>
              </a:rPr>
              <a:t>at reach!</a:t>
            </a:r>
          </a:p>
        </p:txBody>
      </p:sp>
    </p:spTree>
    <p:extLst>
      <p:ext uri="{BB962C8B-B14F-4D97-AF65-F5344CB8AC3E}">
        <p14:creationId xmlns:p14="http://schemas.microsoft.com/office/powerpoint/2010/main" val="1804025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13</a:t>
            </a:fld>
            <a:endParaRPr lang="en-US" noProof="0" dirty="0"/>
          </a:p>
        </p:txBody>
      </p:sp>
      <p:sp>
        <p:nvSpPr>
          <p:cNvPr id="3" name="Content Placeholder 2"/>
          <p:cNvSpPr>
            <a:spLocks noGrp="1"/>
          </p:cNvSpPr>
          <p:nvPr>
            <p:ph sz="quarter" idx="14"/>
          </p:nvPr>
        </p:nvSpPr>
        <p:spPr>
          <a:xfrm>
            <a:off x="304800" y="1252728"/>
            <a:ext cx="11275563" cy="5344623"/>
          </a:xfrm>
          <a:solidFill>
            <a:schemeClr val="bg1"/>
          </a:solidFill>
          <a:ln>
            <a:solidFill>
              <a:schemeClr val="tx2"/>
            </a:solidFill>
          </a:ln>
        </p:spPr>
        <p:txBody>
          <a:bodyPr>
            <a:normAutofit fontScale="32500" lnSpcReduction="20000"/>
          </a:bodyPr>
          <a:lstStyle/>
          <a:p>
            <a:pPr marL="457200" indent="-457200">
              <a:buFont typeface="Wingdings" charset="2"/>
              <a:buChar char="Ø"/>
            </a:pPr>
            <a:r>
              <a:rPr lang="en-US" sz="4900" dirty="0">
                <a:solidFill>
                  <a:srgbClr val="132577"/>
                </a:solidFill>
              </a:rPr>
              <a:t>ARC </a:t>
            </a:r>
            <a:r>
              <a:rPr lang="en-US" sz="4900" dirty="0" err="1">
                <a:solidFill>
                  <a:srgbClr val="132577"/>
                </a:solidFill>
              </a:rPr>
              <a:t>quadrupoles@ttbar</a:t>
            </a:r>
            <a:r>
              <a:rPr lang="en-US" sz="4900" dirty="0">
                <a:solidFill>
                  <a:srgbClr val="132577"/>
                </a:solidFill>
              </a:rPr>
              <a:t>	                                       HFD			Baseline</a:t>
            </a:r>
          </a:p>
          <a:p>
            <a:r>
              <a:rPr lang="en-US" sz="4900" dirty="0"/>
              <a:t>              Number of quads:                	     	       2408			  2836</a:t>
            </a:r>
          </a:p>
          <a:p>
            <a:r>
              <a:rPr lang="en-US" sz="4900" dirty="0"/>
              <a:t>              Total quads length (m):          	                       5954			  8224</a:t>
            </a:r>
          </a:p>
          <a:p>
            <a:r>
              <a:rPr lang="en-US" sz="4900" dirty="0"/>
              <a:t>              Total integrated gradient K1L :                            119                                     160</a:t>
            </a:r>
          </a:p>
          <a:p>
            <a:endParaRPr lang="en-US" sz="4900" dirty="0"/>
          </a:p>
          <a:p>
            <a:pPr marL="457200" indent="-457200">
              <a:buFont typeface="Wingdings" charset="2"/>
              <a:buChar char="Ø"/>
            </a:pPr>
            <a:r>
              <a:rPr lang="en-US" sz="4900" dirty="0">
                <a:solidFill>
                  <a:srgbClr val="132577"/>
                </a:solidFill>
              </a:rPr>
              <a:t>ARC </a:t>
            </a:r>
            <a:r>
              <a:rPr lang="en-US" sz="4900" dirty="0" err="1">
                <a:solidFill>
                  <a:srgbClr val="132577"/>
                </a:solidFill>
              </a:rPr>
              <a:t>sextupoles@ttbar</a:t>
            </a:r>
            <a:r>
              <a:rPr lang="en-US" sz="4900" dirty="0">
                <a:solidFill>
                  <a:srgbClr val="132577"/>
                </a:solidFill>
              </a:rPr>
              <a:t>	                            							</a:t>
            </a:r>
            <a:endParaRPr lang="en-US" sz="4900" dirty="0"/>
          </a:p>
          <a:p>
            <a:r>
              <a:rPr lang="en-US" sz="4900" dirty="0"/>
              <a:t>              Number of </a:t>
            </a:r>
            <a:r>
              <a:rPr lang="en-US" sz="4900" dirty="0" err="1"/>
              <a:t>sextupoles</a:t>
            </a:r>
            <a:r>
              <a:rPr lang="en-US" sz="4900" dirty="0"/>
              <a:t>:    	              	         880			  2336</a:t>
            </a:r>
          </a:p>
          <a:p>
            <a:r>
              <a:rPr lang="en-US" sz="4900" dirty="0"/>
              <a:t>              Total </a:t>
            </a:r>
            <a:r>
              <a:rPr lang="en-US" sz="4900" dirty="0" err="1"/>
              <a:t>sextupoles</a:t>
            </a:r>
            <a:r>
              <a:rPr lang="en-US" sz="4900" dirty="0"/>
              <a:t> length (m):          	         571			  3036</a:t>
            </a:r>
          </a:p>
          <a:p>
            <a:r>
              <a:rPr lang="en-US" sz="4900" dirty="0"/>
              <a:t>              Total integrated gradient K2L :                            786		                  2171</a:t>
            </a:r>
          </a:p>
          <a:p>
            <a:endParaRPr lang="en-US" sz="4900" dirty="0"/>
          </a:p>
          <a:p>
            <a:pPr marL="457200" indent="-457200">
              <a:buFont typeface="Wingdings" charset="2"/>
              <a:buChar char="Ø"/>
            </a:pPr>
            <a:r>
              <a:rPr lang="en-US" sz="4900" dirty="0">
                <a:solidFill>
                  <a:srgbClr val="132577"/>
                </a:solidFill>
              </a:rPr>
              <a:t>4*FF </a:t>
            </a:r>
            <a:r>
              <a:rPr lang="en-US" sz="4900" dirty="0" err="1">
                <a:solidFill>
                  <a:srgbClr val="132577"/>
                </a:solidFill>
              </a:rPr>
              <a:t>quadrupoles@ttbar</a:t>
            </a:r>
            <a:r>
              <a:rPr lang="en-US" sz="4900" dirty="0">
                <a:solidFill>
                  <a:srgbClr val="132577"/>
                </a:solidFill>
              </a:rPr>
              <a:t>	                             					</a:t>
            </a:r>
            <a:endParaRPr lang="en-US" sz="4900" dirty="0"/>
          </a:p>
          <a:p>
            <a:r>
              <a:rPr lang="en-US" sz="4900" dirty="0"/>
              <a:t>              Number of quads:                	     	         128                                     160</a:t>
            </a:r>
          </a:p>
          <a:p>
            <a:r>
              <a:rPr lang="en-US" sz="4900" dirty="0"/>
              <a:t>              Total integrated gradient K1L :                              20 		      20</a:t>
            </a:r>
          </a:p>
          <a:p>
            <a:endParaRPr lang="en-US" sz="4900" dirty="0"/>
          </a:p>
          <a:p>
            <a:pPr marL="457200" indent="-457200">
              <a:buFont typeface="Wingdings" charset="2"/>
              <a:buChar char="Ø"/>
            </a:pPr>
            <a:r>
              <a:rPr lang="en-US" sz="4900" dirty="0">
                <a:solidFill>
                  <a:srgbClr val="132577"/>
                </a:solidFill>
              </a:rPr>
              <a:t>4*FF </a:t>
            </a:r>
            <a:r>
              <a:rPr lang="en-US" sz="4900" dirty="0" err="1">
                <a:solidFill>
                  <a:srgbClr val="132577"/>
                </a:solidFill>
              </a:rPr>
              <a:t>sextupoles@ttbar</a:t>
            </a:r>
            <a:r>
              <a:rPr lang="en-US" sz="4900" dirty="0">
                <a:solidFill>
                  <a:srgbClr val="132577"/>
                </a:solidFill>
              </a:rPr>
              <a:t>	                             		</a:t>
            </a:r>
            <a:endParaRPr lang="en-US" sz="4900" dirty="0"/>
          </a:p>
          <a:p>
            <a:r>
              <a:rPr lang="en-US" sz="4900" dirty="0"/>
              <a:t>              Number of </a:t>
            </a:r>
            <a:r>
              <a:rPr lang="en-US" sz="4900" dirty="0" err="1"/>
              <a:t>sextupoles</a:t>
            </a:r>
            <a:r>
              <a:rPr lang="en-US" sz="4900" dirty="0"/>
              <a:t>:                	           56                                       16</a:t>
            </a:r>
          </a:p>
          <a:p>
            <a:r>
              <a:rPr lang="en-US" sz="4900" dirty="0"/>
              <a:t>              Total integrated gradient K1L :                            TBC                                    </a:t>
            </a:r>
            <a:r>
              <a:rPr lang="en-US" sz="4900" dirty="0" err="1"/>
              <a:t>TBC</a:t>
            </a:r>
            <a:endParaRPr lang="en-US" sz="4900" dirty="0"/>
          </a:p>
          <a:p>
            <a:pPr marL="457200" indent="-457200">
              <a:buFont typeface="Wingdings" charset="2"/>
              <a:buChar char="Ø"/>
            </a:pPr>
            <a:endParaRPr lang="en-US" sz="4900" dirty="0">
              <a:solidFill>
                <a:srgbClr val="132577"/>
              </a:solidFill>
            </a:endParaRPr>
          </a:p>
          <a:p>
            <a:pPr marL="457200" indent="-457200">
              <a:buFont typeface="Wingdings" charset="2"/>
              <a:buChar char="Ø"/>
            </a:pPr>
            <a:r>
              <a:rPr lang="en-US" sz="4900" dirty="0">
                <a:solidFill>
                  <a:srgbClr val="132577"/>
                </a:solidFill>
              </a:rPr>
              <a:t>Energy loss per </a:t>
            </a:r>
            <a:r>
              <a:rPr lang="en-US" sz="4900" dirty="0" err="1">
                <a:solidFill>
                  <a:srgbClr val="132577"/>
                </a:solidFill>
              </a:rPr>
              <a:t>turn@ttbar</a:t>
            </a:r>
            <a:r>
              <a:rPr lang="en-US" sz="4900" dirty="0">
                <a:solidFill>
                  <a:srgbClr val="132577"/>
                </a:solidFill>
              </a:rPr>
              <a:t> (GeV):                            9.0                                     10.4</a:t>
            </a:r>
          </a:p>
        </p:txBody>
      </p:sp>
      <p:sp>
        <p:nvSpPr>
          <p:cNvPr id="5" name="Title 4"/>
          <p:cNvSpPr>
            <a:spLocks noGrp="1"/>
          </p:cNvSpPr>
          <p:nvPr>
            <p:ph type="title"/>
          </p:nvPr>
        </p:nvSpPr>
        <p:spPr/>
        <p:txBody>
          <a:bodyPr/>
          <a:lstStyle/>
          <a:p>
            <a:r>
              <a:rPr lang="en-US" sz="2400" dirty="0"/>
              <a:t>Hardware requirements</a:t>
            </a:r>
          </a:p>
        </p:txBody>
      </p:sp>
    </p:spTree>
    <p:extLst>
      <p:ext uri="{BB962C8B-B14F-4D97-AF65-F5344CB8AC3E}">
        <p14:creationId xmlns:p14="http://schemas.microsoft.com/office/powerpoint/2010/main" val="2332743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14</a:t>
            </a:fld>
            <a:endParaRPr lang="en-US" noProof="0" dirty="0"/>
          </a:p>
        </p:txBody>
      </p:sp>
      <p:sp>
        <p:nvSpPr>
          <p:cNvPr id="3" name="Content Placeholder 2"/>
          <p:cNvSpPr>
            <a:spLocks noGrp="1"/>
          </p:cNvSpPr>
          <p:nvPr>
            <p:ph sz="quarter" idx="14"/>
          </p:nvPr>
        </p:nvSpPr>
        <p:spPr>
          <a:xfrm>
            <a:off x="304800" y="1252728"/>
            <a:ext cx="11275563" cy="5344623"/>
          </a:xfrm>
          <a:solidFill>
            <a:schemeClr val="bg1"/>
          </a:solidFill>
          <a:ln>
            <a:solidFill>
              <a:schemeClr val="tx2"/>
            </a:solidFill>
          </a:ln>
        </p:spPr>
        <p:txBody>
          <a:bodyPr>
            <a:noAutofit/>
          </a:bodyPr>
          <a:lstStyle/>
          <a:p>
            <a:pPr lvl="2" indent="0">
              <a:buNone/>
            </a:pPr>
            <a:r>
              <a:rPr lang="en-US" sz="1600" dirty="0">
                <a:solidFill>
                  <a:srgbClr val="132577"/>
                </a:solidFill>
              </a:rPr>
              <a:t>	                                                                        HFD			Baseline</a:t>
            </a:r>
          </a:p>
          <a:p>
            <a:r>
              <a:rPr lang="en-US" dirty="0"/>
              <a:t>               Number of ARC BPMs:               	        1024			  2836</a:t>
            </a:r>
          </a:p>
          <a:p>
            <a:r>
              <a:rPr lang="en-US" dirty="0"/>
              <a:t>               Number of ARC correctors:	                        1024			  2836</a:t>
            </a:r>
          </a:p>
          <a:p>
            <a:endParaRPr lang="en-US" dirty="0"/>
          </a:p>
          <a:p>
            <a:r>
              <a:rPr lang="en-US" dirty="0"/>
              <a:t>- HFD ARC does not have Short straight sections, the </a:t>
            </a:r>
            <a:r>
              <a:rPr lang="en-US" dirty="0" err="1"/>
              <a:t>sextupoles</a:t>
            </a:r>
            <a:r>
              <a:rPr lang="en-US" dirty="0"/>
              <a:t> sit on the same support of the nearby quad. The combinations QF+SF and QD+SD have very similar length ~3.0m (SF/SD lengths ~0.40m/0.80m)</a:t>
            </a:r>
          </a:p>
          <a:p>
            <a:r>
              <a:rPr lang="en-US" dirty="0"/>
              <a:t>- HFD ARC alignment requirements are around 30um for quad-sext relative alignment and around 50-100um from quad to quad (see M Hofer/ S Liuzzo studies)</a:t>
            </a:r>
          </a:p>
          <a:p>
            <a:r>
              <a:rPr lang="en-US" dirty="0"/>
              <a:t>- Orbit stability requirement at the </a:t>
            </a:r>
            <a:r>
              <a:rPr lang="en-US" dirty="0" err="1"/>
              <a:t>sextupoles</a:t>
            </a:r>
            <a:r>
              <a:rPr lang="en-US" dirty="0"/>
              <a:t> scales with the optic sensitivity to </a:t>
            </a:r>
            <a:r>
              <a:rPr lang="en-US" dirty="0" err="1"/>
              <a:t>sextupole</a:t>
            </a:r>
            <a:r>
              <a:rPr lang="en-US" dirty="0"/>
              <a:t> misalignments (MH/SL/DS), for HFD is larger than 20um (@Z) in the ARCs and about 1um in the FF. </a:t>
            </a:r>
          </a:p>
          <a:p>
            <a:r>
              <a:rPr lang="en-US" dirty="0"/>
              <a:t>- FF SF/SD </a:t>
            </a:r>
            <a:r>
              <a:rPr lang="en-US" dirty="0" err="1"/>
              <a:t>sextupoles</a:t>
            </a:r>
            <a:r>
              <a:rPr lang="en-US" dirty="0"/>
              <a:t> have same characteristics (length and integrated gradient) of the ARCs SFs/SDs</a:t>
            </a:r>
          </a:p>
          <a:p>
            <a:r>
              <a:rPr lang="en-US" dirty="0"/>
              <a:t>- Remains to be checked that/if two quadrupoles powered by 8 coils do require less power </a:t>
            </a:r>
            <a:r>
              <a:rPr lang="en-US" dirty="0" err="1"/>
              <a:t>wrt</a:t>
            </a:r>
            <a:r>
              <a:rPr lang="en-US" dirty="0"/>
              <a:t> two paired quadrupoles powered with 2 coils (from a back-of-the-envelope calculation it seems to be the case)</a:t>
            </a:r>
          </a:p>
          <a:p>
            <a:r>
              <a:rPr lang="en-US" dirty="0"/>
              <a:t>- ARCs defocusing quads can be twice shorter (trade off between power consumption and SR and construction cost) bringing</a:t>
            </a:r>
          </a:p>
          <a:p>
            <a:r>
              <a:rPr lang="en-US" dirty="0"/>
              <a:t>down the total quads length to about 4800m</a:t>
            </a:r>
          </a:p>
          <a:p>
            <a:r>
              <a:rPr lang="en-US" dirty="0"/>
              <a:t>- HFD </a:t>
            </a:r>
            <a:r>
              <a:rPr lang="en-US" dirty="0" err="1"/>
              <a:t>Quads+Sexts</a:t>
            </a:r>
            <a:r>
              <a:rPr lang="en-US" dirty="0"/>
              <a:t>  power consumption is around 1.5-2 times lower </a:t>
            </a:r>
            <a:r>
              <a:rPr lang="en-US" dirty="0" err="1"/>
              <a:t>wrt</a:t>
            </a:r>
            <a:r>
              <a:rPr lang="en-US" dirty="0"/>
              <a:t> baseline</a:t>
            </a:r>
          </a:p>
        </p:txBody>
      </p:sp>
      <p:sp>
        <p:nvSpPr>
          <p:cNvPr id="5" name="Title 4"/>
          <p:cNvSpPr>
            <a:spLocks noGrp="1"/>
          </p:cNvSpPr>
          <p:nvPr>
            <p:ph type="title"/>
          </p:nvPr>
        </p:nvSpPr>
        <p:spPr/>
        <p:txBody>
          <a:bodyPr/>
          <a:lstStyle/>
          <a:p>
            <a:r>
              <a:rPr lang="en-US" sz="2400" dirty="0"/>
              <a:t>Hardware requirements</a:t>
            </a:r>
          </a:p>
        </p:txBody>
      </p:sp>
    </p:spTree>
    <p:extLst>
      <p:ext uri="{BB962C8B-B14F-4D97-AF65-F5344CB8AC3E}">
        <p14:creationId xmlns:p14="http://schemas.microsoft.com/office/powerpoint/2010/main" val="3428951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15</a:t>
            </a:fld>
            <a:endParaRPr lang="en-US" noProof="0" dirty="0"/>
          </a:p>
        </p:txBody>
      </p:sp>
      <p:sp>
        <p:nvSpPr>
          <p:cNvPr id="5" name="Title 4"/>
          <p:cNvSpPr>
            <a:spLocks noGrp="1"/>
          </p:cNvSpPr>
          <p:nvPr>
            <p:ph type="title"/>
          </p:nvPr>
        </p:nvSpPr>
        <p:spPr/>
        <p:txBody>
          <a:bodyPr/>
          <a:lstStyle/>
          <a:p>
            <a:r>
              <a:rPr lang="en-US" sz="2400" dirty="0"/>
              <a:t>FF layout</a:t>
            </a:r>
          </a:p>
        </p:txBody>
      </p:sp>
      <p:pic>
        <p:nvPicPr>
          <p:cNvPr id="6" name="Picture 5">
            <a:extLst>
              <a:ext uri="{FF2B5EF4-FFF2-40B4-BE49-F238E27FC236}">
                <a16:creationId xmlns:a16="http://schemas.microsoft.com/office/drawing/2014/main" id="{4623F6BE-C807-BC4F-7BF9-E62BA2D71B22}"/>
              </a:ext>
            </a:extLst>
          </p:cNvPr>
          <p:cNvPicPr>
            <a:picLocks noChangeAspect="1"/>
          </p:cNvPicPr>
          <p:nvPr/>
        </p:nvPicPr>
        <p:blipFill>
          <a:blip r:embed="rId2"/>
          <a:stretch>
            <a:fillRect/>
          </a:stretch>
        </p:blipFill>
        <p:spPr>
          <a:xfrm>
            <a:off x="191344" y="2332459"/>
            <a:ext cx="5829300" cy="2752725"/>
          </a:xfrm>
          <a:prstGeom prst="rect">
            <a:avLst/>
          </a:prstGeom>
        </p:spPr>
      </p:pic>
      <p:sp>
        <p:nvSpPr>
          <p:cNvPr id="9" name="TextBox 8">
            <a:extLst>
              <a:ext uri="{FF2B5EF4-FFF2-40B4-BE49-F238E27FC236}">
                <a16:creationId xmlns:a16="http://schemas.microsoft.com/office/drawing/2014/main" id="{B9017068-B3F4-2ACC-93EE-9C4DBB59B68A}"/>
              </a:ext>
            </a:extLst>
          </p:cNvPr>
          <p:cNvSpPr txBox="1"/>
          <p:nvPr/>
        </p:nvSpPr>
        <p:spPr>
          <a:xfrm>
            <a:off x="6312025" y="1314048"/>
            <a:ext cx="5688632" cy="5355312"/>
          </a:xfrm>
          <a:prstGeom prst="rect">
            <a:avLst/>
          </a:prstGeom>
          <a:noFill/>
        </p:spPr>
        <p:txBody>
          <a:bodyPr wrap="square" rtlCol="0">
            <a:spAutoFit/>
          </a:bodyPr>
          <a:lstStyle/>
          <a:p>
            <a:r>
              <a:rPr lang="en-US" dirty="0"/>
              <a:t>IP position for v_74 is shifted further outward</a:t>
            </a:r>
          </a:p>
          <a:p>
            <a:r>
              <a:rPr lang="en-US" dirty="0"/>
              <a:t>by about 10mt </a:t>
            </a:r>
            <a:r>
              <a:rPr lang="en-US" dirty="0" err="1"/>
              <a:t>wrt</a:t>
            </a:r>
            <a:r>
              <a:rPr lang="en-US" dirty="0"/>
              <a:t> baseline.</a:t>
            </a:r>
          </a:p>
          <a:p>
            <a:endParaRPr lang="en-US" dirty="0"/>
          </a:p>
          <a:p>
            <a:r>
              <a:rPr lang="en-US" dirty="0"/>
              <a:t>On the positive side the width of the tunnel is significantly reduced</a:t>
            </a:r>
          </a:p>
          <a:p>
            <a:endParaRPr lang="en-US" dirty="0"/>
          </a:p>
          <a:p>
            <a:r>
              <a:rPr lang="en-US" dirty="0"/>
              <a:t>A few meters can be recovered by lengthening the</a:t>
            </a:r>
          </a:p>
          <a:p>
            <a:r>
              <a:rPr lang="en-US" dirty="0"/>
              <a:t>FF by about 100m (incidentally further increasing the</a:t>
            </a:r>
          </a:p>
          <a:p>
            <a:r>
              <a:rPr lang="en-US" dirty="0"/>
              <a:t>dispersion on the </a:t>
            </a:r>
            <a:r>
              <a:rPr lang="en-US" dirty="0" err="1"/>
              <a:t>sextupoles</a:t>
            </a:r>
            <a:r>
              <a:rPr lang="en-US" dirty="0"/>
              <a:t> and weakening the dipoles)</a:t>
            </a:r>
          </a:p>
          <a:p>
            <a:r>
              <a:rPr lang="en-US" dirty="0"/>
              <a:t>This will make the location where the two beams split more similar to the baseline.</a:t>
            </a:r>
          </a:p>
          <a:p>
            <a:endParaRPr lang="en-US" dirty="0"/>
          </a:p>
          <a:p>
            <a:r>
              <a:rPr lang="en-US" dirty="0"/>
              <a:t>Finally I will study the case were the </a:t>
            </a:r>
            <a:r>
              <a:rPr lang="en-US" dirty="0" err="1"/>
              <a:t>CCSy</a:t>
            </a:r>
            <a:r>
              <a:rPr lang="en-US" dirty="0"/>
              <a:t>-incoming </a:t>
            </a:r>
          </a:p>
          <a:p>
            <a:r>
              <a:rPr lang="en-US" dirty="0"/>
              <a:t>dipoles are reversed. This will make the layouts virtually identical. The challenge is to be able to control the high order chromatic functions when negative contributions are added (e.g. second order dispersion) and ensuring large dispersion at the SDs</a:t>
            </a:r>
          </a:p>
        </p:txBody>
      </p:sp>
      <p:cxnSp>
        <p:nvCxnSpPr>
          <p:cNvPr id="3" name="Straight Arrow Connector 2">
            <a:extLst>
              <a:ext uri="{FF2B5EF4-FFF2-40B4-BE49-F238E27FC236}">
                <a16:creationId xmlns:a16="http://schemas.microsoft.com/office/drawing/2014/main" id="{B0966BD8-0DB1-2DA3-94FE-5F16A2D64289}"/>
              </a:ext>
            </a:extLst>
          </p:cNvPr>
          <p:cNvCxnSpPr/>
          <p:nvPr/>
        </p:nvCxnSpPr>
        <p:spPr>
          <a:xfrm flipH="1" flipV="1">
            <a:off x="5735960" y="3861048"/>
            <a:ext cx="576064" cy="144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A625077-1BD4-1792-5CC1-61011554FC93}"/>
              </a:ext>
            </a:extLst>
          </p:cNvPr>
          <p:cNvCxnSpPr>
            <a:cxnSpLocks/>
          </p:cNvCxnSpPr>
          <p:nvPr/>
        </p:nvCxnSpPr>
        <p:spPr>
          <a:xfrm flipH="1" flipV="1">
            <a:off x="5735959" y="3501008"/>
            <a:ext cx="576066"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8707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16</a:t>
            </a:fld>
            <a:endParaRPr lang="en-US" noProof="0" dirty="0"/>
          </a:p>
        </p:txBody>
      </p:sp>
      <p:sp>
        <p:nvSpPr>
          <p:cNvPr id="3" name="Content Placeholder 2"/>
          <p:cNvSpPr>
            <a:spLocks noGrp="1"/>
          </p:cNvSpPr>
          <p:nvPr>
            <p:ph sz="quarter" idx="14"/>
          </p:nvPr>
        </p:nvSpPr>
        <p:spPr>
          <a:xfrm>
            <a:off x="304800" y="1252728"/>
            <a:ext cx="11275563" cy="5344623"/>
          </a:xfrm>
          <a:solidFill>
            <a:schemeClr val="bg1"/>
          </a:solidFill>
          <a:ln>
            <a:solidFill>
              <a:schemeClr val="tx2"/>
            </a:solidFill>
          </a:ln>
        </p:spPr>
        <p:txBody>
          <a:bodyPr>
            <a:normAutofit fontScale="92500" lnSpcReduction="20000"/>
          </a:bodyPr>
          <a:lstStyle/>
          <a:p>
            <a:pPr marL="457200" indent="-457200">
              <a:buFont typeface="Wingdings" charset="2"/>
              <a:buChar char="Ø"/>
            </a:pPr>
            <a:r>
              <a:rPr lang="en-US" sz="2400" dirty="0">
                <a:solidFill>
                  <a:srgbClr val="132577"/>
                </a:solidFill>
              </a:rPr>
              <a:t>ARC tuning nearly identical to the EBS one (highest energy ring with lowest horizontal emittance existing so far)</a:t>
            </a:r>
          </a:p>
          <a:p>
            <a:pPr marL="457200" indent="-457200">
              <a:buFont typeface="Wingdings" charset="2"/>
              <a:buChar char="Ø"/>
            </a:pPr>
            <a:r>
              <a:rPr lang="en-US" sz="2400" dirty="0">
                <a:solidFill>
                  <a:srgbClr val="132577"/>
                </a:solidFill>
              </a:rPr>
              <a:t>FF tuning knobs are very standard and can be built accordingly to the SLC/NLC/LEP ones</a:t>
            </a:r>
          </a:p>
          <a:p>
            <a:pPr marL="457200" indent="-457200">
              <a:buFont typeface="Wingdings" charset="2"/>
              <a:buChar char="Ø"/>
            </a:pPr>
            <a:r>
              <a:rPr lang="en-US" sz="2400" dirty="0">
                <a:solidFill>
                  <a:srgbClr val="132577"/>
                </a:solidFill>
              </a:rPr>
              <a:t>Large orthogonality of many fundamental quantities, that can be varied separately with no need to retune other quantities:</a:t>
            </a:r>
          </a:p>
          <a:p>
            <a:r>
              <a:rPr lang="en-US" sz="2400" dirty="0">
                <a:solidFill>
                  <a:srgbClr val="132577"/>
                </a:solidFill>
              </a:rPr>
              <a:t>       - ARC </a:t>
            </a:r>
            <a:r>
              <a:rPr lang="en-US" sz="2400" dirty="0" err="1">
                <a:solidFill>
                  <a:srgbClr val="132577"/>
                </a:solidFill>
              </a:rPr>
              <a:t>chromaticities</a:t>
            </a:r>
            <a:endParaRPr lang="en-US" sz="2400" dirty="0">
              <a:solidFill>
                <a:srgbClr val="132577"/>
              </a:solidFill>
            </a:endParaRPr>
          </a:p>
          <a:p>
            <a:r>
              <a:rPr lang="en-US" sz="2400" dirty="0">
                <a:solidFill>
                  <a:srgbClr val="132577"/>
                </a:solidFill>
              </a:rPr>
              <a:t>       - Machine tunes</a:t>
            </a:r>
          </a:p>
          <a:p>
            <a:r>
              <a:rPr lang="en-US" sz="2400" dirty="0">
                <a:solidFill>
                  <a:srgbClr val="132577"/>
                </a:solidFill>
              </a:rPr>
              <a:t>       - FF </a:t>
            </a:r>
            <a:r>
              <a:rPr lang="en-US" sz="2400" dirty="0" err="1">
                <a:solidFill>
                  <a:srgbClr val="132577"/>
                </a:solidFill>
              </a:rPr>
              <a:t>chromaticities</a:t>
            </a:r>
            <a:endParaRPr lang="en-US" sz="2400" dirty="0">
              <a:solidFill>
                <a:srgbClr val="132577"/>
              </a:solidFill>
            </a:endParaRPr>
          </a:p>
          <a:p>
            <a:r>
              <a:rPr lang="en-US" sz="2400" dirty="0">
                <a:solidFill>
                  <a:srgbClr val="132577"/>
                </a:solidFill>
              </a:rPr>
              <a:t>       - Individual IP betas</a:t>
            </a:r>
          </a:p>
          <a:p>
            <a:r>
              <a:rPr lang="en-US" sz="2400" dirty="0">
                <a:solidFill>
                  <a:srgbClr val="132577"/>
                </a:solidFill>
              </a:rPr>
              <a:t>       - Individual CS pairs</a:t>
            </a:r>
          </a:p>
          <a:p>
            <a:r>
              <a:rPr lang="en-US" sz="2400" dirty="0">
                <a:solidFill>
                  <a:srgbClr val="132577"/>
                </a:solidFill>
              </a:rPr>
              <a:t>       - Local FF tuning knobs</a:t>
            </a:r>
          </a:p>
          <a:p>
            <a:pPr marL="342900" indent="-342900">
              <a:buFont typeface="Wingdings" panose="05000000000000000000" pitchFamily="2" charset="2"/>
              <a:buChar char="Ø"/>
            </a:pPr>
            <a:r>
              <a:rPr lang="en-US" sz="2400" dirty="0">
                <a:solidFill>
                  <a:srgbClr val="132577"/>
                </a:solidFill>
              </a:rPr>
              <a:t>All requirements on tolerances and stabilities for LCCO are very relaxed (M Hofer S Liuzzo)</a:t>
            </a:r>
          </a:p>
        </p:txBody>
      </p:sp>
      <p:sp>
        <p:nvSpPr>
          <p:cNvPr id="5" name="Title 4"/>
          <p:cNvSpPr>
            <a:spLocks noGrp="1"/>
          </p:cNvSpPr>
          <p:nvPr>
            <p:ph type="title"/>
          </p:nvPr>
        </p:nvSpPr>
        <p:spPr/>
        <p:txBody>
          <a:bodyPr/>
          <a:lstStyle/>
          <a:p>
            <a:r>
              <a:rPr lang="en-US" sz="2400" dirty="0"/>
              <a:t>Some LCCO highlights</a:t>
            </a:r>
          </a:p>
        </p:txBody>
      </p:sp>
    </p:spTree>
    <p:extLst>
      <p:ext uri="{BB962C8B-B14F-4D97-AF65-F5344CB8AC3E}">
        <p14:creationId xmlns:p14="http://schemas.microsoft.com/office/powerpoint/2010/main" val="1270558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52F54B6-7D0A-9D4B-B7C9-38283E565736}"/>
              </a:ext>
            </a:extLst>
          </p:cNvPr>
          <p:cNvSpPr>
            <a:spLocks noGrp="1"/>
          </p:cNvSpPr>
          <p:nvPr>
            <p:ph type="title"/>
          </p:nvPr>
        </p:nvSpPr>
        <p:spPr>
          <a:xfrm>
            <a:off x="969600" y="126000"/>
            <a:ext cx="10982400" cy="496800"/>
          </a:xfrm>
        </p:spPr>
        <p:txBody>
          <a:bodyPr/>
          <a:lstStyle/>
          <a:p>
            <a:r>
              <a:rPr kumimoji="0" lang="en-US" sz="1600" b="1" i="0" u="none" strike="noStrike" kern="1200" cap="none" spc="0" normalizeH="0" baseline="0" noProof="0" dirty="0">
                <a:ln>
                  <a:noFill/>
                </a:ln>
                <a:solidFill>
                  <a:prstClr val="white"/>
                </a:solidFill>
                <a:effectLst/>
                <a:uLnTx/>
                <a:uFillTx/>
                <a:latin typeface="Arial"/>
                <a:ea typeface="+mn-ea"/>
                <a:cs typeface="+mn-cs"/>
              </a:rPr>
              <a:t>Local Momentum Acceptance</a:t>
            </a:r>
            <a:endParaRPr lang="en-US" dirty="0"/>
          </a:p>
        </p:txBody>
      </p:sp>
      <p:sp>
        <p:nvSpPr>
          <p:cNvPr id="5" name="Slide Number Placeholder 4">
            <a:extLst>
              <a:ext uri="{FF2B5EF4-FFF2-40B4-BE49-F238E27FC236}">
                <a16:creationId xmlns:a16="http://schemas.microsoft.com/office/drawing/2014/main" id="{3B1B52F0-8D89-434D-8E56-26D0A4886839}"/>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srgbClr val="132577"/>
                </a:solidFill>
                <a:effectLst/>
                <a:uLnTx/>
                <a:uFillTx/>
                <a:latin typeface="Arial"/>
                <a:ea typeface="+mn-ea"/>
                <a:cs typeface="+mn-cs"/>
              </a:rPr>
              <a:t>Page </a:t>
            </a:r>
            <a:fld id="{733122C9-A0B9-462F-8757-0847AD287B63}" type="slidenum">
              <a:rPr kumimoji="0" lang="fr-FR" sz="800" b="1" i="0" u="none" strike="noStrike" kern="1200" cap="none" spc="0" normalizeH="0" baseline="0" noProof="0" smtClean="0">
                <a:ln>
                  <a:noFill/>
                </a:ln>
                <a:solidFill>
                  <a:srgbClr val="132577"/>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fr-FR" sz="800" b="1" i="0" u="none" strike="noStrike" kern="1200" cap="none" spc="0" normalizeH="0" baseline="0" noProof="0" dirty="0">
              <a:ln>
                <a:noFill/>
              </a:ln>
              <a:solidFill>
                <a:srgbClr val="132577"/>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D688D5FF-FDCE-BE4C-881F-138D232BF328}"/>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32577"/>
                </a:solidFill>
                <a:effectLst/>
                <a:uLnTx/>
                <a:uFillTx/>
                <a:latin typeface="Arial"/>
                <a:ea typeface="+mn-ea"/>
                <a:cs typeface="+mn-cs"/>
              </a:rPr>
              <a:t>l Studies on FCC-ee lattices: V22 and HFD @Z and @t l March 2023 l S.Liuzzo, P.Raimondi, M.Hofer</a:t>
            </a:r>
            <a:endParaRPr kumimoji="0" lang="fr-FR" sz="800" b="1" i="0" u="none" strike="noStrike" kern="1200" cap="none" spc="0" normalizeH="0" baseline="0" noProof="0" dirty="0">
              <a:ln>
                <a:noFill/>
              </a:ln>
              <a:solidFill>
                <a:srgbClr val="132577"/>
              </a:solidFill>
              <a:effectLst/>
              <a:uLnTx/>
              <a:uFillTx/>
              <a:latin typeface="Arial"/>
              <a:ea typeface="+mn-ea"/>
              <a:cs typeface="+mn-cs"/>
            </a:endParaRPr>
          </a:p>
        </p:txBody>
      </p:sp>
      <p:pic>
        <p:nvPicPr>
          <p:cNvPr id="3" name="Picture 2">
            <a:extLst>
              <a:ext uri="{FF2B5EF4-FFF2-40B4-BE49-F238E27FC236}">
                <a16:creationId xmlns:a16="http://schemas.microsoft.com/office/drawing/2014/main" id="{0320352A-FE6D-2841-BCF8-2778B06D5C2C}"/>
              </a:ext>
            </a:extLst>
          </p:cNvPr>
          <p:cNvPicPr>
            <a:picLocks noChangeAspect="1"/>
          </p:cNvPicPr>
          <p:nvPr/>
        </p:nvPicPr>
        <p:blipFill rotWithShape="1">
          <a:blip r:embed="rId2">
            <a:extLst>
              <a:ext uri="{28A0092B-C50C-407E-A947-70E740481C1C}">
                <a14:useLocalDpi xmlns:a14="http://schemas.microsoft.com/office/drawing/2010/main" val="0"/>
              </a:ext>
            </a:extLst>
          </a:blip>
          <a:srcRect r="45291"/>
          <a:stretch/>
        </p:blipFill>
        <p:spPr>
          <a:xfrm>
            <a:off x="334908" y="847343"/>
            <a:ext cx="4364119" cy="2230986"/>
          </a:xfrm>
          <a:prstGeom prst="rect">
            <a:avLst/>
          </a:prstGeom>
        </p:spPr>
      </p:pic>
      <p:sp>
        <p:nvSpPr>
          <p:cNvPr id="4" name="TextBox 3">
            <a:extLst>
              <a:ext uri="{FF2B5EF4-FFF2-40B4-BE49-F238E27FC236}">
                <a16:creationId xmlns:a16="http://schemas.microsoft.com/office/drawing/2014/main" id="{68FD5C53-91F8-D7F6-E3FE-7CDE4B9729C2}"/>
              </a:ext>
            </a:extLst>
          </p:cNvPr>
          <p:cNvSpPr txBox="1"/>
          <p:nvPr/>
        </p:nvSpPr>
        <p:spPr>
          <a:xfrm>
            <a:off x="809731" y="2564904"/>
            <a:ext cx="182614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Baseline Z optic</a:t>
            </a:r>
          </a:p>
        </p:txBody>
      </p:sp>
      <p:pic>
        <p:nvPicPr>
          <p:cNvPr id="15" name="Picture 14">
            <a:extLst>
              <a:ext uri="{FF2B5EF4-FFF2-40B4-BE49-F238E27FC236}">
                <a16:creationId xmlns:a16="http://schemas.microsoft.com/office/drawing/2014/main" id="{87FF9B82-D6DE-9BD5-E542-4313619E1728}"/>
              </a:ext>
            </a:extLst>
          </p:cNvPr>
          <p:cNvPicPr>
            <a:picLocks noChangeAspect="1"/>
          </p:cNvPicPr>
          <p:nvPr/>
        </p:nvPicPr>
        <p:blipFill rotWithShape="1">
          <a:blip r:embed="rId3"/>
          <a:srcRect r="50000"/>
          <a:stretch/>
        </p:blipFill>
        <p:spPr>
          <a:xfrm>
            <a:off x="331219" y="3324117"/>
            <a:ext cx="4367808" cy="2604166"/>
          </a:xfrm>
          <a:prstGeom prst="rect">
            <a:avLst/>
          </a:prstGeom>
        </p:spPr>
      </p:pic>
      <p:sp>
        <p:nvSpPr>
          <p:cNvPr id="8" name="TextBox 7">
            <a:extLst>
              <a:ext uri="{FF2B5EF4-FFF2-40B4-BE49-F238E27FC236}">
                <a16:creationId xmlns:a16="http://schemas.microsoft.com/office/drawing/2014/main" id="{AF07CDC2-C633-A35F-A95F-5F0142F28B85}"/>
              </a:ext>
            </a:extLst>
          </p:cNvPr>
          <p:cNvSpPr txBox="1"/>
          <p:nvPr/>
        </p:nvSpPr>
        <p:spPr>
          <a:xfrm>
            <a:off x="1104684" y="5188550"/>
            <a:ext cx="158248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LCCO Z optic</a:t>
            </a:r>
          </a:p>
        </p:txBody>
      </p:sp>
      <p:sp>
        <p:nvSpPr>
          <p:cNvPr id="16" name="TextBox 15">
            <a:extLst>
              <a:ext uri="{FF2B5EF4-FFF2-40B4-BE49-F238E27FC236}">
                <a16:creationId xmlns:a16="http://schemas.microsoft.com/office/drawing/2014/main" id="{8D710B09-6F8A-064B-926C-63519031C80D}"/>
              </a:ext>
            </a:extLst>
          </p:cNvPr>
          <p:cNvSpPr txBox="1"/>
          <p:nvPr/>
        </p:nvSpPr>
        <p:spPr>
          <a:xfrm>
            <a:off x="4943873" y="1114866"/>
            <a:ext cx="7008128" cy="5078313"/>
          </a:xfrm>
          <a:prstGeom prst="rect">
            <a:avLst/>
          </a:prstGeom>
          <a:noFill/>
        </p:spPr>
        <p:txBody>
          <a:bodyPr wrap="square" rtlCol="0">
            <a:spAutoFit/>
          </a:bodyPr>
          <a:lstStyle/>
          <a:p>
            <a:r>
              <a:rPr lang="en-US" dirty="0"/>
              <a:t>Local Momentum Acceptance is a convolution of DA and MA, </a:t>
            </a:r>
          </a:p>
          <a:p>
            <a:r>
              <a:rPr lang="en-US" dirty="0"/>
              <a:t>were DX&lt;&gt;0, additional local nonlinearities reduce it even further</a:t>
            </a:r>
          </a:p>
          <a:p>
            <a:endParaRPr lang="en-US" dirty="0"/>
          </a:p>
          <a:p>
            <a:r>
              <a:rPr lang="en-US" dirty="0"/>
              <a:t>For baseline LMA drops to a few e-3 in the ARCs.</a:t>
            </a:r>
          </a:p>
          <a:p>
            <a:r>
              <a:rPr lang="en-US" dirty="0"/>
              <a:t>Adding errors and BB, DA&amp;MA degradation will reduce it even further,</a:t>
            </a:r>
          </a:p>
          <a:p>
            <a:r>
              <a:rPr lang="en-US" dirty="0"/>
              <a:t>down to 1e-3 or less</a:t>
            </a:r>
          </a:p>
          <a:p>
            <a:r>
              <a:rPr lang="en-US" dirty="0"/>
              <a:t>Potential drawbacks: gas, </a:t>
            </a:r>
            <a:r>
              <a:rPr lang="en-US" dirty="0" err="1"/>
              <a:t>tousheck</a:t>
            </a:r>
            <a:r>
              <a:rPr lang="en-US" dirty="0"/>
              <a:t> lifetime,  background, instabilities?</a:t>
            </a:r>
          </a:p>
          <a:p>
            <a:endParaRPr lang="en-US" dirty="0"/>
          </a:p>
          <a:p>
            <a:r>
              <a:rPr lang="en-US" dirty="0"/>
              <a:t>In all cases LMA must be evaluated with errors and BB, </a:t>
            </a:r>
          </a:p>
          <a:p>
            <a:r>
              <a:rPr lang="en-US" dirty="0"/>
              <a:t>consequences on machine parameters and hardware requirements</a:t>
            </a:r>
          </a:p>
          <a:p>
            <a:r>
              <a:rPr lang="en-US" dirty="0"/>
              <a:t>Reassessed</a:t>
            </a:r>
          </a:p>
          <a:p>
            <a:endParaRPr lang="en-US" dirty="0"/>
          </a:p>
          <a:p>
            <a:r>
              <a:rPr lang="en-US" dirty="0"/>
              <a:t>Given the high non-</a:t>
            </a:r>
            <a:r>
              <a:rPr lang="en-US" dirty="0" err="1"/>
              <a:t>linearties</a:t>
            </a:r>
            <a:r>
              <a:rPr lang="en-US" dirty="0"/>
              <a:t> (for LCCO as well), it is necessary</a:t>
            </a:r>
          </a:p>
          <a:p>
            <a:r>
              <a:rPr lang="en-US" dirty="0"/>
              <a:t>to compute the X&amp;Y Local Dynamic Aperture as well</a:t>
            </a:r>
          </a:p>
          <a:p>
            <a:r>
              <a:rPr lang="en-US" dirty="0"/>
              <a:t>(although in principle it should be flat…)</a:t>
            </a:r>
          </a:p>
          <a:p>
            <a:endParaRPr lang="en-US" dirty="0"/>
          </a:p>
        </p:txBody>
      </p:sp>
    </p:spTree>
    <p:extLst>
      <p:ext uri="{BB962C8B-B14F-4D97-AF65-F5344CB8AC3E}">
        <p14:creationId xmlns:p14="http://schemas.microsoft.com/office/powerpoint/2010/main" val="4251924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Page </a:t>
            </a:r>
            <a:fld id="{733122C9-A0B9-462F-8757-0847AD287B63}" type="slidenum">
              <a:rPr kumimoji="0" lang="en-US" sz="1050" b="0" i="0" u="none" strike="noStrike" kern="1200" cap="none" spc="0" normalizeH="0" baseline="0" noProof="0" smtClean="0">
                <a:ln>
                  <a:noFill/>
                </a:ln>
                <a:solidFill>
                  <a:srgbClr val="000000"/>
                </a:solidFill>
                <a:effectLst/>
                <a:uLnTx/>
                <a:uFillTx/>
                <a:latin typeface="Arial" pitchFamily="34" charset="0"/>
                <a:ea typeface="+mn-ea"/>
                <a:cs typeface="Arial"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US" sz="105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5" name="Title 4"/>
          <p:cNvSpPr>
            <a:spLocks noGrp="1"/>
          </p:cNvSpPr>
          <p:nvPr>
            <p:ph type="title"/>
          </p:nvPr>
        </p:nvSpPr>
        <p:spPr/>
        <p:txBody>
          <a:bodyPr/>
          <a:lstStyle/>
          <a:p>
            <a:r>
              <a:rPr lang="en-US" sz="2400" dirty="0"/>
              <a:t>Crab </a:t>
            </a:r>
            <a:r>
              <a:rPr lang="en-US" sz="2400" dirty="0" err="1"/>
              <a:t>sextupole</a:t>
            </a:r>
            <a:r>
              <a:rPr lang="en-US" sz="2400" dirty="0"/>
              <a:t> beam dynamics</a:t>
            </a:r>
          </a:p>
        </p:txBody>
      </p:sp>
      <p:sp>
        <p:nvSpPr>
          <p:cNvPr id="10" name="TextBox 9">
            <a:extLst>
              <a:ext uri="{FF2B5EF4-FFF2-40B4-BE49-F238E27FC236}">
                <a16:creationId xmlns:a16="http://schemas.microsoft.com/office/drawing/2014/main" id="{F60FE40D-6707-33A7-E277-FCBF902897EB}"/>
              </a:ext>
            </a:extLst>
          </p:cNvPr>
          <p:cNvSpPr txBox="1"/>
          <p:nvPr/>
        </p:nvSpPr>
        <p:spPr>
          <a:xfrm>
            <a:off x="477573" y="4478201"/>
            <a:ext cx="10802957" cy="230832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32577"/>
                </a:solidFill>
                <a:effectLst/>
                <a:uLnTx/>
                <a:uFillTx/>
                <a:latin typeface="Arial"/>
                <a:ea typeface="+mn-ea"/>
                <a:cs typeface="+mn-cs"/>
              </a:rPr>
              <a:t>- Baseline CS optics requirements for BB compensation valid for a very narrow energy range (~1e-3)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32577"/>
                </a:solidFill>
                <a:effectLst/>
                <a:uLnTx/>
                <a:uFillTx/>
                <a:latin typeface="Arial"/>
                <a:ea typeface="+mn-ea"/>
                <a:cs typeface="+mn-cs"/>
              </a:rPr>
              <a:t>  Very large off energy DA and MA reduction are compensated with </a:t>
            </a:r>
            <a:r>
              <a:rPr kumimoji="0" lang="en-US" sz="1800" b="0" i="0" u="none" strike="noStrike" kern="1200" cap="none" spc="0" normalizeH="0" baseline="0" noProof="0" dirty="0" err="1">
                <a:ln>
                  <a:noFill/>
                </a:ln>
                <a:solidFill>
                  <a:srgbClr val="132577"/>
                </a:solidFill>
                <a:effectLst/>
                <a:uLnTx/>
                <a:uFillTx/>
                <a:latin typeface="Arial"/>
                <a:ea typeface="+mn-ea"/>
                <a:cs typeface="+mn-cs"/>
              </a:rPr>
              <a:t>sextupoles</a:t>
            </a:r>
            <a:r>
              <a:rPr kumimoji="0" lang="en-US" sz="1800" b="0" i="0" u="none" strike="noStrike" kern="1200" cap="none" spc="0" normalizeH="0" baseline="0" noProof="0" dirty="0">
                <a:ln>
                  <a:noFill/>
                </a:ln>
                <a:solidFill>
                  <a:srgbClr val="132577"/>
                </a:solidFill>
                <a:effectLst/>
                <a:uLnTx/>
                <a:uFillTx/>
                <a:latin typeface="Arial"/>
                <a:ea typeface="+mn-ea"/>
                <a:cs typeface="+mn-cs"/>
              </a:rPr>
              <a:t> families.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32577"/>
                </a:solidFill>
                <a:effectLst/>
                <a:uLnTx/>
                <a:uFillTx/>
                <a:latin typeface="Arial"/>
                <a:ea typeface="+mn-ea"/>
                <a:cs typeface="+mn-cs"/>
              </a:rPr>
              <a:t>- Large nonlinearities and delicate high order cancelations are necessary through the ARCs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32577"/>
                </a:solidFill>
                <a:effectLst/>
                <a:uLnTx/>
                <a:uFillTx/>
                <a:latin typeface="Arial"/>
                <a:ea typeface="+mn-ea"/>
                <a:cs typeface="+mn-cs"/>
              </a:rPr>
              <a:t>- LCCO does not compromise CS effectiveness with other requirements.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32577"/>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32577"/>
                </a:solidFill>
                <a:effectLst/>
                <a:uLnTx/>
                <a:uFillTx/>
                <a:latin typeface="Arial"/>
                <a:ea typeface="+mn-ea"/>
                <a:cs typeface="+mn-cs"/>
              </a:rPr>
              <a:t>For Baseline and LCCO a fallback solution (and relative parameters set) that does not rely on CS should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32577"/>
                </a:solidFill>
                <a:effectLst/>
                <a:uLnTx/>
                <a:uFillTx/>
                <a:latin typeface="Arial"/>
                <a:ea typeface="+mn-ea"/>
                <a:cs typeface="+mn-cs"/>
              </a:rPr>
              <a:t>be made as well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32577"/>
              </a:solidFill>
              <a:effectLst/>
              <a:uLnTx/>
              <a:uFillTx/>
              <a:latin typeface="Arial"/>
              <a:ea typeface="+mn-ea"/>
              <a:cs typeface="+mn-cs"/>
            </a:endParaRPr>
          </a:p>
        </p:txBody>
      </p:sp>
      <p:pic>
        <p:nvPicPr>
          <p:cNvPr id="8" name="Picture 7">
            <a:extLst>
              <a:ext uri="{FF2B5EF4-FFF2-40B4-BE49-F238E27FC236}">
                <a16:creationId xmlns:a16="http://schemas.microsoft.com/office/drawing/2014/main" id="{4523AE91-1585-5B96-15C5-9851675993A4}"/>
              </a:ext>
            </a:extLst>
          </p:cNvPr>
          <p:cNvPicPr>
            <a:picLocks noChangeAspect="1"/>
          </p:cNvPicPr>
          <p:nvPr/>
        </p:nvPicPr>
        <p:blipFill>
          <a:blip r:embed="rId2"/>
          <a:stretch>
            <a:fillRect/>
          </a:stretch>
        </p:blipFill>
        <p:spPr>
          <a:xfrm>
            <a:off x="6600056" y="491142"/>
            <a:ext cx="3356912" cy="3399049"/>
          </a:xfrm>
          <a:prstGeom prst="rect">
            <a:avLst/>
          </a:prstGeom>
        </p:spPr>
      </p:pic>
      <p:pic>
        <p:nvPicPr>
          <p:cNvPr id="11" name="Picture 10">
            <a:extLst>
              <a:ext uri="{FF2B5EF4-FFF2-40B4-BE49-F238E27FC236}">
                <a16:creationId xmlns:a16="http://schemas.microsoft.com/office/drawing/2014/main" id="{17EC7D47-B5CD-30CF-CF33-56E36E4BE8CC}"/>
              </a:ext>
            </a:extLst>
          </p:cNvPr>
          <p:cNvPicPr>
            <a:picLocks noChangeAspect="1"/>
          </p:cNvPicPr>
          <p:nvPr/>
        </p:nvPicPr>
        <p:blipFill rotWithShape="1">
          <a:blip r:embed="rId3"/>
          <a:srcRect b="54402"/>
          <a:stretch/>
        </p:blipFill>
        <p:spPr>
          <a:xfrm>
            <a:off x="298455" y="1299679"/>
            <a:ext cx="2448272" cy="2160240"/>
          </a:xfrm>
          <a:prstGeom prst="rect">
            <a:avLst/>
          </a:prstGeom>
        </p:spPr>
      </p:pic>
      <p:pic>
        <p:nvPicPr>
          <p:cNvPr id="12" name="Picture 11">
            <a:extLst>
              <a:ext uri="{FF2B5EF4-FFF2-40B4-BE49-F238E27FC236}">
                <a16:creationId xmlns:a16="http://schemas.microsoft.com/office/drawing/2014/main" id="{91E61676-28CE-48CA-2044-5CED2CA2E10F}"/>
              </a:ext>
            </a:extLst>
          </p:cNvPr>
          <p:cNvPicPr>
            <a:picLocks noChangeAspect="1"/>
          </p:cNvPicPr>
          <p:nvPr/>
        </p:nvPicPr>
        <p:blipFill rotWithShape="1">
          <a:blip r:embed="rId3"/>
          <a:srcRect t="56936"/>
          <a:stretch/>
        </p:blipFill>
        <p:spPr>
          <a:xfrm>
            <a:off x="2999656" y="1299679"/>
            <a:ext cx="2448272" cy="2040185"/>
          </a:xfrm>
          <a:prstGeom prst="rect">
            <a:avLst/>
          </a:prstGeom>
        </p:spPr>
      </p:pic>
      <p:sp>
        <p:nvSpPr>
          <p:cNvPr id="13" name="TextBox 12">
            <a:extLst>
              <a:ext uri="{FF2B5EF4-FFF2-40B4-BE49-F238E27FC236}">
                <a16:creationId xmlns:a16="http://schemas.microsoft.com/office/drawing/2014/main" id="{23366D3D-F9E6-8758-9CC6-A680532EEB69}"/>
              </a:ext>
            </a:extLst>
          </p:cNvPr>
          <p:cNvSpPr txBox="1"/>
          <p:nvPr/>
        </p:nvSpPr>
        <p:spPr>
          <a:xfrm>
            <a:off x="2280428" y="3518137"/>
            <a:ext cx="159530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4001D"/>
                </a:solidFill>
                <a:effectLst/>
                <a:uLnTx/>
                <a:uFillTx/>
                <a:latin typeface="Arial"/>
                <a:ea typeface="+mn-ea"/>
                <a:cs typeface="+mn-cs"/>
              </a:rPr>
              <a:t>Z-optic LCCO</a:t>
            </a:r>
          </a:p>
        </p:txBody>
      </p:sp>
      <p:sp>
        <p:nvSpPr>
          <p:cNvPr id="14" name="TextBox 13">
            <a:extLst>
              <a:ext uri="{FF2B5EF4-FFF2-40B4-BE49-F238E27FC236}">
                <a16:creationId xmlns:a16="http://schemas.microsoft.com/office/drawing/2014/main" id="{04CFA349-8E70-99BE-F6B1-210B3F073CB6}"/>
              </a:ext>
            </a:extLst>
          </p:cNvPr>
          <p:cNvSpPr txBox="1"/>
          <p:nvPr/>
        </p:nvSpPr>
        <p:spPr>
          <a:xfrm>
            <a:off x="6672064" y="3728285"/>
            <a:ext cx="3362972"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4001D"/>
                </a:solidFill>
                <a:effectLst/>
                <a:uLnTx/>
                <a:uFillTx/>
                <a:latin typeface="Arial"/>
                <a:ea typeface="+mn-ea"/>
                <a:cs typeface="+mn-cs"/>
              </a:rPr>
              <a:t>Z-optic baseline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A4001D"/>
                </a:solidFill>
                <a:effectLst/>
                <a:uLnTx/>
                <a:uFillTx/>
                <a:latin typeface="Arial"/>
                <a:ea typeface="+mn-ea"/>
                <a:cs typeface="+mn-cs"/>
              </a:rPr>
              <a:t>Twiss parameters not defined for abs(de)&gt;0.01</a:t>
            </a:r>
          </a:p>
        </p:txBody>
      </p:sp>
    </p:spTree>
    <p:extLst>
      <p:ext uri="{BB962C8B-B14F-4D97-AF65-F5344CB8AC3E}">
        <p14:creationId xmlns:p14="http://schemas.microsoft.com/office/powerpoint/2010/main" val="3317595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Page </a:t>
            </a:r>
            <a:fld id="{733122C9-A0B9-462F-8757-0847AD287B63}" type="slidenum">
              <a:rPr kumimoji="0" lang="en-US" sz="1050" b="0" i="0" u="none" strike="noStrike" kern="1200" cap="none" spc="0" normalizeH="0" baseline="0" noProof="0" smtClean="0">
                <a:ln>
                  <a:noFill/>
                </a:ln>
                <a:solidFill>
                  <a:srgbClr val="000000"/>
                </a:solidFill>
                <a:effectLst/>
                <a:uLnTx/>
                <a:uFillTx/>
                <a:latin typeface="Arial" pitchFamily="34" charset="0"/>
                <a:ea typeface="+mn-ea"/>
                <a:cs typeface="Arial"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US" sz="105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5" name="Title 4"/>
          <p:cNvSpPr>
            <a:spLocks noGrp="1"/>
          </p:cNvSpPr>
          <p:nvPr>
            <p:ph type="title"/>
          </p:nvPr>
        </p:nvSpPr>
        <p:spPr/>
        <p:txBody>
          <a:bodyPr/>
          <a:lstStyle/>
          <a:p>
            <a:r>
              <a:rPr lang="en-US" sz="2400" dirty="0"/>
              <a:t>To be studied</a:t>
            </a:r>
          </a:p>
        </p:txBody>
      </p:sp>
      <p:sp>
        <p:nvSpPr>
          <p:cNvPr id="9" name="TextBox 8">
            <a:extLst>
              <a:ext uri="{FF2B5EF4-FFF2-40B4-BE49-F238E27FC236}">
                <a16:creationId xmlns:a16="http://schemas.microsoft.com/office/drawing/2014/main" id="{B9017068-B3F4-2ACC-93EE-9C4DBB59B68A}"/>
              </a:ext>
            </a:extLst>
          </p:cNvPr>
          <p:cNvSpPr txBox="1"/>
          <p:nvPr/>
        </p:nvSpPr>
        <p:spPr>
          <a:xfrm>
            <a:off x="3935760" y="1556792"/>
            <a:ext cx="7056784"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4001D"/>
                </a:solidFill>
                <a:effectLst/>
                <a:uLnTx/>
                <a:uFillTx/>
                <a:latin typeface="Arial"/>
                <a:ea typeface="+mn-ea"/>
                <a:cs typeface="+mn-cs"/>
              </a:rPr>
              <a:t>DA and MA without SR is extremely large.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A4001D"/>
                </a:solidFill>
                <a:latin typeface="Arial"/>
              </a:rPr>
              <a:t>The shrinkage due to the different contribution should be quantified: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4001D"/>
                </a:solidFill>
                <a:effectLst/>
                <a:uLnTx/>
                <a:uFillTx/>
                <a:latin typeface="Arial"/>
                <a:ea typeface="+mn-ea"/>
                <a:cs typeface="+mn-cs"/>
              </a:rPr>
              <a:t>- dipoles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A4001D"/>
                </a:solidFill>
                <a:latin typeface="Arial"/>
              </a:rPr>
              <a:t>- ARC quads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4001D"/>
                </a:solidFill>
                <a:effectLst/>
                <a:uLnTx/>
                <a:uFillTx/>
                <a:latin typeface="Arial"/>
                <a:ea typeface="+mn-ea"/>
                <a:cs typeface="+mn-cs"/>
              </a:rPr>
              <a:t>- FF quads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A4001D"/>
                </a:solidFill>
                <a:latin typeface="Arial"/>
              </a:rPr>
              <a:t>- FD quads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4001D"/>
                </a:solidFill>
                <a:effectLst/>
                <a:uLnTx/>
                <a:uFillTx/>
                <a:latin typeface="Arial"/>
                <a:ea typeface="+mn-ea"/>
                <a:cs typeface="+mn-cs"/>
              </a:rPr>
              <a:t>Solutions to mitigate the reduction should be studied</a:t>
            </a:r>
          </a:p>
        </p:txBody>
      </p:sp>
      <p:pic>
        <p:nvPicPr>
          <p:cNvPr id="7" name="Picture 6">
            <a:extLst>
              <a:ext uri="{FF2B5EF4-FFF2-40B4-BE49-F238E27FC236}">
                <a16:creationId xmlns:a16="http://schemas.microsoft.com/office/drawing/2014/main" id="{8E09DBE7-6875-A35B-6948-5B473D94CF7A}"/>
              </a:ext>
            </a:extLst>
          </p:cNvPr>
          <p:cNvPicPr>
            <a:picLocks noChangeAspect="1"/>
          </p:cNvPicPr>
          <p:nvPr/>
        </p:nvPicPr>
        <p:blipFill>
          <a:blip r:embed="rId2"/>
          <a:stretch>
            <a:fillRect/>
          </a:stretch>
        </p:blipFill>
        <p:spPr>
          <a:xfrm>
            <a:off x="335360" y="1421498"/>
            <a:ext cx="2960936" cy="2425626"/>
          </a:xfrm>
          <a:prstGeom prst="rect">
            <a:avLst/>
          </a:prstGeom>
        </p:spPr>
      </p:pic>
      <p:sp>
        <p:nvSpPr>
          <p:cNvPr id="10" name="TextBox 9">
            <a:extLst>
              <a:ext uri="{FF2B5EF4-FFF2-40B4-BE49-F238E27FC236}">
                <a16:creationId xmlns:a16="http://schemas.microsoft.com/office/drawing/2014/main" id="{F60FE40D-6707-33A7-E277-FCBF902897EB}"/>
              </a:ext>
            </a:extLst>
          </p:cNvPr>
          <p:cNvSpPr txBox="1"/>
          <p:nvPr/>
        </p:nvSpPr>
        <p:spPr>
          <a:xfrm>
            <a:off x="479376" y="4077072"/>
            <a:ext cx="11716734" cy="2031325"/>
          </a:xfrm>
          <a:prstGeom prst="rect">
            <a:avLst/>
          </a:prstGeom>
          <a:noFill/>
        </p:spPr>
        <p:txBody>
          <a:bodyPr wrap="none" rtlCol="0">
            <a:spAutoFit/>
          </a:bodyPr>
          <a:lstStyle/>
          <a:p>
            <a:r>
              <a:rPr lang="en-US" dirty="0">
                <a:solidFill>
                  <a:srgbClr val="132577"/>
                </a:solidFill>
              </a:rPr>
              <a:t>- Baseline MA is very small (&lt;1e-3) without the implementation of </a:t>
            </a:r>
            <a:r>
              <a:rPr lang="en-US" dirty="0" err="1">
                <a:solidFill>
                  <a:srgbClr val="132577"/>
                </a:solidFill>
              </a:rPr>
              <a:t>sextupole</a:t>
            </a:r>
            <a:r>
              <a:rPr lang="en-US" dirty="0">
                <a:solidFill>
                  <a:srgbClr val="132577"/>
                </a:solidFill>
              </a:rPr>
              <a:t> families.</a:t>
            </a:r>
          </a:p>
          <a:p>
            <a:r>
              <a:rPr lang="en-US" dirty="0">
                <a:solidFill>
                  <a:srgbClr val="132577"/>
                </a:solidFill>
              </a:rPr>
              <a:t>LCCO has DA&amp;MA comparable or better </a:t>
            </a:r>
            <a:r>
              <a:rPr lang="en-US" dirty="0" err="1">
                <a:solidFill>
                  <a:srgbClr val="132577"/>
                </a:solidFill>
              </a:rPr>
              <a:t>wrt</a:t>
            </a:r>
            <a:r>
              <a:rPr lang="en-US" dirty="0">
                <a:solidFill>
                  <a:srgbClr val="132577"/>
                </a:solidFill>
              </a:rPr>
              <a:t> baseline (~2-3%) with no </a:t>
            </a:r>
            <a:r>
              <a:rPr lang="en-US" dirty="0" err="1">
                <a:solidFill>
                  <a:srgbClr val="132577"/>
                </a:solidFill>
              </a:rPr>
              <a:t>sextupole</a:t>
            </a:r>
            <a:r>
              <a:rPr lang="en-US" dirty="0">
                <a:solidFill>
                  <a:srgbClr val="132577"/>
                </a:solidFill>
              </a:rPr>
              <a:t> families</a:t>
            </a:r>
          </a:p>
          <a:p>
            <a:r>
              <a:rPr lang="en-US" dirty="0">
                <a:solidFill>
                  <a:srgbClr val="132577"/>
                </a:solidFill>
              </a:rPr>
              <a:t>LCCO with some very moderate </a:t>
            </a:r>
            <a:r>
              <a:rPr lang="en-US" dirty="0" err="1">
                <a:solidFill>
                  <a:srgbClr val="132577"/>
                </a:solidFill>
              </a:rPr>
              <a:t>sextupoles</a:t>
            </a:r>
            <a:r>
              <a:rPr lang="en-US" dirty="0">
                <a:solidFill>
                  <a:srgbClr val="132577"/>
                </a:solidFill>
              </a:rPr>
              <a:t> modulation can lead to even better performances. </a:t>
            </a:r>
          </a:p>
          <a:p>
            <a:r>
              <a:rPr lang="en-US" dirty="0">
                <a:solidFill>
                  <a:srgbClr val="132577"/>
                </a:solidFill>
              </a:rPr>
              <a:t>This possibility should be carefully studied and its pro and cons evaluated.</a:t>
            </a:r>
          </a:p>
          <a:p>
            <a:endParaRPr lang="en-US" dirty="0">
              <a:solidFill>
                <a:srgbClr val="132577"/>
              </a:solidFill>
            </a:endParaRPr>
          </a:p>
          <a:p>
            <a:r>
              <a:rPr lang="en-US" dirty="0">
                <a:solidFill>
                  <a:srgbClr val="132577"/>
                </a:solidFill>
              </a:rPr>
              <a:t>- Low-</a:t>
            </a:r>
            <a:r>
              <a:rPr lang="en-US" dirty="0" err="1">
                <a:solidFill>
                  <a:srgbClr val="132577"/>
                </a:solidFill>
              </a:rPr>
              <a:t>muy</a:t>
            </a:r>
            <a:r>
              <a:rPr lang="en-US" dirty="0">
                <a:solidFill>
                  <a:srgbClr val="132577"/>
                </a:solidFill>
              </a:rPr>
              <a:t> HFD ARC lattice delivers lower emittance @ttbar and has much lower residual third order chromaticity</a:t>
            </a:r>
          </a:p>
          <a:p>
            <a:r>
              <a:rPr lang="en-US" dirty="0">
                <a:solidFill>
                  <a:srgbClr val="132577"/>
                </a:solidFill>
              </a:rPr>
              <a:t>This possibility should be analyzed as well.</a:t>
            </a:r>
          </a:p>
        </p:txBody>
      </p:sp>
      <p:sp>
        <p:nvSpPr>
          <p:cNvPr id="11" name="TextBox 10">
            <a:extLst>
              <a:ext uri="{FF2B5EF4-FFF2-40B4-BE49-F238E27FC236}">
                <a16:creationId xmlns:a16="http://schemas.microsoft.com/office/drawing/2014/main" id="{B1573562-5F88-275B-12FA-E24FAA6C92B2}"/>
              </a:ext>
            </a:extLst>
          </p:cNvPr>
          <p:cNvSpPr txBox="1"/>
          <p:nvPr/>
        </p:nvSpPr>
        <p:spPr>
          <a:xfrm>
            <a:off x="839416" y="1988840"/>
            <a:ext cx="979755" cy="369332"/>
          </a:xfrm>
          <a:prstGeom prst="rect">
            <a:avLst/>
          </a:prstGeom>
          <a:noFill/>
        </p:spPr>
        <p:txBody>
          <a:bodyPr wrap="none" rtlCol="0">
            <a:spAutoFit/>
          </a:bodyPr>
          <a:lstStyle/>
          <a:p>
            <a:r>
              <a:rPr lang="en-US" dirty="0"/>
              <a:t>Z-mode</a:t>
            </a:r>
          </a:p>
        </p:txBody>
      </p:sp>
    </p:spTree>
    <p:extLst>
      <p:ext uri="{BB962C8B-B14F-4D97-AF65-F5344CB8AC3E}">
        <p14:creationId xmlns:p14="http://schemas.microsoft.com/office/powerpoint/2010/main" val="353995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2</a:t>
            </a:fld>
            <a:endParaRPr lang="en-US" noProof="0" dirty="0"/>
          </a:p>
        </p:txBody>
      </p:sp>
      <p:sp>
        <p:nvSpPr>
          <p:cNvPr id="3" name="Content Placeholder 2"/>
          <p:cNvSpPr>
            <a:spLocks noGrp="1"/>
          </p:cNvSpPr>
          <p:nvPr>
            <p:ph sz="quarter" idx="14"/>
          </p:nvPr>
        </p:nvSpPr>
        <p:spPr>
          <a:solidFill>
            <a:schemeClr val="bg1"/>
          </a:solidFill>
          <a:ln>
            <a:solidFill>
              <a:schemeClr val="tx2"/>
            </a:solidFill>
          </a:ln>
        </p:spPr>
        <p:txBody>
          <a:bodyPr/>
          <a:lstStyle/>
          <a:p>
            <a:endParaRPr lang="en-US" sz="2600" dirty="0">
              <a:solidFill>
                <a:srgbClr val="132577"/>
              </a:solidFill>
            </a:endParaRPr>
          </a:p>
          <a:p>
            <a:pPr marL="457200" indent="-457200">
              <a:buFont typeface="Wingdings" charset="2"/>
              <a:buChar char="Ø"/>
            </a:pPr>
            <a:r>
              <a:rPr lang="en-US" sz="2600" b="0" dirty="0">
                <a:solidFill>
                  <a:srgbClr val="132577"/>
                </a:solidFill>
              </a:rPr>
              <a:t>LCCO rationale</a:t>
            </a:r>
          </a:p>
          <a:p>
            <a:pPr marL="457200" indent="-457200">
              <a:buFont typeface="Wingdings" charset="2"/>
              <a:buChar char="Ø"/>
            </a:pPr>
            <a:r>
              <a:rPr lang="en-US" sz="2600" dirty="0">
                <a:solidFill>
                  <a:srgbClr val="132577"/>
                </a:solidFill>
              </a:rPr>
              <a:t>Ring </a:t>
            </a:r>
            <a:r>
              <a:rPr lang="en-US" sz="2600" b="0" dirty="0">
                <a:solidFill>
                  <a:srgbClr val="132577"/>
                </a:solidFill>
              </a:rPr>
              <a:t>layout</a:t>
            </a:r>
          </a:p>
          <a:p>
            <a:pPr marL="457200" indent="-457200">
              <a:buFont typeface="Wingdings" charset="2"/>
              <a:buChar char="Ø"/>
            </a:pPr>
            <a:r>
              <a:rPr lang="en-US" sz="2600" dirty="0">
                <a:solidFill>
                  <a:srgbClr val="132577"/>
                </a:solidFill>
              </a:rPr>
              <a:t>Hardware requirements</a:t>
            </a:r>
          </a:p>
          <a:p>
            <a:pPr marL="457200" indent="-457200">
              <a:buFont typeface="Wingdings" charset="2"/>
              <a:buChar char="Ø"/>
            </a:pPr>
            <a:r>
              <a:rPr lang="en-US" sz="2600" dirty="0">
                <a:solidFill>
                  <a:srgbClr val="132577"/>
                </a:solidFill>
              </a:rPr>
              <a:t>Performances</a:t>
            </a:r>
          </a:p>
          <a:p>
            <a:pPr marL="457200" indent="-457200">
              <a:buFont typeface="Wingdings" charset="2"/>
              <a:buChar char="Ø"/>
            </a:pPr>
            <a:r>
              <a:rPr lang="en-US" sz="2600" dirty="0">
                <a:solidFill>
                  <a:srgbClr val="132577"/>
                </a:solidFill>
              </a:rPr>
              <a:t>Conclusions</a:t>
            </a:r>
          </a:p>
          <a:p>
            <a:endParaRPr lang="en-US" sz="2600" b="0" dirty="0">
              <a:solidFill>
                <a:srgbClr val="132577"/>
              </a:solidFill>
            </a:endParaRPr>
          </a:p>
        </p:txBody>
      </p:sp>
      <p:sp>
        <p:nvSpPr>
          <p:cNvPr id="5" name="Title 4"/>
          <p:cNvSpPr>
            <a:spLocks noGrp="1"/>
          </p:cNvSpPr>
          <p:nvPr>
            <p:ph type="title"/>
          </p:nvPr>
        </p:nvSpPr>
        <p:spPr/>
        <p:txBody>
          <a:bodyPr/>
          <a:lstStyle/>
          <a:p>
            <a:r>
              <a:rPr lang="en-US" sz="2400" dirty="0"/>
              <a:t>Outline</a:t>
            </a:r>
          </a:p>
        </p:txBody>
      </p:sp>
    </p:spTree>
    <p:extLst>
      <p:ext uri="{BB962C8B-B14F-4D97-AF65-F5344CB8AC3E}">
        <p14:creationId xmlns:p14="http://schemas.microsoft.com/office/powerpoint/2010/main" val="1447771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20</a:t>
            </a:fld>
            <a:endParaRPr lang="en-US" noProof="0" dirty="0"/>
          </a:p>
        </p:txBody>
      </p:sp>
      <p:sp>
        <p:nvSpPr>
          <p:cNvPr id="3" name="Content Placeholder 2"/>
          <p:cNvSpPr>
            <a:spLocks noGrp="1"/>
          </p:cNvSpPr>
          <p:nvPr>
            <p:ph sz="quarter" idx="14"/>
          </p:nvPr>
        </p:nvSpPr>
        <p:spPr>
          <a:xfrm>
            <a:off x="304800" y="1684777"/>
            <a:ext cx="11275563" cy="3688439"/>
          </a:xfrm>
          <a:solidFill>
            <a:schemeClr val="bg1"/>
          </a:solidFill>
          <a:ln>
            <a:solidFill>
              <a:schemeClr val="tx2"/>
            </a:solidFill>
          </a:ln>
        </p:spPr>
        <p:txBody>
          <a:bodyPr>
            <a:normAutofit fontScale="92500" lnSpcReduction="10000"/>
          </a:bodyPr>
          <a:lstStyle/>
          <a:p>
            <a:pPr marL="457200" indent="-457200">
              <a:buFont typeface="Wingdings" charset="2"/>
              <a:buChar char="Ø"/>
            </a:pPr>
            <a:r>
              <a:rPr lang="en-US" sz="2400" dirty="0">
                <a:solidFill>
                  <a:srgbClr val="132577"/>
                </a:solidFill>
              </a:rPr>
              <a:t>LCCO includes all the know-how and experience acquired in designing, building, commissioning and operating most of the high-energy and high-luminosity linear and circular colliders that have been operating in the past 30 years.</a:t>
            </a:r>
          </a:p>
          <a:p>
            <a:pPr marL="457200" indent="-457200">
              <a:buFont typeface="Wingdings" charset="2"/>
              <a:buChar char="Ø"/>
            </a:pPr>
            <a:r>
              <a:rPr lang="en-US" sz="2400" dirty="0">
                <a:solidFill>
                  <a:srgbClr val="132577"/>
                </a:solidFill>
              </a:rPr>
              <a:t>Many innovative solutions developed in the very active (and forefront) Synchrotron Radiation Accelerator community are utilized as well</a:t>
            </a:r>
          </a:p>
          <a:p>
            <a:pPr marL="457200" indent="-457200">
              <a:buFont typeface="Wingdings" charset="2"/>
              <a:buChar char="Ø"/>
            </a:pPr>
            <a:r>
              <a:rPr lang="en-US" sz="2400" dirty="0">
                <a:solidFill>
                  <a:srgbClr val="132577"/>
                </a:solidFill>
              </a:rPr>
              <a:t>LCCO hardware requirements are in line with standard (and cheap) solutions adopted for most of the colliders built so far  </a:t>
            </a:r>
          </a:p>
          <a:p>
            <a:pPr marL="457200" indent="-457200">
              <a:buFont typeface="Wingdings" charset="2"/>
              <a:buChar char="Ø"/>
            </a:pPr>
            <a:r>
              <a:rPr lang="en-US" sz="2400" dirty="0">
                <a:solidFill>
                  <a:srgbClr val="132577"/>
                </a:solidFill>
              </a:rPr>
              <a:t>LCCO </a:t>
            </a:r>
            <a:r>
              <a:rPr lang="en-US" sz="2400">
                <a:solidFill>
                  <a:srgbClr val="132577"/>
                </a:solidFill>
              </a:rPr>
              <a:t>is an </a:t>
            </a:r>
            <a:r>
              <a:rPr lang="en-US" sz="2400" dirty="0">
                <a:solidFill>
                  <a:srgbClr val="132577"/>
                </a:solidFill>
              </a:rPr>
              <a:t>invaluable opportunity to further progress in Accelerator Physics and push forward the frontier of High Energy Science </a:t>
            </a:r>
          </a:p>
        </p:txBody>
      </p:sp>
      <p:sp>
        <p:nvSpPr>
          <p:cNvPr id="5" name="Title 4"/>
          <p:cNvSpPr>
            <a:spLocks noGrp="1"/>
          </p:cNvSpPr>
          <p:nvPr>
            <p:ph type="title"/>
          </p:nvPr>
        </p:nvSpPr>
        <p:spPr/>
        <p:txBody>
          <a:bodyPr/>
          <a:lstStyle/>
          <a:p>
            <a:r>
              <a:rPr lang="en-US" sz="2400" dirty="0"/>
              <a:t>Conclusions</a:t>
            </a:r>
          </a:p>
        </p:txBody>
      </p:sp>
    </p:spTree>
    <p:extLst>
      <p:ext uri="{BB962C8B-B14F-4D97-AF65-F5344CB8AC3E}">
        <p14:creationId xmlns:p14="http://schemas.microsoft.com/office/powerpoint/2010/main" val="2812551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3</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Local Chromatic Correction Optic</a:t>
            </a:r>
          </a:p>
        </p:txBody>
      </p:sp>
      <p:sp>
        <p:nvSpPr>
          <p:cNvPr id="10" name="TextBox 9">
            <a:extLst>
              <a:ext uri="{FF2B5EF4-FFF2-40B4-BE49-F238E27FC236}">
                <a16:creationId xmlns:a16="http://schemas.microsoft.com/office/drawing/2014/main" id="{A7E6688A-7B31-7234-858E-346F9C6BCF17}"/>
              </a:ext>
            </a:extLst>
          </p:cNvPr>
          <p:cNvSpPr txBox="1"/>
          <p:nvPr/>
        </p:nvSpPr>
        <p:spPr>
          <a:xfrm>
            <a:off x="479376" y="1268760"/>
            <a:ext cx="10994805" cy="5509200"/>
          </a:xfrm>
          <a:prstGeom prst="rect">
            <a:avLst/>
          </a:prstGeom>
          <a:noFill/>
        </p:spPr>
        <p:txBody>
          <a:bodyPr wrap="none" rtlCol="0">
            <a:spAutoFit/>
          </a:bodyPr>
          <a:lstStyle/>
          <a:p>
            <a:r>
              <a:rPr lang="en-US" sz="1600" dirty="0">
                <a:solidFill>
                  <a:srgbClr val="132577"/>
                </a:solidFill>
              </a:rPr>
              <a:t>LCCO based on the development of optics solutions that allow/rely on chromatic and harmonic corrections as </a:t>
            </a:r>
          </a:p>
          <a:p>
            <a:r>
              <a:rPr lang="en-US" sz="1600" dirty="0">
                <a:solidFill>
                  <a:srgbClr val="132577"/>
                </a:solidFill>
              </a:rPr>
              <a:t>local as possible. This has led to the development of:</a:t>
            </a:r>
          </a:p>
          <a:p>
            <a:endParaRPr lang="en-US" sz="1600" dirty="0"/>
          </a:p>
          <a:p>
            <a:r>
              <a:rPr lang="en-US" sz="1600" dirty="0"/>
              <a:t>HFD ARC lattice. </a:t>
            </a:r>
          </a:p>
          <a:p>
            <a:r>
              <a:rPr lang="en-US" sz="1600" dirty="0"/>
              <a:t>The OIDE “Short” 90/90 lattice has been modified by introducing a “</a:t>
            </a:r>
            <a:r>
              <a:rPr lang="en-US" sz="1600" dirty="0" err="1"/>
              <a:t>beta&amp;phase-modulation</a:t>
            </a:r>
            <a:r>
              <a:rPr lang="en-US" sz="1600" dirty="0"/>
              <a:t>”</a:t>
            </a:r>
          </a:p>
          <a:p>
            <a:r>
              <a:rPr lang="en-US" sz="1600" dirty="0"/>
              <a:t>that results in a second-order achromat and nearly anharmonic lattice. The lattice is periodic over 5 Hybrid-FODO cells.</a:t>
            </a:r>
          </a:p>
          <a:p>
            <a:r>
              <a:rPr lang="en-US" sz="1600" dirty="0"/>
              <a:t>The optimized phase advance for ttbar operations is about 95/85.</a:t>
            </a:r>
          </a:p>
          <a:p>
            <a:r>
              <a:rPr lang="en-US" sz="1600" dirty="0"/>
              <a:t>A weaker lattice that utilizes all the ttbar magnets that has a phase advance of about 45/42 is achromatic and</a:t>
            </a:r>
          </a:p>
          <a:p>
            <a:r>
              <a:rPr lang="en-US" sz="1600" dirty="0"/>
              <a:t>anharmonic as well. It is considered to be used for Z operations and all modes that require a large </a:t>
            </a:r>
          </a:p>
          <a:p>
            <a:r>
              <a:rPr lang="en-US" sz="1600" dirty="0"/>
              <a:t>momentum compaction.</a:t>
            </a:r>
          </a:p>
          <a:p>
            <a:r>
              <a:rPr lang="en-US" sz="1600" dirty="0"/>
              <a:t>Both lattices have a MA in excess of +/-3%, with no implementation of </a:t>
            </a:r>
            <a:r>
              <a:rPr lang="en-US" sz="1600" dirty="0" err="1"/>
              <a:t>sextupole</a:t>
            </a:r>
            <a:r>
              <a:rPr lang="en-US" sz="1600" dirty="0"/>
              <a:t> families</a:t>
            </a:r>
          </a:p>
          <a:p>
            <a:endParaRPr lang="en-US" sz="1600" dirty="0"/>
          </a:p>
          <a:p>
            <a:r>
              <a:rPr lang="en-US" sz="1600" dirty="0"/>
              <a:t>Long Straight Section matching</a:t>
            </a:r>
          </a:p>
          <a:p>
            <a:r>
              <a:rPr lang="en-US" sz="1600" dirty="0"/>
              <a:t>The insertion of the straight sections is performed by requiring the “Transparency Conditions”. </a:t>
            </a:r>
          </a:p>
          <a:p>
            <a:r>
              <a:rPr lang="en-US" sz="1600" dirty="0"/>
              <a:t>This allows the virtually transparent insertion of any SS in a Ring, without any significative degradation of</a:t>
            </a:r>
          </a:p>
          <a:p>
            <a:r>
              <a:rPr lang="en-US" sz="1600" dirty="0"/>
              <a:t>Its characteristics (DA/MA, detuning </a:t>
            </a:r>
            <a:r>
              <a:rPr lang="en-US" sz="1600" dirty="0" err="1"/>
              <a:t>etc</a:t>
            </a:r>
            <a:r>
              <a:rPr lang="en-US" sz="1600" dirty="0"/>
              <a:t>), neither requiring the </a:t>
            </a:r>
            <a:r>
              <a:rPr lang="en-US" sz="1600" dirty="0" err="1"/>
              <a:t>introdusction</a:t>
            </a:r>
            <a:r>
              <a:rPr lang="en-US" sz="1600" dirty="0"/>
              <a:t> of </a:t>
            </a:r>
            <a:r>
              <a:rPr lang="en-US" sz="1600" dirty="0" err="1"/>
              <a:t>sextupole</a:t>
            </a:r>
            <a:r>
              <a:rPr lang="en-US" sz="1600" dirty="0"/>
              <a:t> families.</a:t>
            </a:r>
          </a:p>
          <a:p>
            <a:r>
              <a:rPr lang="en-US" sz="1600" dirty="0"/>
              <a:t>The TCs can be applied for any given SS, provided that 4 quadrupoles/side are available to match the conditions.</a:t>
            </a:r>
          </a:p>
          <a:p>
            <a:endParaRPr lang="en-US" sz="1600" dirty="0"/>
          </a:p>
          <a:p>
            <a:r>
              <a:rPr lang="en-US" sz="1600" dirty="0"/>
              <a:t>Final Focus.</a:t>
            </a:r>
          </a:p>
          <a:p>
            <a:r>
              <a:rPr lang="en-US" sz="1600" dirty="0"/>
              <a:t>LCCO requirements are fulfilled by correcting the low-beta IP chromaticity in the FF in both planes and nearly entirely.</a:t>
            </a:r>
          </a:p>
          <a:p>
            <a:r>
              <a:rPr lang="en-US" sz="1600" dirty="0"/>
              <a:t>LCCO also results in the need of placing the Crab </a:t>
            </a:r>
            <a:r>
              <a:rPr lang="en-US" sz="1600" dirty="0" err="1"/>
              <a:t>sextupoles</a:t>
            </a:r>
            <a:r>
              <a:rPr lang="en-US" sz="1600" dirty="0"/>
              <a:t> in a nearly “chromatic-free” region: the FF outer ends.</a:t>
            </a:r>
          </a:p>
          <a:p>
            <a:r>
              <a:rPr lang="en-US" sz="1600" dirty="0"/>
              <a:t>This solution has been developed for the </a:t>
            </a:r>
            <a:r>
              <a:rPr lang="en-US" sz="1600" dirty="0" err="1"/>
              <a:t>SuperB</a:t>
            </a:r>
            <a:r>
              <a:rPr lang="en-US" sz="1600" dirty="0"/>
              <a:t> and has been adopted by CEPC as well.</a:t>
            </a:r>
          </a:p>
        </p:txBody>
      </p:sp>
    </p:spTree>
    <p:extLst>
      <p:ext uri="{BB962C8B-B14F-4D97-AF65-F5344CB8AC3E}">
        <p14:creationId xmlns:p14="http://schemas.microsoft.com/office/powerpoint/2010/main" val="2768857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4</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Ring layout							v_74 ttbar</a:t>
            </a:r>
          </a:p>
        </p:txBody>
      </p:sp>
      <p:sp>
        <p:nvSpPr>
          <p:cNvPr id="10" name="TextBox 9">
            <a:extLst>
              <a:ext uri="{FF2B5EF4-FFF2-40B4-BE49-F238E27FC236}">
                <a16:creationId xmlns:a16="http://schemas.microsoft.com/office/drawing/2014/main" id="{A7E6688A-7B31-7234-858E-346F9C6BCF17}"/>
              </a:ext>
            </a:extLst>
          </p:cNvPr>
          <p:cNvSpPr txBox="1"/>
          <p:nvPr/>
        </p:nvSpPr>
        <p:spPr>
          <a:xfrm>
            <a:off x="479376" y="1268760"/>
            <a:ext cx="9118202" cy="1815882"/>
          </a:xfrm>
          <a:prstGeom prst="rect">
            <a:avLst/>
          </a:prstGeom>
          <a:noFill/>
        </p:spPr>
        <p:txBody>
          <a:bodyPr wrap="none" rtlCol="0">
            <a:spAutoFit/>
          </a:bodyPr>
          <a:lstStyle/>
          <a:p>
            <a:r>
              <a:rPr lang="en-US" sz="1600" dirty="0">
                <a:solidFill>
                  <a:srgbClr val="132577"/>
                </a:solidFill>
              </a:rPr>
              <a:t>V_74 optic matches the baseline layout:</a:t>
            </a:r>
          </a:p>
          <a:p>
            <a:endParaRPr lang="en-US" sz="1600" dirty="0">
              <a:solidFill>
                <a:srgbClr val="132577"/>
              </a:solidFill>
            </a:endParaRPr>
          </a:p>
          <a:p>
            <a:r>
              <a:rPr lang="en-US" sz="1600" dirty="0">
                <a:solidFill>
                  <a:srgbClr val="132577"/>
                </a:solidFill>
              </a:rPr>
              <a:t>- LSS 2032m long             as baseline</a:t>
            </a:r>
          </a:p>
          <a:p>
            <a:r>
              <a:rPr lang="en-US" sz="1600" dirty="0">
                <a:solidFill>
                  <a:srgbClr val="132577"/>
                </a:solidFill>
              </a:rPr>
              <a:t>- ARCs bending radius      as baseline</a:t>
            </a:r>
          </a:p>
          <a:p>
            <a:r>
              <a:rPr lang="en-US" sz="1600" dirty="0">
                <a:solidFill>
                  <a:srgbClr val="132577"/>
                </a:solidFill>
              </a:rPr>
              <a:t>- FF section length set to match overall ring circumference: 90658.609m (tunnel length 90657.609)</a:t>
            </a:r>
          </a:p>
          <a:p>
            <a:endParaRPr lang="en-US" sz="1600" dirty="0">
              <a:solidFill>
                <a:srgbClr val="132577"/>
              </a:solidFill>
            </a:endParaRPr>
          </a:p>
          <a:p>
            <a:r>
              <a:rPr lang="en-US" sz="1600" dirty="0">
                <a:solidFill>
                  <a:srgbClr val="132577"/>
                </a:solidFill>
              </a:rPr>
              <a:t>Specialized LSS optics (injection, collimation, RF) presently not included.</a:t>
            </a:r>
          </a:p>
        </p:txBody>
      </p:sp>
      <p:sp>
        <p:nvSpPr>
          <p:cNvPr id="3" name="TextBox 2">
            <a:extLst>
              <a:ext uri="{FF2B5EF4-FFF2-40B4-BE49-F238E27FC236}">
                <a16:creationId xmlns:a16="http://schemas.microsoft.com/office/drawing/2014/main" id="{08A024A2-F685-CDD1-51DE-AC6C578CA68B}"/>
              </a:ext>
            </a:extLst>
          </p:cNvPr>
          <p:cNvSpPr txBox="1"/>
          <p:nvPr/>
        </p:nvSpPr>
        <p:spPr>
          <a:xfrm>
            <a:off x="7642934" y="6164362"/>
            <a:ext cx="3778599" cy="307777"/>
          </a:xfrm>
          <a:prstGeom prst="rect">
            <a:avLst/>
          </a:prstGeom>
          <a:noFill/>
        </p:spPr>
        <p:txBody>
          <a:bodyPr wrap="none" rtlCol="0">
            <a:spAutoFit/>
          </a:bodyPr>
          <a:lstStyle/>
          <a:p>
            <a:r>
              <a:rPr lang="en-US" sz="1400" dirty="0">
                <a:solidFill>
                  <a:srgbClr val="C00000"/>
                </a:solidFill>
              </a:rPr>
              <a:t>*In the following ttbar case only will be shown</a:t>
            </a:r>
          </a:p>
        </p:txBody>
      </p:sp>
      <p:pic>
        <p:nvPicPr>
          <p:cNvPr id="6" name="Picture 5">
            <a:extLst>
              <a:ext uri="{FF2B5EF4-FFF2-40B4-BE49-F238E27FC236}">
                <a16:creationId xmlns:a16="http://schemas.microsoft.com/office/drawing/2014/main" id="{EE0FF267-0E65-1307-BA20-1770057E41B9}"/>
              </a:ext>
            </a:extLst>
          </p:cNvPr>
          <p:cNvPicPr>
            <a:picLocks noChangeAspect="1"/>
          </p:cNvPicPr>
          <p:nvPr/>
        </p:nvPicPr>
        <p:blipFill>
          <a:blip r:embed="rId2"/>
          <a:stretch>
            <a:fillRect/>
          </a:stretch>
        </p:blipFill>
        <p:spPr>
          <a:xfrm>
            <a:off x="373573" y="3129433"/>
            <a:ext cx="3346163" cy="2675831"/>
          </a:xfrm>
          <a:prstGeom prst="rect">
            <a:avLst/>
          </a:prstGeom>
        </p:spPr>
      </p:pic>
      <p:sp>
        <p:nvSpPr>
          <p:cNvPr id="7" name="TextBox 6">
            <a:extLst>
              <a:ext uri="{FF2B5EF4-FFF2-40B4-BE49-F238E27FC236}">
                <a16:creationId xmlns:a16="http://schemas.microsoft.com/office/drawing/2014/main" id="{FF199070-3C8C-B7E6-63CF-580F8DA8DCD0}"/>
              </a:ext>
            </a:extLst>
          </p:cNvPr>
          <p:cNvSpPr txBox="1"/>
          <p:nvPr/>
        </p:nvSpPr>
        <p:spPr>
          <a:xfrm>
            <a:off x="1091016" y="5795030"/>
            <a:ext cx="1659429" cy="369332"/>
          </a:xfrm>
          <a:prstGeom prst="rect">
            <a:avLst/>
          </a:prstGeom>
          <a:noFill/>
        </p:spPr>
        <p:txBody>
          <a:bodyPr wrap="none" rtlCol="0">
            <a:spAutoFit/>
          </a:bodyPr>
          <a:lstStyle/>
          <a:p>
            <a:r>
              <a:rPr lang="en-US" dirty="0"/>
              <a:t>31 cells/octant</a:t>
            </a:r>
          </a:p>
        </p:txBody>
      </p:sp>
      <p:pic>
        <p:nvPicPr>
          <p:cNvPr id="9" name="Picture 8">
            <a:extLst>
              <a:ext uri="{FF2B5EF4-FFF2-40B4-BE49-F238E27FC236}">
                <a16:creationId xmlns:a16="http://schemas.microsoft.com/office/drawing/2014/main" id="{12606B2A-D20C-C981-355F-F21790261EA1}"/>
              </a:ext>
            </a:extLst>
          </p:cNvPr>
          <p:cNvPicPr>
            <a:picLocks noChangeAspect="1"/>
          </p:cNvPicPr>
          <p:nvPr/>
        </p:nvPicPr>
        <p:blipFill>
          <a:blip r:embed="rId3"/>
          <a:stretch>
            <a:fillRect/>
          </a:stretch>
        </p:blipFill>
        <p:spPr>
          <a:xfrm>
            <a:off x="3935760" y="3084642"/>
            <a:ext cx="3234802" cy="2710388"/>
          </a:xfrm>
          <a:prstGeom prst="rect">
            <a:avLst/>
          </a:prstGeom>
        </p:spPr>
      </p:pic>
      <p:pic>
        <p:nvPicPr>
          <p:cNvPr id="12" name="Picture 11">
            <a:extLst>
              <a:ext uri="{FF2B5EF4-FFF2-40B4-BE49-F238E27FC236}">
                <a16:creationId xmlns:a16="http://schemas.microsoft.com/office/drawing/2014/main" id="{9607F043-0F01-3CF1-4D57-D889F6A45CE8}"/>
              </a:ext>
            </a:extLst>
          </p:cNvPr>
          <p:cNvPicPr>
            <a:picLocks noChangeAspect="1"/>
          </p:cNvPicPr>
          <p:nvPr/>
        </p:nvPicPr>
        <p:blipFill>
          <a:blip r:embed="rId4"/>
          <a:stretch>
            <a:fillRect/>
          </a:stretch>
        </p:blipFill>
        <p:spPr>
          <a:xfrm>
            <a:off x="7318587" y="3023606"/>
            <a:ext cx="3584152" cy="2919541"/>
          </a:xfrm>
          <a:prstGeom prst="rect">
            <a:avLst/>
          </a:prstGeom>
        </p:spPr>
      </p:pic>
      <p:sp>
        <p:nvSpPr>
          <p:cNvPr id="13" name="TextBox 12">
            <a:extLst>
              <a:ext uri="{FF2B5EF4-FFF2-40B4-BE49-F238E27FC236}">
                <a16:creationId xmlns:a16="http://schemas.microsoft.com/office/drawing/2014/main" id="{5FD009A1-0FD3-5281-D707-C99079CA0B0B}"/>
              </a:ext>
            </a:extLst>
          </p:cNvPr>
          <p:cNvSpPr txBox="1"/>
          <p:nvPr/>
        </p:nvSpPr>
        <p:spPr>
          <a:xfrm>
            <a:off x="4295800" y="5795030"/>
            <a:ext cx="2698175" cy="369332"/>
          </a:xfrm>
          <a:prstGeom prst="rect">
            <a:avLst/>
          </a:prstGeom>
          <a:noFill/>
        </p:spPr>
        <p:txBody>
          <a:bodyPr wrap="none" rtlCol="0">
            <a:spAutoFit/>
          </a:bodyPr>
          <a:lstStyle/>
          <a:p>
            <a:r>
              <a:rPr lang="en-US" dirty="0"/>
              <a:t>4 Long Straight Sections</a:t>
            </a:r>
          </a:p>
        </p:txBody>
      </p:sp>
      <p:sp>
        <p:nvSpPr>
          <p:cNvPr id="14" name="TextBox 13">
            <a:extLst>
              <a:ext uri="{FF2B5EF4-FFF2-40B4-BE49-F238E27FC236}">
                <a16:creationId xmlns:a16="http://schemas.microsoft.com/office/drawing/2014/main" id="{138DEA16-16A2-DA6D-B5C9-BE17E25959AB}"/>
              </a:ext>
            </a:extLst>
          </p:cNvPr>
          <p:cNvSpPr txBox="1"/>
          <p:nvPr/>
        </p:nvSpPr>
        <p:spPr>
          <a:xfrm>
            <a:off x="7831050" y="5795030"/>
            <a:ext cx="2480166" cy="369332"/>
          </a:xfrm>
          <a:prstGeom prst="rect">
            <a:avLst/>
          </a:prstGeom>
          <a:noFill/>
        </p:spPr>
        <p:txBody>
          <a:bodyPr wrap="none" rtlCol="0">
            <a:spAutoFit/>
          </a:bodyPr>
          <a:lstStyle/>
          <a:p>
            <a:r>
              <a:rPr lang="en-US" dirty="0"/>
              <a:t>4 Final Focus systems</a:t>
            </a:r>
          </a:p>
        </p:txBody>
      </p:sp>
    </p:spTree>
    <p:extLst>
      <p:ext uri="{BB962C8B-B14F-4D97-AF65-F5344CB8AC3E}">
        <p14:creationId xmlns:p14="http://schemas.microsoft.com/office/powerpoint/2010/main" val="4022834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5</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Local Chromatic Compensation FF asymmetric layout            ttbar optic</a:t>
            </a:r>
          </a:p>
        </p:txBody>
      </p:sp>
      <p:sp>
        <p:nvSpPr>
          <p:cNvPr id="6" name="TextBox 5">
            <a:extLst>
              <a:ext uri="{FF2B5EF4-FFF2-40B4-BE49-F238E27FC236}">
                <a16:creationId xmlns:a16="http://schemas.microsoft.com/office/drawing/2014/main" id="{8512678F-DC05-8933-F5FF-EF25C68D3C40}"/>
              </a:ext>
            </a:extLst>
          </p:cNvPr>
          <p:cNvSpPr txBox="1"/>
          <p:nvPr/>
        </p:nvSpPr>
        <p:spPr>
          <a:xfrm>
            <a:off x="5447928" y="1988840"/>
            <a:ext cx="6040763" cy="3139321"/>
          </a:xfrm>
          <a:prstGeom prst="rect">
            <a:avLst/>
          </a:prstGeom>
          <a:noFill/>
        </p:spPr>
        <p:txBody>
          <a:bodyPr wrap="square" rtlCol="0">
            <a:spAutoFit/>
          </a:bodyPr>
          <a:lstStyle/>
          <a:p>
            <a:r>
              <a:rPr lang="en-US" dirty="0">
                <a:solidFill>
                  <a:srgbClr val="132577"/>
                </a:solidFill>
              </a:rPr>
              <a:t>The FF geometry is adjusted in order to recover entirely</a:t>
            </a:r>
          </a:p>
          <a:p>
            <a:r>
              <a:rPr lang="en-US" dirty="0">
                <a:solidFill>
                  <a:srgbClr val="132577"/>
                </a:solidFill>
              </a:rPr>
              <a:t>the beams separation. Dipoles ARCs modification is not necessary.</a:t>
            </a:r>
          </a:p>
          <a:p>
            <a:r>
              <a:rPr lang="en-US" dirty="0">
                <a:solidFill>
                  <a:srgbClr val="132577"/>
                </a:solidFill>
              </a:rPr>
              <a:t>Beams start to split @300m and are back @2300m</a:t>
            </a:r>
          </a:p>
          <a:p>
            <a:r>
              <a:rPr lang="en-US" dirty="0">
                <a:solidFill>
                  <a:srgbClr val="132577"/>
                </a:solidFill>
              </a:rPr>
              <a:t>(Present separation in the ARCs is set to 40cm)</a:t>
            </a:r>
          </a:p>
          <a:p>
            <a:r>
              <a:rPr lang="en-US" dirty="0" err="1">
                <a:solidFill>
                  <a:srgbClr val="132577"/>
                </a:solidFill>
              </a:rPr>
              <a:t>CCsX_Left</a:t>
            </a:r>
            <a:r>
              <a:rPr lang="en-US" dirty="0">
                <a:solidFill>
                  <a:srgbClr val="132577"/>
                </a:solidFill>
              </a:rPr>
              <a:t>   section is short and has “strong bends”</a:t>
            </a:r>
          </a:p>
          <a:p>
            <a:r>
              <a:rPr lang="en-US" dirty="0" err="1">
                <a:solidFill>
                  <a:srgbClr val="132577"/>
                </a:solidFill>
              </a:rPr>
              <a:t>CCsY_Left</a:t>
            </a:r>
            <a:r>
              <a:rPr lang="en-US" dirty="0">
                <a:solidFill>
                  <a:srgbClr val="132577"/>
                </a:solidFill>
              </a:rPr>
              <a:t>   section is long and has “weak bend”</a:t>
            </a:r>
          </a:p>
          <a:p>
            <a:r>
              <a:rPr lang="en-US" dirty="0" err="1">
                <a:solidFill>
                  <a:srgbClr val="132577"/>
                </a:solidFill>
              </a:rPr>
              <a:t>CCsY_Right</a:t>
            </a:r>
            <a:r>
              <a:rPr lang="en-US" dirty="0">
                <a:solidFill>
                  <a:srgbClr val="132577"/>
                </a:solidFill>
              </a:rPr>
              <a:t> section is short and has “strong bends”</a:t>
            </a:r>
          </a:p>
          <a:p>
            <a:r>
              <a:rPr lang="en-US" dirty="0" err="1">
                <a:solidFill>
                  <a:srgbClr val="132577"/>
                </a:solidFill>
              </a:rPr>
              <a:t>CCsX_Right</a:t>
            </a:r>
            <a:r>
              <a:rPr lang="en-US" dirty="0">
                <a:solidFill>
                  <a:srgbClr val="132577"/>
                </a:solidFill>
              </a:rPr>
              <a:t> section is long and has “weak bend”</a:t>
            </a:r>
          </a:p>
          <a:p>
            <a:endParaRPr lang="en-US" dirty="0">
              <a:solidFill>
                <a:srgbClr val="132577"/>
              </a:solidFill>
            </a:endParaRPr>
          </a:p>
          <a:p>
            <a:r>
              <a:rPr lang="en-US" dirty="0">
                <a:solidFill>
                  <a:srgbClr val="132577"/>
                </a:solidFill>
              </a:rPr>
              <a:t>Details in next slides</a:t>
            </a:r>
          </a:p>
        </p:txBody>
      </p:sp>
      <p:pic>
        <p:nvPicPr>
          <p:cNvPr id="4" name="Picture 3">
            <a:extLst>
              <a:ext uri="{FF2B5EF4-FFF2-40B4-BE49-F238E27FC236}">
                <a16:creationId xmlns:a16="http://schemas.microsoft.com/office/drawing/2014/main" id="{3EBEA3C8-FF79-D492-110F-342BDE3A3EBB}"/>
              </a:ext>
            </a:extLst>
          </p:cNvPr>
          <p:cNvPicPr>
            <a:picLocks noChangeAspect="1"/>
          </p:cNvPicPr>
          <p:nvPr/>
        </p:nvPicPr>
        <p:blipFill>
          <a:blip r:embed="rId2"/>
          <a:stretch>
            <a:fillRect/>
          </a:stretch>
        </p:blipFill>
        <p:spPr>
          <a:xfrm>
            <a:off x="407368" y="1590312"/>
            <a:ext cx="4915586" cy="4067743"/>
          </a:xfrm>
          <a:prstGeom prst="rect">
            <a:avLst/>
          </a:prstGeom>
        </p:spPr>
      </p:pic>
      <p:cxnSp>
        <p:nvCxnSpPr>
          <p:cNvPr id="9" name="Straight Arrow Connector 8">
            <a:extLst>
              <a:ext uri="{FF2B5EF4-FFF2-40B4-BE49-F238E27FC236}">
                <a16:creationId xmlns:a16="http://schemas.microsoft.com/office/drawing/2014/main" id="{01298BDC-8986-1FB7-E327-E220DC2EA5A1}"/>
              </a:ext>
            </a:extLst>
          </p:cNvPr>
          <p:cNvCxnSpPr/>
          <p:nvPr/>
        </p:nvCxnSpPr>
        <p:spPr>
          <a:xfrm flipH="1">
            <a:off x="1487488" y="2996952"/>
            <a:ext cx="3960440" cy="2160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60301BF-3A09-5F94-3728-D57AEA41F4C2}"/>
              </a:ext>
            </a:extLst>
          </p:cNvPr>
          <p:cNvCxnSpPr/>
          <p:nvPr/>
        </p:nvCxnSpPr>
        <p:spPr>
          <a:xfrm flipH="1">
            <a:off x="4079776" y="2996952"/>
            <a:ext cx="1368152" cy="21312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612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6</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Left Final Focus                                                                           ttbar optic</a:t>
            </a:r>
          </a:p>
        </p:txBody>
      </p:sp>
      <p:sp>
        <p:nvSpPr>
          <p:cNvPr id="6" name="TextBox 5">
            <a:extLst>
              <a:ext uri="{FF2B5EF4-FFF2-40B4-BE49-F238E27FC236}">
                <a16:creationId xmlns:a16="http://schemas.microsoft.com/office/drawing/2014/main" id="{8512678F-DC05-8933-F5FF-EF25C68D3C40}"/>
              </a:ext>
            </a:extLst>
          </p:cNvPr>
          <p:cNvSpPr txBox="1"/>
          <p:nvPr/>
        </p:nvSpPr>
        <p:spPr>
          <a:xfrm>
            <a:off x="5366426" y="2204864"/>
            <a:ext cx="6040763" cy="397031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132577"/>
                </a:solidFill>
              </a:rPr>
              <a:t>Last 3 dipoles EC~130KeV</a:t>
            </a:r>
          </a:p>
          <a:p>
            <a:pPr marL="285750" indent="-285750">
              <a:buFont typeface="Arial" panose="020B0604020202020204" pitchFamily="34" charset="0"/>
              <a:buChar char="•"/>
            </a:pPr>
            <a:r>
              <a:rPr lang="en-US" dirty="0" err="1">
                <a:solidFill>
                  <a:srgbClr val="132577"/>
                </a:solidFill>
              </a:rPr>
              <a:t>CCSy</a:t>
            </a:r>
            <a:r>
              <a:rPr lang="en-US" dirty="0">
                <a:solidFill>
                  <a:srgbClr val="132577"/>
                </a:solidFill>
              </a:rPr>
              <a:t> optic has the largest dispersion (so far) for a given bend angle in the –I, presently </a:t>
            </a:r>
            <a:r>
              <a:rPr lang="en-US" dirty="0">
                <a:solidFill>
                  <a:srgbClr val="132577"/>
                </a:solidFill>
                <a:hlinkClick r:id="rId2"/>
              </a:rPr>
              <a:t>Dx=0.303m@SDs</a:t>
            </a:r>
            <a:endParaRPr lang="en-US" dirty="0">
              <a:solidFill>
                <a:srgbClr val="132577"/>
              </a:solidFill>
            </a:endParaRPr>
          </a:p>
          <a:p>
            <a:pPr marL="285750" indent="-285750">
              <a:buFont typeface="Arial" panose="020B0604020202020204" pitchFamily="34" charset="0"/>
              <a:buChar char="•"/>
            </a:pPr>
            <a:r>
              <a:rPr lang="en-US" dirty="0">
                <a:solidFill>
                  <a:srgbClr val="132577"/>
                </a:solidFill>
              </a:rPr>
              <a:t>“Standard” non-linear optimization is performed as usual</a:t>
            </a:r>
          </a:p>
          <a:p>
            <a:pPr marL="285750" indent="-285750">
              <a:buFont typeface="Arial" panose="020B0604020202020204" pitchFamily="34" charset="0"/>
              <a:buChar char="•"/>
            </a:pPr>
            <a:r>
              <a:rPr lang="en-US" dirty="0" err="1">
                <a:solidFill>
                  <a:srgbClr val="132577"/>
                </a:solidFill>
              </a:rPr>
              <a:t>Betas&amp;Alfas</a:t>
            </a:r>
            <a:r>
              <a:rPr lang="en-US" dirty="0">
                <a:solidFill>
                  <a:srgbClr val="132577"/>
                </a:solidFill>
              </a:rPr>
              <a:t> at IP-phase </a:t>
            </a:r>
            <a:r>
              <a:rPr lang="en-US" dirty="0" err="1">
                <a:solidFill>
                  <a:srgbClr val="132577"/>
                </a:solidFill>
              </a:rPr>
              <a:t>sextupoles</a:t>
            </a:r>
            <a:r>
              <a:rPr lang="en-US" dirty="0">
                <a:solidFill>
                  <a:srgbClr val="132577"/>
                </a:solidFill>
              </a:rPr>
              <a:t> are optimized to reduce the DA reduction from Crab </a:t>
            </a:r>
            <a:r>
              <a:rPr lang="en-US" dirty="0" err="1">
                <a:solidFill>
                  <a:srgbClr val="132577"/>
                </a:solidFill>
              </a:rPr>
              <a:t>sextupoles</a:t>
            </a:r>
            <a:endParaRPr lang="en-US" dirty="0">
              <a:solidFill>
                <a:srgbClr val="132577"/>
              </a:solidFill>
            </a:endParaRPr>
          </a:p>
          <a:p>
            <a:pPr marL="285750" indent="-285750">
              <a:buFont typeface="Arial" panose="020B0604020202020204" pitchFamily="34" charset="0"/>
              <a:buChar char="•"/>
            </a:pPr>
            <a:r>
              <a:rPr lang="en-US" dirty="0" err="1">
                <a:solidFill>
                  <a:srgbClr val="132577"/>
                </a:solidFill>
              </a:rPr>
              <a:t>CCSy</a:t>
            </a:r>
            <a:r>
              <a:rPr lang="en-US" dirty="0">
                <a:solidFill>
                  <a:srgbClr val="132577"/>
                </a:solidFill>
              </a:rPr>
              <a:t>/</a:t>
            </a:r>
            <a:r>
              <a:rPr lang="en-US" dirty="0" err="1">
                <a:solidFill>
                  <a:srgbClr val="132577"/>
                </a:solidFill>
              </a:rPr>
              <a:t>x_L</a:t>
            </a:r>
            <a:r>
              <a:rPr lang="en-US" dirty="0">
                <a:solidFill>
                  <a:srgbClr val="132577"/>
                </a:solidFill>
              </a:rPr>
              <a:t>/R lengths and ratio between their total bend angles are optimized to have maximum dispersion on </a:t>
            </a:r>
            <a:r>
              <a:rPr lang="en-US" dirty="0" err="1">
                <a:solidFill>
                  <a:srgbClr val="132577"/>
                </a:solidFill>
              </a:rPr>
              <a:t>CCSy_Left</a:t>
            </a:r>
            <a:r>
              <a:rPr lang="en-US" dirty="0">
                <a:solidFill>
                  <a:srgbClr val="132577"/>
                </a:solidFill>
              </a:rPr>
              <a:t> and minimum overall emittance growth and radiation</a:t>
            </a:r>
          </a:p>
          <a:p>
            <a:pPr marL="285750" indent="-285750">
              <a:buFont typeface="Arial" panose="020B0604020202020204" pitchFamily="34" charset="0"/>
              <a:buChar char="•"/>
            </a:pPr>
            <a:r>
              <a:rPr lang="en-US" dirty="0" err="1">
                <a:solidFill>
                  <a:srgbClr val="132577"/>
                </a:solidFill>
              </a:rPr>
              <a:t>CCSy</a:t>
            </a:r>
            <a:r>
              <a:rPr lang="en-US" dirty="0">
                <a:solidFill>
                  <a:srgbClr val="132577"/>
                </a:solidFill>
              </a:rPr>
              <a:t> </a:t>
            </a:r>
            <a:r>
              <a:rPr lang="en-US" dirty="0" err="1">
                <a:solidFill>
                  <a:srgbClr val="132577"/>
                </a:solidFill>
              </a:rPr>
              <a:t>sextupoles</a:t>
            </a:r>
            <a:r>
              <a:rPr lang="en-US" dirty="0">
                <a:solidFill>
                  <a:srgbClr val="132577"/>
                </a:solidFill>
              </a:rPr>
              <a:t> (0.6m long) are very weak Ks_madx~0.7 @ttbar, Ks~0.9 @Z. In fact ARCs </a:t>
            </a:r>
            <a:r>
              <a:rPr lang="en-US" dirty="0" err="1">
                <a:solidFill>
                  <a:srgbClr val="132577"/>
                </a:solidFill>
              </a:rPr>
              <a:t>sextupoles</a:t>
            </a:r>
            <a:r>
              <a:rPr lang="en-US" dirty="0">
                <a:solidFill>
                  <a:srgbClr val="132577"/>
                </a:solidFill>
              </a:rPr>
              <a:t> can be used in the FF as well</a:t>
            </a:r>
          </a:p>
        </p:txBody>
      </p:sp>
      <p:pic>
        <p:nvPicPr>
          <p:cNvPr id="7" name="Picture 6">
            <a:extLst>
              <a:ext uri="{FF2B5EF4-FFF2-40B4-BE49-F238E27FC236}">
                <a16:creationId xmlns:a16="http://schemas.microsoft.com/office/drawing/2014/main" id="{DA9062AC-E9D6-86FF-DE72-15CBDD3F107A}"/>
              </a:ext>
            </a:extLst>
          </p:cNvPr>
          <p:cNvPicPr>
            <a:picLocks noChangeAspect="1"/>
          </p:cNvPicPr>
          <p:nvPr/>
        </p:nvPicPr>
        <p:blipFill>
          <a:blip r:embed="rId3"/>
          <a:stretch>
            <a:fillRect/>
          </a:stretch>
        </p:blipFill>
        <p:spPr>
          <a:xfrm>
            <a:off x="263352" y="1499918"/>
            <a:ext cx="4906060" cy="3858163"/>
          </a:xfrm>
          <a:prstGeom prst="rect">
            <a:avLst/>
          </a:prstGeom>
        </p:spPr>
      </p:pic>
      <p:cxnSp>
        <p:nvCxnSpPr>
          <p:cNvPr id="10" name="Straight Arrow Connector 9">
            <a:extLst>
              <a:ext uri="{FF2B5EF4-FFF2-40B4-BE49-F238E27FC236}">
                <a16:creationId xmlns:a16="http://schemas.microsoft.com/office/drawing/2014/main" id="{3D3D095B-6B03-1324-4466-F8A45DF13910}"/>
              </a:ext>
            </a:extLst>
          </p:cNvPr>
          <p:cNvCxnSpPr>
            <a:cxnSpLocks/>
          </p:cNvCxnSpPr>
          <p:nvPr/>
        </p:nvCxnSpPr>
        <p:spPr>
          <a:xfrm flipH="1" flipV="1">
            <a:off x="1343472" y="1844824"/>
            <a:ext cx="4032448"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ED12E5B6-EE7A-D089-C878-A8F85E0DEA8B}"/>
              </a:ext>
            </a:extLst>
          </p:cNvPr>
          <p:cNvSpPr/>
          <p:nvPr/>
        </p:nvSpPr>
        <p:spPr>
          <a:xfrm>
            <a:off x="1847528" y="2891991"/>
            <a:ext cx="1080120" cy="465001"/>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4597A38B-A760-C3C8-A2FF-0CFEEF888BDF}"/>
              </a:ext>
            </a:extLst>
          </p:cNvPr>
          <p:cNvCxnSpPr>
            <a:cxnSpLocks/>
          </p:cNvCxnSpPr>
          <p:nvPr/>
        </p:nvCxnSpPr>
        <p:spPr>
          <a:xfrm flipH="1">
            <a:off x="2999656" y="2675967"/>
            <a:ext cx="2304256" cy="392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EA2B016-D952-4428-A9BD-655A06C0C3A9}"/>
              </a:ext>
            </a:extLst>
          </p:cNvPr>
          <p:cNvCxnSpPr/>
          <p:nvPr/>
        </p:nvCxnSpPr>
        <p:spPr>
          <a:xfrm flipH="1">
            <a:off x="3359696" y="3789040"/>
            <a:ext cx="2016224" cy="1080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16ED005-D29D-4FB8-7DB5-133246F86214}"/>
              </a:ext>
            </a:extLst>
          </p:cNvPr>
          <p:cNvCxnSpPr/>
          <p:nvPr/>
        </p:nvCxnSpPr>
        <p:spPr>
          <a:xfrm flipH="1" flipV="1">
            <a:off x="983432" y="1844824"/>
            <a:ext cx="4382994"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3111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F10A5A-60CC-9BE4-A9E9-83EC626F3B7D}"/>
              </a:ext>
            </a:extLst>
          </p:cNvPr>
          <p:cNvPicPr>
            <a:picLocks noChangeAspect="1"/>
          </p:cNvPicPr>
          <p:nvPr/>
        </p:nvPicPr>
        <p:blipFill>
          <a:blip r:embed="rId2"/>
          <a:stretch>
            <a:fillRect/>
          </a:stretch>
        </p:blipFill>
        <p:spPr>
          <a:xfrm>
            <a:off x="407368" y="1861300"/>
            <a:ext cx="5125165" cy="3991532"/>
          </a:xfrm>
          <a:prstGeom prst="rect">
            <a:avLst/>
          </a:prstGeom>
        </p:spPr>
      </p:pic>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7</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Right Final Focus                                                              v_67 ttbar optic</a:t>
            </a:r>
          </a:p>
        </p:txBody>
      </p:sp>
      <p:sp>
        <p:nvSpPr>
          <p:cNvPr id="6" name="TextBox 5">
            <a:extLst>
              <a:ext uri="{FF2B5EF4-FFF2-40B4-BE49-F238E27FC236}">
                <a16:creationId xmlns:a16="http://schemas.microsoft.com/office/drawing/2014/main" id="{8512678F-DC05-8933-F5FF-EF25C68D3C40}"/>
              </a:ext>
            </a:extLst>
          </p:cNvPr>
          <p:cNvSpPr txBox="1"/>
          <p:nvPr/>
        </p:nvSpPr>
        <p:spPr>
          <a:xfrm>
            <a:off x="5375920" y="1772816"/>
            <a:ext cx="6408712" cy="397031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132577"/>
                </a:solidFill>
              </a:rPr>
              <a:t>All dipoles in the </a:t>
            </a:r>
            <a:r>
              <a:rPr lang="en-US" dirty="0" err="1">
                <a:solidFill>
                  <a:srgbClr val="132577"/>
                </a:solidFill>
              </a:rPr>
              <a:t>CCSy</a:t>
            </a:r>
            <a:r>
              <a:rPr lang="en-US" dirty="0">
                <a:solidFill>
                  <a:srgbClr val="132577"/>
                </a:solidFill>
              </a:rPr>
              <a:t> have same field, best configuration to recover the beams separation</a:t>
            </a:r>
          </a:p>
          <a:p>
            <a:pPr marL="285750" indent="-285750">
              <a:buFont typeface="Arial" panose="020B0604020202020204" pitchFamily="34" charset="0"/>
              <a:buChar char="•"/>
            </a:pPr>
            <a:r>
              <a:rPr lang="en-US" dirty="0" err="1">
                <a:solidFill>
                  <a:srgbClr val="132577"/>
                </a:solidFill>
              </a:rPr>
              <a:t>CCSy</a:t>
            </a:r>
            <a:r>
              <a:rPr lang="en-US" dirty="0">
                <a:solidFill>
                  <a:srgbClr val="132577"/>
                </a:solidFill>
              </a:rPr>
              <a:t> optic has the largest dispersion (so far) given the above requirement in the –I, presently </a:t>
            </a:r>
            <a:r>
              <a:rPr lang="en-US" dirty="0">
                <a:solidFill>
                  <a:srgbClr val="132577"/>
                </a:solidFill>
                <a:hlinkClick r:id="rId3"/>
              </a:rPr>
              <a:t>Dx=0.370m@SDs</a:t>
            </a:r>
            <a:endParaRPr lang="en-US" dirty="0">
              <a:solidFill>
                <a:srgbClr val="132577"/>
              </a:solidFill>
            </a:endParaRPr>
          </a:p>
          <a:p>
            <a:pPr marL="285750" indent="-285750">
              <a:buFont typeface="Arial" panose="020B0604020202020204" pitchFamily="34" charset="0"/>
              <a:buChar char="•"/>
            </a:pPr>
            <a:r>
              <a:rPr lang="en-US" dirty="0">
                <a:solidFill>
                  <a:srgbClr val="132577"/>
                </a:solidFill>
              </a:rPr>
              <a:t>“Standard” non-linear optimization is performed as usual</a:t>
            </a:r>
          </a:p>
          <a:p>
            <a:pPr marL="285750" indent="-285750">
              <a:buFont typeface="Arial" panose="020B0604020202020204" pitchFamily="34" charset="0"/>
              <a:buChar char="•"/>
            </a:pPr>
            <a:r>
              <a:rPr lang="en-US" dirty="0" err="1">
                <a:solidFill>
                  <a:srgbClr val="132577"/>
                </a:solidFill>
              </a:rPr>
              <a:t>CCsX</a:t>
            </a:r>
            <a:r>
              <a:rPr lang="en-US" dirty="0">
                <a:solidFill>
                  <a:srgbClr val="132577"/>
                </a:solidFill>
              </a:rPr>
              <a:t> has been shortened and pushed back, helping to recover the geometry. Incidentally this has originated a very long dispersion free straight section, ~400m when included the ARC DS part</a:t>
            </a:r>
          </a:p>
          <a:p>
            <a:pPr marL="285750" indent="-285750">
              <a:buFont typeface="Arial" panose="020B0604020202020204" pitchFamily="34" charset="0"/>
              <a:buChar char="•"/>
            </a:pPr>
            <a:r>
              <a:rPr lang="en-US" dirty="0">
                <a:solidFill>
                  <a:srgbClr val="132577"/>
                </a:solidFill>
              </a:rPr>
              <a:t>Two drift sections about 100m long are also present in the </a:t>
            </a:r>
            <a:r>
              <a:rPr lang="en-US" dirty="0" err="1">
                <a:solidFill>
                  <a:srgbClr val="132577"/>
                </a:solidFill>
              </a:rPr>
              <a:t>CCsX</a:t>
            </a:r>
            <a:r>
              <a:rPr lang="en-US" dirty="0">
                <a:solidFill>
                  <a:srgbClr val="132577"/>
                </a:solidFill>
              </a:rPr>
              <a:t> “-I”</a:t>
            </a:r>
          </a:p>
          <a:p>
            <a:pPr marL="285750" indent="-285750">
              <a:buFont typeface="Arial" panose="020B0604020202020204" pitchFamily="34" charset="0"/>
              <a:buChar char="•"/>
            </a:pPr>
            <a:endParaRPr lang="en-US" dirty="0">
              <a:solidFill>
                <a:srgbClr val="132577"/>
              </a:solidFill>
            </a:endParaRPr>
          </a:p>
          <a:p>
            <a:pPr marL="285750" indent="-285750">
              <a:buFont typeface="Arial" panose="020B0604020202020204" pitchFamily="34" charset="0"/>
              <a:buChar char="•"/>
            </a:pPr>
            <a:r>
              <a:rPr lang="en-US" dirty="0" err="1">
                <a:solidFill>
                  <a:srgbClr val="132577"/>
                </a:solidFill>
              </a:rPr>
              <a:t>Alfay</a:t>
            </a:r>
            <a:r>
              <a:rPr lang="en-US" dirty="0">
                <a:solidFill>
                  <a:srgbClr val="132577"/>
                </a:solidFill>
              </a:rPr>
              <a:t> in the </a:t>
            </a:r>
            <a:r>
              <a:rPr lang="en-US" dirty="0" err="1">
                <a:solidFill>
                  <a:srgbClr val="132577"/>
                </a:solidFill>
              </a:rPr>
              <a:t>CCSx_LR</a:t>
            </a:r>
            <a:r>
              <a:rPr lang="en-US" dirty="0">
                <a:solidFill>
                  <a:srgbClr val="132577"/>
                </a:solidFill>
              </a:rPr>
              <a:t> is not zero to symmetrize the F_LR non linear optic</a:t>
            </a:r>
          </a:p>
        </p:txBody>
      </p:sp>
      <p:cxnSp>
        <p:nvCxnSpPr>
          <p:cNvPr id="10" name="Straight Arrow Connector 9">
            <a:extLst>
              <a:ext uri="{FF2B5EF4-FFF2-40B4-BE49-F238E27FC236}">
                <a16:creationId xmlns:a16="http://schemas.microsoft.com/office/drawing/2014/main" id="{3D3D095B-6B03-1324-4466-F8A45DF13910}"/>
              </a:ext>
            </a:extLst>
          </p:cNvPr>
          <p:cNvCxnSpPr>
            <a:cxnSpLocks/>
          </p:cNvCxnSpPr>
          <p:nvPr/>
        </p:nvCxnSpPr>
        <p:spPr>
          <a:xfrm flipH="1">
            <a:off x="2135560" y="2003983"/>
            <a:ext cx="3240360" cy="1108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ED12E5B6-EE7A-D089-C878-A8F85E0DEA8B}"/>
              </a:ext>
            </a:extLst>
          </p:cNvPr>
          <p:cNvSpPr/>
          <p:nvPr/>
        </p:nvSpPr>
        <p:spPr>
          <a:xfrm>
            <a:off x="1338773" y="2870912"/>
            <a:ext cx="940803" cy="342064"/>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4597A38B-A760-C3C8-A2FF-0CFEEF888BDF}"/>
              </a:ext>
            </a:extLst>
          </p:cNvPr>
          <p:cNvCxnSpPr>
            <a:cxnSpLocks/>
          </p:cNvCxnSpPr>
          <p:nvPr/>
        </p:nvCxnSpPr>
        <p:spPr>
          <a:xfrm flipH="1">
            <a:off x="2243572" y="2564904"/>
            <a:ext cx="3122854" cy="3852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EA2B016-D952-4428-A9BD-655A06C0C3A9}"/>
              </a:ext>
            </a:extLst>
          </p:cNvPr>
          <p:cNvCxnSpPr>
            <a:cxnSpLocks/>
          </p:cNvCxnSpPr>
          <p:nvPr/>
        </p:nvCxnSpPr>
        <p:spPr>
          <a:xfrm flipH="1">
            <a:off x="4439816" y="3645024"/>
            <a:ext cx="1092717" cy="1098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535A41C-A8A7-C832-9CF5-03FDF2AD8FFC}"/>
              </a:ext>
            </a:extLst>
          </p:cNvPr>
          <p:cNvCxnSpPr>
            <a:cxnSpLocks/>
          </p:cNvCxnSpPr>
          <p:nvPr/>
        </p:nvCxnSpPr>
        <p:spPr>
          <a:xfrm flipH="1">
            <a:off x="983432" y="2005911"/>
            <a:ext cx="4392488" cy="53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796FED6-ADB0-3675-EFDA-88C9A0E33378}"/>
              </a:ext>
            </a:extLst>
          </p:cNvPr>
          <p:cNvCxnSpPr>
            <a:cxnSpLocks/>
          </p:cNvCxnSpPr>
          <p:nvPr/>
        </p:nvCxnSpPr>
        <p:spPr>
          <a:xfrm flipH="1">
            <a:off x="3359696" y="5229200"/>
            <a:ext cx="20067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420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8</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err="1"/>
              <a:t>Curl_H</a:t>
            </a:r>
            <a:r>
              <a:rPr lang="en-US" dirty="0"/>
              <a:t> optimization                                                           v_67 ttbar optic</a:t>
            </a:r>
          </a:p>
        </p:txBody>
      </p:sp>
      <p:sp>
        <p:nvSpPr>
          <p:cNvPr id="6" name="TextBox 5">
            <a:extLst>
              <a:ext uri="{FF2B5EF4-FFF2-40B4-BE49-F238E27FC236}">
                <a16:creationId xmlns:a16="http://schemas.microsoft.com/office/drawing/2014/main" id="{8512678F-DC05-8933-F5FF-EF25C68D3C40}"/>
              </a:ext>
            </a:extLst>
          </p:cNvPr>
          <p:cNvSpPr txBox="1"/>
          <p:nvPr/>
        </p:nvSpPr>
        <p:spPr>
          <a:xfrm>
            <a:off x="695400" y="4725144"/>
            <a:ext cx="4212468" cy="1754326"/>
          </a:xfrm>
          <a:prstGeom prst="rect">
            <a:avLst/>
          </a:prstGeom>
          <a:noFill/>
        </p:spPr>
        <p:txBody>
          <a:bodyPr wrap="square" rtlCol="0">
            <a:spAutoFit/>
          </a:bodyPr>
          <a:lstStyle/>
          <a:p>
            <a:r>
              <a:rPr lang="en-US" dirty="0" err="1">
                <a:solidFill>
                  <a:srgbClr val="132577"/>
                </a:solidFill>
              </a:rPr>
              <a:t>CCsY</a:t>
            </a:r>
            <a:r>
              <a:rPr lang="en-US" dirty="0">
                <a:solidFill>
                  <a:srgbClr val="132577"/>
                </a:solidFill>
              </a:rPr>
              <a:t> </a:t>
            </a:r>
            <a:r>
              <a:rPr lang="en-US" dirty="0" err="1">
                <a:solidFill>
                  <a:srgbClr val="132577"/>
                </a:solidFill>
              </a:rPr>
              <a:t>Curl_H</a:t>
            </a:r>
            <a:r>
              <a:rPr lang="en-US" dirty="0">
                <a:solidFill>
                  <a:srgbClr val="132577"/>
                </a:solidFill>
              </a:rPr>
              <a:t> does not matter because </a:t>
            </a:r>
          </a:p>
          <a:p>
            <a:r>
              <a:rPr lang="en-US" dirty="0">
                <a:solidFill>
                  <a:srgbClr val="132577"/>
                </a:solidFill>
              </a:rPr>
              <a:t>the dipoles are very weak</a:t>
            </a:r>
          </a:p>
          <a:p>
            <a:r>
              <a:rPr lang="en-US" dirty="0">
                <a:solidFill>
                  <a:srgbClr val="132577"/>
                </a:solidFill>
              </a:rPr>
              <a:t>CCSX </a:t>
            </a:r>
            <a:r>
              <a:rPr lang="en-US" dirty="0" err="1">
                <a:solidFill>
                  <a:srgbClr val="132577"/>
                </a:solidFill>
              </a:rPr>
              <a:t>Curl_H</a:t>
            </a:r>
            <a:r>
              <a:rPr lang="en-US" dirty="0">
                <a:solidFill>
                  <a:srgbClr val="132577"/>
                </a:solidFill>
              </a:rPr>
              <a:t> is not optimal because the NL optimization requirement</a:t>
            </a:r>
          </a:p>
          <a:p>
            <a:endParaRPr lang="en-US" dirty="0">
              <a:solidFill>
                <a:srgbClr val="132577"/>
              </a:solidFill>
            </a:endParaRPr>
          </a:p>
          <a:p>
            <a:r>
              <a:rPr lang="en-US" dirty="0">
                <a:solidFill>
                  <a:srgbClr val="C00000"/>
                </a:solidFill>
              </a:rPr>
              <a:t>* ARC </a:t>
            </a:r>
            <a:r>
              <a:rPr lang="en-US" dirty="0" err="1">
                <a:solidFill>
                  <a:srgbClr val="C00000"/>
                </a:solidFill>
              </a:rPr>
              <a:t>Curl_H</a:t>
            </a:r>
            <a:r>
              <a:rPr lang="en-US" dirty="0">
                <a:solidFill>
                  <a:srgbClr val="C00000"/>
                </a:solidFill>
              </a:rPr>
              <a:t> ~ 0.00045</a:t>
            </a:r>
          </a:p>
        </p:txBody>
      </p:sp>
      <p:pic>
        <p:nvPicPr>
          <p:cNvPr id="7" name="Picture 6">
            <a:extLst>
              <a:ext uri="{FF2B5EF4-FFF2-40B4-BE49-F238E27FC236}">
                <a16:creationId xmlns:a16="http://schemas.microsoft.com/office/drawing/2014/main" id="{CAFE3160-254F-23FB-9514-9EDD5A783D87}"/>
              </a:ext>
            </a:extLst>
          </p:cNvPr>
          <p:cNvPicPr>
            <a:picLocks noChangeAspect="1"/>
          </p:cNvPicPr>
          <p:nvPr/>
        </p:nvPicPr>
        <p:blipFill>
          <a:blip r:embed="rId2"/>
          <a:stretch>
            <a:fillRect/>
          </a:stretch>
        </p:blipFill>
        <p:spPr>
          <a:xfrm>
            <a:off x="574309" y="1409418"/>
            <a:ext cx="3491845" cy="3027694"/>
          </a:xfrm>
          <a:prstGeom prst="rect">
            <a:avLst/>
          </a:prstGeom>
        </p:spPr>
      </p:pic>
      <p:pic>
        <p:nvPicPr>
          <p:cNvPr id="9" name="Picture 8">
            <a:extLst>
              <a:ext uri="{FF2B5EF4-FFF2-40B4-BE49-F238E27FC236}">
                <a16:creationId xmlns:a16="http://schemas.microsoft.com/office/drawing/2014/main" id="{FBF7D6C7-96FD-D60D-A0CB-9B651D426197}"/>
              </a:ext>
            </a:extLst>
          </p:cNvPr>
          <p:cNvPicPr>
            <a:picLocks noChangeAspect="1"/>
          </p:cNvPicPr>
          <p:nvPr/>
        </p:nvPicPr>
        <p:blipFill>
          <a:blip r:embed="rId3"/>
          <a:stretch>
            <a:fillRect/>
          </a:stretch>
        </p:blipFill>
        <p:spPr>
          <a:xfrm>
            <a:off x="6456040" y="1409418"/>
            <a:ext cx="3606279" cy="3122963"/>
          </a:xfrm>
          <a:prstGeom prst="rect">
            <a:avLst/>
          </a:prstGeom>
        </p:spPr>
      </p:pic>
      <p:sp>
        <p:nvSpPr>
          <p:cNvPr id="11" name="TextBox 10">
            <a:extLst>
              <a:ext uri="{FF2B5EF4-FFF2-40B4-BE49-F238E27FC236}">
                <a16:creationId xmlns:a16="http://schemas.microsoft.com/office/drawing/2014/main" id="{4E4D85E5-4DF9-6AF8-46C5-4C221797F0D5}"/>
              </a:ext>
            </a:extLst>
          </p:cNvPr>
          <p:cNvSpPr txBox="1"/>
          <p:nvPr/>
        </p:nvSpPr>
        <p:spPr>
          <a:xfrm>
            <a:off x="6492044" y="4797152"/>
            <a:ext cx="4212468" cy="923330"/>
          </a:xfrm>
          <a:prstGeom prst="rect">
            <a:avLst/>
          </a:prstGeom>
          <a:noFill/>
        </p:spPr>
        <p:txBody>
          <a:bodyPr wrap="square" rtlCol="0">
            <a:spAutoFit/>
          </a:bodyPr>
          <a:lstStyle/>
          <a:p>
            <a:r>
              <a:rPr lang="en-US" dirty="0" err="1">
                <a:solidFill>
                  <a:srgbClr val="132577"/>
                </a:solidFill>
              </a:rPr>
              <a:t>CCsY</a:t>
            </a:r>
            <a:r>
              <a:rPr lang="en-US" dirty="0">
                <a:solidFill>
                  <a:srgbClr val="132577"/>
                </a:solidFill>
              </a:rPr>
              <a:t> </a:t>
            </a:r>
            <a:r>
              <a:rPr lang="en-US" dirty="0" err="1">
                <a:solidFill>
                  <a:srgbClr val="132577"/>
                </a:solidFill>
              </a:rPr>
              <a:t>Curl_H</a:t>
            </a:r>
            <a:r>
              <a:rPr lang="en-US" dirty="0">
                <a:solidFill>
                  <a:srgbClr val="132577"/>
                </a:solidFill>
              </a:rPr>
              <a:t> drives the emittance and is almost optimal</a:t>
            </a:r>
          </a:p>
          <a:p>
            <a:r>
              <a:rPr lang="en-US" dirty="0">
                <a:solidFill>
                  <a:srgbClr val="132577"/>
                </a:solidFill>
              </a:rPr>
              <a:t>CCSX almost optimal as well</a:t>
            </a:r>
          </a:p>
        </p:txBody>
      </p:sp>
    </p:spTree>
    <p:extLst>
      <p:ext uri="{BB962C8B-B14F-4D97-AF65-F5344CB8AC3E}">
        <p14:creationId xmlns:p14="http://schemas.microsoft.com/office/powerpoint/2010/main" val="2243221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9</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Second order dispersion optimization                              v_67 ttbar optic</a:t>
            </a:r>
          </a:p>
        </p:txBody>
      </p:sp>
      <p:sp>
        <p:nvSpPr>
          <p:cNvPr id="6" name="TextBox 5">
            <a:extLst>
              <a:ext uri="{FF2B5EF4-FFF2-40B4-BE49-F238E27FC236}">
                <a16:creationId xmlns:a16="http://schemas.microsoft.com/office/drawing/2014/main" id="{8512678F-DC05-8933-F5FF-EF25C68D3C40}"/>
              </a:ext>
            </a:extLst>
          </p:cNvPr>
          <p:cNvSpPr txBox="1"/>
          <p:nvPr/>
        </p:nvSpPr>
        <p:spPr>
          <a:xfrm>
            <a:off x="695400" y="4725144"/>
            <a:ext cx="3750296" cy="646331"/>
          </a:xfrm>
          <a:prstGeom prst="rect">
            <a:avLst/>
          </a:prstGeom>
          <a:noFill/>
        </p:spPr>
        <p:txBody>
          <a:bodyPr wrap="square" rtlCol="0">
            <a:spAutoFit/>
          </a:bodyPr>
          <a:lstStyle/>
          <a:p>
            <a:r>
              <a:rPr lang="en-US" dirty="0" err="1">
                <a:solidFill>
                  <a:srgbClr val="132577"/>
                </a:solidFill>
              </a:rPr>
              <a:t>FF_Left</a:t>
            </a:r>
            <a:r>
              <a:rPr lang="en-US" dirty="0">
                <a:solidFill>
                  <a:srgbClr val="132577"/>
                </a:solidFill>
              </a:rPr>
              <a:t> </a:t>
            </a:r>
            <a:r>
              <a:rPr lang="en-US" dirty="0" err="1">
                <a:solidFill>
                  <a:srgbClr val="132577"/>
                </a:solidFill>
              </a:rPr>
              <a:t>ddx</a:t>
            </a:r>
            <a:r>
              <a:rPr lang="en-US" dirty="0">
                <a:solidFill>
                  <a:srgbClr val="132577"/>
                </a:solidFill>
              </a:rPr>
              <a:t> behavior is practically perfect</a:t>
            </a:r>
            <a:endParaRPr lang="en-US" dirty="0">
              <a:solidFill>
                <a:srgbClr val="C00000"/>
              </a:solidFill>
            </a:endParaRPr>
          </a:p>
        </p:txBody>
      </p:sp>
      <p:sp>
        <p:nvSpPr>
          <p:cNvPr id="11" name="TextBox 10">
            <a:extLst>
              <a:ext uri="{FF2B5EF4-FFF2-40B4-BE49-F238E27FC236}">
                <a16:creationId xmlns:a16="http://schemas.microsoft.com/office/drawing/2014/main" id="{4E4D85E5-4DF9-6AF8-46C5-4C221797F0D5}"/>
              </a:ext>
            </a:extLst>
          </p:cNvPr>
          <p:cNvSpPr txBox="1"/>
          <p:nvPr/>
        </p:nvSpPr>
        <p:spPr>
          <a:xfrm>
            <a:off x="6492044" y="4797152"/>
            <a:ext cx="4212468" cy="646331"/>
          </a:xfrm>
          <a:prstGeom prst="rect">
            <a:avLst/>
          </a:prstGeom>
          <a:noFill/>
        </p:spPr>
        <p:txBody>
          <a:bodyPr wrap="square" rtlCol="0">
            <a:spAutoFit/>
          </a:bodyPr>
          <a:lstStyle/>
          <a:p>
            <a:r>
              <a:rPr lang="en-US" dirty="0">
                <a:solidFill>
                  <a:srgbClr val="132577"/>
                </a:solidFill>
              </a:rPr>
              <a:t>Some </a:t>
            </a:r>
            <a:r>
              <a:rPr lang="en-US" dirty="0" err="1">
                <a:solidFill>
                  <a:srgbClr val="132577"/>
                </a:solidFill>
              </a:rPr>
              <a:t>ddx</a:t>
            </a:r>
            <a:r>
              <a:rPr lang="en-US" dirty="0">
                <a:solidFill>
                  <a:srgbClr val="132577"/>
                </a:solidFill>
              </a:rPr>
              <a:t>’ leakage is still present in the </a:t>
            </a:r>
            <a:r>
              <a:rPr lang="en-US" dirty="0" err="1">
                <a:solidFill>
                  <a:srgbClr val="132577"/>
                </a:solidFill>
              </a:rPr>
              <a:t>FF_right</a:t>
            </a:r>
            <a:r>
              <a:rPr lang="en-US" dirty="0">
                <a:solidFill>
                  <a:srgbClr val="132577"/>
                </a:solidFill>
              </a:rPr>
              <a:t> </a:t>
            </a:r>
          </a:p>
        </p:txBody>
      </p:sp>
      <p:pic>
        <p:nvPicPr>
          <p:cNvPr id="4" name="Picture 3">
            <a:extLst>
              <a:ext uri="{FF2B5EF4-FFF2-40B4-BE49-F238E27FC236}">
                <a16:creationId xmlns:a16="http://schemas.microsoft.com/office/drawing/2014/main" id="{0C71C4F5-FCF8-0F94-7332-CC2185C4C558}"/>
              </a:ext>
            </a:extLst>
          </p:cNvPr>
          <p:cNvPicPr>
            <a:picLocks noChangeAspect="1"/>
          </p:cNvPicPr>
          <p:nvPr/>
        </p:nvPicPr>
        <p:blipFill>
          <a:blip r:embed="rId2"/>
          <a:stretch>
            <a:fillRect/>
          </a:stretch>
        </p:blipFill>
        <p:spPr>
          <a:xfrm>
            <a:off x="839416" y="1568316"/>
            <a:ext cx="3606280" cy="2964065"/>
          </a:xfrm>
          <a:prstGeom prst="rect">
            <a:avLst/>
          </a:prstGeom>
        </p:spPr>
      </p:pic>
      <p:pic>
        <p:nvPicPr>
          <p:cNvPr id="10" name="Picture 9">
            <a:extLst>
              <a:ext uri="{FF2B5EF4-FFF2-40B4-BE49-F238E27FC236}">
                <a16:creationId xmlns:a16="http://schemas.microsoft.com/office/drawing/2014/main" id="{DE82B88D-2EEB-E829-0CB3-49631D831E84}"/>
              </a:ext>
            </a:extLst>
          </p:cNvPr>
          <p:cNvPicPr>
            <a:picLocks noChangeAspect="1"/>
          </p:cNvPicPr>
          <p:nvPr/>
        </p:nvPicPr>
        <p:blipFill>
          <a:blip r:embed="rId3"/>
          <a:stretch>
            <a:fillRect/>
          </a:stretch>
        </p:blipFill>
        <p:spPr>
          <a:xfrm>
            <a:off x="6312024" y="1568316"/>
            <a:ext cx="3623081" cy="3089621"/>
          </a:xfrm>
          <a:prstGeom prst="rect">
            <a:avLst/>
          </a:prstGeom>
        </p:spPr>
      </p:pic>
      <p:sp>
        <p:nvSpPr>
          <p:cNvPr id="12" name="TextBox 11">
            <a:extLst>
              <a:ext uri="{FF2B5EF4-FFF2-40B4-BE49-F238E27FC236}">
                <a16:creationId xmlns:a16="http://schemas.microsoft.com/office/drawing/2014/main" id="{4E6D5F5E-E3F7-8E5D-FFAF-B6BA0F8C069C}"/>
              </a:ext>
            </a:extLst>
          </p:cNvPr>
          <p:cNvSpPr txBox="1"/>
          <p:nvPr/>
        </p:nvSpPr>
        <p:spPr>
          <a:xfrm>
            <a:off x="525824" y="5672787"/>
            <a:ext cx="11572399" cy="646331"/>
          </a:xfrm>
          <a:prstGeom prst="rect">
            <a:avLst/>
          </a:prstGeom>
          <a:noFill/>
        </p:spPr>
        <p:txBody>
          <a:bodyPr wrap="none" rtlCol="0">
            <a:spAutoFit/>
          </a:bodyPr>
          <a:lstStyle/>
          <a:p>
            <a:r>
              <a:rPr lang="en-US" dirty="0"/>
              <a:t>Presently, NL leakage in the ARCs is just </a:t>
            </a:r>
            <a:r>
              <a:rPr lang="en-US" dirty="0" err="1"/>
              <a:t>ddx</a:t>
            </a:r>
            <a:r>
              <a:rPr lang="en-US" dirty="0"/>
              <a:t>, the last two ARC SF </a:t>
            </a:r>
            <a:r>
              <a:rPr lang="en-US" dirty="0" err="1"/>
              <a:t>sextupoles</a:t>
            </a:r>
            <a:r>
              <a:rPr lang="en-US" dirty="0"/>
              <a:t> (on each side) do compensate it.</a:t>
            </a:r>
          </a:p>
          <a:p>
            <a:r>
              <a:rPr lang="en-US" dirty="0"/>
              <a:t>Their modulation is about 15%@ttbar and 7%@Z. The effect on DA/MA is negligible</a:t>
            </a:r>
          </a:p>
        </p:txBody>
      </p:sp>
    </p:spTree>
    <p:extLst>
      <p:ext uri="{BB962C8B-B14F-4D97-AF65-F5344CB8AC3E}">
        <p14:creationId xmlns:p14="http://schemas.microsoft.com/office/powerpoint/2010/main" val="1497222191"/>
      </p:ext>
    </p:extLst>
  </p:cSld>
  <p:clrMapOvr>
    <a:masterClrMapping/>
  </p:clrMapOvr>
</p:sld>
</file>

<file path=ppt/theme/theme1.xml><?xml version="1.0" encoding="utf-8"?>
<a:theme xmlns:a="http://schemas.openxmlformats.org/drawingml/2006/main" name="SLAC_Template_PowerPoint">
  <a:themeElements>
    <a:clrScheme name="Custom 4">
      <a:dk1>
        <a:srgbClr val="A4001D"/>
      </a:dk1>
      <a:lt1>
        <a:sysClr val="window" lastClr="FFFFFF"/>
      </a:lt1>
      <a:dk2>
        <a:srgbClr val="E17000"/>
      </a:dk2>
      <a:lt2>
        <a:srgbClr val="000000"/>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lac_template_pac.potx" id="{78792833-1B82-458F-BF8C-413FED1E0338}" vid="{2777D9AC-1853-4B0F-A5C0-F0D5C5969F69}"/>
    </a:ext>
  </a:extLst>
</a:theme>
</file>

<file path=ppt/theme/theme2.xml><?xml version="1.0" encoding="utf-8"?>
<a:theme xmlns:a="http://schemas.openxmlformats.org/drawingml/2006/main" name="ESRF-default">
  <a:themeElements>
    <a:clrScheme name="ESRF-LightBlue">
      <a:dk1>
        <a:sysClr val="windowText" lastClr="000000"/>
      </a:dk1>
      <a:lt1>
        <a:sysClr val="window" lastClr="FFFFFF"/>
      </a:lt1>
      <a:dk2>
        <a:srgbClr val="132577"/>
      </a:dk2>
      <a:lt2>
        <a:srgbClr val="51A026"/>
      </a:lt2>
      <a:accent1>
        <a:srgbClr val="132577"/>
      </a:accent1>
      <a:accent2>
        <a:srgbClr val="ED7703"/>
      </a:accent2>
      <a:accent3>
        <a:srgbClr val="F4A300"/>
      </a:accent3>
      <a:accent4>
        <a:srgbClr val="FFDD00"/>
      </a:accent4>
      <a:accent5>
        <a:srgbClr val="AF007C"/>
      </a:accent5>
      <a:accent6>
        <a:srgbClr val="0098D4"/>
      </a:accent6>
      <a:hlink>
        <a:srgbClr val="000000"/>
      </a:hlink>
      <a:folHlink>
        <a:srgbClr val="000000"/>
      </a:folHlink>
    </a:clrScheme>
    <a:fontScheme name="Solocal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Large" id="{B15BCB97-A8FD-D541-8A4F-8B7C02A4B762}" vid="{1D0DB679-6EAB-7647-A91B-77781071ADD7}"/>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4965</TotalTime>
  <Words>2253</Words>
  <Application>Microsoft Office PowerPoint</Application>
  <PresentationFormat>Widescreen</PresentationFormat>
  <Paragraphs>229</Paragraphs>
  <Slides>20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Calibri</vt:lpstr>
      <vt:lpstr>ITCOfficinaSans LT Book</vt:lpstr>
      <vt:lpstr>Wingdings</vt:lpstr>
      <vt:lpstr>SLAC_Template_PowerPoint</vt:lpstr>
      <vt:lpstr>ESRF-default</vt:lpstr>
      <vt:lpstr>FCC LCCO Local Chromatic Correction Optic</vt:lpstr>
      <vt:lpstr>Outline</vt:lpstr>
      <vt:lpstr>Local Chromatic Correction Optic</vt:lpstr>
      <vt:lpstr>Ring layout       v_74 ttbar</vt:lpstr>
      <vt:lpstr>Local Chromatic Compensation FF asymmetric layout            ttbar optic</vt:lpstr>
      <vt:lpstr>Left Final Focus                                                                           ttbar optic</vt:lpstr>
      <vt:lpstr>Right Final Focus                                                              v_67 ttbar optic</vt:lpstr>
      <vt:lpstr>Curl_H optimization                                                           v_67 ttbar optic</vt:lpstr>
      <vt:lpstr>Second order dispersion optimization                              v_67 ttbar optic</vt:lpstr>
      <vt:lpstr>Full ring chromatic properties                                           v_67 ttbar optic</vt:lpstr>
      <vt:lpstr>Full ring chromatic properties                                            ttbar optic</vt:lpstr>
      <vt:lpstr>Full ring transverse DA                                                     v_67 ttbar optic</vt:lpstr>
      <vt:lpstr>Hardware requirements</vt:lpstr>
      <vt:lpstr>Hardware requirements</vt:lpstr>
      <vt:lpstr>FF layout</vt:lpstr>
      <vt:lpstr>Some LCCO highlights</vt:lpstr>
      <vt:lpstr>Local Momentum Acceptance</vt:lpstr>
      <vt:lpstr>Crab sextupole beam dynamics</vt:lpstr>
      <vt:lpstr>To be studied</vt:lpstr>
      <vt:lpstr>Conclusions</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DEMESSIEUX Laura</dc:creator>
  <cp:lastModifiedBy>Sandra Manzinali</cp:lastModifiedBy>
  <cp:revision>2031</cp:revision>
  <cp:lastPrinted>2020-03-29T14:00:08Z</cp:lastPrinted>
  <dcterms:created xsi:type="dcterms:W3CDTF">2015-04-08T05:55:09Z</dcterms:created>
  <dcterms:modified xsi:type="dcterms:W3CDTF">2023-11-13T06:31:15Z</dcterms:modified>
</cp:coreProperties>
</file>