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5"/>
    <p:sldMasterId id="2147483692" r:id="rId6"/>
  </p:sldMasterIdLst>
  <p:notesMasterIdLst>
    <p:notesMasterId r:id="rId41"/>
  </p:notesMasterIdLst>
  <p:sldIdLst>
    <p:sldId id="308" r:id="rId7"/>
    <p:sldId id="356" r:id="rId8"/>
    <p:sldId id="259" r:id="rId9"/>
    <p:sldId id="260" r:id="rId10"/>
    <p:sldId id="261" r:id="rId11"/>
    <p:sldId id="262" r:id="rId12"/>
    <p:sldId id="263" r:id="rId13"/>
    <p:sldId id="264" r:id="rId14"/>
    <p:sldId id="265" r:id="rId15"/>
    <p:sldId id="266" r:id="rId16"/>
    <p:sldId id="283" r:id="rId17"/>
    <p:sldId id="306" r:id="rId18"/>
    <p:sldId id="285" r:id="rId19"/>
    <p:sldId id="284" r:id="rId20"/>
    <p:sldId id="286" r:id="rId21"/>
    <p:sldId id="287" r:id="rId22"/>
    <p:sldId id="388" r:id="rId23"/>
    <p:sldId id="288" r:id="rId24"/>
    <p:sldId id="289" r:id="rId25"/>
    <p:sldId id="307" r:id="rId26"/>
    <p:sldId id="290" r:id="rId27"/>
    <p:sldId id="291" r:id="rId28"/>
    <p:sldId id="292" r:id="rId29"/>
    <p:sldId id="293" r:id="rId30"/>
    <p:sldId id="294" r:id="rId31"/>
    <p:sldId id="295" r:id="rId32"/>
    <p:sldId id="296" r:id="rId33"/>
    <p:sldId id="297" r:id="rId34"/>
    <p:sldId id="298" r:id="rId35"/>
    <p:sldId id="302" r:id="rId36"/>
    <p:sldId id="304" r:id="rId37"/>
    <p:sldId id="387" r:id="rId38"/>
    <p:sldId id="370" r:id="rId39"/>
    <p:sldId id="305" r:id="rId40"/>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59" autoAdjust="0"/>
    <p:restoredTop sz="94717" autoAdjust="0"/>
  </p:normalViewPr>
  <p:slideViewPr>
    <p:cSldViewPr>
      <p:cViewPr varScale="1">
        <p:scale>
          <a:sx n="104" d="100"/>
          <a:sy n="104" d="100"/>
        </p:scale>
        <p:origin x="1830"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presProps" Target="presProp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viewProps" Target="viewProps.xml"/><Relationship Id="rId8" Type="http://schemas.openxmlformats.org/officeDocument/2006/relationships/slide" Target="slides/slide2.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20" Type="http://schemas.openxmlformats.org/officeDocument/2006/relationships/slide" Target="slides/slide14.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7AB8392F-F961-4FC1-AAB8-314114BE64A8}" type="datetimeFigureOut">
              <a:rPr lang="en-US" smtClean="0"/>
              <a:pPr/>
              <a:t>9/13/2023</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E25F884B-D9B6-4CE5-A3E4-437DD67A9558}" type="slidenum">
              <a:rPr lang="en-US" smtClean="0"/>
              <a:pPr/>
              <a:t>‹#›</a:t>
            </a:fld>
            <a:endParaRPr lang="en-US"/>
          </a:p>
        </p:txBody>
      </p:sp>
    </p:spTree>
    <p:extLst>
      <p:ext uri="{BB962C8B-B14F-4D97-AF65-F5344CB8AC3E}">
        <p14:creationId xmlns:p14="http://schemas.microsoft.com/office/powerpoint/2010/main" val="36760234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5600686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25687577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en-US"/>
          </a:p>
        </p:txBody>
      </p:sp>
      <p:sp>
        <p:nvSpPr>
          <p:cNvPr id="18437" name="Footer Placeholder 4"/>
          <p:cNvSpPr>
            <a:spLocks noGrp="1"/>
          </p:cNvSpPr>
          <p:nvPr>
            <p:ph type="ftr" sz="quarter" idx="4"/>
          </p:nvPr>
        </p:nvSpPr>
        <p:spPr>
          <a:noFill/>
        </p:spPr>
        <p:txBody>
          <a:bodyPr/>
          <a:lstStyle/>
          <a:p>
            <a:pPr defTabSz="919020"/>
            <a:endParaRPr lang="en-US" dirty="0">
              <a:solidFill>
                <a:prstClr val="black"/>
              </a:solidFill>
            </a:endParaRPr>
          </a:p>
        </p:txBody>
      </p:sp>
    </p:spTree>
    <p:extLst>
      <p:ext uri="{BB962C8B-B14F-4D97-AF65-F5344CB8AC3E}">
        <p14:creationId xmlns:p14="http://schemas.microsoft.com/office/powerpoint/2010/main" val="39407288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32</a:t>
            </a:fld>
            <a:endParaRPr lang="en-US"/>
          </a:p>
        </p:txBody>
      </p:sp>
    </p:spTree>
    <p:extLst>
      <p:ext uri="{BB962C8B-B14F-4D97-AF65-F5344CB8AC3E}">
        <p14:creationId xmlns:p14="http://schemas.microsoft.com/office/powerpoint/2010/main" val="18202547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a:t>
            </a:fld>
            <a:endParaRPr lang="en-US"/>
          </a:p>
        </p:txBody>
      </p:sp>
    </p:spTree>
    <p:extLst>
      <p:ext uri="{BB962C8B-B14F-4D97-AF65-F5344CB8AC3E}">
        <p14:creationId xmlns:p14="http://schemas.microsoft.com/office/powerpoint/2010/main" val="23944548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922777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solidFill>
                <a:srgbClr val="FF0000"/>
              </a:solidFill>
            </a:endParaRPr>
          </a:p>
        </p:txBody>
      </p:sp>
    </p:spTree>
    <p:extLst>
      <p:ext uri="{BB962C8B-B14F-4D97-AF65-F5344CB8AC3E}">
        <p14:creationId xmlns:p14="http://schemas.microsoft.com/office/powerpoint/2010/main" val="35576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	</a:t>
                </a:r>
                <a:endParaRPr lang="fr-FR" dirty="0"/>
              </a:p>
            </p:txBody>
          </p:sp>
        </mc:Choice>
        <mc:Fallback xmlns="">
          <p:sp>
            <p:nvSpPr>
              <p:cNvPr id="3" name="Notes Placeholder 2"/>
              <p:cNvSpPr>
                <a:spLocks noGrp="1"/>
              </p:cNvSpPr>
              <p:nvPr>
                <p:ph type="body" idx="1"/>
              </p:nvPr>
            </p:nvSpPr>
            <p:spPr/>
            <p:txBody>
              <a:bodyPr/>
              <a:lstStyle/>
              <a:p>
                <a:r>
                  <a:rPr lang="en-US" dirty="0" smtClean="0"/>
                  <a:t>Please</a:t>
                </a:r>
                <a:r>
                  <a:rPr lang="en-US" baseline="0" dirty="0" smtClean="0"/>
                  <a:t> keep the formulae under this format:</a:t>
                </a:r>
              </a:p>
              <a:p>
                <a:endParaRPr lang="en-US" baseline="0" dirty="0" smtClean="0"/>
              </a:p>
              <a:p>
                <a:pPr>
                  <a:buNone/>
                </a:pPr>
                <a:r>
                  <a:rPr lang="en-US" sz="1200" kern="1200" dirty="0" smtClean="0">
                    <a:solidFill>
                      <a:schemeClr val="tx1"/>
                    </a:solidFill>
                    <a:latin typeface="+mn-lt"/>
                    <a:ea typeface="+mn-ea"/>
                    <a:cs typeface="+mn-cs"/>
                  </a:rPr>
                  <a:t>Where:</a:t>
                </a:r>
              </a:p>
              <a:p>
                <a:pPr defTabSz="720000">
                  <a:buNone/>
                </a:pPr>
                <a:r>
                  <a:rPr lang="en-US" sz="1200" kern="1200" dirty="0" smtClean="0">
                    <a:solidFill>
                      <a:schemeClr val="tx1"/>
                    </a:solidFill>
                    <a:latin typeface="+mn-lt"/>
                    <a:ea typeface="+mn-ea"/>
                    <a:cs typeface="+mn-cs"/>
                  </a:rPr>
                  <a:t>	</a:t>
                </a:r>
                <a:r>
                  <a:rPr lang="en-GB" sz="1200" b="1" i="0">
                    <a:latin typeface="Cambria Math"/>
                  </a:rPr>
                  <a:t>𝐖𝐞𝐢𝐠𝐡𝐭𝐞𝐝 𝐪𝐮𝐚𝐥𝐢𝐭𝐲 𝐬𝐜𝐨𝐫𝐞</a:t>
                </a:r>
                <a:r>
                  <a:rPr lang="en-GB" sz="1200" i="0">
                    <a:latin typeface="Cambria Math"/>
                  </a:rPr>
                  <a:t> =(Quality weight)/(Highest possible quality score)∗ Quality score for bid X</a:t>
                </a:r>
                <a:endParaRPr lang="en-GB" sz="1200" dirty="0"/>
              </a:p>
              <a:p>
                <a:pPr>
                  <a:buNone/>
                </a:pPr>
                <a:r>
                  <a:rPr lang="en-US" sz="1200" kern="1200" dirty="0" smtClean="0">
                    <a:solidFill>
                      <a:schemeClr val="tx1"/>
                    </a:solidFill>
                    <a:latin typeface="+mn-lt"/>
                    <a:ea typeface="+mn-ea"/>
                    <a:cs typeface="+mn-cs"/>
                  </a:rPr>
                  <a:t>	</a:t>
                </a:r>
              </a:p>
              <a:p>
                <a:pPr>
                  <a:buNone/>
                </a:pPr>
                <a:endParaRPr lang="en-US" sz="1200" kern="1200" dirty="0" smtClean="0">
                  <a:solidFill>
                    <a:schemeClr val="tx1"/>
                  </a:solidFill>
                  <a:latin typeface="+mn-lt"/>
                  <a:ea typeface="+mn-ea"/>
                  <a:cs typeface="+mn-cs"/>
                </a:endParaRPr>
              </a:p>
              <a:p>
                <a:pPr>
                  <a:buNone/>
                </a:pPr>
                <a:r>
                  <a:rPr lang="en-US" sz="1200" kern="1200" dirty="0" smtClean="0">
                    <a:solidFill>
                      <a:schemeClr val="tx1"/>
                    </a:solidFill>
                    <a:latin typeface="+mn-lt"/>
                    <a:ea typeface="+mn-ea"/>
                    <a:cs typeface="+mn-cs"/>
                  </a:rPr>
                  <a:t>Accordingly, the maximum price score is awarded to the lowest compliant bid.</a:t>
                </a:r>
              </a:p>
              <a:p>
                <a:pPr>
                  <a:buNone/>
                </a:pPr>
                <a:r>
                  <a:rPr lang="en-US" sz="1200" kern="1200" dirty="0" smtClean="0">
                    <a:solidFill>
                      <a:schemeClr val="tx1"/>
                    </a:solidFill>
                    <a:latin typeface="+mn-lt"/>
                    <a:ea typeface="+mn-ea"/>
                    <a:cs typeface="+mn-cs"/>
                  </a:rPr>
                  <a:t> </a:t>
                </a:r>
              </a:p>
              <a:p>
                <a:pPr>
                  <a:buNone/>
                </a:pPr>
                <a:r>
                  <a:rPr lang="en-US" sz="1200" kern="1200" dirty="0" smtClean="0">
                    <a:solidFill>
                      <a:schemeClr val="tx1"/>
                    </a:solidFill>
                    <a:latin typeface="+mn-lt"/>
                    <a:ea typeface="+mn-ea"/>
                    <a:cs typeface="+mn-cs"/>
                  </a:rPr>
                  <a:t>				</a:t>
                </a:r>
                <a:r>
                  <a:rPr lang="en-GB" sz="1200" b="1" dirty="0" smtClean="0"/>
                  <a:t> </a:t>
                </a:r>
                <a:r>
                  <a:rPr lang="en-GB" sz="1200" b="1" i="0">
                    <a:latin typeface="Cambria Math"/>
                  </a:rPr>
                  <a:t>𝐖𝐞𝐢𝐠𝐡𝐭𝐞𝐝 𝐩𝐫𝐢𝐜𝐞 𝐬𝐜𝐨𝐫𝐞</a:t>
                </a:r>
                <a:r>
                  <a:rPr lang="en-GB" sz="1200" i="0">
                    <a:latin typeface="Cambria Math"/>
                  </a:rPr>
                  <a:t> = </a:t>
                </a:r>
                <a:r>
                  <a:rPr lang="en-US" sz="1200" i="0">
                    <a:latin typeface="Cambria Math"/>
                  </a:rPr>
                  <a:t>Price weight − 50</a:t>
                </a:r>
                <a:r>
                  <a:rPr lang="en-GB" sz="1200" i="0">
                    <a:latin typeface="Cambria Math"/>
                  </a:rPr>
                  <a:t>∗  (Price for bid X − 1)/(Price of the lowest bid)  </a:t>
                </a:r>
                <a:r>
                  <a:rPr lang="en-US" sz="1200" kern="1200" dirty="0" smtClean="0">
                    <a:solidFill>
                      <a:schemeClr val="tx1"/>
                    </a:solidFill>
                    <a:latin typeface="+mn-lt"/>
                    <a:ea typeface="+mn-ea"/>
                    <a:cs typeface="+mn-cs"/>
                  </a:rPr>
                  <a:t>	</a:t>
                </a:r>
                <a:endParaRPr lang="fr-FR" dirty="0"/>
              </a:p>
            </p:txBody>
          </p:sp>
        </mc:Fallback>
      </mc:AlternateContent>
    </p:spTree>
    <p:extLst>
      <p:ext uri="{BB962C8B-B14F-4D97-AF65-F5344CB8AC3E}">
        <p14:creationId xmlns:p14="http://schemas.microsoft.com/office/powerpoint/2010/main" val="16418209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Tree>
    <p:extLst>
      <p:ext uri="{BB962C8B-B14F-4D97-AF65-F5344CB8AC3E}">
        <p14:creationId xmlns:p14="http://schemas.microsoft.com/office/powerpoint/2010/main" val="32142958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18388349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26637929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11600895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slideMaster" Target="../slideMasters/slideMaster2.xml"/><Relationship Id="rId1" Type="http://schemas.openxmlformats.org/officeDocument/2006/relationships/themeOverride" Target="../theme/themeOverride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slideMaster" Target="../slideMasters/slideMaster2.xml"/><Relationship Id="rId1" Type="http://schemas.openxmlformats.org/officeDocument/2006/relationships/themeOverride" Target="../theme/themeOverride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slideMaster" Target="../slideMasters/slideMaster2.xml"/><Relationship Id="rId1" Type="http://schemas.openxmlformats.org/officeDocument/2006/relationships/themeOverride" Target="../theme/themeOverride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GB"/>
          </a:p>
        </p:txBody>
      </p:sp>
      <p:sp>
        <p:nvSpPr>
          <p:cNvPr id="5" name="Footer Placeholder 4"/>
          <p:cNvSpPr>
            <a:spLocks noGrp="1"/>
          </p:cNvSpPr>
          <p:nvPr>
            <p:ph type="ftr" sz="quarter" idx="11"/>
          </p:nvPr>
        </p:nvSpPr>
        <p:spPr>
          <a:xfrm>
            <a:off x="2915816"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182816" y="6356350"/>
            <a:ext cx="2133600" cy="365125"/>
          </a:xfrm>
          <a:prstGeom prst="rect">
            <a:avLst/>
          </a:prstGeom>
        </p:spPr>
        <p:txBody>
          <a:bodyPr/>
          <a:lstStyle/>
          <a:p>
            <a:fld id="{574E79B3-B147-42FE-AEDC-193251C15DC4}" type="slidenum">
              <a:rPr lang="en-GB" smtClean="0"/>
              <a:pPr/>
              <a:t>‹#›</a:t>
            </a:fld>
            <a:endParaRPr lang="en-GB"/>
          </a:p>
        </p:txBody>
      </p:sp>
    </p:spTree>
    <p:extLst>
      <p:ext uri="{BB962C8B-B14F-4D97-AF65-F5344CB8AC3E}">
        <p14:creationId xmlns:p14="http://schemas.microsoft.com/office/powerpoint/2010/main" val="35989191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GB"/>
          </a:p>
        </p:txBody>
      </p:sp>
      <p:sp>
        <p:nvSpPr>
          <p:cNvPr id="5" name="Footer Placeholder 4"/>
          <p:cNvSpPr>
            <a:spLocks noGrp="1"/>
          </p:cNvSpPr>
          <p:nvPr>
            <p:ph type="ftr" sz="quarter" idx="11"/>
          </p:nvPr>
        </p:nvSpPr>
        <p:spPr>
          <a:xfrm>
            <a:off x="2915816"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182816" y="6356350"/>
            <a:ext cx="2133600" cy="365125"/>
          </a:xfrm>
          <a:prstGeom prst="rect">
            <a:avLst/>
          </a:prstGeom>
        </p:spPr>
        <p:txBody>
          <a:bodyPr/>
          <a:lstStyle/>
          <a:p>
            <a:fld id="{574E79B3-B147-42FE-AEDC-193251C15DC4}" type="slidenum">
              <a:rPr lang="en-GB" smtClean="0"/>
              <a:pPr/>
              <a:t>‹#›</a:t>
            </a:fld>
            <a:endParaRPr lang="en-GB"/>
          </a:p>
        </p:txBody>
      </p:sp>
    </p:spTree>
    <p:extLst>
      <p:ext uri="{BB962C8B-B14F-4D97-AF65-F5344CB8AC3E}">
        <p14:creationId xmlns:p14="http://schemas.microsoft.com/office/powerpoint/2010/main" val="31790412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GB"/>
          </a:p>
        </p:txBody>
      </p:sp>
      <p:sp>
        <p:nvSpPr>
          <p:cNvPr id="5" name="Footer Placeholder 4"/>
          <p:cNvSpPr>
            <a:spLocks noGrp="1"/>
          </p:cNvSpPr>
          <p:nvPr>
            <p:ph type="ftr" sz="quarter" idx="11"/>
          </p:nvPr>
        </p:nvSpPr>
        <p:spPr>
          <a:xfrm>
            <a:off x="2915816"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182816" y="6356350"/>
            <a:ext cx="2133600" cy="365125"/>
          </a:xfrm>
          <a:prstGeom prst="rect">
            <a:avLst/>
          </a:prstGeom>
        </p:spPr>
        <p:txBody>
          <a:bodyPr/>
          <a:lstStyle/>
          <a:p>
            <a:fld id="{574E79B3-B147-42FE-AEDC-193251C15DC4}" type="slidenum">
              <a:rPr lang="en-GB" smtClean="0"/>
              <a:pPr/>
              <a:t>‹#›</a:t>
            </a:fld>
            <a:endParaRPr lang="en-GB"/>
          </a:p>
        </p:txBody>
      </p:sp>
    </p:spTree>
    <p:extLst>
      <p:ext uri="{BB962C8B-B14F-4D97-AF65-F5344CB8AC3E}">
        <p14:creationId xmlns:p14="http://schemas.microsoft.com/office/powerpoint/2010/main" val="28498981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cSld name="Very First Slid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072440" y="2999945"/>
            <a:ext cx="1102596" cy="1091515"/>
          </a:xfrm>
          <a:prstGeom prst="rect">
            <a:avLst/>
          </a:prstGeom>
        </p:spPr>
      </p:pic>
    </p:spTree>
    <p:extLst>
      <p:ext uri="{BB962C8B-B14F-4D97-AF65-F5344CB8AC3E}">
        <p14:creationId xmlns:p14="http://schemas.microsoft.com/office/powerpoint/2010/main" val="2512230460"/>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Title +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736848" y="6356350"/>
            <a:ext cx="1092535" cy="365125"/>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1829383" y="6356350"/>
            <a:ext cx="6315447"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8144830" y="6356350"/>
            <a:ext cx="541969" cy="365125"/>
          </a:xfrm>
          <a:prstGeom prst="rect">
            <a:avLst/>
          </a:prstGeom>
        </p:spPr>
        <p:txBody>
          <a:bodyPr/>
          <a:lstStyle/>
          <a:p>
            <a:fld id="{22171F32-9A30-EC41-A9D2-45D6D6C63207}" type="slidenum">
              <a:rPr lang="en-US" smtClean="0">
                <a:solidFill>
                  <a:prstClr val="black"/>
                </a:solidFill>
              </a:rPr>
              <a:pPr/>
              <a:t>‹#›</a:t>
            </a:fld>
            <a:endParaRPr lang="en-US" dirty="0">
              <a:solidFill>
                <a:prstClr val="black"/>
              </a:solidFill>
            </a:endParaRPr>
          </a:p>
        </p:txBody>
      </p:sp>
      <p:sp>
        <p:nvSpPr>
          <p:cNvPr id="7" name="Title 6"/>
          <p:cNvSpPr>
            <a:spLocks noGrp="1"/>
          </p:cNvSpPr>
          <p:nvPr>
            <p:ph type="title"/>
          </p:nvPr>
        </p:nvSpPr>
        <p:spPr/>
        <p:txBody>
          <a:bodyPr/>
          <a:lstStyle/>
          <a:p>
            <a:r>
              <a:rPr lang="en-US" noProof="0"/>
              <a:t>Click to edit Master title style</a:t>
            </a:r>
            <a:endParaRPr lang="en-GB" noProof="0"/>
          </a:p>
        </p:txBody>
      </p:sp>
      <p:sp>
        <p:nvSpPr>
          <p:cNvPr id="3" name="Espace réservé du contenu 2"/>
          <p:cNvSpPr>
            <a:spLocks noGrp="1"/>
          </p:cNvSpPr>
          <p:nvPr>
            <p:ph idx="1"/>
          </p:nvPr>
        </p:nvSpPr>
        <p:spPr/>
        <p:txBody>
          <a:bodyPr/>
          <a:lstStyle/>
          <a:p>
            <a:pPr lvl="0" eaLnBrk="1" latinLnBrk="0" hangingPunct="1"/>
            <a:r>
              <a:rPr lang="en-US" noProof="0"/>
              <a:t>Edit Master text styles</a:t>
            </a:r>
          </a:p>
          <a:p>
            <a:pPr lvl="1" eaLnBrk="1" latinLnBrk="0" hangingPunct="1"/>
            <a:r>
              <a:rPr lang="en-US" noProof="0"/>
              <a:t>Second level</a:t>
            </a:r>
          </a:p>
          <a:p>
            <a:pPr lvl="2" eaLnBrk="1" latinLnBrk="0" hangingPunct="1"/>
            <a:r>
              <a:rPr lang="en-US" noProof="0"/>
              <a:t>Third level</a:t>
            </a:r>
          </a:p>
          <a:p>
            <a:pPr lvl="3" eaLnBrk="1" latinLnBrk="0" hangingPunct="1"/>
            <a:r>
              <a:rPr lang="en-US" noProof="0"/>
              <a:t>Fourth level</a:t>
            </a:r>
          </a:p>
          <a:p>
            <a:pPr lvl="4" eaLnBrk="1" latinLnBrk="0" hangingPunct="1"/>
            <a:r>
              <a:rPr lang="en-US" noProof="0"/>
              <a:t>Fifth level</a:t>
            </a:r>
            <a:endParaRPr kumimoji="0" lang="en-GB" noProof="0"/>
          </a:p>
        </p:txBody>
      </p:sp>
    </p:spTree>
    <p:extLst>
      <p:ext uri="{BB962C8B-B14F-4D97-AF65-F5344CB8AC3E}">
        <p14:creationId xmlns:p14="http://schemas.microsoft.com/office/powerpoint/2010/main" val="9129525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Just Title">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36848" y="6356350"/>
            <a:ext cx="1092535" cy="365125"/>
          </a:xfrm>
          <a:prstGeom prst="rect">
            <a:avLst/>
          </a:prstGeom>
        </p:spPr>
        <p:txBody>
          <a:bodyPr/>
          <a:lstStyle/>
          <a:p>
            <a:endParaRPr lang="en-US" dirty="0">
              <a:solidFill>
                <a:prstClr val="black"/>
              </a:solidFill>
            </a:endParaRPr>
          </a:p>
        </p:txBody>
      </p:sp>
      <p:sp>
        <p:nvSpPr>
          <p:cNvPr id="4" name="Footer Placeholder 3"/>
          <p:cNvSpPr>
            <a:spLocks noGrp="1"/>
          </p:cNvSpPr>
          <p:nvPr>
            <p:ph type="ftr" sz="quarter" idx="11"/>
          </p:nvPr>
        </p:nvSpPr>
        <p:spPr>
          <a:xfrm>
            <a:off x="1829383" y="6356350"/>
            <a:ext cx="6315447" cy="365125"/>
          </a:xfrm>
          <a:prstGeom prst="rect">
            <a:avLst/>
          </a:prstGeom>
        </p:spPr>
        <p:txBody>
          <a:bodyPr/>
          <a:lstStyle/>
          <a:p>
            <a:endParaRPr lang="en-US" dirty="0">
              <a:solidFill>
                <a:prstClr val="black"/>
              </a:solidFill>
            </a:endParaRPr>
          </a:p>
        </p:txBody>
      </p:sp>
      <p:sp>
        <p:nvSpPr>
          <p:cNvPr id="5" name="Slide Number Placeholder 4"/>
          <p:cNvSpPr>
            <a:spLocks noGrp="1"/>
          </p:cNvSpPr>
          <p:nvPr>
            <p:ph type="sldNum" sz="quarter" idx="12"/>
          </p:nvPr>
        </p:nvSpPr>
        <p:spPr>
          <a:xfrm>
            <a:off x="8144830" y="6356350"/>
            <a:ext cx="541969" cy="365125"/>
          </a:xfrm>
          <a:prstGeom prst="rect">
            <a:avLst/>
          </a:prstGeom>
        </p:spPr>
        <p:txBody>
          <a:bodyPr/>
          <a:lstStyle/>
          <a:p>
            <a:fld id="{22171F32-9A30-EC41-A9D2-45D6D6C63207}" type="slidenum">
              <a:rPr lang="en-US" smtClean="0">
                <a:solidFill>
                  <a:prstClr val="black"/>
                </a:solidFill>
              </a:rPr>
              <a:pPr/>
              <a:t>‹#›</a:t>
            </a:fld>
            <a:endParaRPr lang="en-US" dirty="0">
              <a:solidFill>
                <a:prstClr val="black"/>
              </a:solidFill>
            </a:endParaRPr>
          </a:p>
        </p:txBody>
      </p:sp>
      <p:sp>
        <p:nvSpPr>
          <p:cNvPr id="2" name="Title 1"/>
          <p:cNvSpPr>
            <a:spLocks noGrp="1"/>
          </p:cNvSpPr>
          <p:nvPr>
            <p:ph type="title"/>
          </p:nvPr>
        </p:nvSpPr>
        <p:spPr/>
        <p:txBody>
          <a:bodyPr/>
          <a:lstStyle/>
          <a:p>
            <a:r>
              <a:rPr lang="en-US" noProof="0"/>
              <a:t>Click to edit Master title style</a:t>
            </a:r>
            <a:endParaRPr lang="en-GB" noProof="0"/>
          </a:p>
        </p:txBody>
      </p:sp>
    </p:spTree>
    <p:extLst>
      <p:ext uri="{BB962C8B-B14F-4D97-AF65-F5344CB8AC3E}">
        <p14:creationId xmlns:p14="http://schemas.microsoft.com/office/powerpoint/2010/main" val="29285470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cSld name="Very Last Slid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996267" y="2703284"/>
            <a:ext cx="1172455" cy="1467041"/>
          </a:xfrm>
          <a:prstGeom prst="rect">
            <a:avLst/>
          </a:prstGeom>
        </p:spPr>
      </p:pic>
      <p:pic>
        <p:nvPicPr>
          <p:cNvPr id="4" name="Image 2" descr="LOGOfin.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876546434"/>
      </p:ext>
    </p:extLst>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1_Very Last Slid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278877390"/>
      </p:ext>
    </p:extLst>
  </p:cSld>
  <p:clrMapOvr>
    <a:overrideClrMapping bg1="dk1" tx1="lt1" bg2="dk2" tx2="lt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Diapositive de titre">
    <p:bg>
      <p:bgRef idx="1001">
        <a:schemeClr val="bg2"/>
      </p:bgRef>
    </p:bg>
    <p:spTree>
      <p:nvGrpSpPr>
        <p:cNvPr id="1" name=""/>
        <p:cNvGrpSpPr/>
        <p:nvPr/>
      </p:nvGrpSpPr>
      <p:grpSpPr>
        <a:xfrm>
          <a:off x="0" y="0"/>
          <a:ext cx="0" cy="0"/>
          <a:chOff x="0" y="0"/>
          <a:chExt cx="0" cy="0"/>
        </a:xfrm>
      </p:grpSpPr>
      <p:pic>
        <p:nvPicPr>
          <p:cNvPr id="2" name="Image 2" descr="LOGOtitle4.ep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09688" y="2297113"/>
            <a:ext cx="65659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80501290"/>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1_Diapositive de titre">
    <p:bg>
      <p:bgRef idx="1001">
        <a:schemeClr val="bg2"/>
      </p:bgRef>
    </p:bg>
    <p:spTree>
      <p:nvGrpSpPr>
        <p:cNvPr id="1" name=""/>
        <p:cNvGrpSpPr/>
        <p:nvPr/>
      </p:nvGrpSpPr>
      <p:grpSpPr>
        <a:xfrm>
          <a:off x="0" y="0"/>
          <a:ext cx="0" cy="0"/>
          <a:chOff x="0" y="0"/>
          <a:chExt cx="0" cy="0"/>
        </a:xfrm>
      </p:grpSpPr>
      <p:pic>
        <p:nvPicPr>
          <p:cNvPr id="2" name="Image 3" descr="LOGOtitle5.ep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860550" y="2297113"/>
            <a:ext cx="5449888" cy="2287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48364537"/>
      </p:ext>
    </p:extLst>
  </p:cSld>
  <p:clrMapOvr>
    <a:overrideClrMapping bg1="dk1" tx1="lt1" bg2="dk2" tx2="lt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2_Diapositive de titre">
    <p:bg>
      <p:bgRef idx="1001">
        <a:schemeClr val="bg2"/>
      </p:bgRef>
    </p:bg>
    <p:spTree>
      <p:nvGrpSpPr>
        <p:cNvPr id="1" name=""/>
        <p:cNvGrpSpPr/>
        <p:nvPr/>
      </p:nvGrpSpPr>
      <p:grpSpPr>
        <a:xfrm>
          <a:off x="0" y="0"/>
          <a:ext cx="0" cy="0"/>
          <a:chOff x="0" y="0"/>
          <a:chExt cx="0" cy="0"/>
        </a:xfrm>
      </p:grpSpPr>
      <p:pic>
        <p:nvPicPr>
          <p:cNvPr id="2" name="Image 4" descr="LOGOtitle6.ep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860550" y="2292350"/>
            <a:ext cx="5448300" cy="228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96961816"/>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Title 6"/>
          <p:cNvSpPr>
            <a:spLocks noGrp="1"/>
          </p:cNvSpPr>
          <p:nvPr>
            <p:ph type="title"/>
          </p:nvPr>
        </p:nvSpPr>
        <p:spPr/>
        <p:txBody>
          <a:bodyPr/>
          <a:lstStyle/>
          <a:p>
            <a:r>
              <a:rPr lang="en-US"/>
              <a:t>Click to edit Master title style</a:t>
            </a:r>
            <a:endParaRPr lang="en-GB"/>
          </a:p>
        </p:txBody>
      </p:sp>
      <p:sp>
        <p:nvSpPr>
          <p:cNvPr id="8" name="Date Placeholder 7"/>
          <p:cNvSpPr>
            <a:spLocks noGrp="1"/>
          </p:cNvSpPr>
          <p:nvPr>
            <p:ph type="dt" sz="half" idx="10"/>
          </p:nvPr>
        </p:nvSpPr>
        <p:spPr>
          <a:xfrm>
            <a:off x="457200" y="6356350"/>
            <a:ext cx="2133600" cy="365125"/>
          </a:xfrm>
          <a:prstGeom prst="rect">
            <a:avLst/>
          </a:prstGeom>
        </p:spPr>
        <p:txBody>
          <a:bodyPr/>
          <a:lstStyle/>
          <a:p>
            <a:endParaRPr lang="en-GB"/>
          </a:p>
        </p:txBody>
      </p:sp>
      <p:sp>
        <p:nvSpPr>
          <p:cNvPr id="9" name="Slide Number Placeholder 8"/>
          <p:cNvSpPr>
            <a:spLocks noGrp="1"/>
          </p:cNvSpPr>
          <p:nvPr>
            <p:ph type="sldNum" sz="quarter" idx="11"/>
          </p:nvPr>
        </p:nvSpPr>
        <p:spPr>
          <a:xfrm>
            <a:off x="6182816" y="6356350"/>
            <a:ext cx="2133600" cy="365125"/>
          </a:xfrm>
          <a:prstGeom prst="rect">
            <a:avLst/>
          </a:prstGeom>
        </p:spPr>
        <p:txBody>
          <a:bodyPr/>
          <a:lstStyle/>
          <a:p>
            <a:fld id="{574E79B3-B147-42FE-AEDC-193251C15DC4}" type="slidenum">
              <a:rPr lang="en-GB" smtClean="0"/>
              <a:pPr/>
              <a:t>‹#›</a:t>
            </a:fld>
            <a:endParaRPr lang="en-GB"/>
          </a:p>
        </p:txBody>
      </p:sp>
      <p:sp>
        <p:nvSpPr>
          <p:cNvPr id="10" name="Footer Placeholder 9"/>
          <p:cNvSpPr>
            <a:spLocks noGrp="1"/>
          </p:cNvSpPr>
          <p:nvPr>
            <p:ph type="ftr" sz="quarter" idx="12"/>
          </p:nvPr>
        </p:nvSpPr>
        <p:spPr>
          <a:xfrm>
            <a:off x="2915816" y="6356350"/>
            <a:ext cx="2895600" cy="365125"/>
          </a:xfrm>
          <a:prstGeom prst="rect">
            <a:avLst/>
          </a:prstGeom>
        </p:spPr>
        <p:txBody>
          <a:bodyPr/>
          <a:lstStyle/>
          <a:p>
            <a:endParaRPr lang="en-GB"/>
          </a:p>
        </p:txBody>
      </p:sp>
    </p:spTree>
    <p:extLst>
      <p:ext uri="{BB962C8B-B14F-4D97-AF65-F5344CB8AC3E}">
        <p14:creationId xmlns:p14="http://schemas.microsoft.com/office/powerpoint/2010/main" val="144070255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lang="en-US"/>
              <a:t>Click to edit Master title style</a:t>
            </a:r>
          </a:p>
        </p:txBody>
      </p:sp>
      <p:sp>
        <p:nvSpPr>
          <p:cNvPr id="3" name="Espace réservé du contenu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252297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85800" y="3583837"/>
            <a:ext cx="6629400"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lang="en-US"/>
              <a:t>Click to edit Master title style</a:t>
            </a:r>
            <a:endParaRPr lang="en-US" dirty="0"/>
          </a:p>
        </p:txBody>
      </p:sp>
      <p:sp>
        <p:nvSpPr>
          <p:cNvPr id="3" name="Espace réservé du texte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Edit Master text styles</a:t>
            </a:r>
          </a:p>
        </p:txBody>
      </p:sp>
    </p:spTree>
    <p:extLst>
      <p:ext uri="{BB962C8B-B14F-4D97-AF65-F5344CB8AC3E}">
        <p14:creationId xmlns:p14="http://schemas.microsoft.com/office/powerpoint/2010/main" val="373090183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lang="en-US"/>
              <a:t>Click to edit Master title style</a:t>
            </a:r>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018768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1143000"/>
          </a:xfrm>
        </p:spPr>
        <p:txBody>
          <a:bodyPr/>
          <a:lstStyle>
            <a:lvl1pPr>
              <a:defRPr/>
            </a:lvl1pPr>
          </a:lstStyle>
          <a:p>
            <a:r>
              <a:rPr lang="en-US"/>
              <a:t>Click to edit Master title style</a:t>
            </a:r>
          </a:p>
        </p:txBody>
      </p:sp>
      <p:sp>
        <p:nvSpPr>
          <p:cNvPr id="3" name="Espace réservé du texte 2"/>
          <p:cNvSpPr>
            <a:spLocks noGrp="1"/>
          </p:cNvSpPr>
          <p:nvPr>
            <p:ph type="body" idx="1"/>
          </p:nvPr>
        </p:nvSpPr>
        <p:spPr>
          <a:xfrm>
            <a:off x="457200" y="5486400"/>
            <a:ext cx="4040188" cy="838200"/>
          </a:xfrm>
        </p:spPr>
        <p:txBody>
          <a:bodyPr/>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a:r>
              <a:rPr lang="en-US"/>
              <a:t>Edit Master text styles</a:t>
            </a:r>
          </a:p>
        </p:txBody>
      </p:sp>
      <p:sp>
        <p:nvSpPr>
          <p:cNvPr id="4" name="Espace réservé du texte 3"/>
          <p:cNvSpPr>
            <a:spLocks noGrp="1"/>
          </p:cNvSpPr>
          <p:nvPr>
            <p:ph type="body" sz="half" idx="3"/>
          </p:nvPr>
        </p:nvSpPr>
        <p:spPr>
          <a:xfrm>
            <a:off x="4645025" y="5486400"/>
            <a:ext cx="4041775" cy="838200"/>
          </a:xfrm>
        </p:spPr>
        <p:txBody>
          <a:bodyPr/>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a:r>
              <a:rPr lang="en-US"/>
              <a:t>Edit Master text styles</a:t>
            </a:r>
          </a:p>
        </p:txBody>
      </p:sp>
      <p:sp>
        <p:nvSpPr>
          <p:cNvPr id="5" name="Espace réservé du contenu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Espace réservé du contenu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496793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lstStyle>
            <a:lvl1pPr algn="l">
              <a:defRPr sz="4600"/>
            </a:lvl1pPr>
          </a:lstStyle>
          <a:p>
            <a:r>
              <a:rPr lang="en-US"/>
              <a:t>Click to edit Master title style</a:t>
            </a:r>
          </a:p>
        </p:txBody>
      </p:sp>
    </p:spTree>
    <p:extLst>
      <p:ext uri="{BB962C8B-B14F-4D97-AF65-F5344CB8AC3E}">
        <p14:creationId xmlns:p14="http://schemas.microsoft.com/office/powerpoint/2010/main" val="80495828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62512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lang="en-US"/>
              <a:t>Click to edit Master title style</a:t>
            </a:r>
            <a:endParaRPr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a:r>
              <a:rPr lang="en-US"/>
              <a:t>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9090327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lang="en-US"/>
              <a:t>Click to edit Master title style</a:t>
            </a:r>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normAutofit/>
          </a:bodyPr>
          <a:lstStyle>
            <a:lvl1pPr marL="0" indent="0">
              <a:buNone/>
              <a:defRPr sz="3200"/>
            </a:lvl1pPr>
          </a:lstStyle>
          <a:p>
            <a:pPr lvl="0"/>
            <a:r>
              <a:rPr lang="en-US" noProof="0"/>
              <a:t>Click icon to add picture</a:t>
            </a:r>
            <a:endParaRPr lang="en-US" noProof="0"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a:r>
              <a:rPr lang="en-US"/>
              <a:t>Edit Master text styles</a:t>
            </a:r>
          </a:p>
        </p:txBody>
      </p:sp>
    </p:spTree>
    <p:extLst>
      <p:ext uri="{BB962C8B-B14F-4D97-AF65-F5344CB8AC3E}">
        <p14:creationId xmlns:p14="http://schemas.microsoft.com/office/powerpoint/2010/main" val="11440105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a:t>Click to edit Master title style</a:t>
            </a:r>
          </a:p>
        </p:txBody>
      </p:sp>
      <p:sp>
        <p:nvSpPr>
          <p:cNvPr id="3" name="Espace réservé du texte vertical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6520706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09833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GB"/>
          </a:p>
        </p:txBody>
      </p:sp>
      <p:sp>
        <p:nvSpPr>
          <p:cNvPr id="5" name="Footer Placeholder 4"/>
          <p:cNvSpPr>
            <a:spLocks noGrp="1"/>
          </p:cNvSpPr>
          <p:nvPr>
            <p:ph type="ftr" sz="quarter" idx="11"/>
          </p:nvPr>
        </p:nvSpPr>
        <p:spPr>
          <a:xfrm>
            <a:off x="2915816"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182816" y="6356350"/>
            <a:ext cx="2133600" cy="365125"/>
          </a:xfrm>
          <a:prstGeom prst="rect">
            <a:avLst/>
          </a:prstGeom>
        </p:spPr>
        <p:txBody>
          <a:bodyPr/>
          <a:lstStyle/>
          <a:p>
            <a:fld id="{574E79B3-B147-42FE-AEDC-193251C15DC4}" type="slidenum">
              <a:rPr lang="en-GB" smtClean="0"/>
              <a:pPr/>
              <a:t>‹#›</a:t>
            </a:fld>
            <a:endParaRPr lang="en-GB"/>
          </a:p>
        </p:txBody>
      </p:sp>
    </p:spTree>
    <p:extLst>
      <p:ext uri="{BB962C8B-B14F-4D97-AF65-F5344CB8AC3E}">
        <p14:creationId xmlns:p14="http://schemas.microsoft.com/office/powerpoint/2010/main" val="159653921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2" name="Image 2" descr="LOGOfin.ep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995738" y="2703513"/>
            <a:ext cx="1173162" cy="146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78346235"/>
      </p:ext>
    </p:extLst>
  </p:cSld>
  <p:clrMapOvr>
    <a:overrideClrMapping bg1="dk1" tx1="lt1" bg2="dk2" tx2="lt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endParaRPr lang="en-GB">
              <a:solidFill>
                <a:srgbClr val="0C377B"/>
              </a:solidFill>
            </a:endParaRPr>
          </a:p>
        </p:txBody>
      </p:sp>
      <p:sp>
        <p:nvSpPr>
          <p:cNvPr id="5" name="Footer Placeholder 4"/>
          <p:cNvSpPr>
            <a:spLocks noGrp="1"/>
          </p:cNvSpPr>
          <p:nvPr>
            <p:ph type="ftr" sz="quarter" idx="11"/>
          </p:nvPr>
        </p:nvSpPr>
        <p:spPr>
          <a:xfrm>
            <a:off x="2916238" y="6356350"/>
            <a:ext cx="2895600" cy="365125"/>
          </a:xfrm>
          <a:prstGeom prst="rect">
            <a:avLst/>
          </a:prstGeom>
        </p:spPr>
        <p:txBody>
          <a:bodyPr/>
          <a:lstStyle>
            <a:lvl1pPr fontAlgn="auto">
              <a:spcBef>
                <a:spcPts val="0"/>
              </a:spcBef>
              <a:spcAft>
                <a:spcPts val="0"/>
              </a:spcAft>
              <a:defRPr>
                <a:latin typeface="+mn-lt"/>
                <a:cs typeface="+mn-cs"/>
              </a:defRPr>
            </a:lvl1pPr>
          </a:lstStyle>
          <a:p>
            <a:endParaRPr lang="en-GB">
              <a:solidFill>
                <a:srgbClr val="0C377B"/>
              </a:solidFill>
            </a:endParaRPr>
          </a:p>
        </p:txBody>
      </p:sp>
      <p:sp>
        <p:nvSpPr>
          <p:cNvPr id="6" name="Slide Number Placeholder 5"/>
          <p:cNvSpPr>
            <a:spLocks noGrp="1"/>
          </p:cNvSpPr>
          <p:nvPr>
            <p:ph type="sldNum" sz="quarter" idx="12"/>
          </p:nvPr>
        </p:nvSpPr>
        <p:spPr>
          <a:xfrm>
            <a:off x="6183313" y="6356350"/>
            <a:ext cx="2133600" cy="365125"/>
          </a:xfrm>
          <a:prstGeom prst="rect">
            <a:avLst/>
          </a:prstGeom>
        </p:spPr>
        <p:txBody>
          <a:bodyPr/>
          <a:lstStyle>
            <a:lvl1pPr fontAlgn="auto">
              <a:spcBef>
                <a:spcPts val="0"/>
              </a:spcBef>
              <a:spcAft>
                <a:spcPts val="0"/>
              </a:spcAft>
              <a:defRPr>
                <a:latin typeface="+mn-lt"/>
                <a:cs typeface="+mn-cs"/>
              </a:defRPr>
            </a:lvl1pPr>
          </a:lstStyle>
          <a:p>
            <a:fld id="{574E79B3-B147-42FE-AEDC-193251C15DC4}" type="slidenum">
              <a:rPr lang="en-GB" smtClean="0">
                <a:solidFill>
                  <a:srgbClr val="0C377B"/>
                </a:solidFill>
              </a:rPr>
              <a:pPr/>
              <a:t>‹#›</a:t>
            </a:fld>
            <a:endParaRPr lang="en-GB">
              <a:solidFill>
                <a:srgbClr val="0C377B"/>
              </a:solidFill>
            </a:endParaRPr>
          </a:p>
        </p:txBody>
      </p:sp>
    </p:spTree>
    <p:extLst>
      <p:ext uri="{BB962C8B-B14F-4D97-AF65-F5344CB8AC3E}">
        <p14:creationId xmlns:p14="http://schemas.microsoft.com/office/powerpoint/2010/main" val="263239419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endParaRPr lang="fr-FR"/>
          </a:p>
        </p:txBody>
      </p:sp>
      <p:sp>
        <p:nvSpPr>
          <p:cNvPr id="3" name="Chart Placeholder 2"/>
          <p:cNvSpPr>
            <a:spLocks noGrp="1"/>
          </p:cNvSpPr>
          <p:nvPr>
            <p:ph type="chart" idx="1"/>
          </p:nvPr>
        </p:nvSpPr>
        <p:spPr>
          <a:xfrm>
            <a:off x="457200" y="1600200"/>
            <a:ext cx="8229600" cy="4525963"/>
          </a:xfrm>
        </p:spPr>
        <p:txBody>
          <a:bodyPr>
            <a:normAutofit/>
          </a:bodyPr>
          <a:lstStyle/>
          <a:p>
            <a:pPr lvl="0"/>
            <a:r>
              <a:rPr lang="en-US" noProof="0"/>
              <a:t>Click icon to add chart</a:t>
            </a:r>
            <a:endParaRPr lang="fr-FR" noProof="0"/>
          </a:p>
        </p:txBody>
      </p:sp>
      <p:sp>
        <p:nvSpPr>
          <p:cNvPr id="4" name="Date Placeholder 3"/>
          <p:cNvSpPr>
            <a:spLocks noGrp="1" noChangeArrowheads="1"/>
          </p:cNvSpPr>
          <p:nvPr>
            <p:ph type="dt" sz="half" idx="10"/>
          </p:nvPr>
        </p:nvSpPr>
        <p:spPr>
          <a:xfrm>
            <a:off x="457200" y="6245225"/>
            <a:ext cx="2133600" cy="476250"/>
          </a:xfrm>
          <a:prstGeom prst="rect">
            <a:avLst/>
          </a:prstGeom>
        </p:spPr>
        <p:txBody>
          <a:bodyPr/>
          <a:lstStyle>
            <a:lvl1pPr fontAlgn="auto">
              <a:spcBef>
                <a:spcPts val="0"/>
              </a:spcBef>
              <a:spcAft>
                <a:spcPts val="0"/>
              </a:spcAft>
              <a:defRPr>
                <a:latin typeface="+mn-lt"/>
                <a:cs typeface="+mn-cs"/>
              </a:defRPr>
            </a:lvl1pPr>
          </a:lstStyle>
          <a:p>
            <a:endParaRPr lang="en-GB">
              <a:solidFill>
                <a:srgbClr val="0C377B"/>
              </a:solidFill>
            </a:endParaRPr>
          </a:p>
        </p:txBody>
      </p:sp>
      <p:sp>
        <p:nvSpPr>
          <p:cNvPr id="5" name="Footer Placeholder 4"/>
          <p:cNvSpPr>
            <a:spLocks noGrp="1" noChangeArrowheads="1"/>
          </p:cNvSpPr>
          <p:nvPr>
            <p:ph type="ftr" sz="quarter" idx="11"/>
          </p:nvPr>
        </p:nvSpPr>
        <p:spPr>
          <a:xfrm>
            <a:off x="3124200" y="6245225"/>
            <a:ext cx="2895600" cy="476250"/>
          </a:xfrm>
          <a:prstGeom prst="rect">
            <a:avLst/>
          </a:prstGeom>
        </p:spPr>
        <p:txBody>
          <a:bodyPr/>
          <a:lstStyle>
            <a:lvl1pPr fontAlgn="auto">
              <a:spcBef>
                <a:spcPts val="0"/>
              </a:spcBef>
              <a:spcAft>
                <a:spcPts val="0"/>
              </a:spcAft>
              <a:defRPr>
                <a:latin typeface="+mn-lt"/>
                <a:cs typeface="+mn-cs"/>
              </a:defRPr>
            </a:lvl1pPr>
          </a:lstStyle>
          <a:p>
            <a:endParaRPr lang="en-GB">
              <a:solidFill>
                <a:srgbClr val="0C377B"/>
              </a:solidFill>
            </a:endParaRPr>
          </a:p>
        </p:txBody>
      </p:sp>
      <p:sp>
        <p:nvSpPr>
          <p:cNvPr id="6" name="Slide Number Placeholder 5"/>
          <p:cNvSpPr>
            <a:spLocks noGrp="1" noChangeArrowheads="1"/>
          </p:cNvSpPr>
          <p:nvPr>
            <p:ph type="sldNum" sz="quarter" idx="12"/>
          </p:nvPr>
        </p:nvSpPr>
        <p:spPr>
          <a:xfrm>
            <a:off x="6553200" y="6245225"/>
            <a:ext cx="2133600" cy="476250"/>
          </a:xfrm>
          <a:prstGeom prst="rect">
            <a:avLst/>
          </a:prstGeom>
        </p:spPr>
        <p:txBody>
          <a:bodyPr/>
          <a:lstStyle>
            <a:lvl1pPr fontAlgn="auto">
              <a:spcBef>
                <a:spcPts val="0"/>
              </a:spcBef>
              <a:spcAft>
                <a:spcPts val="0"/>
              </a:spcAft>
              <a:defRPr>
                <a:latin typeface="+mn-lt"/>
                <a:cs typeface="+mn-cs"/>
              </a:defRPr>
            </a:lvl1pPr>
          </a:lstStyle>
          <a:p>
            <a:fld id="{E82F6E63-0629-4216-A7EB-27F88B7E9204}" type="slidenum">
              <a:rPr lang="en-GB" smtClean="0">
                <a:solidFill>
                  <a:srgbClr val="0C377B"/>
                </a:solidFill>
              </a:rPr>
              <a:pPr/>
              <a:t>‹#›</a:t>
            </a:fld>
            <a:endParaRPr lang="en-GB">
              <a:solidFill>
                <a:srgbClr val="0C377B"/>
              </a:solidFill>
            </a:endParaRPr>
          </a:p>
        </p:txBody>
      </p:sp>
    </p:spTree>
    <p:extLst>
      <p:ext uri="{BB962C8B-B14F-4D97-AF65-F5344CB8AC3E}">
        <p14:creationId xmlns:p14="http://schemas.microsoft.com/office/powerpoint/2010/main" val="115963622"/>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p:cSld name="Very First Slid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072440" y="2999945"/>
            <a:ext cx="1102596" cy="1091515"/>
          </a:xfrm>
          <a:prstGeom prst="rect">
            <a:avLst/>
          </a:prstGeom>
        </p:spPr>
      </p:pic>
    </p:spTree>
    <p:extLst>
      <p:ext uri="{BB962C8B-B14F-4D97-AF65-F5344CB8AC3E}">
        <p14:creationId xmlns:p14="http://schemas.microsoft.com/office/powerpoint/2010/main" val="1711204491"/>
      </p:ext>
    </p:extLst>
  </p:cSld>
  <p:clrMapOvr>
    <a:overrideClrMapping bg1="dk1" tx1="lt1" bg2="dk2" tx2="lt2" accent1="accent1" accent2="accent2" accent3="accent3" accent4="accent4" accent5="accent5" accent6="accent6" hlink="hlink" folHlink="folHlink"/>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itle +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736848" y="6356350"/>
            <a:ext cx="1092535" cy="365125"/>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1829383" y="6356350"/>
            <a:ext cx="6315447"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8144830" y="6356350"/>
            <a:ext cx="541969" cy="365125"/>
          </a:xfrm>
          <a:prstGeom prst="rect">
            <a:avLst/>
          </a:prstGeom>
        </p:spPr>
        <p:txBody>
          <a:bodyPr/>
          <a:lstStyle/>
          <a:p>
            <a:fld id="{22171F32-9A30-EC41-A9D2-45D6D6C63207}" type="slidenum">
              <a:rPr lang="en-US" smtClean="0">
                <a:solidFill>
                  <a:prstClr val="black"/>
                </a:solidFill>
              </a:rPr>
              <a:pPr/>
              <a:t>‹#›</a:t>
            </a:fld>
            <a:endParaRPr lang="en-US" dirty="0">
              <a:solidFill>
                <a:prstClr val="black"/>
              </a:solidFill>
            </a:endParaRPr>
          </a:p>
        </p:txBody>
      </p:sp>
      <p:sp>
        <p:nvSpPr>
          <p:cNvPr id="7" name="Title 6"/>
          <p:cNvSpPr>
            <a:spLocks noGrp="1"/>
          </p:cNvSpPr>
          <p:nvPr>
            <p:ph type="title"/>
          </p:nvPr>
        </p:nvSpPr>
        <p:spPr/>
        <p:txBody>
          <a:bodyPr/>
          <a:lstStyle/>
          <a:p>
            <a:r>
              <a:rPr lang="en-US" noProof="0"/>
              <a:t>Click to edit Master title style</a:t>
            </a:r>
            <a:endParaRPr lang="en-GB" noProof="0"/>
          </a:p>
        </p:txBody>
      </p:sp>
      <p:sp>
        <p:nvSpPr>
          <p:cNvPr id="3" name="Espace réservé du contenu 2"/>
          <p:cNvSpPr>
            <a:spLocks noGrp="1"/>
          </p:cNvSpPr>
          <p:nvPr>
            <p:ph idx="1"/>
          </p:nvPr>
        </p:nvSpPr>
        <p:spPr/>
        <p:txBody>
          <a:bodyPr/>
          <a:lstStyle/>
          <a:p>
            <a:pPr lvl="0" eaLnBrk="1" latinLnBrk="0" hangingPunct="1"/>
            <a:r>
              <a:rPr lang="en-US" noProof="0"/>
              <a:t>Edit Master text styles</a:t>
            </a:r>
          </a:p>
          <a:p>
            <a:pPr lvl="1" eaLnBrk="1" latinLnBrk="0" hangingPunct="1"/>
            <a:r>
              <a:rPr lang="en-US" noProof="0"/>
              <a:t>Second level</a:t>
            </a:r>
          </a:p>
          <a:p>
            <a:pPr lvl="2" eaLnBrk="1" latinLnBrk="0" hangingPunct="1"/>
            <a:r>
              <a:rPr lang="en-US" noProof="0"/>
              <a:t>Third level</a:t>
            </a:r>
          </a:p>
          <a:p>
            <a:pPr lvl="3" eaLnBrk="1" latinLnBrk="0" hangingPunct="1"/>
            <a:r>
              <a:rPr lang="en-US" noProof="0"/>
              <a:t>Fourth level</a:t>
            </a:r>
          </a:p>
          <a:p>
            <a:pPr lvl="4" eaLnBrk="1" latinLnBrk="0" hangingPunct="1"/>
            <a:r>
              <a:rPr lang="en-US" noProof="0"/>
              <a:t>Fifth level</a:t>
            </a:r>
            <a:endParaRPr kumimoji="0" lang="en-GB" noProof="0"/>
          </a:p>
        </p:txBody>
      </p:sp>
    </p:spTree>
    <p:extLst>
      <p:ext uri="{BB962C8B-B14F-4D97-AF65-F5344CB8AC3E}">
        <p14:creationId xmlns:p14="http://schemas.microsoft.com/office/powerpoint/2010/main" val="122276322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Title 6"/>
          <p:cNvSpPr>
            <a:spLocks noGrp="1"/>
          </p:cNvSpPr>
          <p:nvPr>
            <p:ph type="title"/>
          </p:nvPr>
        </p:nvSpPr>
        <p:spPr/>
        <p:txBody>
          <a:bodyPr/>
          <a:lstStyle/>
          <a:p>
            <a:r>
              <a:rPr lang="en-US"/>
              <a:t>Click to edit Master title style</a:t>
            </a:r>
            <a:endParaRPr lang="en-GB"/>
          </a:p>
        </p:txBody>
      </p:sp>
      <p:sp>
        <p:nvSpPr>
          <p:cNvPr id="8" name="Date Placeholder 7"/>
          <p:cNvSpPr>
            <a:spLocks noGrp="1"/>
          </p:cNvSpPr>
          <p:nvPr>
            <p:ph type="dt" sz="half" idx="10"/>
          </p:nvPr>
        </p:nvSpPr>
        <p:spPr>
          <a:xfrm>
            <a:off x="457200" y="6356350"/>
            <a:ext cx="2133600" cy="365125"/>
          </a:xfrm>
          <a:prstGeom prst="rect">
            <a:avLst/>
          </a:prstGeom>
        </p:spPr>
        <p:txBody>
          <a:bodyPr/>
          <a:lstStyle/>
          <a:p>
            <a:endParaRPr lang="en-GB"/>
          </a:p>
        </p:txBody>
      </p:sp>
      <p:sp>
        <p:nvSpPr>
          <p:cNvPr id="9" name="Slide Number Placeholder 8"/>
          <p:cNvSpPr>
            <a:spLocks noGrp="1"/>
          </p:cNvSpPr>
          <p:nvPr>
            <p:ph type="sldNum" sz="quarter" idx="11"/>
          </p:nvPr>
        </p:nvSpPr>
        <p:spPr>
          <a:xfrm>
            <a:off x="6182816" y="6356350"/>
            <a:ext cx="2133600" cy="365125"/>
          </a:xfrm>
          <a:prstGeom prst="rect">
            <a:avLst/>
          </a:prstGeom>
        </p:spPr>
        <p:txBody>
          <a:bodyPr/>
          <a:lstStyle/>
          <a:p>
            <a:fld id="{574E79B3-B147-42FE-AEDC-193251C15DC4}" type="slidenum">
              <a:rPr lang="en-GB" smtClean="0"/>
              <a:pPr/>
              <a:t>‹#›</a:t>
            </a:fld>
            <a:endParaRPr lang="en-GB"/>
          </a:p>
        </p:txBody>
      </p:sp>
      <p:sp>
        <p:nvSpPr>
          <p:cNvPr id="10" name="Footer Placeholder 9"/>
          <p:cNvSpPr>
            <a:spLocks noGrp="1"/>
          </p:cNvSpPr>
          <p:nvPr>
            <p:ph type="ftr" sz="quarter" idx="12"/>
          </p:nvPr>
        </p:nvSpPr>
        <p:spPr>
          <a:xfrm>
            <a:off x="2915816" y="6356350"/>
            <a:ext cx="2895600" cy="365125"/>
          </a:xfrm>
          <a:prstGeom prst="rect">
            <a:avLst/>
          </a:prstGeom>
        </p:spPr>
        <p:txBody>
          <a:bodyPr/>
          <a:lstStyle/>
          <a:p>
            <a:endParaRPr lang="en-GB"/>
          </a:p>
        </p:txBody>
      </p:sp>
    </p:spTree>
    <p:extLst>
      <p:ext uri="{BB962C8B-B14F-4D97-AF65-F5344CB8AC3E}">
        <p14:creationId xmlns:p14="http://schemas.microsoft.com/office/powerpoint/2010/main" val="143119444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Just Title">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36848" y="6356350"/>
            <a:ext cx="1092535" cy="365125"/>
          </a:xfrm>
          <a:prstGeom prst="rect">
            <a:avLst/>
          </a:prstGeom>
        </p:spPr>
        <p:txBody>
          <a:bodyPr/>
          <a:lstStyle/>
          <a:p>
            <a:endParaRPr lang="en-US" dirty="0">
              <a:solidFill>
                <a:prstClr val="black"/>
              </a:solidFill>
            </a:endParaRPr>
          </a:p>
        </p:txBody>
      </p:sp>
      <p:sp>
        <p:nvSpPr>
          <p:cNvPr id="4" name="Footer Placeholder 3"/>
          <p:cNvSpPr>
            <a:spLocks noGrp="1"/>
          </p:cNvSpPr>
          <p:nvPr>
            <p:ph type="ftr" sz="quarter" idx="11"/>
          </p:nvPr>
        </p:nvSpPr>
        <p:spPr>
          <a:xfrm>
            <a:off x="1829383" y="6356350"/>
            <a:ext cx="6315447" cy="365125"/>
          </a:xfrm>
          <a:prstGeom prst="rect">
            <a:avLst/>
          </a:prstGeom>
        </p:spPr>
        <p:txBody>
          <a:bodyPr/>
          <a:lstStyle/>
          <a:p>
            <a:endParaRPr lang="en-US" dirty="0">
              <a:solidFill>
                <a:prstClr val="black"/>
              </a:solidFill>
            </a:endParaRPr>
          </a:p>
        </p:txBody>
      </p:sp>
      <p:sp>
        <p:nvSpPr>
          <p:cNvPr id="5" name="Slide Number Placeholder 4"/>
          <p:cNvSpPr>
            <a:spLocks noGrp="1"/>
          </p:cNvSpPr>
          <p:nvPr>
            <p:ph type="sldNum" sz="quarter" idx="12"/>
          </p:nvPr>
        </p:nvSpPr>
        <p:spPr>
          <a:xfrm>
            <a:off x="8144830" y="6356350"/>
            <a:ext cx="541969" cy="365125"/>
          </a:xfrm>
          <a:prstGeom prst="rect">
            <a:avLst/>
          </a:prstGeom>
        </p:spPr>
        <p:txBody>
          <a:bodyPr/>
          <a:lstStyle/>
          <a:p>
            <a:fld id="{22171F32-9A30-EC41-A9D2-45D6D6C63207}" type="slidenum">
              <a:rPr lang="en-US" smtClean="0">
                <a:solidFill>
                  <a:prstClr val="black"/>
                </a:solidFill>
              </a:rPr>
              <a:pPr/>
              <a:t>‹#›</a:t>
            </a:fld>
            <a:endParaRPr lang="en-US" dirty="0">
              <a:solidFill>
                <a:prstClr val="black"/>
              </a:solidFill>
            </a:endParaRPr>
          </a:p>
        </p:txBody>
      </p:sp>
      <p:sp>
        <p:nvSpPr>
          <p:cNvPr id="2" name="Title 1"/>
          <p:cNvSpPr>
            <a:spLocks noGrp="1"/>
          </p:cNvSpPr>
          <p:nvPr>
            <p:ph type="title"/>
          </p:nvPr>
        </p:nvSpPr>
        <p:spPr/>
        <p:txBody>
          <a:bodyPr/>
          <a:lstStyle/>
          <a:p>
            <a:r>
              <a:rPr lang="en-US" noProof="0"/>
              <a:t>Click to edit Master title style</a:t>
            </a:r>
            <a:endParaRPr lang="en-GB" noProof="0"/>
          </a:p>
        </p:txBody>
      </p:sp>
    </p:spTree>
    <p:extLst>
      <p:ext uri="{BB962C8B-B14F-4D97-AF65-F5344CB8AC3E}">
        <p14:creationId xmlns:p14="http://schemas.microsoft.com/office/powerpoint/2010/main" val="366806603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p:cSld name="Very Last Slid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423211356"/>
      </p:ext>
    </p:extLst>
  </p:cSld>
  <p:clrMapOvr>
    <a:overrideClrMapping bg1="dk1" tx1="lt1" bg2="dk2" tx2="lt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Full page Pictur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0B53359-C582-6844-9EA4-4D6212D59769}"/>
              </a:ext>
            </a:extLst>
          </p:cNvPr>
          <p:cNvSpPr>
            <a:spLocks noGrp="1"/>
          </p:cNvSpPr>
          <p:nvPr>
            <p:ph type="pic" sz="quarter" idx="13" hasCustomPrompt="1"/>
          </p:nvPr>
        </p:nvSpPr>
        <p:spPr>
          <a:xfrm>
            <a:off x="0" y="0"/>
            <a:ext cx="9144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hasCustomPrompt="1"/>
          </p:nvPr>
        </p:nvSpPr>
        <p:spPr>
          <a:xfrm>
            <a:off x="6056710" y="1592263"/>
            <a:ext cx="2781300" cy="4608512"/>
          </a:xfrm>
        </p:spPr>
        <p:txBody>
          <a:bodyPr/>
          <a:lstStyle>
            <a:lvl1pPr marL="257175" indent="-257175">
              <a:buFont typeface="Arial" panose="020B0604020202020204" pitchFamily="34" charset="0"/>
              <a:buChar char="•"/>
              <a:defRPr>
                <a:solidFill>
                  <a:schemeClr val="bg1"/>
                </a:solidFill>
              </a:defRPr>
            </a:lvl1pPr>
            <a:lvl2pPr marL="471488" indent="-196454">
              <a:buFont typeface="Arial" panose="020B0604020202020204" pitchFamily="34" charset="0"/>
              <a:buChar char="•"/>
              <a:tabLst/>
              <a:defRPr sz="1350">
                <a:solidFill>
                  <a:schemeClr val="bg1"/>
                </a:solidFill>
              </a:defRPr>
            </a:lvl2pPr>
            <a:lvl3pPr marL="666750" indent="-195263">
              <a:buSzPct val="100000"/>
              <a:buFont typeface="Arial" panose="020B0604020202020204" pitchFamily="34" charset="0"/>
              <a:buChar char="•"/>
              <a:tabLst/>
              <a:defRPr sz="1350">
                <a:solidFill>
                  <a:schemeClr val="bg1"/>
                </a:solidFill>
              </a:defRPr>
            </a:lvl3pPr>
            <a:lvl4pPr marL="907256" indent="-202406">
              <a:buSzPct val="100000"/>
              <a:buFont typeface="Arial" panose="020B0604020202020204" pitchFamily="34" charset="0"/>
              <a:buChar char="•"/>
              <a:tabLst/>
              <a:defRPr sz="1200">
                <a:solidFill>
                  <a:schemeClr val="bg1"/>
                </a:solidFill>
              </a:defRPr>
            </a:lvl4pPr>
            <a:lvl5pPr marL="1543050" indent="-17145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a:xfrm>
            <a:off x="6056710" y="373593"/>
            <a:ext cx="2781300" cy="1065742"/>
          </a:xfrm>
        </p:spPr>
        <p:txBody>
          <a:bodyPr/>
          <a:lstStyle>
            <a:lvl1pPr>
              <a:defRPr>
                <a:solidFill>
                  <a:schemeClr val="bg1"/>
                </a:solidFill>
              </a:defRPr>
            </a:lvl1pPr>
          </a:lstStyle>
          <a:p>
            <a:r>
              <a:rPr lang="en-US"/>
              <a:t>Click to edit Master title style</a:t>
            </a:r>
            <a:endParaRPr lang="en-US" dirty="0"/>
          </a:p>
        </p:txBody>
      </p:sp>
      <p:sp>
        <p:nvSpPr>
          <p:cNvPr id="2" name="Date Placeholder 1">
            <a:extLst>
              <a:ext uri="{FF2B5EF4-FFF2-40B4-BE49-F238E27FC236}">
                <a16:creationId xmlns:a16="http://schemas.microsoft.com/office/drawing/2014/main" id="{F16AF3C9-D784-6946-89F2-5993CCDAAF63}"/>
              </a:ext>
            </a:extLst>
          </p:cNvPr>
          <p:cNvSpPr>
            <a:spLocks noGrp="1"/>
          </p:cNvSpPr>
          <p:nvPr>
            <p:ph type="dt" sz="half" idx="14"/>
          </p:nvPr>
        </p:nvSpPr>
        <p:spPr/>
        <p:txBody>
          <a:bodyPr/>
          <a:lstStyle/>
          <a:p>
            <a:fld id="{23793A62-AA7E-5A4D-A43E-DF1B3593C4E5}" type="datetime1">
              <a:rPr lang="en-US" smtClean="0"/>
              <a:t>9/13/2023</a:t>
            </a:fld>
            <a:endParaRPr lang="en-US" dirty="0"/>
          </a:p>
        </p:txBody>
      </p:sp>
      <p:sp>
        <p:nvSpPr>
          <p:cNvPr id="5" name="Footer Placeholder 4">
            <a:extLst>
              <a:ext uri="{FF2B5EF4-FFF2-40B4-BE49-F238E27FC236}">
                <a16:creationId xmlns:a16="http://schemas.microsoft.com/office/drawing/2014/main" id="{6EBA3189-CBF0-9340-9C1D-42AA3E21A8C6}"/>
              </a:ext>
            </a:extLst>
          </p:cNvPr>
          <p:cNvSpPr>
            <a:spLocks noGrp="1"/>
          </p:cNvSpPr>
          <p:nvPr>
            <p:ph type="ftr" sz="quarter" idx="15"/>
          </p:nvPr>
        </p:nvSpPr>
        <p:spPr/>
        <p:txBody>
          <a:bodyPr/>
          <a:lstStyle/>
          <a:p>
            <a:r>
              <a:rPr lang="en-US"/>
              <a:t>Presenter | Presentation Title</a:t>
            </a:r>
            <a:endParaRPr lang="en-US" dirty="0"/>
          </a:p>
        </p:txBody>
      </p:sp>
      <p:sp>
        <p:nvSpPr>
          <p:cNvPr id="6" name="Slide Number Placeholder 5">
            <a:extLst>
              <a:ext uri="{FF2B5EF4-FFF2-40B4-BE49-F238E27FC236}">
                <a16:creationId xmlns:a16="http://schemas.microsoft.com/office/drawing/2014/main" id="{D41DD477-EAF2-F841-B7BB-852598C9EAA0}"/>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1490142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GB"/>
          </a:p>
        </p:txBody>
      </p:sp>
      <p:sp>
        <p:nvSpPr>
          <p:cNvPr id="6" name="Footer Placeholder 5"/>
          <p:cNvSpPr>
            <a:spLocks noGrp="1"/>
          </p:cNvSpPr>
          <p:nvPr>
            <p:ph type="ftr" sz="quarter" idx="11"/>
          </p:nvPr>
        </p:nvSpPr>
        <p:spPr>
          <a:xfrm>
            <a:off x="2915816"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182816" y="6356350"/>
            <a:ext cx="2133600" cy="365125"/>
          </a:xfrm>
          <a:prstGeom prst="rect">
            <a:avLst/>
          </a:prstGeom>
        </p:spPr>
        <p:txBody>
          <a:bodyPr/>
          <a:lstStyle/>
          <a:p>
            <a:fld id="{574E79B3-B147-42FE-AEDC-193251C15DC4}" type="slidenum">
              <a:rPr lang="en-GB" smtClean="0"/>
              <a:pPr/>
              <a:t>‹#›</a:t>
            </a:fld>
            <a:endParaRPr lang="en-GB"/>
          </a:p>
        </p:txBody>
      </p:sp>
    </p:spTree>
    <p:extLst>
      <p:ext uri="{BB962C8B-B14F-4D97-AF65-F5344CB8AC3E}">
        <p14:creationId xmlns:p14="http://schemas.microsoft.com/office/powerpoint/2010/main" val="14567289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a:xfrm>
            <a:off x="457200" y="6356350"/>
            <a:ext cx="2133600" cy="365125"/>
          </a:xfrm>
          <a:prstGeom prst="rect">
            <a:avLst/>
          </a:prstGeom>
        </p:spPr>
        <p:txBody>
          <a:bodyPr/>
          <a:lstStyle/>
          <a:p>
            <a:endParaRPr lang="en-GB"/>
          </a:p>
        </p:txBody>
      </p:sp>
      <p:sp>
        <p:nvSpPr>
          <p:cNvPr id="8" name="Footer Placeholder 7"/>
          <p:cNvSpPr>
            <a:spLocks noGrp="1"/>
          </p:cNvSpPr>
          <p:nvPr>
            <p:ph type="ftr" sz="quarter" idx="11"/>
          </p:nvPr>
        </p:nvSpPr>
        <p:spPr>
          <a:xfrm>
            <a:off x="2915816" y="6356350"/>
            <a:ext cx="2895600" cy="365125"/>
          </a:xfrm>
          <a:prstGeom prst="rect">
            <a:avLst/>
          </a:prstGeom>
        </p:spPr>
        <p:txBody>
          <a:bodyPr/>
          <a:lstStyle/>
          <a:p>
            <a:endParaRPr lang="en-GB"/>
          </a:p>
        </p:txBody>
      </p:sp>
      <p:sp>
        <p:nvSpPr>
          <p:cNvPr id="9" name="Slide Number Placeholder 8"/>
          <p:cNvSpPr>
            <a:spLocks noGrp="1"/>
          </p:cNvSpPr>
          <p:nvPr>
            <p:ph type="sldNum" sz="quarter" idx="12"/>
          </p:nvPr>
        </p:nvSpPr>
        <p:spPr>
          <a:xfrm>
            <a:off x="6182816" y="6356350"/>
            <a:ext cx="2133600" cy="365125"/>
          </a:xfrm>
          <a:prstGeom prst="rect">
            <a:avLst/>
          </a:prstGeom>
        </p:spPr>
        <p:txBody>
          <a:bodyPr/>
          <a:lstStyle/>
          <a:p>
            <a:fld id="{574E79B3-B147-42FE-AEDC-193251C15DC4}" type="slidenum">
              <a:rPr lang="en-GB" smtClean="0"/>
              <a:pPr/>
              <a:t>‹#›</a:t>
            </a:fld>
            <a:endParaRPr lang="en-GB"/>
          </a:p>
        </p:txBody>
      </p:sp>
    </p:spTree>
    <p:extLst>
      <p:ext uri="{BB962C8B-B14F-4D97-AF65-F5344CB8AC3E}">
        <p14:creationId xmlns:p14="http://schemas.microsoft.com/office/powerpoint/2010/main" val="2382550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a:xfrm>
            <a:off x="457200" y="6356350"/>
            <a:ext cx="2133600" cy="365125"/>
          </a:xfrm>
          <a:prstGeom prst="rect">
            <a:avLst/>
          </a:prstGeom>
        </p:spPr>
        <p:txBody>
          <a:bodyPr/>
          <a:lstStyle/>
          <a:p>
            <a:endParaRPr lang="en-GB"/>
          </a:p>
        </p:txBody>
      </p:sp>
      <p:sp>
        <p:nvSpPr>
          <p:cNvPr id="4" name="Footer Placeholder 3"/>
          <p:cNvSpPr>
            <a:spLocks noGrp="1"/>
          </p:cNvSpPr>
          <p:nvPr>
            <p:ph type="ftr" sz="quarter" idx="11"/>
          </p:nvPr>
        </p:nvSpPr>
        <p:spPr>
          <a:xfrm>
            <a:off x="2915816" y="6356350"/>
            <a:ext cx="2895600"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6182816" y="6356350"/>
            <a:ext cx="2133600" cy="365125"/>
          </a:xfrm>
          <a:prstGeom prst="rect">
            <a:avLst/>
          </a:prstGeom>
        </p:spPr>
        <p:txBody>
          <a:bodyPr/>
          <a:lstStyle/>
          <a:p>
            <a:fld id="{574E79B3-B147-42FE-AEDC-193251C15DC4}" type="slidenum">
              <a:rPr lang="en-GB" smtClean="0"/>
              <a:pPr/>
              <a:t>‹#›</a:t>
            </a:fld>
            <a:endParaRPr lang="en-GB"/>
          </a:p>
        </p:txBody>
      </p:sp>
    </p:spTree>
    <p:extLst>
      <p:ext uri="{BB962C8B-B14F-4D97-AF65-F5344CB8AC3E}">
        <p14:creationId xmlns:p14="http://schemas.microsoft.com/office/powerpoint/2010/main" val="894807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endParaRPr lang="en-GB"/>
          </a:p>
        </p:txBody>
      </p:sp>
      <p:sp>
        <p:nvSpPr>
          <p:cNvPr id="3" name="Footer Placeholder 2"/>
          <p:cNvSpPr>
            <a:spLocks noGrp="1"/>
          </p:cNvSpPr>
          <p:nvPr>
            <p:ph type="ftr" sz="quarter" idx="11"/>
          </p:nvPr>
        </p:nvSpPr>
        <p:spPr>
          <a:xfrm>
            <a:off x="2915816" y="6356350"/>
            <a:ext cx="2895600" cy="365125"/>
          </a:xfrm>
          <a:prstGeom prst="rect">
            <a:avLst/>
          </a:prstGeom>
        </p:spPr>
        <p:txBody>
          <a:bodyPr/>
          <a:lstStyle/>
          <a:p>
            <a:endParaRPr lang="en-GB"/>
          </a:p>
        </p:txBody>
      </p:sp>
      <p:sp>
        <p:nvSpPr>
          <p:cNvPr id="4" name="Slide Number Placeholder 3"/>
          <p:cNvSpPr>
            <a:spLocks noGrp="1"/>
          </p:cNvSpPr>
          <p:nvPr>
            <p:ph type="sldNum" sz="quarter" idx="12"/>
          </p:nvPr>
        </p:nvSpPr>
        <p:spPr>
          <a:xfrm>
            <a:off x="6182816" y="6356350"/>
            <a:ext cx="2133600" cy="365125"/>
          </a:xfrm>
          <a:prstGeom prst="rect">
            <a:avLst/>
          </a:prstGeom>
        </p:spPr>
        <p:txBody>
          <a:bodyPr/>
          <a:lstStyle/>
          <a:p>
            <a:fld id="{574E79B3-B147-42FE-AEDC-193251C15DC4}" type="slidenum">
              <a:rPr lang="en-GB" smtClean="0"/>
              <a:pPr/>
              <a:t>‹#›</a:t>
            </a:fld>
            <a:endParaRPr lang="en-GB"/>
          </a:p>
        </p:txBody>
      </p:sp>
    </p:spTree>
    <p:extLst>
      <p:ext uri="{BB962C8B-B14F-4D97-AF65-F5344CB8AC3E}">
        <p14:creationId xmlns:p14="http://schemas.microsoft.com/office/powerpoint/2010/main" val="25439238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GB"/>
          </a:p>
        </p:txBody>
      </p:sp>
      <p:sp>
        <p:nvSpPr>
          <p:cNvPr id="6" name="Footer Placeholder 5"/>
          <p:cNvSpPr>
            <a:spLocks noGrp="1"/>
          </p:cNvSpPr>
          <p:nvPr>
            <p:ph type="ftr" sz="quarter" idx="11"/>
          </p:nvPr>
        </p:nvSpPr>
        <p:spPr>
          <a:xfrm>
            <a:off x="2915816"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182816" y="6356350"/>
            <a:ext cx="2133600" cy="365125"/>
          </a:xfrm>
          <a:prstGeom prst="rect">
            <a:avLst/>
          </a:prstGeom>
        </p:spPr>
        <p:txBody>
          <a:bodyPr/>
          <a:lstStyle/>
          <a:p>
            <a:fld id="{574E79B3-B147-42FE-AEDC-193251C15DC4}" type="slidenum">
              <a:rPr lang="en-GB" smtClean="0"/>
              <a:pPr/>
              <a:t>‹#›</a:t>
            </a:fld>
            <a:endParaRPr lang="en-GB"/>
          </a:p>
        </p:txBody>
      </p:sp>
    </p:spTree>
    <p:extLst>
      <p:ext uri="{BB962C8B-B14F-4D97-AF65-F5344CB8AC3E}">
        <p14:creationId xmlns:p14="http://schemas.microsoft.com/office/powerpoint/2010/main" val="37859219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GB"/>
          </a:p>
        </p:txBody>
      </p:sp>
      <p:sp>
        <p:nvSpPr>
          <p:cNvPr id="6" name="Footer Placeholder 5"/>
          <p:cNvSpPr>
            <a:spLocks noGrp="1"/>
          </p:cNvSpPr>
          <p:nvPr>
            <p:ph type="ftr" sz="quarter" idx="11"/>
          </p:nvPr>
        </p:nvSpPr>
        <p:spPr>
          <a:xfrm>
            <a:off x="2915816"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182816" y="6356350"/>
            <a:ext cx="2133600" cy="365125"/>
          </a:xfrm>
          <a:prstGeom prst="rect">
            <a:avLst/>
          </a:prstGeom>
        </p:spPr>
        <p:txBody>
          <a:bodyPr/>
          <a:lstStyle/>
          <a:p>
            <a:fld id="{574E79B3-B147-42FE-AEDC-193251C15DC4}" type="slidenum">
              <a:rPr lang="en-GB" smtClean="0"/>
              <a:pPr/>
              <a:t>‹#›</a:t>
            </a:fld>
            <a:endParaRPr lang="en-GB"/>
          </a:p>
        </p:txBody>
      </p:sp>
    </p:spTree>
    <p:extLst>
      <p:ext uri="{BB962C8B-B14F-4D97-AF65-F5344CB8AC3E}">
        <p14:creationId xmlns:p14="http://schemas.microsoft.com/office/powerpoint/2010/main" val="391531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slideLayout" Target="../slideLayouts/slideLayout34.xml"/><Relationship Id="rId3" Type="http://schemas.openxmlformats.org/officeDocument/2006/relationships/slideLayout" Target="../slideLayouts/slideLayout19.xml"/><Relationship Id="rId21" Type="http://schemas.openxmlformats.org/officeDocument/2006/relationships/slideLayout" Target="../slideLayouts/slideLayout37.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20" Type="http://schemas.openxmlformats.org/officeDocument/2006/relationships/slideLayout" Target="../slideLayouts/slideLayout36.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24" Type="http://schemas.openxmlformats.org/officeDocument/2006/relationships/image" Target="../media/image6.emf"/><Relationship Id="rId5" Type="http://schemas.openxmlformats.org/officeDocument/2006/relationships/slideLayout" Target="../slideLayouts/slideLayout21.xml"/><Relationship Id="rId15" Type="http://schemas.openxmlformats.org/officeDocument/2006/relationships/slideLayout" Target="../slideLayouts/slideLayout31.xml"/><Relationship Id="rId23" Type="http://schemas.openxmlformats.org/officeDocument/2006/relationships/theme" Target="../theme/theme2.xml"/><Relationship Id="rId10" Type="http://schemas.openxmlformats.org/officeDocument/2006/relationships/slideLayout" Target="../slideLayouts/slideLayout26.xml"/><Relationship Id="rId19" Type="http://schemas.openxmlformats.org/officeDocument/2006/relationships/slideLayout" Target="../slideLayouts/slideLayout35.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 Id="rId22"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8" name="Picture 7" descr="lab_EN.png"/>
          <p:cNvPicPr>
            <a:picLocks noChangeAspect="1"/>
          </p:cNvPicPr>
          <p:nvPr/>
        </p:nvPicPr>
        <p:blipFill>
          <a:blip r:embed="rId18" cstate="print"/>
          <a:stretch>
            <a:fillRect/>
          </a:stretch>
        </p:blipFill>
        <p:spPr>
          <a:xfrm>
            <a:off x="3171825" y="3352800"/>
            <a:ext cx="2800350" cy="152400"/>
          </a:xfrm>
          <a:prstGeom prst="rect">
            <a:avLst/>
          </a:prstGeom>
        </p:spPr>
      </p:pic>
      <p:pic>
        <p:nvPicPr>
          <p:cNvPr id="9" name="Picture 8" descr="lab_EN.png"/>
          <p:cNvPicPr>
            <a:picLocks noChangeAspect="1"/>
          </p:cNvPicPr>
          <p:nvPr/>
        </p:nvPicPr>
        <p:blipFill>
          <a:blip r:embed="rId18" cstate="print"/>
          <a:stretch>
            <a:fillRect/>
          </a:stretch>
        </p:blipFill>
        <p:spPr>
          <a:xfrm>
            <a:off x="3171825" y="3352800"/>
            <a:ext cx="2800350" cy="152400"/>
          </a:xfrm>
          <a:prstGeom prst="rect">
            <a:avLst/>
          </a:prstGeom>
        </p:spPr>
      </p:pic>
      <p:pic>
        <p:nvPicPr>
          <p:cNvPr id="14" name="Picture 13" descr="badge_80.png"/>
          <p:cNvPicPr>
            <a:picLocks noChangeAspect="1"/>
          </p:cNvPicPr>
          <p:nvPr/>
        </p:nvPicPr>
        <p:blipFill>
          <a:blip r:embed="rId19" cstate="print"/>
          <a:stretch>
            <a:fillRect/>
          </a:stretch>
        </p:blipFill>
        <p:spPr>
          <a:xfrm>
            <a:off x="8460432" y="6165304"/>
            <a:ext cx="620688" cy="620688"/>
          </a:xfrm>
          <a:prstGeom prst="rect">
            <a:avLst/>
          </a:prstGeom>
        </p:spPr>
      </p:pic>
      <p:pic>
        <p:nvPicPr>
          <p:cNvPr id="13" name="Picture 12" descr="FP_logo_EN.jpg"/>
          <p:cNvPicPr>
            <a:picLocks noChangeAspect="1"/>
          </p:cNvPicPr>
          <p:nvPr/>
        </p:nvPicPr>
        <p:blipFill>
          <a:blip r:embed="rId20" cstate="print"/>
          <a:stretch>
            <a:fillRect/>
          </a:stretch>
        </p:blipFill>
        <p:spPr>
          <a:xfrm>
            <a:off x="107504" y="6309320"/>
            <a:ext cx="4114800" cy="428625"/>
          </a:xfrm>
          <a:prstGeom prst="rect">
            <a:avLst/>
          </a:prstGeom>
        </p:spPr>
      </p:pic>
    </p:spTree>
    <p:extLst>
      <p:ext uri="{BB962C8B-B14F-4D97-AF65-F5344CB8AC3E}">
        <p14:creationId xmlns:p14="http://schemas.microsoft.com/office/powerpoint/2010/main" val="2925051840"/>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 id="2147483690" r:id="rId14"/>
    <p:sldLayoutId id="2147483691" r:id="rId15"/>
    <p:sldLayoutId id="2147483675" r:id="rId1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Espace réservé du titre 8"/>
          <p:cNvSpPr>
            <a:spLocks noGrp="1"/>
          </p:cNvSpPr>
          <p:nvPr>
            <p:ph type="title"/>
          </p:nvPr>
        </p:nvSpPr>
        <p:spPr bwMode="auto">
          <a:xfrm>
            <a:off x="457200" y="274638"/>
            <a:ext cx="7467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45720" bIns="45720" numCol="1" anchor="ctr" anchorCtr="0" compatLnSpc="1">
            <a:prstTxWarp prst="textNoShape">
              <a:avLst/>
            </a:prstTxWarp>
          </a:bodyPr>
          <a:lstStyle/>
          <a:p>
            <a:pPr lvl="0"/>
            <a:r>
              <a:rPr lang="fr-CH" altLang="en-US"/>
              <a:t>Cliquez et modifiez le titre</a:t>
            </a:r>
            <a:endParaRPr lang="en-US" altLang="en-US"/>
          </a:p>
        </p:txBody>
      </p:sp>
      <p:sp>
        <p:nvSpPr>
          <p:cNvPr id="1027" name="Espace réservé du texte 29"/>
          <p:cNvSpPr>
            <a:spLocks noGrp="1"/>
          </p:cNvSpPr>
          <p:nvPr>
            <p:ph type="body" idx="1"/>
          </p:nvPr>
        </p:nvSpPr>
        <p:spPr bwMode="auto">
          <a:xfrm>
            <a:off x="457200" y="1600200"/>
            <a:ext cx="7467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CH" altLang="en-US"/>
              <a:t>Cliquez pour modifier les styles du texte du masque</a:t>
            </a:r>
          </a:p>
          <a:p>
            <a:pPr lvl="1"/>
            <a:r>
              <a:rPr lang="fr-CH" altLang="en-US"/>
              <a:t>Deuxième niveau</a:t>
            </a:r>
          </a:p>
          <a:p>
            <a:pPr lvl="2"/>
            <a:r>
              <a:rPr lang="fr-CH" altLang="en-US"/>
              <a:t>Troisième niveau</a:t>
            </a:r>
          </a:p>
          <a:p>
            <a:pPr lvl="3"/>
            <a:r>
              <a:rPr lang="fr-CH" altLang="en-US"/>
              <a:t>Quatrième niveau</a:t>
            </a:r>
          </a:p>
          <a:p>
            <a:pPr lvl="4"/>
            <a:r>
              <a:rPr lang="fr-CH" altLang="en-US"/>
              <a:t>Cinquième niveau</a:t>
            </a:r>
            <a:endParaRPr lang="en-US" altLang="en-US"/>
          </a:p>
        </p:txBody>
      </p:sp>
      <p:pic>
        <p:nvPicPr>
          <p:cNvPr id="1028" name="Image 1" descr="bande3.eps"/>
          <p:cNvPicPr>
            <a:picLocks noChangeAspect="1"/>
          </p:cNvPicPr>
          <p:nvPr/>
        </p:nvPicPr>
        <p:blipFill>
          <a:blip r:embed="rId24">
            <a:extLst>
              <a:ext uri="{28A0092B-C50C-407E-A947-70E740481C1C}">
                <a14:useLocalDpi xmlns:a14="http://schemas.microsoft.com/office/drawing/2010/main" val="0"/>
              </a:ext>
            </a:extLst>
          </a:blip>
          <a:srcRect/>
          <a:stretch>
            <a:fillRect/>
          </a:stretch>
        </p:blipFill>
        <p:spPr bwMode="auto">
          <a:xfrm>
            <a:off x="0" y="6202363"/>
            <a:ext cx="9153525" cy="67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27403039"/>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 id="2147483710" r:id="rId18"/>
    <p:sldLayoutId id="2147483711" r:id="rId19"/>
    <p:sldLayoutId id="2147483712" r:id="rId20"/>
    <p:sldLayoutId id="2147483713" r:id="rId21"/>
    <p:sldLayoutId id="2147483714" r:id="rId22"/>
  </p:sldLayoutIdLst>
  <p:hf sldNum="0" hdr="0" ftr="0" dt="0"/>
  <p:txStyles>
    <p:titleStyle>
      <a:lvl1pPr algn="l" rtl="0" eaLnBrk="1" fontAlgn="base" hangingPunct="1">
        <a:spcBef>
          <a:spcPct val="0"/>
        </a:spcBef>
        <a:spcAft>
          <a:spcPct val="0"/>
        </a:spcAft>
        <a:defRPr sz="4600" kern="1200">
          <a:solidFill>
            <a:schemeClr val="tx1"/>
          </a:solidFill>
          <a:latin typeface="+mj-lt"/>
          <a:ea typeface="+mj-ea"/>
          <a:cs typeface="+mj-cs"/>
        </a:defRPr>
      </a:lvl1pPr>
      <a:lvl2pPr algn="l" rtl="0" eaLnBrk="1" fontAlgn="base" hangingPunct="1">
        <a:spcBef>
          <a:spcPct val="0"/>
        </a:spcBef>
        <a:spcAft>
          <a:spcPct val="0"/>
        </a:spcAft>
        <a:defRPr sz="4600">
          <a:solidFill>
            <a:schemeClr val="tx1"/>
          </a:solidFill>
          <a:latin typeface="Arial" charset="0"/>
        </a:defRPr>
      </a:lvl2pPr>
      <a:lvl3pPr algn="l" rtl="0" eaLnBrk="1" fontAlgn="base" hangingPunct="1">
        <a:spcBef>
          <a:spcPct val="0"/>
        </a:spcBef>
        <a:spcAft>
          <a:spcPct val="0"/>
        </a:spcAft>
        <a:defRPr sz="4600">
          <a:solidFill>
            <a:schemeClr val="tx1"/>
          </a:solidFill>
          <a:latin typeface="Arial" charset="0"/>
        </a:defRPr>
      </a:lvl3pPr>
      <a:lvl4pPr algn="l" rtl="0" eaLnBrk="1" fontAlgn="base" hangingPunct="1">
        <a:spcBef>
          <a:spcPct val="0"/>
        </a:spcBef>
        <a:spcAft>
          <a:spcPct val="0"/>
        </a:spcAft>
        <a:defRPr sz="4600">
          <a:solidFill>
            <a:schemeClr val="tx1"/>
          </a:solidFill>
          <a:latin typeface="Arial" charset="0"/>
        </a:defRPr>
      </a:lvl4pPr>
      <a:lvl5pPr algn="l" rtl="0" eaLnBrk="1" fontAlgn="base" hangingPunct="1">
        <a:spcBef>
          <a:spcPct val="0"/>
        </a:spcBef>
        <a:spcAft>
          <a:spcPct val="0"/>
        </a:spcAft>
        <a:defRPr sz="4600">
          <a:solidFill>
            <a:schemeClr val="tx1"/>
          </a:solidFill>
          <a:latin typeface="Arial" charset="0"/>
        </a:defRPr>
      </a:lvl5pPr>
      <a:lvl6pPr marL="457200" algn="l" rtl="0" eaLnBrk="1" fontAlgn="base" hangingPunct="1">
        <a:spcBef>
          <a:spcPct val="0"/>
        </a:spcBef>
        <a:spcAft>
          <a:spcPct val="0"/>
        </a:spcAft>
        <a:defRPr sz="4600">
          <a:solidFill>
            <a:schemeClr val="tx1"/>
          </a:solidFill>
          <a:latin typeface="Arial" charset="0"/>
        </a:defRPr>
      </a:lvl6pPr>
      <a:lvl7pPr marL="914400" algn="l" rtl="0" eaLnBrk="1" fontAlgn="base" hangingPunct="1">
        <a:spcBef>
          <a:spcPct val="0"/>
        </a:spcBef>
        <a:spcAft>
          <a:spcPct val="0"/>
        </a:spcAft>
        <a:defRPr sz="4600">
          <a:solidFill>
            <a:schemeClr val="tx1"/>
          </a:solidFill>
          <a:latin typeface="Arial" charset="0"/>
        </a:defRPr>
      </a:lvl7pPr>
      <a:lvl8pPr marL="1371600" algn="l" rtl="0" eaLnBrk="1" fontAlgn="base" hangingPunct="1">
        <a:spcBef>
          <a:spcPct val="0"/>
        </a:spcBef>
        <a:spcAft>
          <a:spcPct val="0"/>
        </a:spcAft>
        <a:defRPr sz="4600">
          <a:solidFill>
            <a:schemeClr val="tx1"/>
          </a:solidFill>
          <a:latin typeface="Arial" charset="0"/>
        </a:defRPr>
      </a:lvl8pPr>
      <a:lvl9pPr marL="1828800" algn="l" rtl="0" eaLnBrk="1" fontAlgn="base" hangingPunct="1">
        <a:spcBef>
          <a:spcPct val="0"/>
        </a:spcBef>
        <a:spcAft>
          <a:spcPct val="0"/>
        </a:spcAft>
        <a:defRPr sz="4600">
          <a:solidFill>
            <a:schemeClr val="tx1"/>
          </a:solidFill>
          <a:latin typeface="Arial" charset="0"/>
        </a:defRPr>
      </a:lvl9pPr>
    </p:titleStyle>
    <p:bodyStyle>
      <a:lvl1pPr marL="493713" indent="-457200" algn="l" rtl="0" eaLnBrk="1" fontAlgn="base" hangingPunct="1">
        <a:spcBef>
          <a:spcPct val="20000"/>
        </a:spcBef>
        <a:spcAft>
          <a:spcPct val="0"/>
        </a:spcAft>
        <a:buClr>
          <a:schemeClr val="accent1"/>
        </a:buClr>
        <a:buSzPct val="80000"/>
        <a:buFont typeface="Arial" charset="0"/>
        <a:buChar char="•"/>
        <a:defRPr sz="3000" kern="1200">
          <a:solidFill>
            <a:schemeClr val="tx1"/>
          </a:solidFill>
          <a:latin typeface="+mn-lt"/>
          <a:ea typeface="+mn-ea"/>
          <a:cs typeface="+mn-cs"/>
        </a:defRPr>
      </a:lvl1pPr>
      <a:lvl2pPr marL="904875" indent="-457200" algn="l" rtl="0" eaLnBrk="1" fontAlgn="base" hangingPunct="1">
        <a:spcBef>
          <a:spcPct val="20000"/>
        </a:spcBef>
        <a:spcAft>
          <a:spcPct val="0"/>
        </a:spcAft>
        <a:buClr>
          <a:schemeClr val="accent1"/>
        </a:buClr>
        <a:buSzPct val="90000"/>
        <a:buFont typeface="Arial" charset="0"/>
        <a:buChar char="•"/>
        <a:defRPr sz="2600" kern="1200">
          <a:solidFill>
            <a:schemeClr val="tx1"/>
          </a:solidFill>
          <a:latin typeface="+mn-lt"/>
          <a:ea typeface="+mn-ea"/>
          <a:cs typeface="+mn-cs"/>
        </a:defRPr>
      </a:lvl2pPr>
      <a:lvl3pPr marL="1092200" indent="-342900" algn="l" rtl="0" eaLnBrk="1" fontAlgn="base" hangingPunct="1">
        <a:spcBef>
          <a:spcPct val="20000"/>
        </a:spcBef>
        <a:spcAft>
          <a:spcPct val="0"/>
        </a:spcAft>
        <a:buClr>
          <a:schemeClr val="accent2"/>
        </a:buClr>
        <a:buSzPct val="85000"/>
        <a:buFont typeface="Arial" charset="0"/>
        <a:buChar char="•"/>
        <a:defRPr sz="2400" kern="1200">
          <a:solidFill>
            <a:schemeClr val="tx1"/>
          </a:solidFill>
          <a:latin typeface="+mn-lt"/>
          <a:ea typeface="+mn-ea"/>
          <a:cs typeface="+mn-cs"/>
        </a:defRPr>
      </a:lvl3pPr>
      <a:lvl4pPr marL="1384300" indent="-342900" algn="l" rtl="0" eaLnBrk="1" fontAlgn="base" hangingPunct="1">
        <a:spcBef>
          <a:spcPct val="20000"/>
        </a:spcBef>
        <a:spcAft>
          <a:spcPct val="0"/>
        </a:spcAft>
        <a:buClr>
          <a:srgbClr val="969696"/>
        </a:buClr>
        <a:buSzPct val="90000"/>
        <a:buFont typeface="Arial" charset="0"/>
        <a:buChar char="•"/>
        <a:defRPr sz="2000" kern="1200">
          <a:solidFill>
            <a:schemeClr val="tx1"/>
          </a:solidFill>
          <a:latin typeface="+mn-lt"/>
          <a:ea typeface="+mn-ea"/>
          <a:cs typeface="+mn-cs"/>
        </a:defRPr>
      </a:lvl4pPr>
      <a:lvl5pPr marL="1649413" indent="-342900" algn="l" rtl="0" eaLnBrk="1" fontAlgn="base" hangingPunct="1">
        <a:spcBef>
          <a:spcPct val="20000"/>
        </a:spcBef>
        <a:spcAft>
          <a:spcPct val="0"/>
        </a:spcAft>
        <a:buClr>
          <a:srgbClr val="808080"/>
        </a:buClr>
        <a:buSzPct val="100000"/>
        <a:buFont typeface="Arial" charset="0"/>
        <a:buChar char="•"/>
        <a:defRPr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3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6.xml"/><Relationship Id="rId1" Type="http://schemas.openxmlformats.org/officeDocument/2006/relationships/slideLayout" Target="../slideLayouts/slideLayout34.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4.xml"/></Relationships>
</file>

<file path=ppt/slides/_rels/slide1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4.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0.jpeg"/><Relationship Id="rId1" Type="http://schemas.openxmlformats.org/officeDocument/2006/relationships/slideLayout" Target="../slideLayouts/slideLayout34.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34.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34.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hyperlink" Target="https://procurement.web.cern.ch/system/files/document/vat-and-invoicing-guide-en_0.pdf" TargetMode="External"/><Relationship Id="rId1" Type="http://schemas.openxmlformats.org/officeDocument/2006/relationships/slideLayout" Target="../slideLayouts/slideLayout34.xml"/></Relationships>
</file>

<file path=ppt/slides/_rels/slide19.xml.rels><?xml version="1.0" encoding="UTF-8" standalone="yes"?>
<Relationships xmlns="http://schemas.openxmlformats.org/package/2006/relationships"><Relationship Id="rId3" Type="http://schemas.openxmlformats.org/officeDocument/2006/relationships/hyperlink" Target="http://cds.cern.ch/record/2868283,(IT-4763/EP/COMMERCIAL)" TargetMode="External"/><Relationship Id="rId2" Type="http://schemas.openxmlformats.org/officeDocument/2006/relationships/image" Target="../media/image27.png"/><Relationship Id="rId1" Type="http://schemas.openxmlformats.org/officeDocument/2006/relationships/slideLayout" Target="../slideLayouts/slideLayout34.xml"/><Relationship Id="rId4" Type="http://schemas.openxmlformats.org/officeDocument/2006/relationships/hyperlink" Target="http://cds.cern.ch/record/2868286"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38.xml"/><Relationship Id="rId4" Type="http://schemas.openxmlformats.org/officeDocument/2006/relationships/image" Target="../media/image12.png"/></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8.png"/><Relationship Id="rId1" Type="http://schemas.openxmlformats.org/officeDocument/2006/relationships/slideLayout" Target="../slideLayouts/slideLayout34.xm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0.xml"/><Relationship Id="rId1" Type="http://schemas.openxmlformats.org/officeDocument/2006/relationships/slideLayout" Target="../slideLayouts/slideLayout34.xml"/><Relationship Id="rId4" Type="http://schemas.openxmlformats.org/officeDocument/2006/relationships/hyperlink" Target="mailto:purchasing.service@cern.ch" TargetMode="External"/></Relationships>
</file>

<file path=ppt/slides/_rels/slide2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34.xml"/></Relationships>
</file>

<file path=ppt/slides/_rels/slide23.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34.xml"/></Relationships>
</file>

<file path=ppt/slides/_rels/slide24.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34.xml"/></Relationships>
</file>

<file path=ppt/slides/_rels/slide25.xml.rels><?xml version="1.0" encoding="UTF-8" standalone="yes"?>
<Relationships xmlns="http://schemas.openxmlformats.org/package/2006/relationships"><Relationship Id="rId8" Type="http://schemas.openxmlformats.org/officeDocument/2006/relationships/image" Target="../media/image39.png"/><Relationship Id="rId13" Type="http://schemas.openxmlformats.org/officeDocument/2006/relationships/image" Target="../media/image44.png"/><Relationship Id="rId3" Type="http://schemas.openxmlformats.org/officeDocument/2006/relationships/image" Target="../media/image34.png"/><Relationship Id="rId7" Type="http://schemas.openxmlformats.org/officeDocument/2006/relationships/image" Target="../media/image38.png"/><Relationship Id="rId12" Type="http://schemas.openxmlformats.org/officeDocument/2006/relationships/image" Target="../media/image43.png"/><Relationship Id="rId17" Type="http://schemas.openxmlformats.org/officeDocument/2006/relationships/image" Target="../media/image48.png"/><Relationship Id="rId2" Type="http://schemas.openxmlformats.org/officeDocument/2006/relationships/image" Target="../media/image33.png"/><Relationship Id="rId16" Type="http://schemas.openxmlformats.org/officeDocument/2006/relationships/image" Target="../media/image47.png"/><Relationship Id="rId1" Type="http://schemas.openxmlformats.org/officeDocument/2006/relationships/slideLayout" Target="../slideLayouts/slideLayout36.xml"/><Relationship Id="rId6" Type="http://schemas.openxmlformats.org/officeDocument/2006/relationships/image" Target="../media/image37.png"/><Relationship Id="rId11" Type="http://schemas.openxmlformats.org/officeDocument/2006/relationships/image" Target="../media/image42.png"/><Relationship Id="rId5" Type="http://schemas.openxmlformats.org/officeDocument/2006/relationships/image" Target="../media/image36.png"/><Relationship Id="rId15" Type="http://schemas.openxmlformats.org/officeDocument/2006/relationships/image" Target="../media/image46.png"/><Relationship Id="rId10" Type="http://schemas.openxmlformats.org/officeDocument/2006/relationships/image" Target="../media/image41.png"/><Relationship Id="rId4" Type="http://schemas.openxmlformats.org/officeDocument/2006/relationships/image" Target="../media/image35.png"/><Relationship Id="rId9" Type="http://schemas.openxmlformats.org/officeDocument/2006/relationships/image" Target="../media/image40.png"/><Relationship Id="rId14" Type="http://schemas.openxmlformats.org/officeDocument/2006/relationships/image" Target="../media/image45.png"/></Relationships>
</file>

<file path=ppt/slides/_rels/slide26.xml.rels><?xml version="1.0" encoding="UTF-8" standalone="yes"?>
<Relationships xmlns="http://schemas.openxmlformats.org/package/2006/relationships"><Relationship Id="rId8" Type="http://schemas.openxmlformats.org/officeDocument/2006/relationships/image" Target="../media/image39.png"/><Relationship Id="rId13" Type="http://schemas.openxmlformats.org/officeDocument/2006/relationships/image" Target="../media/image44.png"/><Relationship Id="rId3" Type="http://schemas.openxmlformats.org/officeDocument/2006/relationships/image" Target="../media/image34.png"/><Relationship Id="rId7" Type="http://schemas.openxmlformats.org/officeDocument/2006/relationships/image" Target="../media/image38.png"/><Relationship Id="rId12" Type="http://schemas.openxmlformats.org/officeDocument/2006/relationships/image" Target="../media/image43.png"/><Relationship Id="rId17" Type="http://schemas.openxmlformats.org/officeDocument/2006/relationships/image" Target="../media/image48.png"/><Relationship Id="rId2" Type="http://schemas.openxmlformats.org/officeDocument/2006/relationships/image" Target="../media/image33.png"/><Relationship Id="rId16" Type="http://schemas.openxmlformats.org/officeDocument/2006/relationships/image" Target="../media/image47.png"/><Relationship Id="rId1" Type="http://schemas.openxmlformats.org/officeDocument/2006/relationships/slideLayout" Target="../slideLayouts/slideLayout36.xml"/><Relationship Id="rId6" Type="http://schemas.openxmlformats.org/officeDocument/2006/relationships/image" Target="../media/image37.png"/><Relationship Id="rId11" Type="http://schemas.openxmlformats.org/officeDocument/2006/relationships/image" Target="../media/image42.png"/><Relationship Id="rId5" Type="http://schemas.openxmlformats.org/officeDocument/2006/relationships/image" Target="../media/image36.png"/><Relationship Id="rId15" Type="http://schemas.openxmlformats.org/officeDocument/2006/relationships/image" Target="../media/image46.png"/><Relationship Id="rId10" Type="http://schemas.openxmlformats.org/officeDocument/2006/relationships/image" Target="../media/image41.png"/><Relationship Id="rId4" Type="http://schemas.openxmlformats.org/officeDocument/2006/relationships/image" Target="../media/image35.png"/><Relationship Id="rId9" Type="http://schemas.openxmlformats.org/officeDocument/2006/relationships/image" Target="../media/image40.png"/><Relationship Id="rId14" Type="http://schemas.openxmlformats.org/officeDocument/2006/relationships/image" Target="../media/image45.png"/></Relationships>
</file>

<file path=ppt/slides/_rels/slide27.xml.rels><?xml version="1.0" encoding="UTF-8" standalone="yes"?>
<Relationships xmlns="http://schemas.openxmlformats.org/package/2006/relationships"><Relationship Id="rId3" Type="http://schemas.openxmlformats.org/officeDocument/2006/relationships/image" Target="../media/image50.png"/><Relationship Id="rId7" Type="http://schemas.openxmlformats.org/officeDocument/2006/relationships/image" Target="../media/image54.png"/><Relationship Id="rId2" Type="http://schemas.openxmlformats.org/officeDocument/2006/relationships/image" Target="../media/image49.png"/><Relationship Id="rId1" Type="http://schemas.openxmlformats.org/officeDocument/2006/relationships/slideLayout" Target="../slideLayouts/slideLayout34.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1.xml"/><Relationship Id="rId1" Type="http://schemas.openxmlformats.org/officeDocument/2006/relationships/slideLayout" Target="../slideLayouts/slideLayout3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0.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hyperlink" Target="mailto:reception.ocirt@etat.ge.ch" TargetMode="External"/><Relationship Id="rId1" Type="http://schemas.openxmlformats.org/officeDocument/2006/relationships/slideLayout" Target="../slideLayouts/slideLayout34.xml"/></Relationships>
</file>

<file path=ppt/slides/_rels/slide31.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34.xml"/></Relationships>
</file>

<file path=ppt/slides/_rels/slide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38.xml"/><Relationship Id="rId4" Type="http://schemas.openxmlformats.org/officeDocument/2006/relationships/image" Target="../media/image12.png"/></Relationships>
</file>

<file path=ppt/slides/_rels/slide3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emf"/><Relationship Id="rId1" Type="http://schemas.openxmlformats.org/officeDocument/2006/relationships/slideLayout" Target="../slideLayouts/slideLayout35.xml"/><Relationship Id="rId4" Type="http://schemas.openxmlformats.org/officeDocument/2006/relationships/image" Target="../media/image60.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34.xml"/></Relationships>
</file>

<file path=ppt/slides/_rels/slide5.xml.rels><?xml version="1.0" encoding="UTF-8" standalone="yes"?>
<Relationships xmlns="http://schemas.openxmlformats.org/package/2006/relationships"><Relationship Id="rId3" Type="http://schemas.openxmlformats.org/officeDocument/2006/relationships/hyperlink" Target="mailto:procurement.service@cern.ch" TargetMode="External"/><Relationship Id="rId2" Type="http://schemas.openxmlformats.org/officeDocument/2006/relationships/hyperlink" Target="mailto:Charles.Carayon@cern.ch" TargetMode="External"/><Relationship Id="rId1" Type="http://schemas.openxmlformats.org/officeDocument/2006/relationships/slideLayout" Target="../slideLayouts/slideLayout34.xml"/><Relationship Id="rId6" Type="http://schemas.openxmlformats.org/officeDocument/2006/relationships/image" Target="../media/image15.jpeg"/><Relationship Id="rId5" Type="http://schemas.openxmlformats.org/officeDocument/2006/relationships/image" Target="../media/image14.emf"/><Relationship Id="rId4" Type="http://schemas.openxmlformats.org/officeDocument/2006/relationships/hyperlink" Target="mailto:Fabio.Trevisani@cern.ch"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4.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34.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4.xml"/></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5.xml"/><Relationship Id="rId1" Type="http://schemas.openxmlformats.org/officeDocument/2006/relationships/slideLayout" Target="../slideLayouts/slideLayout34.xml"/><Relationship Id="rId4" Type="http://schemas.openxmlformats.org/officeDocument/2006/relationships/image" Target="../media/image13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827584" y="4437112"/>
            <a:ext cx="7772400" cy="1470025"/>
          </a:xfrm>
          <a:prstGeom prst="rect">
            <a:avLst/>
          </a:prstGeom>
        </p:spPr>
        <p:txBody>
          <a:bodyPr>
            <a:normAutofit fontScale="52500" lnSpcReduction="20000"/>
          </a:bodyPr>
          <a:lstStyle>
            <a:lvl1pPr algn="l" rtl="0" eaLnBrk="1" fontAlgn="base" hangingPunct="1">
              <a:spcBef>
                <a:spcPct val="0"/>
              </a:spcBef>
              <a:spcAft>
                <a:spcPct val="0"/>
              </a:spcAft>
              <a:defRPr sz="4600" kern="1200">
                <a:solidFill>
                  <a:schemeClr val="tx1"/>
                </a:solidFill>
                <a:latin typeface="+mj-lt"/>
                <a:ea typeface="+mj-ea"/>
                <a:cs typeface="+mj-cs"/>
              </a:defRPr>
            </a:lvl1pPr>
            <a:lvl2pPr algn="l" rtl="0" eaLnBrk="1" fontAlgn="base" hangingPunct="1">
              <a:spcBef>
                <a:spcPct val="0"/>
              </a:spcBef>
              <a:spcAft>
                <a:spcPct val="0"/>
              </a:spcAft>
              <a:defRPr sz="4600">
                <a:solidFill>
                  <a:schemeClr val="tx1"/>
                </a:solidFill>
                <a:latin typeface="Arial" charset="0"/>
              </a:defRPr>
            </a:lvl2pPr>
            <a:lvl3pPr algn="l" rtl="0" eaLnBrk="1" fontAlgn="base" hangingPunct="1">
              <a:spcBef>
                <a:spcPct val="0"/>
              </a:spcBef>
              <a:spcAft>
                <a:spcPct val="0"/>
              </a:spcAft>
              <a:defRPr sz="4600">
                <a:solidFill>
                  <a:schemeClr val="tx1"/>
                </a:solidFill>
                <a:latin typeface="Arial" charset="0"/>
              </a:defRPr>
            </a:lvl3pPr>
            <a:lvl4pPr algn="l" rtl="0" eaLnBrk="1" fontAlgn="base" hangingPunct="1">
              <a:spcBef>
                <a:spcPct val="0"/>
              </a:spcBef>
              <a:spcAft>
                <a:spcPct val="0"/>
              </a:spcAft>
              <a:defRPr sz="4600">
                <a:solidFill>
                  <a:schemeClr val="tx1"/>
                </a:solidFill>
                <a:latin typeface="Arial" charset="0"/>
              </a:defRPr>
            </a:lvl4pPr>
            <a:lvl5pPr algn="l" rtl="0" eaLnBrk="1" fontAlgn="base" hangingPunct="1">
              <a:spcBef>
                <a:spcPct val="0"/>
              </a:spcBef>
              <a:spcAft>
                <a:spcPct val="0"/>
              </a:spcAft>
              <a:defRPr sz="4600">
                <a:solidFill>
                  <a:schemeClr val="tx1"/>
                </a:solidFill>
                <a:latin typeface="Arial" charset="0"/>
              </a:defRPr>
            </a:lvl5pPr>
            <a:lvl6pPr marL="457200" algn="l" rtl="0" eaLnBrk="1" fontAlgn="base" hangingPunct="1">
              <a:spcBef>
                <a:spcPct val="0"/>
              </a:spcBef>
              <a:spcAft>
                <a:spcPct val="0"/>
              </a:spcAft>
              <a:defRPr sz="4600">
                <a:solidFill>
                  <a:schemeClr val="tx1"/>
                </a:solidFill>
                <a:latin typeface="Arial" charset="0"/>
              </a:defRPr>
            </a:lvl6pPr>
            <a:lvl7pPr marL="914400" algn="l" rtl="0" eaLnBrk="1" fontAlgn="base" hangingPunct="1">
              <a:spcBef>
                <a:spcPct val="0"/>
              </a:spcBef>
              <a:spcAft>
                <a:spcPct val="0"/>
              </a:spcAft>
              <a:defRPr sz="4600">
                <a:solidFill>
                  <a:schemeClr val="tx1"/>
                </a:solidFill>
                <a:latin typeface="Arial" charset="0"/>
              </a:defRPr>
            </a:lvl7pPr>
            <a:lvl8pPr marL="1371600" algn="l" rtl="0" eaLnBrk="1" fontAlgn="base" hangingPunct="1">
              <a:spcBef>
                <a:spcPct val="0"/>
              </a:spcBef>
              <a:spcAft>
                <a:spcPct val="0"/>
              </a:spcAft>
              <a:defRPr sz="4600">
                <a:solidFill>
                  <a:schemeClr val="tx1"/>
                </a:solidFill>
                <a:latin typeface="Arial" charset="0"/>
              </a:defRPr>
            </a:lvl8pPr>
            <a:lvl9pPr marL="1828800" algn="l" rtl="0" eaLnBrk="1" fontAlgn="base" hangingPunct="1">
              <a:spcBef>
                <a:spcPct val="0"/>
              </a:spcBef>
              <a:spcAft>
                <a:spcPct val="0"/>
              </a:spcAft>
              <a:defRPr sz="4600">
                <a:solidFill>
                  <a:schemeClr val="tx1"/>
                </a:solidFill>
                <a:latin typeface="Arial" charset="0"/>
              </a:defRPr>
            </a:lvl9pPr>
          </a:lstStyle>
          <a:p>
            <a:pPr algn="ctr"/>
            <a:r>
              <a:rPr lang="en-US" sz="4900" dirty="0">
                <a:effectLst>
                  <a:outerShdw blurRad="50800" dist="38100" dir="2700000" algn="tl" rotWithShape="0">
                    <a:prstClr val="black">
                      <a:alpha val="40000"/>
                    </a:prstClr>
                  </a:outerShdw>
                </a:effectLst>
              </a:rPr>
              <a:t>INVITATION TO TENDER</a:t>
            </a:r>
            <a:br>
              <a:rPr lang="en-US" sz="4900" dirty="0">
                <a:effectLst>
                  <a:outerShdw blurRad="50800" dist="38100" dir="2700000" algn="tl" rotWithShape="0">
                    <a:prstClr val="black">
                      <a:alpha val="40000"/>
                    </a:prstClr>
                  </a:outerShdw>
                </a:effectLst>
              </a:rPr>
            </a:br>
            <a:br>
              <a:rPr lang="en-US" dirty="0"/>
            </a:br>
            <a:r>
              <a:rPr lang="en-US" dirty="0"/>
              <a:t>IT-4763/EP – Bidders’ conference 18 September 2023</a:t>
            </a:r>
            <a:br>
              <a:rPr lang="en-US" dirty="0"/>
            </a:br>
            <a:endParaRPr lang="en-GB" sz="2700" b="1" dirty="0"/>
          </a:p>
        </p:txBody>
      </p:sp>
      <p:pic>
        <p:nvPicPr>
          <p:cNvPr id="3" name="Espace réservé du contenu 1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1"/>
            <a:ext cx="9144000" cy="2571750"/>
          </a:xfrm>
          <a:prstGeom prst="rect">
            <a:avLst/>
          </a:prstGeom>
        </p:spPr>
      </p:pic>
    </p:spTree>
    <p:extLst>
      <p:ext uri="{BB962C8B-B14F-4D97-AF65-F5344CB8AC3E}">
        <p14:creationId xmlns:p14="http://schemas.microsoft.com/office/powerpoint/2010/main" val="17287899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27584" y="1412776"/>
            <a:ext cx="7380000" cy="4525963"/>
          </a:xfrm>
        </p:spPr>
        <p:txBody>
          <a:bodyPr/>
          <a:lstStyle/>
          <a:p>
            <a:pPr marL="355600" indent="-355600" algn="just">
              <a:buClr>
                <a:schemeClr val="tx1"/>
              </a:buClr>
            </a:pPr>
            <a:r>
              <a:rPr lang="en-US" dirty="0"/>
              <a:t>Will be based on the Evaluation questionnaire</a:t>
            </a:r>
          </a:p>
          <a:p>
            <a:pPr marL="355600" indent="-355600" algn="just">
              <a:buClr>
                <a:schemeClr val="tx1"/>
              </a:buClr>
            </a:pPr>
            <a:r>
              <a:rPr lang="en-US" dirty="0"/>
              <a:t>Bear in mind that: “</a:t>
            </a:r>
            <a:r>
              <a:rPr lang="fr-FR" b="1" dirty="0"/>
              <a:t>The questionnaire </a:t>
            </a:r>
            <a:r>
              <a:rPr lang="fr-FR" b="1" dirty="0" err="1"/>
              <a:t>duly</a:t>
            </a:r>
            <a:r>
              <a:rPr lang="fr-FR" b="1" dirty="0"/>
              <a:t> </a:t>
            </a:r>
            <a:r>
              <a:rPr lang="fr-FR" b="1" dirty="0" err="1"/>
              <a:t>signed</a:t>
            </a:r>
            <a:r>
              <a:rPr lang="fr-FR" b="1" dirty="0"/>
              <a:t> </a:t>
            </a:r>
            <a:r>
              <a:rPr lang="fr-FR" b="1" dirty="0" err="1"/>
              <a:t>constitutes</a:t>
            </a:r>
            <a:r>
              <a:rPr lang="fr-FR" b="1" dirty="0"/>
              <a:t> the </a:t>
            </a:r>
            <a:r>
              <a:rPr lang="fr-FR" b="1" dirty="0" err="1"/>
              <a:t>bidder’s</a:t>
            </a:r>
            <a:r>
              <a:rPr lang="fr-FR" b="1" dirty="0"/>
              <a:t> </a:t>
            </a:r>
            <a:r>
              <a:rPr lang="fr-FR" b="1" dirty="0" err="1"/>
              <a:t>technical</a:t>
            </a:r>
            <a:r>
              <a:rPr lang="fr-FR" b="1" dirty="0"/>
              <a:t> </a:t>
            </a:r>
            <a:r>
              <a:rPr lang="fr-FR" b="1" dirty="0" err="1"/>
              <a:t>offer</a:t>
            </a:r>
            <a:r>
              <a:rPr lang="fr-FR" b="1" dirty="0"/>
              <a:t>, </a:t>
            </a:r>
            <a:r>
              <a:rPr lang="fr-FR" b="1" dirty="0" err="1"/>
              <a:t>which</a:t>
            </a:r>
            <a:r>
              <a:rPr lang="fr-FR" b="1" dirty="0"/>
              <a:t> </a:t>
            </a:r>
            <a:r>
              <a:rPr lang="fr-FR" b="1" dirty="0" err="1"/>
              <a:t>terms</a:t>
            </a:r>
            <a:r>
              <a:rPr lang="fr-FR" b="1" dirty="0"/>
              <a:t> </a:t>
            </a:r>
            <a:r>
              <a:rPr lang="fr-FR" b="1" dirty="0" err="1"/>
              <a:t>shall</a:t>
            </a:r>
            <a:r>
              <a:rPr lang="fr-FR" b="1" dirty="0"/>
              <a:t> </a:t>
            </a:r>
            <a:r>
              <a:rPr lang="fr-FR" b="1" dirty="0" err="1"/>
              <a:t>become</a:t>
            </a:r>
            <a:r>
              <a:rPr lang="fr-FR" b="1" dirty="0"/>
              <a:t> </a:t>
            </a:r>
            <a:r>
              <a:rPr lang="fr-FR" b="1" dirty="0" err="1"/>
              <a:t>binding</a:t>
            </a:r>
            <a:r>
              <a:rPr lang="fr-FR" b="1" dirty="0"/>
              <a:t> in case of </a:t>
            </a:r>
            <a:r>
              <a:rPr lang="fr-FR" b="1" dirty="0" err="1"/>
              <a:t>award</a:t>
            </a:r>
            <a:r>
              <a:rPr lang="fr-FR" b="1" dirty="0"/>
              <a:t> of </a:t>
            </a:r>
            <a:r>
              <a:rPr lang="fr-FR" b="1" dirty="0" err="1"/>
              <a:t>contract</a:t>
            </a:r>
            <a:r>
              <a:rPr lang="fr-FR" b="1" dirty="0"/>
              <a:t>. </a:t>
            </a:r>
            <a:r>
              <a:rPr lang="en-US" dirty="0"/>
              <a:t>’’</a:t>
            </a:r>
            <a:endParaRPr lang="fr-FR" dirty="0"/>
          </a:p>
        </p:txBody>
      </p:sp>
      <p:sp>
        <p:nvSpPr>
          <p:cNvPr id="3" name="Title 2"/>
          <p:cNvSpPr>
            <a:spLocks noGrp="1"/>
          </p:cNvSpPr>
          <p:nvPr>
            <p:ph type="title"/>
          </p:nvPr>
        </p:nvSpPr>
        <p:spPr>
          <a:xfrm>
            <a:off x="0" y="0"/>
            <a:ext cx="9144000" cy="1044000"/>
          </a:xfrm>
        </p:spPr>
        <p:txBody>
          <a:bodyPr/>
          <a:lstStyle/>
          <a:p>
            <a:pPr algn="ctr"/>
            <a:r>
              <a:rPr lang="en-US" sz="4400" dirty="0"/>
              <a:t>Quality assessment</a:t>
            </a:r>
            <a:endParaRPr lang="fr-FR" sz="4400" dirty="0"/>
          </a:p>
        </p:txBody>
      </p:sp>
    </p:spTree>
    <p:extLst>
      <p:ext uri="{BB962C8B-B14F-4D97-AF65-F5344CB8AC3E}">
        <p14:creationId xmlns:p14="http://schemas.microsoft.com/office/powerpoint/2010/main" val="12527897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44000"/>
          </a:xfrm>
        </p:spPr>
        <p:txBody>
          <a:bodyPr/>
          <a:lstStyle/>
          <a:p>
            <a:pPr algn="ctr"/>
            <a:r>
              <a:rPr lang="en-US" sz="4400" dirty="0"/>
              <a:t>Price Basis</a:t>
            </a:r>
          </a:p>
        </p:txBody>
      </p:sp>
      <p:sp>
        <p:nvSpPr>
          <p:cNvPr id="3" name="Content Placeholder 2"/>
          <p:cNvSpPr>
            <a:spLocks noGrp="1"/>
          </p:cNvSpPr>
          <p:nvPr>
            <p:ph idx="1"/>
          </p:nvPr>
        </p:nvSpPr>
        <p:spPr>
          <a:xfrm>
            <a:off x="457200" y="1372623"/>
            <a:ext cx="8226854" cy="4435509"/>
          </a:xfrm>
        </p:spPr>
        <p:txBody>
          <a:bodyPr numCol="1">
            <a:noAutofit/>
          </a:bodyPr>
          <a:lstStyle/>
          <a:p>
            <a:pPr marL="0" indent="0" algn="just">
              <a:spcBef>
                <a:spcPts val="1500"/>
              </a:spcBef>
              <a:buNone/>
            </a:pPr>
            <a:endParaRPr lang="en-US" sz="2600" dirty="0"/>
          </a:p>
          <a:p>
            <a:pPr marL="0" indent="0" algn="just">
              <a:spcBef>
                <a:spcPts val="1500"/>
              </a:spcBef>
              <a:buNone/>
            </a:pPr>
            <a:r>
              <a:rPr lang="en-US" sz="2600" dirty="0"/>
              <a:t>All prices shall be quoted in CHF, free of taxes, not subject to revision until 31 March 2025.</a:t>
            </a:r>
          </a:p>
        </p:txBody>
      </p:sp>
      <p:pic>
        <p:nvPicPr>
          <p:cNvPr id="4" name="Picture 3" descr="iStock_000017414995Small.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286979" y="3429000"/>
            <a:ext cx="3976488" cy="2635416"/>
          </a:xfrm>
          <a:prstGeom prst="rect">
            <a:avLst/>
          </a:prstGeom>
        </p:spPr>
      </p:pic>
    </p:spTree>
    <p:extLst>
      <p:ext uri="{BB962C8B-B14F-4D97-AF65-F5344CB8AC3E}">
        <p14:creationId xmlns:p14="http://schemas.microsoft.com/office/powerpoint/2010/main" val="2123302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wrap="square" anchor="ctr">
            <a:normAutofit/>
          </a:bodyPr>
          <a:lstStyle/>
          <a:p>
            <a:r>
              <a:rPr lang="en-US" dirty="0"/>
              <a:t>Price basis for adjudication</a:t>
            </a:r>
            <a:endParaRPr lang="en-US"/>
          </a:p>
        </p:txBody>
      </p:sp>
      <p:pic>
        <p:nvPicPr>
          <p:cNvPr id="4" name="Picture 3">
            <a:extLst>
              <a:ext uri="{FF2B5EF4-FFF2-40B4-BE49-F238E27FC236}">
                <a16:creationId xmlns:a16="http://schemas.microsoft.com/office/drawing/2014/main" id="{2A0E4369-CD5D-57A8-9821-593CBD7362C5}"/>
              </a:ext>
            </a:extLst>
          </p:cNvPr>
          <p:cNvPicPr>
            <a:picLocks noChangeAspect="1"/>
          </p:cNvPicPr>
          <p:nvPr/>
        </p:nvPicPr>
        <p:blipFill>
          <a:blip r:embed="rId2"/>
          <a:stretch>
            <a:fillRect/>
          </a:stretch>
        </p:blipFill>
        <p:spPr>
          <a:xfrm>
            <a:off x="611560" y="2451236"/>
            <a:ext cx="7467600" cy="1955527"/>
          </a:xfrm>
          <a:prstGeom prst="rect">
            <a:avLst/>
          </a:prstGeom>
          <a:noFill/>
        </p:spPr>
      </p:pic>
    </p:spTree>
    <p:extLst>
      <p:ext uri="{BB962C8B-B14F-4D97-AF65-F5344CB8AC3E}">
        <p14:creationId xmlns:p14="http://schemas.microsoft.com/office/powerpoint/2010/main" val="24866521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44000"/>
          </a:xfrm>
        </p:spPr>
        <p:txBody>
          <a:bodyPr/>
          <a:lstStyle/>
          <a:p>
            <a:pPr algn="ctr"/>
            <a:r>
              <a:rPr lang="en-US" dirty="0"/>
              <a:t>Price Table</a:t>
            </a:r>
          </a:p>
        </p:txBody>
      </p:sp>
      <p:pic>
        <p:nvPicPr>
          <p:cNvPr id="5" name="Picture 4">
            <a:extLst>
              <a:ext uri="{FF2B5EF4-FFF2-40B4-BE49-F238E27FC236}">
                <a16:creationId xmlns:a16="http://schemas.microsoft.com/office/drawing/2014/main" id="{FC757093-8BF5-3E84-6F41-D68D40681C95}"/>
              </a:ext>
            </a:extLst>
          </p:cNvPr>
          <p:cNvPicPr>
            <a:picLocks noChangeAspect="1"/>
          </p:cNvPicPr>
          <p:nvPr/>
        </p:nvPicPr>
        <p:blipFill>
          <a:blip r:embed="rId2"/>
          <a:stretch>
            <a:fillRect/>
          </a:stretch>
        </p:blipFill>
        <p:spPr>
          <a:xfrm>
            <a:off x="737171" y="1484784"/>
            <a:ext cx="7669657" cy="4234780"/>
          </a:xfrm>
          <a:prstGeom prst="rect">
            <a:avLst/>
          </a:prstGeom>
        </p:spPr>
      </p:pic>
    </p:spTree>
    <p:extLst>
      <p:ext uri="{BB962C8B-B14F-4D97-AF65-F5344CB8AC3E}">
        <p14:creationId xmlns:p14="http://schemas.microsoft.com/office/powerpoint/2010/main" val="31977676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44000"/>
          </a:xfrm>
        </p:spPr>
        <p:txBody>
          <a:bodyPr/>
          <a:lstStyle/>
          <a:p>
            <a:pPr algn="ctr"/>
            <a:r>
              <a:rPr lang="en-US" sz="4400" dirty="0"/>
              <a:t>Abnormally low bids</a:t>
            </a:r>
          </a:p>
        </p:txBody>
      </p:sp>
      <p:sp>
        <p:nvSpPr>
          <p:cNvPr id="3" name="Content Placeholder 2"/>
          <p:cNvSpPr>
            <a:spLocks noGrp="1"/>
          </p:cNvSpPr>
          <p:nvPr>
            <p:ph idx="1"/>
          </p:nvPr>
        </p:nvSpPr>
        <p:spPr>
          <a:xfrm>
            <a:off x="323528" y="836712"/>
            <a:ext cx="8568951" cy="4833272"/>
          </a:xfrm>
        </p:spPr>
        <p:txBody>
          <a:bodyPr numCol="1">
            <a:noAutofit/>
          </a:bodyPr>
          <a:lstStyle/>
          <a:p>
            <a:pPr marL="0" indent="0" algn="just">
              <a:spcBef>
                <a:spcPts val="1500"/>
              </a:spcBef>
              <a:buNone/>
            </a:pPr>
            <a:r>
              <a:rPr lang="en-US" sz="2600" dirty="0"/>
              <a:t>CERN reserves the right to reject abnormally low bids after having given the bidder the opportunity to explain the basis on which its bid was made.</a:t>
            </a:r>
          </a:p>
          <a:p>
            <a:pPr marL="0" indent="0" algn="just">
              <a:spcBef>
                <a:spcPts val="1500"/>
              </a:spcBef>
              <a:buNone/>
            </a:pPr>
            <a:r>
              <a:rPr lang="en-US" sz="2600" dirty="0"/>
              <a:t>The bidder will have to prove that its bid:</a:t>
            </a:r>
          </a:p>
          <a:p>
            <a:pPr marL="457200" algn="just">
              <a:spcBef>
                <a:spcPts val="600"/>
              </a:spcBef>
            </a:pPr>
            <a:r>
              <a:rPr lang="en-US" sz="2600" dirty="0"/>
              <a:t>is compliant with all tender requirements and applicable law</a:t>
            </a:r>
          </a:p>
          <a:p>
            <a:pPr marL="457200" algn="just">
              <a:spcBef>
                <a:spcPts val="600"/>
              </a:spcBef>
            </a:pPr>
            <a:r>
              <a:rPr lang="en-US" sz="2600" dirty="0"/>
              <a:t>is economically viable, and</a:t>
            </a:r>
          </a:p>
          <a:p>
            <a:pPr marL="457200" algn="just">
              <a:spcBef>
                <a:spcPts val="600"/>
              </a:spcBef>
            </a:pPr>
            <a:r>
              <a:rPr lang="en-US" sz="2600" dirty="0"/>
              <a:t>has taken into account any substantial risk.</a:t>
            </a:r>
          </a:p>
          <a:p>
            <a:pPr marL="0" indent="0" algn="just">
              <a:spcBef>
                <a:spcPts val="1500"/>
              </a:spcBef>
              <a:buNone/>
            </a:pPr>
            <a:r>
              <a:rPr lang="en-US" sz="2600" dirty="0"/>
              <a:t>If the explanations provided by the bidder are insufficient or inconclusive, CERN reserves the right to reject the bid.</a:t>
            </a:r>
          </a:p>
        </p:txBody>
      </p:sp>
    </p:spTree>
    <p:extLst>
      <p:ext uri="{BB962C8B-B14F-4D97-AF65-F5344CB8AC3E}">
        <p14:creationId xmlns:p14="http://schemas.microsoft.com/office/powerpoint/2010/main" val="32127646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44000"/>
          </a:xfrm>
        </p:spPr>
        <p:txBody>
          <a:bodyPr/>
          <a:lstStyle/>
          <a:p>
            <a:pPr algn="ctr"/>
            <a:r>
              <a:rPr lang="en-US" sz="4400" dirty="0"/>
              <a:t>Remuneration</a:t>
            </a:r>
          </a:p>
        </p:txBody>
      </p:sp>
      <p:pic>
        <p:nvPicPr>
          <p:cNvPr id="7" name="Picture 6" descr="iStock_000017414995Small.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68344" y="1"/>
            <a:ext cx="1475656" cy="977990"/>
          </a:xfrm>
          <a:prstGeom prst="rect">
            <a:avLst/>
          </a:prstGeom>
        </p:spPr>
      </p:pic>
      <p:pic>
        <p:nvPicPr>
          <p:cNvPr id="5" name="Picture 4">
            <a:extLst>
              <a:ext uri="{FF2B5EF4-FFF2-40B4-BE49-F238E27FC236}">
                <a16:creationId xmlns:a16="http://schemas.microsoft.com/office/drawing/2014/main" id="{5D3624C9-D813-58CC-E416-A5B9B4066343}"/>
              </a:ext>
            </a:extLst>
          </p:cNvPr>
          <p:cNvPicPr>
            <a:picLocks noChangeAspect="1"/>
          </p:cNvPicPr>
          <p:nvPr/>
        </p:nvPicPr>
        <p:blipFill>
          <a:blip r:embed="rId3"/>
          <a:stretch>
            <a:fillRect/>
          </a:stretch>
        </p:blipFill>
        <p:spPr>
          <a:xfrm>
            <a:off x="848308" y="2013024"/>
            <a:ext cx="7447383" cy="2831951"/>
          </a:xfrm>
          <a:prstGeom prst="rect">
            <a:avLst/>
          </a:prstGeom>
        </p:spPr>
      </p:pic>
    </p:spTree>
    <p:extLst>
      <p:ext uri="{BB962C8B-B14F-4D97-AF65-F5344CB8AC3E}">
        <p14:creationId xmlns:p14="http://schemas.microsoft.com/office/powerpoint/2010/main" val="8499480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992777" y="960100"/>
            <a:ext cx="3837827" cy="53962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Title 1"/>
          <p:cNvSpPr>
            <a:spLocks noGrp="1"/>
          </p:cNvSpPr>
          <p:nvPr>
            <p:ph type="title"/>
          </p:nvPr>
        </p:nvSpPr>
        <p:spPr>
          <a:xfrm>
            <a:off x="0" y="0"/>
            <a:ext cx="9144000" cy="1044000"/>
          </a:xfrm>
        </p:spPr>
        <p:txBody>
          <a:bodyPr/>
          <a:lstStyle/>
          <a:p>
            <a:pPr algn="ctr"/>
            <a:r>
              <a:rPr lang="en-US" sz="4400" dirty="0"/>
              <a:t>Remuneration</a:t>
            </a:r>
          </a:p>
        </p:txBody>
      </p:sp>
      <p:sp>
        <p:nvSpPr>
          <p:cNvPr id="3" name="Content Placeholder 2"/>
          <p:cNvSpPr>
            <a:spLocks noGrp="1"/>
          </p:cNvSpPr>
          <p:nvPr>
            <p:ph idx="1"/>
          </p:nvPr>
        </p:nvSpPr>
        <p:spPr>
          <a:xfrm>
            <a:off x="251520" y="1297747"/>
            <a:ext cx="4570369" cy="4435509"/>
          </a:xfrm>
        </p:spPr>
        <p:txBody>
          <a:bodyPr numCol="1">
            <a:noAutofit/>
          </a:bodyPr>
          <a:lstStyle/>
          <a:p>
            <a:pPr marL="0" indent="0" algn="just">
              <a:buNone/>
            </a:pPr>
            <a:r>
              <a:rPr lang="fr-CH" sz="2400" dirty="0">
                <a:sym typeface="Symbol" pitchFamily="18" charset="2"/>
              </a:rPr>
              <a:t>The first invoice shall be accompanied by a bank guarantee from a bank approved by CERN (BBB+ at least) of 10 % of 1st year contract price and valid until six months after the contract end</a:t>
            </a:r>
            <a:endParaRPr lang="fr-FR" sz="2400" dirty="0"/>
          </a:p>
          <a:p>
            <a:pPr marL="0" indent="0" algn="just">
              <a:buNone/>
            </a:pPr>
            <a:endParaRPr lang="fr-FR" sz="2400" dirty="0"/>
          </a:p>
        </p:txBody>
      </p:sp>
    </p:spTree>
    <p:extLst>
      <p:ext uri="{BB962C8B-B14F-4D97-AF65-F5344CB8AC3E}">
        <p14:creationId xmlns:p14="http://schemas.microsoft.com/office/powerpoint/2010/main" val="13532683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44000"/>
          </a:xfrm>
        </p:spPr>
        <p:txBody>
          <a:bodyPr/>
          <a:lstStyle/>
          <a:p>
            <a:pPr algn="ctr"/>
            <a:r>
              <a:rPr lang="en-US" sz="4400" dirty="0"/>
              <a:t>Price revision</a:t>
            </a:r>
          </a:p>
        </p:txBody>
      </p:sp>
      <p:pic>
        <p:nvPicPr>
          <p:cNvPr id="4" name="Picture 3">
            <a:extLst>
              <a:ext uri="{FF2B5EF4-FFF2-40B4-BE49-F238E27FC236}">
                <a16:creationId xmlns:a16="http://schemas.microsoft.com/office/drawing/2014/main" id="{0065F5C8-35B9-7092-806C-6C07453F033D}"/>
              </a:ext>
            </a:extLst>
          </p:cNvPr>
          <p:cNvPicPr>
            <a:picLocks noChangeAspect="1"/>
          </p:cNvPicPr>
          <p:nvPr/>
        </p:nvPicPr>
        <p:blipFill>
          <a:blip r:embed="rId3"/>
          <a:stretch>
            <a:fillRect/>
          </a:stretch>
        </p:blipFill>
        <p:spPr>
          <a:xfrm>
            <a:off x="899680" y="1170831"/>
            <a:ext cx="7344639" cy="4516338"/>
          </a:xfrm>
          <a:prstGeom prst="rect">
            <a:avLst/>
          </a:prstGeom>
        </p:spPr>
      </p:pic>
      <p:cxnSp>
        <p:nvCxnSpPr>
          <p:cNvPr id="7" name="Straight Connector 6">
            <a:extLst>
              <a:ext uri="{FF2B5EF4-FFF2-40B4-BE49-F238E27FC236}">
                <a16:creationId xmlns:a16="http://schemas.microsoft.com/office/drawing/2014/main" id="{674B8BBB-18F1-F528-4662-53B0E83A8D91}"/>
              </a:ext>
            </a:extLst>
          </p:cNvPr>
          <p:cNvCxnSpPr>
            <a:cxnSpLocks/>
          </p:cNvCxnSpPr>
          <p:nvPr/>
        </p:nvCxnSpPr>
        <p:spPr>
          <a:xfrm>
            <a:off x="899680" y="1700808"/>
            <a:ext cx="1008024"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555013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44000"/>
          </a:xfrm>
        </p:spPr>
        <p:txBody>
          <a:bodyPr/>
          <a:lstStyle/>
          <a:p>
            <a:pPr algn="ctr"/>
            <a:r>
              <a:rPr lang="en-US" sz="4400" dirty="0"/>
              <a:t>VAT</a:t>
            </a:r>
          </a:p>
        </p:txBody>
      </p:sp>
      <p:sp>
        <p:nvSpPr>
          <p:cNvPr id="3" name="Content Placeholder 2"/>
          <p:cNvSpPr>
            <a:spLocks noGrp="1"/>
          </p:cNvSpPr>
          <p:nvPr>
            <p:ph idx="1"/>
          </p:nvPr>
        </p:nvSpPr>
        <p:spPr>
          <a:xfrm>
            <a:off x="457200" y="1372623"/>
            <a:ext cx="8226854" cy="4435509"/>
          </a:xfrm>
        </p:spPr>
        <p:txBody>
          <a:bodyPr numCol="1">
            <a:noAutofit/>
          </a:bodyPr>
          <a:lstStyle/>
          <a:p>
            <a:pPr algn="just">
              <a:buFont typeface="Wingdings" charset="2"/>
              <a:buChar char="§"/>
              <a:defRPr/>
            </a:pPr>
            <a:endParaRPr lang="en-AU" sz="2400" dirty="0"/>
          </a:p>
          <a:p>
            <a:pPr algn="just">
              <a:buFont typeface="Wingdings" charset="2"/>
              <a:buChar char="§"/>
              <a:defRPr/>
            </a:pPr>
            <a:endParaRPr lang="en-AU" sz="2400" dirty="0"/>
          </a:p>
          <a:p>
            <a:pPr marL="355600" indent="-355600" algn="just">
              <a:buClr>
                <a:schemeClr val="tx1"/>
              </a:buClr>
              <a:buFont typeface="Wingdings" charset="2"/>
              <a:buChar char="§"/>
              <a:defRPr/>
            </a:pPr>
            <a:r>
              <a:rPr lang="en-AU" sz="2400" dirty="0"/>
              <a:t>Prices shall take into account CERN’s exoneration from VAT and import duties</a:t>
            </a:r>
          </a:p>
          <a:p>
            <a:pPr algn="just">
              <a:buFont typeface="Wingdings" charset="2"/>
              <a:buChar char="§"/>
              <a:defRPr/>
            </a:pPr>
            <a:endParaRPr lang="en-AU" sz="2400" dirty="0"/>
          </a:p>
          <a:p>
            <a:pPr marL="355600" indent="-355600" algn="just">
              <a:buClr>
                <a:schemeClr val="tx1"/>
              </a:buClr>
              <a:buFont typeface="Wingdings" charset="2"/>
              <a:buChar char="§"/>
              <a:defRPr/>
            </a:pPr>
            <a:r>
              <a:rPr lang="en-GB" sz="2400" dirty="0"/>
              <a:t>VAT shall be subject to the rules and invoicing instructions as defined under the </a:t>
            </a:r>
            <a:r>
              <a:rPr lang="en-GB" sz="2400"/>
              <a:t>following link: </a:t>
            </a:r>
            <a:endParaRPr lang="en-GB" sz="2400" dirty="0"/>
          </a:p>
          <a:p>
            <a:pPr algn="just">
              <a:buNone/>
              <a:defRPr/>
            </a:pPr>
            <a:endParaRPr lang="en-GB" sz="2000" u="sng" dirty="0"/>
          </a:p>
          <a:p>
            <a:pPr marL="0" indent="0" algn="just">
              <a:buNone/>
            </a:pPr>
            <a:r>
              <a:rPr lang="fr-CH" sz="1600" u="sng" dirty="0">
                <a:hlinkClick r:id="rId2"/>
              </a:rPr>
              <a:t>https://procurement.web.cern.ch/system/files/document/vat-and-invoicing-guide-en_0.pdf</a:t>
            </a:r>
            <a:endParaRPr lang="en-GB" sz="1600" dirty="0"/>
          </a:p>
        </p:txBody>
      </p:sp>
      <p:pic>
        <p:nvPicPr>
          <p:cNvPr id="7"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237536" y="183283"/>
            <a:ext cx="2315479" cy="2018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260477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6876256" y="1196752"/>
            <a:ext cx="1958609" cy="19586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20711" y="3196"/>
            <a:ext cx="9144000" cy="1044000"/>
          </a:xfrm>
        </p:spPr>
        <p:txBody>
          <a:bodyPr/>
          <a:lstStyle/>
          <a:p>
            <a:pPr algn="ctr"/>
            <a:r>
              <a:rPr lang="en-US" sz="4400" dirty="0"/>
              <a:t>Instructions for submission</a:t>
            </a:r>
          </a:p>
        </p:txBody>
      </p:sp>
      <p:sp>
        <p:nvSpPr>
          <p:cNvPr id="3" name="Content Placeholder 2"/>
          <p:cNvSpPr>
            <a:spLocks noGrp="1"/>
          </p:cNvSpPr>
          <p:nvPr>
            <p:ph idx="1"/>
          </p:nvPr>
        </p:nvSpPr>
        <p:spPr>
          <a:xfrm>
            <a:off x="457200" y="1372623"/>
            <a:ext cx="6581120" cy="4435509"/>
          </a:xfrm>
        </p:spPr>
        <p:txBody>
          <a:bodyPr numCol="1">
            <a:noAutofit/>
          </a:bodyPr>
          <a:lstStyle/>
          <a:p>
            <a:pPr marL="0" indent="0" algn="just">
              <a:buNone/>
              <a:defRPr/>
            </a:pPr>
            <a:r>
              <a:rPr lang="en-AU" dirty="0"/>
              <a:t>CERN will apply a </a:t>
            </a:r>
            <a:r>
              <a:rPr lang="en-AU" dirty="0">
                <a:solidFill>
                  <a:srgbClr val="FF0000"/>
                </a:solidFill>
              </a:rPr>
              <a:t>double-envelope procedure </a:t>
            </a:r>
            <a:r>
              <a:rPr lang="en-AU" dirty="0"/>
              <a:t>for the opening of the bids </a:t>
            </a:r>
          </a:p>
          <a:p>
            <a:pPr marL="0" indent="0" algn="just">
              <a:buNone/>
              <a:defRPr/>
            </a:pPr>
            <a:endParaRPr lang="en-AU" dirty="0"/>
          </a:p>
        </p:txBody>
      </p:sp>
      <p:sp>
        <p:nvSpPr>
          <p:cNvPr id="4" name="TextBox 3"/>
          <p:cNvSpPr txBox="1"/>
          <p:nvPr/>
        </p:nvSpPr>
        <p:spPr>
          <a:xfrm>
            <a:off x="457200" y="3469918"/>
            <a:ext cx="8109181" cy="2323713"/>
          </a:xfrm>
          <a:prstGeom prst="rect">
            <a:avLst/>
          </a:prstGeom>
          <a:noFill/>
        </p:spPr>
        <p:txBody>
          <a:bodyPr wrap="square" rtlCol="0">
            <a:spAutoFit/>
          </a:bodyPr>
          <a:lstStyle/>
          <a:p>
            <a:pPr algn="just"/>
            <a:r>
              <a:rPr lang="en-US" sz="2800" dirty="0">
                <a:solidFill>
                  <a:srgbClr val="0055A0"/>
                </a:solidFill>
              </a:rPr>
              <a:t>Bidders shall establish </a:t>
            </a:r>
            <a:r>
              <a:rPr lang="en-US" sz="2800" u="sng" dirty="0">
                <a:solidFill>
                  <a:srgbClr val="0055A0"/>
                </a:solidFill>
              </a:rPr>
              <a:t>a commercial and a technical bid</a:t>
            </a:r>
            <a:r>
              <a:rPr lang="en-US" sz="2800" dirty="0">
                <a:solidFill>
                  <a:srgbClr val="0055A0"/>
                </a:solidFill>
              </a:rPr>
              <a:t> to be submitted in </a:t>
            </a:r>
            <a:r>
              <a:rPr lang="en-US" sz="2800" dirty="0">
                <a:solidFill>
                  <a:srgbClr val="FF0000"/>
                </a:solidFill>
              </a:rPr>
              <a:t>two separate </a:t>
            </a:r>
            <a:r>
              <a:rPr lang="fr-CH" sz="2800" dirty="0">
                <a:solidFill>
                  <a:srgbClr val="FF0000"/>
                </a:solidFill>
              </a:rPr>
              <a:t>links </a:t>
            </a:r>
            <a:r>
              <a:rPr lang="en-GB" sz="2800" dirty="0">
                <a:solidFill>
                  <a:srgbClr val="0055A0"/>
                </a:solidFill>
              </a:rPr>
              <a:t>bearing the reference of the invitation to tender:</a:t>
            </a:r>
          </a:p>
          <a:p>
            <a:pPr marL="457200" marR="0" algn="just">
              <a:spcBef>
                <a:spcPts val="300"/>
              </a:spcBef>
              <a:spcAft>
                <a:spcPts val="0"/>
              </a:spcAft>
            </a:pPr>
            <a:r>
              <a:rPr lang="en-US" sz="1800" u="sng" dirty="0">
                <a:solidFill>
                  <a:srgbClr val="0563C1"/>
                </a:solidFill>
                <a:effectLst/>
                <a:latin typeface="Calibri" panose="020F0502020204030204" pitchFamily="34" charset="0"/>
                <a:ea typeface="Calibri" panose="020F0502020204030204" pitchFamily="34" charset="0"/>
                <a:hlinkClick r:id="rId3"/>
              </a:rPr>
              <a:t>-http://cds.cern.ch/record/2868283</a:t>
            </a:r>
            <a:r>
              <a:rPr lang="en-US" u="sng" dirty="0">
                <a:solidFill>
                  <a:srgbClr val="0563C1"/>
                </a:solidFill>
                <a:latin typeface="Calibri" panose="020F0502020204030204" pitchFamily="34" charset="0"/>
                <a:ea typeface="Calibri" panose="020F0502020204030204" pitchFamily="34" charset="0"/>
                <a:hlinkClick r:id="rId3"/>
              </a:rPr>
              <a:t>,</a:t>
            </a:r>
            <a:r>
              <a:rPr lang="en-GB" dirty="0">
                <a:latin typeface="Calibri" panose="020F0502020204030204" pitchFamily="34" charset="0"/>
                <a:hlinkClick r:id="rId3">
                  <a:extLst>
                    <a:ext uri="{A12FA001-AC4F-418D-AE19-62706E023703}">
                      <ahyp:hlinkClr xmlns:ahyp="http://schemas.microsoft.com/office/drawing/2018/hyperlinkcolor" val="tx"/>
                    </a:ext>
                  </a:extLst>
                </a:hlinkClick>
              </a:rPr>
              <a:t>(</a:t>
            </a:r>
            <a:r>
              <a:rPr lang="en-US" dirty="0">
                <a:latin typeface="Calibri" panose="020F0502020204030204" pitchFamily="34" charset="0"/>
                <a:hlinkClick r:id="rId3">
                  <a:extLst>
                    <a:ext uri="{A12FA001-AC4F-418D-AE19-62706E023703}">
                      <ahyp:hlinkClr xmlns:ahyp="http://schemas.microsoft.com/office/drawing/2018/hyperlinkcolor" val="tx"/>
                    </a:ext>
                  </a:extLst>
                </a:hlinkClick>
              </a:rPr>
              <a:t>IT-4763/EP/COMMERCIAL</a:t>
            </a:r>
            <a:r>
              <a:rPr lang="en-GB" dirty="0">
                <a:latin typeface="Calibri" panose="020F0502020204030204" pitchFamily="34" charset="0"/>
                <a:hlinkClick r:id="rId3">
                  <a:extLst>
                    <a:ext uri="{A12FA001-AC4F-418D-AE19-62706E023703}">
                      <ahyp:hlinkClr xmlns:ahyp="http://schemas.microsoft.com/office/drawing/2018/hyperlinkcolor" val="tx"/>
                    </a:ext>
                  </a:extLst>
                </a:hlinkClick>
              </a:rPr>
              <a:t>)</a:t>
            </a:r>
            <a:r>
              <a:rPr lang="en-GB" dirty="0">
                <a:latin typeface="Calibri" panose="020F0502020204030204" pitchFamily="34" charset="0"/>
              </a:rPr>
              <a:t>;</a:t>
            </a:r>
          </a:p>
          <a:p>
            <a:pPr marL="457200" marR="0" algn="just">
              <a:spcBef>
                <a:spcPts val="300"/>
              </a:spcBef>
              <a:spcAft>
                <a:spcPts val="0"/>
              </a:spcAft>
            </a:pPr>
            <a:r>
              <a:rPr lang="en-GB" sz="1800" u="sng" dirty="0">
                <a:solidFill>
                  <a:srgbClr val="0563C1"/>
                </a:solidFill>
                <a:effectLst/>
                <a:latin typeface="Calibri" panose="020F0502020204030204" pitchFamily="34" charset="0"/>
                <a:ea typeface="Calibri" panose="020F0502020204030204" pitchFamily="34" charset="0"/>
                <a:hlinkClick r:id="rId4"/>
              </a:rPr>
              <a:t>-</a:t>
            </a:r>
            <a:r>
              <a:rPr lang="en-US" sz="1800" u="sng" dirty="0">
                <a:solidFill>
                  <a:srgbClr val="0563C1"/>
                </a:solidFill>
                <a:effectLst/>
                <a:latin typeface="Calibri" panose="020F0502020204030204" pitchFamily="34" charset="0"/>
                <a:ea typeface="Calibri" panose="020F0502020204030204" pitchFamily="34" charset="0"/>
                <a:hlinkClick r:id="rId4"/>
              </a:rPr>
              <a:t>http://cds.cern.ch/record/2868286</a:t>
            </a:r>
            <a:r>
              <a:rPr lang="en-GB" sz="1800" dirty="0">
                <a:effectLst/>
                <a:latin typeface="Calibri" panose="020F0502020204030204" pitchFamily="34" charset="0"/>
                <a:ea typeface="Calibri" panose="020F0502020204030204" pitchFamily="34" charset="0"/>
              </a:rPr>
              <a:t> </a:t>
            </a:r>
            <a:r>
              <a:rPr lang="en-GB" sz="1800" u="sng" dirty="0">
                <a:effectLst/>
                <a:latin typeface="Calibri" panose="020F0502020204030204" pitchFamily="34" charset="0"/>
                <a:ea typeface="Calibri" panose="020F0502020204030204" pitchFamily="34" charset="0"/>
              </a:rPr>
              <a:t>(</a:t>
            </a:r>
            <a:r>
              <a:rPr lang="en-US" sz="1800" u="sng" dirty="0">
                <a:effectLst/>
                <a:latin typeface="Calibri" panose="020F0502020204030204" pitchFamily="34" charset="0"/>
                <a:ea typeface="Calibri" panose="020F0502020204030204" pitchFamily="34" charset="0"/>
              </a:rPr>
              <a:t>IT-4763/EP/TECHNICAL</a:t>
            </a:r>
            <a:r>
              <a:rPr lang="en-GB" sz="1800" u="sng" dirty="0">
                <a:effectLst/>
                <a:latin typeface="Calibri" panose="020F0502020204030204" pitchFamily="34" charset="0"/>
                <a:ea typeface="Calibri" panose="020F0502020204030204" pitchFamily="34" charset="0"/>
              </a:rPr>
              <a:t>). </a:t>
            </a:r>
            <a:endParaRPr lang="en-US" sz="2800" u="sng" dirty="0">
              <a:solidFill>
                <a:srgbClr val="0055A0"/>
              </a:solidFill>
            </a:endParaRPr>
          </a:p>
          <a:p>
            <a:endParaRPr lang="en-GB" sz="2000" dirty="0">
              <a:solidFill>
                <a:prstClr val="black"/>
              </a:solidFill>
            </a:endParaRPr>
          </a:p>
        </p:txBody>
      </p:sp>
    </p:spTree>
    <p:extLst>
      <p:ext uri="{BB962C8B-B14F-4D97-AF65-F5344CB8AC3E}">
        <p14:creationId xmlns:p14="http://schemas.microsoft.com/office/powerpoint/2010/main" val="13149695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a:extLst>
              <a:ext uri="{FF2B5EF4-FFF2-40B4-BE49-F238E27FC236}">
                <a16:creationId xmlns:a16="http://schemas.microsoft.com/office/drawing/2014/main" id="{10E12114-BF9D-4C4C-B8C8-515468126AF9}"/>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4020379" y="0"/>
            <a:ext cx="13164068" cy="6858000"/>
          </a:xfrm>
        </p:spPr>
      </p:pic>
      <p:sp>
        <p:nvSpPr>
          <p:cNvPr id="10" name="Larme 10">
            <a:extLst>
              <a:ext uri="{FF2B5EF4-FFF2-40B4-BE49-F238E27FC236}">
                <a16:creationId xmlns:a16="http://schemas.microsoft.com/office/drawing/2014/main" id="{7A41CE79-283F-FE44-BD24-F0CBEF3EA0E8}"/>
              </a:ext>
            </a:extLst>
          </p:cNvPr>
          <p:cNvSpPr/>
          <p:nvPr/>
        </p:nvSpPr>
        <p:spPr>
          <a:xfrm>
            <a:off x="5835632" y="1488327"/>
            <a:ext cx="3308368" cy="3308368"/>
          </a:xfrm>
          <a:prstGeom prst="teardrop">
            <a:avLst/>
          </a:prstGeom>
          <a:solidFill>
            <a:schemeClr val="accent2">
              <a:alpha val="52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sp>
        <p:nvSpPr>
          <p:cNvPr id="11" name="Larme 11">
            <a:extLst>
              <a:ext uri="{FF2B5EF4-FFF2-40B4-BE49-F238E27FC236}">
                <a16:creationId xmlns:a16="http://schemas.microsoft.com/office/drawing/2014/main" id="{0C7A08C9-875A-C243-9AAA-D3B04FE7DFE6}"/>
              </a:ext>
            </a:extLst>
          </p:cNvPr>
          <p:cNvSpPr/>
          <p:nvPr/>
        </p:nvSpPr>
        <p:spPr>
          <a:xfrm>
            <a:off x="6014716" y="1488327"/>
            <a:ext cx="3129284" cy="3129284"/>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sp>
        <p:nvSpPr>
          <p:cNvPr id="12" name="ZoneTexte 13">
            <a:extLst>
              <a:ext uri="{FF2B5EF4-FFF2-40B4-BE49-F238E27FC236}">
                <a16:creationId xmlns:a16="http://schemas.microsoft.com/office/drawing/2014/main" id="{53FC6B7E-B965-1B4E-9027-921D3F1AB1FB}"/>
              </a:ext>
            </a:extLst>
          </p:cNvPr>
          <p:cNvSpPr txBox="1"/>
          <p:nvPr/>
        </p:nvSpPr>
        <p:spPr>
          <a:xfrm>
            <a:off x="6203092" y="2518068"/>
            <a:ext cx="2864979" cy="1785104"/>
          </a:xfrm>
          <a:prstGeom prst="rect">
            <a:avLst/>
          </a:prstGeom>
          <a:noFill/>
        </p:spPr>
        <p:txBody>
          <a:bodyPr wrap="square" rtlCol="0">
            <a:spAutoFit/>
          </a:bodyPr>
          <a:lstStyle/>
          <a:p>
            <a:pPr algn="ctr"/>
            <a:r>
              <a:rPr lang="en-US" sz="2700" dirty="0">
                <a:solidFill>
                  <a:schemeClr val="bg1"/>
                </a:solidFill>
                <a:latin typeface="Arial" charset="0"/>
                <a:ea typeface="Arial" charset="0"/>
                <a:cs typeface="Arial" charset="0"/>
              </a:rPr>
              <a:t>IT-4763/TE</a:t>
            </a:r>
          </a:p>
          <a:p>
            <a:pPr algn="ctr"/>
            <a:r>
              <a:rPr lang="en-US" sz="2700" dirty="0">
                <a:solidFill>
                  <a:schemeClr val="bg1"/>
                </a:solidFill>
                <a:latin typeface="Arial" charset="0"/>
                <a:ea typeface="Arial" charset="0"/>
                <a:cs typeface="Arial" charset="0"/>
              </a:rPr>
              <a:t>Commercial documents</a:t>
            </a:r>
          </a:p>
          <a:p>
            <a:pPr algn="ctr"/>
            <a:endParaRPr lang="fr-FR" sz="2700" dirty="0">
              <a:solidFill>
                <a:schemeClr val="bg1"/>
              </a:solidFill>
              <a:latin typeface="Arial" charset="0"/>
              <a:ea typeface="Arial" charset="0"/>
              <a:cs typeface="Arial" charset="0"/>
            </a:endParaRPr>
          </a:p>
        </p:txBody>
      </p:sp>
      <p:pic>
        <p:nvPicPr>
          <p:cNvPr id="4" name="Picture 3">
            <a:extLst>
              <a:ext uri="{FF2B5EF4-FFF2-40B4-BE49-F238E27FC236}">
                <a16:creationId xmlns:a16="http://schemas.microsoft.com/office/drawing/2014/main" id="{8476BD87-609F-694D-901C-43D68C9A0D6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11033" y="2673529"/>
            <a:ext cx="4402079" cy="1660808"/>
          </a:xfrm>
          <a:prstGeom prst="rect">
            <a:avLst/>
          </a:prstGeom>
        </p:spPr>
      </p:pic>
    </p:spTree>
    <p:extLst>
      <p:ext uri="{BB962C8B-B14F-4D97-AF65-F5344CB8AC3E}">
        <p14:creationId xmlns:p14="http://schemas.microsoft.com/office/powerpoint/2010/main" val="11024654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211CE3D-5CCF-03C4-E014-53212C02E185}"/>
              </a:ext>
            </a:extLst>
          </p:cNvPr>
          <p:cNvPicPr>
            <a:picLocks noChangeAspect="1"/>
          </p:cNvPicPr>
          <p:nvPr/>
        </p:nvPicPr>
        <p:blipFill>
          <a:blip r:embed="rId2"/>
          <a:stretch>
            <a:fillRect/>
          </a:stretch>
        </p:blipFill>
        <p:spPr>
          <a:xfrm>
            <a:off x="1115615" y="2780928"/>
            <a:ext cx="6794757" cy="3044535"/>
          </a:xfrm>
          <a:prstGeom prst="rect">
            <a:avLst/>
          </a:prstGeom>
        </p:spPr>
      </p:pic>
      <p:pic>
        <p:nvPicPr>
          <p:cNvPr id="8"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876256" y="1196752"/>
            <a:ext cx="1958609" cy="19586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20711" y="3196"/>
            <a:ext cx="9144000" cy="1044000"/>
          </a:xfrm>
        </p:spPr>
        <p:txBody>
          <a:bodyPr/>
          <a:lstStyle/>
          <a:p>
            <a:pPr algn="ctr"/>
            <a:r>
              <a:rPr lang="en-US" sz="4400" dirty="0"/>
              <a:t>Instructions for submission</a:t>
            </a:r>
          </a:p>
        </p:txBody>
      </p:sp>
      <p:sp>
        <p:nvSpPr>
          <p:cNvPr id="3" name="Content Placeholder 2"/>
          <p:cNvSpPr>
            <a:spLocks noGrp="1"/>
          </p:cNvSpPr>
          <p:nvPr>
            <p:ph idx="1"/>
          </p:nvPr>
        </p:nvSpPr>
        <p:spPr>
          <a:xfrm>
            <a:off x="457200" y="1372623"/>
            <a:ext cx="6581120" cy="4435509"/>
          </a:xfrm>
        </p:spPr>
        <p:txBody>
          <a:bodyPr numCol="1">
            <a:noAutofit/>
          </a:bodyPr>
          <a:lstStyle/>
          <a:p>
            <a:pPr marL="0" indent="0" algn="just">
              <a:buNone/>
              <a:defRPr/>
            </a:pPr>
            <a:r>
              <a:rPr lang="en-AU" dirty="0"/>
              <a:t>CERN will apply a </a:t>
            </a:r>
            <a:r>
              <a:rPr lang="en-AU" dirty="0">
                <a:solidFill>
                  <a:srgbClr val="FF0000"/>
                </a:solidFill>
              </a:rPr>
              <a:t>double-envelope procedure </a:t>
            </a:r>
            <a:r>
              <a:rPr lang="en-AU" dirty="0"/>
              <a:t>for the opening of the bids </a:t>
            </a:r>
          </a:p>
          <a:p>
            <a:pPr marL="0" indent="0" algn="just">
              <a:buNone/>
              <a:defRPr/>
            </a:pPr>
            <a:endParaRPr lang="en-AU" dirty="0"/>
          </a:p>
        </p:txBody>
      </p:sp>
    </p:spTree>
    <p:extLst>
      <p:ext uri="{BB962C8B-B14F-4D97-AF65-F5344CB8AC3E}">
        <p14:creationId xmlns:p14="http://schemas.microsoft.com/office/powerpoint/2010/main" val="7345377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44000"/>
          </a:xfrm>
        </p:spPr>
        <p:txBody>
          <a:bodyPr>
            <a:normAutofit/>
          </a:bodyPr>
          <a:lstStyle/>
          <a:p>
            <a:pPr algn="ctr"/>
            <a:r>
              <a:rPr lang="en-US" sz="4400" dirty="0"/>
              <a:t>e-tendering instructions</a:t>
            </a:r>
          </a:p>
        </p:txBody>
      </p:sp>
      <p:sp>
        <p:nvSpPr>
          <p:cNvPr id="3" name="Content Placeholder 2"/>
          <p:cNvSpPr>
            <a:spLocks noGrp="1"/>
          </p:cNvSpPr>
          <p:nvPr>
            <p:ph idx="1"/>
          </p:nvPr>
        </p:nvSpPr>
        <p:spPr>
          <a:xfrm>
            <a:off x="457199" y="1226942"/>
            <a:ext cx="8431968" cy="2157424"/>
          </a:xfrm>
        </p:spPr>
        <p:txBody>
          <a:bodyPr numCol="1">
            <a:noAutofit/>
          </a:bodyPr>
          <a:lstStyle/>
          <a:p>
            <a:pPr marL="355600" indent="-355600" algn="just">
              <a:buClr>
                <a:schemeClr val="tx1"/>
              </a:buClr>
              <a:buFont typeface="Wingdings" charset="2"/>
              <a:buChar char="§"/>
              <a:defRPr/>
            </a:pPr>
            <a:r>
              <a:rPr lang="en-AU" sz="1900" dirty="0"/>
              <a:t>Bids shall in no event be sent by post, e-mail or fax</a:t>
            </a:r>
          </a:p>
          <a:p>
            <a:pPr marL="355600" indent="-355600" algn="just">
              <a:buClr>
                <a:schemeClr val="tx1"/>
              </a:buClr>
              <a:buFont typeface="Wingdings" charset="2"/>
              <a:buChar char="§"/>
              <a:defRPr/>
            </a:pPr>
            <a:r>
              <a:rPr lang="en-AU" sz="1900" dirty="0"/>
              <a:t>All documents comprising the bid have to be uploaded on the CERN e-tendering application by using the </a:t>
            </a:r>
            <a:r>
              <a:rPr lang="en-GB" sz="1900" dirty="0"/>
              <a:t>button [Submit Bid] in the CERN e-tendering application</a:t>
            </a:r>
            <a:endParaRPr lang="en-AU" sz="1900" dirty="0"/>
          </a:p>
          <a:p>
            <a:pPr marL="355600" indent="-355600" algn="just">
              <a:buClr>
                <a:schemeClr val="tx1"/>
              </a:buClr>
              <a:buFont typeface="Wingdings" charset="2"/>
              <a:buChar char="§"/>
              <a:defRPr/>
            </a:pPr>
            <a:r>
              <a:rPr lang="en-AU" sz="1900" dirty="0"/>
              <a:t>The uploading may take time so we advise you to start at least one hour before the time limit</a:t>
            </a:r>
          </a:p>
          <a:p>
            <a:pPr marL="0" indent="0" algn="just">
              <a:buNone/>
            </a:pPr>
            <a:endParaRPr lang="en-GB" sz="1900" dirty="0"/>
          </a:p>
          <a:p>
            <a:pPr marL="0" indent="0" algn="just">
              <a:buNone/>
              <a:defRPr/>
            </a:pPr>
            <a:endParaRPr lang="en-AU" sz="1900" dirty="0"/>
          </a:p>
        </p:txBody>
      </p:sp>
      <p:pic>
        <p:nvPicPr>
          <p:cNvPr id="2050"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007447" y="3351161"/>
            <a:ext cx="2881720" cy="282630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TextBox 4"/>
          <p:cNvSpPr txBox="1"/>
          <p:nvPr/>
        </p:nvSpPr>
        <p:spPr>
          <a:xfrm>
            <a:off x="4684426" y="5808132"/>
            <a:ext cx="184731" cy="369332"/>
          </a:xfrm>
          <a:prstGeom prst="rect">
            <a:avLst/>
          </a:prstGeom>
          <a:noFill/>
        </p:spPr>
        <p:txBody>
          <a:bodyPr wrap="none" rtlCol="0">
            <a:spAutoFit/>
          </a:bodyPr>
          <a:lstStyle/>
          <a:p>
            <a:endParaRPr lang="fr-FR" dirty="0">
              <a:solidFill>
                <a:prstClr val="black"/>
              </a:solidFill>
            </a:endParaRPr>
          </a:p>
        </p:txBody>
      </p:sp>
      <p:sp>
        <p:nvSpPr>
          <p:cNvPr id="4" name="Rectangle 3"/>
          <p:cNvSpPr/>
          <p:nvPr/>
        </p:nvSpPr>
        <p:spPr>
          <a:xfrm>
            <a:off x="457199" y="3194606"/>
            <a:ext cx="5388001" cy="3170099"/>
          </a:xfrm>
          <a:prstGeom prst="rect">
            <a:avLst/>
          </a:prstGeom>
        </p:spPr>
        <p:txBody>
          <a:bodyPr wrap="square">
            <a:spAutoFit/>
          </a:bodyPr>
          <a:lstStyle/>
          <a:p>
            <a:pPr marL="355600" indent="-355600" algn="just">
              <a:spcBef>
                <a:spcPts val="600"/>
              </a:spcBef>
              <a:buClr>
                <a:srgbClr val="0C377B"/>
              </a:buClr>
              <a:buSzPct val="80000"/>
              <a:buFont typeface="Wingdings" charset="2"/>
              <a:buChar char="§"/>
              <a:defRPr/>
            </a:pPr>
            <a:r>
              <a:rPr lang="en-GB" sz="1900" dirty="0">
                <a:solidFill>
                  <a:srgbClr val="0C377B"/>
                </a:solidFill>
              </a:rPr>
              <a:t>In case you do not intend to submit a bid, please inform us, by using the button [Decline] in the CERN e-tendering application</a:t>
            </a:r>
            <a:endParaRPr lang="fr-FR" sz="1900" dirty="0">
              <a:solidFill>
                <a:srgbClr val="0C377B"/>
              </a:solidFill>
            </a:endParaRPr>
          </a:p>
          <a:p>
            <a:pPr marL="355600" indent="-355600" algn="just">
              <a:spcBef>
                <a:spcPts val="600"/>
              </a:spcBef>
              <a:buClr>
                <a:srgbClr val="0C377B"/>
              </a:buClr>
              <a:buSzPct val="80000"/>
              <a:buFont typeface="Wingdings" charset="2"/>
              <a:buChar char="§"/>
              <a:defRPr/>
            </a:pPr>
            <a:r>
              <a:rPr lang="en-GB" sz="1900" dirty="0">
                <a:solidFill>
                  <a:srgbClr val="0C377B"/>
                </a:solidFill>
              </a:rPr>
              <a:t>If you have any problems or enquiries regarding the registration of your firm, the upload of your bid please consult the [FAQ] in the CERN e-tendering application or contact</a:t>
            </a:r>
            <a:r>
              <a:rPr lang="en-GB" sz="1900" dirty="0">
                <a:solidFill>
                  <a:srgbClr val="0055A0"/>
                </a:solidFill>
              </a:rPr>
              <a:t> </a:t>
            </a:r>
            <a:r>
              <a:rPr lang="en-GB" sz="1900" dirty="0">
                <a:solidFill>
                  <a:srgbClr val="0055A0"/>
                </a:solidFill>
                <a:hlinkClick r:id="rId4"/>
              </a:rPr>
              <a:t>procurement.service@cern.ch</a:t>
            </a:r>
            <a:endParaRPr lang="en-GB" sz="1900" dirty="0">
              <a:solidFill>
                <a:srgbClr val="0055A0"/>
              </a:solidFill>
            </a:endParaRPr>
          </a:p>
          <a:p>
            <a:pPr marL="338138" indent="-338138" algn="just">
              <a:spcBef>
                <a:spcPts val="600"/>
              </a:spcBef>
              <a:buClr>
                <a:srgbClr val="4F81BD"/>
              </a:buClr>
              <a:buSzPct val="125000"/>
              <a:buFont typeface="Wingdings" charset="2"/>
              <a:buChar char="§"/>
              <a:defRPr/>
            </a:pPr>
            <a:endParaRPr lang="fr-FR" sz="1900" dirty="0">
              <a:solidFill>
                <a:srgbClr val="0055A0"/>
              </a:solidFill>
            </a:endParaRPr>
          </a:p>
        </p:txBody>
      </p:sp>
      <p:sp>
        <p:nvSpPr>
          <p:cNvPr id="10" name="Rectangle 9"/>
          <p:cNvSpPr/>
          <p:nvPr/>
        </p:nvSpPr>
        <p:spPr>
          <a:xfrm>
            <a:off x="6645437" y="5808132"/>
            <a:ext cx="1043786" cy="264185"/>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solidFill>
                <a:prstClr val="white"/>
              </a:solidFill>
            </a:endParaRPr>
          </a:p>
        </p:txBody>
      </p:sp>
    </p:spTree>
    <p:extLst>
      <p:ext uri="{BB962C8B-B14F-4D97-AF65-F5344CB8AC3E}">
        <p14:creationId xmlns:p14="http://schemas.microsoft.com/office/powerpoint/2010/main" val="22615291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44000"/>
          </a:xfrm>
        </p:spPr>
        <p:txBody>
          <a:bodyPr/>
          <a:lstStyle/>
          <a:p>
            <a:pPr algn="ctr"/>
            <a:r>
              <a:rPr lang="en-US" sz="4400" dirty="0"/>
              <a:t>Return Date</a:t>
            </a:r>
          </a:p>
        </p:txBody>
      </p:sp>
      <p:sp>
        <p:nvSpPr>
          <p:cNvPr id="3" name="Content Placeholder 2"/>
          <p:cNvSpPr>
            <a:spLocks noGrp="1"/>
          </p:cNvSpPr>
          <p:nvPr>
            <p:ph idx="1"/>
          </p:nvPr>
        </p:nvSpPr>
        <p:spPr>
          <a:xfrm>
            <a:off x="457200" y="1372623"/>
            <a:ext cx="8226854" cy="4435509"/>
          </a:xfrm>
        </p:spPr>
        <p:txBody>
          <a:bodyPr numCol="1">
            <a:noAutofit/>
          </a:bodyPr>
          <a:lstStyle/>
          <a:p>
            <a:pPr>
              <a:buFont typeface="Wingdings" charset="2"/>
              <a:buChar char="§"/>
              <a:defRPr/>
            </a:pPr>
            <a:endParaRPr lang="en-AU" sz="2400" dirty="0"/>
          </a:p>
          <a:p>
            <a:pPr>
              <a:buFont typeface="Wingdings" charset="2"/>
              <a:buChar char="§"/>
              <a:defRPr/>
            </a:pPr>
            <a:endParaRPr lang="en-AU" sz="2400" dirty="0"/>
          </a:p>
          <a:p>
            <a:pPr marL="0" indent="0" algn="ctr">
              <a:buNone/>
              <a:defRPr/>
            </a:pPr>
            <a:endParaRPr lang="en-AU" sz="3200" dirty="0"/>
          </a:p>
          <a:p>
            <a:pPr marL="0" indent="0" algn="ctr">
              <a:buNone/>
              <a:defRPr/>
            </a:pPr>
            <a:r>
              <a:rPr lang="en-AU" sz="3200" dirty="0"/>
              <a:t>Bids shall be RECEIVED by CERN on </a:t>
            </a:r>
          </a:p>
          <a:p>
            <a:pPr algn="ctr">
              <a:buFont typeface="Wingdings" charset="2"/>
              <a:buChar char="§"/>
              <a:defRPr/>
            </a:pPr>
            <a:endParaRPr lang="en-AU" sz="3200" dirty="0"/>
          </a:p>
          <a:p>
            <a:pPr marL="0" indent="0" algn="ctr">
              <a:buNone/>
              <a:defRPr/>
            </a:pPr>
            <a:r>
              <a:rPr lang="en-AU" sz="3200" dirty="0"/>
              <a:t>29 September 2023, 4 P.M </a:t>
            </a:r>
          </a:p>
          <a:p>
            <a:pPr marL="0" indent="0" algn="ctr">
              <a:buNone/>
              <a:defRPr/>
            </a:pPr>
            <a:r>
              <a:rPr lang="en-AU" sz="3200" dirty="0"/>
              <a:t>at the latest</a:t>
            </a:r>
          </a:p>
          <a:p>
            <a:pPr>
              <a:buNone/>
              <a:defRPr/>
            </a:pPr>
            <a:endParaRPr lang="en-GB" sz="2000" u="sng" dirty="0"/>
          </a:p>
        </p:txBody>
      </p:sp>
      <p:pic>
        <p:nvPicPr>
          <p:cNvPr id="7" name="Picture 6" descr="thumbnail.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519333" y="373608"/>
            <a:ext cx="1777898" cy="1777898"/>
          </a:xfrm>
          <a:prstGeom prst="rect">
            <a:avLst/>
          </a:prstGeom>
        </p:spPr>
      </p:pic>
    </p:spTree>
    <p:extLst>
      <p:ext uri="{BB962C8B-B14F-4D97-AF65-F5344CB8AC3E}">
        <p14:creationId xmlns:p14="http://schemas.microsoft.com/office/powerpoint/2010/main" val="23864590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60000"/>
          </a:xfrm>
        </p:spPr>
        <p:txBody>
          <a:bodyPr>
            <a:noAutofit/>
          </a:bodyPr>
          <a:lstStyle/>
          <a:p>
            <a:pPr algn="ctr"/>
            <a:r>
              <a:rPr lang="en-US" sz="4400" dirty="0"/>
              <a:t>Law Applicable</a:t>
            </a:r>
            <a:br>
              <a:rPr lang="en-US" sz="4400" dirty="0"/>
            </a:br>
            <a:r>
              <a:rPr lang="en-US" sz="4400" dirty="0"/>
              <a:t>to Contractor’s Personnel</a:t>
            </a:r>
          </a:p>
        </p:txBody>
      </p:sp>
      <p:pic>
        <p:nvPicPr>
          <p:cNvPr id="19" name="Content Placeholder 3" descr="Schema.jpg"/>
          <p:cNvPicPr>
            <a:picLocks noChangeAspect="1"/>
          </p:cNvPicPr>
          <p:nvPr/>
        </p:nvPicPr>
        <p:blipFill>
          <a:blip r:embed="rId2" cstate="email">
            <a:extLst>
              <a:ext uri="{28A0092B-C50C-407E-A947-70E740481C1C}">
                <a14:useLocalDpi xmlns:a14="http://schemas.microsoft.com/office/drawing/2010/main" val="0"/>
              </a:ext>
            </a:extLst>
          </a:blip>
          <a:srcRect l="-11581" r="-11581"/>
          <a:stretch>
            <a:fillRect/>
          </a:stretch>
        </p:blipFill>
        <p:spPr>
          <a:xfrm>
            <a:off x="539552" y="1628800"/>
            <a:ext cx="7786688" cy="4214812"/>
          </a:xfrm>
          <a:prstGeom prst="rect">
            <a:avLst/>
          </a:prstGeom>
        </p:spPr>
      </p:pic>
    </p:spTree>
    <p:extLst>
      <p:ext uri="{BB962C8B-B14F-4D97-AF65-F5344CB8AC3E}">
        <p14:creationId xmlns:p14="http://schemas.microsoft.com/office/powerpoint/2010/main" val="39258103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iStock_000012215038XLarge.jpg"/>
          <p:cNvPicPr>
            <a:picLocks noChangeAspect="1"/>
          </p:cNvPicPr>
          <p:nvPr/>
        </p:nvPicPr>
        <p:blipFill>
          <a:blip r:embed="rId2" cstate="email">
            <a:alphaModFix amt="50000"/>
            <a:extLst>
              <a:ext uri="{28A0092B-C50C-407E-A947-70E740481C1C}">
                <a14:useLocalDpi xmlns:a14="http://schemas.microsoft.com/office/drawing/2010/main" val="0"/>
              </a:ext>
            </a:extLst>
          </a:blip>
          <a:stretch>
            <a:fillRect/>
          </a:stretch>
        </p:blipFill>
        <p:spPr>
          <a:xfrm>
            <a:off x="6778499" y="4110564"/>
            <a:ext cx="1905555" cy="1905000"/>
          </a:xfrm>
          <a:prstGeom prst="rect">
            <a:avLst/>
          </a:prstGeom>
        </p:spPr>
      </p:pic>
      <p:sp>
        <p:nvSpPr>
          <p:cNvPr id="2" name="Title 1"/>
          <p:cNvSpPr>
            <a:spLocks noGrp="1"/>
          </p:cNvSpPr>
          <p:nvPr>
            <p:ph type="title"/>
          </p:nvPr>
        </p:nvSpPr>
        <p:spPr>
          <a:xfrm>
            <a:off x="-29595" y="3196"/>
            <a:ext cx="9144000" cy="1044000"/>
          </a:xfrm>
        </p:spPr>
        <p:txBody>
          <a:bodyPr/>
          <a:lstStyle/>
          <a:p>
            <a:pPr algn="ctr"/>
            <a:r>
              <a:rPr lang="en-US" sz="4400" dirty="0"/>
              <a:t>Reminder</a:t>
            </a:r>
          </a:p>
        </p:txBody>
      </p:sp>
      <p:sp>
        <p:nvSpPr>
          <p:cNvPr id="4" name="Content Placeholder 3"/>
          <p:cNvSpPr>
            <a:spLocks noGrp="1"/>
          </p:cNvSpPr>
          <p:nvPr>
            <p:ph idx="1"/>
          </p:nvPr>
        </p:nvSpPr>
        <p:spPr/>
        <p:txBody>
          <a:bodyPr/>
          <a:lstStyle/>
          <a:p>
            <a:pPr marL="0" indent="0" algn="just">
              <a:buNone/>
            </a:pPr>
            <a:r>
              <a:rPr lang="en-GB" dirty="0"/>
              <a:t>According to its status CERN has the right to establish its own rules (i.e. SRR, safety rules, CPR) which are applicable to all</a:t>
            </a:r>
          </a:p>
          <a:p>
            <a:pPr marL="0" indent="0" algn="just">
              <a:buNone/>
            </a:pPr>
            <a:endParaRPr lang="en-GB" dirty="0"/>
          </a:p>
          <a:p>
            <a:pPr marL="0" indent="0" algn="just">
              <a:buNone/>
            </a:pPr>
            <a:r>
              <a:rPr lang="en-GB" b="1" dirty="0"/>
              <a:t>HOWEVER:</a:t>
            </a:r>
            <a:r>
              <a:rPr lang="en-GB" dirty="0"/>
              <a:t> Contractors shall comply with common law as well as CERN rules</a:t>
            </a:r>
          </a:p>
          <a:p>
            <a:pPr algn="just"/>
            <a:endParaRPr lang="en-GB" dirty="0"/>
          </a:p>
        </p:txBody>
      </p:sp>
    </p:spTree>
    <p:extLst>
      <p:ext uri="{BB962C8B-B14F-4D97-AF65-F5344CB8AC3E}">
        <p14:creationId xmlns:p14="http://schemas.microsoft.com/office/powerpoint/2010/main" val="40159656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3"/>
          <p:cNvGrpSpPr>
            <a:grpSpLocks/>
          </p:cNvGrpSpPr>
          <p:nvPr/>
        </p:nvGrpSpPr>
        <p:grpSpPr bwMode="auto">
          <a:xfrm>
            <a:off x="6400800" y="3140968"/>
            <a:ext cx="2082800" cy="1511300"/>
            <a:chOff x="0" y="0"/>
            <a:chExt cx="1312" cy="952"/>
          </a:xfrm>
        </p:grpSpPr>
        <p:pic>
          <p:nvPicPr>
            <p:cNvPr id="22" name="Picture 1"/>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28" y="96"/>
              <a:ext cx="1061" cy="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3" name="Picture 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312" cy="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grpSp>
        <p:nvGrpSpPr>
          <p:cNvPr id="24" name="Group 6"/>
          <p:cNvGrpSpPr>
            <a:grpSpLocks/>
          </p:cNvGrpSpPr>
          <p:nvPr/>
        </p:nvGrpSpPr>
        <p:grpSpPr bwMode="auto">
          <a:xfrm>
            <a:off x="571500" y="3191768"/>
            <a:ext cx="2057400" cy="1485900"/>
            <a:chOff x="0" y="0"/>
            <a:chExt cx="1296" cy="936"/>
          </a:xfrm>
        </p:grpSpPr>
        <p:pic>
          <p:nvPicPr>
            <p:cNvPr id="25" name="Picture 4"/>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28" y="96"/>
              <a:ext cx="1042" cy="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6" name="Picture 5"/>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296" cy="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grpSp>
        <p:nvGrpSpPr>
          <p:cNvPr id="27" name="Group 9"/>
          <p:cNvGrpSpPr>
            <a:grpSpLocks/>
          </p:cNvGrpSpPr>
          <p:nvPr/>
        </p:nvGrpSpPr>
        <p:grpSpPr bwMode="auto">
          <a:xfrm>
            <a:off x="1651000" y="3585468"/>
            <a:ext cx="2146300" cy="1536700"/>
            <a:chOff x="0" y="0"/>
            <a:chExt cx="1352" cy="968"/>
          </a:xfrm>
        </p:grpSpPr>
        <p:pic>
          <p:nvPicPr>
            <p:cNvPr id="28" name="Picture 7"/>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128" y="96"/>
              <a:ext cx="1100" cy="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9" name="Picture 8"/>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52" cy="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grpSp>
        <p:nvGrpSpPr>
          <p:cNvPr id="30" name="Group 12"/>
          <p:cNvGrpSpPr>
            <a:grpSpLocks/>
          </p:cNvGrpSpPr>
          <p:nvPr/>
        </p:nvGrpSpPr>
        <p:grpSpPr bwMode="auto">
          <a:xfrm>
            <a:off x="5037138" y="3588643"/>
            <a:ext cx="2006600" cy="1460500"/>
            <a:chOff x="0" y="0"/>
            <a:chExt cx="1264" cy="920"/>
          </a:xfrm>
        </p:grpSpPr>
        <p:pic>
          <p:nvPicPr>
            <p:cNvPr id="31" name="Picture 10"/>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128" y="96"/>
              <a:ext cx="1009" cy="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32" name="Picture 11"/>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0" y="0"/>
              <a:ext cx="1264" cy="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grpSp>
        <p:nvGrpSpPr>
          <p:cNvPr id="33" name="Group 19"/>
          <p:cNvGrpSpPr>
            <a:grpSpLocks/>
          </p:cNvGrpSpPr>
          <p:nvPr/>
        </p:nvGrpSpPr>
        <p:grpSpPr bwMode="auto">
          <a:xfrm>
            <a:off x="6088856" y="93072"/>
            <a:ext cx="1743075" cy="1349308"/>
            <a:chOff x="0" y="0"/>
            <a:chExt cx="1352" cy="1080"/>
          </a:xfrm>
        </p:grpSpPr>
        <p:pic>
          <p:nvPicPr>
            <p:cNvPr id="34" name="Picture 17"/>
            <p:cNvPicPr>
              <a:picLocks noChangeAspect="1" noChangeArrowheads="1"/>
            </p:cNvPicPr>
            <p:nvPr/>
          </p:nvPicPr>
          <p:blipFill>
            <a:blip r:embed="rId10" cstate="email">
              <a:extLst>
                <a:ext uri="{28A0092B-C50C-407E-A947-70E740481C1C}">
                  <a14:useLocalDpi xmlns:a14="http://schemas.microsoft.com/office/drawing/2010/main" val="0"/>
                </a:ext>
              </a:extLst>
            </a:blip>
            <a:srcRect/>
            <a:stretch>
              <a:fillRect/>
            </a:stretch>
          </p:blipFill>
          <p:spPr bwMode="auto">
            <a:xfrm>
              <a:off x="128" y="96"/>
              <a:ext cx="1096" cy="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35" name="Picture 18"/>
            <p:cNvPicPr>
              <a:picLocks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0" y="0"/>
              <a:ext cx="1352" cy="1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grpSp>
        <p:nvGrpSpPr>
          <p:cNvPr id="36" name="Group 22"/>
          <p:cNvGrpSpPr>
            <a:grpSpLocks/>
          </p:cNvGrpSpPr>
          <p:nvPr/>
        </p:nvGrpSpPr>
        <p:grpSpPr bwMode="auto">
          <a:xfrm>
            <a:off x="6058208" y="1833064"/>
            <a:ext cx="1745192" cy="1294623"/>
            <a:chOff x="0" y="0"/>
            <a:chExt cx="1352" cy="968"/>
          </a:xfrm>
        </p:grpSpPr>
        <p:pic>
          <p:nvPicPr>
            <p:cNvPr id="37" name="Picture 20"/>
            <p:cNvPicPr>
              <a:picLocks noChangeAspect="1" noChangeArrowheads="1"/>
            </p:cNvPicPr>
            <p:nvPr/>
          </p:nvPicPr>
          <p:blipFill>
            <a:blip r:embed="rId12" cstate="email">
              <a:extLst>
                <a:ext uri="{28A0092B-C50C-407E-A947-70E740481C1C}">
                  <a14:useLocalDpi xmlns:a14="http://schemas.microsoft.com/office/drawing/2010/main" val="0"/>
                </a:ext>
              </a:extLst>
            </a:blip>
            <a:srcRect/>
            <a:stretch>
              <a:fillRect/>
            </a:stretch>
          </p:blipFill>
          <p:spPr bwMode="auto">
            <a:xfrm>
              <a:off x="128" y="96"/>
              <a:ext cx="1096" cy="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38" name="Picture 21"/>
            <p:cNvPicPr>
              <a:picLocks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1352" cy="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grpSp>
        <p:nvGrpSpPr>
          <p:cNvPr id="39" name="Group 31"/>
          <p:cNvGrpSpPr>
            <a:grpSpLocks/>
          </p:cNvGrpSpPr>
          <p:nvPr/>
        </p:nvGrpSpPr>
        <p:grpSpPr bwMode="auto">
          <a:xfrm>
            <a:off x="2844800" y="4141093"/>
            <a:ext cx="1930400" cy="1511300"/>
            <a:chOff x="0" y="0"/>
            <a:chExt cx="1216" cy="952"/>
          </a:xfrm>
        </p:grpSpPr>
        <p:pic>
          <p:nvPicPr>
            <p:cNvPr id="40" name="Picture 29"/>
            <p:cNvPicPr>
              <a:picLocks noChangeAspect="1" noChangeArrowheads="1"/>
            </p:cNvPicPr>
            <p:nvPr/>
          </p:nvPicPr>
          <p:blipFill>
            <a:blip r:embed="rId14" cstate="email">
              <a:extLst>
                <a:ext uri="{28A0092B-C50C-407E-A947-70E740481C1C}">
                  <a14:useLocalDpi xmlns:a14="http://schemas.microsoft.com/office/drawing/2010/main" val="0"/>
                </a:ext>
              </a:extLst>
            </a:blip>
            <a:srcRect/>
            <a:stretch>
              <a:fillRect/>
            </a:stretch>
          </p:blipFill>
          <p:spPr bwMode="auto">
            <a:xfrm>
              <a:off x="127" y="96"/>
              <a:ext cx="961" cy="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41" name="Picture 30"/>
            <p:cNvPicPr>
              <a:picLocks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0"/>
              <a:ext cx="1216" cy="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sp>
        <p:nvSpPr>
          <p:cNvPr id="42" name="Rectangle 32"/>
          <p:cNvSpPr>
            <a:spLocks/>
          </p:cNvSpPr>
          <p:nvPr/>
        </p:nvSpPr>
        <p:spPr bwMode="auto">
          <a:xfrm>
            <a:off x="4368800" y="3200747"/>
            <a:ext cx="563563" cy="990600"/>
          </a:xfrm>
          <a:prstGeom prst="rect">
            <a:avLst/>
          </a:prstGeom>
          <a:noFill/>
          <a:ln>
            <a:noFill/>
          </a:ln>
          <a:effectLst>
            <a:outerShdw blurRad="127000" dist="76199" dir="2700000" algn="ctr" rotWithShape="0">
              <a:schemeClr val="bg2">
                <a:alpha val="75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fontAlgn="base">
              <a:spcBef>
                <a:spcPct val="0"/>
              </a:spcBef>
              <a:spcAft>
                <a:spcPct val="0"/>
              </a:spcAft>
            </a:pPr>
            <a:r>
              <a:rPr lang="en-US" altLang="fr-FR" sz="6400" dirty="0">
                <a:solidFill>
                  <a:srgbClr val="000000"/>
                </a:solidFill>
                <a:latin typeface="Arial Bold" charset="0"/>
                <a:cs typeface="Arial Bold" charset="0"/>
                <a:sym typeface="Arial Bold" charset="0"/>
              </a:rPr>
              <a:t>+</a:t>
            </a:r>
          </a:p>
        </p:txBody>
      </p:sp>
      <p:grpSp>
        <p:nvGrpSpPr>
          <p:cNvPr id="43" name="Group 35"/>
          <p:cNvGrpSpPr>
            <a:grpSpLocks/>
          </p:cNvGrpSpPr>
          <p:nvPr/>
        </p:nvGrpSpPr>
        <p:grpSpPr bwMode="auto">
          <a:xfrm>
            <a:off x="4521200" y="4153793"/>
            <a:ext cx="1879600" cy="1485900"/>
            <a:chOff x="0" y="0"/>
            <a:chExt cx="1184" cy="936"/>
          </a:xfrm>
        </p:grpSpPr>
        <p:pic>
          <p:nvPicPr>
            <p:cNvPr id="44" name="Picture 33"/>
            <p:cNvPicPr>
              <a:picLocks noChangeAspect="1" noChangeArrowheads="1"/>
            </p:cNvPicPr>
            <p:nvPr/>
          </p:nvPicPr>
          <p:blipFill>
            <a:blip r:embed="rId16" cstate="email">
              <a:extLst>
                <a:ext uri="{28A0092B-C50C-407E-A947-70E740481C1C}">
                  <a14:useLocalDpi xmlns:a14="http://schemas.microsoft.com/office/drawing/2010/main" val="0"/>
                </a:ext>
              </a:extLst>
            </a:blip>
            <a:srcRect/>
            <a:stretch>
              <a:fillRect/>
            </a:stretch>
          </p:blipFill>
          <p:spPr bwMode="auto">
            <a:xfrm>
              <a:off x="128" y="96"/>
              <a:ext cx="928" cy="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45" name="Picture 34"/>
            <p:cNvPicPr>
              <a:picLocks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0" y="0"/>
              <a:ext cx="1184" cy="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sp>
        <p:nvSpPr>
          <p:cNvPr id="46" name="Rectangle 32"/>
          <p:cNvSpPr>
            <a:spLocks/>
          </p:cNvSpPr>
          <p:nvPr/>
        </p:nvSpPr>
        <p:spPr bwMode="auto">
          <a:xfrm>
            <a:off x="6678611" y="1047667"/>
            <a:ext cx="563563" cy="990600"/>
          </a:xfrm>
          <a:prstGeom prst="rect">
            <a:avLst/>
          </a:prstGeom>
          <a:noFill/>
          <a:ln>
            <a:noFill/>
          </a:ln>
          <a:effectLst>
            <a:outerShdw blurRad="127000" dist="76199" dir="2700000" algn="ctr" rotWithShape="0">
              <a:schemeClr val="bg2">
                <a:alpha val="75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fontAlgn="base">
              <a:spcBef>
                <a:spcPct val="0"/>
              </a:spcBef>
              <a:spcAft>
                <a:spcPct val="0"/>
              </a:spcAft>
            </a:pPr>
            <a:r>
              <a:rPr lang="en-US" altLang="fr-FR" sz="6400" dirty="0">
                <a:solidFill>
                  <a:srgbClr val="000000"/>
                </a:solidFill>
                <a:latin typeface="Arial Bold" charset="0"/>
                <a:cs typeface="Arial Bold" charset="0"/>
                <a:sym typeface="Arial Bold" charset="0"/>
              </a:rPr>
              <a:t>+</a:t>
            </a:r>
          </a:p>
        </p:txBody>
      </p:sp>
      <p:sp>
        <p:nvSpPr>
          <p:cNvPr id="47" name="TextBox 46"/>
          <p:cNvSpPr txBox="1"/>
          <p:nvPr/>
        </p:nvSpPr>
        <p:spPr>
          <a:xfrm>
            <a:off x="107505" y="105609"/>
            <a:ext cx="5816125" cy="2862322"/>
          </a:xfrm>
          <a:prstGeom prst="rect">
            <a:avLst/>
          </a:prstGeom>
          <a:noFill/>
        </p:spPr>
        <p:txBody>
          <a:bodyPr wrap="square" rtlCol="0">
            <a:spAutoFit/>
          </a:bodyPr>
          <a:lstStyle/>
          <a:p>
            <a:pPr algn="just"/>
            <a:r>
              <a:rPr lang="en-US" dirty="0">
                <a:solidFill>
                  <a:prstClr val="black"/>
                </a:solidFill>
              </a:rPr>
              <a:t>According to the </a:t>
            </a:r>
            <a:r>
              <a:rPr lang="en-US" b="1" dirty="0">
                <a:solidFill>
                  <a:prstClr val="black"/>
                </a:solidFill>
              </a:rPr>
              <a:t>principle of territoriality </a:t>
            </a:r>
            <a:r>
              <a:rPr lang="en-US" dirty="0">
                <a:solidFill>
                  <a:prstClr val="black"/>
                </a:solidFill>
              </a:rPr>
              <a:t>established under the Swiss-French agreement of 1965, contractors must comply with the law of their country of origin as well as with a number of provisions concerning the working conditions of their staff applicable in the country where services are executed</a:t>
            </a:r>
          </a:p>
          <a:p>
            <a:pPr algn="just"/>
            <a:endParaRPr lang="en-US" dirty="0">
              <a:solidFill>
                <a:prstClr val="black"/>
              </a:solidFill>
            </a:endParaRPr>
          </a:p>
          <a:p>
            <a:pPr algn="ctr"/>
            <a:r>
              <a:rPr lang="en-US" b="1" dirty="0">
                <a:solidFill>
                  <a:prstClr val="black"/>
                </a:solidFill>
              </a:rPr>
              <a:t>2 territories where services are executed</a:t>
            </a:r>
          </a:p>
          <a:p>
            <a:pPr algn="ctr"/>
            <a:r>
              <a:rPr lang="en-US" b="1" dirty="0">
                <a:solidFill>
                  <a:prstClr val="black"/>
                </a:solidFill>
              </a:rPr>
              <a:t>= 2 applicable laws in addition to the one in their country of origin</a:t>
            </a:r>
          </a:p>
        </p:txBody>
      </p:sp>
      <p:sp>
        <p:nvSpPr>
          <p:cNvPr id="2" name="TextBox 1">
            <a:extLst>
              <a:ext uri="{FF2B5EF4-FFF2-40B4-BE49-F238E27FC236}">
                <a16:creationId xmlns:a16="http://schemas.microsoft.com/office/drawing/2014/main" id="{1065EB44-523E-3DF8-942A-9E35C4265185}"/>
              </a:ext>
            </a:extLst>
          </p:cNvPr>
          <p:cNvSpPr txBox="1"/>
          <p:nvPr/>
        </p:nvSpPr>
        <p:spPr>
          <a:xfrm>
            <a:off x="111170" y="5824927"/>
            <a:ext cx="7515557" cy="369332"/>
          </a:xfrm>
          <a:prstGeom prst="rect">
            <a:avLst/>
          </a:prstGeom>
          <a:noFill/>
        </p:spPr>
        <p:txBody>
          <a:bodyPr wrap="square" rtlCol="0">
            <a:spAutoFit/>
          </a:bodyPr>
          <a:lstStyle/>
          <a:p>
            <a:pPr algn="just"/>
            <a:r>
              <a:rPr lang="en-US" b="1" dirty="0">
                <a:solidFill>
                  <a:prstClr val="black"/>
                </a:solidFill>
              </a:rPr>
              <a:t>Note: territoriality applies to the current “FSU” contracts</a:t>
            </a:r>
          </a:p>
        </p:txBody>
      </p:sp>
    </p:spTree>
    <p:extLst>
      <p:ext uri="{BB962C8B-B14F-4D97-AF65-F5344CB8AC3E}">
        <p14:creationId xmlns:p14="http://schemas.microsoft.com/office/powerpoint/2010/main" val="8698311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3"/>
          <p:cNvGrpSpPr>
            <a:grpSpLocks/>
          </p:cNvGrpSpPr>
          <p:nvPr/>
        </p:nvGrpSpPr>
        <p:grpSpPr bwMode="auto">
          <a:xfrm>
            <a:off x="6400800" y="4144430"/>
            <a:ext cx="2082800" cy="1511300"/>
            <a:chOff x="0" y="0"/>
            <a:chExt cx="1312" cy="952"/>
          </a:xfrm>
        </p:grpSpPr>
        <p:pic>
          <p:nvPicPr>
            <p:cNvPr id="22" name="Picture 1"/>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28" y="96"/>
              <a:ext cx="1061" cy="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3" name="Picture 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312" cy="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grpSp>
        <p:nvGrpSpPr>
          <p:cNvPr id="24" name="Group 6"/>
          <p:cNvGrpSpPr>
            <a:grpSpLocks/>
          </p:cNvGrpSpPr>
          <p:nvPr/>
        </p:nvGrpSpPr>
        <p:grpSpPr bwMode="auto">
          <a:xfrm>
            <a:off x="571500" y="4195230"/>
            <a:ext cx="2057400" cy="1485900"/>
            <a:chOff x="0" y="0"/>
            <a:chExt cx="1296" cy="936"/>
          </a:xfrm>
        </p:grpSpPr>
        <p:pic>
          <p:nvPicPr>
            <p:cNvPr id="25" name="Picture 4"/>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28" y="96"/>
              <a:ext cx="1042" cy="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6" name="Picture 5"/>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296" cy="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grpSp>
        <p:nvGrpSpPr>
          <p:cNvPr id="27" name="Group 9"/>
          <p:cNvGrpSpPr>
            <a:grpSpLocks/>
          </p:cNvGrpSpPr>
          <p:nvPr/>
        </p:nvGrpSpPr>
        <p:grpSpPr bwMode="auto">
          <a:xfrm>
            <a:off x="1651000" y="4588930"/>
            <a:ext cx="2146300" cy="1536700"/>
            <a:chOff x="0" y="0"/>
            <a:chExt cx="1352" cy="968"/>
          </a:xfrm>
        </p:grpSpPr>
        <p:pic>
          <p:nvPicPr>
            <p:cNvPr id="28" name="Picture 7"/>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128" y="96"/>
              <a:ext cx="1100" cy="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9" name="Picture 8"/>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52" cy="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grpSp>
        <p:nvGrpSpPr>
          <p:cNvPr id="30" name="Group 12"/>
          <p:cNvGrpSpPr>
            <a:grpSpLocks/>
          </p:cNvGrpSpPr>
          <p:nvPr/>
        </p:nvGrpSpPr>
        <p:grpSpPr bwMode="auto">
          <a:xfrm>
            <a:off x="5037138" y="4592105"/>
            <a:ext cx="2006600" cy="1460500"/>
            <a:chOff x="0" y="0"/>
            <a:chExt cx="1264" cy="920"/>
          </a:xfrm>
        </p:grpSpPr>
        <p:pic>
          <p:nvPicPr>
            <p:cNvPr id="31" name="Picture 10"/>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128" y="96"/>
              <a:ext cx="1009" cy="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32" name="Picture 11"/>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0" y="0"/>
              <a:ext cx="1264" cy="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grpSp>
        <p:nvGrpSpPr>
          <p:cNvPr id="33" name="Group 19"/>
          <p:cNvGrpSpPr>
            <a:grpSpLocks/>
          </p:cNvGrpSpPr>
          <p:nvPr/>
        </p:nvGrpSpPr>
        <p:grpSpPr bwMode="auto">
          <a:xfrm>
            <a:off x="5578475" y="239713"/>
            <a:ext cx="2146300" cy="1714500"/>
            <a:chOff x="0" y="0"/>
            <a:chExt cx="1352" cy="1080"/>
          </a:xfrm>
        </p:grpSpPr>
        <p:pic>
          <p:nvPicPr>
            <p:cNvPr id="34" name="Picture 17"/>
            <p:cNvPicPr>
              <a:picLocks noChangeAspect="1" noChangeArrowheads="1"/>
            </p:cNvPicPr>
            <p:nvPr/>
          </p:nvPicPr>
          <p:blipFill>
            <a:blip r:embed="rId10" cstate="email">
              <a:extLst>
                <a:ext uri="{28A0092B-C50C-407E-A947-70E740481C1C}">
                  <a14:useLocalDpi xmlns:a14="http://schemas.microsoft.com/office/drawing/2010/main" val="0"/>
                </a:ext>
              </a:extLst>
            </a:blip>
            <a:srcRect/>
            <a:stretch>
              <a:fillRect/>
            </a:stretch>
          </p:blipFill>
          <p:spPr bwMode="auto">
            <a:xfrm>
              <a:off x="128" y="96"/>
              <a:ext cx="1096" cy="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35" name="Picture 18"/>
            <p:cNvPicPr>
              <a:picLocks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0" y="0"/>
              <a:ext cx="1352" cy="1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grpSp>
        <p:nvGrpSpPr>
          <p:cNvPr id="36" name="Group 22"/>
          <p:cNvGrpSpPr>
            <a:grpSpLocks/>
          </p:cNvGrpSpPr>
          <p:nvPr/>
        </p:nvGrpSpPr>
        <p:grpSpPr bwMode="auto">
          <a:xfrm>
            <a:off x="5572125" y="2271713"/>
            <a:ext cx="2146300" cy="1536700"/>
            <a:chOff x="0" y="0"/>
            <a:chExt cx="1352" cy="968"/>
          </a:xfrm>
        </p:grpSpPr>
        <p:pic>
          <p:nvPicPr>
            <p:cNvPr id="37" name="Picture 20"/>
            <p:cNvPicPr>
              <a:picLocks noChangeAspect="1" noChangeArrowheads="1"/>
            </p:cNvPicPr>
            <p:nvPr/>
          </p:nvPicPr>
          <p:blipFill>
            <a:blip r:embed="rId12" cstate="email">
              <a:extLst>
                <a:ext uri="{28A0092B-C50C-407E-A947-70E740481C1C}">
                  <a14:useLocalDpi xmlns:a14="http://schemas.microsoft.com/office/drawing/2010/main" val="0"/>
                </a:ext>
              </a:extLst>
            </a:blip>
            <a:srcRect/>
            <a:stretch>
              <a:fillRect/>
            </a:stretch>
          </p:blipFill>
          <p:spPr bwMode="auto">
            <a:xfrm>
              <a:off x="128" y="96"/>
              <a:ext cx="1096" cy="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38" name="Picture 21"/>
            <p:cNvPicPr>
              <a:picLocks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1352" cy="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grpSp>
        <p:nvGrpSpPr>
          <p:cNvPr id="39" name="Group 31"/>
          <p:cNvGrpSpPr>
            <a:grpSpLocks/>
          </p:cNvGrpSpPr>
          <p:nvPr/>
        </p:nvGrpSpPr>
        <p:grpSpPr bwMode="auto">
          <a:xfrm>
            <a:off x="2844800" y="5144555"/>
            <a:ext cx="1930400" cy="1511300"/>
            <a:chOff x="0" y="0"/>
            <a:chExt cx="1216" cy="952"/>
          </a:xfrm>
        </p:grpSpPr>
        <p:pic>
          <p:nvPicPr>
            <p:cNvPr id="40" name="Picture 29"/>
            <p:cNvPicPr>
              <a:picLocks noChangeAspect="1" noChangeArrowheads="1"/>
            </p:cNvPicPr>
            <p:nvPr/>
          </p:nvPicPr>
          <p:blipFill>
            <a:blip r:embed="rId14" cstate="email">
              <a:extLst>
                <a:ext uri="{28A0092B-C50C-407E-A947-70E740481C1C}">
                  <a14:useLocalDpi xmlns:a14="http://schemas.microsoft.com/office/drawing/2010/main" val="0"/>
                </a:ext>
              </a:extLst>
            </a:blip>
            <a:srcRect/>
            <a:stretch>
              <a:fillRect/>
            </a:stretch>
          </p:blipFill>
          <p:spPr bwMode="auto">
            <a:xfrm>
              <a:off x="127" y="96"/>
              <a:ext cx="961" cy="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41" name="Picture 30"/>
            <p:cNvPicPr>
              <a:picLocks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0"/>
              <a:ext cx="1216" cy="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sp>
        <p:nvSpPr>
          <p:cNvPr id="42" name="Rectangle 32"/>
          <p:cNvSpPr>
            <a:spLocks/>
          </p:cNvSpPr>
          <p:nvPr/>
        </p:nvSpPr>
        <p:spPr bwMode="auto">
          <a:xfrm>
            <a:off x="4368800" y="3979330"/>
            <a:ext cx="563563" cy="990600"/>
          </a:xfrm>
          <a:prstGeom prst="rect">
            <a:avLst/>
          </a:prstGeom>
          <a:noFill/>
          <a:ln>
            <a:noFill/>
          </a:ln>
          <a:effectLst>
            <a:outerShdw blurRad="127000" dist="76199" dir="2700000" algn="ctr" rotWithShape="0">
              <a:schemeClr val="bg2">
                <a:alpha val="75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fontAlgn="base">
              <a:spcBef>
                <a:spcPct val="0"/>
              </a:spcBef>
              <a:spcAft>
                <a:spcPct val="0"/>
              </a:spcAft>
            </a:pPr>
            <a:r>
              <a:rPr lang="en-US" altLang="fr-FR" sz="6400" dirty="0">
                <a:solidFill>
                  <a:srgbClr val="000000"/>
                </a:solidFill>
                <a:latin typeface="Arial Bold" charset="0"/>
                <a:cs typeface="Arial Bold" charset="0"/>
                <a:sym typeface="Arial Bold" charset="0"/>
              </a:rPr>
              <a:t>+</a:t>
            </a:r>
          </a:p>
        </p:txBody>
      </p:sp>
      <p:grpSp>
        <p:nvGrpSpPr>
          <p:cNvPr id="43" name="Group 35"/>
          <p:cNvGrpSpPr>
            <a:grpSpLocks/>
          </p:cNvGrpSpPr>
          <p:nvPr/>
        </p:nvGrpSpPr>
        <p:grpSpPr bwMode="auto">
          <a:xfrm>
            <a:off x="4102100" y="5350930"/>
            <a:ext cx="1879600" cy="1485900"/>
            <a:chOff x="0" y="0"/>
            <a:chExt cx="1184" cy="936"/>
          </a:xfrm>
        </p:grpSpPr>
        <p:pic>
          <p:nvPicPr>
            <p:cNvPr id="44" name="Picture 33"/>
            <p:cNvPicPr>
              <a:picLocks noChangeAspect="1" noChangeArrowheads="1"/>
            </p:cNvPicPr>
            <p:nvPr/>
          </p:nvPicPr>
          <p:blipFill>
            <a:blip r:embed="rId16" cstate="email">
              <a:extLst>
                <a:ext uri="{28A0092B-C50C-407E-A947-70E740481C1C}">
                  <a14:useLocalDpi xmlns:a14="http://schemas.microsoft.com/office/drawing/2010/main" val="0"/>
                </a:ext>
              </a:extLst>
            </a:blip>
            <a:srcRect/>
            <a:stretch>
              <a:fillRect/>
            </a:stretch>
          </p:blipFill>
          <p:spPr bwMode="auto">
            <a:xfrm>
              <a:off x="128" y="96"/>
              <a:ext cx="928" cy="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45" name="Picture 34"/>
            <p:cNvPicPr>
              <a:picLocks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0" y="0"/>
              <a:ext cx="1184" cy="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sp>
        <p:nvSpPr>
          <p:cNvPr id="46" name="Rectangle 32"/>
          <p:cNvSpPr>
            <a:spLocks/>
          </p:cNvSpPr>
          <p:nvPr/>
        </p:nvSpPr>
        <p:spPr bwMode="auto">
          <a:xfrm>
            <a:off x="6316135" y="1582207"/>
            <a:ext cx="615553" cy="738664"/>
          </a:xfrm>
          <a:prstGeom prst="rect">
            <a:avLst/>
          </a:prstGeom>
          <a:noFill/>
          <a:ln>
            <a:noFill/>
          </a:ln>
          <a:effectLst>
            <a:outerShdw blurRad="127000" dist="76199" dir="2700000" algn="ctr" rotWithShape="0">
              <a:schemeClr val="bg2">
                <a:alpha val="75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fontAlgn="base">
              <a:spcBef>
                <a:spcPct val="0"/>
              </a:spcBef>
              <a:spcAft>
                <a:spcPct val="0"/>
              </a:spcAft>
            </a:pPr>
            <a:r>
              <a:rPr lang="en-US" altLang="fr-FR" sz="4800" dirty="0">
                <a:solidFill>
                  <a:srgbClr val="000000"/>
                </a:solidFill>
                <a:latin typeface="Arial Bold" charset="0"/>
                <a:cs typeface="Arial Bold" charset="0"/>
                <a:sym typeface="Arial Bold" charset="0"/>
              </a:rPr>
              <a:t>or</a:t>
            </a:r>
          </a:p>
        </p:txBody>
      </p:sp>
      <p:sp>
        <p:nvSpPr>
          <p:cNvPr id="47" name="TextBox 46"/>
          <p:cNvSpPr txBox="1"/>
          <p:nvPr/>
        </p:nvSpPr>
        <p:spPr>
          <a:xfrm>
            <a:off x="467543" y="31628"/>
            <a:ext cx="5104582" cy="3785652"/>
          </a:xfrm>
          <a:prstGeom prst="rect">
            <a:avLst/>
          </a:prstGeom>
          <a:noFill/>
        </p:spPr>
        <p:txBody>
          <a:bodyPr wrap="square" rtlCol="0">
            <a:spAutoFit/>
          </a:bodyPr>
          <a:lstStyle/>
          <a:p>
            <a:pPr algn="just"/>
            <a:endParaRPr lang="fr-FR" sz="2000" dirty="0">
              <a:solidFill>
                <a:prstClr val="black"/>
              </a:solidFill>
            </a:endParaRPr>
          </a:p>
          <a:p>
            <a:pPr algn="just"/>
            <a:r>
              <a:rPr lang="en-US" sz="2000" dirty="0">
                <a:solidFill>
                  <a:prstClr val="black"/>
                </a:solidFill>
              </a:rPr>
              <a:t>The application of the principle of territoriality creates practical and legal problems for contractors and their staff. The two host countries, with CERN, have therefore defined a new system:</a:t>
            </a:r>
          </a:p>
          <a:p>
            <a:pPr algn="just"/>
            <a:endParaRPr lang="en-US" sz="2000" dirty="0">
              <a:solidFill>
                <a:prstClr val="black"/>
              </a:solidFill>
            </a:endParaRPr>
          </a:p>
          <a:p>
            <a:pPr algn="ctr"/>
            <a:r>
              <a:rPr lang="en-US" sz="2000" b="1" dirty="0">
                <a:solidFill>
                  <a:prstClr val="black"/>
                </a:solidFill>
              </a:rPr>
              <a:t>	2 territories where services are executed</a:t>
            </a:r>
          </a:p>
          <a:p>
            <a:pPr algn="ctr"/>
            <a:r>
              <a:rPr lang="en-US" sz="2000" b="1" dirty="0">
                <a:solidFill>
                  <a:prstClr val="black"/>
                </a:solidFill>
              </a:rPr>
              <a:t>= </a:t>
            </a:r>
          </a:p>
          <a:p>
            <a:pPr algn="ctr"/>
            <a:r>
              <a:rPr lang="en-US" sz="2000" b="1" dirty="0">
                <a:solidFill>
                  <a:srgbClr val="FF0000"/>
                </a:solidFill>
              </a:rPr>
              <a:t>only 1 applicable law </a:t>
            </a:r>
            <a:r>
              <a:rPr lang="en-US" sz="2000" b="1" dirty="0">
                <a:solidFill>
                  <a:prstClr val="black"/>
                </a:solidFill>
              </a:rPr>
              <a:t>in addition to the one in their country of origin</a:t>
            </a:r>
            <a:endParaRPr lang="en-US" b="1" dirty="0">
              <a:solidFill>
                <a:srgbClr val="000000"/>
              </a:solidFill>
            </a:endParaRPr>
          </a:p>
        </p:txBody>
      </p:sp>
    </p:spTree>
    <p:extLst>
      <p:ext uri="{BB962C8B-B14F-4D97-AF65-F5344CB8AC3E}">
        <p14:creationId xmlns:p14="http://schemas.microsoft.com/office/powerpoint/2010/main" val="22144254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196"/>
            <a:ext cx="9144000" cy="1044000"/>
          </a:xfrm>
        </p:spPr>
        <p:txBody>
          <a:bodyPr/>
          <a:lstStyle/>
          <a:p>
            <a:pPr algn="ctr"/>
            <a:r>
              <a:rPr lang="en-US" sz="4400" dirty="0"/>
              <a:t>Areas Concerned</a:t>
            </a:r>
          </a:p>
        </p:txBody>
      </p:sp>
      <p:sp>
        <p:nvSpPr>
          <p:cNvPr id="3" name="Content Placeholder 2"/>
          <p:cNvSpPr>
            <a:spLocks noGrp="1"/>
          </p:cNvSpPr>
          <p:nvPr>
            <p:ph idx="1"/>
          </p:nvPr>
        </p:nvSpPr>
        <p:spPr>
          <a:xfrm>
            <a:off x="457200" y="1372623"/>
            <a:ext cx="8226854" cy="4435509"/>
          </a:xfrm>
        </p:spPr>
        <p:txBody>
          <a:bodyPr numCol="2">
            <a:noAutofit/>
          </a:bodyPr>
          <a:lstStyle/>
          <a:p>
            <a:pPr marL="0" indent="0">
              <a:spcBef>
                <a:spcPts val="1500"/>
              </a:spcBef>
              <a:buNone/>
            </a:pPr>
            <a:endParaRPr lang="en-US" sz="2000" dirty="0"/>
          </a:p>
          <a:p>
            <a:pPr marL="0" indent="0">
              <a:spcBef>
                <a:spcPts val="1500"/>
              </a:spcBef>
              <a:buNone/>
            </a:pPr>
            <a:r>
              <a:rPr lang="en-US" sz="2000" dirty="0"/>
              <a:t>      </a:t>
            </a:r>
            <a:r>
              <a:rPr lang="en-US" sz="2400" dirty="0"/>
              <a:t>rest time &amp; leave</a:t>
            </a:r>
          </a:p>
          <a:p>
            <a:pPr marL="0" indent="0">
              <a:spcBef>
                <a:spcPts val="1500"/>
              </a:spcBef>
              <a:buNone/>
            </a:pPr>
            <a:r>
              <a:rPr lang="en-US" sz="2400" dirty="0"/>
              <a:t>     the minimum wage</a:t>
            </a:r>
          </a:p>
          <a:p>
            <a:pPr marL="0" indent="0">
              <a:spcBef>
                <a:spcPts val="1500"/>
              </a:spcBef>
              <a:buNone/>
            </a:pPr>
            <a:r>
              <a:rPr lang="en-US" sz="2400" dirty="0"/>
              <a:t>     hygiene, safety and  health at work</a:t>
            </a:r>
          </a:p>
          <a:p>
            <a:pPr marL="0" indent="0">
              <a:spcBef>
                <a:spcPts val="1500"/>
              </a:spcBef>
              <a:buNone/>
            </a:pPr>
            <a:r>
              <a:rPr lang="en-US" sz="2400" dirty="0"/>
              <a:t>  </a:t>
            </a:r>
          </a:p>
          <a:p>
            <a:pPr marL="0" indent="0">
              <a:spcBef>
                <a:spcPts val="1500"/>
              </a:spcBef>
              <a:buNone/>
            </a:pPr>
            <a:endParaRPr lang="en-US" sz="2400" dirty="0"/>
          </a:p>
          <a:p>
            <a:pPr marL="0" indent="0">
              <a:spcBef>
                <a:spcPts val="1500"/>
              </a:spcBef>
              <a:buNone/>
            </a:pPr>
            <a:endParaRPr lang="en-US" sz="2400" b="1" dirty="0"/>
          </a:p>
          <a:p>
            <a:pPr marL="0" indent="0">
              <a:spcBef>
                <a:spcPts val="1500"/>
              </a:spcBef>
              <a:buNone/>
            </a:pPr>
            <a:endParaRPr lang="en-US" sz="2400" dirty="0"/>
          </a:p>
          <a:p>
            <a:pPr marL="0" indent="0">
              <a:spcBef>
                <a:spcPts val="1500"/>
              </a:spcBef>
              <a:buNone/>
            </a:pPr>
            <a:r>
              <a:rPr lang="en-US" sz="2400" dirty="0"/>
              <a:t>      protection for young workers and pregnant women or have just given birth</a:t>
            </a:r>
          </a:p>
          <a:p>
            <a:pPr marL="0" indent="0">
              <a:spcBef>
                <a:spcPts val="1500"/>
              </a:spcBef>
              <a:buNone/>
            </a:pPr>
            <a:r>
              <a:rPr lang="en-US" sz="2400" dirty="0"/>
              <a:t>      equal treatment</a:t>
            </a:r>
          </a:p>
          <a:p>
            <a:pPr marL="0" indent="0">
              <a:spcBef>
                <a:spcPts val="1500"/>
              </a:spcBef>
              <a:buNone/>
            </a:pPr>
            <a:r>
              <a:rPr lang="en-US" sz="2400" dirty="0"/>
              <a:t>       temporary work</a:t>
            </a:r>
          </a:p>
          <a:p>
            <a:pPr marL="0" indent="0">
              <a:spcBef>
                <a:spcPts val="1500"/>
              </a:spcBef>
              <a:buNone/>
            </a:pPr>
            <a:endParaRPr lang="en-US" sz="2000" dirty="0"/>
          </a:p>
          <a:p>
            <a:pPr marL="0" indent="0">
              <a:spcBef>
                <a:spcPts val="1500"/>
              </a:spcBef>
              <a:buNone/>
            </a:pPr>
            <a:endParaRPr lang="en-US" sz="2600" dirty="0"/>
          </a:p>
        </p:txBody>
      </p:sp>
      <p:pic>
        <p:nvPicPr>
          <p:cNvPr id="7" name="Picture 24"/>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57200" y="1985432"/>
            <a:ext cx="436033" cy="436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8" name="Picture 27"/>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16465" y="2607733"/>
            <a:ext cx="32385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9" name="Picture 28"/>
          <p:cNvPicPr>
            <a:picLocks noChangeAspect="1" noChangeArrowheads="1"/>
          </p:cNvPicPr>
          <p:nvPr/>
        </p:nvPicPr>
        <p:blipFill>
          <a:blip r:embed="rId4" cstate="email">
            <a:duotone>
              <a:prstClr val="black"/>
              <a:srgbClr val="222222">
                <a:tint val="45000"/>
                <a:satMod val="400000"/>
              </a:srgbClr>
            </a:duotone>
            <a:extLst>
              <a:ext uri="{28A0092B-C50C-407E-A947-70E740481C1C}">
                <a14:useLocalDpi xmlns:a14="http://schemas.microsoft.com/office/drawing/2010/main" val="0"/>
              </a:ext>
            </a:extLst>
          </a:blip>
          <a:srcRect/>
          <a:stretch>
            <a:fillRect/>
          </a:stretch>
        </p:blipFill>
        <p:spPr bwMode="auto">
          <a:xfrm>
            <a:off x="389468" y="2982382"/>
            <a:ext cx="618067" cy="618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4" name="Picture 3"/>
          <p:cNvPicPr>
            <a:picLocks noChangeAspect="1"/>
          </p:cNvPicPr>
          <p:nvPr/>
        </p:nvPicPr>
        <p:blipFill>
          <a:blip r:embed="rId5"/>
          <a:stretch>
            <a:fillRect/>
          </a:stretch>
        </p:blipFill>
        <p:spPr>
          <a:xfrm>
            <a:off x="4284399" y="1919815"/>
            <a:ext cx="627063" cy="501650"/>
          </a:xfrm>
          <a:prstGeom prst="rect">
            <a:avLst/>
          </a:prstGeom>
        </p:spPr>
      </p:pic>
      <p:pic>
        <p:nvPicPr>
          <p:cNvPr id="11" name="Picture 10"/>
          <p:cNvPicPr>
            <a:picLocks noChangeAspect="1"/>
          </p:cNvPicPr>
          <p:nvPr/>
        </p:nvPicPr>
        <p:blipFill rotWithShape="1">
          <a:blip r:embed="rId6"/>
          <a:srcRect l="9327" t="13472" r="10881" b="11917"/>
          <a:stretch/>
        </p:blipFill>
        <p:spPr>
          <a:xfrm>
            <a:off x="4423834" y="3155924"/>
            <a:ext cx="627063" cy="586344"/>
          </a:xfrm>
          <a:prstGeom prst="rect">
            <a:avLst/>
          </a:prstGeom>
        </p:spPr>
      </p:pic>
      <p:pic>
        <p:nvPicPr>
          <p:cNvPr id="12" name="Picture 11"/>
          <p:cNvPicPr>
            <a:picLocks noChangeAspect="1"/>
          </p:cNvPicPr>
          <p:nvPr/>
        </p:nvPicPr>
        <p:blipFill>
          <a:blip r:embed="rId7"/>
          <a:stretch>
            <a:fillRect/>
          </a:stretch>
        </p:blipFill>
        <p:spPr>
          <a:xfrm>
            <a:off x="4597931" y="3877729"/>
            <a:ext cx="402167" cy="402167"/>
          </a:xfrm>
          <a:prstGeom prst="rect">
            <a:avLst/>
          </a:prstGeom>
        </p:spPr>
      </p:pic>
      <p:sp>
        <p:nvSpPr>
          <p:cNvPr id="13" name="Rectangle 12"/>
          <p:cNvSpPr/>
          <p:nvPr/>
        </p:nvSpPr>
        <p:spPr>
          <a:xfrm>
            <a:off x="516464" y="5037195"/>
            <a:ext cx="8167589" cy="707886"/>
          </a:xfrm>
          <a:prstGeom prst="rect">
            <a:avLst/>
          </a:prstGeom>
        </p:spPr>
        <p:txBody>
          <a:bodyPr wrap="square">
            <a:spAutoFit/>
          </a:bodyPr>
          <a:lstStyle/>
          <a:p>
            <a:pPr algn="ctr"/>
            <a:r>
              <a:rPr lang="en-US" sz="2000" b="1" dirty="0">
                <a:solidFill>
                  <a:prstClr val="black"/>
                </a:solidFill>
              </a:rPr>
              <a:t>The other areas such as hiring, contract termination and personnel representation are not concerned by this new regime</a:t>
            </a:r>
          </a:p>
        </p:txBody>
      </p:sp>
    </p:spTree>
    <p:extLst>
      <p:ext uri="{BB962C8B-B14F-4D97-AF65-F5344CB8AC3E}">
        <p14:creationId xmlns:p14="http://schemas.microsoft.com/office/powerpoint/2010/main" val="17563694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44000"/>
          </a:xfrm>
        </p:spPr>
        <p:txBody>
          <a:bodyPr/>
          <a:lstStyle/>
          <a:p>
            <a:pPr algn="ctr"/>
            <a:r>
              <a:rPr lang="en-US" sz="4400" dirty="0"/>
              <a:t>4P</a:t>
            </a:r>
          </a:p>
        </p:txBody>
      </p:sp>
      <p:sp>
        <p:nvSpPr>
          <p:cNvPr id="3" name="Content Placeholder 2"/>
          <p:cNvSpPr>
            <a:spLocks noGrp="1"/>
          </p:cNvSpPr>
          <p:nvPr>
            <p:ph idx="1"/>
          </p:nvPr>
        </p:nvSpPr>
        <p:spPr>
          <a:xfrm>
            <a:off x="179512" y="1196752"/>
            <a:ext cx="8640000" cy="4680520"/>
          </a:xfrm>
        </p:spPr>
        <p:txBody>
          <a:bodyPr>
            <a:noAutofit/>
          </a:bodyPr>
          <a:lstStyle/>
          <a:p>
            <a:pPr marL="355600" indent="-355600" algn="just">
              <a:spcBef>
                <a:spcPts val="1500"/>
              </a:spcBef>
              <a:buClr>
                <a:schemeClr val="tx1"/>
              </a:buClr>
              <a:buFont typeface="Wingdings" charset="2"/>
              <a:buChar char="§"/>
            </a:pPr>
            <a:r>
              <a:rPr lang="en-US" dirty="0"/>
              <a:t>The applicable law is determined on the basis of the “Part </a:t>
            </a:r>
            <a:r>
              <a:rPr lang="en-US" dirty="0" err="1"/>
              <a:t>Prépondérante</a:t>
            </a:r>
            <a:r>
              <a:rPr lang="en-US" dirty="0"/>
              <a:t> </a:t>
            </a:r>
            <a:r>
              <a:rPr lang="en-US" dirty="0" err="1"/>
              <a:t>Prévisible</a:t>
            </a:r>
            <a:r>
              <a:rPr lang="en-US" dirty="0"/>
              <a:t> de la Prestation” = 4P</a:t>
            </a:r>
          </a:p>
          <a:p>
            <a:pPr marL="355600" indent="-355600" algn="just">
              <a:spcBef>
                <a:spcPts val="1500"/>
              </a:spcBef>
              <a:buClr>
                <a:schemeClr val="tx1"/>
              </a:buClr>
              <a:buFont typeface="Wingdings" charset="2"/>
              <a:buChar char="§"/>
            </a:pPr>
            <a:r>
              <a:rPr lang="fr-FR" dirty="0"/>
              <a:t>The 4P for </a:t>
            </a:r>
            <a:r>
              <a:rPr lang="fr-FR" dirty="0" err="1"/>
              <a:t>this</a:t>
            </a:r>
            <a:r>
              <a:rPr lang="fr-FR" dirty="0"/>
              <a:t> </a:t>
            </a:r>
            <a:r>
              <a:rPr lang="fr-FR" dirty="0" err="1"/>
              <a:t>contract</a:t>
            </a:r>
            <a:r>
              <a:rPr lang="fr-FR" dirty="0"/>
              <a:t> </a:t>
            </a:r>
            <a:r>
              <a:rPr lang="fr-FR" dirty="0" err="1"/>
              <a:t>is</a:t>
            </a:r>
            <a:r>
              <a:rPr lang="fr-FR" dirty="0"/>
              <a:t> </a:t>
            </a:r>
            <a:r>
              <a:rPr lang="fr-FR" dirty="0" err="1"/>
              <a:t>located</a:t>
            </a:r>
            <a:r>
              <a:rPr lang="fr-FR" dirty="0"/>
              <a:t> on the Swiss part of the CERN </a:t>
            </a:r>
            <a:r>
              <a:rPr lang="fr-FR" dirty="0" err="1"/>
              <a:t>domain</a:t>
            </a:r>
            <a:r>
              <a:rPr lang="fr-FR" dirty="0"/>
              <a:t>. </a:t>
            </a:r>
            <a:r>
              <a:rPr lang="en-AU" dirty="0"/>
              <a:t>The applicable law is thus Swiss law</a:t>
            </a:r>
            <a:endParaRPr lang="en-US" dirty="0"/>
          </a:p>
          <a:p>
            <a:pPr marL="355600" indent="-355600" algn="just">
              <a:spcBef>
                <a:spcPts val="1500"/>
              </a:spcBef>
              <a:buClr>
                <a:schemeClr val="tx1"/>
              </a:buClr>
              <a:buFont typeface="Wingdings" charset="2"/>
              <a:buChar char="§"/>
            </a:pPr>
            <a:r>
              <a:rPr lang="en-US" dirty="0"/>
              <a:t>This rule applies to the entire contract, including subcontractors unless subcontracting concerns only one territory</a:t>
            </a:r>
          </a:p>
        </p:txBody>
      </p:sp>
    </p:spTree>
    <p:extLst>
      <p:ext uri="{BB962C8B-B14F-4D97-AF65-F5344CB8AC3E}">
        <p14:creationId xmlns:p14="http://schemas.microsoft.com/office/powerpoint/2010/main" val="4733760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Text Placeholder 28"/>
          <p:cNvSpPr>
            <a:spLocks noGrp="1"/>
          </p:cNvSpPr>
          <p:nvPr>
            <p:ph idx="1"/>
          </p:nvPr>
        </p:nvSpPr>
        <p:spPr>
          <a:xfrm>
            <a:off x="457200" y="1268760"/>
            <a:ext cx="8229600" cy="4857403"/>
          </a:xfrm>
        </p:spPr>
        <p:txBody>
          <a:bodyPr>
            <a:normAutofit/>
          </a:bodyPr>
          <a:lstStyle/>
          <a:p>
            <a:pPr algn="just">
              <a:buClr>
                <a:srgbClr val="C00000"/>
              </a:buClr>
              <a:buNone/>
            </a:pPr>
            <a:r>
              <a:rPr lang="fr-CH" sz="3000" dirty="0">
                <a:effectLst>
                  <a:outerShdw blurRad="38100" dist="38100" dir="2700000" algn="tl">
                    <a:srgbClr val="000000"/>
                  </a:outerShdw>
                </a:effectLst>
              </a:rPr>
              <a:t>	</a:t>
            </a:r>
            <a:r>
              <a:rPr lang="fr-CH" sz="3000" dirty="0"/>
              <a:t>OCIRT has </a:t>
            </a:r>
            <a:r>
              <a:rPr lang="fr-CH" sz="3000" dirty="0" err="1"/>
              <a:t>informed</a:t>
            </a:r>
            <a:r>
              <a:rPr lang="fr-CH" sz="3000" dirty="0"/>
              <a:t> CERN </a:t>
            </a:r>
            <a:r>
              <a:rPr lang="fr-CH" sz="3000" dirty="0" err="1"/>
              <a:t>that</a:t>
            </a:r>
            <a:r>
              <a:rPr lang="fr-CH" sz="3000" dirty="0"/>
              <a:t> the collective agreement applicable for the provision of services </a:t>
            </a:r>
            <a:r>
              <a:rPr lang="fr-CH" sz="3000" dirty="0" err="1"/>
              <a:t>is</a:t>
            </a:r>
            <a:r>
              <a:rPr lang="fr-CH" sz="3000" dirty="0"/>
              <a:t> </a:t>
            </a:r>
            <a:r>
              <a:rPr lang="fr-CH" dirty="0"/>
              <a:t>Mécatronique (</a:t>
            </a:r>
            <a:r>
              <a:rPr lang="fr-CH" dirty="0" err="1"/>
              <a:t>see</a:t>
            </a:r>
            <a:r>
              <a:rPr lang="fr-CH" dirty="0"/>
              <a:t> OCIRT </a:t>
            </a:r>
            <a:r>
              <a:rPr lang="fr-CH" dirty="0" err="1"/>
              <a:t>letter</a:t>
            </a:r>
            <a:r>
              <a:rPr lang="fr-CH" dirty="0"/>
              <a:t>)</a:t>
            </a:r>
          </a:p>
          <a:p>
            <a:pPr marL="0" indent="0" algn="l">
              <a:buClr>
                <a:srgbClr val="C00000"/>
              </a:buClr>
              <a:buNone/>
            </a:pPr>
            <a:endParaRPr lang="en-US" sz="2400" dirty="0">
              <a:latin typeface="Arial" pitchFamily="34" charset="0"/>
              <a:cs typeface="Arial" pitchFamily="34" charset="0"/>
            </a:endParaRPr>
          </a:p>
        </p:txBody>
      </p:sp>
      <p:sp>
        <p:nvSpPr>
          <p:cNvPr id="5" name="Title 4"/>
          <p:cNvSpPr>
            <a:spLocks noGrp="1"/>
          </p:cNvSpPr>
          <p:nvPr>
            <p:ph type="title"/>
          </p:nvPr>
        </p:nvSpPr>
        <p:spPr>
          <a:xfrm>
            <a:off x="0" y="0"/>
            <a:ext cx="9144000" cy="1044000"/>
          </a:xfrm>
        </p:spPr>
        <p:txBody>
          <a:bodyPr>
            <a:noAutofit/>
          </a:bodyPr>
          <a:lstStyle/>
          <a:p>
            <a:pPr algn="ctr"/>
            <a:r>
              <a:rPr lang="fr-FR" sz="4400" b="1" dirty="0">
                <a:solidFill>
                  <a:schemeClr val="tx2"/>
                </a:solidFill>
                <a:effectLst>
                  <a:outerShdw blurRad="38100" dist="38100" dir="2700000" algn="tl">
                    <a:srgbClr val="000000"/>
                  </a:outerShdw>
                </a:effectLst>
              </a:rPr>
              <a:t>Collective agreement </a:t>
            </a:r>
            <a:br>
              <a:rPr lang="fr-FR" sz="4400" b="1" dirty="0">
                <a:solidFill>
                  <a:schemeClr val="tx2"/>
                </a:solidFill>
                <a:effectLst>
                  <a:outerShdw blurRad="38100" dist="38100" dir="2700000" algn="tl">
                    <a:srgbClr val="000000"/>
                  </a:outerShdw>
                </a:effectLst>
              </a:rPr>
            </a:br>
            <a:endParaRPr lang="fr-FR" sz="1400" dirty="0">
              <a:solidFill>
                <a:srgbClr val="92D050"/>
              </a:solidFill>
              <a:effectLst>
                <a:outerShdw blurRad="38100" dist="38100" dir="2700000" algn="tl">
                  <a:srgbClr val="000000"/>
                </a:outerShdw>
              </a:effectLst>
            </a:endParaRPr>
          </a:p>
        </p:txBody>
      </p:sp>
      <p:pic>
        <p:nvPicPr>
          <p:cNvPr id="3" name="Picture 2">
            <a:extLst>
              <a:ext uri="{FF2B5EF4-FFF2-40B4-BE49-F238E27FC236}">
                <a16:creationId xmlns:a16="http://schemas.microsoft.com/office/drawing/2014/main" id="{3054396A-5BD5-5C43-9EDF-9F30058FD7EA}"/>
              </a:ext>
            </a:extLst>
          </p:cNvPr>
          <p:cNvPicPr>
            <a:picLocks noChangeAspect="1"/>
          </p:cNvPicPr>
          <p:nvPr/>
        </p:nvPicPr>
        <p:blipFill>
          <a:blip r:embed="rId3"/>
          <a:stretch>
            <a:fillRect/>
          </a:stretch>
        </p:blipFill>
        <p:spPr>
          <a:xfrm>
            <a:off x="809836" y="3491189"/>
            <a:ext cx="7524328" cy="2396159"/>
          </a:xfrm>
          <a:prstGeom prst="rect">
            <a:avLst/>
          </a:prstGeom>
        </p:spPr>
      </p:pic>
    </p:spTree>
    <p:extLst>
      <p:ext uri="{BB962C8B-B14F-4D97-AF65-F5344CB8AC3E}">
        <p14:creationId xmlns:p14="http://schemas.microsoft.com/office/powerpoint/2010/main" val="26065605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44000"/>
          </a:xfrm>
        </p:spPr>
        <p:txBody>
          <a:bodyPr/>
          <a:lstStyle/>
          <a:p>
            <a:pPr algn="ctr"/>
            <a:r>
              <a:rPr lang="en-US" sz="4400" dirty="0"/>
              <a:t>Key dates</a:t>
            </a:r>
          </a:p>
        </p:txBody>
      </p:sp>
      <p:sp>
        <p:nvSpPr>
          <p:cNvPr id="3" name="Content Placeholder 2"/>
          <p:cNvSpPr>
            <a:spLocks noGrp="1"/>
          </p:cNvSpPr>
          <p:nvPr>
            <p:ph idx="1"/>
          </p:nvPr>
        </p:nvSpPr>
        <p:spPr>
          <a:xfrm>
            <a:off x="251520" y="1268760"/>
            <a:ext cx="8784976" cy="4525963"/>
          </a:xfrm>
        </p:spPr>
        <p:txBody>
          <a:bodyPr>
            <a:normAutofit/>
          </a:bodyPr>
          <a:lstStyle/>
          <a:p>
            <a:pPr algn="just">
              <a:spcBef>
                <a:spcPts val="1500"/>
              </a:spcBef>
              <a:buClr>
                <a:schemeClr val="tx1"/>
              </a:buClr>
              <a:buFont typeface="Wingdings" charset="2"/>
              <a:buChar char="§"/>
            </a:pPr>
            <a:r>
              <a:rPr lang="en-US" sz="2500" dirty="0"/>
              <a:t>Invitation to Tender issued: 25 August 2023</a:t>
            </a:r>
          </a:p>
          <a:p>
            <a:pPr algn="just">
              <a:spcBef>
                <a:spcPts val="1500"/>
              </a:spcBef>
              <a:buClr>
                <a:schemeClr val="tx1"/>
              </a:buClr>
              <a:buFont typeface="Wingdings" charset="2"/>
              <a:buChar char="§"/>
            </a:pPr>
            <a:r>
              <a:rPr lang="en-US" sz="2500" dirty="0"/>
              <a:t>Compulsory bidders’ conference: today</a:t>
            </a:r>
          </a:p>
          <a:p>
            <a:pPr algn="just">
              <a:spcBef>
                <a:spcPts val="1500"/>
              </a:spcBef>
              <a:buClr>
                <a:schemeClr val="tx1"/>
              </a:buClr>
              <a:buFont typeface="Wingdings" charset="2"/>
              <a:buChar char="§"/>
            </a:pPr>
            <a:r>
              <a:rPr lang="en-US" sz="2500" dirty="0"/>
              <a:t>Bids to be returned to CERN by 29 September 2023</a:t>
            </a:r>
          </a:p>
          <a:p>
            <a:pPr algn="just">
              <a:spcBef>
                <a:spcPts val="1500"/>
              </a:spcBef>
              <a:buClr>
                <a:schemeClr val="tx1"/>
              </a:buClr>
              <a:buFont typeface="Wingdings" charset="2"/>
              <a:buChar char="§"/>
            </a:pPr>
            <a:r>
              <a:rPr lang="en-US" sz="2500" dirty="0"/>
              <a:t>Finance Committee: December 2023</a:t>
            </a:r>
          </a:p>
          <a:p>
            <a:pPr algn="just">
              <a:spcBef>
                <a:spcPts val="1500"/>
              </a:spcBef>
              <a:buClr>
                <a:schemeClr val="tx1"/>
              </a:buClr>
              <a:buFont typeface="Wingdings" charset="2"/>
              <a:buChar char="§"/>
            </a:pPr>
            <a:r>
              <a:rPr lang="en-US" sz="2500" dirty="0"/>
              <a:t>Contract negotiation and notification</a:t>
            </a:r>
          </a:p>
          <a:p>
            <a:pPr algn="just">
              <a:spcBef>
                <a:spcPts val="1500"/>
              </a:spcBef>
              <a:buClr>
                <a:schemeClr val="tx1"/>
              </a:buClr>
              <a:buFont typeface="Wingdings" charset="2"/>
              <a:buChar char="§"/>
            </a:pPr>
            <a:r>
              <a:rPr lang="en-US" sz="2500" dirty="0"/>
              <a:t>Start of the contract: 1st April 2024</a:t>
            </a:r>
          </a:p>
        </p:txBody>
      </p:sp>
    </p:spTree>
    <p:extLst>
      <p:ext uri="{BB962C8B-B14F-4D97-AF65-F5344CB8AC3E}">
        <p14:creationId xmlns:p14="http://schemas.microsoft.com/office/powerpoint/2010/main" val="33310630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44000"/>
          </a:xfrm>
        </p:spPr>
        <p:txBody>
          <a:bodyPr/>
          <a:lstStyle/>
          <a:p>
            <a:pPr algn="ctr"/>
            <a:r>
              <a:rPr lang="en-US" sz="4400" dirty="0"/>
              <a:t>Relations with Host States</a:t>
            </a:r>
            <a:br>
              <a:rPr lang="en-US" sz="4400" dirty="0"/>
            </a:br>
            <a:endParaRPr lang="en-US" sz="1800" i="1" u="sng" dirty="0">
              <a:solidFill>
                <a:srgbClr val="92D050"/>
              </a:solidFill>
            </a:endParaRPr>
          </a:p>
        </p:txBody>
      </p:sp>
      <p:sp>
        <p:nvSpPr>
          <p:cNvPr id="5" name="Content Placeholder 3">
            <a:extLst>
              <a:ext uri="{FF2B5EF4-FFF2-40B4-BE49-F238E27FC236}">
                <a16:creationId xmlns:a16="http://schemas.microsoft.com/office/drawing/2014/main" id="{4B0F7EA3-27CC-E7BA-E5B7-E7D1A6F70D90}"/>
              </a:ext>
            </a:extLst>
          </p:cNvPr>
          <p:cNvSpPr txBox="1">
            <a:spLocks/>
          </p:cNvSpPr>
          <p:nvPr/>
        </p:nvSpPr>
        <p:spPr bwMode="auto">
          <a:xfrm>
            <a:off x="395536" y="1166018"/>
            <a:ext cx="7467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lnSpcReduction="10000"/>
          </a:bodyPr>
          <a:lstStyle>
            <a:lvl1pPr marL="493713" indent="-457200" algn="l" rtl="0" eaLnBrk="1" fontAlgn="base" hangingPunct="1">
              <a:spcBef>
                <a:spcPct val="20000"/>
              </a:spcBef>
              <a:spcAft>
                <a:spcPct val="0"/>
              </a:spcAft>
              <a:buClr>
                <a:schemeClr val="accent1"/>
              </a:buClr>
              <a:buSzPct val="80000"/>
              <a:buFont typeface="Arial" charset="0"/>
              <a:buChar char="•"/>
              <a:defRPr sz="3000" kern="1200">
                <a:solidFill>
                  <a:schemeClr val="tx1"/>
                </a:solidFill>
                <a:latin typeface="+mn-lt"/>
                <a:ea typeface="+mn-ea"/>
                <a:cs typeface="+mn-cs"/>
              </a:defRPr>
            </a:lvl1pPr>
            <a:lvl2pPr marL="904875" indent="-457200" algn="l" rtl="0" eaLnBrk="1" fontAlgn="base" hangingPunct="1">
              <a:spcBef>
                <a:spcPct val="20000"/>
              </a:spcBef>
              <a:spcAft>
                <a:spcPct val="0"/>
              </a:spcAft>
              <a:buClr>
                <a:schemeClr val="accent1"/>
              </a:buClr>
              <a:buSzPct val="90000"/>
              <a:buFont typeface="Arial" charset="0"/>
              <a:buChar char="•"/>
              <a:defRPr sz="2600" kern="1200">
                <a:solidFill>
                  <a:schemeClr val="tx1"/>
                </a:solidFill>
                <a:latin typeface="+mn-lt"/>
                <a:ea typeface="+mn-ea"/>
                <a:cs typeface="+mn-cs"/>
              </a:defRPr>
            </a:lvl2pPr>
            <a:lvl3pPr marL="1092200" indent="-342900" algn="l" rtl="0" eaLnBrk="1" fontAlgn="base" hangingPunct="1">
              <a:spcBef>
                <a:spcPct val="20000"/>
              </a:spcBef>
              <a:spcAft>
                <a:spcPct val="0"/>
              </a:spcAft>
              <a:buClr>
                <a:schemeClr val="accent2"/>
              </a:buClr>
              <a:buSzPct val="85000"/>
              <a:buFont typeface="Arial" charset="0"/>
              <a:buChar char="•"/>
              <a:defRPr sz="2400" kern="1200">
                <a:solidFill>
                  <a:schemeClr val="tx1"/>
                </a:solidFill>
                <a:latin typeface="+mn-lt"/>
                <a:ea typeface="+mn-ea"/>
                <a:cs typeface="+mn-cs"/>
              </a:defRPr>
            </a:lvl3pPr>
            <a:lvl4pPr marL="1384300" indent="-342900" algn="l" rtl="0" eaLnBrk="1" fontAlgn="base" hangingPunct="1">
              <a:spcBef>
                <a:spcPct val="20000"/>
              </a:spcBef>
              <a:spcAft>
                <a:spcPct val="0"/>
              </a:spcAft>
              <a:buClr>
                <a:srgbClr val="969696"/>
              </a:buClr>
              <a:buSzPct val="90000"/>
              <a:buFont typeface="Arial" charset="0"/>
              <a:buChar char="•"/>
              <a:defRPr sz="2000" kern="1200">
                <a:solidFill>
                  <a:schemeClr val="tx1"/>
                </a:solidFill>
                <a:latin typeface="+mn-lt"/>
                <a:ea typeface="+mn-ea"/>
                <a:cs typeface="+mn-cs"/>
              </a:defRPr>
            </a:lvl4pPr>
            <a:lvl5pPr marL="1649413" indent="-342900" algn="l" rtl="0" eaLnBrk="1" fontAlgn="base" hangingPunct="1">
              <a:spcBef>
                <a:spcPct val="20000"/>
              </a:spcBef>
              <a:spcAft>
                <a:spcPct val="0"/>
              </a:spcAft>
              <a:buClr>
                <a:srgbClr val="808080"/>
              </a:buClr>
              <a:buSzPct val="100000"/>
              <a:buFont typeface="Arial" charset="0"/>
              <a:buChar char="•"/>
              <a:defRPr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buFont typeface="Arial" charset="0"/>
              <a:buNone/>
            </a:pPr>
            <a:r>
              <a:rPr lang="en-US" sz="3600" b="1" dirty="0">
                <a:latin typeface="+mj-lt"/>
                <a:ea typeface="+mj-ea"/>
                <a:cs typeface="+mj-cs"/>
              </a:rPr>
              <a:t>Switzerland / Suisse:</a:t>
            </a:r>
          </a:p>
          <a:p>
            <a:pPr marL="0" indent="0">
              <a:buFont typeface="Arial" charset="0"/>
              <a:buNone/>
            </a:pPr>
            <a:r>
              <a:rPr lang="en-US" sz="3600" b="1" dirty="0">
                <a:latin typeface="+mj-lt"/>
                <a:ea typeface="+mj-ea"/>
                <a:cs typeface="+mj-cs"/>
              </a:rPr>
              <a:t>Office cantonal de </a:t>
            </a:r>
            <a:r>
              <a:rPr lang="en-US" sz="3600" b="1" dirty="0" err="1">
                <a:latin typeface="+mj-lt"/>
                <a:ea typeface="+mj-ea"/>
                <a:cs typeface="+mj-cs"/>
              </a:rPr>
              <a:t>l'inspection</a:t>
            </a:r>
            <a:r>
              <a:rPr lang="en-US" sz="3600" b="1" dirty="0">
                <a:latin typeface="+mj-lt"/>
                <a:ea typeface="+mj-ea"/>
                <a:cs typeface="+mj-cs"/>
              </a:rPr>
              <a:t> et des relations du travail (OCIRT)</a:t>
            </a:r>
          </a:p>
          <a:p>
            <a:pPr marL="0" indent="0">
              <a:buFont typeface="Arial" charset="0"/>
              <a:buNone/>
            </a:pPr>
            <a:r>
              <a:rPr lang="en-US" dirty="0">
                <a:latin typeface="Arial" pitchFamily="34" charset="0"/>
              </a:rPr>
              <a:t>Rue David-Dufour 5</a:t>
            </a:r>
          </a:p>
          <a:p>
            <a:pPr marL="0" indent="0">
              <a:buFont typeface="Arial" charset="0"/>
              <a:buNone/>
            </a:pPr>
            <a:r>
              <a:rPr lang="en-US" dirty="0">
                <a:latin typeface="Arial" pitchFamily="34" charset="0"/>
              </a:rPr>
              <a:t>CH-1211 Genève 8</a:t>
            </a:r>
          </a:p>
          <a:p>
            <a:pPr marL="0" indent="0">
              <a:buFont typeface="Arial" charset="0"/>
              <a:buNone/>
            </a:pPr>
            <a:r>
              <a:rPr lang="en-US" dirty="0">
                <a:latin typeface="Arial" pitchFamily="34" charset="0"/>
              </a:rPr>
              <a:t>T. +41 22 388 29 29</a:t>
            </a:r>
          </a:p>
          <a:p>
            <a:pPr marL="0" indent="0">
              <a:buFont typeface="Arial" charset="0"/>
              <a:buNone/>
            </a:pPr>
            <a:r>
              <a:rPr lang="en-US" dirty="0">
                <a:latin typeface="Arial" pitchFamily="34" charset="0"/>
              </a:rPr>
              <a:t>F. +41 22 388 29 69</a:t>
            </a:r>
          </a:p>
          <a:p>
            <a:pPr marL="0" indent="0">
              <a:buFont typeface="Arial" charset="0"/>
              <a:buNone/>
            </a:pPr>
            <a:r>
              <a:rPr lang="en-US" dirty="0">
                <a:latin typeface="Arial" pitchFamily="34" charset="0"/>
                <a:hlinkClick r:id="rId2"/>
              </a:rPr>
              <a:t>reception.ocirt@etat.ge.ch</a:t>
            </a:r>
            <a:endParaRPr lang="en-US" dirty="0">
              <a:latin typeface="Arial" pitchFamily="34" charset="0"/>
            </a:endParaRPr>
          </a:p>
          <a:p>
            <a:pPr marL="0" indent="0">
              <a:buFont typeface="Arial" charset="0"/>
              <a:buNone/>
            </a:pPr>
            <a:endParaRPr lang="en-GB" dirty="0"/>
          </a:p>
        </p:txBody>
      </p:sp>
      <p:pic>
        <p:nvPicPr>
          <p:cNvPr id="6" name="Picture 5">
            <a:extLst>
              <a:ext uri="{FF2B5EF4-FFF2-40B4-BE49-F238E27FC236}">
                <a16:creationId xmlns:a16="http://schemas.microsoft.com/office/drawing/2014/main" id="{6AC6FE52-5745-31CE-BC5C-F5A6D388CFB6}"/>
              </a:ext>
            </a:extLst>
          </p:cNvPr>
          <p:cNvPicPr>
            <a:picLocks noChangeAspect="1"/>
          </p:cNvPicPr>
          <p:nvPr/>
        </p:nvPicPr>
        <p:blipFill>
          <a:blip r:embed="rId3"/>
          <a:stretch>
            <a:fillRect/>
          </a:stretch>
        </p:blipFill>
        <p:spPr>
          <a:xfrm>
            <a:off x="6228184" y="4653136"/>
            <a:ext cx="2734527" cy="1349414"/>
          </a:xfrm>
          <a:prstGeom prst="rect">
            <a:avLst/>
          </a:prstGeom>
        </p:spPr>
      </p:pic>
    </p:spTree>
    <p:extLst>
      <p:ext uri="{BB962C8B-B14F-4D97-AF65-F5344CB8AC3E}">
        <p14:creationId xmlns:p14="http://schemas.microsoft.com/office/powerpoint/2010/main" val="338616847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p:cNvPicPr>
            <a:picLocks noGrp="1" noChangeAspect="1"/>
          </p:cNvPicPr>
          <p:nvPr>
            <p:ph idx="1"/>
          </p:nvPr>
        </p:nvPicPr>
        <p:blipFill>
          <a:blip r:embed="rId2" cstate="email">
            <a:extLst>
              <a:ext uri="{28A0092B-C50C-407E-A947-70E740481C1C}">
                <a14:useLocalDpi xmlns:a14="http://schemas.microsoft.com/office/drawing/2010/main" val="0"/>
              </a:ext>
            </a:extLst>
          </a:blip>
          <a:stretch>
            <a:fillRect/>
          </a:stretch>
        </p:blipFill>
        <p:spPr>
          <a:xfrm>
            <a:off x="1231691" y="761483"/>
            <a:ext cx="6846665" cy="4985776"/>
          </a:xfrm>
          <a:prstGeom prst="rect">
            <a:avLst/>
          </a:prstGeom>
        </p:spPr>
      </p:pic>
    </p:spTree>
    <p:extLst>
      <p:ext uri="{BB962C8B-B14F-4D97-AF65-F5344CB8AC3E}">
        <p14:creationId xmlns:p14="http://schemas.microsoft.com/office/powerpoint/2010/main" val="272022511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a:extLst>
              <a:ext uri="{FF2B5EF4-FFF2-40B4-BE49-F238E27FC236}">
                <a16:creationId xmlns:a16="http://schemas.microsoft.com/office/drawing/2014/main" id="{10E12114-BF9D-4C4C-B8C8-515468126AF9}"/>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4020379" y="0"/>
            <a:ext cx="13164068" cy="6858000"/>
          </a:xfrm>
        </p:spPr>
      </p:pic>
      <p:sp>
        <p:nvSpPr>
          <p:cNvPr id="10" name="Larme 10">
            <a:extLst>
              <a:ext uri="{FF2B5EF4-FFF2-40B4-BE49-F238E27FC236}">
                <a16:creationId xmlns:a16="http://schemas.microsoft.com/office/drawing/2014/main" id="{7A41CE79-283F-FE44-BD24-F0CBEF3EA0E8}"/>
              </a:ext>
            </a:extLst>
          </p:cNvPr>
          <p:cNvSpPr/>
          <p:nvPr/>
        </p:nvSpPr>
        <p:spPr>
          <a:xfrm>
            <a:off x="5835632" y="1488327"/>
            <a:ext cx="3308368" cy="3308368"/>
          </a:xfrm>
          <a:prstGeom prst="teardrop">
            <a:avLst/>
          </a:prstGeom>
          <a:solidFill>
            <a:schemeClr val="accent2">
              <a:alpha val="52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sp>
        <p:nvSpPr>
          <p:cNvPr id="11" name="Larme 11">
            <a:extLst>
              <a:ext uri="{FF2B5EF4-FFF2-40B4-BE49-F238E27FC236}">
                <a16:creationId xmlns:a16="http://schemas.microsoft.com/office/drawing/2014/main" id="{0C7A08C9-875A-C243-9AAA-D3B04FE7DFE6}"/>
              </a:ext>
            </a:extLst>
          </p:cNvPr>
          <p:cNvSpPr/>
          <p:nvPr/>
        </p:nvSpPr>
        <p:spPr>
          <a:xfrm>
            <a:off x="6014716" y="1488327"/>
            <a:ext cx="3129284" cy="3129284"/>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sp>
        <p:nvSpPr>
          <p:cNvPr id="12" name="ZoneTexte 13">
            <a:extLst>
              <a:ext uri="{FF2B5EF4-FFF2-40B4-BE49-F238E27FC236}">
                <a16:creationId xmlns:a16="http://schemas.microsoft.com/office/drawing/2014/main" id="{53FC6B7E-B965-1B4E-9027-921D3F1AB1FB}"/>
              </a:ext>
            </a:extLst>
          </p:cNvPr>
          <p:cNvSpPr txBox="1"/>
          <p:nvPr/>
        </p:nvSpPr>
        <p:spPr>
          <a:xfrm>
            <a:off x="6203092" y="2518068"/>
            <a:ext cx="2864979" cy="1754326"/>
          </a:xfrm>
          <a:prstGeom prst="rect">
            <a:avLst/>
          </a:prstGeom>
          <a:noFill/>
        </p:spPr>
        <p:txBody>
          <a:bodyPr wrap="square" rtlCol="0">
            <a:spAutoFit/>
          </a:bodyPr>
          <a:lstStyle/>
          <a:p>
            <a:pPr algn="ctr"/>
            <a:r>
              <a:rPr lang="en-US" sz="2700" dirty="0">
                <a:solidFill>
                  <a:schemeClr val="bg1"/>
                </a:solidFill>
                <a:latin typeface="Arial" charset="0"/>
                <a:ea typeface="Arial" charset="0"/>
                <a:cs typeface="Arial" charset="0"/>
              </a:rPr>
              <a:t>IT-4763/EP</a:t>
            </a:r>
          </a:p>
          <a:p>
            <a:pPr algn="ctr"/>
            <a:r>
              <a:rPr lang="en-US" sz="2700" dirty="0">
                <a:solidFill>
                  <a:schemeClr val="bg1"/>
                </a:solidFill>
                <a:latin typeface="Arial" charset="0"/>
                <a:ea typeface="Arial" charset="0"/>
                <a:cs typeface="Arial" charset="0"/>
              </a:rPr>
              <a:t>Evaluation questionnaire</a:t>
            </a:r>
          </a:p>
          <a:p>
            <a:pPr algn="ctr"/>
            <a:endParaRPr lang="fr-FR" sz="2700" dirty="0">
              <a:solidFill>
                <a:schemeClr val="bg1"/>
              </a:solidFill>
              <a:latin typeface="Arial" charset="0"/>
              <a:ea typeface="Arial" charset="0"/>
              <a:cs typeface="Arial" charset="0"/>
            </a:endParaRPr>
          </a:p>
        </p:txBody>
      </p:sp>
      <p:pic>
        <p:nvPicPr>
          <p:cNvPr id="4" name="Picture 3">
            <a:extLst>
              <a:ext uri="{FF2B5EF4-FFF2-40B4-BE49-F238E27FC236}">
                <a16:creationId xmlns:a16="http://schemas.microsoft.com/office/drawing/2014/main" id="{8476BD87-609F-694D-901C-43D68C9A0D6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11033" y="2673529"/>
            <a:ext cx="4402079" cy="1660808"/>
          </a:xfrm>
          <a:prstGeom prst="rect">
            <a:avLst/>
          </a:prstGeom>
        </p:spPr>
      </p:pic>
    </p:spTree>
    <p:extLst>
      <p:ext uri="{BB962C8B-B14F-4D97-AF65-F5344CB8AC3E}">
        <p14:creationId xmlns:p14="http://schemas.microsoft.com/office/powerpoint/2010/main" val="10473657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540" y="188640"/>
            <a:ext cx="9141459" cy="75895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4000" dirty="0">
                <a:solidFill>
                  <a:srgbClr val="0C377B"/>
                </a:solidFill>
              </a:rPr>
              <a:t>Evaluation questionnaire</a:t>
            </a:r>
          </a:p>
        </p:txBody>
      </p:sp>
      <p:pic>
        <p:nvPicPr>
          <p:cNvPr id="5" name="Picture 4">
            <a:extLst>
              <a:ext uri="{FF2B5EF4-FFF2-40B4-BE49-F238E27FC236}">
                <a16:creationId xmlns:a16="http://schemas.microsoft.com/office/drawing/2014/main" id="{EAF622EA-CB84-6245-BD81-8B9D437E7BF8}"/>
              </a:ext>
            </a:extLst>
          </p:cNvPr>
          <p:cNvPicPr>
            <a:picLocks noChangeAspect="1"/>
          </p:cNvPicPr>
          <p:nvPr/>
        </p:nvPicPr>
        <p:blipFill>
          <a:blip r:embed="rId2"/>
          <a:stretch>
            <a:fillRect/>
          </a:stretch>
        </p:blipFill>
        <p:spPr>
          <a:xfrm>
            <a:off x="7895738" y="4725144"/>
            <a:ext cx="1166784" cy="1357280"/>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25020" y="1188537"/>
            <a:ext cx="720080" cy="720080"/>
          </a:xfrm>
          <a:prstGeom prst="rect">
            <a:avLst/>
          </a:prstGeom>
        </p:spPr>
      </p:pic>
      <p:pic>
        <p:nvPicPr>
          <p:cNvPr id="7" name="Picture 6">
            <a:extLst>
              <a:ext uri="{FF2B5EF4-FFF2-40B4-BE49-F238E27FC236}">
                <a16:creationId xmlns:a16="http://schemas.microsoft.com/office/drawing/2014/main" id="{AEB64B3E-790D-D3FF-95F4-4E16423963A0}"/>
              </a:ext>
            </a:extLst>
          </p:cNvPr>
          <p:cNvPicPr>
            <a:picLocks noChangeAspect="1"/>
          </p:cNvPicPr>
          <p:nvPr/>
        </p:nvPicPr>
        <p:blipFill>
          <a:blip r:embed="rId4"/>
          <a:stretch>
            <a:fillRect/>
          </a:stretch>
        </p:blipFill>
        <p:spPr>
          <a:xfrm>
            <a:off x="1028371" y="2149559"/>
            <a:ext cx="7087258" cy="2587923"/>
          </a:xfrm>
          <a:prstGeom prst="rect">
            <a:avLst/>
          </a:prstGeom>
        </p:spPr>
      </p:pic>
    </p:spTree>
    <p:extLst>
      <p:ext uri="{BB962C8B-B14F-4D97-AF65-F5344CB8AC3E}">
        <p14:creationId xmlns:p14="http://schemas.microsoft.com/office/powerpoint/2010/main" val="4267516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0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796327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iRes.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flipH="1">
            <a:off x="5232400" y="694872"/>
            <a:ext cx="3270869" cy="2528901"/>
          </a:xfrm>
          <a:prstGeom prst="rect">
            <a:avLst/>
          </a:prstGeom>
        </p:spPr>
      </p:pic>
      <p:sp>
        <p:nvSpPr>
          <p:cNvPr id="2" name="Title 1"/>
          <p:cNvSpPr>
            <a:spLocks noGrp="1"/>
          </p:cNvSpPr>
          <p:nvPr>
            <p:ph type="title"/>
          </p:nvPr>
        </p:nvSpPr>
        <p:spPr>
          <a:xfrm>
            <a:off x="0" y="0"/>
            <a:ext cx="9144000" cy="1044000"/>
          </a:xfrm>
        </p:spPr>
        <p:txBody>
          <a:bodyPr/>
          <a:lstStyle/>
          <a:p>
            <a:pPr algn="ctr"/>
            <a:r>
              <a:rPr lang="en-US" sz="4400" dirty="0"/>
              <a:t>IT documents</a:t>
            </a:r>
          </a:p>
        </p:txBody>
      </p:sp>
      <p:sp>
        <p:nvSpPr>
          <p:cNvPr id="3" name="Content Placeholder 2"/>
          <p:cNvSpPr>
            <a:spLocks noGrp="1"/>
          </p:cNvSpPr>
          <p:nvPr>
            <p:ph idx="1"/>
          </p:nvPr>
        </p:nvSpPr>
        <p:spPr>
          <a:xfrm>
            <a:off x="457200" y="1340768"/>
            <a:ext cx="7467600" cy="4525963"/>
          </a:xfrm>
        </p:spPr>
        <p:txBody>
          <a:bodyPr>
            <a:normAutofit fontScale="77500" lnSpcReduction="20000"/>
          </a:bodyPr>
          <a:lstStyle/>
          <a:p>
            <a:pPr marL="355600" indent="-355600">
              <a:spcBef>
                <a:spcPts val="1500"/>
              </a:spcBef>
              <a:buClr>
                <a:schemeClr val="tx1"/>
              </a:buClr>
              <a:buFont typeface="Wingdings" charset="2"/>
              <a:buChar char="§"/>
            </a:pPr>
            <a:r>
              <a:rPr lang="en-US" dirty="0"/>
              <a:t>Tender form</a:t>
            </a:r>
          </a:p>
          <a:p>
            <a:pPr marL="355600" indent="-355600">
              <a:spcBef>
                <a:spcPts val="1500"/>
              </a:spcBef>
              <a:buClr>
                <a:schemeClr val="tx1"/>
              </a:buClr>
              <a:buFont typeface="Wingdings" charset="2"/>
              <a:buChar char="§"/>
            </a:pPr>
            <a:r>
              <a:rPr lang="en-US" dirty="0"/>
              <a:t>Technical specification + annexes</a:t>
            </a:r>
          </a:p>
          <a:p>
            <a:pPr marL="355600" indent="-355600">
              <a:spcBef>
                <a:spcPts val="1500"/>
              </a:spcBef>
              <a:buClr>
                <a:schemeClr val="tx1"/>
              </a:buClr>
              <a:buFont typeface="Wingdings" charset="2"/>
              <a:buChar char="§"/>
            </a:pPr>
            <a:r>
              <a:rPr lang="en-US" dirty="0"/>
              <a:t>Evaluation questionnaire</a:t>
            </a:r>
          </a:p>
          <a:p>
            <a:pPr marL="355600" indent="-355600">
              <a:spcBef>
                <a:spcPts val="1500"/>
              </a:spcBef>
              <a:buClr>
                <a:schemeClr val="tx1"/>
              </a:buClr>
              <a:buFont typeface="Wingdings" charset="2"/>
              <a:buChar char="§"/>
            </a:pPr>
            <a:r>
              <a:rPr lang="en-US" dirty="0"/>
              <a:t>Working on the CERN site</a:t>
            </a:r>
          </a:p>
          <a:p>
            <a:pPr marL="355600" indent="-355600">
              <a:spcBef>
                <a:spcPts val="1500"/>
              </a:spcBef>
              <a:buClr>
                <a:schemeClr val="tx1"/>
              </a:buClr>
              <a:buFont typeface="Wingdings" charset="2"/>
              <a:buChar char="§"/>
            </a:pPr>
            <a:r>
              <a:rPr lang="en-US" dirty="0"/>
              <a:t>Letter from Swiss OCIRT</a:t>
            </a:r>
          </a:p>
          <a:p>
            <a:pPr marL="355600" indent="-355600">
              <a:spcBef>
                <a:spcPts val="1500"/>
              </a:spcBef>
              <a:buClr>
                <a:schemeClr val="tx1"/>
              </a:buClr>
              <a:buFont typeface="Wingdings" charset="2"/>
              <a:buChar char="§"/>
            </a:pPr>
            <a:r>
              <a:rPr lang="en-US" dirty="0"/>
              <a:t>General Conditions of CERN Invitations to Tender CERN/FC/6674/I</a:t>
            </a:r>
          </a:p>
          <a:p>
            <a:pPr marL="355600" indent="-355600">
              <a:spcBef>
                <a:spcPts val="1500"/>
              </a:spcBef>
              <a:buClr>
                <a:schemeClr val="tx1"/>
              </a:buClr>
              <a:buFont typeface="Wingdings" charset="2"/>
              <a:buChar char="§"/>
            </a:pPr>
            <a:r>
              <a:rPr lang="en-US" dirty="0"/>
              <a:t>General Conditions of CERN Contracts CERN/FC/6674/II</a:t>
            </a:r>
          </a:p>
          <a:p>
            <a:pPr marL="355600" indent="-355600">
              <a:spcBef>
                <a:spcPts val="1500"/>
              </a:spcBef>
              <a:buClr>
                <a:schemeClr val="tx1"/>
              </a:buClr>
              <a:buFont typeface="Wingdings" charset="2"/>
              <a:buChar char="§"/>
            </a:pPr>
            <a:r>
              <a:rPr lang="en-US" dirty="0"/>
              <a:t>…</a:t>
            </a:r>
          </a:p>
        </p:txBody>
      </p:sp>
    </p:spTree>
    <p:extLst>
      <p:ext uri="{BB962C8B-B14F-4D97-AF65-F5344CB8AC3E}">
        <p14:creationId xmlns:p14="http://schemas.microsoft.com/office/powerpoint/2010/main" val="32221734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196"/>
            <a:ext cx="9144000" cy="1044000"/>
          </a:xfrm>
        </p:spPr>
        <p:txBody>
          <a:bodyPr/>
          <a:lstStyle/>
          <a:p>
            <a:pPr algn="ctr"/>
            <a:r>
              <a:rPr lang="en-US" sz="4400" dirty="0"/>
              <a:t>Clarification Process</a:t>
            </a:r>
          </a:p>
        </p:txBody>
      </p:sp>
      <p:sp>
        <p:nvSpPr>
          <p:cNvPr id="3" name="Content Placeholder 2"/>
          <p:cNvSpPr>
            <a:spLocks noGrp="1"/>
          </p:cNvSpPr>
          <p:nvPr>
            <p:ph idx="1"/>
          </p:nvPr>
        </p:nvSpPr>
        <p:spPr>
          <a:xfrm>
            <a:off x="457200" y="1372624"/>
            <a:ext cx="8226854" cy="2471244"/>
          </a:xfrm>
        </p:spPr>
        <p:txBody>
          <a:bodyPr>
            <a:normAutofit fontScale="92500" lnSpcReduction="20000"/>
          </a:bodyPr>
          <a:lstStyle/>
          <a:p>
            <a:pPr marL="2506663" indent="0" algn="just">
              <a:lnSpc>
                <a:spcPct val="120000"/>
              </a:lnSpc>
              <a:spcBef>
                <a:spcPts val="1500"/>
              </a:spcBef>
              <a:buNone/>
            </a:pPr>
            <a:r>
              <a:rPr lang="en-US" dirty="0"/>
              <a:t>All questions shall be addressed in writing to</a:t>
            </a:r>
          </a:p>
          <a:p>
            <a:pPr marL="2506663" indent="0">
              <a:lnSpc>
                <a:spcPct val="120000"/>
              </a:lnSpc>
              <a:spcBef>
                <a:spcPts val="1500"/>
              </a:spcBef>
              <a:buNone/>
            </a:pPr>
            <a:r>
              <a:rPr lang="en-US" dirty="0">
                <a:hlinkClick r:id="rId2"/>
              </a:rPr>
              <a:t>Charles.Carayon@cern.ch</a:t>
            </a:r>
            <a:r>
              <a:rPr lang="en-US" dirty="0"/>
              <a:t> with cc to </a:t>
            </a:r>
            <a:r>
              <a:rPr lang="en-US" dirty="0">
                <a:hlinkClick r:id="rId3"/>
              </a:rPr>
              <a:t>procurement.service@cern.ch</a:t>
            </a:r>
            <a:r>
              <a:rPr lang="en-US" dirty="0"/>
              <a:t> and </a:t>
            </a:r>
            <a:r>
              <a:rPr lang="en-US" u="sng" dirty="0"/>
              <a:t>Burkhard.schmidt</a:t>
            </a:r>
            <a:r>
              <a:rPr lang="en-US" u="sng" dirty="0">
                <a:hlinkClick r:id="rId4">
                  <a:extLst>
                    <a:ext uri="{A12FA001-AC4F-418D-AE19-62706E023703}">
                      <ahyp:hlinkClr xmlns:ahyp="http://schemas.microsoft.com/office/drawing/2018/hyperlinkcolor" val="tx"/>
                    </a:ext>
                  </a:extLst>
                </a:hlinkClick>
              </a:rPr>
              <a:t>@cern.ch</a:t>
            </a:r>
            <a:r>
              <a:rPr lang="en-US" u="sng" dirty="0"/>
              <a:t> </a:t>
            </a:r>
          </a:p>
          <a:p>
            <a:pPr marL="0" indent="0">
              <a:spcBef>
                <a:spcPts val="1500"/>
              </a:spcBef>
              <a:buNone/>
            </a:pPr>
            <a:endParaRPr lang="en-US" dirty="0"/>
          </a:p>
          <a:p>
            <a:pPr>
              <a:spcBef>
                <a:spcPts val="1500"/>
              </a:spcBef>
              <a:buFont typeface="Wingdings" charset="2"/>
              <a:buChar char="§"/>
            </a:pPr>
            <a:endParaRPr lang="en-US" dirty="0"/>
          </a:p>
        </p:txBody>
      </p:sp>
      <p:sp>
        <p:nvSpPr>
          <p:cNvPr id="10" name="TextBox 9"/>
          <p:cNvSpPr txBox="1"/>
          <p:nvPr/>
        </p:nvSpPr>
        <p:spPr>
          <a:xfrm>
            <a:off x="736848" y="4146192"/>
            <a:ext cx="5732015" cy="2257349"/>
          </a:xfrm>
          <a:prstGeom prst="rect">
            <a:avLst/>
          </a:prstGeom>
          <a:noFill/>
        </p:spPr>
        <p:txBody>
          <a:bodyPr wrap="square" rtlCol="0">
            <a:spAutoFit/>
          </a:bodyPr>
          <a:lstStyle/>
          <a:p>
            <a:pPr algn="just">
              <a:lnSpc>
                <a:spcPct val="120000"/>
              </a:lnSpc>
            </a:pPr>
            <a:r>
              <a:rPr lang="en-US" sz="3000" dirty="0">
                <a:solidFill>
                  <a:prstClr val="black"/>
                </a:solidFill>
              </a:rPr>
              <a:t>Requests for clarification should be received earlier than 19 September 2023</a:t>
            </a:r>
            <a:endParaRPr lang="en-US" sz="3000" dirty="0">
              <a:solidFill>
                <a:srgbClr val="008000"/>
              </a:solidFill>
            </a:endParaRPr>
          </a:p>
          <a:p>
            <a:pPr algn="just">
              <a:lnSpc>
                <a:spcPct val="120000"/>
              </a:lnSpc>
            </a:pPr>
            <a:endParaRPr lang="en-GB" sz="3000" dirty="0">
              <a:solidFill>
                <a:prstClr val="black"/>
              </a:solidFill>
            </a:endParaRPr>
          </a:p>
        </p:txBody>
      </p:sp>
      <p:pic>
        <p:nvPicPr>
          <p:cNvPr id="8" name="Picture 7"/>
          <p:cNvPicPr>
            <a:picLocks noChangeAspect="1"/>
          </p:cNvPicPr>
          <p:nvPr/>
        </p:nvPicPr>
        <p:blipFill>
          <a:blip r:embed="rId5"/>
          <a:stretch>
            <a:fillRect/>
          </a:stretch>
        </p:blipFill>
        <p:spPr>
          <a:xfrm>
            <a:off x="852879" y="1372624"/>
            <a:ext cx="1707191" cy="1707191"/>
          </a:xfrm>
          <a:prstGeom prst="rect">
            <a:avLst/>
          </a:prstGeom>
        </p:spPr>
      </p:pic>
      <p:pic>
        <p:nvPicPr>
          <p:cNvPr id="4" name="Picture 3" descr="thumbnail.jp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6722863" y="3843868"/>
            <a:ext cx="1707191" cy="1707191"/>
          </a:xfrm>
          <a:prstGeom prst="rect">
            <a:avLst/>
          </a:prstGeom>
        </p:spPr>
      </p:pic>
    </p:spTree>
    <p:extLst>
      <p:ext uri="{BB962C8B-B14F-4D97-AF65-F5344CB8AC3E}">
        <p14:creationId xmlns:p14="http://schemas.microsoft.com/office/powerpoint/2010/main" val="34140931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44000"/>
          </a:xfrm>
        </p:spPr>
        <p:txBody>
          <a:bodyPr/>
          <a:lstStyle/>
          <a:p>
            <a:pPr algn="ctr"/>
            <a:r>
              <a:rPr lang="en-US" sz="4400" dirty="0"/>
              <a:t>Clarification Process</a:t>
            </a:r>
          </a:p>
        </p:txBody>
      </p:sp>
      <p:sp>
        <p:nvSpPr>
          <p:cNvPr id="3" name="Content Placeholder 2"/>
          <p:cNvSpPr>
            <a:spLocks noGrp="1"/>
          </p:cNvSpPr>
          <p:nvPr>
            <p:ph idx="1"/>
          </p:nvPr>
        </p:nvSpPr>
        <p:spPr>
          <a:xfrm>
            <a:off x="457200" y="1372624"/>
            <a:ext cx="8226854" cy="2471244"/>
          </a:xfrm>
        </p:spPr>
        <p:txBody>
          <a:bodyPr>
            <a:noAutofit/>
          </a:bodyPr>
          <a:lstStyle/>
          <a:p>
            <a:pPr marL="355600" indent="-355600" algn="just">
              <a:lnSpc>
                <a:spcPct val="120000"/>
              </a:lnSpc>
              <a:spcBef>
                <a:spcPts val="1500"/>
              </a:spcBef>
              <a:buClr>
                <a:schemeClr val="tx1"/>
              </a:buClr>
              <a:buFont typeface="Wingdings" charset="2"/>
              <a:buChar char="§"/>
            </a:pPr>
            <a:r>
              <a:rPr lang="en-US" dirty="0"/>
              <a:t>CERN’s response will be sent to all bidders, including the request for clarification but without identifying its source</a:t>
            </a:r>
          </a:p>
          <a:p>
            <a:pPr marL="355600" indent="-355600" algn="just">
              <a:lnSpc>
                <a:spcPct val="120000"/>
              </a:lnSpc>
              <a:spcBef>
                <a:spcPts val="1500"/>
              </a:spcBef>
              <a:buClr>
                <a:schemeClr val="tx1"/>
              </a:buClr>
              <a:buFont typeface="Wingdings" charset="2"/>
              <a:buChar char="§"/>
            </a:pPr>
            <a:r>
              <a:rPr lang="en-US" dirty="0"/>
              <a:t>Bidders shall acknowledge receipt of the email</a:t>
            </a:r>
          </a:p>
          <a:p>
            <a:pPr marL="355600" indent="-355600" algn="just">
              <a:lnSpc>
                <a:spcPct val="120000"/>
              </a:lnSpc>
              <a:spcBef>
                <a:spcPts val="1500"/>
              </a:spcBef>
              <a:buClr>
                <a:schemeClr val="tx1"/>
              </a:buClr>
              <a:buFont typeface="Wingdings" charset="2"/>
              <a:buChar char="§"/>
            </a:pPr>
            <a:r>
              <a:rPr lang="en-US" dirty="0"/>
              <a:t>Cover letter with bid shall acknowledge each individual CERN clarification correspondence received</a:t>
            </a:r>
          </a:p>
          <a:p>
            <a:pPr marL="0" indent="0" algn="just">
              <a:spcBef>
                <a:spcPts val="1500"/>
              </a:spcBef>
              <a:buNone/>
            </a:pPr>
            <a:endParaRPr lang="en-US" dirty="0"/>
          </a:p>
          <a:p>
            <a:pPr algn="just">
              <a:spcBef>
                <a:spcPts val="1500"/>
              </a:spcBef>
              <a:buFont typeface="Wingdings" charset="2"/>
              <a:buChar char="§"/>
            </a:pPr>
            <a:endParaRPr lang="en-US" dirty="0"/>
          </a:p>
        </p:txBody>
      </p:sp>
    </p:spTree>
    <p:extLst>
      <p:ext uri="{BB962C8B-B14F-4D97-AF65-F5344CB8AC3E}">
        <p14:creationId xmlns:p14="http://schemas.microsoft.com/office/powerpoint/2010/main" val="18731972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196"/>
            <a:ext cx="9144000" cy="1044000"/>
          </a:xfrm>
        </p:spPr>
        <p:txBody>
          <a:bodyPr/>
          <a:lstStyle/>
          <a:p>
            <a:pPr algn="ctr"/>
            <a:r>
              <a:rPr lang="en-US" sz="4400" dirty="0"/>
              <a:t>Basis of Award</a:t>
            </a:r>
          </a:p>
        </p:txBody>
      </p:sp>
      <p:sp>
        <p:nvSpPr>
          <p:cNvPr id="3" name="Content Placeholder 2"/>
          <p:cNvSpPr>
            <a:spLocks noGrp="1"/>
          </p:cNvSpPr>
          <p:nvPr>
            <p:ph idx="1"/>
          </p:nvPr>
        </p:nvSpPr>
        <p:spPr>
          <a:xfrm>
            <a:off x="539552" y="1173935"/>
            <a:ext cx="7605278" cy="4983727"/>
          </a:xfrm>
        </p:spPr>
        <p:txBody>
          <a:bodyPr/>
          <a:lstStyle/>
          <a:p>
            <a:pPr marL="0" indent="0" algn="ctr">
              <a:lnSpc>
                <a:spcPct val="150000"/>
              </a:lnSpc>
              <a:spcBef>
                <a:spcPts val="0"/>
              </a:spcBef>
              <a:buNone/>
            </a:pPr>
            <a:r>
              <a:rPr lang="en-US" dirty="0"/>
              <a:t>The contract shall be awarded on</a:t>
            </a:r>
          </a:p>
          <a:p>
            <a:pPr marL="0" indent="0" algn="ctr">
              <a:lnSpc>
                <a:spcPct val="150000"/>
              </a:lnSpc>
              <a:spcBef>
                <a:spcPts val="0"/>
              </a:spcBef>
              <a:buNone/>
            </a:pPr>
            <a:r>
              <a:rPr lang="en-US" dirty="0"/>
              <a:t>«Best Value for Money»                         basis to the bidder submitting </a:t>
            </a:r>
          </a:p>
          <a:p>
            <a:pPr marL="0" indent="0" algn="ctr">
              <a:lnSpc>
                <a:spcPct val="150000"/>
              </a:lnSpc>
              <a:spcBef>
                <a:spcPts val="0"/>
              </a:spcBef>
              <a:buNone/>
            </a:pPr>
            <a:r>
              <a:rPr lang="en-US" dirty="0">
                <a:solidFill>
                  <a:srgbClr val="FF0000"/>
                </a:solidFill>
              </a:rPr>
              <a:t>the most economically advantageous bid</a:t>
            </a:r>
          </a:p>
        </p:txBody>
      </p:sp>
      <p:pic>
        <p:nvPicPr>
          <p:cNvPr id="4" name="Picture 3"/>
          <p:cNvPicPr>
            <a:picLocks noChangeAspect="1"/>
          </p:cNvPicPr>
          <p:nvPr/>
        </p:nvPicPr>
        <p:blipFill>
          <a:blip r:embed="rId3"/>
          <a:stretch>
            <a:fillRect/>
          </a:stretch>
        </p:blipFill>
        <p:spPr>
          <a:xfrm>
            <a:off x="457200" y="4218706"/>
            <a:ext cx="3682752" cy="1445768"/>
          </a:xfrm>
          <a:prstGeom prst="rect">
            <a:avLst/>
          </a:prstGeom>
        </p:spPr>
      </p:pic>
      <p:pic>
        <p:nvPicPr>
          <p:cNvPr id="5" name="Picture 4"/>
          <p:cNvPicPr>
            <a:picLocks noChangeAspect="1"/>
          </p:cNvPicPr>
          <p:nvPr/>
        </p:nvPicPr>
        <p:blipFill>
          <a:blip r:embed="rId4"/>
          <a:stretch>
            <a:fillRect/>
          </a:stretch>
        </p:blipFill>
        <p:spPr>
          <a:xfrm>
            <a:off x="5508104" y="3920513"/>
            <a:ext cx="2636726" cy="2041021"/>
          </a:xfrm>
          <a:prstGeom prst="rect">
            <a:avLst/>
          </a:prstGeom>
        </p:spPr>
      </p:pic>
    </p:spTree>
    <p:extLst>
      <p:ext uri="{BB962C8B-B14F-4D97-AF65-F5344CB8AC3E}">
        <p14:creationId xmlns:p14="http://schemas.microsoft.com/office/powerpoint/2010/main" val="2564832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44000"/>
          </a:xfrm>
        </p:spPr>
        <p:txBody>
          <a:bodyPr/>
          <a:lstStyle/>
          <a:p>
            <a:pPr algn="ctr"/>
            <a:r>
              <a:rPr lang="en-US" sz="4400" dirty="0"/>
              <a:t>Selection &amp; Adjudication Criteria</a:t>
            </a:r>
          </a:p>
        </p:txBody>
      </p:sp>
      <p:sp>
        <p:nvSpPr>
          <p:cNvPr id="3" name="Content Placeholder 2"/>
          <p:cNvSpPr>
            <a:spLocks noGrp="1"/>
          </p:cNvSpPr>
          <p:nvPr>
            <p:ph idx="1"/>
          </p:nvPr>
        </p:nvSpPr>
        <p:spPr>
          <a:xfrm>
            <a:off x="457200" y="1173935"/>
            <a:ext cx="8226854" cy="4983727"/>
          </a:xfrm>
        </p:spPr>
        <p:txBody>
          <a:bodyPr/>
          <a:lstStyle/>
          <a:p>
            <a:pPr marL="0" indent="0" algn="just">
              <a:buNone/>
            </a:pPr>
            <a:r>
              <a:rPr lang="en-AU" dirty="0"/>
              <a:t>The following criteria and weights will be applied by CERN to evaluate the bids:</a:t>
            </a:r>
          </a:p>
          <a:p>
            <a:pPr marL="0" indent="0" algn="just">
              <a:buNone/>
            </a:pPr>
            <a:endParaRPr lang="en-US" dirty="0"/>
          </a:p>
        </p:txBody>
      </p:sp>
      <p:pic>
        <p:nvPicPr>
          <p:cNvPr id="5" name="Picture 4">
            <a:extLst>
              <a:ext uri="{FF2B5EF4-FFF2-40B4-BE49-F238E27FC236}">
                <a16:creationId xmlns:a16="http://schemas.microsoft.com/office/drawing/2014/main" id="{79EB7DEC-087D-888D-BCF3-34B229B8678B}"/>
              </a:ext>
            </a:extLst>
          </p:cNvPr>
          <p:cNvPicPr>
            <a:picLocks noChangeAspect="1"/>
          </p:cNvPicPr>
          <p:nvPr/>
        </p:nvPicPr>
        <p:blipFill>
          <a:blip r:embed="rId2"/>
          <a:stretch>
            <a:fillRect/>
          </a:stretch>
        </p:blipFill>
        <p:spPr>
          <a:xfrm>
            <a:off x="610774" y="2420888"/>
            <a:ext cx="7919705" cy="3110458"/>
          </a:xfrm>
          <a:prstGeom prst="rect">
            <a:avLst/>
          </a:prstGeom>
        </p:spPr>
      </p:pic>
    </p:spTree>
    <p:extLst>
      <p:ext uri="{BB962C8B-B14F-4D97-AF65-F5344CB8AC3E}">
        <p14:creationId xmlns:p14="http://schemas.microsoft.com/office/powerpoint/2010/main" val="4287533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Stock_000017885526Small.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803900" y="3871070"/>
            <a:ext cx="3340100" cy="2286592"/>
          </a:xfrm>
          <a:prstGeom prst="rect">
            <a:avLst/>
          </a:prstGeom>
        </p:spPr>
      </p:pic>
      <p:sp>
        <p:nvSpPr>
          <p:cNvPr id="2" name="Title 1"/>
          <p:cNvSpPr>
            <a:spLocks noGrp="1"/>
          </p:cNvSpPr>
          <p:nvPr>
            <p:ph type="title"/>
          </p:nvPr>
        </p:nvSpPr>
        <p:spPr>
          <a:xfrm>
            <a:off x="0" y="1536"/>
            <a:ext cx="9144512" cy="1044000"/>
          </a:xfrm>
        </p:spPr>
        <p:txBody>
          <a:bodyPr/>
          <a:lstStyle/>
          <a:p>
            <a:pPr algn="ctr"/>
            <a:r>
              <a:rPr lang="en-US" sz="4400" dirty="0"/>
              <a:t>Scoring</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0" y="1196806"/>
                <a:ext cx="9144000" cy="4968000"/>
              </a:xfrm>
            </p:spPr>
            <p:txBody>
              <a:bodyPr>
                <a:normAutofit/>
              </a:bodyPr>
              <a:lstStyle/>
              <a:p>
                <a:pPr marL="0" indent="0" algn="ctr">
                  <a:buNone/>
                </a:pPr>
                <a:r>
                  <a:rPr lang="en-AU" sz="2000" b="1" dirty="0"/>
                  <a:t>Total weighted score = (weighted quality score) + (weighted price score)</a:t>
                </a:r>
              </a:p>
              <a:p>
                <a:pPr marL="0" indent="0" algn="ctr">
                  <a:buNone/>
                </a:pPr>
                <a:endParaRPr lang="en-AU" sz="1800" b="1" dirty="0"/>
              </a:p>
              <a:p>
                <a:pPr marL="0" indent="0">
                  <a:buNone/>
                </a:pPr>
                <a:r>
                  <a:rPr lang="en-AU" sz="1800" dirty="0"/>
                  <a:t>Where:</a:t>
                </a:r>
              </a:p>
              <a:p>
                <a:pPr marL="0" indent="0" algn="ctr">
                  <a:buNone/>
                </a:pPr>
                <a:r>
                  <a:rPr lang="en-AU" sz="1500" b="1" dirty="0"/>
                  <a:t>Weighted Quality Score = </a:t>
                </a:r>
                <a14:m>
                  <m:oMath xmlns:m="http://schemas.openxmlformats.org/officeDocument/2006/math">
                    <m:f>
                      <m:fPr>
                        <m:ctrlPr>
                          <a:rPr lang="en-AU" sz="1500" b="1" i="1" smtClean="0">
                            <a:latin typeface="Cambria Math" panose="02040503050406030204" pitchFamily="18" charset="0"/>
                          </a:rPr>
                        </m:ctrlPr>
                      </m:fPr>
                      <m:num>
                        <m:r>
                          <m:rPr>
                            <m:nor/>
                          </m:rPr>
                          <a:rPr lang="en-AU" sz="1500" dirty="0"/>
                          <m:t>Quality</m:t>
                        </m:r>
                        <m:r>
                          <m:rPr>
                            <m:nor/>
                          </m:rPr>
                          <a:rPr lang="en-AU" sz="1500" dirty="0"/>
                          <m:t> </m:t>
                        </m:r>
                        <m:r>
                          <m:rPr>
                            <m:nor/>
                          </m:rPr>
                          <a:rPr lang="en-AU" sz="1500" dirty="0"/>
                          <m:t>weight</m:t>
                        </m:r>
                      </m:num>
                      <m:den>
                        <m:r>
                          <m:rPr>
                            <m:nor/>
                          </m:rPr>
                          <a:rPr lang="en-AU" sz="1500" dirty="0"/>
                          <m:t>Highest</m:t>
                        </m:r>
                        <m:r>
                          <m:rPr>
                            <m:nor/>
                          </m:rPr>
                          <a:rPr lang="en-AU" sz="1500" dirty="0"/>
                          <m:t> </m:t>
                        </m:r>
                        <m:r>
                          <m:rPr>
                            <m:nor/>
                          </m:rPr>
                          <a:rPr lang="en-AU" sz="1500" dirty="0"/>
                          <m:t>possible</m:t>
                        </m:r>
                        <m:r>
                          <m:rPr>
                            <m:nor/>
                          </m:rPr>
                          <a:rPr lang="en-AU" sz="1500" dirty="0"/>
                          <m:t> </m:t>
                        </m:r>
                        <m:r>
                          <m:rPr>
                            <m:nor/>
                          </m:rPr>
                          <a:rPr lang="en-AU" sz="1500" dirty="0"/>
                          <m:t>quality</m:t>
                        </m:r>
                        <m:r>
                          <m:rPr>
                            <m:nor/>
                          </m:rPr>
                          <a:rPr lang="en-AU" sz="1500" dirty="0"/>
                          <m:t> </m:t>
                        </m:r>
                        <m:r>
                          <m:rPr>
                            <m:nor/>
                          </m:rPr>
                          <a:rPr lang="en-AU" sz="1500" dirty="0"/>
                          <m:t>score</m:t>
                        </m:r>
                      </m:den>
                    </m:f>
                    <m:r>
                      <a:rPr lang="en-GB" sz="1500" b="1" i="1" smtClean="0">
                        <a:latin typeface="Cambria Math"/>
                      </a:rPr>
                      <m:t> ∗</m:t>
                    </m:r>
                    <m:r>
                      <m:rPr>
                        <m:nor/>
                      </m:rPr>
                      <a:rPr lang="en-AU" sz="1500" dirty="0"/>
                      <m:t>Quality</m:t>
                    </m:r>
                    <m:r>
                      <m:rPr>
                        <m:nor/>
                      </m:rPr>
                      <a:rPr lang="en-AU" sz="1500" dirty="0"/>
                      <m:t> </m:t>
                    </m:r>
                    <m:r>
                      <m:rPr>
                        <m:nor/>
                      </m:rPr>
                      <a:rPr lang="en-AU" sz="1500" dirty="0"/>
                      <m:t>score</m:t>
                    </m:r>
                    <m:r>
                      <m:rPr>
                        <m:nor/>
                      </m:rPr>
                      <a:rPr lang="en-AU" sz="1500" dirty="0"/>
                      <m:t> </m:t>
                    </m:r>
                    <m:r>
                      <m:rPr>
                        <m:nor/>
                      </m:rPr>
                      <a:rPr lang="en-AU" sz="1500" dirty="0"/>
                      <m:t>for</m:t>
                    </m:r>
                    <m:r>
                      <m:rPr>
                        <m:nor/>
                      </m:rPr>
                      <a:rPr lang="en-AU" sz="1500" dirty="0"/>
                      <m:t> </m:t>
                    </m:r>
                    <m:r>
                      <m:rPr>
                        <m:nor/>
                      </m:rPr>
                      <a:rPr lang="en-AU" sz="1500" dirty="0"/>
                      <m:t>bid</m:t>
                    </m:r>
                    <m:r>
                      <m:rPr>
                        <m:nor/>
                      </m:rPr>
                      <a:rPr lang="en-GB" sz="1500" b="0" i="0" dirty="0" smtClean="0"/>
                      <m:t> </m:t>
                    </m:r>
                    <m:r>
                      <m:rPr>
                        <m:nor/>
                      </m:rPr>
                      <a:rPr lang="en-GB" sz="1500" b="0" i="0" dirty="0" smtClean="0"/>
                      <m:t>X</m:t>
                    </m:r>
                  </m:oMath>
                </a14:m>
                <a:endParaRPr lang="en-AU" sz="1500" dirty="0"/>
              </a:p>
              <a:p>
                <a:pPr marL="0" indent="0" algn="ctr">
                  <a:buNone/>
                </a:pPr>
                <a:endParaRPr lang="en-AU" sz="1800" dirty="0"/>
              </a:p>
              <a:p>
                <a:pPr marL="0" indent="0" algn="ctr">
                  <a:buNone/>
                </a:pPr>
                <a:r>
                  <a:rPr lang="en-AU" sz="1800" i="1" dirty="0">
                    <a:solidFill>
                      <a:srgbClr val="5F5F5F"/>
                    </a:solidFill>
                  </a:rPr>
                  <a:t>Accordingly, the maximum price score is awarded to the lowest compliant bid</a:t>
                </a:r>
              </a:p>
              <a:p>
                <a:pPr marL="0" indent="0" algn="ctr">
                  <a:buNone/>
                </a:pPr>
                <a:r>
                  <a:rPr lang="en-AU" sz="1500" b="1" dirty="0"/>
                  <a:t>Weighted Price Score = </a:t>
                </a:r>
                <a:r>
                  <a:rPr lang="en-AU" sz="1500" dirty="0"/>
                  <a:t>Price weight – 50</a:t>
                </a:r>
                <a14:m>
                  <m:oMath xmlns:m="http://schemas.openxmlformats.org/officeDocument/2006/math">
                    <m:r>
                      <a:rPr lang="en-GB" sz="1500" b="0" i="0" smtClean="0">
                        <a:latin typeface="Cambria Math"/>
                      </a:rPr>
                      <m:t> ∗</m:t>
                    </m:r>
                    <m:r>
                      <a:rPr lang="en-US" sz="1500" b="0" i="0" smtClean="0">
                        <a:latin typeface="Cambria Math"/>
                      </a:rPr>
                      <m:t>(</m:t>
                    </m:r>
                    <m:f>
                      <m:fPr>
                        <m:ctrlPr>
                          <a:rPr lang="en-AU" sz="1500" b="1" i="1" smtClean="0">
                            <a:latin typeface="Cambria Math" panose="02040503050406030204" pitchFamily="18" charset="0"/>
                          </a:rPr>
                        </m:ctrlPr>
                      </m:fPr>
                      <m:num>
                        <m:r>
                          <m:rPr>
                            <m:nor/>
                          </m:rPr>
                          <a:rPr lang="en-AU" sz="1500" dirty="0"/>
                          <m:t>Price</m:t>
                        </m:r>
                        <m:r>
                          <m:rPr>
                            <m:nor/>
                          </m:rPr>
                          <a:rPr lang="en-AU" sz="1500" dirty="0"/>
                          <m:t> </m:t>
                        </m:r>
                        <m:r>
                          <m:rPr>
                            <m:nor/>
                          </m:rPr>
                          <a:rPr lang="en-AU" sz="1500" dirty="0"/>
                          <m:t>for</m:t>
                        </m:r>
                        <m:r>
                          <m:rPr>
                            <m:nor/>
                          </m:rPr>
                          <a:rPr lang="en-AU" sz="1500" dirty="0"/>
                          <m:t> </m:t>
                        </m:r>
                        <m:r>
                          <m:rPr>
                            <m:nor/>
                          </m:rPr>
                          <a:rPr lang="en-AU" sz="1500" dirty="0"/>
                          <m:t>bid</m:t>
                        </m:r>
                        <m:r>
                          <m:rPr>
                            <m:nor/>
                          </m:rPr>
                          <a:rPr lang="en-AU" sz="1500" dirty="0"/>
                          <m:t> </m:t>
                        </m:r>
                        <m:r>
                          <m:rPr>
                            <m:nor/>
                          </m:rPr>
                          <a:rPr lang="en-GB" sz="1500" b="0" i="0" dirty="0" smtClean="0"/>
                          <m:t>X</m:t>
                        </m:r>
                      </m:num>
                      <m:den>
                        <m:r>
                          <m:rPr>
                            <m:nor/>
                          </m:rPr>
                          <a:rPr lang="en-AU" sz="1500" dirty="0"/>
                          <m:t>Price</m:t>
                        </m:r>
                        <m:r>
                          <m:rPr>
                            <m:nor/>
                          </m:rPr>
                          <a:rPr lang="en-AU" sz="1500" dirty="0"/>
                          <m:t> </m:t>
                        </m:r>
                        <m:r>
                          <m:rPr>
                            <m:nor/>
                          </m:rPr>
                          <a:rPr lang="en-AU" sz="1500" dirty="0"/>
                          <m:t>of</m:t>
                        </m:r>
                        <m:r>
                          <m:rPr>
                            <m:nor/>
                          </m:rPr>
                          <a:rPr lang="en-AU" sz="1500" dirty="0"/>
                          <m:t> </m:t>
                        </m:r>
                        <m:r>
                          <m:rPr>
                            <m:nor/>
                          </m:rPr>
                          <a:rPr lang="en-AU" sz="1500" dirty="0">
                            <a:solidFill>
                              <a:schemeClr val="tx1"/>
                            </a:solidFill>
                          </a:rPr>
                          <m:t>the</m:t>
                        </m:r>
                        <m:r>
                          <m:rPr>
                            <m:nor/>
                          </m:rPr>
                          <a:rPr lang="en-AU" sz="1500" dirty="0"/>
                          <m:t> </m:t>
                        </m:r>
                        <m:r>
                          <m:rPr>
                            <m:nor/>
                          </m:rPr>
                          <a:rPr lang="en-AU" sz="1500" dirty="0"/>
                          <m:t>lowest</m:t>
                        </m:r>
                        <m:r>
                          <m:rPr>
                            <m:nor/>
                          </m:rPr>
                          <a:rPr lang="en-AU" sz="1500" dirty="0"/>
                          <m:t> </m:t>
                        </m:r>
                        <m:r>
                          <m:rPr>
                            <m:nor/>
                          </m:rPr>
                          <a:rPr lang="en-AU" sz="1500" dirty="0"/>
                          <m:t>bid</m:t>
                        </m:r>
                      </m:den>
                    </m:f>
                    <m:r>
                      <a:rPr lang="en-US" sz="1500" b="1" i="1" dirty="0" smtClean="0">
                        <a:latin typeface="Cambria Math"/>
                      </a:rPr>
                      <m:t> −</m:t>
                    </m:r>
                    <m:r>
                      <a:rPr lang="en-US" sz="1500" b="1" i="1" dirty="0" smtClean="0">
                        <a:latin typeface="Cambria Math"/>
                      </a:rPr>
                      <m:t>𝟏</m:t>
                    </m:r>
                    <m:r>
                      <a:rPr lang="en-US" sz="1500" b="1" i="1" dirty="0" smtClean="0">
                        <a:latin typeface="Cambria Math"/>
                      </a:rPr>
                      <m:t>)</m:t>
                    </m:r>
                  </m:oMath>
                </a14:m>
                <a:r>
                  <a:rPr lang="en-AU" sz="1500" dirty="0">
                    <a:solidFill>
                      <a:schemeClr val="tx1"/>
                    </a:solidFill>
                  </a:rPr>
                  <a:t>  </a:t>
                </a:r>
                <a:r>
                  <a:rPr lang="en-AU" sz="1500" dirty="0">
                    <a:solidFill>
                      <a:schemeClr val="bg1"/>
                    </a:solidFill>
                  </a:rPr>
                  <a:t>C       G</a:t>
                </a:r>
              </a:p>
              <a:p>
                <a:pPr marL="0" indent="439738">
                  <a:buNone/>
                </a:pPr>
                <a:r>
                  <a:rPr lang="en-AU" sz="1800" i="1" dirty="0">
                    <a:solidFill>
                      <a:schemeClr val="tx2">
                        <a:lumMod val="60000"/>
                        <a:lumOff val="40000"/>
                      </a:schemeClr>
                    </a:solidFill>
                  </a:rPr>
                  <a:t>Most economically  advantageous bid shall be the one </a:t>
                </a:r>
              </a:p>
              <a:p>
                <a:pPr marL="0" indent="439738">
                  <a:buNone/>
                </a:pPr>
                <a:r>
                  <a:rPr lang="en-AU" sz="1800" i="1" dirty="0">
                    <a:solidFill>
                      <a:schemeClr val="tx2">
                        <a:lumMod val="60000"/>
                        <a:lumOff val="40000"/>
                      </a:schemeClr>
                    </a:solidFill>
                  </a:rPr>
                  <a:t>with the highest Total weighted score</a:t>
                </a:r>
              </a:p>
              <a:p>
                <a:pPr marL="0" indent="0" algn="ctr">
                  <a:buNone/>
                </a:pPr>
                <a:endParaRPr lang="en-US" sz="1800" i="1"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0" y="1196806"/>
                <a:ext cx="9144000" cy="4968000"/>
              </a:xfrm>
              <a:blipFill rotWithShape="1">
                <a:blip r:embed="rId4"/>
                <a:stretch>
                  <a:fillRect l="-533" t="-491"/>
                </a:stretch>
              </a:blipFill>
            </p:spPr>
            <p:txBody>
              <a:bodyPr/>
              <a:lstStyle/>
              <a:p>
                <a:r>
                  <a:rPr lang="en-GB">
                    <a:noFill/>
                  </a:rPr>
                  <a:t> </a:t>
                </a:r>
              </a:p>
            </p:txBody>
          </p:sp>
        </mc:Fallback>
      </mc:AlternateContent>
    </p:spTree>
    <p:extLst>
      <p:ext uri="{BB962C8B-B14F-4D97-AF65-F5344CB8AC3E}">
        <p14:creationId xmlns:p14="http://schemas.microsoft.com/office/powerpoint/2010/main" val="813092146"/>
      </p:ext>
    </p:extLst>
  </p:cSld>
  <p:clrMapOvr>
    <a:masterClrMapping/>
  </p:clrMapOvr>
</p:sld>
</file>

<file path=ppt/theme/theme1.xml><?xml version="1.0" encoding="utf-8"?>
<a:theme xmlns:a="http://schemas.openxmlformats.org/drawingml/2006/main" name="The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heme1" id="{8D9F27CB-DF75-4A41-BF26-0E7C064790EB}" vid="{0A41E987-EC4F-443E-BE90-C62FB01B6E8F}"/>
    </a:ext>
  </a:extLst>
</a:theme>
</file>

<file path=ppt/theme/theme2.xml><?xml version="1.0" encoding="utf-8"?>
<a:theme xmlns:a="http://schemas.openxmlformats.org/drawingml/2006/main" name="Copy of ThèmeCERN">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themeOverride>
</file>

<file path=ppt/theme/themeOverride2.xml><?xml version="1.0" encoding="utf-8"?>
<a:themeOverride xmlns:a="http://schemas.openxmlformats.org/drawingml/2006/main">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themeOverride>
</file>

<file path=ppt/theme/themeOverride3.xml><?xml version="1.0" encoding="utf-8"?>
<a:themeOverride xmlns:a="http://schemas.openxmlformats.org/drawingml/2006/main">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themeOverride>
</file>

<file path=ppt/theme/themeOverride4.xml><?xml version="1.0" encoding="utf-8"?>
<a:themeOverride xmlns:a="http://schemas.openxmlformats.org/drawingml/2006/main">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p:Policy xmlns:p="office.server.policy" id="" local="true">
  <p:Name>Document</p:Name>
  <p:Description/>
  <p:Statement/>
  <p:PolicyItems>
    <p:PolicyItem featureId="Microsoft.Office.RecordsManagement.PolicyFeatures.PolicyLabel" staticId="0x010100580790A4771FEF48BE5B0A85F1A0BA57|801092262" UniqueId="2d9c88b3-e4b0-4726-8c84-a7a8aea494ec">
      <p:Name>Labels</p:Name>
      <p:Description>Generates labels that can be inserted in Microsoft Office documents to ensure that document properties or other important information are included when documents are printed. Labels can also be used to search for documents.</p:Description>
      <p:CustomData>
        <label>
          <segment type="metadata">_UIVersionString</segment>
        </label>
      </p:CustomData>
    </p:PolicyItem>
    <p:PolicyItem featureId="Microsoft.Office.RecordsManagement.PolicyFeatures.PolicyAudit" staticId="0x0101007DB3A3EEA93F8849A710F6B7C27A55F9|990474540" UniqueId="c239338f-ca7f-47f8-9818-3eedc3c7eb40">
      <p:Name>Auditing</p:Name>
      <p:Description>Audits user actions on documents and list items to the Audit Log.</p:Description>
      <p:CustomData>
        <Audit>
          <Update/>
          <MoveCopy/>
          <DeleteRestore/>
        </Audit>
      </p:CustomData>
    </p:PolicyItem>
  </p:PolicyItems>
</p:Policy>
</file>

<file path=customXml/item2.xml><?xml version="1.0" encoding="utf-8"?>
<ct:contentTypeSchema xmlns:ct="http://schemas.microsoft.com/office/2006/metadata/contentType" xmlns:ma="http://schemas.microsoft.com/office/2006/metadata/properties/metaAttributes" ct:_="" ma:_="" ma:contentTypeName="Document" ma:contentTypeID="0x0101007DB3A3EEA93F8849A710F6B7C27A55F9" ma:contentTypeVersion="10" ma:contentTypeDescription="Create a new document." ma:contentTypeScope="" ma:versionID="d9f9b7361d5b99ffaaae38c993ac4b9b">
  <xsd:schema xmlns:xsd="http://www.w3.org/2001/XMLSchema" xmlns:xs="http://www.w3.org/2001/XMLSchema" xmlns:p="http://schemas.microsoft.com/office/2006/metadata/properties" xmlns:ns1="http://schemas.microsoft.com/sharepoint/v3" xmlns:ns2="9fd20fce-10c3-4895-9379-bf274edb77a9" targetNamespace="http://schemas.microsoft.com/office/2006/metadata/properties" ma:root="true" ma:fieldsID="f68bcf453abb4fd4a5f1ee717b1a941b" ns1:_="" ns2:_="">
    <xsd:import namespace="http://schemas.microsoft.com/sharepoint/v3"/>
    <xsd:import namespace="9fd20fce-10c3-4895-9379-bf274edb77a9"/>
    <xsd:element name="properties">
      <xsd:complexType>
        <xsd:sequence>
          <xsd:element name="documentManagement">
            <xsd:complexType>
              <xsd:all>
                <xsd:element ref="ns1:_dlc_Exempt" minOccurs="0"/>
                <xsd:element ref="ns2:DLCPolicyLabelValue" minOccurs="0"/>
                <xsd:element ref="ns2:DLCPolicyLabelClientValue" minOccurs="0"/>
                <xsd:element ref="ns2:DLCPolicyLabelLock"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dlc_Exempt" ma:index="8" nillable="true" ma:displayName="Exempt from Policy" ma:hidden="true" ma:internalName="_dlc_Exempt"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9fd20fce-10c3-4895-9379-bf274edb77a9" elementFormDefault="qualified">
    <xsd:import namespace="http://schemas.microsoft.com/office/2006/documentManagement/types"/>
    <xsd:import namespace="http://schemas.microsoft.com/office/infopath/2007/PartnerControls"/>
    <xsd:element name="DLCPolicyLabelValue" ma:index="9" nillable="true" ma:displayName="Label" ma:description="Stores the current value of the label." ma:internalName="DLCPolicyLabelValue" ma:readOnly="true">
      <xsd:simpleType>
        <xsd:restriction base="dms:Note">
          <xsd:maxLength value="255"/>
        </xsd:restriction>
      </xsd:simpleType>
    </xsd:element>
    <xsd:element name="DLCPolicyLabelClientValue" ma:index="10" nillable="true" ma:displayName="Client Label Value" ma:description="Stores the last label value computed on the client." ma:hidden="true" ma:internalName="DLCPolicyLabelClientValue" ma:readOnly="false">
      <xsd:simpleType>
        <xsd:restriction base="dms:Note"/>
      </xsd:simpleType>
    </xsd:element>
    <xsd:element name="DLCPolicyLabelLock" ma:index="11" nillable="true" ma:displayName="Label Locked" ma:description="Indicates whether the label should be updated when item properties are modified." ma:hidden="true" ma:internalName="DLCPolicyLabelLock" ma:readOnly="fals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DLCPolicyLabelClientValue xmlns="9fd20fce-10c3-4895-9379-bf274edb77a9">{_UIVersionString}</DLCPolicyLabelClientValue>
    <DLCPolicyLabelLock xmlns="9fd20fce-10c3-4895-9379-bf274edb77a9" xsi:nil="true"/>
    <DLCPolicyLabelValue xmlns="9fd20fce-10c3-4895-9379-bf274edb77a9">15.0</DLCPolicyLabelValue>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ED4A5B9-34E8-4A3C-ADD4-C6C44C39B22D}">
  <ds:schemaRefs>
    <ds:schemaRef ds:uri="office.server.policy"/>
  </ds:schemaRefs>
</ds:datastoreItem>
</file>

<file path=customXml/itemProps2.xml><?xml version="1.0" encoding="utf-8"?>
<ds:datastoreItem xmlns:ds="http://schemas.openxmlformats.org/officeDocument/2006/customXml" ds:itemID="{CF9C3BC5-AED6-40A9-9094-BF999A8D867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9fd20fce-10c3-4895-9379-bf274edb77a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801746A-CB02-4CA0-8689-1E2EB3C9FA0C}">
  <ds:schemaRefs>
    <ds:schemaRef ds:uri="http://schemas.microsoft.com/office/infopath/2007/PartnerControls"/>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dcmitype/"/>
    <ds:schemaRef ds:uri="9fd20fce-10c3-4895-9379-bf274edb77a9"/>
    <ds:schemaRef ds:uri="http://schemas.microsoft.com/sharepoint/v3"/>
    <ds:schemaRef ds:uri="http://www.w3.org/XML/1998/namespace"/>
  </ds:schemaRefs>
</ds:datastoreItem>
</file>

<file path=customXml/itemProps4.xml><?xml version="1.0" encoding="utf-8"?>
<ds:datastoreItem xmlns:ds="http://schemas.openxmlformats.org/officeDocument/2006/customXml" ds:itemID="{4F87E140-B6D8-463B-9830-FCCEDCB5D81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Theme1</Template>
  <TotalTime>14000</TotalTime>
  <Words>1190</Words>
  <Application>Microsoft Office PowerPoint</Application>
  <PresentationFormat>On-screen Show (4:3)</PresentationFormat>
  <Paragraphs>144</Paragraphs>
  <Slides>34</Slides>
  <Notes>12</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34</vt:i4>
      </vt:variant>
    </vt:vector>
  </HeadingPairs>
  <TitlesOfParts>
    <vt:vector size="41" baseType="lpstr">
      <vt:lpstr>Arial</vt:lpstr>
      <vt:lpstr>Arial Bold</vt:lpstr>
      <vt:lpstr>Calibri</vt:lpstr>
      <vt:lpstr>Cambria Math</vt:lpstr>
      <vt:lpstr>Wingdings</vt:lpstr>
      <vt:lpstr>Theme1</vt:lpstr>
      <vt:lpstr>Copy of ThèmeCERN</vt:lpstr>
      <vt:lpstr>PowerPoint Presentation</vt:lpstr>
      <vt:lpstr>PowerPoint Presentation</vt:lpstr>
      <vt:lpstr>Key dates</vt:lpstr>
      <vt:lpstr>IT documents</vt:lpstr>
      <vt:lpstr>Clarification Process</vt:lpstr>
      <vt:lpstr>Clarification Process</vt:lpstr>
      <vt:lpstr>Basis of Award</vt:lpstr>
      <vt:lpstr>Selection &amp; Adjudication Criteria</vt:lpstr>
      <vt:lpstr>Scoring</vt:lpstr>
      <vt:lpstr>Quality assessment</vt:lpstr>
      <vt:lpstr>Price Basis</vt:lpstr>
      <vt:lpstr>Price basis for adjudication</vt:lpstr>
      <vt:lpstr>Price Table</vt:lpstr>
      <vt:lpstr>Abnormally low bids</vt:lpstr>
      <vt:lpstr>Remuneration</vt:lpstr>
      <vt:lpstr>Remuneration</vt:lpstr>
      <vt:lpstr>Price revision</vt:lpstr>
      <vt:lpstr>VAT</vt:lpstr>
      <vt:lpstr>Instructions for submission</vt:lpstr>
      <vt:lpstr>Instructions for submission</vt:lpstr>
      <vt:lpstr>e-tendering instructions</vt:lpstr>
      <vt:lpstr>Return Date</vt:lpstr>
      <vt:lpstr>Law Applicable to Contractor’s Personnel</vt:lpstr>
      <vt:lpstr>Reminder</vt:lpstr>
      <vt:lpstr>PowerPoint Presentation</vt:lpstr>
      <vt:lpstr>PowerPoint Presentation</vt:lpstr>
      <vt:lpstr>Areas Concerned</vt:lpstr>
      <vt:lpstr>4P</vt:lpstr>
      <vt:lpstr>Collective agreement  </vt:lpstr>
      <vt:lpstr>Relations with Host States </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Unnervik</dc:creator>
  <cp:lastModifiedBy>Charles Carayon</cp:lastModifiedBy>
  <cp:revision>230</cp:revision>
  <dcterms:created xsi:type="dcterms:W3CDTF">2011-03-08T16:47:58Z</dcterms:created>
  <dcterms:modified xsi:type="dcterms:W3CDTF">2023-09-16T16:18:01Z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0x0101007DB3A3EEA93F8849A710F6B7C27A55F9</vt:lpwstr>
  </property>
  <property fmtid="{D5CDD505-2E9C-101B-9397-08002B2CF9AE}" pid="3" name="xd_ProgID">
    <vt:lpwstr/>
  </property>
  <property fmtid="{D5CDD505-2E9C-101B-9397-08002B2CF9AE}" pid="4" name="_CopySource">
    <vt:lpwstr>https://espace.cern.ch/fp-procedures/procurement/group-templates/Services/Template Bidders conference Presentation BVFM.pptx</vt:lpwstr>
  </property>
  <property fmtid="{D5CDD505-2E9C-101B-9397-08002B2CF9AE}" pid="5" name="TemplateUrl">
    <vt:lpwstr/>
  </property>
</Properties>
</file>