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79"/>
  </p:notesMasterIdLst>
  <p:sldIdLst>
    <p:sldId id="256" r:id="rId2"/>
    <p:sldId id="257" r:id="rId3"/>
    <p:sldId id="372" r:id="rId4"/>
    <p:sldId id="258" r:id="rId5"/>
    <p:sldId id="262" r:id="rId6"/>
    <p:sldId id="263" r:id="rId7"/>
    <p:sldId id="264" r:id="rId8"/>
    <p:sldId id="267" r:id="rId9"/>
    <p:sldId id="266" r:id="rId10"/>
    <p:sldId id="260" r:id="rId11"/>
    <p:sldId id="261" r:id="rId12"/>
    <p:sldId id="286" r:id="rId13"/>
    <p:sldId id="285" r:id="rId14"/>
    <p:sldId id="299" r:id="rId15"/>
    <p:sldId id="352" r:id="rId16"/>
    <p:sldId id="353" r:id="rId17"/>
    <p:sldId id="290" r:id="rId18"/>
    <p:sldId id="375" r:id="rId19"/>
    <p:sldId id="376" r:id="rId20"/>
    <p:sldId id="377" r:id="rId21"/>
    <p:sldId id="385" r:id="rId22"/>
    <p:sldId id="379" r:id="rId23"/>
    <p:sldId id="380" r:id="rId24"/>
    <p:sldId id="381" r:id="rId25"/>
    <p:sldId id="279" r:id="rId26"/>
    <p:sldId id="282" r:id="rId27"/>
    <p:sldId id="283" r:id="rId28"/>
    <p:sldId id="295" r:id="rId29"/>
    <p:sldId id="309" r:id="rId30"/>
    <p:sldId id="306" r:id="rId31"/>
    <p:sldId id="308" r:id="rId32"/>
    <p:sldId id="298" r:id="rId33"/>
    <p:sldId id="333" r:id="rId34"/>
    <p:sldId id="369" r:id="rId35"/>
    <p:sldId id="370" r:id="rId36"/>
    <p:sldId id="291" r:id="rId37"/>
    <p:sldId id="351" r:id="rId38"/>
    <p:sldId id="336" r:id="rId39"/>
    <p:sldId id="337" r:id="rId40"/>
    <p:sldId id="311" r:id="rId41"/>
    <p:sldId id="343" r:id="rId42"/>
    <p:sldId id="346" r:id="rId43"/>
    <p:sldId id="347" r:id="rId44"/>
    <p:sldId id="349" r:id="rId45"/>
    <p:sldId id="348" r:id="rId46"/>
    <p:sldId id="366" r:id="rId47"/>
    <p:sldId id="345" r:id="rId48"/>
    <p:sldId id="350" r:id="rId49"/>
    <p:sldId id="354" r:id="rId50"/>
    <p:sldId id="356" r:id="rId51"/>
    <p:sldId id="355" r:id="rId52"/>
    <p:sldId id="342" r:id="rId53"/>
    <p:sldId id="358" r:id="rId54"/>
    <p:sldId id="364" r:id="rId55"/>
    <p:sldId id="359" r:id="rId56"/>
    <p:sldId id="363" r:id="rId57"/>
    <p:sldId id="360" r:id="rId58"/>
    <p:sldId id="361" r:id="rId59"/>
    <p:sldId id="362" r:id="rId60"/>
    <p:sldId id="341" r:id="rId61"/>
    <p:sldId id="312" r:id="rId62"/>
    <p:sldId id="314" r:id="rId63"/>
    <p:sldId id="313" r:id="rId64"/>
    <p:sldId id="315" r:id="rId65"/>
    <p:sldId id="339" r:id="rId66"/>
    <p:sldId id="316" r:id="rId67"/>
    <p:sldId id="340" r:id="rId68"/>
    <p:sldId id="386" r:id="rId69"/>
    <p:sldId id="365" r:id="rId70"/>
    <p:sldId id="259" r:id="rId71"/>
    <p:sldId id="367" r:id="rId72"/>
    <p:sldId id="368" r:id="rId73"/>
    <p:sldId id="382" r:id="rId74"/>
    <p:sldId id="383" r:id="rId75"/>
    <p:sldId id="384" r:id="rId76"/>
    <p:sldId id="371" r:id="rId77"/>
    <p:sldId id="373" r:id="rId78"/>
  </p:sldIdLst>
  <p:sldSz cx="9144000" cy="6858000" type="screen4x3"/>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CCCED7"/>
    <a:srgbClr val="00B0F0"/>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25" autoAdjust="0"/>
    <p:restoredTop sz="79036" autoAdjust="0"/>
  </p:normalViewPr>
  <p:slideViewPr>
    <p:cSldViewPr snapToGrid="0" snapToObjects="1">
      <p:cViewPr varScale="1">
        <p:scale>
          <a:sx n="51" d="100"/>
          <a:sy n="51" d="100"/>
        </p:scale>
        <p:origin x="1628" y="32"/>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361F9B58-1DE8-405D-A068-A6D781449EE0}" type="datetimeFigureOut">
              <a:rPr lang="en-US" smtClean="0"/>
              <a:t>04-Jun-24</a:t>
            </a:fld>
            <a:endParaRPr lang="en-US"/>
          </a:p>
        </p:txBody>
      </p:sp>
      <p:sp>
        <p:nvSpPr>
          <p:cNvPr id="4" name="Slide Image Placeholder 3"/>
          <p:cNvSpPr>
            <a:spLocks noGrp="1" noRot="1" noChangeAspect="1"/>
          </p:cNvSpPr>
          <p:nvPr>
            <p:ph type="sldImg" idx="2"/>
          </p:nvPr>
        </p:nvSpPr>
        <p:spPr>
          <a:xfrm>
            <a:off x="1177925" y="1233488"/>
            <a:ext cx="4441825" cy="33321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377317"/>
            <a:ext cx="2945659" cy="49534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377317"/>
            <a:ext cx="2945659" cy="495347"/>
          </a:xfrm>
          <a:prstGeom prst="rect">
            <a:avLst/>
          </a:prstGeom>
        </p:spPr>
        <p:txBody>
          <a:bodyPr vert="horz" lIns="91440" tIns="45720" rIns="91440" bIns="45720" rtlCol="0" anchor="b"/>
          <a:lstStyle>
            <a:lvl1pPr algn="r">
              <a:defRPr sz="1200"/>
            </a:lvl1pPr>
          </a:lstStyle>
          <a:p>
            <a:fld id="{F114E395-98B3-41AF-BE10-427C7743A1AF}" type="slidenum">
              <a:rPr lang="en-US" smtClean="0"/>
              <a:t>‹#›</a:t>
            </a:fld>
            <a:endParaRPr lang="en-US"/>
          </a:p>
        </p:txBody>
      </p:sp>
    </p:spTree>
    <p:extLst>
      <p:ext uri="{BB962C8B-B14F-4D97-AF65-F5344CB8AC3E}">
        <p14:creationId xmlns:p14="http://schemas.microsoft.com/office/powerpoint/2010/main" val="23135988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1</a:t>
            </a:fld>
            <a:endParaRPr lang="en-US"/>
          </a:p>
        </p:txBody>
      </p:sp>
    </p:spTree>
    <p:extLst>
      <p:ext uri="{BB962C8B-B14F-4D97-AF65-F5344CB8AC3E}">
        <p14:creationId xmlns:p14="http://schemas.microsoft.com/office/powerpoint/2010/main" val="39447417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13</a:t>
            </a:fld>
            <a:endParaRPr lang="en-US"/>
          </a:p>
        </p:txBody>
      </p:sp>
    </p:spTree>
    <p:extLst>
      <p:ext uri="{BB962C8B-B14F-4D97-AF65-F5344CB8AC3E}">
        <p14:creationId xmlns:p14="http://schemas.microsoft.com/office/powerpoint/2010/main" val="30205407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p>
        </p:txBody>
      </p:sp>
      <p:sp>
        <p:nvSpPr>
          <p:cNvPr id="4" name="Slide Number Placeholder 3"/>
          <p:cNvSpPr>
            <a:spLocks noGrp="1"/>
          </p:cNvSpPr>
          <p:nvPr>
            <p:ph type="sldNum" sz="quarter" idx="10"/>
          </p:nvPr>
        </p:nvSpPr>
        <p:spPr/>
        <p:txBody>
          <a:bodyPr/>
          <a:lstStyle/>
          <a:p>
            <a:fld id="{F114E395-98B3-41AF-BE10-427C7743A1AF}" type="slidenum">
              <a:rPr lang="en-US" smtClean="0"/>
              <a:t>14</a:t>
            </a:fld>
            <a:endParaRPr lang="en-US"/>
          </a:p>
        </p:txBody>
      </p:sp>
    </p:spTree>
    <p:extLst>
      <p:ext uri="{BB962C8B-B14F-4D97-AF65-F5344CB8AC3E}">
        <p14:creationId xmlns:p14="http://schemas.microsoft.com/office/powerpoint/2010/main" val="13272937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p>
        </p:txBody>
      </p:sp>
      <p:sp>
        <p:nvSpPr>
          <p:cNvPr id="4" name="Slide Number Placeholder 3"/>
          <p:cNvSpPr>
            <a:spLocks noGrp="1"/>
          </p:cNvSpPr>
          <p:nvPr>
            <p:ph type="sldNum" sz="quarter" idx="10"/>
          </p:nvPr>
        </p:nvSpPr>
        <p:spPr/>
        <p:txBody>
          <a:bodyPr/>
          <a:lstStyle/>
          <a:p>
            <a:fld id="{F114E395-98B3-41AF-BE10-427C7743A1AF}" type="slidenum">
              <a:rPr lang="en-US" smtClean="0"/>
              <a:t>15</a:t>
            </a:fld>
            <a:endParaRPr lang="en-US"/>
          </a:p>
        </p:txBody>
      </p:sp>
    </p:spTree>
    <p:extLst>
      <p:ext uri="{BB962C8B-B14F-4D97-AF65-F5344CB8AC3E}">
        <p14:creationId xmlns:p14="http://schemas.microsoft.com/office/powerpoint/2010/main" val="25954528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16</a:t>
            </a:fld>
            <a:endParaRPr lang="en-US"/>
          </a:p>
        </p:txBody>
      </p:sp>
    </p:spTree>
    <p:extLst>
      <p:ext uri="{BB962C8B-B14F-4D97-AF65-F5344CB8AC3E}">
        <p14:creationId xmlns:p14="http://schemas.microsoft.com/office/powerpoint/2010/main" val="199824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sym typeface="Wingdings" panose="05000000000000000000" pitchFamily="2" charset="2"/>
            </a:endParaRPr>
          </a:p>
        </p:txBody>
      </p:sp>
      <p:sp>
        <p:nvSpPr>
          <p:cNvPr id="4" name="Slide Number Placeholder 3"/>
          <p:cNvSpPr>
            <a:spLocks noGrp="1"/>
          </p:cNvSpPr>
          <p:nvPr>
            <p:ph type="sldNum" sz="quarter" idx="10"/>
          </p:nvPr>
        </p:nvSpPr>
        <p:spPr/>
        <p:txBody>
          <a:bodyPr/>
          <a:lstStyle/>
          <a:p>
            <a:fld id="{F114E395-98B3-41AF-BE10-427C7743A1AF}" type="slidenum">
              <a:rPr lang="en-US" smtClean="0"/>
              <a:t>17</a:t>
            </a:fld>
            <a:endParaRPr lang="en-US"/>
          </a:p>
        </p:txBody>
      </p:sp>
    </p:spTree>
    <p:extLst>
      <p:ext uri="{BB962C8B-B14F-4D97-AF65-F5344CB8AC3E}">
        <p14:creationId xmlns:p14="http://schemas.microsoft.com/office/powerpoint/2010/main" val="7637304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18</a:t>
            </a:fld>
            <a:endParaRPr lang="en-US"/>
          </a:p>
        </p:txBody>
      </p:sp>
    </p:spTree>
    <p:extLst>
      <p:ext uri="{BB962C8B-B14F-4D97-AF65-F5344CB8AC3E}">
        <p14:creationId xmlns:p14="http://schemas.microsoft.com/office/powerpoint/2010/main" val="16768532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114E395-98B3-41AF-BE10-427C7743A1AF}" type="slidenum">
              <a:rPr lang="en-US" smtClean="0"/>
              <a:t>19</a:t>
            </a:fld>
            <a:endParaRPr lang="en-US"/>
          </a:p>
        </p:txBody>
      </p:sp>
    </p:spTree>
    <p:extLst>
      <p:ext uri="{BB962C8B-B14F-4D97-AF65-F5344CB8AC3E}">
        <p14:creationId xmlns:p14="http://schemas.microsoft.com/office/powerpoint/2010/main" val="1394488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114E395-98B3-41AF-BE10-427C7743A1AF}" type="slidenum">
              <a:rPr lang="en-US" smtClean="0"/>
              <a:t>20</a:t>
            </a:fld>
            <a:endParaRPr lang="en-US"/>
          </a:p>
        </p:txBody>
      </p:sp>
    </p:spTree>
    <p:extLst>
      <p:ext uri="{BB962C8B-B14F-4D97-AF65-F5344CB8AC3E}">
        <p14:creationId xmlns:p14="http://schemas.microsoft.com/office/powerpoint/2010/main" val="11245668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21</a:t>
            </a:fld>
            <a:endParaRPr lang="en-US"/>
          </a:p>
        </p:txBody>
      </p:sp>
    </p:spTree>
    <p:extLst>
      <p:ext uri="{BB962C8B-B14F-4D97-AF65-F5344CB8AC3E}">
        <p14:creationId xmlns:p14="http://schemas.microsoft.com/office/powerpoint/2010/main" val="29328553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22</a:t>
            </a:fld>
            <a:endParaRPr lang="en-US"/>
          </a:p>
        </p:txBody>
      </p:sp>
    </p:spTree>
    <p:extLst>
      <p:ext uri="{BB962C8B-B14F-4D97-AF65-F5344CB8AC3E}">
        <p14:creationId xmlns:p14="http://schemas.microsoft.com/office/powerpoint/2010/main" val="32929548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5</a:t>
            </a:fld>
            <a:endParaRPr lang="en-US"/>
          </a:p>
        </p:txBody>
      </p:sp>
    </p:spTree>
    <p:extLst>
      <p:ext uri="{BB962C8B-B14F-4D97-AF65-F5344CB8AC3E}">
        <p14:creationId xmlns:p14="http://schemas.microsoft.com/office/powerpoint/2010/main" val="1768302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23</a:t>
            </a:fld>
            <a:endParaRPr lang="en-US"/>
          </a:p>
        </p:txBody>
      </p:sp>
    </p:spTree>
    <p:extLst>
      <p:ext uri="{BB962C8B-B14F-4D97-AF65-F5344CB8AC3E}">
        <p14:creationId xmlns:p14="http://schemas.microsoft.com/office/powerpoint/2010/main" val="17529088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24</a:t>
            </a:fld>
            <a:endParaRPr lang="en-US"/>
          </a:p>
        </p:txBody>
      </p:sp>
    </p:spTree>
    <p:extLst>
      <p:ext uri="{BB962C8B-B14F-4D97-AF65-F5344CB8AC3E}">
        <p14:creationId xmlns:p14="http://schemas.microsoft.com/office/powerpoint/2010/main" val="17728192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25</a:t>
            </a:fld>
            <a:endParaRPr lang="en-US"/>
          </a:p>
        </p:txBody>
      </p:sp>
    </p:spTree>
    <p:extLst>
      <p:ext uri="{BB962C8B-B14F-4D97-AF65-F5344CB8AC3E}">
        <p14:creationId xmlns:p14="http://schemas.microsoft.com/office/powerpoint/2010/main" val="2149690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26</a:t>
            </a:fld>
            <a:endParaRPr lang="en-US"/>
          </a:p>
        </p:txBody>
      </p:sp>
    </p:spTree>
    <p:extLst>
      <p:ext uri="{BB962C8B-B14F-4D97-AF65-F5344CB8AC3E}">
        <p14:creationId xmlns:p14="http://schemas.microsoft.com/office/powerpoint/2010/main" val="38921628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27</a:t>
            </a:fld>
            <a:endParaRPr lang="en-US"/>
          </a:p>
        </p:txBody>
      </p:sp>
    </p:spTree>
    <p:extLst>
      <p:ext uri="{BB962C8B-B14F-4D97-AF65-F5344CB8AC3E}">
        <p14:creationId xmlns:p14="http://schemas.microsoft.com/office/powerpoint/2010/main" val="3814923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28</a:t>
            </a:fld>
            <a:endParaRPr lang="en-US"/>
          </a:p>
        </p:txBody>
      </p:sp>
    </p:spTree>
    <p:extLst>
      <p:ext uri="{BB962C8B-B14F-4D97-AF65-F5344CB8AC3E}">
        <p14:creationId xmlns:p14="http://schemas.microsoft.com/office/powerpoint/2010/main" val="42002653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114E395-98B3-41AF-BE10-427C7743A1AF}" type="slidenum">
              <a:rPr lang="en-US" smtClean="0"/>
              <a:t>29</a:t>
            </a:fld>
            <a:endParaRPr lang="en-US"/>
          </a:p>
        </p:txBody>
      </p:sp>
    </p:spTree>
    <p:extLst>
      <p:ext uri="{BB962C8B-B14F-4D97-AF65-F5344CB8AC3E}">
        <p14:creationId xmlns:p14="http://schemas.microsoft.com/office/powerpoint/2010/main" val="187383330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30</a:t>
            </a:fld>
            <a:endParaRPr lang="en-US"/>
          </a:p>
        </p:txBody>
      </p:sp>
    </p:spTree>
    <p:extLst>
      <p:ext uri="{BB962C8B-B14F-4D97-AF65-F5344CB8AC3E}">
        <p14:creationId xmlns:p14="http://schemas.microsoft.com/office/powerpoint/2010/main" val="21606279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31</a:t>
            </a:fld>
            <a:endParaRPr lang="en-US"/>
          </a:p>
        </p:txBody>
      </p:sp>
    </p:spTree>
    <p:extLst>
      <p:ext uri="{BB962C8B-B14F-4D97-AF65-F5344CB8AC3E}">
        <p14:creationId xmlns:p14="http://schemas.microsoft.com/office/powerpoint/2010/main" val="234999741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32</a:t>
            </a:fld>
            <a:endParaRPr lang="en-US"/>
          </a:p>
        </p:txBody>
      </p:sp>
    </p:spTree>
    <p:extLst>
      <p:ext uri="{BB962C8B-B14F-4D97-AF65-F5344CB8AC3E}">
        <p14:creationId xmlns:p14="http://schemas.microsoft.com/office/powerpoint/2010/main" val="1411506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6</a:t>
            </a:fld>
            <a:endParaRPr lang="en-US"/>
          </a:p>
        </p:txBody>
      </p:sp>
    </p:spTree>
    <p:extLst>
      <p:ext uri="{BB962C8B-B14F-4D97-AF65-F5344CB8AC3E}">
        <p14:creationId xmlns:p14="http://schemas.microsoft.com/office/powerpoint/2010/main" val="427988705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33</a:t>
            </a:fld>
            <a:endParaRPr lang="en-US"/>
          </a:p>
        </p:txBody>
      </p:sp>
    </p:spTree>
    <p:extLst>
      <p:ext uri="{BB962C8B-B14F-4D97-AF65-F5344CB8AC3E}">
        <p14:creationId xmlns:p14="http://schemas.microsoft.com/office/powerpoint/2010/main" val="24217806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F114E395-98B3-41AF-BE10-427C7743A1AF}" type="slidenum">
              <a:rPr lang="en-US" smtClean="0"/>
              <a:t>34</a:t>
            </a:fld>
            <a:endParaRPr lang="en-US"/>
          </a:p>
        </p:txBody>
      </p:sp>
    </p:spTree>
    <p:extLst>
      <p:ext uri="{BB962C8B-B14F-4D97-AF65-F5344CB8AC3E}">
        <p14:creationId xmlns:p14="http://schemas.microsoft.com/office/powerpoint/2010/main" val="245885168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35</a:t>
            </a:fld>
            <a:endParaRPr lang="en-US"/>
          </a:p>
        </p:txBody>
      </p:sp>
    </p:spTree>
    <p:extLst>
      <p:ext uri="{BB962C8B-B14F-4D97-AF65-F5344CB8AC3E}">
        <p14:creationId xmlns:p14="http://schemas.microsoft.com/office/powerpoint/2010/main" val="170781398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36</a:t>
            </a:fld>
            <a:endParaRPr lang="en-US"/>
          </a:p>
        </p:txBody>
      </p:sp>
    </p:spTree>
    <p:extLst>
      <p:ext uri="{BB962C8B-B14F-4D97-AF65-F5344CB8AC3E}">
        <p14:creationId xmlns:p14="http://schemas.microsoft.com/office/powerpoint/2010/main" val="45452794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F114E395-98B3-41AF-BE10-427C7743A1AF}" type="slidenum">
              <a:rPr lang="en-US" smtClean="0"/>
              <a:t>37</a:t>
            </a:fld>
            <a:endParaRPr lang="en-US"/>
          </a:p>
        </p:txBody>
      </p:sp>
    </p:spTree>
    <p:extLst>
      <p:ext uri="{BB962C8B-B14F-4D97-AF65-F5344CB8AC3E}">
        <p14:creationId xmlns:p14="http://schemas.microsoft.com/office/powerpoint/2010/main" val="153497851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114E395-98B3-41AF-BE10-427C7743A1AF}" type="slidenum">
              <a:rPr lang="en-US" smtClean="0"/>
              <a:t>38</a:t>
            </a:fld>
            <a:endParaRPr lang="en-US"/>
          </a:p>
        </p:txBody>
      </p:sp>
    </p:spTree>
    <p:extLst>
      <p:ext uri="{BB962C8B-B14F-4D97-AF65-F5344CB8AC3E}">
        <p14:creationId xmlns:p14="http://schemas.microsoft.com/office/powerpoint/2010/main" val="207503677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114E395-98B3-41AF-BE10-427C7743A1AF}" type="slidenum">
              <a:rPr lang="en-US" smtClean="0"/>
              <a:t>39</a:t>
            </a:fld>
            <a:endParaRPr lang="en-US"/>
          </a:p>
        </p:txBody>
      </p:sp>
    </p:spTree>
    <p:extLst>
      <p:ext uri="{BB962C8B-B14F-4D97-AF65-F5344CB8AC3E}">
        <p14:creationId xmlns:p14="http://schemas.microsoft.com/office/powerpoint/2010/main" val="301146267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40</a:t>
            </a:fld>
            <a:endParaRPr lang="en-US"/>
          </a:p>
        </p:txBody>
      </p:sp>
    </p:spTree>
    <p:extLst>
      <p:ext uri="{BB962C8B-B14F-4D97-AF65-F5344CB8AC3E}">
        <p14:creationId xmlns:p14="http://schemas.microsoft.com/office/powerpoint/2010/main" val="71721405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41</a:t>
            </a:fld>
            <a:endParaRPr lang="en-US"/>
          </a:p>
        </p:txBody>
      </p:sp>
    </p:spTree>
    <p:extLst>
      <p:ext uri="{BB962C8B-B14F-4D97-AF65-F5344CB8AC3E}">
        <p14:creationId xmlns:p14="http://schemas.microsoft.com/office/powerpoint/2010/main" val="315191066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p>
        </p:txBody>
      </p:sp>
      <p:sp>
        <p:nvSpPr>
          <p:cNvPr id="4" name="Slide Number Placeholder 3"/>
          <p:cNvSpPr>
            <a:spLocks noGrp="1"/>
          </p:cNvSpPr>
          <p:nvPr>
            <p:ph type="sldNum" sz="quarter" idx="10"/>
          </p:nvPr>
        </p:nvSpPr>
        <p:spPr/>
        <p:txBody>
          <a:bodyPr/>
          <a:lstStyle/>
          <a:p>
            <a:fld id="{F114E395-98B3-41AF-BE10-427C7743A1AF}" type="slidenum">
              <a:rPr lang="en-US" smtClean="0"/>
              <a:t>42</a:t>
            </a:fld>
            <a:endParaRPr lang="en-US"/>
          </a:p>
        </p:txBody>
      </p:sp>
    </p:spTree>
    <p:extLst>
      <p:ext uri="{BB962C8B-B14F-4D97-AF65-F5344CB8AC3E}">
        <p14:creationId xmlns:p14="http://schemas.microsoft.com/office/powerpoint/2010/main" val="999262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7</a:t>
            </a:fld>
            <a:endParaRPr lang="en-US"/>
          </a:p>
        </p:txBody>
      </p:sp>
    </p:spTree>
    <p:extLst>
      <p:ext uri="{BB962C8B-B14F-4D97-AF65-F5344CB8AC3E}">
        <p14:creationId xmlns:p14="http://schemas.microsoft.com/office/powerpoint/2010/main" val="353979735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p>
        </p:txBody>
      </p:sp>
      <p:sp>
        <p:nvSpPr>
          <p:cNvPr id="4" name="Slide Number Placeholder 3"/>
          <p:cNvSpPr>
            <a:spLocks noGrp="1"/>
          </p:cNvSpPr>
          <p:nvPr>
            <p:ph type="sldNum" sz="quarter" idx="10"/>
          </p:nvPr>
        </p:nvSpPr>
        <p:spPr/>
        <p:txBody>
          <a:bodyPr/>
          <a:lstStyle/>
          <a:p>
            <a:fld id="{F114E395-98B3-41AF-BE10-427C7743A1AF}" type="slidenum">
              <a:rPr lang="en-US" smtClean="0"/>
              <a:t>43</a:t>
            </a:fld>
            <a:endParaRPr lang="en-US"/>
          </a:p>
        </p:txBody>
      </p:sp>
    </p:spTree>
    <p:extLst>
      <p:ext uri="{BB962C8B-B14F-4D97-AF65-F5344CB8AC3E}">
        <p14:creationId xmlns:p14="http://schemas.microsoft.com/office/powerpoint/2010/main" val="207940650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p>
        </p:txBody>
      </p:sp>
      <p:sp>
        <p:nvSpPr>
          <p:cNvPr id="4" name="Slide Number Placeholder 3"/>
          <p:cNvSpPr>
            <a:spLocks noGrp="1"/>
          </p:cNvSpPr>
          <p:nvPr>
            <p:ph type="sldNum" sz="quarter" idx="10"/>
          </p:nvPr>
        </p:nvSpPr>
        <p:spPr/>
        <p:txBody>
          <a:bodyPr/>
          <a:lstStyle/>
          <a:p>
            <a:fld id="{F114E395-98B3-41AF-BE10-427C7743A1AF}" type="slidenum">
              <a:rPr lang="en-US" smtClean="0"/>
              <a:t>44</a:t>
            </a:fld>
            <a:endParaRPr lang="en-US"/>
          </a:p>
        </p:txBody>
      </p:sp>
    </p:spTree>
    <p:extLst>
      <p:ext uri="{BB962C8B-B14F-4D97-AF65-F5344CB8AC3E}">
        <p14:creationId xmlns:p14="http://schemas.microsoft.com/office/powerpoint/2010/main" val="91063735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p>
        </p:txBody>
      </p:sp>
      <p:sp>
        <p:nvSpPr>
          <p:cNvPr id="4" name="Slide Number Placeholder 3"/>
          <p:cNvSpPr>
            <a:spLocks noGrp="1"/>
          </p:cNvSpPr>
          <p:nvPr>
            <p:ph type="sldNum" sz="quarter" idx="10"/>
          </p:nvPr>
        </p:nvSpPr>
        <p:spPr/>
        <p:txBody>
          <a:bodyPr/>
          <a:lstStyle/>
          <a:p>
            <a:fld id="{F114E395-98B3-41AF-BE10-427C7743A1AF}" type="slidenum">
              <a:rPr lang="en-US" smtClean="0"/>
              <a:t>45</a:t>
            </a:fld>
            <a:endParaRPr lang="en-US"/>
          </a:p>
        </p:txBody>
      </p:sp>
    </p:spTree>
    <p:extLst>
      <p:ext uri="{BB962C8B-B14F-4D97-AF65-F5344CB8AC3E}">
        <p14:creationId xmlns:p14="http://schemas.microsoft.com/office/powerpoint/2010/main" val="230677052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a:p>
            <a:r>
              <a:rPr lang="en-US" dirty="0"/>
              <a:t>The annealing</a:t>
            </a:r>
            <a:r>
              <a:rPr lang="en-US" baseline="0" dirty="0"/>
              <a:t> temperature of Cu depends on the amount of cold work introduced in </a:t>
            </a:r>
            <a:r>
              <a:rPr lang="en-US" baseline="0" dirty="0" err="1"/>
              <a:t>it.For</a:t>
            </a:r>
            <a:r>
              <a:rPr lang="en-US" baseline="0" dirty="0"/>
              <a:t> OFE copper, it can go up to 650 C if you want a dead soft annealed state, but it can also be as low as 300 C</a:t>
            </a:r>
            <a:endParaRPr lang="en-US" dirty="0"/>
          </a:p>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46</a:t>
            </a:fld>
            <a:endParaRPr lang="en-US"/>
          </a:p>
        </p:txBody>
      </p:sp>
    </p:spTree>
    <p:extLst>
      <p:ext uri="{BB962C8B-B14F-4D97-AF65-F5344CB8AC3E}">
        <p14:creationId xmlns:p14="http://schemas.microsoft.com/office/powerpoint/2010/main" val="365926545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47</a:t>
            </a:fld>
            <a:endParaRPr lang="en-US"/>
          </a:p>
        </p:txBody>
      </p:sp>
    </p:spTree>
    <p:extLst>
      <p:ext uri="{BB962C8B-B14F-4D97-AF65-F5344CB8AC3E}">
        <p14:creationId xmlns:p14="http://schemas.microsoft.com/office/powerpoint/2010/main" val="341361282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GB" dirty="0"/>
          </a:p>
        </p:txBody>
      </p:sp>
      <p:sp>
        <p:nvSpPr>
          <p:cNvPr id="4" name="Slide Number Placeholder 3"/>
          <p:cNvSpPr>
            <a:spLocks noGrp="1"/>
          </p:cNvSpPr>
          <p:nvPr>
            <p:ph type="sldNum" sz="quarter" idx="10"/>
          </p:nvPr>
        </p:nvSpPr>
        <p:spPr/>
        <p:txBody>
          <a:bodyPr/>
          <a:lstStyle/>
          <a:p>
            <a:fld id="{F114E395-98B3-41AF-BE10-427C7743A1AF}" type="slidenum">
              <a:rPr lang="en-US" smtClean="0"/>
              <a:t>48</a:t>
            </a:fld>
            <a:endParaRPr lang="en-US"/>
          </a:p>
        </p:txBody>
      </p:sp>
    </p:spTree>
    <p:extLst>
      <p:ext uri="{BB962C8B-B14F-4D97-AF65-F5344CB8AC3E}">
        <p14:creationId xmlns:p14="http://schemas.microsoft.com/office/powerpoint/2010/main" val="58628824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49</a:t>
            </a:fld>
            <a:endParaRPr lang="en-US"/>
          </a:p>
        </p:txBody>
      </p:sp>
    </p:spTree>
    <p:extLst>
      <p:ext uri="{BB962C8B-B14F-4D97-AF65-F5344CB8AC3E}">
        <p14:creationId xmlns:p14="http://schemas.microsoft.com/office/powerpoint/2010/main" val="20658984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50</a:t>
            </a:fld>
            <a:endParaRPr lang="en-US"/>
          </a:p>
        </p:txBody>
      </p:sp>
    </p:spTree>
    <p:extLst>
      <p:ext uri="{BB962C8B-B14F-4D97-AF65-F5344CB8AC3E}">
        <p14:creationId xmlns:p14="http://schemas.microsoft.com/office/powerpoint/2010/main" val="357950263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51</a:t>
            </a:fld>
            <a:endParaRPr lang="en-US"/>
          </a:p>
        </p:txBody>
      </p:sp>
    </p:spTree>
    <p:extLst>
      <p:ext uri="{BB962C8B-B14F-4D97-AF65-F5344CB8AC3E}">
        <p14:creationId xmlns:p14="http://schemas.microsoft.com/office/powerpoint/2010/main" val="58301982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52</a:t>
            </a:fld>
            <a:endParaRPr lang="en-US"/>
          </a:p>
        </p:txBody>
      </p:sp>
    </p:spTree>
    <p:extLst>
      <p:ext uri="{BB962C8B-B14F-4D97-AF65-F5344CB8AC3E}">
        <p14:creationId xmlns:p14="http://schemas.microsoft.com/office/powerpoint/2010/main" val="263640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8</a:t>
            </a:fld>
            <a:endParaRPr lang="en-US"/>
          </a:p>
        </p:txBody>
      </p:sp>
    </p:spTree>
    <p:extLst>
      <p:ext uri="{BB962C8B-B14F-4D97-AF65-F5344CB8AC3E}">
        <p14:creationId xmlns:p14="http://schemas.microsoft.com/office/powerpoint/2010/main" val="317047201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53</a:t>
            </a:fld>
            <a:endParaRPr lang="en-US"/>
          </a:p>
        </p:txBody>
      </p:sp>
    </p:spTree>
    <p:extLst>
      <p:ext uri="{BB962C8B-B14F-4D97-AF65-F5344CB8AC3E}">
        <p14:creationId xmlns:p14="http://schemas.microsoft.com/office/powerpoint/2010/main" val="265970604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54</a:t>
            </a:fld>
            <a:endParaRPr lang="en-US"/>
          </a:p>
        </p:txBody>
      </p:sp>
    </p:spTree>
    <p:extLst>
      <p:ext uri="{BB962C8B-B14F-4D97-AF65-F5344CB8AC3E}">
        <p14:creationId xmlns:p14="http://schemas.microsoft.com/office/powerpoint/2010/main" val="112996807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55</a:t>
            </a:fld>
            <a:endParaRPr lang="en-US"/>
          </a:p>
        </p:txBody>
      </p:sp>
    </p:spTree>
    <p:extLst>
      <p:ext uri="{BB962C8B-B14F-4D97-AF65-F5344CB8AC3E}">
        <p14:creationId xmlns:p14="http://schemas.microsoft.com/office/powerpoint/2010/main" val="252078544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56</a:t>
            </a:fld>
            <a:endParaRPr lang="en-US"/>
          </a:p>
        </p:txBody>
      </p:sp>
    </p:spTree>
    <p:extLst>
      <p:ext uri="{BB962C8B-B14F-4D97-AF65-F5344CB8AC3E}">
        <p14:creationId xmlns:p14="http://schemas.microsoft.com/office/powerpoint/2010/main" val="139332385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57</a:t>
            </a:fld>
            <a:endParaRPr lang="en-US"/>
          </a:p>
        </p:txBody>
      </p:sp>
    </p:spTree>
    <p:extLst>
      <p:ext uri="{BB962C8B-B14F-4D97-AF65-F5344CB8AC3E}">
        <p14:creationId xmlns:p14="http://schemas.microsoft.com/office/powerpoint/2010/main" val="396943151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58</a:t>
            </a:fld>
            <a:endParaRPr lang="en-US"/>
          </a:p>
        </p:txBody>
      </p:sp>
    </p:spTree>
    <p:extLst>
      <p:ext uri="{BB962C8B-B14F-4D97-AF65-F5344CB8AC3E}">
        <p14:creationId xmlns:p14="http://schemas.microsoft.com/office/powerpoint/2010/main" val="276119230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59</a:t>
            </a:fld>
            <a:endParaRPr lang="en-US"/>
          </a:p>
        </p:txBody>
      </p:sp>
    </p:spTree>
    <p:extLst>
      <p:ext uri="{BB962C8B-B14F-4D97-AF65-F5344CB8AC3E}">
        <p14:creationId xmlns:p14="http://schemas.microsoft.com/office/powerpoint/2010/main" val="171874497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60</a:t>
            </a:fld>
            <a:endParaRPr lang="en-US"/>
          </a:p>
        </p:txBody>
      </p:sp>
    </p:spTree>
    <p:extLst>
      <p:ext uri="{BB962C8B-B14F-4D97-AF65-F5344CB8AC3E}">
        <p14:creationId xmlns:p14="http://schemas.microsoft.com/office/powerpoint/2010/main" val="142633897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61</a:t>
            </a:fld>
            <a:endParaRPr lang="en-US"/>
          </a:p>
        </p:txBody>
      </p:sp>
    </p:spTree>
    <p:extLst>
      <p:ext uri="{BB962C8B-B14F-4D97-AF65-F5344CB8AC3E}">
        <p14:creationId xmlns:p14="http://schemas.microsoft.com/office/powerpoint/2010/main" val="88939857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62</a:t>
            </a:fld>
            <a:endParaRPr lang="en-US"/>
          </a:p>
        </p:txBody>
      </p:sp>
    </p:spTree>
    <p:extLst>
      <p:ext uri="{BB962C8B-B14F-4D97-AF65-F5344CB8AC3E}">
        <p14:creationId xmlns:p14="http://schemas.microsoft.com/office/powerpoint/2010/main" val="34954536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9</a:t>
            </a:fld>
            <a:endParaRPr lang="en-US"/>
          </a:p>
        </p:txBody>
      </p:sp>
    </p:spTree>
    <p:extLst>
      <p:ext uri="{BB962C8B-B14F-4D97-AF65-F5344CB8AC3E}">
        <p14:creationId xmlns:p14="http://schemas.microsoft.com/office/powerpoint/2010/main" val="286587448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63</a:t>
            </a:fld>
            <a:endParaRPr lang="en-US"/>
          </a:p>
        </p:txBody>
      </p:sp>
    </p:spTree>
    <p:extLst>
      <p:ext uri="{BB962C8B-B14F-4D97-AF65-F5344CB8AC3E}">
        <p14:creationId xmlns:p14="http://schemas.microsoft.com/office/powerpoint/2010/main" val="328848570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64</a:t>
            </a:fld>
            <a:endParaRPr lang="en-US"/>
          </a:p>
        </p:txBody>
      </p:sp>
    </p:spTree>
    <p:extLst>
      <p:ext uri="{BB962C8B-B14F-4D97-AF65-F5344CB8AC3E}">
        <p14:creationId xmlns:p14="http://schemas.microsoft.com/office/powerpoint/2010/main" val="161868015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p>
          <a:p>
            <a:r>
              <a:rPr lang="en-GB" baseline="0" dirty="0"/>
              <a:t>Apart from the elliptical and crab cavities I showed before, the </a:t>
            </a:r>
            <a:r>
              <a:rPr lang="en-GB" baseline="0" dirty="0" err="1"/>
              <a:t>hagh</a:t>
            </a:r>
            <a:r>
              <a:rPr lang="en-GB" baseline="0" dirty="0"/>
              <a:t> formability, machinability and availability allows to fabricate more exotic cavities like this spoke cavity and other RF equipment such as this antenna to dump high order modes in the crab cavities. Everything which is in green is made of niobium</a:t>
            </a:r>
            <a:endParaRPr lang="en-US" dirty="0"/>
          </a:p>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65</a:t>
            </a:fld>
            <a:endParaRPr lang="en-US"/>
          </a:p>
        </p:txBody>
      </p:sp>
    </p:spTree>
    <p:extLst>
      <p:ext uri="{BB962C8B-B14F-4D97-AF65-F5344CB8AC3E}">
        <p14:creationId xmlns:p14="http://schemas.microsoft.com/office/powerpoint/2010/main" val="30502418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66</a:t>
            </a:fld>
            <a:endParaRPr lang="en-US"/>
          </a:p>
        </p:txBody>
      </p:sp>
    </p:spTree>
    <p:extLst>
      <p:ext uri="{BB962C8B-B14F-4D97-AF65-F5344CB8AC3E}">
        <p14:creationId xmlns:p14="http://schemas.microsoft.com/office/powerpoint/2010/main" val="275314247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CERN technical specification, inspired from DESY, is an equilibrium of RF performance, mechanical robustness and material soundness</a:t>
            </a:r>
          </a:p>
        </p:txBody>
      </p:sp>
      <p:sp>
        <p:nvSpPr>
          <p:cNvPr id="4" name="Slide Number Placeholder 3"/>
          <p:cNvSpPr>
            <a:spLocks noGrp="1"/>
          </p:cNvSpPr>
          <p:nvPr>
            <p:ph type="sldNum" sz="quarter" idx="10"/>
          </p:nvPr>
        </p:nvSpPr>
        <p:spPr/>
        <p:txBody>
          <a:bodyPr/>
          <a:lstStyle/>
          <a:p>
            <a:fld id="{F114E395-98B3-41AF-BE10-427C7743A1AF}" type="slidenum">
              <a:rPr lang="en-US" smtClean="0"/>
              <a:t>67</a:t>
            </a:fld>
            <a:endParaRPr lang="en-US"/>
          </a:p>
        </p:txBody>
      </p:sp>
    </p:spTree>
    <p:extLst>
      <p:ext uri="{BB962C8B-B14F-4D97-AF65-F5344CB8AC3E}">
        <p14:creationId xmlns:p14="http://schemas.microsoft.com/office/powerpoint/2010/main" val="171321745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68</a:t>
            </a:fld>
            <a:endParaRPr lang="en-US"/>
          </a:p>
        </p:txBody>
      </p:sp>
    </p:spTree>
    <p:extLst>
      <p:ext uri="{BB962C8B-B14F-4D97-AF65-F5344CB8AC3E}">
        <p14:creationId xmlns:p14="http://schemas.microsoft.com/office/powerpoint/2010/main" val="278961420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70</a:t>
            </a:fld>
            <a:endParaRPr lang="en-US"/>
          </a:p>
        </p:txBody>
      </p:sp>
    </p:spTree>
    <p:extLst>
      <p:ext uri="{BB962C8B-B14F-4D97-AF65-F5344CB8AC3E}">
        <p14:creationId xmlns:p14="http://schemas.microsoft.com/office/powerpoint/2010/main" val="62633354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73</a:t>
            </a:fld>
            <a:endParaRPr lang="en-US"/>
          </a:p>
        </p:txBody>
      </p:sp>
    </p:spTree>
    <p:extLst>
      <p:ext uri="{BB962C8B-B14F-4D97-AF65-F5344CB8AC3E}">
        <p14:creationId xmlns:p14="http://schemas.microsoft.com/office/powerpoint/2010/main" val="123338007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74</a:t>
            </a:fld>
            <a:endParaRPr lang="en-US"/>
          </a:p>
        </p:txBody>
      </p:sp>
    </p:spTree>
    <p:extLst>
      <p:ext uri="{BB962C8B-B14F-4D97-AF65-F5344CB8AC3E}">
        <p14:creationId xmlns:p14="http://schemas.microsoft.com/office/powerpoint/2010/main" val="727335718"/>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75</a:t>
            </a:fld>
            <a:endParaRPr lang="en-US"/>
          </a:p>
        </p:txBody>
      </p:sp>
    </p:spTree>
    <p:extLst>
      <p:ext uri="{BB962C8B-B14F-4D97-AF65-F5344CB8AC3E}">
        <p14:creationId xmlns:p14="http://schemas.microsoft.com/office/powerpoint/2010/main" val="26572819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10</a:t>
            </a:fld>
            <a:endParaRPr lang="en-US"/>
          </a:p>
        </p:txBody>
      </p:sp>
    </p:spTree>
    <p:extLst>
      <p:ext uri="{BB962C8B-B14F-4D97-AF65-F5344CB8AC3E}">
        <p14:creationId xmlns:p14="http://schemas.microsoft.com/office/powerpoint/2010/main" val="4053663565"/>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77</a:t>
            </a:fld>
            <a:endParaRPr lang="en-US"/>
          </a:p>
        </p:txBody>
      </p:sp>
    </p:spTree>
    <p:extLst>
      <p:ext uri="{BB962C8B-B14F-4D97-AF65-F5344CB8AC3E}">
        <p14:creationId xmlns:p14="http://schemas.microsoft.com/office/powerpoint/2010/main" val="30132460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14E395-98B3-41AF-BE10-427C7743A1AF}" type="slidenum">
              <a:rPr lang="en-US" smtClean="0"/>
              <a:t>11</a:t>
            </a:fld>
            <a:endParaRPr lang="en-US"/>
          </a:p>
        </p:txBody>
      </p:sp>
    </p:spTree>
    <p:extLst>
      <p:ext uri="{BB962C8B-B14F-4D97-AF65-F5344CB8AC3E}">
        <p14:creationId xmlns:p14="http://schemas.microsoft.com/office/powerpoint/2010/main" val="7249314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114E395-98B3-41AF-BE10-427C7743A1AF}" type="slidenum">
              <a:rPr lang="en-US" smtClean="0"/>
              <a:t>12</a:t>
            </a:fld>
            <a:endParaRPr lang="en-US"/>
          </a:p>
        </p:txBody>
      </p:sp>
    </p:spTree>
    <p:extLst>
      <p:ext uri="{BB962C8B-B14F-4D97-AF65-F5344CB8AC3E}">
        <p14:creationId xmlns:p14="http://schemas.microsoft.com/office/powerpoint/2010/main" val="292309572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pic>
        <p:nvPicPr>
          <p:cNvPr id="5" name="Picture 4" descr="2015-01-13_CERN_ENdept 36% h32mm 300dpi.pn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216000" y="5471818"/>
            <a:ext cx="3075535" cy="1152182"/>
          </a:xfrm>
          <a:prstGeom prst="rect">
            <a:avLst/>
          </a:prstGeom>
        </p:spPr>
      </p:pic>
      <p:sp>
        <p:nvSpPr>
          <p:cNvPr id="2" name="Titre 1"/>
          <p:cNvSpPr>
            <a:spLocks noGrp="1"/>
          </p:cNvSpPr>
          <p:nvPr>
            <p:ph type="title" hasCustomPrompt="1"/>
          </p:nvPr>
        </p:nvSpPr>
        <p:spPr>
          <a:xfrm>
            <a:off x="431800" y="2121290"/>
            <a:ext cx="8265984" cy="1826363"/>
          </a:xfrm>
        </p:spPr>
        <p:txBody>
          <a:bodyPr tIns="0" bIns="0" anchor="b">
            <a:normAutofit/>
          </a:bodyPr>
          <a:lstStyle>
            <a:lvl1pPr algn="l">
              <a:lnSpc>
                <a:spcPct val="90000"/>
              </a:lnSpc>
              <a:spcBef>
                <a:spcPts val="0"/>
              </a:spcBef>
              <a:buNone/>
              <a:defRPr kumimoji="0" lang="en-US" sz="4000" b="1" i="0" kern="1200" cap="none" spc="0" baseline="0" dirty="0">
                <a:ln w="12700">
                  <a:noFill/>
                  <a:prstDash val="solid"/>
                </a:ln>
                <a:solidFill>
                  <a:schemeClr val="accent1"/>
                </a:solidFill>
                <a:effectLst/>
                <a:latin typeface="Ubuntu"/>
                <a:ea typeface="+mj-ea"/>
                <a:cs typeface="Ubuntu"/>
              </a:defRPr>
            </a:lvl1pPr>
          </a:lstStyle>
          <a:p>
            <a:r>
              <a:rPr kumimoji="0" lang="x-none" dirty="0"/>
              <a:t>Presentation Title</a:t>
            </a:r>
            <a:endParaRPr kumimoji="0" lang="en-US" dirty="0"/>
          </a:p>
        </p:txBody>
      </p:sp>
      <p:sp>
        <p:nvSpPr>
          <p:cNvPr id="3" name="Espace réservé du texte 2"/>
          <p:cNvSpPr>
            <a:spLocks noGrp="1"/>
          </p:cNvSpPr>
          <p:nvPr>
            <p:ph type="body" idx="1" hasCustomPrompt="1"/>
          </p:nvPr>
        </p:nvSpPr>
        <p:spPr>
          <a:xfrm>
            <a:off x="431800" y="4171952"/>
            <a:ext cx="8265984" cy="1066688"/>
          </a:xfrm>
        </p:spPr>
        <p:txBody>
          <a:bodyPr lIns="45720" tIns="0" rIns="45720" bIns="0" anchor="t">
            <a:normAutofit/>
          </a:bodyPr>
          <a:lstStyle>
            <a:lvl1pPr marL="0" indent="0" algn="l">
              <a:lnSpc>
                <a:spcPct val="90000"/>
              </a:lnSpc>
              <a:spcBef>
                <a:spcPts val="0"/>
              </a:spcBef>
              <a:buNone/>
              <a:defRPr sz="2800" b="0" i="0">
                <a:solidFill>
                  <a:schemeClr val="accent4"/>
                </a:solidFill>
                <a:effectLst/>
                <a:latin typeface="Ubuntu"/>
                <a:cs typeface="Ubuntu"/>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dirty="0"/>
              <a:t>Author and Affiliation</a:t>
            </a:r>
          </a:p>
        </p:txBody>
      </p:sp>
      <p:pic>
        <p:nvPicPr>
          <p:cNvPr id="4" name="Picture 3"/>
          <p:cNvPicPr>
            <a:picLocks noChangeAspect="1"/>
          </p:cNvPicPr>
          <p:nvPr userDrawn="1"/>
        </p:nvPicPr>
        <p:blipFill>
          <a:blip r:embed="rId3">
            <a:extLst>
              <a:ext uri="{BEBA8EAE-BF5A-486C-A8C5-ECC9F3942E4B}">
                <a14:imgProps xmlns:a14="http://schemas.microsoft.com/office/drawing/2010/main">
                  <a14:imgLayer r:embed="rId4">
                    <a14:imgEffect>
                      <a14:colorTemperature colorTemp="5900"/>
                    </a14:imgEffect>
                  </a14:imgLayer>
                </a14:imgProps>
              </a:ext>
            </a:extLst>
          </a:blip>
          <a:stretch>
            <a:fillRect/>
          </a:stretch>
        </p:blipFill>
        <p:spPr>
          <a:xfrm>
            <a:off x="3156857" y="5462939"/>
            <a:ext cx="1776301" cy="1151165"/>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04-06-2024</a:t>
            </a:r>
            <a:endParaRPr lang="en-US" dirty="0"/>
          </a:p>
        </p:txBody>
      </p:sp>
      <p:sp>
        <p:nvSpPr>
          <p:cNvPr id="4" name="Footer Placeholder 3"/>
          <p:cNvSpPr>
            <a:spLocks noGrp="1"/>
          </p:cNvSpPr>
          <p:nvPr>
            <p:ph type="ftr" sz="quarter" idx="11"/>
          </p:nvPr>
        </p:nvSpPr>
        <p:spPr/>
        <p:txBody>
          <a:bodyPr/>
          <a:lstStyle/>
          <a:p>
            <a:r>
              <a:rPr lang="en-US"/>
              <a:t>IAS - Non – ferrous metals for particle accelerators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60000"/>
            <a:ext cx="8226425" cy="5016068"/>
          </a:xfrm>
        </p:spPr>
        <p:txBody>
          <a:bodyPr/>
          <a:lstStyle>
            <a:lvl2pPr>
              <a:defRPr baseline="0"/>
            </a:lvl2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pic>
        <p:nvPicPr>
          <p:cNvPr id="9" name="Picture 8"/>
          <p:cNvPicPr>
            <a:picLocks noChangeAspect="1"/>
          </p:cNvPicPr>
          <p:nvPr userDrawn="1"/>
        </p:nvPicPr>
        <p:blipFill>
          <a:blip r:embed="rId2">
            <a:extLst>
              <a:ext uri="{BEBA8EAE-BF5A-486C-A8C5-ECC9F3942E4B}">
                <a14:imgProps xmlns:a14="http://schemas.microsoft.com/office/drawing/2010/main">
                  <a14:imgLayer r:embed="rId3">
                    <a14:imgEffect>
                      <a14:colorTemperature colorTemp="5900"/>
                    </a14:imgEffect>
                  </a14:imgLayer>
                </a14:imgProps>
              </a:ext>
            </a:extLst>
          </a:blip>
          <a:stretch>
            <a:fillRect/>
          </a:stretch>
        </p:blipFill>
        <p:spPr>
          <a:xfrm>
            <a:off x="1516742" y="6356350"/>
            <a:ext cx="563405" cy="365125"/>
          </a:xfrm>
          <a:prstGeom prst="rect">
            <a:avLst/>
          </a:prstGeom>
        </p:spPr>
      </p:pic>
    </p:spTree>
    <p:extLst>
      <p:ext uri="{BB962C8B-B14F-4D97-AF65-F5344CB8AC3E}">
        <p14:creationId xmlns:p14="http://schemas.microsoft.com/office/powerpoint/2010/main" val="206886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04-06-2024</a:t>
            </a:r>
            <a:endParaRPr lang="en-US" dirty="0"/>
          </a:p>
        </p:txBody>
      </p:sp>
      <p:sp>
        <p:nvSpPr>
          <p:cNvPr id="4" name="Footer Placeholder 3"/>
          <p:cNvSpPr>
            <a:spLocks noGrp="1"/>
          </p:cNvSpPr>
          <p:nvPr>
            <p:ph type="ftr" sz="quarter" idx="11"/>
          </p:nvPr>
        </p:nvSpPr>
        <p:spPr/>
        <p:txBody>
          <a:bodyPr/>
          <a:lstStyle/>
          <a:p>
            <a:r>
              <a:rPr lang="en-US"/>
              <a:t>IAS - Non – ferrous metals for particle accelerators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15221"/>
            <a:ext cx="8226425" cy="5028279"/>
          </a:xfrm>
        </p:spPr>
        <p:txBody>
          <a:bodyPr/>
          <a:lstStyle>
            <a:lvl2pPr>
              <a:defRPr sz="2400" baseline="0"/>
            </a:lvl2pPr>
            <a:lvl3pPr>
              <a:defRPr sz="2400"/>
            </a:lvl3pPr>
            <a:lvl4pPr>
              <a:defRPr sz="2000"/>
            </a:lvl4pPr>
            <a:lvl5pPr>
              <a:defRPr sz="2000"/>
            </a:lvl5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pic>
        <p:nvPicPr>
          <p:cNvPr id="9" name="Picture 8"/>
          <p:cNvPicPr>
            <a:picLocks noChangeAspect="1"/>
          </p:cNvPicPr>
          <p:nvPr userDrawn="1"/>
        </p:nvPicPr>
        <p:blipFill>
          <a:blip r:embed="rId2">
            <a:extLst>
              <a:ext uri="{BEBA8EAE-BF5A-486C-A8C5-ECC9F3942E4B}">
                <a14:imgProps xmlns:a14="http://schemas.microsoft.com/office/drawing/2010/main">
                  <a14:imgLayer r:embed="rId3">
                    <a14:imgEffect>
                      <a14:colorTemperature colorTemp="5900"/>
                    </a14:imgEffect>
                  </a14:imgLayer>
                </a14:imgProps>
              </a:ext>
            </a:extLst>
          </a:blip>
          <a:stretch>
            <a:fillRect/>
          </a:stretch>
        </p:blipFill>
        <p:spPr>
          <a:xfrm>
            <a:off x="1516742" y="6356350"/>
            <a:ext cx="563405" cy="365125"/>
          </a:xfrm>
          <a:prstGeom prst="rect">
            <a:avLst/>
          </a:prstGeom>
        </p:spPr>
      </p:pic>
    </p:spTree>
    <p:extLst>
      <p:ext uri="{BB962C8B-B14F-4D97-AF65-F5344CB8AC3E}">
        <p14:creationId xmlns:p14="http://schemas.microsoft.com/office/powerpoint/2010/main" val="3535534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04-06-2024</a:t>
            </a:r>
            <a:endParaRPr lang="en-US" dirty="0"/>
          </a:p>
        </p:txBody>
      </p:sp>
      <p:sp>
        <p:nvSpPr>
          <p:cNvPr id="4" name="Footer Placeholder 3"/>
          <p:cNvSpPr>
            <a:spLocks noGrp="1"/>
          </p:cNvSpPr>
          <p:nvPr>
            <p:ph type="ftr" sz="quarter" idx="11"/>
          </p:nvPr>
        </p:nvSpPr>
        <p:spPr/>
        <p:txBody>
          <a:bodyPr/>
          <a:lstStyle/>
          <a:p>
            <a:r>
              <a:rPr lang="en-US"/>
              <a:t>IAS - Non – ferrous metals for particle accelerators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pic>
        <p:nvPicPr>
          <p:cNvPr id="7" name="Picture 6"/>
          <p:cNvPicPr>
            <a:picLocks noChangeAspect="1"/>
          </p:cNvPicPr>
          <p:nvPr userDrawn="1"/>
        </p:nvPicPr>
        <p:blipFill>
          <a:blip r:embed="rId2">
            <a:extLst>
              <a:ext uri="{BEBA8EAE-BF5A-486C-A8C5-ECC9F3942E4B}">
                <a14:imgProps xmlns:a14="http://schemas.microsoft.com/office/drawing/2010/main">
                  <a14:imgLayer r:embed="rId3">
                    <a14:imgEffect>
                      <a14:colorTemperature colorTemp="5900"/>
                    </a14:imgEffect>
                  </a14:imgLayer>
                </a14:imgProps>
              </a:ext>
            </a:extLst>
          </a:blip>
          <a:stretch>
            <a:fillRect/>
          </a:stretch>
        </p:blipFill>
        <p:spPr>
          <a:xfrm>
            <a:off x="1516742" y="6356350"/>
            <a:ext cx="563405" cy="365125"/>
          </a:xfrm>
          <a:prstGeom prst="rect">
            <a:avLst/>
          </a:prstGeom>
        </p:spPr>
      </p:pic>
    </p:spTree>
    <p:extLst>
      <p:ext uri="{BB962C8B-B14F-4D97-AF65-F5344CB8AC3E}">
        <p14:creationId xmlns:p14="http://schemas.microsoft.com/office/powerpoint/2010/main" val="1341974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a:t>04-06-2024</a:t>
            </a:r>
            <a:endParaRPr lang="en-US" dirty="0"/>
          </a:p>
        </p:txBody>
      </p:sp>
      <p:sp>
        <p:nvSpPr>
          <p:cNvPr id="4" name="Footer Placeholder 3"/>
          <p:cNvSpPr>
            <a:spLocks noGrp="1"/>
          </p:cNvSpPr>
          <p:nvPr>
            <p:ph type="ftr" sz="quarter" idx="11"/>
          </p:nvPr>
        </p:nvSpPr>
        <p:spPr/>
        <p:txBody>
          <a:bodyPr/>
          <a:lstStyle/>
          <a:p>
            <a:r>
              <a:rPr lang="en-US"/>
              <a:t>IAS - Non – ferrous metals for particle accelerators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pic>
        <p:nvPicPr>
          <p:cNvPr id="7" name="Picture 6"/>
          <p:cNvPicPr>
            <a:picLocks noChangeAspect="1"/>
          </p:cNvPicPr>
          <p:nvPr userDrawn="1"/>
        </p:nvPicPr>
        <p:blipFill>
          <a:blip r:embed="rId2">
            <a:extLst>
              <a:ext uri="{BEBA8EAE-BF5A-486C-A8C5-ECC9F3942E4B}">
                <a14:imgProps xmlns:a14="http://schemas.microsoft.com/office/drawing/2010/main">
                  <a14:imgLayer r:embed="rId3">
                    <a14:imgEffect>
                      <a14:colorTemperature colorTemp="5900"/>
                    </a14:imgEffect>
                  </a14:imgLayer>
                </a14:imgProps>
              </a:ext>
            </a:extLst>
          </a:blip>
          <a:stretch>
            <a:fillRect/>
          </a:stretch>
        </p:blipFill>
        <p:spPr>
          <a:xfrm>
            <a:off x="1516742" y="6356350"/>
            <a:ext cx="563405" cy="365125"/>
          </a:xfrm>
          <a:prstGeom prst="rect">
            <a:avLst/>
          </a:prstGeom>
        </p:spPr>
      </p:pic>
    </p:spTree>
    <p:extLst>
      <p:ext uri="{BB962C8B-B14F-4D97-AF65-F5344CB8AC3E}">
        <p14:creationId xmlns:p14="http://schemas.microsoft.com/office/powerpoint/2010/main" val="3330200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Very Blank">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BEBA8EAE-BF5A-486C-A8C5-ECC9F3942E4B}">
                <a14:imgProps xmlns:a14="http://schemas.microsoft.com/office/drawing/2010/main">
                  <a14:imgLayer r:embed="rId3">
                    <a14:imgEffect>
                      <a14:colorTemperature colorTemp="5900"/>
                    </a14:imgEffect>
                  </a14:imgLayer>
                </a14:imgProps>
              </a:ext>
            </a:extLst>
          </a:blip>
          <a:stretch>
            <a:fillRect/>
          </a:stretch>
        </p:blipFill>
        <p:spPr>
          <a:xfrm>
            <a:off x="1516742" y="6356350"/>
            <a:ext cx="563405" cy="365125"/>
          </a:xfrm>
          <a:prstGeom prst="rect">
            <a:avLst/>
          </a:prstGeom>
        </p:spPr>
      </p:pic>
    </p:spTree>
    <p:extLst>
      <p:ext uri="{BB962C8B-B14F-4D97-AF65-F5344CB8AC3E}">
        <p14:creationId xmlns:p14="http://schemas.microsoft.com/office/powerpoint/2010/main" val="2898900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ast">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314450" y="4214813"/>
            <a:ext cx="6535738" cy="1609725"/>
          </a:xfrm>
        </p:spPr>
        <p:txBody>
          <a:bodyPr anchor="ctr"/>
          <a:lstStyle>
            <a:lvl1pPr marL="0" indent="0" algn="ctr">
              <a:buNone/>
              <a:defRPr>
                <a:solidFill>
                  <a:schemeClr val="accent4"/>
                </a:solidFill>
              </a:defRPr>
            </a:lvl1pPr>
          </a:lstStyle>
          <a:p>
            <a:pPr lvl="0"/>
            <a:r>
              <a:rPr lang="en-US"/>
              <a:t>Edit Master text styles</a:t>
            </a:r>
          </a:p>
        </p:txBody>
      </p:sp>
      <p:pic>
        <p:nvPicPr>
          <p:cNvPr id="5" name="Picture 4" descr="2015-01-13_CERN_ENdept 36% h32mm 300dpi.pn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093400" y="2796780"/>
            <a:ext cx="3075535" cy="1152182"/>
          </a:xfrm>
          <a:prstGeom prst="rect">
            <a:avLst/>
          </a:prstGeom>
        </p:spPr>
      </p:pic>
    </p:spTree>
    <p:extLst>
      <p:ext uri="{BB962C8B-B14F-4D97-AF65-F5344CB8AC3E}">
        <p14:creationId xmlns:p14="http://schemas.microsoft.com/office/powerpoint/2010/main" val="3262147425"/>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Picture 5" descr="2015-01-13_CERN_ENdept 13% h12mm 300dpi.png"/>
          <p:cNvPicPr>
            <a:picLocks noChangeAspect="1"/>
          </p:cNvPicPr>
          <p:nvPr userDrawn="1"/>
        </p:nvPicPr>
        <p:blipFill>
          <a:blip r:embed="rId9" cstate="email">
            <a:extLst>
              <a:ext uri="{28A0092B-C50C-407E-A947-70E740481C1C}">
                <a14:useLocalDpi xmlns:a14="http://schemas.microsoft.com/office/drawing/2010/main" val="0"/>
              </a:ext>
            </a:extLst>
          </a:blip>
          <a:stretch>
            <a:fillRect/>
          </a:stretch>
        </p:blipFill>
        <p:spPr>
          <a:xfrm>
            <a:off x="396000" y="6335170"/>
            <a:ext cx="1152182" cy="432830"/>
          </a:xfrm>
          <a:prstGeom prst="rect">
            <a:avLst/>
          </a:prstGeom>
        </p:spPr>
      </p:pic>
      <p:sp>
        <p:nvSpPr>
          <p:cNvPr id="2" name="Date Placeholder 1"/>
          <p:cNvSpPr>
            <a:spLocks noGrp="1"/>
          </p:cNvSpPr>
          <p:nvPr>
            <p:ph type="dt" sz="half" idx="2"/>
          </p:nvPr>
        </p:nvSpPr>
        <p:spPr>
          <a:xfrm>
            <a:off x="2295326" y="6356350"/>
            <a:ext cx="1371108" cy="365125"/>
          </a:xfrm>
          <a:prstGeom prst="rect">
            <a:avLst/>
          </a:prstGeom>
        </p:spPr>
        <p:txBody>
          <a:bodyPr vert="horz" lIns="91440" tIns="45720" rIns="91440" bIns="45720" rtlCol="0" anchor="ctr"/>
          <a:lstStyle>
            <a:lvl1pPr algn="l">
              <a:defRPr sz="1200" b="0" i="0">
                <a:solidFill>
                  <a:srgbClr val="729FCF"/>
                </a:solidFill>
                <a:latin typeface="Ubuntu Light"/>
                <a:cs typeface="Ubuntu Light"/>
              </a:defRPr>
            </a:lvl1pPr>
          </a:lstStyle>
          <a:p>
            <a:r>
              <a:rPr lang="en-US"/>
              <a:t>04-06-2024</a:t>
            </a:r>
            <a:endParaRPr lang="en-US" dirty="0"/>
          </a:p>
        </p:txBody>
      </p:sp>
      <p:sp>
        <p:nvSpPr>
          <p:cNvPr id="3" name="Footer Placeholder 2"/>
          <p:cNvSpPr>
            <a:spLocks noGrp="1"/>
          </p:cNvSpPr>
          <p:nvPr>
            <p:ph type="ftr" sz="quarter" idx="3"/>
          </p:nvPr>
        </p:nvSpPr>
        <p:spPr>
          <a:xfrm>
            <a:off x="3666434" y="6356350"/>
            <a:ext cx="4290489" cy="365125"/>
          </a:xfrm>
          <a:prstGeom prst="rect">
            <a:avLst/>
          </a:prstGeom>
        </p:spPr>
        <p:txBody>
          <a:bodyPr vert="horz" lIns="91440" tIns="45720" rIns="91440" bIns="45720" rtlCol="0" anchor="ctr"/>
          <a:lstStyle>
            <a:lvl1pPr algn="ctr">
              <a:defRPr sz="1200" b="0" i="0">
                <a:solidFill>
                  <a:srgbClr val="729FCF"/>
                </a:solidFill>
                <a:latin typeface="Ubuntu Light"/>
                <a:cs typeface="Ubuntu Light"/>
              </a:defRPr>
            </a:lvl1pPr>
          </a:lstStyle>
          <a:p>
            <a:r>
              <a:rPr lang="en-US"/>
              <a:t>IAS - Non – ferrous metals for particle accelerators</a:t>
            </a:r>
            <a:endParaRPr lang="en-US" dirty="0"/>
          </a:p>
        </p:txBody>
      </p:sp>
      <p:sp>
        <p:nvSpPr>
          <p:cNvPr id="4" name="Slide Number Placeholder 3"/>
          <p:cNvSpPr>
            <a:spLocks noGrp="1"/>
          </p:cNvSpPr>
          <p:nvPr>
            <p:ph type="sldNum" sz="quarter" idx="4"/>
          </p:nvPr>
        </p:nvSpPr>
        <p:spPr>
          <a:xfrm>
            <a:off x="7956924" y="6356350"/>
            <a:ext cx="729876" cy="365125"/>
          </a:xfrm>
          <a:prstGeom prst="rect">
            <a:avLst/>
          </a:prstGeom>
        </p:spPr>
        <p:txBody>
          <a:bodyPr vert="horz" lIns="91440" tIns="45720" rIns="91440" bIns="45720" rtlCol="0" anchor="ctr"/>
          <a:lstStyle>
            <a:lvl1pPr algn="r">
              <a:defRPr sz="1200" b="0" i="0">
                <a:solidFill>
                  <a:srgbClr val="729FCF"/>
                </a:solidFill>
                <a:latin typeface="Ubuntu Medium"/>
                <a:cs typeface="Ubuntu Medium"/>
              </a:defRPr>
            </a:lvl1pPr>
          </a:lstStyle>
          <a:p>
            <a:fld id="{8D6C380F-326D-3C40-9EE7-7FBAB0953422}" type="slidenum">
              <a:rPr lang="en-US" smtClean="0"/>
              <a:pPr/>
              <a:t>‹#›</a:t>
            </a:fld>
            <a:endParaRPr lang="en-US"/>
          </a:p>
        </p:txBody>
      </p:sp>
      <p:sp>
        <p:nvSpPr>
          <p:cNvPr id="30" name="Espace réservé du texte 29"/>
          <p:cNvSpPr>
            <a:spLocks noGrp="1"/>
          </p:cNvSpPr>
          <p:nvPr>
            <p:ph type="body" idx="1"/>
          </p:nvPr>
        </p:nvSpPr>
        <p:spPr>
          <a:xfrm>
            <a:off x="457200" y="1260000"/>
            <a:ext cx="8226854" cy="5028031"/>
          </a:xfrm>
          <a:prstGeom prst="rect">
            <a:avLst/>
          </a:prstGeom>
        </p:spPr>
        <p:txBody>
          <a:bodyPr vert="horz">
            <a:normAutofit/>
          </a:bodyPr>
          <a:lstStyle/>
          <a:p>
            <a:pPr lvl="0" eaLnBrk="1" latinLnBrk="0" hangingPunct="1"/>
            <a:r>
              <a:rPr kumimoji="0" lang="fr-CH" dirty="0"/>
              <a:t>Slide text first level</a:t>
            </a:r>
          </a:p>
          <a:p>
            <a:pPr lvl="1" eaLnBrk="1" latinLnBrk="0" hangingPunct="1"/>
            <a:r>
              <a:rPr kumimoji="0" lang="fr-CH" dirty="0"/>
              <a:t>Slide text second level</a:t>
            </a:r>
          </a:p>
          <a:p>
            <a:pPr lvl="2" eaLnBrk="1" latinLnBrk="0" hangingPunct="1"/>
            <a:r>
              <a:rPr kumimoji="0" lang="fr-CH" dirty="0"/>
              <a:t>Slide text third level</a:t>
            </a:r>
          </a:p>
          <a:p>
            <a:pPr lvl="3" eaLnBrk="1" latinLnBrk="0" hangingPunct="1"/>
            <a:r>
              <a:rPr kumimoji="0" lang="fr-CH" dirty="0"/>
              <a:t>Slide text fourth level</a:t>
            </a:r>
          </a:p>
          <a:p>
            <a:pPr lvl="4" eaLnBrk="1" latinLnBrk="0" hangingPunct="1"/>
            <a:r>
              <a:rPr kumimoji="0" lang="fr-CH" dirty="0"/>
              <a:t>Slide text fifth level</a:t>
            </a:r>
            <a:endParaRPr kumimoji="0" lang="en-US" dirty="0"/>
          </a:p>
        </p:txBody>
      </p:sp>
      <p:sp>
        <p:nvSpPr>
          <p:cNvPr id="9" name="Espace réservé du titre 8"/>
          <p:cNvSpPr>
            <a:spLocks noGrp="1"/>
          </p:cNvSpPr>
          <p:nvPr>
            <p:ph type="title"/>
          </p:nvPr>
        </p:nvSpPr>
        <p:spPr>
          <a:xfrm>
            <a:off x="457200" y="233493"/>
            <a:ext cx="8226854" cy="715840"/>
          </a:xfrm>
          <a:prstGeom prst="rect">
            <a:avLst/>
          </a:prstGeom>
        </p:spPr>
        <p:txBody>
          <a:bodyPr vert="horz" lIns="45720" rIns="45720" anchor="ctr">
            <a:normAutofit/>
          </a:bodyPr>
          <a:lstStyle/>
          <a:p>
            <a:r>
              <a:rPr kumimoji="0" lang="en-GB" noProof="0" dirty="0"/>
              <a:t>Slide Title</a:t>
            </a:r>
          </a:p>
        </p:txBody>
      </p:sp>
      <p:cxnSp>
        <p:nvCxnSpPr>
          <p:cNvPr id="8" name="Straight Connector 7"/>
          <p:cNvCxnSpPr/>
          <p:nvPr/>
        </p:nvCxnSpPr>
        <p:spPr>
          <a:xfrm>
            <a:off x="457200" y="6285763"/>
            <a:ext cx="8226854"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3" r:id="rId1"/>
    <p:sldLayoutId id="2147483681" r:id="rId2"/>
    <p:sldLayoutId id="2147483685" r:id="rId3"/>
    <p:sldLayoutId id="2147483682" r:id="rId4"/>
    <p:sldLayoutId id="2147483684" r:id="rId5"/>
    <p:sldLayoutId id="2147483680" r:id="rId6"/>
    <p:sldLayoutId id="2147483676" r:id="rId7"/>
  </p:sldLayoutIdLst>
  <p:hf hdr="0"/>
  <p:txStyles>
    <p:titleStyle>
      <a:lvl1pPr algn="l" rtl="0" eaLnBrk="1" latinLnBrk="0" hangingPunct="1">
        <a:spcBef>
          <a:spcPct val="0"/>
        </a:spcBef>
        <a:buNone/>
        <a:defRPr kumimoji="0" sz="3600" b="0" i="0" kern="1200">
          <a:solidFill>
            <a:srgbClr val="0C377B"/>
          </a:solidFill>
          <a:latin typeface="Ubuntu Medium"/>
          <a:ea typeface="+mj-ea"/>
          <a:cs typeface="Ubuntu Medium"/>
        </a:defRPr>
      </a:lvl1pPr>
    </p:titleStyle>
    <p:body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Ubuntu Ligh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3000" b="0" i="0" kern="1200">
          <a:solidFill>
            <a:srgbClr val="0C377B"/>
          </a:solidFill>
          <a:latin typeface="Ubuntu Ligh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3000" b="0" i="0" kern="1200">
          <a:solidFill>
            <a:srgbClr val="0C377B"/>
          </a:solidFill>
          <a:latin typeface="Ubuntu Ligh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3000" b="0" i="0" kern="1200">
          <a:solidFill>
            <a:srgbClr val="0C377B"/>
          </a:solidFill>
          <a:latin typeface="Ubuntu Ligh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3000" b="0" i="0" kern="1200" baseline="0">
          <a:solidFill>
            <a:srgbClr val="0C377B"/>
          </a:solidFill>
          <a:latin typeface="Ubuntu Ligh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emf"/><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20.jpeg"/><Relationship Id="rId4" Type="http://schemas.openxmlformats.org/officeDocument/2006/relationships/image" Target="../media/image16.jpe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23.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25.jpeg"/></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29.jpg"/></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31.jpg"/></Relationships>
</file>

<file path=ppt/slides/_rels/slide2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22.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35.png"/></Relationships>
</file>

<file path=ppt/slides/_rels/slide23.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37.png"/></Relationships>
</file>

<file path=ppt/slides/_rels/slide2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39.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41.png"/></Relationships>
</file>

<file path=ppt/slides/_rels/slide27.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microsoft.com/office/2007/relationships/hdphoto" Target="../media/hdphoto2.wdp"/></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46.jpeg"/></Relationships>
</file>

<file path=ppt/slides/_rels/slide31.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1.xml"/><Relationship Id="rId1" Type="http://schemas.openxmlformats.org/officeDocument/2006/relationships/slideLayout" Target="../slideLayouts/slideLayout3.xml"/><Relationship Id="rId4" Type="http://schemas.microsoft.com/office/2007/relationships/hdphoto" Target="../media/hdphoto3.wdp"/></Relationships>
</file>

<file path=ppt/slides/_rels/slide3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33.xml"/><Relationship Id="rId1" Type="http://schemas.openxmlformats.org/officeDocument/2006/relationships/slideLayout" Target="../slideLayouts/slideLayout3.xml"/><Relationship Id="rId4" Type="http://schemas.openxmlformats.org/officeDocument/2006/relationships/image" Target="../media/image52.jpeg"/></Relationships>
</file>

<file path=ppt/slides/_rels/slide37.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5.xml"/><Relationship Id="rId1" Type="http://schemas.openxmlformats.org/officeDocument/2006/relationships/slideLayout" Target="../slideLayouts/slideLayout3.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39.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image" Target="../media/image58.jpg"/><Relationship Id="rId7" Type="http://schemas.openxmlformats.org/officeDocument/2006/relationships/image" Target="../media/image62.png"/><Relationship Id="rId2" Type="http://schemas.openxmlformats.org/officeDocument/2006/relationships/notesSlide" Target="../notesSlides/notesSlide36.xml"/><Relationship Id="rId1" Type="http://schemas.openxmlformats.org/officeDocument/2006/relationships/slideLayout" Target="../slideLayouts/slideLayout3.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7.xml"/><Relationship Id="rId1" Type="http://schemas.openxmlformats.org/officeDocument/2006/relationships/slideLayout" Target="../slideLayouts/slideLayout3.xml"/><Relationship Id="rId5" Type="http://schemas.openxmlformats.org/officeDocument/2006/relationships/image" Target="../media/image66.png"/><Relationship Id="rId4" Type="http://schemas.openxmlformats.org/officeDocument/2006/relationships/image" Target="../media/image65.png"/></Relationships>
</file>

<file path=ppt/slides/_rels/slide4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8.xml"/><Relationship Id="rId1" Type="http://schemas.openxmlformats.org/officeDocument/2006/relationships/slideLayout" Target="../slideLayouts/slideLayout3.xml"/><Relationship Id="rId5" Type="http://schemas.openxmlformats.org/officeDocument/2006/relationships/image" Target="../media/image68.jpeg"/><Relationship Id="rId4" Type="http://schemas.openxmlformats.org/officeDocument/2006/relationships/image" Target="../media/image67.jpg"/></Relationships>
</file>

<file path=ppt/slides/_rels/slide42.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70.jpg"/><Relationship Id="rId2" Type="http://schemas.openxmlformats.org/officeDocument/2006/relationships/notesSlide" Target="../notesSlides/notesSlide40.xml"/><Relationship Id="rId1" Type="http://schemas.openxmlformats.org/officeDocument/2006/relationships/slideLayout" Target="../slideLayouts/slideLayout3.xml"/><Relationship Id="rId4" Type="http://schemas.openxmlformats.org/officeDocument/2006/relationships/image" Target="../media/image71.png"/></Relationships>
</file>

<file path=ppt/slides/_rels/slide4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41.xml"/><Relationship Id="rId1" Type="http://schemas.openxmlformats.org/officeDocument/2006/relationships/slideLayout" Target="../slideLayouts/slideLayout3.xml"/><Relationship Id="rId4" Type="http://schemas.openxmlformats.org/officeDocument/2006/relationships/image" Target="../media/image73.png"/></Relationships>
</file>

<file path=ppt/slides/_rels/slide45.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notesSlide" Target="../notesSlides/notesSlide42.xml"/><Relationship Id="rId1" Type="http://schemas.openxmlformats.org/officeDocument/2006/relationships/slideLayout" Target="../slideLayouts/slideLayout3.xml"/><Relationship Id="rId5" Type="http://schemas.openxmlformats.org/officeDocument/2006/relationships/image" Target="../media/image76.png"/><Relationship Id="rId4" Type="http://schemas.openxmlformats.org/officeDocument/2006/relationships/image" Target="../media/image75.jpeg"/></Relationships>
</file>

<file path=ppt/slides/_rels/slide46.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43.xml"/><Relationship Id="rId1" Type="http://schemas.openxmlformats.org/officeDocument/2006/relationships/slideLayout" Target="../slideLayouts/slideLayout3.xml"/><Relationship Id="rId5" Type="http://schemas.openxmlformats.org/officeDocument/2006/relationships/image" Target="../media/image79.png"/><Relationship Id="rId4" Type="http://schemas.openxmlformats.org/officeDocument/2006/relationships/image" Target="../media/image78.png"/></Relationships>
</file>

<file path=ppt/slides/_rels/slide47.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44.xml"/><Relationship Id="rId1" Type="http://schemas.openxmlformats.org/officeDocument/2006/relationships/slideLayout" Target="../slideLayouts/slideLayout3.xml"/><Relationship Id="rId6" Type="http://schemas.openxmlformats.org/officeDocument/2006/relationships/image" Target="../media/image82.png"/><Relationship Id="rId5" Type="http://schemas.openxmlformats.org/officeDocument/2006/relationships/image" Target="../media/image81.png"/><Relationship Id="rId4" Type="http://schemas.microsoft.com/office/2007/relationships/hdphoto" Target="../media/hdphoto4.wdp"/></Relationships>
</file>

<file path=ppt/slides/_rels/slide48.xml.rels><?xml version="1.0" encoding="UTF-8" standalone="yes"?>
<Relationships xmlns="http://schemas.openxmlformats.org/package/2006/relationships"><Relationship Id="rId3" Type="http://schemas.openxmlformats.org/officeDocument/2006/relationships/image" Target="../media/image80.png"/><Relationship Id="rId7" Type="http://schemas.openxmlformats.org/officeDocument/2006/relationships/image" Target="../media/image84.png"/><Relationship Id="rId2" Type="http://schemas.openxmlformats.org/officeDocument/2006/relationships/notesSlide" Target="../notesSlides/notesSlide45.xml"/><Relationship Id="rId1" Type="http://schemas.openxmlformats.org/officeDocument/2006/relationships/slideLayout" Target="../slideLayouts/slideLayout3.xml"/><Relationship Id="rId6" Type="http://schemas.openxmlformats.org/officeDocument/2006/relationships/image" Target="../media/image83.png"/><Relationship Id="rId5" Type="http://schemas.openxmlformats.org/officeDocument/2006/relationships/image" Target="../media/image76.png"/><Relationship Id="rId4" Type="http://schemas.microsoft.com/office/2007/relationships/hdphoto" Target="../media/hdphoto4.wdp"/></Relationships>
</file>

<file path=ppt/slides/_rels/slide49.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46.xml"/><Relationship Id="rId1" Type="http://schemas.openxmlformats.org/officeDocument/2006/relationships/slideLayout" Target="../slideLayouts/slideLayout3.xml"/><Relationship Id="rId5" Type="http://schemas.openxmlformats.org/officeDocument/2006/relationships/image" Target="../media/image85.png"/><Relationship Id="rId4" Type="http://schemas.microsoft.com/office/2007/relationships/hdphoto" Target="../media/hdphoto4.wdp"/></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9.jpeg"/></Relationships>
</file>

<file path=ppt/slides/_rels/slide50.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47.xml"/><Relationship Id="rId1" Type="http://schemas.openxmlformats.org/officeDocument/2006/relationships/slideLayout" Target="../slideLayouts/slideLayout3.xml"/><Relationship Id="rId5" Type="http://schemas.openxmlformats.org/officeDocument/2006/relationships/image" Target="../media/image88.png"/><Relationship Id="rId4" Type="http://schemas.openxmlformats.org/officeDocument/2006/relationships/image" Target="../media/image87.png"/></Relationships>
</file>

<file path=ppt/slides/_rels/slide51.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48.xml"/><Relationship Id="rId1" Type="http://schemas.openxmlformats.org/officeDocument/2006/relationships/slideLayout" Target="../slideLayouts/slideLayout3.xml"/><Relationship Id="rId5" Type="http://schemas.openxmlformats.org/officeDocument/2006/relationships/image" Target="../media/image91.jpeg"/><Relationship Id="rId4" Type="http://schemas.openxmlformats.org/officeDocument/2006/relationships/image" Target="../media/image90.png"/></Relationships>
</file>

<file path=ppt/slides/_rels/slide52.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49.xml"/><Relationship Id="rId1" Type="http://schemas.openxmlformats.org/officeDocument/2006/relationships/slideLayout" Target="../slideLayouts/slideLayout3.xml"/><Relationship Id="rId5" Type="http://schemas.openxmlformats.org/officeDocument/2006/relationships/image" Target="../media/image94.png"/><Relationship Id="rId4" Type="http://schemas.openxmlformats.org/officeDocument/2006/relationships/image" Target="../media/image93.jpeg"/></Relationships>
</file>

<file path=ppt/slides/_rels/slide53.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50.xml"/><Relationship Id="rId1" Type="http://schemas.openxmlformats.org/officeDocument/2006/relationships/slideLayout" Target="../slideLayouts/slideLayout3.xml"/><Relationship Id="rId4" Type="http://schemas.openxmlformats.org/officeDocument/2006/relationships/image" Target="../media/image96.png"/></Relationships>
</file>

<file path=ppt/slides/_rels/slide54.xml.rels><?xml version="1.0" encoding="UTF-8" standalone="yes"?>
<Relationships xmlns="http://schemas.openxmlformats.org/package/2006/relationships"><Relationship Id="rId3" Type="http://schemas.openxmlformats.org/officeDocument/2006/relationships/image" Target="../media/image97.jpg"/><Relationship Id="rId2" Type="http://schemas.openxmlformats.org/officeDocument/2006/relationships/notesSlide" Target="../notesSlides/notesSlide51.xml"/><Relationship Id="rId1" Type="http://schemas.openxmlformats.org/officeDocument/2006/relationships/slideLayout" Target="../slideLayouts/slideLayout3.xml"/><Relationship Id="rId5" Type="http://schemas.openxmlformats.org/officeDocument/2006/relationships/image" Target="../media/image99.png"/><Relationship Id="rId4" Type="http://schemas.openxmlformats.org/officeDocument/2006/relationships/image" Target="../media/image98.jpg"/></Relationships>
</file>

<file path=ppt/slides/_rels/slide55.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53.xml"/><Relationship Id="rId1" Type="http://schemas.openxmlformats.org/officeDocument/2006/relationships/slideLayout" Target="../slideLayouts/slideLayout3.xml"/><Relationship Id="rId6" Type="http://schemas.openxmlformats.org/officeDocument/2006/relationships/image" Target="../media/image104.jpeg"/><Relationship Id="rId5" Type="http://schemas.openxmlformats.org/officeDocument/2006/relationships/image" Target="../media/image103.jpeg"/><Relationship Id="rId4" Type="http://schemas.openxmlformats.org/officeDocument/2006/relationships/image" Target="../media/image102.png"/></Relationships>
</file>

<file path=ppt/slides/_rels/slide57.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54.xml"/><Relationship Id="rId1" Type="http://schemas.openxmlformats.org/officeDocument/2006/relationships/slideLayout" Target="../slideLayouts/slideLayout3.xml"/><Relationship Id="rId4" Type="http://schemas.openxmlformats.org/officeDocument/2006/relationships/image" Target="../media/image106.jpeg"/></Relationships>
</file>

<file path=ppt/slides/_rels/slide58.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55.xml"/><Relationship Id="rId1" Type="http://schemas.openxmlformats.org/officeDocument/2006/relationships/slideLayout" Target="../slideLayouts/slideLayout3.xml"/><Relationship Id="rId5" Type="http://schemas.openxmlformats.org/officeDocument/2006/relationships/image" Target="../media/image106.jpeg"/><Relationship Id="rId4" Type="http://schemas.openxmlformats.org/officeDocument/2006/relationships/image" Target="../media/image107.jpeg"/></Relationships>
</file>

<file path=ppt/slides/_rels/slide59.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56.xml"/><Relationship Id="rId1" Type="http://schemas.openxmlformats.org/officeDocument/2006/relationships/slideLayout" Target="../slideLayouts/slideLayout3.xml"/><Relationship Id="rId6" Type="http://schemas.openxmlformats.org/officeDocument/2006/relationships/image" Target="../media/image110.png"/><Relationship Id="rId5" Type="http://schemas.openxmlformats.org/officeDocument/2006/relationships/image" Target="../media/image109.jpeg"/><Relationship Id="rId4" Type="http://schemas.openxmlformats.org/officeDocument/2006/relationships/image" Target="../media/image108.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3" Type="http://schemas.openxmlformats.org/officeDocument/2006/relationships/image" Target="../media/image111.jpeg"/><Relationship Id="rId2" Type="http://schemas.openxmlformats.org/officeDocument/2006/relationships/notesSlide" Target="../notesSlides/notesSlide57.xml"/><Relationship Id="rId1" Type="http://schemas.openxmlformats.org/officeDocument/2006/relationships/slideLayout" Target="../slideLayouts/slideLayout3.xml"/><Relationship Id="rId4" Type="http://schemas.openxmlformats.org/officeDocument/2006/relationships/image" Target="../media/image112.jpeg"/></Relationships>
</file>

<file path=ppt/slides/_rels/slide61.xml.rels><?xml version="1.0" encoding="UTF-8" standalone="yes"?>
<Relationships xmlns="http://schemas.openxmlformats.org/package/2006/relationships"><Relationship Id="rId3" Type="http://schemas.openxmlformats.org/officeDocument/2006/relationships/image" Target="../media/image113.jpeg"/><Relationship Id="rId2" Type="http://schemas.openxmlformats.org/officeDocument/2006/relationships/notesSlide" Target="../notesSlides/notesSlide58.xml"/><Relationship Id="rId1" Type="http://schemas.openxmlformats.org/officeDocument/2006/relationships/slideLayout" Target="../slideLayouts/slideLayout3.xml"/><Relationship Id="rId6" Type="http://schemas.openxmlformats.org/officeDocument/2006/relationships/image" Target="../media/image115.png"/><Relationship Id="rId5" Type="http://schemas.openxmlformats.org/officeDocument/2006/relationships/image" Target="../media/image114.png"/><Relationship Id="rId4" Type="http://schemas.openxmlformats.org/officeDocument/2006/relationships/image" Target="../media/image112.jpeg"/></Relationships>
</file>

<file path=ppt/slides/_rels/slide62.xml.rels><?xml version="1.0" encoding="UTF-8" standalone="yes"?>
<Relationships xmlns="http://schemas.openxmlformats.org/package/2006/relationships"><Relationship Id="rId3" Type="http://schemas.openxmlformats.org/officeDocument/2006/relationships/image" Target="../media/image112.jpeg"/><Relationship Id="rId2" Type="http://schemas.openxmlformats.org/officeDocument/2006/relationships/notesSlide" Target="../notesSlides/notesSlide59.xml"/><Relationship Id="rId1" Type="http://schemas.openxmlformats.org/officeDocument/2006/relationships/slideLayout" Target="../slideLayouts/slideLayout3.xml"/><Relationship Id="rId5" Type="http://schemas.openxmlformats.org/officeDocument/2006/relationships/image" Target="../media/image117.png"/><Relationship Id="rId4" Type="http://schemas.openxmlformats.org/officeDocument/2006/relationships/image" Target="../media/image116.jpeg"/></Relationships>
</file>

<file path=ppt/slides/_rels/slide63.xml.rels><?xml version="1.0" encoding="UTF-8" standalone="yes"?>
<Relationships xmlns="http://schemas.openxmlformats.org/package/2006/relationships"><Relationship Id="rId8" Type="http://schemas.openxmlformats.org/officeDocument/2006/relationships/image" Target="../media/image121.png"/><Relationship Id="rId3" Type="http://schemas.openxmlformats.org/officeDocument/2006/relationships/image" Target="../media/image112.jpeg"/><Relationship Id="rId7" Type="http://schemas.openxmlformats.org/officeDocument/2006/relationships/image" Target="../media/image69.jpeg"/><Relationship Id="rId2" Type="http://schemas.openxmlformats.org/officeDocument/2006/relationships/notesSlide" Target="../notesSlides/notesSlide60.xml"/><Relationship Id="rId1" Type="http://schemas.openxmlformats.org/officeDocument/2006/relationships/slideLayout" Target="../slideLayouts/slideLayout3.xml"/><Relationship Id="rId6" Type="http://schemas.openxmlformats.org/officeDocument/2006/relationships/image" Target="../media/image120.png"/><Relationship Id="rId5" Type="http://schemas.openxmlformats.org/officeDocument/2006/relationships/image" Target="../media/image119.jpeg"/><Relationship Id="rId4" Type="http://schemas.openxmlformats.org/officeDocument/2006/relationships/image" Target="../media/image118.jpeg"/></Relationships>
</file>

<file path=ppt/slides/_rels/slide64.xml.rels><?xml version="1.0" encoding="UTF-8" standalone="yes"?>
<Relationships xmlns="http://schemas.openxmlformats.org/package/2006/relationships"><Relationship Id="rId3" Type="http://schemas.openxmlformats.org/officeDocument/2006/relationships/image" Target="../media/image112.jpeg"/><Relationship Id="rId2" Type="http://schemas.openxmlformats.org/officeDocument/2006/relationships/notesSlide" Target="../notesSlides/notesSlide61.xml"/><Relationship Id="rId1" Type="http://schemas.openxmlformats.org/officeDocument/2006/relationships/slideLayout" Target="../slideLayouts/slideLayout3.xml"/><Relationship Id="rId6" Type="http://schemas.openxmlformats.org/officeDocument/2006/relationships/image" Target="../media/image124.png"/><Relationship Id="rId5" Type="http://schemas.openxmlformats.org/officeDocument/2006/relationships/image" Target="../media/image123.png"/><Relationship Id="rId4" Type="http://schemas.openxmlformats.org/officeDocument/2006/relationships/image" Target="../media/image122.jpeg"/></Relationships>
</file>

<file path=ppt/slides/_rels/slide65.xml.rels><?xml version="1.0" encoding="UTF-8" standalone="yes"?>
<Relationships xmlns="http://schemas.openxmlformats.org/package/2006/relationships"><Relationship Id="rId3" Type="http://schemas.openxmlformats.org/officeDocument/2006/relationships/image" Target="../media/image125.jpeg"/><Relationship Id="rId7" Type="http://schemas.openxmlformats.org/officeDocument/2006/relationships/image" Target="../media/image129.jpeg"/><Relationship Id="rId2" Type="http://schemas.openxmlformats.org/officeDocument/2006/relationships/notesSlide" Target="../notesSlides/notesSlide62.xml"/><Relationship Id="rId1" Type="http://schemas.openxmlformats.org/officeDocument/2006/relationships/slideLayout" Target="../slideLayouts/slideLayout3.xml"/><Relationship Id="rId6" Type="http://schemas.openxmlformats.org/officeDocument/2006/relationships/image" Target="../media/image128.jpeg"/><Relationship Id="rId5" Type="http://schemas.openxmlformats.org/officeDocument/2006/relationships/image" Target="../media/image127.jpg"/><Relationship Id="rId4" Type="http://schemas.openxmlformats.org/officeDocument/2006/relationships/image" Target="../media/image126.jpeg"/></Relationships>
</file>

<file path=ppt/slides/_rels/slide66.xml.rels><?xml version="1.0" encoding="UTF-8" standalone="yes"?>
<Relationships xmlns="http://schemas.openxmlformats.org/package/2006/relationships"><Relationship Id="rId3" Type="http://schemas.openxmlformats.org/officeDocument/2006/relationships/image" Target="../media/image130.png"/><Relationship Id="rId7" Type="http://schemas.openxmlformats.org/officeDocument/2006/relationships/image" Target="../media/image134.png"/><Relationship Id="rId2" Type="http://schemas.openxmlformats.org/officeDocument/2006/relationships/notesSlide" Target="../notesSlides/notesSlide63.xml"/><Relationship Id="rId1" Type="http://schemas.openxmlformats.org/officeDocument/2006/relationships/slideLayout" Target="../slideLayouts/slideLayout3.xml"/><Relationship Id="rId6" Type="http://schemas.openxmlformats.org/officeDocument/2006/relationships/image" Target="../media/image133.png"/><Relationship Id="rId5" Type="http://schemas.openxmlformats.org/officeDocument/2006/relationships/image" Target="../media/image132.png"/><Relationship Id="rId4" Type="http://schemas.openxmlformats.org/officeDocument/2006/relationships/image" Target="../media/image131.png"/></Relationships>
</file>

<file path=ppt/slides/_rels/slide67.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notesSlide" Target="../notesSlides/notesSlide64.xml"/><Relationship Id="rId1" Type="http://schemas.openxmlformats.org/officeDocument/2006/relationships/slideLayout" Target="../slideLayouts/slideLayout3.xml"/><Relationship Id="rId5" Type="http://schemas.openxmlformats.org/officeDocument/2006/relationships/image" Target="../media/image137.png"/><Relationship Id="rId4" Type="http://schemas.openxmlformats.org/officeDocument/2006/relationships/image" Target="../media/image136.png"/></Relationships>
</file>

<file path=ppt/slides/_rels/slide68.xml.rels><?xml version="1.0" encoding="UTF-8" standalone="yes"?>
<Relationships xmlns="http://schemas.openxmlformats.org/package/2006/relationships"><Relationship Id="rId3" Type="http://schemas.openxmlformats.org/officeDocument/2006/relationships/image" Target="../media/image138.png"/><Relationship Id="rId7" Type="http://schemas.openxmlformats.org/officeDocument/2006/relationships/hyperlink" Target="https://www.researchgate.net/profile/Adria-Gallifa-Terricabras/publication/375408583_Optimizing_the_Manufacture_of_High-Purity_Niobium_SRF_Cavities_Using_the_Forming_Limit_Diagram_A_Case_Study_of_the_HL-LHC_Crab_Cavities_RFD_Pole/links/6548f45dce88b87031cdf65e/Optimizing-the-Manufacture-of-High-Purity-Niobium-SRF-Cavities-Using-the-Forming-Limit-Diagram-A-Case-Study-of-the-HL-LHC-Crab-Cavities-RFD-Pole.pdf" TargetMode="External"/><Relationship Id="rId2" Type="http://schemas.openxmlformats.org/officeDocument/2006/relationships/notesSlide" Target="../notesSlides/notesSlide65.xml"/><Relationship Id="rId1" Type="http://schemas.openxmlformats.org/officeDocument/2006/relationships/slideLayout" Target="../slideLayouts/slideLayout3.xml"/><Relationship Id="rId6" Type="http://schemas.openxmlformats.org/officeDocument/2006/relationships/image" Target="../media/image141.png"/><Relationship Id="rId5" Type="http://schemas.openxmlformats.org/officeDocument/2006/relationships/image" Target="../media/image140.jpg"/><Relationship Id="rId4" Type="http://schemas.openxmlformats.org/officeDocument/2006/relationships/image" Target="../media/image139.jp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notesSlide" Target="../notesSlides/notesSlide66.xml"/><Relationship Id="rId1" Type="http://schemas.openxmlformats.org/officeDocument/2006/relationships/slideLayout" Target="../slideLayouts/slideLayout7.xml"/><Relationship Id="rId6" Type="http://schemas.openxmlformats.org/officeDocument/2006/relationships/image" Target="../media/image7.emf"/><Relationship Id="rId5" Type="http://schemas.openxmlformats.org/officeDocument/2006/relationships/image" Target="../media/image6.png"/><Relationship Id="rId4" Type="http://schemas.openxmlformats.org/officeDocument/2006/relationships/image" Target="../media/image5.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image" Target="../media/image143.png"/><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notesSlide" Target="../notesSlides/notesSlide67.xml"/><Relationship Id="rId1" Type="http://schemas.openxmlformats.org/officeDocument/2006/relationships/slideLayout" Target="../slideLayouts/slideLayout3.xml"/><Relationship Id="rId6" Type="http://schemas.openxmlformats.org/officeDocument/2006/relationships/image" Target="../media/image148.png"/><Relationship Id="rId5" Type="http://schemas.openxmlformats.org/officeDocument/2006/relationships/image" Target="../media/image147.png"/><Relationship Id="rId4" Type="http://schemas.openxmlformats.org/officeDocument/2006/relationships/image" Target="../media/image146.png"/></Relationships>
</file>

<file path=ppt/slides/_rels/slide74.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notesSlide" Target="../notesSlides/notesSlide68.xml"/><Relationship Id="rId1" Type="http://schemas.openxmlformats.org/officeDocument/2006/relationships/slideLayout" Target="../slideLayouts/slideLayout3.xml"/><Relationship Id="rId6" Type="http://schemas.openxmlformats.org/officeDocument/2006/relationships/image" Target="../media/image152.png"/><Relationship Id="rId5" Type="http://schemas.openxmlformats.org/officeDocument/2006/relationships/image" Target="../media/image151.png"/><Relationship Id="rId4" Type="http://schemas.openxmlformats.org/officeDocument/2006/relationships/image" Target="../media/image150.png"/></Relationships>
</file>

<file path=ppt/slides/_rels/slide75.xml.rels><?xml version="1.0" encoding="UTF-8" standalone="yes"?>
<Relationships xmlns="http://schemas.openxmlformats.org/package/2006/relationships"><Relationship Id="rId8" Type="http://schemas.openxmlformats.org/officeDocument/2006/relationships/image" Target="../media/image158.png"/><Relationship Id="rId3" Type="http://schemas.openxmlformats.org/officeDocument/2006/relationships/image" Target="../media/image153.png"/><Relationship Id="rId7" Type="http://schemas.openxmlformats.org/officeDocument/2006/relationships/image" Target="../media/image157.png"/><Relationship Id="rId2" Type="http://schemas.openxmlformats.org/officeDocument/2006/relationships/notesSlide" Target="../notesSlides/notesSlide69.xml"/><Relationship Id="rId1" Type="http://schemas.openxmlformats.org/officeDocument/2006/relationships/slideLayout" Target="../slideLayouts/slideLayout3.xml"/><Relationship Id="rId6" Type="http://schemas.openxmlformats.org/officeDocument/2006/relationships/image" Target="../media/image156.png"/><Relationship Id="rId5" Type="http://schemas.openxmlformats.org/officeDocument/2006/relationships/image" Target="../media/image155.png"/><Relationship Id="rId4" Type="http://schemas.openxmlformats.org/officeDocument/2006/relationships/image" Target="../media/image154.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3" Type="http://schemas.openxmlformats.org/officeDocument/2006/relationships/image" Target="../media/image159.png"/><Relationship Id="rId2" Type="http://schemas.openxmlformats.org/officeDocument/2006/relationships/notesSlide" Target="../notesSlides/notesSlide70.xml"/><Relationship Id="rId1" Type="http://schemas.openxmlformats.org/officeDocument/2006/relationships/slideLayout" Target="../slideLayouts/slideLayout3.xml"/><Relationship Id="rId6" Type="http://schemas.openxmlformats.org/officeDocument/2006/relationships/image" Target="../media/image162.png"/><Relationship Id="rId5" Type="http://schemas.openxmlformats.org/officeDocument/2006/relationships/image" Target="../media/image161.png"/><Relationship Id="rId4" Type="http://schemas.openxmlformats.org/officeDocument/2006/relationships/image" Target="../media/image160.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5753398-CD32-BCC7-6CC0-AA22CE35239A}"/>
              </a:ext>
            </a:extLst>
          </p:cNvPr>
          <p:cNvPicPr>
            <a:picLocks noChangeAspect="1"/>
          </p:cNvPicPr>
          <p:nvPr/>
        </p:nvPicPr>
        <p:blipFill rotWithShape="1">
          <a:blip r:embed="rId3">
            <a:extLst>
              <a:ext uri="{28A0092B-C50C-407E-A947-70E740481C1C}">
                <a14:useLocalDpi xmlns:a14="http://schemas.microsoft.com/office/drawing/2010/main" val="0"/>
              </a:ext>
            </a:extLst>
          </a:blip>
          <a:srcRect r="17789" b="11065"/>
          <a:stretch/>
        </p:blipFill>
        <p:spPr>
          <a:xfrm>
            <a:off x="-9169" y="-5834"/>
            <a:ext cx="9153169" cy="6863834"/>
          </a:xfrm>
          <a:prstGeom prst="rect">
            <a:avLst/>
          </a:prstGeom>
        </p:spPr>
      </p:pic>
      <p:sp>
        <p:nvSpPr>
          <p:cNvPr id="2" name="Title 1"/>
          <p:cNvSpPr>
            <a:spLocks noGrp="1"/>
          </p:cNvSpPr>
          <p:nvPr>
            <p:ph type="title"/>
          </p:nvPr>
        </p:nvSpPr>
        <p:spPr>
          <a:xfrm>
            <a:off x="154333" y="2354754"/>
            <a:ext cx="8559800" cy="1826363"/>
          </a:xfrm>
        </p:spPr>
        <p:txBody>
          <a:bodyPr>
            <a:normAutofit/>
          </a:bodyPr>
          <a:lstStyle/>
          <a:p>
            <a:r>
              <a:rPr lang="en-US" sz="3600" dirty="0">
                <a:solidFill>
                  <a:schemeClr val="bg1"/>
                </a:solidFill>
                <a:latin typeface="Walbaum Display" panose="02070503090703020303" pitchFamily="18" charset="0"/>
              </a:rPr>
              <a:t>Non – ferrous metals for particle accelerators</a:t>
            </a:r>
          </a:p>
        </p:txBody>
      </p:sp>
      <p:sp>
        <p:nvSpPr>
          <p:cNvPr id="3" name="Text Placeholder 2"/>
          <p:cNvSpPr>
            <a:spLocks noGrp="1"/>
          </p:cNvSpPr>
          <p:nvPr>
            <p:ph type="body" idx="1"/>
          </p:nvPr>
        </p:nvSpPr>
        <p:spPr>
          <a:xfrm>
            <a:off x="154333" y="4676721"/>
            <a:ext cx="8265984" cy="1066688"/>
          </a:xfrm>
        </p:spPr>
        <p:txBody>
          <a:bodyPr>
            <a:normAutofit/>
          </a:bodyPr>
          <a:lstStyle/>
          <a:p>
            <a:r>
              <a:rPr lang="en-US" sz="2400" dirty="0">
                <a:solidFill>
                  <a:schemeClr val="bg1"/>
                </a:solidFill>
                <a:latin typeface="Walbaum Display" panose="02070503090703020303" pitchFamily="18" charset="0"/>
              </a:rPr>
              <a:t>Ignacio </a:t>
            </a:r>
            <a:r>
              <a:rPr lang="en-US" sz="2400" dirty="0" err="1">
                <a:solidFill>
                  <a:schemeClr val="bg1"/>
                </a:solidFill>
                <a:latin typeface="Walbaum Display" panose="02070503090703020303" pitchFamily="18" charset="0"/>
              </a:rPr>
              <a:t>Avilés</a:t>
            </a:r>
            <a:r>
              <a:rPr lang="en-US" sz="2400" dirty="0">
                <a:solidFill>
                  <a:schemeClr val="bg1"/>
                </a:solidFill>
                <a:latin typeface="Walbaum Display" panose="02070503090703020303" pitchFamily="18" charset="0"/>
              </a:rPr>
              <a:t> Santillana</a:t>
            </a:r>
          </a:p>
          <a:p>
            <a:r>
              <a:rPr lang="en-US" sz="2400" dirty="0">
                <a:solidFill>
                  <a:schemeClr val="bg1"/>
                </a:solidFill>
                <a:latin typeface="Walbaum Display" panose="02070503090703020303" pitchFamily="18" charset="0"/>
              </a:rPr>
              <a:t>CERN EN / MME – MM</a:t>
            </a:r>
          </a:p>
          <a:p>
            <a:r>
              <a:rPr lang="en-US" sz="2400" dirty="0">
                <a:solidFill>
                  <a:schemeClr val="bg1"/>
                </a:solidFill>
                <a:latin typeface="Walbaum Display" panose="02070503090703020303" pitchFamily="18" charset="0"/>
              </a:rPr>
              <a:t>Email: iaviles@cern.ch</a:t>
            </a:r>
            <a:endParaRPr lang="en-US" dirty="0">
              <a:solidFill>
                <a:schemeClr val="bg1"/>
              </a:solidFill>
              <a:latin typeface="Walbaum Display" panose="02070503090703020303" pitchFamily="18" charset="0"/>
            </a:endParaRPr>
          </a:p>
        </p:txBody>
      </p:sp>
      <p:pic>
        <p:nvPicPr>
          <p:cNvPr id="6" name="Picture 4" descr="home">
            <a:extLst>
              <a:ext uri="{FF2B5EF4-FFF2-40B4-BE49-F238E27FC236}">
                <a16:creationId xmlns:a16="http://schemas.microsoft.com/office/drawing/2014/main" id="{9DD492D0-F3A9-C09D-02CD-8E35056E290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2279" y="5778003"/>
            <a:ext cx="1312150" cy="7200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home">
            <a:extLst>
              <a:ext uri="{FF2B5EF4-FFF2-40B4-BE49-F238E27FC236}">
                <a16:creationId xmlns:a16="http://schemas.microsoft.com/office/drawing/2014/main" id="{8958461D-4D43-1D6B-0EB1-A2A3E7BFB0B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4333" y="5855269"/>
            <a:ext cx="729326" cy="7200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8C1DF154-F0B2-0796-4587-DCFDCD5AA147}"/>
              </a:ext>
            </a:extLst>
          </p:cNvPr>
          <p:cNvPicPr>
            <a:picLocks noChangeAspect="1"/>
          </p:cNvPicPr>
          <p:nvPr/>
        </p:nvPicPr>
        <p:blipFill rotWithShape="1">
          <a:blip r:embed="rId6"/>
          <a:srcRect b="39588"/>
          <a:stretch/>
        </p:blipFill>
        <p:spPr bwMode="auto">
          <a:xfrm>
            <a:off x="1213646" y="5855269"/>
            <a:ext cx="1688646" cy="720000"/>
          </a:xfrm>
          <a:prstGeom prst="rect">
            <a:avLst/>
          </a:prstGeom>
        </p:spPr>
      </p:pic>
      <p:sp>
        <p:nvSpPr>
          <p:cNvPr id="9" name="Rectangle 8">
            <a:extLst>
              <a:ext uri="{FF2B5EF4-FFF2-40B4-BE49-F238E27FC236}">
                <a16:creationId xmlns:a16="http://schemas.microsoft.com/office/drawing/2014/main" id="{8F3AA3C6-413B-DE01-0570-61D0EE83B490}"/>
              </a:ext>
            </a:extLst>
          </p:cNvPr>
          <p:cNvSpPr/>
          <p:nvPr/>
        </p:nvSpPr>
        <p:spPr>
          <a:xfrm>
            <a:off x="4874417" y="5948363"/>
            <a:ext cx="4269584" cy="60666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Ins="0" rtlCol="0" anchor="ctr"/>
          <a:lstStyle/>
          <a:p>
            <a:pPr marL="166163" marR="211026" algn="r" defTabSz="422041" fontAlgn="t"/>
            <a:r>
              <a:rPr lang="en-US" sz="1400" kern="100" cap="all" dirty="0">
                <a:solidFill>
                  <a:schemeClr val="bg1"/>
                </a:solidFill>
                <a:latin typeface="Walbaum Display" panose="02070503090703020303" pitchFamily="18" charset="0"/>
                <a:ea typeface="Calibri" panose="020F0502020204030204" pitchFamily="34" charset="0"/>
                <a:cs typeface="Times New Roman" panose="02020603050405020304" pitchFamily="18" charset="0"/>
              </a:rPr>
              <a:t>Mechanical &amp; Materials Engineering </a:t>
            </a:r>
          </a:p>
          <a:p>
            <a:pPr marL="166163" marR="211026" algn="r" defTabSz="422041" fontAlgn="t"/>
            <a:r>
              <a:rPr lang="en-US" sz="1400" kern="100" cap="all" dirty="0">
                <a:solidFill>
                  <a:schemeClr val="bg1"/>
                </a:solidFill>
                <a:latin typeface="Walbaum Display" panose="02070503090703020303" pitchFamily="18" charset="0"/>
                <a:ea typeface="Calibri" panose="020F0502020204030204" pitchFamily="34" charset="0"/>
                <a:cs typeface="Times New Roman" panose="02020603050405020304" pitchFamily="18" charset="0"/>
              </a:rPr>
              <a:t>for Particle Accelerators and Detectors</a:t>
            </a:r>
          </a:p>
        </p:txBody>
      </p:sp>
    </p:spTree>
    <p:extLst>
      <p:ext uri="{BB962C8B-B14F-4D97-AF65-F5344CB8AC3E}">
        <p14:creationId xmlns:p14="http://schemas.microsoft.com/office/powerpoint/2010/main" val="37182858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743" y="70258"/>
            <a:ext cx="9560689" cy="715840"/>
          </a:xfrm>
        </p:spPr>
        <p:txBody>
          <a:bodyPr>
            <a:normAutofit/>
          </a:bodyPr>
          <a:lstStyle/>
          <a:p>
            <a:r>
              <a:rPr lang="en-US" sz="2450" b="1" dirty="0"/>
              <a:t>General rules for materials’ selection in particle accelerators</a:t>
            </a:r>
          </a:p>
        </p:txBody>
      </p:sp>
      <p:sp>
        <p:nvSpPr>
          <p:cNvPr id="3" name="Content Placeholder 2"/>
          <p:cNvSpPr>
            <a:spLocks noGrp="1"/>
          </p:cNvSpPr>
          <p:nvPr>
            <p:ph sz="quarter" idx="13"/>
          </p:nvPr>
        </p:nvSpPr>
        <p:spPr>
          <a:xfrm>
            <a:off x="115743" y="752054"/>
            <a:ext cx="8889361" cy="1845232"/>
          </a:xfrm>
        </p:spPr>
        <p:txBody>
          <a:bodyPr>
            <a:normAutofit/>
          </a:bodyPr>
          <a:lstStyle/>
          <a:p>
            <a:pPr algn="just"/>
            <a:r>
              <a:rPr lang="en-US" sz="1800" dirty="0"/>
              <a:t>The </a:t>
            </a:r>
            <a:r>
              <a:rPr lang="en-US" sz="1800" dirty="0">
                <a:solidFill>
                  <a:schemeClr val="tx1">
                    <a:lumMod val="60000"/>
                    <a:lumOff val="40000"/>
                  </a:schemeClr>
                </a:solidFill>
              </a:rPr>
              <a:t>golden rule </a:t>
            </a:r>
            <a:r>
              <a:rPr lang="en-US" sz="1800" dirty="0"/>
              <a:t>to be remembered (from S. Sgobba in stainless steel, can be extended to any material):</a:t>
            </a:r>
          </a:p>
          <a:p>
            <a:pPr lvl="2" algn="just"/>
            <a:r>
              <a:rPr lang="en-US" sz="1600" b="1" dirty="0"/>
              <a:t>“A material for an accelerator part is not a mere chemical composition or designation”</a:t>
            </a:r>
          </a:p>
          <a:p>
            <a:pPr lvl="2" algn="just"/>
            <a:r>
              <a:rPr lang="en-US" sz="1600" dirty="0"/>
              <a:t>Low / high temperature, magnetism, ultrahigh vacuum, radiation, require special care.</a:t>
            </a:r>
          </a:p>
        </p:txBody>
      </p:sp>
      <p:cxnSp>
        <p:nvCxnSpPr>
          <p:cNvPr id="4" name="Straight Connector 3"/>
          <p:cNvCxnSpPr/>
          <p:nvPr/>
        </p:nvCxnSpPr>
        <p:spPr>
          <a:xfrm>
            <a:off x="115743" y="630959"/>
            <a:ext cx="8889361"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9" name="Date Placeholder 8"/>
          <p:cNvSpPr>
            <a:spLocks noGrp="1"/>
          </p:cNvSpPr>
          <p:nvPr>
            <p:ph type="dt" sz="half" idx="10"/>
          </p:nvPr>
        </p:nvSpPr>
        <p:spPr/>
        <p:txBody>
          <a:bodyPr/>
          <a:lstStyle/>
          <a:p>
            <a:r>
              <a:rPr lang="en-US"/>
              <a:t>04-06-2024</a:t>
            </a:r>
            <a:endParaRPr lang="en-US" dirty="0"/>
          </a:p>
        </p:txBody>
      </p:sp>
      <p:sp>
        <p:nvSpPr>
          <p:cNvPr id="10" name="Footer Placeholder 9"/>
          <p:cNvSpPr>
            <a:spLocks noGrp="1"/>
          </p:cNvSpPr>
          <p:nvPr>
            <p:ph type="ftr" sz="quarter" idx="11"/>
          </p:nvPr>
        </p:nvSpPr>
        <p:spPr/>
        <p:txBody>
          <a:bodyPr/>
          <a:lstStyle/>
          <a:p>
            <a:r>
              <a:rPr lang="en-US"/>
              <a:t>IAS - Non – ferrous metals for particle accelerators</a:t>
            </a:r>
            <a:endParaRPr lang="en-US" dirty="0"/>
          </a:p>
        </p:txBody>
      </p:sp>
      <p:sp>
        <p:nvSpPr>
          <p:cNvPr id="11" name="Slide Number Placeholder 10"/>
          <p:cNvSpPr>
            <a:spLocks noGrp="1"/>
          </p:cNvSpPr>
          <p:nvPr>
            <p:ph type="sldNum" sz="quarter" idx="12"/>
          </p:nvPr>
        </p:nvSpPr>
        <p:spPr/>
        <p:txBody>
          <a:bodyPr/>
          <a:lstStyle/>
          <a:p>
            <a:fld id="{8D6C380F-326D-3C40-9EE7-7FBAB0953422}" type="slidenum">
              <a:rPr lang="en-US" smtClean="0"/>
              <a:pPr/>
              <a:t>10</a:t>
            </a:fld>
            <a:endParaRPr lang="en-US"/>
          </a:p>
        </p:txBody>
      </p:sp>
      <p:grpSp>
        <p:nvGrpSpPr>
          <p:cNvPr id="5" name="Group 4">
            <a:extLst>
              <a:ext uri="{FF2B5EF4-FFF2-40B4-BE49-F238E27FC236}">
                <a16:creationId xmlns:a16="http://schemas.microsoft.com/office/drawing/2014/main" id="{D2509066-4384-0707-D4FC-CAD05D735AF9}"/>
              </a:ext>
            </a:extLst>
          </p:cNvPr>
          <p:cNvGrpSpPr/>
          <p:nvPr/>
        </p:nvGrpSpPr>
        <p:grpSpPr>
          <a:xfrm>
            <a:off x="1429807" y="2265057"/>
            <a:ext cx="2609667" cy="3754026"/>
            <a:chOff x="690771" y="2265057"/>
            <a:chExt cx="2609667" cy="3754026"/>
          </a:xfrm>
        </p:grpSpPr>
        <p:pic>
          <p:nvPicPr>
            <p:cNvPr id="13" name="Picture 12" descr="An iceberg in the water&#10;&#10;Description automatically generated">
              <a:extLst>
                <a:ext uri="{FF2B5EF4-FFF2-40B4-BE49-F238E27FC236}">
                  <a16:creationId xmlns:a16="http://schemas.microsoft.com/office/drawing/2014/main" id="{A1119FF3-9135-41E9-56C3-9B9CCEC7540D}"/>
                </a:ext>
              </a:extLst>
            </p:cNvPr>
            <p:cNvPicPr>
              <a:picLocks noChangeAspect="1"/>
            </p:cNvPicPr>
            <p:nvPr/>
          </p:nvPicPr>
          <p:blipFill>
            <a:blip r:embed="rId3"/>
            <a:stretch>
              <a:fillRect/>
            </a:stretch>
          </p:blipFill>
          <p:spPr>
            <a:xfrm>
              <a:off x="717827" y="2265057"/>
              <a:ext cx="2471787" cy="3754026"/>
            </a:xfrm>
            <a:prstGeom prst="rect">
              <a:avLst/>
            </a:prstGeom>
          </p:spPr>
        </p:pic>
        <p:sp>
          <p:nvSpPr>
            <p:cNvPr id="14" name="TextBox 13">
              <a:extLst>
                <a:ext uri="{FF2B5EF4-FFF2-40B4-BE49-F238E27FC236}">
                  <a16:creationId xmlns:a16="http://schemas.microsoft.com/office/drawing/2014/main" id="{37CCD770-7133-392B-D643-4124C596E5AF}"/>
                </a:ext>
              </a:extLst>
            </p:cNvPr>
            <p:cNvSpPr txBox="1"/>
            <p:nvPr/>
          </p:nvSpPr>
          <p:spPr>
            <a:xfrm>
              <a:off x="997368" y="2661861"/>
              <a:ext cx="1912703" cy="307777"/>
            </a:xfrm>
            <a:prstGeom prst="rect">
              <a:avLst/>
            </a:prstGeom>
            <a:noFill/>
          </p:spPr>
          <p:txBody>
            <a:bodyPr wrap="none" rtlCol="0">
              <a:spAutoFit/>
            </a:bodyPr>
            <a:lstStyle/>
            <a:p>
              <a:r>
                <a:rPr lang="en-US" sz="1400" b="1" dirty="0">
                  <a:solidFill>
                    <a:srgbClr val="000000"/>
                  </a:solidFill>
                </a:rPr>
                <a:t>Material designation</a:t>
              </a:r>
            </a:p>
          </p:txBody>
        </p:sp>
        <p:sp>
          <p:nvSpPr>
            <p:cNvPr id="15" name="TextBox 14">
              <a:extLst>
                <a:ext uri="{FF2B5EF4-FFF2-40B4-BE49-F238E27FC236}">
                  <a16:creationId xmlns:a16="http://schemas.microsoft.com/office/drawing/2014/main" id="{137CFE4A-D075-4852-C08E-94DE78D03132}"/>
                </a:ext>
              </a:extLst>
            </p:cNvPr>
            <p:cNvSpPr txBox="1"/>
            <p:nvPr/>
          </p:nvSpPr>
          <p:spPr>
            <a:xfrm>
              <a:off x="933363" y="4386153"/>
              <a:ext cx="965369" cy="461665"/>
            </a:xfrm>
            <a:prstGeom prst="rect">
              <a:avLst/>
            </a:prstGeom>
            <a:noFill/>
          </p:spPr>
          <p:txBody>
            <a:bodyPr wrap="square" rtlCol="0">
              <a:spAutoFit/>
            </a:bodyPr>
            <a:lstStyle/>
            <a:p>
              <a:r>
                <a:rPr lang="en-US" sz="1200" b="1" dirty="0">
                  <a:solidFill>
                    <a:schemeClr val="bg1"/>
                  </a:solidFill>
                </a:rPr>
                <a:t>Strain rate </a:t>
              </a:r>
            </a:p>
            <a:p>
              <a:r>
                <a:rPr lang="en-US" sz="1200" b="1" dirty="0">
                  <a:solidFill>
                    <a:schemeClr val="bg1"/>
                  </a:solidFill>
                </a:rPr>
                <a:t>sensitivity</a:t>
              </a:r>
            </a:p>
          </p:txBody>
        </p:sp>
        <p:sp>
          <p:nvSpPr>
            <p:cNvPr id="16" name="TextBox 15">
              <a:extLst>
                <a:ext uri="{FF2B5EF4-FFF2-40B4-BE49-F238E27FC236}">
                  <a16:creationId xmlns:a16="http://schemas.microsoft.com/office/drawing/2014/main" id="{1203BA2C-747C-0570-AFC5-406304DF99DB}"/>
                </a:ext>
              </a:extLst>
            </p:cNvPr>
            <p:cNvSpPr txBox="1"/>
            <p:nvPr/>
          </p:nvSpPr>
          <p:spPr>
            <a:xfrm>
              <a:off x="690771" y="3472447"/>
              <a:ext cx="965369" cy="461665"/>
            </a:xfrm>
            <a:prstGeom prst="rect">
              <a:avLst/>
            </a:prstGeom>
            <a:noFill/>
          </p:spPr>
          <p:txBody>
            <a:bodyPr wrap="square" rtlCol="0">
              <a:spAutoFit/>
            </a:bodyPr>
            <a:lstStyle/>
            <a:p>
              <a:r>
                <a:rPr lang="en-US" sz="1200" b="1" dirty="0">
                  <a:solidFill>
                    <a:schemeClr val="bg1"/>
                  </a:solidFill>
                </a:rPr>
                <a:t>Notch</a:t>
              </a:r>
            </a:p>
            <a:p>
              <a:r>
                <a:rPr lang="en-US" sz="1200" b="1" dirty="0">
                  <a:solidFill>
                    <a:schemeClr val="bg1"/>
                  </a:solidFill>
                </a:rPr>
                <a:t>sensitivity</a:t>
              </a:r>
            </a:p>
          </p:txBody>
        </p:sp>
        <p:sp>
          <p:nvSpPr>
            <p:cNvPr id="17" name="TextBox 16">
              <a:extLst>
                <a:ext uri="{FF2B5EF4-FFF2-40B4-BE49-F238E27FC236}">
                  <a16:creationId xmlns:a16="http://schemas.microsoft.com/office/drawing/2014/main" id="{AF97E974-1E05-C219-9AE7-3F6196EDA6C0}"/>
                </a:ext>
              </a:extLst>
            </p:cNvPr>
            <p:cNvSpPr txBox="1"/>
            <p:nvPr/>
          </p:nvSpPr>
          <p:spPr>
            <a:xfrm>
              <a:off x="1976879" y="4763920"/>
              <a:ext cx="965369" cy="461665"/>
            </a:xfrm>
            <a:prstGeom prst="rect">
              <a:avLst/>
            </a:prstGeom>
            <a:noFill/>
          </p:spPr>
          <p:txBody>
            <a:bodyPr wrap="square" rtlCol="0">
              <a:spAutoFit/>
            </a:bodyPr>
            <a:lstStyle/>
            <a:p>
              <a:r>
                <a:rPr lang="en-US" sz="1200" b="1" dirty="0">
                  <a:solidFill>
                    <a:schemeClr val="bg1"/>
                  </a:solidFill>
                </a:rPr>
                <a:t>Physical properties</a:t>
              </a:r>
            </a:p>
          </p:txBody>
        </p:sp>
        <p:sp>
          <p:nvSpPr>
            <p:cNvPr id="18" name="TextBox 17">
              <a:extLst>
                <a:ext uri="{FF2B5EF4-FFF2-40B4-BE49-F238E27FC236}">
                  <a16:creationId xmlns:a16="http://schemas.microsoft.com/office/drawing/2014/main" id="{9B863CE8-9E03-890A-59B1-FF80FD246041}"/>
                </a:ext>
              </a:extLst>
            </p:cNvPr>
            <p:cNvSpPr txBox="1"/>
            <p:nvPr/>
          </p:nvSpPr>
          <p:spPr>
            <a:xfrm>
              <a:off x="2384153" y="4194890"/>
              <a:ext cx="820823" cy="461665"/>
            </a:xfrm>
            <a:prstGeom prst="rect">
              <a:avLst/>
            </a:prstGeom>
            <a:noFill/>
          </p:spPr>
          <p:txBody>
            <a:bodyPr wrap="square" rtlCol="0">
              <a:spAutoFit/>
            </a:bodyPr>
            <a:lstStyle/>
            <a:p>
              <a:r>
                <a:rPr lang="en-US" sz="1200" b="1" dirty="0">
                  <a:solidFill>
                    <a:schemeClr val="bg1"/>
                  </a:solidFill>
                </a:rPr>
                <a:t>Temper state</a:t>
              </a:r>
            </a:p>
          </p:txBody>
        </p:sp>
        <p:sp>
          <p:nvSpPr>
            <p:cNvPr id="19" name="TextBox 18">
              <a:extLst>
                <a:ext uri="{FF2B5EF4-FFF2-40B4-BE49-F238E27FC236}">
                  <a16:creationId xmlns:a16="http://schemas.microsoft.com/office/drawing/2014/main" id="{723E9CAC-57CE-DCC5-DDE4-52E79ECE1F96}"/>
                </a:ext>
              </a:extLst>
            </p:cNvPr>
            <p:cNvSpPr txBox="1"/>
            <p:nvPr/>
          </p:nvSpPr>
          <p:spPr>
            <a:xfrm>
              <a:off x="712353" y="4018594"/>
              <a:ext cx="1543162" cy="276999"/>
            </a:xfrm>
            <a:prstGeom prst="rect">
              <a:avLst/>
            </a:prstGeom>
            <a:noFill/>
          </p:spPr>
          <p:txBody>
            <a:bodyPr wrap="square" rtlCol="0">
              <a:spAutoFit/>
            </a:bodyPr>
            <a:lstStyle/>
            <a:p>
              <a:r>
                <a:rPr lang="en-US" sz="1200" b="1" dirty="0">
                  <a:solidFill>
                    <a:schemeClr val="bg1"/>
                  </a:solidFill>
                </a:rPr>
                <a:t>Inclusion content</a:t>
              </a:r>
            </a:p>
          </p:txBody>
        </p:sp>
        <p:sp>
          <p:nvSpPr>
            <p:cNvPr id="20" name="TextBox 19">
              <a:extLst>
                <a:ext uri="{FF2B5EF4-FFF2-40B4-BE49-F238E27FC236}">
                  <a16:creationId xmlns:a16="http://schemas.microsoft.com/office/drawing/2014/main" id="{86257AB8-C664-CEB8-72A5-6D3113D30349}"/>
                </a:ext>
              </a:extLst>
            </p:cNvPr>
            <p:cNvSpPr txBox="1"/>
            <p:nvPr/>
          </p:nvSpPr>
          <p:spPr>
            <a:xfrm>
              <a:off x="2208490" y="3761219"/>
              <a:ext cx="1091948" cy="276999"/>
            </a:xfrm>
            <a:prstGeom prst="rect">
              <a:avLst/>
            </a:prstGeom>
            <a:noFill/>
          </p:spPr>
          <p:txBody>
            <a:bodyPr wrap="square" rtlCol="0">
              <a:spAutoFit/>
            </a:bodyPr>
            <a:lstStyle/>
            <a:p>
              <a:r>
                <a:rPr lang="en-US" sz="1200" b="1" dirty="0">
                  <a:solidFill>
                    <a:schemeClr val="bg1"/>
                  </a:solidFill>
                </a:rPr>
                <a:t>Weldability</a:t>
              </a:r>
            </a:p>
          </p:txBody>
        </p:sp>
        <p:sp>
          <p:nvSpPr>
            <p:cNvPr id="21" name="TextBox 20">
              <a:extLst>
                <a:ext uri="{FF2B5EF4-FFF2-40B4-BE49-F238E27FC236}">
                  <a16:creationId xmlns:a16="http://schemas.microsoft.com/office/drawing/2014/main" id="{F1D45C1F-88D5-1947-BBCF-3742AD049B93}"/>
                </a:ext>
              </a:extLst>
            </p:cNvPr>
            <p:cNvSpPr txBox="1"/>
            <p:nvPr/>
          </p:nvSpPr>
          <p:spPr>
            <a:xfrm>
              <a:off x="1201032" y="5225585"/>
              <a:ext cx="1258531" cy="276999"/>
            </a:xfrm>
            <a:prstGeom prst="rect">
              <a:avLst/>
            </a:prstGeom>
            <a:noFill/>
          </p:spPr>
          <p:txBody>
            <a:bodyPr wrap="square" rtlCol="0">
              <a:spAutoFit/>
            </a:bodyPr>
            <a:lstStyle/>
            <a:p>
              <a:r>
                <a:rPr lang="en-US" sz="1200" b="1" dirty="0" err="1">
                  <a:solidFill>
                    <a:schemeClr val="bg1"/>
                  </a:solidFill>
                </a:rPr>
                <a:t>Controlability</a:t>
              </a:r>
              <a:endParaRPr lang="en-US" sz="1200" b="1" dirty="0">
                <a:solidFill>
                  <a:schemeClr val="bg1"/>
                </a:solidFill>
              </a:endParaRPr>
            </a:p>
          </p:txBody>
        </p:sp>
        <p:sp>
          <p:nvSpPr>
            <p:cNvPr id="22" name="TextBox 21">
              <a:extLst>
                <a:ext uri="{FF2B5EF4-FFF2-40B4-BE49-F238E27FC236}">
                  <a16:creationId xmlns:a16="http://schemas.microsoft.com/office/drawing/2014/main" id="{5B438BAA-FBAE-4124-CA4C-932B3848AA4A}"/>
                </a:ext>
              </a:extLst>
            </p:cNvPr>
            <p:cNvSpPr txBox="1"/>
            <p:nvPr/>
          </p:nvSpPr>
          <p:spPr>
            <a:xfrm>
              <a:off x="1683196" y="3443332"/>
              <a:ext cx="1386849" cy="276999"/>
            </a:xfrm>
            <a:prstGeom prst="rect">
              <a:avLst/>
            </a:prstGeom>
            <a:noFill/>
          </p:spPr>
          <p:txBody>
            <a:bodyPr wrap="square" rtlCol="0">
              <a:spAutoFit/>
            </a:bodyPr>
            <a:lstStyle/>
            <a:p>
              <a:r>
                <a:rPr lang="en-US" sz="1200" b="1" dirty="0">
                  <a:solidFill>
                    <a:schemeClr val="bg1"/>
                  </a:solidFill>
                </a:rPr>
                <a:t>Transformations</a:t>
              </a:r>
            </a:p>
          </p:txBody>
        </p:sp>
      </p:grpSp>
      <p:pic>
        <p:nvPicPr>
          <p:cNvPr id="7" name="Picture 6" descr="A purple butterfly with black wings&#10;&#10;Description automatically generated">
            <a:extLst>
              <a:ext uri="{FF2B5EF4-FFF2-40B4-BE49-F238E27FC236}">
                <a16:creationId xmlns:a16="http://schemas.microsoft.com/office/drawing/2014/main" id="{A3C98E59-A2AF-B8EF-6C44-53246494EB50}"/>
              </a:ext>
            </a:extLst>
          </p:cNvPr>
          <p:cNvPicPr>
            <a:picLocks noChangeAspect="1"/>
          </p:cNvPicPr>
          <p:nvPr/>
        </p:nvPicPr>
        <p:blipFill>
          <a:blip r:embed="rId4"/>
          <a:stretch>
            <a:fillRect/>
          </a:stretch>
        </p:blipFill>
        <p:spPr>
          <a:xfrm>
            <a:off x="4855940" y="2743024"/>
            <a:ext cx="3221492" cy="2382176"/>
          </a:xfrm>
          <a:prstGeom prst="rect">
            <a:avLst/>
          </a:prstGeom>
        </p:spPr>
      </p:pic>
    </p:spTree>
    <p:extLst>
      <p:ext uri="{BB962C8B-B14F-4D97-AF65-F5344CB8AC3E}">
        <p14:creationId xmlns:p14="http://schemas.microsoft.com/office/powerpoint/2010/main" val="2232620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971858"/>
            <a:ext cx="8226425" cy="5226685"/>
          </a:xfrm>
        </p:spPr>
        <p:txBody>
          <a:bodyPr/>
          <a:lstStyle/>
          <a:p>
            <a:pPr algn="just"/>
            <a:r>
              <a:rPr lang="en-US" dirty="0"/>
              <a:t>Aluminium</a:t>
            </a:r>
          </a:p>
          <a:p>
            <a:pPr lvl="1" algn="just"/>
            <a:r>
              <a:rPr lang="en-GB" dirty="0"/>
              <a:t>Second-most abundant metallic element in Earth's crust after silicon.</a:t>
            </a:r>
          </a:p>
          <a:p>
            <a:pPr lvl="1" algn="just"/>
            <a:r>
              <a:rPr lang="en-GB" dirty="0"/>
              <a:t>The name comes from its compound form, a mineral rock called ‘</a:t>
            </a:r>
            <a:r>
              <a:rPr lang="en-GB" dirty="0" err="1"/>
              <a:t>alumen</a:t>
            </a:r>
            <a:r>
              <a:rPr lang="en-GB" dirty="0"/>
              <a:t>’ (meaning binding) used as dyeing fixative. </a:t>
            </a:r>
          </a:p>
          <a:p>
            <a:pPr lvl="1" algn="just"/>
            <a:r>
              <a:rPr lang="en-GB" dirty="0"/>
              <a:t>Silver from clay</a:t>
            </a:r>
          </a:p>
        </p:txBody>
      </p:sp>
      <p:pic>
        <p:nvPicPr>
          <p:cNvPr id="1026" name="Picture 2" descr="Aluminum"/>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266111" y="233493"/>
            <a:ext cx="1609452" cy="107129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Tiberius: Everything You Need To Know About The Roman Empero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81053" y="4102873"/>
            <a:ext cx="3644643" cy="209567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4149549" y="4743740"/>
            <a:ext cx="3276738" cy="1477328"/>
          </a:xfrm>
          <a:prstGeom prst="rect">
            <a:avLst/>
          </a:prstGeom>
          <a:noFill/>
        </p:spPr>
        <p:txBody>
          <a:bodyPr wrap="square" rtlCol="0">
            <a:spAutoFit/>
          </a:bodyPr>
          <a:lstStyle/>
          <a:p>
            <a:pPr algn="just"/>
            <a:r>
              <a:rPr lang="en-US" dirty="0">
                <a:solidFill>
                  <a:schemeClr val="tx1">
                    <a:lumMod val="60000"/>
                    <a:lumOff val="40000"/>
                  </a:schemeClr>
                </a:solidFill>
              </a:rPr>
              <a:t>The legend sais that Tiberius beheaded a goldsmith who first crafted aluminium since it could devaluate the price of gold.</a:t>
            </a:r>
          </a:p>
        </p:txBody>
      </p:sp>
      <p:sp>
        <p:nvSpPr>
          <p:cNvPr id="8" name="Title 1"/>
          <p:cNvSpPr>
            <a:spLocks noGrp="1"/>
          </p:cNvSpPr>
          <p:nvPr>
            <p:ph type="title"/>
          </p:nvPr>
        </p:nvSpPr>
        <p:spPr>
          <a:xfrm>
            <a:off x="457200" y="233493"/>
            <a:ext cx="8226854" cy="715840"/>
          </a:xfrm>
        </p:spPr>
        <p:txBody>
          <a:bodyPr>
            <a:normAutofit/>
          </a:bodyPr>
          <a:lstStyle/>
          <a:p>
            <a:r>
              <a:rPr lang="en-US" sz="2800" b="1" dirty="0"/>
              <a:t>Non – ferrous materials</a:t>
            </a:r>
          </a:p>
        </p:txBody>
      </p:sp>
      <p:cxnSp>
        <p:nvCxnSpPr>
          <p:cNvPr id="9" name="Straight Connector 8"/>
          <p:cNvCxnSpPr/>
          <p:nvPr/>
        </p:nvCxnSpPr>
        <p:spPr>
          <a:xfrm>
            <a:off x="457200" y="840509"/>
            <a:ext cx="4038600"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6" name="Date Placeholder 5"/>
          <p:cNvSpPr>
            <a:spLocks noGrp="1"/>
          </p:cNvSpPr>
          <p:nvPr>
            <p:ph type="dt" sz="half" idx="10"/>
          </p:nvPr>
        </p:nvSpPr>
        <p:spPr/>
        <p:txBody>
          <a:bodyPr/>
          <a:lstStyle/>
          <a:p>
            <a:r>
              <a:rPr lang="en-US"/>
              <a:t>04-06-2024</a:t>
            </a:r>
            <a:endParaRPr lang="en-US" dirty="0"/>
          </a:p>
        </p:txBody>
      </p:sp>
      <p:sp>
        <p:nvSpPr>
          <p:cNvPr id="7" name="Footer Placeholder 6"/>
          <p:cNvSpPr>
            <a:spLocks noGrp="1"/>
          </p:cNvSpPr>
          <p:nvPr>
            <p:ph type="ftr" sz="quarter" idx="11"/>
          </p:nvPr>
        </p:nvSpPr>
        <p:spPr/>
        <p:txBody>
          <a:bodyPr/>
          <a:lstStyle/>
          <a:p>
            <a:r>
              <a:rPr lang="en-US"/>
              <a:t>IAS - Non – ferrous metals for particle accelerators</a:t>
            </a:r>
            <a:endParaRPr lang="en-US" dirty="0"/>
          </a:p>
        </p:txBody>
      </p:sp>
      <p:sp>
        <p:nvSpPr>
          <p:cNvPr id="10" name="Slide Number Placeholder 9"/>
          <p:cNvSpPr>
            <a:spLocks noGrp="1"/>
          </p:cNvSpPr>
          <p:nvPr>
            <p:ph type="sldNum" sz="quarter" idx="12"/>
          </p:nvPr>
        </p:nvSpPr>
        <p:spPr/>
        <p:txBody>
          <a:bodyPr/>
          <a:lstStyle/>
          <a:p>
            <a:fld id="{8D6C380F-326D-3C40-9EE7-7FBAB0953422}" type="slidenum">
              <a:rPr lang="en-US" smtClean="0"/>
              <a:pPr/>
              <a:t>11</a:t>
            </a:fld>
            <a:endParaRPr lang="en-US"/>
          </a:p>
        </p:txBody>
      </p:sp>
    </p:spTree>
    <p:extLst>
      <p:ext uri="{BB962C8B-B14F-4D97-AF65-F5344CB8AC3E}">
        <p14:creationId xmlns:p14="http://schemas.microsoft.com/office/powerpoint/2010/main" val="38174155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1008487"/>
            <a:ext cx="8226425" cy="5028279"/>
          </a:xfrm>
        </p:spPr>
        <p:txBody>
          <a:bodyPr/>
          <a:lstStyle/>
          <a:p>
            <a:pPr algn="just"/>
            <a:r>
              <a:rPr lang="en-US" dirty="0"/>
              <a:t>Aluminium</a:t>
            </a:r>
          </a:p>
          <a:p>
            <a:pPr lvl="1" algn="just"/>
            <a:r>
              <a:rPr lang="en-GB" dirty="0"/>
              <a:t>Two millennia after, the extraction of Al from bauxite was very scarce. Al was more precious than gold (as Tiberius feared). </a:t>
            </a:r>
          </a:p>
        </p:txBody>
      </p:sp>
      <p:pic>
        <p:nvPicPr>
          <p:cNvPr id="1026" name="Picture 2" descr="Aluminum"/>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280106" y="233493"/>
            <a:ext cx="1609452" cy="1071292"/>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Why Napoleon III Served Dinner On Aluminum Instead Of Gold | by Erik Brown  | Dialogue &amp; Discourse | Medium"/>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57200" y="3048001"/>
            <a:ext cx="4329343" cy="3195499"/>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4889958" y="5043171"/>
            <a:ext cx="3276738" cy="1200329"/>
          </a:xfrm>
          <a:prstGeom prst="rect">
            <a:avLst/>
          </a:prstGeom>
          <a:noFill/>
        </p:spPr>
        <p:txBody>
          <a:bodyPr wrap="square" rtlCol="0">
            <a:spAutoFit/>
          </a:bodyPr>
          <a:lstStyle/>
          <a:p>
            <a:pPr algn="just"/>
            <a:r>
              <a:rPr lang="en-US" dirty="0">
                <a:solidFill>
                  <a:schemeClr val="tx1">
                    <a:lumMod val="60000"/>
                    <a:lumOff val="40000"/>
                  </a:schemeClr>
                </a:solidFill>
              </a:rPr>
              <a:t>Napoleon III had, for his most distinguished guests, Al cutlery. The rest had to settle for gold.</a:t>
            </a:r>
          </a:p>
        </p:txBody>
      </p:sp>
      <p:sp>
        <p:nvSpPr>
          <p:cNvPr id="8" name="Title 1"/>
          <p:cNvSpPr>
            <a:spLocks noGrp="1"/>
          </p:cNvSpPr>
          <p:nvPr>
            <p:ph type="title"/>
          </p:nvPr>
        </p:nvSpPr>
        <p:spPr>
          <a:xfrm>
            <a:off x="457200" y="233493"/>
            <a:ext cx="8226854" cy="715840"/>
          </a:xfrm>
        </p:spPr>
        <p:txBody>
          <a:bodyPr>
            <a:normAutofit/>
          </a:bodyPr>
          <a:lstStyle/>
          <a:p>
            <a:r>
              <a:rPr lang="en-US" sz="2800" b="1" dirty="0"/>
              <a:t>Non – ferrous materials</a:t>
            </a:r>
          </a:p>
        </p:txBody>
      </p:sp>
      <p:cxnSp>
        <p:nvCxnSpPr>
          <p:cNvPr id="9" name="Straight Connector 8"/>
          <p:cNvCxnSpPr/>
          <p:nvPr/>
        </p:nvCxnSpPr>
        <p:spPr>
          <a:xfrm>
            <a:off x="457200" y="840509"/>
            <a:ext cx="4038600"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5" name="Date Placeholder 4"/>
          <p:cNvSpPr>
            <a:spLocks noGrp="1"/>
          </p:cNvSpPr>
          <p:nvPr>
            <p:ph type="dt" sz="half" idx="10"/>
          </p:nvPr>
        </p:nvSpPr>
        <p:spPr/>
        <p:txBody>
          <a:bodyPr/>
          <a:lstStyle/>
          <a:p>
            <a:r>
              <a:rPr lang="en-US"/>
              <a:t>04-06-2024</a:t>
            </a:r>
            <a:endParaRPr lang="en-US" dirty="0"/>
          </a:p>
        </p:txBody>
      </p:sp>
      <p:sp>
        <p:nvSpPr>
          <p:cNvPr id="7" name="Footer Placeholder 6"/>
          <p:cNvSpPr>
            <a:spLocks noGrp="1"/>
          </p:cNvSpPr>
          <p:nvPr>
            <p:ph type="ftr" sz="quarter" idx="11"/>
          </p:nvPr>
        </p:nvSpPr>
        <p:spPr/>
        <p:txBody>
          <a:bodyPr/>
          <a:lstStyle/>
          <a:p>
            <a:r>
              <a:rPr lang="en-US"/>
              <a:t>IAS - Non – ferrous metals for particle accelerators</a:t>
            </a:r>
            <a:endParaRPr lang="en-US" dirty="0"/>
          </a:p>
        </p:txBody>
      </p:sp>
      <p:sp>
        <p:nvSpPr>
          <p:cNvPr id="10" name="Slide Number Placeholder 9"/>
          <p:cNvSpPr>
            <a:spLocks noGrp="1"/>
          </p:cNvSpPr>
          <p:nvPr>
            <p:ph type="sldNum" sz="quarter" idx="12"/>
          </p:nvPr>
        </p:nvSpPr>
        <p:spPr/>
        <p:txBody>
          <a:bodyPr/>
          <a:lstStyle/>
          <a:p>
            <a:fld id="{8D6C380F-326D-3C40-9EE7-7FBAB0953422}" type="slidenum">
              <a:rPr lang="en-US" smtClean="0"/>
              <a:pPr/>
              <a:t>12</a:t>
            </a:fld>
            <a:endParaRPr lang="en-US"/>
          </a:p>
        </p:txBody>
      </p:sp>
    </p:spTree>
    <p:extLst>
      <p:ext uri="{BB962C8B-B14F-4D97-AF65-F5344CB8AC3E}">
        <p14:creationId xmlns:p14="http://schemas.microsoft.com/office/powerpoint/2010/main" val="28694001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949333"/>
            <a:ext cx="8226425" cy="5028279"/>
          </a:xfrm>
        </p:spPr>
        <p:txBody>
          <a:bodyPr/>
          <a:lstStyle/>
          <a:p>
            <a:r>
              <a:rPr lang="en-US" dirty="0"/>
              <a:t>Aluminium</a:t>
            </a:r>
          </a:p>
          <a:p>
            <a:pPr lvl="1"/>
            <a:r>
              <a:rPr lang="en-GB" dirty="0"/>
              <a:t>Electrolysis (Hall – </a:t>
            </a:r>
            <a:r>
              <a:rPr lang="en-GB" dirty="0" err="1"/>
              <a:t>Héroult</a:t>
            </a:r>
            <a:r>
              <a:rPr lang="en-GB" dirty="0"/>
              <a:t> process) of alumina (Bayer process).</a:t>
            </a:r>
          </a:p>
          <a:p>
            <a:pPr lvl="1"/>
            <a:r>
              <a:rPr lang="en-GB" dirty="0"/>
              <a:t>Victim of its own success: it is produced in similar quantities than all other non-ferrous metals combined </a:t>
            </a:r>
            <a:endParaRPr lang="en-US" dirty="0"/>
          </a:p>
        </p:txBody>
      </p:sp>
      <p:pic>
        <p:nvPicPr>
          <p:cNvPr id="4" name="Picture 2" descr="Graph of world production of aluminium since 1900"/>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56771" y="3295783"/>
            <a:ext cx="3312053" cy="278160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Aluminum"/>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232707" y="233493"/>
            <a:ext cx="1609452" cy="1071292"/>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p:cNvSpPr>
            <a:spLocks noGrp="1"/>
          </p:cNvSpPr>
          <p:nvPr>
            <p:ph type="title"/>
          </p:nvPr>
        </p:nvSpPr>
        <p:spPr>
          <a:xfrm>
            <a:off x="457200" y="233493"/>
            <a:ext cx="8226854" cy="715840"/>
          </a:xfrm>
        </p:spPr>
        <p:txBody>
          <a:bodyPr>
            <a:normAutofit/>
          </a:bodyPr>
          <a:lstStyle/>
          <a:p>
            <a:r>
              <a:rPr lang="en-US" sz="2800" b="1" dirty="0"/>
              <a:t>Non – ferrous materials</a:t>
            </a:r>
          </a:p>
        </p:txBody>
      </p:sp>
      <p:cxnSp>
        <p:nvCxnSpPr>
          <p:cNvPr id="8" name="Straight Connector 7"/>
          <p:cNvCxnSpPr/>
          <p:nvPr/>
        </p:nvCxnSpPr>
        <p:spPr>
          <a:xfrm>
            <a:off x="457200" y="840509"/>
            <a:ext cx="4038600"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9" name="Date Placeholder 8"/>
          <p:cNvSpPr>
            <a:spLocks noGrp="1"/>
          </p:cNvSpPr>
          <p:nvPr>
            <p:ph type="dt" sz="half" idx="10"/>
          </p:nvPr>
        </p:nvSpPr>
        <p:spPr/>
        <p:txBody>
          <a:bodyPr/>
          <a:lstStyle/>
          <a:p>
            <a:r>
              <a:rPr lang="en-US"/>
              <a:t>04-06-2024</a:t>
            </a:r>
            <a:endParaRPr lang="en-US" dirty="0"/>
          </a:p>
        </p:txBody>
      </p:sp>
      <p:sp>
        <p:nvSpPr>
          <p:cNvPr id="10" name="Footer Placeholder 9"/>
          <p:cNvSpPr>
            <a:spLocks noGrp="1"/>
          </p:cNvSpPr>
          <p:nvPr>
            <p:ph type="ftr" sz="quarter" idx="11"/>
          </p:nvPr>
        </p:nvSpPr>
        <p:spPr/>
        <p:txBody>
          <a:bodyPr/>
          <a:lstStyle/>
          <a:p>
            <a:r>
              <a:rPr lang="en-US"/>
              <a:t>IAS - Non – ferrous metals for particle accelerators</a:t>
            </a:r>
            <a:endParaRPr lang="en-US" dirty="0"/>
          </a:p>
        </p:txBody>
      </p:sp>
      <p:sp>
        <p:nvSpPr>
          <p:cNvPr id="11" name="Slide Number Placeholder 10"/>
          <p:cNvSpPr>
            <a:spLocks noGrp="1"/>
          </p:cNvSpPr>
          <p:nvPr>
            <p:ph type="sldNum" sz="quarter" idx="12"/>
          </p:nvPr>
        </p:nvSpPr>
        <p:spPr/>
        <p:txBody>
          <a:bodyPr/>
          <a:lstStyle/>
          <a:p>
            <a:fld id="{8D6C380F-326D-3C40-9EE7-7FBAB0953422}" type="slidenum">
              <a:rPr lang="en-US" smtClean="0"/>
              <a:pPr/>
              <a:t>13</a:t>
            </a:fld>
            <a:endParaRPr lang="en-US"/>
          </a:p>
        </p:txBody>
      </p:sp>
      <p:pic>
        <p:nvPicPr>
          <p:cNvPr id="1026" name="Picture 2">
            <a:extLst>
              <a:ext uri="{FF2B5EF4-FFF2-40B4-BE49-F238E27FC236}">
                <a16:creationId xmlns:a16="http://schemas.microsoft.com/office/drawing/2014/main" id="{39C446D8-1AE9-A1D2-DB51-5E0D237E79F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68541" y="3230784"/>
            <a:ext cx="2152417" cy="2911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2F5D1C4D-3D5C-C380-21A0-F2911BD464D8}"/>
              </a:ext>
            </a:extLst>
          </p:cNvPr>
          <p:cNvSpPr txBox="1"/>
          <p:nvPr/>
        </p:nvSpPr>
        <p:spPr>
          <a:xfrm>
            <a:off x="6502931" y="4501919"/>
            <a:ext cx="2153154" cy="369332"/>
          </a:xfrm>
          <a:prstGeom prst="rect">
            <a:avLst/>
          </a:prstGeom>
          <a:noFill/>
        </p:spPr>
        <p:txBody>
          <a:bodyPr wrap="none" rtlCol="0">
            <a:spAutoFit/>
          </a:bodyPr>
          <a:lstStyle/>
          <a:p>
            <a:r>
              <a:rPr lang="en-US" dirty="0"/>
              <a:t>~ 70M tons in 2023</a:t>
            </a:r>
          </a:p>
        </p:txBody>
      </p:sp>
    </p:spTree>
    <p:extLst>
      <p:ext uri="{BB962C8B-B14F-4D97-AF65-F5344CB8AC3E}">
        <p14:creationId xmlns:p14="http://schemas.microsoft.com/office/powerpoint/2010/main" val="17022869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Aluminium for particle accelerators</a:t>
            </a:r>
          </a:p>
        </p:txBody>
      </p:sp>
      <p:sp>
        <p:nvSpPr>
          <p:cNvPr id="3" name="Content Placeholder 2"/>
          <p:cNvSpPr>
            <a:spLocks noGrp="1"/>
          </p:cNvSpPr>
          <p:nvPr>
            <p:ph sz="quarter" idx="13"/>
          </p:nvPr>
        </p:nvSpPr>
        <p:spPr>
          <a:xfrm>
            <a:off x="460375" y="883620"/>
            <a:ext cx="8226425" cy="1731818"/>
          </a:xfrm>
        </p:spPr>
        <p:txBody>
          <a:bodyPr>
            <a:normAutofit/>
          </a:bodyPr>
          <a:lstStyle/>
          <a:p>
            <a:pPr lvl="1" algn="just"/>
            <a:r>
              <a:rPr lang="en-US" dirty="0"/>
              <a:t>Low modulus of elasticity</a:t>
            </a:r>
          </a:p>
          <a:p>
            <a:pPr lvl="1" algn="just"/>
            <a:r>
              <a:rPr lang="en-US" dirty="0"/>
              <a:t>High thermal contraction coefficient</a:t>
            </a:r>
          </a:p>
          <a:p>
            <a:pPr lvl="1" algn="just"/>
            <a:r>
              <a:rPr lang="en-US" dirty="0"/>
              <a:t>Paramagnetic</a:t>
            </a:r>
          </a:p>
          <a:p>
            <a:pPr lvl="1" algn="just"/>
            <a:endParaRPr lang="en-US" dirty="0"/>
          </a:p>
        </p:txBody>
      </p:sp>
      <p:cxnSp>
        <p:nvCxnSpPr>
          <p:cNvPr id="7" name="Straight Connector 6"/>
          <p:cNvCxnSpPr/>
          <p:nvPr/>
        </p:nvCxnSpPr>
        <p:spPr>
          <a:xfrm>
            <a:off x="457200" y="840509"/>
            <a:ext cx="6013938" cy="0"/>
          </a:xfrm>
          <a:prstGeom prst="line">
            <a:avLst/>
          </a:prstGeom>
          <a:ln w="38100"/>
          <a:effectLst/>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p:nvPicPr>
        <p:blipFill>
          <a:blip r:embed="rId3"/>
          <a:stretch>
            <a:fillRect/>
          </a:stretch>
        </p:blipFill>
        <p:spPr>
          <a:xfrm>
            <a:off x="460375" y="2334161"/>
            <a:ext cx="3277867" cy="3895224"/>
          </a:xfrm>
          <a:prstGeom prst="rect">
            <a:avLst/>
          </a:prstGeom>
        </p:spPr>
      </p:pic>
      <p:pic>
        <p:nvPicPr>
          <p:cNvPr id="9" name="Picture 8"/>
          <p:cNvPicPr>
            <a:picLocks noChangeAspect="1"/>
          </p:cNvPicPr>
          <p:nvPr/>
        </p:nvPicPr>
        <p:blipFill>
          <a:blip r:embed="rId4"/>
          <a:stretch>
            <a:fillRect/>
          </a:stretch>
        </p:blipFill>
        <p:spPr>
          <a:xfrm>
            <a:off x="3572407" y="2334161"/>
            <a:ext cx="3943723" cy="3943723"/>
          </a:xfrm>
          <a:prstGeom prst="rect">
            <a:avLst/>
          </a:prstGeom>
        </p:spPr>
      </p:pic>
      <p:sp>
        <p:nvSpPr>
          <p:cNvPr id="10" name="TextBox 9"/>
          <p:cNvSpPr txBox="1"/>
          <p:nvPr/>
        </p:nvSpPr>
        <p:spPr>
          <a:xfrm>
            <a:off x="7522234" y="4045463"/>
            <a:ext cx="1526875" cy="1200329"/>
          </a:xfrm>
          <a:prstGeom prst="rect">
            <a:avLst/>
          </a:prstGeom>
          <a:noFill/>
        </p:spPr>
        <p:txBody>
          <a:bodyPr wrap="square" rtlCol="0">
            <a:spAutoFit/>
          </a:bodyPr>
          <a:lstStyle/>
          <a:p>
            <a:pPr algn="ctr"/>
            <a:r>
              <a:rPr lang="en-US" dirty="0">
                <a:solidFill>
                  <a:schemeClr val="tx1">
                    <a:lumMod val="60000"/>
                    <a:lumOff val="40000"/>
                  </a:schemeClr>
                </a:solidFill>
              </a:rPr>
              <a:t>Al shrinking cylinders for</a:t>
            </a:r>
          </a:p>
          <a:p>
            <a:pPr algn="ctr"/>
            <a:r>
              <a:rPr lang="en-US" dirty="0">
                <a:solidFill>
                  <a:schemeClr val="tx1">
                    <a:lumMod val="60000"/>
                    <a:lumOff val="40000"/>
                  </a:schemeClr>
                </a:solidFill>
              </a:rPr>
              <a:t>MQXF </a:t>
            </a:r>
          </a:p>
          <a:p>
            <a:pPr algn="ctr"/>
            <a:r>
              <a:rPr lang="en-US" dirty="0">
                <a:solidFill>
                  <a:schemeClr val="tx1">
                    <a:lumMod val="60000"/>
                    <a:lumOff val="40000"/>
                  </a:schemeClr>
                </a:solidFill>
              </a:rPr>
              <a:t>quadrupoles</a:t>
            </a:r>
          </a:p>
        </p:txBody>
      </p:sp>
      <p:sp>
        <p:nvSpPr>
          <p:cNvPr id="4" name="Date Placeholder 3"/>
          <p:cNvSpPr>
            <a:spLocks noGrp="1"/>
          </p:cNvSpPr>
          <p:nvPr>
            <p:ph type="dt" sz="half" idx="10"/>
          </p:nvPr>
        </p:nvSpPr>
        <p:spPr/>
        <p:txBody>
          <a:bodyPr/>
          <a:lstStyle/>
          <a:p>
            <a:r>
              <a:rPr lang="en-US"/>
              <a:t>04-06-2024</a:t>
            </a:r>
            <a:endParaRPr lang="en-US" dirty="0"/>
          </a:p>
        </p:txBody>
      </p:sp>
      <p:sp>
        <p:nvSpPr>
          <p:cNvPr id="5" name="Footer Placeholder 4"/>
          <p:cNvSpPr>
            <a:spLocks noGrp="1"/>
          </p:cNvSpPr>
          <p:nvPr>
            <p:ph type="ftr" sz="quarter" idx="11"/>
          </p:nvPr>
        </p:nvSpPr>
        <p:spPr/>
        <p:txBody>
          <a:bodyPr/>
          <a:lstStyle/>
          <a:p>
            <a:r>
              <a:rPr lang="en-US"/>
              <a:t>IAS - Non – ferrous metals for particle accelerators</a:t>
            </a:r>
            <a:endParaRPr lang="en-US" dirty="0"/>
          </a:p>
        </p:txBody>
      </p:sp>
      <p:sp>
        <p:nvSpPr>
          <p:cNvPr id="11" name="Slide Number Placeholder 10"/>
          <p:cNvSpPr>
            <a:spLocks noGrp="1"/>
          </p:cNvSpPr>
          <p:nvPr>
            <p:ph type="sldNum" sz="quarter" idx="12"/>
          </p:nvPr>
        </p:nvSpPr>
        <p:spPr/>
        <p:txBody>
          <a:bodyPr/>
          <a:lstStyle/>
          <a:p>
            <a:fld id="{8D6C380F-326D-3C40-9EE7-7FBAB0953422}" type="slidenum">
              <a:rPr lang="en-US" smtClean="0"/>
              <a:pPr/>
              <a:t>14</a:t>
            </a:fld>
            <a:endParaRPr lang="en-US"/>
          </a:p>
        </p:txBody>
      </p:sp>
      <p:sp>
        <p:nvSpPr>
          <p:cNvPr id="12" name="TextBox 11"/>
          <p:cNvSpPr txBox="1"/>
          <p:nvPr/>
        </p:nvSpPr>
        <p:spPr>
          <a:xfrm>
            <a:off x="3528407" y="5938820"/>
            <a:ext cx="1317990" cy="307777"/>
          </a:xfrm>
          <a:prstGeom prst="rect">
            <a:avLst/>
          </a:prstGeom>
          <a:noFill/>
        </p:spPr>
        <p:txBody>
          <a:bodyPr wrap="none" rtlCol="0">
            <a:spAutoFit/>
          </a:bodyPr>
          <a:lstStyle/>
          <a:p>
            <a:r>
              <a:rPr lang="en-US" sz="1400" dirty="0" err="1">
                <a:solidFill>
                  <a:srgbClr val="000000"/>
                </a:solidFill>
              </a:rPr>
              <a:t>Ø</a:t>
            </a:r>
            <a:r>
              <a:rPr lang="en-US" sz="1400" baseline="-25000" dirty="0" err="1">
                <a:solidFill>
                  <a:srgbClr val="000000"/>
                </a:solidFill>
              </a:rPr>
              <a:t>ext</a:t>
            </a:r>
            <a:r>
              <a:rPr lang="en-US" sz="1400" baseline="-25000" dirty="0">
                <a:solidFill>
                  <a:srgbClr val="000000"/>
                </a:solidFill>
              </a:rPr>
              <a:t> </a:t>
            </a:r>
            <a:r>
              <a:rPr lang="en-US" sz="1400" dirty="0">
                <a:solidFill>
                  <a:srgbClr val="000000"/>
                </a:solidFill>
              </a:rPr>
              <a:t>= 614 mm</a:t>
            </a:r>
          </a:p>
        </p:txBody>
      </p:sp>
      <p:sp>
        <p:nvSpPr>
          <p:cNvPr id="13" name="TextBox 12"/>
          <p:cNvSpPr txBox="1"/>
          <p:nvPr/>
        </p:nvSpPr>
        <p:spPr>
          <a:xfrm>
            <a:off x="587909" y="5881468"/>
            <a:ext cx="1247457" cy="307777"/>
          </a:xfrm>
          <a:prstGeom prst="rect">
            <a:avLst/>
          </a:prstGeom>
          <a:noFill/>
        </p:spPr>
        <p:txBody>
          <a:bodyPr wrap="none" rtlCol="0">
            <a:spAutoFit/>
          </a:bodyPr>
          <a:lstStyle/>
          <a:p>
            <a:r>
              <a:rPr lang="en-US" sz="1400" dirty="0">
                <a:solidFill>
                  <a:srgbClr val="000000"/>
                </a:solidFill>
              </a:rPr>
              <a:t>H</a:t>
            </a:r>
            <a:r>
              <a:rPr lang="en-US" sz="1400" baseline="-25000" dirty="0">
                <a:solidFill>
                  <a:srgbClr val="000000"/>
                </a:solidFill>
              </a:rPr>
              <a:t> </a:t>
            </a:r>
            <a:r>
              <a:rPr lang="en-US" sz="1400" dirty="0">
                <a:solidFill>
                  <a:srgbClr val="000000"/>
                </a:solidFill>
              </a:rPr>
              <a:t>= 1366 mm</a:t>
            </a:r>
          </a:p>
        </p:txBody>
      </p:sp>
      <p:cxnSp>
        <p:nvCxnSpPr>
          <p:cNvPr id="15" name="Straight Arrow Connector 14"/>
          <p:cNvCxnSpPr/>
          <p:nvPr/>
        </p:nvCxnSpPr>
        <p:spPr>
          <a:xfrm flipH="1">
            <a:off x="2552700" y="4440300"/>
            <a:ext cx="79741" cy="1661696"/>
          </a:xfrm>
          <a:prstGeom prst="straightConnector1">
            <a:avLst/>
          </a:prstGeom>
          <a:ln w="38100">
            <a:solidFill>
              <a:srgbClr val="000000"/>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2592359" y="5267654"/>
            <a:ext cx="314510" cy="307777"/>
          </a:xfrm>
          <a:prstGeom prst="rect">
            <a:avLst/>
          </a:prstGeom>
          <a:noFill/>
        </p:spPr>
        <p:txBody>
          <a:bodyPr wrap="none" rtlCol="0">
            <a:spAutoFit/>
          </a:bodyPr>
          <a:lstStyle/>
          <a:p>
            <a:r>
              <a:rPr lang="en-US" sz="1400" dirty="0">
                <a:solidFill>
                  <a:srgbClr val="000000"/>
                </a:solidFill>
              </a:rPr>
              <a:t>H</a:t>
            </a:r>
          </a:p>
        </p:txBody>
      </p:sp>
      <p:sp>
        <p:nvSpPr>
          <p:cNvPr id="19" name="Rectangle 18"/>
          <p:cNvSpPr/>
          <p:nvPr/>
        </p:nvSpPr>
        <p:spPr>
          <a:xfrm>
            <a:off x="3666434" y="6404849"/>
            <a:ext cx="3963091" cy="430887"/>
          </a:xfrm>
          <a:prstGeom prst="rect">
            <a:avLst/>
          </a:prstGeom>
          <a:solidFill>
            <a:schemeClr val="bg1"/>
          </a:solidFill>
        </p:spPr>
        <p:txBody>
          <a:bodyPr wrap="square">
            <a:spAutoFit/>
          </a:bodyPr>
          <a:lstStyle/>
          <a:p>
            <a:r>
              <a:rPr lang="en-GB" sz="1050" dirty="0">
                <a:solidFill>
                  <a:srgbClr val="000000"/>
                </a:solidFill>
              </a:rPr>
              <a:t>Source: DUTHIL, </a:t>
            </a:r>
            <a:r>
              <a:rPr lang="en-GB" sz="1050" dirty="0" err="1">
                <a:solidFill>
                  <a:srgbClr val="000000"/>
                </a:solidFill>
              </a:rPr>
              <a:t>Patxi</a:t>
            </a:r>
            <a:r>
              <a:rPr lang="en-GB" sz="1050" dirty="0">
                <a:solidFill>
                  <a:srgbClr val="000000"/>
                </a:solidFill>
              </a:rPr>
              <a:t>. Material properties at low temperature. </a:t>
            </a:r>
            <a:r>
              <a:rPr lang="en-GB" sz="1050" dirty="0" err="1">
                <a:solidFill>
                  <a:srgbClr val="000000"/>
                </a:solidFill>
              </a:rPr>
              <a:t>arXiv</a:t>
            </a:r>
            <a:r>
              <a:rPr lang="en-GB" sz="1050" dirty="0">
                <a:solidFill>
                  <a:srgbClr val="000000"/>
                </a:solidFill>
              </a:rPr>
              <a:t> preprint arXiv:1501.07100, 2015.</a:t>
            </a:r>
            <a:endParaRPr lang="en-US" sz="1050" dirty="0">
              <a:solidFill>
                <a:srgbClr val="000000"/>
              </a:solidFill>
            </a:endParaRPr>
          </a:p>
        </p:txBody>
      </p:sp>
      <p:pic>
        <p:nvPicPr>
          <p:cNvPr id="20" name="Picture 19"/>
          <p:cNvPicPr>
            <a:picLocks noChangeAspect="1"/>
          </p:cNvPicPr>
          <p:nvPr/>
        </p:nvPicPr>
        <p:blipFill>
          <a:blip r:embed="rId5"/>
          <a:stretch>
            <a:fillRect/>
          </a:stretch>
        </p:blipFill>
        <p:spPr>
          <a:xfrm>
            <a:off x="440862" y="2334161"/>
            <a:ext cx="3154559" cy="4520450"/>
          </a:xfrm>
          <a:prstGeom prst="rect">
            <a:avLst/>
          </a:prstGeom>
        </p:spPr>
      </p:pic>
    </p:spTree>
    <p:extLst>
      <p:ext uri="{BB962C8B-B14F-4D97-AF65-F5344CB8AC3E}">
        <p14:creationId xmlns:p14="http://schemas.microsoft.com/office/powerpoint/2010/main" val="1040291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par>
                                <p:cTn id="11" presetID="10" presetClass="entr" presetSubtype="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Aluminium for particle accelerators</a:t>
            </a:r>
          </a:p>
        </p:txBody>
      </p:sp>
      <p:sp>
        <p:nvSpPr>
          <p:cNvPr id="3" name="Content Placeholder 2"/>
          <p:cNvSpPr>
            <a:spLocks noGrp="1"/>
          </p:cNvSpPr>
          <p:nvPr>
            <p:ph sz="quarter" idx="13"/>
          </p:nvPr>
        </p:nvSpPr>
        <p:spPr>
          <a:xfrm>
            <a:off x="457200" y="1138526"/>
            <a:ext cx="8226425" cy="4283139"/>
          </a:xfrm>
        </p:spPr>
        <p:txBody>
          <a:bodyPr>
            <a:normAutofit/>
          </a:bodyPr>
          <a:lstStyle/>
          <a:p>
            <a:pPr lvl="1" algn="just"/>
            <a:r>
              <a:rPr lang="en-US" dirty="0"/>
              <a:t>Very low thermal emissivity</a:t>
            </a:r>
          </a:p>
          <a:p>
            <a:pPr lvl="1" algn="just"/>
            <a:r>
              <a:rPr lang="en-US" dirty="0"/>
              <a:t>High thermal and electrical conductivity</a:t>
            </a:r>
          </a:p>
          <a:p>
            <a:pPr lvl="1" algn="just"/>
            <a:endParaRPr lang="en-US" dirty="0"/>
          </a:p>
        </p:txBody>
      </p:sp>
      <p:cxnSp>
        <p:nvCxnSpPr>
          <p:cNvPr id="7" name="Straight Connector 6"/>
          <p:cNvCxnSpPr/>
          <p:nvPr/>
        </p:nvCxnSpPr>
        <p:spPr>
          <a:xfrm>
            <a:off x="457200" y="840509"/>
            <a:ext cx="6013938" cy="0"/>
          </a:xfrm>
          <a:prstGeom prst="line">
            <a:avLst/>
          </a:prstGeom>
          <a:ln w="38100"/>
          <a:effectLst/>
        </p:spPr>
        <p:style>
          <a:lnRef idx="2">
            <a:schemeClr val="accent1"/>
          </a:lnRef>
          <a:fillRef idx="0">
            <a:schemeClr val="accent1"/>
          </a:fillRef>
          <a:effectRef idx="1">
            <a:schemeClr val="accent1"/>
          </a:effectRef>
          <a:fontRef idx="minor">
            <a:schemeClr val="tx1"/>
          </a:fontRef>
        </p:style>
      </p:cxnSp>
      <p:pic>
        <p:nvPicPr>
          <p:cNvPr id="8" name="Picture 2" descr="http://cds.cern.ch/record/2703963/files/201912-412_04.jpg?subformat=icon-1440"/>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57200" y="2486641"/>
            <a:ext cx="4401662" cy="278160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4858862" y="5268248"/>
            <a:ext cx="4162992" cy="584775"/>
          </a:xfrm>
          <a:prstGeom prst="rect">
            <a:avLst/>
          </a:prstGeom>
          <a:noFill/>
        </p:spPr>
        <p:txBody>
          <a:bodyPr wrap="square" rtlCol="0">
            <a:spAutoFit/>
          </a:bodyPr>
          <a:lstStyle/>
          <a:p>
            <a:pPr algn="ctr"/>
            <a:r>
              <a:rPr lang="en-US" sz="1600" dirty="0">
                <a:solidFill>
                  <a:schemeClr val="tx1">
                    <a:lumMod val="60000"/>
                    <a:lumOff val="40000"/>
                  </a:schemeClr>
                </a:solidFill>
              </a:rPr>
              <a:t>Al coil for CERN’s first particle accelerator: </a:t>
            </a:r>
          </a:p>
          <a:p>
            <a:pPr algn="ctr"/>
            <a:r>
              <a:rPr lang="en-US" sz="1600" dirty="0">
                <a:solidFill>
                  <a:schemeClr val="tx1">
                    <a:lumMod val="60000"/>
                    <a:lumOff val="40000"/>
                  </a:schemeClr>
                </a:solidFill>
              </a:rPr>
              <a:t>The Synchrocyclotron</a:t>
            </a:r>
          </a:p>
        </p:txBody>
      </p:sp>
      <p:pic>
        <p:nvPicPr>
          <p:cNvPr id="30722" name="Picture 2" descr="Transport of one SC coil through the village of Meyrin - CERN Document  Serve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935629" y="2438757"/>
            <a:ext cx="4086225" cy="2829491"/>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457200" y="5391358"/>
            <a:ext cx="4398306" cy="338554"/>
          </a:xfrm>
          <a:prstGeom prst="rect">
            <a:avLst/>
          </a:prstGeom>
          <a:noFill/>
        </p:spPr>
        <p:txBody>
          <a:bodyPr wrap="square" rtlCol="0">
            <a:spAutoFit/>
          </a:bodyPr>
          <a:lstStyle/>
          <a:p>
            <a:pPr algn="ctr"/>
            <a:r>
              <a:rPr lang="en-US" sz="1600" dirty="0">
                <a:solidFill>
                  <a:schemeClr val="tx1">
                    <a:lumMod val="60000"/>
                    <a:lumOff val="40000"/>
                  </a:schemeClr>
                </a:solidFill>
              </a:rPr>
              <a:t>MLI (Al coated Mylar) HL – LHC’s cold box</a:t>
            </a:r>
          </a:p>
        </p:txBody>
      </p:sp>
      <p:sp>
        <p:nvSpPr>
          <p:cNvPr id="4" name="Date Placeholder 3"/>
          <p:cNvSpPr>
            <a:spLocks noGrp="1"/>
          </p:cNvSpPr>
          <p:nvPr>
            <p:ph type="dt" sz="half" idx="10"/>
          </p:nvPr>
        </p:nvSpPr>
        <p:spPr/>
        <p:txBody>
          <a:bodyPr/>
          <a:lstStyle/>
          <a:p>
            <a:r>
              <a:rPr lang="en-US"/>
              <a:t>04-06-2024</a:t>
            </a:r>
            <a:endParaRPr lang="en-US" dirty="0"/>
          </a:p>
        </p:txBody>
      </p:sp>
      <p:sp>
        <p:nvSpPr>
          <p:cNvPr id="5" name="Footer Placeholder 4"/>
          <p:cNvSpPr>
            <a:spLocks noGrp="1"/>
          </p:cNvSpPr>
          <p:nvPr>
            <p:ph type="ftr" sz="quarter" idx="11"/>
          </p:nvPr>
        </p:nvSpPr>
        <p:spPr/>
        <p:txBody>
          <a:bodyPr/>
          <a:lstStyle/>
          <a:p>
            <a:r>
              <a:rPr lang="en-US"/>
              <a:t>IAS - Non – ferrous metals for particle accelerators</a:t>
            </a:r>
            <a:endParaRPr lang="en-US" dirty="0"/>
          </a:p>
        </p:txBody>
      </p:sp>
      <p:sp>
        <p:nvSpPr>
          <p:cNvPr id="9" name="Slide Number Placeholder 8"/>
          <p:cNvSpPr>
            <a:spLocks noGrp="1"/>
          </p:cNvSpPr>
          <p:nvPr>
            <p:ph type="sldNum" sz="quarter" idx="12"/>
          </p:nvPr>
        </p:nvSpPr>
        <p:spPr/>
        <p:txBody>
          <a:bodyPr/>
          <a:lstStyle/>
          <a:p>
            <a:fld id="{8D6C380F-326D-3C40-9EE7-7FBAB0953422}" type="slidenum">
              <a:rPr lang="en-US" smtClean="0"/>
              <a:pPr/>
              <a:t>15</a:t>
            </a:fld>
            <a:endParaRPr lang="en-US"/>
          </a:p>
        </p:txBody>
      </p:sp>
    </p:spTree>
    <p:extLst>
      <p:ext uri="{BB962C8B-B14F-4D97-AF65-F5344CB8AC3E}">
        <p14:creationId xmlns:p14="http://schemas.microsoft.com/office/powerpoint/2010/main" val="30228060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Aluminium for particle accelerators</a:t>
            </a:r>
          </a:p>
        </p:txBody>
      </p:sp>
      <p:sp>
        <p:nvSpPr>
          <p:cNvPr id="3" name="Content Placeholder 2"/>
          <p:cNvSpPr>
            <a:spLocks noGrp="1"/>
          </p:cNvSpPr>
          <p:nvPr>
            <p:ph sz="quarter" idx="13"/>
          </p:nvPr>
        </p:nvSpPr>
        <p:spPr>
          <a:xfrm>
            <a:off x="457200" y="1035597"/>
            <a:ext cx="8226425" cy="1243015"/>
          </a:xfrm>
        </p:spPr>
        <p:txBody>
          <a:bodyPr>
            <a:normAutofit fontScale="92500" lnSpcReduction="10000"/>
          </a:bodyPr>
          <a:lstStyle/>
          <a:p>
            <a:pPr lvl="1" algn="just"/>
            <a:r>
              <a:rPr lang="en-US" dirty="0"/>
              <a:t>Feeble interaction with particle beams</a:t>
            </a:r>
          </a:p>
          <a:p>
            <a:pPr lvl="2" algn="just"/>
            <a:r>
              <a:rPr lang="en-US" dirty="0"/>
              <a:t>Low density</a:t>
            </a:r>
          </a:p>
          <a:p>
            <a:pPr lvl="2" algn="just"/>
            <a:r>
              <a:rPr lang="en-US" dirty="0"/>
              <a:t>Low atomic number</a:t>
            </a:r>
          </a:p>
          <a:p>
            <a:pPr lvl="1" algn="just"/>
            <a:endParaRPr lang="en-US" dirty="0"/>
          </a:p>
        </p:txBody>
      </p:sp>
      <p:cxnSp>
        <p:nvCxnSpPr>
          <p:cNvPr id="7" name="Straight Connector 6"/>
          <p:cNvCxnSpPr/>
          <p:nvPr/>
        </p:nvCxnSpPr>
        <p:spPr>
          <a:xfrm>
            <a:off x="457200" y="840509"/>
            <a:ext cx="6013938"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457200" y="5717517"/>
            <a:ext cx="8582360" cy="369332"/>
          </a:xfrm>
          <a:prstGeom prst="rect">
            <a:avLst/>
          </a:prstGeom>
          <a:noFill/>
        </p:spPr>
        <p:txBody>
          <a:bodyPr wrap="square" rtlCol="0">
            <a:spAutoFit/>
          </a:bodyPr>
          <a:lstStyle/>
          <a:p>
            <a:pPr algn="ctr"/>
            <a:r>
              <a:rPr lang="en-US" dirty="0">
                <a:solidFill>
                  <a:schemeClr val="tx1">
                    <a:lumMod val="60000"/>
                    <a:lumOff val="40000"/>
                  </a:schemeClr>
                </a:solidFill>
              </a:rPr>
              <a:t>Developments of Al vacuum chambers and bellows</a:t>
            </a:r>
          </a:p>
        </p:txBody>
      </p:sp>
      <p:sp>
        <p:nvSpPr>
          <p:cNvPr id="4" name="Date Placeholder 3"/>
          <p:cNvSpPr>
            <a:spLocks noGrp="1"/>
          </p:cNvSpPr>
          <p:nvPr>
            <p:ph type="dt" sz="half" idx="10"/>
          </p:nvPr>
        </p:nvSpPr>
        <p:spPr/>
        <p:txBody>
          <a:bodyPr/>
          <a:lstStyle/>
          <a:p>
            <a:r>
              <a:rPr lang="en-US"/>
              <a:t>04-06-2024</a:t>
            </a:r>
            <a:endParaRPr lang="en-US" dirty="0"/>
          </a:p>
        </p:txBody>
      </p:sp>
      <p:sp>
        <p:nvSpPr>
          <p:cNvPr id="5" name="Footer Placeholder 4"/>
          <p:cNvSpPr>
            <a:spLocks noGrp="1"/>
          </p:cNvSpPr>
          <p:nvPr>
            <p:ph type="ftr" sz="quarter" idx="11"/>
          </p:nvPr>
        </p:nvSpPr>
        <p:spPr/>
        <p:txBody>
          <a:bodyPr/>
          <a:lstStyle/>
          <a:p>
            <a:r>
              <a:rPr lang="en-US"/>
              <a:t>IAS - Non – ferrous metals for particle accelerators</a:t>
            </a:r>
            <a:endParaRPr lang="en-US" dirty="0"/>
          </a:p>
        </p:txBody>
      </p:sp>
      <p:sp>
        <p:nvSpPr>
          <p:cNvPr id="8" name="Slide Number Placeholder 7"/>
          <p:cNvSpPr>
            <a:spLocks noGrp="1"/>
          </p:cNvSpPr>
          <p:nvPr>
            <p:ph type="sldNum" sz="quarter" idx="12"/>
          </p:nvPr>
        </p:nvSpPr>
        <p:spPr/>
        <p:txBody>
          <a:bodyPr/>
          <a:lstStyle/>
          <a:p>
            <a:fld id="{8D6C380F-326D-3C40-9EE7-7FBAB0953422}" type="slidenum">
              <a:rPr lang="en-US" smtClean="0"/>
              <a:pPr/>
              <a:t>16</a:t>
            </a:fld>
            <a:endParaRPr lang="en-US"/>
          </a:p>
        </p:txBody>
      </p:sp>
      <p:pic>
        <p:nvPicPr>
          <p:cNvPr id="9" name="Picture 8"/>
          <p:cNvPicPr>
            <a:picLocks noChangeAspect="1"/>
          </p:cNvPicPr>
          <p:nvPr/>
        </p:nvPicPr>
        <p:blipFill>
          <a:blip r:embed="rId3"/>
          <a:stretch>
            <a:fillRect/>
          </a:stretch>
        </p:blipFill>
        <p:spPr>
          <a:xfrm>
            <a:off x="457200" y="2402438"/>
            <a:ext cx="4201304" cy="3112730"/>
          </a:xfrm>
          <a:prstGeom prst="rect">
            <a:avLst/>
          </a:prstGeom>
        </p:spPr>
      </p:pic>
      <p:pic>
        <p:nvPicPr>
          <p:cNvPr id="14" name="Picture 13"/>
          <p:cNvPicPr>
            <a:picLocks noChangeAspect="1"/>
          </p:cNvPicPr>
          <p:nvPr/>
        </p:nvPicPr>
        <p:blipFill>
          <a:blip r:embed="rId4"/>
          <a:stretch>
            <a:fillRect/>
          </a:stretch>
        </p:blipFill>
        <p:spPr>
          <a:xfrm>
            <a:off x="4703761" y="2402439"/>
            <a:ext cx="4335799" cy="3112730"/>
          </a:xfrm>
          <a:prstGeom prst="rect">
            <a:avLst/>
          </a:prstGeom>
        </p:spPr>
      </p:pic>
    </p:spTree>
    <p:extLst>
      <p:ext uri="{BB962C8B-B14F-4D97-AF65-F5344CB8AC3E}">
        <p14:creationId xmlns:p14="http://schemas.microsoft.com/office/powerpoint/2010/main" val="5978869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Wrought aluminum alloys</a:t>
            </a:r>
          </a:p>
        </p:txBody>
      </p:sp>
      <p:cxnSp>
        <p:nvCxnSpPr>
          <p:cNvPr id="6" name="Straight Connector 5"/>
          <p:cNvCxnSpPr/>
          <p:nvPr/>
        </p:nvCxnSpPr>
        <p:spPr>
          <a:xfrm>
            <a:off x="457200" y="840509"/>
            <a:ext cx="4452730" cy="0"/>
          </a:xfrm>
          <a:prstGeom prst="line">
            <a:avLst/>
          </a:prstGeom>
          <a:ln w="38100"/>
          <a:effectLst/>
        </p:spPr>
        <p:style>
          <a:lnRef idx="2">
            <a:schemeClr val="accent1"/>
          </a:lnRef>
          <a:fillRef idx="0">
            <a:schemeClr val="accent1"/>
          </a:fillRef>
          <a:effectRef idx="1">
            <a:schemeClr val="accent1"/>
          </a:effectRef>
          <a:fontRef idx="minor">
            <a:schemeClr val="tx1"/>
          </a:fontRef>
        </p:style>
      </p:cxnSp>
      <p:graphicFrame>
        <p:nvGraphicFramePr>
          <p:cNvPr id="7" name="Table 6"/>
          <p:cNvGraphicFramePr>
            <a:graphicFrameLocks noGrp="1"/>
          </p:cNvGraphicFramePr>
          <p:nvPr>
            <p:extLst>
              <p:ext uri="{D42A27DB-BD31-4B8C-83A1-F6EECF244321}">
                <p14:modId xmlns:p14="http://schemas.microsoft.com/office/powerpoint/2010/main" val="794468180"/>
              </p:ext>
            </p:extLst>
          </p:nvPr>
        </p:nvGraphicFramePr>
        <p:xfrm>
          <a:off x="457200" y="969258"/>
          <a:ext cx="8226854" cy="4511040"/>
        </p:xfrm>
        <a:graphic>
          <a:graphicData uri="http://schemas.openxmlformats.org/drawingml/2006/table">
            <a:tbl>
              <a:tblPr firstRow="1" bandRow="1">
                <a:tableStyleId>{5C22544A-7EE6-4342-B048-85BDC9FD1C3A}</a:tableStyleId>
              </a:tblPr>
              <a:tblGrid>
                <a:gridCol w="1926663">
                  <a:extLst>
                    <a:ext uri="{9D8B030D-6E8A-4147-A177-3AD203B41FA5}">
                      <a16:colId xmlns:a16="http://schemas.microsoft.com/office/drawing/2014/main" val="2084952957"/>
                    </a:ext>
                  </a:extLst>
                </a:gridCol>
                <a:gridCol w="1502797">
                  <a:extLst>
                    <a:ext uri="{9D8B030D-6E8A-4147-A177-3AD203B41FA5}">
                      <a16:colId xmlns:a16="http://schemas.microsoft.com/office/drawing/2014/main" val="902064031"/>
                    </a:ext>
                  </a:extLst>
                </a:gridCol>
                <a:gridCol w="1830331">
                  <a:extLst>
                    <a:ext uri="{9D8B030D-6E8A-4147-A177-3AD203B41FA5}">
                      <a16:colId xmlns:a16="http://schemas.microsoft.com/office/drawing/2014/main" val="2367893955"/>
                    </a:ext>
                  </a:extLst>
                </a:gridCol>
                <a:gridCol w="1406465">
                  <a:extLst>
                    <a:ext uri="{9D8B030D-6E8A-4147-A177-3AD203B41FA5}">
                      <a16:colId xmlns:a16="http://schemas.microsoft.com/office/drawing/2014/main" val="4021707509"/>
                    </a:ext>
                  </a:extLst>
                </a:gridCol>
                <a:gridCol w="1560598">
                  <a:extLst>
                    <a:ext uri="{9D8B030D-6E8A-4147-A177-3AD203B41FA5}">
                      <a16:colId xmlns:a16="http://schemas.microsoft.com/office/drawing/2014/main" val="2664708315"/>
                    </a:ext>
                  </a:extLst>
                </a:gridCol>
              </a:tblGrid>
              <a:tr h="370840">
                <a:tc>
                  <a:txBody>
                    <a:bodyPr/>
                    <a:lstStyle/>
                    <a:p>
                      <a:pPr algn="ctr"/>
                      <a:r>
                        <a:rPr lang="en-US" sz="2200" dirty="0"/>
                        <a:t>Designation AA</a:t>
                      </a:r>
                    </a:p>
                  </a:txBody>
                  <a:tcPr anchor="ctr"/>
                </a:tc>
                <a:tc>
                  <a:txBody>
                    <a:bodyPr/>
                    <a:lstStyle/>
                    <a:p>
                      <a:pPr algn="ctr"/>
                      <a:r>
                        <a:rPr lang="en-US" sz="2200" dirty="0"/>
                        <a:t>Major alloying elements</a:t>
                      </a:r>
                    </a:p>
                  </a:txBody>
                  <a:tcPr anchor="ctr"/>
                </a:tc>
                <a:tc>
                  <a:txBody>
                    <a:bodyPr/>
                    <a:lstStyle/>
                    <a:p>
                      <a:pPr algn="ctr"/>
                      <a:r>
                        <a:rPr lang="en-US" sz="2200" dirty="0"/>
                        <a:t>Alloy group</a:t>
                      </a:r>
                    </a:p>
                  </a:txBody>
                  <a:tcPr anchor="ctr"/>
                </a:tc>
                <a:tc>
                  <a:txBody>
                    <a:bodyPr/>
                    <a:lstStyle/>
                    <a:p>
                      <a:pPr algn="ctr"/>
                      <a:r>
                        <a:rPr lang="en-US" sz="2200" dirty="0"/>
                        <a:t>Heat treatable?</a:t>
                      </a:r>
                    </a:p>
                  </a:txBody>
                  <a:tcPr anchor="ctr"/>
                </a:tc>
                <a:tc>
                  <a:txBody>
                    <a:bodyPr/>
                    <a:lstStyle/>
                    <a:p>
                      <a:pPr algn="ctr"/>
                      <a:r>
                        <a:rPr lang="en-US" sz="2200" dirty="0"/>
                        <a:t>Examples</a:t>
                      </a:r>
                    </a:p>
                  </a:txBody>
                  <a:tcPr anchor="ctr"/>
                </a:tc>
                <a:extLst>
                  <a:ext uri="{0D108BD9-81ED-4DB2-BD59-A6C34878D82A}">
                    <a16:rowId xmlns:a16="http://schemas.microsoft.com/office/drawing/2014/main" val="1955951527"/>
                  </a:ext>
                </a:extLst>
              </a:tr>
              <a:tr h="370840">
                <a:tc>
                  <a:txBody>
                    <a:bodyPr/>
                    <a:lstStyle/>
                    <a:p>
                      <a:pPr algn="ctr"/>
                      <a:r>
                        <a:rPr lang="en-US" sz="2200" b="1" dirty="0"/>
                        <a:t>1xxx</a:t>
                      </a:r>
                    </a:p>
                  </a:txBody>
                  <a:tcPr anchor="ctr"/>
                </a:tc>
                <a:tc>
                  <a:txBody>
                    <a:bodyPr/>
                    <a:lstStyle/>
                    <a:p>
                      <a:pPr algn="ctr"/>
                      <a:r>
                        <a:rPr lang="en-US" sz="2200" b="1" dirty="0"/>
                        <a:t>-</a:t>
                      </a:r>
                    </a:p>
                  </a:txBody>
                  <a:tcPr anchor="ctr"/>
                </a:tc>
                <a:tc>
                  <a:txBody>
                    <a:bodyPr/>
                    <a:lstStyle/>
                    <a:p>
                      <a:pPr algn="ctr"/>
                      <a:r>
                        <a:rPr lang="en-US" sz="2200" dirty="0"/>
                        <a:t>Pure Al</a:t>
                      </a:r>
                    </a:p>
                  </a:txBody>
                  <a:tcPr anchor="ctr"/>
                </a:tc>
                <a:tc>
                  <a:txBody>
                    <a:bodyPr/>
                    <a:lstStyle/>
                    <a:p>
                      <a:pPr algn="ctr"/>
                      <a:r>
                        <a:rPr lang="en-US" sz="2200" dirty="0"/>
                        <a:t>No</a:t>
                      </a:r>
                    </a:p>
                  </a:txBody>
                  <a:tcPr anchor="ctr"/>
                </a:tc>
                <a:tc>
                  <a:txBody>
                    <a:bodyPr/>
                    <a:lstStyle/>
                    <a:p>
                      <a:pPr algn="ctr"/>
                      <a:endParaRPr lang="en-US" sz="2200" dirty="0"/>
                    </a:p>
                  </a:txBody>
                  <a:tcPr anchor="ctr"/>
                </a:tc>
                <a:extLst>
                  <a:ext uri="{0D108BD9-81ED-4DB2-BD59-A6C34878D82A}">
                    <a16:rowId xmlns:a16="http://schemas.microsoft.com/office/drawing/2014/main" val="4212706582"/>
                  </a:ext>
                </a:extLst>
              </a:tr>
              <a:tr h="370840">
                <a:tc>
                  <a:txBody>
                    <a:bodyPr/>
                    <a:lstStyle/>
                    <a:p>
                      <a:pPr algn="ctr"/>
                      <a:r>
                        <a:rPr lang="en-US" sz="2200" b="1" dirty="0"/>
                        <a:t>2xxx</a:t>
                      </a:r>
                    </a:p>
                  </a:txBody>
                  <a:tcPr anchor="ctr">
                    <a:solidFill>
                      <a:srgbClr val="00B0F0"/>
                    </a:solidFill>
                  </a:tcPr>
                </a:tc>
                <a:tc>
                  <a:txBody>
                    <a:bodyPr/>
                    <a:lstStyle/>
                    <a:p>
                      <a:pPr algn="ctr"/>
                      <a:r>
                        <a:rPr lang="en-US" sz="2200" b="1" dirty="0"/>
                        <a:t>Cu</a:t>
                      </a:r>
                    </a:p>
                  </a:txBody>
                  <a:tcPr anchor="ctr">
                    <a:solidFill>
                      <a:srgbClr val="00B0F0"/>
                    </a:solidFill>
                  </a:tcPr>
                </a:tc>
                <a:tc>
                  <a:txBody>
                    <a:bodyPr/>
                    <a:lstStyle/>
                    <a:p>
                      <a:pPr algn="ctr"/>
                      <a:r>
                        <a:rPr lang="en-US" sz="2200" dirty="0"/>
                        <a:t>Al – Cu</a:t>
                      </a:r>
                    </a:p>
                  </a:txBody>
                  <a:tcPr anchor="ctr">
                    <a:solidFill>
                      <a:srgbClr val="00B0F0"/>
                    </a:solidFill>
                  </a:tcPr>
                </a:tc>
                <a:tc>
                  <a:txBody>
                    <a:bodyPr/>
                    <a:lstStyle/>
                    <a:p>
                      <a:pPr algn="ctr"/>
                      <a:r>
                        <a:rPr lang="en-US" sz="2200" dirty="0"/>
                        <a:t>Yes</a:t>
                      </a:r>
                    </a:p>
                  </a:txBody>
                  <a:tcPr anchor="ctr">
                    <a:solidFill>
                      <a:srgbClr val="00B0F0"/>
                    </a:solidFill>
                  </a:tcPr>
                </a:tc>
                <a:tc>
                  <a:txBody>
                    <a:bodyPr/>
                    <a:lstStyle/>
                    <a:p>
                      <a:pPr algn="ctr"/>
                      <a:r>
                        <a:rPr lang="en-US" sz="2200" dirty="0"/>
                        <a:t>2219</a:t>
                      </a:r>
                    </a:p>
                  </a:txBody>
                  <a:tcPr anchor="ctr">
                    <a:solidFill>
                      <a:srgbClr val="00B0F0"/>
                    </a:solidFill>
                  </a:tcPr>
                </a:tc>
                <a:extLst>
                  <a:ext uri="{0D108BD9-81ED-4DB2-BD59-A6C34878D82A}">
                    <a16:rowId xmlns:a16="http://schemas.microsoft.com/office/drawing/2014/main" val="1709771794"/>
                  </a:ext>
                </a:extLst>
              </a:tr>
              <a:tr h="370840">
                <a:tc>
                  <a:txBody>
                    <a:bodyPr/>
                    <a:lstStyle/>
                    <a:p>
                      <a:pPr algn="ctr"/>
                      <a:r>
                        <a:rPr lang="en-US" sz="2200" b="1" dirty="0"/>
                        <a:t>3xxx</a:t>
                      </a:r>
                    </a:p>
                  </a:txBody>
                  <a:tcPr anchor="ctr"/>
                </a:tc>
                <a:tc>
                  <a:txBody>
                    <a:bodyPr/>
                    <a:lstStyle/>
                    <a:p>
                      <a:pPr algn="ctr"/>
                      <a:r>
                        <a:rPr lang="en-US" sz="2200" b="1" dirty="0" err="1"/>
                        <a:t>Mn</a:t>
                      </a:r>
                      <a:endParaRPr lang="en-US" sz="2200" b="1" dirty="0"/>
                    </a:p>
                  </a:txBody>
                  <a:tcPr anchor="ctr"/>
                </a:tc>
                <a:tc>
                  <a:txBody>
                    <a:bodyPr/>
                    <a:lstStyle/>
                    <a:p>
                      <a:pPr algn="ctr"/>
                      <a:r>
                        <a:rPr lang="en-US" sz="2200" dirty="0"/>
                        <a:t>Al – </a:t>
                      </a:r>
                      <a:r>
                        <a:rPr lang="en-US" sz="2200" dirty="0" err="1"/>
                        <a:t>Mn</a:t>
                      </a:r>
                      <a:endParaRPr lang="en-US" sz="2200" dirty="0"/>
                    </a:p>
                  </a:txBody>
                  <a:tcPr anchor="ctr"/>
                </a:tc>
                <a:tc>
                  <a:txBody>
                    <a:bodyPr/>
                    <a:lstStyle/>
                    <a:p>
                      <a:pPr algn="ctr"/>
                      <a:r>
                        <a:rPr lang="en-US" sz="2200" dirty="0"/>
                        <a:t>No</a:t>
                      </a:r>
                    </a:p>
                  </a:txBody>
                  <a:tcPr anchor="ctr"/>
                </a:tc>
                <a:tc>
                  <a:txBody>
                    <a:bodyPr/>
                    <a:lstStyle/>
                    <a:p>
                      <a:pPr algn="ctr"/>
                      <a:r>
                        <a:rPr lang="en-US" sz="2200" dirty="0"/>
                        <a:t>3003</a:t>
                      </a:r>
                    </a:p>
                  </a:txBody>
                  <a:tcPr anchor="ctr"/>
                </a:tc>
                <a:extLst>
                  <a:ext uri="{0D108BD9-81ED-4DB2-BD59-A6C34878D82A}">
                    <a16:rowId xmlns:a16="http://schemas.microsoft.com/office/drawing/2014/main" val="545659643"/>
                  </a:ext>
                </a:extLst>
              </a:tr>
              <a:tr h="370840">
                <a:tc>
                  <a:txBody>
                    <a:bodyPr/>
                    <a:lstStyle/>
                    <a:p>
                      <a:pPr algn="ctr"/>
                      <a:r>
                        <a:rPr lang="en-US" sz="2200" b="1" dirty="0"/>
                        <a:t>4xxx</a:t>
                      </a:r>
                    </a:p>
                  </a:txBody>
                  <a:tcPr anchor="ctr">
                    <a:solidFill>
                      <a:srgbClr val="CCCED7"/>
                    </a:solidFill>
                  </a:tcPr>
                </a:tc>
                <a:tc>
                  <a:txBody>
                    <a:bodyPr/>
                    <a:lstStyle/>
                    <a:p>
                      <a:pPr algn="ctr"/>
                      <a:r>
                        <a:rPr lang="en-US" sz="2200" b="1" dirty="0"/>
                        <a:t>Si</a:t>
                      </a:r>
                    </a:p>
                  </a:txBody>
                  <a:tcPr anchor="ctr">
                    <a:solidFill>
                      <a:srgbClr val="CCCED7"/>
                    </a:solidFill>
                  </a:tcPr>
                </a:tc>
                <a:tc>
                  <a:txBody>
                    <a:bodyPr/>
                    <a:lstStyle/>
                    <a:p>
                      <a:pPr algn="ctr"/>
                      <a:r>
                        <a:rPr lang="en-US" sz="2200" dirty="0"/>
                        <a:t>Al – Si</a:t>
                      </a:r>
                    </a:p>
                  </a:txBody>
                  <a:tcPr anchor="ctr">
                    <a:solidFill>
                      <a:srgbClr val="CCCED7"/>
                    </a:solidFill>
                  </a:tcPr>
                </a:tc>
                <a:tc>
                  <a:txBody>
                    <a:bodyPr/>
                    <a:lstStyle/>
                    <a:p>
                      <a:pPr algn="ctr"/>
                      <a:r>
                        <a:rPr lang="en-US" sz="2200" dirty="0"/>
                        <a:t>No</a:t>
                      </a:r>
                    </a:p>
                  </a:txBody>
                  <a:tcPr anchor="ctr">
                    <a:solidFill>
                      <a:srgbClr val="CCCED7"/>
                    </a:solidFill>
                  </a:tcPr>
                </a:tc>
                <a:tc>
                  <a:txBody>
                    <a:bodyPr/>
                    <a:lstStyle/>
                    <a:p>
                      <a:pPr algn="ctr"/>
                      <a:r>
                        <a:rPr lang="en-US" sz="2200" dirty="0"/>
                        <a:t>Filler</a:t>
                      </a:r>
                    </a:p>
                  </a:txBody>
                  <a:tcPr anchor="ctr">
                    <a:solidFill>
                      <a:srgbClr val="CCCED7"/>
                    </a:solidFill>
                  </a:tcPr>
                </a:tc>
                <a:extLst>
                  <a:ext uri="{0D108BD9-81ED-4DB2-BD59-A6C34878D82A}">
                    <a16:rowId xmlns:a16="http://schemas.microsoft.com/office/drawing/2014/main" val="468266307"/>
                  </a:ext>
                </a:extLst>
              </a:tr>
              <a:tr h="370840">
                <a:tc>
                  <a:txBody>
                    <a:bodyPr/>
                    <a:lstStyle/>
                    <a:p>
                      <a:pPr algn="ctr"/>
                      <a:r>
                        <a:rPr lang="en-US" sz="2200" b="1" dirty="0"/>
                        <a:t>5xxx</a:t>
                      </a:r>
                    </a:p>
                  </a:txBody>
                  <a:tcPr anchor="ctr"/>
                </a:tc>
                <a:tc>
                  <a:txBody>
                    <a:bodyPr/>
                    <a:lstStyle/>
                    <a:p>
                      <a:pPr algn="ctr"/>
                      <a:r>
                        <a:rPr lang="en-US" sz="2200" b="1" dirty="0"/>
                        <a:t>Mg</a:t>
                      </a:r>
                    </a:p>
                  </a:txBody>
                  <a:tcPr anchor="ctr"/>
                </a:tc>
                <a:tc>
                  <a:txBody>
                    <a:bodyPr/>
                    <a:lstStyle/>
                    <a:p>
                      <a:pPr algn="ctr"/>
                      <a:r>
                        <a:rPr lang="en-US" sz="2200" dirty="0"/>
                        <a:t>Al – Mg</a:t>
                      </a:r>
                    </a:p>
                  </a:txBody>
                  <a:tcPr anchor="ctr"/>
                </a:tc>
                <a:tc>
                  <a:txBody>
                    <a:bodyPr/>
                    <a:lstStyle/>
                    <a:p>
                      <a:pPr algn="ctr"/>
                      <a:r>
                        <a:rPr lang="en-US" sz="2200" dirty="0"/>
                        <a:t>No</a:t>
                      </a:r>
                    </a:p>
                  </a:txBody>
                  <a:tcPr anchor="ctr"/>
                </a:tc>
                <a:tc>
                  <a:txBody>
                    <a:bodyPr/>
                    <a:lstStyle/>
                    <a:p>
                      <a:pPr algn="ctr"/>
                      <a:r>
                        <a:rPr lang="en-US" sz="2200" dirty="0"/>
                        <a:t>5061</a:t>
                      </a:r>
                    </a:p>
                  </a:txBody>
                  <a:tcPr anchor="ctr"/>
                </a:tc>
                <a:extLst>
                  <a:ext uri="{0D108BD9-81ED-4DB2-BD59-A6C34878D82A}">
                    <a16:rowId xmlns:a16="http://schemas.microsoft.com/office/drawing/2014/main" val="1816125678"/>
                  </a:ext>
                </a:extLst>
              </a:tr>
              <a:tr h="370840">
                <a:tc>
                  <a:txBody>
                    <a:bodyPr/>
                    <a:lstStyle/>
                    <a:p>
                      <a:pPr algn="ctr"/>
                      <a:r>
                        <a:rPr lang="en-US" sz="2200" b="1" dirty="0"/>
                        <a:t>6xxx</a:t>
                      </a:r>
                    </a:p>
                  </a:txBody>
                  <a:tcPr anchor="ctr">
                    <a:solidFill>
                      <a:srgbClr val="00B0F0"/>
                    </a:solidFill>
                  </a:tcPr>
                </a:tc>
                <a:tc>
                  <a:txBody>
                    <a:bodyPr/>
                    <a:lstStyle/>
                    <a:p>
                      <a:pPr algn="ctr"/>
                      <a:r>
                        <a:rPr lang="en-US" sz="2200" b="1" dirty="0"/>
                        <a:t>Mg, Si</a:t>
                      </a:r>
                    </a:p>
                  </a:txBody>
                  <a:tcPr anchor="ctr">
                    <a:solidFill>
                      <a:srgbClr val="00B0F0"/>
                    </a:solidFill>
                  </a:tcPr>
                </a:tc>
                <a:tc>
                  <a:txBody>
                    <a:bodyPr/>
                    <a:lstStyle/>
                    <a:p>
                      <a:pPr algn="ctr"/>
                      <a:r>
                        <a:rPr lang="en-US" sz="2200" dirty="0"/>
                        <a:t>Al – Mg - Si</a:t>
                      </a:r>
                    </a:p>
                  </a:txBody>
                  <a:tcPr anchor="ctr">
                    <a:solidFill>
                      <a:srgbClr val="00B0F0"/>
                    </a:solidFill>
                  </a:tcPr>
                </a:tc>
                <a:tc>
                  <a:txBody>
                    <a:bodyPr/>
                    <a:lstStyle/>
                    <a:p>
                      <a:pPr algn="ctr"/>
                      <a:r>
                        <a:rPr lang="en-US" sz="2200" dirty="0"/>
                        <a:t>Yes</a:t>
                      </a:r>
                    </a:p>
                  </a:txBody>
                  <a:tcPr anchor="ctr">
                    <a:solidFill>
                      <a:srgbClr val="00B0F0"/>
                    </a:solidFill>
                  </a:tcPr>
                </a:tc>
                <a:tc>
                  <a:txBody>
                    <a:bodyPr/>
                    <a:lstStyle/>
                    <a:p>
                      <a:pPr algn="ctr"/>
                      <a:r>
                        <a:rPr lang="en-US" sz="2200" dirty="0"/>
                        <a:t>6082</a:t>
                      </a:r>
                    </a:p>
                  </a:txBody>
                  <a:tcPr anchor="ctr">
                    <a:solidFill>
                      <a:srgbClr val="00B0F0"/>
                    </a:solidFill>
                  </a:tcPr>
                </a:tc>
                <a:extLst>
                  <a:ext uri="{0D108BD9-81ED-4DB2-BD59-A6C34878D82A}">
                    <a16:rowId xmlns:a16="http://schemas.microsoft.com/office/drawing/2014/main" val="3771368589"/>
                  </a:ext>
                </a:extLst>
              </a:tr>
              <a:tr h="370840">
                <a:tc>
                  <a:txBody>
                    <a:bodyPr/>
                    <a:lstStyle/>
                    <a:p>
                      <a:pPr algn="ctr"/>
                      <a:r>
                        <a:rPr lang="en-US" sz="2200" b="1" dirty="0"/>
                        <a:t>7xxx</a:t>
                      </a:r>
                    </a:p>
                  </a:txBody>
                  <a:tcPr anchor="ctr">
                    <a:solidFill>
                      <a:srgbClr val="00B0F0"/>
                    </a:solidFill>
                  </a:tcPr>
                </a:tc>
                <a:tc>
                  <a:txBody>
                    <a:bodyPr/>
                    <a:lstStyle/>
                    <a:p>
                      <a:pPr algn="ctr"/>
                      <a:r>
                        <a:rPr lang="en-US" sz="2200" b="1" dirty="0"/>
                        <a:t>Zn, Mg</a:t>
                      </a:r>
                    </a:p>
                  </a:txBody>
                  <a:tcPr anchor="ctr">
                    <a:solidFill>
                      <a:srgbClr val="00B0F0"/>
                    </a:solidFill>
                  </a:tcPr>
                </a:tc>
                <a:tc>
                  <a:txBody>
                    <a:bodyPr/>
                    <a:lstStyle/>
                    <a:p>
                      <a:pPr algn="ctr"/>
                      <a:r>
                        <a:rPr lang="en-US" sz="2200" dirty="0"/>
                        <a:t>Al – Zn</a:t>
                      </a:r>
                    </a:p>
                  </a:txBody>
                  <a:tcPr anchor="ctr">
                    <a:solidFill>
                      <a:srgbClr val="00B0F0"/>
                    </a:solidFill>
                  </a:tcPr>
                </a:tc>
                <a:tc>
                  <a:txBody>
                    <a:bodyPr/>
                    <a:lstStyle/>
                    <a:p>
                      <a:pPr algn="ctr"/>
                      <a:r>
                        <a:rPr lang="en-US" sz="2200" dirty="0"/>
                        <a:t>Yes</a:t>
                      </a:r>
                    </a:p>
                  </a:txBody>
                  <a:tcPr anchor="ctr">
                    <a:solidFill>
                      <a:srgbClr val="00B0F0"/>
                    </a:solidFill>
                  </a:tcPr>
                </a:tc>
                <a:tc>
                  <a:txBody>
                    <a:bodyPr/>
                    <a:lstStyle/>
                    <a:p>
                      <a:pPr algn="ctr"/>
                      <a:r>
                        <a:rPr lang="en-US" sz="2200" dirty="0"/>
                        <a:t>7050</a:t>
                      </a:r>
                    </a:p>
                  </a:txBody>
                  <a:tcPr anchor="ctr">
                    <a:solidFill>
                      <a:srgbClr val="00B0F0"/>
                    </a:solidFill>
                  </a:tcPr>
                </a:tc>
                <a:extLst>
                  <a:ext uri="{0D108BD9-81ED-4DB2-BD59-A6C34878D82A}">
                    <a16:rowId xmlns:a16="http://schemas.microsoft.com/office/drawing/2014/main" val="3207834211"/>
                  </a:ext>
                </a:extLst>
              </a:tr>
              <a:tr h="370840">
                <a:tc>
                  <a:txBody>
                    <a:bodyPr/>
                    <a:lstStyle/>
                    <a:p>
                      <a:pPr algn="ctr"/>
                      <a:r>
                        <a:rPr lang="en-US" sz="2200" b="1" dirty="0"/>
                        <a:t>8xxx</a:t>
                      </a:r>
                    </a:p>
                  </a:txBody>
                  <a:tcPr anchor="ctr">
                    <a:solidFill>
                      <a:srgbClr val="00B0F0"/>
                    </a:solidFill>
                  </a:tcPr>
                </a:tc>
                <a:tc>
                  <a:txBody>
                    <a:bodyPr/>
                    <a:lstStyle/>
                    <a:p>
                      <a:pPr algn="ctr"/>
                      <a:r>
                        <a:rPr lang="en-US" sz="2200" b="1" dirty="0"/>
                        <a:t>any</a:t>
                      </a:r>
                    </a:p>
                  </a:txBody>
                  <a:tcPr anchor="ctr">
                    <a:solidFill>
                      <a:srgbClr val="00B0F0"/>
                    </a:solidFill>
                  </a:tcPr>
                </a:tc>
                <a:tc>
                  <a:txBody>
                    <a:bodyPr/>
                    <a:lstStyle/>
                    <a:p>
                      <a:pPr algn="ctr"/>
                      <a:endParaRPr lang="en-US" sz="2200" dirty="0"/>
                    </a:p>
                  </a:txBody>
                  <a:tcPr anchor="ctr">
                    <a:solidFill>
                      <a:srgbClr val="00B0F0"/>
                    </a:solidFill>
                  </a:tcPr>
                </a:tc>
                <a:tc>
                  <a:txBody>
                    <a:bodyPr/>
                    <a:lstStyle/>
                    <a:p>
                      <a:pPr algn="ctr"/>
                      <a:r>
                        <a:rPr lang="en-US" sz="2200" dirty="0"/>
                        <a:t>(yes)</a:t>
                      </a:r>
                    </a:p>
                  </a:txBody>
                  <a:tcPr anchor="ctr">
                    <a:solidFill>
                      <a:srgbClr val="00B0F0"/>
                    </a:solidFill>
                  </a:tcPr>
                </a:tc>
                <a:tc>
                  <a:txBody>
                    <a:bodyPr/>
                    <a:lstStyle/>
                    <a:p>
                      <a:pPr algn="ctr"/>
                      <a:r>
                        <a:rPr lang="en-US" sz="2200" dirty="0"/>
                        <a:t>8090</a:t>
                      </a:r>
                    </a:p>
                  </a:txBody>
                  <a:tcPr anchor="ctr">
                    <a:solidFill>
                      <a:srgbClr val="00B0F0"/>
                    </a:solidFill>
                  </a:tcPr>
                </a:tc>
                <a:extLst>
                  <a:ext uri="{0D108BD9-81ED-4DB2-BD59-A6C34878D82A}">
                    <a16:rowId xmlns:a16="http://schemas.microsoft.com/office/drawing/2014/main" val="3710372211"/>
                  </a:ext>
                </a:extLst>
              </a:tr>
            </a:tbl>
          </a:graphicData>
        </a:graphic>
      </p:graphicFrame>
      <p:sp>
        <p:nvSpPr>
          <p:cNvPr id="3" name="Date Placeholder 2"/>
          <p:cNvSpPr>
            <a:spLocks noGrp="1"/>
          </p:cNvSpPr>
          <p:nvPr>
            <p:ph type="dt" sz="half" idx="10"/>
          </p:nvPr>
        </p:nvSpPr>
        <p:spPr/>
        <p:txBody>
          <a:bodyPr/>
          <a:lstStyle/>
          <a:p>
            <a:r>
              <a:rPr lang="en-US"/>
              <a:t>04-06-2024</a:t>
            </a:r>
            <a:endParaRPr lang="en-US" dirty="0"/>
          </a:p>
        </p:txBody>
      </p:sp>
      <p:sp>
        <p:nvSpPr>
          <p:cNvPr id="4" name="Footer Placeholder 3"/>
          <p:cNvSpPr>
            <a:spLocks noGrp="1"/>
          </p:cNvSpPr>
          <p:nvPr>
            <p:ph type="ftr" sz="quarter" idx="11"/>
          </p:nvPr>
        </p:nvSpPr>
        <p:spPr/>
        <p:txBody>
          <a:bodyPr/>
          <a:lstStyle/>
          <a:p>
            <a:r>
              <a:rPr lang="en-US"/>
              <a:t>IAS - Non – ferrous metals for particle accelerators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17</a:t>
            </a:fld>
            <a:endParaRPr lang="en-US"/>
          </a:p>
        </p:txBody>
      </p:sp>
      <p:sp>
        <p:nvSpPr>
          <p:cNvPr id="8" name="Rectangle 7"/>
          <p:cNvSpPr/>
          <p:nvPr/>
        </p:nvSpPr>
        <p:spPr>
          <a:xfrm>
            <a:off x="476250" y="5569436"/>
            <a:ext cx="247650" cy="247650"/>
          </a:xfrm>
          <a:prstGeom prst="rect">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Arrow Connector 9"/>
          <p:cNvCxnSpPr>
            <a:stCxn id="8" idx="3"/>
          </p:cNvCxnSpPr>
          <p:nvPr/>
        </p:nvCxnSpPr>
        <p:spPr>
          <a:xfrm>
            <a:off x="723900" y="5693261"/>
            <a:ext cx="895350" cy="0"/>
          </a:xfrm>
          <a:prstGeom prst="straightConnector1">
            <a:avLst/>
          </a:prstGeom>
          <a:ln>
            <a:tailEnd type="triangle"/>
          </a:ln>
          <a:effectLst/>
        </p:spPr>
        <p:style>
          <a:lnRef idx="2">
            <a:schemeClr val="accent4"/>
          </a:lnRef>
          <a:fillRef idx="0">
            <a:schemeClr val="accent4"/>
          </a:fillRef>
          <a:effectRef idx="1">
            <a:schemeClr val="accent4"/>
          </a:effectRef>
          <a:fontRef idx="minor">
            <a:schemeClr val="tx1"/>
          </a:fontRef>
        </p:style>
      </p:cxnSp>
      <p:sp>
        <p:nvSpPr>
          <p:cNvPr id="11" name="Rectangle 10"/>
          <p:cNvSpPr/>
          <p:nvPr/>
        </p:nvSpPr>
        <p:spPr>
          <a:xfrm>
            <a:off x="476250" y="5940911"/>
            <a:ext cx="247650" cy="247650"/>
          </a:xfrm>
          <a:prstGeom prst="rect">
            <a:avLst/>
          </a:prstGeom>
          <a:solidFill>
            <a:srgbClr val="CCCE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1619250" y="5508595"/>
            <a:ext cx="7199407" cy="369332"/>
          </a:xfrm>
          <a:prstGeom prst="rect">
            <a:avLst/>
          </a:prstGeom>
          <a:noFill/>
        </p:spPr>
        <p:txBody>
          <a:bodyPr wrap="none" rtlCol="0">
            <a:spAutoFit/>
          </a:bodyPr>
          <a:lstStyle/>
          <a:p>
            <a:r>
              <a:rPr lang="en-US" dirty="0"/>
              <a:t>Can be strengthened by a suitable thermal treatment (heat treatable)</a:t>
            </a:r>
          </a:p>
        </p:txBody>
      </p:sp>
      <p:cxnSp>
        <p:nvCxnSpPr>
          <p:cNvPr id="13" name="Straight Arrow Connector 12"/>
          <p:cNvCxnSpPr/>
          <p:nvPr/>
        </p:nvCxnSpPr>
        <p:spPr>
          <a:xfrm>
            <a:off x="723900" y="6064736"/>
            <a:ext cx="895350" cy="0"/>
          </a:xfrm>
          <a:prstGeom prst="straightConnector1">
            <a:avLst/>
          </a:prstGeom>
          <a:ln>
            <a:tailEnd type="triangle"/>
          </a:ln>
          <a:effectLst/>
        </p:spPr>
        <p:style>
          <a:lnRef idx="2">
            <a:schemeClr val="accent4"/>
          </a:lnRef>
          <a:fillRef idx="0">
            <a:schemeClr val="accent4"/>
          </a:fillRef>
          <a:effectRef idx="1">
            <a:schemeClr val="accent4"/>
          </a:effectRef>
          <a:fontRef idx="minor">
            <a:schemeClr val="tx1"/>
          </a:fontRef>
        </p:style>
      </p:cxnSp>
      <p:sp>
        <p:nvSpPr>
          <p:cNvPr id="14" name="TextBox 13"/>
          <p:cNvSpPr txBox="1"/>
          <p:nvPr/>
        </p:nvSpPr>
        <p:spPr>
          <a:xfrm>
            <a:off x="1619250" y="5874504"/>
            <a:ext cx="7404591" cy="369332"/>
          </a:xfrm>
          <a:prstGeom prst="rect">
            <a:avLst/>
          </a:prstGeom>
          <a:noFill/>
        </p:spPr>
        <p:txBody>
          <a:bodyPr wrap="none" rtlCol="0">
            <a:spAutoFit/>
          </a:bodyPr>
          <a:lstStyle/>
          <a:p>
            <a:r>
              <a:rPr lang="en-US" dirty="0"/>
              <a:t>Can only be strengthened by hot or cold working (non – heat treatable)</a:t>
            </a:r>
          </a:p>
        </p:txBody>
      </p:sp>
    </p:spTree>
    <p:extLst>
      <p:ext uri="{BB962C8B-B14F-4D97-AF65-F5344CB8AC3E}">
        <p14:creationId xmlns:p14="http://schemas.microsoft.com/office/powerpoint/2010/main" val="36847541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Wrought aluminum alloys designations</a:t>
            </a:r>
          </a:p>
        </p:txBody>
      </p:sp>
      <p:sp>
        <p:nvSpPr>
          <p:cNvPr id="4" name="Content Placeholder 3"/>
          <p:cNvSpPr>
            <a:spLocks noGrp="1"/>
          </p:cNvSpPr>
          <p:nvPr>
            <p:ph sz="quarter" idx="13"/>
          </p:nvPr>
        </p:nvSpPr>
        <p:spPr>
          <a:xfrm>
            <a:off x="457200" y="960788"/>
            <a:ext cx="8226425" cy="697892"/>
          </a:xfrm>
        </p:spPr>
        <p:txBody>
          <a:bodyPr/>
          <a:lstStyle/>
          <a:p>
            <a:pPr algn="just"/>
            <a:r>
              <a:rPr lang="en-US" dirty="0"/>
              <a:t>1xxx series (pure Al)</a:t>
            </a: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183" y="1805994"/>
            <a:ext cx="5152071" cy="3595716"/>
          </a:xfrm>
          <a:prstGeom prst="rect">
            <a:avLst/>
          </a:prstGeom>
        </p:spPr>
      </p:pic>
      <p:cxnSp>
        <p:nvCxnSpPr>
          <p:cNvPr id="6" name="Straight Connector 5"/>
          <p:cNvCxnSpPr/>
          <p:nvPr/>
        </p:nvCxnSpPr>
        <p:spPr>
          <a:xfrm>
            <a:off x="457200" y="840509"/>
            <a:ext cx="6707529"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1468901" y="5741964"/>
            <a:ext cx="3081533" cy="369332"/>
          </a:xfrm>
          <a:prstGeom prst="rect">
            <a:avLst/>
          </a:prstGeom>
          <a:noFill/>
        </p:spPr>
        <p:txBody>
          <a:bodyPr wrap="square" rtlCol="0">
            <a:spAutoFit/>
          </a:bodyPr>
          <a:lstStyle/>
          <a:p>
            <a:r>
              <a:rPr lang="en-US" dirty="0">
                <a:solidFill>
                  <a:schemeClr val="tx1">
                    <a:lumMod val="60000"/>
                    <a:lumOff val="40000"/>
                  </a:schemeClr>
                </a:solidFill>
              </a:rPr>
              <a:t>Example: CMS conductor</a:t>
            </a:r>
          </a:p>
        </p:txBody>
      </p:sp>
      <p:cxnSp>
        <p:nvCxnSpPr>
          <p:cNvPr id="10" name="Straight Arrow Connector 9"/>
          <p:cNvCxnSpPr/>
          <p:nvPr/>
        </p:nvCxnSpPr>
        <p:spPr>
          <a:xfrm flipV="1">
            <a:off x="3009667" y="4457700"/>
            <a:ext cx="0" cy="493391"/>
          </a:xfrm>
          <a:prstGeom prst="straightConnector1">
            <a:avLst/>
          </a:prstGeom>
          <a:ln>
            <a:solidFill>
              <a:schemeClr val="bg1"/>
            </a:solidFill>
            <a:tailEnd type="triangle"/>
          </a:ln>
          <a:effectLst/>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1468901" y="4970141"/>
            <a:ext cx="2775183" cy="369332"/>
          </a:xfrm>
          <a:prstGeom prst="rect">
            <a:avLst/>
          </a:prstGeom>
          <a:noFill/>
          <a:ln>
            <a:solidFill>
              <a:schemeClr val="bg1"/>
            </a:solidFill>
          </a:ln>
        </p:spPr>
        <p:txBody>
          <a:bodyPr wrap="none" rtlCol="0">
            <a:spAutoFit/>
          </a:bodyPr>
          <a:lstStyle/>
          <a:p>
            <a:r>
              <a:rPr lang="en-US" dirty="0">
                <a:solidFill>
                  <a:schemeClr val="bg1"/>
                </a:solidFill>
              </a:rPr>
              <a:t>4N (99.99 %) Al stabilizer</a:t>
            </a:r>
          </a:p>
        </p:txBody>
      </p:sp>
      <p:sp>
        <p:nvSpPr>
          <p:cNvPr id="3" name="Date Placeholder 2"/>
          <p:cNvSpPr>
            <a:spLocks noGrp="1"/>
          </p:cNvSpPr>
          <p:nvPr>
            <p:ph type="dt" sz="half" idx="10"/>
          </p:nvPr>
        </p:nvSpPr>
        <p:spPr/>
        <p:txBody>
          <a:bodyPr/>
          <a:lstStyle/>
          <a:p>
            <a:r>
              <a:rPr lang="en-US"/>
              <a:t>04-06-2024</a:t>
            </a:r>
            <a:endParaRPr lang="en-US" dirty="0"/>
          </a:p>
        </p:txBody>
      </p:sp>
      <p:sp>
        <p:nvSpPr>
          <p:cNvPr id="7" name="Footer Placeholder 6"/>
          <p:cNvSpPr>
            <a:spLocks noGrp="1"/>
          </p:cNvSpPr>
          <p:nvPr>
            <p:ph type="ftr" sz="quarter" idx="11"/>
          </p:nvPr>
        </p:nvSpPr>
        <p:spPr/>
        <p:txBody>
          <a:bodyPr/>
          <a:lstStyle/>
          <a:p>
            <a:r>
              <a:rPr lang="en-US"/>
              <a:t>IAS - Non – ferrous metals for particle accelerators</a:t>
            </a:r>
            <a:endParaRPr lang="en-US" dirty="0"/>
          </a:p>
        </p:txBody>
      </p:sp>
      <p:sp>
        <p:nvSpPr>
          <p:cNvPr id="9" name="Slide Number Placeholder 8"/>
          <p:cNvSpPr>
            <a:spLocks noGrp="1"/>
          </p:cNvSpPr>
          <p:nvPr>
            <p:ph type="sldNum" sz="quarter" idx="12"/>
          </p:nvPr>
        </p:nvSpPr>
        <p:spPr/>
        <p:txBody>
          <a:bodyPr/>
          <a:lstStyle/>
          <a:p>
            <a:fld id="{8D6C380F-326D-3C40-9EE7-7FBAB0953422}" type="slidenum">
              <a:rPr lang="en-US" smtClean="0"/>
              <a:pPr/>
              <a:t>18</a:t>
            </a:fld>
            <a:endParaRPr lang="en-US"/>
          </a:p>
        </p:txBody>
      </p:sp>
      <p:pic>
        <p:nvPicPr>
          <p:cNvPr id="14" name="Picture 13"/>
          <p:cNvPicPr>
            <a:picLocks noChangeAspect="1"/>
          </p:cNvPicPr>
          <p:nvPr/>
        </p:nvPicPr>
        <p:blipFill rotWithShape="1">
          <a:blip r:embed="rId4">
            <a:extLst>
              <a:ext uri="{28A0092B-C50C-407E-A947-70E740481C1C}">
                <a14:useLocalDpi xmlns:a14="http://schemas.microsoft.com/office/drawing/2010/main" val="0"/>
              </a:ext>
            </a:extLst>
          </a:blip>
          <a:srcRect r="14073"/>
          <a:stretch/>
        </p:blipFill>
        <p:spPr>
          <a:xfrm>
            <a:off x="5847907" y="1805993"/>
            <a:ext cx="2835717" cy="4400206"/>
          </a:xfrm>
          <a:prstGeom prst="rect">
            <a:avLst/>
          </a:prstGeom>
        </p:spPr>
      </p:pic>
      <p:cxnSp>
        <p:nvCxnSpPr>
          <p:cNvPr id="13" name="Straight Arrow Connector 12">
            <a:extLst>
              <a:ext uri="{FF2B5EF4-FFF2-40B4-BE49-F238E27FC236}">
                <a16:creationId xmlns:a16="http://schemas.microsoft.com/office/drawing/2014/main" id="{30B29654-01DB-4F8C-9932-EE5BA6D2D5F5}"/>
              </a:ext>
            </a:extLst>
          </p:cNvPr>
          <p:cNvCxnSpPr/>
          <p:nvPr/>
        </p:nvCxnSpPr>
        <p:spPr>
          <a:xfrm>
            <a:off x="4244084" y="1254642"/>
            <a:ext cx="529935" cy="0"/>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6D57FC8E-B677-4855-9CCE-0C17E423310E}"/>
              </a:ext>
            </a:extLst>
          </p:cNvPr>
          <p:cNvSpPr txBox="1"/>
          <p:nvPr/>
        </p:nvSpPr>
        <p:spPr>
          <a:xfrm>
            <a:off x="4825189" y="1026543"/>
            <a:ext cx="4418197" cy="400110"/>
          </a:xfrm>
          <a:prstGeom prst="rect">
            <a:avLst/>
          </a:prstGeom>
          <a:noFill/>
        </p:spPr>
        <p:txBody>
          <a:bodyPr wrap="none" rtlCol="0">
            <a:spAutoFit/>
          </a:bodyPr>
          <a:lstStyle/>
          <a:p>
            <a:r>
              <a:rPr lang="en-US" sz="2000" dirty="0"/>
              <a:t>Excellent workability &amp; ↑ conductivity </a:t>
            </a:r>
          </a:p>
        </p:txBody>
      </p:sp>
    </p:spTree>
    <p:extLst>
      <p:ext uri="{BB962C8B-B14F-4D97-AF65-F5344CB8AC3E}">
        <p14:creationId xmlns:p14="http://schemas.microsoft.com/office/powerpoint/2010/main" val="26592391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Wrought aluminum alloys designations</a:t>
            </a:r>
          </a:p>
        </p:txBody>
      </p:sp>
      <p:sp>
        <p:nvSpPr>
          <p:cNvPr id="4" name="Content Placeholder 3"/>
          <p:cNvSpPr>
            <a:spLocks noGrp="1"/>
          </p:cNvSpPr>
          <p:nvPr>
            <p:ph sz="quarter" idx="13"/>
          </p:nvPr>
        </p:nvSpPr>
        <p:spPr>
          <a:xfrm>
            <a:off x="457200" y="1053176"/>
            <a:ext cx="8226425" cy="1212946"/>
          </a:xfrm>
        </p:spPr>
        <p:txBody>
          <a:bodyPr>
            <a:normAutofit/>
          </a:bodyPr>
          <a:lstStyle/>
          <a:p>
            <a:pPr algn="just"/>
            <a:r>
              <a:rPr lang="en-US" dirty="0"/>
              <a:t>2xxx series (Al – Cu)</a:t>
            </a:r>
          </a:p>
          <a:p>
            <a:pPr lvl="2" algn="just"/>
            <a:r>
              <a:rPr lang="en-US" dirty="0"/>
              <a:t>Example: EN AW 2219 T6</a:t>
            </a:r>
          </a:p>
          <a:p>
            <a:pPr lvl="4" algn="just"/>
            <a:endParaRPr lang="en-GB" dirty="0">
              <a:solidFill>
                <a:schemeClr val="tx1">
                  <a:lumMod val="60000"/>
                  <a:lumOff val="40000"/>
                </a:schemeClr>
              </a:solidFill>
            </a:endParaRPr>
          </a:p>
        </p:txBody>
      </p:sp>
      <p:cxnSp>
        <p:nvCxnSpPr>
          <p:cNvPr id="6" name="Straight Connector 5"/>
          <p:cNvCxnSpPr/>
          <p:nvPr/>
        </p:nvCxnSpPr>
        <p:spPr>
          <a:xfrm>
            <a:off x="457200" y="840509"/>
            <a:ext cx="6684380"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1993897" y="2312632"/>
            <a:ext cx="5153027" cy="369332"/>
          </a:xfrm>
          <a:prstGeom prst="rect">
            <a:avLst/>
          </a:prstGeom>
          <a:noFill/>
        </p:spPr>
        <p:txBody>
          <a:bodyPr wrap="square" rtlCol="0">
            <a:spAutoFit/>
          </a:bodyPr>
          <a:lstStyle/>
          <a:p>
            <a:r>
              <a:rPr lang="en-US" sz="1750" dirty="0">
                <a:solidFill>
                  <a:schemeClr val="tx1">
                    <a:lumMod val="60000"/>
                    <a:lumOff val="40000"/>
                  </a:schemeClr>
                </a:solidFill>
              </a:rPr>
              <a:t>Example: vacuum chamber bodies. (NEG coated). </a:t>
            </a:r>
          </a:p>
        </p:txBody>
      </p:sp>
      <p:sp>
        <p:nvSpPr>
          <p:cNvPr id="3" name="Date Placeholder 2"/>
          <p:cNvSpPr>
            <a:spLocks noGrp="1"/>
          </p:cNvSpPr>
          <p:nvPr>
            <p:ph type="dt" sz="half" idx="10"/>
          </p:nvPr>
        </p:nvSpPr>
        <p:spPr/>
        <p:txBody>
          <a:bodyPr/>
          <a:lstStyle/>
          <a:p>
            <a:r>
              <a:rPr lang="en-US"/>
              <a:t>04-06-2024</a:t>
            </a:r>
            <a:endParaRPr lang="en-US" dirty="0"/>
          </a:p>
        </p:txBody>
      </p:sp>
      <p:sp>
        <p:nvSpPr>
          <p:cNvPr id="5" name="Footer Placeholder 4"/>
          <p:cNvSpPr>
            <a:spLocks noGrp="1"/>
          </p:cNvSpPr>
          <p:nvPr>
            <p:ph type="ftr" sz="quarter" idx="11"/>
          </p:nvPr>
        </p:nvSpPr>
        <p:spPr/>
        <p:txBody>
          <a:bodyPr/>
          <a:lstStyle/>
          <a:p>
            <a:r>
              <a:rPr lang="en-US"/>
              <a:t>IAS - Non – ferrous metals for particle accelerators</a:t>
            </a:r>
            <a:endParaRPr lang="en-US" dirty="0"/>
          </a:p>
        </p:txBody>
      </p:sp>
      <p:sp>
        <p:nvSpPr>
          <p:cNvPr id="7" name="Slide Number Placeholder 6"/>
          <p:cNvSpPr>
            <a:spLocks noGrp="1"/>
          </p:cNvSpPr>
          <p:nvPr>
            <p:ph type="sldNum" sz="quarter" idx="12"/>
          </p:nvPr>
        </p:nvSpPr>
        <p:spPr/>
        <p:txBody>
          <a:bodyPr/>
          <a:lstStyle/>
          <a:p>
            <a:fld id="{8D6C380F-326D-3C40-9EE7-7FBAB0953422}" type="slidenum">
              <a:rPr lang="en-US" smtClean="0"/>
              <a:pPr/>
              <a:t>19</a:t>
            </a:fld>
            <a:endParaRPr lang="en-US"/>
          </a:p>
        </p:txBody>
      </p:sp>
      <p:pic>
        <p:nvPicPr>
          <p:cNvPr id="11" name="Picture 10"/>
          <p:cNvPicPr>
            <a:picLocks noChangeAspect="1"/>
          </p:cNvPicPr>
          <p:nvPr/>
        </p:nvPicPr>
        <p:blipFill>
          <a:blip r:embed="rId3"/>
          <a:stretch>
            <a:fillRect/>
          </a:stretch>
        </p:blipFill>
        <p:spPr>
          <a:xfrm>
            <a:off x="2336798" y="2778493"/>
            <a:ext cx="4467227" cy="3309752"/>
          </a:xfrm>
          <a:prstGeom prst="rect">
            <a:avLst/>
          </a:prstGeom>
        </p:spPr>
      </p:pic>
      <p:cxnSp>
        <p:nvCxnSpPr>
          <p:cNvPr id="10" name="Straight Arrow Connector 9">
            <a:extLst>
              <a:ext uri="{FF2B5EF4-FFF2-40B4-BE49-F238E27FC236}">
                <a16:creationId xmlns:a16="http://schemas.microsoft.com/office/drawing/2014/main" id="{BDB7B087-1F97-4F71-A46B-1E41057A2D5B}"/>
              </a:ext>
            </a:extLst>
          </p:cNvPr>
          <p:cNvCxnSpPr/>
          <p:nvPr/>
        </p:nvCxnSpPr>
        <p:spPr>
          <a:xfrm>
            <a:off x="4192914" y="1336714"/>
            <a:ext cx="529935" cy="0"/>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835C42CB-125F-4B3A-A8FE-89D7DE1232BA}"/>
              </a:ext>
            </a:extLst>
          </p:cNvPr>
          <p:cNvSpPr txBox="1"/>
          <p:nvPr/>
        </p:nvSpPr>
        <p:spPr>
          <a:xfrm>
            <a:off x="4880345" y="982771"/>
            <a:ext cx="2892138" cy="707886"/>
          </a:xfrm>
          <a:prstGeom prst="rect">
            <a:avLst/>
          </a:prstGeom>
          <a:noFill/>
        </p:spPr>
        <p:txBody>
          <a:bodyPr wrap="none" rtlCol="0">
            <a:spAutoFit/>
          </a:bodyPr>
          <a:lstStyle/>
          <a:p>
            <a:r>
              <a:rPr lang="en-US" sz="2000" dirty="0"/>
              <a:t>↑ Mechanical properties</a:t>
            </a:r>
          </a:p>
          <a:p>
            <a:r>
              <a:rPr lang="en-US" sz="2000" dirty="0"/>
              <a:t>↓ corrosion resistance</a:t>
            </a:r>
          </a:p>
        </p:txBody>
      </p:sp>
    </p:spTree>
    <p:extLst>
      <p:ext uri="{BB962C8B-B14F-4D97-AF65-F5344CB8AC3E}">
        <p14:creationId xmlns:p14="http://schemas.microsoft.com/office/powerpoint/2010/main" val="18895106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1" y="1287487"/>
            <a:ext cx="8686799" cy="567706"/>
          </a:xfrm>
        </p:spPr>
        <p:txBody>
          <a:bodyPr>
            <a:normAutofit/>
          </a:bodyPr>
          <a:lstStyle/>
          <a:p>
            <a:r>
              <a:rPr lang="en-US" dirty="0"/>
              <a:t>Materials are your friends.</a:t>
            </a:r>
          </a:p>
          <a:p>
            <a:endParaRPr lang="en-US" dirty="0"/>
          </a:p>
        </p:txBody>
      </p:sp>
      <p:sp>
        <p:nvSpPr>
          <p:cNvPr id="4" name="Date Placeholder 3"/>
          <p:cNvSpPr>
            <a:spLocks noGrp="1"/>
          </p:cNvSpPr>
          <p:nvPr>
            <p:ph type="dt" sz="half" idx="10"/>
          </p:nvPr>
        </p:nvSpPr>
        <p:spPr/>
        <p:txBody>
          <a:bodyPr/>
          <a:lstStyle/>
          <a:p>
            <a:r>
              <a:rPr lang="en-US"/>
              <a:t>04-06-2024</a:t>
            </a:r>
            <a:endParaRPr lang="en-US" dirty="0"/>
          </a:p>
        </p:txBody>
      </p:sp>
      <p:sp>
        <p:nvSpPr>
          <p:cNvPr id="5" name="Footer Placeholder 4"/>
          <p:cNvSpPr>
            <a:spLocks noGrp="1"/>
          </p:cNvSpPr>
          <p:nvPr>
            <p:ph type="ftr" sz="quarter" idx="11"/>
          </p:nvPr>
        </p:nvSpPr>
        <p:spPr/>
        <p:txBody>
          <a:bodyPr/>
          <a:lstStyle/>
          <a:p>
            <a:r>
              <a:rPr lang="en-US"/>
              <a:t>IAS - Non – ferrous metals for particle accelerators</a:t>
            </a:r>
            <a:endParaRPr lang="en-US" dirty="0"/>
          </a:p>
        </p:txBody>
      </p:sp>
      <p:sp>
        <p:nvSpPr>
          <p:cNvPr id="6" name="Slide Number Placeholder 5"/>
          <p:cNvSpPr>
            <a:spLocks noGrp="1"/>
          </p:cNvSpPr>
          <p:nvPr>
            <p:ph type="sldNum" sz="quarter" idx="12"/>
          </p:nvPr>
        </p:nvSpPr>
        <p:spPr/>
        <p:txBody>
          <a:bodyPr/>
          <a:lstStyle/>
          <a:p>
            <a:fld id="{8D6C380F-326D-3C40-9EE7-7FBAB0953422}" type="slidenum">
              <a:rPr lang="en-US" smtClean="0"/>
              <a:pPr/>
              <a:t>2</a:t>
            </a:fld>
            <a:endParaRPr lang="en-US"/>
          </a:p>
        </p:txBody>
      </p:sp>
      <p:sp>
        <p:nvSpPr>
          <p:cNvPr id="13" name="Content Placeholder 2">
            <a:extLst>
              <a:ext uri="{FF2B5EF4-FFF2-40B4-BE49-F238E27FC236}">
                <a16:creationId xmlns:a16="http://schemas.microsoft.com/office/drawing/2014/main" id="{5010A515-80E8-7608-9D3B-9223692DEB56}"/>
              </a:ext>
            </a:extLst>
          </p:cNvPr>
          <p:cNvSpPr txBox="1">
            <a:spLocks/>
          </p:cNvSpPr>
          <p:nvPr/>
        </p:nvSpPr>
        <p:spPr>
          <a:xfrm>
            <a:off x="457201" y="3886995"/>
            <a:ext cx="8686799" cy="567706"/>
          </a:xfrm>
          <a:prstGeom prst="rect">
            <a:avLst/>
          </a:prstGeom>
        </p:spPr>
        <p:txBody>
          <a:bodyPr vert="horz">
            <a:norm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Ubuntu Ligh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3000" b="0" i="0" kern="1200" baseline="0">
                <a:solidFill>
                  <a:srgbClr val="0C377B"/>
                </a:solidFill>
                <a:latin typeface="Ubuntu Ligh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3000" b="0" i="0" kern="1200">
                <a:solidFill>
                  <a:srgbClr val="0C377B"/>
                </a:solidFill>
                <a:latin typeface="Ubuntu Ligh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3000" b="0" i="0" kern="1200">
                <a:solidFill>
                  <a:srgbClr val="0C377B"/>
                </a:solidFill>
                <a:latin typeface="Ubuntu Ligh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3000" b="0" i="0" kern="1200" baseline="0">
                <a:solidFill>
                  <a:srgbClr val="0C377B"/>
                </a:solidFill>
                <a:latin typeface="Ubuntu Ligh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b="1" u="sng" dirty="0"/>
              <a:t>Get to know them as good as you can.</a:t>
            </a:r>
          </a:p>
          <a:p>
            <a:endParaRPr lang="en-US" dirty="0"/>
          </a:p>
        </p:txBody>
      </p:sp>
      <p:sp>
        <p:nvSpPr>
          <p:cNvPr id="15" name="Content Placeholder 2">
            <a:extLst>
              <a:ext uri="{FF2B5EF4-FFF2-40B4-BE49-F238E27FC236}">
                <a16:creationId xmlns:a16="http://schemas.microsoft.com/office/drawing/2014/main" id="{354EEA0B-BA83-A6AA-68EB-7CF46CE909DD}"/>
              </a:ext>
            </a:extLst>
          </p:cNvPr>
          <p:cNvSpPr txBox="1">
            <a:spLocks/>
          </p:cNvSpPr>
          <p:nvPr/>
        </p:nvSpPr>
        <p:spPr>
          <a:xfrm>
            <a:off x="457200" y="5116658"/>
            <a:ext cx="8686799" cy="567706"/>
          </a:xfrm>
          <a:prstGeom prst="rect">
            <a:avLst/>
          </a:prstGeom>
        </p:spPr>
        <p:txBody>
          <a:bodyPr vert="horz">
            <a:norm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Ubuntu Ligh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3000" b="0" i="0" kern="1200" baseline="0">
                <a:solidFill>
                  <a:srgbClr val="0C377B"/>
                </a:solidFill>
                <a:latin typeface="Ubuntu Ligh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3000" b="0" i="0" kern="1200">
                <a:solidFill>
                  <a:srgbClr val="0C377B"/>
                </a:solidFill>
                <a:latin typeface="Ubuntu Ligh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3000" b="0" i="0" kern="1200">
                <a:solidFill>
                  <a:srgbClr val="0C377B"/>
                </a:solidFill>
                <a:latin typeface="Ubuntu Ligh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3000" b="0" i="0" kern="1200" baseline="0">
                <a:solidFill>
                  <a:srgbClr val="0C377B"/>
                </a:solidFill>
                <a:latin typeface="Ubuntu Ligh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buClr>
                <a:schemeClr val="tx1"/>
              </a:buClr>
            </a:pPr>
            <a:r>
              <a:rPr lang="en-US" dirty="0"/>
              <a:t>Do not ask them for things they cannot do.</a:t>
            </a:r>
          </a:p>
          <a:p>
            <a:endParaRPr lang="en-US" dirty="0"/>
          </a:p>
        </p:txBody>
      </p:sp>
      <p:sp>
        <p:nvSpPr>
          <p:cNvPr id="7" name="TextBox 6">
            <a:extLst>
              <a:ext uri="{FF2B5EF4-FFF2-40B4-BE49-F238E27FC236}">
                <a16:creationId xmlns:a16="http://schemas.microsoft.com/office/drawing/2014/main" id="{8F412146-1338-74BC-E358-E3672173A0D6}"/>
              </a:ext>
            </a:extLst>
          </p:cNvPr>
          <p:cNvSpPr txBox="1"/>
          <p:nvPr/>
        </p:nvSpPr>
        <p:spPr>
          <a:xfrm>
            <a:off x="679264" y="2517151"/>
            <a:ext cx="7631616" cy="707886"/>
          </a:xfrm>
          <a:prstGeom prst="rect">
            <a:avLst/>
          </a:prstGeom>
          <a:noFill/>
        </p:spPr>
        <p:txBody>
          <a:bodyPr wrap="square">
            <a:spAutoFit/>
          </a:bodyPr>
          <a:lstStyle/>
          <a:p>
            <a:pPr algn="just"/>
            <a:r>
              <a:rPr lang="en-GB" sz="2000" dirty="0"/>
              <a:t>"Close friends are truly life's treasures. Sometimes </a:t>
            </a:r>
            <a:r>
              <a:rPr lang="en-GB" sz="2000" u="sng" dirty="0"/>
              <a:t>they know us better than we know ourselves</a:t>
            </a:r>
            <a:r>
              <a:rPr lang="en-GB" sz="2000" dirty="0"/>
              <a:t>.” Vincent Van Gogh</a:t>
            </a:r>
            <a:endParaRPr lang="en-US" sz="2000" dirty="0"/>
          </a:p>
        </p:txBody>
      </p:sp>
      <p:sp>
        <p:nvSpPr>
          <p:cNvPr id="10" name="TextBox 9">
            <a:extLst>
              <a:ext uri="{FF2B5EF4-FFF2-40B4-BE49-F238E27FC236}">
                <a16:creationId xmlns:a16="http://schemas.microsoft.com/office/drawing/2014/main" id="{E58898A5-9633-B896-D3E9-6640BDD3D9B3}"/>
              </a:ext>
            </a:extLst>
          </p:cNvPr>
          <p:cNvSpPr txBox="1"/>
          <p:nvPr/>
        </p:nvSpPr>
        <p:spPr>
          <a:xfrm>
            <a:off x="586154" y="3139994"/>
            <a:ext cx="3312702" cy="369332"/>
          </a:xfrm>
          <a:prstGeom prst="rect">
            <a:avLst/>
          </a:prstGeom>
          <a:noFill/>
        </p:spPr>
        <p:txBody>
          <a:bodyPr wrap="none" rtlCol="0">
            <a:spAutoFit/>
          </a:bodyPr>
          <a:lstStyle/>
          <a:p>
            <a:r>
              <a:rPr lang="en-US" dirty="0">
                <a:solidFill>
                  <a:schemeClr val="bg1"/>
                </a:solidFill>
                <a:latin typeface="Arial Black" panose="020B0A04020102020204" pitchFamily="34" charset="0"/>
              </a:rPr>
              <a:t>CAN I BE YOUR FRIEND?</a:t>
            </a:r>
          </a:p>
        </p:txBody>
      </p:sp>
      <p:sp>
        <p:nvSpPr>
          <p:cNvPr id="2" name="Title 1">
            <a:extLst>
              <a:ext uri="{FF2B5EF4-FFF2-40B4-BE49-F238E27FC236}">
                <a16:creationId xmlns:a16="http://schemas.microsoft.com/office/drawing/2014/main" id="{79AA1474-CF4C-1C6F-4F8F-7FC4DC83C07B}"/>
              </a:ext>
            </a:extLst>
          </p:cNvPr>
          <p:cNvSpPr>
            <a:spLocks noGrp="1"/>
          </p:cNvSpPr>
          <p:nvPr>
            <p:ph type="title"/>
          </p:nvPr>
        </p:nvSpPr>
        <p:spPr>
          <a:xfrm>
            <a:off x="314960" y="157798"/>
            <a:ext cx="8554720" cy="715840"/>
          </a:xfrm>
        </p:spPr>
        <p:txBody>
          <a:bodyPr>
            <a:normAutofit/>
          </a:bodyPr>
          <a:lstStyle/>
          <a:p>
            <a:r>
              <a:rPr lang="en-US" sz="2800" b="1" dirty="0"/>
              <a:t>The most important slide of this presentation</a:t>
            </a:r>
          </a:p>
        </p:txBody>
      </p:sp>
      <p:cxnSp>
        <p:nvCxnSpPr>
          <p:cNvPr id="8" name="Straight Connector 7">
            <a:extLst>
              <a:ext uri="{FF2B5EF4-FFF2-40B4-BE49-F238E27FC236}">
                <a16:creationId xmlns:a16="http://schemas.microsoft.com/office/drawing/2014/main" id="{01E0E170-23B9-9877-127B-9FE4811B6C48}"/>
              </a:ext>
            </a:extLst>
          </p:cNvPr>
          <p:cNvCxnSpPr>
            <a:cxnSpLocks/>
          </p:cNvCxnSpPr>
          <p:nvPr/>
        </p:nvCxnSpPr>
        <p:spPr>
          <a:xfrm>
            <a:off x="314960" y="764814"/>
            <a:ext cx="7416800" cy="0"/>
          </a:xfrm>
          <a:prstGeom prst="line">
            <a:avLst/>
          </a:prstGeom>
          <a:ln w="38100"/>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68492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Wrought aluminum alloys designations</a:t>
            </a:r>
          </a:p>
        </p:txBody>
      </p:sp>
      <p:sp>
        <p:nvSpPr>
          <p:cNvPr id="4" name="Content Placeholder 3"/>
          <p:cNvSpPr>
            <a:spLocks noGrp="1"/>
          </p:cNvSpPr>
          <p:nvPr>
            <p:ph sz="quarter" idx="13"/>
          </p:nvPr>
        </p:nvSpPr>
        <p:spPr>
          <a:xfrm>
            <a:off x="116273" y="949333"/>
            <a:ext cx="8226425" cy="5028279"/>
          </a:xfrm>
        </p:spPr>
        <p:txBody>
          <a:bodyPr/>
          <a:lstStyle/>
          <a:p>
            <a:pPr algn="just"/>
            <a:r>
              <a:rPr lang="en-US" dirty="0"/>
              <a:t>3xxx series (Al – </a:t>
            </a:r>
            <a:r>
              <a:rPr lang="en-US" dirty="0" err="1"/>
              <a:t>Mn</a:t>
            </a:r>
            <a:r>
              <a:rPr lang="en-US" dirty="0"/>
              <a:t>)</a:t>
            </a:r>
          </a:p>
          <a:p>
            <a:pPr lvl="2" algn="just"/>
            <a:r>
              <a:rPr lang="en-US" dirty="0"/>
              <a:t>Example: EN AW 3003 H22</a:t>
            </a:r>
          </a:p>
        </p:txBody>
      </p:sp>
      <p:cxnSp>
        <p:nvCxnSpPr>
          <p:cNvPr id="6" name="Straight Connector 5"/>
          <p:cNvCxnSpPr/>
          <p:nvPr/>
        </p:nvCxnSpPr>
        <p:spPr>
          <a:xfrm>
            <a:off x="457200" y="840509"/>
            <a:ext cx="6695954"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671760" y="5792946"/>
            <a:ext cx="4236334" cy="369332"/>
          </a:xfrm>
          <a:prstGeom prst="rect">
            <a:avLst/>
          </a:prstGeom>
          <a:noFill/>
        </p:spPr>
        <p:txBody>
          <a:bodyPr wrap="square" rtlCol="0">
            <a:spAutoFit/>
          </a:bodyPr>
          <a:lstStyle/>
          <a:p>
            <a:r>
              <a:rPr lang="en-US" dirty="0">
                <a:solidFill>
                  <a:schemeClr val="tx1">
                    <a:lumMod val="60000"/>
                    <a:lumOff val="40000"/>
                  </a:schemeClr>
                </a:solidFill>
              </a:rPr>
              <a:t>Example: CMS Solenoid thermal shield</a:t>
            </a:r>
          </a:p>
        </p:txBody>
      </p:sp>
      <p:sp>
        <p:nvSpPr>
          <p:cNvPr id="3" name="Date Placeholder 2"/>
          <p:cNvSpPr>
            <a:spLocks noGrp="1"/>
          </p:cNvSpPr>
          <p:nvPr>
            <p:ph type="dt" sz="half" idx="10"/>
          </p:nvPr>
        </p:nvSpPr>
        <p:spPr/>
        <p:txBody>
          <a:bodyPr/>
          <a:lstStyle/>
          <a:p>
            <a:r>
              <a:rPr lang="en-US"/>
              <a:t>04-06-2024</a:t>
            </a:r>
            <a:endParaRPr lang="en-US" dirty="0"/>
          </a:p>
        </p:txBody>
      </p:sp>
      <p:sp>
        <p:nvSpPr>
          <p:cNvPr id="5" name="Footer Placeholder 4"/>
          <p:cNvSpPr>
            <a:spLocks noGrp="1"/>
          </p:cNvSpPr>
          <p:nvPr>
            <p:ph type="ftr" sz="quarter" idx="11"/>
          </p:nvPr>
        </p:nvSpPr>
        <p:spPr/>
        <p:txBody>
          <a:bodyPr/>
          <a:lstStyle/>
          <a:p>
            <a:r>
              <a:rPr lang="en-US"/>
              <a:t>IAS - Non – ferrous metals for particle accelerators</a:t>
            </a:r>
            <a:endParaRPr lang="en-US" dirty="0"/>
          </a:p>
        </p:txBody>
      </p:sp>
      <p:sp>
        <p:nvSpPr>
          <p:cNvPr id="7" name="Slide Number Placeholder 6"/>
          <p:cNvSpPr>
            <a:spLocks noGrp="1"/>
          </p:cNvSpPr>
          <p:nvPr>
            <p:ph type="sldNum" sz="quarter" idx="12"/>
          </p:nvPr>
        </p:nvSpPr>
        <p:spPr/>
        <p:txBody>
          <a:bodyPr/>
          <a:lstStyle/>
          <a:p>
            <a:fld id="{8D6C380F-326D-3C40-9EE7-7FBAB0953422}" type="slidenum">
              <a:rPr lang="en-US" smtClean="0"/>
              <a:pPr/>
              <a:t>20</a:t>
            </a:fld>
            <a:endParaRPr lang="en-US"/>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9441" y="1592717"/>
            <a:ext cx="3462800" cy="4617067"/>
          </a:xfrm>
          <a:prstGeom prst="rect">
            <a:avLst/>
          </a:prstGeom>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6771" y="2404308"/>
            <a:ext cx="4106550" cy="2679140"/>
          </a:xfrm>
          <a:prstGeom prst="rect">
            <a:avLst/>
          </a:prstGeom>
        </p:spPr>
      </p:pic>
      <p:cxnSp>
        <p:nvCxnSpPr>
          <p:cNvPr id="11" name="Straight Arrow Connector 10">
            <a:extLst>
              <a:ext uri="{FF2B5EF4-FFF2-40B4-BE49-F238E27FC236}">
                <a16:creationId xmlns:a16="http://schemas.microsoft.com/office/drawing/2014/main" id="{9BC6FAAA-9A06-4736-8CD9-7E8527521333}"/>
              </a:ext>
            </a:extLst>
          </p:cNvPr>
          <p:cNvCxnSpPr>
            <a:cxnSpLocks/>
            <a:endCxn id="13" idx="1"/>
          </p:cNvCxnSpPr>
          <p:nvPr/>
        </p:nvCxnSpPr>
        <p:spPr>
          <a:xfrm>
            <a:off x="3913717" y="1265275"/>
            <a:ext cx="606110" cy="0"/>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sp>
        <p:nvSpPr>
          <p:cNvPr id="13" name="TextBox 12">
            <a:extLst>
              <a:ext uri="{FF2B5EF4-FFF2-40B4-BE49-F238E27FC236}">
                <a16:creationId xmlns:a16="http://schemas.microsoft.com/office/drawing/2014/main" id="{B79E6F9D-F68F-41E8-81C4-C47D3F8CFC64}"/>
              </a:ext>
            </a:extLst>
          </p:cNvPr>
          <p:cNvSpPr txBox="1"/>
          <p:nvPr/>
        </p:nvSpPr>
        <p:spPr>
          <a:xfrm>
            <a:off x="4519827" y="942109"/>
            <a:ext cx="4732899" cy="646331"/>
          </a:xfrm>
          <a:prstGeom prst="rect">
            <a:avLst/>
          </a:prstGeom>
          <a:noFill/>
        </p:spPr>
        <p:txBody>
          <a:bodyPr wrap="none" rtlCol="0">
            <a:spAutoFit/>
          </a:bodyPr>
          <a:lstStyle/>
          <a:p>
            <a:r>
              <a:rPr lang="en-US" dirty="0"/>
              <a:t>Moderate mechanical properties, workability,</a:t>
            </a:r>
          </a:p>
          <a:p>
            <a:r>
              <a:rPr lang="en-US" dirty="0"/>
              <a:t>Corrosion resistance and </a:t>
            </a:r>
            <a:r>
              <a:rPr lang="en-US" dirty="0" err="1"/>
              <a:t>th.</a:t>
            </a:r>
            <a:r>
              <a:rPr lang="en-US" dirty="0"/>
              <a:t> conductivity</a:t>
            </a:r>
            <a:endParaRPr lang="en-US" sz="2000" dirty="0"/>
          </a:p>
        </p:txBody>
      </p:sp>
    </p:spTree>
    <p:extLst>
      <p:ext uri="{BB962C8B-B14F-4D97-AF65-F5344CB8AC3E}">
        <p14:creationId xmlns:p14="http://schemas.microsoft.com/office/powerpoint/2010/main" val="34022868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3">
            <a:extLst>
              <a:ext uri="{FF2B5EF4-FFF2-40B4-BE49-F238E27FC236}">
                <a16:creationId xmlns:a16="http://schemas.microsoft.com/office/drawing/2014/main" id="{F09780A0-C647-D2CE-0A2F-29BFC2E49C68}"/>
              </a:ext>
            </a:extLst>
          </p:cNvPr>
          <p:cNvSpPr txBox="1">
            <a:spLocks/>
          </p:cNvSpPr>
          <p:nvPr/>
        </p:nvSpPr>
        <p:spPr>
          <a:xfrm>
            <a:off x="456771" y="3101729"/>
            <a:ext cx="8226425" cy="936871"/>
          </a:xfrm>
          <a:prstGeom prst="rect">
            <a:avLst/>
          </a:prstGeom>
        </p:spPr>
        <p:txBody>
          <a:bodyPr vert="horz">
            <a:norm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Ubuntu Ligh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2400" b="0" i="0" kern="1200" baseline="0">
                <a:solidFill>
                  <a:srgbClr val="0C377B"/>
                </a:solidFill>
                <a:latin typeface="Ubuntu Ligh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2400" b="0" i="0" kern="1200">
                <a:solidFill>
                  <a:srgbClr val="0C377B"/>
                </a:solidFill>
                <a:latin typeface="Ubuntu Ligh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2000" b="0" i="0" kern="1200">
                <a:solidFill>
                  <a:srgbClr val="0C377B"/>
                </a:solidFill>
                <a:latin typeface="Ubuntu Ligh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2000" b="0" i="0" kern="1200" baseline="0">
                <a:solidFill>
                  <a:srgbClr val="0C377B"/>
                </a:solidFill>
                <a:latin typeface="Ubuntu Ligh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lvl="2" algn="just"/>
            <a:r>
              <a:rPr lang="en-GB" dirty="0"/>
              <a:t>Al - Si alloys are used in </a:t>
            </a:r>
            <a:r>
              <a:rPr lang="en-GB" dirty="0">
                <a:solidFill>
                  <a:schemeClr val="tx1">
                    <a:lumMod val="60000"/>
                    <a:lumOff val="40000"/>
                  </a:schemeClr>
                </a:solidFill>
              </a:rPr>
              <a:t>welding wire </a:t>
            </a:r>
            <a:r>
              <a:rPr lang="en-GB" dirty="0"/>
              <a:t>and as </a:t>
            </a:r>
            <a:r>
              <a:rPr lang="en-GB" dirty="0">
                <a:solidFill>
                  <a:schemeClr val="tx1">
                    <a:lumMod val="60000"/>
                    <a:lumOff val="40000"/>
                  </a:schemeClr>
                </a:solidFill>
              </a:rPr>
              <a:t>brazing alloys.</a:t>
            </a:r>
          </a:p>
        </p:txBody>
      </p:sp>
      <p:sp>
        <p:nvSpPr>
          <p:cNvPr id="2" name="Title 1"/>
          <p:cNvSpPr>
            <a:spLocks noGrp="1"/>
          </p:cNvSpPr>
          <p:nvPr>
            <p:ph type="title"/>
          </p:nvPr>
        </p:nvSpPr>
        <p:spPr/>
        <p:txBody>
          <a:bodyPr>
            <a:normAutofit/>
          </a:bodyPr>
          <a:lstStyle/>
          <a:p>
            <a:r>
              <a:rPr lang="en-US" sz="2800" b="1" dirty="0"/>
              <a:t>Wrought aluminum alloys designations</a:t>
            </a:r>
          </a:p>
        </p:txBody>
      </p:sp>
      <p:sp>
        <p:nvSpPr>
          <p:cNvPr id="4" name="Content Placeholder 3"/>
          <p:cNvSpPr>
            <a:spLocks noGrp="1"/>
          </p:cNvSpPr>
          <p:nvPr>
            <p:ph sz="quarter" idx="13"/>
          </p:nvPr>
        </p:nvSpPr>
        <p:spPr>
          <a:xfrm>
            <a:off x="457200" y="949333"/>
            <a:ext cx="8226425" cy="5028279"/>
          </a:xfrm>
        </p:spPr>
        <p:txBody>
          <a:bodyPr/>
          <a:lstStyle/>
          <a:p>
            <a:pPr algn="just"/>
            <a:r>
              <a:rPr lang="en-US" dirty="0"/>
              <a:t>4xxx series (Al – Si)</a:t>
            </a:r>
          </a:p>
          <a:p>
            <a:pPr lvl="2" algn="just"/>
            <a:r>
              <a:rPr lang="en-GB" dirty="0"/>
              <a:t>Major alloying element of this group is </a:t>
            </a:r>
            <a:r>
              <a:rPr lang="en-GB" dirty="0">
                <a:solidFill>
                  <a:schemeClr val="tx1">
                    <a:lumMod val="60000"/>
                    <a:lumOff val="40000"/>
                  </a:schemeClr>
                </a:solidFill>
              </a:rPr>
              <a:t>silicon, </a:t>
            </a:r>
            <a:r>
              <a:rPr lang="en-GB" dirty="0"/>
              <a:t>added in sufficient quantities (around 12%), cause substantial </a:t>
            </a:r>
            <a:r>
              <a:rPr lang="en-GB" dirty="0">
                <a:solidFill>
                  <a:schemeClr val="tx1">
                    <a:lumMod val="60000"/>
                    <a:lumOff val="40000"/>
                  </a:schemeClr>
                </a:solidFill>
              </a:rPr>
              <a:t>lowering of the melting point without producing brittleness </a:t>
            </a:r>
            <a:r>
              <a:rPr lang="en-GB" dirty="0"/>
              <a:t>(eutectic point).</a:t>
            </a:r>
          </a:p>
        </p:txBody>
      </p:sp>
      <p:cxnSp>
        <p:nvCxnSpPr>
          <p:cNvPr id="6" name="Straight Connector 5"/>
          <p:cNvCxnSpPr/>
          <p:nvPr/>
        </p:nvCxnSpPr>
        <p:spPr>
          <a:xfrm>
            <a:off x="457200" y="840509"/>
            <a:ext cx="6707529"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3" name="Date Placeholder 2"/>
          <p:cNvSpPr>
            <a:spLocks noGrp="1"/>
          </p:cNvSpPr>
          <p:nvPr>
            <p:ph type="dt" sz="half" idx="10"/>
          </p:nvPr>
        </p:nvSpPr>
        <p:spPr/>
        <p:txBody>
          <a:bodyPr/>
          <a:lstStyle/>
          <a:p>
            <a:r>
              <a:rPr lang="en-US"/>
              <a:t>04-06-2024</a:t>
            </a:r>
            <a:endParaRPr lang="en-US" dirty="0"/>
          </a:p>
        </p:txBody>
      </p:sp>
      <p:sp>
        <p:nvSpPr>
          <p:cNvPr id="5" name="Footer Placeholder 4"/>
          <p:cNvSpPr>
            <a:spLocks noGrp="1"/>
          </p:cNvSpPr>
          <p:nvPr>
            <p:ph type="ftr" sz="quarter" idx="11"/>
          </p:nvPr>
        </p:nvSpPr>
        <p:spPr/>
        <p:txBody>
          <a:bodyPr/>
          <a:lstStyle/>
          <a:p>
            <a:r>
              <a:rPr lang="en-US"/>
              <a:t>IAS - Non – ferrous metals for particle accelerators</a:t>
            </a:r>
            <a:endParaRPr lang="en-US" dirty="0"/>
          </a:p>
        </p:txBody>
      </p:sp>
      <p:sp>
        <p:nvSpPr>
          <p:cNvPr id="7" name="Slide Number Placeholder 6"/>
          <p:cNvSpPr>
            <a:spLocks noGrp="1"/>
          </p:cNvSpPr>
          <p:nvPr>
            <p:ph type="sldNum" sz="quarter" idx="12"/>
          </p:nvPr>
        </p:nvSpPr>
        <p:spPr/>
        <p:txBody>
          <a:bodyPr/>
          <a:lstStyle/>
          <a:p>
            <a:fld id="{8D6C380F-326D-3C40-9EE7-7FBAB0953422}" type="slidenum">
              <a:rPr lang="en-US" smtClean="0"/>
              <a:pPr/>
              <a:t>21</a:t>
            </a:fld>
            <a:endParaRPr lang="en-US"/>
          </a:p>
        </p:txBody>
      </p:sp>
      <p:pic>
        <p:nvPicPr>
          <p:cNvPr id="1026" name="Picture 2" descr="4XXXfiller alloys, filler alloys, 4043, 5356, 4047, 6061, 5554, 508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9801" y="4038600"/>
            <a:ext cx="3299440" cy="219103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469DEF4C-4E04-446C-8C07-57AE16FB4A15}"/>
              </a:ext>
            </a:extLst>
          </p:cNvPr>
          <p:cNvPicPr>
            <a:picLocks noChangeAspect="1"/>
          </p:cNvPicPr>
          <p:nvPr/>
        </p:nvPicPr>
        <p:blipFill>
          <a:blip r:embed="rId4"/>
          <a:stretch>
            <a:fillRect/>
          </a:stretch>
        </p:blipFill>
        <p:spPr>
          <a:xfrm>
            <a:off x="1152210" y="3885994"/>
            <a:ext cx="3086415" cy="2399633"/>
          </a:xfrm>
          <a:prstGeom prst="rect">
            <a:avLst/>
          </a:prstGeom>
        </p:spPr>
      </p:pic>
    </p:spTree>
    <p:extLst>
      <p:ext uri="{BB962C8B-B14F-4D97-AF65-F5344CB8AC3E}">
        <p14:creationId xmlns:p14="http://schemas.microsoft.com/office/powerpoint/2010/main" val="3800317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Effect transition="in" filter="fade">
                                      <p:cBhvr>
                                        <p:cTn id="10"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Wrought aluminum alloys designations</a:t>
            </a:r>
          </a:p>
        </p:txBody>
      </p:sp>
      <p:sp>
        <p:nvSpPr>
          <p:cNvPr id="4" name="Content Placeholder 3"/>
          <p:cNvSpPr>
            <a:spLocks noGrp="1"/>
          </p:cNvSpPr>
          <p:nvPr>
            <p:ph sz="quarter" idx="13"/>
          </p:nvPr>
        </p:nvSpPr>
        <p:spPr>
          <a:xfrm>
            <a:off x="457200" y="949334"/>
            <a:ext cx="8226425" cy="2171554"/>
          </a:xfrm>
        </p:spPr>
        <p:txBody>
          <a:bodyPr/>
          <a:lstStyle/>
          <a:p>
            <a:pPr algn="just"/>
            <a:r>
              <a:rPr lang="en-US" dirty="0"/>
              <a:t>5xxx series (Al – Mg)</a:t>
            </a:r>
          </a:p>
          <a:p>
            <a:pPr lvl="2" algn="just"/>
            <a:r>
              <a:rPr lang="en-US" dirty="0"/>
              <a:t>EN AW 5083 H321, H116 and H111</a:t>
            </a:r>
          </a:p>
        </p:txBody>
      </p:sp>
      <p:cxnSp>
        <p:nvCxnSpPr>
          <p:cNvPr id="6" name="Straight Connector 5"/>
          <p:cNvCxnSpPr/>
          <p:nvPr/>
        </p:nvCxnSpPr>
        <p:spPr>
          <a:xfrm>
            <a:off x="457200" y="840509"/>
            <a:ext cx="6695954" cy="0"/>
          </a:xfrm>
          <a:prstGeom prst="line">
            <a:avLst/>
          </a:prstGeom>
          <a:ln w="38100"/>
          <a:effectLst/>
        </p:spPr>
        <p:style>
          <a:lnRef idx="2">
            <a:schemeClr val="accent1"/>
          </a:lnRef>
          <a:fillRef idx="0">
            <a:schemeClr val="accent1"/>
          </a:fillRef>
          <a:effectRef idx="1">
            <a:schemeClr val="accent1"/>
          </a:effectRef>
          <a:fontRef idx="minor">
            <a:schemeClr val="tx1"/>
          </a:fontRef>
        </p:style>
      </p:cxnSp>
      <p:pic>
        <p:nvPicPr>
          <p:cNvPr id="7" name="Picture 21" descr="magnet-2001-022.jpg"/>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56771" y="2095176"/>
            <a:ext cx="4691270" cy="3551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684239" y="5724000"/>
            <a:ext cx="4236334" cy="369332"/>
          </a:xfrm>
          <a:prstGeom prst="rect">
            <a:avLst/>
          </a:prstGeom>
          <a:noFill/>
        </p:spPr>
        <p:txBody>
          <a:bodyPr wrap="square" rtlCol="0">
            <a:spAutoFit/>
          </a:bodyPr>
          <a:lstStyle/>
          <a:p>
            <a:r>
              <a:rPr lang="en-US" dirty="0">
                <a:solidFill>
                  <a:schemeClr val="tx1">
                    <a:lumMod val="60000"/>
                    <a:lumOff val="40000"/>
                  </a:schemeClr>
                </a:solidFill>
              </a:rPr>
              <a:t>Example: Mandrels for CMS coil</a:t>
            </a:r>
          </a:p>
        </p:txBody>
      </p:sp>
      <p:sp>
        <p:nvSpPr>
          <p:cNvPr id="3" name="Date Placeholder 2"/>
          <p:cNvSpPr>
            <a:spLocks noGrp="1"/>
          </p:cNvSpPr>
          <p:nvPr>
            <p:ph type="dt" sz="half" idx="10"/>
          </p:nvPr>
        </p:nvSpPr>
        <p:spPr/>
        <p:txBody>
          <a:bodyPr/>
          <a:lstStyle/>
          <a:p>
            <a:r>
              <a:rPr lang="en-US"/>
              <a:t>04-06-2024</a:t>
            </a:r>
            <a:endParaRPr lang="en-US" dirty="0"/>
          </a:p>
        </p:txBody>
      </p:sp>
      <p:sp>
        <p:nvSpPr>
          <p:cNvPr id="5" name="Footer Placeholder 4"/>
          <p:cNvSpPr>
            <a:spLocks noGrp="1"/>
          </p:cNvSpPr>
          <p:nvPr>
            <p:ph type="ftr" sz="quarter" idx="11"/>
          </p:nvPr>
        </p:nvSpPr>
        <p:spPr/>
        <p:txBody>
          <a:bodyPr/>
          <a:lstStyle/>
          <a:p>
            <a:r>
              <a:rPr lang="en-US"/>
              <a:t>IAS - Non – ferrous metals for particle accelerators</a:t>
            </a:r>
            <a:endParaRPr lang="en-US" dirty="0"/>
          </a:p>
        </p:txBody>
      </p:sp>
      <p:sp>
        <p:nvSpPr>
          <p:cNvPr id="9" name="Slide Number Placeholder 8"/>
          <p:cNvSpPr>
            <a:spLocks noGrp="1"/>
          </p:cNvSpPr>
          <p:nvPr>
            <p:ph type="sldNum" sz="quarter" idx="12"/>
          </p:nvPr>
        </p:nvSpPr>
        <p:spPr/>
        <p:txBody>
          <a:bodyPr/>
          <a:lstStyle/>
          <a:p>
            <a:fld id="{8D6C380F-326D-3C40-9EE7-7FBAB0953422}" type="slidenum">
              <a:rPr lang="en-US" smtClean="0"/>
              <a:pPr/>
              <a:t>22</a:t>
            </a:fld>
            <a:endParaRPr lang="en-US"/>
          </a:p>
        </p:txBody>
      </p:sp>
      <p:cxnSp>
        <p:nvCxnSpPr>
          <p:cNvPr id="10" name="Straight Arrow Connector 9">
            <a:extLst>
              <a:ext uri="{FF2B5EF4-FFF2-40B4-BE49-F238E27FC236}">
                <a16:creationId xmlns:a16="http://schemas.microsoft.com/office/drawing/2014/main" id="{05877CFF-B181-4185-8AA8-7BD7EACCD308}"/>
              </a:ext>
            </a:extLst>
          </p:cNvPr>
          <p:cNvCxnSpPr/>
          <p:nvPr/>
        </p:nvCxnSpPr>
        <p:spPr>
          <a:xfrm>
            <a:off x="4244084" y="1254642"/>
            <a:ext cx="529935" cy="0"/>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2EB318D6-1E3D-4857-BDEB-7BCFA2946AAB}"/>
              </a:ext>
            </a:extLst>
          </p:cNvPr>
          <p:cNvSpPr txBox="1"/>
          <p:nvPr/>
        </p:nvSpPr>
        <p:spPr>
          <a:xfrm>
            <a:off x="4899617" y="900699"/>
            <a:ext cx="4230645" cy="707886"/>
          </a:xfrm>
          <a:prstGeom prst="rect">
            <a:avLst/>
          </a:prstGeom>
          <a:noFill/>
        </p:spPr>
        <p:txBody>
          <a:bodyPr wrap="none" rtlCol="0">
            <a:spAutoFit/>
          </a:bodyPr>
          <a:lstStyle/>
          <a:p>
            <a:r>
              <a:rPr lang="en-US" sz="2000" dirty="0"/>
              <a:t>moderately ↑ mechanical properties</a:t>
            </a:r>
          </a:p>
          <a:p>
            <a:r>
              <a:rPr lang="en-US" sz="2000" dirty="0"/>
              <a:t>↑</a:t>
            </a:r>
            <a:r>
              <a:rPr lang="en-GB" sz="2000" dirty="0"/>
              <a:t> ductility, weldability</a:t>
            </a:r>
            <a:endParaRPr lang="en-US" sz="2000" dirty="0"/>
          </a:p>
        </p:txBody>
      </p:sp>
      <p:pic>
        <p:nvPicPr>
          <p:cNvPr id="12" name="Picture 11">
            <a:extLst>
              <a:ext uri="{FF2B5EF4-FFF2-40B4-BE49-F238E27FC236}">
                <a16:creationId xmlns:a16="http://schemas.microsoft.com/office/drawing/2014/main" id="{620BFC15-69F4-DC38-E2C2-6F59B4E909A9}"/>
              </a:ext>
            </a:extLst>
          </p:cNvPr>
          <p:cNvPicPr>
            <a:picLocks noChangeAspect="1"/>
          </p:cNvPicPr>
          <p:nvPr/>
        </p:nvPicPr>
        <p:blipFill>
          <a:blip r:embed="rId4"/>
          <a:stretch>
            <a:fillRect/>
          </a:stretch>
        </p:blipFill>
        <p:spPr>
          <a:xfrm>
            <a:off x="5898405" y="2095176"/>
            <a:ext cx="2663553" cy="3551404"/>
          </a:xfrm>
          <a:prstGeom prst="rect">
            <a:avLst/>
          </a:prstGeom>
        </p:spPr>
      </p:pic>
      <p:sp>
        <p:nvSpPr>
          <p:cNvPr id="13" name="TextBox 12">
            <a:extLst>
              <a:ext uri="{FF2B5EF4-FFF2-40B4-BE49-F238E27FC236}">
                <a16:creationId xmlns:a16="http://schemas.microsoft.com/office/drawing/2014/main" id="{37710389-78EB-BB47-8721-A4FE78972158}"/>
              </a:ext>
            </a:extLst>
          </p:cNvPr>
          <p:cNvSpPr txBox="1"/>
          <p:nvPr/>
        </p:nvSpPr>
        <p:spPr>
          <a:xfrm>
            <a:off x="5518106" y="5724000"/>
            <a:ext cx="3353524" cy="369332"/>
          </a:xfrm>
          <a:prstGeom prst="rect">
            <a:avLst/>
          </a:prstGeom>
          <a:noFill/>
        </p:spPr>
        <p:txBody>
          <a:bodyPr wrap="square" rtlCol="0">
            <a:spAutoFit/>
          </a:bodyPr>
          <a:lstStyle/>
          <a:p>
            <a:r>
              <a:rPr lang="en-US" dirty="0">
                <a:solidFill>
                  <a:schemeClr val="tx1">
                    <a:lumMod val="60000"/>
                    <a:lumOff val="40000"/>
                  </a:schemeClr>
                </a:solidFill>
              </a:rPr>
              <a:t>Example: hydroformed bellows</a:t>
            </a:r>
          </a:p>
        </p:txBody>
      </p:sp>
    </p:spTree>
    <p:extLst>
      <p:ext uri="{BB962C8B-B14F-4D97-AF65-F5344CB8AC3E}">
        <p14:creationId xmlns:p14="http://schemas.microsoft.com/office/powerpoint/2010/main" val="18523918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Wrought aluminum alloys designations</a:t>
            </a:r>
          </a:p>
        </p:txBody>
      </p:sp>
      <p:sp>
        <p:nvSpPr>
          <p:cNvPr id="4" name="Content Placeholder 3"/>
          <p:cNvSpPr>
            <a:spLocks noGrp="1"/>
          </p:cNvSpPr>
          <p:nvPr>
            <p:ph sz="quarter" idx="13"/>
          </p:nvPr>
        </p:nvSpPr>
        <p:spPr>
          <a:xfrm>
            <a:off x="109131" y="949333"/>
            <a:ext cx="8226425" cy="5028279"/>
          </a:xfrm>
        </p:spPr>
        <p:txBody>
          <a:bodyPr/>
          <a:lstStyle/>
          <a:p>
            <a:pPr algn="just"/>
            <a:r>
              <a:rPr lang="en-US" dirty="0"/>
              <a:t>6xxx series (Al – Mg – Si)</a:t>
            </a:r>
          </a:p>
          <a:p>
            <a:pPr lvl="2" algn="just"/>
            <a:r>
              <a:rPr lang="en-US" dirty="0"/>
              <a:t>Example: EN AW 6082 T6</a:t>
            </a:r>
          </a:p>
        </p:txBody>
      </p:sp>
      <p:cxnSp>
        <p:nvCxnSpPr>
          <p:cNvPr id="6" name="Straight Connector 5"/>
          <p:cNvCxnSpPr/>
          <p:nvPr/>
        </p:nvCxnSpPr>
        <p:spPr>
          <a:xfrm>
            <a:off x="457200" y="840509"/>
            <a:ext cx="6695954"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457200" y="5887809"/>
            <a:ext cx="4236334" cy="369332"/>
          </a:xfrm>
          <a:prstGeom prst="rect">
            <a:avLst/>
          </a:prstGeom>
          <a:noFill/>
        </p:spPr>
        <p:txBody>
          <a:bodyPr wrap="square" rtlCol="0">
            <a:spAutoFit/>
          </a:bodyPr>
          <a:lstStyle/>
          <a:p>
            <a:r>
              <a:rPr lang="en-US" dirty="0">
                <a:solidFill>
                  <a:schemeClr val="tx1">
                    <a:lumMod val="60000"/>
                    <a:lumOff val="40000"/>
                  </a:schemeClr>
                </a:solidFill>
              </a:rPr>
              <a:t>Example: ICARUS neutrino detector</a:t>
            </a:r>
          </a:p>
        </p:txBody>
      </p:sp>
      <p:sp>
        <p:nvSpPr>
          <p:cNvPr id="3" name="Date Placeholder 2"/>
          <p:cNvSpPr>
            <a:spLocks noGrp="1"/>
          </p:cNvSpPr>
          <p:nvPr>
            <p:ph type="dt" sz="half" idx="10"/>
          </p:nvPr>
        </p:nvSpPr>
        <p:spPr/>
        <p:txBody>
          <a:bodyPr/>
          <a:lstStyle/>
          <a:p>
            <a:r>
              <a:rPr lang="en-US"/>
              <a:t>04-06-2024</a:t>
            </a:r>
            <a:endParaRPr lang="en-US" dirty="0"/>
          </a:p>
        </p:txBody>
      </p:sp>
      <p:sp>
        <p:nvSpPr>
          <p:cNvPr id="5" name="Footer Placeholder 4"/>
          <p:cNvSpPr>
            <a:spLocks noGrp="1"/>
          </p:cNvSpPr>
          <p:nvPr>
            <p:ph type="ftr" sz="quarter" idx="11"/>
          </p:nvPr>
        </p:nvSpPr>
        <p:spPr/>
        <p:txBody>
          <a:bodyPr/>
          <a:lstStyle/>
          <a:p>
            <a:r>
              <a:rPr lang="en-US"/>
              <a:t>IAS - Non – ferrous metals for particle accelerators</a:t>
            </a:r>
            <a:endParaRPr lang="en-US" dirty="0"/>
          </a:p>
        </p:txBody>
      </p:sp>
      <p:sp>
        <p:nvSpPr>
          <p:cNvPr id="8" name="Slide Number Placeholder 7"/>
          <p:cNvSpPr>
            <a:spLocks noGrp="1"/>
          </p:cNvSpPr>
          <p:nvPr>
            <p:ph type="sldNum" sz="quarter" idx="12"/>
          </p:nvPr>
        </p:nvSpPr>
        <p:spPr/>
        <p:txBody>
          <a:bodyPr/>
          <a:lstStyle/>
          <a:p>
            <a:fld id="{8D6C380F-326D-3C40-9EE7-7FBAB0953422}" type="slidenum">
              <a:rPr lang="en-US" smtClean="0"/>
              <a:pPr/>
              <a:t>23</a:t>
            </a:fld>
            <a:endParaRPr lang="en-US"/>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771" y="2152650"/>
            <a:ext cx="6667500" cy="3276600"/>
          </a:xfrm>
          <a:prstGeom prst="rect">
            <a:avLst/>
          </a:prstGeo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04195" y="2020788"/>
            <a:ext cx="5648959" cy="3767812"/>
          </a:xfrm>
          <a:prstGeom prst="rect">
            <a:avLst/>
          </a:prstGeom>
        </p:spPr>
      </p:pic>
      <p:sp>
        <p:nvSpPr>
          <p:cNvPr id="12" name="TextBox 11">
            <a:extLst>
              <a:ext uri="{FF2B5EF4-FFF2-40B4-BE49-F238E27FC236}">
                <a16:creationId xmlns:a16="http://schemas.microsoft.com/office/drawing/2014/main" id="{B44BD7D8-A91C-4F12-B3D6-7A0720F9FF2A}"/>
              </a:ext>
            </a:extLst>
          </p:cNvPr>
          <p:cNvSpPr txBox="1"/>
          <p:nvPr/>
        </p:nvSpPr>
        <p:spPr>
          <a:xfrm>
            <a:off x="5039826" y="949333"/>
            <a:ext cx="4572000" cy="646331"/>
          </a:xfrm>
          <a:prstGeom prst="rect">
            <a:avLst/>
          </a:prstGeom>
          <a:noFill/>
        </p:spPr>
        <p:txBody>
          <a:bodyPr wrap="square">
            <a:spAutoFit/>
          </a:bodyPr>
          <a:lstStyle/>
          <a:p>
            <a:r>
              <a:rPr lang="en-US" dirty="0"/>
              <a:t>Combination of formability, mechanical</a:t>
            </a:r>
            <a:r>
              <a:rPr lang="en-US" baseline="0" dirty="0"/>
              <a:t> strength, weldability and weight </a:t>
            </a:r>
            <a:endParaRPr lang="en-US" dirty="0"/>
          </a:p>
        </p:txBody>
      </p:sp>
      <p:cxnSp>
        <p:nvCxnSpPr>
          <p:cNvPr id="13" name="Straight Arrow Connector 12">
            <a:extLst>
              <a:ext uri="{FF2B5EF4-FFF2-40B4-BE49-F238E27FC236}">
                <a16:creationId xmlns:a16="http://schemas.microsoft.com/office/drawing/2014/main" id="{166A0AFF-B37A-4A24-8035-8D579EA98418}"/>
              </a:ext>
            </a:extLst>
          </p:cNvPr>
          <p:cNvCxnSpPr>
            <a:cxnSpLocks/>
            <a:endCxn id="12" idx="1"/>
          </p:cNvCxnSpPr>
          <p:nvPr/>
        </p:nvCxnSpPr>
        <p:spPr>
          <a:xfrm>
            <a:off x="4555305" y="1265634"/>
            <a:ext cx="484521" cy="6865"/>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3527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Wrought aluminum alloys designations</a:t>
            </a:r>
          </a:p>
        </p:txBody>
      </p:sp>
      <p:sp>
        <p:nvSpPr>
          <p:cNvPr id="4" name="Content Placeholder 3"/>
          <p:cNvSpPr>
            <a:spLocks noGrp="1"/>
          </p:cNvSpPr>
          <p:nvPr>
            <p:ph sz="quarter" idx="13"/>
          </p:nvPr>
        </p:nvSpPr>
        <p:spPr>
          <a:xfrm>
            <a:off x="457200" y="949333"/>
            <a:ext cx="8226425" cy="5028279"/>
          </a:xfrm>
        </p:spPr>
        <p:txBody>
          <a:bodyPr/>
          <a:lstStyle/>
          <a:p>
            <a:pPr algn="just"/>
            <a:r>
              <a:rPr lang="en-US" dirty="0"/>
              <a:t>7xxx series (Al – Zn – Mg)</a:t>
            </a:r>
          </a:p>
          <a:p>
            <a:pPr lvl="2" algn="just"/>
            <a:r>
              <a:rPr lang="en-US" dirty="0"/>
              <a:t>Example: EN AW 7075 T6</a:t>
            </a:r>
          </a:p>
        </p:txBody>
      </p:sp>
      <p:cxnSp>
        <p:nvCxnSpPr>
          <p:cNvPr id="6" name="Straight Connector 5"/>
          <p:cNvCxnSpPr/>
          <p:nvPr/>
        </p:nvCxnSpPr>
        <p:spPr>
          <a:xfrm>
            <a:off x="457200" y="840509"/>
            <a:ext cx="6695954"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457200" y="5887809"/>
            <a:ext cx="4236334" cy="369332"/>
          </a:xfrm>
          <a:prstGeom prst="rect">
            <a:avLst/>
          </a:prstGeom>
          <a:noFill/>
        </p:spPr>
        <p:txBody>
          <a:bodyPr wrap="square" rtlCol="0">
            <a:spAutoFit/>
          </a:bodyPr>
          <a:lstStyle/>
          <a:p>
            <a:r>
              <a:rPr lang="en-US" dirty="0">
                <a:solidFill>
                  <a:schemeClr val="tx1">
                    <a:lumMod val="60000"/>
                    <a:lumOff val="40000"/>
                  </a:schemeClr>
                </a:solidFill>
              </a:rPr>
              <a:t>Example: Al shells MQXFBP1 magnet</a:t>
            </a:r>
          </a:p>
        </p:txBody>
      </p:sp>
      <p:pic>
        <p:nvPicPr>
          <p:cNvPr id="3" name="Picture 2"/>
          <p:cNvPicPr>
            <a:picLocks noChangeAspect="1"/>
          </p:cNvPicPr>
          <p:nvPr/>
        </p:nvPicPr>
        <p:blipFill>
          <a:blip r:embed="rId3"/>
          <a:stretch>
            <a:fillRect/>
          </a:stretch>
        </p:blipFill>
        <p:spPr>
          <a:xfrm>
            <a:off x="4349750" y="2181225"/>
            <a:ext cx="4333875" cy="3276600"/>
          </a:xfrm>
          <a:prstGeom prst="rect">
            <a:avLst/>
          </a:prstGeom>
        </p:spPr>
      </p:pic>
      <p:pic>
        <p:nvPicPr>
          <p:cNvPr id="5" name="Picture 4"/>
          <p:cNvPicPr>
            <a:picLocks noChangeAspect="1"/>
          </p:cNvPicPr>
          <p:nvPr/>
        </p:nvPicPr>
        <p:blipFill>
          <a:blip r:embed="rId4"/>
          <a:stretch>
            <a:fillRect/>
          </a:stretch>
        </p:blipFill>
        <p:spPr>
          <a:xfrm>
            <a:off x="919162" y="2528887"/>
            <a:ext cx="2733675" cy="2581275"/>
          </a:xfrm>
          <a:prstGeom prst="rect">
            <a:avLst/>
          </a:prstGeom>
        </p:spPr>
      </p:pic>
      <p:cxnSp>
        <p:nvCxnSpPr>
          <p:cNvPr id="10" name="Straight Arrow Connector 9"/>
          <p:cNvCxnSpPr>
            <a:stCxn id="14" idx="0"/>
          </p:cNvCxnSpPr>
          <p:nvPr/>
        </p:nvCxnSpPr>
        <p:spPr>
          <a:xfrm flipV="1">
            <a:off x="871423" y="4690864"/>
            <a:ext cx="624002" cy="419298"/>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407193" y="5110162"/>
            <a:ext cx="928459" cy="369332"/>
          </a:xfrm>
          <a:prstGeom prst="rect">
            <a:avLst/>
          </a:prstGeom>
          <a:noFill/>
        </p:spPr>
        <p:txBody>
          <a:bodyPr wrap="none" rtlCol="0">
            <a:spAutoFit/>
          </a:bodyPr>
          <a:lstStyle/>
          <a:p>
            <a:r>
              <a:rPr lang="en-US" dirty="0"/>
              <a:t>Al shell</a:t>
            </a:r>
          </a:p>
        </p:txBody>
      </p:sp>
      <p:sp>
        <p:nvSpPr>
          <p:cNvPr id="7" name="Date Placeholder 6"/>
          <p:cNvSpPr>
            <a:spLocks noGrp="1"/>
          </p:cNvSpPr>
          <p:nvPr>
            <p:ph type="dt" sz="half" idx="10"/>
          </p:nvPr>
        </p:nvSpPr>
        <p:spPr/>
        <p:txBody>
          <a:bodyPr/>
          <a:lstStyle/>
          <a:p>
            <a:r>
              <a:rPr lang="en-US"/>
              <a:t>04-06-2024</a:t>
            </a:r>
            <a:endParaRPr lang="en-US" dirty="0"/>
          </a:p>
        </p:txBody>
      </p:sp>
      <p:sp>
        <p:nvSpPr>
          <p:cNvPr id="8" name="Footer Placeholder 7"/>
          <p:cNvSpPr>
            <a:spLocks noGrp="1"/>
          </p:cNvSpPr>
          <p:nvPr>
            <p:ph type="ftr" sz="quarter" idx="11"/>
          </p:nvPr>
        </p:nvSpPr>
        <p:spPr/>
        <p:txBody>
          <a:bodyPr/>
          <a:lstStyle/>
          <a:p>
            <a:r>
              <a:rPr lang="en-US"/>
              <a:t>IAS - Non – ferrous metals for particle accelerators</a:t>
            </a:r>
            <a:endParaRPr lang="en-US" dirty="0"/>
          </a:p>
        </p:txBody>
      </p:sp>
      <p:sp>
        <p:nvSpPr>
          <p:cNvPr id="11" name="Slide Number Placeholder 10"/>
          <p:cNvSpPr>
            <a:spLocks noGrp="1"/>
          </p:cNvSpPr>
          <p:nvPr>
            <p:ph type="sldNum" sz="quarter" idx="12"/>
          </p:nvPr>
        </p:nvSpPr>
        <p:spPr/>
        <p:txBody>
          <a:bodyPr/>
          <a:lstStyle/>
          <a:p>
            <a:fld id="{8D6C380F-326D-3C40-9EE7-7FBAB0953422}" type="slidenum">
              <a:rPr lang="en-US" smtClean="0"/>
              <a:pPr/>
              <a:t>24</a:t>
            </a:fld>
            <a:endParaRPr lang="en-US"/>
          </a:p>
        </p:txBody>
      </p:sp>
      <p:cxnSp>
        <p:nvCxnSpPr>
          <p:cNvPr id="13" name="Straight Arrow Connector 12">
            <a:extLst>
              <a:ext uri="{FF2B5EF4-FFF2-40B4-BE49-F238E27FC236}">
                <a16:creationId xmlns:a16="http://schemas.microsoft.com/office/drawing/2014/main" id="{188A7FA7-77D8-4F24-AA05-654E3AF79ED7}"/>
              </a:ext>
            </a:extLst>
          </p:cNvPr>
          <p:cNvCxnSpPr>
            <a:cxnSpLocks/>
          </p:cNvCxnSpPr>
          <p:nvPr/>
        </p:nvCxnSpPr>
        <p:spPr>
          <a:xfrm>
            <a:off x="5114260" y="1262860"/>
            <a:ext cx="880856" cy="0"/>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CA5A0D88-61AD-4681-89CF-BD30D6B3ECE9}"/>
              </a:ext>
            </a:extLst>
          </p:cNvPr>
          <p:cNvSpPr txBox="1"/>
          <p:nvPr/>
        </p:nvSpPr>
        <p:spPr>
          <a:xfrm>
            <a:off x="6152960" y="1058156"/>
            <a:ext cx="2621230" cy="369332"/>
          </a:xfrm>
          <a:prstGeom prst="rect">
            <a:avLst/>
          </a:prstGeom>
          <a:noFill/>
        </p:spPr>
        <p:txBody>
          <a:bodyPr wrap="none" rtlCol="0">
            <a:spAutoFit/>
          </a:bodyPr>
          <a:lstStyle/>
          <a:p>
            <a:r>
              <a:rPr lang="en-US" dirty="0"/>
              <a:t>↑ Mechanical properties</a:t>
            </a:r>
            <a:endParaRPr lang="en-US" sz="2000" dirty="0"/>
          </a:p>
        </p:txBody>
      </p:sp>
    </p:spTree>
    <p:extLst>
      <p:ext uri="{BB962C8B-B14F-4D97-AF65-F5344CB8AC3E}">
        <p14:creationId xmlns:p14="http://schemas.microsoft.com/office/powerpoint/2010/main" val="12268456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Wrought aluminum alloys designations</a:t>
            </a:r>
          </a:p>
        </p:txBody>
      </p:sp>
      <p:sp>
        <p:nvSpPr>
          <p:cNvPr id="4" name="Content Placeholder 3"/>
          <p:cNvSpPr>
            <a:spLocks noGrp="1"/>
          </p:cNvSpPr>
          <p:nvPr>
            <p:ph sz="quarter" idx="13"/>
          </p:nvPr>
        </p:nvSpPr>
        <p:spPr>
          <a:xfrm>
            <a:off x="457200" y="949333"/>
            <a:ext cx="8226425" cy="5028279"/>
          </a:xfrm>
        </p:spPr>
        <p:txBody>
          <a:bodyPr/>
          <a:lstStyle/>
          <a:p>
            <a:pPr algn="just"/>
            <a:r>
              <a:rPr lang="en-US" dirty="0"/>
              <a:t>8xxx series</a:t>
            </a:r>
          </a:p>
          <a:p>
            <a:pPr lvl="2" algn="just"/>
            <a:r>
              <a:rPr lang="en-GB" dirty="0"/>
              <a:t>Reserved for </a:t>
            </a:r>
            <a:r>
              <a:rPr lang="en-GB" dirty="0">
                <a:solidFill>
                  <a:schemeClr val="accent1">
                    <a:lumMod val="60000"/>
                    <a:lumOff val="40000"/>
                  </a:schemeClr>
                </a:solidFill>
              </a:rPr>
              <a:t>miscellaneous compositions. </a:t>
            </a:r>
            <a:r>
              <a:rPr lang="en-GB" dirty="0"/>
              <a:t>Alloying elements include: iron, lithium, copper, zinc,  magnesium, silicon, manganese, vanadium,  zirconium, titanium, chromium &amp; bismuth.</a:t>
            </a:r>
          </a:p>
          <a:p>
            <a:pPr lvl="2" algn="just"/>
            <a:r>
              <a:rPr lang="en-GB" dirty="0"/>
              <a:t>Al – Li alloys, for weight reduction. Al - Li alloys possess increased Modulus of Elasticity, high specific stiffness, increased fatigue strength and cryogenic strength.</a:t>
            </a:r>
            <a:endParaRPr lang="en-US" dirty="0"/>
          </a:p>
        </p:txBody>
      </p:sp>
      <p:cxnSp>
        <p:nvCxnSpPr>
          <p:cNvPr id="6" name="Straight Connector 5"/>
          <p:cNvCxnSpPr/>
          <p:nvPr/>
        </p:nvCxnSpPr>
        <p:spPr>
          <a:xfrm>
            <a:off x="457200" y="840509"/>
            <a:ext cx="6695954"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3" name="Date Placeholder 2"/>
          <p:cNvSpPr>
            <a:spLocks noGrp="1"/>
          </p:cNvSpPr>
          <p:nvPr>
            <p:ph type="dt" sz="half" idx="10"/>
          </p:nvPr>
        </p:nvSpPr>
        <p:spPr/>
        <p:txBody>
          <a:bodyPr/>
          <a:lstStyle/>
          <a:p>
            <a:r>
              <a:rPr lang="en-US"/>
              <a:t>04-06-2024</a:t>
            </a:r>
            <a:endParaRPr lang="en-US" dirty="0"/>
          </a:p>
        </p:txBody>
      </p:sp>
      <p:sp>
        <p:nvSpPr>
          <p:cNvPr id="5" name="Footer Placeholder 4"/>
          <p:cNvSpPr>
            <a:spLocks noGrp="1"/>
          </p:cNvSpPr>
          <p:nvPr>
            <p:ph type="ftr" sz="quarter" idx="11"/>
          </p:nvPr>
        </p:nvSpPr>
        <p:spPr/>
        <p:txBody>
          <a:bodyPr/>
          <a:lstStyle/>
          <a:p>
            <a:r>
              <a:rPr lang="en-US"/>
              <a:t>IAS - Non – ferrous metals for particle accelerators</a:t>
            </a:r>
            <a:endParaRPr lang="en-US" dirty="0"/>
          </a:p>
        </p:txBody>
      </p:sp>
      <p:sp>
        <p:nvSpPr>
          <p:cNvPr id="7" name="Slide Number Placeholder 6"/>
          <p:cNvSpPr>
            <a:spLocks noGrp="1"/>
          </p:cNvSpPr>
          <p:nvPr>
            <p:ph type="sldNum" sz="quarter" idx="12"/>
          </p:nvPr>
        </p:nvSpPr>
        <p:spPr/>
        <p:txBody>
          <a:bodyPr/>
          <a:lstStyle/>
          <a:p>
            <a:fld id="{8D6C380F-326D-3C40-9EE7-7FBAB0953422}" type="slidenum">
              <a:rPr lang="en-US" smtClean="0"/>
              <a:pPr/>
              <a:t>25</a:t>
            </a:fld>
            <a:endParaRPr lang="en-US"/>
          </a:p>
        </p:txBody>
      </p:sp>
    </p:spTree>
    <p:extLst>
      <p:ext uri="{BB962C8B-B14F-4D97-AF65-F5344CB8AC3E}">
        <p14:creationId xmlns:p14="http://schemas.microsoft.com/office/powerpoint/2010/main" val="15738461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Wrought aluminum alloys: temper states</a:t>
            </a:r>
          </a:p>
        </p:txBody>
      </p:sp>
      <p:sp>
        <p:nvSpPr>
          <p:cNvPr id="4" name="Content Placeholder 3"/>
          <p:cNvSpPr>
            <a:spLocks noGrp="1"/>
          </p:cNvSpPr>
          <p:nvPr>
            <p:ph sz="quarter" idx="13"/>
          </p:nvPr>
        </p:nvSpPr>
        <p:spPr>
          <a:xfrm>
            <a:off x="457200" y="1053838"/>
            <a:ext cx="8226425" cy="2290256"/>
          </a:xfrm>
        </p:spPr>
        <p:txBody>
          <a:bodyPr/>
          <a:lstStyle/>
          <a:p>
            <a:pPr marL="0" indent="0" algn="just">
              <a:buNone/>
            </a:pPr>
            <a:r>
              <a:rPr lang="en-US" dirty="0">
                <a:solidFill>
                  <a:schemeClr val="tx1">
                    <a:lumMod val="60000"/>
                    <a:lumOff val="40000"/>
                  </a:schemeClr>
                </a:solidFill>
              </a:rPr>
              <a:t>Alphanumeric designations</a:t>
            </a:r>
            <a:r>
              <a:rPr lang="en-US" dirty="0"/>
              <a:t> that contain information about the </a:t>
            </a:r>
            <a:r>
              <a:rPr lang="en-US" dirty="0">
                <a:solidFill>
                  <a:schemeClr val="tx1">
                    <a:lumMod val="60000"/>
                    <a:lumOff val="40000"/>
                  </a:schemeClr>
                </a:solidFill>
              </a:rPr>
              <a:t>thermomechanical history </a:t>
            </a:r>
            <a:r>
              <a:rPr lang="en-US" dirty="0"/>
              <a:t>of the material to achieve the </a:t>
            </a:r>
            <a:r>
              <a:rPr lang="en-US" dirty="0">
                <a:solidFill>
                  <a:schemeClr val="tx1">
                    <a:lumMod val="60000"/>
                    <a:lumOff val="40000"/>
                  </a:schemeClr>
                </a:solidFill>
              </a:rPr>
              <a:t>desired properties.</a:t>
            </a:r>
          </a:p>
        </p:txBody>
      </p:sp>
      <p:cxnSp>
        <p:nvCxnSpPr>
          <p:cNvPr id="6" name="Straight Connector 5"/>
          <p:cNvCxnSpPr/>
          <p:nvPr/>
        </p:nvCxnSpPr>
        <p:spPr>
          <a:xfrm>
            <a:off x="457200" y="840509"/>
            <a:ext cx="6985591" cy="0"/>
          </a:xfrm>
          <a:prstGeom prst="line">
            <a:avLst/>
          </a:prstGeom>
          <a:ln w="38100"/>
          <a:effectLst/>
        </p:spPr>
        <p:style>
          <a:lnRef idx="2">
            <a:schemeClr val="accent1"/>
          </a:lnRef>
          <a:fillRef idx="0">
            <a:schemeClr val="accent1"/>
          </a:fillRef>
          <a:effectRef idx="1">
            <a:schemeClr val="accent1"/>
          </a:effectRef>
          <a:fontRef idx="minor">
            <a:schemeClr val="tx1"/>
          </a:fontRef>
        </p:style>
      </p:cxnSp>
      <p:grpSp>
        <p:nvGrpSpPr>
          <p:cNvPr id="16" name="Group 15"/>
          <p:cNvGrpSpPr/>
          <p:nvPr/>
        </p:nvGrpSpPr>
        <p:grpSpPr>
          <a:xfrm>
            <a:off x="457200" y="3736141"/>
            <a:ext cx="3924300" cy="2114550"/>
            <a:chOff x="457200" y="3557810"/>
            <a:chExt cx="3924300" cy="2114550"/>
          </a:xfrm>
        </p:grpSpPr>
        <p:pic>
          <p:nvPicPr>
            <p:cNvPr id="9" name="Picture 8"/>
            <p:cNvPicPr>
              <a:picLocks noChangeAspect="1"/>
            </p:cNvPicPr>
            <p:nvPr/>
          </p:nvPicPr>
          <p:blipFill>
            <a:blip r:embed="rId3"/>
            <a:stretch>
              <a:fillRect/>
            </a:stretch>
          </p:blipFill>
          <p:spPr>
            <a:xfrm>
              <a:off x="457200" y="3557810"/>
              <a:ext cx="3924300" cy="2114550"/>
            </a:xfrm>
            <a:prstGeom prst="rect">
              <a:avLst/>
            </a:prstGeom>
          </p:spPr>
        </p:pic>
        <p:sp>
          <p:nvSpPr>
            <p:cNvPr id="10" name="TextBox 9"/>
            <p:cNvSpPr txBox="1"/>
            <p:nvPr/>
          </p:nvSpPr>
          <p:spPr>
            <a:xfrm>
              <a:off x="850605" y="3600525"/>
              <a:ext cx="1056764" cy="369332"/>
            </a:xfrm>
            <a:prstGeom prst="rect">
              <a:avLst/>
            </a:prstGeom>
            <a:noFill/>
          </p:spPr>
          <p:txBody>
            <a:bodyPr wrap="none" rtlCol="0">
              <a:spAutoFit/>
            </a:bodyPr>
            <a:lstStyle/>
            <a:p>
              <a:r>
                <a:rPr lang="en-US" dirty="0"/>
                <a:t>AA 7075</a:t>
              </a:r>
            </a:p>
          </p:txBody>
        </p:sp>
        <p:sp>
          <p:nvSpPr>
            <p:cNvPr id="13" name="Rectangle 12"/>
            <p:cNvSpPr/>
            <p:nvPr/>
          </p:nvSpPr>
          <p:spPr>
            <a:xfrm>
              <a:off x="1541722" y="4021649"/>
              <a:ext cx="925719" cy="231174"/>
            </a:xfrm>
            <a:prstGeom prst="rect">
              <a:avLst/>
            </a:prstGeom>
            <a:solidFill>
              <a:srgbClr val="00B0F0">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7" name="Group 16"/>
          <p:cNvGrpSpPr/>
          <p:nvPr/>
        </p:nvGrpSpPr>
        <p:grpSpPr>
          <a:xfrm>
            <a:off x="4759754" y="3739679"/>
            <a:ext cx="3924300" cy="2124075"/>
            <a:chOff x="4759754" y="3548285"/>
            <a:chExt cx="3924300" cy="2124075"/>
          </a:xfrm>
        </p:grpSpPr>
        <p:pic>
          <p:nvPicPr>
            <p:cNvPr id="8" name="Picture 7"/>
            <p:cNvPicPr>
              <a:picLocks noChangeAspect="1"/>
            </p:cNvPicPr>
            <p:nvPr/>
          </p:nvPicPr>
          <p:blipFill>
            <a:blip r:embed="rId4"/>
            <a:stretch>
              <a:fillRect/>
            </a:stretch>
          </p:blipFill>
          <p:spPr>
            <a:xfrm>
              <a:off x="4759754" y="3548285"/>
              <a:ext cx="3924300" cy="2124075"/>
            </a:xfrm>
            <a:prstGeom prst="rect">
              <a:avLst/>
            </a:prstGeom>
          </p:spPr>
        </p:pic>
        <p:sp>
          <p:nvSpPr>
            <p:cNvPr id="11" name="TextBox 10"/>
            <p:cNvSpPr txBox="1"/>
            <p:nvPr/>
          </p:nvSpPr>
          <p:spPr>
            <a:xfrm>
              <a:off x="5277294" y="3600525"/>
              <a:ext cx="1056764" cy="369332"/>
            </a:xfrm>
            <a:prstGeom prst="rect">
              <a:avLst/>
            </a:prstGeom>
            <a:noFill/>
          </p:spPr>
          <p:txBody>
            <a:bodyPr wrap="none" rtlCol="0">
              <a:spAutoFit/>
            </a:bodyPr>
            <a:lstStyle/>
            <a:p>
              <a:r>
                <a:rPr lang="en-US" dirty="0"/>
                <a:t>AA 7075</a:t>
              </a:r>
            </a:p>
          </p:txBody>
        </p:sp>
        <p:sp>
          <p:nvSpPr>
            <p:cNvPr id="14" name="Rectangle 13"/>
            <p:cNvSpPr/>
            <p:nvPr/>
          </p:nvSpPr>
          <p:spPr>
            <a:xfrm>
              <a:off x="5309193" y="4021649"/>
              <a:ext cx="2952306" cy="231174"/>
            </a:xfrm>
            <a:prstGeom prst="rect">
              <a:avLst/>
            </a:prstGeom>
            <a:solidFill>
              <a:srgbClr val="00B0F0">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4814435" y="4174049"/>
              <a:ext cx="462860" cy="231174"/>
            </a:xfrm>
            <a:prstGeom prst="rect">
              <a:avLst/>
            </a:prstGeom>
            <a:solidFill>
              <a:srgbClr val="00B0F0">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Rectangle 17"/>
          <p:cNvSpPr/>
          <p:nvPr/>
        </p:nvSpPr>
        <p:spPr>
          <a:xfrm>
            <a:off x="2467442" y="4596617"/>
            <a:ext cx="1190158" cy="915909"/>
          </a:xfrm>
          <a:prstGeom prst="rect">
            <a:avLst/>
          </a:prstGeom>
          <a:solidFill>
            <a:srgbClr val="FFC000">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6800282" y="4596616"/>
            <a:ext cx="567170" cy="915909"/>
          </a:xfrm>
          <a:prstGeom prst="rect">
            <a:avLst/>
          </a:prstGeom>
          <a:solidFill>
            <a:srgbClr val="FFC000">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Date Placeholder 2"/>
          <p:cNvSpPr>
            <a:spLocks noGrp="1"/>
          </p:cNvSpPr>
          <p:nvPr>
            <p:ph type="dt" sz="half" idx="10"/>
          </p:nvPr>
        </p:nvSpPr>
        <p:spPr/>
        <p:txBody>
          <a:bodyPr/>
          <a:lstStyle/>
          <a:p>
            <a:r>
              <a:rPr lang="en-US"/>
              <a:t>04-06-2024</a:t>
            </a:r>
            <a:endParaRPr lang="en-US" dirty="0"/>
          </a:p>
        </p:txBody>
      </p:sp>
      <p:sp>
        <p:nvSpPr>
          <p:cNvPr id="5" name="Footer Placeholder 4"/>
          <p:cNvSpPr>
            <a:spLocks noGrp="1"/>
          </p:cNvSpPr>
          <p:nvPr>
            <p:ph type="ftr" sz="quarter" idx="11"/>
          </p:nvPr>
        </p:nvSpPr>
        <p:spPr/>
        <p:txBody>
          <a:bodyPr/>
          <a:lstStyle/>
          <a:p>
            <a:r>
              <a:rPr lang="en-US"/>
              <a:t>IAS - Non – ferrous metals for particle accelerators</a:t>
            </a:r>
            <a:endParaRPr lang="en-US" dirty="0"/>
          </a:p>
        </p:txBody>
      </p:sp>
      <p:sp>
        <p:nvSpPr>
          <p:cNvPr id="7" name="Slide Number Placeholder 6"/>
          <p:cNvSpPr>
            <a:spLocks noGrp="1"/>
          </p:cNvSpPr>
          <p:nvPr>
            <p:ph type="sldNum" sz="quarter" idx="12"/>
          </p:nvPr>
        </p:nvSpPr>
        <p:spPr/>
        <p:txBody>
          <a:bodyPr/>
          <a:lstStyle/>
          <a:p>
            <a:fld id="{8D6C380F-326D-3C40-9EE7-7FBAB0953422}" type="slidenum">
              <a:rPr lang="en-US" smtClean="0"/>
              <a:pPr/>
              <a:t>26</a:t>
            </a:fld>
            <a:endParaRPr lang="en-US"/>
          </a:p>
        </p:txBody>
      </p:sp>
    </p:spTree>
    <p:extLst>
      <p:ext uri="{BB962C8B-B14F-4D97-AF65-F5344CB8AC3E}">
        <p14:creationId xmlns:p14="http://schemas.microsoft.com/office/powerpoint/2010/main" val="3282457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Wrought aluminum alloys: temper states</a:t>
            </a:r>
          </a:p>
        </p:txBody>
      </p:sp>
      <p:sp>
        <p:nvSpPr>
          <p:cNvPr id="4" name="Content Placeholder 3"/>
          <p:cNvSpPr>
            <a:spLocks noGrp="1"/>
          </p:cNvSpPr>
          <p:nvPr>
            <p:ph sz="quarter" idx="13"/>
          </p:nvPr>
        </p:nvSpPr>
        <p:spPr>
          <a:xfrm>
            <a:off x="457200" y="1334276"/>
            <a:ext cx="8226425" cy="1062345"/>
          </a:xfrm>
        </p:spPr>
        <p:txBody>
          <a:bodyPr>
            <a:normAutofit/>
          </a:bodyPr>
          <a:lstStyle/>
          <a:p>
            <a:pPr marL="0" indent="0" algn="just">
              <a:buNone/>
            </a:pPr>
            <a:r>
              <a:rPr lang="en-US" dirty="0"/>
              <a:t>“Men are like steel: if they loose their temper, they loose their worth”</a:t>
            </a:r>
          </a:p>
        </p:txBody>
      </p:sp>
      <p:cxnSp>
        <p:nvCxnSpPr>
          <p:cNvPr id="6" name="Straight Connector 5"/>
          <p:cNvCxnSpPr/>
          <p:nvPr/>
        </p:nvCxnSpPr>
        <p:spPr>
          <a:xfrm>
            <a:off x="457200" y="840509"/>
            <a:ext cx="6985591" cy="0"/>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5" name="Straight Connector 4"/>
          <p:cNvCxnSpPr/>
          <p:nvPr/>
        </p:nvCxnSpPr>
        <p:spPr>
          <a:xfrm>
            <a:off x="2965269" y="1645915"/>
            <a:ext cx="984726" cy="0"/>
          </a:xfrm>
          <a:prstGeom prst="line">
            <a:avLst/>
          </a:prstGeom>
          <a:ln w="57150"/>
        </p:spPr>
        <p:style>
          <a:lnRef idx="1">
            <a:schemeClr val="accent2"/>
          </a:lnRef>
          <a:fillRef idx="0">
            <a:schemeClr val="accent2"/>
          </a:fillRef>
          <a:effectRef idx="0">
            <a:schemeClr val="accent2"/>
          </a:effectRef>
          <a:fontRef idx="minor">
            <a:schemeClr val="tx1"/>
          </a:fontRef>
        </p:style>
      </p:cxnSp>
      <p:sp>
        <p:nvSpPr>
          <p:cNvPr id="20" name="Content Placeholder 3"/>
          <p:cNvSpPr txBox="1">
            <a:spLocks/>
          </p:cNvSpPr>
          <p:nvPr/>
        </p:nvSpPr>
        <p:spPr>
          <a:xfrm>
            <a:off x="2600326" y="977513"/>
            <a:ext cx="1786946" cy="603377"/>
          </a:xfrm>
          <a:prstGeom prst="rect">
            <a:avLst/>
          </a:prstGeom>
        </p:spPr>
        <p:txBody>
          <a:bodyPr vert="horz">
            <a:norm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Ubuntu Ligh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2400" b="0" i="0" kern="1200" baseline="0">
                <a:solidFill>
                  <a:srgbClr val="0C377B"/>
                </a:solidFill>
                <a:latin typeface="Ubuntu Ligh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2400" b="0" i="0" kern="1200">
                <a:solidFill>
                  <a:srgbClr val="0C377B"/>
                </a:solidFill>
                <a:latin typeface="Ubuntu Ligh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2000" b="0" i="0" kern="1200">
                <a:solidFill>
                  <a:srgbClr val="0C377B"/>
                </a:solidFill>
                <a:latin typeface="Ubuntu Ligh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2000" b="0" i="0" kern="1200" baseline="0">
                <a:solidFill>
                  <a:srgbClr val="0C377B"/>
                </a:solidFill>
                <a:latin typeface="Ubuntu Ligh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gn="just">
              <a:buFont typeface="Arial"/>
              <a:buNone/>
            </a:pPr>
            <a:r>
              <a:rPr lang="en-US" dirty="0"/>
              <a:t>materials</a:t>
            </a:r>
          </a:p>
        </p:txBody>
      </p:sp>
      <p:sp>
        <p:nvSpPr>
          <p:cNvPr id="3" name="Date Placeholder 2"/>
          <p:cNvSpPr>
            <a:spLocks noGrp="1"/>
          </p:cNvSpPr>
          <p:nvPr>
            <p:ph type="dt" sz="half" idx="10"/>
          </p:nvPr>
        </p:nvSpPr>
        <p:spPr/>
        <p:txBody>
          <a:bodyPr/>
          <a:lstStyle/>
          <a:p>
            <a:r>
              <a:rPr lang="en-US"/>
              <a:t>04-06-2024</a:t>
            </a:r>
            <a:endParaRPr lang="en-US" dirty="0"/>
          </a:p>
        </p:txBody>
      </p:sp>
      <p:sp>
        <p:nvSpPr>
          <p:cNvPr id="7" name="Footer Placeholder 6"/>
          <p:cNvSpPr>
            <a:spLocks noGrp="1"/>
          </p:cNvSpPr>
          <p:nvPr>
            <p:ph type="ftr" sz="quarter" idx="11"/>
          </p:nvPr>
        </p:nvSpPr>
        <p:spPr/>
        <p:txBody>
          <a:bodyPr/>
          <a:lstStyle/>
          <a:p>
            <a:r>
              <a:rPr lang="en-US"/>
              <a:t>IAS - Non – ferrous metals for particle accelerators</a:t>
            </a:r>
            <a:endParaRPr lang="en-US" dirty="0"/>
          </a:p>
        </p:txBody>
      </p:sp>
      <p:sp>
        <p:nvSpPr>
          <p:cNvPr id="8" name="Slide Number Placeholder 7"/>
          <p:cNvSpPr>
            <a:spLocks noGrp="1"/>
          </p:cNvSpPr>
          <p:nvPr>
            <p:ph type="sldNum" sz="quarter" idx="12"/>
          </p:nvPr>
        </p:nvSpPr>
        <p:spPr/>
        <p:txBody>
          <a:bodyPr/>
          <a:lstStyle/>
          <a:p>
            <a:fld id="{8D6C380F-326D-3C40-9EE7-7FBAB0953422}" type="slidenum">
              <a:rPr lang="en-US" smtClean="0"/>
              <a:pPr/>
              <a:t>27</a:t>
            </a:fld>
            <a:endParaRPr lang="en-US"/>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0037" y="2591841"/>
            <a:ext cx="6000750" cy="3516065"/>
          </a:xfrm>
          <a:prstGeom prst="rect">
            <a:avLst/>
          </a:prstGeom>
        </p:spPr>
      </p:pic>
    </p:spTree>
    <p:extLst>
      <p:ext uri="{BB962C8B-B14F-4D97-AF65-F5344CB8AC3E}">
        <p14:creationId xmlns:p14="http://schemas.microsoft.com/office/powerpoint/2010/main" val="2605939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Wrought aluminum alloys: temper states</a:t>
            </a:r>
          </a:p>
        </p:txBody>
      </p:sp>
      <p:cxnSp>
        <p:nvCxnSpPr>
          <p:cNvPr id="6" name="Straight Connector 5"/>
          <p:cNvCxnSpPr/>
          <p:nvPr/>
        </p:nvCxnSpPr>
        <p:spPr>
          <a:xfrm>
            <a:off x="457200" y="840509"/>
            <a:ext cx="6985591"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3" name="Content Placeholder 2"/>
          <p:cNvSpPr>
            <a:spLocks noGrp="1"/>
          </p:cNvSpPr>
          <p:nvPr>
            <p:ph sz="quarter" idx="13"/>
          </p:nvPr>
        </p:nvSpPr>
        <p:spPr>
          <a:xfrm>
            <a:off x="457201" y="1115832"/>
            <a:ext cx="8188458" cy="1560030"/>
          </a:xfrm>
        </p:spPr>
        <p:txBody>
          <a:bodyPr>
            <a:normAutofit/>
          </a:bodyPr>
          <a:lstStyle/>
          <a:p>
            <a:pPr marL="0" indent="0" algn="just">
              <a:buNone/>
            </a:pPr>
            <a:r>
              <a:rPr lang="en-GB" sz="2400" dirty="0">
                <a:solidFill>
                  <a:schemeClr val="accent1">
                    <a:lumMod val="60000"/>
                    <a:lumOff val="40000"/>
                  </a:schemeClr>
                </a:solidFill>
              </a:rPr>
              <a:t>A capital letter </a:t>
            </a:r>
            <a:r>
              <a:rPr lang="en-GB" sz="2400" dirty="0"/>
              <a:t>indicating the major class of fabrication treatment(s) used </a:t>
            </a:r>
            <a:r>
              <a:rPr lang="en-GB" sz="2400" dirty="0">
                <a:solidFill>
                  <a:schemeClr val="accent1">
                    <a:lumMod val="60000"/>
                    <a:lumOff val="40000"/>
                  </a:schemeClr>
                </a:solidFill>
              </a:rPr>
              <a:t>+ one (or more) numbers </a:t>
            </a:r>
            <a:r>
              <a:rPr lang="en-GB" sz="2400" dirty="0"/>
              <a:t>providing more speciﬁc information about how the processing was carried out. </a:t>
            </a:r>
            <a:endParaRPr lang="en-US" sz="2400" dirty="0"/>
          </a:p>
        </p:txBody>
      </p:sp>
      <p:sp>
        <p:nvSpPr>
          <p:cNvPr id="4" name="Date Placeholder 3"/>
          <p:cNvSpPr>
            <a:spLocks noGrp="1"/>
          </p:cNvSpPr>
          <p:nvPr>
            <p:ph type="dt" sz="half" idx="10"/>
          </p:nvPr>
        </p:nvSpPr>
        <p:spPr/>
        <p:txBody>
          <a:bodyPr/>
          <a:lstStyle/>
          <a:p>
            <a:r>
              <a:rPr lang="en-US"/>
              <a:t>04-06-2024</a:t>
            </a:r>
            <a:endParaRPr lang="en-US" dirty="0"/>
          </a:p>
        </p:txBody>
      </p:sp>
      <p:sp>
        <p:nvSpPr>
          <p:cNvPr id="5" name="Footer Placeholder 4"/>
          <p:cNvSpPr>
            <a:spLocks noGrp="1"/>
          </p:cNvSpPr>
          <p:nvPr>
            <p:ph type="ftr" sz="quarter" idx="11"/>
          </p:nvPr>
        </p:nvSpPr>
        <p:spPr/>
        <p:txBody>
          <a:bodyPr/>
          <a:lstStyle/>
          <a:p>
            <a:r>
              <a:rPr lang="en-US"/>
              <a:t>IAS - Non – ferrous metals for particle accelerators</a:t>
            </a:r>
            <a:endParaRPr lang="en-US" dirty="0"/>
          </a:p>
        </p:txBody>
      </p:sp>
      <p:sp>
        <p:nvSpPr>
          <p:cNvPr id="8" name="Slide Number Placeholder 7"/>
          <p:cNvSpPr>
            <a:spLocks noGrp="1"/>
          </p:cNvSpPr>
          <p:nvPr>
            <p:ph type="sldNum" sz="quarter" idx="12"/>
          </p:nvPr>
        </p:nvSpPr>
        <p:spPr/>
        <p:txBody>
          <a:bodyPr/>
          <a:lstStyle/>
          <a:p>
            <a:fld id="{8D6C380F-326D-3C40-9EE7-7FBAB0953422}" type="slidenum">
              <a:rPr lang="en-US" smtClean="0"/>
              <a:pPr/>
              <a:t>28</a:t>
            </a:fld>
            <a:endParaRPr lang="en-US"/>
          </a:p>
        </p:txBody>
      </p:sp>
      <p:pic>
        <p:nvPicPr>
          <p:cNvPr id="9" name="Picture 8"/>
          <p:cNvPicPr>
            <a:picLocks noChangeAspect="1"/>
          </p:cNvPicPr>
          <p:nvPr/>
        </p:nvPicPr>
        <p:blipFill rotWithShape="1">
          <a:blip r:embed="rId3"/>
          <a:srcRect l="3093"/>
          <a:stretch/>
        </p:blipFill>
        <p:spPr>
          <a:xfrm>
            <a:off x="1329261" y="2675862"/>
            <a:ext cx="6113530" cy="3443287"/>
          </a:xfrm>
          <a:prstGeom prst="rect">
            <a:avLst/>
          </a:prstGeom>
        </p:spPr>
      </p:pic>
    </p:spTree>
    <p:extLst>
      <p:ext uri="{BB962C8B-B14F-4D97-AF65-F5344CB8AC3E}">
        <p14:creationId xmlns:p14="http://schemas.microsoft.com/office/powerpoint/2010/main" val="15318678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Wrought aluminum alloys: temper states</a:t>
            </a:r>
          </a:p>
        </p:txBody>
      </p:sp>
      <p:cxnSp>
        <p:nvCxnSpPr>
          <p:cNvPr id="6" name="Straight Connector 5"/>
          <p:cNvCxnSpPr/>
          <p:nvPr/>
        </p:nvCxnSpPr>
        <p:spPr>
          <a:xfrm>
            <a:off x="457200" y="840509"/>
            <a:ext cx="6985591"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10" name="Content Placeholder 2"/>
          <p:cNvSpPr txBox="1">
            <a:spLocks/>
          </p:cNvSpPr>
          <p:nvPr/>
        </p:nvSpPr>
        <p:spPr>
          <a:xfrm>
            <a:off x="460375" y="1023715"/>
            <a:ext cx="8226425" cy="1806534"/>
          </a:xfrm>
          <a:prstGeom prst="rect">
            <a:avLst/>
          </a:prstGeom>
        </p:spPr>
        <p:txBody>
          <a:bodyPr vert="horz">
            <a:norm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Ubuntu Ligh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2400" b="0" i="0" kern="1200" baseline="0">
                <a:solidFill>
                  <a:srgbClr val="0C377B"/>
                </a:solidFill>
                <a:latin typeface="Ubuntu Ligh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2400" b="0" i="0" kern="1200">
                <a:solidFill>
                  <a:srgbClr val="0C377B"/>
                </a:solidFill>
                <a:latin typeface="Ubuntu Ligh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2000" b="0" i="0" kern="1200">
                <a:solidFill>
                  <a:srgbClr val="0C377B"/>
                </a:solidFill>
                <a:latin typeface="Ubuntu Ligh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2000" b="0" i="0" kern="1200" baseline="0">
                <a:solidFill>
                  <a:srgbClr val="0C377B"/>
                </a:solidFill>
                <a:latin typeface="Ubuntu Ligh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a:r>
              <a:rPr lang="en-US" sz="2400" b="1" dirty="0">
                <a:solidFill>
                  <a:schemeClr val="tx1">
                    <a:lumMod val="60000"/>
                    <a:lumOff val="40000"/>
                  </a:schemeClr>
                </a:solidFill>
              </a:rPr>
              <a:t>O, annealed:</a:t>
            </a:r>
            <a:r>
              <a:rPr lang="en-US" sz="2400" dirty="0"/>
              <a:t> given a high – temperature treatment, sufficient to </a:t>
            </a:r>
            <a:r>
              <a:rPr lang="en-US" sz="2400" dirty="0">
                <a:solidFill>
                  <a:schemeClr val="tx1">
                    <a:lumMod val="60000"/>
                    <a:lumOff val="40000"/>
                  </a:schemeClr>
                </a:solidFill>
              </a:rPr>
              <a:t>remove the effects of prior working</a:t>
            </a:r>
            <a:r>
              <a:rPr lang="en-US" sz="2400" dirty="0"/>
              <a:t>, usually resulting in complete recrystallization of the material. </a:t>
            </a:r>
            <a:r>
              <a:rPr lang="en-US" sz="2400" dirty="0">
                <a:solidFill>
                  <a:schemeClr val="tx1">
                    <a:lumMod val="60000"/>
                    <a:lumOff val="40000"/>
                  </a:schemeClr>
                </a:solidFill>
              </a:rPr>
              <a:t>Lowest strength</a:t>
            </a:r>
            <a:r>
              <a:rPr lang="en-US" sz="2400" dirty="0"/>
              <a:t> and </a:t>
            </a:r>
            <a:r>
              <a:rPr lang="en-US" sz="2400" dirty="0">
                <a:solidFill>
                  <a:schemeClr val="tx1">
                    <a:lumMod val="60000"/>
                    <a:lumOff val="40000"/>
                  </a:schemeClr>
                </a:solidFill>
              </a:rPr>
              <a:t>maximum ductility and toughness.</a:t>
            </a:r>
          </a:p>
        </p:txBody>
      </p:sp>
      <p:sp>
        <p:nvSpPr>
          <p:cNvPr id="3" name="Date Placeholder 2"/>
          <p:cNvSpPr>
            <a:spLocks noGrp="1"/>
          </p:cNvSpPr>
          <p:nvPr>
            <p:ph type="dt" sz="half" idx="10"/>
          </p:nvPr>
        </p:nvSpPr>
        <p:spPr/>
        <p:txBody>
          <a:bodyPr/>
          <a:lstStyle/>
          <a:p>
            <a:r>
              <a:rPr lang="en-US"/>
              <a:t>04-06-2024</a:t>
            </a:r>
            <a:endParaRPr lang="en-US" dirty="0"/>
          </a:p>
        </p:txBody>
      </p:sp>
      <p:sp>
        <p:nvSpPr>
          <p:cNvPr id="4" name="Footer Placeholder 3"/>
          <p:cNvSpPr>
            <a:spLocks noGrp="1"/>
          </p:cNvSpPr>
          <p:nvPr>
            <p:ph type="ftr" sz="quarter" idx="11"/>
          </p:nvPr>
        </p:nvSpPr>
        <p:spPr/>
        <p:txBody>
          <a:bodyPr/>
          <a:lstStyle/>
          <a:p>
            <a:r>
              <a:rPr lang="en-US"/>
              <a:t>IAS - Non – ferrous metals for particle accelerators</a:t>
            </a:r>
            <a:endParaRPr lang="en-US" dirty="0"/>
          </a:p>
        </p:txBody>
      </p:sp>
      <p:sp>
        <p:nvSpPr>
          <p:cNvPr id="7" name="Slide Number Placeholder 6"/>
          <p:cNvSpPr>
            <a:spLocks noGrp="1"/>
          </p:cNvSpPr>
          <p:nvPr>
            <p:ph type="sldNum" sz="quarter" idx="12"/>
          </p:nvPr>
        </p:nvSpPr>
        <p:spPr/>
        <p:txBody>
          <a:bodyPr/>
          <a:lstStyle/>
          <a:p>
            <a:fld id="{8D6C380F-326D-3C40-9EE7-7FBAB0953422}" type="slidenum">
              <a:rPr lang="en-US" smtClean="0"/>
              <a:pPr/>
              <a:t>29</a:t>
            </a:fld>
            <a:endParaRPr lang="en-US"/>
          </a:p>
        </p:txBody>
      </p:sp>
      <p:pic>
        <p:nvPicPr>
          <p:cNvPr id="8" name="Picture 7"/>
          <p:cNvPicPr>
            <a:picLocks noChangeAspect="1"/>
          </p:cNvPicPr>
          <p:nvPr/>
        </p:nvPicPr>
        <p:blipFill>
          <a:blip r:embed="rId3">
            <a:extLst>
              <a:ext uri="{BEBA8EAE-BF5A-486C-A8C5-ECC9F3942E4B}">
                <a14:imgProps xmlns:a14="http://schemas.microsoft.com/office/drawing/2010/main">
                  <a14:imgLayer r:embed="rId4">
                    <a14:imgEffect>
                      <a14:colorTemperature colorTemp="5900"/>
                    </a14:imgEffect>
                    <a14:imgEffect>
                      <a14:saturation sat="66000"/>
                    </a14:imgEffect>
                  </a14:imgLayer>
                </a14:imgProps>
              </a:ext>
            </a:extLst>
          </a:blip>
          <a:stretch>
            <a:fillRect/>
          </a:stretch>
        </p:blipFill>
        <p:spPr>
          <a:xfrm rot="16200000">
            <a:off x="3174077" y="1797283"/>
            <a:ext cx="3416813" cy="5384847"/>
          </a:xfrm>
          <a:prstGeom prst="rect">
            <a:avLst/>
          </a:prstGeom>
        </p:spPr>
      </p:pic>
      <p:sp>
        <p:nvSpPr>
          <p:cNvPr id="11" name="TextBox 10"/>
          <p:cNvSpPr txBox="1"/>
          <p:nvPr/>
        </p:nvSpPr>
        <p:spPr>
          <a:xfrm>
            <a:off x="706119" y="5244006"/>
            <a:ext cx="1540514" cy="954107"/>
          </a:xfrm>
          <a:prstGeom prst="rect">
            <a:avLst/>
          </a:prstGeom>
          <a:noFill/>
        </p:spPr>
        <p:txBody>
          <a:bodyPr wrap="square" rtlCol="0">
            <a:spAutoFit/>
          </a:bodyPr>
          <a:lstStyle/>
          <a:p>
            <a:pPr algn="ctr"/>
            <a:r>
              <a:rPr lang="en-US" sz="1400" dirty="0">
                <a:solidFill>
                  <a:srgbClr val="000000"/>
                </a:solidFill>
              </a:rPr>
              <a:t>Source: ASM aluminium and </a:t>
            </a:r>
          </a:p>
          <a:p>
            <a:pPr algn="ctr"/>
            <a:r>
              <a:rPr lang="en-US" sz="1400" dirty="0">
                <a:solidFill>
                  <a:srgbClr val="000000"/>
                </a:solidFill>
              </a:rPr>
              <a:t>aluminium alloys handbook</a:t>
            </a:r>
          </a:p>
        </p:txBody>
      </p:sp>
      <p:sp>
        <p:nvSpPr>
          <p:cNvPr id="12" name="TextBox 11"/>
          <p:cNvSpPr txBox="1"/>
          <p:nvPr/>
        </p:nvSpPr>
        <p:spPr>
          <a:xfrm>
            <a:off x="7574907" y="4228096"/>
            <a:ext cx="1628715" cy="523220"/>
          </a:xfrm>
          <a:prstGeom prst="rect">
            <a:avLst/>
          </a:prstGeom>
          <a:noFill/>
        </p:spPr>
        <p:txBody>
          <a:bodyPr wrap="none" rtlCol="0">
            <a:spAutoFit/>
          </a:bodyPr>
          <a:lstStyle/>
          <a:p>
            <a:pPr algn="ctr"/>
            <a:r>
              <a:rPr lang="en-US" sz="1400" dirty="0">
                <a:solidFill>
                  <a:srgbClr val="000000"/>
                </a:solidFill>
              </a:rPr>
              <a:t>Portion of Al – Cu </a:t>
            </a:r>
          </a:p>
          <a:p>
            <a:pPr algn="ctr"/>
            <a:r>
              <a:rPr lang="en-US" sz="1400" dirty="0">
                <a:solidFill>
                  <a:srgbClr val="000000"/>
                </a:solidFill>
              </a:rPr>
              <a:t>phase diagram </a:t>
            </a:r>
          </a:p>
        </p:txBody>
      </p:sp>
    </p:spTree>
    <p:extLst>
      <p:ext uri="{BB962C8B-B14F-4D97-AF65-F5344CB8AC3E}">
        <p14:creationId xmlns:p14="http://schemas.microsoft.com/office/powerpoint/2010/main" val="18788690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a:t>
            </a:r>
          </a:p>
        </p:txBody>
      </p:sp>
      <p:sp>
        <p:nvSpPr>
          <p:cNvPr id="3" name="Content Placeholder 2"/>
          <p:cNvSpPr>
            <a:spLocks noGrp="1"/>
          </p:cNvSpPr>
          <p:nvPr>
            <p:ph sz="quarter" idx="13"/>
          </p:nvPr>
        </p:nvSpPr>
        <p:spPr>
          <a:xfrm>
            <a:off x="457200" y="961227"/>
            <a:ext cx="8226425" cy="5016068"/>
          </a:xfrm>
        </p:spPr>
        <p:txBody>
          <a:bodyPr>
            <a:normAutofit lnSpcReduction="10000"/>
          </a:bodyPr>
          <a:lstStyle/>
          <a:p>
            <a:r>
              <a:rPr lang="en-US" dirty="0"/>
              <a:t>Environmental conditions of particle accelerators</a:t>
            </a:r>
          </a:p>
          <a:p>
            <a:r>
              <a:rPr lang="en-US" dirty="0"/>
              <a:t>General rules for selection of materials in particle accelerators</a:t>
            </a:r>
          </a:p>
          <a:p>
            <a:r>
              <a:rPr lang="en-US" dirty="0"/>
              <a:t>Families of non – ferrous materials:</a:t>
            </a:r>
          </a:p>
          <a:p>
            <a:pPr lvl="2"/>
            <a:r>
              <a:rPr lang="en-US" dirty="0"/>
              <a:t>Aluminum</a:t>
            </a:r>
          </a:p>
          <a:p>
            <a:pPr lvl="2"/>
            <a:r>
              <a:rPr lang="en-US" dirty="0"/>
              <a:t>Copper</a:t>
            </a:r>
          </a:p>
          <a:p>
            <a:pPr lvl="2"/>
            <a:r>
              <a:rPr lang="en-US" dirty="0"/>
              <a:t>Titanium</a:t>
            </a:r>
          </a:p>
          <a:p>
            <a:pPr lvl="2"/>
            <a:r>
              <a:rPr lang="en-US" dirty="0"/>
              <a:t>Niobium</a:t>
            </a:r>
          </a:p>
          <a:p>
            <a:r>
              <a:rPr lang="en-US" dirty="0"/>
              <a:t>Conclusions</a:t>
            </a:r>
          </a:p>
        </p:txBody>
      </p:sp>
      <p:sp>
        <p:nvSpPr>
          <p:cNvPr id="4" name="Date Placeholder 3"/>
          <p:cNvSpPr>
            <a:spLocks noGrp="1"/>
          </p:cNvSpPr>
          <p:nvPr>
            <p:ph type="dt" sz="half" idx="10"/>
          </p:nvPr>
        </p:nvSpPr>
        <p:spPr/>
        <p:txBody>
          <a:bodyPr/>
          <a:lstStyle/>
          <a:p>
            <a:r>
              <a:rPr lang="en-US"/>
              <a:t>04-06-2024</a:t>
            </a:r>
            <a:endParaRPr lang="en-US" dirty="0"/>
          </a:p>
        </p:txBody>
      </p:sp>
      <p:sp>
        <p:nvSpPr>
          <p:cNvPr id="5" name="Footer Placeholder 4"/>
          <p:cNvSpPr>
            <a:spLocks noGrp="1"/>
          </p:cNvSpPr>
          <p:nvPr>
            <p:ph type="ftr" sz="quarter" idx="11"/>
          </p:nvPr>
        </p:nvSpPr>
        <p:spPr/>
        <p:txBody>
          <a:bodyPr/>
          <a:lstStyle/>
          <a:p>
            <a:r>
              <a:rPr lang="en-US"/>
              <a:t>IAS - Non – ferrous metals for particle accelerators</a:t>
            </a:r>
            <a:endParaRPr lang="en-US" dirty="0"/>
          </a:p>
        </p:txBody>
      </p:sp>
      <p:sp>
        <p:nvSpPr>
          <p:cNvPr id="6" name="Slide Number Placeholder 5"/>
          <p:cNvSpPr>
            <a:spLocks noGrp="1"/>
          </p:cNvSpPr>
          <p:nvPr>
            <p:ph type="sldNum" sz="quarter" idx="12"/>
          </p:nvPr>
        </p:nvSpPr>
        <p:spPr/>
        <p:txBody>
          <a:bodyPr/>
          <a:lstStyle/>
          <a:p>
            <a:fld id="{8D6C380F-326D-3C40-9EE7-7FBAB0953422}" type="slidenum">
              <a:rPr lang="en-US" smtClean="0"/>
              <a:pPr/>
              <a:t>3</a:t>
            </a:fld>
            <a:endParaRPr lang="en-US"/>
          </a:p>
        </p:txBody>
      </p:sp>
    </p:spTree>
    <p:extLst>
      <p:ext uri="{BB962C8B-B14F-4D97-AF65-F5344CB8AC3E}">
        <p14:creationId xmlns:p14="http://schemas.microsoft.com/office/powerpoint/2010/main" val="193993684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Wrought aluminum alloys: temper states</a:t>
            </a:r>
          </a:p>
        </p:txBody>
      </p:sp>
      <p:cxnSp>
        <p:nvCxnSpPr>
          <p:cNvPr id="6" name="Straight Connector 5"/>
          <p:cNvCxnSpPr/>
          <p:nvPr/>
        </p:nvCxnSpPr>
        <p:spPr>
          <a:xfrm>
            <a:off x="457200" y="840509"/>
            <a:ext cx="6985591"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3" name="Content Placeholder 2"/>
          <p:cNvSpPr>
            <a:spLocks noGrp="1"/>
          </p:cNvSpPr>
          <p:nvPr>
            <p:ph sz="quarter" idx="13"/>
          </p:nvPr>
        </p:nvSpPr>
        <p:spPr>
          <a:xfrm>
            <a:off x="457200" y="949333"/>
            <a:ext cx="8226425" cy="2479667"/>
          </a:xfrm>
        </p:spPr>
        <p:txBody>
          <a:bodyPr>
            <a:normAutofit/>
          </a:bodyPr>
          <a:lstStyle/>
          <a:p>
            <a:pPr algn="just"/>
            <a:r>
              <a:rPr lang="en-GB" sz="2400" b="1" dirty="0">
                <a:solidFill>
                  <a:schemeClr val="tx1">
                    <a:lumMod val="60000"/>
                    <a:lumOff val="40000"/>
                  </a:schemeClr>
                </a:solidFill>
              </a:rPr>
              <a:t>H, strain hardened: </a:t>
            </a:r>
            <a:r>
              <a:rPr lang="en-GB" sz="2400" dirty="0">
                <a:solidFill>
                  <a:schemeClr val="tx1">
                    <a:lumMod val="60000"/>
                    <a:lumOff val="40000"/>
                  </a:schemeClr>
                </a:solidFill>
              </a:rPr>
              <a:t>non-heat-treatable wrought alloys </a:t>
            </a:r>
            <a:r>
              <a:rPr lang="en-GB" sz="2400" dirty="0"/>
              <a:t>that have had their strength increased by strain hardening. H is always followed by two or more digits:</a:t>
            </a:r>
          </a:p>
          <a:p>
            <a:pPr lvl="2" algn="just"/>
            <a:r>
              <a:rPr lang="en-GB" sz="1800" dirty="0"/>
              <a:t>The ﬁrst number after the H tells whether the strain-hardened alloy has been thermally treated</a:t>
            </a:r>
          </a:p>
          <a:p>
            <a:pPr lvl="2" algn="just"/>
            <a:r>
              <a:rPr lang="en-GB" sz="1800" dirty="0"/>
              <a:t>The second number indicates the approximate amount of cold work</a:t>
            </a:r>
          </a:p>
          <a:p>
            <a:pPr marL="0" indent="0" algn="just">
              <a:buNone/>
            </a:pPr>
            <a:endParaRPr lang="en-GB" sz="2400" dirty="0">
              <a:solidFill>
                <a:schemeClr val="tx1">
                  <a:lumMod val="60000"/>
                  <a:lumOff val="40000"/>
                </a:schemeClr>
              </a:solidFill>
            </a:endParaRPr>
          </a:p>
        </p:txBody>
      </p:sp>
      <p:grpSp>
        <p:nvGrpSpPr>
          <p:cNvPr id="5" name="Group 4"/>
          <p:cNvGrpSpPr/>
          <p:nvPr/>
        </p:nvGrpSpPr>
        <p:grpSpPr>
          <a:xfrm>
            <a:off x="717793" y="3314700"/>
            <a:ext cx="4835979" cy="2803922"/>
            <a:chOff x="2180515" y="3276600"/>
            <a:chExt cx="4835979" cy="2803922"/>
          </a:xfrm>
        </p:grpSpPr>
        <p:pic>
          <p:nvPicPr>
            <p:cNvPr id="10242" name="Picture 2" descr="4k Three Dimensional Growing Business : Video de stock (totalmente libre de  regalías) 8513167 | Shutterstock"/>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8580" t="7546" r="22775" b="4878"/>
            <a:stretch/>
          </p:blipFill>
          <p:spPr bwMode="auto">
            <a:xfrm>
              <a:off x="2647950" y="3276600"/>
              <a:ext cx="3901109" cy="280392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180515" y="5618857"/>
              <a:ext cx="784189" cy="461665"/>
            </a:xfrm>
            <a:prstGeom prst="rect">
              <a:avLst/>
            </a:prstGeom>
            <a:noFill/>
          </p:spPr>
          <p:txBody>
            <a:bodyPr wrap="none" rtlCol="0">
              <a:spAutoFit/>
            </a:bodyPr>
            <a:lstStyle/>
            <a:p>
              <a:r>
                <a:rPr lang="en-US" sz="2400" dirty="0"/>
                <a:t>HX1</a:t>
              </a:r>
            </a:p>
          </p:txBody>
        </p:sp>
        <p:sp>
          <p:nvSpPr>
            <p:cNvPr id="7" name="TextBox 6"/>
            <p:cNvSpPr txBox="1"/>
            <p:nvPr/>
          </p:nvSpPr>
          <p:spPr>
            <a:xfrm>
              <a:off x="6232305" y="4678561"/>
              <a:ext cx="784189" cy="461665"/>
            </a:xfrm>
            <a:prstGeom prst="rect">
              <a:avLst/>
            </a:prstGeom>
            <a:noFill/>
          </p:spPr>
          <p:txBody>
            <a:bodyPr wrap="none" rtlCol="0">
              <a:spAutoFit/>
            </a:bodyPr>
            <a:lstStyle/>
            <a:p>
              <a:r>
                <a:rPr lang="en-US" sz="2400" dirty="0"/>
                <a:t>HX8</a:t>
              </a:r>
            </a:p>
          </p:txBody>
        </p:sp>
        <p:sp>
          <p:nvSpPr>
            <p:cNvPr id="8" name="TextBox 7"/>
            <p:cNvSpPr txBox="1"/>
            <p:nvPr/>
          </p:nvSpPr>
          <p:spPr>
            <a:xfrm rot="19465710">
              <a:off x="3424550" y="4140696"/>
              <a:ext cx="1845377" cy="461665"/>
            </a:xfrm>
            <a:prstGeom prst="rect">
              <a:avLst/>
            </a:prstGeom>
            <a:noFill/>
          </p:spPr>
          <p:txBody>
            <a:bodyPr wrap="none" rtlCol="0">
              <a:spAutoFit/>
            </a:bodyPr>
            <a:lstStyle/>
            <a:p>
              <a:r>
                <a:rPr lang="en-US" sz="2400" dirty="0"/>
                <a:t>% cold work</a:t>
              </a:r>
            </a:p>
          </p:txBody>
        </p:sp>
      </p:grpSp>
      <p:pic>
        <p:nvPicPr>
          <p:cNvPr id="10" name="Picture 2" descr="Cold working of melals : the nature and terms"/>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814365" y="3269999"/>
            <a:ext cx="2786423" cy="2961946"/>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Straight Connector 10"/>
          <p:cNvCxnSpPr/>
          <p:nvPr/>
        </p:nvCxnSpPr>
        <p:spPr>
          <a:xfrm flipV="1">
            <a:off x="7137647" y="4563122"/>
            <a:ext cx="0" cy="1242877"/>
          </a:xfrm>
          <a:prstGeom prst="line">
            <a:avLst/>
          </a:prstGeom>
          <a:ln>
            <a:prstDash val="sysDash"/>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flipV="1">
            <a:off x="8142304" y="4172505"/>
            <a:ext cx="0" cy="1633492"/>
          </a:xfrm>
          <a:prstGeom prst="line">
            <a:avLst/>
          </a:prstGeom>
          <a:ln>
            <a:prstDash val="sysDash"/>
          </a:ln>
          <a:effectLst/>
        </p:spPr>
        <p:style>
          <a:lnRef idx="2">
            <a:schemeClr val="accent1"/>
          </a:lnRef>
          <a:fillRef idx="0">
            <a:schemeClr val="accent1"/>
          </a:fillRef>
          <a:effectRef idx="1">
            <a:schemeClr val="accent1"/>
          </a:effectRef>
          <a:fontRef idx="minor">
            <a:schemeClr val="tx1"/>
          </a:fontRef>
        </p:style>
      </p:cxnSp>
      <p:sp>
        <p:nvSpPr>
          <p:cNvPr id="19" name="Date Placeholder 18"/>
          <p:cNvSpPr>
            <a:spLocks noGrp="1"/>
          </p:cNvSpPr>
          <p:nvPr>
            <p:ph type="dt" sz="half" idx="10"/>
          </p:nvPr>
        </p:nvSpPr>
        <p:spPr/>
        <p:txBody>
          <a:bodyPr/>
          <a:lstStyle/>
          <a:p>
            <a:r>
              <a:rPr lang="en-US"/>
              <a:t>04-06-2024</a:t>
            </a:r>
            <a:endParaRPr lang="en-US" dirty="0"/>
          </a:p>
        </p:txBody>
      </p:sp>
      <p:sp>
        <p:nvSpPr>
          <p:cNvPr id="20" name="Footer Placeholder 19"/>
          <p:cNvSpPr>
            <a:spLocks noGrp="1"/>
          </p:cNvSpPr>
          <p:nvPr>
            <p:ph type="ftr" sz="quarter" idx="11"/>
          </p:nvPr>
        </p:nvSpPr>
        <p:spPr/>
        <p:txBody>
          <a:bodyPr/>
          <a:lstStyle/>
          <a:p>
            <a:r>
              <a:rPr lang="en-US"/>
              <a:t>IAS - Non – ferrous metals for particle accelerators</a:t>
            </a:r>
            <a:endParaRPr lang="en-US" dirty="0"/>
          </a:p>
        </p:txBody>
      </p:sp>
      <p:sp>
        <p:nvSpPr>
          <p:cNvPr id="21" name="Slide Number Placeholder 20"/>
          <p:cNvSpPr>
            <a:spLocks noGrp="1"/>
          </p:cNvSpPr>
          <p:nvPr>
            <p:ph type="sldNum" sz="quarter" idx="12"/>
          </p:nvPr>
        </p:nvSpPr>
        <p:spPr/>
        <p:txBody>
          <a:bodyPr/>
          <a:lstStyle/>
          <a:p>
            <a:fld id="{8D6C380F-326D-3C40-9EE7-7FBAB0953422}" type="slidenum">
              <a:rPr lang="en-US" smtClean="0"/>
              <a:pPr/>
              <a:t>30</a:t>
            </a:fld>
            <a:endParaRPr lang="en-US"/>
          </a:p>
        </p:txBody>
      </p:sp>
      <p:sp>
        <p:nvSpPr>
          <p:cNvPr id="22" name="TextBox 21"/>
          <p:cNvSpPr txBox="1"/>
          <p:nvPr/>
        </p:nvSpPr>
        <p:spPr>
          <a:xfrm>
            <a:off x="6202688" y="6276975"/>
            <a:ext cx="2009775" cy="553998"/>
          </a:xfrm>
          <a:prstGeom prst="rect">
            <a:avLst/>
          </a:prstGeom>
          <a:solidFill>
            <a:schemeClr val="bg1"/>
          </a:solidFill>
        </p:spPr>
        <p:txBody>
          <a:bodyPr wrap="square" rtlCol="0">
            <a:spAutoFit/>
          </a:bodyPr>
          <a:lstStyle/>
          <a:p>
            <a:r>
              <a:rPr lang="en-US" sz="1000" dirty="0">
                <a:solidFill>
                  <a:srgbClr val="000000"/>
                </a:solidFill>
              </a:rPr>
              <a:t>Source: Aluminium in Commercial Vehicle – European Aluminium Association – 2011</a:t>
            </a:r>
          </a:p>
        </p:txBody>
      </p:sp>
    </p:spTree>
    <p:extLst>
      <p:ext uri="{BB962C8B-B14F-4D97-AF65-F5344CB8AC3E}">
        <p14:creationId xmlns:p14="http://schemas.microsoft.com/office/powerpoint/2010/main" val="592157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10" presetClass="entr" presetSubtype="0"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Wrought aluminum alloys: temper states</a:t>
            </a:r>
          </a:p>
        </p:txBody>
      </p:sp>
      <p:cxnSp>
        <p:nvCxnSpPr>
          <p:cNvPr id="6" name="Straight Connector 5"/>
          <p:cNvCxnSpPr/>
          <p:nvPr/>
        </p:nvCxnSpPr>
        <p:spPr>
          <a:xfrm>
            <a:off x="457200" y="840509"/>
            <a:ext cx="6985591"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3" name="Content Placeholder 2"/>
          <p:cNvSpPr>
            <a:spLocks noGrp="1"/>
          </p:cNvSpPr>
          <p:nvPr>
            <p:ph sz="quarter" idx="13"/>
          </p:nvPr>
        </p:nvSpPr>
        <p:spPr>
          <a:xfrm>
            <a:off x="457200" y="949333"/>
            <a:ext cx="8226425" cy="2964843"/>
          </a:xfrm>
        </p:spPr>
        <p:txBody>
          <a:bodyPr>
            <a:normAutofit/>
          </a:bodyPr>
          <a:lstStyle/>
          <a:p>
            <a:pPr algn="just"/>
            <a:r>
              <a:rPr lang="en-GB" sz="2400" b="1" dirty="0">
                <a:solidFill>
                  <a:schemeClr val="tx1">
                    <a:lumMod val="60000"/>
                    <a:lumOff val="40000"/>
                  </a:schemeClr>
                </a:solidFill>
              </a:rPr>
              <a:t>H, strain hardened: </a:t>
            </a:r>
            <a:r>
              <a:rPr lang="en-GB" sz="2400" dirty="0">
                <a:solidFill>
                  <a:schemeClr val="tx1">
                    <a:lumMod val="60000"/>
                    <a:lumOff val="40000"/>
                  </a:schemeClr>
                </a:solidFill>
              </a:rPr>
              <a:t>non-heat-treatable wrought alloys </a:t>
            </a:r>
            <a:r>
              <a:rPr lang="en-GB" sz="2400" dirty="0"/>
              <a:t>that have had their strength increased by strain hardening. H is always followed by two or more digits:</a:t>
            </a:r>
          </a:p>
          <a:p>
            <a:pPr lvl="2" algn="just"/>
            <a:r>
              <a:rPr lang="en-GB" sz="1800" dirty="0"/>
              <a:t>The ﬁrst number after the H tells whether the strain-hardened alloy has been thermally treated</a:t>
            </a:r>
          </a:p>
          <a:p>
            <a:pPr lvl="2" algn="just"/>
            <a:r>
              <a:rPr lang="en-GB" sz="1800" dirty="0"/>
              <a:t>The second number indicates the approximate amount of cold work</a:t>
            </a:r>
          </a:p>
          <a:p>
            <a:pPr lvl="2" algn="just"/>
            <a:r>
              <a:rPr lang="en-GB" sz="1800" dirty="0"/>
              <a:t>Any subsequent numbers deﬁne special practices, variations of the normal indicated by the ﬁrst two numbers.</a:t>
            </a:r>
          </a:p>
          <a:p>
            <a:pPr marL="0" indent="0" algn="just">
              <a:buNone/>
            </a:pPr>
            <a:endParaRPr lang="en-GB" sz="2400" dirty="0">
              <a:solidFill>
                <a:schemeClr val="tx1">
                  <a:lumMod val="60000"/>
                  <a:lumOff val="40000"/>
                </a:schemeClr>
              </a:solidFill>
            </a:endParaRPr>
          </a:p>
        </p:txBody>
      </p:sp>
      <p:pic>
        <p:nvPicPr>
          <p:cNvPr id="11268" name="Picture 4" descr="Auminium sheet 5083 H116 VS H321 in marine application"/>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200150" y="3944894"/>
            <a:ext cx="4305301" cy="225802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505451" y="4754370"/>
            <a:ext cx="3178603" cy="630942"/>
          </a:xfrm>
          <a:prstGeom prst="rect">
            <a:avLst/>
          </a:prstGeom>
          <a:noFill/>
        </p:spPr>
        <p:txBody>
          <a:bodyPr wrap="square" rtlCol="0">
            <a:spAutoFit/>
          </a:bodyPr>
          <a:lstStyle/>
          <a:p>
            <a:r>
              <a:rPr lang="en-US" sz="1750" dirty="0">
                <a:solidFill>
                  <a:schemeClr val="tx1">
                    <a:lumMod val="60000"/>
                    <a:lumOff val="40000"/>
                  </a:schemeClr>
                </a:solidFill>
              </a:rPr>
              <a:t>Example: </a:t>
            </a:r>
          </a:p>
          <a:p>
            <a:r>
              <a:rPr lang="en-US" sz="1750" dirty="0">
                <a:solidFill>
                  <a:schemeClr val="tx1">
                    <a:lumMod val="60000"/>
                    <a:lumOff val="40000"/>
                  </a:schemeClr>
                </a:solidFill>
              </a:rPr>
              <a:t>AA 5083 H116 (marine grade)</a:t>
            </a:r>
          </a:p>
        </p:txBody>
      </p:sp>
      <p:sp>
        <p:nvSpPr>
          <p:cNvPr id="5" name="Date Placeholder 4"/>
          <p:cNvSpPr>
            <a:spLocks noGrp="1"/>
          </p:cNvSpPr>
          <p:nvPr>
            <p:ph type="dt" sz="half" idx="10"/>
          </p:nvPr>
        </p:nvSpPr>
        <p:spPr/>
        <p:txBody>
          <a:bodyPr/>
          <a:lstStyle/>
          <a:p>
            <a:r>
              <a:rPr lang="en-US"/>
              <a:t>04-06-2024</a:t>
            </a:r>
            <a:endParaRPr lang="en-US" dirty="0"/>
          </a:p>
        </p:txBody>
      </p:sp>
      <p:sp>
        <p:nvSpPr>
          <p:cNvPr id="7" name="Footer Placeholder 6"/>
          <p:cNvSpPr>
            <a:spLocks noGrp="1"/>
          </p:cNvSpPr>
          <p:nvPr>
            <p:ph type="ftr" sz="quarter" idx="11"/>
          </p:nvPr>
        </p:nvSpPr>
        <p:spPr/>
        <p:txBody>
          <a:bodyPr/>
          <a:lstStyle/>
          <a:p>
            <a:r>
              <a:rPr lang="en-US"/>
              <a:t>IAS - Non – ferrous metals for particle accelerators</a:t>
            </a:r>
            <a:endParaRPr lang="en-US" dirty="0"/>
          </a:p>
        </p:txBody>
      </p:sp>
      <p:sp>
        <p:nvSpPr>
          <p:cNvPr id="8" name="Slide Number Placeholder 7"/>
          <p:cNvSpPr>
            <a:spLocks noGrp="1"/>
          </p:cNvSpPr>
          <p:nvPr>
            <p:ph type="sldNum" sz="quarter" idx="12"/>
          </p:nvPr>
        </p:nvSpPr>
        <p:spPr/>
        <p:txBody>
          <a:bodyPr/>
          <a:lstStyle/>
          <a:p>
            <a:fld id="{8D6C380F-326D-3C40-9EE7-7FBAB0953422}" type="slidenum">
              <a:rPr lang="en-US" smtClean="0"/>
              <a:pPr/>
              <a:t>31</a:t>
            </a:fld>
            <a:endParaRPr lang="en-US"/>
          </a:p>
        </p:txBody>
      </p:sp>
    </p:spTree>
    <p:extLst>
      <p:ext uri="{BB962C8B-B14F-4D97-AF65-F5344CB8AC3E}">
        <p14:creationId xmlns:p14="http://schemas.microsoft.com/office/powerpoint/2010/main" val="4141387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268"/>
                                        </p:tgtEl>
                                        <p:attrNameLst>
                                          <p:attrName>style.visibility</p:attrName>
                                        </p:attrNameLst>
                                      </p:cBhvr>
                                      <p:to>
                                        <p:strVal val="visible"/>
                                      </p:to>
                                    </p:set>
                                    <p:animEffect transition="in" filter="fade">
                                      <p:cBhvr>
                                        <p:cTn id="7" dur="500"/>
                                        <p:tgtEl>
                                          <p:spTgt spid="1126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418"/>
            <a:ext cx="8226854" cy="715840"/>
          </a:xfrm>
        </p:spPr>
        <p:txBody>
          <a:bodyPr>
            <a:normAutofit/>
          </a:bodyPr>
          <a:lstStyle/>
          <a:p>
            <a:r>
              <a:rPr lang="en-US" sz="2800" b="1" dirty="0"/>
              <a:t>Wrought aluminum alloys: temper states</a:t>
            </a:r>
          </a:p>
        </p:txBody>
      </p:sp>
      <p:cxnSp>
        <p:nvCxnSpPr>
          <p:cNvPr id="6" name="Straight Connector 5"/>
          <p:cNvCxnSpPr/>
          <p:nvPr/>
        </p:nvCxnSpPr>
        <p:spPr>
          <a:xfrm>
            <a:off x="457200" y="621434"/>
            <a:ext cx="6985591"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3" name="Content Placeholder 2"/>
          <p:cNvSpPr>
            <a:spLocks noGrp="1"/>
          </p:cNvSpPr>
          <p:nvPr>
            <p:ph sz="quarter" idx="13"/>
          </p:nvPr>
        </p:nvSpPr>
        <p:spPr>
          <a:xfrm>
            <a:off x="427270" y="599949"/>
            <a:ext cx="8226425" cy="5498360"/>
          </a:xfrm>
        </p:spPr>
        <p:txBody>
          <a:bodyPr>
            <a:normAutofit/>
          </a:bodyPr>
          <a:lstStyle/>
          <a:p>
            <a:pPr algn="just"/>
            <a:r>
              <a:rPr lang="en-GB" sz="2400" b="1" dirty="0">
                <a:solidFill>
                  <a:schemeClr val="tx1">
                    <a:lumMod val="60000"/>
                    <a:lumOff val="40000"/>
                  </a:schemeClr>
                </a:solidFill>
              </a:rPr>
              <a:t>T, thermally treated to produce stable tempers: </a:t>
            </a:r>
            <a:r>
              <a:rPr lang="en-GB" sz="2400" dirty="0">
                <a:solidFill>
                  <a:schemeClr val="tx1">
                    <a:lumMod val="60000"/>
                    <a:lumOff val="40000"/>
                  </a:schemeClr>
                </a:solidFill>
              </a:rPr>
              <a:t>heat-treatable wrought alloys </a:t>
            </a:r>
            <a:r>
              <a:rPr lang="en-GB" sz="2400" dirty="0"/>
              <a:t>that have followed a solution heat treatment followed by a quench and either natural or artiﬁcial </a:t>
            </a:r>
            <a:r>
              <a:rPr lang="en-GB" sz="2400" dirty="0">
                <a:solidFill>
                  <a:schemeClr val="tx1">
                    <a:lumMod val="60000"/>
                    <a:lumOff val="40000"/>
                  </a:schemeClr>
                </a:solidFill>
              </a:rPr>
              <a:t>aging.</a:t>
            </a:r>
            <a:r>
              <a:rPr lang="en-GB" sz="2400" dirty="0"/>
              <a:t> </a:t>
            </a:r>
            <a:endParaRPr lang="en-GB" sz="1400" dirty="0"/>
          </a:p>
        </p:txBody>
      </p:sp>
      <p:pic>
        <p:nvPicPr>
          <p:cNvPr id="10" name="Picture 9"/>
          <p:cNvPicPr>
            <a:picLocks noChangeAspect="1"/>
          </p:cNvPicPr>
          <p:nvPr/>
        </p:nvPicPr>
        <p:blipFill>
          <a:blip r:embed="rId3"/>
          <a:stretch>
            <a:fillRect/>
          </a:stretch>
        </p:blipFill>
        <p:spPr>
          <a:xfrm>
            <a:off x="3079285" y="4322898"/>
            <a:ext cx="3417694" cy="1395489"/>
          </a:xfrm>
          <a:prstGeom prst="rect">
            <a:avLst/>
          </a:prstGeom>
        </p:spPr>
      </p:pic>
      <p:sp>
        <p:nvSpPr>
          <p:cNvPr id="11" name="TextBox 10"/>
          <p:cNvSpPr txBox="1"/>
          <p:nvPr/>
        </p:nvSpPr>
        <p:spPr>
          <a:xfrm>
            <a:off x="689671" y="2647771"/>
            <a:ext cx="8226854" cy="1200329"/>
          </a:xfrm>
          <a:prstGeom prst="rect">
            <a:avLst/>
          </a:prstGeom>
          <a:noFill/>
        </p:spPr>
        <p:txBody>
          <a:bodyPr wrap="square" rtlCol="0">
            <a:spAutoFit/>
          </a:bodyPr>
          <a:lstStyle/>
          <a:p>
            <a:r>
              <a:rPr lang="en-US" dirty="0"/>
              <a:t>Heat treatment to increase the strength of Al alloys is a three step process:</a:t>
            </a:r>
          </a:p>
          <a:p>
            <a:pPr marL="800100" lvl="1" indent="-342900">
              <a:buFont typeface="+mj-lt"/>
              <a:buAutoNum type="arabicPeriod"/>
            </a:pPr>
            <a:r>
              <a:rPr lang="en-US" dirty="0"/>
              <a:t>Solution heat treatment: dissolution of soluble phases</a:t>
            </a:r>
          </a:p>
          <a:p>
            <a:pPr marL="800100" lvl="1" indent="-342900">
              <a:buFont typeface="+mj-lt"/>
              <a:buAutoNum type="arabicPeriod"/>
            </a:pPr>
            <a:r>
              <a:rPr lang="en-US" dirty="0"/>
              <a:t>Quenching: development of </a:t>
            </a:r>
            <a:r>
              <a:rPr lang="en-US" dirty="0" err="1"/>
              <a:t>supersaturation</a:t>
            </a:r>
            <a:endParaRPr lang="en-US" dirty="0"/>
          </a:p>
          <a:p>
            <a:pPr marL="800100" lvl="1" indent="-342900">
              <a:buFont typeface="+mj-lt"/>
              <a:buAutoNum type="arabicPeriod"/>
            </a:pPr>
            <a:r>
              <a:rPr lang="en-US" dirty="0"/>
              <a:t>Age hardening: precipitation of finely dispersed precipitates</a:t>
            </a:r>
          </a:p>
        </p:txBody>
      </p:sp>
      <p:sp>
        <p:nvSpPr>
          <p:cNvPr id="4" name="Date Placeholder 3"/>
          <p:cNvSpPr>
            <a:spLocks noGrp="1"/>
          </p:cNvSpPr>
          <p:nvPr>
            <p:ph type="dt" sz="half" idx="10"/>
          </p:nvPr>
        </p:nvSpPr>
        <p:spPr/>
        <p:txBody>
          <a:bodyPr/>
          <a:lstStyle/>
          <a:p>
            <a:r>
              <a:rPr lang="en-US"/>
              <a:t>04-06-2024</a:t>
            </a:r>
            <a:endParaRPr lang="en-US" dirty="0"/>
          </a:p>
        </p:txBody>
      </p:sp>
      <p:sp>
        <p:nvSpPr>
          <p:cNvPr id="5" name="Footer Placeholder 4"/>
          <p:cNvSpPr>
            <a:spLocks noGrp="1"/>
          </p:cNvSpPr>
          <p:nvPr>
            <p:ph type="ftr" sz="quarter" idx="11"/>
          </p:nvPr>
        </p:nvSpPr>
        <p:spPr/>
        <p:txBody>
          <a:bodyPr/>
          <a:lstStyle/>
          <a:p>
            <a:r>
              <a:rPr lang="en-US"/>
              <a:t>IAS - Non – ferrous metals for particle accelerators</a:t>
            </a:r>
            <a:endParaRPr lang="en-US" dirty="0"/>
          </a:p>
        </p:txBody>
      </p:sp>
      <p:sp>
        <p:nvSpPr>
          <p:cNvPr id="7" name="Slide Number Placeholder 6"/>
          <p:cNvSpPr>
            <a:spLocks noGrp="1"/>
          </p:cNvSpPr>
          <p:nvPr>
            <p:ph type="sldNum" sz="quarter" idx="12"/>
          </p:nvPr>
        </p:nvSpPr>
        <p:spPr/>
        <p:txBody>
          <a:bodyPr/>
          <a:lstStyle/>
          <a:p>
            <a:fld id="{8D6C380F-326D-3C40-9EE7-7FBAB0953422}" type="slidenum">
              <a:rPr lang="en-US" smtClean="0"/>
              <a:pPr/>
              <a:t>32</a:t>
            </a:fld>
            <a:endParaRPr lang="en-US"/>
          </a:p>
        </p:txBody>
      </p:sp>
    </p:spTree>
    <p:extLst>
      <p:ext uri="{BB962C8B-B14F-4D97-AF65-F5344CB8AC3E}">
        <p14:creationId xmlns:p14="http://schemas.microsoft.com/office/powerpoint/2010/main" val="832303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418"/>
            <a:ext cx="8226854" cy="715840"/>
          </a:xfrm>
        </p:spPr>
        <p:txBody>
          <a:bodyPr>
            <a:normAutofit/>
          </a:bodyPr>
          <a:lstStyle/>
          <a:p>
            <a:r>
              <a:rPr lang="en-US" sz="2800" b="1" dirty="0"/>
              <a:t>Wrought aluminum alloys: temper states</a:t>
            </a:r>
          </a:p>
        </p:txBody>
      </p:sp>
      <p:cxnSp>
        <p:nvCxnSpPr>
          <p:cNvPr id="6" name="Straight Connector 5"/>
          <p:cNvCxnSpPr/>
          <p:nvPr/>
        </p:nvCxnSpPr>
        <p:spPr>
          <a:xfrm>
            <a:off x="457200" y="621434"/>
            <a:ext cx="6985591"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3" name="Content Placeholder 2"/>
          <p:cNvSpPr>
            <a:spLocks noGrp="1"/>
          </p:cNvSpPr>
          <p:nvPr>
            <p:ph sz="quarter" idx="13"/>
          </p:nvPr>
        </p:nvSpPr>
        <p:spPr>
          <a:xfrm>
            <a:off x="427270" y="599949"/>
            <a:ext cx="8226425" cy="5498360"/>
          </a:xfrm>
        </p:spPr>
        <p:txBody>
          <a:bodyPr>
            <a:normAutofit/>
          </a:bodyPr>
          <a:lstStyle/>
          <a:p>
            <a:pPr algn="just"/>
            <a:r>
              <a:rPr lang="en-GB" sz="2400" b="1" dirty="0">
                <a:solidFill>
                  <a:schemeClr val="tx1">
                    <a:lumMod val="60000"/>
                    <a:lumOff val="40000"/>
                  </a:schemeClr>
                </a:solidFill>
              </a:rPr>
              <a:t>T, thermally treated to produce stable tempers: </a:t>
            </a:r>
            <a:r>
              <a:rPr lang="en-GB" sz="2400" dirty="0">
                <a:solidFill>
                  <a:schemeClr val="tx1">
                    <a:lumMod val="60000"/>
                    <a:lumOff val="40000"/>
                  </a:schemeClr>
                </a:solidFill>
              </a:rPr>
              <a:t>heat-treatable wrought alloys </a:t>
            </a:r>
            <a:r>
              <a:rPr lang="en-GB" sz="2400" dirty="0"/>
              <a:t>that have followed a solution heat treatment followed by a quench and either natural or artiﬁcial </a:t>
            </a:r>
            <a:r>
              <a:rPr lang="en-GB" sz="2400" dirty="0">
                <a:solidFill>
                  <a:schemeClr val="tx1">
                    <a:lumMod val="60000"/>
                    <a:lumOff val="40000"/>
                  </a:schemeClr>
                </a:solidFill>
              </a:rPr>
              <a:t>aging.</a:t>
            </a:r>
            <a:r>
              <a:rPr lang="en-GB" sz="2400" dirty="0"/>
              <a:t> T is always followed by one or more digits:</a:t>
            </a:r>
          </a:p>
          <a:p>
            <a:pPr lvl="2" algn="just"/>
            <a:r>
              <a:rPr lang="en-GB" sz="1800" dirty="0"/>
              <a:t>The ﬁrst digit after the T can be any from 1 to 10. It is a combination of:</a:t>
            </a:r>
          </a:p>
          <a:p>
            <a:pPr lvl="3" algn="just"/>
            <a:r>
              <a:rPr lang="en-GB" sz="1400" dirty="0"/>
              <a:t>Cooled from elevated temperature or solution heat treatment</a:t>
            </a:r>
          </a:p>
          <a:p>
            <a:pPr lvl="3" algn="just"/>
            <a:r>
              <a:rPr lang="en-GB" sz="1400" dirty="0"/>
              <a:t>Cold worked or not cold worked</a:t>
            </a:r>
          </a:p>
          <a:p>
            <a:pPr lvl="3" algn="just"/>
            <a:r>
              <a:rPr lang="en-GB" sz="1400" dirty="0"/>
              <a:t>Naturally aging or artificial ageing</a:t>
            </a:r>
          </a:p>
        </p:txBody>
      </p:sp>
      <p:pic>
        <p:nvPicPr>
          <p:cNvPr id="8" name="Picture 7"/>
          <p:cNvPicPr>
            <a:picLocks noChangeAspect="1"/>
          </p:cNvPicPr>
          <p:nvPr/>
        </p:nvPicPr>
        <p:blipFill>
          <a:blip r:embed="rId3"/>
          <a:stretch>
            <a:fillRect/>
          </a:stretch>
        </p:blipFill>
        <p:spPr>
          <a:xfrm>
            <a:off x="545190" y="3882492"/>
            <a:ext cx="5881920" cy="2375559"/>
          </a:xfrm>
          <a:prstGeom prst="rect">
            <a:avLst/>
          </a:prstGeom>
        </p:spPr>
      </p:pic>
      <p:sp>
        <p:nvSpPr>
          <p:cNvPr id="9" name="TextBox 8"/>
          <p:cNvSpPr txBox="1"/>
          <p:nvPr/>
        </p:nvSpPr>
        <p:spPr>
          <a:xfrm>
            <a:off x="6815370" y="4897980"/>
            <a:ext cx="2314575" cy="1200329"/>
          </a:xfrm>
          <a:prstGeom prst="rect">
            <a:avLst/>
          </a:prstGeom>
          <a:noFill/>
        </p:spPr>
        <p:txBody>
          <a:bodyPr wrap="square" rtlCol="0">
            <a:spAutoFit/>
          </a:bodyPr>
          <a:lstStyle/>
          <a:p>
            <a:r>
              <a:rPr lang="en-US" dirty="0">
                <a:solidFill>
                  <a:srgbClr val="000000"/>
                </a:solidFill>
              </a:rPr>
              <a:t>From EN 515: </a:t>
            </a:r>
          </a:p>
          <a:p>
            <a:r>
              <a:rPr lang="en-US" dirty="0">
                <a:solidFill>
                  <a:srgbClr val="000000"/>
                </a:solidFill>
              </a:rPr>
              <a:t>Al and Al alloys </a:t>
            </a:r>
          </a:p>
          <a:p>
            <a:r>
              <a:rPr lang="en-US" dirty="0">
                <a:solidFill>
                  <a:srgbClr val="000000"/>
                </a:solidFill>
              </a:rPr>
              <a:t>- Wrought products - </a:t>
            </a:r>
          </a:p>
          <a:p>
            <a:r>
              <a:rPr lang="en-US" dirty="0">
                <a:solidFill>
                  <a:srgbClr val="000000"/>
                </a:solidFill>
              </a:rPr>
              <a:t>Temper designations</a:t>
            </a:r>
          </a:p>
        </p:txBody>
      </p:sp>
      <p:sp>
        <p:nvSpPr>
          <p:cNvPr id="4" name="Date Placeholder 3"/>
          <p:cNvSpPr>
            <a:spLocks noGrp="1"/>
          </p:cNvSpPr>
          <p:nvPr>
            <p:ph type="dt" sz="half" idx="10"/>
          </p:nvPr>
        </p:nvSpPr>
        <p:spPr/>
        <p:txBody>
          <a:bodyPr/>
          <a:lstStyle/>
          <a:p>
            <a:r>
              <a:rPr lang="en-US"/>
              <a:t>04-06-2024</a:t>
            </a:r>
            <a:endParaRPr lang="en-US" dirty="0"/>
          </a:p>
        </p:txBody>
      </p:sp>
      <p:sp>
        <p:nvSpPr>
          <p:cNvPr id="5" name="Footer Placeholder 4"/>
          <p:cNvSpPr>
            <a:spLocks noGrp="1"/>
          </p:cNvSpPr>
          <p:nvPr>
            <p:ph type="ftr" sz="quarter" idx="11"/>
          </p:nvPr>
        </p:nvSpPr>
        <p:spPr/>
        <p:txBody>
          <a:bodyPr/>
          <a:lstStyle/>
          <a:p>
            <a:r>
              <a:rPr lang="en-US"/>
              <a:t>IAS - Non – ferrous metals for particle accelerators</a:t>
            </a:r>
            <a:endParaRPr lang="en-US" dirty="0"/>
          </a:p>
        </p:txBody>
      </p:sp>
      <p:sp>
        <p:nvSpPr>
          <p:cNvPr id="7" name="Slide Number Placeholder 6"/>
          <p:cNvSpPr>
            <a:spLocks noGrp="1"/>
          </p:cNvSpPr>
          <p:nvPr>
            <p:ph type="sldNum" sz="quarter" idx="12"/>
          </p:nvPr>
        </p:nvSpPr>
        <p:spPr/>
        <p:txBody>
          <a:bodyPr/>
          <a:lstStyle/>
          <a:p>
            <a:fld id="{8D6C380F-326D-3C40-9EE7-7FBAB0953422}" type="slidenum">
              <a:rPr lang="en-US" smtClean="0"/>
              <a:pPr/>
              <a:t>33</a:t>
            </a:fld>
            <a:endParaRPr lang="en-US"/>
          </a:p>
        </p:txBody>
      </p:sp>
      <p:sp>
        <p:nvSpPr>
          <p:cNvPr id="10" name="Rectangle 9"/>
          <p:cNvSpPr/>
          <p:nvPr/>
        </p:nvSpPr>
        <p:spPr>
          <a:xfrm>
            <a:off x="4900845" y="5212936"/>
            <a:ext cx="1438275" cy="238125"/>
          </a:xfrm>
          <a:prstGeom prst="rect">
            <a:avLst/>
          </a:prstGeom>
          <a:solidFill>
            <a:srgbClr val="FFFF00">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61407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418"/>
            <a:ext cx="8226854" cy="715840"/>
          </a:xfrm>
        </p:spPr>
        <p:txBody>
          <a:bodyPr>
            <a:normAutofit/>
          </a:bodyPr>
          <a:lstStyle/>
          <a:p>
            <a:r>
              <a:rPr lang="en-US" sz="2800" b="1" dirty="0"/>
              <a:t>Wrought aluminum alloys: temper states</a:t>
            </a:r>
          </a:p>
        </p:txBody>
      </p:sp>
      <p:cxnSp>
        <p:nvCxnSpPr>
          <p:cNvPr id="6" name="Straight Connector 5"/>
          <p:cNvCxnSpPr/>
          <p:nvPr/>
        </p:nvCxnSpPr>
        <p:spPr>
          <a:xfrm>
            <a:off x="457200" y="621434"/>
            <a:ext cx="6985591"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4" name="Date Placeholder 3"/>
          <p:cNvSpPr>
            <a:spLocks noGrp="1"/>
          </p:cNvSpPr>
          <p:nvPr>
            <p:ph type="dt" sz="half" idx="10"/>
          </p:nvPr>
        </p:nvSpPr>
        <p:spPr/>
        <p:txBody>
          <a:bodyPr/>
          <a:lstStyle/>
          <a:p>
            <a:r>
              <a:rPr lang="en-US"/>
              <a:t>04-06-2024</a:t>
            </a:r>
            <a:endParaRPr lang="en-US" dirty="0"/>
          </a:p>
        </p:txBody>
      </p:sp>
      <p:sp>
        <p:nvSpPr>
          <p:cNvPr id="5" name="Footer Placeholder 4"/>
          <p:cNvSpPr>
            <a:spLocks noGrp="1"/>
          </p:cNvSpPr>
          <p:nvPr>
            <p:ph type="ftr" sz="quarter" idx="11"/>
          </p:nvPr>
        </p:nvSpPr>
        <p:spPr/>
        <p:txBody>
          <a:bodyPr/>
          <a:lstStyle/>
          <a:p>
            <a:r>
              <a:rPr lang="en-US"/>
              <a:t>IAS - Non – ferrous metals for particle accelerators</a:t>
            </a:r>
            <a:endParaRPr lang="en-US" dirty="0"/>
          </a:p>
        </p:txBody>
      </p:sp>
      <p:sp>
        <p:nvSpPr>
          <p:cNvPr id="7" name="Slide Number Placeholder 6"/>
          <p:cNvSpPr>
            <a:spLocks noGrp="1"/>
          </p:cNvSpPr>
          <p:nvPr>
            <p:ph type="sldNum" sz="quarter" idx="12"/>
          </p:nvPr>
        </p:nvSpPr>
        <p:spPr/>
        <p:txBody>
          <a:bodyPr/>
          <a:lstStyle/>
          <a:p>
            <a:fld id="{8D6C380F-326D-3C40-9EE7-7FBAB0953422}" type="slidenum">
              <a:rPr lang="en-US" smtClean="0"/>
              <a:pPr/>
              <a:t>34</a:t>
            </a:fld>
            <a:endParaRPr lang="en-US"/>
          </a:p>
        </p:txBody>
      </p:sp>
      <p:sp>
        <p:nvSpPr>
          <p:cNvPr id="12" name="TextBox 11"/>
          <p:cNvSpPr txBox="1"/>
          <p:nvPr/>
        </p:nvSpPr>
        <p:spPr>
          <a:xfrm>
            <a:off x="4012207" y="5360941"/>
            <a:ext cx="4767139" cy="369332"/>
          </a:xfrm>
          <a:prstGeom prst="rect">
            <a:avLst/>
          </a:prstGeom>
          <a:noFill/>
        </p:spPr>
        <p:txBody>
          <a:bodyPr wrap="none" rtlCol="0">
            <a:spAutoFit/>
          </a:bodyPr>
          <a:lstStyle/>
          <a:p>
            <a:r>
              <a:rPr lang="en-US" dirty="0" err="1">
                <a:solidFill>
                  <a:srgbClr val="000000"/>
                </a:solidFill>
              </a:rPr>
              <a:t>Iso</a:t>
            </a:r>
            <a:r>
              <a:rPr lang="en-US" dirty="0">
                <a:solidFill>
                  <a:srgbClr val="000000"/>
                </a:solidFill>
              </a:rPr>
              <a:t> – yield – strength curves for EN AW 7075</a:t>
            </a:r>
          </a:p>
        </p:txBody>
      </p:sp>
      <p:sp>
        <p:nvSpPr>
          <p:cNvPr id="13" name="TextBox 12"/>
          <p:cNvSpPr txBox="1"/>
          <p:nvPr/>
        </p:nvSpPr>
        <p:spPr>
          <a:xfrm>
            <a:off x="359162" y="5364976"/>
            <a:ext cx="2494337" cy="523220"/>
          </a:xfrm>
          <a:prstGeom prst="rect">
            <a:avLst/>
          </a:prstGeom>
          <a:noFill/>
        </p:spPr>
        <p:txBody>
          <a:bodyPr wrap="none" rtlCol="0">
            <a:spAutoFit/>
          </a:bodyPr>
          <a:lstStyle/>
          <a:p>
            <a:pPr algn="ctr"/>
            <a:r>
              <a:rPr lang="en-US" sz="1400" dirty="0">
                <a:solidFill>
                  <a:srgbClr val="000000"/>
                </a:solidFill>
              </a:rPr>
              <a:t>Source: ASM aluminium and </a:t>
            </a:r>
          </a:p>
          <a:p>
            <a:pPr algn="ctr"/>
            <a:r>
              <a:rPr lang="en-US" sz="1400" dirty="0">
                <a:solidFill>
                  <a:srgbClr val="000000"/>
                </a:solidFill>
              </a:rPr>
              <a:t>aluminium alloys handbook</a:t>
            </a:r>
          </a:p>
        </p:txBody>
      </p:sp>
      <p:pic>
        <p:nvPicPr>
          <p:cNvPr id="15" name="Picture 14"/>
          <p:cNvPicPr>
            <a:picLocks noChangeAspect="1"/>
          </p:cNvPicPr>
          <p:nvPr/>
        </p:nvPicPr>
        <p:blipFill>
          <a:blip r:embed="rId3">
            <a:grayscl/>
            <a:extLst>
              <a:ext uri="{BEBA8EAE-BF5A-486C-A8C5-ECC9F3942E4B}">
                <a14:imgProps xmlns:a14="http://schemas.microsoft.com/office/drawing/2010/main">
                  <a14:imgLayer r:embed="rId4">
                    <a14:imgEffect>
                      <a14:colorTemperature colorTemp="5900"/>
                    </a14:imgEffect>
                    <a14:imgEffect>
                      <a14:saturation sat="66000"/>
                    </a14:imgEffect>
                    <a14:imgEffect>
                      <a14:brightnessContrast bright="20000"/>
                    </a14:imgEffect>
                  </a14:imgLayer>
                </a14:imgProps>
              </a:ext>
            </a:extLst>
          </a:blip>
          <a:stretch>
            <a:fillRect/>
          </a:stretch>
        </p:blipFill>
        <p:spPr>
          <a:xfrm rot="16200000">
            <a:off x="2443359" y="-875719"/>
            <a:ext cx="4251790" cy="8229599"/>
          </a:xfrm>
          <a:prstGeom prst="rect">
            <a:avLst/>
          </a:prstGeom>
        </p:spPr>
      </p:pic>
      <p:cxnSp>
        <p:nvCxnSpPr>
          <p:cNvPr id="17" name="Straight Arrow Connector 16"/>
          <p:cNvCxnSpPr/>
          <p:nvPr/>
        </p:nvCxnSpPr>
        <p:spPr>
          <a:xfrm flipV="1">
            <a:off x="5730049" y="3267075"/>
            <a:ext cx="0" cy="1162051"/>
          </a:xfrm>
          <a:prstGeom prst="straightConnector1">
            <a:avLst/>
          </a:prstGeom>
          <a:ln w="38100">
            <a:tailEnd type="triangle"/>
          </a:ln>
          <a:effectLst/>
        </p:spPr>
        <p:style>
          <a:lnRef idx="2">
            <a:schemeClr val="accent5"/>
          </a:lnRef>
          <a:fillRef idx="0">
            <a:schemeClr val="accent5"/>
          </a:fillRef>
          <a:effectRef idx="1">
            <a:schemeClr val="accent5"/>
          </a:effectRef>
          <a:fontRef idx="minor">
            <a:schemeClr val="tx1"/>
          </a:fontRef>
        </p:style>
      </p:cxnSp>
    </p:spTree>
    <p:extLst>
      <p:ext uri="{BB962C8B-B14F-4D97-AF65-F5344CB8AC3E}">
        <p14:creationId xmlns:p14="http://schemas.microsoft.com/office/powerpoint/2010/main" val="3736535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0" fill="hold"/>
                                        <p:tgtEl>
                                          <p:spTgt spid="17"/>
                                        </p:tgtEl>
                                        <p:attrNameLst>
                                          <p:attrName>ppt_x</p:attrName>
                                        </p:attrNameLst>
                                      </p:cBhvr>
                                      <p:tavLst>
                                        <p:tav tm="0">
                                          <p:val>
                                            <p:strVal val="#ppt_x"/>
                                          </p:val>
                                        </p:tav>
                                        <p:tav tm="100000">
                                          <p:val>
                                            <p:strVal val="#ppt_x"/>
                                          </p:val>
                                        </p:tav>
                                      </p:tavLst>
                                    </p:anim>
                                    <p:anim calcmode="lin" valueType="num">
                                      <p:cBhvr additive="base">
                                        <p:cTn id="8" dur="50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418"/>
            <a:ext cx="8226854" cy="715840"/>
          </a:xfrm>
        </p:spPr>
        <p:txBody>
          <a:bodyPr>
            <a:normAutofit/>
          </a:bodyPr>
          <a:lstStyle/>
          <a:p>
            <a:r>
              <a:rPr lang="en-US" sz="2800" b="1" dirty="0"/>
              <a:t>Wrought aluminum alloys: temper states</a:t>
            </a:r>
          </a:p>
        </p:txBody>
      </p:sp>
      <p:cxnSp>
        <p:nvCxnSpPr>
          <p:cNvPr id="6" name="Straight Connector 5"/>
          <p:cNvCxnSpPr/>
          <p:nvPr/>
        </p:nvCxnSpPr>
        <p:spPr>
          <a:xfrm>
            <a:off x="457200" y="621434"/>
            <a:ext cx="6985591"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3" name="Content Placeholder 2"/>
          <p:cNvSpPr>
            <a:spLocks noGrp="1"/>
          </p:cNvSpPr>
          <p:nvPr>
            <p:ph sz="quarter" idx="13"/>
          </p:nvPr>
        </p:nvSpPr>
        <p:spPr>
          <a:xfrm>
            <a:off x="427270" y="599949"/>
            <a:ext cx="8226425" cy="5498360"/>
          </a:xfrm>
        </p:spPr>
        <p:txBody>
          <a:bodyPr>
            <a:normAutofit/>
          </a:bodyPr>
          <a:lstStyle/>
          <a:p>
            <a:pPr algn="just"/>
            <a:r>
              <a:rPr lang="en-GB" sz="2400" b="1" dirty="0">
                <a:solidFill>
                  <a:schemeClr val="tx1">
                    <a:lumMod val="60000"/>
                    <a:lumOff val="40000"/>
                  </a:schemeClr>
                </a:solidFill>
              </a:rPr>
              <a:t>T, thermally treated to produce stable tempers: </a:t>
            </a:r>
            <a:r>
              <a:rPr lang="en-GB" sz="2400" dirty="0">
                <a:solidFill>
                  <a:schemeClr val="tx1">
                    <a:lumMod val="60000"/>
                    <a:lumOff val="40000"/>
                  </a:schemeClr>
                </a:solidFill>
              </a:rPr>
              <a:t>heat-treatable wrought alloys </a:t>
            </a:r>
            <a:r>
              <a:rPr lang="en-GB" sz="2400" dirty="0"/>
              <a:t>that have followed a solution heat treatment followed by a quench and either natural or artiﬁcial </a:t>
            </a:r>
            <a:r>
              <a:rPr lang="en-GB" sz="2400" dirty="0">
                <a:solidFill>
                  <a:schemeClr val="tx1">
                    <a:lumMod val="60000"/>
                    <a:lumOff val="40000"/>
                  </a:schemeClr>
                </a:solidFill>
              </a:rPr>
              <a:t>aging.</a:t>
            </a:r>
            <a:r>
              <a:rPr lang="en-GB" sz="2400" dirty="0"/>
              <a:t> T is always followed by one or more digits:</a:t>
            </a:r>
          </a:p>
          <a:p>
            <a:pPr lvl="2" algn="just"/>
            <a:r>
              <a:rPr lang="en-GB" sz="1800" dirty="0"/>
              <a:t>The ﬁrst digit after the T can be any from 1 to 10. It is a combination of:</a:t>
            </a:r>
          </a:p>
          <a:p>
            <a:pPr lvl="3" algn="just"/>
            <a:r>
              <a:rPr lang="en-GB" sz="1400" dirty="0"/>
              <a:t>Cooled from elevated temperature or solution heat treatment</a:t>
            </a:r>
          </a:p>
          <a:p>
            <a:pPr lvl="3" algn="just"/>
            <a:r>
              <a:rPr lang="en-GB" sz="1400" dirty="0"/>
              <a:t>Cold worked or not cold worked</a:t>
            </a:r>
          </a:p>
          <a:p>
            <a:pPr lvl="3" algn="just"/>
            <a:r>
              <a:rPr lang="en-GB" sz="1400" dirty="0"/>
              <a:t>Naturally aging or artificial ageing</a:t>
            </a:r>
          </a:p>
          <a:p>
            <a:pPr lvl="2" algn="just"/>
            <a:r>
              <a:rPr lang="en-GB" sz="1800" dirty="0"/>
              <a:t>Additional numbers indicate a variation in treatment that signiﬁcantly alters the product characteristics that are or would be obtained using the basic treatment. There is not a full list of all such possible variations.</a:t>
            </a:r>
          </a:p>
          <a:p>
            <a:pPr lvl="3" algn="just"/>
            <a:endParaRPr lang="en-GB" sz="1400" dirty="0"/>
          </a:p>
        </p:txBody>
      </p:sp>
      <p:sp>
        <p:nvSpPr>
          <p:cNvPr id="4" name="Date Placeholder 3"/>
          <p:cNvSpPr>
            <a:spLocks noGrp="1"/>
          </p:cNvSpPr>
          <p:nvPr>
            <p:ph type="dt" sz="half" idx="10"/>
          </p:nvPr>
        </p:nvSpPr>
        <p:spPr/>
        <p:txBody>
          <a:bodyPr/>
          <a:lstStyle/>
          <a:p>
            <a:r>
              <a:rPr lang="en-US"/>
              <a:t>04-06-2024</a:t>
            </a:r>
            <a:endParaRPr lang="en-US" dirty="0"/>
          </a:p>
        </p:txBody>
      </p:sp>
      <p:sp>
        <p:nvSpPr>
          <p:cNvPr id="5" name="Footer Placeholder 4"/>
          <p:cNvSpPr>
            <a:spLocks noGrp="1"/>
          </p:cNvSpPr>
          <p:nvPr>
            <p:ph type="ftr" sz="quarter" idx="11"/>
          </p:nvPr>
        </p:nvSpPr>
        <p:spPr/>
        <p:txBody>
          <a:bodyPr/>
          <a:lstStyle/>
          <a:p>
            <a:r>
              <a:rPr lang="en-US"/>
              <a:t>IAS - Non – ferrous metals for particle accelerators</a:t>
            </a:r>
            <a:endParaRPr lang="en-US" dirty="0"/>
          </a:p>
        </p:txBody>
      </p:sp>
      <p:sp>
        <p:nvSpPr>
          <p:cNvPr id="7" name="Slide Number Placeholder 6"/>
          <p:cNvSpPr>
            <a:spLocks noGrp="1"/>
          </p:cNvSpPr>
          <p:nvPr>
            <p:ph type="sldNum" sz="quarter" idx="12"/>
          </p:nvPr>
        </p:nvSpPr>
        <p:spPr/>
        <p:txBody>
          <a:bodyPr/>
          <a:lstStyle/>
          <a:p>
            <a:fld id="{8D6C380F-326D-3C40-9EE7-7FBAB0953422}" type="slidenum">
              <a:rPr lang="en-US" smtClean="0"/>
              <a:pPr/>
              <a:t>35</a:t>
            </a:fld>
            <a:endParaRPr lang="en-US"/>
          </a:p>
        </p:txBody>
      </p:sp>
      <p:pic>
        <p:nvPicPr>
          <p:cNvPr id="11" name="Picture 10"/>
          <p:cNvPicPr>
            <a:picLocks noChangeAspect="1"/>
          </p:cNvPicPr>
          <p:nvPr/>
        </p:nvPicPr>
        <p:blipFill rotWithShape="1">
          <a:blip r:embed="rId3"/>
          <a:srcRect l="3093"/>
          <a:stretch/>
        </p:blipFill>
        <p:spPr>
          <a:xfrm>
            <a:off x="3355472" y="4866211"/>
            <a:ext cx="2433055" cy="1370355"/>
          </a:xfrm>
          <a:prstGeom prst="rect">
            <a:avLst/>
          </a:prstGeom>
        </p:spPr>
      </p:pic>
    </p:spTree>
    <p:extLst>
      <p:ext uri="{BB962C8B-B14F-4D97-AF65-F5344CB8AC3E}">
        <p14:creationId xmlns:p14="http://schemas.microsoft.com/office/powerpoint/2010/main" val="40024141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Wrought aluminum alloys: weldability</a:t>
            </a:r>
          </a:p>
        </p:txBody>
      </p:sp>
      <p:cxnSp>
        <p:nvCxnSpPr>
          <p:cNvPr id="6" name="Straight Connector 5"/>
          <p:cNvCxnSpPr/>
          <p:nvPr/>
        </p:nvCxnSpPr>
        <p:spPr>
          <a:xfrm>
            <a:off x="457200" y="840509"/>
            <a:ext cx="6440557"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8" name="Content Placeholder 3"/>
          <p:cNvSpPr>
            <a:spLocks noGrp="1"/>
          </p:cNvSpPr>
          <p:nvPr>
            <p:ph sz="quarter" idx="13"/>
          </p:nvPr>
        </p:nvSpPr>
        <p:spPr>
          <a:xfrm>
            <a:off x="457200" y="949333"/>
            <a:ext cx="8226425" cy="5028279"/>
          </a:xfrm>
        </p:spPr>
        <p:txBody>
          <a:bodyPr>
            <a:normAutofit/>
          </a:bodyPr>
          <a:lstStyle/>
          <a:p>
            <a:pPr algn="just"/>
            <a:r>
              <a:rPr lang="en-US" sz="2800" dirty="0"/>
              <a:t>Most non – heat treatable alloys plus series 6xxx can be fusion welded, and precaution should be taken with heat treatable high strength alloys.</a:t>
            </a:r>
          </a:p>
          <a:p>
            <a:pPr lvl="2" algn="just"/>
            <a:r>
              <a:rPr lang="en-US" sz="2200" dirty="0"/>
              <a:t>When non – heat treatable alloys are welded, they loose the effect of an eventual work hardening </a:t>
            </a:r>
            <a:r>
              <a:rPr lang="en-US" sz="2200" dirty="0">
                <a:sym typeface="Wingdings" panose="05000000000000000000" pitchFamily="2" charset="2"/>
              </a:rPr>
              <a:t> softening of HAZ.</a:t>
            </a:r>
          </a:p>
          <a:p>
            <a:pPr lvl="2" algn="just"/>
            <a:endParaRPr lang="en-US" sz="2200" dirty="0">
              <a:sym typeface="Wingdings" panose="05000000000000000000" pitchFamily="2" charset="2"/>
            </a:endParaRPr>
          </a:p>
          <a:p>
            <a:pPr lvl="2" algn="just"/>
            <a:endParaRPr lang="en-US" sz="2200" dirty="0">
              <a:sym typeface="Wingdings" panose="05000000000000000000" pitchFamily="2" charset="2"/>
            </a:endParaRPr>
          </a:p>
        </p:txBody>
      </p:sp>
      <p:pic>
        <p:nvPicPr>
          <p:cNvPr id="9" name="Picture 8"/>
          <p:cNvPicPr>
            <a:picLocks noChangeAspect="1"/>
          </p:cNvPicPr>
          <p:nvPr/>
        </p:nvPicPr>
        <p:blipFill rotWithShape="1">
          <a:blip r:embed="rId3" cstate="email">
            <a:extLst>
              <a:ext uri="{28A0092B-C50C-407E-A947-70E740481C1C}">
                <a14:useLocalDpi xmlns:a14="http://schemas.microsoft.com/office/drawing/2010/main" val="0"/>
              </a:ext>
            </a:extLst>
          </a:blip>
          <a:srcRect l="5508" r="62206"/>
          <a:stretch/>
        </p:blipFill>
        <p:spPr>
          <a:xfrm rot="5400000">
            <a:off x="1451225" y="2359274"/>
            <a:ext cx="1939428" cy="4505328"/>
          </a:xfrm>
          <a:prstGeom prst="rect">
            <a:avLst/>
          </a:prstGeom>
        </p:spPr>
      </p:pic>
      <p:pic>
        <p:nvPicPr>
          <p:cNvPr id="10" name="Picture 9"/>
          <p:cNvPicPr>
            <a:picLocks noChangeAspect="1"/>
          </p:cNvPicPr>
          <p:nvPr/>
        </p:nvPicPr>
        <p:blipFill rotWithShape="1">
          <a:blip r:embed="rId4" cstate="email">
            <a:grayscl/>
            <a:extLst>
              <a:ext uri="{28A0092B-C50C-407E-A947-70E740481C1C}">
                <a14:useLocalDpi xmlns:a14="http://schemas.microsoft.com/office/drawing/2010/main" val="0"/>
              </a:ext>
            </a:extLst>
          </a:blip>
          <a:srcRect l="38028" r="13658"/>
          <a:stretch/>
        </p:blipFill>
        <p:spPr>
          <a:xfrm rot="5400000">
            <a:off x="5483224" y="2488286"/>
            <a:ext cx="2734222" cy="4244430"/>
          </a:xfrm>
          <a:prstGeom prst="rect">
            <a:avLst/>
          </a:prstGeom>
        </p:spPr>
      </p:pic>
      <p:sp>
        <p:nvSpPr>
          <p:cNvPr id="11" name="Rectangle 10"/>
          <p:cNvSpPr/>
          <p:nvPr/>
        </p:nvSpPr>
        <p:spPr>
          <a:xfrm>
            <a:off x="3677478" y="3848100"/>
            <a:ext cx="418272" cy="180975"/>
          </a:xfrm>
          <a:prstGeom prst="rect">
            <a:avLst/>
          </a:prstGeom>
          <a:noFill/>
          <a:ln w="28575">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7981950" y="3461249"/>
            <a:ext cx="490121" cy="180975"/>
          </a:xfrm>
          <a:prstGeom prst="rect">
            <a:avLst/>
          </a:prstGeom>
          <a:noFill/>
          <a:ln w="28575">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342900" y="4090987"/>
            <a:ext cx="600074" cy="1376363"/>
          </a:xfrm>
          <a:prstGeom prst="rect">
            <a:avLst/>
          </a:prstGeom>
          <a:noFill/>
          <a:ln w="28575">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4913857" y="3555205"/>
            <a:ext cx="600074" cy="1645445"/>
          </a:xfrm>
          <a:prstGeom prst="rect">
            <a:avLst/>
          </a:prstGeom>
          <a:noFill/>
          <a:ln w="28575">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Date Placeholder 2"/>
          <p:cNvSpPr>
            <a:spLocks noGrp="1"/>
          </p:cNvSpPr>
          <p:nvPr>
            <p:ph type="dt" sz="half" idx="10"/>
          </p:nvPr>
        </p:nvSpPr>
        <p:spPr/>
        <p:txBody>
          <a:bodyPr/>
          <a:lstStyle/>
          <a:p>
            <a:r>
              <a:rPr lang="en-US"/>
              <a:t>04-06-2024</a:t>
            </a:r>
            <a:endParaRPr lang="en-US" dirty="0"/>
          </a:p>
        </p:txBody>
      </p:sp>
      <p:sp>
        <p:nvSpPr>
          <p:cNvPr id="4" name="Footer Placeholder 3"/>
          <p:cNvSpPr>
            <a:spLocks noGrp="1"/>
          </p:cNvSpPr>
          <p:nvPr>
            <p:ph type="ftr" sz="quarter" idx="11"/>
          </p:nvPr>
        </p:nvSpPr>
        <p:spPr/>
        <p:txBody>
          <a:bodyPr/>
          <a:lstStyle/>
          <a:p>
            <a:r>
              <a:rPr lang="en-US"/>
              <a:t>IAS - Non – ferrous metals for particle accelerators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36</a:t>
            </a:fld>
            <a:endParaRPr lang="en-US"/>
          </a:p>
        </p:txBody>
      </p:sp>
      <p:sp>
        <p:nvSpPr>
          <p:cNvPr id="15" name="TextBox 14"/>
          <p:cNvSpPr txBox="1"/>
          <p:nvPr/>
        </p:nvSpPr>
        <p:spPr>
          <a:xfrm>
            <a:off x="2194072" y="5716002"/>
            <a:ext cx="2494337" cy="523220"/>
          </a:xfrm>
          <a:prstGeom prst="rect">
            <a:avLst/>
          </a:prstGeom>
          <a:noFill/>
        </p:spPr>
        <p:txBody>
          <a:bodyPr wrap="none" rtlCol="0">
            <a:spAutoFit/>
          </a:bodyPr>
          <a:lstStyle/>
          <a:p>
            <a:pPr algn="ctr"/>
            <a:r>
              <a:rPr lang="en-US" sz="1400" dirty="0">
                <a:solidFill>
                  <a:srgbClr val="000000"/>
                </a:solidFill>
              </a:rPr>
              <a:t>Source: ASM aluminium and </a:t>
            </a:r>
          </a:p>
          <a:p>
            <a:pPr algn="ctr"/>
            <a:r>
              <a:rPr lang="en-US" sz="1400" dirty="0">
                <a:solidFill>
                  <a:srgbClr val="000000"/>
                </a:solidFill>
              </a:rPr>
              <a:t>aluminium alloys handbook</a:t>
            </a:r>
          </a:p>
        </p:txBody>
      </p:sp>
    </p:spTree>
    <p:extLst>
      <p:ext uri="{BB962C8B-B14F-4D97-AF65-F5344CB8AC3E}">
        <p14:creationId xmlns:p14="http://schemas.microsoft.com/office/powerpoint/2010/main" val="3325395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Wrought aluminum alloys: weldability</a:t>
            </a:r>
          </a:p>
        </p:txBody>
      </p:sp>
      <p:cxnSp>
        <p:nvCxnSpPr>
          <p:cNvPr id="6" name="Straight Connector 5"/>
          <p:cNvCxnSpPr/>
          <p:nvPr/>
        </p:nvCxnSpPr>
        <p:spPr>
          <a:xfrm>
            <a:off x="457200" y="840509"/>
            <a:ext cx="6440557"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8" name="Content Placeholder 3"/>
          <p:cNvSpPr>
            <a:spLocks noGrp="1"/>
          </p:cNvSpPr>
          <p:nvPr>
            <p:ph sz="quarter" idx="13"/>
          </p:nvPr>
        </p:nvSpPr>
        <p:spPr>
          <a:xfrm>
            <a:off x="457200" y="949333"/>
            <a:ext cx="8226425" cy="5028279"/>
          </a:xfrm>
        </p:spPr>
        <p:txBody>
          <a:bodyPr>
            <a:normAutofit/>
          </a:bodyPr>
          <a:lstStyle/>
          <a:p>
            <a:pPr algn="just"/>
            <a:r>
              <a:rPr lang="en-US" sz="2800" dirty="0"/>
              <a:t>Most non – heat treatable alloys plus series 6xxx can be fusion welded, and precaution should be taken with heat treatable high strength alloys.</a:t>
            </a:r>
          </a:p>
          <a:p>
            <a:pPr lvl="2" algn="just"/>
            <a:r>
              <a:rPr lang="en-US" sz="2200" dirty="0">
                <a:sym typeface="Wingdings" panose="05000000000000000000" pitchFamily="2" charset="2"/>
              </a:rPr>
              <a:t>When welding heat – treatable alloys  redistribution of hardening constituents  softening of HAZ. Attention to liquation cracking.</a:t>
            </a:r>
            <a:endParaRPr lang="en-US" sz="2200" dirty="0"/>
          </a:p>
          <a:p>
            <a:pPr lvl="2" algn="just"/>
            <a:endParaRPr lang="en-US" sz="2200" dirty="0"/>
          </a:p>
        </p:txBody>
      </p:sp>
      <p:pic>
        <p:nvPicPr>
          <p:cNvPr id="3" name="Picture 2"/>
          <p:cNvPicPr>
            <a:picLocks noChangeAspect="1"/>
          </p:cNvPicPr>
          <p:nvPr/>
        </p:nvPicPr>
        <p:blipFill rotWithShape="1">
          <a:blip r:embed="rId3" cstate="email">
            <a:grayscl/>
            <a:extLst>
              <a:ext uri="{28A0092B-C50C-407E-A947-70E740481C1C}">
                <a14:useLocalDpi xmlns:a14="http://schemas.microsoft.com/office/drawing/2010/main" val="0"/>
              </a:ext>
            </a:extLst>
          </a:blip>
          <a:srcRect l="5972" t="11296" r="6250" b="18333"/>
          <a:stretch/>
        </p:blipFill>
        <p:spPr>
          <a:xfrm>
            <a:off x="2508400" y="3448010"/>
            <a:ext cx="4657423" cy="2800350"/>
          </a:xfrm>
          <a:prstGeom prst="rect">
            <a:avLst/>
          </a:prstGeom>
        </p:spPr>
      </p:pic>
      <p:cxnSp>
        <p:nvCxnSpPr>
          <p:cNvPr id="7" name="Straight Arrow Connector 6"/>
          <p:cNvCxnSpPr/>
          <p:nvPr/>
        </p:nvCxnSpPr>
        <p:spPr>
          <a:xfrm>
            <a:off x="3895725" y="4029075"/>
            <a:ext cx="0" cy="400050"/>
          </a:xfrm>
          <a:prstGeom prst="straightConnector1">
            <a:avLst/>
          </a:prstGeom>
          <a:ln>
            <a:tailEnd type="triangle"/>
          </a:ln>
          <a:effectLst/>
        </p:spPr>
        <p:style>
          <a:lnRef idx="2">
            <a:schemeClr val="accent6"/>
          </a:lnRef>
          <a:fillRef idx="0">
            <a:schemeClr val="accent6"/>
          </a:fillRef>
          <a:effectRef idx="1">
            <a:schemeClr val="accent6"/>
          </a:effectRef>
          <a:fontRef idx="minor">
            <a:schemeClr val="tx1"/>
          </a:fontRef>
        </p:style>
      </p:cxnSp>
      <p:cxnSp>
        <p:nvCxnSpPr>
          <p:cNvPr id="10" name="Straight Arrow Connector 9"/>
          <p:cNvCxnSpPr/>
          <p:nvPr/>
        </p:nvCxnSpPr>
        <p:spPr>
          <a:xfrm>
            <a:off x="4086225" y="4067175"/>
            <a:ext cx="0" cy="400050"/>
          </a:xfrm>
          <a:prstGeom prst="straightConnector1">
            <a:avLst/>
          </a:prstGeom>
          <a:ln>
            <a:solidFill>
              <a:srgbClr val="FFC000"/>
            </a:solidFill>
            <a:tailEnd type="triangle"/>
          </a:ln>
          <a:effectLst/>
        </p:spPr>
        <p:style>
          <a:lnRef idx="2">
            <a:schemeClr val="accent6"/>
          </a:lnRef>
          <a:fillRef idx="0">
            <a:schemeClr val="accent6"/>
          </a:fillRef>
          <a:effectRef idx="1">
            <a:schemeClr val="accent6"/>
          </a:effectRef>
          <a:fontRef idx="minor">
            <a:schemeClr val="tx1"/>
          </a:fontRef>
        </p:style>
      </p:cxnSp>
      <p:cxnSp>
        <p:nvCxnSpPr>
          <p:cNvPr id="11" name="Straight Arrow Connector 10"/>
          <p:cNvCxnSpPr/>
          <p:nvPr/>
        </p:nvCxnSpPr>
        <p:spPr>
          <a:xfrm>
            <a:off x="4257675" y="4133850"/>
            <a:ext cx="0" cy="400050"/>
          </a:xfrm>
          <a:prstGeom prst="straightConnector1">
            <a:avLst/>
          </a:prstGeom>
          <a:ln>
            <a:solidFill>
              <a:srgbClr val="FFC000"/>
            </a:solidFill>
            <a:tailEnd type="triangle"/>
          </a:ln>
          <a:effectLst/>
        </p:spPr>
        <p:style>
          <a:lnRef idx="2">
            <a:schemeClr val="accent6"/>
          </a:lnRef>
          <a:fillRef idx="0">
            <a:schemeClr val="accent6"/>
          </a:fillRef>
          <a:effectRef idx="1">
            <a:schemeClr val="accent6"/>
          </a:effectRef>
          <a:fontRef idx="minor">
            <a:schemeClr val="tx1"/>
          </a:fontRef>
        </p:style>
      </p:cxnSp>
      <p:cxnSp>
        <p:nvCxnSpPr>
          <p:cNvPr id="12" name="Straight Arrow Connector 11"/>
          <p:cNvCxnSpPr/>
          <p:nvPr/>
        </p:nvCxnSpPr>
        <p:spPr>
          <a:xfrm>
            <a:off x="4467225" y="4257675"/>
            <a:ext cx="0" cy="400050"/>
          </a:xfrm>
          <a:prstGeom prst="straightConnector1">
            <a:avLst/>
          </a:prstGeom>
          <a:ln>
            <a:solidFill>
              <a:srgbClr val="FFC000"/>
            </a:solidFill>
            <a:tailEnd type="triangle"/>
          </a:ln>
          <a:effectLst/>
        </p:spPr>
        <p:style>
          <a:lnRef idx="2">
            <a:schemeClr val="accent6"/>
          </a:lnRef>
          <a:fillRef idx="0">
            <a:schemeClr val="accent6"/>
          </a:fillRef>
          <a:effectRef idx="1">
            <a:schemeClr val="accent6"/>
          </a:effectRef>
          <a:fontRef idx="minor">
            <a:schemeClr val="tx1"/>
          </a:fontRef>
        </p:style>
      </p:cxnSp>
      <p:cxnSp>
        <p:nvCxnSpPr>
          <p:cNvPr id="13" name="Straight Arrow Connector 12"/>
          <p:cNvCxnSpPr/>
          <p:nvPr/>
        </p:nvCxnSpPr>
        <p:spPr>
          <a:xfrm>
            <a:off x="4667250" y="4419600"/>
            <a:ext cx="0" cy="400050"/>
          </a:xfrm>
          <a:prstGeom prst="straightConnector1">
            <a:avLst/>
          </a:prstGeom>
          <a:ln>
            <a:solidFill>
              <a:srgbClr val="FFC000"/>
            </a:solidFill>
            <a:tailEnd type="triangle"/>
          </a:ln>
          <a:effectLst/>
        </p:spPr>
        <p:style>
          <a:lnRef idx="2">
            <a:schemeClr val="accent6"/>
          </a:lnRef>
          <a:fillRef idx="0">
            <a:schemeClr val="accent6"/>
          </a:fillRef>
          <a:effectRef idx="1">
            <a:schemeClr val="accent6"/>
          </a:effectRef>
          <a:fontRef idx="minor">
            <a:schemeClr val="tx1"/>
          </a:fontRef>
        </p:style>
      </p:cxnSp>
      <p:sp>
        <p:nvSpPr>
          <p:cNvPr id="4" name="TextBox 3"/>
          <p:cNvSpPr txBox="1"/>
          <p:nvPr/>
        </p:nvSpPr>
        <p:spPr>
          <a:xfrm>
            <a:off x="7164457" y="5935702"/>
            <a:ext cx="1497013" cy="369332"/>
          </a:xfrm>
          <a:prstGeom prst="rect">
            <a:avLst/>
          </a:prstGeom>
          <a:noFill/>
        </p:spPr>
        <p:txBody>
          <a:bodyPr wrap="none" rtlCol="0">
            <a:spAutoFit/>
          </a:bodyPr>
          <a:lstStyle/>
          <a:p>
            <a:r>
              <a:rPr lang="en-US" dirty="0">
                <a:solidFill>
                  <a:srgbClr val="000000"/>
                </a:solidFill>
              </a:rPr>
              <a:t>EN AW 6061</a:t>
            </a:r>
          </a:p>
        </p:txBody>
      </p:sp>
      <p:sp>
        <p:nvSpPr>
          <p:cNvPr id="5" name="Date Placeholder 4"/>
          <p:cNvSpPr>
            <a:spLocks noGrp="1"/>
          </p:cNvSpPr>
          <p:nvPr>
            <p:ph type="dt" sz="half" idx="10"/>
          </p:nvPr>
        </p:nvSpPr>
        <p:spPr/>
        <p:txBody>
          <a:bodyPr/>
          <a:lstStyle/>
          <a:p>
            <a:r>
              <a:rPr lang="en-US"/>
              <a:t>04-06-2024</a:t>
            </a:r>
            <a:endParaRPr lang="en-US" dirty="0"/>
          </a:p>
        </p:txBody>
      </p:sp>
      <p:sp>
        <p:nvSpPr>
          <p:cNvPr id="9" name="Footer Placeholder 8"/>
          <p:cNvSpPr>
            <a:spLocks noGrp="1"/>
          </p:cNvSpPr>
          <p:nvPr>
            <p:ph type="ftr" sz="quarter" idx="11"/>
          </p:nvPr>
        </p:nvSpPr>
        <p:spPr/>
        <p:txBody>
          <a:bodyPr/>
          <a:lstStyle/>
          <a:p>
            <a:r>
              <a:rPr lang="en-US"/>
              <a:t>IAS - Non – ferrous metals for particle accelerators</a:t>
            </a:r>
            <a:endParaRPr lang="en-US" dirty="0"/>
          </a:p>
        </p:txBody>
      </p:sp>
      <p:sp>
        <p:nvSpPr>
          <p:cNvPr id="14" name="Slide Number Placeholder 13"/>
          <p:cNvSpPr>
            <a:spLocks noGrp="1"/>
          </p:cNvSpPr>
          <p:nvPr>
            <p:ph type="sldNum" sz="quarter" idx="12"/>
          </p:nvPr>
        </p:nvSpPr>
        <p:spPr/>
        <p:txBody>
          <a:bodyPr/>
          <a:lstStyle/>
          <a:p>
            <a:fld id="{8D6C380F-326D-3C40-9EE7-7FBAB0953422}" type="slidenum">
              <a:rPr lang="en-US" smtClean="0"/>
              <a:pPr/>
              <a:t>37</a:t>
            </a:fld>
            <a:endParaRPr lang="en-US"/>
          </a:p>
        </p:txBody>
      </p:sp>
      <p:sp>
        <p:nvSpPr>
          <p:cNvPr id="15" name="TextBox 14"/>
          <p:cNvSpPr txBox="1"/>
          <p:nvPr/>
        </p:nvSpPr>
        <p:spPr>
          <a:xfrm>
            <a:off x="107311" y="5735429"/>
            <a:ext cx="2494337" cy="523220"/>
          </a:xfrm>
          <a:prstGeom prst="rect">
            <a:avLst/>
          </a:prstGeom>
          <a:noFill/>
        </p:spPr>
        <p:txBody>
          <a:bodyPr wrap="none" rtlCol="0">
            <a:spAutoFit/>
          </a:bodyPr>
          <a:lstStyle/>
          <a:p>
            <a:pPr algn="ctr"/>
            <a:r>
              <a:rPr lang="en-US" sz="1400" dirty="0">
                <a:solidFill>
                  <a:srgbClr val="000000"/>
                </a:solidFill>
              </a:rPr>
              <a:t>Source: ASM aluminium and </a:t>
            </a:r>
          </a:p>
          <a:p>
            <a:pPr algn="ctr"/>
            <a:r>
              <a:rPr lang="en-US" sz="1400" dirty="0">
                <a:solidFill>
                  <a:srgbClr val="000000"/>
                </a:solidFill>
              </a:rPr>
              <a:t>aluminium alloys handbook</a:t>
            </a:r>
          </a:p>
        </p:txBody>
      </p:sp>
    </p:spTree>
    <p:extLst>
      <p:ext uri="{BB962C8B-B14F-4D97-AF65-F5344CB8AC3E}">
        <p14:creationId xmlns:p14="http://schemas.microsoft.com/office/powerpoint/2010/main" val="1021584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par>
                                <p:cTn id="30" presetID="10" presetClass="entr" presetSubtype="0"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313" y="146333"/>
            <a:ext cx="8226854" cy="715840"/>
          </a:xfrm>
        </p:spPr>
        <p:txBody>
          <a:bodyPr>
            <a:normAutofit/>
          </a:bodyPr>
          <a:lstStyle/>
          <a:p>
            <a:r>
              <a:rPr lang="en-US" sz="2800" b="1" dirty="0"/>
              <a:t>Wrought aluminum alloys: failure analysis</a:t>
            </a:r>
          </a:p>
        </p:txBody>
      </p:sp>
      <p:cxnSp>
        <p:nvCxnSpPr>
          <p:cNvPr id="6" name="Straight Connector 5"/>
          <p:cNvCxnSpPr/>
          <p:nvPr/>
        </p:nvCxnSpPr>
        <p:spPr>
          <a:xfrm>
            <a:off x="214313" y="753349"/>
            <a:ext cx="7210425" cy="0"/>
          </a:xfrm>
          <a:prstGeom prst="line">
            <a:avLst/>
          </a:prstGeom>
          <a:ln w="38100"/>
          <a:effectLst/>
        </p:spPr>
        <p:style>
          <a:lnRef idx="2">
            <a:schemeClr val="accent1"/>
          </a:lnRef>
          <a:fillRef idx="0">
            <a:schemeClr val="accent1"/>
          </a:fillRef>
          <a:effectRef idx="1">
            <a:schemeClr val="accent1"/>
          </a:effectRef>
          <a:fontRef idx="minor">
            <a:schemeClr val="tx1"/>
          </a:fontRef>
        </p:style>
      </p:cxnSp>
      <p:pic>
        <p:nvPicPr>
          <p:cNvPr id="4" name="Picture 3"/>
          <p:cNvPicPr>
            <a:picLocks noChangeAspect="1"/>
          </p:cNvPicPr>
          <p:nvPr/>
        </p:nvPicPr>
        <p:blipFill rotWithShape="1">
          <a:blip r:embed="rId3"/>
          <a:srcRect r="40105"/>
          <a:stretch/>
        </p:blipFill>
        <p:spPr>
          <a:xfrm>
            <a:off x="214313" y="1076325"/>
            <a:ext cx="1995488" cy="5029200"/>
          </a:xfrm>
          <a:prstGeom prst="rect">
            <a:avLst/>
          </a:prstGeom>
        </p:spPr>
      </p:pic>
      <p:pic>
        <p:nvPicPr>
          <p:cNvPr id="13" name="Picture 12"/>
          <p:cNvPicPr>
            <a:picLocks noChangeAspect="1"/>
          </p:cNvPicPr>
          <p:nvPr/>
        </p:nvPicPr>
        <p:blipFill>
          <a:blip r:embed="rId4"/>
          <a:stretch>
            <a:fillRect/>
          </a:stretch>
        </p:blipFill>
        <p:spPr>
          <a:xfrm>
            <a:off x="2444674" y="2118220"/>
            <a:ext cx="4292061" cy="3244068"/>
          </a:xfrm>
          <a:prstGeom prst="rect">
            <a:avLst/>
          </a:prstGeom>
        </p:spPr>
      </p:pic>
      <p:pic>
        <p:nvPicPr>
          <p:cNvPr id="5" name="Picture 4"/>
          <p:cNvPicPr>
            <a:picLocks noChangeAspect="1"/>
          </p:cNvPicPr>
          <p:nvPr/>
        </p:nvPicPr>
        <p:blipFill>
          <a:blip r:embed="rId5"/>
          <a:stretch>
            <a:fillRect/>
          </a:stretch>
        </p:blipFill>
        <p:spPr>
          <a:xfrm>
            <a:off x="5514975" y="949333"/>
            <a:ext cx="3419475" cy="2548060"/>
          </a:xfrm>
          <a:prstGeom prst="rect">
            <a:avLst/>
          </a:prstGeom>
        </p:spPr>
      </p:pic>
      <p:sp>
        <p:nvSpPr>
          <p:cNvPr id="8" name="TextBox 7"/>
          <p:cNvSpPr txBox="1"/>
          <p:nvPr/>
        </p:nvSpPr>
        <p:spPr>
          <a:xfrm>
            <a:off x="2192839" y="1088696"/>
            <a:ext cx="3379285" cy="830997"/>
          </a:xfrm>
          <a:prstGeom prst="rect">
            <a:avLst/>
          </a:prstGeom>
          <a:noFill/>
        </p:spPr>
        <p:txBody>
          <a:bodyPr wrap="square" rtlCol="0">
            <a:spAutoFit/>
          </a:bodyPr>
          <a:lstStyle/>
          <a:p>
            <a:r>
              <a:rPr lang="en-US" sz="1600" b="1" dirty="0">
                <a:solidFill>
                  <a:schemeClr val="tx1">
                    <a:lumMod val="60000"/>
                    <a:lumOff val="40000"/>
                  </a:schemeClr>
                </a:solidFill>
              </a:rPr>
              <a:t>Catastrophic failure of MQXFAP2</a:t>
            </a:r>
          </a:p>
          <a:p>
            <a:r>
              <a:rPr lang="en-US" sz="1600" b="1" dirty="0">
                <a:solidFill>
                  <a:schemeClr val="tx1">
                    <a:lumMod val="60000"/>
                    <a:lumOff val="40000"/>
                  </a:schemeClr>
                </a:solidFill>
              </a:rPr>
              <a:t>Al shell. Failure analysis:</a:t>
            </a:r>
          </a:p>
          <a:p>
            <a:r>
              <a:rPr lang="en-US" sz="1600" b="1" dirty="0">
                <a:solidFill>
                  <a:schemeClr val="tx1">
                    <a:lumMod val="60000"/>
                    <a:lumOff val="40000"/>
                  </a:schemeClr>
                </a:solidFill>
              </a:rPr>
              <a:t>EDMS 2088319 </a:t>
            </a:r>
          </a:p>
        </p:txBody>
      </p:sp>
      <p:sp>
        <p:nvSpPr>
          <p:cNvPr id="15" name="Rectangle 14"/>
          <p:cNvSpPr/>
          <p:nvPr/>
        </p:nvSpPr>
        <p:spPr>
          <a:xfrm>
            <a:off x="4409507" y="2976398"/>
            <a:ext cx="523875" cy="498928"/>
          </a:xfrm>
          <a:prstGeom prst="rect">
            <a:avLst/>
          </a:prstGeom>
          <a:noFill/>
          <a:ln w="28575"/>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4409507" y="4848225"/>
            <a:ext cx="523875" cy="618749"/>
          </a:xfrm>
          <a:prstGeom prst="rect">
            <a:avLst/>
          </a:prstGeom>
          <a:noFill/>
          <a:ln w="28575"/>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7" name="Straight Arrow Connector 16"/>
          <p:cNvCxnSpPr>
            <a:stCxn id="15" idx="3"/>
            <a:endCxn id="5" idx="1"/>
          </p:cNvCxnSpPr>
          <p:nvPr/>
        </p:nvCxnSpPr>
        <p:spPr>
          <a:xfrm flipV="1">
            <a:off x="4933382" y="2223363"/>
            <a:ext cx="581593" cy="1002499"/>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a:stCxn id="16" idx="3"/>
            <a:endCxn id="7" idx="1"/>
          </p:cNvCxnSpPr>
          <p:nvPr/>
        </p:nvCxnSpPr>
        <p:spPr>
          <a:xfrm>
            <a:off x="4933382" y="5157600"/>
            <a:ext cx="581593" cy="76285"/>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sp>
        <p:nvSpPr>
          <p:cNvPr id="3" name="Date Placeholder 2"/>
          <p:cNvSpPr>
            <a:spLocks noGrp="1"/>
          </p:cNvSpPr>
          <p:nvPr>
            <p:ph type="dt" sz="half" idx="10"/>
          </p:nvPr>
        </p:nvSpPr>
        <p:spPr/>
        <p:txBody>
          <a:bodyPr/>
          <a:lstStyle/>
          <a:p>
            <a:r>
              <a:rPr lang="en-US"/>
              <a:t>04-06-2024</a:t>
            </a:r>
            <a:endParaRPr lang="en-US" dirty="0"/>
          </a:p>
        </p:txBody>
      </p:sp>
      <p:sp>
        <p:nvSpPr>
          <p:cNvPr id="9" name="Footer Placeholder 8"/>
          <p:cNvSpPr>
            <a:spLocks noGrp="1"/>
          </p:cNvSpPr>
          <p:nvPr>
            <p:ph type="ftr" sz="quarter" idx="11"/>
          </p:nvPr>
        </p:nvSpPr>
        <p:spPr/>
        <p:txBody>
          <a:bodyPr/>
          <a:lstStyle/>
          <a:p>
            <a:r>
              <a:rPr lang="en-US" dirty="0"/>
              <a:t>IAS - Non – ferrous metals for particle accelerators</a:t>
            </a:r>
          </a:p>
        </p:txBody>
      </p:sp>
      <p:sp>
        <p:nvSpPr>
          <p:cNvPr id="10" name="Slide Number Placeholder 9"/>
          <p:cNvSpPr>
            <a:spLocks noGrp="1"/>
          </p:cNvSpPr>
          <p:nvPr>
            <p:ph type="sldNum" sz="quarter" idx="12"/>
          </p:nvPr>
        </p:nvSpPr>
        <p:spPr/>
        <p:txBody>
          <a:bodyPr/>
          <a:lstStyle/>
          <a:p>
            <a:fld id="{8D6C380F-326D-3C40-9EE7-7FBAB0953422}" type="slidenum">
              <a:rPr lang="en-US" smtClean="0"/>
              <a:pPr/>
              <a:t>38</a:t>
            </a:fld>
            <a:endParaRPr lang="en-US"/>
          </a:p>
        </p:txBody>
      </p:sp>
      <p:pic>
        <p:nvPicPr>
          <p:cNvPr id="7" name="Picture 6"/>
          <p:cNvPicPr>
            <a:picLocks noChangeAspect="1"/>
          </p:cNvPicPr>
          <p:nvPr/>
        </p:nvPicPr>
        <p:blipFill>
          <a:blip r:embed="rId6"/>
          <a:stretch>
            <a:fillRect/>
          </a:stretch>
        </p:blipFill>
        <p:spPr>
          <a:xfrm>
            <a:off x="5514975" y="3767035"/>
            <a:ext cx="3413136" cy="2933699"/>
          </a:xfrm>
          <a:prstGeom prst="rect">
            <a:avLst/>
          </a:prstGeom>
        </p:spPr>
      </p:pic>
    </p:spTree>
    <p:extLst>
      <p:ext uri="{BB962C8B-B14F-4D97-AF65-F5344CB8AC3E}">
        <p14:creationId xmlns:p14="http://schemas.microsoft.com/office/powerpoint/2010/main" val="52553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childTnLst>
                                </p:cTn>
                              </p:par>
                              <p:par>
                                <p:cTn id="19" presetID="10" presetClass="entr" presetSubtype="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childTnLst>
                                </p:cTn>
                              </p:par>
                              <p:par>
                                <p:cTn id="27" presetID="10" presetClass="entr" presetSubtype="0" fill="hold"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par>
                                <p:cTn id="30" presetID="10" presetClass="entr" presetSubtype="0" fill="hold"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5" grpId="0" animBg="1"/>
      <p:bldP spid="16"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7140" y="1043879"/>
            <a:ext cx="2133405" cy="2844540"/>
          </a:xfrm>
          <a:prstGeom prst="rect">
            <a:avLst/>
          </a:prstGeom>
        </p:spPr>
      </p:pic>
      <p:sp>
        <p:nvSpPr>
          <p:cNvPr id="2" name="Title 1"/>
          <p:cNvSpPr>
            <a:spLocks noGrp="1"/>
          </p:cNvSpPr>
          <p:nvPr>
            <p:ph type="title"/>
          </p:nvPr>
        </p:nvSpPr>
        <p:spPr/>
        <p:txBody>
          <a:bodyPr>
            <a:normAutofit/>
          </a:bodyPr>
          <a:lstStyle/>
          <a:p>
            <a:r>
              <a:rPr lang="en-US" sz="2800" b="1" dirty="0"/>
              <a:t>Wrought aluminum alloys: failure analysis</a:t>
            </a:r>
          </a:p>
        </p:txBody>
      </p:sp>
      <p:cxnSp>
        <p:nvCxnSpPr>
          <p:cNvPr id="6" name="Straight Connector 5"/>
          <p:cNvCxnSpPr/>
          <p:nvPr/>
        </p:nvCxnSpPr>
        <p:spPr>
          <a:xfrm>
            <a:off x="457200" y="840509"/>
            <a:ext cx="7210425"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457200" y="1032027"/>
            <a:ext cx="3236410" cy="830997"/>
          </a:xfrm>
          <a:prstGeom prst="rect">
            <a:avLst/>
          </a:prstGeom>
          <a:noFill/>
        </p:spPr>
        <p:txBody>
          <a:bodyPr wrap="square" rtlCol="0">
            <a:spAutoFit/>
          </a:bodyPr>
          <a:lstStyle/>
          <a:p>
            <a:r>
              <a:rPr lang="en-US" sz="1600" b="1" dirty="0"/>
              <a:t>Mechanical testing at cryogenic temperature shows the material choice is correct</a:t>
            </a:r>
          </a:p>
        </p:txBody>
      </p:sp>
      <p:sp>
        <p:nvSpPr>
          <p:cNvPr id="13" name="TextBox 12"/>
          <p:cNvSpPr txBox="1"/>
          <p:nvPr/>
        </p:nvSpPr>
        <p:spPr>
          <a:xfrm>
            <a:off x="457200" y="4616593"/>
            <a:ext cx="3236410" cy="830997"/>
          </a:xfrm>
          <a:prstGeom prst="rect">
            <a:avLst/>
          </a:prstGeom>
          <a:noFill/>
        </p:spPr>
        <p:txBody>
          <a:bodyPr wrap="square" rtlCol="0">
            <a:spAutoFit/>
          </a:bodyPr>
          <a:lstStyle/>
          <a:p>
            <a:r>
              <a:rPr lang="en-US" sz="1600" b="1" dirty="0">
                <a:solidFill>
                  <a:schemeClr val="tx1">
                    <a:lumMod val="60000"/>
                    <a:lumOff val="40000"/>
                  </a:schemeClr>
                </a:solidFill>
              </a:rPr>
              <a:t>However, EN AW 7075 T651 is sensitive to the presence of sharp notches at 4 K.</a:t>
            </a:r>
          </a:p>
        </p:txBody>
      </p:sp>
      <p:pic>
        <p:nvPicPr>
          <p:cNvPr id="18" name="Picture 2" descr="IMG_20190204_101358"/>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547014" y="1041523"/>
            <a:ext cx="2137040" cy="2846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9"/>
          <p:cNvPicPr>
            <a:picLocks noChangeAspect="1"/>
          </p:cNvPicPr>
          <p:nvPr/>
        </p:nvPicPr>
        <p:blipFill>
          <a:blip r:embed="rId5"/>
          <a:stretch>
            <a:fillRect/>
          </a:stretch>
        </p:blipFill>
        <p:spPr>
          <a:xfrm rot="10800000">
            <a:off x="3693609" y="4040652"/>
            <a:ext cx="2964366" cy="2199706"/>
          </a:xfrm>
          <a:prstGeom prst="rect">
            <a:avLst/>
          </a:prstGeom>
        </p:spPr>
      </p:pic>
      <p:pic>
        <p:nvPicPr>
          <p:cNvPr id="9" name="Picture 8"/>
          <p:cNvPicPr>
            <a:picLocks noChangeAspect="1"/>
          </p:cNvPicPr>
          <p:nvPr/>
        </p:nvPicPr>
        <p:blipFill>
          <a:blip r:embed="rId6"/>
          <a:stretch>
            <a:fillRect/>
          </a:stretch>
        </p:blipFill>
        <p:spPr>
          <a:xfrm>
            <a:off x="319672" y="1945718"/>
            <a:ext cx="3373938" cy="727997"/>
          </a:xfrm>
          <a:prstGeom prst="rect">
            <a:avLst/>
          </a:prstGeom>
        </p:spPr>
      </p:pic>
      <p:pic>
        <p:nvPicPr>
          <p:cNvPr id="10" name="Picture 9"/>
          <p:cNvPicPr>
            <a:picLocks noChangeAspect="1"/>
          </p:cNvPicPr>
          <p:nvPr/>
        </p:nvPicPr>
        <p:blipFill>
          <a:blip r:embed="rId7"/>
          <a:stretch>
            <a:fillRect/>
          </a:stretch>
        </p:blipFill>
        <p:spPr>
          <a:xfrm>
            <a:off x="1014724" y="2713895"/>
            <a:ext cx="1988590" cy="1174524"/>
          </a:xfrm>
          <a:prstGeom prst="rect">
            <a:avLst/>
          </a:prstGeom>
        </p:spPr>
      </p:pic>
      <p:sp>
        <p:nvSpPr>
          <p:cNvPr id="11" name="Oval 10"/>
          <p:cNvSpPr/>
          <p:nvPr/>
        </p:nvSpPr>
        <p:spPr>
          <a:xfrm>
            <a:off x="6019800" y="5371390"/>
            <a:ext cx="352425" cy="352425"/>
          </a:xfrm>
          <a:prstGeom prst="ellipse">
            <a:avLst/>
          </a:prstGeom>
          <a:noFill/>
          <a:ln w="1905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6753334" y="4085357"/>
            <a:ext cx="2181225" cy="2031325"/>
          </a:xfrm>
          <a:prstGeom prst="rect">
            <a:avLst/>
          </a:prstGeom>
        </p:spPr>
        <p:txBody>
          <a:bodyPr wrap="square">
            <a:spAutoFit/>
          </a:bodyPr>
          <a:lstStyle/>
          <a:p>
            <a:r>
              <a:rPr lang="en-GB" dirty="0">
                <a:solidFill>
                  <a:schemeClr val="tx1">
                    <a:lumMod val="60000"/>
                    <a:lumOff val="40000"/>
                  </a:schemeClr>
                </a:solidFill>
              </a:rPr>
              <a:t>Aluminium alloy shell:</a:t>
            </a:r>
            <a:br>
              <a:rPr lang="en-GB" dirty="0">
                <a:solidFill>
                  <a:schemeClr val="tx1">
                    <a:lumMod val="60000"/>
                    <a:lumOff val="40000"/>
                  </a:schemeClr>
                </a:solidFill>
              </a:rPr>
            </a:br>
            <a:r>
              <a:rPr lang="en-GB" dirty="0">
                <a:solidFill>
                  <a:schemeClr val="tx1">
                    <a:lumMod val="60000"/>
                    <a:lumOff val="40000"/>
                  </a:schemeClr>
                </a:solidFill>
              </a:rPr>
              <a:t>failure analysis and material properties at cryogenic temperature. EDMS 2088319 </a:t>
            </a:r>
            <a:endParaRPr lang="en-US" dirty="0">
              <a:solidFill>
                <a:schemeClr val="tx1">
                  <a:lumMod val="60000"/>
                  <a:lumOff val="40000"/>
                </a:schemeClr>
              </a:solidFill>
            </a:endParaRPr>
          </a:p>
        </p:txBody>
      </p:sp>
      <p:pic>
        <p:nvPicPr>
          <p:cNvPr id="23" name="Picture 22"/>
          <p:cNvPicPr/>
          <p:nvPr/>
        </p:nvPicPr>
        <p:blipFill>
          <a:blip r:embed="rId8"/>
          <a:stretch>
            <a:fillRect/>
          </a:stretch>
        </p:blipFill>
        <p:spPr>
          <a:xfrm>
            <a:off x="3632257" y="1610802"/>
            <a:ext cx="2976110" cy="4627717"/>
          </a:xfrm>
          <a:prstGeom prst="rect">
            <a:avLst/>
          </a:prstGeom>
        </p:spPr>
      </p:pic>
      <p:pic>
        <p:nvPicPr>
          <p:cNvPr id="24" name="Picture 23"/>
          <p:cNvPicPr/>
          <p:nvPr/>
        </p:nvPicPr>
        <p:blipFill rotWithShape="1">
          <a:blip r:embed="rId8"/>
          <a:srcRect l="18707" t="44073" r="52168" b="29376"/>
          <a:stretch/>
        </p:blipFill>
        <p:spPr>
          <a:xfrm>
            <a:off x="4170800" y="3270360"/>
            <a:ext cx="1588973" cy="2252500"/>
          </a:xfrm>
          <a:prstGeom prst="rect">
            <a:avLst/>
          </a:prstGeom>
        </p:spPr>
      </p:pic>
      <p:sp>
        <p:nvSpPr>
          <p:cNvPr id="3" name="Date Placeholder 2"/>
          <p:cNvSpPr>
            <a:spLocks noGrp="1"/>
          </p:cNvSpPr>
          <p:nvPr>
            <p:ph type="dt" sz="half" idx="10"/>
          </p:nvPr>
        </p:nvSpPr>
        <p:spPr/>
        <p:txBody>
          <a:bodyPr/>
          <a:lstStyle/>
          <a:p>
            <a:r>
              <a:rPr lang="en-US"/>
              <a:t>04-06-2024</a:t>
            </a:r>
            <a:endParaRPr lang="en-US" dirty="0"/>
          </a:p>
        </p:txBody>
      </p:sp>
      <p:sp>
        <p:nvSpPr>
          <p:cNvPr id="4" name="Footer Placeholder 3"/>
          <p:cNvSpPr>
            <a:spLocks noGrp="1"/>
          </p:cNvSpPr>
          <p:nvPr>
            <p:ph type="ftr" sz="quarter" idx="11"/>
          </p:nvPr>
        </p:nvSpPr>
        <p:spPr/>
        <p:txBody>
          <a:bodyPr/>
          <a:lstStyle/>
          <a:p>
            <a:r>
              <a:rPr lang="en-US"/>
              <a:t>IAS - Non – ferrous metals for particle accelerators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39</a:t>
            </a:fld>
            <a:endParaRPr lang="en-US"/>
          </a:p>
        </p:txBody>
      </p:sp>
    </p:spTree>
    <p:extLst>
      <p:ext uri="{BB962C8B-B14F-4D97-AF65-F5344CB8AC3E}">
        <p14:creationId xmlns:p14="http://schemas.microsoft.com/office/powerpoint/2010/main" val="4169978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p:cTn id="26" dur="500" fill="hold"/>
                                        <p:tgtEl>
                                          <p:spTgt spid="24"/>
                                        </p:tgtEl>
                                        <p:attrNameLst>
                                          <p:attrName>ppt_w</p:attrName>
                                        </p:attrNameLst>
                                      </p:cBhvr>
                                      <p:tavLst>
                                        <p:tav tm="0">
                                          <p:val>
                                            <p:fltVal val="0"/>
                                          </p:val>
                                        </p:tav>
                                        <p:tav tm="100000">
                                          <p:val>
                                            <p:strVal val="#ppt_w"/>
                                          </p:val>
                                        </p:tav>
                                      </p:tavLst>
                                    </p:anim>
                                    <p:anim calcmode="lin" valueType="num">
                                      <p:cBhvr>
                                        <p:cTn id="27" dur="500" fill="hold"/>
                                        <p:tgtEl>
                                          <p:spTgt spid="24"/>
                                        </p:tgtEl>
                                        <p:attrNameLst>
                                          <p:attrName>ppt_h</p:attrName>
                                        </p:attrNameLst>
                                      </p:cBhvr>
                                      <p:tavLst>
                                        <p:tav tm="0">
                                          <p:val>
                                            <p:fltVal val="0"/>
                                          </p:val>
                                        </p:tav>
                                        <p:tav tm="100000">
                                          <p:val>
                                            <p:strVal val="#ppt_h"/>
                                          </p:val>
                                        </p:tav>
                                      </p:tavLst>
                                    </p:anim>
                                    <p:animEffect transition="in" filter="fade">
                                      <p:cBhvr>
                                        <p:cTn id="2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1" grpId="0" animBg="1"/>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Environmental conditions of particle accelerators</a:t>
            </a:r>
          </a:p>
        </p:txBody>
      </p:sp>
      <p:sp>
        <p:nvSpPr>
          <p:cNvPr id="3" name="Content Placeholder 2"/>
          <p:cNvSpPr>
            <a:spLocks noGrp="1"/>
          </p:cNvSpPr>
          <p:nvPr>
            <p:ph sz="quarter" idx="13"/>
          </p:nvPr>
        </p:nvSpPr>
        <p:spPr>
          <a:xfrm>
            <a:off x="300181" y="1226193"/>
            <a:ext cx="8686801" cy="853724"/>
          </a:xfrm>
        </p:spPr>
        <p:txBody>
          <a:bodyPr/>
          <a:lstStyle/>
          <a:p>
            <a:r>
              <a:rPr lang="en-US" sz="2400" dirty="0"/>
              <a:t>Cryogenic temperatures.</a:t>
            </a:r>
            <a:endParaRPr lang="en-US" dirty="0"/>
          </a:p>
        </p:txBody>
      </p:sp>
      <p:cxnSp>
        <p:nvCxnSpPr>
          <p:cNvPr id="5" name="Straight Connector 4"/>
          <p:cNvCxnSpPr/>
          <p:nvPr/>
        </p:nvCxnSpPr>
        <p:spPr>
          <a:xfrm>
            <a:off x="457200" y="840509"/>
            <a:ext cx="7707745"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6" name="Content Placeholder 2"/>
          <p:cNvSpPr txBox="1">
            <a:spLocks/>
          </p:cNvSpPr>
          <p:nvPr/>
        </p:nvSpPr>
        <p:spPr>
          <a:xfrm>
            <a:off x="300181" y="2356777"/>
            <a:ext cx="8226425" cy="512096"/>
          </a:xfrm>
          <a:prstGeom prst="rect">
            <a:avLst/>
          </a:prstGeom>
        </p:spPr>
        <p:txBody>
          <a:bodyPr vert="horz">
            <a:norm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Ubuntu Ligh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2400" b="0" i="0" kern="1200" baseline="0">
                <a:solidFill>
                  <a:srgbClr val="0C377B"/>
                </a:solidFill>
                <a:latin typeface="Ubuntu Ligh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2400" b="0" i="0" kern="1200">
                <a:solidFill>
                  <a:srgbClr val="0C377B"/>
                </a:solidFill>
                <a:latin typeface="Ubuntu Ligh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2000" b="0" i="0" kern="1200">
                <a:solidFill>
                  <a:srgbClr val="0C377B"/>
                </a:solidFill>
                <a:latin typeface="Ubuntu Ligh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2000" b="0" i="0" kern="1200" baseline="0">
                <a:solidFill>
                  <a:srgbClr val="0C377B"/>
                </a:solidFill>
                <a:latin typeface="Ubuntu Ligh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2400" dirty="0"/>
              <a:t>Ultra – high and extreme vacuum.</a:t>
            </a:r>
            <a:endParaRPr lang="en-US" dirty="0"/>
          </a:p>
        </p:txBody>
      </p:sp>
      <p:sp>
        <p:nvSpPr>
          <p:cNvPr id="7" name="Content Placeholder 2"/>
          <p:cNvSpPr txBox="1">
            <a:spLocks/>
          </p:cNvSpPr>
          <p:nvPr/>
        </p:nvSpPr>
        <p:spPr>
          <a:xfrm>
            <a:off x="300181" y="3411292"/>
            <a:ext cx="8226425" cy="502339"/>
          </a:xfrm>
          <a:prstGeom prst="rect">
            <a:avLst/>
          </a:prstGeom>
        </p:spPr>
        <p:txBody>
          <a:bodyPr vert="horz">
            <a:norm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Ubuntu Ligh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2400" b="0" i="0" kern="1200" baseline="0">
                <a:solidFill>
                  <a:srgbClr val="0C377B"/>
                </a:solidFill>
                <a:latin typeface="Ubuntu Ligh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2400" b="0" i="0" kern="1200">
                <a:solidFill>
                  <a:srgbClr val="0C377B"/>
                </a:solidFill>
                <a:latin typeface="Ubuntu Ligh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2000" b="0" i="0" kern="1200">
                <a:solidFill>
                  <a:srgbClr val="0C377B"/>
                </a:solidFill>
                <a:latin typeface="Ubuntu Ligh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2000" b="0" i="0" kern="1200" baseline="0">
                <a:solidFill>
                  <a:srgbClr val="0C377B"/>
                </a:solidFill>
                <a:latin typeface="Ubuntu Ligh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2400" dirty="0"/>
              <a:t>Electro – magnetic fields. </a:t>
            </a:r>
          </a:p>
        </p:txBody>
      </p:sp>
      <p:sp>
        <p:nvSpPr>
          <p:cNvPr id="8" name="Content Placeholder 2"/>
          <p:cNvSpPr txBox="1">
            <a:spLocks/>
          </p:cNvSpPr>
          <p:nvPr/>
        </p:nvSpPr>
        <p:spPr>
          <a:xfrm>
            <a:off x="300181" y="4328756"/>
            <a:ext cx="8226425" cy="465430"/>
          </a:xfrm>
          <a:prstGeom prst="rect">
            <a:avLst/>
          </a:prstGeom>
        </p:spPr>
        <p:txBody>
          <a:bodyPr vert="horz">
            <a:norm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Ubuntu Ligh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2400" b="0" i="0" kern="1200" baseline="0">
                <a:solidFill>
                  <a:srgbClr val="0C377B"/>
                </a:solidFill>
                <a:latin typeface="Ubuntu Ligh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2400" b="0" i="0" kern="1200">
                <a:solidFill>
                  <a:srgbClr val="0C377B"/>
                </a:solidFill>
                <a:latin typeface="Ubuntu Ligh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2000" b="0" i="0" kern="1200">
                <a:solidFill>
                  <a:srgbClr val="0C377B"/>
                </a:solidFill>
                <a:latin typeface="Ubuntu Ligh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2000" b="0" i="0" kern="1200" baseline="0">
                <a:solidFill>
                  <a:srgbClr val="0C377B"/>
                </a:solidFill>
                <a:latin typeface="Ubuntu Ligh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2400" dirty="0"/>
              <a:t>Radiation.</a:t>
            </a:r>
          </a:p>
        </p:txBody>
      </p:sp>
      <p:sp>
        <p:nvSpPr>
          <p:cNvPr id="9" name="Content Placeholder 2"/>
          <p:cNvSpPr txBox="1">
            <a:spLocks/>
          </p:cNvSpPr>
          <p:nvPr/>
        </p:nvSpPr>
        <p:spPr>
          <a:xfrm>
            <a:off x="300181" y="5209309"/>
            <a:ext cx="8226425" cy="908289"/>
          </a:xfrm>
          <a:prstGeom prst="rect">
            <a:avLst/>
          </a:prstGeom>
        </p:spPr>
        <p:txBody>
          <a:bodyPr vert="horz">
            <a:norm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Ubuntu Ligh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2400" b="0" i="0" kern="1200" baseline="0">
                <a:solidFill>
                  <a:srgbClr val="0C377B"/>
                </a:solidFill>
                <a:latin typeface="Ubuntu Ligh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2400" b="0" i="0" kern="1200">
                <a:solidFill>
                  <a:srgbClr val="0C377B"/>
                </a:solidFill>
                <a:latin typeface="Ubuntu Ligh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2000" b="0" i="0" kern="1200">
                <a:solidFill>
                  <a:srgbClr val="0C377B"/>
                </a:solidFill>
                <a:latin typeface="Ubuntu Ligh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2000" b="0" i="0" kern="1200" baseline="0">
                <a:solidFill>
                  <a:srgbClr val="0C377B"/>
                </a:solidFill>
                <a:latin typeface="Ubuntu Ligh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2400" dirty="0"/>
              <a:t>High temperatures and high strain rate.</a:t>
            </a:r>
          </a:p>
          <a:p>
            <a:endParaRPr lang="en-US" dirty="0"/>
          </a:p>
        </p:txBody>
      </p:sp>
      <p:sp>
        <p:nvSpPr>
          <p:cNvPr id="4" name="Date Placeholder 3"/>
          <p:cNvSpPr>
            <a:spLocks noGrp="1"/>
          </p:cNvSpPr>
          <p:nvPr>
            <p:ph type="dt" sz="half" idx="10"/>
          </p:nvPr>
        </p:nvSpPr>
        <p:spPr/>
        <p:txBody>
          <a:bodyPr/>
          <a:lstStyle/>
          <a:p>
            <a:r>
              <a:rPr lang="en-US"/>
              <a:t>04-06-2024</a:t>
            </a:r>
            <a:endParaRPr lang="en-US" dirty="0"/>
          </a:p>
        </p:txBody>
      </p:sp>
      <p:sp>
        <p:nvSpPr>
          <p:cNvPr id="10" name="Footer Placeholder 9"/>
          <p:cNvSpPr>
            <a:spLocks noGrp="1"/>
          </p:cNvSpPr>
          <p:nvPr>
            <p:ph type="ftr" sz="quarter" idx="11"/>
          </p:nvPr>
        </p:nvSpPr>
        <p:spPr/>
        <p:txBody>
          <a:bodyPr/>
          <a:lstStyle/>
          <a:p>
            <a:r>
              <a:rPr lang="en-US"/>
              <a:t>IAS - Non – ferrous metals for particle accelerators</a:t>
            </a:r>
            <a:endParaRPr lang="en-US" dirty="0"/>
          </a:p>
        </p:txBody>
      </p:sp>
      <p:sp>
        <p:nvSpPr>
          <p:cNvPr id="11" name="Slide Number Placeholder 10"/>
          <p:cNvSpPr>
            <a:spLocks noGrp="1"/>
          </p:cNvSpPr>
          <p:nvPr>
            <p:ph type="sldNum" sz="quarter" idx="12"/>
          </p:nvPr>
        </p:nvSpPr>
        <p:spPr/>
        <p:txBody>
          <a:bodyPr/>
          <a:lstStyle/>
          <a:p>
            <a:fld id="{8D6C380F-326D-3C40-9EE7-7FBAB0953422}" type="slidenum">
              <a:rPr lang="en-US" smtClean="0"/>
              <a:pPr/>
              <a:t>4</a:t>
            </a:fld>
            <a:endParaRPr lang="en-US"/>
          </a:p>
        </p:txBody>
      </p:sp>
    </p:spTree>
    <p:extLst>
      <p:ext uri="{BB962C8B-B14F-4D97-AF65-F5344CB8AC3E}">
        <p14:creationId xmlns:p14="http://schemas.microsoft.com/office/powerpoint/2010/main" val="312570081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Non – ferrous materials</a:t>
            </a:r>
          </a:p>
        </p:txBody>
      </p:sp>
      <p:sp>
        <p:nvSpPr>
          <p:cNvPr id="3" name="Content Placeholder 2"/>
          <p:cNvSpPr>
            <a:spLocks noGrp="1"/>
          </p:cNvSpPr>
          <p:nvPr>
            <p:ph sz="quarter" idx="13"/>
          </p:nvPr>
        </p:nvSpPr>
        <p:spPr>
          <a:xfrm>
            <a:off x="457200" y="971858"/>
            <a:ext cx="8226425" cy="5276541"/>
          </a:xfrm>
        </p:spPr>
        <p:txBody>
          <a:bodyPr>
            <a:normAutofit/>
          </a:bodyPr>
          <a:lstStyle/>
          <a:p>
            <a:pPr algn="just"/>
            <a:r>
              <a:rPr lang="en-US" dirty="0"/>
              <a:t>Copper</a:t>
            </a:r>
          </a:p>
          <a:p>
            <a:pPr lvl="1" algn="just"/>
            <a:r>
              <a:rPr lang="en-US" dirty="0"/>
              <a:t>Its name comes from ‘cuprum’, meaning “from the island of Cyprus”.</a:t>
            </a:r>
          </a:p>
          <a:p>
            <a:pPr lvl="1" algn="just"/>
            <a:endParaRPr lang="en-US" dirty="0"/>
          </a:p>
          <a:p>
            <a:pPr lvl="1" algn="just"/>
            <a:endParaRPr lang="en-US" dirty="0"/>
          </a:p>
          <a:p>
            <a:pPr lvl="1" algn="just"/>
            <a:endParaRPr lang="en-US" dirty="0"/>
          </a:p>
          <a:p>
            <a:pPr lvl="1" algn="just"/>
            <a:endParaRPr lang="en-US" dirty="0"/>
          </a:p>
          <a:p>
            <a:pPr lvl="1" algn="just"/>
            <a:endParaRPr lang="en-US" dirty="0"/>
          </a:p>
        </p:txBody>
      </p:sp>
      <p:pic>
        <p:nvPicPr>
          <p:cNvPr id="6" name="Picture 5"/>
          <p:cNvPicPr>
            <a:picLocks noChangeAspect="1"/>
          </p:cNvPicPr>
          <p:nvPr/>
        </p:nvPicPr>
        <p:blipFill>
          <a:blip r:embed="rId3"/>
          <a:stretch>
            <a:fillRect/>
          </a:stretch>
        </p:blipFill>
        <p:spPr>
          <a:xfrm>
            <a:off x="7617972" y="233493"/>
            <a:ext cx="1066082" cy="1080000"/>
          </a:xfrm>
          <a:prstGeom prst="rect">
            <a:avLst/>
          </a:prstGeom>
        </p:spPr>
      </p:pic>
      <p:pic>
        <p:nvPicPr>
          <p:cNvPr id="7" name="Picture 6"/>
          <p:cNvPicPr>
            <a:picLocks noChangeAspect="1"/>
          </p:cNvPicPr>
          <p:nvPr/>
        </p:nvPicPr>
        <p:blipFill rotWithShape="1">
          <a:blip r:embed="rId4"/>
          <a:srcRect b="32751"/>
          <a:stretch/>
        </p:blipFill>
        <p:spPr>
          <a:xfrm>
            <a:off x="552467" y="3000597"/>
            <a:ext cx="3902006" cy="2200275"/>
          </a:xfrm>
          <a:prstGeom prst="rect">
            <a:avLst/>
          </a:prstGeom>
        </p:spPr>
      </p:pic>
      <p:pic>
        <p:nvPicPr>
          <p:cNvPr id="8" name="Picture 7"/>
          <p:cNvPicPr>
            <a:picLocks noChangeAspect="1"/>
          </p:cNvPicPr>
          <p:nvPr/>
        </p:nvPicPr>
        <p:blipFill>
          <a:blip r:embed="rId5"/>
          <a:stretch>
            <a:fillRect/>
          </a:stretch>
        </p:blipFill>
        <p:spPr>
          <a:xfrm>
            <a:off x="4549740" y="2461886"/>
            <a:ext cx="3943350" cy="3277699"/>
          </a:xfrm>
          <a:prstGeom prst="rect">
            <a:avLst/>
          </a:prstGeom>
        </p:spPr>
      </p:pic>
      <p:cxnSp>
        <p:nvCxnSpPr>
          <p:cNvPr id="9" name="Straight Connector 8"/>
          <p:cNvCxnSpPr/>
          <p:nvPr/>
        </p:nvCxnSpPr>
        <p:spPr>
          <a:xfrm>
            <a:off x="457200" y="840509"/>
            <a:ext cx="3997273"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5" name="Date Placeholder 4"/>
          <p:cNvSpPr>
            <a:spLocks noGrp="1"/>
          </p:cNvSpPr>
          <p:nvPr>
            <p:ph type="dt" sz="half" idx="10"/>
          </p:nvPr>
        </p:nvSpPr>
        <p:spPr/>
        <p:txBody>
          <a:bodyPr/>
          <a:lstStyle/>
          <a:p>
            <a:r>
              <a:rPr lang="en-US"/>
              <a:t>04-06-2024</a:t>
            </a:r>
            <a:endParaRPr lang="en-US" dirty="0"/>
          </a:p>
        </p:txBody>
      </p:sp>
      <p:sp>
        <p:nvSpPr>
          <p:cNvPr id="10" name="Footer Placeholder 9"/>
          <p:cNvSpPr>
            <a:spLocks noGrp="1"/>
          </p:cNvSpPr>
          <p:nvPr>
            <p:ph type="ftr" sz="quarter" idx="11"/>
          </p:nvPr>
        </p:nvSpPr>
        <p:spPr/>
        <p:txBody>
          <a:bodyPr/>
          <a:lstStyle/>
          <a:p>
            <a:r>
              <a:rPr lang="en-US"/>
              <a:t>IAS - Non – ferrous metals for particle accelerators</a:t>
            </a:r>
            <a:endParaRPr lang="en-US" dirty="0"/>
          </a:p>
        </p:txBody>
      </p:sp>
      <p:sp>
        <p:nvSpPr>
          <p:cNvPr id="11" name="Slide Number Placeholder 10"/>
          <p:cNvSpPr>
            <a:spLocks noGrp="1"/>
          </p:cNvSpPr>
          <p:nvPr>
            <p:ph type="sldNum" sz="quarter" idx="12"/>
          </p:nvPr>
        </p:nvSpPr>
        <p:spPr/>
        <p:txBody>
          <a:bodyPr/>
          <a:lstStyle/>
          <a:p>
            <a:fld id="{8D6C380F-326D-3C40-9EE7-7FBAB0953422}" type="slidenum">
              <a:rPr lang="en-US" smtClean="0"/>
              <a:pPr/>
              <a:t>40</a:t>
            </a:fld>
            <a:endParaRPr lang="en-US"/>
          </a:p>
        </p:txBody>
      </p:sp>
    </p:spTree>
    <p:extLst>
      <p:ext uri="{BB962C8B-B14F-4D97-AF65-F5344CB8AC3E}">
        <p14:creationId xmlns:p14="http://schemas.microsoft.com/office/powerpoint/2010/main" val="146084594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971858"/>
            <a:ext cx="8226425" cy="5276541"/>
          </a:xfrm>
        </p:spPr>
        <p:txBody>
          <a:bodyPr>
            <a:normAutofit/>
          </a:bodyPr>
          <a:lstStyle/>
          <a:p>
            <a:pPr algn="just"/>
            <a:r>
              <a:rPr lang="en-US" dirty="0"/>
              <a:t>Copper</a:t>
            </a:r>
          </a:p>
          <a:p>
            <a:pPr lvl="1" algn="just"/>
            <a:r>
              <a:rPr lang="en-US" dirty="0"/>
              <a:t>One of the oldest materials known, and one of the most produced.</a:t>
            </a:r>
          </a:p>
        </p:txBody>
      </p:sp>
      <p:pic>
        <p:nvPicPr>
          <p:cNvPr id="6" name="Picture 5"/>
          <p:cNvPicPr>
            <a:picLocks noChangeAspect="1"/>
          </p:cNvPicPr>
          <p:nvPr/>
        </p:nvPicPr>
        <p:blipFill>
          <a:blip r:embed="rId3"/>
          <a:stretch>
            <a:fillRect/>
          </a:stretch>
        </p:blipFill>
        <p:spPr>
          <a:xfrm>
            <a:off x="7617972" y="233493"/>
            <a:ext cx="1066082" cy="1080000"/>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1242" y="2695575"/>
            <a:ext cx="4577105" cy="3236191"/>
          </a:xfrm>
          <a:prstGeom prst="rect">
            <a:avLst/>
          </a:prstGeom>
        </p:spPr>
      </p:pic>
      <p:sp>
        <p:nvSpPr>
          <p:cNvPr id="10" name="Title 1"/>
          <p:cNvSpPr>
            <a:spLocks noGrp="1"/>
          </p:cNvSpPr>
          <p:nvPr>
            <p:ph type="title"/>
          </p:nvPr>
        </p:nvSpPr>
        <p:spPr>
          <a:xfrm>
            <a:off x="457200" y="233493"/>
            <a:ext cx="8226854" cy="715840"/>
          </a:xfrm>
        </p:spPr>
        <p:txBody>
          <a:bodyPr>
            <a:normAutofit/>
          </a:bodyPr>
          <a:lstStyle/>
          <a:p>
            <a:r>
              <a:rPr lang="en-US" sz="2800" b="1" dirty="0"/>
              <a:t>Non – ferrous materials</a:t>
            </a:r>
          </a:p>
        </p:txBody>
      </p:sp>
      <p:cxnSp>
        <p:nvCxnSpPr>
          <p:cNvPr id="11" name="Straight Connector 10"/>
          <p:cNvCxnSpPr/>
          <p:nvPr/>
        </p:nvCxnSpPr>
        <p:spPr>
          <a:xfrm>
            <a:off x="457200" y="840509"/>
            <a:ext cx="4038600"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r>
              <a:rPr lang="en-US"/>
              <a:t>04-06-2024</a:t>
            </a:r>
            <a:endParaRPr lang="en-US" dirty="0"/>
          </a:p>
        </p:txBody>
      </p:sp>
      <p:sp>
        <p:nvSpPr>
          <p:cNvPr id="12" name="Footer Placeholder 11"/>
          <p:cNvSpPr>
            <a:spLocks noGrp="1"/>
          </p:cNvSpPr>
          <p:nvPr>
            <p:ph type="ftr" sz="quarter" idx="11"/>
          </p:nvPr>
        </p:nvSpPr>
        <p:spPr/>
        <p:txBody>
          <a:bodyPr/>
          <a:lstStyle/>
          <a:p>
            <a:r>
              <a:rPr lang="en-US"/>
              <a:t>IAS - Non – ferrous metals for particle accelerators</a:t>
            </a:r>
            <a:endParaRPr lang="en-US" dirty="0"/>
          </a:p>
        </p:txBody>
      </p:sp>
      <p:sp>
        <p:nvSpPr>
          <p:cNvPr id="13" name="Slide Number Placeholder 12"/>
          <p:cNvSpPr>
            <a:spLocks noGrp="1"/>
          </p:cNvSpPr>
          <p:nvPr>
            <p:ph type="sldNum" sz="quarter" idx="12"/>
          </p:nvPr>
        </p:nvSpPr>
        <p:spPr/>
        <p:txBody>
          <a:bodyPr/>
          <a:lstStyle/>
          <a:p>
            <a:fld id="{8D6C380F-326D-3C40-9EE7-7FBAB0953422}" type="slidenum">
              <a:rPr lang="en-US" smtClean="0"/>
              <a:pPr/>
              <a:t>41</a:t>
            </a:fld>
            <a:endParaRPr lang="en-US"/>
          </a:p>
        </p:txBody>
      </p:sp>
      <p:pic>
        <p:nvPicPr>
          <p:cNvPr id="1027" name="Picture 3">
            <a:extLst>
              <a:ext uri="{FF2B5EF4-FFF2-40B4-BE49-F238E27FC236}">
                <a16:creationId xmlns:a16="http://schemas.microsoft.com/office/drawing/2014/main" id="{303C8309-0C67-EA87-BE20-75B05D5435BE}"/>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b="1410"/>
          <a:stretch/>
        </p:blipFill>
        <p:spPr bwMode="auto">
          <a:xfrm>
            <a:off x="5332371" y="2695575"/>
            <a:ext cx="2624552" cy="3236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4AF4FC1-5DBB-3588-4452-7921F1D36C24}"/>
              </a:ext>
            </a:extLst>
          </p:cNvPr>
          <p:cNvSpPr txBox="1"/>
          <p:nvPr/>
        </p:nvSpPr>
        <p:spPr>
          <a:xfrm>
            <a:off x="5439830" y="2303718"/>
            <a:ext cx="2409634" cy="369332"/>
          </a:xfrm>
          <a:prstGeom prst="rect">
            <a:avLst/>
          </a:prstGeom>
          <a:noFill/>
        </p:spPr>
        <p:txBody>
          <a:bodyPr wrap="none" rtlCol="0">
            <a:spAutoFit/>
          </a:bodyPr>
          <a:lstStyle/>
          <a:p>
            <a:r>
              <a:rPr lang="en-US" dirty="0"/>
              <a:t>~ 21.5M tons in 2023</a:t>
            </a:r>
          </a:p>
        </p:txBody>
      </p:sp>
    </p:spTree>
    <p:extLst>
      <p:ext uri="{BB962C8B-B14F-4D97-AF65-F5344CB8AC3E}">
        <p14:creationId xmlns:p14="http://schemas.microsoft.com/office/powerpoint/2010/main" val="30897054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Copper for particle accelerators</a:t>
            </a:r>
          </a:p>
        </p:txBody>
      </p:sp>
      <p:sp>
        <p:nvSpPr>
          <p:cNvPr id="3" name="Content Placeholder 2"/>
          <p:cNvSpPr>
            <a:spLocks noGrp="1"/>
          </p:cNvSpPr>
          <p:nvPr>
            <p:ph sz="quarter" idx="13"/>
          </p:nvPr>
        </p:nvSpPr>
        <p:spPr>
          <a:xfrm>
            <a:off x="457200" y="1278082"/>
            <a:ext cx="8226425" cy="4608368"/>
          </a:xfrm>
        </p:spPr>
        <p:txBody>
          <a:bodyPr>
            <a:normAutofit/>
          </a:bodyPr>
          <a:lstStyle/>
          <a:p>
            <a:pPr lvl="1" algn="just"/>
            <a:r>
              <a:rPr lang="en-US" dirty="0"/>
              <a:t>Elastic modulus close to Nb</a:t>
            </a:r>
            <a:r>
              <a:rPr lang="en-US" baseline="-25000" dirty="0"/>
              <a:t>3</a:t>
            </a:r>
            <a:r>
              <a:rPr lang="en-US" dirty="0"/>
              <a:t>Sn</a:t>
            </a:r>
          </a:p>
          <a:p>
            <a:pPr lvl="1" algn="just"/>
            <a:r>
              <a:rPr lang="en-US" dirty="0"/>
              <a:t>Diamagnetic</a:t>
            </a:r>
          </a:p>
          <a:p>
            <a:pPr lvl="1" algn="just"/>
            <a:endParaRPr lang="en-US" dirty="0"/>
          </a:p>
        </p:txBody>
      </p:sp>
      <p:cxnSp>
        <p:nvCxnSpPr>
          <p:cNvPr id="7" name="Straight Connector 6"/>
          <p:cNvCxnSpPr/>
          <p:nvPr/>
        </p:nvCxnSpPr>
        <p:spPr>
          <a:xfrm>
            <a:off x="457200" y="840509"/>
            <a:ext cx="5388872" cy="0"/>
          </a:xfrm>
          <a:prstGeom prst="line">
            <a:avLst/>
          </a:prstGeom>
          <a:ln w="38100"/>
          <a:effectLst/>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p:nvPicPr>
        <p:blipFill rotWithShape="1">
          <a:blip r:embed="rId3" cstate="email">
            <a:extLst>
              <a:ext uri="{28A0092B-C50C-407E-A947-70E740481C1C}">
                <a14:useLocalDpi xmlns:a14="http://schemas.microsoft.com/office/drawing/2010/main" val="0"/>
              </a:ext>
            </a:extLst>
          </a:blip>
          <a:srcRect t="20265"/>
          <a:stretch/>
        </p:blipFill>
        <p:spPr>
          <a:xfrm>
            <a:off x="2069696" y="2809598"/>
            <a:ext cx="5001431" cy="2990911"/>
          </a:xfrm>
          <a:prstGeom prst="rect">
            <a:avLst/>
          </a:prstGeom>
        </p:spPr>
      </p:pic>
      <p:sp>
        <p:nvSpPr>
          <p:cNvPr id="10" name="TextBox 9"/>
          <p:cNvSpPr txBox="1"/>
          <p:nvPr/>
        </p:nvSpPr>
        <p:spPr>
          <a:xfrm>
            <a:off x="3250490" y="5886450"/>
            <a:ext cx="2595582" cy="369332"/>
          </a:xfrm>
          <a:prstGeom prst="rect">
            <a:avLst/>
          </a:prstGeom>
          <a:noFill/>
        </p:spPr>
        <p:txBody>
          <a:bodyPr wrap="none" rtlCol="0">
            <a:spAutoFit/>
          </a:bodyPr>
          <a:lstStyle/>
          <a:p>
            <a:pPr algn="ctr"/>
            <a:r>
              <a:rPr lang="en-US" dirty="0">
                <a:solidFill>
                  <a:srgbClr val="000000"/>
                </a:solidFill>
              </a:rPr>
              <a:t>Courtesy: M. Crouvizier</a:t>
            </a:r>
          </a:p>
        </p:txBody>
      </p:sp>
      <p:sp>
        <p:nvSpPr>
          <p:cNvPr id="4" name="Date Placeholder 3"/>
          <p:cNvSpPr>
            <a:spLocks noGrp="1"/>
          </p:cNvSpPr>
          <p:nvPr>
            <p:ph type="dt" sz="half" idx="10"/>
          </p:nvPr>
        </p:nvSpPr>
        <p:spPr/>
        <p:txBody>
          <a:bodyPr/>
          <a:lstStyle/>
          <a:p>
            <a:r>
              <a:rPr lang="en-US"/>
              <a:t>04-06-2024</a:t>
            </a:r>
            <a:endParaRPr lang="en-US" dirty="0"/>
          </a:p>
        </p:txBody>
      </p:sp>
      <p:sp>
        <p:nvSpPr>
          <p:cNvPr id="5" name="Footer Placeholder 4"/>
          <p:cNvSpPr>
            <a:spLocks noGrp="1"/>
          </p:cNvSpPr>
          <p:nvPr>
            <p:ph type="ftr" sz="quarter" idx="11"/>
          </p:nvPr>
        </p:nvSpPr>
        <p:spPr/>
        <p:txBody>
          <a:bodyPr/>
          <a:lstStyle/>
          <a:p>
            <a:r>
              <a:rPr lang="en-US"/>
              <a:t>IAS - Non – ferrous metals for particle accelerators</a:t>
            </a:r>
            <a:endParaRPr lang="en-US" dirty="0"/>
          </a:p>
        </p:txBody>
      </p:sp>
      <p:sp>
        <p:nvSpPr>
          <p:cNvPr id="6" name="Slide Number Placeholder 5"/>
          <p:cNvSpPr>
            <a:spLocks noGrp="1"/>
          </p:cNvSpPr>
          <p:nvPr>
            <p:ph type="sldNum" sz="quarter" idx="12"/>
          </p:nvPr>
        </p:nvSpPr>
        <p:spPr/>
        <p:txBody>
          <a:bodyPr/>
          <a:lstStyle/>
          <a:p>
            <a:fld id="{8D6C380F-326D-3C40-9EE7-7FBAB0953422}" type="slidenum">
              <a:rPr lang="en-US" smtClean="0"/>
              <a:pPr/>
              <a:t>42</a:t>
            </a:fld>
            <a:endParaRPr lang="en-US"/>
          </a:p>
        </p:txBody>
      </p:sp>
    </p:spTree>
    <p:extLst>
      <p:ext uri="{BB962C8B-B14F-4D97-AF65-F5344CB8AC3E}">
        <p14:creationId xmlns:p14="http://schemas.microsoft.com/office/powerpoint/2010/main" val="429107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Copper for particle accelerators</a:t>
            </a:r>
          </a:p>
        </p:txBody>
      </p:sp>
      <p:sp>
        <p:nvSpPr>
          <p:cNvPr id="3" name="Content Placeholder 2"/>
          <p:cNvSpPr>
            <a:spLocks noGrp="1"/>
          </p:cNvSpPr>
          <p:nvPr>
            <p:ph sz="quarter" idx="13"/>
          </p:nvPr>
        </p:nvSpPr>
        <p:spPr>
          <a:xfrm>
            <a:off x="457200" y="1278082"/>
            <a:ext cx="8226425" cy="4608368"/>
          </a:xfrm>
        </p:spPr>
        <p:txBody>
          <a:bodyPr>
            <a:normAutofit/>
          </a:bodyPr>
          <a:lstStyle/>
          <a:p>
            <a:pPr lvl="1" algn="just"/>
            <a:r>
              <a:rPr lang="en-US" dirty="0"/>
              <a:t>Extremely high thermal and electrical conductivity</a:t>
            </a:r>
          </a:p>
        </p:txBody>
      </p:sp>
      <p:cxnSp>
        <p:nvCxnSpPr>
          <p:cNvPr id="7" name="Straight Connector 6"/>
          <p:cNvCxnSpPr/>
          <p:nvPr/>
        </p:nvCxnSpPr>
        <p:spPr>
          <a:xfrm>
            <a:off x="457200" y="840509"/>
            <a:ext cx="5448300"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5276878" y="5747471"/>
            <a:ext cx="3236410" cy="338554"/>
          </a:xfrm>
          <a:prstGeom prst="rect">
            <a:avLst/>
          </a:prstGeom>
          <a:noFill/>
        </p:spPr>
        <p:txBody>
          <a:bodyPr wrap="square" rtlCol="0">
            <a:spAutoFit/>
          </a:bodyPr>
          <a:lstStyle/>
          <a:p>
            <a:pPr algn="ctr"/>
            <a:r>
              <a:rPr lang="en-US" sz="1600" b="1" dirty="0">
                <a:solidFill>
                  <a:schemeClr val="tx1">
                    <a:lumMod val="60000"/>
                    <a:lumOff val="40000"/>
                  </a:schemeClr>
                </a:solidFill>
              </a:rPr>
              <a:t>18 kA HL-LHC current leads</a:t>
            </a:r>
          </a:p>
        </p:txBody>
      </p:sp>
      <p:sp>
        <p:nvSpPr>
          <p:cNvPr id="11" name="TextBox 10"/>
          <p:cNvSpPr txBox="1"/>
          <p:nvPr/>
        </p:nvSpPr>
        <p:spPr>
          <a:xfrm>
            <a:off x="776047" y="5630424"/>
            <a:ext cx="3236410" cy="584775"/>
          </a:xfrm>
          <a:prstGeom prst="rect">
            <a:avLst/>
          </a:prstGeom>
          <a:noFill/>
        </p:spPr>
        <p:txBody>
          <a:bodyPr wrap="square" rtlCol="0">
            <a:spAutoFit/>
          </a:bodyPr>
          <a:lstStyle/>
          <a:p>
            <a:pPr algn="ctr"/>
            <a:r>
              <a:rPr lang="en-US" sz="1600" b="1" dirty="0">
                <a:solidFill>
                  <a:schemeClr val="tx1">
                    <a:lumMod val="60000"/>
                    <a:lumOff val="40000"/>
                  </a:schemeClr>
                </a:solidFill>
              </a:rPr>
              <a:t>HIE ISOLDE quarter wave resonator substrate</a:t>
            </a:r>
          </a:p>
        </p:txBody>
      </p:sp>
      <p:sp>
        <p:nvSpPr>
          <p:cNvPr id="4" name="Date Placeholder 3"/>
          <p:cNvSpPr>
            <a:spLocks noGrp="1"/>
          </p:cNvSpPr>
          <p:nvPr>
            <p:ph type="dt" sz="half" idx="10"/>
          </p:nvPr>
        </p:nvSpPr>
        <p:spPr/>
        <p:txBody>
          <a:bodyPr/>
          <a:lstStyle/>
          <a:p>
            <a:r>
              <a:rPr lang="en-US"/>
              <a:t>04-06-2024</a:t>
            </a:r>
            <a:endParaRPr lang="en-US" dirty="0"/>
          </a:p>
        </p:txBody>
      </p:sp>
      <p:sp>
        <p:nvSpPr>
          <p:cNvPr id="5" name="Footer Placeholder 4"/>
          <p:cNvSpPr>
            <a:spLocks noGrp="1"/>
          </p:cNvSpPr>
          <p:nvPr>
            <p:ph type="ftr" sz="quarter" idx="11"/>
          </p:nvPr>
        </p:nvSpPr>
        <p:spPr/>
        <p:txBody>
          <a:bodyPr/>
          <a:lstStyle/>
          <a:p>
            <a:r>
              <a:rPr lang="en-US"/>
              <a:t>IAS - Non – ferrous metals for particle accelerators</a:t>
            </a:r>
            <a:endParaRPr lang="en-US" dirty="0"/>
          </a:p>
        </p:txBody>
      </p:sp>
      <p:sp>
        <p:nvSpPr>
          <p:cNvPr id="6" name="Slide Number Placeholder 5"/>
          <p:cNvSpPr>
            <a:spLocks noGrp="1"/>
          </p:cNvSpPr>
          <p:nvPr>
            <p:ph type="sldNum" sz="quarter" idx="12"/>
          </p:nvPr>
        </p:nvSpPr>
        <p:spPr/>
        <p:txBody>
          <a:bodyPr/>
          <a:lstStyle/>
          <a:p>
            <a:fld id="{8D6C380F-326D-3C40-9EE7-7FBAB0953422}" type="slidenum">
              <a:rPr lang="en-US" smtClean="0"/>
              <a:pPr/>
              <a:t>43</a:t>
            </a:fld>
            <a:endParaRPr lang="en-US"/>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7504" y="2307717"/>
            <a:ext cx="4033496" cy="3297383"/>
          </a:xfrm>
          <a:prstGeom prst="rect">
            <a:avLst/>
          </a:prstGeom>
        </p:spPr>
      </p:pic>
      <p:pic>
        <p:nvPicPr>
          <p:cNvPr id="10" name="Picture 9">
            <a:extLst>
              <a:ext uri="{FF2B5EF4-FFF2-40B4-BE49-F238E27FC236}">
                <a16:creationId xmlns:a16="http://schemas.microsoft.com/office/drawing/2014/main" id="{6E6EFA4C-A3DC-4173-AC1F-29EB0E44797C}"/>
              </a:ext>
            </a:extLst>
          </p:cNvPr>
          <p:cNvPicPr>
            <a:picLocks noChangeAspect="1"/>
          </p:cNvPicPr>
          <p:nvPr/>
        </p:nvPicPr>
        <p:blipFill>
          <a:blip r:embed="rId4"/>
          <a:stretch>
            <a:fillRect/>
          </a:stretch>
        </p:blipFill>
        <p:spPr>
          <a:xfrm>
            <a:off x="5857240" y="2295054"/>
            <a:ext cx="1941976" cy="3322708"/>
          </a:xfrm>
          <a:prstGeom prst="rect">
            <a:avLst/>
          </a:prstGeom>
        </p:spPr>
      </p:pic>
      <p:sp>
        <p:nvSpPr>
          <p:cNvPr id="15" name="TextBox 14">
            <a:extLst>
              <a:ext uri="{FF2B5EF4-FFF2-40B4-BE49-F238E27FC236}">
                <a16:creationId xmlns:a16="http://schemas.microsoft.com/office/drawing/2014/main" id="{76CB52EF-3107-D59F-3DB1-0F4E5DE243CB}"/>
              </a:ext>
            </a:extLst>
          </p:cNvPr>
          <p:cNvSpPr txBox="1"/>
          <p:nvPr/>
        </p:nvSpPr>
        <p:spPr>
          <a:xfrm>
            <a:off x="7809376" y="2206117"/>
            <a:ext cx="1236236" cy="646331"/>
          </a:xfrm>
          <a:prstGeom prst="rect">
            <a:avLst/>
          </a:prstGeom>
          <a:noFill/>
        </p:spPr>
        <p:txBody>
          <a:bodyPr wrap="none" rtlCol="0">
            <a:spAutoFit/>
          </a:bodyPr>
          <a:lstStyle/>
          <a:p>
            <a:pPr algn="ctr"/>
            <a:r>
              <a:rPr lang="en-US" dirty="0">
                <a:solidFill>
                  <a:srgbClr val="000000"/>
                </a:solidFill>
              </a:rPr>
              <a:t>Courtesy: </a:t>
            </a:r>
          </a:p>
          <a:p>
            <a:pPr algn="ctr"/>
            <a:r>
              <a:rPr lang="en-US" dirty="0">
                <a:solidFill>
                  <a:srgbClr val="000000"/>
                </a:solidFill>
              </a:rPr>
              <a:t>P. Moyret</a:t>
            </a:r>
          </a:p>
        </p:txBody>
      </p:sp>
    </p:spTree>
    <p:extLst>
      <p:ext uri="{BB962C8B-B14F-4D97-AF65-F5344CB8AC3E}">
        <p14:creationId xmlns:p14="http://schemas.microsoft.com/office/powerpoint/2010/main" val="1867562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5"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Copper for particle accelerators</a:t>
            </a:r>
          </a:p>
        </p:txBody>
      </p:sp>
      <p:sp>
        <p:nvSpPr>
          <p:cNvPr id="3" name="Content Placeholder 2"/>
          <p:cNvSpPr>
            <a:spLocks noGrp="1"/>
          </p:cNvSpPr>
          <p:nvPr>
            <p:ph sz="quarter" idx="13"/>
          </p:nvPr>
        </p:nvSpPr>
        <p:spPr>
          <a:xfrm>
            <a:off x="457200" y="1278082"/>
            <a:ext cx="8226425" cy="4608368"/>
          </a:xfrm>
        </p:spPr>
        <p:txBody>
          <a:bodyPr>
            <a:normAutofit/>
          </a:bodyPr>
          <a:lstStyle/>
          <a:p>
            <a:pPr lvl="1" algn="just"/>
            <a:r>
              <a:rPr lang="en-US" dirty="0"/>
              <a:t>Ductile and tough down to 4 K</a:t>
            </a:r>
          </a:p>
        </p:txBody>
      </p:sp>
      <p:cxnSp>
        <p:nvCxnSpPr>
          <p:cNvPr id="7" name="Straight Connector 6"/>
          <p:cNvCxnSpPr/>
          <p:nvPr/>
        </p:nvCxnSpPr>
        <p:spPr>
          <a:xfrm>
            <a:off x="457200" y="840509"/>
            <a:ext cx="5429250" cy="0"/>
          </a:xfrm>
          <a:prstGeom prst="line">
            <a:avLst/>
          </a:prstGeom>
          <a:ln w="38100"/>
          <a:effectLst/>
        </p:spPr>
        <p:style>
          <a:lnRef idx="2">
            <a:schemeClr val="accent1"/>
          </a:lnRef>
          <a:fillRef idx="0">
            <a:schemeClr val="accent1"/>
          </a:fillRef>
          <a:effectRef idx="1">
            <a:schemeClr val="accent1"/>
          </a:effectRef>
          <a:fontRef idx="minor">
            <a:schemeClr val="tx1"/>
          </a:fontRef>
        </p:style>
      </p:cxnSp>
      <p:pic>
        <p:nvPicPr>
          <p:cNvPr id="4" name="Picture 3"/>
          <p:cNvPicPr>
            <a:picLocks noChangeAspect="1"/>
          </p:cNvPicPr>
          <p:nvPr/>
        </p:nvPicPr>
        <p:blipFill>
          <a:blip r:embed="rId3"/>
          <a:stretch>
            <a:fillRect/>
          </a:stretch>
        </p:blipFill>
        <p:spPr>
          <a:xfrm>
            <a:off x="456464" y="2028197"/>
            <a:ext cx="6176996" cy="3555858"/>
          </a:xfrm>
          <a:prstGeom prst="rect">
            <a:avLst/>
          </a:prstGeom>
        </p:spPr>
      </p:pic>
      <p:sp>
        <p:nvSpPr>
          <p:cNvPr id="8" name="TextBox 7"/>
          <p:cNvSpPr txBox="1"/>
          <p:nvPr/>
        </p:nvSpPr>
        <p:spPr>
          <a:xfrm>
            <a:off x="530256" y="5542235"/>
            <a:ext cx="6103204" cy="584775"/>
          </a:xfrm>
          <a:prstGeom prst="rect">
            <a:avLst/>
          </a:prstGeom>
          <a:noFill/>
        </p:spPr>
        <p:txBody>
          <a:bodyPr wrap="square" rtlCol="0">
            <a:spAutoFit/>
          </a:bodyPr>
          <a:lstStyle/>
          <a:p>
            <a:pPr algn="ctr"/>
            <a:r>
              <a:rPr lang="en-GB" sz="1600" b="1" dirty="0">
                <a:solidFill>
                  <a:schemeClr val="tx1">
                    <a:lumMod val="60000"/>
                    <a:lumOff val="40000"/>
                  </a:schemeClr>
                </a:solidFill>
              </a:rPr>
              <a:t>Stress vs strain curve OFE – copper. ¼ hard (H01) temper state. </a:t>
            </a:r>
            <a:endParaRPr lang="en-US" sz="1600" b="1" dirty="0">
              <a:solidFill>
                <a:schemeClr val="tx1">
                  <a:lumMod val="60000"/>
                  <a:lumOff val="40000"/>
                </a:schemeClr>
              </a:solidFill>
            </a:endParaRPr>
          </a:p>
        </p:txBody>
      </p:sp>
      <p:pic>
        <p:nvPicPr>
          <p:cNvPr id="6" name="Picture 5"/>
          <p:cNvPicPr>
            <a:picLocks noChangeAspect="1"/>
          </p:cNvPicPr>
          <p:nvPr/>
        </p:nvPicPr>
        <p:blipFill>
          <a:blip r:embed="rId4"/>
          <a:stretch>
            <a:fillRect/>
          </a:stretch>
        </p:blipFill>
        <p:spPr>
          <a:xfrm>
            <a:off x="7038885" y="1611750"/>
            <a:ext cx="2058466" cy="1947862"/>
          </a:xfrm>
          <a:prstGeom prst="rect">
            <a:avLst/>
          </a:prstGeom>
        </p:spPr>
      </p:pic>
      <p:sp>
        <p:nvSpPr>
          <p:cNvPr id="14" name="TextBox 13"/>
          <p:cNvSpPr txBox="1"/>
          <p:nvPr/>
        </p:nvSpPr>
        <p:spPr>
          <a:xfrm>
            <a:off x="7186124" y="3582266"/>
            <a:ext cx="1820251" cy="830997"/>
          </a:xfrm>
          <a:prstGeom prst="rect">
            <a:avLst/>
          </a:prstGeom>
          <a:noFill/>
        </p:spPr>
        <p:txBody>
          <a:bodyPr wrap="square" rtlCol="0">
            <a:spAutoFit/>
          </a:bodyPr>
          <a:lstStyle/>
          <a:p>
            <a:pPr algn="ctr"/>
            <a:r>
              <a:rPr lang="en-US" sz="1600" b="1" dirty="0">
                <a:solidFill>
                  <a:schemeClr val="tx1">
                    <a:lumMod val="60000"/>
                    <a:lumOff val="40000"/>
                  </a:schemeClr>
                </a:solidFill>
              </a:rPr>
              <a:t>Face centered </a:t>
            </a:r>
          </a:p>
          <a:p>
            <a:pPr algn="ctr"/>
            <a:r>
              <a:rPr lang="en-US" sz="1600" b="1" dirty="0">
                <a:solidFill>
                  <a:schemeClr val="tx1">
                    <a:lumMod val="60000"/>
                    <a:lumOff val="40000"/>
                  </a:schemeClr>
                </a:solidFill>
              </a:rPr>
              <a:t>cubic (FCC)</a:t>
            </a:r>
          </a:p>
          <a:p>
            <a:pPr algn="ctr"/>
            <a:r>
              <a:rPr lang="en-US" sz="1600" b="1" dirty="0">
                <a:solidFill>
                  <a:schemeClr val="tx1">
                    <a:lumMod val="60000"/>
                    <a:lumOff val="40000"/>
                  </a:schemeClr>
                </a:solidFill>
              </a:rPr>
              <a:t>crystal structure</a:t>
            </a:r>
          </a:p>
        </p:txBody>
      </p:sp>
      <p:sp>
        <p:nvSpPr>
          <p:cNvPr id="13" name="Date Placeholder 12"/>
          <p:cNvSpPr>
            <a:spLocks noGrp="1"/>
          </p:cNvSpPr>
          <p:nvPr>
            <p:ph type="dt" sz="half" idx="10"/>
          </p:nvPr>
        </p:nvSpPr>
        <p:spPr/>
        <p:txBody>
          <a:bodyPr/>
          <a:lstStyle/>
          <a:p>
            <a:r>
              <a:rPr lang="en-US"/>
              <a:t>04-06-2024</a:t>
            </a:r>
            <a:endParaRPr lang="en-US" dirty="0"/>
          </a:p>
        </p:txBody>
      </p:sp>
      <p:sp>
        <p:nvSpPr>
          <p:cNvPr id="15" name="Footer Placeholder 14"/>
          <p:cNvSpPr>
            <a:spLocks noGrp="1"/>
          </p:cNvSpPr>
          <p:nvPr>
            <p:ph type="ftr" sz="quarter" idx="11"/>
          </p:nvPr>
        </p:nvSpPr>
        <p:spPr/>
        <p:txBody>
          <a:bodyPr/>
          <a:lstStyle/>
          <a:p>
            <a:r>
              <a:rPr lang="en-US"/>
              <a:t>IAS - Non – ferrous metals for particle accelerators</a:t>
            </a:r>
            <a:endParaRPr lang="en-US" dirty="0"/>
          </a:p>
        </p:txBody>
      </p:sp>
      <p:sp>
        <p:nvSpPr>
          <p:cNvPr id="16" name="Slide Number Placeholder 15"/>
          <p:cNvSpPr>
            <a:spLocks noGrp="1"/>
          </p:cNvSpPr>
          <p:nvPr>
            <p:ph type="sldNum" sz="quarter" idx="12"/>
          </p:nvPr>
        </p:nvSpPr>
        <p:spPr/>
        <p:txBody>
          <a:bodyPr/>
          <a:lstStyle/>
          <a:p>
            <a:fld id="{8D6C380F-326D-3C40-9EE7-7FBAB0953422}" type="slidenum">
              <a:rPr lang="en-US" smtClean="0"/>
              <a:pPr/>
              <a:t>44</a:t>
            </a:fld>
            <a:endParaRPr lang="en-US"/>
          </a:p>
        </p:txBody>
      </p:sp>
      <p:sp>
        <p:nvSpPr>
          <p:cNvPr id="10" name="TextBox 9"/>
          <p:cNvSpPr txBox="1"/>
          <p:nvPr/>
        </p:nvSpPr>
        <p:spPr>
          <a:xfrm>
            <a:off x="3879542" y="5288340"/>
            <a:ext cx="5264458" cy="1569660"/>
          </a:xfrm>
          <a:prstGeom prst="rect">
            <a:avLst/>
          </a:prstGeom>
          <a:solidFill>
            <a:srgbClr val="FFFF00"/>
          </a:solidFill>
        </p:spPr>
        <p:txBody>
          <a:bodyPr wrap="square" rtlCol="0">
            <a:spAutoFit/>
          </a:bodyPr>
          <a:lstStyle/>
          <a:p>
            <a:pPr algn="r"/>
            <a:r>
              <a:rPr lang="en-US" sz="2400" b="1" dirty="0"/>
              <a:t>See also </a:t>
            </a:r>
            <a:r>
              <a:rPr lang="en-US" sz="2400" b="1" dirty="0">
                <a:sym typeface="Wingdings" panose="05000000000000000000" pitchFamily="2" charset="2"/>
              </a:rPr>
              <a:t> </a:t>
            </a:r>
          </a:p>
          <a:p>
            <a:pPr algn="r"/>
            <a:r>
              <a:rPr lang="en-US" sz="2400" b="1" dirty="0"/>
              <a:t>CAS course on “Mechanical &amp; Materials engineering”, K-P. Weiss, Mechanical testing</a:t>
            </a:r>
          </a:p>
        </p:txBody>
      </p:sp>
    </p:spTree>
    <p:extLst>
      <p:ext uri="{BB962C8B-B14F-4D97-AF65-F5344CB8AC3E}">
        <p14:creationId xmlns:p14="http://schemas.microsoft.com/office/powerpoint/2010/main" val="1423357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Copper for particle accelerators</a:t>
            </a:r>
          </a:p>
        </p:txBody>
      </p:sp>
      <p:cxnSp>
        <p:nvCxnSpPr>
          <p:cNvPr id="7" name="Straight Connector 6"/>
          <p:cNvCxnSpPr/>
          <p:nvPr/>
        </p:nvCxnSpPr>
        <p:spPr>
          <a:xfrm>
            <a:off x="457200" y="840509"/>
            <a:ext cx="5429250" cy="0"/>
          </a:xfrm>
          <a:prstGeom prst="line">
            <a:avLst/>
          </a:prstGeom>
          <a:ln w="38100"/>
          <a:effectLst/>
        </p:spPr>
        <p:style>
          <a:lnRef idx="2">
            <a:schemeClr val="accent1"/>
          </a:lnRef>
          <a:fillRef idx="0">
            <a:schemeClr val="accent1"/>
          </a:fillRef>
          <a:effectRef idx="1">
            <a:schemeClr val="accent1"/>
          </a:effectRef>
          <a:fontRef idx="minor">
            <a:schemeClr val="tx1"/>
          </a:fontRef>
        </p:style>
      </p:cxnSp>
      <p:pic>
        <p:nvPicPr>
          <p:cNvPr id="24578" name="Picture 2" descr="CF-RFF Gaskets - Atlas Technologies"/>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527408" y="2789740"/>
            <a:ext cx="3482253" cy="2689905"/>
          </a:xfrm>
          <a:prstGeom prst="rect">
            <a:avLst/>
          </a:prstGeom>
          <a:noFill/>
          <a:extLst>
            <a:ext uri="{909E8E84-426E-40DD-AFC4-6F175D3DCCD1}">
              <a14:hiddenFill xmlns:a14="http://schemas.microsoft.com/office/drawing/2010/main">
                <a:solidFill>
                  <a:srgbClr val="FFFFFF"/>
                </a:solidFill>
              </a14:hiddenFill>
            </a:ext>
          </a:extLst>
        </p:spPr>
      </p:pic>
      <p:sp>
        <p:nvSpPr>
          <p:cNvPr id="10" name="Content Placeholder 2"/>
          <p:cNvSpPr txBox="1">
            <a:spLocks/>
          </p:cNvSpPr>
          <p:nvPr/>
        </p:nvSpPr>
        <p:spPr>
          <a:xfrm>
            <a:off x="152401" y="1440122"/>
            <a:ext cx="8226425" cy="917025"/>
          </a:xfrm>
          <a:prstGeom prst="rect">
            <a:avLst/>
          </a:prstGeom>
        </p:spPr>
        <p:txBody>
          <a:bodyPr vert="horz">
            <a:norm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Ubuntu Ligh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2400" b="0" i="0" kern="1200" baseline="0">
                <a:solidFill>
                  <a:srgbClr val="0C377B"/>
                </a:solidFill>
                <a:latin typeface="Ubuntu Ligh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2400" b="0" i="0" kern="1200">
                <a:solidFill>
                  <a:srgbClr val="0C377B"/>
                </a:solidFill>
                <a:latin typeface="Ubuntu Ligh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2000" b="0" i="0" kern="1200">
                <a:solidFill>
                  <a:srgbClr val="0C377B"/>
                </a:solidFill>
                <a:latin typeface="Ubuntu Ligh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2000" b="0" i="0" kern="1200" baseline="0">
                <a:solidFill>
                  <a:srgbClr val="0C377B"/>
                </a:solidFill>
                <a:latin typeface="Ubuntu Ligh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lvl="1" algn="just"/>
            <a:r>
              <a:rPr lang="en-US" dirty="0"/>
              <a:t>High availability, moderate price, formability, machinability.</a:t>
            </a:r>
          </a:p>
        </p:txBody>
      </p:sp>
      <p:pic>
        <p:nvPicPr>
          <p:cNvPr id="24586" name="Picture 10" descr="Technology Archives – Page 2 of 15 – CERN Courie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171540" y="2804526"/>
            <a:ext cx="4228143" cy="2681347"/>
          </a:xfrm>
          <a:prstGeom prst="rect">
            <a:avLst/>
          </a:prstGeom>
          <a:noFill/>
          <a:extLst>
            <a:ext uri="{909E8E84-426E-40DD-AFC4-6F175D3DCCD1}">
              <a14:hiddenFill xmlns:a14="http://schemas.microsoft.com/office/drawing/2010/main">
                <a:solidFill>
                  <a:srgbClr val="FFFFFF"/>
                </a:solidFill>
              </a14:hiddenFill>
            </a:ext>
          </a:extLst>
        </p:spPr>
      </p:pic>
      <p:pic>
        <p:nvPicPr>
          <p:cNvPr id="24584" name="Picture 8" descr="3: RF fingers of a LHC secondary collimator jaw (left and right ones). The set of the external vacuum chamber can also be seen (top and bottom ones). The overall assembly is designed to minimize broad-band impedance and trapped modes due to the movements of the collimator jaw during machine operation [52]. "/>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52160" y="2804527"/>
            <a:ext cx="2011603" cy="2681346"/>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408737" y="5594698"/>
            <a:ext cx="1498448" cy="584775"/>
          </a:xfrm>
          <a:prstGeom prst="rect">
            <a:avLst/>
          </a:prstGeom>
          <a:noFill/>
        </p:spPr>
        <p:txBody>
          <a:bodyPr wrap="square" rtlCol="0">
            <a:spAutoFit/>
          </a:bodyPr>
          <a:lstStyle/>
          <a:p>
            <a:pPr algn="ctr"/>
            <a:r>
              <a:rPr lang="en-US" sz="1600" b="1" dirty="0">
                <a:solidFill>
                  <a:schemeClr val="tx1">
                    <a:lumMod val="60000"/>
                    <a:lumOff val="40000"/>
                  </a:schemeClr>
                </a:solidFill>
              </a:rPr>
              <a:t>RF fingers of </a:t>
            </a:r>
          </a:p>
          <a:p>
            <a:pPr algn="ctr"/>
            <a:r>
              <a:rPr lang="en-US" sz="1600" b="1" dirty="0">
                <a:solidFill>
                  <a:schemeClr val="tx1">
                    <a:lumMod val="60000"/>
                    <a:lumOff val="40000"/>
                  </a:schemeClr>
                </a:solidFill>
              </a:rPr>
              <a:t>a collimator</a:t>
            </a:r>
          </a:p>
        </p:txBody>
      </p:sp>
      <p:sp>
        <p:nvSpPr>
          <p:cNvPr id="12" name="TextBox 11"/>
          <p:cNvSpPr txBox="1"/>
          <p:nvPr/>
        </p:nvSpPr>
        <p:spPr>
          <a:xfrm>
            <a:off x="3516389" y="5717808"/>
            <a:ext cx="1498448" cy="338554"/>
          </a:xfrm>
          <a:prstGeom prst="rect">
            <a:avLst/>
          </a:prstGeom>
          <a:noFill/>
        </p:spPr>
        <p:txBody>
          <a:bodyPr wrap="square" rtlCol="0">
            <a:spAutoFit/>
          </a:bodyPr>
          <a:lstStyle/>
          <a:p>
            <a:pPr algn="ctr"/>
            <a:r>
              <a:rPr lang="en-US" sz="1600" b="1" dirty="0">
                <a:solidFill>
                  <a:schemeClr val="tx1">
                    <a:lumMod val="60000"/>
                    <a:lumOff val="40000"/>
                  </a:schemeClr>
                </a:solidFill>
              </a:rPr>
              <a:t>RFQ</a:t>
            </a:r>
          </a:p>
        </p:txBody>
      </p:sp>
      <p:sp>
        <p:nvSpPr>
          <p:cNvPr id="13" name="TextBox 12"/>
          <p:cNvSpPr txBox="1"/>
          <p:nvPr/>
        </p:nvSpPr>
        <p:spPr>
          <a:xfrm>
            <a:off x="7013363" y="5498015"/>
            <a:ext cx="1740457" cy="830997"/>
          </a:xfrm>
          <a:prstGeom prst="rect">
            <a:avLst/>
          </a:prstGeom>
          <a:noFill/>
        </p:spPr>
        <p:txBody>
          <a:bodyPr wrap="square" rtlCol="0">
            <a:spAutoFit/>
          </a:bodyPr>
          <a:lstStyle/>
          <a:p>
            <a:pPr algn="ctr"/>
            <a:r>
              <a:rPr lang="en-US" sz="1600" b="1" dirty="0">
                <a:solidFill>
                  <a:schemeClr val="tx1">
                    <a:lumMod val="60000"/>
                    <a:lumOff val="40000"/>
                  </a:schemeClr>
                </a:solidFill>
              </a:rPr>
              <a:t>Cu gasket </a:t>
            </a:r>
            <a:r>
              <a:rPr lang="en-US" sz="1600" b="1" dirty="0" err="1">
                <a:solidFill>
                  <a:schemeClr val="tx1">
                    <a:lumMod val="60000"/>
                    <a:lumOff val="40000"/>
                  </a:schemeClr>
                </a:solidFill>
              </a:rPr>
              <a:t>Conflat</a:t>
            </a:r>
            <a:r>
              <a:rPr lang="en-US" sz="1600" b="1" dirty="0">
                <a:solidFill>
                  <a:schemeClr val="tx1">
                    <a:lumMod val="60000"/>
                    <a:lumOff val="40000"/>
                  </a:schemeClr>
                </a:solidFill>
              </a:rPr>
              <a:t> flange UHV</a:t>
            </a:r>
          </a:p>
        </p:txBody>
      </p:sp>
      <p:sp>
        <p:nvSpPr>
          <p:cNvPr id="5" name="Date Placeholder 4"/>
          <p:cNvSpPr>
            <a:spLocks noGrp="1"/>
          </p:cNvSpPr>
          <p:nvPr>
            <p:ph type="dt" sz="half" idx="10"/>
          </p:nvPr>
        </p:nvSpPr>
        <p:spPr/>
        <p:txBody>
          <a:bodyPr/>
          <a:lstStyle/>
          <a:p>
            <a:r>
              <a:rPr lang="en-US"/>
              <a:t>04-06-2024</a:t>
            </a:r>
            <a:endParaRPr lang="en-US" dirty="0"/>
          </a:p>
        </p:txBody>
      </p:sp>
      <p:sp>
        <p:nvSpPr>
          <p:cNvPr id="6" name="Footer Placeholder 5"/>
          <p:cNvSpPr>
            <a:spLocks noGrp="1"/>
          </p:cNvSpPr>
          <p:nvPr>
            <p:ph type="ftr" sz="quarter" idx="11"/>
          </p:nvPr>
        </p:nvSpPr>
        <p:spPr/>
        <p:txBody>
          <a:bodyPr/>
          <a:lstStyle/>
          <a:p>
            <a:r>
              <a:rPr lang="en-US"/>
              <a:t>IAS - Non – ferrous metals for particle accelerators</a:t>
            </a:r>
            <a:endParaRPr lang="en-US" dirty="0"/>
          </a:p>
        </p:txBody>
      </p:sp>
      <p:sp>
        <p:nvSpPr>
          <p:cNvPr id="8" name="Slide Number Placeholder 7"/>
          <p:cNvSpPr>
            <a:spLocks noGrp="1"/>
          </p:cNvSpPr>
          <p:nvPr>
            <p:ph type="sldNum" sz="quarter" idx="12"/>
          </p:nvPr>
        </p:nvSpPr>
        <p:spPr/>
        <p:txBody>
          <a:bodyPr/>
          <a:lstStyle/>
          <a:p>
            <a:fld id="{8D6C380F-326D-3C40-9EE7-7FBAB0953422}" type="slidenum">
              <a:rPr lang="en-US" smtClean="0"/>
              <a:pPr/>
              <a:t>45</a:t>
            </a:fld>
            <a:endParaRPr lang="en-US"/>
          </a:p>
        </p:txBody>
      </p:sp>
    </p:spTree>
    <p:extLst>
      <p:ext uri="{BB962C8B-B14F-4D97-AF65-F5344CB8AC3E}">
        <p14:creationId xmlns:p14="http://schemas.microsoft.com/office/powerpoint/2010/main" val="390639187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a:srcRect b="10072"/>
          <a:stretch/>
        </p:blipFill>
        <p:spPr>
          <a:xfrm>
            <a:off x="4953000" y="4197359"/>
            <a:ext cx="3943350" cy="2012942"/>
          </a:xfrm>
          <a:prstGeom prst="rect">
            <a:avLst/>
          </a:prstGeom>
        </p:spPr>
      </p:pic>
      <p:sp>
        <p:nvSpPr>
          <p:cNvPr id="2" name="Title 1"/>
          <p:cNvSpPr>
            <a:spLocks noGrp="1"/>
          </p:cNvSpPr>
          <p:nvPr>
            <p:ph type="title"/>
          </p:nvPr>
        </p:nvSpPr>
        <p:spPr/>
        <p:txBody>
          <a:bodyPr>
            <a:normAutofit/>
          </a:bodyPr>
          <a:lstStyle/>
          <a:p>
            <a:r>
              <a:rPr lang="en-US" sz="3200" dirty="0"/>
              <a:t>Wrought copper alloys: temper states</a:t>
            </a:r>
          </a:p>
        </p:txBody>
      </p:sp>
      <p:pic>
        <p:nvPicPr>
          <p:cNvPr id="4" name="Picture 3"/>
          <p:cNvPicPr>
            <a:picLocks noChangeAspect="1"/>
          </p:cNvPicPr>
          <p:nvPr/>
        </p:nvPicPr>
        <p:blipFill>
          <a:blip r:embed="rId4"/>
          <a:stretch>
            <a:fillRect/>
          </a:stretch>
        </p:blipFill>
        <p:spPr>
          <a:xfrm>
            <a:off x="295275" y="1987558"/>
            <a:ext cx="4400550" cy="3009900"/>
          </a:xfrm>
          <a:prstGeom prst="rect">
            <a:avLst/>
          </a:prstGeom>
        </p:spPr>
      </p:pic>
      <p:cxnSp>
        <p:nvCxnSpPr>
          <p:cNvPr id="5" name="Straight Connector 4"/>
          <p:cNvCxnSpPr/>
          <p:nvPr/>
        </p:nvCxnSpPr>
        <p:spPr>
          <a:xfrm>
            <a:off x="457200" y="840509"/>
            <a:ext cx="6791325" cy="0"/>
          </a:xfrm>
          <a:prstGeom prst="line">
            <a:avLst/>
          </a:prstGeom>
          <a:ln w="38100"/>
          <a:effectLst/>
        </p:spPr>
        <p:style>
          <a:lnRef idx="2">
            <a:schemeClr val="accent1"/>
          </a:lnRef>
          <a:fillRef idx="0">
            <a:schemeClr val="accent1"/>
          </a:fillRef>
          <a:effectRef idx="1">
            <a:schemeClr val="accent1"/>
          </a:effectRef>
          <a:fontRef idx="minor">
            <a:schemeClr val="tx1"/>
          </a:fontRef>
        </p:style>
      </p:cxnSp>
      <p:pic>
        <p:nvPicPr>
          <p:cNvPr id="6" name="Picture 5"/>
          <p:cNvPicPr>
            <a:picLocks noChangeAspect="1"/>
          </p:cNvPicPr>
          <p:nvPr/>
        </p:nvPicPr>
        <p:blipFill>
          <a:blip r:embed="rId5"/>
          <a:stretch>
            <a:fillRect/>
          </a:stretch>
        </p:blipFill>
        <p:spPr>
          <a:xfrm>
            <a:off x="4857750" y="1444359"/>
            <a:ext cx="3619500" cy="2933700"/>
          </a:xfrm>
          <a:prstGeom prst="rect">
            <a:avLst/>
          </a:prstGeom>
        </p:spPr>
      </p:pic>
      <p:sp>
        <p:nvSpPr>
          <p:cNvPr id="8" name="TextBox 7"/>
          <p:cNvSpPr txBox="1"/>
          <p:nvPr/>
        </p:nvSpPr>
        <p:spPr>
          <a:xfrm>
            <a:off x="1085850" y="1771650"/>
            <a:ext cx="2056973" cy="369332"/>
          </a:xfrm>
          <a:prstGeom prst="rect">
            <a:avLst/>
          </a:prstGeom>
          <a:noFill/>
        </p:spPr>
        <p:txBody>
          <a:bodyPr wrap="none" rtlCol="0">
            <a:spAutoFit/>
          </a:bodyPr>
          <a:lstStyle/>
          <a:p>
            <a:r>
              <a:rPr lang="en-US" dirty="0">
                <a:solidFill>
                  <a:schemeClr val="tx1">
                    <a:lumMod val="60000"/>
                    <a:lumOff val="40000"/>
                  </a:schemeClr>
                </a:solidFill>
              </a:rPr>
              <a:t>Annealed tempers</a:t>
            </a:r>
          </a:p>
        </p:txBody>
      </p:sp>
      <p:sp>
        <p:nvSpPr>
          <p:cNvPr id="9" name="TextBox 8"/>
          <p:cNvSpPr txBox="1"/>
          <p:nvPr/>
        </p:nvSpPr>
        <p:spPr>
          <a:xfrm>
            <a:off x="5614060" y="1099113"/>
            <a:ext cx="2364750" cy="369332"/>
          </a:xfrm>
          <a:prstGeom prst="rect">
            <a:avLst/>
          </a:prstGeom>
          <a:noFill/>
        </p:spPr>
        <p:txBody>
          <a:bodyPr wrap="none" rtlCol="0">
            <a:spAutoFit/>
          </a:bodyPr>
          <a:lstStyle/>
          <a:p>
            <a:r>
              <a:rPr lang="en-US" dirty="0">
                <a:solidFill>
                  <a:schemeClr val="tx1">
                    <a:lumMod val="60000"/>
                    <a:lumOff val="40000"/>
                  </a:schemeClr>
                </a:solidFill>
              </a:rPr>
              <a:t>Cold worked tempers</a:t>
            </a:r>
          </a:p>
        </p:txBody>
      </p:sp>
      <p:sp>
        <p:nvSpPr>
          <p:cNvPr id="3" name="Rectangle 2"/>
          <p:cNvSpPr/>
          <p:nvPr/>
        </p:nvSpPr>
        <p:spPr>
          <a:xfrm>
            <a:off x="585928" y="4660774"/>
            <a:ext cx="2752077" cy="168676"/>
          </a:xfrm>
          <a:prstGeom prst="rect">
            <a:avLst/>
          </a:prstGeom>
          <a:noFill/>
          <a:ln w="38100">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5291461" y="1951952"/>
            <a:ext cx="2831607" cy="1048699"/>
          </a:xfrm>
          <a:prstGeom prst="rect">
            <a:avLst/>
          </a:prstGeom>
          <a:noFill/>
          <a:ln w="38100">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Date Placeholder 10"/>
          <p:cNvSpPr>
            <a:spLocks noGrp="1"/>
          </p:cNvSpPr>
          <p:nvPr>
            <p:ph type="dt" sz="half" idx="10"/>
          </p:nvPr>
        </p:nvSpPr>
        <p:spPr/>
        <p:txBody>
          <a:bodyPr/>
          <a:lstStyle/>
          <a:p>
            <a:r>
              <a:rPr lang="en-US"/>
              <a:t>04-06-2024</a:t>
            </a:r>
            <a:endParaRPr lang="en-US" dirty="0"/>
          </a:p>
        </p:txBody>
      </p:sp>
      <p:sp>
        <p:nvSpPr>
          <p:cNvPr id="12" name="Footer Placeholder 11"/>
          <p:cNvSpPr>
            <a:spLocks noGrp="1"/>
          </p:cNvSpPr>
          <p:nvPr>
            <p:ph type="ftr" sz="quarter" idx="11"/>
          </p:nvPr>
        </p:nvSpPr>
        <p:spPr/>
        <p:txBody>
          <a:bodyPr/>
          <a:lstStyle/>
          <a:p>
            <a:r>
              <a:rPr lang="en-US"/>
              <a:t>IAS - Non – ferrous metals for particle accelerators</a:t>
            </a:r>
            <a:endParaRPr lang="en-US" dirty="0"/>
          </a:p>
        </p:txBody>
      </p:sp>
      <p:sp>
        <p:nvSpPr>
          <p:cNvPr id="13" name="Slide Number Placeholder 12"/>
          <p:cNvSpPr>
            <a:spLocks noGrp="1"/>
          </p:cNvSpPr>
          <p:nvPr>
            <p:ph type="sldNum" sz="quarter" idx="12"/>
          </p:nvPr>
        </p:nvSpPr>
        <p:spPr/>
        <p:txBody>
          <a:bodyPr/>
          <a:lstStyle/>
          <a:p>
            <a:fld id="{8D6C380F-326D-3C40-9EE7-7FBAB0953422}" type="slidenum">
              <a:rPr lang="en-US" smtClean="0"/>
              <a:pPr/>
              <a:t>46</a:t>
            </a:fld>
            <a:endParaRPr lang="en-US"/>
          </a:p>
        </p:txBody>
      </p:sp>
    </p:spTree>
    <p:extLst>
      <p:ext uri="{BB962C8B-B14F-4D97-AF65-F5344CB8AC3E}">
        <p14:creationId xmlns:p14="http://schemas.microsoft.com/office/powerpoint/2010/main" val="749020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Copper and copper alloys</a:t>
            </a:r>
          </a:p>
        </p:txBody>
      </p:sp>
      <p:cxnSp>
        <p:nvCxnSpPr>
          <p:cNvPr id="7" name="Straight Connector 6"/>
          <p:cNvCxnSpPr/>
          <p:nvPr/>
        </p:nvCxnSpPr>
        <p:spPr>
          <a:xfrm>
            <a:off x="457200" y="840509"/>
            <a:ext cx="4438650" cy="0"/>
          </a:xfrm>
          <a:prstGeom prst="line">
            <a:avLst/>
          </a:prstGeom>
          <a:ln w="38100"/>
          <a:effectLst/>
        </p:spPr>
        <p:style>
          <a:lnRef idx="2">
            <a:schemeClr val="accent1"/>
          </a:lnRef>
          <a:fillRef idx="0">
            <a:schemeClr val="accent1"/>
          </a:fillRef>
          <a:effectRef idx="1">
            <a:schemeClr val="accent1"/>
          </a:effectRef>
          <a:fontRef idx="minor">
            <a:schemeClr val="tx1"/>
          </a:fontRef>
        </p:style>
      </p:cxnSp>
      <p:pic>
        <p:nvPicPr>
          <p:cNvPr id="10" name="Picture 9"/>
          <p:cNvPicPr>
            <a:picLocks noChangeAspect="1"/>
          </p:cNvPicPr>
          <p:nvPr/>
        </p:nvPicPr>
        <p:blipFill rotWithShape="1">
          <a:blip r:embed="rId3" cstate="email">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rcRect l="1250" t="8333" r="7500" b="46482"/>
          <a:stretch/>
        </p:blipFill>
        <p:spPr>
          <a:xfrm>
            <a:off x="347935" y="1556349"/>
            <a:ext cx="8489237" cy="3152776"/>
          </a:xfrm>
          <a:prstGeom prst="rect">
            <a:avLst/>
          </a:prstGeom>
          <a:solidFill>
            <a:schemeClr val="bg1"/>
          </a:solidFill>
        </p:spPr>
      </p:pic>
      <p:sp>
        <p:nvSpPr>
          <p:cNvPr id="3" name="Rectangle 2"/>
          <p:cNvSpPr/>
          <p:nvPr/>
        </p:nvSpPr>
        <p:spPr>
          <a:xfrm>
            <a:off x="347935" y="2114550"/>
            <a:ext cx="7843565" cy="266700"/>
          </a:xfrm>
          <a:prstGeom prst="rect">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347935" y="3135529"/>
            <a:ext cx="3233465" cy="1938992"/>
          </a:xfrm>
          <a:prstGeom prst="rect">
            <a:avLst/>
          </a:prstGeom>
          <a:solidFill>
            <a:schemeClr val="bg1"/>
          </a:solidFill>
          <a:ln w="28575">
            <a:solidFill>
              <a:srgbClr val="00B050"/>
            </a:solidFill>
          </a:ln>
        </p:spPr>
        <p:txBody>
          <a:bodyPr wrap="square" rtlCol="0">
            <a:spAutoFit/>
          </a:bodyPr>
          <a:lstStyle/>
          <a:p>
            <a:pPr algn="ctr"/>
            <a:r>
              <a:rPr lang="en-US" sz="2000" dirty="0">
                <a:solidFill>
                  <a:srgbClr val="00B050"/>
                </a:solidFill>
              </a:rPr>
              <a:t>“electrical coppers”</a:t>
            </a:r>
          </a:p>
          <a:p>
            <a:pPr algn="ctr"/>
            <a:r>
              <a:rPr lang="en-US" sz="2000" dirty="0">
                <a:solidFill>
                  <a:srgbClr val="00B050"/>
                </a:solidFill>
              </a:rPr>
              <a:t>Cu OFE, C10100</a:t>
            </a:r>
          </a:p>
          <a:p>
            <a:pPr algn="ctr"/>
            <a:r>
              <a:rPr lang="en-US" sz="2000" dirty="0">
                <a:solidFill>
                  <a:srgbClr val="00B050"/>
                </a:solidFill>
              </a:rPr>
              <a:t>Cu OF, C10200</a:t>
            </a:r>
          </a:p>
          <a:p>
            <a:pPr algn="ctr"/>
            <a:r>
              <a:rPr lang="en-US" sz="2000" dirty="0">
                <a:solidFill>
                  <a:srgbClr val="00B050"/>
                </a:solidFill>
              </a:rPr>
              <a:t>Cu OFS, C10700</a:t>
            </a:r>
          </a:p>
          <a:p>
            <a:pPr algn="ctr"/>
            <a:endParaRPr lang="en-US" sz="2000" dirty="0">
              <a:solidFill>
                <a:srgbClr val="00B050"/>
              </a:solidFill>
            </a:endParaRPr>
          </a:p>
          <a:p>
            <a:pPr algn="ctr"/>
            <a:r>
              <a:rPr lang="en-US" sz="2000" dirty="0">
                <a:solidFill>
                  <a:srgbClr val="00B050"/>
                </a:solidFill>
              </a:rPr>
              <a:t>99.8Cu-0.15Al</a:t>
            </a:r>
            <a:r>
              <a:rPr lang="en-US" sz="2000" baseline="-25000" dirty="0">
                <a:solidFill>
                  <a:srgbClr val="00B050"/>
                </a:solidFill>
              </a:rPr>
              <a:t>2</a:t>
            </a:r>
            <a:r>
              <a:rPr lang="en-US" sz="2000" dirty="0">
                <a:solidFill>
                  <a:srgbClr val="00B050"/>
                </a:solidFill>
              </a:rPr>
              <a:t>O</a:t>
            </a:r>
            <a:r>
              <a:rPr lang="en-US" sz="2000" baseline="-25000" dirty="0">
                <a:solidFill>
                  <a:srgbClr val="00B050"/>
                </a:solidFill>
              </a:rPr>
              <a:t>3</a:t>
            </a:r>
            <a:r>
              <a:rPr lang="en-US" sz="2000" dirty="0">
                <a:solidFill>
                  <a:srgbClr val="00B050"/>
                </a:solidFill>
              </a:rPr>
              <a:t>,</a:t>
            </a:r>
            <a:r>
              <a:rPr lang="en-US" sz="2000" baseline="-25000" dirty="0">
                <a:solidFill>
                  <a:srgbClr val="00B050"/>
                </a:solidFill>
              </a:rPr>
              <a:t> </a:t>
            </a:r>
            <a:r>
              <a:rPr lang="en-US" sz="2000" dirty="0">
                <a:solidFill>
                  <a:srgbClr val="00B050"/>
                </a:solidFill>
              </a:rPr>
              <a:t>C15715</a:t>
            </a:r>
          </a:p>
        </p:txBody>
      </p:sp>
      <p:sp>
        <p:nvSpPr>
          <p:cNvPr id="5" name="TextBox 4"/>
          <p:cNvSpPr txBox="1"/>
          <p:nvPr/>
        </p:nvSpPr>
        <p:spPr>
          <a:xfrm>
            <a:off x="834047" y="5556244"/>
            <a:ext cx="2852127" cy="646331"/>
          </a:xfrm>
          <a:prstGeom prst="rect">
            <a:avLst/>
          </a:prstGeom>
          <a:noFill/>
        </p:spPr>
        <p:txBody>
          <a:bodyPr wrap="none" rtlCol="0">
            <a:spAutoFit/>
          </a:bodyPr>
          <a:lstStyle/>
          <a:p>
            <a:r>
              <a:rPr lang="en-US" dirty="0">
                <a:solidFill>
                  <a:schemeClr val="tx1">
                    <a:lumMod val="60000"/>
                    <a:lumOff val="40000"/>
                  </a:schemeClr>
                </a:solidFill>
              </a:rPr>
              <a:t>CERN Phase II collimator.</a:t>
            </a:r>
          </a:p>
          <a:p>
            <a:r>
              <a:rPr lang="en-US" dirty="0" err="1">
                <a:solidFill>
                  <a:schemeClr val="tx1">
                    <a:lumMod val="60000"/>
                    <a:lumOff val="40000"/>
                  </a:schemeClr>
                </a:solidFill>
              </a:rPr>
              <a:t>Glidcop</a:t>
            </a:r>
            <a:r>
              <a:rPr lang="en-US" dirty="0">
                <a:solidFill>
                  <a:schemeClr val="tx1">
                    <a:lumMod val="60000"/>
                    <a:lumOff val="40000"/>
                  </a:schemeClr>
                </a:solidFill>
              </a:rPr>
              <a:t>© </a:t>
            </a:r>
            <a:r>
              <a:rPr lang="en-US" dirty="0" err="1">
                <a:solidFill>
                  <a:schemeClr val="tx1">
                    <a:lumMod val="60000"/>
                    <a:lumOff val="40000"/>
                  </a:schemeClr>
                </a:solidFill>
              </a:rPr>
              <a:t>sectorized</a:t>
            </a:r>
            <a:r>
              <a:rPr lang="en-US" dirty="0">
                <a:solidFill>
                  <a:schemeClr val="tx1">
                    <a:lumMod val="60000"/>
                    <a:lumOff val="40000"/>
                  </a:schemeClr>
                </a:solidFill>
              </a:rPr>
              <a:t> jaw</a:t>
            </a:r>
          </a:p>
        </p:txBody>
      </p:sp>
      <p:sp>
        <p:nvSpPr>
          <p:cNvPr id="6" name="Date Placeholder 5"/>
          <p:cNvSpPr>
            <a:spLocks noGrp="1"/>
          </p:cNvSpPr>
          <p:nvPr>
            <p:ph type="dt" sz="half" idx="10"/>
          </p:nvPr>
        </p:nvSpPr>
        <p:spPr/>
        <p:txBody>
          <a:bodyPr/>
          <a:lstStyle/>
          <a:p>
            <a:r>
              <a:rPr lang="en-US"/>
              <a:t>04-06-2024</a:t>
            </a:r>
            <a:endParaRPr lang="en-US" dirty="0"/>
          </a:p>
        </p:txBody>
      </p:sp>
      <p:sp>
        <p:nvSpPr>
          <p:cNvPr id="9" name="Footer Placeholder 8"/>
          <p:cNvSpPr>
            <a:spLocks noGrp="1"/>
          </p:cNvSpPr>
          <p:nvPr>
            <p:ph type="ftr" sz="quarter" idx="11"/>
          </p:nvPr>
        </p:nvSpPr>
        <p:spPr/>
        <p:txBody>
          <a:bodyPr/>
          <a:lstStyle/>
          <a:p>
            <a:r>
              <a:rPr lang="en-US"/>
              <a:t>IAS - Non – ferrous metals for particle accelerators</a:t>
            </a:r>
            <a:endParaRPr lang="en-US" dirty="0"/>
          </a:p>
        </p:txBody>
      </p:sp>
      <p:sp>
        <p:nvSpPr>
          <p:cNvPr id="11" name="Slide Number Placeholder 10"/>
          <p:cNvSpPr>
            <a:spLocks noGrp="1"/>
          </p:cNvSpPr>
          <p:nvPr>
            <p:ph type="sldNum" sz="quarter" idx="12"/>
          </p:nvPr>
        </p:nvSpPr>
        <p:spPr/>
        <p:txBody>
          <a:bodyPr/>
          <a:lstStyle/>
          <a:p>
            <a:fld id="{8D6C380F-326D-3C40-9EE7-7FBAB0953422}" type="slidenum">
              <a:rPr lang="en-US" smtClean="0"/>
              <a:pPr/>
              <a:t>47</a:t>
            </a:fld>
            <a:endParaRPr lang="en-US"/>
          </a:p>
        </p:txBody>
      </p:sp>
      <p:pic>
        <p:nvPicPr>
          <p:cNvPr id="13" name="Picture 12"/>
          <p:cNvPicPr>
            <a:picLocks noChangeAspect="1"/>
          </p:cNvPicPr>
          <p:nvPr/>
        </p:nvPicPr>
        <p:blipFill>
          <a:blip r:embed="rId5"/>
          <a:stretch>
            <a:fillRect/>
          </a:stretch>
        </p:blipFill>
        <p:spPr>
          <a:xfrm>
            <a:off x="3666434" y="3535198"/>
            <a:ext cx="5305621" cy="2655404"/>
          </a:xfrm>
          <a:prstGeom prst="rect">
            <a:avLst/>
          </a:prstGeom>
        </p:spPr>
      </p:pic>
      <p:pic>
        <p:nvPicPr>
          <p:cNvPr id="12" name="Picture 11">
            <a:extLst>
              <a:ext uri="{FF2B5EF4-FFF2-40B4-BE49-F238E27FC236}">
                <a16:creationId xmlns:a16="http://schemas.microsoft.com/office/drawing/2014/main" id="{2B5CAF6C-360F-A600-0DCE-B8459D20E92D}"/>
              </a:ext>
            </a:extLst>
          </p:cNvPr>
          <p:cNvPicPr>
            <a:picLocks noChangeAspect="1"/>
          </p:cNvPicPr>
          <p:nvPr/>
        </p:nvPicPr>
        <p:blipFill>
          <a:blip r:embed="rId6"/>
          <a:stretch>
            <a:fillRect/>
          </a:stretch>
        </p:blipFill>
        <p:spPr>
          <a:xfrm>
            <a:off x="4731601" y="2503548"/>
            <a:ext cx="3364371" cy="3687054"/>
          </a:xfrm>
          <a:prstGeom prst="rect">
            <a:avLst/>
          </a:prstGeom>
        </p:spPr>
      </p:pic>
      <p:sp>
        <p:nvSpPr>
          <p:cNvPr id="14" name="TextBox 13">
            <a:extLst>
              <a:ext uri="{FF2B5EF4-FFF2-40B4-BE49-F238E27FC236}">
                <a16:creationId xmlns:a16="http://schemas.microsoft.com/office/drawing/2014/main" id="{F0C0A844-EBDF-EA64-64C5-571BC2CD3D46}"/>
              </a:ext>
            </a:extLst>
          </p:cNvPr>
          <p:cNvSpPr txBox="1"/>
          <p:nvPr/>
        </p:nvSpPr>
        <p:spPr>
          <a:xfrm>
            <a:off x="2811181" y="2577365"/>
            <a:ext cx="2225033" cy="523220"/>
          </a:xfrm>
          <a:prstGeom prst="rect">
            <a:avLst/>
          </a:prstGeom>
          <a:noFill/>
        </p:spPr>
        <p:txBody>
          <a:bodyPr wrap="none" rtlCol="0">
            <a:spAutoFit/>
          </a:bodyPr>
          <a:lstStyle/>
          <a:p>
            <a:pPr algn="ctr"/>
            <a:r>
              <a:rPr lang="en-US" sz="1400" dirty="0">
                <a:solidFill>
                  <a:srgbClr val="000000"/>
                </a:solidFill>
              </a:rPr>
              <a:t>Source: ASM copper and </a:t>
            </a:r>
          </a:p>
          <a:p>
            <a:pPr algn="ctr"/>
            <a:r>
              <a:rPr lang="en-US" sz="1400" dirty="0">
                <a:solidFill>
                  <a:srgbClr val="000000"/>
                </a:solidFill>
              </a:rPr>
              <a:t>copper alloys handbook</a:t>
            </a:r>
          </a:p>
        </p:txBody>
      </p:sp>
    </p:spTree>
    <p:extLst>
      <p:ext uri="{BB962C8B-B14F-4D97-AF65-F5344CB8AC3E}">
        <p14:creationId xmlns:p14="http://schemas.microsoft.com/office/powerpoint/2010/main" val="2602703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nodeType="clickEffect">
                                  <p:stCondLst>
                                    <p:cond delay="0"/>
                                  </p:stCondLst>
                                  <p:childTnLst>
                                    <p:animEffect transition="out" filter="fade">
                                      <p:cBhvr>
                                        <p:cTn id="22" dur="500"/>
                                        <p:tgtEl>
                                          <p:spTgt spid="12"/>
                                        </p:tgtEl>
                                      </p:cBhvr>
                                    </p:animEffect>
                                    <p:set>
                                      <p:cBhvr>
                                        <p:cTn id="23" dur="1" fill="hold">
                                          <p:stCondLst>
                                            <p:cond delay="499"/>
                                          </p:stCondLst>
                                        </p:cTn>
                                        <p:tgtEl>
                                          <p:spTgt spid="12"/>
                                        </p:tgtEl>
                                        <p:attrNameLst>
                                          <p:attrName>style.visibility</p:attrName>
                                        </p:attrNameLst>
                                      </p:cBhvr>
                                      <p:to>
                                        <p:strVal val="hidden"/>
                                      </p:to>
                                    </p:set>
                                  </p:childTnLst>
                                </p:cTn>
                              </p:par>
                              <p:par>
                                <p:cTn id="24" presetID="10" presetClass="exit" presetSubtype="0" fill="hold" grpId="1" nodeType="withEffect">
                                  <p:stCondLst>
                                    <p:cond delay="0"/>
                                  </p:stCondLst>
                                  <p:childTnLst>
                                    <p:animEffect transition="out" filter="fade">
                                      <p:cBhvr>
                                        <p:cTn id="25" dur="500"/>
                                        <p:tgtEl>
                                          <p:spTgt spid="14"/>
                                        </p:tgtEl>
                                      </p:cBhvr>
                                    </p:animEffect>
                                    <p:set>
                                      <p:cBhvr>
                                        <p:cTn id="26" dur="1" fill="hold">
                                          <p:stCondLst>
                                            <p:cond delay="499"/>
                                          </p:stCondLst>
                                        </p:cTn>
                                        <p:tgtEl>
                                          <p:spTgt spid="14"/>
                                        </p:tgtEl>
                                        <p:attrNameLst>
                                          <p:attrName>style.visibility</p:attrName>
                                        </p:attrNameLst>
                                      </p:cBhvr>
                                      <p:to>
                                        <p:strVal val="hidden"/>
                                      </p:to>
                                    </p:set>
                                  </p:childTnLst>
                                </p:cTn>
                              </p:par>
                              <p:par>
                                <p:cTn id="27" presetID="10" presetClass="entr" presetSubtype="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14" grpId="0"/>
      <p:bldP spid="14" grpId="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Copper and copper alloys</a:t>
            </a:r>
          </a:p>
        </p:txBody>
      </p:sp>
      <p:cxnSp>
        <p:nvCxnSpPr>
          <p:cNvPr id="7" name="Straight Connector 6"/>
          <p:cNvCxnSpPr/>
          <p:nvPr/>
        </p:nvCxnSpPr>
        <p:spPr>
          <a:xfrm>
            <a:off x="457200" y="840509"/>
            <a:ext cx="4438650" cy="0"/>
          </a:xfrm>
          <a:prstGeom prst="line">
            <a:avLst/>
          </a:prstGeom>
          <a:ln w="38100"/>
          <a:effectLst/>
        </p:spPr>
        <p:style>
          <a:lnRef idx="2">
            <a:schemeClr val="accent1"/>
          </a:lnRef>
          <a:fillRef idx="0">
            <a:schemeClr val="accent1"/>
          </a:fillRef>
          <a:effectRef idx="1">
            <a:schemeClr val="accent1"/>
          </a:effectRef>
          <a:fontRef idx="minor">
            <a:schemeClr val="tx1"/>
          </a:fontRef>
        </p:style>
      </p:cxnSp>
      <p:pic>
        <p:nvPicPr>
          <p:cNvPr id="10" name="Picture 9"/>
          <p:cNvPicPr>
            <a:picLocks noChangeAspect="1"/>
          </p:cNvPicPr>
          <p:nvPr/>
        </p:nvPicPr>
        <p:blipFill rotWithShape="1">
          <a:blip r:embed="rId3" cstate="email">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rcRect l="1250" t="8333" r="7500" b="46482"/>
          <a:stretch/>
        </p:blipFill>
        <p:spPr>
          <a:xfrm>
            <a:off x="347935" y="1556349"/>
            <a:ext cx="8489237" cy="3152776"/>
          </a:xfrm>
          <a:prstGeom prst="rect">
            <a:avLst/>
          </a:prstGeom>
          <a:solidFill>
            <a:schemeClr val="bg1"/>
          </a:solidFill>
        </p:spPr>
      </p:pic>
      <p:sp>
        <p:nvSpPr>
          <p:cNvPr id="3" name="Rectangle 2"/>
          <p:cNvSpPr/>
          <p:nvPr/>
        </p:nvSpPr>
        <p:spPr>
          <a:xfrm>
            <a:off x="347934" y="2341856"/>
            <a:ext cx="7843565" cy="209550"/>
          </a:xfrm>
          <a:prstGeom prst="rect">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347934" y="3038379"/>
            <a:ext cx="3595416" cy="1631216"/>
          </a:xfrm>
          <a:prstGeom prst="rect">
            <a:avLst/>
          </a:prstGeom>
          <a:solidFill>
            <a:schemeClr val="bg1"/>
          </a:solidFill>
          <a:ln w="28575">
            <a:solidFill>
              <a:srgbClr val="00B050"/>
            </a:solidFill>
          </a:ln>
        </p:spPr>
        <p:txBody>
          <a:bodyPr wrap="square" rtlCol="0">
            <a:spAutoFit/>
          </a:bodyPr>
          <a:lstStyle/>
          <a:p>
            <a:pPr algn="ctr"/>
            <a:r>
              <a:rPr lang="en-US" sz="2000" dirty="0">
                <a:solidFill>
                  <a:srgbClr val="00B050"/>
                </a:solidFill>
              </a:rPr>
              <a:t>High strength copper alloys</a:t>
            </a:r>
          </a:p>
          <a:p>
            <a:pPr algn="ctr"/>
            <a:r>
              <a:rPr lang="en-US" sz="2000" dirty="0">
                <a:solidFill>
                  <a:srgbClr val="00B050"/>
                </a:solidFill>
              </a:rPr>
              <a:t>Cu-2%Be, C17200</a:t>
            </a:r>
          </a:p>
          <a:p>
            <a:pPr algn="ctr"/>
            <a:r>
              <a:rPr lang="en-US" sz="2000" dirty="0">
                <a:solidFill>
                  <a:srgbClr val="00B050"/>
                </a:solidFill>
              </a:rPr>
              <a:t>Cu-0.3%Be-0.5%Co, C17410</a:t>
            </a:r>
          </a:p>
          <a:p>
            <a:pPr algn="ctr"/>
            <a:endParaRPr lang="en-US" sz="2000" dirty="0">
              <a:solidFill>
                <a:srgbClr val="00B050"/>
              </a:solidFill>
            </a:endParaRPr>
          </a:p>
          <a:p>
            <a:pPr algn="ctr"/>
            <a:r>
              <a:rPr lang="en-US" sz="2000" dirty="0">
                <a:solidFill>
                  <a:srgbClr val="00B050"/>
                </a:solidFill>
              </a:rPr>
              <a:t>Cu-1%Cr-0.15%Zr,C18150</a:t>
            </a:r>
          </a:p>
        </p:txBody>
      </p:sp>
      <p:pic>
        <p:nvPicPr>
          <p:cNvPr id="8" name="Picture 8" descr="3: RF fingers of a LHC secondary collimator jaw (left and right ones). The set of the external vacuum chamber can also be seen (top and bottom ones). The overall assembly is designed to minimize broad-band impedance and trapped modes due to the movements of the collimator jaw during machine operation [52]. "/>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503296" y="2833289"/>
            <a:ext cx="2571749" cy="3427991"/>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7075046" y="4876710"/>
            <a:ext cx="1762126" cy="1200329"/>
          </a:xfrm>
          <a:prstGeom prst="rect">
            <a:avLst/>
          </a:prstGeom>
          <a:noFill/>
        </p:spPr>
        <p:txBody>
          <a:bodyPr wrap="square" rtlCol="0">
            <a:spAutoFit/>
          </a:bodyPr>
          <a:lstStyle/>
          <a:p>
            <a:r>
              <a:rPr lang="en-US" dirty="0">
                <a:solidFill>
                  <a:schemeClr val="tx1">
                    <a:lumMod val="60000"/>
                    <a:lumOff val="40000"/>
                  </a:schemeClr>
                </a:solidFill>
              </a:rPr>
              <a:t>C17410 RF fingers of a </a:t>
            </a:r>
          </a:p>
          <a:p>
            <a:r>
              <a:rPr lang="en-US" dirty="0">
                <a:solidFill>
                  <a:schemeClr val="tx1">
                    <a:lumMod val="60000"/>
                    <a:lumOff val="40000"/>
                  </a:schemeClr>
                </a:solidFill>
              </a:rPr>
              <a:t>secondary LHC collimator</a:t>
            </a:r>
          </a:p>
        </p:txBody>
      </p:sp>
      <p:pic>
        <p:nvPicPr>
          <p:cNvPr id="6" name="Picture 5"/>
          <p:cNvPicPr>
            <a:picLocks noChangeAspect="1"/>
          </p:cNvPicPr>
          <p:nvPr/>
        </p:nvPicPr>
        <p:blipFill>
          <a:blip r:embed="rId6"/>
          <a:stretch>
            <a:fillRect/>
          </a:stretch>
        </p:blipFill>
        <p:spPr>
          <a:xfrm>
            <a:off x="68895" y="4737655"/>
            <a:ext cx="2996559" cy="1543867"/>
          </a:xfrm>
          <a:prstGeom prst="rect">
            <a:avLst/>
          </a:prstGeom>
        </p:spPr>
      </p:pic>
      <p:sp>
        <p:nvSpPr>
          <p:cNvPr id="11" name="TextBox 10"/>
          <p:cNvSpPr txBox="1"/>
          <p:nvPr/>
        </p:nvSpPr>
        <p:spPr>
          <a:xfrm>
            <a:off x="2969496" y="4770924"/>
            <a:ext cx="1455297" cy="1477328"/>
          </a:xfrm>
          <a:prstGeom prst="rect">
            <a:avLst/>
          </a:prstGeom>
          <a:solidFill>
            <a:schemeClr val="bg1"/>
          </a:solidFill>
        </p:spPr>
        <p:txBody>
          <a:bodyPr wrap="square" rtlCol="0">
            <a:spAutoFit/>
          </a:bodyPr>
          <a:lstStyle/>
          <a:p>
            <a:r>
              <a:rPr lang="en-US" dirty="0">
                <a:solidFill>
                  <a:schemeClr val="tx1">
                    <a:lumMod val="60000"/>
                    <a:lumOff val="40000"/>
                  </a:schemeClr>
                </a:solidFill>
              </a:rPr>
              <a:t>C18150 for TIDVG dump’s core &amp; cooling plates</a:t>
            </a:r>
          </a:p>
        </p:txBody>
      </p:sp>
      <p:pic>
        <p:nvPicPr>
          <p:cNvPr id="12" name="Picture 11"/>
          <p:cNvPicPr>
            <a:picLocks noChangeAspect="1"/>
          </p:cNvPicPr>
          <p:nvPr/>
        </p:nvPicPr>
        <p:blipFill>
          <a:blip r:embed="rId7"/>
          <a:stretch>
            <a:fillRect/>
          </a:stretch>
        </p:blipFill>
        <p:spPr>
          <a:xfrm>
            <a:off x="4291497" y="3557476"/>
            <a:ext cx="4461977" cy="2703804"/>
          </a:xfrm>
          <a:prstGeom prst="rect">
            <a:avLst/>
          </a:prstGeom>
        </p:spPr>
      </p:pic>
      <p:sp>
        <p:nvSpPr>
          <p:cNvPr id="5" name="Date Placeholder 4"/>
          <p:cNvSpPr>
            <a:spLocks noGrp="1"/>
          </p:cNvSpPr>
          <p:nvPr>
            <p:ph type="dt" sz="half" idx="10"/>
          </p:nvPr>
        </p:nvSpPr>
        <p:spPr/>
        <p:txBody>
          <a:bodyPr/>
          <a:lstStyle/>
          <a:p>
            <a:r>
              <a:rPr lang="en-US"/>
              <a:t>04-06-2024</a:t>
            </a:r>
            <a:endParaRPr lang="en-US" dirty="0"/>
          </a:p>
        </p:txBody>
      </p:sp>
      <p:sp>
        <p:nvSpPr>
          <p:cNvPr id="13" name="Footer Placeholder 12"/>
          <p:cNvSpPr>
            <a:spLocks noGrp="1"/>
          </p:cNvSpPr>
          <p:nvPr>
            <p:ph type="ftr" sz="quarter" idx="11"/>
          </p:nvPr>
        </p:nvSpPr>
        <p:spPr/>
        <p:txBody>
          <a:bodyPr/>
          <a:lstStyle/>
          <a:p>
            <a:r>
              <a:rPr lang="en-US"/>
              <a:t>IAS - Non – ferrous metals for particle accelerators</a:t>
            </a:r>
            <a:endParaRPr lang="en-US" dirty="0"/>
          </a:p>
        </p:txBody>
      </p:sp>
      <p:sp>
        <p:nvSpPr>
          <p:cNvPr id="14" name="Slide Number Placeholder 13"/>
          <p:cNvSpPr>
            <a:spLocks noGrp="1"/>
          </p:cNvSpPr>
          <p:nvPr>
            <p:ph type="sldNum" sz="quarter" idx="12"/>
          </p:nvPr>
        </p:nvSpPr>
        <p:spPr/>
        <p:txBody>
          <a:bodyPr/>
          <a:lstStyle/>
          <a:p>
            <a:fld id="{8D6C380F-326D-3C40-9EE7-7FBAB0953422}" type="slidenum">
              <a:rPr lang="en-US" smtClean="0"/>
              <a:pPr/>
              <a:t>48</a:t>
            </a:fld>
            <a:endParaRPr lang="en-US"/>
          </a:p>
        </p:txBody>
      </p:sp>
    </p:spTree>
    <p:extLst>
      <p:ext uri="{BB962C8B-B14F-4D97-AF65-F5344CB8AC3E}">
        <p14:creationId xmlns:p14="http://schemas.microsoft.com/office/powerpoint/2010/main" val="2364817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nodeType="clickEffect">
                                  <p:stCondLst>
                                    <p:cond delay="0"/>
                                  </p:stCondLst>
                                  <p:childTnLst>
                                    <p:animEffect transition="out" filter="fade">
                                      <p:cBhvr>
                                        <p:cTn id="19" dur="500"/>
                                        <p:tgtEl>
                                          <p:spTgt spid="8"/>
                                        </p:tgtEl>
                                      </p:cBhvr>
                                    </p:animEffect>
                                    <p:set>
                                      <p:cBhvr>
                                        <p:cTn id="20" dur="1" fill="hold">
                                          <p:stCondLst>
                                            <p:cond delay="499"/>
                                          </p:stCondLst>
                                        </p:cTn>
                                        <p:tgtEl>
                                          <p:spTgt spid="8"/>
                                        </p:tgtEl>
                                        <p:attrNameLst>
                                          <p:attrName>style.visibility</p:attrName>
                                        </p:attrNameLst>
                                      </p:cBhvr>
                                      <p:to>
                                        <p:strVal val="hidden"/>
                                      </p:to>
                                    </p:set>
                                  </p:childTnLst>
                                </p:cTn>
                              </p:par>
                              <p:par>
                                <p:cTn id="21" presetID="10" presetClass="exit" presetSubtype="0" fill="hold" grpId="1" nodeType="withEffect">
                                  <p:stCondLst>
                                    <p:cond delay="0"/>
                                  </p:stCondLst>
                                  <p:childTnLst>
                                    <p:animEffect transition="out" filter="fade">
                                      <p:cBhvr>
                                        <p:cTn id="22" dur="500"/>
                                        <p:tgtEl>
                                          <p:spTgt spid="9"/>
                                        </p:tgtEl>
                                      </p:cBhvr>
                                    </p:animEffect>
                                    <p:set>
                                      <p:cBhvr>
                                        <p:cTn id="23" dur="1" fill="hold">
                                          <p:stCondLst>
                                            <p:cond delay="499"/>
                                          </p:stCondLst>
                                        </p:cTn>
                                        <p:tgtEl>
                                          <p:spTgt spid="9"/>
                                        </p:tgtEl>
                                        <p:attrNameLst>
                                          <p:attrName>style.visibility</p:attrName>
                                        </p:attrNameLst>
                                      </p:cBhvr>
                                      <p:to>
                                        <p:strVal val="hidden"/>
                                      </p:to>
                                    </p:set>
                                  </p:childTnLst>
                                </p:cTn>
                              </p:par>
                              <p:par>
                                <p:cTn id="24" presetID="10" presetClass="entr" presetSubtype="0"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par>
                                <p:cTn id="30" presetID="10" presetClass="entr" presetSubtype="0"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p:bldP spid="9" grpId="1"/>
      <p:bldP spid="11"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Copper and copper alloys</a:t>
            </a:r>
          </a:p>
        </p:txBody>
      </p:sp>
      <p:cxnSp>
        <p:nvCxnSpPr>
          <p:cNvPr id="7" name="Straight Connector 6"/>
          <p:cNvCxnSpPr/>
          <p:nvPr/>
        </p:nvCxnSpPr>
        <p:spPr>
          <a:xfrm>
            <a:off x="457200" y="840509"/>
            <a:ext cx="4438650" cy="0"/>
          </a:xfrm>
          <a:prstGeom prst="line">
            <a:avLst/>
          </a:prstGeom>
          <a:ln w="38100"/>
          <a:effectLst/>
        </p:spPr>
        <p:style>
          <a:lnRef idx="2">
            <a:schemeClr val="accent1"/>
          </a:lnRef>
          <a:fillRef idx="0">
            <a:schemeClr val="accent1"/>
          </a:fillRef>
          <a:effectRef idx="1">
            <a:schemeClr val="accent1"/>
          </a:effectRef>
          <a:fontRef idx="minor">
            <a:schemeClr val="tx1"/>
          </a:fontRef>
        </p:style>
      </p:cxnSp>
      <p:pic>
        <p:nvPicPr>
          <p:cNvPr id="10" name="Picture 9"/>
          <p:cNvPicPr>
            <a:picLocks noChangeAspect="1"/>
          </p:cNvPicPr>
          <p:nvPr/>
        </p:nvPicPr>
        <p:blipFill rotWithShape="1">
          <a:blip r:embed="rId3" cstate="email">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rcRect l="1250" t="8333" r="7500" b="46482"/>
          <a:stretch/>
        </p:blipFill>
        <p:spPr>
          <a:xfrm>
            <a:off x="347935" y="1556349"/>
            <a:ext cx="8489237" cy="3152776"/>
          </a:xfrm>
          <a:prstGeom prst="rect">
            <a:avLst/>
          </a:prstGeom>
          <a:solidFill>
            <a:schemeClr val="bg1"/>
          </a:solidFill>
        </p:spPr>
      </p:pic>
      <p:sp>
        <p:nvSpPr>
          <p:cNvPr id="3" name="Rectangle 2"/>
          <p:cNvSpPr/>
          <p:nvPr/>
        </p:nvSpPr>
        <p:spPr>
          <a:xfrm>
            <a:off x="347934" y="4257675"/>
            <a:ext cx="7843565" cy="209550"/>
          </a:xfrm>
          <a:prstGeom prst="rect">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347935" y="5316141"/>
            <a:ext cx="3595416" cy="707886"/>
          </a:xfrm>
          <a:prstGeom prst="rect">
            <a:avLst/>
          </a:prstGeom>
          <a:solidFill>
            <a:schemeClr val="bg1"/>
          </a:solidFill>
          <a:ln w="28575">
            <a:solidFill>
              <a:srgbClr val="00B050"/>
            </a:solidFill>
          </a:ln>
        </p:spPr>
        <p:txBody>
          <a:bodyPr wrap="square" rtlCol="0">
            <a:spAutoFit/>
          </a:bodyPr>
          <a:lstStyle/>
          <a:p>
            <a:pPr algn="ctr"/>
            <a:r>
              <a:rPr lang="en-US" sz="2000" dirty="0">
                <a:solidFill>
                  <a:srgbClr val="00B050"/>
                </a:solidFill>
              </a:rPr>
              <a:t>70Cu-30Ni, C71500</a:t>
            </a:r>
          </a:p>
          <a:p>
            <a:pPr algn="ctr"/>
            <a:r>
              <a:rPr lang="en-US" sz="2000" dirty="0">
                <a:solidFill>
                  <a:srgbClr val="00B050"/>
                </a:solidFill>
              </a:rPr>
              <a:t>90Cu-10Ni, C70600</a:t>
            </a:r>
          </a:p>
        </p:txBody>
      </p:sp>
      <p:pic>
        <p:nvPicPr>
          <p:cNvPr id="13" name="Picture 12"/>
          <p:cNvPicPr>
            <a:picLocks noChangeAspect="1"/>
          </p:cNvPicPr>
          <p:nvPr/>
        </p:nvPicPr>
        <p:blipFill>
          <a:blip r:embed="rId5"/>
          <a:stretch>
            <a:fillRect/>
          </a:stretch>
        </p:blipFill>
        <p:spPr>
          <a:xfrm>
            <a:off x="980634" y="1853788"/>
            <a:ext cx="8001882" cy="3287828"/>
          </a:xfrm>
          <a:prstGeom prst="rect">
            <a:avLst/>
          </a:prstGeom>
        </p:spPr>
      </p:pic>
      <p:sp>
        <p:nvSpPr>
          <p:cNvPr id="15" name="TextBox 14"/>
          <p:cNvSpPr txBox="1"/>
          <p:nvPr/>
        </p:nvSpPr>
        <p:spPr>
          <a:xfrm>
            <a:off x="6960471" y="4529971"/>
            <a:ext cx="1455297" cy="1477328"/>
          </a:xfrm>
          <a:prstGeom prst="rect">
            <a:avLst/>
          </a:prstGeom>
          <a:solidFill>
            <a:schemeClr val="bg1"/>
          </a:solidFill>
        </p:spPr>
        <p:txBody>
          <a:bodyPr wrap="square" rtlCol="0">
            <a:spAutoFit/>
          </a:bodyPr>
          <a:lstStyle/>
          <a:p>
            <a:r>
              <a:rPr lang="en-US" dirty="0">
                <a:solidFill>
                  <a:schemeClr val="tx1">
                    <a:lumMod val="60000"/>
                    <a:lumOff val="40000"/>
                  </a:schemeClr>
                </a:solidFill>
              </a:rPr>
              <a:t>C70600 for the cooling circuit of phase II collimators</a:t>
            </a:r>
          </a:p>
        </p:txBody>
      </p:sp>
      <p:sp>
        <p:nvSpPr>
          <p:cNvPr id="5" name="Date Placeholder 4"/>
          <p:cNvSpPr>
            <a:spLocks noGrp="1"/>
          </p:cNvSpPr>
          <p:nvPr>
            <p:ph type="dt" sz="half" idx="10"/>
          </p:nvPr>
        </p:nvSpPr>
        <p:spPr/>
        <p:txBody>
          <a:bodyPr/>
          <a:lstStyle/>
          <a:p>
            <a:r>
              <a:rPr lang="en-US"/>
              <a:t>04-06-2024</a:t>
            </a:r>
            <a:endParaRPr lang="en-US" dirty="0"/>
          </a:p>
        </p:txBody>
      </p:sp>
      <p:sp>
        <p:nvSpPr>
          <p:cNvPr id="6" name="Footer Placeholder 5"/>
          <p:cNvSpPr>
            <a:spLocks noGrp="1"/>
          </p:cNvSpPr>
          <p:nvPr>
            <p:ph type="ftr" sz="quarter" idx="11"/>
          </p:nvPr>
        </p:nvSpPr>
        <p:spPr/>
        <p:txBody>
          <a:bodyPr/>
          <a:lstStyle/>
          <a:p>
            <a:r>
              <a:rPr lang="en-US"/>
              <a:t>IAS - Non – ferrous metals for particle accelerators</a:t>
            </a:r>
            <a:endParaRPr lang="en-US" dirty="0"/>
          </a:p>
        </p:txBody>
      </p:sp>
      <p:sp>
        <p:nvSpPr>
          <p:cNvPr id="8" name="Slide Number Placeholder 7"/>
          <p:cNvSpPr>
            <a:spLocks noGrp="1"/>
          </p:cNvSpPr>
          <p:nvPr>
            <p:ph type="sldNum" sz="quarter" idx="12"/>
          </p:nvPr>
        </p:nvSpPr>
        <p:spPr/>
        <p:txBody>
          <a:bodyPr/>
          <a:lstStyle/>
          <a:p>
            <a:fld id="{8D6C380F-326D-3C40-9EE7-7FBAB0953422}" type="slidenum">
              <a:rPr lang="en-US" smtClean="0"/>
              <a:pPr/>
              <a:t>49</a:t>
            </a:fld>
            <a:endParaRPr lang="en-US"/>
          </a:p>
        </p:txBody>
      </p:sp>
    </p:spTree>
    <p:extLst>
      <p:ext uri="{BB962C8B-B14F-4D97-AF65-F5344CB8AC3E}">
        <p14:creationId xmlns:p14="http://schemas.microsoft.com/office/powerpoint/2010/main" val="2350264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1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Environmental conditions of particle accelerators</a:t>
            </a:r>
          </a:p>
        </p:txBody>
      </p:sp>
      <p:sp>
        <p:nvSpPr>
          <p:cNvPr id="3" name="Content Placeholder 2"/>
          <p:cNvSpPr>
            <a:spLocks noGrp="1"/>
          </p:cNvSpPr>
          <p:nvPr>
            <p:ph sz="quarter" idx="13"/>
          </p:nvPr>
        </p:nvSpPr>
        <p:spPr>
          <a:xfrm>
            <a:off x="300181" y="1226193"/>
            <a:ext cx="8686801" cy="853724"/>
          </a:xfrm>
        </p:spPr>
        <p:txBody>
          <a:bodyPr/>
          <a:lstStyle/>
          <a:p>
            <a:r>
              <a:rPr lang="en-US" sz="2400" dirty="0">
                <a:solidFill>
                  <a:schemeClr val="tx1">
                    <a:lumMod val="60000"/>
                    <a:lumOff val="40000"/>
                  </a:schemeClr>
                </a:solidFill>
              </a:rPr>
              <a:t>Cryogenic temperatures </a:t>
            </a:r>
            <a:r>
              <a:rPr lang="en-US" sz="2400" dirty="0">
                <a:sym typeface="Wingdings" panose="05000000000000000000" pitchFamily="2" charset="2"/>
              </a:rPr>
              <a:t> down to 1.9 K (superfluid helium).</a:t>
            </a:r>
            <a:endParaRPr lang="en-US" sz="2400" dirty="0"/>
          </a:p>
          <a:p>
            <a:endParaRPr lang="en-US" dirty="0"/>
          </a:p>
        </p:txBody>
      </p:sp>
      <p:cxnSp>
        <p:nvCxnSpPr>
          <p:cNvPr id="5" name="Straight Connector 4"/>
          <p:cNvCxnSpPr/>
          <p:nvPr/>
        </p:nvCxnSpPr>
        <p:spPr>
          <a:xfrm>
            <a:off x="457200" y="840509"/>
            <a:ext cx="7707745"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6" name="Content Placeholder 2"/>
          <p:cNvSpPr txBox="1">
            <a:spLocks/>
          </p:cNvSpPr>
          <p:nvPr/>
        </p:nvSpPr>
        <p:spPr>
          <a:xfrm>
            <a:off x="300181" y="2484071"/>
            <a:ext cx="8226425" cy="512096"/>
          </a:xfrm>
          <a:prstGeom prst="rect">
            <a:avLst/>
          </a:prstGeom>
        </p:spPr>
        <p:txBody>
          <a:bodyPr vert="horz">
            <a:norm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Ubuntu Ligh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2400" b="0" i="0" kern="1200" baseline="0">
                <a:solidFill>
                  <a:srgbClr val="0C377B"/>
                </a:solidFill>
                <a:latin typeface="Ubuntu Ligh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2400" b="0" i="0" kern="1200">
                <a:solidFill>
                  <a:srgbClr val="0C377B"/>
                </a:solidFill>
                <a:latin typeface="Ubuntu Ligh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2000" b="0" i="0" kern="1200">
                <a:solidFill>
                  <a:srgbClr val="0C377B"/>
                </a:solidFill>
                <a:latin typeface="Ubuntu Ligh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2000" b="0" i="0" kern="1200" baseline="0">
                <a:solidFill>
                  <a:srgbClr val="0C377B"/>
                </a:solidFill>
                <a:latin typeface="Ubuntu Ligh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2400" dirty="0"/>
              <a:t>Ultra – high and extreme vacuum </a:t>
            </a:r>
            <a:r>
              <a:rPr lang="en-US" sz="2400" dirty="0">
                <a:sym typeface="Wingdings" panose="05000000000000000000" pitchFamily="2" charset="2"/>
              </a:rPr>
              <a:t> down to 10</a:t>
            </a:r>
            <a:r>
              <a:rPr lang="en-US" sz="2400" baseline="30000" dirty="0">
                <a:sym typeface="Wingdings" panose="05000000000000000000" pitchFamily="2" charset="2"/>
              </a:rPr>
              <a:t> -11</a:t>
            </a:r>
            <a:r>
              <a:rPr lang="en-US" sz="2400" dirty="0">
                <a:sym typeface="Wingdings" panose="05000000000000000000" pitchFamily="2" charset="2"/>
              </a:rPr>
              <a:t> mbar.</a:t>
            </a:r>
            <a:endParaRPr lang="en-US" sz="2400" dirty="0"/>
          </a:p>
          <a:p>
            <a:endParaRPr lang="en-US" dirty="0"/>
          </a:p>
        </p:txBody>
      </p:sp>
      <p:sp>
        <p:nvSpPr>
          <p:cNvPr id="7" name="Content Placeholder 2"/>
          <p:cNvSpPr txBox="1">
            <a:spLocks/>
          </p:cNvSpPr>
          <p:nvPr/>
        </p:nvSpPr>
        <p:spPr>
          <a:xfrm>
            <a:off x="300181" y="3411292"/>
            <a:ext cx="8226425" cy="502339"/>
          </a:xfrm>
          <a:prstGeom prst="rect">
            <a:avLst/>
          </a:prstGeom>
        </p:spPr>
        <p:txBody>
          <a:bodyPr vert="horz">
            <a:norm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Ubuntu Ligh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2400" b="0" i="0" kern="1200" baseline="0">
                <a:solidFill>
                  <a:srgbClr val="0C377B"/>
                </a:solidFill>
                <a:latin typeface="Ubuntu Ligh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2400" b="0" i="0" kern="1200">
                <a:solidFill>
                  <a:srgbClr val="0C377B"/>
                </a:solidFill>
                <a:latin typeface="Ubuntu Ligh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2000" b="0" i="0" kern="1200">
                <a:solidFill>
                  <a:srgbClr val="0C377B"/>
                </a:solidFill>
                <a:latin typeface="Ubuntu Ligh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2000" b="0" i="0" kern="1200" baseline="0">
                <a:solidFill>
                  <a:srgbClr val="0C377B"/>
                </a:solidFill>
                <a:latin typeface="Ubuntu Ligh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2400" dirty="0"/>
              <a:t>Electro – magnetic fields. </a:t>
            </a:r>
          </a:p>
        </p:txBody>
      </p:sp>
      <p:sp>
        <p:nvSpPr>
          <p:cNvPr id="8" name="Content Placeholder 2"/>
          <p:cNvSpPr txBox="1">
            <a:spLocks/>
          </p:cNvSpPr>
          <p:nvPr/>
        </p:nvSpPr>
        <p:spPr>
          <a:xfrm>
            <a:off x="300181" y="4328756"/>
            <a:ext cx="8226425" cy="465430"/>
          </a:xfrm>
          <a:prstGeom prst="rect">
            <a:avLst/>
          </a:prstGeom>
        </p:spPr>
        <p:txBody>
          <a:bodyPr vert="horz">
            <a:norm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Ubuntu Ligh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2400" b="0" i="0" kern="1200" baseline="0">
                <a:solidFill>
                  <a:srgbClr val="0C377B"/>
                </a:solidFill>
                <a:latin typeface="Ubuntu Ligh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2400" b="0" i="0" kern="1200">
                <a:solidFill>
                  <a:srgbClr val="0C377B"/>
                </a:solidFill>
                <a:latin typeface="Ubuntu Ligh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2000" b="0" i="0" kern="1200">
                <a:solidFill>
                  <a:srgbClr val="0C377B"/>
                </a:solidFill>
                <a:latin typeface="Ubuntu Ligh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2000" b="0" i="0" kern="1200" baseline="0">
                <a:solidFill>
                  <a:srgbClr val="0C377B"/>
                </a:solidFill>
                <a:latin typeface="Ubuntu Ligh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2400" dirty="0"/>
              <a:t>Radiation.</a:t>
            </a:r>
          </a:p>
        </p:txBody>
      </p:sp>
      <p:sp>
        <p:nvSpPr>
          <p:cNvPr id="9" name="Content Placeholder 2"/>
          <p:cNvSpPr txBox="1">
            <a:spLocks/>
          </p:cNvSpPr>
          <p:nvPr/>
        </p:nvSpPr>
        <p:spPr>
          <a:xfrm>
            <a:off x="300181" y="5209309"/>
            <a:ext cx="8226425" cy="908289"/>
          </a:xfrm>
          <a:prstGeom prst="rect">
            <a:avLst/>
          </a:prstGeom>
        </p:spPr>
        <p:txBody>
          <a:bodyPr vert="horz">
            <a:norm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Ubuntu Ligh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2400" b="0" i="0" kern="1200" baseline="0">
                <a:solidFill>
                  <a:srgbClr val="0C377B"/>
                </a:solidFill>
                <a:latin typeface="Ubuntu Ligh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2400" b="0" i="0" kern="1200">
                <a:solidFill>
                  <a:srgbClr val="0C377B"/>
                </a:solidFill>
                <a:latin typeface="Ubuntu Ligh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2000" b="0" i="0" kern="1200">
                <a:solidFill>
                  <a:srgbClr val="0C377B"/>
                </a:solidFill>
                <a:latin typeface="Ubuntu Ligh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2000" b="0" i="0" kern="1200" baseline="0">
                <a:solidFill>
                  <a:srgbClr val="0C377B"/>
                </a:solidFill>
                <a:latin typeface="Ubuntu Ligh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2400" dirty="0"/>
              <a:t>High temperatures and high strain rate </a:t>
            </a:r>
            <a:r>
              <a:rPr lang="en-US" sz="2400" dirty="0">
                <a:sym typeface="Wingdings" panose="05000000000000000000" pitchFamily="2" charset="2"/>
              </a:rPr>
              <a:t> beam intercepting devices (dumps, collimators, targets).</a:t>
            </a:r>
            <a:endParaRPr lang="en-US" sz="2400" dirty="0"/>
          </a:p>
          <a:p>
            <a:endParaRPr lang="en-US" dirty="0"/>
          </a:p>
        </p:txBody>
      </p:sp>
      <p:sp>
        <p:nvSpPr>
          <p:cNvPr id="4" name="Rectangle 3"/>
          <p:cNvSpPr/>
          <p:nvPr/>
        </p:nvSpPr>
        <p:spPr>
          <a:xfrm>
            <a:off x="300181" y="2484071"/>
            <a:ext cx="8383873" cy="3633527"/>
          </a:xfrm>
          <a:prstGeom prst="rect">
            <a:avLst/>
          </a:prstGeom>
          <a:solidFill>
            <a:schemeClr val="bg1">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Date Placeholder 9"/>
          <p:cNvSpPr>
            <a:spLocks noGrp="1"/>
          </p:cNvSpPr>
          <p:nvPr>
            <p:ph type="dt" sz="half" idx="10"/>
          </p:nvPr>
        </p:nvSpPr>
        <p:spPr/>
        <p:txBody>
          <a:bodyPr/>
          <a:lstStyle/>
          <a:p>
            <a:r>
              <a:rPr lang="en-US"/>
              <a:t>04-06-2024</a:t>
            </a:r>
            <a:endParaRPr lang="en-US" dirty="0"/>
          </a:p>
        </p:txBody>
      </p:sp>
      <p:sp>
        <p:nvSpPr>
          <p:cNvPr id="11" name="Footer Placeholder 10"/>
          <p:cNvSpPr>
            <a:spLocks noGrp="1"/>
          </p:cNvSpPr>
          <p:nvPr>
            <p:ph type="ftr" sz="quarter" idx="11"/>
          </p:nvPr>
        </p:nvSpPr>
        <p:spPr/>
        <p:txBody>
          <a:bodyPr/>
          <a:lstStyle/>
          <a:p>
            <a:r>
              <a:rPr lang="en-US"/>
              <a:t>IAS - Non – ferrous metals for particle accelerators</a:t>
            </a:r>
            <a:endParaRPr lang="en-US" dirty="0"/>
          </a:p>
        </p:txBody>
      </p:sp>
      <p:sp>
        <p:nvSpPr>
          <p:cNvPr id="12" name="Slide Number Placeholder 11"/>
          <p:cNvSpPr>
            <a:spLocks noGrp="1"/>
          </p:cNvSpPr>
          <p:nvPr>
            <p:ph type="sldNum" sz="quarter" idx="12"/>
          </p:nvPr>
        </p:nvSpPr>
        <p:spPr/>
        <p:txBody>
          <a:bodyPr/>
          <a:lstStyle/>
          <a:p>
            <a:fld id="{8D6C380F-326D-3C40-9EE7-7FBAB0953422}" type="slidenum">
              <a:rPr lang="en-US" smtClean="0"/>
              <a:pPr/>
              <a:t>5</a:t>
            </a:fld>
            <a:endParaRPr lang="en-US"/>
          </a:p>
        </p:txBody>
      </p:sp>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3502" y="2318669"/>
            <a:ext cx="3667125" cy="3007043"/>
          </a:xfrm>
          <a:prstGeom prst="rect">
            <a:avLst/>
          </a:prstGeom>
        </p:spPr>
      </p:pic>
      <p:pic>
        <p:nvPicPr>
          <p:cNvPr id="5122" name="Picture 2" descr="The challenge of keeping cool – CERN Couri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86406" y="2020644"/>
            <a:ext cx="3376612" cy="36030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716516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OFE Copper</a:t>
            </a:r>
          </a:p>
        </p:txBody>
      </p:sp>
      <p:cxnSp>
        <p:nvCxnSpPr>
          <p:cNvPr id="7" name="Straight Connector 6"/>
          <p:cNvCxnSpPr/>
          <p:nvPr/>
        </p:nvCxnSpPr>
        <p:spPr>
          <a:xfrm>
            <a:off x="457200" y="840509"/>
            <a:ext cx="2200275" cy="0"/>
          </a:xfrm>
          <a:prstGeom prst="line">
            <a:avLst/>
          </a:prstGeom>
          <a:ln w="38100"/>
          <a:effectLst/>
        </p:spPr>
        <p:style>
          <a:lnRef idx="2">
            <a:schemeClr val="accent1"/>
          </a:lnRef>
          <a:fillRef idx="0">
            <a:schemeClr val="accent1"/>
          </a:fillRef>
          <a:effectRef idx="1">
            <a:schemeClr val="accent1"/>
          </a:effectRef>
          <a:fontRef idx="minor">
            <a:schemeClr val="tx1"/>
          </a:fontRef>
        </p:style>
      </p:cxnSp>
      <p:pic>
        <p:nvPicPr>
          <p:cNvPr id="5" name="Picture 4"/>
          <p:cNvPicPr>
            <a:picLocks noChangeAspect="1"/>
          </p:cNvPicPr>
          <p:nvPr/>
        </p:nvPicPr>
        <p:blipFill>
          <a:blip r:embed="rId3"/>
          <a:stretch>
            <a:fillRect/>
          </a:stretch>
        </p:blipFill>
        <p:spPr>
          <a:xfrm>
            <a:off x="457200" y="1016701"/>
            <a:ext cx="3583416" cy="5149502"/>
          </a:xfrm>
          <a:prstGeom prst="rect">
            <a:avLst/>
          </a:prstGeom>
        </p:spPr>
      </p:pic>
      <p:pic>
        <p:nvPicPr>
          <p:cNvPr id="6" name="Picture 5"/>
          <p:cNvPicPr>
            <a:picLocks noChangeAspect="1"/>
          </p:cNvPicPr>
          <p:nvPr/>
        </p:nvPicPr>
        <p:blipFill>
          <a:blip r:embed="rId4"/>
          <a:stretch>
            <a:fillRect/>
          </a:stretch>
        </p:blipFill>
        <p:spPr>
          <a:xfrm>
            <a:off x="4235879" y="1447526"/>
            <a:ext cx="4448175" cy="1133475"/>
          </a:xfrm>
          <a:prstGeom prst="rect">
            <a:avLst/>
          </a:prstGeom>
        </p:spPr>
      </p:pic>
      <p:sp>
        <p:nvSpPr>
          <p:cNvPr id="8" name="TextBox 7"/>
          <p:cNvSpPr txBox="1"/>
          <p:nvPr/>
        </p:nvSpPr>
        <p:spPr>
          <a:xfrm>
            <a:off x="5132197" y="2628519"/>
            <a:ext cx="2655535" cy="369332"/>
          </a:xfrm>
          <a:prstGeom prst="rect">
            <a:avLst/>
          </a:prstGeom>
          <a:noFill/>
        </p:spPr>
        <p:txBody>
          <a:bodyPr wrap="none" rtlCol="0">
            <a:spAutoFit/>
          </a:bodyPr>
          <a:lstStyle/>
          <a:p>
            <a:r>
              <a:rPr lang="en-US" dirty="0">
                <a:solidFill>
                  <a:schemeClr val="tx1">
                    <a:lumMod val="60000"/>
                    <a:lumOff val="40000"/>
                  </a:schemeClr>
                </a:solidFill>
              </a:rPr>
              <a:t>Weldability / </a:t>
            </a:r>
            <a:r>
              <a:rPr lang="en-US" dirty="0" err="1">
                <a:solidFill>
                  <a:schemeClr val="tx1">
                    <a:lumMod val="60000"/>
                    <a:lumOff val="40000"/>
                  </a:schemeClr>
                </a:solidFill>
              </a:rPr>
              <a:t>brazeability</a:t>
            </a:r>
            <a:endParaRPr lang="en-US" dirty="0">
              <a:solidFill>
                <a:schemeClr val="tx1">
                  <a:lumMod val="60000"/>
                  <a:lumOff val="40000"/>
                </a:schemeClr>
              </a:solidFill>
            </a:endParaRPr>
          </a:p>
        </p:txBody>
      </p:sp>
      <p:pic>
        <p:nvPicPr>
          <p:cNvPr id="9" name="Picture 8"/>
          <p:cNvPicPr>
            <a:picLocks noChangeAspect="1"/>
          </p:cNvPicPr>
          <p:nvPr/>
        </p:nvPicPr>
        <p:blipFill>
          <a:blip r:embed="rId5"/>
          <a:stretch>
            <a:fillRect/>
          </a:stretch>
        </p:blipFill>
        <p:spPr>
          <a:xfrm>
            <a:off x="4202541" y="3507020"/>
            <a:ext cx="4514850" cy="1952625"/>
          </a:xfrm>
          <a:prstGeom prst="rect">
            <a:avLst/>
          </a:prstGeom>
        </p:spPr>
      </p:pic>
      <p:sp>
        <p:nvSpPr>
          <p:cNvPr id="12" name="TextBox 11"/>
          <p:cNvSpPr txBox="1"/>
          <p:nvPr/>
        </p:nvSpPr>
        <p:spPr>
          <a:xfrm>
            <a:off x="5386594" y="5507163"/>
            <a:ext cx="2146742" cy="369332"/>
          </a:xfrm>
          <a:prstGeom prst="rect">
            <a:avLst/>
          </a:prstGeom>
          <a:noFill/>
        </p:spPr>
        <p:txBody>
          <a:bodyPr wrap="none" rtlCol="0">
            <a:spAutoFit/>
          </a:bodyPr>
          <a:lstStyle/>
          <a:p>
            <a:r>
              <a:rPr lang="en-US" dirty="0">
                <a:solidFill>
                  <a:schemeClr val="tx1">
                    <a:lumMod val="60000"/>
                    <a:lumOff val="40000"/>
                  </a:schemeClr>
                </a:solidFill>
              </a:rPr>
              <a:t>Ease  of machining</a:t>
            </a:r>
          </a:p>
        </p:txBody>
      </p:sp>
      <p:sp>
        <p:nvSpPr>
          <p:cNvPr id="3" name="Date Placeholder 2"/>
          <p:cNvSpPr>
            <a:spLocks noGrp="1"/>
          </p:cNvSpPr>
          <p:nvPr>
            <p:ph type="dt" sz="half" idx="10"/>
          </p:nvPr>
        </p:nvSpPr>
        <p:spPr/>
        <p:txBody>
          <a:bodyPr/>
          <a:lstStyle/>
          <a:p>
            <a:r>
              <a:rPr lang="en-US"/>
              <a:t>04-06-2024</a:t>
            </a:r>
            <a:endParaRPr lang="en-US" dirty="0"/>
          </a:p>
        </p:txBody>
      </p:sp>
      <p:sp>
        <p:nvSpPr>
          <p:cNvPr id="4" name="Footer Placeholder 3"/>
          <p:cNvSpPr>
            <a:spLocks noGrp="1"/>
          </p:cNvSpPr>
          <p:nvPr>
            <p:ph type="ftr" sz="quarter" idx="11"/>
          </p:nvPr>
        </p:nvSpPr>
        <p:spPr/>
        <p:txBody>
          <a:bodyPr/>
          <a:lstStyle/>
          <a:p>
            <a:r>
              <a:rPr lang="en-US"/>
              <a:t>IAS - Non – ferrous metals for particle accelerators</a:t>
            </a:r>
            <a:endParaRPr lang="en-US" dirty="0"/>
          </a:p>
        </p:txBody>
      </p:sp>
      <p:sp>
        <p:nvSpPr>
          <p:cNvPr id="10" name="Slide Number Placeholder 9"/>
          <p:cNvSpPr>
            <a:spLocks noGrp="1"/>
          </p:cNvSpPr>
          <p:nvPr>
            <p:ph type="sldNum" sz="quarter" idx="12"/>
          </p:nvPr>
        </p:nvSpPr>
        <p:spPr/>
        <p:txBody>
          <a:bodyPr/>
          <a:lstStyle/>
          <a:p>
            <a:fld id="{8D6C380F-326D-3C40-9EE7-7FBAB0953422}" type="slidenum">
              <a:rPr lang="en-US" smtClean="0"/>
              <a:pPr/>
              <a:t>50</a:t>
            </a:fld>
            <a:endParaRPr lang="en-US"/>
          </a:p>
        </p:txBody>
      </p:sp>
    </p:spTree>
    <p:extLst>
      <p:ext uri="{BB962C8B-B14F-4D97-AF65-F5344CB8AC3E}">
        <p14:creationId xmlns:p14="http://schemas.microsoft.com/office/powerpoint/2010/main" val="102683830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2257"/>
            <a:ext cx="8226854" cy="715840"/>
          </a:xfrm>
        </p:spPr>
        <p:txBody>
          <a:bodyPr>
            <a:normAutofit/>
          </a:bodyPr>
          <a:lstStyle/>
          <a:p>
            <a:r>
              <a:rPr lang="en-US" sz="2800" b="1" dirty="0"/>
              <a:t>OFE Copper</a:t>
            </a:r>
          </a:p>
        </p:txBody>
      </p:sp>
      <p:sp>
        <p:nvSpPr>
          <p:cNvPr id="19" name="TextBox 18"/>
          <p:cNvSpPr txBox="1"/>
          <p:nvPr/>
        </p:nvSpPr>
        <p:spPr>
          <a:xfrm>
            <a:off x="544402" y="3630394"/>
            <a:ext cx="3077630" cy="646331"/>
          </a:xfrm>
          <a:prstGeom prst="rect">
            <a:avLst/>
          </a:prstGeom>
          <a:solidFill>
            <a:schemeClr val="bg1"/>
          </a:solidFill>
        </p:spPr>
        <p:txBody>
          <a:bodyPr wrap="square" rtlCol="0">
            <a:spAutoFit/>
          </a:bodyPr>
          <a:lstStyle/>
          <a:p>
            <a:r>
              <a:rPr lang="en-US" dirty="0">
                <a:solidFill>
                  <a:schemeClr val="tx1">
                    <a:lumMod val="60000"/>
                    <a:lumOff val="40000"/>
                  </a:schemeClr>
                </a:solidFill>
              </a:rPr>
              <a:t>CLIC accelerating structure.</a:t>
            </a:r>
          </a:p>
          <a:p>
            <a:r>
              <a:rPr lang="en-US" dirty="0">
                <a:solidFill>
                  <a:schemeClr val="tx1">
                    <a:lumMod val="60000"/>
                    <a:lumOff val="40000"/>
                  </a:schemeClr>
                </a:solidFill>
              </a:rPr>
              <a:t>Diamond turning / milling</a:t>
            </a:r>
          </a:p>
        </p:txBody>
      </p:sp>
      <p:sp>
        <p:nvSpPr>
          <p:cNvPr id="3" name="TextBox 2"/>
          <p:cNvSpPr txBox="1"/>
          <p:nvPr/>
        </p:nvSpPr>
        <p:spPr>
          <a:xfrm>
            <a:off x="2934251" y="6423234"/>
            <a:ext cx="1396536" cy="369332"/>
          </a:xfrm>
          <a:prstGeom prst="rect">
            <a:avLst/>
          </a:prstGeom>
          <a:noFill/>
        </p:spPr>
        <p:txBody>
          <a:bodyPr wrap="none" rtlCol="0">
            <a:spAutoFit/>
          </a:bodyPr>
          <a:lstStyle/>
          <a:p>
            <a:r>
              <a:rPr lang="en-US" dirty="0" err="1">
                <a:solidFill>
                  <a:schemeClr val="bg1"/>
                </a:solidFill>
              </a:rPr>
              <a:t>Ø</a:t>
            </a:r>
            <a:r>
              <a:rPr lang="en-US" baseline="-25000" dirty="0" err="1">
                <a:solidFill>
                  <a:schemeClr val="bg1"/>
                </a:solidFill>
              </a:rPr>
              <a:t>o</a:t>
            </a:r>
            <a:r>
              <a:rPr lang="en-US" baseline="-25000" dirty="0">
                <a:solidFill>
                  <a:schemeClr val="bg1"/>
                </a:solidFill>
              </a:rPr>
              <a:t> </a:t>
            </a:r>
            <a:r>
              <a:rPr lang="en-US" dirty="0">
                <a:solidFill>
                  <a:schemeClr val="bg1"/>
                </a:solidFill>
              </a:rPr>
              <a:t>= 83 mm</a:t>
            </a:r>
          </a:p>
        </p:txBody>
      </p:sp>
      <p:sp>
        <p:nvSpPr>
          <p:cNvPr id="8" name="Slide Number Placeholder 7"/>
          <p:cNvSpPr>
            <a:spLocks noGrp="1"/>
          </p:cNvSpPr>
          <p:nvPr>
            <p:ph type="sldNum" sz="quarter" idx="12"/>
          </p:nvPr>
        </p:nvSpPr>
        <p:spPr/>
        <p:txBody>
          <a:bodyPr/>
          <a:lstStyle/>
          <a:p>
            <a:fld id="{8D6C380F-326D-3C40-9EE7-7FBAB0953422}" type="slidenum">
              <a:rPr lang="en-US" smtClean="0"/>
              <a:pPr/>
              <a:t>51</a:t>
            </a:fld>
            <a:endParaRPr lang="en-US"/>
          </a:p>
        </p:txBody>
      </p:sp>
      <p:sp>
        <p:nvSpPr>
          <p:cNvPr id="24" name="TextBox 23"/>
          <p:cNvSpPr txBox="1"/>
          <p:nvPr/>
        </p:nvSpPr>
        <p:spPr>
          <a:xfrm>
            <a:off x="4592624" y="645172"/>
            <a:ext cx="1503376" cy="1200329"/>
          </a:xfrm>
          <a:prstGeom prst="rect">
            <a:avLst/>
          </a:prstGeom>
          <a:solidFill>
            <a:schemeClr val="bg1"/>
          </a:solidFill>
        </p:spPr>
        <p:txBody>
          <a:bodyPr wrap="square" rtlCol="0">
            <a:spAutoFit/>
          </a:bodyPr>
          <a:lstStyle/>
          <a:p>
            <a:pPr algn="just"/>
            <a:r>
              <a:rPr lang="en-US" dirty="0">
                <a:solidFill>
                  <a:schemeClr val="tx1">
                    <a:lumMod val="60000"/>
                    <a:lumOff val="40000"/>
                  </a:schemeClr>
                </a:solidFill>
              </a:rPr>
              <a:t>18 kA HL-LHC current lead during machining.</a:t>
            </a:r>
          </a:p>
        </p:txBody>
      </p:sp>
      <p:cxnSp>
        <p:nvCxnSpPr>
          <p:cNvPr id="25" name="Straight Connector 24"/>
          <p:cNvCxnSpPr/>
          <p:nvPr/>
        </p:nvCxnSpPr>
        <p:spPr>
          <a:xfrm>
            <a:off x="457200" y="554759"/>
            <a:ext cx="2124075" cy="0"/>
          </a:xfrm>
          <a:prstGeom prst="line">
            <a:avLst/>
          </a:prstGeom>
          <a:ln w="38100"/>
          <a:effectLst/>
        </p:spPr>
        <p:style>
          <a:lnRef idx="2">
            <a:schemeClr val="accent1"/>
          </a:lnRef>
          <a:fillRef idx="0">
            <a:schemeClr val="accent1"/>
          </a:fillRef>
          <a:effectRef idx="1">
            <a:schemeClr val="accent1"/>
          </a:effectRef>
          <a:fontRef idx="minor">
            <a:schemeClr val="tx1"/>
          </a:fontRef>
        </p:style>
      </p:cxnSp>
      <p:pic>
        <p:nvPicPr>
          <p:cNvPr id="26" name="Picture 25"/>
          <p:cNvPicPr>
            <a:picLocks noChangeAspect="1"/>
          </p:cNvPicPr>
          <p:nvPr/>
        </p:nvPicPr>
        <p:blipFill>
          <a:blip r:embed="rId3"/>
          <a:stretch>
            <a:fillRect/>
          </a:stretch>
        </p:blipFill>
        <p:spPr>
          <a:xfrm>
            <a:off x="4710836" y="2781300"/>
            <a:ext cx="4305300" cy="1695450"/>
          </a:xfrm>
          <a:prstGeom prst="rect">
            <a:avLst/>
          </a:prstGeom>
        </p:spPr>
      </p:pic>
      <p:sp>
        <p:nvSpPr>
          <p:cNvPr id="27" name="TextBox 26"/>
          <p:cNvSpPr txBox="1"/>
          <p:nvPr/>
        </p:nvSpPr>
        <p:spPr>
          <a:xfrm>
            <a:off x="6219238" y="2411968"/>
            <a:ext cx="1455297" cy="369332"/>
          </a:xfrm>
          <a:prstGeom prst="rect">
            <a:avLst/>
          </a:prstGeom>
          <a:solidFill>
            <a:schemeClr val="bg1"/>
          </a:solidFill>
        </p:spPr>
        <p:txBody>
          <a:bodyPr wrap="square" rtlCol="0">
            <a:spAutoFit/>
          </a:bodyPr>
          <a:lstStyle/>
          <a:p>
            <a:r>
              <a:rPr lang="en-US" dirty="0">
                <a:solidFill>
                  <a:schemeClr val="tx1">
                    <a:lumMod val="60000"/>
                    <a:lumOff val="40000"/>
                  </a:schemeClr>
                </a:solidFill>
              </a:rPr>
              <a:t>R</a:t>
            </a:r>
            <a:r>
              <a:rPr lang="en-US" baseline="-25000" dirty="0">
                <a:solidFill>
                  <a:schemeClr val="tx1">
                    <a:lumMod val="60000"/>
                    <a:lumOff val="40000"/>
                  </a:schemeClr>
                </a:solidFill>
              </a:rPr>
              <a:t>a</a:t>
            </a:r>
            <a:r>
              <a:rPr lang="en-US" dirty="0">
                <a:solidFill>
                  <a:schemeClr val="tx1">
                    <a:lumMod val="60000"/>
                    <a:lumOff val="40000"/>
                  </a:schemeClr>
                </a:solidFill>
              </a:rPr>
              <a:t> = 5 nm</a:t>
            </a:r>
          </a:p>
        </p:txBody>
      </p:sp>
      <p:sp>
        <p:nvSpPr>
          <p:cNvPr id="28" name="TextBox 27"/>
          <p:cNvSpPr txBox="1"/>
          <p:nvPr/>
        </p:nvSpPr>
        <p:spPr>
          <a:xfrm>
            <a:off x="6834799" y="4429086"/>
            <a:ext cx="2031390" cy="369332"/>
          </a:xfrm>
          <a:prstGeom prst="rect">
            <a:avLst/>
          </a:prstGeom>
          <a:noFill/>
        </p:spPr>
        <p:txBody>
          <a:bodyPr wrap="none" rtlCol="0">
            <a:spAutoFit/>
          </a:bodyPr>
          <a:lstStyle/>
          <a:p>
            <a:pPr algn="ctr"/>
            <a:r>
              <a:rPr lang="en-US" dirty="0">
                <a:solidFill>
                  <a:srgbClr val="000000"/>
                </a:solidFill>
              </a:rPr>
              <a:t>Courtesy: S. Atieh</a:t>
            </a:r>
          </a:p>
        </p:txBody>
      </p:sp>
      <p:sp>
        <p:nvSpPr>
          <p:cNvPr id="4" name="Date Placeholder 3">
            <a:extLst>
              <a:ext uri="{FF2B5EF4-FFF2-40B4-BE49-F238E27FC236}">
                <a16:creationId xmlns:a16="http://schemas.microsoft.com/office/drawing/2014/main" id="{90B2C2FB-2B52-9CB5-7D58-15CB5101C727}"/>
              </a:ext>
            </a:extLst>
          </p:cNvPr>
          <p:cNvSpPr>
            <a:spLocks noGrp="1"/>
          </p:cNvSpPr>
          <p:nvPr>
            <p:ph type="dt" sz="half" idx="10"/>
          </p:nvPr>
        </p:nvSpPr>
        <p:spPr/>
        <p:txBody>
          <a:bodyPr/>
          <a:lstStyle/>
          <a:p>
            <a:r>
              <a:rPr lang="en-US"/>
              <a:t>04-06-2024</a:t>
            </a:r>
            <a:endParaRPr lang="en-US" dirty="0"/>
          </a:p>
        </p:txBody>
      </p:sp>
      <p:sp>
        <p:nvSpPr>
          <p:cNvPr id="5" name="Footer Placeholder 4">
            <a:extLst>
              <a:ext uri="{FF2B5EF4-FFF2-40B4-BE49-F238E27FC236}">
                <a16:creationId xmlns:a16="http://schemas.microsoft.com/office/drawing/2014/main" id="{BBE4A1E0-660C-7710-2545-D7A6AFAD4DEB}"/>
              </a:ext>
            </a:extLst>
          </p:cNvPr>
          <p:cNvSpPr>
            <a:spLocks noGrp="1"/>
          </p:cNvSpPr>
          <p:nvPr>
            <p:ph type="ftr" sz="quarter" idx="11"/>
          </p:nvPr>
        </p:nvSpPr>
        <p:spPr/>
        <p:txBody>
          <a:bodyPr/>
          <a:lstStyle/>
          <a:p>
            <a:r>
              <a:rPr lang="en-US"/>
              <a:t>IAS - Non – ferrous metals for particle accelerators</a:t>
            </a:r>
            <a:endParaRPr lang="en-US" dirty="0"/>
          </a:p>
        </p:txBody>
      </p:sp>
      <p:pic>
        <p:nvPicPr>
          <p:cNvPr id="7" name="Picture 6">
            <a:extLst>
              <a:ext uri="{FF2B5EF4-FFF2-40B4-BE49-F238E27FC236}">
                <a16:creationId xmlns:a16="http://schemas.microsoft.com/office/drawing/2014/main" id="{06EFDD95-A834-4FE7-DECC-ADFD479E79DA}"/>
              </a:ext>
            </a:extLst>
          </p:cNvPr>
          <p:cNvPicPr>
            <a:picLocks noChangeAspect="1"/>
          </p:cNvPicPr>
          <p:nvPr/>
        </p:nvPicPr>
        <p:blipFill>
          <a:blip r:embed="rId4"/>
          <a:stretch>
            <a:fillRect/>
          </a:stretch>
        </p:blipFill>
        <p:spPr>
          <a:xfrm>
            <a:off x="69702" y="673387"/>
            <a:ext cx="4481676" cy="2934873"/>
          </a:xfrm>
          <a:prstGeom prst="rect">
            <a:avLst/>
          </a:prstGeom>
        </p:spPr>
      </p:pic>
      <p:sp>
        <p:nvSpPr>
          <p:cNvPr id="17" name="TextBox 16"/>
          <p:cNvSpPr txBox="1"/>
          <p:nvPr/>
        </p:nvSpPr>
        <p:spPr>
          <a:xfrm>
            <a:off x="4898616" y="4932287"/>
            <a:ext cx="4245383" cy="1938992"/>
          </a:xfrm>
          <a:prstGeom prst="rect">
            <a:avLst/>
          </a:prstGeom>
          <a:solidFill>
            <a:srgbClr val="FFFF00"/>
          </a:solidFill>
        </p:spPr>
        <p:txBody>
          <a:bodyPr wrap="square" rtlCol="0">
            <a:spAutoFit/>
          </a:bodyPr>
          <a:lstStyle/>
          <a:p>
            <a:pPr algn="r"/>
            <a:r>
              <a:rPr lang="en-US" sz="2400" b="1" dirty="0"/>
              <a:t>See also </a:t>
            </a:r>
            <a:r>
              <a:rPr lang="en-US" sz="2400" b="1" dirty="0">
                <a:sym typeface="Wingdings" panose="05000000000000000000" pitchFamily="2" charset="2"/>
              </a:rPr>
              <a:t> </a:t>
            </a:r>
          </a:p>
          <a:p>
            <a:pPr algn="r"/>
            <a:r>
              <a:rPr lang="en-US" sz="2400" b="1" dirty="0"/>
              <a:t>CAS course on “Mechanical &amp; Materials engineering”, J. </a:t>
            </a:r>
            <a:r>
              <a:rPr lang="en-US" sz="2400" b="1" dirty="0" err="1"/>
              <a:t>Tschoepel</a:t>
            </a:r>
            <a:r>
              <a:rPr lang="en-US" sz="2400" b="1" dirty="0"/>
              <a:t>, Machining</a:t>
            </a:r>
          </a:p>
        </p:txBody>
      </p:sp>
      <p:pic>
        <p:nvPicPr>
          <p:cNvPr id="32774" name="Picture 6" descr="High-gradient X-band technology: from TeV colliders to light sources and  more – CERN Courier"/>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t="50768"/>
          <a:stretch/>
        </p:blipFill>
        <p:spPr bwMode="auto">
          <a:xfrm>
            <a:off x="0" y="4219575"/>
            <a:ext cx="4166434" cy="2634557"/>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8AB760F5-2912-EDD1-D12B-6FF58B0FB34C}"/>
              </a:ext>
            </a:extLst>
          </p:cNvPr>
          <p:cNvSpPr txBox="1"/>
          <p:nvPr/>
        </p:nvSpPr>
        <p:spPr>
          <a:xfrm>
            <a:off x="1465099" y="673387"/>
            <a:ext cx="1236236" cy="646331"/>
          </a:xfrm>
          <a:prstGeom prst="rect">
            <a:avLst/>
          </a:prstGeom>
          <a:noFill/>
        </p:spPr>
        <p:txBody>
          <a:bodyPr wrap="none" rtlCol="0">
            <a:spAutoFit/>
          </a:bodyPr>
          <a:lstStyle/>
          <a:p>
            <a:pPr algn="ctr"/>
            <a:r>
              <a:rPr lang="en-US" dirty="0">
                <a:solidFill>
                  <a:schemeClr val="bg1"/>
                </a:solidFill>
              </a:rPr>
              <a:t>Courtesy: </a:t>
            </a:r>
          </a:p>
          <a:p>
            <a:pPr algn="ctr"/>
            <a:r>
              <a:rPr lang="en-US" dirty="0">
                <a:solidFill>
                  <a:schemeClr val="bg1"/>
                </a:solidFill>
              </a:rPr>
              <a:t>P. Moyret</a:t>
            </a:r>
          </a:p>
        </p:txBody>
      </p:sp>
    </p:spTree>
    <p:extLst>
      <p:ext uri="{BB962C8B-B14F-4D97-AF65-F5344CB8AC3E}">
        <p14:creationId xmlns:p14="http://schemas.microsoft.com/office/powerpoint/2010/main" val="2323166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nodeType="withEffect">
                                  <p:stCondLst>
                                    <p:cond delay="0"/>
                                  </p:stCondLst>
                                  <p:childTnLst>
                                    <p:set>
                                      <p:cBhvr>
                                        <p:cTn id="9" dur="1" fill="hold">
                                          <p:stCondLst>
                                            <p:cond delay="0"/>
                                          </p:stCondLst>
                                        </p:cTn>
                                        <p:tgtEl>
                                          <p:spTgt spid="32774"/>
                                        </p:tgtEl>
                                        <p:attrNameLst>
                                          <p:attrName>style.visibility</p:attrName>
                                        </p:attrNameLst>
                                      </p:cBhvr>
                                      <p:to>
                                        <p:strVal val="visible"/>
                                      </p:to>
                                    </p:set>
                                    <p:animEffect transition="in" filter="fade">
                                      <p:cBhvr>
                                        <p:cTn id="10" dur="500"/>
                                        <p:tgtEl>
                                          <p:spTgt spid="3277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500"/>
                                        <p:tgtEl>
                                          <p:spTgt spid="2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7" grpId="0" animBg="1"/>
      <p:bldP spid="28" grpId="0"/>
      <p:bldP spid="17"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629" y="935063"/>
            <a:ext cx="8226425" cy="2828616"/>
          </a:xfrm>
        </p:spPr>
        <p:txBody>
          <a:bodyPr/>
          <a:lstStyle/>
          <a:p>
            <a:pPr algn="just"/>
            <a:r>
              <a:rPr lang="en-US" dirty="0"/>
              <a:t>Titanium</a:t>
            </a:r>
          </a:p>
          <a:p>
            <a:pPr lvl="2" algn="just"/>
            <a:r>
              <a:rPr lang="en-US" dirty="0"/>
              <a:t>The name comes from Titan, son of Gaea.</a:t>
            </a:r>
          </a:p>
          <a:p>
            <a:pPr lvl="2" algn="just"/>
            <a:r>
              <a:rPr lang="en-US" dirty="0"/>
              <a:t>High corrosion resistance, low density, high mechanical resistance.</a:t>
            </a:r>
          </a:p>
          <a:p>
            <a:pPr lvl="2" algn="just"/>
            <a:endParaRPr lang="en-US" dirty="0"/>
          </a:p>
        </p:txBody>
      </p:sp>
      <p:pic>
        <p:nvPicPr>
          <p:cNvPr id="4" name="Picture 3"/>
          <p:cNvPicPr>
            <a:picLocks noChangeAspect="1"/>
          </p:cNvPicPr>
          <p:nvPr/>
        </p:nvPicPr>
        <p:blipFill>
          <a:blip r:embed="rId3"/>
          <a:stretch>
            <a:fillRect/>
          </a:stretch>
        </p:blipFill>
        <p:spPr>
          <a:xfrm>
            <a:off x="7590937" y="233493"/>
            <a:ext cx="1093117" cy="1080000"/>
          </a:xfrm>
          <a:prstGeom prst="rect">
            <a:avLst/>
          </a:prstGeom>
        </p:spPr>
      </p:pic>
      <p:sp>
        <p:nvSpPr>
          <p:cNvPr id="7" name="TextBox 6"/>
          <p:cNvSpPr txBox="1"/>
          <p:nvPr/>
        </p:nvSpPr>
        <p:spPr>
          <a:xfrm>
            <a:off x="6287641" y="4297648"/>
            <a:ext cx="2856359" cy="923330"/>
          </a:xfrm>
          <a:prstGeom prst="rect">
            <a:avLst/>
          </a:prstGeom>
          <a:noFill/>
        </p:spPr>
        <p:txBody>
          <a:bodyPr wrap="none" rtlCol="0">
            <a:spAutoFit/>
          </a:bodyPr>
          <a:lstStyle/>
          <a:p>
            <a:pPr algn="ctr"/>
            <a:r>
              <a:rPr lang="en-US" dirty="0">
                <a:solidFill>
                  <a:schemeClr val="tx1">
                    <a:lumMod val="60000"/>
                    <a:lumOff val="40000"/>
                  </a:schemeClr>
                </a:solidFill>
              </a:rPr>
              <a:t>If price is not a problem, </a:t>
            </a:r>
          </a:p>
          <a:p>
            <a:pPr algn="ctr"/>
            <a:r>
              <a:rPr lang="en-US" dirty="0" err="1">
                <a:solidFill>
                  <a:schemeClr val="tx1">
                    <a:lumMod val="60000"/>
                    <a:lumOff val="40000"/>
                  </a:schemeClr>
                </a:solidFill>
              </a:rPr>
              <a:t>Ti</a:t>
            </a:r>
            <a:r>
              <a:rPr lang="en-US" dirty="0">
                <a:solidFill>
                  <a:schemeClr val="tx1">
                    <a:lumMod val="60000"/>
                    <a:lumOff val="40000"/>
                  </a:schemeClr>
                </a:solidFill>
              </a:rPr>
              <a:t> overwhelms Al in many </a:t>
            </a:r>
          </a:p>
          <a:p>
            <a:pPr algn="ctr"/>
            <a:r>
              <a:rPr lang="en-US" dirty="0">
                <a:solidFill>
                  <a:schemeClr val="tx1">
                    <a:lumMod val="60000"/>
                    <a:lumOff val="40000"/>
                  </a:schemeClr>
                </a:solidFill>
              </a:rPr>
              <a:t>aspects</a:t>
            </a:r>
          </a:p>
        </p:txBody>
      </p:sp>
      <p:sp>
        <p:nvSpPr>
          <p:cNvPr id="8" name="Title 1"/>
          <p:cNvSpPr>
            <a:spLocks noGrp="1"/>
          </p:cNvSpPr>
          <p:nvPr>
            <p:ph type="title"/>
          </p:nvPr>
        </p:nvSpPr>
        <p:spPr>
          <a:xfrm>
            <a:off x="457200" y="233493"/>
            <a:ext cx="8226854" cy="715840"/>
          </a:xfrm>
        </p:spPr>
        <p:txBody>
          <a:bodyPr>
            <a:normAutofit/>
          </a:bodyPr>
          <a:lstStyle/>
          <a:p>
            <a:r>
              <a:rPr lang="en-US" sz="2800" b="1" dirty="0"/>
              <a:t>Non – ferrous materials</a:t>
            </a:r>
          </a:p>
        </p:txBody>
      </p:sp>
      <p:cxnSp>
        <p:nvCxnSpPr>
          <p:cNvPr id="9" name="Straight Connector 8"/>
          <p:cNvCxnSpPr/>
          <p:nvPr/>
        </p:nvCxnSpPr>
        <p:spPr>
          <a:xfrm>
            <a:off x="457200" y="840509"/>
            <a:ext cx="4029075"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10" name="Date Placeholder 9"/>
          <p:cNvSpPr>
            <a:spLocks noGrp="1"/>
          </p:cNvSpPr>
          <p:nvPr>
            <p:ph type="dt" sz="half" idx="10"/>
          </p:nvPr>
        </p:nvSpPr>
        <p:spPr/>
        <p:txBody>
          <a:bodyPr/>
          <a:lstStyle/>
          <a:p>
            <a:r>
              <a:rPr lang="en-US"/>
              <a:t>04-06-2024</a:t>
            </a:r>
            <a:endParaRPr lang="en-US" dirty="0"/>
          </a:p>
        </p:txBody>
      </p:sp>
      <p:sp>
        <p:nvSpPr>
          <p:cNvPr id="12" name="Slide Number Placeholder 11"/>
          <p:cNvSpPr>
            <a:spLocks noGrp="1"/>
          </p:cNvSpPr>
          <p:nvPr>
            <p:ph type="sldNum" sz="quarter" idx="12"/>
          </p:nvPr>
        </p:nvSpPr>
        <p:spPr/>
        <p:txBody>
          <a:bodyPr/>
          <a:lstStyle/>
          <a:p>
            <a:fld id="{8D6C380F-326D-3C40-9EE7-7FBAB0953422}" type="slidenum">
              <a:rPr lang="en-US" smtClean="0"/>
              <a:pPr/>
              <a:t>52</a:t>
            </a:fld>
            <a:endParaRPr lang="en-US"/>
          </a:p>
        </p:txBody>
      </p:sp>
      <p:pic>
        <p:nvPicPr>
          <p:cNvPr id="1026" name="Picture 2" descr="David Guetta feat. Sia - Titanium (Official Music) - YouTube">
            <a:extLst>
              <a:ext uri="{FF2B5EF4-FFF2-40B4-BE49-F238E27FC236}">
                <a16:creationId xmlns:a16="http://schemas.microsoft.com/office/drawing/2014/main" id="{6E3DA944-72F6-7A8E-9DBD-D4A574B7C3A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3405" r="13637"/>
          <a:stretch/>
        </p:blipFill>
        <p:spPr bwMode="auto">
          <a:xfrm>
            <a:off x="457629" y="2858609"/>
            <a:ext cx="3335694" cy="3429000"/>
          </a:xfrm>
          <a:prstGeom prst="rect">
            <a:avLst/>
          </a:prstGeom>
          <a:noFill/>
          <a:extLst>
            <a:ext uri="{909E8E84-426E-40DD-AFC4-6F175D3DCCD1}">
              <a14:hiddenFill xmlns:a14="http://schemas.microsoft.com/office/drawing/2010/main">
                <a:solidFill>
                  <a:srgbClr val="FFFFFF"/>
                </a:solidFill>
              </a14:hiddenFill>
            </a:ext>
          </a:extLst>
        </p:spPr>
      </p:pic>
      <p:sp>
        <p:nvSpPr>
          <p:cNvPr id="2" name="Content Placeholder 2">
            <a:extLst>
              <a:ext uri="{FF2B5EF4-FFF2-40B4-BE49-F238E27FC236}">
                <a16:creationId xmlns:a16="http://schemas.microsoft.com/office/drawing/2014/main" id="{07DF7535-57CB-8A65-1F0C-694D99B1AF93}"/>
              </a:ext>
            </a:extLst>
          </p:cNvPr>
          <p:cNvSpPr txBox="1">
            <a:spLocks/>
          </p:cNvSpPr>
          <p:nvPr/>
        </p:nvSpPr>
        <p:spPr>
          <a:xfrm>
            <a:off x="457200" y="940068"/>
            <a:ext cx="8226425" cy="2828616"/>
          </a:xfrm>
          <a:prstGeom prst="rect">
            <a:avLst/>
          </a:prstGeom>
        </p:spPr>
        <p:txBody>
          <a:bodyPr vert="horz">
            <a:norm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Ubuntu Ligh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2400" b="0" i="0" kern="1200" baseline="0">
                <a:solidFill>
                  <a:srgbClr val="0C377B"/>
                </a:solidFill>
                <a:latin typeface="Ubuntu Ligh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2400" b="0" i="0" kern="1200">
                <a:solidFill>
                  <a:srgbClr val="0C377B"/>
                </a:solidFill>
                <a:latin typeface="Ubuntu Ligh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2000" b="0" i="0" kern="1200">
                <a:solidFill>
                  <a:srgbClr val="0C377B"/>
                </a:solidFill>
                <a:latin typeface="Ubuntu Ligh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2000" b="0" i="0" kern="1200" baseline="0">
                <a:solidFill>
                  <a:srgbClr val="0C377B"/>
                </a:solidFill>
                <a:latin typeface="Ubuntu Ligh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a:r>
              <a:rPr lang="en-US" dirty="0"/>
              <a:t>Titanium</a:t>
            </a:r>
          </a:p>
          <a:p>
            <a:pPr lvl="2" algn="just"/>
            <a:r>
              <a:rPr lang="en-US" dirty="0"/>
              <a:t>Everyone knows it from the song of David Guetta</a:t>
            </a:r>
          </a:p>
          <a:p>
            <a:pPr lvl="2" algn="just"/>
            <a:r>
              <a:rPr lang="en-US" dirty="0"/>
              <a:t>High corrosion resistance, low density, high mechanical resistance.</a:t>
            </a:r>
          </a:p>
          <a:p>
            <a:pPr lvl="2" algn="just"/>
            <a:endParaRPr lang="en-US" dirty="0"/>
          </a:p>
        </p:txBody>
      </p:sp>
      <p:sp>
        <p:nvSpPr>
          <p:cNvPr id="6" name="Footer Placeholder 5">
            <a:extLst>
              <a:ext uri="{FF2B5EF4-FFF2-40B4-BE49-F238E27FC236}">
                <a16:creationId xmlns:a16="http://schemas.microsoft.com/office/drawing/2014/main" id="{37FCE1EE-CCE1-52B3-4BFC-04BAAB0AAB67}"/>
              </a:ext>
            </a:extLst>
          </p:cNvPr>
          <p:cNvSpPr>
            <a:spLocks noGrp="1"/>
          </p:cNvSpPr>
          <p:nvPr>
            <p:ph type="ftr" sz="quarter" idx="11"/>
          </p:nvPr>
        </p:nvSpPr>
        <p:spPr/>
        <p:txBody>
          <a:bodyPr/>
          <a:lstStyle/>
          <a:p>
            <a:r>
              <a:rPr lang="en-US"/>
              <a:t>IAS - Non – ferrous metals for particle accelerators</a:t>
            </a:r>
            <a:endParaRPr lang="en-US" dirty="0"/>
          </a:p>
        </p:txBody>
      </p:sp>
      <p:pic>
        <p:nvPicPr>
          <p:cNvPr id="5" name="Picture 4"/>
          <p:cNvPicPr>
            <a:picLocks noChangeAspect="1"/>
          </p:cNvPicPr>
          <p:nvPr/>
        </p:nvPicPr>
        <p:blipFill>
          <a:blip r:embed="rId5"/>
          <a:stretch>
            <a:fillRect/>
          </a:stretch>
        </p:blipFill>
        <p:spPr>
          <a:xfrm>
            <a:off x="4023499" y="2858609"/>
            <a:ext cx="2213225" cy="3913239"/>
          </a:xfrm>
          <a:prstGeom prst="rect">
            <a:avLst/>
          </a:prstGeom>
        </p:spPr>
      </p:pic>
    </p:spTree>
    <p:extLst>
      <p:ext uri="{BB962C8B-B14F-4D97-AF65-F5344CB8AC3E}">
        <p14:creationId xmlns:p14="http://schemas.microsoft.com/office/powerpoint/2010/main" val="4291536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3">
                                            <p:txEl>
                                              <p:pRg st="0" end="0"/>
                                            </p:txEl>
                                          </p:spTgt>
                                        </p:tgtEl>
                                      </p:cBhvr>
                                    </p:animEffect>
                                    <p:set>
                                      <p:cBhvr>
                                        <p:cTn id="7" dur="1" fill="hold">
                                          <p:stCondLst>
                                            <p:cond delay="499"/>
                                          </p:stCondLst>
                                        </p:cTn>
                                        <p:tgtEl>
                                          <p:spTgt spid="3">
                                            <p:txEl>
                                              <p:pRg st="0" end="0"/>
                                            </p:txEl>
                                          </p:spTgt>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3">
                                            <p:txEl>
                                              <p:pRg st="1" end="1"/>
                                            </p:txEl>
                                          </p:spTgt>
                                        </p:tgtEl>
                                      </p:cBhvr>
                                    </p:animEffect>
                                    <p:set>
                                      <p:cBhvr>
                                        <p:cTn id="10" dur="1" fill="hold">
                                          <p:stCondLst>
                                            <p:cond delay="499"/>
                                          </p:stCondLst>
                                        </p:cTn>
                                        <p:tgtEl>
                                          <p:spTgt spid="3">
                                            <p:txEl>
                                              <p:pRg st="1" end="1"/>
                                            </p:txEl>
                                          </p:spTgt>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500"/>
                                        <p:tgtEl>
                                          <p:spTgt spid="3">
                                            <p:txEl>
                                              <p:pRg st="2" end="2"/>
                                            </p:txEl>
                                          </p:spTgt>
                                        </p:tgtEl>
                                      </p:cBhvr>
                                    </p:animEffect>
                                    <p:set>
                                      <p:cBhvr>
                                        <p:cTn id="13" dur="1" fill="hold">
                                          <p:stCondLst>
                                            <p:cond delay="499"/>
                                          </p:stCondLst>
                                        </p:cTn>
                                        <p:tgtEl>
                                          <p:spTgt spid="3">
                                            <p:txEl>
                                              <p:pRg st="2" end="2"/>
                                            </p:txEl>
                                          </p:spTgt>
                                        </p:tgtEl>
                                        <p:attrNameLst>
                                          <p:attrName>style.visibility</p:attrName>
                                        </p:attrNameLst>
                                      </p:cBhvr>
                                      <p:to>
                                        <p:strVal val="hidden"/>
                                      </p:to>
                                    </p:set>
                                  </p:childTnLst>
                                </p:cTn>
                              </p:par>
                              <p:par>
                                <p:cTn id="14" presetID="10" presetClass="entr" presetSubtype="0"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par>
                                <p:cTn id="17" presetID="10" presetClass="entr" presetSubtype="0" fill="hold" nodeType="withEffect">
                                  <p:stCondLst>
                                    <p:cond delay="0"/>
                                  </p:stCondLst>
                                  <p:childTnLst>
                                    <p:set>
                                      <p:cBhvr>
                                        <p:cTn id="18" dur="1" fill="hold">
                                          <p:stCondLst>
                                            <p:cond delay="0"/>
                                          </p:stCondLst>
                                        </p:cTn>
                                        <p:tgtEl>
                                          <p:spTgt spid="1026"/>
                                        </p:tgtEl>
                                        <p:attrNameLst>
                                          <p:attrName>style.visibility</p:attrName>
                                        </p:attrNameLst>
                                      </p:cBhvr>
                                      <p:to>
                                        <p:strVal val="visible"/>
                                      </p:to>
                                    </p:set>
                                    <p:animEffect transition="in" filter="fade">
                                      <p:cBhvr>
                                        <p:cTn id="19" dur="500"/>
                                        <p:tgtEl>
                                          <p:spTgt spid="102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P spid="2"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Titanium in particle accelerators</a:t>
            </a:r>
          </a:p>
        </p:txBody>
      </p:sp>
      <p:sp>
        <p:nvSpPr>
          <p:cNvPr id="3" name="Content Placeholder 2"/>
          <p:cNvSpPr>
            <a:spLocks noGrp="1"/>
          </p:cNvSpPr>
          <p:nvPr>
            <p:ph sz="quarter" idx="13"/>
          </p:nvPr>
        </p:nvSpPr>
        <p:spPr>
          <a:xfrm>
            <a:off x="457200" y="971859"/>
            <a:ext cx="8226425" cy="2428566"/>
          </a:xfrm>
        </p:spPr>
        <p:txBody>
          <a:bodyPr>
            <a:normAutofit/>
          </a:bodyPr>
          <a:lstStyle/>
          <a:p>
            <a:pPr lvl="1" algn="just"/>
            <a:r>
              <a:rPr lang="en-US" dirty="0"/>
              <a:t>High specific strength.</a:t>
            </a:r>
          </a:p>
          <a:p>
            <a:pPr lvl="1" algn="just"/>
            <a:r>
              <a:rPr lang="en-US" dirty="0"/>
              <a:t>Paramagnetic</a:t>
            </a:r>
          </a:p>
          <a:p>
            <a:pPr lvl="1" algn="just"/>
            <a:r>
              <a:rPr lang="en-US" dirty="0"/>
              <a:t>Lower thermal expansion / contraction than stainless steel</a:t>
            </a:r>
          </a:p>
        </p:txBody>
      </p:sp>
      <p:cxnSp>
        <p:nvCxnSpPr>
          <p:cNvPr id="5" name="Straight Connector 4"/>
          <p:cNvCxnSpPr/>
          <p:nvPr/>
        </p:nvCxnSpPr>
        <p:spPr>
          <a:xfrm>
            <a:off x="457200" y="840509"/>
            <a:ext cx="5534025" cy="0"/>
          </a:xfrm>
          <a:prstGeom prst="line">
            <a:avLst/>
          </a:prstGeom>
          <a:ln w="38100"/>
          <a:effectLst/>
        </p:spPr>
        <p:style>
          <a:lnRef idx="2">
            <a:schemeClr val="accent1"/>
          </a:lnRef>
          <a:fillRef idx="0">
            <a:schemeClr val="accent1"/>
          </a:fillRef>
          <a:effectRef idx="1">
            <a:schemeClr val="accent1"/>
          </a:effectRef>
          <a:fontRef idx="minor">
            <a:schemeClr val="tx1"/>
          </a:fontRef>
        </p:style>
      </p:cxnSp>
      <p:pic>
        <p:nvPicPr>
          <p:cNvPr id="7" name="Picture 6"/>
          <p:cNvPicPr>
            <a:picLocks noChangeAspect="1"/>
          </p:cNvPicPr>
          <p:nvPr/>
        </p:nvPicPr>
        <p:blipFill>
          <a:blip r:embed="rId3"/>
          <a:stretch>
            <a:fillRect/>
          </a:stretch>
        </p:blipFill>
        <p:spPr>
          <a:xfrm>
            <a:off x="103168" y="3237020"/>
            <a:ext cx="3563266" cy="2411503"/>
          </a:xfrm>
          <a:prstGeom prst="rect">
            <a:avLst/>
          </a:prstGeom>
        </p:spPr>
      </p:pic>
      <p:sp>
        <p:nvSpPr>
          <p:cNvPr id="9" name="Rectangle 8"/>
          <p:cNvSpPr/>
          <p:nvPr/>
        </p:nvSpPr>
        <p:spPr>
          <a:xfrm>
            <a:off x="2638425" y="2789346"/>
            <a:ext cx="942975" cy="3905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342899" y="5817770"/>
            <a:ext cx="2168222" cy="369332"/>
          </a:xfrm>
          <a:prstGeom prst="rect">
            <a:avLst/>
          </a:prstGeom>
          <a:noFill/>
        </p:spPr>
        <p:txBody>
          <a:bodyPr wrap="none" rtlCol="0">
            <a:spAutoFit/>
          </a:bodyPr>
          <a:lstStyle/>
          <a:p>
            <a:pPr algn="ctr"/>
            <a:r>
              <a:rPr lang="en-US" dirty="0">
                <a:solidFill>
                  <a:srgbClr val="000000"/>
                </a:solidFill>
              </a:rPr>
              <a:t>Courtesy: C. Loffler</a:t>
            </a:r>
          </a:p>
        </p:txBody>
      </p:sp>
      <p:sp>
        <p:nvSpPr>
          <p:cNvPr id="4" name="Date Placeholder 3"/>
          <p:cNvSpPr>
            <a:spLocks noGrp="1"/>
          </p:cNvSpPr>
          <p:nvPr>
            <p:ph type="dt" sz="half" idx="10"/>
          </p:nvPr>
        </p:nvSpPr>
        <p:spPr/>
        <p:txBody>
          <a:bodyPr/>
          <a:lstStyle/>
          <a:p>
            <a:r>
              <a:rPr lang="en-US"/>
              <a:t>04-06-2024</a:t>
            </a:r>
            <a:endParaRPr lang="en-US" dirty="0"/>
          </a:p>
        </p:txBody>
      </p:sp>
      <p:sp>
        <p:nvSpPr>
          <p:cNvPr id="6" name="Footer Placeholder 5"/>
          <p:cNvSpPr>
            <a:spLocks noGrp="1"/>
          </p:cNvSpPr>
          <p:nvPr>
            <p:ph type="ftr" sz="quarter" idx="11"/>
          </p:nvPr>
        </p:nvSpPr>
        <p:spPr/>
        <p:txBody>
          <a:bodyPr/>
          <a:lstStyle/>
          <a:p>
            <a:r>
              <a:rPr lang="en-US"/>
              <a:t>IAS - Non – ferrous metals for particle accelerators</a:t>
            </a:r>
            <a:endParaRPr lang="en-US" dirty="0"/>
          </a:p>
        </p:txBody>
      </p:sp>
      <p:sp>
        <p:nvSpPr>
          <p:cNvPr id="11" name="Slide Number Placeholder 10"/>
          <p:cNvSpPr>
            <a:spLocks noGrp="1"/>
          </p:cNvSpPr>
          <p:nvPr>
            <p:ph type="sldNum" sz="quarter" idx="12"/>
          </p:nvPr>
        </p:nvSpPr>
        <p:spPr/>
        <p:txBody>
          <a:bodyPr/>
          <a:lstStyle/>
          <a:p>
            <a:fld id="{8D6C380F-326D-3C40-9EE7-7FBAB0953422}" type="slidenum">
              <a:rPr lang="en-US" smtClean="0"/>
              <a:pPr/>
              <a:t>53</a:t>
            </a:fld>
            <a:endParaRPr lang="en-US"/>
          </a:p>
        </p:txBody>
      </p:sp>
      <p:pic>
        <p:nvPicPr>
          <p:cNvPr id="12" name="Picture 11"/>
          <p:cNvPicPr>
            <a:picLocks noChangeAspect="1"/>
          </p:cNvPicPr>
          <p:nvPr/>
        </p:nvPicPr>
        <p:blipFill>
          <a:blip r:embed="rId4"/>
          <a:stretch>
            <a:fillRect/>
          </a:stretch>
        </p:blipFill>
        <p:spPr>
          <a:xfrm rot="16200000">
            <a:off x="5245118" y="2276654"/>
            <a:ext cx="2279652" cy="4464085"/>
          </a:xfrm>
          <a:prstGeom prst="rect">
            <a:avLst/>
          </a:prstGeom>
        </p:spPr>
      </p:pic>
      <p:sp>
        <p:nvSpPr>
          <p:cNvPr id="13" name="TextBox 12"/>
          <p:cNvSpPr txBox="1"/>
          <p:nvPr/>
        </p:nvSpPr>
        <p:spPr>
          <a:xfrm>
            <a:off x="4837020" y="5682063"/>
            <a:ext cx="3095847" cy="369332"/>
          </a:xfrm>
          <a:prstGeom prst="rect">
            <a:avLst/>
          </a:prstGeom>
          <a:noFill/>
        </p:spPr>
        <p:txBody>
          <a:bodyPr wrap="none" rtlCol="0">
            <a:spAutoFit/>
          </a:bodyPr>
          <a:lstStyle/>
          <a:p>
            <a:pPr algn="ctr"/>
            <a:r>
              <a:rPr lang="en-US" dirty="0">
                <a:solidFill>
                  <a:schemeClr val="tx1">
                    <a:lumMod val="60000"/>
                    <a:lumOff val="40000"/>
                  </a:schemeClr>
                </a:solidFill>
              </a:rPr>
              <a:t>Cross section MQXF. </a:t>
            </a:r>
            <a:r>
              <a:rPr lang="en-US" dirty="0" err="1">
                <a:solidFill>
                  <a:schemeClr val="tx1">
                    <a:lumMod val="60000"/>
                    <a:lumOff val="40000"/>
                  </a:schemeClr>
                </a:solidFill>
              </a:rPr>
              <a:t>Ti</a:t>
            </a:r>
            <a:r>
              <a:rPr lang="en-US" dirty="0">
                <a:solidFill>
                  <a:schemeClr val="tx1">
                    <a:lumMod val="60000"/>
                    <a:lumOff val="40000"/>
                  </a:schemeClr>
                </a:solidFill>
              </a:rPr>
              <a:t> pole</a:t>
            </a:r>
          </a:p>
        </p:txBody>
      </p:sp>
    </p:spTree>
    <p:extLst>
      <p:ext uri="{BB962C8B-B14F-4D97-AF65-F5344CB8AC3E}">
        <p14:creationId xmlns:p14="http://schemas.microsoft.com/office/powerpoint/2010/main" val="334596653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Titanium in particle accelerators</a:t>
            </a:r>
          </a:p>
        </p:txBody>
      </p:sp>
      <p:sp>
        <p:nvSpPr>
          <p:cNvPr id="3" name="Content Placeholder 2"/>
          <p:cNvSpPr>
            <a:spLocks noGrp="1"/>
          </p:cNvSpPr>
          <p:nvPr>
            <p:ph sz="quarter" idx="13"/>
          </p:nvPr>
        </p:nvSpPr>
        <p:spPr>
          <a:xfrm>
            <a:off x="457200" y="971859"/>
            <a:ext cx="8226425" cy="3800166"/>
          </a:xfrm>
        </p:spPr>
        <p:txBody>
          <a:bodyPr>
            <a:normAutofit/>
          </a:bodyPr>
          <a:lstStyle/>
          <a:p>
            <a:pPr lvl="1" algn="just"/>
            <a:r>
              <a:rPr lang="en-US" sz="2200" dirty="0"/>
              <a:t>Certain grades are ductile and moderately tough at cryogenic temperature.</a:t>
            </a:r>
          </a:p>
          <a:p>
            <a:pPr lvl="1" algn="just"/>
            <a:r>
              <a:rPr lang="en-US" sz="2200" dirty="0"/>
              <a:t>Thermal contraction closer to Nb than stainless steel.</a:t>
            </a:r>
          </a:p>
          <a:p>
            <a:pPr lvl="1" algn="just"/>
            <a:r>
              <a:rPr lang="en-US" sz="2200" dirty="0" err="1"/>
              <a:t>Weldable</a:t>
            </a:r>
            <a:r>
              <a:rPr lang="en-US" sz="2200" dirty="0"/>
              <a:t> with </a:t>
            </a:r>
            <a:r>
              <a:rPr lang="en-US" sz="2200" dirty="0" err="1"/>
              <a:t>Nb</a:t>
            </a:r>
            <a:r>
              <a:rPr lang="en-US" sz="2200" dirty="0"/>
              <a:t> (total solubility)</a:t>
            </a:r>
          </a:p>
          <a:p>
            <a:pPr lvl="1" algn="just"/>
            <a:endParaRPr lang="en-US" dirty="0"/>
          </a:p>
          <a:p>
            <a:pPr lvl="2" algn="just"/>
            <a:endParaRPr lang="en-US" dirty="0"/>
          </a:p>
        </p:txBody>
      </p:sp>
      <p:cxnSp>
        <p:nvCxnSpPr>
          <p:cNvPr id="5" name="Straight Connector 4"/>
          <p:cNvCxnSpPr/>
          <p:nvPr/>
        </p:nvCxnSpPr>
        <p:spPr>
          <a:xfrm>
            <a:off x="457200" y="840509"/>
            <a:ext cx="5534025"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1826850" y="5817358"/>
            <a:ext cx="5720284" cy="369332"/>
          </a:xfrm>
          <a:prstGeom prst="rect">
            <a:avLst/>
          </a:prstGeom>
          <a:noFill/>
        </p:spPr>
        <p:txBody>
          <a:bodyPr wrap="none" rtlCol="0">
            <a:spAutoFit/>
          </a:bodyPr>
          <a:lstStyle/>
          <a:p>
            <a:pPr algn="ctr"/>
            <a:r>
              <a:rPr lang="en-US" dirty="0">
                <a:solidFill>
                  <a:schemeClr val="tx1">
                    <a:lumMod val="60000"/>
                    <a:lumOff val="40000"/>
                  </a:schemeClr>
                </a:solidFill>
              </a:rPr>
              <a:t>Titanium (II) He tanks of the crab cavities for HL - LHC</a:t>
            </a:r>
          </a:p>
        </p:txBody>
      </p:sp>
      <p:sp>
        <p:nvSpPr>
          <p:cNvPr id="6" name="Date Placeholder 5"/>
          <p:cNvSpPr>
            <a:spLocks noGrp="1"/>
          </p:cNvSpPr>
          <p:nvPr>
            <p:ph type="dt" sz="half" idx="10"/>
          </p:nvPr>
        </p:nvSpPr>
        <p:spPr/>
        <p:txBody>
          <a:bodyPr/>
          <a:lstStyle/>
          <a:p>
            <a:r>
              <a:rPr lang="en-US"/>
              <a:t>04-06-2024</a:t>
            </a:r>
            <a:endParaRPr lang="en-US" dirty="0"/>
          </a:p>
        </p:txBody>
      </p:sp>
      <p:sp>
        <p:nvSpPr>
          <p:cNvPr id="8" name="Footer Placeholder 7"/>
          <p:cNvSpPr>
            <a:spLocks noGrp="1"/>
          </p:cNvSpPr>
          <p:nvPr>
            <p:ph type="ftr" sz="quarter" idx="11"/>
          </p:nvPr>
        </p:nvSpPr>
        <p:spPr/>
        <p:txBody>
          <a:bodyPr/>
          <a:lstStyle/>
          <a:p>
            <a:r>
              <a:rPr lang="en-US"/>
              <a:t>IAS - Non – ferrous metals for particle accelerators</a:t>
            </a:r>
            <a:endParaRPr lang="en-US" dirty="0"/>
          </a:p>
        </p:txBody>
      </p:sp>
      <p:sp>
        <p:nvSpPr>
          <p:cNvPr id="9" name="Slide Number Placeholder 8"/>
          <p:cNvSpPr>
            <a:spLocks noGrp="1"/>
          </p:cNvSpPr>
          <p:nvPr>
            <p:ph type="sldNum" sz="quarter" idx="12"/>
          </p:nvPr>
        </p:nvSpPr>
        <p:spPr/>
        <p:txBody>
          <a:bodyPr/>
          <a:lstStyle/>
          <a:p>
            <a:fld id="{8D6C380F-326D-3C40-9EE7-7FBAB0953422}" type="slidenum">
              <a:rPr lang="en-US" smtClean="0"/>
              <a:pPr/>
              <a:t>54</a:t>
            </a:fld>
            <a:endParaRPr lang="en-US"/>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762" y="2951911"/>
            <a:ext cx="4389120" cy="2642616"/>
          </a:xfrm>
          <a:prstGeom prst="rect">
            <a:avLst/>
          </a:prstGeo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21852" y="2951911"/>
            <a:ext cx="3521410" cy="2642616"/>
          </a:xfrm>
          <a:prstGeom prst="rect">
            <a:avLst/>
          </a:prstGeom>
        </p:spPr>
      </p:pic>
      <p:pic>
        <p:nvPicPr>
          <p:cNvPr id="4" name="Picture 3"/>
          <p:cNvPicPr>
            <a:picLocks noChangeAspect="1"/>
          </p:cNvPicPr>
          <p:nvPr/>
        </p:nvPicPr>
        <p:blipFill>
          <a:blip r:embed="rId5"/>
          <a:stretch>
            <a:fillRect/>
          </a:stretch>
        </p:blipFill>
        <p:spPr>
          <a:xfrm>
            <a:off x="2445349" y="2642341"/>
            <a:ext cx="4078675" cy="3250868"/>
          </a:xfrm>
          <a:prstGeom prst="rect">
            <a:avLst/>
          </a:prstGeom>
        </p:spPr>
      </p:pic>
    </p:spTree>
    <p:extLst>
      <p:ext uri="{BB962C8B-B14F-4D97-AF65-F5344CB8AC3E}">
        <p14:creationId xmlns:p14="http://schemas.microsoft.com/office/powerpoint/2010/main" val="4262862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Titanium grades</a:t>
            </a:r>
          </a:p>
        </p:txBody>
      </p:sp>
      <p:sp>
        <p:nvSpPr>
          <p:cNvPr id="3" name="Content Placeholder 2"/>
          <p:cNvSpPr>
            <a:spLocks noGrp="1"/>
          </p:cNvSpPr>
          <p:nvPr>
            <p:ph sz="quarter" idx="13"/>
          </p:nvPr>
        </p:nvSpPr>
        <p:spPr>
          <a:xfrm>
            <a:off x="457200" y="971859"/>
            <a:ext cx="8226425" cy="675966"/>
          </a:xfrm>
        </p:spPr>
        <p:txBody>
          <a:bodyPr>
            <a:normAutofit/>
          </a:bodyPr>
          <a:lstStyle/>
          <a:p>
            <a:pPr algn="just"/>
            <a:r>
              <a:rPr lang="en-US" dirty="0"/>
              <a:t>Microstructures of </a:t>
            </a:r>
            <a:r>
              <a:rPr lang="en-US" dirty="0" err="1"/>
              <a:t>Ti</a:t>
            </a:r>
            <a:endParaRPr lang="en-US" dirty="0"/>
          </a:p>
          <a:p>
            <a:pPr lvl="1" algn="just"/>
            <a:endParaRPr lang="en-US" dirty="0"/>
          </a:p>
          <a:p>
            <a:pPr lvl="2" algn="just"/>
            <a:endParaRPr lang="en-US" dirty="0"/>
          </a:p>
        </p:txBody>
      </p:sp>
      <p:cxnSp>
        <p:nvCxnSpPr>
          <p:cNvPr id="5" name="Straight Connector 4"/>
          <p:cNvCxnSpPr/>
          <p:nvPr/>
        </p:nvCxnSpPr>
        <p:spPr>
          <a:xfrm>
            <a:off x="457200" y="840509"/>
            <a:ext cx="2819400" cy="0"/>
          </a:xfrm>
          <a:prstGeom prst="line">
            <a:avLst/>
          </a:prstGeom>
          <a:ln w="38100"/>
          <a:effectLst/>
        </p:spPr>
        <p:style>
          <a:lnRef idx="2">
            <a:schemeClr val="accent1"/>
          </a:lnRef>
          <a:fillRef idx="0">
            <a:schemeClr val="accent1"/>
          </a:fillRef>
          <a:effectRef idx="1">
            <a:schemeClr val="accent1"/>
          </a:effectRef>
          <a:fontRef idx="minor">
            <a:schemeClr val="tx1"/>
          </a:fontRef>
        </p:style>
      </p:cxnSp>
      <p:pic>
        <p:nvPicPr>
          <p:cNvPr id="34818" name="Picture 2" descr="1.A. Crystal structure of Titanium alloys. Left: Beta structure (body... |  Download Scientific Diagram"/>
          <p:cNvPicPr>
            <a:picLocks noChangeAspect="1" noChangeArrowheads="1"/>
          </p:cNvPicPr>
          <p:nvPr/>
        </p:nvPicPr>
        <p:blipFill rotWithShape="1">
          <a:blip r:embed="rId3">
            <a:extLst>
              <a:ext uri="{28A0092B-C50C-407E-A947-70E740481C1C}">
                <a14:useLocalDpi xmlns:a14="http://schemas.microsoft.com/office/drawing/2010/main" val="0"/>
              </a:ext>
            </a:extLst>
          </a:blip>
          <a:srcRect l="53490"/>
          <a:stretch/>
        </p:blipFill>
        <p:spPr bwMode="auto">
          <a:xfrm>
            <a:off x="1133475" y="1784342"/>
            <a:ext cx="3765550" cy="310515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1.A. Crystal structure of Titanium alloys. Left: Beta structure (body... |  Download Scientific Diagram"/>
          <p:cNvPicPr>
            <a:picLocks noChangeAspect="1" noChangeArrowheads="1"/>
          </p:cNvPicPr>
          <p:nvPr/>
        </p:nvPicPr>
        <p:blipFill rotWithShape="1">
          <a:blip r:embed="rId3">
            <a:extLst>
              <a:ext uri="{28A0092B-C50C-407E-A947-70E740481C1C}">
                <a14:useLocalDpi xmlns:a14="http://schemas.microsoft.com/office/drawing/2010/main" val="0"/>
              </a:ext>
            </a:extLst>
          </a:blip>
          <a:srcRect l="9725" r="49804"/>
          <a:stretch/>
        </p:blipFill>
        <p:spPr bwMode="auto">
          <a:xfrm>
            <a:off x="5238750" y="1784342"/>
            <a:ext cx="3276600" cy="310515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561975" y="4856732"/>
            <a:ext cx="4027000" cy="523220"/>
          </a:xfrm>
          <a:prstGeom prst="rect">
            <a:avLst/>
          </a:prstGeom>
          <a:noFill/>
        </p:spPr>
        <p:txBody>
          <a:bodyPr wrap="none" rtlCol="0">
            <a:spAutoFit/>
          </a:bodyPr>
          <a:lstStyle/>
          <a:p>
            <a:r>
              <a:rPr lang="el-GR" sz="2800" b="1" dirty="0"/>
              <a:t>α</a:t>
            </a:r>
            <a:r>
              <a:rPr lang="en-US" sz="2800" b="1" dirty="0"/>
              <a:t> </a:t>
            </a:r>
            <a:r>
              <a:rPr lang="en-US" sz="2800" b="1" dirty="0" err="1"/>
              <a:t>Ti</a:t>
            </a:r>
            <a:r>
              <a:rPr lang="en-US" sz="2800" b="1" dirty="0"/>
              <a:t> </a:t>
            </a:r>
            <a:r>
              <a:rPr lang="en-US" sz="1600" dirty="0"/>
              <a:t>– hexagonal closed packed (HCP)</a:t>
            </a:r>
          </a:p>
        </p:txBody>
      </p:sp>
      <p:sp>
        <p:nvSpPr>
          <p:cNvPr id="9" name="TextBox 8"/>
          <p:cNvSpPr txBox="1"/>
          <p:nvPr/>
        </p:nvSpPr>
        <p:spPr>
          <a:xfrm>
            <a:off x="5328452" y="4889492"/>
            <a:ext cx="3435492" cy="523220"/>
          </a:xfrm>
          <a:prstGeom prst="rect">
            <a:avLst/>
          </a:prstGeom>
          <a:noFill/>
        </p:spPr>
        <p:txBody>
          <a:bodyPr wrap="none" rtlCol="0">
            <a:spAutoFit/>
          </a:bodyPr>
          <a:lstStyle/>
          <a:p>
            <a:r>
              <a:rPr lang="el-GR" sz="2800" b="1" dirty="0"/>
              <a:t>β</a:t>
            </a:r>
            <a:r>
              <a:rPr lang="en-US" sz="2800" b="1" dirty="0"/>
              <a:t> </a:t>
            </a:r>
            <a:r>
              <a:rPr lang="en-US" sz="2800" b="1" dirty="0" err="1"/>
              <a:t>Ti</a:t>
            </a:r>
            <a:r>
              <a:rPr lang="en-US" sz="2800" b="1" dirty="0"/>
              <a:t> </a:t>
            </a:r>
            <a:r>
              <a:rPr lang="en-US" sz="1600" dirty="0"/>
              <a:t>– body </a:t>
            </a:r>
            <a:r>
              <a:rPr lang="en-US" sz="1600" dirty="0" err="1"/>
              <a:t>centred</a:t>
            </a:r>
            <a:r>
              <a:rPr lang="en-US" sz="1600" dirty="0"/>
              <a:t> cubic (BCC)</a:t>
            </a:r>
          </a:p>
        </p:txBody>
      </p:sp>
      <p:sp>
        <p:nvSpPr>
          <p:cNvPr id="8" name="TextBox 7"/>
          <p:cNvSpPr txBox="1"/>
          <p:nvPr/>
        </p:nvSpPr>
        <p:spPr>
          <a:xfrm>
            <a:off x="1089715" y="5645355"/>
            <a:ext cx="6961393" cy="400110"/>
          </a:xfrm>
          <a:prstGeom prst="rect">
            <a:avLst/>
          </a:prstGeom>
          <a:noFill/>
        </p:spPr>
        <p:txBody>
          <a:bodyPr wrap="none" rtlCol="0">
            <a:spAutoFit/>
          </a:bodyPr>
          <a:lstStyle/>
          <a:p>
            <a:r>
              <a:rPr lang="en-US" dirty="0">
                <a:solidFill>
                  <a:schemeClr val="tx1">
                    <a:lumMod val="60000"/>
                    <a:lumOff val="40000"/>
                  </a:schemeClr>
                </a:solidFill>
              </a:rPr>
              <a:t>We privilege compact structures (</a:t>
            </a:r>
            <a:r>
              <a:rPr lang="el-GR" sz="2000" b="1" dirty="0">
                <a:solidFill>
                  <a:schemeClr val="tx1">
                    <a:lumMod val="60000"/>
                    <a:lumOff val="40000"/>
                  </a:schemeClr>
                </a:solidFill>
              </a:rPr>
              <a:t>α</a:t>
            </a:r>
            <a:r>
              <a:rPr lang="en-US" sz="2000" b="1" dirty="0">
                <a:solidFill>
                  <a:schemeClr val="tx1">
                    <a:lumMod val="60000"/>
                    <a:lumOff val="40000"/>
                  </a:schemeClr>
                </a:solidFill>
              </a:rPr>
              <a:t> – </a:t>
            </a:r>
            <a:r>
              <a:rPr lang="en-US" sz="2000" b="1" dirty="0" err="1">
                <a:solidFill>
                  <a:schemeClr val="tx1">
                    <a:lumMod val="60000"/>
                    <a:lumOff val="40000"/>
                  </a:schemeClr>
                </a:solidFill>
              </a:rPr>
              <a:t>Ti</a:t>
            </a:r>
            <a:r>
              <a:rPr lang="en-US" dirty="0">
                <a:solidFill>
                  <a:schemeClr val="tx1">
                    <a:lumMod val="60000"/>
                    <a:lumOff val="40000"/>
                  </a:schemeClr>
                </a:solidFill>
              </a:rPr>
              <a:t>)  for cryogenic application</a:t>
            </a:r>
          </a:p>
        </p:txBody>
      </p:sp>
      <p:sp>
        <p:nvSpPr>
          <p:cNvPr id="4" name="Date Placeholder 3"/>
          <p:cNvSpPr>
            <a:spLocks noGrp="1"/>
          </p:cNvSpPr>
          <p:nvPr>
            <p:ph type="dt" sz="half" idx="10"/>
          </p:nvPr>
        </p:nvSpPr>
        <p:spPr/>
        <p:txBody>
          <a:bodyPr/>
          <a:lstStyle/>
          <a:p>
            <a:r>
              <a:rPr lang="en-US"/>
              <a:t>04-06-2024</a:t>
            </a:r>
            <a:endParaRPr lang="en-US" dirty="0"/>
          </a:p>
        </p:txBody>
      </p:sp>
      <p:sp>
        <p:nvSpPr>
          <p:cNvPr id="10" name="Footer Placeholder 9"/>
          <p:cNvSpPr>
            <a:spLocks noGrp="1"/>
          </p:cNvSpPr>
          <p:nvPr>
            <p:ph type="ftr" sz="quarter" idx="11"/>
          </p:nvPr>
        </p:nvSpPr>
        <p:spPr/>
        <p:txBody>
          <a:bodyPr/>
          <a:lstStyle/>
          <a:p>
            <a:r>
              <a:rPr lang="en-US"/>
              <a:t>IAS - Non – ferrous metals for particle accelerators</a:t>
            </a:r>
            <a:endParaRPr lang="en-US" dirty="0"/>
          </a:p>
        </p:txBody>
      </p:sp>
      <p:sp>
        <p:nvSpPr>
          <p:cNvPr id="11" name="Slide Number Placeholder 10"/>
          <p:cNvSpPr>
            <a:spLocks noGrp="1"/>
          </p:cNvSpPr>
          <p:nvPr>
            <p:ph type="sldNum" sz="quarter" idx="12"/>
          </p:nvPr>
        </p:nvSpPr>
        <p:spPr/>
        <p:txBody>
          <a:bodyPr/>
          <a:lstStyle/>
          <a:p>
            <a:fld id="{8D6C380F-326D-3C40-9EE7-7FBAB0953422}" type="slidenum">
              <a:rPr lang="en-US" smtClean="0"/>
              <a:pPr/>
              <a:t>55</a:t>
            </a:fld>
            <a:endParaRPr lang="en-US"/>
          </a:p>
        </p:txBody>
      </p:sp>
    </p:spTree>
    <p:extLst>
      <p:ext uri="{BB962C8B-B14F-4D97-AF65-F5344CB8AC3E}">
        <p14:creationId xmlns:p14="http://schemas.microsoft.com/office/powerpoint/2010/main" val="8334565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Titanium grades</a:t>
            </a:r>
          </a:p>
        </p:txBody>
      </p:sp>
      <p:sp>
        <p:nvSpPr>
          <p:cNvPr id="3" name="Content Placeholder 2"/>
          <p:cNvSpPr>
            <a:spLocks noGrp="1"/>
          </p:cNvSpPr>
          <p:nvPr>
            <p:ph sz="quarter" idx="13"/>
          </p:nvPr>
        </p:nvSpPr>
        <p:spPr>
          <a:xfrm>
            <a:off x="457200" y="971859"/>
            <a:ext cx="8226425" cy="675966"/>
          </a:xfrm>
        </p:spPr>
        <p:txBody>
          <a:bodyPr>
            <a:normAutofit/>
          </a:bodyPr>
          <a:lstStyle/>
          <a:p>
            <a:pPr algn="just"/>
            <a:r>
              <a:rPr lang="en-US" dirty="0"/>
              <a:t>Extra – low interstitials (ELI)</a:t>
            </a:r>
          </a:p>
          <a:p>
            <a:pPr lvl="1" algn="just"/>
            <a:endParaRPr lang="en-US" dirty="0"/>
          </a:p>
          <a:p>
            <a:pPr lvl="2" algn="just"/>
            <a:endParaRPr lang="en-US" dirty="0"/>
          </a:p>
        </p:txBody>
      </p:sp>
      <p:cxnSp>
        <p:nvCxnSpPr>
          <p:cNvPr id="5" name="Straight Connector 4"/>
          <p:cNvCxnSpPr/>
          <p:nvPr/>
        </p:nvCxnSpPr>
        <p:spPr>
          <a:xfrm>
            <a:off x="457200" y="840509"/>
            <a:ext cx="2819400"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1979478" y="5768459"/>
            <a:ext cx="5181868" cy="369332"/>
          </a:xfrm>
          <a:prstGeom prst="rect">
            <a:avLst/>
          </a:prstGeom>
          <a:noFill/>
        </p:spPr>
        <p:txBody>
          <a:bodyPr wrap="none" rtlCol="0">
            <a:spAutoFit/>
          </a:bodyPr>
          <a:lstStyle/>
          <a:p>
            <a:r>
              <a:rPr lang="en-US" dirty="0">
                <a:solidFill>
                  <a:schemeClr val="tx1">
                    <a:lumMod val="60000"/>
                    <a:lumOff val="40000"/>
                  </a:schemeClr>
                </a:solidFill>
              </a:rPr>
              <a:t>We privilege ELI grades for cryogenic application</a:t>
            </a:r>
          </a:p>
        </p:txBody>
      </p:sp>
      <p:pic>
        <p:nvPicPr>
          <p:cNvPr id="4" name="Picture 3"/>
          <p:cNvPicPr>
            <a:picLocks noChangeAspect="1"/>
          </p:cNvPicPr>
          <p:nvPr/>
        </p:nvPicPr>
        <p:blipFill rotWithShape="1">
          <a:blip r:embed="rId3"/>
          <a:srcRect b="30919"/>
          <a:stretch/>
        </p:blipFill>
        <p:spPr>
          <a:xfrm>
            <a:off x="457200" y="1670351"/>
            <a:ext cx="2257425" cy="1263349"/>
          </a:xfrm>
          <a:prstGeom prst="rect">
            <a:avLst/>
          </a:prstGeom>
        </p:spPr>
      </p:pic>
      <p:pic>
        <p:nvPicPr>
          <p:cNvPr id="10" name="Picture 9"/>
          <p:cNvPicPr>
            <a:picLocks noChangeAspect="1"/>
          </p:cNvPicPr>
          <p:nvPr/>
        </p:nvPicPr>
        <p:blipFill>
          <a:blip r:embed="rId4"/>
          <a:stretch>
            <a:fillRect/>
          </a:stretch>
        </p:blipFill>
        <p:spPr>
          <a:xfrm>
            <a:off x="457200" y="3897356"/>
            <a:ext cx="2238375" cy="1409700"/>
          </a:xfrm>
          <a:prstGeom prst="rect">
            <a:avLst/>
          </a:prstGeom>
        </p:spPr>
      </p:pic>
      <p:pic>
        <p:nvPicPr>
          <p:cNvPr id="11" name="Picture 10"/>
          <p:cNvPicPr>
            <a:picLocks noChangeAspect="1"/>
          </p:cNvPicPr>
          <p:nvPr/>
        </p:nvPicPr>
        <p:blipFill rotWithShape="1">
          <a:blip r:embed="rId5" cstate="email">
            <a:grayscl/>
            <a:extLst>
              <a:ext uri="{28A0092B-C50C-407E-A947-70E740481C1C}">
                <a14:useLocalDpi xmlns:a14="http://schemas.microsoft.com/office/drawing/2010/main" val="0"/>
              </a:ext>
            </a:extLst>
          </a:blip>
          <a:srcRect l="7640" t="10556" r="11389"/>
          <a:stretch/>
        </p:blipFill>
        <p:spPr>
          <a:xfrm rot="5400000">
            <a:off x="2524969" y="1982247"/>
            <a:ext cx="3636704" cy="3012913"/>
          </a:xfrm>
          <a:prstGeom prst="rect">
            <a:avLst/>
          </a:prstGeom>
        </p:spPr>
      </p:pic>
      <p:pic>
        <p:nvPicPr>
          <p:cNvPr id="12" name="Picture 11"/>
          <p:cNvPicPr>
            <a:picLocks noChangeAspect="1"/>
          </p:cNvPicPr>
          <p:nvPr/>
        </p:nvPicPr>
        <p:blipFill rotWithShape="1">
          <a:blip r:embed="rId6" cstate="email">
            <a:grayscl/>
            <a:extLst>
              <a:ext uri="{28A0092B-C50C-407E-A947-70E740481C1C}">
                <a14:useLocalDpi xmlns:a14="http://schemas.microsoft.com/office/drawing/2010/main" val="0"/>
              </a:ext>
            </a:extLst>
          </a:blip>
          <a:srcRect l="4027" t="7407" r="16945" b="6112"/>
          <a:stretch/>
        </p:blipFill>
        <p:spPr>
          <a:xfrm rot="5400000">
            <a:off x="5642310" y="1979163"/>
            <a:ext cx="3678494" cy="3019081"/>
          </a:xfrm>
          <a:prstGeom prst="rect">
            <a:avLst/>
          </a:prstGeom>
        </p:spPr>
      </p:pic>
      <p:cxnSp>
        <p:nvCxnSpPr>
          <p:cNvPr id="7" name="Straight Connector 6"/>
          <p:cNvCxnSpPr/>
          <p:nvPr/>
        </p:nvCxnSpPr>
        <p:spPr>
          <a:xfrm>
            <a:off x="552450" y="2686050"/>
            <a:ext cx="2076450"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514350" y="2800350"/>
            <a:ext cx="704850"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1569903" y="2571750"/>
            <a:ext cx="1087572"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1047750" y="5029200"/>
            <a:ext cx="1666875"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438150" y="5162550"/>
            <a:ext cx="2219325"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457200" y="5268956"/>
            <a:ext cx="1666875" cy="0"/>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23" name="Date Placeholder 22"/>
          <p:cNvSpPr>
            <a:spLocks noGrp="1"/>
          </p:cNvSpPr>
          <p:nvPr>
            <p:ph type="dt" sz="half" idx="10"/>
          </p:nvPr>
        </p:nvSpPr>
        <p:spPr/>
        <p:txBody>
          <a:bodyPr/>
          <a:lstStyle/>
          <a:p>
            <a:r>
              <a:rPr lang="en-US"/>
              <a:t>04-06-2024</a:t>
            </a:r>
            <a:endParaRPr lang="en-US" dirty="0"/>
          </a:p>
        </p:txBody>
      </p:sp>
      <p:sp>
        <p:nvSpPr>
          <p:cNvPr id="24" name="Footer Placeholder 23"/>
          <p:cNvSpPr>
            <a:spLocks noGrp="1"/>
          </p:cNvSpPr>
          <p:nvPr>
            <p:ph type="ftr" sz="quarter" idx="11"/>
          </p:nvPr>
        </p:nvSpPr>
        <p:spPr/>
        <p:txBody>
          <a:bodyPr/>
          <a:lstStyle/>
          <a:p>
            <a:r>
              <a:rPr lang="en-US"/>
              <a:t>IAS - Non – ferrous metals for particle accelerators</a:t>
            </a:r>
            <a:endParaRPr lang="en-US" dirty="0"/>
          </a:p>
        </p:txBody>
      </p:sp>
      <p:sp>
        <p:nvSpPr>
          <p:cNvPr id="25" name="Slide Number Placeholder 24"/>
          <p:cNvSpPr>
            <a:spLocks noGrp="1"/>
          </p:cNvSpPr>
          <p:nvPr>
            <p:ph type="sldNum" sz="quarter" idx="12"/>
          </p:nvPr>
        </p:nvSpPr>
        <p:spPr/>
        <p:txBody>
          <a:bodyPr/>
          <a:lstStyle/>
          <a:p>
            <a:fld id="{8D6C380F-326D-3C40-9EE7-7FBAB0953422}" type="slidenum">
              <a:rPr lang="en-US" smtClean="0"/>
              <a:pPr/>
              <a:t>56</a:t>
            </a:fld>
            <a:endParaRPr lang="en-US"/>
          </a:p>
        </p:txBody>
      </p:sp>
    </p:spTree>
    <p:extLst>
      <p:ext uri="{BB962C8B-B14F-4D97-AF65-F5344CB8AC3E}">
        <p14:creationId xmlns:p14="http://schemas.microsoft.com/office/powerpoint/2010/main" val="1559174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0832"/>
            <a:ext cx="8226854" cy="715840"/>
          </a:xfrm>
        </p:spPr>
        <p:txBody>
          <a:bodyPr>
            <a:normAutofit/>
          </a:bodyPr>
          <a:lstStyle/>
          <a:p>
            <a:r>
              <a:rPr lang="en-US" sz="2800" b="1" dirty="0"/>
              <a:t>Titanium grades</a:t>
            </a:r>
          </a:p>
        </p:txBody>
      </p:sp>
      <p:cxnSp>
        <p:nvCxnSpPr>
          <p:cNvPr id="5" name="Straight Connector 4"/>
          <p:cNvCxnSpPr/>
          <p:nvPr/>
        </p:nvCxnSpPr>
        <p:spPr>
          <a:xfrm>
            <a:off x="457200" y="526184"/>
            <a:ext cx="2819400" cy="0"/>
          </a:xfrm>
          <a:prstGeom prst="line">
            <a:avLst/>
          </a:prstGeom>
          <a:ln w="38100"/>
          <a:effectLst/>
        </p:spPr>
        <p:style>
          <a:lnRef idx="2">
            <a:schemeClr val="accent1"/>
          </a:lnRef>
          <a:fillRef idx="0">
            <a:schemeClr val="accent1"/>
          </a:fillRef>
          <a:effectRef idx="1">
            <a:schemeClr val="accent1"/>
          </a:effectRef>
          <a:fontRef idx="minor">
            <a:schemeClr val="tx1"/>
          </a:fontRef>
        </p:style>
      </p:cxnSp>
      <p:pic>
        <p:nvPicPr>
          <p:cNvPr id="10" name="Picture 9"/>
          <p:cNvPicPr>
            <a:picLocks noChangeAspect="1"/>
          </p:cNvPicPr>
          <p:nvPr/>
        </p:nvPicPr>
        <p:blipFill>
          <a:blip r:embed="rId3"/>
          <a:stretch>
            <a:fillRect/>
          </a:stretch>
        </p:blipFill>
        <p:spPr>
          <a:xfrm>
            <a:off x="352424" y="639859"/>
            <a:ext cx="8331629" cy="5651212"/>
          </a:xfrm>
          <a:prstGeom prst="rect">
            <a:avLst/>
          </a:prstGeom>
        </p:spPr>
      </p:pic>
      <p:sp>
        <p:nvSpPr>
          <p:cNvPr id="11" name="Rectangle 10"/>
          <p:cNvSpPr/>
          <p:nvPr/>
        </p:nvSpPr>
        <p:spPr>
          <a:xfrm>
            <a:off x="352424" y="1315522"/>
            <a:ext cx="1000126" cy="168308"/>
          </a:xfrm>
          <a:prstGeom prst="rect">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1409050" y="1215010"/>
            <a:ext cx="915700" cy="369332"/>
          </a:xfrm>
          <a:prstGeom prst="rect">
            <a:avLst/>
          </a:prstGeom>
          <a:solidFill>
            <a:schemeClr val="bg1"/>
          </a:solidFill>
        </p:spPr>
        <p:txBody>
          <a:bodyPr wrap="none" rtlCol="0">
            <a:spAutoFit/>
          </a:bodyPr>
          <a:lstStyle/>
          <a:p>
            <a:r>
              <a:rPr lang="en-US" dirty="0">
                <a:solidFill>
                  <a:srgbClr val="00B050"/>
                </a:solidFill>
              </a:rPr>
              <a:t>Pure </a:t>
            </a:r>
            <a:r>
              <a:rPr lang="en-US" dirty="0" err="1">
                <a:solidFill>
                  <a:srgbClr val="00B050"/>
                </a:solidFill>
              </a:rPr>
              <a:t>Ti</a:t>
            </a:r>
            <a:endParaRPr lang="en-US" dirty="0">
              <a:solidFill>
                <a:srgbClr val="00B050"/>
              </a:solidFill>
            </a:endParaRPr>
          </a:p>
        </p:txBody>
      </p:sp>
      <p:sp>
        <p:nvSpPr>
          <p:cNvPr id="16" name="Rectangle 15"/>
          <p:cNvSpPr/>
          <p:nvPr/>
        </p:nvSpPr>
        <p:spPr>
          <a:xfrm>
            <a:off x="2324750" y="1133201"/>
            <a:ext cx="6252949" cy="464859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7892" name="Picture 4" descr="Institute of Nuclear Physics PAN"/>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609850" y="1133201"/>
            <a:ext cx="3479955" cy="4648598"/>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p:cNvSpPr txBox="1"/>
          <p:nvPr/>
        </p:nvSpPr>
        <p:spPr>
          <a:xfrm>
            <a:off x="6200125" y="1133201"/>
            <a:ext cx="2672591" cy="646331"/>
          </a:xfrm>
          <a:prstGeom prst="rect">
            <a:avLst/>
          </a:prstGeom>
          <a:solidFill>
            <a:schemeClr val="bg1"/>
          </a:solidFill>
        </p:spPr>
        <p:txBody>
          <a:bodyPr wrap="none" rtlCol="0">
            <a:spAutoFit/>
          </a:bodyPr>
          <a:lstStyle/>
          <a:p>
            <a:r>
              <a:rPr lang="en-US" dirty="0">
                <a:solidFill>
                  <a:schemeClr val="tx1">
                    <a:lumMod val="60000"/>
                    <a:lumOff val="40000"/>
                  </a:schemeClr>
                </a:solidFill>
              </a:rPr>
              <a:t>He tanks surrounding</a:t>
            </a:r>
          </a:p>
          <a:p>
            <a:r>
              <a:rPr lang="en-US" dirty="0">
                <a:solidFill>
                  <a:schemeClr val="tx1">
                    <a:lumMod val="60000"/>
                    <a:lumOff val="40000"/>
                  </a:schemeClr>
                </a:solidFill>
              </a:rPr>
              <a:t>Crab cavities. </a:t>
            </a:r>
            <a:r>
              <a:rPr lang="en-US" dirty="0" err="1">
                <a:solidFill>
                  <a:schemeClr val="tx1">
                    <a:lumMod val="60000"/>
                    <a:lumOff val="40000"/>
                  </a:schemeClr>
                </a:solidFill>
              </a:rPr>
              <a:t>Ti</a:t>
            </a:r>
            <a:r>
              <a:rPr lang="en-US" dirty="0">
                <a:solidFill>
                  <a:schemeClr val="tx1">
                    <a:lumMod val="60000"/>
                    <a:lumOff val="40000"/>
                  </a:schemeClr>
                </a:solidFill>
              </a:rPr>
              <a:t> grade 2</a:t>
            </a:r>
          </a:p>
        </p:txBody>
      </p:sp>
      <p:sp>
        <p:nvSpPr>
          <p:cNvPr id="3" name="Date Placeholder 2"/>
          <p:cNvSpPr>
            <a:spLocks noGrp="1"/>
          </p:cNvSpPr>
          <p:nvPr>
            <p:ph type="dt" sz="half" idx="10"/>
          </p:nvPr>
        </p:nvSpPr>
        <p:spPr/>
        <p:txBody>
          <a:bodyPr/>
          <a:lstStyle/>
          <a:p>
            <a:r>
              <a:rPr lang="en-US"/>
              <a:t>04-06-2024</a:t>
            </a:r>
            <a:endParaRPr lang="en-US" dirty="0"/>
          </a:p>
        </p:txBody>
      </p:sp>
      <p:sp>
        <p:nvSpPr>
          <p:cNvPr id="4" name="Footer Placeholder 3"/>
          <p:cNvSpPr>
            <a:spLocks noGrp="1"/>
          </p:cNvSpPr>
          <p:nvPr>
            <p:ph type="ftr" sz="quarter" idx="11"/>
          </p:nvPr>
        </p:nvSpPr>
        <p:spPr/>
        <p:txBody>
          <a:bodyPr/>
          <a:lstStyle/>
          <a:p>
            <a:r>
              <a:rPr lang="en-US"/>
              <a:t>IAS - Non – ferrous metals for particle accelerators</a:t>
            </a:r>
            <a:endParaRPr lang="en-US" dirty="0"/>
          </a:p>
        </p:txBody>
      </p:sp>
      <p:sp>
        <p:nvSpPr>
          <p:cNvPr id="6" name="Slide Number Placeholder 5"/>
          <p:cNvSpPr>
            <a:spLocks noGrp="1"/>
          </p:cNvSpPr>
          <p:nvPr>
            <p:ph type="sldNum" sz="quarter" idx="12"/>
          </p:nvPr>
        </p:nvSpPr>
        <p:spPr/>
        <p:txBody>
          <a:bodyPr/>
          <a:lstStyle/>
          <a:p>
            <a:fld id="{8D6C380F-326D-3C40-9EE7-7FBAB0953422}" type="slidenum">
              <a:rPr lang="en-US" smtClean="0"/>
              <a:pPr/>
              <a:t>57</a:t>
            </a:fld>
            <a:endParaRPr lang="en-US"/>
          </a:p>
        </p:txBody>
      </p:sp>
    </p:spTree>
    <p:extLst>
      <p:ext uri="{BB962C8B-B14F-4D97-AF65-F5344CB8AC3E}">
        <p14:creationId xmlns:p14="http://schemas.microsoft.com/office/powerpoint/2010/main" val="144272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7892"/>
                                        </p:tgtEl>
                                        <p:attrNameLst>
                                          <p:attrName>style.visibility</p:attrName>
                                        </p:attrNameLst>
                                      </p:cBhvr>
                                      <p:to>
                                        <p:strVal val="visible"/>
                                      </p:to>
                                    </p:set>
                                    <p:animEffect transition="in" filter="fade">
                                      <p:cBhvr>
                                        <p:cTn id="15" dur="500"/>
                                        <p:tgtEl>
                                          <p:spTgt spid="3789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500"/>
                                        <p:tgtEl>
                                          <p:spTgt spid="2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6" grpId="0" animBg="1"/>
      <p:bldP spid="20"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0832"/>
            <a:ext cx="8226854" cy="715840"/>
          </a:xfrm>
        </p:spPr>
        <p:txBody>
          <a:bodyPr>
            <a:normAutofit/>
          </a:bodyPr>
          <a:lstStyle/>
          <a:p>
            <a:r>
              <a:rPr lang="en-US" sz="2800" b="1" dirty="0"/>
              <a:t>Titanium grades</a:t>
            </a:r>
          </a:p>
        </p:txBody>
      </p:sp>
      <p:cxnSp>
        <p:nvCxnSpPr>
          <p:cNvPr id="5" name="Straight Connector 4"/>
          <p:cNvCxnSpPr/>
          <p:nvPr/>
        </p:nvCxnSpPr>
        <p:spPr>
          <a:xfrm>
            <a:off x="457200" y="526184"/>
            <a:ext cx="2819400" cy="0"/>
          </a:xfrm>
          <a:prstGeom prst="line">
            <a:avLst/>
          </a:prstGeom>
          <a:ln w="38100"/>
          <a:effectLst/>
        </p:spPr>
        <p:style>
          <a:lnRef idx="2">
            <a:schemeClr val="accent1"/>
          </a:lnRef>
          <a:fillRef idx="0">
            <a:schemeClr val="accent1"/>
          </a:fillRef>
          <a:effectRef idx="1">
            <a:schemeClr val="accent1"/>
          </a:effectRef>
          <a:fontRef idx="minor">
            <a:schemeClr val="tx1"/>
          </a:fontRef>
        </p:style>
      </p:cxnSp>
      <p:pic>
        <p:nvPicPr>
          <p:cNvPr id="10" name="Picture 9"/>
          <p:cNvPicPr>
            <a:picLocks noChangeAspect="1"/>
          </p:cNvPicPr>
          <p:nvPr/>
        </p:nvPicPr>
        <p:blipFill>
          <a:blip r:embed="rId3"/>
          <a:stretch>
            <a:fillRect/>
          </a:stretch>
        </p:blipFill>
        <p:spPr>
          <a:xfrm>
            <a:off x="352424" y="639859"/>
            <a:ext cx="8331629" cy="5651212"/>
          </a:xfrm>
          <a:prstGeom prst="rect">
            <a:avLst/>
          </a:prstGeom>
        </p:spPr>
      </p:pic>
      <p:sp>
        <p:nvSpPr>
          <p:cNvPr id="19" name="Rectangle 18"/>
          <p:cNvSpPr/>
          <p:nvPr/>
        </p:nvSpPr>
        <p:spPr>
          <a:xfrm>
            <a:off x="2324750" y="1133201"/>
            <a:ext cx="6252949" cy="464859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352424" y="3309418"/>
            <a:ext cx="3829051" cy="312094"/>
          </a:xfrm>
          <a:prstGeom prst="rect">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352423" y="3707247"/>
            <a:ext cx="1710725" cy="923330"/>
          </a:xfrm>
          <a:prstGeom prst="rect">
            <a:avLst/>
          </a:prstGeom>
          <a:solidFill>
            <a:schemeClr val="bg1"/>
          </a:solidFill>
        </p:spPr>
        <p:txBody>
          <a:bodyPr wrap="none" rtlCol="0">
            <a:spAutoFit/>
          </a:bodyPr>
          <a:lstStyle/>
          <a:p>
            <a:r>
              <a:rPr lang="en-US" dirty="0">
                <a:solidFill>
                  <a:srgbClr val="00B050"/>
                </a:solidFill>
              </a:rPr>
              <a:t>Grade 5</a:t>
            </a:r>
          </a:p>
          <a:p>
            <a:r>
              <a:rPr lang="en-US" dirty="0">
                <a:solidFill>
                  <a:srgbClr val="00B050"/>
                </a:solidFill>
              </a:rPr>
              <a:t>&amp; Grade 5 ELI </a:t>
            </a:r>
          </a:p>
          <a:p>
            <a:r>
              <a:rPr lang="en-US" dirty="0">
                <a:solidFill>
                  <a:srgbClr val="00B050"/>
                </a:solidFill>
              </a:rPr>
              <a:t>(grade 23)</a:t>
            </a:r>
          </a:p>
        </p:txBody>
      </p:sp>
      <p:pic>
        <p:nvPicPr>
          <p:cNvPr id="39938" name="Picture 2" descr="https://www.atlasuhv.com/app/uploads/2017/05/All-Titanium-UHV-and-Extreme-High-Vacuum-Conflat-CF-Flanges-1024x1024.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216675" y="3259261"/>
            <a:ext cx="2522538" cy="2522538"/>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Institute of Nuclear Physics PAN"/>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609850" y="1133201"/>
            <a:ext cx="3479955" cy="4648598"/>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6200125" y="1133201"/>
            <a:ext cx="2769028" cy="923330"/>
          </a:xfrm>
          <a:prstGeom prst="rect">
            <a:avLst/>
          </a:prstGeom>
          <a:solidFill>
            <a:schemeClr val="bg1"/>
          </a:solidFill>
        </p:spPr>
        <p:txBody>
          <a:bodyPr wrap="square" rtlCol="0">
            <a:spAutoFit/>
          </a:bodyPr>
          <a:lstStyle/>
          <a:p>
            <a:r>
              <a:rPr lang="en-US" dirty="0">
                <a:solidFill>
                  <a:schemeClr val="tx1">
                    <a:lumMod val="60000"/>
                    <a:lumOff val="40000"/>
                  </a:schemeClr>
                </a:solidFill>
              </a:rPr>
              <a:t>RF feedthrough flanges of the crab cavities. </a:t>
            </a:r>
          </a:p>
          <a:p>
            <a:r>
              <a:rPr lang="en-US" dirty="0" err="1">
                <a:solidFill>
                  <a:schemeClr val="tx1">
                    <a:lumMod val="60000"/>
                    <a:lumOff val="40000"/>
                  </a:schemeClr>
                </a:solidFill>
              </a:rPr>
              <a:t>Ti</a:t>
            </a:r>
            <a:r>
              <a:rPr lang="en-US" dirty="0">
                <a:solidFill>
                  <a:schemeClr val="tx1">
                    <a:lumMod val="60000"/>
                    <a:lumOff val="40000"/>
                  </a:schemeClr>
                </a:solidFill>
              </a:rPr>
              <a:t> grade 23</a:t>
            </a:r>
          </a:p>
        </p:txBody>
      </p:sp>
      <p:sp>
        <p:nvSpPr>
          <p:cNvPr id="3" name="Date Placeholder 2"/>
          <p:cNvSpPr>
            <a:spLocks noGrp="1"/>
          </p:cNvSpPr>
          <p:nvPr>
            <p:ph type="dt" sz="half" idx="10"/>
          </p:nvPr>
        </p:nvSpPr>
        <p:spPr/>
        <p:txBody>
          <a:bodyPr/>
          <a:lstStyle/>
          <a:p>
            <a:r>
              <a:rPr lang="en-US"/>
              <a:t>04-06-2024</a:t>
            </a:r>
            <a:endParaRPr lang="en-US" dirty="0"/>
          </a:p>
        </p:txBody>
      </p:sp>
      <p:sp>
        <p:nvSpPr>
          <p:cNvPr id="4" name="Footer Placeholder 3"/>
          <p:cNvSpPr>
            <a:spLocks noGrp="1"/>
          </p:cNvSpPr>
          <p:nvPr>
            <p:ph type="ftr" sz="quarter" idx="11"/>
          </p:nvPr>
        </p:nvSpPr>
        <p:spPr/>
        <p:txBody>
          <a:bodyPr/>
          <a:lstStyle/>
          <a:p>
            <a:r>
              <a:rPr lang="en-US"/>
              <a:t>IAS - Non – ferrous metals for particle accelerators</a:t>
            </a:r>
            <a:endParaRPr lang="en-US" dirty="0"/>
          </a:p>
        </p:txBody>
      </p:sp>
      <p:sp>
        <p:nvSpPr>
          <p:cNvPr id="6" name="Slide Number Placeholder 5"/>
          <p:cNvSpPr>
            <a:spLocks noGrp="1"/>
          </p:cNvSpPr>
          <p:nvPr>
            <p:ph type="sldNum" sz="quarter" idx="12"/>
          </p:nvPr>
        </p:nvSpPr>
        <p:spPr/>
        <p:txBody>
          <a:bodyPr/>
          <a:lstStyle/>
          <a:p>
            <a:fld id="{8D6C380F-326D-3C40-9EE7-7FBAB0953422}" type="slidenum">
              <a:rPr lang="en-US" smtClean="0"/>
              <a:pPr/>
              <a:t>58</a:t>
            </a:fld>
            <a:endParaRPr lang="en-US"/>
          </a:p>
        </p:txBody>
      </p:sp>
    </p:spTree>
    <p:extLst>
      <p:ext uri="{BB962C8B-B14F-4D97-AF65-F5344CB8AC3E}">
        <p14:creationId xmlns:p14="http://schemas.microsoft.com/office/powerpoint/2010/main" val="968653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par>
                                <p:cTn id="16" presetID="10" presetClass="entr" presetSubtype="0" fill="hold" nodeType="withEffect">
                                  <p:stCondLst>
                                    <p:cond delay="0"/>
                                  </p:stCondLst>
                                  <p:childTnLst>
                                    <p:set>
                                      <p:cBhvr>
                                        <p:cTn id="17" dur="1" fill="hold">
                                          <p:stCondLst>
                                            <p:cond delay="0"/>
                                          </p:stCondLst>
                                        </p:cTn>
                                        <p:tgtEl>
                                          <p:spTgt spid="39938"/>
                                        </p:tgtEl>
                                        <p:attrNameLst>
                                          <p:attrName>style.visibility</p:attrName>
                                        </p:attrNameLst>
                                      </p:cBhvr>
                                      <p:to>
                                        <p:strVal val="visible"/>
                                      </p:to>
                                    </p:set>
                                    <p:animEffect transition="in" filter="fade">
                                      <p:cBhvr>
                                        <p:cTn id="18" dur="500"/>
                                        <p:tgtEl>
                                          <p:spTgt spid="3993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4" grpId="0" animBg="1"/>
      <p:bldP spid="15" grpId="0" animBg="1"/>
      <p:bldP spid="17"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0832"/>
            <a:ext cx="8226854" cy="715840"/>
          </a:xfrm>
        </p:spPr>
        <p:txBody>
          <a:bodyPr>
            <a:normAutofit/>
          </a:bodyPr>
          <a:lstStyle/>
          <a:p>
            <a:r>
              <a:rPr lang="en-US" sz="2800" b="1" dirty="0"/>
              <a:t>Titanium grades</a:t>
            </a:r>
          </a:p>
        </p:txBody>
      </p:sp>
      <p:cxnSp>
        <p:nvCxnSpPr>
          <p:cNvPr id="5" name="Straight Connector 4"/>
          <p:cNvCxnSpPr/>
          <p:nvPr/>
        </p:nvCxnSpPr>
        <p:spPr>
          <a:xfrm>
            <a:off x="457200" y="526184"/>
            <a:ext cx="2819400" cy="0"/>
          </a:xfrm>
          <a:prstGeom prst="line">
            <a:avLst/>
          </a:prstGeom>
          <a:ln w="38100"/>
          <a:effectLst/>
        </p:spPr>
        <p:style>
          <a:lnRef idx="2">
            <a:schemeClr val="accent1"/>
          </a:lnRef>
          <a:fillRef idx="0">
            <a:schemeClr val="accent1"/>
          </a:fillRef>
          <a:effectRef idx="1">
            <a:schemeClr val="accent1"/>
          </a:effectRef>
          <a:fontRef idx="minor">
            <a:schemeClr val="tx1"/>
          </a:fontRef>
        </p:style>
      </p:cxnSp>
      <p:pic>
        <p:nvPicPr>
          <p:cNvPr id="10" name="Picture 9"/>
          <p:cNvPicPr>
            <a:picLocks noChangeAspect="1"/>
          </p:cNvPicPr>
          <p:nvPr/>
        </p:nvPicPr>
        <p:blipFill>
          <a:blip r:embed="rId3"/>
          <a:stretch>
            <a:fillRect/>
          </a:stretch>
        </p:blipFill>
        <p:spPr>
          <a:xfrm>
            <a:off x="352424" y="639859"/>
            <a:ext cx="8331629" cy="5651212"/>
          </a:xfrm>
          <a:prstGeom prst="rect">
            <a:avLst/>
          </a:prstGeom>
        </p:spPr>
      </p:pic>
      <p:sp>
        <p:nvSpPr>
          <p:cNvPr id="16" name="Rectangle 15"/>
          <p:cNvSpPr/>
          <p:nvPr/>
        </p:nvSpPr>
        <p:spPr>
          <a:xfrm>
            <a:off x="2324750" y="1133201"/>
            <a:ext cx="6252949" cy="464859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352423" y="2240606"/>
            <a:ext cx="3829051" cy="312094"/>
          </a:xfrm>
          <a:prstGeom prst="rect">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352424" y="2613118"/>
            <a:ext cx="1646605" cy="646331"/>
          </a:xfrm>
          <a:prstGeom prst="rect">
            <a:avLst/>
          </a:prstGeom>
          <a:solidFill>
            <a:schemeClr val="bg1"/>
          </a:solidFill>
        </p:spPr>
        <p:txBody>
          <a:bodyPr wrap="none" rtlCol="0">
            <a:spAutoFit/>
          </a:bodyPr>
          <a:lstStyle/>
          <a:p>
            <a:r>
              <a:rPr lang="en-US" dirty="0">
                <a:solidFill>
                  <a:srgbClr val="00B050"/>
                </a:solidFill>
              </a:rPr>
              <a:t>Grade 6</a:t>
            </a:r>
          </a:p>
          <a:p>
            <a:r>
              <a:rPr lang="en-US" dirty="0">
                <a:solidFill>
                  <a:srgbClr val="00B050"/>
                </a:solidFill>
              </a:rPr>
              <a:t>&amp; Grade 6 ELI</a:t>
            </a:r>
          </a:p>
        </p:txBody>
      </p:sp>
      <p:pic>
        <p:nvPicPr>
          <p:cNvPr id="13" name="Picture 12"/>
          <p:cNvPicPr>
            <a:picLocks noChangeAspect="1"/>
          </p:cNvPicPr>
          <p:nvPr/>
        </p:nvPicPr>
        <p:blipFill>
          <a:blip r:embed="rId4"/>
          <a:stretch>
            <a:fillRect/>
          </a:stretch>
        </p:blipFill>
        <p:spPr>
          <a:xfrm>
            <a:off x="352425" y="3538919"/>
            <a:ext cx="2933700" cy="2657804"/>
          </a:xfrm>
          <a:prstGeom prst="rect">
            <a:avLst/>
          </a:prstGeom>
        </p:spPr>
      </p:pic>
      <p:pic>
        <p:nvPicPr>
          <p:cNvPr id="37890" name="Picture 2" descr="ATLAS End-cap Part II - CERN Bulletin"/>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841795" y="3447597"/>
            <a:ext cx="3939766" cy="2627324"/>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p:cNvSpPr/>
          <p:nvPr/>
        </p:nvSpPr>
        <p:spPr>
          <a:xfrm>
            <a:off x="2603712" y="3745556"/>
            <a:ext cx="549063" cy="312094"/>
          </a:xfrm>
          <a:prstGeom prst="rect">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3179866" y="5105778"/>
            <a:ext cx="1969105" cy="1077218"/>
          </a:xfrm>
          <a:prstGeom prst="rect">
            <a:avLst/>
          </a:prstGeom>
          <a:solidFill>
            <a:schemeClr val="bg1"/>
          </a:solidFill>
        </p:spPr>
        <p:txBody>
          <a:bodyPr wrap="square" rtlCol="0">
            <a:spAutoFit/>
          </a:bodyPr>
          <a:lstStyle/>
          <a:p>
            <a:pPr algn="ctr"/>
            <a:r>
              <a:rPr lang="en-US" sz="1600" dirty="0">
                <a:solidFill>
                  <a:schemeClr val="tx1">
                    <a:lumMod val="60000"/>
                    <a:lumOff val="40000"/>
                  </a:schemeClr>
                </a:solidFill>
              </a:rPr>
              <a:t>Axial force tie rods of the ATLAS </a:t>
            </a:r>
          </a:p>
          <a:p>
            <a:pPr algn="ctr"/>
            <a:r>
              <a:rPr lang="en-US" sz="1600" dirty="0">
                <a:solidFill>
                  <a:schemeClr val="tx1">
                    <a:lumMod val="60000"/>
                    <a:lumOff val="40000"/>
                  </a:schemeClr>
                </a:solidFill>
              </a:rPr>
              <a:t>barrel toroid magnet</a:t>
            </a:r>
          </a:p>
        </p:txBody>
      </p:sp>
      <p:sp>
        <p:nvSpPr>
          <p:cNvPr id="3" name="Date Placeholder 2"/>
          <p:cNvSpPr>
            <a:spLocks noGrp="1"/>
          </p:cNvSpPr>
          <p:nvPr>
            <p:ph type="dt" sz="half" idx="10"/>
          </p:nvPr>
        </p:nvSpPr>
        <p:spPr/>
        <p:txBody>
          <a:bodyPr/>
          <a:lstStyle/>
          <a:p>
            <a:r>
              <a:rPr lang="en-US"/>
              <a:t>04-06-2024</a:t>
            </a:r>
            <a:endParaRPr lang="en-US" dirty="0"/>
          </a:p>
        </p:txBody>
      </p:sp>
      <p:sp>
        <p:nvSpPr>
          <p:cNvPr id="4" name="Footer Placeholder 3"/>
          <p:cNvSpPr>
            <a:spLocks noGrp="1"/>
          </p:cNvSpPr>
          <p:nvPr>
            <p:ph type="ftr" sz="quarter" idx="11"/>
          </p:nvPr>
        </p:nvSpPr>
        <p:spPr/>
        <p:txBody>
          <a:bodyPr/>
          <a:lstStyle/>
          <a:p>
            <a:r>
              <a:rPr lang="en-US"/>
              <a:t>IAS - Non – ferrous metals for particle accelerators</a:t>
            </a:r>
            <a:endParaRPr lang="en-US" dirty="0"/>
          </a:p>
        </p:txBody>
      </p:sp>
      <p:sp>
        <p:nvSpPr>
          <p:cNvPr id="6" name="Slide Number Placeholder 5"/>
          <p:cNvSpPr>
            <a:spLocks noGrp="1"/>
          </p:cNvSpPr>
          <p:nvPr>
            <p:ph type="sldNum" sz="quarter" idx="12"/>
          </p:nvPr>
        </p:nvSpPr>
        <p:spPr/>
        <p:txBody>
          <a:bodyPr/>
          <a:lstStyle/>
          <a:p>
            <a:fld id="{8D6C380F-326D-3C40-9EE7-7FBAB0953422}" type="slidenum">
              <a:rPr lang="en-US" smtClean="0"/>
              <a:pPr/>
              <a:t>59</a:t>
            </a:fld>
            <a:endParaRPr lang="en-US"/>
          </a:p>
        </p:txBody>
      </p:sp>
      <p:pic>
        <p:nvPicPr>
          <p:cNvPr id="7" name="Picture 6"/>
          <p:cNvPicPr>
            <a:picLocks noChangeAspect="1"/>
          </p:cNvPicPr>
          <p:nvPr/>
        </p:nvPicPr>
        <p:blipFill>
          <a:blip r:embed="rId6"/>
          <a:stretch>
            <a:fillRect/>
          </a:stretch>
        </p:blipFill>
        <p:spPr>
          <a:xfrm>
            <a:off x="4247304" y="1133201"/>
            <a:ext cx="3128748" cy="1871662"/>
          </a:xfrm>
          <a:prstGeom prst="rect">
            <a:avLst/>
          </a:prstGeom>
        </p:spPr>
      </p:pic>
      <p:sp>
        <p:nvSpPr>
          <p:cNvPr id="19" name="TextBox 18"/>
          <p:cNvSpPr txBox="1"/>
          <p:nvPr/>
        </p:nvSpPr>
        <p:spPr>
          <a:xfrm>
            <a:off x="7378120" y="1812405"/>
            <a:ext cx="1694003" cy="830997"/>
          </a:xfrm>
          <a:prstGeom prst="rect">
            <a:avLst/>
          </a:prstGeom>
          <a:solidFill>
            <a:schemeClr val="bg1"/>
          </a:solidFill>
        </p:spPr>
        <p:txBody>
          <a:bodyPr wrap="square" rtlCol="0">
            <a:spAutoFit/>
          </a:bodyPr>
          <a:lstStyle/>
          <a:p>
            <a:pPr algn="ctr"/>
            <a:r>
              <a:rPr lang="en-US" sz="1600" dirty="0">
                <a:solidFill>
                  <a:schemeClr val="tx1">
                    <a:lumMod val="60000"/>
                    <a:lumOff val="40000"/>
                  </a:schemeClr>
                </a:solidFill>
              </a:rPr>
              <a:t>CMS longitudinal tie rods</a:t>
            </a:r>
          </a:p>
        </p:txBody>
      </p:sp>
      <p:sp>
        <p:nvSpPr>
          <p:cNvPr id="20" name="TextBox 19"/>
          <p:cNvSpPr txBox="1"/>
          <p:nvPr/>
        </p:nvSpPr>
        <p:spPr>
          <a:xfrm>
            <a:off x="4245236" y="425315"/>
            <a:ext cx="4489927" cy="707886"/>
          </a:xfrm>
          <a:prstGeom prst="rect">
            <a:avLst/>
          </a:prstGeom>
          <a:solidFill>
            <a:schemeClr val="bg1"/>
          </a:solidFill>
        </p:spPr>
        <p:txBody>
          <a:bodyPr wrap="square" rtlCol="0">
            <a:spAutoFit/>
          </a:bodyPr>
          <a:lstStyle/>
          <a:p>
            <a:pPr algn="ctr"/>
            <a:r>
              <a:rPr lang="en-US" sz="1000" dirty="0">
                <a:solidFill>
                  <a:srgbClr val="000000"/>
                </a:solidFill>
              </a:rPr>
              <a:t>Source: S. </a:t>
            </a:r>
            <a:r>
              <a:rPr lang="en-GB" sz="1000" dirty="0">
                <a:solidFill>
                  <a:srgbClr val="000000"/>
                </a:solidFill>
              </a:rPr>
              <a:t>Sgobba </a:t>
            </a:r>
            <a:r>
              <a:rPr lang="en-GB" sz="1000" i="1" dirty="0">
                <a:solidFill>
                  <a:srgbClr val="000000"/>
                </a:solidFill>
              </a:rPr>
              <a:t>et al</a:t>
            </a:r>
            <a:r>
              <a:rPr lang="en-GB" sz="1000" dirty="0">
                <a:solidFill>
                  <a:srgbClr val="000000"/>
                </a:solidFill>
              </a:rPr>
              <a:t>. (2003, July). Manufacturing, quality control and assessment of the cryogenic properties of a titanium alloy for application to the coil suspension system of the Compact Muon Solenoid (CMS). In </a:t>
            </a:r>
            <a:r>
              <a:rPr lang="en-GB" sz="1000" i="1" dirty="0">
                <a:solidFill>
                  <a:srgbClr val="000000"/>
                </a:solidFill>
              </a:rPr>
              <a:t>Proc. 10th World Conference on Titanium</a:t>
            </a:r>
            <a:r>
              <a:rPr lang="en-GB" sz="1000" dirty="0">
                <a:solidFill>
                  <a:srgbClr val="000000"/>
                </a:solidFill>
              </a:rPr>
              <a:t> (pp. 13-18).</a:t>
            </a:r>
            <a:endParaRPr lang="en-US" sz="1000" dirty="0">
              <a:solidFill>
                <a:srgbClr val="000000"/>
              </a:solidFill>
            </a:endParaRPr>
          </a:p>
        </p:txBody>
      </p:sp>
      <p:sp>
        <p:nvSpPr>
          <p:cNvPr id="21" name="TextBox 20"/>
          <p:cNvSpPr txBox="1"/>
          <p:nvPr/>
        </p:nvSpPr>
        <p:spPr>
          <a:xfrm>
            <a:off x="7434434" y="5091897"/>
            <a:ext cx="1700865" cy="1015663"/>
          </a:xfrm>
          <a:prstGeom prst="rect">
            <a:avLst/>
          </a:prstGeom>
          <a:solidFill>
            <a:schemeClr val="bg1"/>
          </a:solidFill>
        </p:spPr>
        <p:txBody>
          <a:bodyPr wrap="square" rtlCol="0">
            <a:spAutoFit/>
          </a:bodyPr>
          <a:lstStyle/>
          <a:p>
            <a:pPr algn="ctr"/>
            <a:r>
              <a:rPr lang="en-US" sz="1000" dirty="0">
                <a:solidFill>
                  <a:srgbClr val="000000"/>
                </a:solidFill>
              </a:rPr>
              <a:t>Source: P. Jenni (CERN), </a:t>
            </a:r>
            <a:r>
              <a:rPr lang="en-GB" sz="1000" dirty="0">
                <a:solidFill>
                  <a:srgbClr val="000000"/>
                </a:solidFill>
              </a:rPr>
              <a:t>ATLAS overview, status and plans. Workshop on cooperation in HEP between CERN and China. Beijing, 14 – 15 May 2005. </a:t>
            </a:r>
            <a:endParaRPr lang="en-US" sz="1000" dirty="0">
              <a:solidFill>
                <a:srgbClr val="000000"/>
              </a:solidFill>
            </a:endParaRPr>
          </a:p>
        </p:txBody>
      </p:sp>
    </p:spTree>
    <p:extLst>
      <p:ext uri="{BB962C8B-B14F-4D97-AF65-F5344CB8AC3E}">
        <p14:creationId xmlns:p14="http://schemas.microsoft.com/office/powerpoint/2010/main" val="4271355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par>
                                <p:cTn id="16" presetID="10" presetClass="entr" presetSubtype="0"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par>
                                <p:cTn id="25" presetID="10" presetClass="entr" presetSubtype="0" fill="hold" nodeType="withEffect">
                                  <p:stCondLst>
                                    <p:cond delay="0"/>
                                  </p:stCondLst>
                                  <p:childTnLst>
                                    <p:set>
                                      <p:cBhvr>
                                        <p:cTn id="26" dur="1" fill="hold">
                                          <p:stCondLst>
                                            <p:cond delay="0"/>
                                          </p:stCondLst>
                                        </p:cTn>
                                        <p:tgtEl>
                                          <p:spTgt spid="37890"/>
                                        </p:tgtEl>
                                        <p:attrNameLst>
                                          <p:attrName>style.visibility</p:attrName>
                                        </p:attrNameLst>
                                      </p:cBhvr>
                                      <p:to>
                                        <p:strVal val="visible"/>
                                      </p:to>
                                    </p:set>
                                    <p:animEffect transition="in" filter="fade">
                                      <p:cBhvr>
                                        <p:cTn id="27" dur="500"/>
                                        <p:tgtEl>
                                          <p:spTgt spid="3789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500"/>
                                        <p:tgtEl>
                                          <p:spTgt spid="21"/>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500"/>
                                        <p:tgtEl>
                                          <p:spTgt spid="19"/>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4" grpId="0" animBg="1"/>
      <p:bldP spid="15" grpId="0" animBg="1"/>
      <p:bldP spid="18" grpId="0" animBg="1"/>
      <p:bldP spid="17" grpId="0" animBg="1"/>
      <p:bldP spid="19" grpId="0" animBg="1"/>
      <p:bldP spid="20" grpId="0" animBg="1"/>
      <p:bldP spid="2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Environmental conditions of particle accelerators</a:t>
            </a:r>
          </a:p>
        </p:txBody>
      </p:sp>
      <p:sp>
        <p:nvSpPr>
          <p:cNvPr id="3" name="Content Placeholder 2"/>
          <p:cNvSpPr>
            <a:spLocks noGrp="1"/>
          </p:cNvSpPr>
          <p:nvPr>
            <p:ph sz="quarter" idx="13"/>
          </p:nvPr>
        </p:nvSpPr>
        <p:spPr>
          <a:xfrm>
            <a:off x="300181" y="1226193"/>
            <a:ext cx="8686801" cy="853724"/>
          </a:xfrm>
        </p:spPr>
        <p:txBody>
          <a:bodyPr/>
          <a:lstStyle/>
          <a:p>
            <a:r>
              <a:rPr lang="en-US" sz="2400" dirty="0"/>
              <a:t>Cryogenic temperatures </a:t>
            </a:r>
            <a:r>
              <a:rPr lang="en-US" sz="2400" dirty="0">
                <a:sym typeface="Wingdings" panose="05000000000000000000" pitchFamily="2" charset="2"/>
              </a:rPr>
              <a:t> down to 1.9 K (superfluid helium).</a:t>
            </a:r>
            <a:endParaRPr lang="en-US" sz="2400" dirty="0"/>
          </a:p>
          <a:p>
            <a:endParaRPr lang="en-US" dirty="0"/>
          </a:p>
        </p:txBody>
      </p:sp>
      <p:cxnSp>
        <p:nvCxnSpPr>
          <p:cNvPr id="5" name="Straight Connector 4"/>
          <p:cNvCxnSpPr/>
          <p:nvPr/>
        </p:nvCxnSpPr>
        <p:spPr>
          <a:xfrm>
            <a:off x="457200" y="840509"/>
            <a:ext cx="7707745"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6" name="Content Placeholder 2"/>
          <p:cNvSpPr txBox="1">
            <a:spLocks/>
          </p:cNvSpPr>
          <p:nvPr/>
        </p:nvSpPr>
        <p:spPr>
          <a:xfrm>
            <a:off x="300181" y="2484071"/>
            <a:ext cx="8226425" cy="512096"/>
          </a:xfrm>
          <a:prstGeom prst="rect">
            <a:avLst/>
          </a:prstGeom>
        </p:spPr>
        <p:txBody>
          <a:bodyPr vert="horz">
            <a:norm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Ubuntu Ligh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2400" b="0" i="0" kern="1200" baseline="0">
                <a:solidFill>
                  <a:srgbClr val="0C377B"/>
                </a:solidFill>
                <a:latin typeface="Ubuntu Ligh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2400" b="0" i="0" kern="1200">
                <a:solidFill>
                  <a:srgbClr val="0C377B"/>
                </a:solidFill>
                <a:latin typeface="Ubuntu Ligh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2000" b="0" i="0" kern="1200">
                <a:solidFill>
                  <a:srgbClr val="0C377B"/>
                </a:solidFill>
                <a:latin typeface="Ubuntu Ligh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2000" b="0" i="0" kern="1200" baseline="0">
                <a:solidFill>
                  <a:srgbClr val="0C377B"/>
                </a:solidFill>
                <a:latin typeface="Ubuntu Ligh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2400" dirty="0">
                <a:solidFill>
                  <a:schemeClr val="tx1">
                    <a:lumMod val="60000"/>
                    <a:lumOff val="40000"/>
                  </a:schemeClr>
                </a:solidFill>
              </a:rPr>
              <a:t>Ultra – high and extreme vacuum </a:t>
            </a:r>
            <a:r>
              <a:rPr lang="en-US" sz="2400" dirty="0">
                <a:sym typeface="Wingdings" panose="05000000000000000000" pitchFamily="2" charset="2"/>
              </a:rPr>
              <a:t> down to 10</a:t>
            </a:r>
            <a:r>
              <a:rPr lang="en-US" sz="2400" baseline="30000" dirty="0">
                <a:sym typeface="Wingdings" panose="05000000000000000000" pitchFamily="2" charset="2"/>
              </a:rPr>
              <a:t> -11</a:t>
            </a:r>
            <a:r>
              <a:rPr lang="en-US" sz="2400" dirty="0">
                <a:sym typeface="Wingdings" panose="05000000000000000000" pitchFamily="2" charset="2"/>
              </a:rPr>
              <a:t> mbar.</a:t>
            </a:r>
            <a:endParaRPr lang="en-US" sz="2400" dirty="0"/>
          </a:p>
          <a:p>
            <a:endParaRPr lang="en-US" dirty="0"/>
          </a:p>
        </p:txBody>
      </p:sp>
      <p:sp>
        <p:nvSpPr>
          <p:cNvPr id="7" name="Content Placeholder 2"/>
          <p:cNvSpPr txBox="1">
            <a:spLocks/>
          </p:cNvSpPr>
          <p:nvPr/>
        </p:nvSpPr>
        <p:spPr>
          <a:xfrm>
            <a:off x="300181" y="3411292"/>
            <a:ext cx="8226425" cy="502339"/>
          </a:xfrm>
          <a:prstGeom prst="rect">
            <a:avLst/>
          </a:prstGeom>
        </p:spPr>
        <p:txBody>
          <a:bodyPr vert="horz">
            <a:norm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Ubuntu Ligh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2400" b="0" i="0" kern="1200" baseline="0">
                <a:solidFill>
                  <a:srgbClr val="0C377B"/>
                </a:solidFill>
                <a:latin typeface="Ubuntu Ligh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2400" b="0" i="0" kern="1200">
                <a:solidFill>
                  <a:srgbClr val="0C377B"/>
                </a:solidFill>
                <a:latin typeface="Ubuntu Ligh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2000" b="0" i="0" kern="1200">
                <a:solidFill>
                  <a:srgbClr val="0C377B"/>
                </a:solidFill>
                <a:latin typeface="Ubuntu Ligh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2000" b="0" i="0" kern="1200" baseline="0">
                <a:solidFill>
                  <a:srgbClr val="0C377B"/>
                </a:solidFill>
                <a:latin typeface="Ubuntu Ligh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2400" dirty="0"/>
              <a:t>Electro – magnetic fields. </a:t>
            </a:r>
          </a:p>
        </p:txBody>
      </p:sp>
      <p:sp>
        <p:nvSpPr>
          <p:cNvPr id="8" name="Content Placeholder 2"/>
          <p:cNvSpPr txBox="1">
            <a:spLocks/>
          </p:cNvSpPr>
          <p:nvPr/>
        </p:nvSpPr>
        <p:spPr>
          <a:xfrm>
            <a:off x="300181" y="4328756"/>
            <a:ext cx="8226425" cy="465430"/>
          </a:xfrm>
          <a:prstGeom prst="rect">
            <a:avLst/>
          </a:prstGeom>
        </p:spPr>
        <p:txBody>
          <a:bodyPr vert="horz">
            <a:norm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Ubuntu Ligh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2400" b="0" i="0" kern="1200" baseline="0">
                <a:solidFill>
                  <a:srgbClr val="0C377B"/>
                </a:solidFill>
                <a:latin typeface="Ubuntu Ligh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2400" b="0" i="0" kern="1200">
                <a:solidFill>
                  <a:srgbClr val="0C377B"/>
                </a:solidFill>
                <a:latin typeface="Ubuntu Ligh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2000" b="0" i="0" kern="1200">
                <a:solidFill>
                  <a:srgbClr val="0C377B"/>
                </a:solidFill>
                <a:latin typeface="Ubuntu Ligh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2000" b="0" i="0" kern="1200" baseline="0">
                <a:solidFill>
                  <a:srgbClr val="0C377B"/>
                </a:solidFill>
                <a:latin typeface="Ubuntu Ligh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2400" dirty="0"/>
              <a:t>Radiation.</a:t>
            </a:r>
          </a:p>
        </p:txBody>
      </p:sp>
      <p:sp>
        <p:nvSpPr>
          <p:cNvPr id="9" name="Content Placeholder 2"/>
          <p:cNvSpPr txBox="1">
            <a:spLocks/>
          </p:cNvSpPr>
          <p:nvPr/>
        </p:nvSpPr>
        <p:spPr>
          <a:xfrm>
            <a:off x="300181" y="5209309"/>
            <a:ext cx="8226425" cy="908289"/>
          </a:xfrm>
          <a:prstGeom prst="rect">
            <a:avLst/>
          </a:prstGeom>
        </p:spPr>
        <p:txBody>
          <a:bodyPr vert="horz">
            <a:norm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Ubuntu Ligh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2400" b="0" i="0" kern="1200" baseline="0">
                <a:solidFill>
                  <a:srgbClr val="0C377B"/>
                </a:solidFill>
                <a:latin typeface="Ubuntu Ligh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2400" b="0" i="0" kern="1200">
                <a:solidFill>
                  <a:srgbClr val="0C377B"/>
                </a:solidFill>
                <a:latin typeface="Ubuntu Ligh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2000" b="0" i="0" kern="1200">
                <a:solidFill>
                  <a:srgbClr val="0C377B"/>
                </a:solidFill>
                <a:latin typeface="Ubuntu Ligh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2000" b="0" i="0" kern="1200" baseline="0">
                <a:solidFill>
                  <a:srgbClr val="0C377B"/>
                </a:solidFill>
                <a:latin typeface="Ubuntu Ligh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2400" dirty="0"/>
              <a:t>High temperatures and high strain rate </a:t>
            </a:r>
            <a:r>
              <a:rPr lang="en-US" sz="2400" dirty="0">
                <a:sym typeface="Wingdings" panose="05000000000000000000" pitchFamily="2" charset="2"/>
              </a:rPr>
              <a:t> beam intercepting devices (dumps, collimators, targets).</a:t>
            </a:r>
            <a:endParaRPr lang="en-US" sz="2400" dirty="0"/>
          </a:p>
          <a:p>
            <a:endParaRPr lang="en-US" dirty="0"/>
          </a:p>
        </p:txBody>
      </p:sp>
      <p:sp>
        <p:nvSpPr>
          <p:cNvPr id="10" name="Rectangle 9"/>
          <p:cNvSpPr/>
          <p:nvPr/>
        </p:nvSpPr>
        <p:spPr>
          <a:xfrm>
            <a:off x="300181" y="3289955"/>
            <a:ext cx="8383873" cy="2827643"/>
          </a:xfrm>
          <a:prstGeom prst="rect">
            <a:avLst/>
          </a:prstGeom>
          <a:solidFill>
            <a:schemeClr val="bg1">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00181" y="1226193"/>
            <a:ext cx="8686801" cy="933177"/>
          </a:xfrm>
          <a:prstGeom prst="rect">
            <a:avLst/>
          </a:prstGeom>
          <a:solidFill>
            <a:schemeClr val="bg1">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r>
              <a:rPr lang="en-US"/>
              <a:t>04-06-2024</a:t>
            </a:r>
            <a:endParaRPr lang="en-US" dirty="0"/>
          </a:p>
        </p:txBody>
      </p:sp>
      <p:sp>
        <p:nvSpPr>
          <p:cNvPr id="12" name="Footer Placeholder 11"/>
          <p:cNvSpPr>
            <a:spLocks noGrp="1"/>
          </p:cNvSpPr>
          <p:nvPr>
            <p:ph type="ftr" sz="quarter" idx="11"/>
          </p:nvPr>
        </p:nvSpPr>
        <p:spPr/>
        <p:txBody>
          <a:bodyPr/>
          <a:lstStyle/>
          <a:p>
            <a:r>
              <a:rPr lang="en-US"/>
              <a:t>IAS - Non – ferrous metals for particle accelerators</a:t>
            </a:r>
            <a:endParaRPr lang="en-US" dirty="0"/>
          </a:p>
        </p:txBody>
      </p:sp>
      <p:sp>
        <p:nvSpPr>
          <p:cNvPr id="13" name="Slide Number Placeholder 12"/>
          <p:cNvSpPr>
            <a:spLocks noGrp="1"/>
          </p:cNvSpPr>
          <p:nvPr>
            <p:ph type="sldNum" sz="quarter" idx="12"/>
          </p:nvPr>
        </p:nvSpPr>
        <p:spPr/>
        <p:txBody>
          <a:bodyPr/>
          <a:lstStyle/>
          <a:p>
            <a:fld id="{8D6C380F-326D-3C40-9EE7-7FBAB0953422}" type="slidenum">
              <a:rPr lang="en-US" smtClean="0"/>
              <a:pPr/>
              <a:t>6</a:t>
            </a:fld>
            <a:endParaRPr lang="en-US"/>
          </a:p>
        </p:txBody>
      </p:sp>
      <p:pic>
        <p:nvPicPr>
          <p:cNvPr id="14" name="Picture 13"/>
          <p:cNvPicPr>
            <a:picLocks noChangeAspect="1"/>
          </p:cNvPicPr>
          <p:nvPr/>
        </p:nvPicPr>
        <p:blipFill>
          <a:blip r:embed="rId3"/>
          <a:stretch>
            <a:fillRect/>
          </a:stretch>
        </p:blipFill>
        <p:spPr>
          <a:xfrm>
            <a:off x="645935" y="3411290"/>
            <a:ext cx="7692363" cy="2582515"/>
          </a:xfrm>
          <a:prstGeom prst="rect">
            <a:avLst/>
          </a:prstGeom>
        </p:spPr>
      </p:pic>
      <p:sp>
        <p:nvSpPr>
          <p:cNvPr id="15" name="Rectangle 14"/>
          <p:cNvSpPr/>
          <p:nvPr/>
        </p:nvSpPr>
        <p:spPr>
          <a:xfrm>
            <a:off x="685190" y="5017679"/>
            <a:ext cx="7583675" cy="661297"/>
          </a:xfrm>
          <a:prstGeom prst="rect">
            <a:avLst/>
          </a:prstGeom>
          <a:solidFill>
            <a:srgbClr val="FFFF00">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981651" y="5929197"/>
            <a:ext cx="6863482" cy="307777"/>
          </a:xfrm>
          <a:prstGeom prst="rect">
            <a:avLst/>
          </a:prstGeom>
          <a:noFill/>
        </p:spPr>
        <p:txBody>
          <a:bodyPr wrap="none" rtlCol="0">
            <a:spAutoFit/>
          </a:bodyPr>
          <a:lstStyle/>
          <a:p>
            <a:r>
              <a:rPr lang="en-GB" sz="1400" dirty="0">
                <a:solidFill>
                  <a:srgbClr val="000000"/>
                </a:solidFill>
              </a:rPr>
              <a:t>From: Herring, Daniel H., Vacuum Heat Treatment, BNP Custom Media Group, 2012.</a:t>
            </a:r>
            <a:endParaRPr lang="en-US" dirty="0"/>
          </a:p>
        </p:txBody>
      </p:sp>
    </p:spTree>
    <p:extLst>
      <p:ext uri="{BB962C8B-B14F-4D97-AF65-F5344CB8AC3E}">
        <p14:creationId xmlns:p14="http://schemas.microsoft.com/office/powerpoint/2010/main" val="192895599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971859"/>
            <a:ext cx="8226425" cy="1911006"/>
          </a:xfrm>
        </p:spPr>
        <p:txBody>
          <a:bodyPr/>
          <a:lstStyle/>
          <a:p>
            <a:pPr algn="just"/>
            <a:r>
              <a:rPr lang="en-US" dirty="0"/>
              <a:t>Niobium</a:t>
            </a:r>
          </a:p>
          <a:p>
            <a:pPr lvl="1" algn="just"/>
            <a:r>
              <a:rPr lang="en-GB" dirty="0"/>
              <a:t>Element of the periodic system with the highest critical temperature.</a:t>
            </a:r>
          </a:p>
          <a:p>
            <a:pPr lvl="1" algn="just"/>
            <a:r>
              <a:rPr lang="en-GB" dirty="0"/>
              <a:t>The name comes from Niobe, the daughter of Tantalus:</a:t>
            </a:r>
          </a:p>
        </p:txBody>
      </p:sp>
      <p:pic>
        <p:nvPicPr>
          <p:cNvPr id="12292" name="Picture 4" descr="Secretos de Argos: Níob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8847" y="3100686"/>
            <a:ext cx="2143125" cy="3019425"/>
          </a:xfrm>
          <a:prstGeom prst="rect">
            <a:avLst/>
          </a:prstGeom>
          <a:noFill/>
          <a:extLst>
            <a:ext uri="{909E8E84-426E-40DD-AFC4-6F175D3DCCD1}">
              <a14:hiddenFill xmlns:a14="http://schemas.microsoft.com/office/drawing/2010/main">
                <a:solidFill>
                  <a:srgbClr val="FFFFFF"/>
                </a:solidFill>
              </a14:hiddenFill>
            </a:ext>
          </a:extLst>
        </p:spPr>
      </p:pic>
      <p:pic>
        <p:nvPicPr>
          <p:cNvPr id="12298" name="Picture 10" descr="Facts About Niobium | Live Science"/>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l="48767"/>
          <a:stretch/>
        </p:blipFill>
        <p:spPr bwMode="auto">
          <a:xfrm>
            <a:off x="7577414" y="420596"/>
            <a:ext cx="1106640" cy="1080000"/>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1"/>
          <p:cNvSpPr>
            <a:spLocks noGrp="1"/>
          </p:cNvSpPr>
          <p:nvPr>
            <p:ph type="title"/>
          </p:nvPr>
        </p:nvSpPr>
        <p:spPr>
          <a:xfrm>
            <a:off x="457200" y="233493"/>
            <a:ext cx="8226854" cy="715840"/>
          </a:xfrm>
        </p:spPr>
        <p:txBody>
          <a:bodyPr>
            <a:normAutofit/>
          </a:bodyPr>
          <a:lstStyle/>
          <a:p>
            <a:r>
              <a:rPr lang="en-US" sz="2800" b="1" dirty="0"/>
              <a:t>Non – ferrous materials</a:t>
            </a:r>
          </a:p>
        </p:txBody>
      </p:sp>
      <p:cxnSp>
        <p:nvCxnSpPr>
          <p:cNvPr id="13" name="Straight Connector 12"/>
          <p:cNvCxnSpPr/>
          <p:nvPr/>
        </p:nvCxnSpPr>
        <p:spPr>
          <a:xfrm>
            <a:off x="457200" y="840509"/>
            <a:ext cx="3990975"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5" name="Date Placeholder 4"/>
          <p:cNvSpPr>
            <a:spLocks noGrp="1"/>
          </p:cNvSpPr>
          <p:nvPr>
            <p:ph type="dt" sz="half" idx="10"/>
          </p:nvPr>
        </p:nvSpPr>
        <p:spPr/>
        <p:txBody>
          <a:bodyPr/>
          <a:lstStyle/>
          <a:p>
            <a:r>
              <a:rPr lang="en-US"/>
              <a:t>04-06-2024</a:t>
            </a:r>
            <a:endParaRPr lang="en-US" dirty="0"/>
          </a:p>
        </p:txBody>
      </p:sp>
      <p:sp>
        <p:nvSpPr>
          <p:cNvPr id="6" name="Footer Placeholder 5"/>
          <p:cNvSpPr>
            <a:spLocks noGrp="1"/>
          </p:cNvSpPr>
          <p:nvPr>
            <p:ph type="ftr" sz="quarter" idx="11"/>
          </p:nvPr>
        </p:nvSpPr>
        <p:spPr/>
        <p:txBody>
          <a:bodyPr/>
          <a:lstStyle/>
          <a:p>
            <a:r>
              <a:rPr lang="en-US"/>
              <a:t>IAS - Non – ferrous metals for particle accelerators</a:t>
            </a:r>
            <a:endParaRPr lang="en-US" dirty="0"/>
          </a:p>
        </p:txBody>
      </p:sp>
      <p:sp>
        <p:nvSpPr>
          <p:cNvPr id="7" name="Slide Number Placeholder 6"/>
          <p:cNvSpPr>
            <a:spLocks noGrp="1"/>
          </p:cNvSpPr>
          <p:nvPr>
            <p:ph type="sldNum" sz="quarter" idx="12"/>
          </p:nvPr>
        </p:nvSpPr>
        <p:spPr/>
        <p:txBody>
          <a:bodyPr/>
          <a:lstStyle/>
          <a:p>
            <a:fld id="{8D6C380F-326D-3C40-9EE7-7FBAB0953422}" type="slidenum">
              <a:rPr lang="en-US" smtClean="0"/>
              <a:pPr/>
              <a:t>60</a:t>
            </a:fld>
            <a:endParaRPr lang="en-US"/>
          </a:p>
        </p:txBody>
      </p:sp>
    </p:spTree>
    <p:extLst>
      <p:ext uri="{BB962C8B-B14F-4D97-AF65-F5344CB8AC3E}">
        <p14:creationId xmlns:p14="http://schemas.microsoft.com/office/powerpoint/2010/main" val="67859244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971858"/>
            <a:ext cx="8226425" cy="5226685"/>
          </a:xfrm>
        </p:spPr>
        <p:txBody>
          <a:bodyPr/>
          <a:lstStyle/>
          <a:p>
            <a:pPr algn="just"/>
            <a:r>
              <a:rPr lang="en-US" dirty="0"/>
              <a:t>Niobium</a:t>
            </a:r>
          </a:p>
          <a:p>
            <a:pPr lvl="1" algn="just"/>
            <a:r>
              <a:rPr lang="en-GB" dirty="0"/>
              <a:t>Element of the periodic system with the highest critical temperature.</a:t>
            </a:r>
          </a:p>
          <a:p>
            <a:pPr lvl="1" algn="just"/>
            <a:r>
              <a:rPr lang="en-GB" dirty="0"/>
              <a:t>The name comes from Niobe, the daughter of Tantalus:</a:t>
            </a:r>
          </a:p>
          <a:p>
            <a:pPr lvl="2" algn="just"/>
            <a:r>
              <a:rPr lang="en-GB" dirty="0" err="1"/>
              <a:t>Nb</a:t>
            </a:r>
            <a:r>
              <a:rPr lang="en-GB" dirty="0"/>
              <a:t> is found in combination with Ta (</a:t>
            </a:r>
            <a:r>
              <a:rPr lang="en-GB" dirty="0" err="1"/>
              <a:t>Coltan</a:t>
            </a:r>
            <a:r>
              <a:rPr lang="en-GB" dirty="0"/>
              <a:t>)</a:t>
            </a:r>
          </a:p>
          <a:p>
            <a:pPr lvl="2" algn="just"/>
            <a:r>
              <a:rPr lang="en-GB" dirty="0"/>
              <a:t>You can still find it in old texts by </a:t>
            </a:r>
            <a:r>
              <a:rPr lang="en-GB" dirty="0" err="1"/>
              <a:t>Cb</a:t>
            </a:r>
            <a:r>
              <a:rPr lang="en-GB" dirty="0"/>
              <a:t> (columbium) </a:t>
            </a:r>
          </a:p>
        </p:txBody>
      </p:sp>
      <p:sp>
        <p:nvSpPr>
          <p:cNvPr id="5" name="TextBox 4"/>
          <p:cNvSpPr txBox="1"/>
          <p:nvPr/>
        </p:nvSpPr>
        <p:spPr>
          <a:xfrm>
            <a:off x="3737923" y="3838569"/>
            <a:ext cx="4815527" cy="646331"/>
          </a:xfrm>
          <a:prstGeom prst="rect">
            <a:avLst/>
          </a:prstGeom>
          <a:noFill/>
        </p:spPr>
        <p:txBody>
          <a:bodyPr wrap="square" rtlCol="0">
            <a:spAutoFit/>
          </a:bodyPr>
          <a:lstStyle/>
          <a:p>
            <a:pPr algn="just"/>
            <a:r>
              <a:rPr lang="en-US" dirty="0">
                <a:solidFill>
                  <a:schemeClr val="tx1">
                    <a:lumMod val="60000"/>
                    <a:lumOff val="40000"/>
                  </a:schemeClr>
                </a:solidFill>
              </a:rPr>
              <a:t>Mineral </a:t>
            </a:r>
            <a:r>
              <a:rPr lang="en-US" dirty="0" err="1">
                <a:solidFill>
                  <a:schemeClr val="tx1">
                    <a:lumMod val="60000"/>
                    <a:lumOff val="40000"/>
                  </a:schemeClr>
                </a:solidFill>
              </a:rPr>
              <a:t>Coltan</a:t>
            </a:r>
            <a:r>
              <a:rPr lang="en-US" dirty="0">
                <a:solidFill>
                  <a:schemeClr val="tx1">
                    <a:lumMod val="60000"/>
                    <a:lumOff val="40000"/>
                  </a:schemeClr>
                </a:solidFill>
              </a:rPr>
              <a:t>, a combination of </a:t>
            </a:r>
            <a:r>
              <a:rPr lang="en-US" dirty="0" err="1">
                <a:solidFill>
                  <a:schemeClr val="tx1">
                    <a:lumMod val="60000"/>
                    <a:lumOff val="40000"/>
                  </a:schemeClr>
                </a:solidFill>
              </a:rPr>
              <a:t>columbite</a:t>
            </a:r>
            <a:r>
              <a:rPr lang="en-US" dirty="0">
                <a:solidFill>
                  <a:schemeClr val="tx1">
                    <a:lumMod val="60000"/>
                    <a:lumOff val="40000"/>
                  </a:schemeClr>
                </a:solidFill>
              </a:rPr>
              <a:t> and tantalite</a:t>
            </a:r>
          </a:p>
        </p:txBody>
      </p:sp>
      <p:pic>
        <p:nvPicPr>
          <p:cNvPr id="12290" name="Picture 2" descr="Coltan, el mineral clave para la fabricación de componentes electrónicos |  Mundo Digi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8689" y="3900697"/>
            <a:ext cx="3137745" cy="223341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descr="Facts About Niobium | Live Science"/>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l="48767"/>
          <a:stretch/>
        </p:blipFill>
        <p:spPr bwMode="auto">
          <a:xfrm>
            <a:off x="7577414" y="420596"/>
            <a:ext cx="1106640" cy="1080000"/>
          </a:xfrm>
          <a:prstGeom prst="rect">
            <a:avLst/>
          </a:prstGeom>
          <a:noFill/>
          <a:extLst>
            <a:ext uri="{909E8E84-426E-40DD-AFC4-6F175D3DCCD1}">
              <a14:hiddenFill xmlns:a14="http://schemas.microsoft.com/office/drawing/2010/main">
                <a:solidFill>
                  <a:srgbClr val="FFFFFF"/>
                </a:solidFill>
              </a14:hiddenFill>
            </a:ext>
          </a:extLst>
        </p:spPr>
      </p:pic>
      <p:sp>
        <p:nvSpPr>
          <p:cNvPr id="8" name="Title 1"/>
          <p:cNvSpPr>
            <a:spLocks noGrp="1"/>
          </p:cNvSpPr>
          <p:nvPr>
            <p:ph type="title"/>
          </p:nvPr>
        </p:nvSpPr>
        <p:spPr>
          <a:xfrm>
            <a:off x="457200" y="233493"/>
            <a:ext cx="8226854" cy="715840"/>
          </a:xfrm>
        </p:spPr>
        <p:txBody>
          <a:bodyPr>
            <a:normAutofit/>
          </a:bodyPr>
          <a:lstStyle/>
          <a:p>
            <a:r>
              <a:rPr lang="en-US" sz="2800" b="1" dirty="0"/>
              <a:t>Non – ferrous materials</a:t>
            </a:r>
          </a:p>
        </p:txBody>
      </p:sp>
      <p:cxnSp>
        <p:nvCxnSpPr>
          <p:cNvPr id="9" name="Straight Connector 8"/>
          <p:cNvCxnSpPr/>
          <p:nvPr/>
        </p:nvCxnSpPr>
        <p:spPr>
          <a:xfrm>
            <a:off x="457200" y="840509"/>
            <a:ext cx="4010025"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r>
              <a:rPr lang="en-US"/>
              <a:t>04-06-2024</a:t>
            </a:r>
            <a:endParaRPr lang="en-US" dirty="0"/>
          </a:p>
        </p:txBody>
      </p:sp>
      <p:sp>
        <p:nvSpPr>
          <p:cNvPr id="10" name="Footer Placeholder 9"/>
          <p:cNvSpPr>
            <a:spLocks noGrp="1"/>
          </p:cNvSpPr>
          <p:nvPr>
            <p:ph type="ftr" sz="quarter" idx="11"/>
          </p:nvPr>
        </p:nvSpPr>
        <p:spPr/>
        <p:txBody>
          <a:bodyPr/>
          <a:lstStyle/>
          <a:p>
            <a:r>
              <a:rPr lang="en-US"/>
              <a:t>IAS - Non – ferrous metals for particle accelerators</a:t>
            </a:r>
            <a:endParaRPr lang="en-US" dirty="0"/>
          </a:p>
        </p:txBody>
      </p:sp>
      <p:sp>
        <p:nvSpPr>
          <p:cNvPr id="11" name="Slide Number Placeholder 10"/>
          <p:cNvSpPr>
            <a:spLocks noGrp="1"/>
          </p:cNvSpPr>
          <p:nvPr>
            <p:ph type="sldNum" sz="quarter" idx="12"/>
          </p:nvPr>
        </p:nvSpPr>
        <p:spPr/>
        <p:txBody>
          <a:bodyPr/>
          <a:lstStyle/>
          <a:p>
            <a:fld id="{8D6C380F-326D-3C40-9EE7-7FBAB0953422}" type="slidenum">
              <a:rPr lang="en-US" smtClean="0"/>
              <a:pPr/>
              <a:t>61</a:t>
            </a:fld>
            <a:endParaRPr lang="en-US"/>
          </a:p>
        </p:txBody>
      </p:sp>
      <p:pic>
        <p:nvPicPr>
          <p:cNvPr id="13" name="Picture 12"/>
          <p:cNvPicPr>
            <a:picLocks noChangeAspect="1"/>
          </p:cNvPicPr>
          <p:nvPr/>
        </p:nvPicPr>
        <p:blipFill>
          <a:blip r:embed="rId5"/>
          <a:stretch>
            <a:fillRect/>
          </a:stretch>
        </p:blipFill>
        <p:spPr>
          <a:xfrm>
            <a:off x="2045255" y="4135950"/>
            <a:ext cx="4843939" cy="462797"/>
          </a:xfrm>
          <a:prstGeom prst="rect">
            <a:avLst/>
          </a:prstGeom>
        </p:spPr>
      </p:pic>
      <p:pic>
        <p:nvPicPr>
          <p:cNvPr id="14" name="Picture 13"/>
          <p:cNvPicPr>
            <a:picLocks noChangeAspect="1"/>
          </p:cNvPicPr>
          <p:nvPr/>
        </p:nvPicPr>
        <p:blipFill>
          <a:blip r:embed="rId6"/>
          <a:stretch>
            <a:fillRect/>
          </a:stretch>
        </p:blipFill>
        <p:spPr>
          <a:xfrm>
            <a:off x="2045255" y="4923531"/>
            <a:ext cx="4843939" cy="731579"/>
          </a:xfrm>
          <a:prstGeom prst="rect">
            <a:avLst/>
          </a:prstGeom>
        </p:spPr>
      </p:pic>
      <p:sp>
        <p:nvSpPr>
          <p:cNvPr id="15" name="Rectangle 14"/>
          <p:cNvSpPr/>
          <p:nvPr/>
        </p:nvSpPr>
        <p:spPr>
          <a:xfrm>
            <a:off x="4038600" y="5836085"/>
            <a:ext cx="4867620" cy="461665"/>
          </a:xfrm>
          <a:prstGeom prst="rect">
            <a:avLst/>
          </a:prstGeom>
        </p:spPr>
        <p:txBody>
          <a:bodyPr wrap="square">
            <a:spAutoFit/>
          </a:bodyPr>
          <a:lstStyle/>
          <a:p>
            <a:r>
              <a:rPr lang="en-US" sz="1200" dirty="0">
                <a:solidFill>
                  <a:srgbClr val="222222"/>
                </a:solidFill>
                <a:latin typeface="Arial" panose="020B0604020202020204" pitchFamily="34" charset="0"/>
              </a:rPr>
              <a:t>Source: Bauer, W. (1980). Fabrication of niobium cavities. In </a:t>
            </a:r>
            <a:r>
              <a:rPr lang="en-US" sz="1200" i="1" dirty="0">
                <a:solidFill>
                  <a:srgbClr val="222222"/>
                </a:solidFill>
                <a:latin typeface="Arial" panose="020B0604020202020204" pitchFamily="34" charset="0"/>
              </a:rPr>
              <a:t>Proc. 1st Workshop RF </a:t>
            </a:r>
            <a:r>
              <a:rPr lang="en-US" sz="1200" i="1" dirty="0" err="1">
                <a:solidFill>
                  <a:srgbClr val="222222"/>
                </a:solidFill>
                <a:latin typeface="Arial" panose="020B0604020202020204" pitchFamily="34" charset="0"/>
              </a:rPr>
              <a:t>Supercond</a:t>
            </a:r>
            <a:r>
              <a:rPr lang="en-US" sz="1200" i="1" dirty="0">
                <a:solidFill>
                  <a:srgbClr val="222222"/>
                </a:solidFill>
                <a:latin typeface="Arial" panose="020B0604020202020204" pitchFamily="34" charset="0"/>
              </a:rPr>
              <a:t>., M. </a:t>
            </a:r>
            <a:r>
              <a:rPr lang="en-US" sz="1200" i="1" dirty="0" err="1">
                <a:solidFill>
                  <a:srgbClr val="222222"/>
                </a:solidFill>
                <a:latin typeface="Arial" panose="020B0604020202020204" pitchFamily="34" charset="0"/>
              </a:rPr>
              <a:t>Kuntze</a:t>
            </a:r>
            <a:r>
              <a:rPr lang="en-US" sz="1200" i="1" dirty="0">
                <a:solidFill>
                  <a:srgbClr val="222222"/>
                </a:solidFill>
                <a:latin typeface="Arial" panose="020B0604020202020204" pitchFamily="34" charset="0"/>
              </a:rPr>
              <a:t>, ed., Karlsruhe</a:t>
            </a:r>
            <a:r>
              <a:rPr lang="en-US" sz="1200" dirty="0">
                <a:solidFill>
                  <a:srgbClr val="222222"/>
                </a:solidFill>
                <a:latin typeface="Arial" panose="020B0604020202020204" pitchFamily="34" charset="0"/>
              </a:rPr>
              <a:t> (p. 271).</a:t>
            </a:r>
            <a:endParaRPr lang="en-US" sz="1200" dirty="0"/>
          </a:p>
        </p:txBody>
      </p:sp>
    </p:spTree>
    <p:extLst>
      <p:ext uri="{BB962C8B-B14F-4D97-AF65-F5344CB8AC3E}">
        <p14:creationId xmlns:p14="http://schemas.microsoft.com/office/powerpoint/2010/main" val="2864345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2290"/>
                                        </p:tgtEl>
                                      </p:cBhvr>
                                    </p:animEffect>
                                    <p:set>
                                      <p:cBhvr>
                                        <p:cTn id="7" dur="1" fill="hold">
                                          <p:stCondLst>
                                            <p:cond delay="499"/>
                                          </p:stCondLst>
                                        </p:cTn>
                                        <p:tgtEl>
                                          <p:spTgt spid="12290"/>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5"/>
                                        </p:tgtEl>
                                      </p:cBhvr>
                                    </p:animEffect>
                                    <p:set>
                                      <p:cBhvr>
                                        <p:cTn id="10" dur="1" fill="hold">
                                          <p:stCondLst>
                                            <p:cond delay="499"/>
                                          </p:stCondLst>
                                        </p:cTn>
                                        <p:tgtEl>
                                          <p:spTgt spid="5"/>
                                        </p:tgtEl>
                                        <p:attrNameLst>
                                          <p:attrName>style.visibility</p:attrName>
                                        </p:attrNameLst>
                                      </p:cBhvr>
                                      <p:to>
                                        <p:strVal val="hidden"/>
                                      </p:to>
                                    </p:set>
                                  </p:childTnLst>
                                </p:cTn>
                              </p:par>
                              <p:par>
                                <p:cTn id="11" presetID="10"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5"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Families of non – ferrous materials</a:t>
            </a:r>
          </a:p>
        </p:txBody>
      </p:sp>
      <p:sp>
        <p:nvSpPr>
          <p:cNvPr id="3" name="Content Placeholder 2"/>
          <p:cNvSpPr>
            <a:spLocks noGrp="1"/>
          </p:cNvSpPr>
          <p:nvPr>
            <p:ph sz="quarter" idx="13"/>
          </p:nvPr>
        </p:nvSpPr>
        <p:spPr>
          <a:xfrm>
            <a:off x="457200" y="971859"/>
            <a:ext cx="8226425" cy="2952442"/>
          </a:xfrm>
        </p:spPr>
        <p:txBody>
          <a:bodyPr/>
          <a:lstStyle/>
          <a:p>
            <a:pPr algn="just"/>
            <a:r>
              <a:rPr lang="en-US" dirty="0"/>
              <a:t>Niobium</a:t>
            </a:r>
          </a:p>
          <a:p>
            <a:pPr lvl="1" algn="just"/>
            <a:r>
              <a:rPr lang="en-US" dirty="0"/>
              <a:t>90 % of its production is used to alloy stabilized steel grades or high temperature </a:t>
            </a:r>
            <a:r>
              <a:rPr lang="en-US" dirty="0" err="1"/>
              <a:t>superalloys</a:t>
            </a:r>
            <a:r>
              <a:rPr lang="en-US" dirty="0"/>
              <a:t>.</a:t>
            </a:r>
          </a:p>
          <a:p>
            <a:pPr lvl="1" algn="just"/>
            <a:endParaRPr lang="en-US" dirty="0"/>
          </a:p>
          <a:p>
            <a:pPr lvl="1" algn="just"/>
            <a:endParaRPr lang="en-US" dirty="0"/>
          </a:p>
          <a:p>
            <a:pPr lvl="1" algn="just"/>
            <a:endParaRPr lang="en-US" dirty="0"/>
          </a:p>
          <a:p>
            <a:pPr lvl="1" algn="just"/>
            <a:endParaRPr lang="en-US" dirty="0"/>
          </a:p>
          <a:p>
            <a:pPr lvl="1" algn="just"/>
            <a:endParaRPr lang="en-US" dirty="0"/>
          </a:p>
        </p:txBody>
      </p:sp>
      <p:pic>
        <p:nvPicPr>
          <p:cNvPr id="6" name="Picture 10" descr="Facts About Niobium | Live Science"/>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48767"/>
          <a:stretch/>
        </p:blipFill>
        <p:spPr bwMode="auto">
          <a:xfrm>
            <a:off x="7577414" y="420596"/>
            <a:ext cx="1106640" cy="108000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7456097" y="2493140"/>
            <a:ext cx="1566586" cy="2862322"/>
          </a:xfrm>
          <a:prstGeom prst="rect">
            <a:avLst/>
          </a:prstGeom>
          <a:noFill/>
        </p:spPr>
        <p:txBody>
          <a:bodyPr wrap="square" rtlCol="0">
            <a:spAutoFit/>
          </a:bodyPr>
          <a:lstStyle/>
          <a:p>
            <a:r>
              <a:rPr lang="en-US" dirty="0" err="1">
                <a:solidFill>
                  <a:schemeClr val="tx1">
                    <a:lumMod val="60000"/>
                    <a:lumOff val="40000"/>
                  </a:schemeClr>
                </a:solidFill>
              </a:rPr>
              <a:t>Nb</a:t>
            </a:r>
            <a:r>
              <a:rPr lang="en-US" dirty="0">
                <a:solidFill>
                  <a:schemeClr val="tx1">
                    <a:lumMod val="60000"/>
                    <a:lumOff val="40000"/>
                  </a:schemeClr>
                </a:solidFill>
              </a:rPr>
              <a:t>, </a:t>
            </a:r>
            <a:r>
              <a:rPr lang="en-US" dirty="0" err="1">
                <a:solidFill>
                  <a:schemeClr val="tx1">
                    <a:lumMod val="60000"/>
                    <a:lumOff val="40000"/>
                  </a:schemeClr>
                </a:solidFill>
              </a:rPr>
              <a:t>Ti</a:t>
            </a:r>
            <a:r>
              <a:rPr lang="en-US" dirty="0">
                <a:solidFill>
                  <a:schemeClr val="tx1">
                    <a:lumMod val="60000"/>
                    <a:lumOff val="40000"/>
                  </a:schemeClr>
                </a:solidFill>
              </a:rPr>
              <a:t> carbides and nitrides in dark grey and yellow respectively. Inconel 718 for ITER magnet supports.</a:t>
            </a:r>
          </a:p>
        </p:txBody>
      </p:sp>
      <p:pic>
        <p:nvPicPr>
          <p:cNvPr id="10" name="Picture 9"/>
          <p:cNvPicPr>
            <a:picLocks noChangeAspect="1"/>
          </p:cNvPicPr>
          <p:nvPr/>
        </p:nvPicPr>
        <p:blipFill rotWithShape="1">
          <a:blip r:embed="rId4" cstate="email">
            <a:extLst>
              <a:ext uri="{28A0092B-C50C-407E-A947-70E740481C1C}">
                <a14:useLocalDpi xmlns:a14="http://schemas.microsoft.com/office/drawing/2010/main" val="0"/>
              </a:ext>
            </a:extLst>
          </a:blip>
          <a:srcRect t="44127" r="6982" b="14552"/>
          <a:stretch/>
        </p:blipFill>
        <p:spPr>
          <a:xfrm>
            <a:off x="534678" y="3156923"/>
            <a:ext cx="6920990" cy="2049624"/>
          </a:xfrm>
          <a:prstGeom prst="rect">
            <a:avLst/>
          </a:prstGeom>
        </p:spPr>
      </p:pic>
      <p:sp>
        <p:nvSpPr>
          <p:cNvPr id="11" name="TextBox 10"/>
          <p:cNvSpPr txBox="1"/>
          <p:nvPr/>
        </p:nvSpPr>
        <p:spPr>
          <a:xfrm>
            <a:off x="491180" y="5252139"/>
            <a:ext cx="2434212" cy="646331"/>
          </a:xfrm>
          <a:prstGeom prst="rect">
            <a:avLst/>
          </a:prstGeom>
          <a:noFill/>
        </p:spPr>
        <p:txBody>
          <a:bodyPr wrap="square" rtlCol="0">
            <a:spAutoFit/>
          </a:bodyPr>
          <a:lstStyle/>
          <a:p>
            <a:r>
              <a:rPr lang="en-US" dirty="0">
                <a:solidFill>
                  <a:schemeClr val="tx1">
                    <a:lumMod val="60000"/>
                    <a:lumOff val="40000"/>
                  </a:schemeClr>
                </a:solidFill>
              </a:rPr>
              <a:t>Inconel 718 for ITER magnet supports.</a:t>
            </a:r>
          </a:p>
        </p:txBody>
      </p:sp>
      <p:pic>
        <p:nvPicPr>
          <p:cNvPr id="8" name="Picture 7"/>
          <p:cNvPicPr>
            <a:picLocks noChangeAspect="1"/>
          </p:cNvPicPr>
          <p:nvPr/>
        </p:nvPicPr>
        <p:blipFill>
          <a:blip r:embed="rId5"/>
          <a:stretch>
            <a:fillRect/>
          </a:stretch>
        </p:blipFill>
        <p:spPr>
          <a:xfrm>
            <a:off x="4009362" y="2448080"/>
            <a:ext cx="3459166" cy="3783279"/>
          </a:xfrm>
          <a:prstGeom prst="rect">
            <a:avLst/>
          </a:prstGeom>
        </p:spPr>
      </p:pic>
      <p:sp>
        <p:nvSpPr>
          <p:cNvPr id="4" name="Date Placeholder 3"/>
          <p:cNvSpPr>
            <a:spLocks noGrp="1"/>
          </p:cNvSpPr>
          <p:nvPr>
            <p:ph type="dt" sz="half" idx="10"/>
          </p:nvPr>
        </p:nvSpPr>
        <p:spPr/>
        <p:txBody>
          <a:bodyPr/>
          <a:lstStyle/>
          <a:p>
            <a:r>
              <a:rPr lang="en-US"/>
              <a:t>04-06-2024</a:t>
            </a:r>
            <a:endParaRPr lang="en-US" dirty="0"/>
          </a:p>
        </p:txBody>
      </p:sp>
      <p:sp>
        <p:nvSpPr>
          <p:cNvPr id="5" name="Footer Placeholder 4"/>
          <p:cNvSpPr>
            <a:spLocks noGrp="1"/>
          </p:cNvSpPr>
          <p:nvPr>
            <p:ph type="ftr" sz="quarter" idx="11"/>
          </p:nvPr>
        </p:nvSpPr>
        <p:spPr/>
        <p:txBody>
          <a:bodyPr/>
          <a:lstStyle/>
          <a:p>
            <a:r>
              <a:rPr lang="en-US"/>
              <a:t>IAS - Non – ferrous metals for particle accelerators</a:t>
            </a:r>
            <a:endParaRPr lang="en-US" dirty="0"/>
          </a:p>
        </p:txBody>
      </p:sp>
      <p:sp>
        <p:nvSpPr>
          <p:cNvPr id="7" name="Slide Number Placeholder 6"/>
          <p:cNvSpPr>
            <a:spLocks noGrp="1"/>
          </p:cNvSpPr>
          <p:nvPr>
            <p:ph type="sldNum" sz="quarter" idx="12"/>
          </p:nvPr>
        </p:nvSpPr>
        <p:spPr/>
        <p:txBody>
          <a:bodyPr/>
          <a:lstStyle/>
          <a:p>
            <a:fld id="{8D6C380F-326D-3C40-9EE7-7FBAB0953422}" type="slidenum">
              <a:rPr lang="en-US" smtClean="0"/>
              <a:pPr/>
              <a:t>62</a:t>
            </a:fld>
            <a:endParaRPr lang="en-US"/>
          </a:p>
        </p:txBody>
      </p:sp>
    </p:spTree>
    <p:extLst>
      <p:ext uri="{BB962C8B-B14F-4D97-AF65-F5344CB8AC3E}">
        <p14:creationId xmlns:p14="http://schemas.microsoft.com/office/powerpoint/2010/main" val="1429773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971858"/>
            <a:ext cx="8226425" cy="5226685"/>
          </a:xfrm>
        </p:spPr>
        <p:txBody>
          <a:bodyPr/>
          <a:lstStyle/>
          <a:p>
            <a:pPr algn="just"/>
            <a:r>
              <a:rPr lang="en-US" dirty="0"/>
              <a:t>Niobium</a:t>
            </a:r>
          </a:p>
          <a:p>
            <a:pPr lvl="1" algn="just"/>
            <a:r>
              <a:rPr lang="en-US" dirty="0"/>
              <a:t>90 % of its production is used to alloy stabilized steel grades or high temperature </a:t>
            </a:r>
            <a:r>
              <a:rPr lang="en-US" dirty="0" err="1"/>
              <a:t>superalloys</a:t>
            </a:r>
            <a:r>
              <a:rPr lang="en-US" dirty="0"/>
              <a:t>.</a:t>
            </a:r>
          </a:p>
          <a:p>
            <a:pPr lvl="1" algn="just"/>
            <a:r>
              <a:rPr lang="en-US" dirty="0"/>
              <a:t>Superconducting wires for high field magnets (</a:t>
            </a:r>
            <a:r>
              <a:rPr lang="en-US" dirty="0" err="1"/>
              <a:t>NbTi</a:t>
            </a:r>
            <a:r>
              <a:rPr lang="en-US" dirty="0"/>
              <a:t>, Nb</a:t>
            </a:r>
            <a:r>
              <a:rPr lang="en-US" baseline="-25000" dirty="0"/>
              <a:t>3</a:t>
            </a:r>
            <a:r>
              <a:rPr lang="en-US" dirty="0"/>
              <a:t>Sn).</a:t>
            </a:r>
          </a:p>
          <a:p>
            <a:pPr lvl="1" algn="just"/>
            <a:endParaRPr lang="en-US" dirty="0"/>
          </a:p>
        </p:txBody>
      </p:sp>
      <p:pic>
        <p:nvPicPr>
          <p:cNvPr id="6" name="Picture 10" descr="Facts About Niobium | Live Science"/>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48767"/>
          <a:stretch/>
        </p:blipFill>
        <p:spPr bwMode="auto">
          <a:xfrm>
            <a:off x="7577414" y="420596"/>
            <a:ext cx="1106640" cy="1080000"/>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7"/>
          <p:cNvGrpSpPr/>
          <p:nvPr/>
        </p:nvGrpSpPr>
        <p:grpSpPr>
          <a:xfrm>
            <a:off x="737570" y="3190610"/>
            <a:ext cx="7775398" cy="3048430"/>
            <a:chOff x="737570" y="3190610"/>
            <a:chExt cx="7775398" cy="3048430"/>
          </a:xfrm>
        </p:grpSpPr>
        <p:pic>
          <p:nvPicPr>
            <p:cNvPr id="16386" name="Picture 2" descr="The cross-section of the LHC main dipole magnet. | Download Scientific  Diagram"/>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37570" y="3447523"/>
              <a:ext cx="4201760" cy="2377702"/>
            </a:xfrm>
            <a:prstGeom prst="rect">
              <a:avLst/>
            </a:prstGeom>
            <a:noFill/>
            <a:extLst>
              <a:ext uri="{909E8E84-426E-40DD-AFC4-6F175D3DCCD1}">
                <a14:hiddenFill xmlns:a14="http://schemas.microsoft.com/office/drawing/2010/main">
                  <a:solidFill>
                    <a:srgbClr val="FFFFFF"/>
                  </a:solidFill>
                </a14:hiddenFill>
              </a:ext>
            </a:extLst>
          </p:spPr>
        </p:pic>
        <p:pic>
          <p:nvPicPr>
            <p:cNvPr id="16388" name="Picture 4" descr="Cross-section of the NbTi wire used for the I comparisons. | Download  Scientific Diagram"/>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219700" y="3190610"/>
              <a:ext cx="3293268" cy="263461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1295400" y="5859029"/>
              <a:ext cx="1326004" cy="369332"/>
            </a:xfrm>
            <a:prstGeom prst="rect">
              <a:avLst/>
            </a:prstGeom>
            <a:noFill/>
          </p:spPr>
          <p:txBody>
            <a:bodyPr wrap="none" rtlCol="0">
              <a:spAutoFit/>
            </a:bodyPr>
            <a:lstStyle/>
            <a:p>
              <a:r>
                <a:rPr lang="en-US" dirty="0">
                  <a:solidFill>
                    <a:schemeClr val="tx1">
                      <a:lumMod val="60000"/>
                      <a:lumOff val="40000"/>
                    </a:schemeClr>
                  </a:solidFill>
                </a:rPr>
                <a:t>LHC dipole</a:t>
              </a:r>
            </a:p>
          </p:txBody>
        </p:sp>
        <p:sp>
          <p:nvSpPr>
            <p:cNvPr id="11" name="TextBox 10"/>
            <p:cNvSpPr txBox="1"/>
            <p:nvPr/>
          </p:nvSpPr>
          <p:spPr>
            <a:xfrm>
              <a:off x="6203332" y="5869708"/>
              <a:ext cx="1150700" cy="369332"/>
            </a:xfrm>
            <a:prstGeom prst="rect">
              <a:avLst/>
            </a:prstGeom>
            <a:noFill/>
          </p:spPr>
          <p:txBody>
            <a:bodyPr wrap="none" rtlCol="0">
              <a:spAutoFit/>
            </a:bodyPr>
            <a:lstStyle/>
            <a:p>
              <a:r>
                <a:rPr lang="en-US" dirty="0" err="1">
                  <a:solidFill>
                    <a:schemeClr val="tx1">
                      <a:lumMod val="60000"/>
                      <a:lumOff val="40000"/>
                    </a:schemeClr>
                  </a:solidFill>
                </a:rPr>
                <a:t>NbTi</a:t>
              </a:r>
              <a:r>
                <a:rPr lang="en-US" dirty="0">
                  <a:solidFill>
                    <a:schemeClr val="tx1">
                      <a:lumMod val="60000"/>
                      <a:lumOff val="40000"/>
                    </a:schemeClr>
                  </a:solidFill>
                </a:rPr>
                <a:t> wire</a:t>
              </a:r>
            </a:p>
          </p:txBody>
        </p:sp>
      </p:grpSp>
      <p:pic>
        <p:nvPicPr>
          <p:cNvPr id="9" name="Picture 8"/>
          <p:cNvPicPr>
            <a:picLocks noChangeAspect="1"/>
          </p:cNvPicPr>
          <p:nvPr/>
        </p:nvPicPr>
        <p:blipFill>
          <a:blip r:embed="rId6"/>
          <a:stretch>
            <a:fillRect/>
          </a:stretch>
        </p:blipFill>
        <p:spPr>
          <a:xfrm>
            <a:off x="309993" y="3531474"/>
            <a:ext cx="2190750" cy="2209800"/>
          </a:xfrm>
          <a:prstGeom prst="rect">
            <a:avLst/>
          </a:prstGeom>
        </p:spPr>
      </p:pic>
      <p:sp>
        <p:nvSpPr>
          <p:cNvPr id="10" name="TextBox 9"/>
          <p:cNvSpPr txBox="1"/>
          <p:nvPr/>
        </p:nvSpPr>
        <p:spPr>
          <a:xfrm>
            <a:off x="780034" y="5724510"/>
            <a:ext cx="1240596" cy="369332"/>
          </a:xfrm>
          <a:prstGeom prst="rect">
            <a:avLst/>
          </a:prstGeom>
          <a:noFill/>
        </p:spPr>
        <p:txBody>
          <a:bodyPr wrap="none" rtlCol="0">
            <a:spAutoFit/>
          </a:bodyPr>
          <a:lstStyle/>
          <a:p>
            <a:r>
              <a:rPr lang="en-US" dirty="0">
                <a:solidFill>
                  <a:schemeClr val="tx1">
                    <a:lumMod val="60000"/>
                    <a:lumOff val="40000"/>
                  </a:schemeClr>
                </a:solidFill>
              </a:rPr>
              <a:t>11T dipole</a:t>
            </a:r>
          </a:p>
        </p:txBody>
      </p:sp>
      <p:pic>
        <p:nvPicPr>
          <p:cNvPr id="12" name="Picture 11"/>
          <p:cNvPicPr>
            <a:picLocks noChangeAspect="1"/>
          </p:cNvPicPr>
          <p:nvPr/>
        </p:nvPicPr>
        <p:blipFill rotWithShape="1">
          <a:blip r:embed="rId7" cstate="email">
            <a:extLst>
              <a:ext uri="{28A0092B-C50C-407E-A947-70E740481C1C}">
                <a14:useLocalDpi xmlns:a14="http://schemas.microsoft.com/office/drawing/2010/main" val="0"/>
              </a:ext>
            </a:extLst>
          </a:blip>
          <a:srcRect t="20265"/>
          <a:stretch/>
        </p:blipFill>
        <p:spPr>
          <a:xfrm>
            <a:off x="2467837" y="3585200"/>
            <a:ext cx="3886943" cy="2324435"/>
          </a:xfrm>
          <a:prstGeom prst="rect">
            <a:avLst/>
          </a:prstGeom>
        </p:spPr>
      </p:pic>
      <p:pic>
        <p:nvPicPr>
          <p:cNvPr id="13" name="Picture 12"/>
          <p:cNvPicPr>
            <a:picLocks noChangeAspect="1"/>
          </p:cNvPicPr>
          <p:nvPr/>
        </p:nvPicPr>
        <p:blipFill>
          <a:blip r:embed="rId8"/>
          <a:stretch>
            <a:fillRect/>
          </a:stretch>
        </p:blipFill>
        <p:spPr>
          <a:xfrm>
            <a:off x="6391924" y="3588485"/>
            <a:ext cx="2752076" cy="2326848"/>
          </a:xfrm>
          <a:prstGeom prst="rect">
            <a:avLst/>
          </a:prstGeom>
        </p:spPr>
      </p:pic>
      <p:sp>
        <p:nvSpPr>
          <p:cNvPr id="18" name="TextBox 17"/>
          <p:cNvSpPr txBox="1"/>
          <p:nvPr/>
        </p:nvSpPr>
        <p:spPr>
          <a:xfrm>
            <a:off x="3109629" y="5915333"/>
            <a:ext cx="2608599" cy="369332"/>
          </a:xfrm>
          <a:prstGeom prst="rect">
            <a:avLst/>
          </a:prstGeom>
          <a:noFill/>
        </p:spPr>
        <p:txBody>
          <a:bodyPr wrap="none" rtlCol="0">
            <a:spAutoFit/>
          </a:bodyPr>
          <a:lstStyle/>
          <a:p>
            <a:r>
              <a:rPr lang="en-US" dirty="0">
                <a:solidFill>
                  <a:schemeClr val="tx1">
                    <a:lumMod val="60000"/>
                    <a:lumOff val="40000"/>
                  </a:schemeClr>
                </a:solidFill>
              </a:rPr>
              <a:t>11T dipole’s coil section</a:t>
            </a:r>
          </a:p>
        </p:txBody>
      </p:sp>
      <p:sp>
        <p:nvSpPr>
          <p:cNvPr id="19" name="TextBox 18"/>
          <p:cNvSpPr txBox="1"/>
          <p:nvPr/>
        </p:nvSpPr>
        <p:spPr>
          <a:xfrm>
            <a:off x="7143723" y="5909176"/>
            <a:ext cx="1492716" cy="369332"/>
          </a:xfrm>
          <a:prstGeom prst="rect">
            <a:avLst/>
          </a:prstGeom>
          <a:noFill/>
        </p:spPr>
        <p:txBody>
          <a:bodyPr wrap="none" rtlCol="0">
            <a:spAutoFit/>
          </a:bodyPr>
          <a:lstStyle/>
          <a:p>
            <a:r>
              <a:rPr lang="en-US" dirty="0">
                <a:solidFill>
                  <a:schemeClr val="tx1">
                    <a:lumMod val="60000"/>
                    <a:lumOff val="40000"/>
                  </a:schemeClr>
                </a:solidFill>
              </a:rPr>
              <a:t>Nb</a:t>
            </a:r>
            <a:r>
              <a:rPr lang="en-US" baseline="-25000" dirty="0">
                <a:solidFill>
                  <a:schemeClr val="tx1">
                    <a:lumMod val="60000"/>
                    <a:lumOff val="40000"/>
                  </a:schemeClr>
                </a:solidFill>
              </a:rPr>
              <a:t>3</a:t>
            </a:r>
            <a:r>
              <a:rPr lang="en-US" dirty="0">
                <a:solidFill>
                  <a:schemeClr val="tx1">
                    <a:lumMod val="60000"/>
                    <a:lumOff val="40000"/>
                  </a:schemeClr>
                </a:solidFill>
              </a:rPr>
              <a:t>Sn wires</a:t>
            </a:r>
          </a:p>
        </p:txBody>
      </p:sp>
      <p:sp>
        <p:nvSpPr>
          <p:cNvPr id="15" name="TextBox 14"/>
          <p:cNvSpPr txBox="1"/>
          <p:nvPr/>
        </p:nvSpPr>
        <p:spPr>
          <a:xfrm>
            <a:off x="3441203" y="5282381"/>
            <a:ext cx="5705060" cy="1569660"/>
          </a:xfrm>
          <a:prstGeom prst="rect">
            <a:avLst/>
          </a:prstGeom>
          <a:solidFill>
            <a:srgbClr val="FFFF00"/>
          </a:solidFill>
        </p:spPr>
        <p:txBody>
          <a:bodyPr wrap="square" rtlCol="0">
            <a:spAutoFit/>
          </a:bodyPr>
          <a:lstStyle/>
          <a:p>
            <a:pPr algn="r"/>
            <a:r>
              <a:rPr lang="en-US" sz="2400" b="1" dirty="0"/>
              <a:t>See also </a:t>
            </a:r>
            <a:r>
              <a:rPr lang="en-US" sz="2400" b="1" dirty="0">
                <a:sym typeface="Wingdings" panose="05000000000000000000" pitchFamily="2" charset="2"/>
              </a:rPr>
              <a:t> </a:t>
            </a:r>
          </a:p>
          <a:p>
            <a:pPr algn="r"/>
            <a:r>
              <a:rPr lang="en-US" sz="2400" b="1" dirty="0"/>
              <a:t>CAS course on “Mechanical &amp; Materials engineering”, S. Sanfilippo, Superconducting Magnets</a:t>
            </a:r>
          </a:p>
        </p:txBody>
      </p:sp>
      <p:sp>
        <p:nvSpPr>
          <p:cNvPr id="4" name="Date Placeholder 3"/>
          <p:cNvSpPr>
            <a:spLocks noGrp="1"/>
          </p:cNvSpPr>
          <p:nvPr>
            <p:ph type="dt" sz="half" idx="10"/>
          </p:nvPr>
        </p:nvSpPr>
        <p:spPr/>
        <p:txBody>
          <a:bodyPr/>
          <a:lstStyle/>
          <a:p>
            <a:r>
              <a:rPr lang="en-US"/>
              <a:t>04-06-2024</a:t>
            </a:r>
            <a:endParaRPr lang="en-US" dirty="0"/>
          </a:p>
        </p:txBody>
      </p:sp>
      <p:sp>
        <p:nvSpPr>
          <p:cNvPr id="5" name="Footer Placeholder 4"/>
          <p:cNvSpPr>
            <a:spLocks noGrp="1"/>
          </p:cNvSpPr>
          <p:nvPr>
            <p:ph type="ftr" sz="quarter" idx="11"/>
          </p:nvPr>
        </p:nvSpPr>
        <p:spPr/>
        <p:txBody>
          <a:bodyPr/>
          <a:lstStyle/>
          <a:p>
            <a:r>
              <a:rPr lang="en-US"/>
              <a:t>IAS - Non – ferrous metals for particle accelerators</a:t>
            </a:r>
            <a:endParaRPr lang="en-US" dirty="0"/>
          </a:p>
        </p:txBody>
      </p:sp>
      <p:sp>
        <p:nvSpPr>
          <p:cNvPr id="14" name="Slide Number Placeholder 13"/>
          <p:cNvSpPr>
            <a:spLocks noGrp="1"/>
          </p:cNvSpPr>
          <p:nvPr>
            <p:ph type="sldNum" sz="quarter" idx="12"/>
          </p:nvPr>
        </p:nvSpPr>
        <p:spPr/>
        <p:txBody>
          <a:bodyPr/>
          <a:lstStyle/>
          <a:p>
            <a:fld id="{8D6C380F-326D-3C40-9EE7-7FBAB0953422}" type="slidenum">
              <a:rPr lang="en-US" smtClean="0"/>
              <a:pPr/>
              <a:t>63</a:t>
            </a:fld>
            <a:endParaRPr lang="en-US"/>
          </a:p>
        </p:txBody>
      </p:sp>
      <p:sp>
        <p:nvSpPr>
          <p:cNvPr id="21" name="Title 1"/>
          <p:cNvSpPr>
            <a:spLocks noGrp="1"/>
          </p:cNvSpPr>
          <p:nvPr>
            <p:ph type="title"/>
          </p:nvPr>
        </p:nvSpPr>
        <p:spPr>
          <a:xfrm>
            <a:off x="457200" y="233493"/>
            <a:ext cx="8226854" cy="715840"/>
          </a:xfrm>
        </p:spPr>
        <p:txBody>
          <a:bodyPr>
            <a:normAutofit/>
          </a:bodyPr>
          <a:lstStyle/>
          <a:p>
            <a:r>
              <a:rPr lang="en-US" sz="2800" b="1" dirty="0"/>
              <a:t>Non – ferrous materials</a:t>
            </a:r>
          </a:p>
        </p:txBody>
      </p:sp>
      <p:cxnSp>
        <p:nvCxnSpPr>
          <p:cNvPr id="22" name="Straight Connector 21"/>
          <p:cNvCxnSpPr/>
          <p:nvPr/>
        </p:nvCxnSpPr>
        <p:spPr>
          <a:xfrm>
            <a:off x="457200" y="840509"/>
            <a:ext cx="4010025" cy="0"/>
          </a:xfrm>
          <a:prstGeom prst="line">
            <a:avLst/>
          </a:prstGeom>
          <a:ln w="38100"/>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95396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par>
                                <p:cTn id="12" presetID="10" presetClass="entr" presetSubtype="0" fill="hold"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500"/>
                                        <p:tgtEl>
                                          <p:spTgt spid="9"/>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par>
                                <p:cTn id="18" presetID="10" presetClass="entr" presetSubtype="0" fill="hold"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500"/>
                                        <p:tgtEl>
                                          <p:spTgt spid="1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8" grpId="0"/>
      <p:bldP spid="19" grpId="0"/>
      <p:bldP spid="15"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971858"/>
            <a:ext cx="8226425" cy="5226685"/>
          </a:xfrm>
        </p:spPr>
        <p:txBody>
          <a:bodyPr/>
          <a:lstStyle/>
          <a:p>
            <a:pPr algn="just"/>
            <a:r>
              <a:rPr lang="en-US" dirty="0"/>
              <a:t>Niobium</a:t>
            </a:r>
          </a:p>
          <a:p>
            <a:pPr lvl="1" algn="just"/>
            <a:r>
              <a:rPr lang="en-US" dirty="0"/>
              <a:t>90 % of its production is used to alloy stabilized steel grades or high temperature </a:t>
            </a:r>
            <a:r>
              <a:rPr lang="en-US" dirty="0" err="1"/>
              <a:t>superalloys</a:t>
            </a:r>
            <a:r>
              <a:rPr lang="en-US" dirty="0"/>
              <a:t>.</a:t>
            </a:r>
          </a:p>
          <a:p>
            <a:pPr lvl="1" algn="just"/>
            <a:r>
              <a:rPr lang="en-US" dirty="0"/>
              <a:t>Superconducting wires for high field magnets (</a:t>
            </a:r>
            <a:r>
              <a:rPr lang="en-US" dirty="0" err="1"/>
              <a:t>NbTi</a:t>
            </a:r>
            <a:r>
              <a:rPr lang="en-US" dirty="0"/>
              <a:t>, Nb</a:t>
            </a:r>
            <a:r>
              <a:rPr lang="en-US" baseline="-25000" dirty="0"/>
              <a:t>3</a:t>
            </a:r>
            <a:r>
              <a:rPr lang="en-US" dirty="0"/>
              <a:t>Sn)</a:t>
            </a:r>
          </a:p>
          <a:p>
            <a:pPr lvl="1" algn="just"/>
            <a:r>
              <a:rPr lang="en-US" dirty="0"/>
              <a:t>Ultrahigh purity </a:t>
            </a:r>
            <a:r>
              <a:rPr lang="en-US" dirty="0" err="1"/>
              <a:t>Nb</a:t>
            </a:r>
            <a:r>
              <a:rPr lang="en-US" dirty="0"/>
              <a:t> </a:t>
            </a:r>
          </a:p>
          <a:p>
            <a:pPr lvl="1" algn="just"/>
            <a:endParaRPr lang="en-US" dirty="0"/>
          </a:p>
        </p:txBody>
      </p:sp>
      <p:pic>
        <p:nvPicPr>
          <p:cNvPr id="6" name="Picture 10" descr="Facts About Niobium | Live Science"/>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48767"/>
          <a:stretch/>
        </p:blipFill>
        <p:spPr bwMode="auto">
          <a:xfrm>
            <a:off x="7577414" y="420596"/>
            <a:ext cx="1106640" cy="1080000"/>
          </a:xfrm>
          <a:prstGeom prst="rect">
            <a:avLst/>
          </a:prstGeom>
          <a:noFill/>
          <a:extLst>
            <a:ext uri="{909E8E84-426E-40DD-AFC4-6F175D3DCCD1}">
              <a14:hiddenFill xmlns:a14="http://schemas.microsoft.com/office/drawing/2010/main">
                <a:solidFill>
                  <a:srgbClr val="FFFFFF"/>
                </a:solidFill>
              </a14:hiddenFill>
            </a:ext>
          </a:extLst>
        </p:spPr>
      </p:pic>
      <p:pic>
        <p:nvPicPr>
          <p:cNvPr id="14338" name="Picture 2" descr="RFD Crab Cavity Contribution from the U.S. Status, Needs and Plan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18250" y="4836872"/>
            <a:ext cx="2498549" cy="1871500"/>
          </a:xfrm>
          <a:prstGeom prst="rect">
            <a:avLst/>
          </a:prstGeom>
          <a:noFill/>
          <a:extLst>
            <a:ext uri="{909E8E84-426E-40DD-AFC4-6F175D3DCCD1}">
              <a14:hiddenFill xmlns:a14="http://schemas.microsoft.com/office/drawing/2010/main">
                <a:solidFill>
                  <a:srgbClr val="FFFFFF"/>
                </a:solidFill>
              </a14:hiddenFill>
            </a:ext>
          </a:extLst>
        </p:spPr>
      </p:pic>
      <p:pic>
        <p:nvPicPr>
          <p:cNvPr id="14340" name="Picture 4" descr="One of the two DQW_SPS crab cavities during clean room assembly (ISO4). |  Download Scientific Diagram"/>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418250" y="2981325"/>
            <a:ext cx="2498549" cy="177837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690651" y="2981325"/>
            <a:ext cx="942974" cy="923330"/>
          </a:xfrm>
          <a:prstGeom prst="rect">
            <a:avLst/>
          </a:prstGeom>
          <a:noFill/>
        </p:spPr>
        <p:txBody>
          <a:bodyPr wrap="square" rtlCol="0">
            <a:spAutoFit/>
          </a:bodyPr>
          <a:lstStyle/>
          <a:p>
            <a:r>
              <a:rPr lang="en-US" dirty="0">
                <a:solidFill>
                  <a:schemeClr val="tx1">
                    <a:lumMod val="60000"/>
                    <a:lumOff val="40000"/>
                  </a:schemeClr>
                </a:solidFill>
              </a:rPr>
              <a:t>DQW crab cavity</a:t>
            </a:r>
          </a:p>
        </p:txBody>
      </p:sp>
      <p:sp>
        <p:nvSpPr>
          <p:cNvPr id="9" name="TextBox 8"/>
          <p:cNvSpPr txBox="1"/>
          <p:nvPr/>
        </p:nvSpPr>
        <p:spPr>
          <a:xfrm>
            <a:off x="5690651" y="4725564"/>
            <a:ext cx="942974" cy="923330"/>
          </a:xfrm>
          <a:prstGeom prst="rect">
            <a:avLst/>
          </a:prstGeom>
          <a:noFill/>
        </p:spPr>
        <p:txBody>
          <a:bodyPr wrap="square" rtlCol="0">
            <a:spAutoFit/>
          </a:bodyPr>
          <a:lstStyle/>
          <a:p>
            <a:r>
              <a:rPr lang="en-US" dirty="0">
                <a:solidFill>
                  <a:schemeClr val="tx1">
                    <a:lumMod val="60000"/>
                    <a:lumOff val="40000"/>
                  </a:schemeClr>
                </a:solidFill>
              </a:rPr>
              <a:t>RFD crab cavity</a:t>
            </a:r>
          </a:p>
        </p:txBody>
      </p:sp>
      <p:pic>
        <p:nvPicPr>
          <p:cNvPr id="10" name="Picture 5"/>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60496" y="4230330"/>
            <a:ext cx="3489729" cy="14739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p:cNvSpPr txBox="1"/>
          <p:nvPr/>
        </p:nvSpPr>
        <p:spPr>
          <a:xfrm>
            <a:off x="3922459" y="4505645"/>
            <a:ext cx="1049469" cy="923330"/>
          </a:xfrm>
          <a:prstGeom prst="rect">
            <a:avLst/>
          </a:prstGeom>
          <a:noFill/>
        </p:spPr>
        <p:txBody>
          <a:bodyPr wrap="square" rtlCol="0">
            <a:spAutoFit/>
          </a:bodyPr>
          <a:lstStyle/>
          <a:p>
            <a:r>
              <a:rPr lang="en-US" dirty="0">
                <a:solidFill>
                  <a:schemeClr val="tx1">
                    <a:lumMod val="60000"/>
                    <a:lumOff val="40000"/>
                  </a:schemeClr>
                </a:solidFill>
              </a:rPr>
              <a:t>5 cell elliptical cavity</a:t>
            </a:r>
          </a:p>
        </p:txBody>
      </p:sp>
      <p:sp>
        <p:nvSpPr>
          <p:cNvPr id="4" name="Date Placeholder 3"/>
          <p:cNvSpPr>
            <a:spLocks noGrp="1"/>
          </p:cNvSpPr>
          <p:nvPr>
            <p:ph type="dt" sz="half" idx="10"/>
          </p:nvPr>
        </p:nvSpPr>
        <p:spPr/>
        <p:txBody>
          <a:bodyPr/>
          <a:lstStyle/>
          <a:p>
            <a:r>
              <a:rPr lang="en-US"/>
              <a:t>04-06-2024</a:t>
            </a:r>
            <a:endParaRPr lang="en-US" dirty="0"/>
          </a:p>
        </p:txBody>
      </p:sp>
      <p:sp>
        <p:nvSpPr>
          <p:cNvPr id="7" name="Footer Placeholder 6"/>
          <p:cNvSpPr>
            <a:spLocks noGrp="1"/>
          </p:cNvSpPr>
          <p:nvPr>
            <p:ph type="ftr" sz="quarter" idx="11"/>
          </p:nvPr>
        </p:nvSpPr>
        <p:spPr/>
        <p:txBody>
          <a:bodyPr/>
          <a:lstStyle/>
          <a:p>
            <a:r>
              <a:rPr lang="en-US"/>
              <a:t>IAS - Non – ferrous metals for particle accelerators</a:t>
            </a:r>
            <a:endParaRPr lang="en-US" dirty="0"/>
          </a:p>
        </p:txBody>
      </p:sp>
      <p:sp>
        <p:nvSpPr>
          <p:cNvPr id="8" name="Slide Number Placeholder 7"/>
          <p:cNvSpPr>
            <a:spLocks noGrp="1"/>
          </p:cNvSpPr>
          <p:nvPr>
            <p:ph type="sldNum" sz="quarter" idx="12"/>
          </p:nvPr>
        </p:nvSpPr>
        <p:spPr/>
        <p:txBody>
          <a:bodyPr/>
          <a:lstStyle/>
          <a:p>
            <a:fld id="{8D6C380F-326D-3C40-9EE7-7FBAB0953422}" type="slidenum">
              <a:rPr lang="en-US" smtClean="0"/>
              <a:pPr/>
              <a:t>64</a:t>
            </a:fld>
            <a:endParaRPr lang="en-US"/>
          </a:p>
        </p:txBody>
      </p:sp>
      <p:sp>
        <p:nvSpPr>
          <p:cNvPr id="15" name="Title 1"/>
          <p:cNvSpPr>
            <a:spLocks noGrp="1"/>
          </p:cNvSpPr>
          <p:nvPr>
            <p:ph type="title"/>
          </p:nvPr>
        </p:nvSpPr>
        <p:spPr>
          <a:xfrm>
            <a:off x="457200" y="233493"/>
            <a:ext cx="8226854" cy="715840"/>
          </a:xfrm>
        </p:spPr>
        <p:txBody>
          <a:bodyPr>
            <a:normAutofit/>
          </a:bodyPr>
          <a:lstStyle/>
          <a:p>
            <a:r>
              <a:rPr lang="en-US" sz="2800" b="1" dirty="0"/>
              <a:t>Non – ferrous materials</a:t>
            </a:r>
          </a:p>
        </p:txBody>
      </p:sp>
      <p:cxnSp>
        <p:nvCxnSpPr>
          <p:cNvPr id="16" name="Straight Connector 15"/>
          <p:cNvCxnSpPr/>
          <p:nvPr/>
        </p:nvCxnSpPr>
        <p:spPr>
          <a:xfrm>
            <a:off x="457200" y="840509"/>
            <a:ext cx="4010025" cy="0"/>
          </a:xfrm>
          <a:prstGeom prst="line">
            <a:avLst/>
          </a:prstGeom>
          <a:ln w="38100"/>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18116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10" presetClass="entr" presetSubtype="0" fill="hold" nodeType="withEffect">
                                  <p:stCondLst>
                                    <p:cond delay="0"/>
                                  </p:stCondLst>
                                  <p:childTnLst>
                                    <p:set>
                                      <p:cBhvr>
                                        <p:cTn id="17" dur="1" fill="hold">
                                          <p:stCondLst>
                                            <p:cond delay="0"/>
                                          </p:stCondLst>
                                        </p:cTn>
                                        <p:tgtEl>
                                          <p:spTgt spid="14340"/>
                                        </p:tgtEl>
                                        <p:attrNameLst>
                                          <p:attrName>style.visibility</p:attrName>
                                        </p:attrNameLst>
                                      </p:cBhvr>
                                      <p:to>
                                        <p:strVal val="visible"/>
                                      </p:to>
                                    </p:set>
                                    <p:animEffect transition="in" filter="fade">
                                      <p:cBhvr>
                                        <p:cTn id="18" dur="500"/>
                                        <p:tgtEl>
                                          <p:spTgt spid="1434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par>
                                <p:cTn id="22" presetID="10" presetClass="entr" presetSubtype="0" fill="hold" nodeType="withEffect">
                                  <p:stCondLst>
                                    <p:cond delay="0"/>
                                  </p:stCondLst>
                                  <p:childTnLst>
                                    <p:set>
                                      <p:cBhvr>
                                        <p:cTn id="23" dur="1" fill="hold">
                                          <p:stCondLst>
                                            <p:cond delay="0"/>
                                          </p:stCondLst>
                                        </p:cTn>
                                        <p:tgtEl>
                                          <p:spTgt spid="14338"/>
                                        </p:tgtEl>
                                        <p:attrNameLst>
                                          <p:attrName>style.visibility</p:attrName>
                                        </p:attrNameLst>
                                      </p:cBhvr>
                                      <p:to>
                                        <p:strVal val="visible"/>
                                      </p:to>
                                    </p:set>
                                    <p:animEffect transition="in" filter="fade">
                                      <p:cBhvr>
                                        <p:cTn id="24" dur="500"/>
                                        <p:tgtEl>
                                          <p:spTgt spid="14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1"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853857"/>
            <a:ext cx="8226425" cy="5226685"/>
          </a:xfrm>
        </p:spPr>
        <p:txBody>
          <a:bodyPr>
            <a:normAutofit/>
          </a:bodyPr>
          <a:lstStyle/>
          <a:p>
            <a:pPr lvl="1" algn="just"/>
            <a:r>
              <a:rPr lang="en-US" dirty="0"/>
              <a:t>High critical temperature (9.2 K)</a:t>
            </a:r>
          </a:p>
          <a:p>
            <a:pPr lvl="1" algn="just"/>
            <a:r>
              <a:rPr lang="en-US" dirty="0"/>
              <a:t>High critical magnetic field</a:t>
            </a:r>
          </a:p>
          <a:p>
            <a:pPr lvl="1" algn="just"/>
            <a:r>
              <a:rPr lang="en-US" dirty="0"/>
              <a:t>High formability, ‘easy’ to machine and </a:t>
            </a:r>
            <a:r>
              <a:rPr lang="en-US" dirty="0" err="1"/>
              <a:t>weldable</a:t>
            </a:r>
            <a:r>
              <a:rPr lang="en-US" dirty="0"/>
              <a:t>.</a:t>
            </a:r>
          </a:p>
          <a:p>
            <a:pPr lvl="1" algn="just"/>
            <a:r>
              <a:rPr lang="en-US" dirty="0"/>
              <a:t>Available in practically any size </a:t>
            </a:r>
          </a:p>
        </p:txBody>
      </p:sp>
      <p:pic>
        <p:nvPicPr>
          <p:cNvPr id="17410" name="Picture 2" descr="Melting niobium | ILC Newsline"/>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989281" y="3385881"/>
            <a:ext cx="1887394" cy="2507862"/>
          </a:xfrm>
          <a:prstGeom prst="rect">
            <a:avLst/>
          </a:prstGeom>
          <a:noFill/>
          <a:extLst>
            <a:ext uri="{909E8E84-426E-40DD-AFC4-6F175D3DCCD1}">
              <a14:hiddenFill xmlns:a14="http://schemas.microsoft.com/office/drawing/2010/main">
                <a:solidFill>
                  <a:srgbClr val="FFFFFF"/>
                </a:solidFill>
              </a14:hiddenFill>
            </a:ext>
          </a:extLst>
        </p:spPr>
      </p:pic>
      <p:pic>
        <p:nvPicPr>
          <p:cNvPr id="17412" name="Picture 4" descr="Pictures of a half-cell Nb cavity a) before electropolishing and b)... |  Download Scientific Diagram"/>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775200" y="3382317"/>
            <a:ext cx="2511425" cy="2511426"/>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7359998" y="4754814"/>
            <a:ext cx="1159292" cy="1200329"/>
          </a:xfrm>
          <a:prstGeom prst="rect">
            <a:avLst/>
          </a:prstGeom>
          <a:noFill/>
        </p:spPr>
        <p:txBody>
          <a:bodyPr wrap="none" rtlCol="0">
            <a:spAutoFit/>
          </a:bodyPr>
          <a:lstStyle/>
          <a:p>
            <a:pPr algn="ctr"/>
            <a:r>
              <a:rPr lang="en-US" dirty="0">
                <a:solidFill>
                  <a:schemeClr val="tx1">
                    <a:lumMod val="60000"/>
                    <a:lumOff val="40000"/>
                  </a:schemeClr>
                </a:solidFill>
              </a:rPr>
              <a:t>Buffered </a:t>
            </a:r>
          </a:p>
          <a:p>
            <a:pPr algn="ctr"/>
            <a:r>
              <a:rPr lang="en-US" dirty="0">
                <a:solidFill>
                  <a:schemeClr val="tx1">
                    <a:lumMod val="60000"/>
                    <a:lumOff val="40000"/>
                  </a:schemeClr>
                </a:solidFill>
              </a:rPr>
              <a:t>chemical </a:t>
            </a:r>
          </a:p>
          <a:p>
            <a:pPr algn="ctr"/>
            <a:r>
              <a:rPr lang="en-US" dirty="0">
                <a:solidFill>
                  <a:schemeClr val="tx1">
                    <a:lumMod val="60000"/>
                    <a:lumOff val="40000"/>
                  </a:schemeClr>
                </a:solidFill>
              </a:rPr>
              <a:t>polishing </a:t>
            </a:r>
          </a:p>
          <a:p>
            <a:pPr algn="ctr"/>
            <a:r>
              <a:rPr lang="en-US" dirty="0">
                <a:solidFill>
                  <a:schemeClr val="tx1">
                    <a:lumMod val="60000"/>
                    <a:lumOff val="40000"/>
                  </a:schemeClr>
                </a:solidFill>
              </a:rPr>
              <a:t>(BCP)</a:t>
            </a:r>
          </a:p>
        </p:txBody>
      </p:sp>
      <p:sp>
        <p:nvSpPr>
          <p:cNvPr id="10" name="Title 1"/>
          <p:cNvSpPr>
            <a:spLocks noGrp="1"/>
          </p:cNvSpPr>
          <p:nvPr>
            <p:ph type="title"/>
          </p:nvPr>
        </p:nvSpPr>
        <p:spPr>
          <a:xfrm>
            <a:off x="457200" y="233493"/>
            <a:ext cx="8226854" cy="715840"/>
          </a:xfrm>
        </p:spPr>
        <p:txBody>
          <a:bodyPr>
            <a:normAutofit/>
          </a:bodyPr>
          <a:lstStyle/>
          <a:p>
            <a:r>
              <a:rPr lang="en-US" sz="2800" b="1" dirty="0"/>
              <a:t>Niobium for SCRF cavities</a:t>
            </a:r>
          </a:p>
        </p:txBody>
      </p:sp>
      <p:sp>
        <p:nvSpPr>
          <p:cNvPr id="21" name="TextBox 20"/>
          <p:cNvSpPr txBox="1"/>
          <p:nvPr/>
        </p:nvSpPr>
        <p:spPr>
          <a:xfrm>
            <a:off x="342830" y="5354978"/>
            <a:ext cx="1736373" cy="646331"/>
          </a:xfrm>
          <a:prstGeom prst="rect">
            <a:avLst/>
          </a:prstGeom>
          <a:noFill/>
        </p:spPr>
        <p:txBody>
          <a:bodyPr wrap="none" rtlCol="0">
            <a:spAutoFit/>
          </a:bodyPr>
          <a:lstStyle/>
          <a:p>
            <a:pPr algn="ctr"/>
            <a:r>
              <a:rPr lang="en-US" dirty="0">
                <a:solidFill>
                  <a:schemeClr val="tx1">
                    <a:lumMod val="60000"/>
                    <a:lumOff val="40000"/>
                  </a:schemeClr>
                </a:solidFill>
              </a:rPr>
              <a:t>Electron beam </a:t>
            </a:r>
          </a:p>
          <a:p>
            <a:pPr algn="ctr"/>
            <a:r>
              <a:rPr lang="en-US" dirty="0">
                <a:solidFill>
                  <a:schemeClr val="tx1">
                    <a:lumMod val="60000"/>
                    <a:lumOff val="40000"/>
                  </a:schemeClr>
                </a:solidFill>
              </a:rPr>
              <a:t>melting </a:t>
            </a:r>
          </a:p>
        </p:txBody>
      </p:sp>
      <p:cxnSp>
        <p:nvCxnSpPr>
          <p:cNvPr id="11" name="Straight Connector 10"/>
          <p:cNvCxnSpPr/>
          <p:nvPr/>
        </p:nvCxnSpPr>
        <p:spPr>
          <a:xfrm>
            <a:off x="457200" y="840509"/>
            <a:ext cx="4552950"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r>
              <a:rPr lang="en-US"/>
              <a:t>04-06-2024</a:t>
            </a:r>
            <a:endParaRPr lang="en-US" dirty="0"/>
          </a:p>
        </p:txBody>
      </p:sp>
      <p:sp>
        <p:nvSpPr>
          <p:cNvPr id="8" name="Footer Placeholder 7"/>
          <p:cNvSpPr>
            <a:spLocks noGrp="1"/>
          </p:cNvSpPr>
          <p:nvPr>
            <p:ph type="ftr" sz="quarter" idx="11"/>
          </p:nvPr>
        </p:nvSpPr>
        <p:spPr/>
        <p:txBody>
          <a:bodyPr/>
          <a:lstStyle/>
          <a:p>
            <a:r>
              <a:rPr lang="en-US"/>
              <a:t>IAS - Non – ferrous metals for particle accelerators</a:t>
            </a:r>
            <a:endParaRPr lang="en-US" dirty="0"/>
          </a:p>
        </p:txBody>
      </p:sp>
      <p:sp>
        <p:nvSpPr>
          <p:cNvPr id="9" name="Slide Number Placeholder 8"/>
          <p:cNvSpPr>
            <a:spLocks noGrp="1"/>
          </p:cNvSpPr>
          <p:nvPr>
            <p:ph type="sldNum" sz="quarter" idx="12"/>
          </p:nvPr>
        </p:nvSpPr>
        <p:spPr/>
        <p:txBody>
          <a:bodyPr/>
          <a:lstStyle/>
          <a:p>
            <a:fld id="{8D6C380F-326D-3C40-9EE7-7FBAB0953422}" type="slidenum">
              <a:rPr lang="en-US" smtClean="0"/>
              <a:pPr/>
              <a:t>65</a:t>
            </a:fld>
            <a:endParaRPr lang="en-US"/>
          </a:p>
        </p:txBody>
      </p:sp>
      <p:pic>
        <p:nvPicPr>
          <p:cNvPr id="15" name="Picture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6771" y="3337959"/>
            <a:ext cx="3143250" cy="2514600"/>
          </a:xfrm>
          <a:prstGeom prst="rect">
            <a:avLst/>
          </a:prstGeom>
        </p:spPr>
      </p:pic>
      <p:sp>
        <p:nvSpPr>
          <p:cNvPr id="23" name="TextBox 22"/>
          <p:cNvSpPr txBox="1"/>
          <p:nvPr/>
        </p:nvSpPr>
        <p:spPr>
          <a:xfrm>
            <a:off x="1193959" y="2920879"/>
            <a:ext cx="1539716" cy="369332"/>
          </a:xfrm>
          <a:prstGeom prst="rect">
            <a:avLst/>
          </a:prstGeom>
          <a:noFill/>
        </p:spPr>
        <p:txBody>
          <a:bodyPr wrap="none" rtlCol="0">
            <a:spAutoFit/>
          </a:bodyPr>
          <a:lstStyle/>
          <a:p>
            <a:pPr algn="ctr"/>
            <a:r>
              <a:rPr lang="en-US" dirty="0">
                <a:solidFill>
                  <a:schemeClr val="tx1">
                    <a:lumMod val="60000"/>
                    <a:lumOff val="40000"/>
                  </a:schemeClr>
                </a:solidFill>
              </a:rPr>
              <a:t>Spoke cavity</a:t>
            </a:r>
          </a:p>
        </p:txBody>
      </p:sp>
      <p:sp>
        <p:nvSpPr>
          <p:cNvPr id="24" name="TextBox 23"/>
          <p:cNvSpPr txBox="1"/>
          <p:nvPr/>
        </p:nvSpPr>
        <p:spPr>
          <a:xfrm>
            <a:off x="408825" y="5523788"/>
            <a:ext cx="1545616" cy="369332"/>
          </a:xfrm>
          <a:prstGeom prst="rect">
            <a:avLst/>
          </a:prstGeom>
          <a:noFill/>
        </p:spPr>
        <p:txBody>
          <a:bodyPr wrap="none" rtlCol="0">
            <a:spAutoFit/>
          </a:bodyPr>
          <a:lstStyle/>
          <a:p>
            <a:pPr algn="ctr"/>
            <a:r>
              <a:rPr lang="en-US" dirty="0" err="1">
                <a:solidFill>
                  <a:srgbClr val="000000"/>
                </a:solidFill>
              </a:rPr>
              <a:t>Ø</a:t>
            </a:r>
            <a:r>
              <a:rPr lang="en-US" baseline="-25000" dirty="0" err="1">
                <a:solidFill>
                  <a:srgbClr val="000000"/>
                </a:solidFill>
              </a:rPr>
              <a:t>o</a:t>
            </a:r>
            <a:r>
              <a:rPr lang="en-US" dirty="0">
                <a:solidFill>
                  <a:srgbClr val="000000"/>
                </a:solidFill>
              </a:rPr>
              <a:t> = 440 mm</a:t>
            </a:r>
          </a:p>
        </p:txBody>
      </p:sp>
      <p:sp>
        <p:nvSpPr>
          <p:cNvPr id="25" name="TextBox 24"/>
          <p:cNvSpPr txBox="1"/>
          <p:nvPr/>
        </p:nvSpPr>
        <p:spPr>
          <a:xfrm>
            <a:off x="508140" y="5840871"/>
            <a:ext cx="3117321" cy="400110"/>
          </a:xfrm>
          <a:prstGeom prst="rect">
            <a:avLst/>
          </a:prstGeom>
          <a:solidFill>
            <a:schemeClr val="bg1"/>
          </a:solidFill>
        </p:spPr>
        <p:txBody>
          <a:bodyPr wrap="square" rtlCol="0">
            <a:spAutoFit/>
          </a:bodyPr>
          <a:lstStyle/>
          <a:p>
            <a:pPr algn="ctr"/>
            <a:r>
              <a:rPr lang="en-US" sz="1000" dirty="0">
                <a:solidFill>
                  <a:srgbClr val="000000"/>
                </a:solidFill>
              </a:rPr>
              <a:t>Source: Shepard, K. W et al, (1999). Prototype 350 MHz niobium spoke-loaded cavities.</a:t>
            </a:r>
          </a:p>
        </p:txBody>
      </p:sp>
      <p:sp>
        <p:nvSpPr>
          <p:cNvPr id="27" name="TextBox 26"/>
          <p:cNvSpPr txBox="1"/>
          <p:nvPr/>
        </p:nvSpPr>
        <p:spPr>
          <a:xfrm>
            <a:off x="4811903" y="2999965"/>
            <a:ext cx="3557384" cy="369332"/>
          </a:xfrm>
          <a:prstGeom prst="rect">
            <a:avLst/>
          </a:prstGeom>
          <a:noFill/>
        </p:spPr>
        <p:txBody>
          <a:bodyPr wrap="none" rtlCol="0">
            <a:spAutoFit/>
          </a:bodyPr>
          <a:lstStyle/>
          <a:p>
            <a:pPr algn="ctr"/>
            <a:r>
              <a:rPr lang="en-US" dirty="0">
                <a:solidFill>
                  <a:schemeClr val="tx1">
                    <a:lumMod val="60000"/>
                    <a:lumOff val="40000"/>
                  </a:schemeClr>
                </a:solidFill>
              </a:rPr>
              <a:t>High order mode (HOM) antenna</a:t>
            </a:r>
          </a:p>
        </p:txBody>
      </p:sp>
      <p:sp>
        <p:nvSpPr>
          <p:cNvPr id="29" name="TextBox 28"/>
          <p:cNvSpPr txBox="1"/>
          <p:nvPr/>
        </p:nvSpPr>
        <p:spPr>
          <a:xfrm>
            <a:off x="4764728" y="3300958"/>
            <a:ext cx="1545616" cy="369332"/>
          </a:xfrm>
          <a:prstGeom prst="rect">
            <a:avLst/>
          </a:prstGeom>
          <a:noFill/>
        </p:spPr>
        <p:txBody>
          <a:bodyPr wrap="none" rtlCol="0">
            <a:spAutoFit/>
          </a:bodyPr>
          <a:lstStyle/>
          <a:p>
            <a:pPr algn="ctr"/>
            <a:r>
              <a:rPr lang="en-US" dirty="0" err="1">
                <a:solidFill>
                  <a:srgbClr val="000000"/>
                </a:solidFill>
              </a:rPr>
              <a:t>Ø</a:t>
            </a:r>
            <a:r>
              <a:rPr lang="en-US" baseline="-25000" dirty="0" err="1">
                <a:solidFill>
                  <a:srgbClr val="000000"/>
                </a:solidFill>
              </a:rPr>
              <a:t>o</a:t>
            </a:r>
            <a:r>
              <a:rPr lang="en-US" dirty="0">
                <a:solidFill>
                  <a:srgbClr val="000000"/>
                </a:solidFill>
              </a:rPr>
              <a:t> = 440 mm</a:t>
            </a:r>
          </a:p>
        </p:txBody>
      </p:sp>
      <p:pic>
        <p:nvPicPr>
          <p:cNvPr id="6149" name="9BFD77B2-443C-4858-868F-E7397B64274E" descr="9BFD77B2-443C-4858-868F-E7397B64274E"/>
          <p:cNvPicPr>
            <a:picLocks noChangeAspect="1" noChangeArrowheads="1"/>
          </p:cNvPicPr>
          <p:nvPr/>
        </p:nvPicPr>
        <p:blipFill rotWithShape="1">
          <a:blip r:embed="rId6">
            <a:extLst>
              <a:ext uri="{28A0092B-C50C-407E-A947-70E740481C1C}">
                <a14:useLocalDpi xmlns:a14="http://schemas.microsoft.com/office/drawing/2010/main" val="0"/>
              </a:ext>
            </a:extLst>
          </a:blip>
          <a:srcRect l="23083" t="15554" r="21063" b="14770"/>
          <a:stretch/>
        </p:blipFill>
        <p:spPr bwMode="auto">
          <a:xfrm>
            <a:off x="4432649" y="3382317"/>
            <a:ext cx="1964213" cy="326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A722AC08-9304-41C1-AAAE-EFD162A4CF78" descr="A722AC08-9304-41C1-AAAE-EFD162A4CF7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82337" y="3395337"/>
            <a:ext cx="2440542" cy="3254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TextBox 31"/>
          <p:cNvSpPr txBox="1"/>
          <p:nvPr/>
        </p:nvSpPr>
        <p:spPr>
          <a:xfrm>
            <a:off x="6866318" y="3403249"/>
            <a:ext cx="2031390" cy="369332"/>
          </a:xfrm>
          <a:prstGeom prst="rect">
            <a:avLst/>
          </a:prstGeom>
          <a:noFill/>
        </p:spPr>
        <p:txBody>
          <a:bodyPr wrap="none" rtlCol="0">
            <a:spAutoFit/>
          </a:bodyPr>
          <a:lstStyle/>
          <a:p>
            <a:pPr algn="ctr"/>
            <a:r>
              <a:rPr lang="en-US" dirty="0">
                <a:solidFill>
                  <a:srgbClr val="000000"/>
                </a:solidFill>
              </a:rPr>
              <a:t>Courtesy: S. Atieh</a:t>
            </a:r>
          </a:p>
        </p:txBody>
      </p:sp>
      <p:sp>
        <p:nvSpPr>
          <p:cNvPr id="33" name="TextBox 32"/>
          <p:cNvSpPr txBox="1"/>
          <p:nvPr/>
        </p:nvSpPr>
        <p:spPr>
          <a:xfrm>
            <a:off x="4491558" y="6352143"/>
            <a:ext cx="1366080" cy="369332"/>
          </a:xfrm>
          <a:prstGeom prst="rect">
            <a:avLst/>
          </a:prstGeom>
          <a:noFill/>
        </p:spPr>
        <p:txBody>
          <a:bodyPr wrap="none" rtlCol="0">
            <a:spAutoFit/>
          </a:bodyPr>
          <a:lstStyle/>
          <a:p>
            <a:pPr algn="ctr"/>
            <a:r>
              <a:rPr lang="en-US" dirty="0" err="1">
                <a:solidFill>
                  <a:srgbClr val="000000"/>
                </a:solidFill>
              </a:rPr>
              <a:t>Ø</a:t>
            </a:r>
            <a:r>
              <a:rPr lang="en-US" baseline="-25000" dirty="0" err="1">
                <a:solidFill>
                  <a:srgbClr val="000000"/>
                </a:solidFill>
              </a:rPr>
              <a:t>i</a:t>
            </a:r>
            <a:r>
              <a:rPr lang="en-US" dirty="0">
                <a:solidFill>
                  <a:srgbClr val="000000"/>
                </a:solidFill>
              </a:rPr>
              <a:t> = 74 mm</a:t>
            </a:r>
          </a:p>
        </p:txBody>
      </p:sp>
    </p:spTree>
    <p:extLst>
      <p:ext uri="{BB962C8B-B14F-4D97-AF65-F5344CB8AC3E}">
        <p14:creationId xmlns:p14="http://schemas.microsoft.com/office/powerpoint/2010/main" val="1917191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fade">
                                      <p:cBhvr>
                                        <p:cTn id="7" dur="500"/>
                                        <p:tgtEl>
                                          <p:spTgt spid="17410"/>
                                        </p:tgtEl>
                                      </p:cBhvr>
                                    </p:animEffect>
                                  </p:childTnLst>
                                </p:cTn>
                              </p:par>
                              <p:par>
                                <p:cTn id="8" presetID="10" presetClass="entr" presetSubtype="0" fill="hold" nodeType="withEffect">
                                  <p:stCondLst>
                                    <p:cond delay="0"/>
                                  </p:stCondLst>
                                  <p:childTnLst>
                                    <p:set>
                                      <p:cBhvr>
                                        <p:cTn id="9" dur="1" fill="hold">
                                          <p:stCondLst>
                                            <p:cond delay="0"/>
                                          </p:stCondLst>
                                        </p:cTn>
                                        <p:tgtEl>
                                          <p:spTgt spid="17412"/>
                                        </p:tgtEl>
                                        <p:attrNameLst>
                                          <p:attrName>style.visibility</p:attrName>
                                        </p:attrNameLst>
                                      </p:cBhvr>
                                      <p:to>
                                        <p:strVal val="visible"/>
                                      </p:to>
                                    </p:set>
                                    <p:animEffect transition="in" filter="fade">
                                      <p:cBhvr>
                                        <p:cTn id="10" dur="500"/>
                                        <p:tgtEl>
                                          <p:spTgt spid="174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nodeType="clickEffect">
                                  <p:stCondLst>
                                    <p:cond delay="0"/>
                                  </p:stCondLst>
                                  <p:childTnLst>
                                    <p:animEffect transition="out" filter="fade">
                                      <p:cBhvr>
                                        <p:cTn id="20" dur="500"/>
                                        <p:tgtEl>
                                          <p:spTgt spid="17410"/>
                                        </p:tgtEl>
                                      </p:cBhvr>
                                    </p:animEffect>
                                    <p:set>
                                      <p:cBhvr>
                                        <p:cTn id="21" dur="1" fill="hold">
                                          <p:stCondLst>
                                            <p:cond delay="499"/>
                                          </p:stCondLst>
                                        </p:cTn>
                                        <p:tgtEl>
                                          <p:spTgt spid="17410"/>
                                        </p:tgtEl>
                                        <p:attrNameLst>
                                          <p:attrName>style.visibility</p:attrName>
                                        </p:attrNameLst>
                                      </p:cBhvr>
                                      <p:to>
                                        <p:strVal val="hidden"/>
                                      </p:to>
                                    </p:set>
                                  </p:childTnLst>
                                </p:cTn>
                              </p:par>
                              <p:par>
                                <p:cTn id="22" presetID="10" presetClass="exit" presetSubtype="0" fill="hold" nodeType="withEffect">
                                  <p:stCondLst>
                                    <p:cond delay="0"/>
                                  </p:stCondLst>
                                  <p:childTnLst>
                                    <p:animEffect transition="out" filter="fade">
                                      <p:cBhvr>
                                        <p:cTn id="23" dur="500"/>
                                        <p:tgtEl>
                                          <p:spTgt spid="17412"/>
                                        </p:tgtEl>
                                      </p:cBhvr>
                                    </p:animEffect>
                                    <p:set>
                                      <p:cBhvr>
                                        <p:cTn id="24" dur="1" fill="hold">
                                          <p:stCondLst>
                                            <p:cond delay="499"/>
                                          </p:stCondLst>
                                        </p:cTn>
                                        <p:tgtEl>
                                          <p:spTgt spid="17412"/>
                                        </p:tgtEl>
                                        <p:attrNameLst>
                                          <p:attrName>style.visibility</p:attrName>
                                        </p:attrNameLst>
                                      </p:cBhvr>
                                      <p:to>
                                        <p:strVal val="hidden"/>
                                      </p:to>
                                    </p:set>
                                  </p:childTnLst>
                                </p:cTn>
                              </p:par>
                              <p:par>
                                <p:cTn id="25" presetID="10" presetClass="exit" presetSubtype="0" fill="hold" grpId="1" nodeType="withEffect">
                                  <p:stCondLst>
                                    <p:cond delay="0"/>
                                  </p:stCondLst>
                                  <p:childTnLst>
                                    <p:animEffect transition="out" filter="fade">
                                      <p:cBhvr>
                                        <p:cTn id="26" dur="500"/>
                                        <p:tgtEl>
                                          <p:spTgt spid="21"/>
                                        </p:tgtEl>
                                      </p:cBhvr>
                                    </p:animEffect>
                                    <p:set>
                                      <p:cBhvr>
                                        <p:cTn id="27" dur="1" fill="hold">
                                          <p:stCondLst>
                                            <p:cond delay="499"/>
                                          </p:stCondLst>
                                        </p:cTn>
                                        <p:tgtEl>
                                          <p:spTgt spid="21"/>
                                        </p:tgtEl>
                                        <p:attrNameLst>
                                          <p:attrName>style.visibility</p:attrName>
                                        </p:attrNameLst>
                                      </p:cBhvr>
                                      <p:to>
                                        <p:strVal val="hidden"/>
                                      </p:to>
                                    </p:set>
                                  </p:childTnLst>
                                </p:cTn>
                              </p:par>
                              <p:par>
                                <p:cTn id="28" presetID="10" presetClass="exit" presetSubtype="0" fill="hold" grpId="1" nodeType="withEffect">
                                  <p:stCondLst>
                                    <p:cond delay="0"/>
                                  </p:stCondLst>
                                  <p:childTnLst>
                                    <p:animEffect transition="out" filter="fade">
                                      <p:cBhvr>
                                        <p:cTn id="29" dur="500"/>
                                        <p:tgtEl>
                                          <p:spTgt spid="14"/>
                                        </p:tgtEl>
                                      </p:cBhvr>
                                    </p:animEffect>
                                    <p:set>
                                      <p:cBhvr>
                                        <p:cTn id="30" dur="1" fill="hold">
                                          <p:stCondLst>
                                            <p:cond delay="499"/>
                                          </p:stCondLst>
                                        </p:cTn>
                                        <p:tgtEl>
                                          <p:spTgt spid="14"/>
                                        </p:tgtEl>
                                        <p:attrNameLst>
                                          <p:attrName>style.visibility</p:attrName>
                                        </p:attrNameLst>
                                      </p:cBhvr>
                                      <p:to>
                                        <p:strVal val="hidden"/>
                                      </p:to>
                                    </p:set>
                                  </p:childTnLst>
                                </p:cTn>
                              </p:par>
                              <p:par>
                                <p:cTn id="31" presetID="10" presetClass="entr" presetSubtype="0" fill="hold"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500"/>
                                        <p:tgtEl>
                                          <p:spTgt spid="25"/>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500"/>
                                        <p:tgtEl>
                                          <p:spTgt spid="23"/>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500"/>
                                        <p:tgtEl>
                                          <p:spTgt spid="29"/>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fade">
                                      <p:cBhvr>
                                        <p:cTn id="48" dur="500"/>
                                        <p:tgtEl>
                                          <p:spTgt spid="27"/>
                                        </p:tgtEl>
                                      </p:cBhvr>
                                    </p:animEffect>
                                  </p:childTnLst>
                                </p:cTn>
                              </p:par>
                              <p:par>
                                <p:cTn id="49" presetID="10" presetClass="entr" presetSubtype="0" fill="hold" nodeType="withEffect">
                                  <p:stCondLst>
                                    <p:cond delay="0"/>
                                  </p:stCondLst>
                                  <p:childTnLst>
                                    <p:set>
                                      <p:cBhvr>
                                        <p:cTn id="50" dur="1" fill="hold">
                                          <p:stCondLst>
                                            <p:cond delay="0"/>
                                          </p:stCondLst>
                                        </p:cTn>
                                        <p:tgtEl>
                                          <p:spTgt spid="6150"/>
                                        </p:tgtEl>
                                        <p:attrNameLst>
                                          <p:attrName>style.visibility</p:attrName>
                                        </p:attrNameLst>
                                      </p:cBhvr>
                                      <p:to>
                                        <p:strVal val="visible"/>
                                      </p:to>
                                    </p:set>
                                    <p:animEffect transition="in" filter="fade">
                                      <p:cBhvr>
                                        <p:cTn id="51" dur="500"/>
                                        <p:tgtEl>
                                          <p:spTgt spid="615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fade">
                                      <p:cBhvr>
                                        <p:cTn id="54" dur="500"/>
                                        <p:tgtEl>
                                          <p:spTgt spid="3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33"/>
                                        </p:tgtEl>
                                        <p:attrNameLst>
                                          <p:attrName>style.visibility</p:attrName>
                                        </p:attrNameLst>
                                      </p:cBhvr>
                                      <p:to>
                                        <p:strVal val="visible"/>
                                      </p:to>
                                    </p:set>
                                    <p:animEffect transition="in" filter="fade">
                                      <p:cBhvr>
                                        <p:cTn id="57" dur="500"/>
                                        <p:tgtEl>
                                          <p:spTgt spid="33"/>
                                        </p:tgtEl>
                                      </p:cBhvr>
                                    </p:animEffect>
                                  </p:childTnLst>
                                </p:cTn>
                              </p:par>
                              <p:par>
                                <p:cTn id="58" presetID="10" presetClass="entr" presetSubtype="0" fill="hold" nodeType="withEffect">
                                  <p:stCondLst>
                                    <p:cond delay="0"/>
                                  </p:stCondLst>
                                  <p:childTnLst>
                                    <p:set>
                                      <p:cBhvr>
                                        <p:cTn id="59" dur="1" fill="hold">
                                          <p:stCondLst>
                                            <p:cond delay="0"/>
                                          </p:stCondLst>
                                        </p:cTn>
                                        <p:tgtEl>
                                          <p:spTgt spid="6149"/>
                                        </p:tgtEl>
                                        <p:attrNameLst>
                                          <p:attrName>style.visibility</p:attrName>
                                        </p:attrNameLst>
                                      </p:cBhvr>
                                      <p:to>
                                        <p:strVal val="visible"/>
                                      </p:to>
                                    </p:set>
                                    <p:animEffect transition="in" filter="fade">
                                      <p:cBhvr>
                                        <p:cTn id="60" dur="500"/>
                                        <p:tgtEl>
                                          <p:spTgt spid="6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21" grpId="0"/>
      <p:bldP spid="21" grpId="1"/>
      <p:bldP spid="23" grpId="0"/>
      <p:bldP spid="24" grpId="0"/>
      <p:bldP spid="25" grpId="0" animBg="1"/>
      <p:bldP spid="27" grpId="0"/>
      <p:bldP spid="29" grpId="0"/>
      <p:bldP spid="32" grpId="0"/>
      <p:bldP spid="33"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Niobium grades</a:t>
            </a:r>
          </a:p>
        </p:txBody>
      </p:sp>
      <p:sp>
        <p:nvSpPr>
          <p:cNvPr id="4" name="Content Placeholder 3"/>
          <p:cNvSpPr>
            <a:spLocks noGrp="1"/>
          </p:cNvSpPr>
          <p:nvPr>
            <p:ph sz="quarter" idx="13"/>
          </p:nvPr>
        </p:nvSpPr>
        <p:spPr>
          <a:xfrm>
            <a:off x="457200" y="949334"/>
            <a:ext cx="8226425" cy="607015"/>
          </a:xfrm>
        </p:spPr>
        <p:txBody>
          <a:bodyPr>
            <a:normAutofit/>
          </a:bodyPr>
          <a:lstStyle/>
          <a:p>
            <a:pPr algn="just"/>
            <a:r>
              <a:rPr lang="en-US" sz="2400" dirty="0"/>
              <a:t>ASTM B392 &amp; B393</a:t>
            </a:r>
          </a:p>
        </p:txBody>
      </p:sp>
      <p:cxnSp>
        <p:nvCxnSpPr>
          <p:cNvPr id="6" name="Straight Connector 5"/>
          <p:cNvCxnSpPr/>
          <p:nvPr/>
        </p:nvCxnSpPr>
        <p:spPr>
          <a:xfrm>
            <a:off x="457200" y="840509"/>
            <a:ext cx="2762250" cy="0"/>
          </a:xfrm>
          <a:prstGeom prst="line">
            <a:avLst/>
          </a:prstGeom>
          <a:ln w="38100"/>
          <a:effectLst/>
        </p:spPr>
        <p:style>
          <a:lnRef idx="2">
            <a:schemeClr val="accent1"/>
          </a:lnRef>
          <a:fillRef idx="0">
            <a:schemeClr val="accent1"/>
          </a:fillRef>
          <a:effectRef idx="1">
            <a:schemeClr val="accent1"/>
          </a:effectRef>
          <a:fontRef idx="minor">
            <a:schemeClr val="tx1"/>
          </a:fontRef>
        </p:style>
      </p:cxnSp>
      <p:pic>
        <p:nvPicPr>
          <p:cNvPr id="5" name="Picture 4"/>
          <p:cNvPicPr>
            <a:picLocks noChangeAspect="1"/>
          </p:cNvPicPr>
          <p:nvPr/>
        </p:nvPicPr>
        <p:blipFill>
          <a:blip r:embed="rId3"/>
          <a:stretch>
            <a:fillRect/>
          </a:stretch>
        </p:blipFill>
        <p:spPr>
          <a:xfrm>
            <a:off x="149226" y="1326760"/>
            <a:ext cx="4429125" cy="1131593"/>
          </a:xfrm>
          <a:prstGeom prst="rect">
            <a:avLst/>
          </a:prstGeom>
        </p:spPr>
      </p:pic>
      <p:pic>
        <p:nvPicPr>
          <p:cNvPr id="9" name="Picture 8"/>
          <p:cNvPicPr>
            <a:picLocks noChangeAspect="1"/>
          </p:cNvPicPr>
          <p:nvPr/>
        </p:nvPicPr>
        <p:blipFill>
          <a:blip r:embed="rId4"/>
          <a:stretch>
            <a:fillRect/>
          </a:stretch>
        </p:blipFill>
        <p:spPr>
          <a:xfrm>
            <a:off x="4733924" y="1326759"/>
            <a:ext cx="4257675" cy="1128651"/>
          </a:xfrm>
          <a:prstGeom prst="rect">
            <a:avLst/>
          </a:prstGeom>
        </p:spPr>
      </p:pic>
      <p:pic>
        <p:nvPicPr>
          <p:cNvPr id="10" name="Picture 9"/>
          <p:cNvPicPr>
            <a:picLocks noChangeAspect="1"/>
          </p:cNvPicPr>
          <p:nvPr/>
        </p:nvPicPr>
        <p:blipFill>
          <a:blip r:embed="rId5"/>
          <a:stretch>
            <a:fillRect/>
          </a:stretch>
        </p:blipFill>
        <p:spPr>
          <a:xfrm>
            <a:off x="793749" y="2596969"/>
            <a:ext cx="3076575" cy="1819275"/>
          </a:xfrm>
          <a:prstGeom prst="rect">
            <a:avLst/>
          </a:prstGeom>
        </p:spPr>
      </p:pic>
      <p:sp>
        <p:nvSpPr>
          <p:cNvPr id="11" name="Rectangle 10"/>
          <p:cNvSpPr/>
          <p:nvPr/>
        </p:nvSpPr>
        <p:spPr>
          <a:xfrm>
            <a:off x="981075" y="4182882"/>
            <a:ext cx="2333625" cy="161925"/>
          </a:xfrm>
          <a:prstGeom prst="rect">
            <a:avLst/>
          </a:prstGeom>
          <a:solidFill>
            <a:srgbClr val="FFFF00">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457200" y="4937641"/>
            <a:ext cx="3531736" cy="923330"/>
          </a:xfrm>
          <a:prstGeom prst="rect">
            <a:avLst/>
          </a:prstGeom>
          <a:noFill/>
        </p:spPr>
        <p:txBody>
          <a:bodyPr wrap="none" rtlCol="0">
            <a:spAutoFit/>
          </a:bodyPr>
          <a:lstStyle/>
          <a:p>
            <a:r>
              <a:rPr lang="en-US" dirty="0"/>
              <a:t>RRR = residual resistivity ratio </a:t>
            </a:r>
          </a:p>
          <a:p>
            <a:r>
              <a:rPr lang="en-US" dirty="0"/>
              <a:t>An accurate measurement of the</a:t>
            </a:r>
          </a:p>
          <a:p>
            <a:r>
              <a:rPr lang="en-US" dirty="0"/>
              <a:t>purity above 99.999%</a:t>
            </a:r>
          </a:p>
        </p:txBody>
      </p:sp>
      <p:pic>
        <p:nvPicPr>
          <p:cNvPr id="13" name="Picture 12"/>
          <p:cNvPicPr>
            <a:picLocks noChangeAspect="1"/>
          </p:cNvPicPr>
          <p:nvPr/>
        </p:nvPicPr>
        <p:blipFill>
          <a:blip r:embed="rId6"/>
          <a:stretch>
            <a:fillRect/>
          </a:stretch>
        </p:blipFill>
        <p:spPr>
          <a:xfrm>
            <a:off x="3938893" y="3167840"/>
            <a:ext cx="3900182" cy="2925136"/>
          </a:xfrm>
          <a:prstGeom prst="rect">
            <a:avLst/>
          </a:prstGeom>
        </p:spPr>
      </p:pic>
      <p:pic>
        <p:nvPicPr>
          <p:cNvPr id="14" name="Picture 13"/>
          <p:cNvPicPr>
            <a:picLocks noChangeAspect="1"/>
          </p:cNvPicPr>
          <p:nvPr/>
        </p:nvPicPr>
        <p:blipFill rotWithShape="1">
          <a:blip r:embed="rId7"/>
          <a:srcRect l="25105" r="19665"/>
          <a:stretch/>
        </p:blipFill>
        <p:spPr>
          <a:xfrm>
            <a:off x="7467600" y="3167840"/>
            <a:ext cx="1676400" cy="2959419"/>
          </a:xfrm>
          <a:prstGeom prst="rect">
            <a:avLst/>
          </a:prstGeom>
        </p:spPr>
      </p:pic>
      <p:sp>
        <p:nvSpPr>
          <p:cNvPr id="3" name="Date Placeholder 2"/>
          <p:cNvSpPr>
            <a:spLocks noGrp="1"/>
          </p:cNvSpPr>
          <p:nvPr>
            <p:ph type="dt" sz="half" idx="10"/>
          </p:nvPr>
        </p:nvSpPr>
        <p:spPr/>
        <p:txBody>
          <a:bodyPr/>
          <a:lstStyle/>
          <a:p>
            <a:r>
              <a:rPr lang="en-US"/>
              <a:t>04-06-2024</a:t>
            </a:r>
            <a:endParaRPr lang="en-US" dirty="0"/>
          </a:p>
        </p:txBody>
      </p:sp>
      <p:sp>
        <p:nvSpPr>
          <p:cNvPr id="7" name="Footer Placeholder 6"/>
          <p:cNvSpPr>
            <a:spLocks noGrp="1"/>
          </p:cNvSpPr>
          <p:nvPr>
            <p:ph type="ftr" sz="quarter" idx="11"/>
          </p:nvPr>
        </p:nvSpPr>
        <p:spPr/>
        <p:txBody>
          <a:bodyPr/>
          <a:lstStyle/>
          <a:p>
            <a:r>
              <a:rPr lang="en-US"/>
              <a:t>IAS - Non – ferrous metals for particle accelerators</a:t>
            </a:r>
            <a:endParaRPr lang="en-US" dirty="0"/>
          </a:p>
        </p:txBody>
      </p:sp>
      <p:sp>
        <p:nvSpPr>
          <p:cNvPr id="8" name="Slide Number Placeholder 7"/>
          <p:cNvSpPr>
            <a:spLocks noGrp="1"/>
          </p:cNvSpPr>
          <p:nvPr>
            <p:ph type="sldNum" sz="quarter" idx="12"/>
          </p:nvPr>
        </p:nvSpPr>
        <p:spPr/>
        <p:txBody>
          <a:bodyPr/>
          <a:lstStyle/>
          <a:p>
            <a:fld id="{8D6C380F-326D-3C40-9EE7-7FBAB0953422}" type="slidenum">
              <a:rPr lang="en-US" smtClean="0"/>
              <a:pPr/>
              <a:t>66</a:t>
            </a:fld>
            <a:endParaRPr lang="en-US"/>
          </a:p>
        </p:txBody>
      </p:sp>
    </p:spTree>
    <p:extLst>
      <p:ext uri="{BB962C8B-B14F-4D97-AF65-F5344CB8AC3E}">
        <p14:creationId xmlns:p14="http://schemas.microsoft.com/office/powerpoint/2010/main" val="167673651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srcRect b="1724"/>
          <a:stretch/>
        </p:blipFill>
        <p:spPr>
          <a:xfrm>
            <a:off x="253924" y="3063796"/>
            <a:ext cx="4375637" cy="2543776"/>
          </a:xfrm>
          <a:prstGeom prst="rect">
            <a:avLst/>
          </a:prstGeom>
        </p:spPr>
      </p:pic>
      <p:sp>
        <p:nvSpPr>
          <p:cNvPr id="2" name="Title 1"/>
          <p:cNvSpPr>
            <a:spLocks noGrp="1"/>
          </p:cNvSpPr>
          <p:nvPr>
            <p:ph type="title"/>
          </p:nvPr>
        </p:nvSpPr>
        <p:spPr/>
        <p:txBody>
          <a:bodyPr>
            <a:normAutofit/>
          </a:bodyPr>
          <a:lstStyle/>
          <a:p>
            <a:r>
              <a:rPr lang="en-US" sz="2800" b="1" dirty="0"/>
              <a:t>Niobium grades &amp; SCRF</a:t>
            </a:r>
          </a:p>
        </p:txBody>
      </p:sp>
      <p:sp>
        <p:nvSpPr>
          <p:cNvPr id="4" name="Content Placeholder 3"/>
          <p:cNvSpPr>
            <a:spLocks noGrp="1"/>
          </p:cNvSpPr>
          <p:nvPr>
            <p:ph sz="quarter" idx="13"/>
          </p:nvPr>
        </p:nvSpPr>
        <p:spPr>
          <a:xfrm>
            <a:off x="457200" y="949333"/>
            <a:ext cx="8226425" cy="2717791"/>
          </a:xfrm>
        </p:spPr>
        <p:txBody>
          <a:bodyPr>
            <a:normAutofit/>
          </a:bodyPr>
          <a:lstStyle/>
          <a:p>
            <a:pPr algn="just"/>
            <a:r>
              <a:rPr lang="en-US" sz="2400" dirty="0"/>
              <a:t>CERN technical specification</a:t>
            </a:r>
          </a:p>
          <a:p>
            <a:pPr lvl="1" algn="just"/>
            <a:r>
              <a:rPr lang="en-US" sz="1800" dirty="0"/>
              <a:t>Equilibrium between:</a:t>
            </a:r>
          </a:p>
          <a:p>
            <a:pPr lvl="2" algn="just"/>
            <a:r>
              <a:rPr lang="en-US" sz="1800" dirty="0"/>
              <a:t>RF performance</a:t>
            </a:r>
            <a:endParaRPr lang="en-US" sz="1400" dirty="0"/>
          </a:p>
          <a:p>
            <a:pPr lvl="2" algn="just"/>
            <a:r>
              <a:rPr lang="en-US" sz="1800" dirty="0"/>
              <a:t>Mechanical robustness</a:t>
            </a:r>
          </a:p>
          <a:p>
            <a:pPr lvl="2" algn="just"/>
            <a:r>
              <a:rPr lang="en-US" sz="1800" dirty="0"/>
              <a:t>Material soundness</a:t>
            </a:r>
          </a:p>
        </p:txBody>
      </p:sp>
      <p:cxnSp>
        <p:nvCxnSpPr>
          <p:cNvPr id="6" name="Straight Connector 5"/>
          <p:cNvCxnSpPr/>
          <p:nvPr/>
        </p:nvCxnSpPr>
        <p:spPr>
          <a:xfrm>
            <a:off x="457200" y="840509"/>
            <a:ext cx="4172361"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3062389" y="5644000"/>
            <a:ext cx="6073965" cy="1200329"/>
          </a:xfrm>
          <a:prstGeom prst="rect">
            <a:avLst/>
          </a:prstGeom>
          <a:solidFill>
            <a:srgbClr val="FFFF00"/>
          </a:solidFill>
        </p:spPr>
        <p:txBody>
          <a:bodyPr wrap="square" rtlCol="0">
            <a:spAutoFit/>
          </a:bodyPr>
          <a:lstStyle/>
          <a:p>
            <a:pPr algn="r"/>
            <a:r>
              <a:rPr lang="en-US" sz="2400" b="1" dirty="0"/>
              <a:t>See also </a:t>
            </a:r>
            <a:r>
              <a:rPr lang="en-US" sz="2400" b="1" dirty="0">
                <a:sym typeface="Wingdings" panose="05000000000000000000" pitchFamily="2" charset="2"/>
              </a:rPr>
              <a:t> </a:t>
            </a:r>
          </a:p>
          <a:p>
            <a:pPr algn="r"/>
            <a:r>
              <a:rPr lang="en-US" sz="2400" b="1" dirty="0"/>
              <a:t>CAS course on “Mechanical &amp; Materials engineering”, T. Lucas, RF applications</a:t>
            </a:r>
          </a:p>
        </p:txBody>
      </p:sp>
      <p:pic>
        <p:nvPicPr>
          <p:cNvPr id="21506" name="Picture 2" descr="First performance results (at 1.9 K) for the DQW crab cavities to be... |  Download Scientific Diagram"/>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751966" y="984228"/>
            <a:ext cx="4287258" cy="3273448"/>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p:cNvSpPr txBox="1"/>
          <p:nvPr/>
        </p:nvSpPr>
        <p:spPr>
          <a:xfrm>
            <a:off x="4990093" y="614896"/>
            <a:ext cx="4029074" cy="369332"/>
          </a:xfrm>
          <a:prstGeom prst="rect">
            <a:avLst/>
          </a:prstGeom>
          <a:noFill/>
        </p:spPr>
        <p:txBody>
          <a:bodyPr wrap="square" rtlCol="0">
            <a:spAutoFit/>
          </a:bodyPr>
          <a:lstStyle/>
          <a:p>
            <a:pPr algn="ctr"/>
            <a:r>
              <a:rPr lang="en-US" dirty="0">
                <a:solidFill>
                  <a:schemeClr val="tx1">
                    <a:lumMod val="60000"/>
                    <a:lumOff val="40000"/>
                  </a:schemeClr>
                </a:solidFill>
              </a:rPr>
              <a:t>RF performance DQW cavities</a:t>
            </a:r>
          </a:p>
        </p:txBody>
      </p:sp>
      <p:sp>
        <p:nvSpPr>
          <p:cNvPr id="19" name="TextBox 18"/>
          <p:cNvSpPr txBox="1"/>
          <p:nvPr/>
        </p:nvSpPr>
        <p:spPr>
          <a:xfrm>
            <a:off x="253924" y="5593407"/>
            <a:ext cx="4029074" cy="646331"/>
          </a:xfrm>
          <a:prstGeom prst="rect">
            <a:avLst/>
          </a:prstGeom>
          <a:noFill/>
        </p:spPr>
        <p:txBody>
          <a:bodyPr wrap="square" rtlCol="0">
            <a:spAutoFit/>
          </a:bodyPr>
          <a:lstStyle/>
          <a:p>
            <a:pPr algn="ctr"/>
            <a:r>
              <a:rPr lang="en-US" dirty="0">
                <a:solidFill>
                  <a:schemeClr val="tx1">
                    <a:lumMod val="60000"/>
                    <a:lumOff val="40000"/>
                  </a:schemeClr>
                </a:solidFill>
              </a:rPr>
              <a:t>Displacements (in mm) of RFD cavity. 1 bar external pressure</a:t>
            </a:r>
          </a:p>
        </p:txBody>
      </p:sp>
      <p:sp>
        <p:nvSpPr>
          <p:cNvPr id="20" name="TextBox 19"/>
          <p:cNvSpPr txBox="1"/>
          <p:nvPr/>
        </p:nvSpPr>
        <p:spPr>
          <a:xfrm>
            <a:off x="5052509" y="4422272"/>
            <a:ext cx="4029074" cy="369332"/>
          </a:xfrm>
          <a:prstGeom prst="rect">
            <a:avLst/>
          </a:prstGeom>
          <a:noFill/>
        </p:spPr>
        <p:txBody>
          <a:bodyPr wrap="square" rtlCol="0">
            <a:spAutoFit/>
          </a:bodyPr>
          <a:lstStyle/>
          <a:p>
            <a:pPr algn="ctr"/>
            <a:r>
              <a:rPr lang="en-US" dirty="0">
                <a:solidFill>
                  <a:schemeClr val="tx1">
                    <a:lumMod val="60000"/>
                    <a:lumOff val="40000"/>
                  </a:schemeClr>
                </a:solidFill>
              </a:rPr>
              <a:t>NDT of </a:t>
            </a:r>
            <a:r>
              <a:rPr lang="en-US" dirty="0" err="1">
                <a:solidFill>
                  <a:schemeClr val="tx1">
                    <a:lumMod val="60000"/>
                    <a:lumOff val="40000"/>
                  </a:schemeClr>
                </a:solidFill>
              </a:rPr>
              <a:t>Nb</a:t>
            </a:r>
            <a:r>
              <a:rPr lang="en-US" dirty="0">
                <a:solidFill>
                  <a:schemeClr val="tx1">
                    <a:lumMod val="60000"/>
                    <a:lumOff val="40000"/>
                  </a:schemeClr>
                </a:solidFill>
              </a:rPr>
              <a:t> technical specification</a:t>
            </a:r>
          </a:p>
        </p:txBody>
      </p:sp>
      <p:sp>
        <p:nvSpPr>
          <p:cNvPr id="5" name="Date Placeholder 4"/>
          <p:cNvSpPr>
            <a:spLocks noGrp="1"/>
          </p:cNvSpPr>
          <p:nvPr>
            <p:ph type="dt" sz="half" idx="10"/>
          </p:nvPr>
        </p:nvSpPr>
        <p:spPr/>
        <p:txBody>
          <a:bodyPr/>
          <a:lstStyle/>
          <a:p>
            <a:r>
              <a:rPr lang="en-US"/>
              <a:t>04-06-2024</a:t>
            </a:r>
            <a:endParaRPr lang="en-US" dirty="0"/>
          </a:p>
        </p:txBody>
      </p:sp>
      <p:sp>
        <p:nvSpPr>
          <p:cNvPr id="7" name="Footer Placeholder 6"/>
          <p:cNvSpPr>
            <a:spLocks noGrp="1"/>
          </p:cNvSpPr>
          <p:nvPr>
            <p:ph type="ftr" sz="quarter" idx="11"/>
          </p:nvPr>
        </p:nvSpPr>
        <p:spPr/>
        <p:txBody>
          <a:bodyPr/>
          <a:lstStyle/>
          <a:p>
            <a:r>
              <a:rPr lang="en-US"/>
              <a:t>IAS - Non – ferrous metals for particle accelerators</a:t>
            </a:r>
            <a:endParaRPr lang="en-US" dirty="0"/>
          </a:p>
        </p:txBody>
      </p:sp>
      <p:sp>
        <p:nvSpPr>
          <p:cNvPr id="9" name="Slide Number Placeholder 8"/>
          <p:cNvSpPr>
            <a:spLocks noGrp="1"/>
          </p:cNvSpPr>
          <p:nvPr>
            <p:ph type="sldNum" sz="quarter" idx="12"/>
          </p:nvPr>
        </p:nvSpPr>
        <p:spPr/>
        <p:txBody>
          <a:bodyPr/>
          <a:lstStyle/>
          <a:p>
            <a:fld id="{8D6C380F-326D-3C40-9EE7-7FBAB0953422}" type="slidenum">
              <a:rPr lang="en-US" smtClean="0"/>
              <a:pPr/>
              <a:t>67</a:t>
            </a:fld>
            <a:endParaRPr lang="en-US"/>
          </a:p>
        </p:txBody>
      </p:sp>
      <p:pic>
        <p:nvPicPr>
          <p:cNvPr id="16" name="Picture 15"/>
          <p:cNvPicPr>
            <a:picLocks noChangeAspect="1"/>
          </p:cNvPicPr>
          <p:nvPr/>
        </p:nvPicPr>
        <p:blipFill>
          <a:blip r:embed="rId5"/>
          <a:stretch>
            <a:fillRect/>
          </a:stretch>
        </p:blipFill>
        <p:spPr>
          <a:xfrm>
            <a:off x="4751966" y="4859438"/>
            <a:ext cx="4267201" cy="1908270"/>
          </a:xfrm>
          <a:prstGeom prst="rect">
            <a:avLst/>
          </a:prstGeom>
        </p:spPr>
      </p:pic>
      <p:sp>
        <p:nvSpPr>
          <p:cNvPr id="21" name="TextBox 20"/>
          <p:cNvSpPr txBox="1"/>
          <p:nvPr/>
        </p:nvSpPr>
        <p:spPr>
          <a:xfrm>
            <a:off x="852676" y="5228715"/>
            <a:ext cx="2710999" cy="369332"/>
          </a:xfrm>
          <a:prstGeom prst="rect">
            <a:avLst/>
          </a:prstGeom>
          <a:noFill/>
        </p:spPr>
        <p:txBody>
          <a:bodyPr wrap="none" rtlCol="0">
            <a:spAutoFit/>
          </a:bodyPr>
          <a:lstStyle/>
          <a:p>
            <a:pPr algn="ctr"/>
            <a:r>
              <a:rPr lang="en-US" dirty="0">
                <a:solidFill>
                  <a:srgbClr val="000000"/>
                </a:solidFill>
              </a:rPr>
              <a:t>Courtesy: E. Cano Pleite</a:t>
            </a:r>
          </a:p>
        </p:txBody>
      </p:sp>
    </p:spTree>
    <p:extLst>
      <p:ext uri="{BB962C8B-B14F-4D97-AF65-F5344CB8AC3E}">
        <p14:creationId xmlns:p14="http://schemas.microsoft.com/office/powerpoint/2010/main" val="1985967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nodeType="withEffect">
                                  <p:stCondLst>
                                    <p:cond delay="0"/>
                                  </p:stCondLst>
                                  <p:childTnLst>
                                    <p:set>
                                      <p:cBhvr>
                                        <p:cTn id="12" dur="1" fill="hold">
                                          <p:stCondLst>
                                            <p:cond delay="0"/>
                                          </p:stCondLst>
                                        </p:cTn>
                                        <p:tgtEl>
                                          <p:spTgt spid="21506"/>
                                        </p:tgtEl>
                                        <p:attrNameLst>
                                          <p:attrName>style.visibility</p:attrName>
                                        </p:attrNameLst>
                                      </p:cBhvr>
                                      <p:to>
                                        <p:strVal val="visible"/>
                                      </p:to>
                                    </p:set>
                                    <p:animEffect transition="in" filter="fade">
                                      <p:cBhvr>
                                        <p:cTn id="13" dur="500"/>
                                        <p:tgtEl>
                                          <p:spTgt spid="2150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xit" presetSubtype="0" fill="hold" grpId="1" nodeType="clickEffect">
                                  <p:stCondLst>
                                    <p:cond delay="0"/>
                                  </p:stCondLst>
                                  <p:childTnLst>
                                    <p:animEffect transition="out" filter="fade">
                                      <p:cBhvr>
                                        <p:cTn id="17" dur="500"/>
                                        <p:tgtEl>
                                          <p:spTgt spid="15"/>
                                        </p:tgtEl>
                                      </p:cBhvr>
                                    </p:animEffect>
                                    <p:set>
                                      <p:cBhvr>
                                        <p:cTn id="18" dur="1" fill="hold">
                                          <p:stCondLst>
                                            <p:cond delay="499"/>
                                          </p:stCondLst>
                                        </p:cTn>
                                        <p:tgtEl>
                                          <p:spTgt spid="15"/>
                                        </p:tgtEl>
                                        <p:attrNameLst>
                                          <p:attrName>style.visibility</p:attrName>
                                        </p:attrNameLst>
                                      </p:cBhvr>
                                      <p:to>
                                        <p:strVal val="hidden"/>
                                      </p:to>
                                    </p:set>
                                  </p:childTnLst>
                                </p:cTn>
                              </p:par>
                              <p:par>
                                <p:cTn id="19" presetID="10"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18" grpId="0"/>
      <p:bldP spid="19" grpId="0"/>
      <p:bldP spid="20" grpId="0"/>
      <p:bldP spid="21"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734" y="136525"/>
            <a:ext cx="8226854" cy="715840"/>
          </a:xfrm>
        </p:spPr>
        <p:txBody>
          <a:bodyPr>
            <a:normAutofit/>
          </a:bodyPr>
          <a:lstStyle/>
          <a:p>
            <a:r>
              <a:rPr lang="en-US" sz="2800" b="1" dirty="0"/>
              <a:t>SCRF Nb: failure analysis</a:t>
            </a:r>
          </a:p>
        </p:txBody>
      </p:sp>
      <p:cxnSp>
        <p:nvCxnSpPr>
          <p:cNvPr id="6" name="Straight Connector 5"/>
          <p:cNvCxnSpPr/>
          <p:nvPr/>
        </p:nvCxnSpPr>
        <p:spPr>
          <a:xfrm>
            <a:off x="95734" y="743541"/>
            <a:ext cx="4172361"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5" name="Date Placeholder 4"/>
          <p:cNvSpPr>
            <a:spLocks noGrp="1"/>
          </p:cNvSpPr>
          <p:nvPr>
            <p:ph type="dt" sz="half" idx="10"/>
          </p:nvPr>
        </p:nvSpPr>
        <p:spPr/>
        <p:txBody>
          <a:bodyPr/>
          <a:lstStyle/>
          <a:p>
            <a:r>
              <a:rPr lang="en-US"/>
              <a:t>04-06-2024</a:t>
            </a:r>
            <a:endParaRPr lang="en-US" dirty="0"/>
          </a:p>
        </p:txBody>
      </p:sp>
      <p:sp>
        <p:nvSpPr>
          <p:cNvPr id="7" name="Footer Placeholder 6"/>
          <p:cNvSpPr>
            <a:spLocks noGrp="1"/>
          </p:cNvSpPr>
          <p:nvPr>
            <p:ph type="ftr" sz="quarter" idx="11"/>
          </p:nvPr>
        </p:nvSpPr>
        <p:spPr/>
        <p:txBody>
          <a:bodyPr/>
          <a:lstStyle/>
          <a:p>
            <a:r>
              <a:rPr lang="en-US"/>
              <a:t>IAS - Non – ferrous metals for particle accelerators</a:t>
            </a:r>
            <a:endParaRPr lang="en-US" dirty="0"/>
          </a:p>
        </p:txBody>
      </p:sp>
      <p:sp>
        <p:nvSpPr>
          <p:cNvPr id="9" name="Slide Number Placeholder 8"/>
          <p:cNvSpPr>
            <a:spLocks noGrp="1"/>
          </p:cNvSpPr>
          <p:nvPr>
            <p:ph type="sldNum" sz="quarter" idx="12"/>
          </p:nvPr>
        </p:nvSpPr>
        <p:spPr/>
        <p:txBody>
          <a:bodyPr/>
          <a:lstStyle/>
          <a:p>
            <a:fld id="{8D6C380F-326D-3C40-9EE7-7FBAB0953422}" type="slidenum">
              <a:rPr lang="en-US" smtClean="0"/>
              <a:pPr/>
              <a:t>68</a:t>
            </a:fld>
            <a:endParaRPr lang="en-US"/>
          </a:p>
        </p:txBody>
      </p:sp>
      <p:pic>
        <p:nvPicPr>
          <p:cNvPr id="3" name="Picture 2">
            <a:extLst>
              <a:ext uri="{FF2B5EF4-FFF2-40B4-BE49-F238E27FC236}">
                <a16:creationId xmlns:a16="http://schemas.microsoft.com/office/drawing/2014/main" id="{7A7A89C9-07C7-AFAF-1CBE-A96A879974D0}"/>
              </a:ext>
            </a:extLst>
          </p:cNvPr>
          <p:cNvPicPr>
            <a:picLocks noChangeAspect="1"/>
          </p:cNvPicPr>
          <p:nvPr/>
        </p:nvPicPr>
        <p:blipFill>
          <a:blip r:embed="rId3"/>
          <a:stretch>
            <a:fillRect/>
          </a:stretch>
        </p:blipFill>
        <p:spPr>
          <a:xfrm>
            <a:off x="95734" y="944878"/>
            <a:ext cx="3570700" cy="2643298"/>
          </a:xfrm>
          <a:prstGeom prst="rect">
            <a:avLst/>
          </a:prstGeom>
        </p:spPr>
      </p:pic>
      <p:sp>
        <p:nvSpPr>
          <p:cNvPr id="12" name="TextBox 11">
            <a:extLst>
              <a:ext uri="{FF2B5EF4-FFF2-40B4-BE49-F238E27FC236}">
                <a16:creationId xmlns:a16="http://schemas.microsoft.com/office/drawing/2014/main" id="{F4EC9F9C-C7FF-8C86-C7F4-DC2161D1F3E2}"/>
              </a:ext>
            </a:extLst>
          </p:cNvPr>
          <p:cNvSpPr txBox="1"/>
          <p:nvPr/>
        </p:nvSpPr>
        <p:spPr>
          <a:xfrm>
            <a:off x="3968713" y="920607"/>
            <a:ext cx="2348720" cy="1384995"/>
          </a:xfrm>
          <a:prstGeom prst="rect">
            <a:avLst/>
          </a:prstGeom>
          <a:noFill/>
        </p:spPr>
        <p:txBody>
          <a:bodyPr wrap="none" rtlCol="0">
            <a:spAutoFit/>
          </a:bodyPr>
          <a:lstStyle/>
          <a:p>
            <a:pPr marL="285750" indent="-285750">
              <a:buFont typeface="Arial" panose="020B0604020202020204" pitchFamily="34" charset="0"/>
              <a:buChar char="•"/>
            </a:pPr>
            <a:r>
              <a:rPr lang="en-GB" sz="1200" dirty="0"/>
              <a:t>Same material specification</a:t>
            </a:r>
          </a:p>
          <a:p>
            <a:pPr marL="285750" indent="-285750">
              <a:buFont typeface="Arial" panose="020B0604020202020204" pitchFamily="34" charset="0"/>
              <a:buChar char="•"/>
            </a:pPr>
            <a:r>
              <a:rPr lang="en-GB" sz="1200" dirty="0"/>
              <a:t>Same material supplier</a:t>
            </a:r>
          </a:p>
          <a:p>
            <a:pPr marL="285750" indent="-285750">
              <a:buFont typeface="Arial" panose="020B0604020202020204" pitchFamily="34" charset="0"/>
              <a:buChar char="•"/>
            </a:pPr>
            <a:r>
              <a:rPr lang="en-GB" sz="1200" b="1" dirty="0">
                <a:solidFill>
                  <a:srgbClr val="FF0000"/>
                </a:solidFill>
              </a:rPr>
              <a:t>2 different material lots</a:t>
            </a:r>
            <a:endParaRPr lang="en-GB" sz="1200" dirty="0">
              <a:solidFill>
                <a:srgbClr val="FF0000"/>
              </a:solidFill>
            </a:endParaRPr>
          </a:p>
          <a:p>
            <a:pPr marL="285750" indent="-285750">
              <a:buFont typeface="Arial" panose="020B0604020202020204" pitchFamily="34" charset="0"/>
              <a:buChar char="•"/>
            </a:pPr>
            <a:r>
              <a:rPr lang="en-GB" sz="1200" dirty="0"/>
              <a:t>Same tooling</a:t>
            </a:r>
          </a:p>
          <a:p>
            <a:pPr marL="285750" indent="-285750">
              <a:buFont typeface="Arial" panose="020B0604020202020204" pitchFamily="34" charset="0"/>
              <a:buChar char="•"/>
            </a:pPr>
            <a:r>
              <a:rPr lang="en-GB" sz="1200" dirty="0"/>
              <a:t>Same operators</a:t>
            </a:r>
          </a:p>
          <a:p>
            <a:pPr marL="285750" indent="-285750">
              <a:buFont typeface="Arial" panose="020B0604020202020204" pitchFamily="34" charset="0"/>
              <a:buChar char="•"/>
            </a:pPr>
            <a:r>
              <a:rPr lang="en-GB" sz="1200" dirty="0"/>
              <a:t>Same forming procedure</a:t>
            </a:r>
          </a:p>
          <a:p>
            <a:pPr marL="285750" indent="-285750">
              <a:buFont typeface="Arial" panose="020B0604020202020204" pitchFamily="34" charset="0"/>
              <a:buChar char="•"/>
            </a:pPr>
            <a:r>
              <a:rPr lang="en-GB" sz="1200" dirty="0"/>
              <a:t>Same press machine</a:t>
            </a:r>
          </a:p>
        </p:txBody>
      </p:sp>
      <p:pic>
        <p:nvPicPr>
          <p:cNvPr id="13" name="Content Placeholder 5">
            <a:extLst>
              <a:ext uri="{FF2B5EF4-FFF2-40B4-BE49-F238E27FC236}">
                <a16:creationId xmlns:a16="http://schemas.microsoft.com/office/drawing/2014/main" id="{AD943FD7-53C6-EC0D-64C6-E3DF5C8F7A80}"/>
              </a:ext>
            </a:extLst>
          </p:cNvPr>
          <p:cNvPicPr>
            <a:picLocks noChangeAspect="1"/>
          </p:cNvPicPr>
          <p:nvPr/>
        </p:nvPicPr>
        <p:blipFill rotWithShape="1">
          <a:blip r:embed="rId4">
            <a:extLst>
              <a:ext uri="{28A0092B-C50C-407E-A947-70E740481C1C}">
                <a14:useLocalDpi xmlns:a14="http://schemas.microsoft.com/office/drawing/2010/main" val="0"/>
              </a:ext>
            </a:extLst>
          </a:blip>
          <a:srcRect t="18503" b="13249"/>
          <a:stretch/>
        </p:blipFill>
        <p:spPr>
          <a:xfrm>
            <a:off x="6619713" y="2574374"/>
            <a:ext cx="1950186" cy="2365075"/>
          </a:xfrm>
          <a:prstGeom prst="rect">
            <a:avLst/>
          </a:prstGeom>
        </p:spPr>
      </p:pic>
      <p:pic>
        <p:nvPicPr>
          <p:cNvPr id="14" name="Picture 13">
            <a:extLst>
              <a:ext uri="{FF2B5EF4-FFF2-40B4-BE49-F238E27FC236}">
                <a16:creationId xmlns:a16="http://schemas.microsoft.com/office/drawing/2014/main" id="{821DD6D3-B71B-4228-6A1F-192F5CFB441D}"/>
              </a:ext>
            </a:extLst>
          </p:cNvPr>
          <p:cNvPicPr>
            <a:picLocks noChangeAspect="1"/>
          </p:cNvPicPr>
          <p:nvPr/>
        </p:nvPicPr>
        <p:blipFill rotWithShape="1">
          <a:blip r:embed="rId5">
            <a:extLst>
              <a:ext uri="{28A0092B-C50C-407E-A947-70E740481C1C}">
                <a14:useLocalDpi xmlns:a14="http://schemas.microsoft.com/office/drawing/2010/main" val="0"/>
              </a:ext>
            </a:extLst>
          </a:blip>
          <a:srcRect t="18971" b="16400"/>
          <a:stretch/>
        </p:blipFill>
        <p:spPr>
          <a:xfrm>
            <a:off x="6619713" y="292593"/>
            <a:ext cx="1950186" cy="2239620"/>
          </a:xfrm>
          <a:prstGeom prst="rect">
            <a:avLst/>
          </a:prstGeom>
        </p:spPr>
      </p:pic>
      <p:sp>
        <p:nvSpPr>
          <p:cNvPr id="17" name="TextBox 16">
            <a:extLst>
              <a:ext uri="{FF2B5EF4-FFF2-40B4-BE49-F238E27FC236}">
                <a16:creationId xmlns:a16="http://schemas.microsoft.com/office/drawing/2014/main" id="{7217012D-9E70-7152-614D-A03ED2AAB35F}"/>
              </a:ext>
            </a:extLst>
          </p:cNvPr>
          <p:cNvSpPr txBox="1"/>
          <p:nvPr/>
        </p:nvSpPr>
        <p:spPr>
          <a:xfrm>
            <a:off x="6529067" y="4963444"/>
            <a:ext cx="2157733" cy="954107"/>
          </a:xfrm>
          <a:prstGeom prst="rect">
            <a:avLst/>
          </a:prstGeom>
          <a:noFill/>
        </p:spPr>
        <p:txBody>
          <a:bodyPr wrap="square" rtlCol="0">
            <a:spAutoFit/>
          </a:bodyPr>
          <a:lstStyle/>
          <a:p>
            <a:r>
              <a:rPr lang="en-GB" sz="1400" dirty="0">
                <a:solidFill>
                  <a:srgbClr val="C00000"/>
                </a:solidFill>
              </a:rPr>
              <a:t>Material that shows bad formability complies with CERN Nb spec. &amp; DESY Nb Spec.!</a:t>
            </a:r>
            <a:endParaRPr lang="en-US" sz="1400" dirty="0">
              <a:solidFill>
                <a:srgbClr val="C00000"/>
              </a:solidFill>
            </a:endParaRPr>
          </a:p>
        </p:txBody>
      </p:sp>
      <p:pic>
        <p:nvPicPr>
          <p:cNvPr id="23" name="Picture 22">
            <a:extLst>
              <a:ext uri="{FF2B5EF4-FFF2-40B4-BE49-F238E27FC236}">
                <a16:creationId xmlns:a16="http://schemas.microsoft.com/office/drawing/2014/main" id="{77FE9C92-A0BB-5F62-08CE-D87E5324B1CA}"/>
              </a:ext>
            </a:extLst>
          </p:cNvPr>
          <p:cNvPicPr>
            <a:picLocks noChangeAspect="1"/>
          </p:cNvPicPr>
          <p:nvPr/>
        </p:nvPicPr>
        <p:blipFill rotWithShape="1">
          <a:blip r:embed="rId6"/>
          <a:srcRect r="22281"/>
          <a:stretch/>
        </p:blipFill>
        <p:spPr>
          <a:xfrm>
            <a:off x="153973" y="3617124"/>
            <a:ext cx="3148027" cy="2273966"/>
          </a:xfrm>
          <a:prstGeom prst="rect">
            <a:avLst/>
          </a:prstGeom>
        </p:spPr>
      </p:pic>
      <p:sp>
        <p:nvSpPr>
          <p:cNvPr id="24" name="TextBox 23">
            <a:extLst>
              <a:ext uri="{FF2B5EF4-FFF2-40B4-BE49-F238E27FC236}">
                <a16:creationId xmlns:a16="http://schemas.microsoft.com/office/drawing/2014/main" id="{7A0E4720-AEC6-98A1-995A-561921402AF6}"/>
              </a:ext>
            </a:extLst>
          </p:cNvPr>
          <p:cNvSpPr txBox="1"/>
          <p:nvPr/>
        </p:nvSpPr>
        <p:spPr>
          <a:xfrm>
            <a:off x="276467" y="5933117"/>
            <a:ext cx="8591066" cy="323165"/>
          </a:xfrm>
          <a:prstGeom prst="rect">
            <a:avLst/>
          </a:prstGeom>
          <a:noFill/>
          <a:ln w="28575">
            <a:solidFill>
              <a:schemeClr val="accent1"/>
            </a:solidFill>
          </a:ln>
        </p:spPr>
        <p:txBody>
          <a:bodyPr wrap="square" rtlCol="0">
            <a:spAutoFit/>
          </a:bodyPr>
          <a:lstStyle/>
          <a:p>
            <a:r>
              <a:rPr lang="en-GB" sz="1500" dirty="0"/>
              <a:t>Strain hardening coefficient ‘n’ value seems to be significantly different, as well as the ratio R</a:t>
            </a:r>
            <a:r>
              <a:rPr lang="en-GB" sz="1500" baseline="-25000" dirty="0"/>
              <a:t>p0.2</a:t>
            </a:r>
            <a:r>
              <a:rPr lang="en-GB" sz="1500" dirty="0"/>
              <a:t>/R</a:t>
            </a:r>
            <a:r>
              <a:rPr lang="en-GB" sz="1500" baseline="-25000" dirty="0"/>
              <a:t>m</a:t>
            </a:r>
            <a:endParaRPr lang="en-US" sz="1500" baseline="-25000" dirty="0"/>
          </a:p>
        </p:txBody>
      </p:sp>
      <p:graphicFrame>
        <p:nvGraphicFramePr>
          <p:cNvPr id="25" name="Table 24">
            <a:extLst>
              <a:ext uri="{FF2B5EF4-FFF2-40B4-BE49-F238E27FC236}">
                <a16:creationId xmlns:a16="http://schemas.microsoft.com/office/drawing/2014/main" id="{F91AF036-E3A9-60D0-5640-5B1525EB0D12}"/>
              </a:ext>
            </a:extLst>
          </p:cNvPr>
          <p:cNvGraphicFramePr>
            <a:graphicFrameLocks noGrp="1"/>
          </p:cNvGraphicFramePr>
          <p:nvPr/>
        </p:nvGraphicFramePr>
        <p:xfrm>
          <a:off x="3374517" y="3809238"/>
          <a:ext cx="3082032" cy="1046480"/>
        </p:xfrm>
        <a:graphic>
          <a:graphicData uri="http://schemas.openxmlformats.org/drawingml/2006/table">
            <a:tbl>
              <a:tblPr firstRow="1" bandRow="1">
                <a:tableStyleId>{5C22544A-7EE6-4342-B048-85BDC9FD1C3A}</a:tableStyleId>
              </a:tblPr>
              <a:tblGrid>
                <a:gridCol w="907792">
                  <a:extLst>
                    <a:ext uri="{9D8B030D-6E8A-4147-A177-3AD203B41FA5}">
                      <a16:colId xmlns:a16="http://schemas.microsoft.com/office/drawing/2014/main" val="3055329529"/>
                    </a:ext>
                  </a:extLst>
                </a:gridCol>
                <a:gridCol w="1097280">
                  <a:extLst>
                    <a:ext uri="{9D8B030D-6E8A-4147-A177-3AD203B41FA5}">
                      <a16:colId xmlns:a16="http://schemas.microsoft.com/office/drawing/2014/main" val="4142424771"/>
                    </a:ext>
                  </a:extLst>
                </a:gridCol>
                <a:gridCol w="1076960">
                  <a:extLst>
                    <a:ext uri="{9D8B030D-6E8A-4147-A177-3AD203B41FA5}">
                      <a16:colId xmlns:a16="http://schemas.microsoft.com/office/drawing/2014/main" val="1849543822"/>
                    </a:ext>
                  </a:extLst>
                </a:gridCol>
              </a:tblGrid>
              <a:tr h="0">
                <a:tc>
                  <a:txBody>
                    <a:bodyPr/>
                    <a:lstStyle/>
                    <a:p>
                      <a:r>
                        <a:rPr lang="en-US" sz="1400" dirty="0"/>
                        <a:t>Material</a:t>
                      </a:r>
                    </a:p>
                  </a:txBody>
                  <a:tcPr/>
                </a:tc>
                <a:tc>
                  <a:txBody>
                    <a:bodyPr/>
                    <a:lstStyle/>
                    <a:p>
                      <a:r>
                        <a:rPr lang="en-US" sz="1400" dirty="0"/>
                        <a:t>n </a:t>
                      </a:r>
                      <a:r>
                        <a:rPr lang="en-US" sz="1400" baseline="-25000" dirty="0"/>
                        <a:t>0.02 – 0.20</a:t>
                      </a:r>
                    </a:p>
                  </a:txBody>
                  <a:tcPr/>
                </a:tc>
                <a:tc>
                  <a:txBody>
                    <a:bodyPr/>
                    <a:lstStyle/>
                    <a:p>
                      <a:r>
                        <a:rPr lang="en-US" sz="1400" dirty="0"/>
                        <a:t>R</a:t>
                      </a:r>
                      <a:r>
                        <a:rPr lang="en-US" sz="1400" baseline="-25000" dirty="0"/>
                        <a:t>p0.2</a:t>
                      </a:r>
                      <a:r>
                        <a:rPr lang="en-US" sz="1400" dirty="0"/>
                        <a:t>/R</a:t>
                      </a:r>
                      <a:r>
                        <a:rPr lang="en-US" sz="1400" baseline="-25000" dirty="0"/>
                        <a:t>m</a:t>
                      </a:r>
                    </a:p>
                  </a:txBody>
                  <a:tcPr/>
                </a:tc>
                <a:extLst>
                  <a:ext uri="{0D108BD9-81ED-4DB2-BD59-A6C34878D82A}">
                    <a16:rowId xmlns:a16="http://schemas.microsoft.com/office/drawing/2014/main" val="2681572390"/>
                  </a:ext>
                </a:extLst>
              </a:tr>
              <a:tr h="370840">
                <a:tc>
                  <a:txBody>
                    <a:bodyPr/>
                    <a:lstStyle/>
                    <a:p>
                      <a:r>
                        <a:rPr lang="en-US" sz="1400" dirty="0"/>
                        <a:t>Lot OK</a:t>
                      </a:r>
                    </a:p>
                  </a:txBody>
                  <a:tcPr/>
                </a:tc>
                <a:tc>
                  <a:txBody>
                    <a:bodyPr/>
                    <a:lstStyle/>
                    <a:p>
                      <a:r>
                        <a:rPr lang="en-US" sz="1400" dirty="0"/>
                        <a:t>0.35 – 0.38</a:t>
                      </a:r>
                    </a:p>
                  </a:txBody>
                  <a:tcPr/>
                </a:tc>
                <a:tc>
                  <a:txBody>
                    <a:bodyPr/>
                    <a:lstStyle/>
                    <a:p>
                      <a:r>
                        <a:rPr lang="en-US" sz="1400" dirty="0"/>
                        <a:t>0.31 – 0.33</a:t>
                      </a:r>
                    </a:p>
                  </a:txBody>
                  <a:tcPr/>
                </a:tc>
                <a:extLst>
                  <a:ext uri="{0D108BD9-81ED-4DB2-BD59-A6C34878D82A}">
                    <a16:rowId xmlns:a16="http://schemas.microsoft.com/office/drawing/2014/main" val="2179580180"/>
                  </a:ext>
                </a:extLst>
              </a:tr>
              <a:tr h="370840">
                <a:tc>
                  <a:txBody>
                    <a:bodyPr/>
                    <a:lstStyle/>
                    <a:p>
                      <a:r>
                        <a:rPr lang="en-US" sz="1400" dirty="0"/>
                        <a:t>Lot NOK</a:t>
                      </a:r>
                    </a:p>
                  </a:txBody>
                  <a:tcPr/>
                </a:tc>
                <a:tc>
                  <a:txBody>
                    <a:bodyPr/>
                    <a:lstStyle/>
                    <a:p>
                      <a:r>
                        <a:rPr lang="en-US" sz="1400" dirty="0"/>
                        <a:t>0.28 – 0.30</a:t>
                      </a:r>
                    </a:p>
                  </a:txBody>
                  <a:tcPr/>
                </a:tc>
                <a:tc>
                  <a:txBody>
                    <a:bodyPr/>
                    <a:lstStyle/>
                    <a:p>
                      <a:r>
                        <a:rPr lang="en-US" sz="1400" dirty="0"/>
                        <a:t>0.42 – 0.50</a:t>
                      </a:r>
                    </a:p>
                  </a:txBody>
                  <a:tcPr/>
                </a:tc>
                <a:extLst>
                  <a:ext uri="{0D108BD9-81ED-4DB2-BD59-A6C34878D82A}">
                    <a16:rowId xmlns:a16="http://schemas.microsoft.com/office/drawing/2014/main" val="2220265732"/>
                  </a:ext>
                </a:extLst>
              </a:tr>
            </a:tbl>
          </a:graphicData>
        </a:graphic>
      </p:graphicFrame>
      <p:sp>
        <p:nvSpPr>
          <p:cNvPr id="26" name="Rectangle 25">
            <a:extLst>
              <a:ext uri="{FF2B5EF4-FFF2-40B4-BE49-F238E27FC236}">
                <a16:creationId xmlns:a16="http://schemas.microsoft.com/office/drawing/2014/main" id="{D4731500-AA27-5D59-A2B2-1A7D2427BFD2}"/>
              </a:ext>
            </a:extLst>
          </p:cNvPr>
          <p:cNvSpPr/>
          <p:nvPr/>
        </p:nvSpPr>
        <p:spPr>
          <a:xfrm rot="328403">
            <a:off x="702451" y="1747588"/>
            <a:ext cx="1259840" cy="915292"/>
          </a:xfrm>
          <a:prstGeom prst="rect">
            <a:avLst/>
          </a:prstGeom>
          <a:noFill/>
          <a:ln w="381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11013D1B-59F5-B007-00C1-28B7FA7068DA}"/>
              </a:ext>
            </a:extLst>
          </p:cNvPr>
          <p:cNvSpPr txBox="1"/>
          <p:nvPr/>
        </p:nvSpPr>
        <p:spPr>
          <a:xfrm>
            <a:off x="1142370" y="3749972"/>
            <a:ext cx="2159630" cy="369332"/>
          </a:xfrm>
          <a:prstGeom prst="rect">
            <a:avLst/>
          </a:prstGeom>
          <a:noFill/>
        </p:spPr>
        <p:txBody>
          <a:bodyPr wrap="none" rtlCol="0">
            <a:spAutoFit/>
          </a:bodyPr>
          <a:lstStyle/>
          <a:p>
            <a:pPr algn="ctr"/>
            <a:r>
              <a:rPr lang="en-US" dirty="0">
                <a:solidFill>
                  <a:srgbClr val="000000"/>
                </a:solidFill>
              </a:rPr>
              <a:t>Courtesy: A. Gallifa</a:t>
            </a:r>
          </a:p>
        </p:txBody>
      </p:sp>
      <p:sp>
        <p:nvSpPr>
          <p:cNvPr id="28" name="Rectangle 27">
            <a:extLst>
              <a:ext uri="{FF2B5EF4-FFF2-40B4-BE49-F238E27FC236}">
                <a16:creationId xmlns:a16="http://schemas.microsoft.com/office/drawing/2014/main" id="{FCD2C6C7-B86F-0261-E3CF-F47E422B8C38}"/>
              </a:ext>
            </a:extLst>
          </p:cNvPr>
          <p:cNvSpPr/>
          <p:nvPr/>
        </p:nvSpPr>
        <p:spPr>
          <a:xfrm>
            <a:off x="4518610" y="-8401"/>
            <a:ext cx="4168190" cy="553998"/>
          </a:xfrm>
          <a:prstGeom prst="rect">
            <a:avLst/>
          </a:prstGeom>
        </p:spPr>
        <p:txBody>
          <a:bodyPr wrap="square">
            <a:spAutoFit/>
          </a:bodyPr>
          <a:lstStyle/>
          <a:p>
            <a:pPr lvl="0"/>
            <a:r>
              <a:rPr lang="en-GB" sz="1500" dirty="0"/>
              <a:t>RFD Pole forming trials held at CERN Main Workshop (May 2022).</a:t>
            </a:r>
          </a:p>
        </p:txBody>
      </p:sp>
      <p:sp>
        <p:nvSpPr>
          <p:cNvPr id="4" name="TextBox 3">
            <a:extLst>
              <a:ext uri="{FF2B5EF4-FFF2-40B4-BE49-F238E27FC236}">
                <a16:creationId xmlns:a16="http://schemas.microsoft.com/office/drawing/2014/main" id="{E99512F8-9F10-F362-E169-279B4FAEF916}"/>
              </a:ext>
            </a:extLst>
          </p:cNvPr>
          <p:cNvSpPr txBox="1"/>
          <p:nvPr/>
        </p:nvSpPr>
        <p:spPr>
          <a:xfrm>
            <a:off x="2003071" y="5644000"/>
            <a:ext cx="7133283" cy="1200329"/>
          </a:xfrm>
          <a:prstGeom prst="rect">
            <a:avLst/>
          </a:prstGeom>
          <a:solidFill>
            <a:srgbClr val="FFFF00"/>
          </a:solidFill>
        </p:spPr>
        <p:txBody>
          <a:bodyPr wrap="square" rtlCol="0">
            <a:spAutoFit/>
          </a:bodyPr>
          <a:lstStyle/>
          <a:p>
            <a:pPr algn="r"/>
            <a:r>
              <a:rPr lang="en-US" sz="2400" b="1" dirty="0"/>
              <a:t>See also </a:t>
            </a:r>
            <a:r>
              <a:rPr lang="en-US" sz="2400" b="1" dirty="0">
                <a:sym typeface="Wingdings" panose="05000000000000000000" pitchFamily="2" charset="2"/>
              </a:rPr>
              <a:t> </a:t>
            </a:r>
          </a:p>
          <a:p>
            <a:pPr algn="r"/>
            <a:r>
              <a:rPr lang="en-US" sz="2400" b="1" dirty="0"/>
              <a:t>CAS course on “Mechanical &amp; Materials engineering”, F. Carra, Computational tools</a:t>
            </a:r>
          </a:p>
        </p:txBody>
      </p:sp>
      <p:sp>
        <p:nvSpPr>
          <p:cNvPr id="10" name="TextBox 9">
            <a:extLst>
              <a:ext uri="{FF2B5EF4-FFF2-40B4-BE49-F238E27FC236}">
                <a16:creationId xmlns:a16="http://schemas.microsoft.com/office/drawing/2014/main" id="{6B9E5793-1FA7-DCDD-2451-CF266A573225}"/>
              </a:ext>
            </a:extLst>
          </p:cNvPr>
          <p:cNvSpPr txBox="1"/>
          <p:nvPr/>
        </p:nvSpPr>
        <p:spPr>
          <a:xfrm>
            <a:off x="3256676" y="4870160"/>
            <a:ext cx="3317713" cy="769441"/>
          </a:xfrm>
          <a:prstGeom prst="rect">
            <a:avLst/>
          </a:prstGeom>
          <a:noFill/>
        </p:spPr>
        <p:txBody>
          <a:bodyPr wrap="square">
            <a:spAutoFit/>
          </a:bodyPr>
          <a:lstStyle/>
          <a:p>
            <a:r>
              <a:rPr lang="en-US" sz="1100" dirty="0">
                <a:hlinkClick r:id="rId7"/>
              </a:rPr>
              <a:t>A. Gallifa Terricabras, et al Optimizing the Manufacture of High-Purity Niobium SRF Cavities Using the Forming Limit Diagram: A Case Study of the HL-LHC Crab Cavities RFD Pole. </a:t>
            </a:r>
            <a:endParaRPr lang="en-US" sz="1100" dirty="0"/>
          </a:p>
        </p:txBody>
      </p:sp>
    </p:spTree>
    <p:extLst>
      <p:ext uri="{BB962C8B-B14F-4D97-AF65-F5344CB8AC3E}">
        <p14:creationId xmlns:p14="http://schemas.microsoft.com/office/powerpoint/2010/main" val="2708565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500"/>
                                        <p:tgtEl>
                                          <p:spTgt spid="28"/>
                                        </p:tgtEl>
                                      </p:cBhvr>
                                    </p:animEffect>
                                  </p:childTnLst>
                                </p:cTn>
                              </p:par>
                              <p:par>
                                <p:cTn id="18" presetID="10" presetClass="entr" presetSubtype="0" fill="hold"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par>
                                <p:cTn id="21" presetID="10" presetClass="entr" presetSubtype="0"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500"/>
                                        <p:tgtEl>
                                          <p:spTgt spid="27"/>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500"/>
                                        <p:tgtEl>
                                          <p:spTgt spid="24"/>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7" grpId="0"/>
      <p:bldP spid="24" grpId="0" animBg="1"/>
      <p:bldP spid="26" grpId="0" animBg="1"/>
      <p:bldP spid="27" grpId="0"/>
      <p:bldP spid="28" grpId="0"/>
      <p:bldP spid="4" grpId="0" animBg="1"/>
      <p:bldP spid="10"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743" y="70258"/>
            <a:ext cx="9560689" cy="715840"/>
          </a:xfrm>
        </p:spPr>
        <p:txBody>
          <a:bodyPr>
            <a:normAutofit/>
          </a:bodyPr>
          <a:lstStyle/>
          <a:p>
            <a:r>
              <a:rPr lang="en-US" sz="2450" b="1" dirty="0"/>
              <a:t>Conclusions</a:t>
            </a:r>
          </a:p>
        </p:txBody>
      </p:sp>
      <p:sp>
        <p:nvSpPr>
          <p:cNvPr id="3" name="Content Placeholder 2"/>
          <p:cNvSpPr>
            <a:spLocks noGrp="1"/>
          </p:cNvSpPr>
          <p:nvPr>
            <p:ph sz="quarter" idx="13"/>
          </p:nvPr>
        </p:nvSpPr>
        <p:spPr>
          <a:xfrm>
            <a:off x="447210" y="914749"/>
            <a:ext cx="8226425" cy="5028501"/>
          </a:xfrm>
        </p:spPr>
        <p:txBody>
          <a:bodyPr>
            <a:normAutofit fontScale="92500" lnSpcReduction="10000"/>
          </a:bodyPr>
          <a:lstStyle/>
          <a:p>
            <a:pPr algn="just"/>
            <a:r>
              <a:rPr lang="en-US" sz="2000" dirty="0"/>
              <a:t>Key takeaways:</a:t>
            </a:r>
          </a:p>
          <a:p>
            <a:pPr lvl="2" algn="just"/>
            <a:r>
              <a:rPr lang="en-US" sz="1800" dirty="0"/>
              <a:t>Materials are your friends, </a:t>
            </a:r>
            <a:r>
              <a:rPr lang="en-US" sz="1800" b="1" dirty="0"/>
              <a:t>get to know them as good as you can</a:t>
            </a:r>
            <a:r>
              <a:rPr lang="en-US" sz="1800" dirty="0"/>
              <a:t>.</a:t>
            </a:r>
          </a:p>
          <a:p>
            <a:pPr lvl="2" algn="just"/>
            <a:r>
              <a:rPr lang="en-US" sz="1800" dirty="0"/>
              <a:t>“A material for an accelerator part is not a mere chemical composition or designation”:</a:t>
            </a:r>
          </a:p>
          <a:p>
            <a:pPr lvl="4" algn="just"/>
            <a:r>
              <a:rPr lang="en-US" sz="1600" dirty="0"/>
              <a:t>Specification. Fabrication route. Temper state</a:t>
            </a:r>
          </a:p>
          <a:p>
            <a:pPr lvl="4" algn="just"/>
            <a:r>
              <a:rPr lang="en-US" sz="1600" dirty="0"/>
              <a:t>Controls</a:t>
            </a:r>
          </a:p>
          <a:p>
            <a:pPr lvl="4" algn="just"/>
            <a:r>
              <a:rPr lang="en-US" sz="1600" dirty="0"/>
              <a:t>Price </a:t>
            </a:r>
          </a:p>
          <a:p>
            <a:pPr lvl="2" algn="just"/>
            <a:r>
              <a:rPr lang="en-US" sz="1800" dirty="0"/>
              <a:t>Attention to “the hidden iceberg properties” (e.g. notch sensitivity, strain hardening) and to the butterfly effect.</a:t>
            </a:r>
          </a:p>
          <a:p>
            <a:pPr lvl="2" algn="just"/>
            <a:endParaRPr lang="en-US" sz="2000" dirty="0"/>
          </a:p>
          <a:p>
            <a:pPr algn="just"/>
            <a:r>
              <a:rPr lang="en-US" sz="2000" dirty="0"/>
              <a:t>The very particular environment of particle accelerators limits the choice.</a:t>
            </a:r>
          </a:p>
          <a:p>
            <a:pPr algn="just"/>
            <a:endParaRPr lang="en-US" sz="2000" dirty="0"/>
          </a:p>
          <a:p>
            <a:pPr algn="just"/>
            <a:r>
              <a:rPr lang="en-US" sz="2000" dirty="0"/>
              <a:t>Time (and problems) are saved if material selection is integrated from the beginning of the conceptions.</a:t>
            </a:r>
          </a:p>
          <a:p>
            <a:pPr lvl="2" algn="just"/>
            <a:r>
              <a:rPr lang="en-US" sz="1800" dirty="0"/>
              <a:t>Advanced non conventional materials require extensive prior R&amp;D</a:t>
            </a:r>
          </a:p>
        </p:txBody>
      </p:sp>
      <p:cxnSp>
        <p:nvCxnSpPr>
          <p:cNvPr id="4" name="Straight Connector 3"/>
          <p:cNvCxnSpPr/>
          <p:nvPr/>
        </p:nvCxnSpPr>
        <p:spPr>
          <a:xfrm>
            <a:off x="115743" y="630959"/>
            <a:ext cx="8889361"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5" name="Date Placeholder 4"/>
          <p:cNvSpPr>
            <a:spLocks noGrp="1"/>
          </p:cNvSpPr>
          <p:nvPr>
            <p:ph type="dt" sz="half" idx="10"/>
          </p:nvPr>
        </p:nvSpPr>
        <p:spPr/>
        <p:txBody>
          <a:bodyPr/>
          <a:lstStyle/>
          <a:p>
            <a:r>
              <a:rPr lang="en-US"/>
              <a:t>04-06-2024</a:t>
            </a:r>
            <a:endParaRPr lang="en-US" dirty="0"/>
          </a:p>
        </p:txBody>
      </p:sp>
      <p:sp>
        <p:nvSpPr>
          <p:cNvPr id="6" name="Footer Placeholder 5"/>
          <p:cNvSpPr>
            <a:spLocks noGrp="1"/>
          </p:cNvSpPr>
          <p:nvPr>
            <p:ph type="ftr" sz="quarter" idx="11"/>
          </p:nvPr>
        </p:nvSpPr>
        <p:spPr/>
        <p:txBody>
          <a:bodyPr/>
          <a:lstStyle/>
          <a:p>
            <a:r>
              <a:rPr lang="en-US"/>
              <a:t>IAS - Non – ferrous metals for particle accelerators</a:t>
            </a:r>
            <a:endParaRPr lang="en-US" dirty="0"/>
          </a:p>
        </p:txBody>
      </p:sp>
      <p:sp>
        <p:nvSpPr>
          <p:cNvPr id="7" name="Slide Number Placeholder 6"/>
          <p:cNvSpPr>
            <a:spLocks noGrp="1"/>
          </p:cNvSpPr>
          <p:nvPr>
            <p:ph type="sldNum" sz="quarter" idx="12"/>
          </p:nvPr>
        </p:nvSpPr>
        <p:spPr/>
        <p:txBody>
          <a:bodyPr/>
          <a:lstStyle/>
          <a:p>
            <a:fld id="{8D6C380F-326D-3C40-9EE7-7FBAB0953422}" type="slidenum">
              <a:rPr lang="en-US" smtClean="0"/>
              <a:pPr/>
              <a:t>69</a:t>
            </a:fld>
            <a:endParaRPr lang="en-US"/>
          </a:p>
        </p:txBody>
      </p:sp>
    </p:spTree>
    <p:extLst>
      <p:ext uri="{BB962C8B-B14F-4D97-AF65-F5344CB8AC3E}">
        <p14:creationId xmlns:p14="http://schemas.microsoft.com/office/powerpoint/2010/main" val="28823112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300181" y="2024660"/>
            <a:ext cx="8226425" cy="512096"/>
          </a:xfrm>
          <a:prstGeom prst="rect">
            <a:avLst/>
          </a:prstGeom>
        </p:spPr>
        <p:txBody>
          <a:bodyPr vert="horz">
            <a:norm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Ubuntu Ligh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2400" b="0" i="0" kern="1200" baseline="0">
                <a:solidFill>
                  <a:srgbClr val="0C377B"/>
                </a:solidFill>
                <a:latin typeface="Ubuntu Ligh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2400" b="0" i="0" kern="1200">
                <a:solidFill>
                  <a:srgbClr val="0C377B"/>
                </a:solidFill>
                <a:latin typeface="Ubuntu Ligh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2000" b="0" i="0" kern="1200">
                <a:solidFill>
                  <a:srgbClr val="0C377B"/>
                </a:solidFill>
                <a:latin typeface="Ubuntu Ligh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2000" b="0" i="0" kern="1200" baseline="0">
                <a:solidFill>
                  <a:srgbClr val="0C377B"/>
                </a:solidFill>
                <a:latin typeface="Ubuntu Ligh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2400" dirty="0"/>
              <a:t>Ultra – high and extreme vacuum </a:t>
            </a:r>
            <a:r>
              <a:rPr lang="en-US" sz="2400" dirty="0">
                <a:sym typeface="Wingdings" panose="05000000000000000000" pitchFamily="2" charset="2"/>
              </a:rPr>
              <a:t> down to 10</a:t>
            </a:r>
            <a:r>
              <a:rPr lang="en-US" sz="2400" baseline="30000" dirty="0">
                <a:sym typeface="Wingdings" panose="05000000000000000000" pitchFamily="2" charset="2"/>
              </a:rPr>
              <a:t> -11</a:t>
            </a:r>
            <a:r>
              <a:rPr lang="en-US" sz="2400" dirty="0">
                <a:sym typeface="Wingdings" panose="05000000000000000000" pitchFamily="2" charset="2"/>
              </a:rPr>
              <a:t> mbar.</a:t>
            </a:r>
            <a:endParaRPr lang="en-US" sz="2400" dirty="0"/>
          </a:p>
          <a:p>
            <a:endParaRPr lang="en-US" dirty="0"/>
          </a:p>
        </p:txBody>
      </p:sp>
      <p:sp>
        <p:nvSpPr>
          <p:cNvPr id="2" name="Title 1"/>
          <p:cNvSpPr>
            <a:spLocks noGrp="1"/>
          </p:cNvSpPr>
          <p:nvPr>
            <p:ph type="title"/>
          </p:nvPr>
        </p:nvSpPr>
        <p:spPr/>
        <p:txBody>
          <a:bodyPr>
            <a:normAutofit/>
          </a:bodyPr>
          <a:lstStyle/>
          <a:p>
            <a:r>
              <a:rPr lang="en-US" sz="2800" b="1" dirty="0"/>
              <a:t>Environmental conditions of particle accelerators</a:t>
            </a:r>
          </a:p>
        </p:txBody>
      </p:sp>
      <p:sp>
        <p:nvSpPr>
          <p:cNvPr id="3" name="Content Placeholder 2"/>
          <p:cNvSpPr>
            <a:spLocks noGrp="1"/>
          </p:cNvSpPr>
          <p:nvPr>
            <p:ph sz="quarter" idx="13"/>
          </p:nvPr>
        </p:nvSpPr>
        <p:spPr>
          <a:xfrm>
            <a:off x="300181" y="1226192"/>
            <a:ext cx="8686801" cy="1310563"/>
          </a:xfrm>
        </p:spPr>
        <p:txBody>
          <a:bodyPr/>
          <a:lstStyle/>
          <a:p>
            <a:r>
              <a:rPr lang="en-US" sz="2400" dirty="0"/>
              <a:t>Cryogenic temperatures </a:t>
            </a:r>
            <a:r>
              <a:rPr lang="en-US" sz="2400" dirty="0">
                <a:sym typeface="Wingdings" panose="05000000000000000000" pitchFamily="2" charset="2"/>
              </a:rPr>
              <a:t> down to 1.9 K (superfluid helium).</a:t>
            </a:r>
            <a:endParaRPr lang="en-US" sz="2400" dirty="0"/>
          </a:p>
          <a:p>
            <a:endParaRPr lang="en-US" dirty="0"/>
          </a:p>
        </p:txBody>
      </p:sp>
      <p:cxnSp>
        <p:nvCxnSpPr>
          <p:cNvPr id="5" name="Straight Connector 4"/>
          <p:cNvCxnSpPr/>
          <p:nvPr/>
        </p:nvCxnSpPr>
        <p:spPr>
          <a:xfrm>
            <a:off x="457200" y="840509"/>
            <a:ext cx="7707745"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7" name="Content Placeholder 2"/>
          <p:cNvSpPr txBox="1">
            <a:spLocks/>
          </p:cNvSpPr>
          <p:nvPr/>
        </p:nvSpPr>
        <p:spPr>
          <a:xfrm>
            <a:off x="300180" y="3219331"/>
            <a:ext cx="8226425" cy="502339"/>
          </a:xfrm>
          <a:prstGeom prst="rect">
            <a:avLst/>
          </a:prstGeom>
        </p:spPr>
        <p:txBody>
          <a:bodyPr vert="horz">
            <a:norm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Ubuntu Ligh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2400" b="0" i="0" kern="1200" baseline="0">
                <a:solidFill>
                  <a:srgbClr val="0C377B"/>
                </a:solidFill>
                <a:latin typeface="Ubuntu Ligh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2400" b="0" i="0" kern="1200">
                <a:solidFill>
                  <a:srgbClr val="0C377B"/>
                </a:solidFill>
                <a:latin typeface="Ubuntu Ligh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2000" b="0" i="0" kern="1200">
                <a:solidFill>
                  <a:srgbClr val="0C377B"/>
                </a:solidFill>
                <a:latin typeface="Ubuntu Ligh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2000" b="0" i="0" kern="1200" baseline="0">
                <a:solidFill>
                  <a:srgbClr val="0C377B"/>
                </a:solidFill>
                <a:latin typeface="Ubuntu Ligh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2400" dirty="0">
                <a:solidFill>
                  <a:schemeClr val="tx1">
                    <a:lumMod val="60000"/>
                    <a:lumOff val="40000"/>
                  </a:schemeClr>
                </a:solidFill>
              </a:rPr>
              <a:t>Electro – magnetic fields. </a:t>
            </a:r>
          </a:p>
        </p:txBody>
      </p:sp>
      <p:sp>
        <p:nvSpPr>
          <p:cNvPr id="8" name="Content Placeholder 2"/>
          <p:cNvSpPr txBox="1">
            <a:spLocks/>
          </p:cNvSpPr>
          <p:nvPr/>
        </p:nvSpPr>
        <p:spPr>
          <a:xfrm>
            <a:off x="300181" y="4328756"/>
            <a:ext cx="8226425" cy="465430"/>
          </a:xfrm>
          <a:prstGeom prst="rect">
            <a:avLst/>
          </a:prstGeom>
        </p:spPr>
        <p:txBody>
          <a:bodyPr vert="horz">
            <a:norm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Ubuntu Ligh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2400" b="0" i="0" kern="1200" baseline="0">
                <a:solidFill>
                  <a:srgbClr val="0C377B"/>
                </a:solidFill>
                <a:latin typeface="Ubuntu Ligh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2400" b="0" i="0" kern="1200">
                <a:solidFill>
                  <a:srgbClr val="0C377B"/>
                </a:solidFill>
                <a:latin typeface="Ubuntu Ligh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2000" b="0" i="0" kern="1200">
                <a:solidFill>
                  <a:srgbClr val="0C377B"/>
                </a:solidFill>
                <a:latin typeface="Ubuntu Ligh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2000" b="0" i="0" kern="1200" baseline="0">
                <a:solidFill>
                  <a:srgbClr val="0C377B"/>
                </a:solidFill>
                <a:latin typeface="Ubuntu Ligh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2400" dirty="0"/>
              <a:t>Radiation.</a:t>
            </a:r>
          </a:p>
        </p:txBody>
      </p:sp>
      <p:sp>
        <p:nvSpPr>
          <p:cNvPr id="9" name="Content Placeholder 2"/>
          <p:cNvSpPr txBox="1">
            <a:spLocks/>
          </p:cNvSpPr>
          <p:nvPr/>
        </p:nvSpPr>
        <p:spPr>
          <a:xfrm>
            <a:off x="300181" y="5209309"/>
            <a:ext cx="8226425" cy="908289"/>
          </a:xfrm>
          <a:prstGeom prst="rect">
            <a:avLst/>
          </a:prstGeom>
        </p:spPr>
        <p:txBody>
          <a:bodyPr vert="horz">
            <a:norm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Ubuntu Ligh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2400" b="0" i="0" kern="1200" baseline="0">
                <a:solidFill>
                  <a:srgbClr val="0C377B"/>
                </a:solidFill>
                <a:latin typeface="Ubuntu Ligh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2400" b="0" i="0" kern="1200">
                <a:solidFill>
                  <a:srgbClr val="0C377B"/>
                </a:solidFill>
                <a:latin typeface="Ubuntu Ligh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2000" b="0" i="0" kern="1200">
                <a:solidFill>
                  <a:srgbClr val="0C377B"/>
                </a:solidFill>
                <a:latin typeface="Ubuntu Ligh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2000" b="0" i="0" kern="1200" baseline="0">
                <a:solidFill>
                  <a:srgbClr val="0C377B"/>
                </a:solidFill>
                <a:latin typeface="Ubuntu Ligh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2400" dirty="0"/>
              <a:t>High temperatures and high strain rate </a:t>
            </a:r>
            <a:r>
              <a:rPr lang="en-US" sz="2400" dirty="0">
                <a:sym typeface="Wingdings" panose="05000000000000000000" pitchFamily="2" charset="2"/>
              </a:rPr>
              <a:t> beam intercepting devices (dumps, collimators, targets).</a:t>
            </a:r>
            <a:endParaRPr lang="en-US" sz="2400" dirty="0"/>
          </a:p>
          <a:p>
            <a:endParaRPr lang="en-US" dirty="0"/>
          </a:p>
        </p:txBody>
      </p:sp>
      <p:sp>
        <p:nvSpPr>
          <p:cNvPr id="10" name="Rectangle 9"/>
          <p:cNvSpPr/>
          <p:nvPr/>
        </p:nvSpPr>
        <p:spPr>
          <a:xfrm>
            <a:off x="300181" y="4328756"/>
            <a:ext cx="8383873" cy="1788842"/>
          </a:xfrm>
          <a:prstGeom prst="rect">
            <a:avLst/>
          </a:prstGeom>
          <a:solidFill>
            <a:schemeClr val="bg1">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00181" y="1226193"/>
            <a:ext cx="8686801" cy="1310561"/>
          </a:xfrm>
          <a:prstGeom prst="rect">
            <a:avLst/>
          </a:prstGeom>
          <a:solidFill>
            <a:schemeClr val="bg1">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3"/>
          <a:stretch>
            <a:fillRect/>
          </a:stretch>
        </p:blipFill>
        <p:spPr>
          <a:xfrm>
            <a:off x="4170325" y="1343351"/>
            <a:ext cx="4955098" cy="3947138"/>
          </a:xfrm>
          <a:prstGeom prst="rect">
            <a:avLst/>
          </a:prstGeom>
        </p:spPr>
      </p:pic>
      <p:sp>
        <p:nvSpPr>
          <p:cNvPr id="13" name="TextBox 12"/>
          <p:cNvSpPr txBox="1"/>
          <p:nvPr/>
        </p:nvSpPr>
        <p:spPr>
          <a:xfrm>
            <a:off x="7558386" y="1290697"/>
            <a:ext cx="1428596" cy="646331"/>
          </a:xfrm>
          <a:prstGeom prst="rect">
            <a:avLst/>
          </a:prstGeom>
          <a:noFill/>
        </p:spPr>
        <p:txBody>
          <a:bodyPr wrap="none" rtlCol="0">
            <a:spAutoFit/>
          </a:bodyPr>
          <a:lstStyle/>
          <a:p>
            <a:r>
              <a:rPr lang="en-US" dirty="0">
                <a:solidFill>
                  <a:srgbClr val="000000"/>
                </a:solidFill>
              </a:rPr>
              <a:t>Courtesy of </a:t>
            </a:r>
          </a:p>
          <a:p>
            <a:r>
              <a:rPr lang="en-US" dirty="0">
                <a:solidFill>
                  <a:srgbClr val="000000"/>
                </a:solidFill>
              </a:rPr>
              <a:t>B. Bordini</a:t>
            </a:r>
          </a:p>
        </p:txBody>
      </p:sp>
      <p:sp>
        <p:nvSpPr>
          <p:cNvPr id="12" name="Date Placeholder 11"/>
          <p:cNvSpPr>
            <a:spLocks noGrp="1"/>
          </p:cNvSpPr>
          <p:nvPr>
            <p:ph type="dt" sz="half" idx="10"/>
          </p:nvPr>
        </p:nvSpPr>
        <p:spPr/>
        <p:txBody>
          <a:bodyPr/>
          <a:lstStyle/>
          <a:p>
            <a:r>
              <a:rPr lang="en-US"/>
              <a:t>04-06-2024</a:t>
            </a:r>
            <a:endParaRPr lang="en-US" dirty="0"/>
          </a:p>
        </p:txBody>
      </p:sp>
      <p:sp>
        <p:nvSpPr>
          <p:cNvPr id="14" name="Footer Placeholder 13"/>
          <p:cNvSpPr>
            <a:spLocks noGrp="1"/>
          </p:cNvSpPr>
          <p:nvPr>
            <p:ph type="ftr" sz="quarter" idx="11"/>
          </p:nvPr>
        </p:nvSpPr>
        <p:spPr/>
        <p:txBody>
          <a:bodyPr/>
          <a:lstStyle/>
          <a:p>
            <a:r>
              <a:rPr lang="en-US"/>
              <a:t>IAS - Non – ferrous metals for particle accelerators</a:t>
            </a:r>
            <a:endParaRPr lang="en-US" dirty="0"/>
          </a:p>
        </p:txBody>
      </p:sp>
      <p:sp>
        <p:nvSpPr>
          <p:cNvPr id="15" name="Slide Number Placeholder 14"/>
          <p:cNvSpPr>
            <a:spLocks noGrp="1"/>
          </p:cNvSpPr>
          <p:nvPr>
            <p:ph type="sldNum" sz="quarter" idx="12"/>
          </p:nvPr>
        </p:nvSpPr>
        <p:spPr/>
        <p:txBody>
          <a:bodyPr/>
          <a:lstStyle/>
          <a:p>
            <a:fld id="{8D6C380F-326D-3C40-9EE7-7FBAB0953422}" type="slidenum">
              <a:rPr lang="en-US" smtClean="0"/>
              <a:pPr/>
              <a:t>7</a:t>
            </a:fld>
            <a:endParaRPr lang="en-US"/>
          </a:p>
        </p:txBody>
      </p:sp>
    </p:spTree>
    <p:extLst>
      <p:ext uri="{BB962C8B-B14F-4D97-AF65-F5344CB8AC3E}">
        <p14:creationId xmlns:p14="http://schemas.microsoft.com/office/powerpoint/2010/main" val="411769424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painting of a tunnel with a large cylindrical object&#10;&#10;Description automatically generated">
            <a:extLst>
              <a:ext uri="{FF2B5EF4-FFF2-40B4-BE49-F238E27FC236}">
                <a16:creationId xmlns:a16="http://schemas.microsoft.com/office/drawing/2014/main" id="{2D1DB310-7162-6CCF-6346-681026EB00F1}"/>
              </a:ext>
            </a:extLst>
          </p:cNvPr>
          <p:cNvPicPr>
            <a:picLocks noChangeAspect="1"/>
          </p:cNvPicPr>
          <p:nvPr/>
        </p:nvPicPr>
        <p:blipFill rotWithShape="1">
          <a:blip r:embed="rId3"/>
          <a:srcRect t="9255" b="15744"/>
          <a:stretch/>
        </p:blipFill>
        <p:spPr>
          <a:xfrm>
            <a:off x="0" y="0"/>
            <a:ext cx="9144001" cy="6858000"/>
          </a:xfrm>
          <a:prstGeom prst="rect">
            <a:avLst/>
          </a:prstGeom>
        </p:spPr>
      </p:pic>
      <p:sp>
        <p:nvSpPr>
          <p:cNvPr id="4" name="Title 1"/>
          <p:cNvSpPr txBox="1">
            <a:spLocks/>
          </p:cNvSpPr>
          <p:nvPr/>
        </p:nvSpPr>
        <p:spPr>
          <a:xfrm>
            <a:off x="-252918" y="521368"/>
            <a:ext cx="9144000" cy="1459832"/>
          </a:xfrm>
          <a:prstGeom prst="rect">
            <a:avLst/>
          </a:prstGeom>
        </p:spPr>
        <p:txBody>
          <a:bodyPr>
            <a:noAutofit/>
          </a:bodyPr>
          <a:lstStyle>
            <a:lvl1pPr algn="l" rtl="0" eaLnBrk="1" latinLnBrk="0" hangingPunct="1">
              <a:spcBef>
                <a:spcPct val="0"/>
              </a:spcBef>
              <a:buNone/>
              <a:defRPr kumimoji="0" sz="3600" b="0" i="0" kern="1200">
                <a:solidFill>
                  <a:srgbClr val="0C377B"/>
                </a:solidFill>
                <a:latin typeface="Ubuntu Medium"/>
                <a:ea typeface="+mj-ea"/>
                <a:cs typeface="Ubuntu Medium"/>
              </a:defRPr>
            </a:lvl1pPr>
          </a:lstStyle>
          <a:p>
            <a:pPr algn="ctr"/>
            <a:r>
              <a:rPr lang="en-US" sz="4000" b="1" dirty="0">
                <a:solidFill>
                  <a:schemeClr val="bg1"/>
                </a:solidFill>
              </a:rPr>
              <a:t>Thank you for your attention.</a:t>
            </a:r>
          </a:p>
          <a:p>
            <a:pPr algn="ctr"/>
            <a:r>
              <a:rPr lang="en-US" sz="4000" b="1" dirty="0">
                <a:solidFill>
                  <a:schemeClr val="bg1"/>
                </a:solidFill>
              </a:rPr>
              <a:t>Questions?</a:t>
            </a:r>
          </a:p>
        </p:txBody>
      </p:sp>
      <p:pic>
        <p:nvPicPr>
          <p:cNvPr id="6" name="Picture 4" descr="home">
            <a:extLst>
              <a:ext uri="{FF2B5EF4-FFF2-40B4-BE49-F238E27FC236}">
                <a16:creationId xmlns:a16="http://schemas.microsoft.com/office/drawing/2014/main" id="{1E381352-C152-DEBD-5CFE-AD4F92786F6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57180" y="6079570"/>
            <a:ext cx="1312150" cy="7200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home">
            <a:extLst>
              <a:ext uri="{FF2B5EF4-FFF2-40B4-BE49-F238E27FC236}">
                <a16:creationId xmlns:a16="http://schemas.microsoft.com/office/drawing/2014/main" id="{36BE6B5F-2295-9CF1-B9AF-481DC70B4B0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149" y="6156836"/>
            <a:ext cx="729326" cy="7200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A4F17582-787D-FFAE-019A-01466F6DCC36}"/>
              </a:ext>
            </a:extLst>
          </p:cNvPr>
          <p:cNvPicPr>
            <a:picLocks noChangeAspect="1"/>
          </p:cNvPicPr>
          <p:nvPr/>
        </p:nvPicPr>
        <p:blipFill rotWithShape="1">
          <a:blip r:embed="rId6"/>
          <a:srcRect b="39588"/>
          <a:stretch/>
        </p:blipFill>
        <p:spPr bwMode="auto">
          <a:xfrm>
            <a:off x="1184462" y="6156836"/>
            <a:ext cx="1688646" cy="720000"/>
          </a:xfrm>
          <a:prstGeom prst="rect">
            <a:avLst/>
          </a:prstGeom>
        </p:spPr>
      </p:pic>
      <p:sp>
        <p:nvSpPr>
          <p:cNvPr id="9" name="Rectangle 8">
            <a:extLst>
              <a:ext uri="{FF2B5EF4-FFF2-40B4-BE49-F238E27FC236}">
                <a16:creationId xmlns:a16="http://schemas.microsoft.com/office/drawing/2014/main" id="{26F3F808-241C-DBC2-0CD1-27FD795035DB}"/>
              </a:ext>
            </a:extLst>
          </p:cNvPr>
          <p:cNvSpPr/>
          <p:nvPr/>
        </p:nvSpPr>
        <p:spPr>
          <a:xfrm>
            <a:off x="4328809" y="5948363"/>
            <a:ext cx="4815192" cy="60666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Ins="0" rtlCol="0" anchor="ctr"/>
          <a:lstStyle/>
          <a:p>
            <a:pPr marL="166163" marR="211026" algn="r" defTabSz="422041" fontAlgn="t"/>
            <a:r>
              <a:rPr lang="en-US" sz="1400" b="1" kern="100" cap="all" dirty="0">
                <a:solidFill>
                  <a:schemeClr val="bg1"/>
                </a:solidFill>
                <a:latin typeface="Walbaum Display" panose="02070503090703020303" pitchFamily="18" charset="0"/>
                <a:ea typeface="Calibri" panose="020F0502020204030204" pitchFamily="34" charset="0"/>
                <a:cs typeface="Times New Roman" panose="02020603050405020304" pitchFamily="18" charset="0"/>
              </a:rPr>
              <a:t>Mechanical &amp; Materials Engineering </a:t>
            </a:r>
          </a:p>
          <a:p>
            <a:pPr marL="166163" marR="211026" algn="r" defTabSz="422041" fontAlgn="t"/>
            <a:r>
              <a:rPr lang="en-US" sz="1400" b="1" kern="100" cap="all" dirty="0">
                <a:solidFill>
                  <a:schemeClr val="bg1"/>
                </a:solidFill>
                <a:latin typeface="Walbaum Display" panose="02070503090703020303" pitchFamily="18" charset="0"/>
                <a:ea typeface="Calibri" panose="020F0502020204030204" pitchFamily="34" charset="0"/>
                <a:cs typeface="Times New Roman" panose="02020603050405020304" pitchFamily="18" charset="0"/>
              </a:rPr>
              <a:t>for Particle Accelerators and Detectors</a:t>
            </a:r>
          </a:p>
        </p:txBody>
      </p:sp>
    </p:spTree>
    <p:extLst>
      <p:ext uri="{BB962C8B-B14F-4D97-AF65-F5344CB8AC3E}">
        <p14:creationId xmlns:p14="http://schemas.microsoft.com/office/powerpoint/2010/main" val="302433318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54752"/>
            <a:ext cx="8226854" cy="715840"/>
          </a:xfrm>
        </p:spPr>
        <p:txBody>
          <a:bodyPr>
            <a:noAutofit/>
          </a:bodyPr>
          <a:lstStyle/>
          <a:p>
            <a:r>
              <a:rPr lang="en-US" sz="4800" dirty="0"/>
              <a:t>Additional slides</a:t>
            </a:r>
          </a:p>
        </p:txBody>
      </p:sp>
      <p:sp>
        <p:nvSpPr>
          <p:cNvPr id="4" name="Date Placeholder 3"/>
          <p:cNvSpPr>
            <a:spLocks noGrp="1"/>
          </p:cNvSpPr>
          <p:nvPr>
            <p:ph type="dt" sz="half" idx="10"/>
          </p:nvPr>
        </p:nvSpPr>
        <p:spPr/>
        <p:txBody>
          <a:bodyPr/>
          <a:lstStyle/>
          <a:p>
            <a:r>
              <a:rPr lang="en-US"/>
              <a:t>04-06-2024</a:t>
            </a:r>
            <a:endParaRPr lang="en-US" dirty="0"/>
          </a:p>
        </p:txBody>
      </p:sp>
      <p:sp>
        <p:nvSpPr>
          <p:cNvPr id="5" name="Footer Placeholder 4"/>
          <p:cNvSpPr>
            <a:spLocks noGrp="1"/>
          </p:cNvSpPr>
          <p:nvPr>
            <p:ph type="ftr" sz="quarter" idx="11"/>
          </p:nvPr>
        </p:nvSpPr>
        <p:spPr/>
        <p:txBody>
          <a:bodyPr/>
          <a:lstStyle/>
          <a:p>
            <a:r>
              <a:rPr lang="en-US"/>
              <a:t>IAS - Non – ferrous metals for particle accelerators</a:t>
            </a:r>
            <a:endParaRPr lang="en-US" dirty="0"/>
          </a:p>
        </p:txBody>
      </p:sp>
      <p:sp>
        <p:nvSpPr>
          <p:cNvPr id="6" name="Slide Number Placeholder 5"/>
          <p:cNvSpPr>
            <a:spLocks noGrp="1"/>
          </p:cNvSpPr>
          <p:nvPr>
            <p:ph type="sldNum" sz="quarter" idx="12"/>
          </p:nvPr>
        </p:nvSpPr>
        <p:spPr/>
        <p:txBody>
          <a:bodyPr/>
          <a:lstStyle/>
          <a:p>
            <a:fld id="{8D6C380F-326D-3C40-9EE7-7FBAB0953422}" type="slidenum">
              <a:rPr lang="en-US" smtClean="0"/>
              <a:pPr/>
              <a:t>71</a:t>
            </a:fld>
            <a:endParaRPr lang="en-US"/>
          </a:p>
        </p:txBody>
      </p:sp>
    </p:spTree>
    <p:extLst>
      <p:ext uri="{BB962C8B-B14F-4D97-AF65-F5344CB8AC3E}">
        <p14:creationId xmlns:p14="http://schemas.microsoft.com/office/powerpoint/2010/main" val="200696051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r="48523"/>
          <a:stretch/>
        </p:blipFill>
        <p:spPr>
          <a:xfrm>
            <a:off x="457200" y="2419666"/>
            <a:ext cx="2623351" cy="1144942"/>
          </a:xfrm>
          <a:prstGeom prst="rect">
            <a:avLst/>
          </a:prstGeom>
        </p:spPr>
      </p:pic>
      <p:sp>
        <p:nvSpPr>
          <p:cNvPr id="5" name="TextBox 4"/>
          <p:cNvSpPr txBox="1"/>
          <p:nvPr/>
        </p:nvSpPr>
        <p:spPr>
          <a:xfrm>
            <a:off x="457200" y="1132663"/>
            <a:ext cx="5589992" cy="369332"/>
          </a:xfrm>
          <a:prstGeom prst="rect">
            <a:avLst/>
          </a:prstGeom>
          <a:noFill/>
        </p:spPr>
        <p:txBody>
          <a:bodyPr wrap="none" rtlCol="0">
            <a:spAutoFit/>
          </a:bodyPr>
          <a:lstStyle/>
          <a:p>
            <a:pPr marL="285750" indent="-285750">
              <a:buFont typeface="Arial" panose="020B0604020202020204" pitchFamily="34" charset="0"/>
              <a:buChar char="•"/>
            </a:pPr>
            <a:r>
              <a:rPr lang="en-US" dirty="0"/>
              <a:t>Dislocations are the carriers of plastic deformation</a:t>
            </a:r>
          </a:p>
        </p:txBody>
      </p:sp>
      <p:sp>
        <p:nvSpPr>
          <p:cNvPr id="6" name="TextBox 5"/>
          <p:cNvSpPr txBox="1"/>
          <p:nvPr/>
        </p:nvSpPr>
        <p:spPr>
          <a:xfrm>
            <a:off x="457200" y="1773335"/>
            <a:ext cx="6245441" cy="646331"/>
          </a:xfrm>
          <a:prstGeom prst="rect">
            <a:avLst/>
          </a:prstGeom>
          <a:noFill/>
        </p:spPr>
        <p:txBody>
          <a:bodyPr wrap="square" rtlCol="0">
            <a:spAutoFit/>
          </a:bodyPr>
          <a:lstStyle/>
          <a:p>
            <a:pPr marL="285750" indent="-285750">
              <a:buFont typeface="Arial" panose="020B0604020202020204" pitchFamily="34" charset="0"/>
              <a:buChar char="•"/>
            </a:pPr>
            <a:r>
              <a:rPr lang="en-US" dirty="0"/>
              <a:t>Precipitates hinder dislocation motion. There are 2 types: coherent and incoherent</a:t>
            </a:r>
          </a:p>
        </p:txBody>
      </p:sp>
      <p:sp>
        <p:nvSpPr>
          <p:cNvPr id="9" name="Rectangle 8"/>
          <p:cNvSpPr/>
          <p:nvPr/>
        </p:nvSpPr>
        <p:spPr>
          <a:xfrm>
            <a:off x="550416" y="3243782"/>
            <a:ext cx="2210539" cy="13316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Arrow Connector 7"/>
          <p:cNvCxnSpPr/>
          <p:nvPr/>
        </p:nvCxnSpPr>
        <p:spPr>
          <a:xfrm>
            <a:off x="639192" y="3310364"/>
            <a:ext cx="2121763"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10" name="Picture 9"/>
          <p:cNvPicPr>
            <a:picLocks noChangeAspect="1"/>
          </p:cNvPicPr>
          <p:nvPr/>
        </p:nvPicPr>
        <p:blipFill>
          <a:blip r:embed="rId3"/>
          <a:stretch>
            <a:fillRect/>
          </a:stretch>
        </p:blipFill>
        <p:spPr>
          <a:xfrm>
            <a:off x="457200" y="3860277"/>
            <a:ext cx="2816026" cy="1777225"/>
          </a:xfrm>
          <a:prstGeom prst="rect">
            <a:avLst/>
          </a:prstGeom>
        </p:spPr>
      </p:pic>
      <p:sp>
        <p:nvSpPr>
          <p:cNvPr id="11" name="TextBox 10"/>
          <p:cNvSpPr txBox="1"/>
          <p:nvPr/>
        </p:nvSpPr>
        <p:spPr>
          <a:xfrm>
            <a:off x="3757473" y="4010225"/>
            <a:ext cx="3236784" cy="1477328"/>
          </a:xfrm>
          <a:prstGeom prst="rect">
            <a:avLst/>
          </a:prstGeom>
          <a:noFill/>
        </p:spPr>
        <p:txBody>
          <a:bodyPr wrap="none" rtlCol="0">
            <a:spAutoFit/>
          </a:bodyPr>
          <a:lstStyle/>
          <a:p>
            <a:r>
              <a:rPr lang="en-GB" dirty="0">
                <a:solidFill>
                  <a:srgbClr val="000000"/>
                </a:solidFill>
              </a:rPr>
              <a:t>Dislocation bows out between</a:t>
            </a:r>
          </a:p>
          <a:p>
            <a:r>
              <a:rPr lang="en-GB" dirty="0">
                <a:solidFill>
                  <a:srgbClr val="000000"/>
                </a:solidFill>
              </a:rPr>
              <a:t>incoherent precipitates</a:t>
            </a:r>
          </a:p>
          <a:p>
            <a:endParaRPr lang="en-GB" dirty="0">
              <a:solidFill>
                <a:srgbClr val="000000"/>
              </a:solidFill>
            </a:endParaRPr>
          </a:p>
          <a:p>
            <a:r>
              <a:rPr lang="en-GB" dirty="0">
                <a:solidFill>
                  <a:srgbClr val="000000"/>
                </a:solidFill>
              </a:rPr>
              <a:t>A loop is left around</a:t>
            </a:r>
          </a:p>
          <a:p>
            <a:r>
              <a:rPr lang="en-GB" dirty="0">
                <a:solidFill>
                  <a:srgbClr val="000000"/>
                </a:solidFill>
              </a:rPr>
              <a:t>each particle</a:t>
            </a:r>
            <a:endParaRPr lang="en-US" dirty="0">
              <a:solidFill>
                <a:srgbClr val="000000"/>
              </a:solidFill>
            </a:endParaRPr>
          </a:p>
        </p:txBody>
      </p:sp>
      <p:sp>
        <p:nvSpPr>
          <p:cNvPr id="12" name="Rectangle 11"/>
          <p:cNvSpPr/>
          <p:nvPr/>
        </p:nvSpPr>
        <p:spPr>
          <a:xfrm>
            <a:off x="457200" y="5924693"/>
            <a:ext cx="8260672" cy="307777"/>
          </a:xfrm>
          <a:prstGeom prst="rect">
            <a:avLst/>
          </a:prstGeom>
        </p:spPr>
        <p:txBody>
          <a:bodyPr wrap="square">
            <a:spAutoFit/>
          </a:bodyPr>
          <a:lstStyle/>
          <a:p>
            <a:r>
              <a:rPr lang="en-GB" sz="1400" dirty="0">
                <a:solidFill>
                  <a:srgbClr val="000000"/>
                </a:solidFill>
              </a:rPr>
              <a:t>From R. E. </a:t>
            </a:r>
            <a:r>
              <a:rPr lang="en-GB" sz="1400" dirty="0" err="1">
                <a:solidFill>
                  <a:srgbClr val="000000"/>
                </a:solidFill>
              </a:rPr>
              <a:t>Smallman</a:t>
            </a:r>
            <a:r>
              <a:rPr lang="en-GB" sz="1400" dirty="0">
                <a:solidFill>
                  <a:srgbClr val="000000"/>
                </a:solidFill>
              </a:rPr>
              <a:t> and A. H. W. </a:t>
            </a:r>
            <a:r>
              <a:rPr lang="en-GB" sz="1400" dirty="0" err="1">
                <a:solidFill>
                  <a:srgbClr val="000000"/>
                </a:solidFill>
              </a:rPr>
              <a:t>Ngan</a:t>
            </a:r>
            <a:r>
              <a:rPr lang="en-GB" sz="1400" dirty="0">
                <a:solidFill>
                  <a:srgbClr val="000000"/>
                </a:solidFill>
              </a:rPr>
              <a:t>. Physical Metallurgy and Advanced Materials. Elsevier, 2007</a:t>
            </a:r>
            <a:endParaRPr lang="en-US" sz="1400" dirty="0">
              <a:solidFill>
                <a:srgbClr val="000000"/>
              </a:solidFill>
            </a:endParaRPr>
          </a:p>
        </p:txBody>
      </p:sp>
      <p:sp>
        <p:nvSpPr>
          <p:cNvPr id="13" name="TextBox 12"/>
          <p:cNvSpPr txBox="1"/>
          <p:nvPr/>
        </p:nvSpPr>
        <p:spPr>
          <a:xfrm>
            <a:off x="3757473" y="2505215"/>
            <a:ext cx="3813865" cy="1200329"/>
          </a:xfrm>
          <a:prstGeom prst="rect">
            <a:avLst/>
          </a:prstGeom>
          <a:noFill/>
        </p:spPr>
        <p:txBody>
          <a:bodyPr wrap="none" rtlCol="0">
            <a:spAutoFit/>
          </a:bodyPr>
          <a:lstStyle/>
          <a:p>
            <a:r>
              <a:rPr lang="en-GB" dirty="0">
                <a:solidFill>
                  <a:srgbClr val="000000"/>
                </a:solidFill>
              </a:rPr>
              <a:t>A dislocation cuts through a</a:t>
            </a:r>
          </a:p>
          <a:p>
            <a:r>
              <a:rPr lang="en-GB" dirty="0">
                <a:solidFill>
                  <a:srgbClr val="000000"/>
                </a:solidFill>
              </a:rPr>
              <a:t>coherent particle, i.e. it passes</a:t>
            </a:r>
          </a:p>
          <a:p>
            <a:r>
              <a:rPr lang="en-GB" dirty="0">
                <a:solidFill>
                  <a:srgbClr val="000000"/>
                </a:solidFill>
              </a:rPr>
              <a:t>through the precipitate on the same</a:t>
            </a:r>
          </a:p>
          <a:p>
            <a:r>
              <a:rPr lang="en-GB" dirty="0">
                <a:solidFill>
                  <a:srgbClr val="000000"/>
                </a:solidFill>
              </a:rPr>
              <a:t>slip plane as in the matrix</a:t>
            </a:r>
          </a:p>
        </p:txBody>
      </p:sp>
      <p:sp>
        <p:nvSpPr>
          <p:cNvPr id="14" name="TextBox 13"/>
          <p:cNvSpPr txBox="1"/>
          <p:nvPr/>
        </p:nvSpPr>
        <p:spPr>
          <a:xfrm>
            <a:off x="457200" y="183108"/>
            <a:ext cx="4445448" cy="523220"/>
          </a:xfrm>
          <a:prstGeom prst="rect">
            <a:avLst/>
          </a:prstGeom>
          <a:noFill/>
        </p:spPr>
        <p:txBody>
          <a:bodyPr wrap="none" rtlCol="0">
            <a:spAutoFit/>
          </a:bodyPr>
          <a:lstStyle/>
          <a:p>
            <a:r>
              <a:rPr lang="en-US" sz="2800" dirty="0">
                <a:solidFill>
                  <a:schemeClr val="accent1"/>
                </a:solidFill>
              </a:rPr>
              <a:t>Precipitation strengthening</a:t>
            </a:r>
          </a:p>
        </p:txBody>
      </p:sp>
      <p:cxnSp>
        <p:nvCxnSpPr>
          <p:cNvPr id="15" name="Straight Connector 14"/>
          <p:cNvCxnSpPr/>
          <p:nvPr/>
        </p:nvCxnSpPr>
        <p:spPr>
          <a:xfrm>
            <a:off x="550416" y="706328"/>
            <a:ext cx="4225770"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17" name="Date Placeholder 16"/>
          <p:cNvSpPr>
            <a:spLocks noGrp="1"/>
          </p:cNvSpPr>
          <p:nvPr>
            <p:ph type="dt" sz="half" idx="10"/>
          </p:nvPr>
        </p:nvSpPr>
        <p:spPr/>
        <p:txBody>
          <a:bodyPr/>
          <a:lstStyle/>
          <a:p>
            <a:r>
              <a:rPr lang="en-US"/>
              <a:t>04-06-2024</a:t>
            </a:r>
            <a:endParaRPr lang="en-US" dirty="0"/>
          </a:p>
        </p:txBody>
      </p:sp>
      <p:sp>
        <p:nvSpPr>
          <p:cNvPr id="18" name="Footer Placeholder 17"/>
          <p:cNvSpPr>
            <a:spLocks noGrp="1"/>
          </p:cNvSpPr>
          <p:nvPr>
            <p:ph type="ftr" sz="quarter" idx="11"/>
          </p:nvPr>
        </p:nvSpPr>
        <p:spPr/>
        <p:txBody>
          <a:bodyPr/>
          <a:lstStyle/>
          <a:p>
            <a:r>
              <a:rPr lang="en-US"/>
              <a:t>IAS - Non – ferrous metals for particle accelerators</a:t>
            </a:r>
            <a:endParaRPr lang="en-US" dirty="0"/>
          </a:p>
        </p:txBody>
      </p:sp>
      <p:sp>
        <p:nvSpPr>
          <p:cNvPr id="19" name="Slide Number Placeholder 18"/>
          <p:cNvSpPr>
            <a:spLocks noGrp="1"/>
          </p:cNvSpPr>
          <p:nvPr>
            <p:ph type="sldNum" sz="quarter" idx="12"/>
          </p:nvPr>
        </p:nvSpPr>
        <p:spPr/>
        <p:txBody>
          <a:bodyPr/>
          <a:lstStyle/>
          <a:p>
            <a:fld id="{8D6C380F-326D-3C40-9EE7-7FBAB0953422}" type="slidenum">
              <a:rPr lang="en-US" smtClean="0"/>
              <a:pPr/>
              <a:t>72</a:t>
            </a:fld>
            <a:endParaRPr lang="en-US"/>
          </a:p>
        </p:txBody>
      </p:sp>
    </p:spTree>
    <p:extLst>
      <p:ext uri="{BB962C8B-B14F-4D97-AF65-F5344CB8AC3E}">
        <p14:creationId xmlns:p14="http://schemas.microsoft.com/office/powerpoint/2010/main" val="420661964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Wrought aluminum alloys: temper states</a:t>
            </a:r>
          </a:p>
        </p:txBody>
      </p:sp>
      <p:cxnSp>
        <p:nvCxnSpPr>
          <p:cNvPr id="6" name="Straight Connector 5"/>
          <p:cNvCxnSpPr/>
          <p:nvPr/>
        </p:nvCxnSpPr>
        <p:spPr>
          <a:xfrm>
            <a:off x="457200" y="840509"/>
            <a:ext cx="6985591"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3" name="Content Placeholder 2"/>
          <p:cNvSpPr>
            <a:spLocks noGrp="1"/>
          </p:cNvSpPr>
          <p:nvPr>
            <p:ph sz="quarter" idx="13"/>
          </p:nvPr>
        </p:nvSpPr>
        <p:spPr>
          <a:xfrm>
            <a:off x="457200" y="865109"/>
            <a:ext cx="8226425" cy="4865313"/>
          </a:xfrm>
        </p:spPr>
        <p:txBody>
          <a:bodyPr>
            <a:normAutofit/>
          </a:bodyPr>
          <a:lstStyle/>
          <a:p>
            <a:pPr algn="just"/>
            <a:r>
              <a:rPr lang="en-GB" sz="2400" b="1" dirty="0">
                <a:solidFill>
                  <a:schemeClr val="tx1">
                    <a:lumMod val="60000"/>
                    <a:lumOff val="40000"/>
                  </a:schemeClr>
                </a:solidFill>
              </a:rPr>
              <a:t>H, strain hardened: </a:t>
            </a:r>
            <a:r>
              <a:rPr lang="en-GB" sz="2400" dirty="0">
                <a:solidFill>
                  <a:schemeClr val="tx1">
                    <a:lumMod val="60000"/>
                    <a:lumOff val="40000"/>
                  </a:schemeClr>
                </a:solidFill>
              </a:rPr>
              <a:t>non-heat-treatable wrought alloys </a:t>
            </a:r>
            <a:r>
              <a:rPr lang="en-GB" sz="2400" dirty="0"/>
              <a:t>that have had their strength increased by strain hardening. H is always followed by two or more digits:</a:t>
            </a:r>
          </a:p>
          <a:p>
            <a:pPr lvl="2" algn="just"/>
            <a:r>
              <a:rPr lang="en-GB" sz="1800" dirty="0"/>
              <a:t>The ﬁrst number after the H tells whether the strain-hardened alloy has been thermally treated:</a:t>
            </a:r>
          </a:p>
          <a:p>
            <a:pPr marL="0" indent="0" algn="just">
              <a:buNone/>
            </a:pPr>
            <a:endParaRPr lang="en-GB" sz="2400" dirty="0">
              <a:solidFill>
                <a:schemeClr val="tx1">
                  <a:lumMod val="60000"/>
                  <a:lumOff val="40000"/>
                </a:schemeClr>
              </a:solidFill>
            </a:endParaRPr>
          </a:p>
        </p:txBody>
      </p:sp>
      <p:graphicFrame>
        <p:nvGraphicFramePr>
          <p:cNvPr id="4" name="Table 3"/>
          <p:cNvGraphicFramePr>
            <a:graphicFrameLocks noGrp="1"/>
          </p:cNvGraphicFramePr>
          <p:nvPr/>
        </p:nvGraphicFramePr>
        <p:xfrm>
          <a:off x="457197" y="2708443"/>
          <a:ext cx="8226856" cy="3487820"/>
        </p:xfrm>
        <a:graphic>
          <a:graphicData uri="http://schemas.openxmlformats.org/drawingml/2006/table">
            <a:tbl>
              <a:tblPr firstRow="1" bandRow="1">
                <a:tableStyleId>{2D5ABB26-0587-4C30-8999-92F81FD0307C}</a:tableStyleId>
              </a:tblPr>
              <a:tblGrid>
                <a:gridCol w="4113428">
                  <a:extLst>
                    <a:ext uri="{9D8B030D-6E8A-4147-A177-3AD203B41FA5}">
                      <a16:colId xmlns:a16="http://schemas.microsoft.com/office/drawing/2014/main" val="4169328289"/>
                    </a:ext>
                  </a:extLst>
                </a:gridCol>
                <a:gridCol w="4113428">
                  <a:extLst>
                    <a:ext uri="{9D8B030D-6E8A-4147-A177-3AD203B41FA5}">
                      <a16:colId xmlns:a16="http://schemas.microsoft.com/office/drawing/2014/main" val="3484733264"/>
                    </a:ext>
                  </a:extLst>
                </a:gridCol>
              </a:tblGrid>
              <a:tr h="1743910">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43527354"/>
                  </a:ext>
                </a:extLst>
              </a:tr>
              <a:tr h="174391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05893479"/>
                  </a:ext>
                </a:extLst>
              </a:tr>
            </a:tbl>
          </a:graphicData>
        </a:graphic>
      </p:graphicFrame>
      <p:pic>
        <p:nvPicPr>
          <p:cNvPr id="8" name="Picture 7"/>
          <p:cNvPicPr>
            <a:picLocks noChangeAspect="1"/>
          </p:cNvPicPr>
          <p:nvPr/>
        </p:nvPicPr>
        <p:blipFill>
          <a:blip r:embed="rId3"/>
          <a:stretch>
            <a:fillRect/>
          </a:stretch>
        </p:blipFill>
        <p:spPr>
          <a:xfrm>
            <a:off x="5448301" y="2746543"/>
            <a:ext cx="2926113" cy="1692000"/>
          </a:xfrm>
          <a:prstGeom prst="rect">
            <a:avLst/>
          </a:prstGeom>
        </p:spPr>
      </p:pic>
      <p:sp>
        <p:nvSpPr>
          <p:cNvPr id="9" name="TextBox 8"/>
          <p:cNvSpPr txBox="1"/>
          <p:nvPr/>
        </p:nvSpPr>
        <p:spPr>
          <a:xfrm>
            <a:off x="4570412" y="2639969"/>
            <a:ext cx="708848" cy="584775"/>
          </a:xfrm>
          <a:prstGeom prst="rect">
            <a:avLst/>
          </a:prstGeom>
          <a:noFill/>
        </p:spPr>
        <p:txBody>
          <a:bodyPr wrap="none" rtlCol="0">
            <a:spAutoFit/>
          </a:bodyPr>
          <a:lstStyle/>
          <a:p>
            <a:r>
              <a:rPr lang="en-US" sz="3200" dirty="0"/>
              <a:t>H2</a:t>
            </a:r>
          </a:p>
        </p:txBody>
      </p:sp>
      <p:sp>
        <p:nvSpPr>
          <p:cNvPr id="11" name="TextBox 10"/>
          <p:cNvSpPr txBox="1"/>
          <p:nvPr/>
        </p:nvSpPr>
        <p:spPr>
          <a:xfrm>
            <a:off x="456771" y="2639969"/>
            <a:ext cx="708848" cy="584775"/>
          </a:xfrm>
          <a:prstGeom prst="rect">
            <a:avLst/>
          </a:prstGeom>
          <a:noFill/>
        </p:spPr>
        <p:txBody>
          <a:bodyPr wrap="none" rtlCol="0">
            <a:spAutoFit/>
          </a:bodyPr>
          <a:lstStyle/>
          <a:p>
            <a:r>
              <a:rPr lang="en-US" sz="3200" dirty="0"/>
              <a:t>H1</a:t>
            </a:r>
          </a:p>
        </p:txBody>
      </p:sp>
      <p:sp>
        <p:nvSpPr>
          <p:cNvPr id="12" name="TextBox 11"/>
          <p:cNvSpPr txBox="1"/>
          <p:nvPr/>
        </p:nvSpPr>
        <p:spPr>
          <a:xfrm>
            <a:off x="456771" y="4399079"/>
            <a:ext cx="708848" cy="584775"/>
          </a:xfrm>
          <a:prstGeom prst="rect">
            <a:avLst/>
          </a:prstGeom>
          <a:noFill/>
        </p:spPr>
        <p:txBody>
          <a:bodyPr wrap="none" rtlCol="0">
            <a:spAutoFit/>
          </a:bodyPr>
          <a:lstStyle/>
          <a:p>
            <a:r>
              <a:rPr lang="en-US" sz="3200" dirty="0"/>
              <a:t>H3</a:t>
            </a:r>
          </a:p>
        </p:txBody>
      </p:sp>
      <p:sp>
        <p:nvSpPr>
          <p:cNvPr id="13" name="TextBox 12"/>
          <p:cNvSpPr txBox="1"/>
          <p:nvPr/>
        </p:nvSpPr>
        <p:spPr>
          <a:xfrm>
            <a:off x="4570198" y="4393197"/>
            <a:ext cx="708848" cy="584775"/>
          </a:xfrm>
          <a:prstGeom prst="rect">
            <a:avLst/>
          </a:prstGeom>
          <a:noFill/>
        </p:spPr>
        <p:txBody>
          <a:bodyPr wrap="none" rtlCol="0">
            <a:spAutoFit/>
          </a:bodyPr>
          <a:lstStyle/>
          <a:p>
            <a:r>
              <a:rPr lang="en-US" sz="3200" dirty="0"/>
              <a:t>H4</a:t>
            </a:r>
          </a:p>
        </p:txBody>
      </p:sp>
      <p:pic>
        <p:nvPicPr>
          <p:cNvPr id="14" name="Picture 13"/>
          <p:cNvPicPr>
            <a:picLocks noChangeAspect="1"/>
          </p:cNvPicPr>
          <p:nvPr/>
        </p:nvPicPr>
        <p:blipFill>
          <a:blip r:embed="rId4"/>
          <a:stretch>
            <a:fillRect/>
          </a:stretch>
        </p:blipFill>
        <p:spPr>
          <a:xfrm>
            <a:off x="1356119" y="4485239"/>
            <a:ext cx="2867727" cy="1692000"/>
          </a:xfrm>
          <a:prstGeom prst="rect">
            <a:avLst/>
          </a:prstGeom>
        </p:spPr>
      </p:pic>
      <p:pic>
        <p:nvPicPr>
          <p:cNvPr id="15" name="Picture 14"/>
          <p:cNvPicPr>
            <a:picLocks noChangeAspect="1"/>
          </p:cNvPicPr>
          <p:nvPr/>
        </p:nvPicPr>
        <p:blipFill>
          <a:blip r:embed="rId5"/>
          <a:stretch>
            <a:fillRect/>
          </a:stretch>
        </p:blipFill>
        <p:spPr>
          <a:xfrm>
            <a:off x="5512370" y="4485239"/>
            <a:ext cx="2862044" cy="1692000"/>
          </a:xfrm>
          <a:prstGeom prst="rect">
            <a:avLst/>
          </a:prstGeom>
        </p:spPr>
      </p:pic>
      <p:pic>
        <p:nvPicPr>
          <p:cNvPr id="16" name="Picture 15"/>
          <p:cNvPicPr>
            <a:picLocks noChangeAspect="1"/>
          </p:cNvPicPr>
          <p:nvPr/>
        </p:nvPicPr>
        <p:blipFill rotWithShape="1">
          <a:blip r:embed="rId6"/>
          <a:srcRect b="4110"/>
          <a:stretch/>
        </p:blipFill>
        <p:spPr>
          <a:xfrm>
            <a:off x="1967425" y="3237822"/>
            <a:ext cx="1009650" cy="1032094"/>
          </a:xfrm>
          <a:prstGeom prst="rect">
            <a:avLst/>
          </a:prstGeom>
        </p:spPr>
      </p:pic>
      <p:sp>
        <p:nvSpPr>
          <p:cNvPr id="17" name="TextBox 16"/>
          <p:cNvSpPr txBox="1"/>
          <p:nvPr/>
        </p:nvSpPr>
        <p:spPr>
          <a:xfrm>
            <a:off x="1816014" y="2940387"/>
            <a:ext cx="1497930" cy="369332"/>
          </a:xfrm>
          <a:prstGeom prst="rect">
            <a:avLst/>
          </a:prstGeom>
          <a:noFill/>
        </p:spPr>
        <p:txBody>
          <a:bodyPr wrap="square" rtlCol="0">
            <a:spAutoFit/>
          </a:bodyPr>
          <a:lstStyle/>
          <a:p>
            <a:r>
              <a:rPr lang="en-US" dirty="0"/>
              <a:t>Cold worked</a:t>
            </a:r>
          </a:p>
        </p:txBody>
      </p:sp>
      <p:sp>
        <p:nvSpPr>
          <p:cNvPr id="5" name="Date Placeholder 4"/>
          <p:cNvSpPr>
            <a:spLocks noGrp="1"/>
          </p:cNvSpPr>
          <p:nvPr>
            <p:ph type="dt" sz="half" idx="10"/>
          </p:nvPr>
        </p:nvSpPr>
        <p:spPr/>
        <p:txBody>
          <a:bodyPr/>
          <a:lstStyle/>
          <a:p>
            <a:r>
              <a:rPr lang="en-US"/>
              <a:t>21-06-2022</a:t>
            </a:r>
            <a:endParaRPr lang="en-US" dirty="0"/>
          </a:p>
        </p:txBody>
      </p:sp>
      <p:sp>
        <p:nvSpPr>
          <p:cNvPr id="7" name="Footer Placeholder 6"/>
          <p:cNvSpPr>
            <a:spLocks noGrp="1"/>
          </p:cNvSpPr>
          <p:nvPr>
            <p:ph type="ftr" sz="quarter" idx="11"/>
          </p:nvPr>
        </p:nvSpPr>
        <p:spPr/>
        <p:txBody>
          <a:bodyPr/>
          <a:lstStyle/>
          <a:p>
            <a:r>
              <a:rPr lang="en-US"/>
              <a:t>IAS</a:t>
            </a:r>
            <a:endParaRPr lang="en-US" dirty="0"/>
          </a:p>
        </p:txBody>
      </p:sp>
      <p:sp>
        <p:nvSpPr>
          <p:cNvPr id="10" name="Slide Number Placeholder 9"/>
          <p:cNvSpPr>
            <a:spLocks noGrp="1"/>
          </p:cNvSpPr>
          <p:nvPr>
            <p:ph type="sldNum" sz="quarter" idx="12"/>
          </p:nvPr>
        </p:nvSpPr>
        <p:spPr/>
        <p:txBody>
          <a:bodyPr/>
          <a:lstStyle/>
          <a:p>
            <a:fld id="{8D6C380F-326D-3C40-9EE7-7FBAB0953422}" type="slidenum">
              <a:rPr lang="en-US" smtClean="0"/>
              <a:pPr/>
              <a:t>73</a:t>
            </a:fld>
            <a:endParaRPr lang="en-US"/>
          </a:p>
        </p:txBody>
      </p:sp>
    </p:spTree>
    <p:extLst>
      <p:ext uri="{BB962C8B-B14F-4D97-AF65-F5344CB8AC3E}">
        <p14:creationId xmlns:p14="http://schemas.microsoft.com/office/powerpoint/2010/main" val="414668416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2143125" y="1228451"/>
            <a:ext cx="808882" cy="4800874"/>
          </a:xfrm>
          <a:prstGeom prst="roundRect">
            <a:avLst/>
          </a:prstGeom>
          <a:solidFill>
            <a:schemeClr val="bg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57200" y="71568"/>
            <a:ext cx="8226854" cy="715840"/>
          </a:xfrm>
        </p:spPr>
        <p:txBody>
          <a:bodyPr>
            <a:normAutofit/>
          </a:bodyPr>
          <a:lstStyle/>
          <a:p>
            <a:r>
              <a:rPr lang="en-US" sz="2800" b="1" dirty="0"/>
              <a:t>Wrought aluminum alloys: temper states</a:t>
            </a:r>
          </a:p>
        </p:txBody>
      </p:sp>
      <p:cxnSp>
        <p:nvCxnSpPr>
          <p:cNvPr id="6" name="Straight Connector 5"/>
          <p:cNvCxnSpPr/>
          <p:nvPr/>
        </p:nvCxnSpPr>
        <p:spPr>
          <a:xfrm>
            <a:off x="457200" y="678584"/>
            <a:ext cx="6985591"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3" name="Content Placeholder 2"/>
          <p:cNvSpPr>
            <a:spLocks noGrp="1"/>
          </p:cNvSpPr>
          <p:nvPr>
            <p:ph sz="quarter" idx="13"/>
          </p:nvPr>
        </p:nvSpPr>
        <p:spPr>
          <a:xfrm>
            <a:off x="457200" y="740515"/>
            <a:ext cx="8226425" cy="545086"/>
          </a:xfrm>
        </p:spPr>
        <p:txBody>
          <a:bodyPr>
            <a:normAutofit/>
          </a:bodyPr>
          <a:lstStyle/>
          <a:p>
            <a:pPr algn="just"/>
            <a:r>
              <a:rPr lang="en-GB" sz="2400" b="1" dirty="0">
                <a:solidFill>
                  <a:schemeClr val="tx1">
                    <a:lumMod val="60000"/>
                    <a:lumOff val="40000"/>
                  </a:schemeClr>
                </a:solidFill>
              </a:rPr>
              <a:t>T, thermally treated to produce stable tempers:</a:t>
            </a:r>
            <a:endParaRPr lang="en-GB" sz="1400" dirty="0"/>
          </a:p>
        </p:txBody>
      </p:sp>
      <p:sp>
        <p:nvSpPr>
          <p:cNvPr id="4" name="Rounded Rectangle 3"/>
          <p:cNvSpPr/>
          <p:nvPr/>
        </p:nvSpPr>
        <p:spPr>
          <a:xfrm>
            <a:off x="219075" y="3485358"/>
            <a:ext cx="1533525" cy="60960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400" dirty="0"/>
              <a:t>Cooled from elevated temperature</a:t>
            </a:r>
          </a:p>
        </p:txBody>
      </p:sp>
      <p:sp>
        <p:nvSpPr>
          <p:cNvPr id="9" name="Rounded Rectangle 8"/>
          <p:cNvSpPr/>
          <p:nvPr/>
        </p:nvSpPr>
        <p:spPr>
          <a:xfrm>
            <a:off x="2228851" y="2374904"/>
            <a:ext cx="646956" cy="257175"/>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400" dirty="0"/>
              <a:t>No</a:t>
            </a:r>
          </a:p>
        </p:txBody>
      </p:sp>
      <p:sp>
        <p:nvSpPr>
          <p:cNvPr id="10" name="Rounded Rectangle 9"/>
          <p:cNvSpPr/>
          <p:nvPr/>
        </p:nvSpPr>
        <p:spPr>
          <a:xfrm>
            <a:off x="2228851" y="4891086"/>
            <a:ext cx="646956" cy="257175"/>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400" dirty="0"/>
              <a:t>Yes</a:t>
            </a:r>
          </a:p>
        </p:txBody>
      </p:sp>
      <p:sp>
        <p:nvSpPr>
          <p:cNvPr id="7" name="TextBox 6"/>
          <p:cNvSpPr txBox="1"/>
          <p:nvPr/>
        </p:nvSpPr>
        <p:spPr>
          <a:xfrm>
            <a:off x="2166692" y="1237321"/>
            <a:ext cx="761747" cy="523220"/>
          </a:xfrm>
          <a:prstGeom prst="rect">
            <a:avLst/>
          </a:prstGeom>
          <a:noFill/>
        </p:spPr>
        <p:txBody>
          <a:bodyPr wrap="none" rtlCol="0">
            <a:spAutoFit/>
          </a:bodyPr>
          <a:lstStyle/>
          <a:p>
            <a:pPr algn="ctr"/>
            <a:r>
              <a:rPr lang="en-US" sz="1400" dirty="0"/>
              <a:t>Cold </a:t>
            </a:r>
          </a:p>
          <a:p>
            <a:pPr algn="ctr"/>
            <a:r>
              <a:rPr lang="en-US" sz="1400" dirty="0"/>
              <a:t>worked</a:t>
            </a:r>
          </a:p>
        </p:txBody>
      </p:sp>
      <p:cxnSp>
        <p:nvCxnSpPr>
          <p:cNvPr id="11" name="Straight Connector 10"/>
          <p:cNvCxnSpPr>
            <a:stCxn id="4" idx="3"/>
            <a:endCxn id="9" idx="1"/>
          </p:cNvCxnSpPr>
          <p:nvPr/>
        </p:nvCxnSpPr>
        <p:spPr>
          <a:xfrm flipV="1">
            <a:off x="1752600" y="2503492"/>
            <a:ext cx="476251" cy="1286666"/>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a:stCxn id="4" idx="3"/>
            <a:endCxn id="10" idx="1"/>
          </p:cNvCxnSpPr>
          <p:nvPr/>
        </p:nvCxnSpPr>
        <p:spPr>
          <a:xfrm>
            <a:off x="1752600" y="3790158"/>
            <a:ext cx="476251" cy="1229516"/>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18" name="Rounded Rectangle 17"/>
          <p:cNvSpPr/>
          <p:nvPr/>
        </p:nvSpPr>
        <p:spPr>
          <a:xfrm>
            <a:off x="3510334" y="1237321"/>
            <a:ext cx="1023565" cy="4800874"/>
          </a:xfrm>
          <a:prstGeom prst="roundRect">
            <a:avLst/>
          </a:prstGeom>
          <a:solidFill>
            <a:schemeClr val="bg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TextBox 18"/>
          <p:cNvSpPr txBox="1"/>
          <p:nvPr/>
        </p:nvSpPr>
        <p:spPr>
          <a:xfrm>
            <a:off x="3709428" y="1298364"/>
            <a:ext cx="643126" cy="307777"/>
          </a:xfrm>
          <a:prstGeom prst="rect">
            <a:avLst/>
          </a:prstGeom>
          <a:noFill/>
        </p:spPr>
        <p:txBody>
          <a:bodyPr wrap="none" rtlCol="0">
            <a:spAutoFit/>
          </a:bodyPr>
          <a:lstStyle/>
          <a:p>
            <a:pPr algn="ctr"/>
            <a:r>
              <a:rPr lang="en-US" sz="1400" dirty="0"/>
              <a:t>Aging</a:t>
            </a:r>
          </a:p>
        </p:txBody>
      </p:sp>
      <p:sp>
        <p:nvSpPr>
          <p:cNvPr id="23" name="Rounded Rectangle 22"/>
          <p:cNvSpPr/>
          <p:nvPr/>
        </p:nvSpPr>
        <p:spPr>
          <a:xfrm>
            <a:off x="3612263" y="1743937"/>
            <a:ext cx="797812" cy="257175"/>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400" dirty="0"/>
              <a:t>Natural</a:t>
            </a:r>
          </a:p>
        </p:txBody>
      </p:sp>
      <p:sp>
        <p:nvSpPr>
          <p:cNvPr id="27" name="Rounded Rectangle 26"/>
          <p:cNvSpPr/>
          <p:nvPr/>
        </p:nvSpPr>
        <p:spPr>
          <a:xfrm>
            <a:off x="3613807" y="2971477"/>
            <a:ext cx="834368" cy="257175"/>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400" dirty="0"/>
              <a:t>Artificial</a:t>
            </a:r>
          </a:p>
        </p:txBody>
      </p:sp>
      <p:sp>
        <p:nvSpPr>
          <p:cNvPr id="28" name="Rounded Rectangle 27"/>
          <p:cNvSpPr/>
          <p:nvPr/>
        </p:nvSpPr>
        <p:spPr>
          <a:xfrm>
            <a:off x="3623210" y="4243594"/>
            <a:ext cx="797812" cy="257175"/>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400" dirty="0"/>
              <a:t>Natural</a:t>
            </a:r>
          </a:p>
        </p:txBody>
      </p:sp>
      <p:sp>
        <p:nvSpPr>
          <p:cNvPr id="29" name="Rounded Rectangle 28"/>
          <p:cNvSpPr/>
          <p:nvPr/>
        </p:nvSpPr>
        <p:spPr>
          <a:xfrm>
            <a:off x="3615351" y="5518760"/>
            <a:ext cx="834368" cy="257175"/>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400" dirty="0"/>
              <a:t>Artificial</a:t>
            </a:r>
          </a:p>
        </p:txBody>
      </p:sp>
      <p:cxnSp>
        <p:nvCxnSpPr>
          <p:cNvPr id="34" name="Straight Connector 33"/>
          <p:cNvCxnSpPr>
            <a:stCxn id="9" idx="3"/>
            <a:endCxn id="23" idx="1"/>
          </p:cNvCxnSpPr>
          <p:nvPr/>
        </p:nvCxnSpPr>
        <p:spPr>
          <a:xfrm flipV="1">
            <a:off x="2875807" y="1872525"/>
            <a:ext cx="736456" cy="630967"/>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37" name="Straight Connector 36"/>
          <p:cNvCxnSpPr>
            <a:stCxn id="9" idx="3"/>
            <a:endCxn id="27" idx="1"/>
          </p:cNvCxnSpPr>
          <p:nvPr/>
        </p:nvCxnSpPr>
        <p:spPr>
          <a:xfrm>
            <a:off x="2875807" y="2503492"/>
            <a:ext cx="738000" cy="596573"/>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a:stCxn id="10" idx="3"/>
            <a:endCxn id="28" idx="1"/>
          </p:cNvCxnSpPr>
          <p:nvPr/>
        </p:nvCxnSpPr>
        <p:spPr>
          <a:xfrm flipV="1">
            <a:off x="2875807" y="4372182"/>
            <a:ext cx="747403" cy="647492"/>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a:stCxn id="10" idx="3"/>
            <a:endCxn id="29" idx="1"/>
          </p:cNvCxnSpPr>
          <p:nvPr/>
        </p:nvCxnSpPr>
        <p:spPr>
          <a:xfrm>
            <a:off x="2875807" y="5019674"/>
            <a:ext cx="739544" cy="627674"/>
          </a:xfrm>
          <a:prstGeom prst="line">
            <a:avLst/>
          </a:prstGeom>
          <a:effectLst/>
        </p:spPr>
        <p:style>
          <a:lnRef idx="2">
            <a:schemeClr val="accent1"/>
          </a:lnRef>
          <a:fillRef idx="0">
            <a:schemeClr val="accent1"/>
          </a:fillRef>
          <a:effectRef idx="1">
            <a:schemeClr val="accent1"/>
          </a:effectRef>
          <a:fontRef idx="minor">
            <a:schemeClr val="tx1"/>
          </a:fontRef>
        </p:style>
      </p:cxnSp>
      <p:grpSp>
        <p:nvGrpSpPr>
          <p:cNvPr id="46" name="Group 45"/>
          <p:cNvGrpSpPr/>
          <p:nvPr/>
        </p:nvGrpSpPr>
        <p:grpSpPr>
          <a:xfrm>
            <a:off x="5357182" y="1362443"/>
            <a:ext cx="2248134" cy="1022160"/>
            <a:chOff x="5893559" y="363270"/>
            <a:chExt cx="1633664" cy="742779"/>
          </a:xfrm>
        </p:grpSpPr>
        <p:sp>
          <p:nvSpPr>
            <p:cNvPr id="47" name="Rectangle 46"/>
            <p:cNvSpPr/>
            <p:nvPr/>
          </p:nvSpPr>
          <p:spPr>
            <a:xfrm>
              <a:off x="5893559" y="363270"/>
              <a:ext cx="1633664" cy="742779"/>
            </a:xfrm>
            <a:prstGeom prst="rect">
              <a:avLst/>
            </a:prstGeom>
            <a:blipFill rotWithShape="0">
              <a:blip r:embed="rId3"/>
              <a:stretch>
                <a:fillRect/>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n-US"/>
            </a:p>
          </p:txBody>
        </p:sp>
        <p:sp>
          <p:nvSpPr>
            <p:cNvPr id="48" name="TextBox 47"/>
            <p:cNvSpPr txBox="1"/>
            <p:nvPr/>
          </p:nvSpPr>
          <p:spPr>
            <a:xfrm>
              <a:off x="5893559" y="363270"/>
              <a:ext cx="1633664" cy="74277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endParaRPr lang="en-US" sz="1500" kern="1200"/>
            </a:p>
          </p:txBody>
        </p:sp>
      </p:grpSp>
      <p:cxnSp>
        <p:nvCxnSpPr>
          <p:cNvPr id="58" name="Straight Connector 57"/>
          <p:cNvCxnSpPr>
            <a:stCxn id="23" idx="3"/>
            <a:endCxn id="48" idx="1"/>
          </p:cNvCxnSpPr>
          <p:nvPr/>
        </p:nvCxnSpPr>
        <p:spPr>
          <a:xfrm>
            <a:off x="4410075" y="1872525"/>
            <a:ext cx="947107" cy="998"/>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a:stCxn id="27" idx="3"/>
            <a:endCxn id="77" idx="1"/>
          </p:cNvCxnSpPr>
          <p:nvPr/>
        </p:nvCxnSpPr>
        <p:spPr>
          <a:xfrm>
            <a:off x="4448175" y="3100065"/>
            <a:ext cx="862353" cy="1607"/>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a:stCxn id="28" idx="3"/>
            <a:endCxn id="71" idx="1"/>
          </p:cNvCxnSpPr>
          <p:nvPr/>
        </p:nvCxnSpPr>
        <p:spPr>
          <a:xfrm flipV="1">
            <a:off x="4421022" y="4371606"/>
            <a:ext cx="900567" cy="576"/>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68" name="Straight Connector 67"/>
          <p:cNvCxnSpPr>
            <a:stCxn id="29" idx="3"/>
            <a:endCxn id="83" idx="1"/>
          </p:cNvCxnSpPr>
          <p:nvPr/>
        </p:nvCxnSpPr>
        <p:spPr>
          <a:xfrm flipV="1">
            <a:off x="4449719" y="5641887"/>
            <a:ext cx="871870" cy="5461"/>
          </a:xfrm>
          <a:prstGeom prst="line">
            <a:avLst/>
          </a:prstGeom>
          <a:effectLst/>
        </p:spPr>
        <p:style>
          <a:lnRef idx="2">
            <a:schemeClr val="accent1"/>
          </a:lnRef>
          <a:fillRef idx="0">
            <a:schemeClr val="accent1"/>
          </a:fillRef>
          <a:effectRef idx="1">
            <a:schemeClr val="accent1"/>
          </a:effectRef>
          <a:fontRef idx="minor">
            <a:schemeClr val="tx1"/>
          </a:fontRef>
        </p:style>
      </p:cxnSp>
      <p:pic>
        <p:nvPicPr>
          <p:cNvPr id="77" name="Picture 76"/>
          <p:cNvPicPr>
            <a:picLocks noChangeAspect="1"/>
          </p:cNvPicPr>
          <p:nvPr/>
        </p:nvPicPr>
        <p:blipFill>
          <a:blip r:embed="rId4"/>
          <a:stretch>
            <a:fillRect/>
          </a:stretch>
        </p:blipFill>
        <p:spPr>
          <a:xfrm>
            <a:off x="5310528" y="2441791"/>
            <a:ext cx="2294788" cy="1319761"/>
          </a:xfrm>
          <a:prstGeom prst="rect">
            <a:avLst/>
          </a:prstGeom>
        </p:spPr>
      </p:pic>
      <p:pic>
        <p:nvPicPr>
          <p:cNvPr id="71" name="Picture 70"/>
          <p:cNvPicPr>
            <a:picLocks noChangeAspect="1"/>
          </p:cNvPicPr>
          <p:nvPr/>
        </p:nvPicPr>
        <p:blipFill>
          <a:blip r:embed="rId5"/>
          <a:stretch>
            <a:fillRect/>
          </a:stretch>
        </p:blipFill>
        <p:spPr>
          <a:xfrm>
            <a:off x="5321589" y="3701297"/>
            <a:ext cx="2283727" cy="1340618"/>
          </a:xfrm>
          <a:prstGeom prst="rect">
            <a:avLst/>
          </a:prstGeom>
        </p:spPr>
      </p:pic>
      <p:pic>
        <p:nvPicPr>
          <p:cNvPr id="83" name="Picture 82"/>
          <p:cNvPicPr>
            <a:picLocks noChangeAspect="1"/>
          </p:cNvPicPr>
          <p:nvPr/>
        </p:nvPicPr>
        <p:blipFill>
          <a:blip r:embed="rId6"/>
          <a:stretch>
            <a:fillRect/>
          </a:stretch>
        </p:blipFill>
        <p:spPr>
          <a:xfrm>
            <a:off x="5321589" y="5003815"/>
            <a:ext cx="2223922" cy="1276143"/>
          </a:xfrm>
          <a:prstGeom prst="rect">
            <a:avLst/>
          </a:prstGeom>
        </p:spPr>
      </p:pic>
      <p:sp>
        <p:nvSpPr>
          <p:cNvPr id="87" name="Rectangle 86"/>
          <p:cNvSpPr/>
          <p:nvPr/>
        </p:nvSpPr>
        <p:spPr>
          <a:xfrm>
            <a:off x="8268115" y="1641691"/>
            <a:ext cx="543739" cy="461665"/>
          </a:xfrm>
          <a:prstGeom prst="rect">
            <a:avLst/>
          </a:prstGeom>
          <a:noFill/>
          <a:ln>
            <a:solidFill>
              <a:schemeClr val="tx1"/>
            </a:solidFill>
          </a:ln>
        </p:spPr>
        <p:txBody>
          <a:bodyPr wrap="none" lIns="91440" tIns="45720" rIns="91440" bIns="45720">
            <a:spAutoFit/>
          </a:bodyPr>
          <a:lstStyle/>
          <a:p>
            <a:pPr algn="ctr"/>
            <a:r>
              <a:rPr lang="en-US" sz="2400" b="0" cap="none" spc="0" dirty="0">
                <a:ln w="0"/>
                <a:solidFill>
                  <a:schemeClr val="tx1"/>
                </a:solidFill>
                <a:effectLst>
                  <a:outerShdw blurRad="38100" dist="19050" dir="2700000" algn="tl" rotWithShape="0">
                    <a:schemeClr val="dk1">
                      <a:alpha val="40000"/>
                    </a:schemeClr>
                  </a:outerShdw>
                </a:effectLst>
              </a:rPr>
              <a:t>T1</a:t>
            </a:r>
          </a:p>
        </p:txBody>
      </p:sp>
      <p:sp>
        <p:nvSpPr>
          <p:cNvPr id="88" name="Rectangle 87"/>
          <p:cNvSpPr/>
          <p:nvPr/>
        </p:nvSpPr>
        <p:spPr>
          <a:xfrm>
            <a:off x="8268114" y="2870839"/>
            <a:ext cx="543739" cy="461665"/>
          </a:xfrm>
          <a:prstGeom prst="rect">
            <a:avLst/>
          </a:prstGeom>
          <a:noFill/>
          <a:ln>
            <a:solidFill>
              <a:schemeClr val="tx1"/>
            </a:solidFill>
          </a:ln>
        </p:spPr>
        <p:txBody>
          <a:bodyPr wrap="none" lIns="91440" tIns="45720" rIns="91440" bIns="45720">
            <a:spAutoFit/>
          </a:bodyPr>
          <a:lstStyle/>
          <a:p>
            <a:pPr algn="ctr"/>
            <a:r>
              <a:rPr lang="en-US" sz="2400" b="0" cap="none" spc="0" dirty="0">
                <a:ln w="0"/>
                <a:solidFill>
                  <a:schemeClr val="tx1"/>
                </a:solidFill>
                <a:effectLst>
                  <a:outerShdw blurRad="38100" dist="19050" dir="2700000" algn="tl" rotWithShape="0">
                    <a:schemeClr val="dk1">
                      <a:alpha val="40000"/>
                    </a:schemeClr>
                  </a:outerShdw>
                </a:effectLst>
              </a:rPr>
              <a:t>T5</a:t>
            </a:r>
          </a:p>
        </p:txBody>
      </p:sp>
      <p:sp>
        <p:nvSpPr>
          <p:cNvPr id="89" name="Rectangle 88"/>
          <p:cNvSpPr/>
          <p:nvPr/>
        </p:nvSpPr>
        <p:spPr>
          <a:xfrm>
            <a:off x="8268113" y="4141349"/>
            <a:ext cx="543739" cy="461665"/>
          </a:xfrm>
          <a:prstGeom prst="rect">
            <a:avLst/>
          </a:prstGeom>
          <a:noFill/>
          <a:ln>
            <a:solidFill>
              <a:schemeClr val="tx1"/>
            </a:solidFill>
          </a:ln>
        </p:spPr>
        <p:txBody>
          <a:bodyPr wrap="none" lIns="91440" tIns="45720" rIns="91440" bIns="45720">
            <a:spAutoFit/>
          </a:bodyPr>
          <a:lstStyle/>
          <a:p>
            <a:pPr algn="ctr"/>
            <a:r>
              <a:rPr lang="en-US" sz="2400" b="0" cap="none" spc="0" dirty="0">
                <a:ln w="0"/>
                <a:solidFill>
                  <a:schemeClr val="tx1"/>
                </a:solidFill>
                <a:effectLst>
                  <a:outerShdw blurRad="38100" dist="19050" dir="2700000" algn="tl" rotWithShape="0">
                    <a:schemeClr val="dk1">
                      <a:alpha val="40000"/>
                    </a:schemeClr>
                  </a:outerShdw>
                </a:effectLst>
              </a:rPr>
              <a:t>T2</a:t>
            </a:r>
          </a:p>
        </p:txBody>
      </p:sp>
      <p:sp>
        <p:nvSpPr>
          <p:cNvPr id="90" name="Rectangle 89"/>
          <p:cNvSpPr/>
          <p:nvPr/>
        </p:nvSpPr>
        <p:spPr>
          <a:xfrm>
            <a:off x="8096594" y="5416515"/>
            <a:ext cx="715260" cy="461665"/>
          </a:xfrm>
          <a:prstGeom prst="rect">
            <a:avLst/>
          </a:prstGeom>
          <a:noFill/>
          <a:ln>
            <a:solidFill>
              <a:schemeClr val="tx1"/>
            </a:solidFill>
          </a:ln>
        </p:spPr>
        <p:txBody>
          <a:bodyPr wrap="none" lIns="91440" tIns="45720" rIns="91440" bIns="45720">
            <a:spAutoFit/>
          </a:bodyPr>
          <a:lstStyle/>
          <a:p>
            <a:pPr algn="ctr"/>
            <a:r>
              <a:rPr lang="en-US" sz="2400" b="0" cap="none" spc="0" dirty="0">
                <a:ln w="0"/>
                <a:solidFill>
                  <a:schemeClr val="tx1"/>
                </a:solidFill>
                <a:effectLst>
                  <a:outerShdw blurRad="38100" dist="19050" dir="2700000" algn="tl" rotWithShape="0">
                    <a:schemeClr val="dk1">
                      <a:alpha val="40000"/>
                    </a:schemeClr>
                  </a:outerShdw>
                </a:effectLst>
              </a:rPr>
              <a:t>T10</a:t>
            </a:r>
          </a:p>
        </p:txBody>
      </p:sp>
      <p:sp>
        <p:nvSpPr>
          <p:cNvPr id="8" name="Date Placeholder 7"/>
          <p:cNvSpPr>
            <a:spLocks noGrp="1"/>
          </p:cNvSpPr>
          <p:nvPr>
            <p:ph type="dt" sz="half" idx="10"/>
          </p:nvPr>
        </p:nvSpPr>
        <p:spPr/>
        <p:txBody>
          <a:bodyPr/>
          <a:lstStyle/>
          <a:p>
            <a:r>
              <a:rPr lang="en-US"/>
              <a:t>21-06-2022</a:t>
            </a:r>
            <a:endParaRPr lang="en-US" dirty="0"/>
          </a:p>
        </p:txBody>
      </p:sp>
      <p:sp>
        <p:nvSpPr>
          <p:cNvPr id="12" name="Footer Placeholder 11"/>
          <p:cNvSpPr>
            <a:spLocks noGrp="1"/>
          </p:cNvSpPr>
          <p:nvPr>
            <p:ph type="ftr" sz="quarter" idx="11"/>
          </p:nvPr>
        </p:nvSpPr>
        <p:spPr/>
        <p:txBody>
          <a:bodyPr/>
          <a:lstStyle/>
          <a:p>
            <a:r>
              <a:rPr lang="en-US"/>
              <a:t>IAS</a:t>
            </a:r>
            <a:endParaRPr lang="en-US" dirty="0"/>
          </a:p>
        </p:txBody>
      </p:sp>
      <p:sp>
        <p:nvSpPr>
          <p:cNvPr id="13" name="Slide Number Placeholder 12"/>
          <p:cNvSpPr>
            <a:spLocks noGrp="1"/>
          </p:cNvSpPr>
          <p:nvPr>
            <p:ph type="sldNum" sz="quarter" idx="12"/>
          </p:nvPr>
        </p:nvSpPr>
        <p:spPr/>
        <p:txBody>
          <a:bodyPr/>
          <a:lstStyle/>
          <a:p>
            <a:fld id="{8D6C380F-326D-3C40-9EE7-7FBAB0953422}" type="slidenum">
              <a:rPr lang="en-US" smtClean="0"/>
              <a:pPr/>
              <a:t>74</a:t>
            </a:fld>
            <a:endParaRPr lang="en-US"/>
          </a:p>
        </p:txBody>
      </p:sp>
    </p:spTree>
    <p:extLst>
      <p:ext uri="{BB962C8B-B14F-4D97-AF65-F5344CB8AC3E}">
        <p14:creationId xmlns:p14="http://schemas.microsoft.com/office/powerpoint/2010/main" val="297273131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2143125" y="1228451"/>
            <a:ext cx="808882" cy="4800874"/>
          </a:xfrm>
          <a:prstGeom prst="roundRect">
            <a:avLst/>
          </a:prstGeom>
          <a:solidFill>
            <a:schemeClr val="bg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57200" y="71568"/>
            <a:ext cx="8226854" cy="715840"/>
          </a:xfrm>
        </p:spPr>
        <p:txBody>
          <a:bodyPr>
            <a:normAutofit/>
          </a:bodyPr>
          <a:lstStyle/>
          <a:p>
            <a:r>
              <a:rPr lang="en-US" sz="2800" b="1" dirty="0"/>
              <a:t>Wrought aluminum alloys: temper states</a:t>
            </a:r>
          </a:p>
        </p:txBody>
      </p:sp>
      <p:cxnSp>
        <p:nvCxnSpPr>
          <p:cNvPr id="6" name="Straight Connector 5"/>
          <p:cNvCxnSpPr/>
          <p:nvPr/>
        </p:nvCxnSpPr>
        <p:spPr>
          <a:xfrm>
            <a:off x="457200" y="678584"/>
            <a:ext cx="6985591"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3" name="Content Placeholder 2"/>
          <p:cNvSpPr>
            <a:spLocks noGrp="1"/>
          </p:cNvSpPr>
          <p:nvPr>
            <p:ph sz="quarter" idx="13"/>
          </p:nvPr>
        </p:nvSpPr>
        <p:spPr>
          <a:xfrm>
            <a:off x="457200" y="740515"/>
            <a:ext cx="8226425" cy="545086"/>
          </a:xfrm>
        </p:spPr>
        <p:txBody>
          <a:bodyPr>
            <a:normAutofit/>
          </a:bodyPr>
          <a:lstStyle/>
          <a:p>
            <a:pPr algn="just"/>
            <a:r>
              <a:rPr lang="en-GB" sz="2400" b="1" dirty="0">
                <a:solidFill>
                  <a:schemeClr val="tx1">
                    <a:lumMod val="60000"/>
                    <a:lumOff val="40000"/>
                  </a:schemeClr>
                </a:solidFill>
              </a:rPr>
              <a:t>T, thermally treated to produce stable tempers:</a:t>
            </a:r>
            <a:endParaRPr lang="en-GB" sz="1400" dirty="0"/>
          </a:p>
        </p:txBody>
      </p:sp>
      <p:sp>
        <p:nvSpPr>
          <p:cNvPr id="4" name="Rounded Rectangle 3"/>
          <p:cNvSpPr/>
          <p:nvPr/>
        </p:nvSpPr>
        <p:spPr>
          <a:xfrm>
            <a:off x="219075" y="3485358"/>
            <a:ext cx="1533525" cy="60960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400" dirty="0"/>
              <a:t>Solution heat treatment</a:t>
            </a:r>
          </a:p>
        </p:txBody>
      </p:sp>
      <p:sp>
        <p:nvSpPr>
          <p:cNvPr id="9" name="Rounded Rectangle 8"/>
          <p:cNvSpPr/>
          <p:nvPr/>
        </p:nvSpPr>
        <p:spPr>
          <a:xfrm>
            <a:off x="2228851" y="2374904"/>
            <a:ext cx="646956" cy="257175"/>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400" dirty="0"/>
              <a:t>No</a:t>
            </a:r>
          </a:p>
        </p:txBody>
      </p:sp>
      <p:sp>
        <p:nvSpPr>
          <p:cNvPr id="10" name="Rounded Rectangle 9"/>
          <p:cNvSpPr/>
          <p:nvPr/>
        </p:nvSpPr>
        <p:spPr>
          <a:xfrm>
            <a:off x="2228851" y="4891086"/>
            <a:ext cx="646956" cy="257175"/>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400" dirty="0"/>
              <a:t>Yes</a:t>
            </a:r>
          </a:p>
        </p:txBody>
      </p:sp>
      <p:sp>
        <p:nvSpPr>
          <p:cNvPr id="7" name="TextBox 6"/>
          <p:cNvSpPr txBox="1"/>
          <p:nvPr/>
        </p:nvSpPr>
        <p:spPr>
          <a:xfrm>
            <a:off x="2166692" y="1237321"/>
            <a:ext cx="761747" cy="523220"/>
          </a:xfrm>
          <a:prstGeom prst="rect">
            <a:avLst/>
          </a:prstGeom>
          <a:noFill/>
        </p:spPr>
        <p:txBody>
          <a:bodyPr wrap="none" rtlCol="0">
            <a:spAutoFit/>
          </a:bodyPr>
          <a:lstStyle/>
          <a:p>
            <a:pPr algn="ctr"/>
            <a:r>
              <a:rPr lang="en-US" sz="1400" dirty="0"/>
              <a:t>Cold </a:t>
            </a:r>
          </a:p>
          <a:p>
            <a:pPr algn="ctr"/>
            <a:r>
              <a:rPr lang="en-US" sz="1400" dirty="0"/>
              <a:t>worked</a:t>
            </a:r>
          </a:p>
        </p:txBody>
      </p:sp>
      <p:cxnSp>
        <p:nvCxnSpPr>
          <p:cNvPr id="11" name="Straight Connector 10"/>
          <p:cNvCxnSpPr>
            <a:stCxn id="4" idx="3"/>
            <a:endCxn id="9" idx="1"/>
          </p:cNvCxnSpPr>
          <p:nvPr/>
        </p:nvCxnSpPr>
        <p:spPr>
          <a:xfrm flipV="1">
            <a:off x="1752600" y="2503492"/>
            <a:ext cx="476251" cy="1286666"/>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a:stCxn id="4" idx="3"/>
            <a:endCxn id="10" idx="1"/>
          </p:cNvCxnSpPr>
          <p:nvPr/>
        </p:nvCxnSpPr>
        <p:spPr>
          <a:xfrm>
            <a:off x="1752600" y="3790158"/>
            <a:ext cx="476251" cy="1229516"/>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18" name="Rounded Rectangle 17"/>
          <p:cNvSpPr/>
          <p:nvPr/>
        </p:nvSpPr>
        <p:spPr>
          <a:xfrm>
            <a:off x="3510334" y="1237321"/>
            <a:ext cx="1023565" cy="4800874"/>
          </a:xfrm>
          <a:prstGeom prst="roundRect">
            <a:avLst/>
          </a:prstGeom>
          <a:solidFill>
            <a:schemeClr val="bg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TextBox 18"/>
          <p:cNvSpPr txBox="1"/>
          <p:nvPr/>
        </p:nvSpPr>
        <p:spPr>
          <a:xfrm>
            <a:off x="3709428" y="1298364"/>
            <a:ext cx="643126" cy="307777"/>
          </a:xfrm>
          <a:prstGeom prst="rect">
            <a:avLst/>
          </a:prstGeom>
          <a:noFill/>
        </p:spPr>
        <p:txBody>
          <a:bodyPr wrap="none" rtlCol="0">
            <a:spAutoFit/>
          </a:bodyPr>
          <a:lstStyle/>
          <a:p>
            <a:pPr algn="ctr"/>
            <a:r>
              <a:rPr lang="en-US" sz="1400" dirty="0"/>
              <a:t>Aging</a:t>
            </a:r>
          </a:p>
        </p:txBody>
      </p:sp>
      <p:sp>
        <p:nvSpPr>
          <p:cNvPr id="23" name="Rounded Rectangle 22"/>
          <p:cNvSpPr/>
          <p:nvPr/>
        </p:nvSpPr>
        <p:spPr>
          <a:xfrm>
            <a:off x="3612263" y="1743937"/>
            <a:ext cx="797812" cy="257175"/>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400" dirty="0"/>
              <a:t>Natural</a:t>
            </a:r>
          </a:p>
        </p:txBody>
      </p:sp>
      <p:sp>
        <p:nvSpPr>
          <p:cNvPr id="27" name="Rounded Rectangle 26"/>
          <p:cNvSpPr/>
          <p:nvPr/>
        </p:nvSpPr>
        <p:spPr>
          <a:xfrm>
            <a:off x="3613807" y="2971477"/>
            <a:ext cx="834368" cy="257175"/>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400" dirty="0"/>
              <a:t>Artificial</a:t>
            </a:r>
          </a:p>
        </p:txBody>
      </p:sp>
      <p:sp>
        <p:nvSpPr>
          <p:cNvPr id="28" name="Rounded Rectangle 27"/>
          <p:cNvSpPr/>
          <p:nvPr/>
        </p:nvSpPr>
        <p:spPr>
          <a:xfrm>
            <a:off x="3623210" y="4243594"/>
            <a:ext cx="797812" cy="257175"/>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400" dirty="0"/>
              <a:t>Natural</a:t>
            </a:r>
          </a:p>
        </p:txBody>
      </p:sp>
      <p:sp>
        <p:nvSpPr>
          <p:cNvPr id="29" name="Rounded Rectangle 28"/>
          <p:cNvSpPr/>
          <p:nvPr/>
        </p:nvSpPr>
        <p:spPr>
          <a:xfrm>
            <a:off x="3615351" y="5518760"/>
            <a:ext cx="834368" cy="257175"/>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400" dirty="0"/>
              <a:t>Artificial</a:t>
            </a:r>
          </a:p>
        </p:txBody>
      </p:sp>
      <p:cxnSp>
        <p:nvCxnSpPr>
          <p:cNvPr id="34" name="Straight Connector 33"/>
          <p:cNvCxnSpPr>
            <a:stCxn id="9" idx="3"/>
            <a:endCxn id="23" idx="1"/>
          </p:cNvCxnSpPr>
          <p:nvPr/>
        </p:nvCxnSpPr>
        <p:spPr>
          <a:xfrm flipV="1">
            <a:off x="2875807" y="1872525"/>
            <a:ext cx="736456" cy="630967"/>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37" name="Straight Connector 36"/>
          <p:cNvCxnSpPr>
            <a:stCxn id="9" idx="3"/>
            <a:endCxn id="27" idx="1"/>
          </p:cNvCxnSpPr>
          <p:nvPr/>
        </p:nvCxnSpPr>
        <p:spPr>
          <a:xfrm>
            <a:off x="2875807" y="2503492"/>
            <a:ext cx="738000" cy="596573"/>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a:stCxn id="10" idx="3"/>
            <a:endCxn id="28" idx="1"/>
          </p:cNvCxnSpPr>
          <p:nvPr/>
        </p:nvCxnSpPr>
        <p:spPr>
          <a:xfrm flipV="1">
            <a:off x="2875807" y="4372182"/>
            <a:ext cx="747403" cy="647492"/>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a:stCxn id="10" idx="3"/>
            <a:endCxn id="29" idx="1"/>
          </p:cNvCxnSpPr>
          <p:nvPr/>
        </p:nvCxnSpPr>
        <p:spPr>
          <a:xfrm>
            <a:off x="2875807" y="5019674"/>
            <a:ext cx="739544" cy="627674"/>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58" name="Straight Connector 57"/>
          <p:cNvCxnSpPr>
            <a:stCxn id="23" idx="3"/>
            <a:endCxn id="15" idx="1"/>
          </p:cNvCxnSpPr>
          <p:nvPr/>
        </p:nvCxnSpPr>
        <p:spPr>
          <a:xfrm>
            <a:off x="4410075" y="1872525"/>
            <a:ext cx="1260000"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a:stCxn id="27" idx="3"/>
            <a:endCxn id="16" idx="1"/>
          </p:cNvCxnSpPr>
          <p:nvPr/>
        </p:nvCxnSpPr>
        <p:spPr>
          <a:xfrm>
            <a:off x="4448175" y="3100065"/>
            <a:ext cx="1260000"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a:stCxn id="28" idx="3"/>
          </p:cNvCxnSpPr>
          <p:nvPr/>
        </p:nvCxnSpPr>
        <p:spPr>
          <a:xfrm>
            <a:off x="4421021" y="4372182"/>
            <a:ext cx="1260000"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68" name="Straight Connector 67"/>
          <p:cNvCxnSpPr/>
          <p:nvPr/>
        </p:nvCxnSpPr>
        <p:spPr>
          <a:xfrm>
            <a:off x="4468769" y="5647349"/>
            <a:ext cx="1260000" cy="0"/>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87" name="Rectangle 86"/>
          <p:cNvSpPr/>
          <p:nvPr/>
        </p:nvSpPr>
        <p:spPr>
          <a:xfrm>
            <a:off x="8268115" y="1641691"/>
            <a:ext cx="543739" cy="461665"/>
          </a:xfrm>
          <a:prstGeom prst="rect">
            <a:avLst/>
          </a:prstGeom>
          <a:noFill/>
          <a:ln>
            <a:solidFill>
              <a:schemeClr val="tx1"/>
            </a:solidFill>
          </a:ln>
        </p:spPr>
        <p:txBody>
          <a:bodyPr wrap="none" lIns="91440" tIns="45720" rIns="91440" bIns="45720">
            <a:spAutoFit/>
          </a:bodyPr>
          <a:lstStyle/>
          <a:p>
            <a:pPr algn="ctr"/>
            <a:r>
              <a:rPr lang="en-US" sz="2400" b="0" cap="none" spc="0" dirty="0">
                <a:ln w="0"/>
                <a:solidFill>
                  <a:schemeClr val="tx1"/>
                </a:solidFill>
                <a:effectLst>
                  <a:outerShdw blurRad="38100" dist="19050" dir="2700000" algn="tl" rotWithShape="0">
                    <a:schemeClr val="dk1">
                      <a:alpha val="40000"/>
                    </a:schemeClr>
                  </a:outerShdw>
                </a:effectLst>
              </a:rPr>
              <a:t>T4</a:t>
            </a:r>
          </a:p>
        </p:txBody>
      </p:sp>
      <p:sp>
        <p:nvSpPr>
          <p:cNvPr id="88" name="Rectangle 87"/>
          <p:cNvSpPr/>
          <p:nvPr/>
        </p:nvSpPr>
        <p:spPr>
          <a:xfrm>
            <a:off x="8268114" y="2870839"/>
            <a:ext cx="543739" cy="461665"/>
          </a:xfrm>
          <a:prstGeom prst="rect">
            <a:avLst/>
          </a:prstGeom>
          <a:noFill/>
          <a:ln>
            <a:solidFill>
              <a:schemeClr val="tx1"/>
            </a:solidFill>
          </a:ln>
        </p:spPr>
        <p:txBody>
          <a:bodyPr wrap="none" lIns="91440" tIns="45720" rIns="91440" bIns="45720">
            <a:spAutoFit/>
          </a:bodyPr>
          <a:lstStyle/>
          <a:p>
            <a:pPr algn="ctr"/>
            <a:r>
              <a:rPr lang="en-US" sz="2400" b="0" cap="none" spc="0" dirty="0">
                <a:ln w="0"/>
                <a:solidFill>
                  <a:schemeClr val="tx1"/>
                </a:solidFill>
                <a:effectLst>
                  <a:outerShdw blurRad="38100" dist="19050" dir="2700000" algn="tl" rotWithShape="0">
                    <a:schemeClr val="dk1">
                      <a:alpha val="40000"/>
                    </a:schemeClr>
                  </a:outerShdw>
                </a:effectLst>
              </a:rPr>
              <a:t>T6</a:t>
            </a:r>
          </a:p>
        </p:txBody>
      </p:sp>
      <p:sp>
        <p:nvSpPr>
          <p:cNvPr id="89" name="Rectangle 88"/>
          <p:cNvSpPr/>
          <p:nvPr/>
        </p:nvSpPr>
        <p:spPr>
          <a:xfrm>
            <a:off x="8268113" y="4141349"/>
            <a:ext cx="543739" cy="461665"/>
          </a:xfrm>
          <a:prstGeom prst="rect">
            <a:avLst/>
          </a:prstGeom>
          <a:noFill/>
          <a:ln>
            <a:solidFill>
              <a:schemeClr val="tx1"/>
            </a:solidFill>
          </a:ln>
        </p:spPr>
        <p:txBody>
          <a:bodyPr wrap="none" lIns="91440" tIns="45720" rIns="91440" bIns="45720">
            <a:spAutoFit/>
          </a:bodyPr>
          <a:lstStyle/>
          <a:p>
            <a:pPr algn="ctr"/>
            <a:r>
              <a:rPr lang="en-US" sz="2400" b="0" cap="none" spc="0" dirty="0">
                <a:ln w="0"/>
                <a:solidFill>
                  <a:schemeClr val="tx1"/>
                </a:solidFill>
                <a:effectLst>
                  <a:outerShdw blurRad="38100" dist="19050" dir="2700000" algn="tl" rotWithShape="0">
                    <a:schemeClr val="dk1">
                      <a:alpha val="40000"/>
                    </a:schemeClr>
                  </a:outerShdw>
                </a:effectLst>
              </a:rPr>
              <a:t>T3</a:t>
            </a:r>
          </a:p>
        </p:txBody>
      </p:sp>
      <p:sp>
        <p:nvSpPr>
          <p:cNvPr id="90" name="Rectangle 89"/>
          <p:cNvSpPr/>
          <p:nvPr/>
        </p:nvSpPr>
        <p:spPr>
          <a:xfrm>
            <a:off x="8268112" y="5421907"/>
            <a:ext cx="543739" cy="461665"/>
          </a:xfrm>
          <a:prstGeom prst="rect">
            <a:avLst/>
          </a:prstGeom>
          <a:noFill/>
          <a:ln>
            <a:solidFill>
              <a:schemeClr val="tx1"/>
            </a:solidFill>
          </a:ln>
        </p:spPr>
        <p:txBody>
          <a:bodyPr wrap="none" lIns="91440" tIns="45720" rIns="91440" bIns="45720">
            <a:spAutoFit/>
          </a:bodyPr>
          <a:lstStyle/>
          <a:p>
            <a:pPr algn="ctr"/>
            <a:r>
              <a:rPr lang="en-US" sz="2400" b="0" cap="none" spc="0">
                <a:ln w="0"/>
                <a:solidFill>
                  <a:schemeClr val="tx1"/>
                </a:solidFill>
                <a:effectLst>
                  <a:outerShdw blurRad="38100" dist="19050" dir="2700000" algn="tl" rotWithShape="0">
                    <a:schemeClr val="dk1">
                      <a:alpha val="40000"/>
                    </a:schemeClr>
                  </a:outerShdw>
                </a:effectLst>
              </a:rPr>
              <a:t>T8</a:t>
            </a:r>
            <a:endParaRPr lang="en-US" sz="2400" b="0" cap="none" spc="0" dirty="0">
              <a:ln w="0"/>
              <a:solidFill>
                <a:schemeClr val="tx1"/>
              </a:solidFill>
              <a:effectLst>
                <a:outerShdw blurRad="38100" dist="19050" dir="2700000" algn="tl" rotWithShape="0">
                  <a:schemeClr val="dk1">
                    <a:alpha val="40000"/>
                  </a:schemeClr>
                </a:outerShdw>
              </a:effectLst>
            </a:endParaRPr>
          </a:p>
        </p:txBody>
      </p:sp>
      <p:sp>
        <p:nvSpPr>
          <p:cNvPr id="49" name="Rounded Rectangle 48"/>
          <p:cNvSpPr/>
          <p:nvPr/>
        </p:nvSpPr>
        <p:spPr>
          <a:xfrm>
            <a:off x="3519208" y="3237032"/>
            <a:ext cx="1023565" cy="257175"/>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400" dirty="0"/>
              <a:t>Overaged</a:t>
            </a:r>
          </a:p>
        </p:txBody>
      </p:sp>
      <p:sp>
        <p:nvSpPr>
          <p:cNvPr id="50" name="Rectangle 49"/>
          <p:cNvSpPr/>
          <p:nvPr/>
        </p:nvSpPr>
        <p:spPr>
          <a:xfrm>
            <a:off x="8268115" y="2865815"/>
            <a:ext cx="543739" cy="461665"/>
          </a:xfrm>
          <a:prstGeom prst="rect">
            <a:avLst/>
          </a:prstGeom>
          <a:noFill/>
          <a:ln>
            <a:solidFill>
              <a:schemeClr val="tx1"/>
            </a:solidFill>
          </a:ln>
        </p:spPr>
        <p:txBody>
          <a:bodyPr wrap="none" lIns="91440" tIns="45720" rIns="91440" bIns="45720">
            <a:spAutoFit/>
          </a:bodyPr>
          <a:lstStyle/>
          <a:p>
            <a:pPr algn="ctr"/>
            <a:r>
              <a:rPr lang="en-US" sz="2400" b="0" cap="none" spc="0" dirty="0">
                <a:ln w="0"/>
                <a:solidFill>
                  <a:schemeClr val="tx1"/>
                </a:solidFill>
                <a:effectLst>
                  <a:outerShdw blurRad="38100" dist="19050" dir="2700000" algn="tl" rotWithShape="0">
                    <a:schemeClr val="dk1">
                      <a:alpha val="40000"/>
                    </a:schemeClr>
                  </a:outerShdw>
                </a:effectLst>
              </a:rPr>
              <a:t>T7</a:t>
            </a:r>
          </a:p>
        </p:txBody>
      </p:sp>
      <p:sp>
        <p:nvSpPr>
          <p:cNvPr id="51" name="Rectangle 50"/>
          <p:cNvSpPr/>
          <p:nvPr/>
        </p:nvSpPr>
        <p:spPr>
          <a:xfrm>
            <a:off x="8269340" y="5416516"/>
            <a:ext cx="543739" cy="461665"/>
          </a:xfrm>
          <a:prstGeom prst="rect">
            <a:avLst/>
          </a:prstGeom>
          <a:noFill/>
          <a:ln>
            <a:solidFill>
              <a:schemeClr val="tx1"/>
            </a:solidFill>
          </a:ln>
        </p:spPr>
        <p:txBody>
          <a:bodyPr wrap="none" lIns="91440" tIns="45720" rIns="91440" bIns="45720">
            <a:spAutoFit/>
          </a:bodyPr>
          <a:lstStyle/>
          <a:p>
            <a:pPr algn="ctr"/>
            <a:r>
              <a:rPr lang="en-US" sz="2400" b="0" cap="none" spc="0" dirty="0">
                <a:ln w="0"/>
                <a:solidFill>
                  <a:schemeClr val="tx1"/>
                </a:solidFill>
                <a:effectLst>
                  <a:outerShdw blurRad="38100" dist="19050" dir="2700000" algn="tl" rotWithShape="0">
                    <a:schemeClr val="dk1">
                      <a:alpha val="40000"/>
                    </a:schemeClr>
                  </a:outerShdw>
                </a:effectLst>
              </a:rPr>
              <a:t>T9</a:t>
            </a:r>
          </a:p>
        </p:txBody>
      </p:sp>
      <p:pic>
        <p:nvPicPr>
          <p:cNvPr id="12" name="Picture 11"/>
          <p:cNvPicPr>
            <a:picLocks noChangeAspect="1"/>
          </p:cNvPicPr>
          <p:nvPr/>
        </p:nvPicPr>
        <p:blipFill>
          <a:blip r:embed="rId3"/>
          <a:stretch>
            <a:fillRect/>
          </a:stretch>
        </p:blipFill>
        <p:spPr>
          <a:xfrm>
            <a:off x="5740610" y="3711581"/>
            <a:ext cx="2256836" cy="1321200"/>
          </a:xfrm>
          <a:prstGeom prst="rect">
            <a:avLst/>
          </a:prstGeom>
        </p:spPr>
      </p:pic>
      <p:pic>
        <p:nvPicPr>
          <p:cNvPr id="15" name="Picture 14"/>
          <p:cNvPicPr>
            <a:picLocks noChangeAspect="1"/>
          </p:cNvPicPr>
          <p:nvPr/>
        </p:nvPicPr>
        <p:blipFill>
          <a:blip r:embed="rId4"/>
          <a:stretch>
            <a:fillRect/>
          </a:stretch>
        </p:blipFill>
        <p:spPr>
          <a:xfrm>
            <a:off x="5737863" y="1215245"/>
            <a:ext cx="2262329" cy="1321200"/>
          </a:xfrm>
          <a:prstGeom prst="rect">
            <a:avLst/>
          </a:prstGeom>
        </p:spPr>
      </p:pic>
      <p:pic>
        <p:nvPicPr>
          <p:cNvPr id="22" name="Picture 21"/>
          <p:cNvPicPr>
            <a:picLocks noChangeAspect="1"/>
          </p:cNvPicPr>
          <p:nvPr/>
        </p:nvPicPr>
        <p:blipFill>
          <a:blip r:embed="rId5"/>
          <a:stretch>
            <a:fillRect/>
          </a:stretch>
        </p:blipFill>
        <p:spPr>
          <a:xfrm>
            <a:off x="5674524" y="2477565"/>
            <a:ext cx="2336110" cy="1321200"/>
          </a:xfrm>
          <a:prstGeom prst="rect">
            <a:avLst/>
          </a:prstGeom>
        </p:spPr>
      </p:pic>
      <p:pic>
        <p:nvPicPr>
          <p:cNvPr id="24" name="Picture 23"/>
          <p:cNvPicPr>
            <a:picLocks noChangeAspect="1"/>
          </p:cNvPicPr>
          <p:nvPr/>
        </p:nvPicPr>
        <p:blipFill>
          <a:blip r:embed="rId6"/>
          <a:stretch>
            <a:fillRect/>
          </a:stretch>
        </p:blipFill>
        <p:spPr>
          <a:xfrm>
            <a:off x="5694893" y="4960438"/>
            <a:ext cx="2310168" cy="1321200"/>
          </a:xfrm>
          <a:prstGeom prst="rect">
            <a:avLst/>
          </a:prstGeom>
        </p:spPr>
      </p:pic>
      <p:pic>
        <p:nvPicPr>
          <p:cNvPr id="32" name="Picture 31"/>
          <p:cNvPicPr>
            <a:picLocks noChangeAspect="1"/>
          </p:cNvPicPr>
          <p:nvPr/>
        </p:nvPicPr>
        <p:blipFill>
          <a:blip r:embed="rId7"/>
          <a:stretch>
            <a:fillRect/>
          </a:stretch>
        </p:blipFill>
        <p:spPr>
          <a:xfrm>
            <a:off x="5679600" y="2473884"/>
            <a:ext cx="2321167" cy="1321200"/>
          </a:xfrm>
          <a:prstGeom prst="rect">
            <a:avLst/>
          </a:prstGeom>
        </p:spPr>
      </p:pic>
      <p:pic>
        <p:nvPicPr>
          <p:cNvPr id="48" name="Picture 47"/>
          <p:cNvPicPr>
            <a:picLocks noChangeAspect="1"/>
          </p:cNvPicPr>
          <p:nvPr/>
        </p:nvPicPr>
        <p:blipFill>
          <a:blip r:embed="rId8"/>
          <a:stretch>
            <a:fillRect/>
          </a:stretch>
        </p:blipFill>
        <p:spPr>
          <a:xfrm>
            <a:off x="5708175" y="4960061"/>
            <a:ext cx="2303104" cy="1321200"/>
          </a:xfrm>
          <a:prstGeom prst="rect">
            <a:avLst/>
          </a:prstGeom>
        </p:spPr>
      </p:pic>
      <p:sp>
        <p:nvSpPr>
          <p:cNvPr id="8" name="Date Placeholder 7"/>
          <p:cNvSpPr>
            <a:spLocks noGrp="1"/>
          </p:cNvSpPr>
          <p:nvPr>
            <p:ph type="dt" sz="half" idx="10"/>
          </p:nvPr>
        </p:nvSpPr>
        <p:spPr/>
        <p:txBody>
          <a:bodyPr/>
          <a:lstStyle/>
          <a:p>
            <a:r>
              <a:rPr lang="en-US"/>
              <a:t>21-06-2022</a:t>
            </a:r>
            <a:endParaRPr lang="en-US" dirty="0"/>
          </a:p>
        </p:txBody>
      </p:sp>
      <p:sp>
        <p:nvSpPr>
          <p:cNvPr id="13" name="Footer Placeholder 12"/>
          <p:cNvSpPr>
            <a:spLocks noGrp="1"/>
          </p:cNvSpPr>
          <p:nvPr>
            <p:ph type="ftr" sz="quarter" idx="11"/>
          </p:nvPr>
        </p:nvSpPr>
        <p:spPr/>
        <p:txBody>
          <a:bodyPr/>
          <a:lstStyle/>
          <a:p>
            <a:r>
              <a:rPr lang="en-US"/>
              <a:t>IAS</a:t>
            </a:r>
            <a:endParaRPr lang="en-US" dirty="0"/>
          </a:p>
        </p:txBody>
      </p:sp>
      <p:sp>
        <p:nvSpPr>
          <p:cNvPr id="14" name="Slide Number Placeholder 13"/>
          <p:cNvSpPr>
            <a:spLocks noGrp="1"/>
          </p:cNvSpPr>
          <p:nvPr>
            <p:ph type="sldNum" sz="quarter" idx="12"/>
          </p:nvPr>
        </p:nvSpPr>
        <p:spPr/>
        <p:txBody>
          <a:bodyPr/>
          <a:lstStyle/>
          <a:p>
            <a:fld id="{8D6C380F-326D-3C40-9EE7-7FBAB0953422}" type="slidenum">
              <a:rPr lang="en-US" smtClean="0"/>
              <a:pPr/>
              <a:t>75</a:t>
            </a:fld>
            <a:endParaRPr lang="en-US"/>
          </a:p>
        </p:txBody>
      </p:sp>
    </p:spTree>
    <p:extLst>
      <p:ext uri="{BB962C8B-B14F-4D97-AF65-F5344CB8AC3E}">
        <p14:creationId xmlns:p14="http://schemas.microsoft.com/office/powerpoint/2010/main" val="992226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par>
                                <p:cTn id="8" presetID="10" presetClass="exit" presetSubtype="0" fill="hold" grpId="0" nodeType="withEffect">
                                  <p:stCondLst>
                                    <p:cond delay="0"/>
                                  </p:stCondLst>
                                  <p:childTnLst>
                                    <p:animEffect transition="out" filter="fade">
                                      <p:cBhvr>
                                        <p:cTn id="9" dur="500"/>
                                        <p:tgtEl>
                                          <p:spTgt spid="88"/>
                                        </p:tgtEl>
                                      </p:cBhvr>
                                    </p:animEffect>
                                    <p:set>
                                      <p:cBhvr>
                                        <p:cTn id="10" dur="1" fill="hold">
                                          <p:stCondLst>
                                            <p:cond delay="499"/>
                                          </p:stCondLst>
                                        </p:cTn>
                                        <p:tgtEl>
                                          <p:spTgt spid="88"/>
                                        </p:tgtEl>
                                        <p:attrNameLst>
                                          <p:attrName>style.visibility</p:attrName>
                                        </p:attrNameLst>
                                      </p:cBhvr>
                                      <p:to>
                                        <p:strVal val="hidden"/>
                                      </p:to>
                                    </p:set>
                                  </p:childTnLst>
                                </p:cTn>
                              </p:par>
                              <p:par>
                                <p:cTn id="11" presetID="10" presetClass="entr" presetSubtype="0" fill="hold"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0"/>
                                        </p:tgtEl>
                                        <p:attrNameLst>
                                          <p:attrName>style.visibility</p:attrName>
                                        </p:attrNameLst>
                                      </p:cBhvr>
                                      <p:to>
                                        <p:strVal val="visible"/>
                                      </p:to>
                                    </p:set>
                                    <p:animEffect transition="in" filter="fade">
                                      <p:cBhvr>
                                        <p:cTn id="16" dur="500"/>
                                        <p:tgtEl>
                                          <p:spTgt spid="50"/>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grpId="0" nodeType="clickEffect">
                                  <p:stCondLst>
                                    <p:cond delay="0"/>
                                  </p:stCondLst>
                                  <p:childTnLst>
                                    <p:animEffect transition="out" filter="fade">
                                      <p:cBhvr>
                                        <p:cTn id="20" dur="500"/>
                                        <p:tgtEl>
                                          <p:spTgt spid="90"/>
                                        </p:tgtEl>
                                      </p:cBhvr>
                                    </p:animEffect>
                                    <p:set>
                                      <p:cBhvr>
                                        <p:cTn id="21" dur="1" fill="hold">
                                          <p:stCondLst>
                                            <p:cond delay="499"/>
                                          </p:stCondLst>
                                        </p:cTn>
                                        <p:tgtEl>
                                          <p:spTgt spid="90"/>
                                        </p:tgtEl>
                                        <p:attrNameLst>
                                          <p:attrName>style.visibility</p:attrName>
                                        </p:attrNameLst>
                                      </p:cBhvr>
                                      <p:to>
                                        <p:strVal val="hidden"/>
                                      </p:to>
                                    </p:set>
                                  </p:childTnLst>
                                </p:cTn>
                              </p:par>
                              <p:par>
                                <p:cTn id="22" presetID="10" presetClass="exit" presetSubtype="0" fill="hold" nodeType="withEffect">
                                  <p:stCondLst>
                                    <p:cond delay="0"/>
                                  </p:stCondLst>
                                  <p:childTnLst>
                                    <p:animEffect transition="out" filter="fade">
                                      <p:cBhvr>
                                        <p:cTn id="23" dur="500"/>
                                        <p:tgtEl>
                                          <p:spTgt spid="24"/>
                                        </p:tgtEl>
                                      </p:cBhvr>
                                    </p:animEffect>
                                    <p:set>
                                      <p:cBhvr>
                                        <p:cTn id="24" dur="1" fill="hold">
                                          <p:stCondLst>
                                            <p:cond delay="499"/>
                                          </p:stCondLst>
                                        </p:cTn>
                                        <p:tgtEl>
                                          <p:spTgt spid="24"/>
                                        </p:tgtEl>
                                        <p:attrNameLst>
                                          <p:attrName>style.visibility</p:attrName>
                                        </p:attrNameLst>
                                      </p:cBhvr>
                                      <p:to>
                                        <p:strVal val="hidden"/>
                                      </p:to>
                                    </p:set>
                                  </p:childTnLst>
                                </p:cTn>
                              </p:par>
                              <p:par>
                                <p:cTn id="25" presetID="10" presetClass="entr" presetSubtype="0" fill="hold" grpId="0" nodeType="withEffect">
                                  <p:stCondLst>
                                    <p:cond delay="0"/>
                                  </p:stCondLst>
                                  <p:childTnLst>
                                    <p:set>
                                      <p:cBhvr>
                                        <p:cTn id="26" dur="1" fill="hold">
                                          <p:stCondLst>
                                            <p:cond delay="0"/>
                                          </p:stCondLst>
                                        </p:cTn>
                                        <p:tgtEl>
                                          <p:spTgt spid="51"/>
                                        </p:tgtEl>
                                        <p:attrNameLst>
                                          <p:attrName>style.visibility</p:attrName>
                                        </p:attrNameLst>
                                      </p:cBhvr>
                                      <p:to>
                                        <p:strVal val="visible"/>
                                      </p:to>
                                    </p:set>
                                    <p:animEffect transition="in" filter="fade">
                                      <p:cBhvr>
                                        <p:cTn id="27" dur="500"/>
                                        <p:tgtEl>
                                          <p:spTgt spid="51"/>
                                        </p:tgtEl>
                                      </p:cBhvr>
                                    </p:animEffect>
                                  </p:childTnLst>
                                </p:cTn>
                              </p:par>
                              <p:par>
                                <p:cTn id="28" presetID="10" presetClass="entr" presetSubtype="0" fill="hold" nodeType="withEffect">
                                  <p:stCondLst>
                                    <p:cond delay="0"/>
                                  </p:stCondLst>
                                  <p:childTnLst>
                                    <p:set>
                                      <p:cBhvr>
                                        <p:cTn id="29" dur="1" fill="hold">
                                          <p:stCondLst>
                                            <p:cond delay="0"/>
                                          </p:stCondLst>
                                        </p:cTn>
                                        <p:tgtEl>
                                          <p:spTgt spid="48"/>
                                        </p:tgtEl>
                                        <p:attrNameLst>
                                          <p:attrName>style.visibility</p:attrName>
                                        </p:attrNameLst>
                                      </p:cBhvr>
                                      <p:to>
                                        <p:strVal val="visible"/>
                                      </p:to>
                                    </p:set>
                                    <p:animEffect transition="in" filter="fade">
                                      <p:cBhvr>
                                        <p:cTn id="30" dur="500"/>
                                        <p:tgtEl>
                                          <p:spTgt spid="48"/>
                                        </p:tgtEl>
                                      </p:cBhvr>
                                    </p:animEffect>
                                  </p:childTnLst>
                                </p:cTn>
                              </p:par>
                              <p:par>
                                <p:cTn id="31" presetID="10" presetClass="exit" presetSubtype="0" fill="hold" nodeType="withEffect">
                                  <p:stCondLst>
                                    <p:cond delay="0"/>
                                  </p:stCondLst>
                                  <p:childTnLst>
                                    <p:animEffect transition="out" filter="fade">
                                      <p:cBhvr>
                                        <p:cTn id="32" dur="500"/>
                                        <p:tgtEl>
                                          <p:spTgt spid="22"/>
                                        </p:tgtEl>
                                      </p:cBhvr>
                                    </p:animEffect>
                                    <p:set>
                                      <p:cBhvr>
                                        <p:cTn id="33" dur="1" fill="hold">
                                          <p:stCondLst>
                                            <p:cond delay="499"/>
                                          </p:stCondLst>
                                        </p:cTn>
                                        <p:tgtEl>
                                          <p:spTgt spid="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animBg="1"/>
      <p:bldP spid="90" grpId="0" animBg="1"/>
      <p:bldP spid="49" grpId="0" animBg="1"/>
      <p:bldP spid="50" grpId="0" animBg="1"/>
      <p:bldP spid="51"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9946" y="186113"/>
            <a:ext cx="8226854" cy="715840"/>
          </a:xfrm>
        </p:spPr>
        <p:txBody>
          <a:bodyPr/>
          <a:lstStyle/>
          <a:p>
            <a:r>
              <a:rPr lang="en-US" u="sng" dirty="0"/>
              <a:t>Prices</a:t>
            </a:r>
          </a:p>
        </p:txBody>
      </p:sp>
      <p:sp>
        <p:nvSpPr>
          <p:cNvPr id="3" name="Date Placeholder 2"/>
          <p:cNvSpPr>
            <a:spLocks noGrp="1"/>
          </p:cNvSpPr>
          <p:nvPr>
            <p:ph type="dt" sz="half" idx="10"/>
          </p:nvPr>
        </p:nvSpPr>
        <p:spPr/>
        <p:txBody>
          <a:bodyPr/>
          <a:lstStyle/>
          <a:p>
            <a:r>
              <a:rPr lang="en-US"/>
              <a:t>04-06-2024</a:t>
            </a:r>
            <a:endParaRPr lang="en-US" dirty="0"/>
          </a:p>
        </p:txBody>
      </p:sp>
      <p:sp>
        <p:nvSpPr>
          <p:cNvPr id="4" name="Footer Placeholder 3"/>
          <p:cNvSpPr>
            <a:spLocks noGrp="1"/>
          </p:cNvSpPr>
          <p:nvPr>
            <p:ph type="ftr" sz="quarter" idx="11"/>
          </p:nvPr>
        </p:nvSpPr>
        <p:spPr/>
        <p:txBody>
          <a:bodyPr/>
          <a:lstStyle/>
          <a:p>
            <a:r>
              <a:rPr lang="en-US"/>
              <a:t>IAS - Non – ferrous metals for particle accelerators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76</a:t>
            </a:fld>
            <a:endParaRPr lang="en-US"/>
          </a:p>
        </p:txBody>
      </p:sp>
      <p:sp>
        <p:nvSpPr>
          <p:cNvPr id="7" name="TextBox 6"/>
          <p:cNvSpPr txBox="1"/>
          <p:nvPr/>
        </p:nvSpPr>
        <p:spPr>
          <a:xfrm>
            <a:off x="333370" y="1339864"/>
            <a:ext cx="8448675" cy="1015663"/>
          </a:xfrm>
          <a:prstGeom prst="rect">
            <a:avLst/>
          </a:prstGeom>
          <a:noFill/>
        </p:spPr>
        <p:txBody>
          <a:bodyPr wrap="square" rtlCol="0">
            <a:spAutoFit/>
          </a:bodyPr>
          <a:lstStyle/>
          <a:p>
            <a:pPr marL="800100" lvl="1" indent="-342900">
              <a:buFont typeface="Arial" panose="020B0604020202020204" pitchFamily="34" charset="0"/>
              <a:buChar char="•"/>
            </a:pPr>
            <a:r>
              <a:rPr lang="en-US" sz="2000" dirty="0"/>
              <a:t>Al and Al alloys general purpose </a:t>
            </a:r>
            <a:r>
              <a:rPr lang="en-US" sz="2000" dirty="0">
                <a:sym typeface="Wingdings" panose="05000000000000000000" pitchFamily="2" charset="2"/>
              </a:rPr>
              <a:t> 5 EUR / Kg</a:t>
            </a:r>
          </a:p>
          <a:p>
            <a:pPr marL="800100" lvl="1" indent="-342900">
              <a:buFont typeface="Arial" panose="020B0604020202020204" pitchFamily="34" charset="0"/>
              <a:buChar char="•"/>
            </a:pPr>
            <a:r>
              <a:rPr lang="en-US" sz="2000" dirty="0">
                <a:sym typeface="Wingdings" panose="05000000000000000000" pitchFamily="2" charset="2"/>
              </a:rPr>
              <a:t>EN AW 2219 forged blanks  80 EUR / Kg</a:t>
            </a:r>
          </a:p>
          <a:p>
            <a:pPr marL="800100" lvl="1" indent="-342900">
              <a:buFont typeface="Arial" panose="020B0604020202020204" pitchFamily="34" charset="0"/>
              <a:buChar char="•"/>
            </a:pPr>
            <a:r>
              <a:rPr lang="en-US" sz="2000" dirty="0">
                <a:sym typeface="Wingdings" panose="05000000000000000000" pitchFamily="2" charset="2"/>
              </a:rPr>
              <a:t>Special forgings, EN AW 6061  15 EUR / Kg</a:t>
            </a:r>
            <a:endParaRPr lang="en-US" sz="2000" dirty="0"/>
          </a:p>
        </p:txBody>
      </p:sp>
      <p:sp>
        <p:nvSpPr>
          <p:cNvPr id="8" name="TextBox 7"/>
          <p:cNvSpPr txBox="1"/>
          <p:nvPr/>
        </p:nvSpPr>
        <p:spPr>
          <a:xfrm>
            <a:off x="333374" y="2793438"/>
            <a:ext cx="8448675" cy="1323439"/>
          </a:xfrm>
          <a:prstGeom prst="rect">
            <a:avLst/>
          </a:prstGeom>
          <a:noFill/>
        </p:spPr>
        <p:txBody>
          <a:bodyPr wrap="square" rtlCol="0">
            <a:spAutoFit/>
          </a:bodyPr>
          <a:lstStyle/>
          <a:p>
            <a:pPr marL="800100" lvl="1" indent="-342900">
              <a:buFont typeface="Arial" panose="020B0604020202020204" pitchFamily="34" charset="0"/>
              <a:buChar char="•"/>
            </a:pPr>
            <a:r>
              <a:rPr lang="en-US" sz="2000" dirty="0"/>
              <a:t>OFE Cu </a:t>
            </a:r>
            <a:r>
              <a:rPr lang="en-US" sz="2000" dirty="0">
                <a:sym typeface="Wingdings" panose="05000000000000000000" pitchFamily="2" charset="2"/>
              </a:rPr>
              <a:t> 25 - 40 EUR / Kg (3D forged)</a:t>
            </a:r>
          </a:p>
          <a:p>
            <a:pPr marL="800100" lvl="1" indent="-342900">
              <a:buFont typeface="Arial" panose="020B0604020202020204" pitchFamily="34" charset="0"/>
              <a:buChar char="•"/>
            </a:pPr>
            <a:r>
              <a:rPr lang="en-US" sz="2000" dirty="0">
                <a:sym typeface="Wingdings" panose="05000000000000000000" pitchFamily="2" charset="2"/>
              </a:rPr>
              <a:t>OF Cu 10 EUR / Kg (basis)</a:t>
            </a:r>
          </a:p>
          <a:p>
            <a:pPr marL="800100" lvl="1" indent="-342900">
              <a:buFont typeface="Arial" panose="020B0604020202020204" pitchFamily="34" charset="0"/>
              <a:buChar char="•"/>
            </a:pPr>
            <a:r>
              <a:rPr lang="en-US" sz="2000" dirty="0" err="1">
                <a:sym typeface="Wingdings" panose="05000000000000000000" pitchFamily="2" charset="2"/>
              </a:rPr>
              <a:t>CuBe</a:t>
            </a:r>
            <a:r>
              <a:rPr lang="en-US" sz="2000" dirty="0">
                <a:sym typeface="Wingdings" panose="05000000000000000000" pitchFamily="2" charset="2"/>
              </a:rPr>
              <a:t>, high (low) Be  40 - 90 EUR / Kg (strips)</a:t>
            </a:r>
          </a:p>
          <a:p>
            <a:pPr marL="800100" lvl="1" indent="-342900">
              <a:buFont typeface="Arial" panose="020B0604020202020204" pitchFamily="34" charset="0"/>
              <a:buChar char="•"/>
            </a:pPr>
            <a:r>
              <a:rPr lang="en-US" sz="2000" dirty="0" err="1">
                <a:sym typeface="Wingdings" panose="05000000000000000000" pitchFamily="2" charset="2"/>
              </a:rPr>
              <a:t>Glidcop</a:t>
            </a:r>
            <a:r>
              <a:rPr lang="en-US" sz="2000" dirty="0">
                <a:sym typeface="Wingdings" panose="05000000000000000000" pitchFamily="2" charset="2"/>
              </a:rPr>
              <a:t>  55 EUR / Kg</a:t>
            </a:r>
            <a:endParaRPr lang="en-US" sz="2000" dirty="0"/>
          </a:p>
        </p:txBody>
      </p:sp>
      <p:sp>
        <p:nvSpPr>
          <p:cNvPr id="9" name="TextBox 8"/>
          <p:cNvSpPr txBox="1"/>
          <p:nvPr/>
        </p:nvSpPr>
        <p:spPr>
          <a:xfrm>
            <a:off x="333371" y="4554788"/>
            <a:ext cx="8448675" cy="707886"/>
          </a:xfrm>
          <a:prstGeom prst="rect">
            <a:avLst/>
          </a:prstGeom>
          <a:noFill/>
        </p:spPr>
        <p:txBody>
          <a:bodyPr wrap="square" rtlCol="0">
            <a:spAutoFit/>
          </a:bodyPr>
          <a:lstStyle/>
          <a:p>
            <a:pPr marL="800100" lvl="1" indent="-342900">
              <a:buFont typeface="Arial" panose="020B0604020202020204" pitchFamily="34" charset="0"/>
              <a:buChar char="•"/>
            </a:pPr>
            <a:r>
              <a:rPr lang="en-US" sz="2000" dirty="0"/>
              <a:t>Grade 2</a:t>
            </a:r>
            <a:r>
              <a:rPr lang="en-US" sz="2000" dirty="0">
                <a:sym typeface="Wingdings" panose="05000000000000000000" pitchFamily="2" charset="2"/>
              </a:rPr>
              <a:t> 50 EUR / Kg (plates)</a:t>
            </a:r>
          </a:p>
          <a:p>
            <a:pPr marL="800100" lvl="1" indent="-342900">
              <a:buFont typeface="Arial" panose="020B0604020202020204" pitchFamily="34" charset="0"/>
              <a:buChar char="•"/>
            </a:pPr>
            <a:r>
              <a:rPr lang="en-US" sz="2000" dirty="0">
                <a:sym typeface="Wingdings" panose="05000000000000000000" pitchFamily="2" charset="2"/>
              </a:rPr>
              <a:t>Ti6Al4V (ELI)  50 (140) EUR / Kg</a:t>
            </a:r>
          </a:p>
        </p:txBody>
      </p:sp>
      <p:sp>
        <p:nvSpPr>
          <p:cNvPr id="10" name="TextBox 9"/>
          <p:cNvSpPr txBox="1"/>
          <p:nvPr/>
        </p:nvSpPr>
        <p:spPr>
          <a:xfrm>
            <a:off x="333372" y="5700585"/>
            <a:ext cx="8448675" cy="400110"/>
          </a:xfrm>
          <a:prstGeom prst="rect">
            <a:avLst/>
          </a:prstGeom>
          <a:noFill/>
        </p:spPr>
        <p:txBody>
          <a:bodyPr wrap="square" rtlCol="0">
            <a:spAutoFit/>
          </a:bodyPr>
          <a:lstStyle/>
          <a:p>
            <a:pPr marL="800100" lvl="1" indent="-342900">
              <a:buFont typeface="Arial" panose="020B0604020202020204" pitchFamily="34" charset="0"/>
              <a:buChar char="•"/>
            </a:pPr>
            <a:r>
              <a:rPr lang="en-US" sz="2000" dirty="0" err="1"/>
              <a:t>Nb</a:t>
            </a:r>
            <a:r>
              <a:rPr lang="en-US" sz="2000" dirty="0"/>
              <a:t> (RRR 300) </a:t>
            </a:r>
            <a:r>
              <a:rPr lang="en-US" sz="2000" dirty="0">
                <a:sym typeface="Wingdings" panose="05000000000000000000" pitchFamily="2" charset="2"/>
              </a:rPr>
              <a:t> 600 EUR / Kg</a:t>
            </a:r>
          </a:p>
        </p:txBody>
      </p:sp>
      <p:sp>
        <p:nvSpPr>
          <p:cNvPr id="12" name="TextBox 11"/>
          <p:cNvSpPr txBox="1"/>
          <p:nvPr/>
        </p:nvSpPr>
        <p:spPr>
          <a:xfrm>
            <a:off x="333375" y="890076"/>
            <a:ext cx="3097323" cy="461665"/>
          </a:xfrm>
          <a:prstGeom prst="rect">
            <a:avLst/>
          </a:prstGeom>
          <a:noFill/>
        </p:spPr>
        <p:txBody>
          <a:bodyPr wrap="none" rtlCol="0">
            <a:spAutoFit/>
          </a:bodyPr>
          <a:lstStyle/>
          <a:p>
            <a:r>
              <a:rPr lang="en-US" sz="2400" dirty="0">
                <a:solidFill>
                  <a:srgbClr val="000000"/>
                </a:solidFill>
              </a:rPr>
              <a:t>Aluminium and alloys</a:t>
            </a:r>
          </a:p>
        </p:txBody>
      </p:sp>
      <p:sp>
        <p:nvSpPr>
          <p:cNvPr id="13" name="TextBox 12"/>
          <p:cNvSpPr txBox="1"/>
          <p:nvPr/>
        </p:nvSpPr>
        <p:spPr>
          <a:xfrm>
            <a:off x="333375" y="2343650"/>
            <a:ext cx="1350050" cy="461665"/>
          </a:xfrm>
          <a:prstGeom prst="rect">
            <a:avLst/>
          </a:prstGeom>
          <a:noFill/>
        </p:spPr>
        <p:txBody>
          <a:bodyPr wrap="none" rtlCol="0">
            <a:spAutoFit/>
          </a:bodyPr>
          <a:lstStyle/>
          <a:p>
            <a:r>
              <a:rPr lang="en-US" sz="2400" dirty="0">
                <a:solidFill>
                  <a:srgbClr val="000000"/>
                </a:solidFill>
              </a:rPr>
              <a:t>Coppers</a:t>
            </a:r>
          </a:p>
        </p:txBody>
      </p:sp>
      <p:sp>
        <p:nvSpPr>
          <p:cNvPr id="14" name="TextBox 13"/>
          <p:cNvSpPr txBox="1"/>
          <p:nvPr/>
        </p:nvSpPr>
        <p:spPr>
          <a:xfrm>
            <a:off x="333370" y="4105000"/>
            <a:ext cx="1354666" cy="461665"/>
          </a:xfrm>
          <a:prstGeom prst="rect">
            <a:avLst/>
          </a:prstGeom>
          <a:noFill/>
        </p:spPr>
        <p:txBody>
          <a:bodyPr wrap="none" rtlCol="0">
            <a:spAutoFit/>
          </a:bodyPr>
          <a:lstStyle/>
          <a:p>
            <a:r>
              <a:rPr lang="en-US" sz="2400" dirty="0">
                <a:solidFill>
                  <a:srgbClr val="000000"/>
                </a:solidFill>
              </a:rPr>
              <a:t>Titanium</a:t>
            </a:r>
          </a:p>
        </p:txBody>
      </p:sp>
      <p:sp>
        <p:nvSpPr>
          <p:cNvPr id="15" name="TextBox 14"/>
          <p:cNvSpPr txBox="1"/>
          <p:nvPr/>
        </p:nvSpPr>
        <p:spPr>
          <a:xfrm>
            <a:off x="457200" y="5250797"/>
            <a:ext cx="1316386" cy="461665"/>
          </a:xfrm>
          <a:prstGeom prst="rect">
            <a:avLst/>
          </a:prstGeom>
          <a:noFill/>
        </p:spPr>
        <p:txBody>
          <a:bodyPr wrap="none" rtlCol="0">
            <a:spAutoFit/>
          </a:bodyPr>
          <a:lstStyle/>
          <a:p>
            <a:r>
              <a:rPr lang="en-US" sz="2400" dirty="0">
                <a:solidFill>
                  <a:srgbClr val="000000"/>
                </a:solidFill>
              </a:rPr>
              <a:t>Niobium</a:t>
            </a:r>
          </a:p>
        </p:txBody>
      </p:sp>
    </p:spTree>
    <p:extLst>
      <p:ext uri="{BB962C8B-B14F-4D97-AF65-F5344CB8AC3E}">
        <p14:creationId xmlns:p14="http://schemas.microsoft.com/office/powerpoint/2010/main" val="394061074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743" y="70258"/>
            <a:ext cx="9560689" cy="715840"/>
          </a:xfrm>
        </p:spPr>
        <p:txBody>
          <a:bodyPr>
            <a:normAutofit/>
          </a:bodyPr>
          <a:lstStyle/>
          <a:p>
            <a:r>
              <a:rPr lang="en-US" sz="2450" b="1" dirty="0"/>
              <a:t>Books</a:t>
            </a:r>
          </a:p>
        </p:txBody>
      </p:sp>
      <p:cxnSp>
        <p:nvCxnSpPr>
          <p:cNvPr id="4" name="Straight Connector 3"/>
          <p:cNvCxnSpPr/>
          <p:nvPr/>
        </p:nvCxnSpPr>
        <p:spPr>
          <a:xfrm>
            <a:off x="115743" y="630959"/>
            <a:ext cx="8889361" cy="0"/>
          </a:xfrm>
          <a:prstGeom prst="line">
            <a:avLst/>
          </a:prstGeom>
          <a:ln w="38100"/>
          <a:effectLst/>
        </p:spPr>
        <p:style>
          <a:lnRef idx="2">
            <a:schemeClr val="accent1"/>
          </a:lnRef>
          <a:fillRef idx="0">
            <a:schemeClr val="accent1"/>
          </a:fillRef>
          <a:effectRef idx="1">
            <a:schemeClr val="accent1"/>
          </a:effectRef>
          <a:fontRef idx="minor">
            <a:schemeClr val="tx1"/>
          </a:fontRef>
        </p:style>
      </p:cxnSp>
      <p:pic>
        <p:nvPicPr>
          <p:cNvPr id="5" name="Picture 4"/>
          <p:cNvPicPr>
            <a:picLocks noChangeAspect="1"/>
          </p:cNvPicPr>
          <p:nvPr/>
        </p:nvPicPr>
        <p:blipFill>
          <a:blip r:embed="rId3"/>
          <a:stretch>
            <a:fillRect/>
          </a:stretch>
        </p:blipFill>
        <p:spPr>
          <a:xfrm>
            <a:off x="432282" y="2526377"/>
            <a:ext cx="1401077" cy="2081212"/>
          </a:xfrm>
          <a:prstGeom prst="rect">
            <a:avLst/>
          </a:prstGeom>
        </p:spPr>
      </p:pic>
      <p:pic>
        <p:nvPicPr>
          <p:cNvPr id="6" name="Picture 5"/>
          <p:cNvPicPr>
            <a:picLocks noChangeAspect="1"/>
          </p:cNvPicPr>
          <p:nvPr/>
        </p:nvPicPr>
        <p:blipFill rotWithShape="1">
          <a:blip r:embed="rId4"/>
          <a:srcRect t="1574"/>
          <a:stretch/>
        </p:blipFill>
        <p:spPr>
          <a:xfrm>
            <a:off x="5001901" y="2528498"/>
            <a:ext cx="1481138" cy="2083331"/>
          </a:xfrm>
          <a:prstGeom prst="rect">
            <a:avLst/>
          </a:prstGeom>
        </p:spPr>
      </p:pic>
      <p:pic>
        <p:nvPicPr>
          <p:cNvPr id="7" name="Picture 6"/>
          <p:cNvPicPr>
            <a:picLocks noChangeAspect="1"/>
          </p:cNvPicPr>
          <p:nvPr/>
        </p:nvPicPr>
        <p:blipFill>
          <a:blip r:embed="rId5"/>
          <a:stretch>
            <a:fillRect/>
          </a:stretch>
        </p:blipFill>
        <p:spPr>
          <a:xfrm>
            <a:off x="7278184" y="2526378"/>
            <a:ext cx="1380523" cy="2081211"/>
          </a:xfrm>
          <a:prstGeom prst="rect">
            <a:avLst/>
          </a:prstGeom>
        </p:spPr>
      </p:pic>
      <p:pic>
        <p:nvPicPr>
          <p:cNvPr id="8" name="Picture 7"/>
          <p:cNvPicPr>
            <a:picLocks noChangeAspect="1"/>
          </p:cNvPicPr>
          <p:nvPr/>
        </p:nvPicPr>
        <p:blipFill>
          <a:blip r:embed="rId6"/>
          <a:stretch>
            <a:fillRect/>
          </a:stretch>
        </p:blipFill>
        <p:spPr>
          <a:xfrm>
            <a:off x="2628504" y="2528498"/>
            <a:ext cx="1578252" cy="2081212"/>
          </a:xfrm>
          <a:prstGeom prst="rect">
            <a:avLst/>
          </a:prstGeom>
        </p:spPr>
      </p:pic>
      <p:sp>
        <p:nvSpPr>
          <p:cNvPr id="9" name="Date Placeholder 8"/>
          <p:cNvSpPr>
            <a:spLocks noGrp="1"/>
          </p:cNvSpPr>
          <p:nvPr>
            <p:ph type="dt" sz="half" idx="10"/>
          </p:nvPr>
        </p:nvSpPr>
        <p:spPr/>
        <p:txBody>
          <a:bodyPr/>
          <a:lstStyle/>
          <a:p>
            <a:r>
              <a:rPr lang="en-US"/>
              <a:t>04-06-2024</a:t>
            </a:r>
            <a:endParaRPr lang="en-US" dirty="0"/>
          </a:p>
        </p:txBody>
      </p:sp>
      <p:sp>
        <p:nvSpPr>
          <p:cNvPr id="10" name="Footer Placeholder 9"/>
          <p:cNvSpPr>
            <a:spLocks noGrp="1"/>
          </p:cNvSpPr>
          <p:nvPr>
            <p:ph type="ftr" sz="quarter" idx="11"/>
          </p:nvPr>
        </p:nvSpPr>
        <p:spPr/>
        <p:txBody>
          <a:bodyPr/>
          <a:lstStyle/>
          <a:p>
            <a:r>
              <a:rPr lang="en-US"/>
              <a:t>IAS - Non – ferrous metals for particle accelerators</a:t>
            </a:r>
            <a:endParaRPr lang="en-US" dirty="0"/>
          </a:p>
        </p:txBody>
      </p:sp>
      <p:sp>
        <p:nvSpPr>
          <p:cNvPr id="11" name="Slide Number Placeholder 10"/>
          <p:cNvSpPr>
            <a:spLocks noGrp="1"/>
          </p:cNvSpPr>
          <p:nvPr>
            <p:ph type="sldNum" sz="quarter" idx="12"/>
          </p:nvPr>
        </p:nvSpPr>
        <p:spPr/>
        <p:txBody>
          <a:bodyPr/>
          <a:lstStyle/>
          <a:p>
            <a:fld id="{8D6C380F-326D-3C40-9EE7-7FBAB0953422}" type="slidenum">
              <a:rPr lang="en-US" smtClean="0"/>
              <a:pPr/>
              <a:t>77</a:t>
            </a:fld>
            <a:endParaRPr lang="en-US"/>
          </a:p>
        </p:txBody>
      </p:sp>
    </p:spTree>
    <p:extLst>
      <p:ext uri="{BB962C8B-B14F-4D97-AF65-F5344CB8AC3E}">
        <p14:creationId xmlns:p14="http://schemas.microsoft.com/office/powerpoint/2010/main" val="6062227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Environmental conditions of particle accelerators</a:t>
            </a:r>
          </a:p>
        </p:txBody>
      </p:sp>
      <p:sp>
        <p:nvSpPr>
          <p:cNvPr id="3" name="Content Placeholder 2"/>
          <p:cNvSpPr>
            <a:spLocks noGrp="1"/>
          </p:cNvSpPr>
          <p:nvPr>
            <p:ph sz="quarter" idx="13"/>
          </p:nvPr>
        </p:nvSpPr>
        <p:spPr>
          <a:xfrm>
            <a:off x="300181" y="1226193"/>
            <a:ext cx="8686801" cy="853724"/>
          </a:xfrm>
        </p:spPr>
        <p:txBody>
          <a:bodyPr/>
          <a:lstStyle/>
          <a:p>
            <a:r>
              <a:rPr lang="en-US" sz="2400" dirty="0"/>
              <a:t>Cryogenic temperatures </a:t>
            </a:r>
            <a:r>
              <a:rPr lang="en-US" sz="2400" dirty="0">
                <a:sym typeface="Wingdings" panose="05000000000000000000" pitchFamily="2" charset="2"/>
              </a:rPr>
              <a:t> down to 1.9 K (superfluid helium).</a:t>
            </a:r>
            <a:endParaRPr lang="en-US" sz="2400" dirty="0"/>
          </a:p>
          <a:p>
            <a:endParaRPr lang="en-US" dirty="0"/>
          </a:p>
        </p:txBody>
      </p:sp>
      <p:cxnSp>
        <p:nvCxnSpPr>
          <p:cNvPr id="5" name="Straight Connector 4"/>
          <p:cNvCxnSpPr/>
          <p:nvPr/>
        </p:nvCxnSpPr>
        <p:spPr>
          <a:xfrm>
            <a:off x="457200" y="840509"/>
            <a:ext cx="7707745"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6" name="Content Placeholder 2"/>
          <p:cNvSpPr txBox="1">
            <a:spLocks/>
          </p:cNvSpPr>
          <p:nvPr/>
        </p:nvSpPr>
        <p:spPr>
          <a:xfrm>
            <a:off x="300181" y="2484071"/>
            <a:ext cx="8226425" cy="512096"/>
          </a:xfrm>
          <a:prstGeom prst="rect">
            <a:avLst/>
          </a:prstGeom>
        </p:spPr>
        <p:txBody>
          <a:bodyPr vert="horz">
            <a:norm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Ubuntu Ligh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2400" b="0" i="0" kern="1200" baseline="0">
                <a:solidFill>
                  <a:srgbClr val="0C377B"/>
                </a:solidFill>
                <a:latin typeface="Ubuntu Ligh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2400" b="0" i="0" kern="1200">
                <a:solidFill>
                  <a:srgbClr val="0C377B"/>
                </a:solidFill>
                <a:latin typeface="Ubuntu Ligh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2000" b="0" i="0" kern="1200">
                <a:solidFill>
                  <a:srgbClr val="0C377B"/>
                </a:solidFill>
                <a:latin typeface="Ubuntu Ligh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2000" b="0" i="0" kern="1200" baseline="0">
                <a:solidFill>
                  <a:srgbClr val="0C377B"/>
                </a:solidFill>
                <a:latin typeface="Ubuntu Ligh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2400" dirty="0"/>
              <a:t>Ultra – high and extreme vacuum </a:t>
            </a:r>
            <a:r>
              <a:rPr lang="en-US" sz="2400" dirty="0">
                <a:sym typeface="Wingdings" panose="05000000000000000000" pitchFamily="2" charset="2"/>
              </a:rPr>
              <a:t> down to 10</a:t>
            </a:r>
            <a:r>
              <a:rPr lang="en-US" sz="2400" baseline="30000" dirty="0">
                <a:sym typeface="Wingdings" panose="05000000000000000000" pitchFamily="2" charset="2"/>
              </a:rPr>
              <a:t> -11</a:t>
            </a:r>
            <a:r>
              <a:rPr lang="en-US" sz="2400" dirty="0">
                <a:sym typeface="Wingdings" panose="05000000000000000000" pitchFamily="2" charset="2"/>
              </a:rPr>
              <a:t> mbar.</a:t>
            </a:r>
            <a:endParaRPr lang="en-US" sz="2400" dirty="0"/>
          </a:p>
          <a:p>
            <a:endParaRPr lang="en-US" dirty="0"/>
          </a:p>
        </p:txBody>
      </p:sp>
      <p:sp>
        <p:nvSpPr>
          <p:cNvPr id="7" name="Content Placeholder 2"/>
          <p:cNvSpPr txBox="1">
            <a:spLocks/>
          </p:cNvSpPr>
          <p:nvPr/>
        </p:nvSpPr>
        <p:spPr>
          <a:xfrm>
            <a:off x="300181" y="3411292"/>
            <a:ext cx="8226425" cy="502339"/>
          </a:xfrm>
          <a:prstGeom prst="rect">
            <a:avLst/>
          </a:prstGeom>
        </p:spPr>
        <p:txBody>
          <a:bodyPr vert="horz">
            <a:norm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Ubuntu Ligh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2400" b="0" i="0" kern="1200" baseline="0">
                <a:solidFill>
                  <a:srgbClr val="0C377B"/>
                </a:solidFill>
                <a:latin typeface="Ubuntu Ligh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2400" b="0" i="0" kern="1200">
                <a:solidFill>
                  <a:srgbClr val="0C377B"/>
                </a:solidFill>
                <a:latin typeface="Ubuntu Ligh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2000" b="0" i="0" kern="1200">
                <a:solidFill>
                  <a:srgbClr val="0C377B"/>
                </a:solidFill>
                <a:latin typeface="Ubuntu Ligh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2000" b="0" i="0" kern="1200" baseline="0">
                <a:solidFill>
                  <a:srgbClr val="0C377B"/>
                </a:solidFill>
                <a:latin typeface="Ubuntu Ligh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2400" dirty="0"/>
              <a:t>Electro – magnetic fields. </a:t>
            </a:r>
          </a:p>
        </p:txBody>
      </p:sp>
      <p:sp>
        <p:nvSpPr>
          <p:cNvPr id="8" name="Content Placeholder 2"/>
          <p:cNvSpPr txBox="1">
            <a:spLocks/>
          </p:cNvSpPr>
          <p:nvPr/>
        </p:nvSpPr>
        <p:spPr>
          <a:xfrm>
            <a:off x="300181" y="4328756"/>
            <a:ext cx="8226425" cy="465430"/>
          </a:xfrm>
          <a:prstGeom prst="rect">
            <a:avLst/>
          </a:prstGeom>
        </p:spPr>
        <p:txBody>
          <a:bodyPr vert="horz">
            <a:norm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Ubuntu Ligh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2400" b="0" i="0" kern="1200" baseline="0">
                <a:solidFill>
                  <a:srgbClr val="0C377B"/>
                </a:solidFill>
                <a:latin typeface="Ubuntu Ligh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2400" b="0" i="0" kern="1200">
                <a:solidFill>
                  <a:srgbClr val="0C377B"/>
                </a:solidFill>
                <a:latin typeface="Ubuntu Ligh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2000" b="0" i="0" kern="1200">
                <a:solidFill>
                  <a:srgbClr val="0C377B"/>
                </a:solidFill>
                <a:latin typeface="Ubuntu Ligh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2000" b="0" i="0" kern="1200" baseline="0">
                <a:solidFill>
                  <a:srgbClr val="0C377B"/>
                </a:solidFill>
                <a:latin typeface="Ubuntu Ligh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2400" dirty="0">
                <a:solidFill>
                  <a:schemeClr val="tx1">
                    <a:lumMod val="60000"/>
                    <a:lumOff val="40000"/>
                  </a:schemeClr>
                </a:solidFill>
              </a:rPr>
              <a:t>Radiation.</a:t>
            </a:r>
          </a:p>
        </p:txBody>
      </p:sp>
      <p:sp>
        <p:nvSpPr>
          <p:cNvPr id="9" name="Content Placeholder 2"/>
          <p:cNvSpPr txBox="1">
            <a:spLocks/>
          </p:cNvSpPr>
          <p:nvPr/>
        </p:nvSpPr>
        <p:spPr>
          <a:xfrm>
            <a:off x="300181" y="5209309"/>
            <a:ext cx="8226425" cy="908289"/>
          </a:xfrm>
          <a:prstGeom prst="rect">
            <a:avLst/>
          </a:prstGeom>
        </p:spPr>
        <p:txBody>
          <a:bodyPr vert="horz">
            <a:norm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Ubuntu Ligh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2400" b="0" i="0" kern="1200" baseline="0">
                <a:solidFill>
                  <a:srgbClr val="0C377B"/>
                </a:solidFill>
                <a:latin typeface="Ubuntu Ligh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2400" b="0" i="0" kern="1200">
                <a:solidFill>
                  <a:srgbClr val="0C377B"/>
                </a:solidFill>
                <a:latin typeface="Ubuntu Ligh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2000" b="0" i="0" kern="1200">
                <a:solidFill>
                  <a:srgbClr val="0C377B"/>
                </a:solidFill>
                <a:latin typeface="Ubuntu Ligh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2000" b="0" i="0" kern="1200" baseline="0">
                <a:solidFill>
                  <a:srgbClr val="0C377B"/>
                </a:solidFill>
                <a:latin typeface="Ubuntu Ligh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2400" dirty="0"/>
              <a:t>High temperatures and high strain rate </a:t>
            </a:r>
            <a:r>
              <a:rPr lang="en-US" sz="2400" dirty="0">
                <a:sym typeface="Wingdings" panose="05000000000000000000" pitchFamily="2" charset="2"/>
              </a:rPr>
              <a:t> beam intercepting devices (dumps, collimators, targets).</a:t>
            </a:r>
            <a:endParaRPr lang="en-US" sz="2400" dirty="0"/>
          </a:p>
          <a:p>
            <a:endParaRPr lang="en-US" dirty="0"/>
          </a:p>
        </p:txBody>
      </p:sp>
      <p:sp>
        <p:nvSpPr>
          <p:cNvPr id="10" name="Rectangle 9"/>
          <p:cNvSpPr/>
          <p:nvPr/>
        </p:nvSpPr>
        <p:spPr>
          <a:xfrm>
            <a:off x="300181" y="1226193"/>
            <a:ext cx="8686801" cy="2687438"/>
          </a:xfrm>
          <a:prstGeom prst="rect">
            <a:avLst/>
          </a:prstGeom>
          <a:solidFill>
            <a:schemeClr val="bg1">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00181" y="5224376"/>
            <a:ext cx="8383873" cy="1013163"/>
          </a:xfrm>
          <a:prstGeom prst="rect">
            <a:avLst/>
          </a:prstGeom>
          <a:solidFill>
            <a:schemeClr val="bg1">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4034" name="Picture 2" descr="Boron neutron capture therapy (BNCT): a unique role in radiotherapy with a  view to entering the accelerator-based BNCT era | SpringerLin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88881" y="985042"/>
            <a:ext cx="5076825" cy="4239334"/>
          </a:xfrm>
          <a:prstGeom prst="rect">
            <a:avLst/>
          </a:prstGeom>
          <a:noFill/>
          <a:extLst>
            <a:ext uri="{909E8E84-426E-40DD-AFC4-6F175D3DCCD1}">
              <a14:hiddenFill xmlns:a14="http://schemas.microsoft.com/office/drawing/2010/main">
                <a:solidFill>
                  <a:srgbClr val="FFFFFF"/>
                </a:solidFill>
              </a14:hiddenFill>
            </a:ext>
          </a:extLst>
        </p:spPr>
      </p:pic>
      <p:sp>
        <p:nvSpPr>
          <p:cNvPr id="4" name="Date Placeholder 3"/>
          <p:cNvSpPr>
            <a:spLocks noGrp="1"/>
          </p:cNvSpPr>
          <p:nvPr>
            <p:ph type="dt" sz="half" idx="10"/>
          </p:nvPr>
        </p:nvSpPr>
        <p:spPr/>
        <p:txBody>
          <a:bodyPr/>
          <a:lstStyle/>
          <a:p>
            <a:r>
              <a:rPr lang="en-US"/>
              <a:t>04-06-2024</a:t>
            </a:r>
            <a:endParaRPr lang="en-US" dirty="0"/>
          </a:p>
        </p:txBody>
      </p:sp>
      <p:sp>
        <p:nvSpPr>
          <p:cNvPr id="13" name="Footer Placeholder 12"/>
          <p:cNvSpPr>
            <a:spLocks noGrp="1"/>
          </p:cNvSpPr>
          <p:nvPr>
            <p:ph type="ftr" sz="quarter" idx="11"/>
          </p:nvPr>
        </p:nvSpPr>
        <p:spPr/>
        <p:txBody>
          <a:bodyPr/>
          <a:lstStyle/>
          <a:p>
            <a:r>
              <a:rPr lang="en-US"/>
              <a:t>IAS - Non – ferrous metals for particle accelerators</a:t>
            </a:r>
            <a:endParaRPr lang="en-US" dirty="0"/>
          </a:p>
        </p:txBody>
      </p:sp>
      <p:sp>
        <p:nvSpPr>
          <p:cNvPr id="14" name="Slide Number Placeholder 13"/>
          <p:cNvSpPr>
            <a:spLocks noGrp="1"/>
          </p:cNvSpPr>
          <p:nvPr>
            <p:ph type="sldNum" sz="quarter" idx="12"/>
          </p:nvPr>
        </p:nvSpPr>
        <p:spPr/>
        <p:txBody>
          <a:bodyPr/>
          <a:lstStyle/>
          <a:p>
            <a:fld id="{8D6C380F-326D-3C40-9EE7-7FBAB0953422}" type="slidenum">
              <a:rPr lang="en-US" smtClean="0"/>
              <a:pPr/>
              <a:t>8</a:t>
            </a:fld>
            <a:endParaRPr lang="en-US"/>
          </a:p>
        </p:txBody>
      </p:sp>
    </p:spTree>
    <p:extLst>
      <p:ext uri="{BB962C8B-B14F-4D97-AF65-F5344CB8AC3E}">
        <p14:creationId xmlns:p14="http://schemas.microsoft.com/office/powerpoint/2010/main" val="10515070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300181" y="2024660"/>
            <a:ext cx="8226425" cy="512096"/>
          </a:xfrm>
          <a:prstGeom prst="rect">
            <a:avLst/>
          </a:prstGeom>
        </p:spPr>
        <p:txBody>
          <a:bodyPr vert="horz">
            <a:norm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Ubuntu Ligh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2400" b="0" i="0" kern="1200" baseline="0">
                <a:solidFill>
                  <a:srgbClr val="0C377B"/>
                </a:solidFill>
                <a:latin typeface="Ubuntu Ligh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2400" b="0" i="0" kern="1200">
                <a:solidFill>
                  <a:srgbClr val="0C377B"/>
                </a:solidFill>
                <a:latin typeface="Ubuntu Ligh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2000" b="0" i="0" kern="1200">
                <a:solidFill>
                  <a:srgbClr val="0C377B"/>
                </a:solidFill>
                <a:latin typeface="Ubuntu Ligh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2000" b="0" i="0" kern="1200" baseline="0">
                <a:solidFill>
                  <a:srgbClr val="0C377B"/>
                </a:solidFill>
                <a:latin typeface="Ubuntu Ligh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2400" dirty="0"/>
              <a:t>Ultra – high and extreme vacuum </a:t>
            </a:r>
            <a:r>
              <a:rPr lang="en-US" sz="2400" dirty="0">
                <a:sym typeface="Wingdings" panose="05000000000000000000" pitchFamily="2" charset="2"/>
              </a:rPr>
              <a:t> down to 10</a:t>
            </a:r>
            <a:r>
              <a:rPr lang="en-US" sz="2400" baseline="30000" dirty="0">
                <a:sym typeface="Wingdings" panose="05000000000000000000" pitchFamily="2" charset="2"/>
              </a:rPr>
              <a:t> -11</a:t>
            </a:r>
            <a:r>
              <a:rPr lang="en-US" sz="2400" dirty="0">
                <a:sym typeface="Wingdings" panose="05000000000000000000" pitchFamily="2" charset="2"/>
              </a:rPr>
              <a:t> mbar.</a:t>
            </a:r>
            <a:endParaRPr lang="en-US" sz="2400" dirty="0"/>
          </a:p>
          <a:p>
            <a:endParaRPr lang="en-US" dirty="0"/>
          </a:p>
        </p:txBody>
      </p:sp>
      <p:sp>
        <p:nvSpPr>
          <p:cNvPr id="2" name="Title 1"/>
          <p:cNvSpPr>
            <a:spLocks noGrp="1"/>
          </p:cNvSpPr>
          <p:nvPr>
            <p:ph type="title"/>
          </p:nvPr>
        </p:nvSpPr>
        <p:spPr/>
        <p:txBody>
          <a:bodyPr>
            <a:normAutofit/>
          </a:bodyPr>
          <a:lstStyle/>
          <a:p>
            <a:r>
              <a:rPr lang="en-US" sz="2800" b="1" dirty="0"/>
              <a:t>Environmental conditions of particle accelerators</a:t>
            </a:r>
          </a:p>
        </p:txBody>
      </p:sp>
      <p:sp>
        <p:nvSpPr>
          <p:cNvPr id="3" name="Content Placeholder 2"/>
          <p:cNvSpPr>
            <a:spLocks noGrp="1"/>
          </p:cNvSpPr>
          <p:nvPr>
            <p:ph sz="quarter" idx="13"/>
          </p:nvPr>
        </p:nvSpPr>
        <p:spPr>
          <a:xfrm>
            <a:off x="300181" y="1226192"/>
            <a:ext cx="8686801" cy="1310563"/>
          </a:xfrm>
        </p:spPr>
        <p:txBody>
          <a:bodyPr/>
          <a:lstStyle/>
          <a:p>
            <a:r>
              <a:rPr lang="en-US" sz="2400" dirty="0"/>
              <a:t>Cryogenic temperatures </a:t>
            </a:r>
            <a:r>
              <a:rPr lang="en-US" sz="2400" dirty="0">
                <a:sym typeface="Wingdings" panose="05000000000000000000" pitchFamily="2" charset="2"/>
              </a:rPr>
              <a:t> down to 1.9 K (superfluid helium).</a:t>
            </a:r>
            <a:endParaRPr lang="en-US" sz="2400" dirty="0"/>
          </a:p>
          <a:p>
            <a:endParaRPr lang="en-US" dirty="0"/>
          </a:p>
        </p:txBody>
      </p:sp>
      <p:cxnSp>
        <p:nvCxnSpPr>
          <p:cNvPr id="5" name="Straight Connector 4"/>
          <p:cNvCxnSpPr/>
          <p:nvPr/>
        </p:nvCxnSpPr>
        <p:spPr>
          <a:xfrm>
            <a:off x="457200" y="840509"/>
            <a:ext cx="7707745" cy="0"/>
          </a:xfrm>
          <a:prstGeom prst="line">
            <a:avLst/>
          </a:prstGeom>
          <a:ln w="38100"/>
          <a:effectLst/>
        </p:spPr>
        <p:style>
          <a:lnRef idx="2">
            <a:schemeClr val="accent1"/>
          </a:lnRef>
          <a:fillRef idx="0">
            <a:schemeClr val="accent1"/>
          </a:fillRef>
          <a:effectRef idx="1">
            <a:schemeClr val="accent1"/>
          </a:effectRef>
          <a:fontRef idx="minor">
            <a:schemeClr val="tx1"/>
          </a:fontRef>
        </p:style>
      </p:cxnSp>
      <p:sp>
        <p:nvSpPr>
          <p:cNvPr id="7" name="Content Placeholder 2"/>
          <p:cNvSpPr txBox="1">
            <a:spLocks/>
          </p:cNvSpPr>
          <p:nvPr/>
        </p:nvSpPr>
        <p:spPr>
          <a:xfrm>
            <a:off x="300180" y="2848940"/>
            <a:ext cx="8226425" cy="502339"/>
          </a:xfrm>
          <a:prstGeom prst="rect">
            <a:avLst/>
          </a:prstGeom>
        </p:spPr>
        <p:txBody>
          <a:bodyPr vert="horz">
            <a:norm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Ubuntu Ligh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2400" b="0" i="0" kern="1200" baseline="0">
                <a:solidFill>
                  <a:srgbClr val="0C377B"/>
                </a:solidFill>
                <a:latin typeface="Ubuntu Ligh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2400" b="0" i="0" kern="1200">
                <a:solidFill>
                  <a:srgbClr val="0C377B"/>
                </a:solidFill>
                <a:latin typeface="Ubuntu Ligh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2000" b="0" i="0" kern="1200">
                <a:solidFill>
                  <a:srgbClr val="0C377B"/>
                </a:solidFill>
                <a:latin typeface="Ubuntu Ligh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2000" b="0" i="0" kern="1200" baseline="0">
                <a:solidFill>
                  <a:srgbClr val="0C377B"/>
                </a:solidFill>
                <a:latin typeface="Ubuntu Ligh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2400" dirty="0"/>
              <a:t>Electro – magnetic fields. </a:t>
            </a:r>
          </a:p>
        </p:txBody>
      </p:sp>
      <p:sp>
        <p:nvSpPr>
          <p:cNvPr id="8" name="Content Placeholder 2"/>
          <p:cNvSpPr txBox="1">
            <a:spLocks/>
          </p:cNvSpPr>
          <p:nvPr/>
        </p:nvSpPr>
        <p:spPr>
          <a:xfrm>
            <a:off x="300179" y="3978984"/>
            <a:ext cx="8226425" cy="465430"/>
          </a:xfrm>
          <a:prstGeom prst="rect">
            <a:avLst/>
          </a:prstGeom>
        </p:spPr>
        <p:txBody>
          <a:bodyPr vert="horz">
            <a:norm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Ubuntu Ligh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2400" b="0" i="0" kern="1200" baseline="0">
                <a:solidFill>
                  <a:srgbClr val="0C377B"/>
                </a:solidFill>
                <a:latin typeface="Ubuntu Ligh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2400" b="0" i="0" kern="1200">
                <a:solidFill>
                  <a:srgbClr val="0C377B"/>
                </a:solidFill>
                <a:latin typeface="Ubuntu Ligh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2000" b="0" i="0" kern="1200">
                <a:solidFill>
                  <a:srgbClr val="0C377B"/>
                </a:solidFill>
                <a:latin typeface="Ubuntu Ligh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2000" b="0" i="0" kern="1200" baseline="0">
                <a:solidFill>
                  <a:srgbClr val="0C377B"/>
                </a:solidFill>
                <a:latin typeface="Ubuntu Ligh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2400" dirty="0"/>
              <a:t>Radiation.</a:t>
            </a:r>
          </a:p>
        </p:txBody>
      </p:sp>
      <p:sp>
        <p:nvSpPr>
          <p:cNvPr id="9" name="Content Placeholder 2"/>
          <p:cNvSpPr txBox="1">
            <a:spLocks/>
          </p:cNvSpPr>
          <p:nvPr/>
        </p:nvSpPr>
        <p:spPr>
          <a:xfrm>
            <a:off x="300181" y="5336634"/>
            <a:ext cx="8226425" cy="908289"/>
          </a:xfrm>
          <a:prstGeom prst="rect">
            <a:avLst/>
          </a:prstGeom>
        </p:spPr>
        <p:txBody>
          <a:bodyPr vert="horz">
            <a:norm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Ubuntu Ligh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2400" b="0" i="0" kern="1200" baseline="0">
                <a:solidFill>
                  <a:srgbClr val="0C377B"/>
                </a:solidFill>
                <a:latin typeface="Ubuntu Ligh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2400" b="0" i="0" kern="1200">
                <a:solidFill>
                  <a:srgbClr val="0C377B"/>
                </a:solidFill>
                <a:latin typeface="Ubuntu Ligh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2000" b="0" i="0" kern="1200">
                <a:solidFill>
                  <a:srgbClr val="0C377B"/>
                </a:solidFill>
                <a:latin typeface="Ubuntu Ligh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2000" b="0" i="0" kern="1200" baseline="0">
                <a:solidFill>
                  <a:srgbClr val="0C377B"/>
                </a:solidFill>
                <a:latin typeface="Ubuntu Ligh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2400" dirty="0">
                <a:solidFill>
                  <a:schemeClr val="tx1">
                    <a:lumMod val="60000"/>
                    <a:lumOff val="40000"/>
                  </a:schemeClr>
                </a:solidFill>
              </a:rPr>
              <a:t>High temperatures and high strain rate </a:t>
            </a:r>
            <a:r>
              <a:rPr lang="en-US" sz="2400" dirty="0">
                <a:sym typeface="Wingdings" panose="05000000000000000000" pitchFamily="2" charset="2"/>
              </a:rPr>
              <a:t> beam intercepting devices (dumps, collimators, targets).</a:t>
            </a:r>
            <a:endParaRPr lang="en-US" sz="2400" dirty="0"/>
          </a:p>
          <a:p>
            <a:endParaRPr lang="en-US" dirty="0"/>
          </a:p>
        </p:txBody>
      </p:sp>
      <p:sp>
        <p:nvSpPr>
          <p:cNvPr id="11" name="Rectangle 10"/>
          <p:cNvSpPr/>
          <p:nvPr/>
        </p:nvSpPr>
        <p:spPr>
          <a:xfrm>
            <a:off x="300181" y="1226192"/>
            <a:ext cx="8686801" cy="3218221"/>
          </a:xfrm>
          <a:prstGeom prst="rect">
            <a:avLst/>
          </a:prstGeom>
          <a:solidFill>
            <a:schemeClr val="bg1">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3"/>
          <a:stretch>
            <a:fillRect/>
          </a:stretch>
        </p:blipFill>
        <p:spPr>
          <a:xfrm>
            <a:off x="1666825" y="949334"/>
            <a:ext cx="5815380" cy="4387300"/>
          </a:xfrm>
          <a:prstGeom prst="rect">
            <a:avLst/>
          </a:prstGeom>
        </p:spPr>
      </p:pic>
      <p:sp>
        <p:nvSpPr>
          <p:cNvPr id="12" name="TextBox 11"/>
          <p:cNvSpPr txBox="1"/>
          <p:nvPr/>
        </p:nvSpPr>
        <p:spPr>
          <a:xfrm>
            <a:off x="7427847" y="3003104"/>
            <a:ext cx="1620957" cy="646331"/>
          </a:xfrm>
          <a:prstGeom prst="rect">
            <a:avLst/>
          </a:prstGeom>
          <a:noFill/>
        </p:spPr>
        <p:txBody>
          <a:bodyPr wrap="none" rtlCol="0">
            <a:spAutoFit/>
          </a:bodyPr>
          <a:lstStyle/>
          <a:p>
            <a:r>
              <a:rPr lang="en-US" dirty="0">
                <a:solidFill>
                  <a:srgbClr val="000000"/>
                </a:solidFill>
              </a:rPr>
              <a:t>Courtesy of </a:t>
            </a:r>
          </a:p>
          <a:p>
            <a:r>
              <a:rPr lang="en-US" dirty="0">
                <a:solidFill>
                  <a:srgbClr val="000000"/>
                </a:solidFill>
              </a:rPr>
              <a:t>E. Lopez Sola</a:t>
            </a:r>
          </a:p>
        </p:txBody>
      </p:sp>
      <p:sp>
        <p:nvSpPr>
          <p:cNvPr id="10" name="Date Placeholder 9"/>
          <p:cNvSpPr>
            <a:spLocks noGrp="1"/>
          </p:cNvSpPr>
          <p:nvPr>
            <p:ph type="dt" sz="half" idx="10"/>
          </p:nvPr>
        </p:nvSpPr>
        <p:spPr/>
        <p:txBody>
          <a:bodyPr/>
          <a:lstStyle/>
          <a:p>
            <a:r>
              <a:rPr lang="en-US"/>
              <a:t>04-06-2024</a:t>
            </a:r>
            <a:endParaRPr lang="en-US" dirty="0"/>
          </a:p>
        </p:txBody>
      </p:sp>
      <p:sp>
        <p:nvSpPr>
          <p:cNvPr id="14" name="Footer Placeholder 13"/>
          <p:cNvSpPr>
            <a:spLocks noGrp="1"/>
          </p:cNvSpPr>
          <p:nvPr>
            <p:ph type="ftr" sz="quarter" idx="11"/>
          </p:nvPr>
        </p:nvSpPr>
        <p:spPr/>
        <p:txBody>
          <a:bodyPr/>
          <a:lstStyle/>
          <a:p>
            <a:r>
              <a:rPr lang="en-US"/>
              <a:t>IAS - Non – ferrous metals for particle accelerators</a:t>
            </a:r>
            <a:endParaRPr lang="en-US" dirty="0"/>
          </a:p>
        </p:txBody>
      </p:sp>
      <p:sp>
        <p:nvSpPr>
          <p:cNvPr id="15" name="Slide Number Placeholder 14"/>
          <p:cNvSpPr>
            <a:spLocks noGrp="1"/>
          </p:cNvSpPr>
          <p:nvPr>
            <p:ph type="sldNum" sz="quarter" idx="12"/>
          </p:nvPr>
        </p:nvSpPr>
        <p:spPr/>
        <p:txBody>
          <a:bodyPr/>
          <a:lstStyle/>
          <a:p>
            <a:fld id="{8D6C380F-326D-3C40-9EE7-7FBAB0953422}" type="slidenum">
              <a:rPr lang="en-US" smtClean="0"/>
              <a:pPr/>
              <a:t>9</a:t>
            </a:fld>
            <a:endParaRPr lang="en-US"/>
          </a:p>
        </p:txBody>
      </p:sp>
    </p:spTree>
    <p:extLst>
      <p:ext uri="{BB962C8B-B14F-4D97-AF65-F5344CB8AC3E}">
        <p14:creationId xmlns:p14="http://schemas.microsoft.com/office/powerpoint/2010/main" val="770199273"/>
      </p:ext>
    </p:extLst>
  </p:cSld>
  <p:clrMapOvr>
    <a:masterClrMapping/>
  </p:clrMapOvr>
</p:sld>
</file>

<file path=ppt/theme/theme1.xml><?xml version="1.0" encoding="utf-8"?>
<a:theme xmlns:a="http://schemas.openxmlformats.org/drawingml/2006/main" name="CERN_ENdept_Presentation_ArialFont copy">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CERN_ENdept_Presentation_UbuntuFont</Template>
  <TotalTime>50862</TotalTime>
  <Words>4737</Words>
  <Application>Microsoft Office PowerPoint</Application>
  <PresentationFormat>On-screen Show (4:3)</PresentationFormat>
  <Paragraphs>889</Paragraphs>
  <Slides>77</Slides>
  <Notes>70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77</vt:i4>
      </vt:variant>
    </vt:vector>
  </HeadingPairs>
  <TitlesOfParts>
    <vt:vector size="86" baseType="lpstr">
      <vt:lpstr>Arial</vt:lpstr>
      <vt:lpstr>Arial Black</vt:lpstr>
      <vt:lpstr>Calibri</vt:lpstr>
      <vt:lpstr>Ubuntu</vt:lpstr>
      <vt:lpstr>Ubuntu Light</vt:lpstr>
      <vt:lpstr>Ubuntu Medium</vt:lpstr>
      <vt:lpstr>Walbaum Display</vt:lpstr>
      <vt:lpstr>Wingdings</vt:lpstr>
      <vt:lpstr>CERN_ENdept_Presentation_ArialFont copy</vt:lpstr>
      <vt:lpstr>Non – ferrous metals for particle accelerators</vt:lpstr>
      <vt:lpstr>The most important slide of this presentation</vt:lpstr>
      <vt:lpstr>Outline</vt:lpstr>
      <vt:lpstr>Environmental conditions of particle accelerators</vt:lpstr>
      <vt:lpstr>Environmental conditions of particle accelerators</vt:lpstr>
      <vt:lpstr>Environmental conditions of particle accelerators</vt:lpstr>
      <vt:lpstr>Environmental conditions of particle accelerators</vt:lpstr>
      <vt:lpstr>Environmental conditions of particle accelerators</vt:lpstr>
      <vt:lpstr>Environmental conditions of particle accelerators</vt:lpstr>
      <vt:lpstr>General rules for materials’ selection in particle accelerators</vt:lpstr>
      <vt:lpstr>Non – ferrous materials</vt:lpstr>
      <vt:lpstr>Non – ferrous materials</vt:lpstr>
      <vt:lpstr>Non – ferrous materials</vt:lpstr>
      <vt:lpstr>Aluminium for particle accelerators</vt:lpstr>
      <vt:lpstr>Aluminium for particle accelerators</vt:lpstr>
      <vt:lpstr>Aluminium for particle accelerators</vt:lpstr>
      <vt:lpstr>Wrought aluminum alloys</vt:lpstr>
      <vt:lpstr>Wrought aluminum alloys designations</vt:lpstr>
      <vt:lpstr>Wrought aluminum alloys designations</vt:lpstr>
      <vt:lpstr>Wrought aluminum alloys designations</vt:lpstr>
      <vt:lpstr>Wrought aluminum alloys designations</vt:lpstr>
      <vt:lpstr>Wrought aluminum alloys designations</vt:lpstr>
      <vt:lpstr>Wrought aluminum alloys designations</vt:lpstr>
      <vt:lpstr>Wrought aluminum alloys designations</vt:lpstr>
      <vt:lpstr>Wrought aluminum alloys designations</vt:lpstr>
      <vt:lpstr>Wrought aluminum alloys: temper states</vt:lpstr>
      <vt:lpstr>Wrought aluminum alloys: temper states</vt:lpstr>
      <vt:lpstr>Wrought aluminum alloys: temper states</vt:lpstr>
      <vt:lpstr>Wrought aluminum alloys: temper states</vt:lpstr>
      <vt:lpstr>Wrought aluminum alloys: temper states</vt:lpstr>
      <vt:lpstr>Wrought aluminum alloys: temper states</vt:lpstr>
      <vt:lpstr>Wrought aluminum alloys: temper states</vt:lpstr>
      <vt:lpstr>Wrought aluminum alloys: temper states</vt:lpstr>
      <vt:lpstr>Wrought aluminum alloys: temper states</vt:lpstr>
      <vt:lpstr>Wrought aluminum alloys: temper states</vt:lpstr>
      <vt:lpstr>Wrought aluminum alloys: weldability</vt:lpstr>
      <vt:lpstr>Wrought aluminum alloys: weldability</vt:lpstr>
      <vt:lpstr>Wrought aluminum alloys: failure analysis</vt:lpstr>
      <vt:lpstr>Wrought aluminum alloys: failure analysis</vt:lpstr>
      <vt:lpstr>Non – ferrous materials</vt:lpstr>
      <vt:lpstr>Non – ferrous materials</vt:lpstr>
      <vt:lpstr>Copper for particle accelerators</vt:lpstr>
      <vt:lpstr>Copper for particle accelerators</vt:lpstr>
      <vt:lpstr>Copper for particle accelerators</vt:lpstr>
      <vt:lpstr>Copper for particle accelerators</vt:lpstr>
      <vt:lpstr>Wrought copper alloys: temper states</vt:lpstr>
      <vt:lpstr>Copper and copper alloys</vt:lpstr>
      <vt:lpstr>Copper and copper alloys</vt:lpstr>
      <vt:lpstr>Copper and copper alloys</vt:lpstr>
      <vt:lpstr>OFE Copper</vt:lpstr>
      <vt:lpstr>OFE Copper</vt:lpstr>
      <vt:lpstr>Non – ferrous materials</vt:lpstr>
      <vt:lpstr>Titanium in particle accelerators</vt:lpstr>
      <vt:lpstr>Titanium in particle accelerators</vt:lpstr>
      <vt:lpstr>Titanium grades</vt:lpstr>
      <vt:lpstr>Titanium grades</vt:lpstr>
      <vt:lpstr>Titanium grades</vt:lpstr>
      <vt:lpstr>Titanium grades</vt:lpstr>
      <vt:lpstr>Titanium grades</vt:lpstr>
      <vt:lpstr>Non – ferrous materials</vt:lpstr>
      <vt:lpstr>Non – ferrous materials</vt:lpstr>
      <vt:lpstr>Families of non – ferrous materials</vt:lpstr>
      <vt:lpstr>Non – ferrous materials</vt:lpstr>
      <vt:lpstr>Non – ferrous materials</vt:lpstr>
      <vt:lpstr>Niobium for SCRF cavities</vt:lpstr>
      <vt:lpstr>Niobium grades</vt:lpstr>
      <vt:lpstr>Niobium grades &amp; SCRF</vt:lpstr>
      <vt:lpstr>SCRF Nb: failure analysis</vt:lpstr>
      <vt:lpstr>Conclusions</vt:lpstr>
      <vt:lpstr>PowerPoint Presentation</vt:lpstr>
      <vt:lpstr>Additional slides</vt:lpstr>
      <vt:lpstr>PowerPoint Presentation</vt:lpstr>
      <vt:lpstr>Wrought aluminum alloys: temper states</vt:lpstr>
      <vt:lpstr>Wrought aluminum alloys: temper states</vt:lpstr>
      <vt:lpstr>Wrought aluminum alloys: temper states</vt:lpstr>
      <vt:lpstr>Prices</vt:lpstr>
      <vt:lpstr>Books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Non – ferrous materials for particle accelerators</dc:title>
  <dc:creator>Ignacio Aviles Santillana</dc:creator>
  <cp:lastModifiedBy>Ignacio Aviles Santillana</cp:lastModifiedBy>
  <cp:revision>520</cp:revision>
  <cp:lastPrinted>2021-01-14T09:56:06Z</cp:lastPrinted>
  <dcterms:created xsi:type="dcterms:W3CDTF">2020-09-29T09:31:22Z</dcterms:created>
  <dcterms:modified xsi:type="dcterms:W3CDTF">2024-06-04T09:11:26Z</dcterms:modified>
</cp:coreProperties>
</file>