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6" r:id="rId2"/>
    <p:sldId id="268" r:id="rId3"/>
    <p:sldId id="300" r:id="rId4"/>
    <p:sldId id="276" r:id="rId5"/>
    <p:sldId id="301" r:id="rId6"/>
    <p:sldId id="261" r:id="rId7"/>
    <p:sldId id="298" r:id="rId8"/>
    <p:sldId id="299" r:id="rId9"/>
    <p:sldId id="302" r:id="rId10"/>
    <p:sldId id="277" r:id="rId11"/>
    <p:sldId id="279" r:id="rId12"/>
    <p:sldId id="303" r:id="rId13"/>
    <p:sldId id="278" r:id="rId14"/>
    <p:sldId id="304" r:id="rId15"/>
    <p:sldId id="289" r:id="rId16"/>
    <p:sldId id="286" r:id="rId17"/>
    <p:sldId id="288" r:id="rId18"/>
    <p:sldId id="305" r:id="rId19"/>
    <p:sldId id="306" r:id="rId20"/>
    <p:sldId id="315" r:id="rId21"/>
    <p:sldId id="307" r:id="rId22"/>
    <p:sldId id="308" r:id="rId23"/>
    <p:sldId id="309" r:id="rId24"/>
    <p:sldId id="310" r:id="rId25"/>
    <p:sldId id="311" r:id="rId26"/>
    <p:sldId id="312" r:id="rId27"/>
    <p:sldId id="313" r:id="rId28"/>
    <p:sldId id="280" r:id="rId29"/>
    <p:sldId id="281" r:id="rId30"/>
    <p:sldId id="283" r:id="rId31"/>
    <p:sldId id="284" r:id="rId32"/>
    <p:sldId id="285" r:id="rId33"/>
    <p:sldId id="282" r:id="rId34"/>
    <p:sldId id="287" r:id="rId35"/>
    <p:sldId id="314" r:id="rId36"/>
    <p:sldId id="316" r:id="rId37"/>
    <p:sldId id="291" r:id="rId38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4" autoAdjust="0"/>
    <p:restoredTop sz="84631" autoAdjust="0"/>
  </p:normalViewPr>
  <p:slideViewPr>
    <p:cSldViewPr snapToGrid="0">
      <p:cViewPr varScale="1">
        <p:scale>
          <a:sx n="168" d="100"/>
          <a:sy n="168" d="100"/>
        </p:scale>
        <p:origin x="2534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15AD29-B2D0-41F5-8537-FB3247B7FC51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B372EB-EBAC-4DAB-8484-20CF93FE4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832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04456" y="6492875"/>
            <a:ext cx="701544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70C0"/>
                </a:solidFill>
              </a:defRPr>
            </a:lvl1pPr>
          </a:lstStyle>
          <a:p>
            <a:fld id="{27C2918D-9539-49EB-A712-495E33656D5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26083" y="68014"/>
            <a:ext cx="1405606" cy="882323"/>
          </a:xfrm>
          <a:prstGeom prst="rect">
            <a:avLst/>
          </a:prstGeom>
        </p:spPr>
      </p:pic>
      <p:pic>
        <p:nvPicPr>
          <p:cNvPr id="8" name="Picture 7" descr="2015-01-13_CERN_ENdept 36% h32mm 300dpi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32" y="143584"/>
            <a:ext cx="2413844" cy="904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702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E3EEF8">
                <a:alpha val="97000"/>
                <a:lumMod val="43000"/>
                <a:lumOff val="57000"/>
              </a:srgbClr>
            </a:gs>
            <a:gs pos="0">
              <a:schemeClr val="accent1">
                <a:lumMod val="5000"/>
                <a:lumOff val="95000"/>
              </a:schemeClr>
            </a:gs>
            <a:gs pos="5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9204456" y="6492875"/>
            <a:ext cx="7015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7C2918D-9539-49EB-A712-495E33656D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8"/>
          <p:cNvSpPr txBox="1">
            <a:spLocks/>
          </p:cNvSpPr>
          <p:nvPr userDrawn="1"/>
        </p:nvSpPr>
        <p:spPr>
          <a:xfrm>
            <a:off x="0" y="6590620"/>
            <a:ext cx="222885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CAS June 2024</a:t>
            </a:r>
          </a:p>
        </p:txBody>
      </p:sp>
    </p:spTree>
    <p:extLst>
      <p:ext uri="{BB962C8B-B14F-4D97-AF65-F5344CB8AC3E}">
        <p14:creationId xmlns:p14="http://schemas.microsoft.com/office/powerpoint/2010/main" val="2639064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microsoft.com/office/2007/relationships/hdphoto" Target="../media/hdphoto1.wdp"/><Relationship Id="rId7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7.png"/><Relationship Id="rId4" Type="http://schemas.openxmlformats.org/officeDocument/2006/relationships/image" Target="../media/image26.jpeg"/><Relationship Id="rId9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jpg"/><Relationship Id="rId4" Type="http://schemas.openxmlformats.org/officeDocument/2006/relationships/image" Target="../media/image4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g"/><Relationship Id="rId2" Type="http://schemas.openxmlformats.org/officeDocument/2006/relationships/image" Target="../media/image48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jp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microsoft.com/office/2007/relationships/hdphoto" Target="../media/hdphoto4.wdp"/><Relationship Id="rId7" Type="http://schemas.openxmlformats.org/officeDocument/2006/relationships/image" Target="../media/image58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jpeg"/><Relationship Id="rId11" Type="http://schemas.openxmlformats.org/officeDocument/2006/relationships/image" Target="../media/image61.jpg"/><Relationship Id="rId5" Type="http://schemas.microsoft.com/office/2007/relationships/hdphoto" Target="../media/hdphoto5.wdp"/><Relationship Id="rId10" Type="http://schemas.openxmlformats.org/officeDocument/2006/relationships/image" Target="../media/image60.jpg"/><Relationship Id="rId4" Type="http://schemas.openxmlformats.org/officeDocument/2006/relationships/image" Target="../media/image56.png"/><Relationship Id="rId9" Type="http://schemas.openxmlformats.org/officeDocument/2006/relationships/image" Target="../media/image5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5" Type="http://schemas.openxmlformats.org/officeDocument/2006/relationships/image" Target="../media/image65.jpeg"/><Relationship Id="rId4" Type="http://schemas.openxmlformats.org/officeDocument/2006/relationships/image" Target="../media/image6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0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Relationship Id="rId6" Type="http://schemas.microsoft.com/office/2007/relationships/hdphoto" Target="../media/hdphoto8.wdp"/><Relationship Id="rId5" Type="http://schemas.openxmlformats.org/officeDocument/2006/relationships/image" Target="../media/image69.png"/><Relationship Id="rId4" Type="http://schemas.microsoft.com/office/2007/relationships/hdphoto" Target="../media/hdphoto7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jpeg"/><Relationship Id="rId3" Type="http://schemas.openxmlformats.org/officeDocument/2006/relationships/image" Target="../media/image77.jpeg"/><Relationship Id="rId7" Type="http://schemas.microsoft.com/office/2007/relationships/hdphoto" Target="../media/hdphoto9.wdp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0.wdp"/><Relationship Id="rId4" Type="http://schemas.openxmlformats.org/officeDocument/2006/relationships/image" Target="../media/image84.png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hdphoto" Target="../media/hdphoto13.wdp"/><Relationship Id="rId3" Type="http://schemas.microsoft.com/office/2007/relationships/hdphoto" Target="../media/hdphoto11.wdp"/><Relationship Id="rId7" Type="http://schemas.openxmlformats.org/officeDocument/2006/relationships/image" Target="../media/image88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2.wdp"/><Relationship Id="rId5" Type="http://schemas.openxmlformats.org/officeDocument/2006/relationships/image" Target="../media/image87.png"/><Relationship Id="rId10" Type="http://schemas.microsoft.com/office/2007/relationships/hdphoto" Target="../media/hdphoto14.wdp"/><Relationship Id="rId4" Type="http://schemas.openxmlformats.org/officeDocument/2006/relationships/image" Target="../media/image86.jpeg"/><Relationship Id="rId9" Type="http://schemas.openxmlformats.org/officeDocument/2006/relationships/image" Target="../media/image8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microsoft.com/office/2007/relationships/hdphoto" Target="../media/hdphoto15.wdp"/><Relationship Id="rId7" Type="http://schemas.microsoft.com/office/2007/relationships/hdphoto" Target="../media/hdphoto16.wdp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3.png"/><Relationship Id="rId5" Type="http://schemas.openxmlformats.org/officeDocument/2006/relationships/image" Target="../media/image92.jpeg"/><Relationship Id="rId4" Type="http://schemas.openxmlformats.org/officeDocument/2006/relationships/image" Target="../media/image91.jpeg"/><Relationship Id="rId9" Type="http://schemas.microsoft.com/office/2007/relationships/hdphoto" Target="../media/hdphoto17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8.jpeg"/><Relationship Id="rId4" Type="http://schemas.openxmlformats.org/officeDocument/2006/relationships/image" Target="../media/image9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2.jpeg"/><Relationship Id="rId5" Type="http://schemas.openxmlformats.org/officeDocument/2006/relationships/image" Target="../media/image101.jpeg"/><Relationship Id="rId4" Type="http://schemas.microsoft.com/office/2007/relationships/hdphoto" Target="../media/hdphoto18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108.jpeg"/><Relationship Id="rId7" Type="http://schemas.microsoft.com/office/2007/relationships/hdphoto" Target="../media/hdphoto20.wdp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0.jpeg"/><Relationship Id="rId5" Type="http://schemas.microsoft.com/office/2007/relationships/hdphoto" Target="../media/hdphoto19.wdp"/><Relationship Id="rId4" Type="http://schemas.openxmlformats.org/officeDocument/2006/relationships/image" Target="../media/image109.jpeg"/><Relationship Id="rId9" Type="http://schemas.openxmlformats.org/officeDocument/2006/relationships/image" Target="../media/image11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21.wdp"/><Relationship Id="rId7" Type="http://schemas.openxmlformats.org/officeDocument/2006/relationships/image" Target="../media/image118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7.jpeg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jpeg"/><Relationship Id="rId3" Type="http://schemas.openxmlformats.org/officeDocument/2006/relationships/image" Target="../media/image120.jpeg"/><Relationship Id="rId7" Type="http://schemas.openxmlformats.org/officeDocument/2006/relationships/image" Target="../media/image123.jpeg"/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2.wdp"/><Relationship Id="rId5" Type="http://schemas.openxmlformats.org/officeDocument/2006/relationships/image" Target="../media/image122.jpeg"/><Relationship Id="rId10" Type="http://schemas.openxmlformats.org/officeDocument/2006/relationships/image" Target="../media/image125.jpeg"/><Relationship Id="rId4" Type="http://schemas.openxmlformats.org/officeDocument/2006/relationships/image" Target="../media/image121.jpeg"/><Relationship Id="rId9" Type="http://schemas.microsoft.com/office/2007/relationships/hdphoto" Target="../media/hdphoto23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jpeg"/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tiff"/><Relationship Id="rId7" Type="http://schemas.openxmlformats.org/officeDocument/2006/relationships/image" Target="../media/image132.jpe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4.wdp"/><Relationship Id="rId5" Type="http://schemas.openxmlformats.org/officeDocument/2006/relationships/image" Target="../media/image131.png"/><Relationship Id="rId4" Type="http://schemas.openxmlformats.org/officeDocument/2006/relationships/image" Target="../media/image13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eg"/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7.jpeg"/><Relationship Id="rId5" Type="http://schemas.openxmlformats.org/officeDocument/2006/relationships/image" Target="../media/image136.jpeg"/><Relationship Id="rId4" Type="http://schemas.openxmlformats.org/officeDocument/2006/relationships/image" Target="../media/image135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12.wmf"/><Relationship Id="rId18" Type="http://schemas.openxmlformats.org/officeDocument/2006/relationships/oleObject" Target="../embeddings/oleObject9.bin"/><Relationship Id="rId3" Type="http://schemas.openxmlformats.org/officeDocument/2006/relationships/image" Target="../media/image7.wmf"/><Relationship Id="rId7" Type="http://schemas.openxmlformats.org/officeDocument/2006/relationships/image" Target="../media/image9.wmf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14.wmf"/><Relationship Id="rId2" Type="http://schemas.openxmlformats.org/officeDocument/2006/relationships/oleObject" Target="../embeddings/oleObject1.bin"/><Relationship Id="rId16" Type="http://schemas.openxmlformats.org/officeDocument/2006/relationships/oleObject" Target="../embeddings/oleObject8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1.wmf"/><Relationship Id="rId5" Type="http://schemas.openxmlformats.org/officeDocument/2006/relationships/image" Target="../media/image8.wmf"/><Relationship Id="rId15" Type="http://schemas.openxmlformats.org/officeDocument/2006/relationships/image" Target="../media/image13.wmf"/><Relationship Id="rId10" Type="http://schemas.openxmlformats.org/officeDocument/2006/relationships/oleObject" Target="../embeddings/oleObject5.bin"/><Relationship Id="rId19" Type="http://schemas.openxmlformats.org/officeDocument/2006/relationships/image" Target="../media/image15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10.wmf"/><Relationship Id="rId1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20.wmf"/><Relationship Id="rId3" Type="http://schemas.openxmlformats.org/officeDocument/2006/relationships/image" Target="../media/image17.wmf"/><Relationship Id="rId7" Type="http://schemas.openxmlformats.org/officeDocument/2006/relationships/image" Target="../media/image15.wmf"/><Relationship Id="rId12" Type="http://schemas.openxmlformats.org/officeDocument/2006/relationships/oleObject" Target="../embeddings/oleObject15.bin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9.wmf"/><Relationship Id="rId5" Type="http://schemas.openxmlformats.org/officeDocument/2006/relationships/image" Target="../media/image14.w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8.wmf"/><Relationship Id="rId1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7824" y="1731979"/>
            <a:ext cx="867564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</a:t>
            </a:r>
          </a:p>
          <a:p>
            <a:pPr algn="ctr"/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&amp; Materials Engineering for Particle Accelerators and Detectors</a:t>
            </a:r>
          </a:p>
          <a:p>
            <a:pPr algn="ctr"/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June 2024, Sint-</a:t>
            </a:r>
            <a:r>
              <a:rPr lang="en-GB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Michielsgestel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Netherlands</a:t>
            </a:r>
          </a:p>
          <a:p>
            <a:pPr algn="ctr"/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Vacuum Brazing</a:t>
            </a:r>
          </a:p>
          <a:p>
            <a:pPr algn="ctr"/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Mathot</a:t>
            </a:r>
          </a:p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EN/MME</a:t>
            </a:r>
          </a:p>
        </p:txBody>
      </p:sp>
    </p:spTree>
    <p:extLst>
      <p:ext uri="{BB962C8B-B14F-4D97-AF65-F5344CB8AC3E}">
        <p14:creationId xmlns:p14="http://schemas.microsoft.com/office/powerpoint/2010/main" val="3640502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9176" y="138186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Vacuum Brazing assembly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6938" y="1209642"/>
            <a:ext cx="458374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 Wetting is generally excellent.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 Brazing on large surfaces possible.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 Allow very good thermal and electrical contacts.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 Assembly clean and UHV compatible.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(Filler metal and material with low vapor pressures!)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 Dissimilar materials can be join.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 Allow high precision assembly with little or no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distortion of the components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But: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 Heat treatment can affect the properties of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base materials.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 Mechanical tolerances are tight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4792" y="1408034"/>
            <a:ext cx="3562561" cy="27764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1272" y="4310743"/>
            <a:ext cx="3703619" cy="233184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90545" y="2573744"/>
            <a:ext cx="2021114" cy="335566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4" name="Rectangle 13"/>
          <p:cNvSpPr/>
          <p:nvPr/>
        </p:nvSpPr>
        <p:spPr>
          <a:xfrm>
            <a:off x="7278914" y="5440832"/>
            <a:ext cx="297543" cy="3265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14" idx="0"/>
          </p:cNvCxnSpPr>
          <p:nvPr/>
        </p:nvCxnSpPr>
        <p:spPr>
          <a:xfrm flipV="1">
            <a:off x="7427686" y="4170070"/>
            <a:ext cx="343374" cy="1270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980218" y="5929412"/>
            <a:ext cx="1753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Filler metal seen on the vacuum side  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3156" y="4708899"/>
            <a:ext cx="3647958" cy="1535528"/>
          </a:xfrm>
          <a:prstGeom prst="rect">
            <a:avLst/>
          </a:prstGeom>
        </p:spPr>
      </p:pic>
      <p:pic>
        <p:nvPicPr>
          <p:cNvPr id="5" name="Picture 4" descr="A person holding a tweezers in a copper piece&#10;&#10;Description automatically generated">
            <a:extLst>
              <a:ext uri="{FF2B5EF4-FFF2-40B4-BE49-F238E27FC236}">
                <a16:creationId xmlns:a16="http://schemas.microsoft.com/office/drawing/2014/main" id="{E7A746B7-FB5A-CA9F-874D-F386173BF24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790" b="30511"/>
          <a:stretch/>
        </p:blipFill>
        <p:spPr>
          <a:xfrm>
            <a:off x="6215743" y="105964"/>
            <a:ext cx="3386503" cy="1834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747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9176" y="138186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Metal/Metal Vacuum Brazing Examples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3361" y="1007681"/>
            <a:ext cx="45837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Joint configuration: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Groove, no gap (Ra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 0.8 µm)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Groove on a diameter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Chamfer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Foil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Paste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2090" y="1197351"/>
            <a:ext cx="1550549" cy="45792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5668" y="239833"/>
            <a:ext cx="1616001" cy="204121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3668" y="4615305"/>
            <a:ext cx="1614847" cy="21272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3361" y="4189735"/>
            <a:ext cx="4290600" cy="2301167"/>
          </a:xfrm>
          <a:prstGeom prst="rect">
            <a:avLst/>
          </a:prstGeom>
        </p:spPr>
      </p:pic>
      <p:pic>
        <p:nvPicPr>
          <p:cNvPr id="5" name="Picture 2" descr="G:\Departments\TS\Groups\MME\AS\Brasage\Photos\Jonction_Savary\PVA_2x28_4.jpg">
            <a:extLst>
              <a:ext uri="{FF2B5EF4-FFF2-40B4-BE49-F238E27FC236}">
                <a16:creationId xmlns:a16="http://schemas.microsoft.com/office/drawing/2014/main" id="{2B6FAC2C-20A0-DEEE-30DA-CF12A1FA23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3699119" y="648176"/>
            <a:ext cx="2612598" cy="3265748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3CE858-0FF6-BDF1-1763-F39A49748485}"/>
              </a:ext>
            </a:extLst>
          </p:cNvPr>
          <p:cNvSpPr txBox="1"/>
          <p:nvPr/>
        </p:nvSpPr>
        <p:spPr>
          <a:xfrm>
            <a:off x="163361" y="2881760"/>
            <a:ext cx="4583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Copper (OFE) / Stainless Steel (316LN)</a:t>
            </a:r>
          </a:p>
        </p:txBody>
      </p:sp>
      <p:pic>
        <p:nvPicPr>
          <p:cNvPr id="7" name="Picture 2" descr="C:\Serge\NAMUR_2011\PIC00003.jpg">
            <a:extLst>
              <a:ext uri="{FF2B5EF4-FFF2-40B4-BE49-F238E27FC236}">
                <a16:creationId xmlns:a16="http://schemas.microsoft.com/office/drawing/2014/main" id="{A9BBC80C-2D3D-2253-2071-13C96AA0BC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lum bright="20000"/>
          </a:blip>
          <a:stretch/>
        </p:blipFill>
        <p:spPr bwMode="auto">
          <a:xfrm>
            <a:off x="4615995" y="4078270"/>
            <a:ext cx="2324173" cy="26642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20860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9176" y="138186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Metal/Metal Vacuum Brazing examples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517" y="1099247"/>
            <a:ext cx="3647858" cy="27358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2DEBC48-AAF6-48E0-BE0B-6438E6CFC4EB}"/>
              </a:ext>
            </a:extLst>
          </p:cNvPr>
          <p:cNvSpPr txBox="1"/>
          <p:nvPr/>
        </p:nvSpPr>
        <p:spPr>
          <a:xfrm>
            <a:off x="4549839" y="507518"/>
            <a:ext cx="4583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Stainless Steel / Stainless Steel (316LN)</a:t>
            </a:r>
          </a:p>
        </p:txBody>
      </p:sp>
      <p:pic>
        <p:nvPicPr>
          <p:cNvPr id="6" name="Picture 2" descr="G:\Departments\TS\Groups\MME\AS\Brasage\Photos\CLOUD\Nicrobraz\IMG_2165.JPG">
            <a:extLst>
              <a:ext uri="{FF2B5EF4-FFF2-40B4-BE49-F238E27FC236}">
                <a16:creationId xmlns:a16="http://schemas.microsoft.com/office/drawing/2014/main" id="{EC2D2935-9180-BB7B-FD66-A6BC319966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4064204" y="1099247"/>
            <a:ext cx="5069383" cy="2640127"/>
          </a:xfrm>
          <a:prstGeom prst="rect">
            <a:avLst/>
          </a:prstGeom>
          <a:noFill/>
        </p:spPr>
      </p:pic>
      <p:pic>
        <p:nvPicPr>
          <p:cNvPr id="7" name="Picture 5" descr="G:\Departments\TS\Groups\MME\AS\Brasage\Photos\Pot_Romain_ATLAS\Brasage final\IMG_1525.jpg">
            <a:extLst>
              <a:ext uri="{FF2B5EF4-FFF2-40B4-BE49-F238E27FC236}">
                <a16:creationId xmlns:a16="http://schemas.microsoft.com/office/drawing/2014/main" id="{E6387646-9B77-6920-763F-68415D46B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1225642" y="3983510"/>
            <a:ext cx="3647211" cy="2735628"/>
          </a:xfrm>
          <a:prstGeom prst="rect">
            <a:avLst/>
          </a:prstGeom>
          <a:noFill/>
        </p:spPr>
      </p:pic>
      <p:pic>
        <p:nvPicPr>
          <p:cNvPr id="8" name="Picture 6" descr="G:\Departments\TS\Groups\MME\AS\Brasage\Photos\Pot_Romain\IMG_0070.jpg">
            <a:extLst>
              <a:ext uri="{FF2B5EF4-FFF2-40B4-BE49-F238E27FC236}">
                <a16:creationId xmlns:a16="http://schemas.microsoft.com/office/drawing/2014/main" id="{33A9B08F-82F0-802F-A587-D60F35B6D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5485475" y="3983510"/>
            <a:ext cx="3648112" cy="27363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79140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4051" y="1488775"/>
            <a:ext cx="2648857" cy="23605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22130" y="3851814"/>
            <a:ext cx="2057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Stainless steel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4051" y="4277454"/>
            <a:ext cx="2659379" cy="16817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04416" y="5997397"/>
            <a:ext cx="2275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 – Stainless steel -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4515" y="1488775"/>
            <a:ext cx="3021022" cy="22061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22696" y="3723550"/>
            <a:ext cx="2057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 – Stainless steel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9979" y="4190368"/>
            <a:ext cx="2747372" cy="206052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89650" y="6257560"/>
            <a:ext cx="16984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Glidcop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CuNi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39B8DD7-B53A-35CE-BE2C-D1B7573E8F43}"/>
              </a:ext>
            </a:extLst>
          </p:cNvPr>
          <p:cNvSpPr txBox="1"/>
          <p:nvPr/>
        </p:nvSpPr>
        <p:spPr>
          <a:xfrm>
            <a:off x="2595363" y="170446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Metal/Metal Vacuum Brazing examples</a:t>
            </a:r>
          </a:p>
        </p:txBody>
      </p:sp>
    </p:spTree>
    <p:extLst>
      <p:ext uri="{BB962C8B-B14F-4D97-AF65-F5344CB8AC3E}">
        <p14:creationId xmlns:p14="http://schemas.microsoft.com/office/powerpoint/2010/main" val="33087232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cern.ch\dfs\Users\s\smathot\Documents\TTH\Test_Glidcop\Test_Bruno_Cu_epais\echantillon_2-50x.jpg">
            <a:extLst>
              <a:ext uri="{FF2B5EF4-FFF2-40B4-BE49-F238E27FC236}">
                <a16:creationId xmlns:a16="http://schemas.microsoft.com/office/drawing/2014/main" id="{E1A848D4-76D9-4417-D762-B67B636E5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5422588" y="1201371"/>
            <a:ext cx="3312368" cy="2479941"/>
          </a:xfrm>
          <a:prstGeom prst="rect">
            <a:avLst/>
          </a:prstGeom>
          <a:noFill/>
        </p:spPr>
      </p:pic>
      <p:pic>
        <p:nvPicPr>
          <p:cNvPr id="3" name="Picture 3" descr="\\cern.ch\dfs\Users\s\smathot\Documents\TTH\Test_Glidcop\Ni Sulfamate CERN\A2-x500_AP_BR.jpg">
            <a:extLst>
              <a:ext uri="{FF2B5EF4-FFF2-40B4-BE49-F238E27FC236}">
                <a16:creationId xmlns:a16="http://schemas.microsoft.com/office/drawing/2014/main" id="{A08EFDFB-707F-6A52-404D-DDF96967A4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1511918" y="1216975"/>
            <a:ext cx="3312368" cy="2479940"/>
          </a:xfrm>
          <a:prstGeom prst="rect">
            <a:avLst/>
          </a:prstGeom>
          <a:noFill/>
        </p:spPr>
      </p:pic>
      <p:pic>
        <p:nvPicPr>
          <p:cNvPr id="4" name="Picture 4" descr="\\cern.ch\dfs\Users\s\smathot\Documents\TTH\Test_Glidcop\Echantillons_CORIMA\Deuxième série\6.jpg">
            <a:extLst>
              <a:ext uri="{FF2B5EF4-FFF2-40B4-BE49-F238E27FC236}">
                <a16:creationId xmlns:a16="http://schemas.microsoft.com/office/drawing/2014/main" id="{730AA969-6F21-C435-2246-E6E2CA0982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1511918" y="4187760"/>
            <a:ext cx="3312368" cy="2479941"/>
          </a:xfrm>
          <a:prstGeom prst="rect">
            <a:avLst/>
          </a:prstGeom>
          <a:noFill/>
        </p:spPr>
      </p:pic>
      <p:pic>
        <p:nvPicPr>
          <p:cNvPr id="5" name="Picture 6" descr="G:\Departments\TS\Groups\MME\AS\Brasage\Photos\Collimateur Phase II\Prototype I\IMG_2384.JPG">
            <a:extLst>
              <a:ext uri="{FF2B5EF4-FFF2-40B4-BE49-F238E27FC236}">
                <a16:creationId xmlns:a16="http://schemas.microsoft.com/office/drawing/2014/main" id="{53191873-0946-330E-C828-F0AB7C6A04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5438567" y="4159813"/>
            <a:ext cx="3327832" cy="2496074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E68942-BFD2-6E4A-2928-F64A23108926}"/>
              </a:ext>
            </a:extLst>
          </p:cNvPr>
          <p:cNvSpPr txBox="1"/>
          <p:nvPr/>
        </p:nvSpPr>
        <p:spPr>
          <a:xfrm>
            <a:off x="2595363" y="125841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Metal/Metal Vacuum Brazing examples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E6EA50-B5AE-1521-00C8-99C7743FE953}"/>
              </a:ext>
            </a:extLst>
          </p:cNvPr>
          <p:cNvSpPr txBox="1"/>
          <p:nvPr/>
        </p:nvSpPr>
        <p:spPr>
          <a:xfrm>
            <a:off x="3382678" y="565146"/>
            <a:ext cx="4583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of </a:t>
            </a:r>
            <a:r>
              <a:rPr lang="en-US" sz="16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Glidcop</a:t>
            </a:r>
            <a:endParaRPr lang="en-US" sz="16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0921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824836" y="479724"/>
            <a:ext cx="4494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Brazing &amp; Partial Diffusion Bonding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2" t="37957" r="19078" b="33011"/>
          <a:stretch/>
        </p:blipFill>
        <p:spPr>
          <a:xfrm rot="10800000">
            <a:off x="122525" y="714053"/>
            <a:ext cx="3518636" cy="2595717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008" t="14586" r="5984" b="15808"/>
          <a:stretch/>
        </p:blipFill>
        <p:spPr bwMode="auto">
          <a:xfrm rot="16200000">
            <a:off x="7560362" y="3824068"/>
            <a:ext cx="1057226" cy="3467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851" t="8584" r="16693" b="2311"/>
          <a:stretch/>
        </p:blipFill>
        <p:spPr bwMode="auto">
          <a:xfrm rot="10800000">
            <a:off x="3824837" y="1141832"/>
            <a:ext cx="2346717" cy="5530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6" descr="G:\Departments\TS\Groups\MME\AS\Brasage\Photos\canon5\CANON5DREI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94871" y="1141607"/>
            <a:ext cx="2883309" cy="3659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Arrow Connector 18"/>
          <p:cNvCxnSpPr/>
          <p:nvPr/>
        </p:nvCxnSpPr>
        <p:spPr>
          <a:xfrm flipV="1">
            <a:off x="6585155" y="5737124"/>
            <a:ext cx="0" cy="5776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7003026" y="5737124"/>
            <a:ext cx="0" cy="5776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7487265" y="5737124"/>
            <a:ext cx="0" cy="5776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457965" y="6243223"/>
            <a:ext cx="395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64726" y="6243223"/>
            <a:ext cx="395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62340" y="6243223"/>
            <a:ext cx="395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16933" y="1141607"/>
            <a:ext cx="395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116933" y="2971216"/>
            <a:ext cx="395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116933" y="4745736"/>
            <a:ext cx="395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457F7F-143C-CC32-0FA9-60466B09AF78}"/>
              </a:ext>
            </a:extLst>
          </p:cNvPr>
          <p:cNvSpPr txBox="1"/>
          <p:nvPr/>
        </p:nvSpPr>
        <p:spPr>
          <a:xfrm>
            <a:off x="2595363" y="125841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Metal/Metal Vacuum Brazing examples</a:t>
            </a:r>
          </a:p>
        </p:txBody>
      </p:sp>
      <p:pic>
        <p:nvPicPr>
          <p:cNvPr id="3" name="Picture 2" descr="G:\Departments\TS\Groups\MME\AS\Brasage\Photos\Clic\SICA\Structure_33Cel\First_cels_01.jpg">
            <a:extLst>
              <a:ext uri="{FF2B5EF4-FFF2-40B4-BE49-F238E27FC236}">
                <a16:creationId xmlns:a16="http://schemas.microsoft.com/office/drawing/2014/main" id="{8B46C1AD-F7C7-E51F-074A-D80753B7FA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169269" y="3857749"/>
            <a:ext cx="3518637" cy="2814910"/>
          </a:xfrm>
          <a:prstGeom prst="rect">
            <a:avLst/>
          </a:prstGeom>
          <a:noFill/>
        </p:spPr>
      </p:pic>
      <p:pic>
        <p:nvPicPr>
          <p:cNvPr id="4" name="Picture 3" descr="G:\Departments\TS\Groups\MME\AS\Brasage\Photos\Clic\SICA\Structure_33Cel\Mounting_15R.jpg">
            <a:extLst>
              <a:ext uri="{FF2B5EF4-FFF2-40B4-BE49-F238E27FC236}">
                <a16:creationId xmlns:a16="http://schemas.microsoft.com/office/drawing/2014/main" id="{EBC45926-B012-5843-E127-208E3639F3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/>
          <a:srcRect l="23245" r="26107"/>
          <a:stretch/>
        </p:blipFill>
        <p:spPr bwMode="auto">
          <a:xfrm>
            <a:off x="169269" y="2831789"/>
            <a:ext cx="871511" cy="21509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98949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9030" y="1141607"/>
            <a:ext cx="53588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 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purity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SnAg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SnPb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solders can be used in vacuum …</a:t>
            </a:r>
            <a:endParaRPr lang="en-US" sz="1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53183" y="1736354"/>
            <a:ext cx="34384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Typical solders: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SnAg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(eutectic):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m.p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221°C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SnPb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(eutectic):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m.p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183°C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Wetting acceptable on: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Cu and Ag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2BD963-C63C-57CC-143E-0E15B075C991}"/>
              </a:ext>
            </a:extLst>
          </p:cNvPr>
          <p:cNvSpPr txBox="1"/>
          <p:nvPr/>
        </p:nvSpPr>
        <p:spPr>
          <a:xfrm>
            <a:off x="2595363" y="125841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Metal/Metal Vacuum </a:t>
            </a:r>
            <a:r>
              <a:rPr lang="en-US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Soldering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examples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D9D22C5-BDEE-1A32-2336-5B14B029BAB7}"/>
              </a:ext>
            </a:extLst>
          </p:cNvPr>
          <p:cNvGrpSpPr/>
          <p:nvPr/>
        </p:nvGrpSpPr>
        <p:grpSpPr>
          <a:xfrm>
            <a:off x="892597" y="1570283"/>
            <a:ext cx="4418287" cy="4886238"/>
            <a:chOff x="403805" y="1546837"/>
            <a:chExt cx="4418287" cy="488623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r="11914"/>
            <a:stretch/>
          </p:blipFill>
          <p:spPr>
            <a:xfrm>
              <a:off x="403805" y="1546837"/>
              <a:ext cx="4418287" cy="4886238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AFC8144-CA27-0A48-AE32-219630D6E115}"/>
                </a:ext>
              </a:extLst>
            </p:cNvPr>
            <p:cNvSpPr txBox="1"/>
            <p:nvPr/>
          </p:nvSpPr>
          <p:spPr>
            <a:xfrm>
              <a:off x="1799064" y="2126595"/>
              <a:ext cx="3369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Zn</a:t>
              </a:r>
              <a:endParaRPr lang="en-GB" sz="12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ABF00CC-84BA-86DB-3011-745F1E67AE01}"/>
                </a:ext>
              </a:extLst>
            </p:cNvPr>
            <p:cNvSpPr txBox="1"/>
            <p:nvPr/>
          </p:nvSpPr>
          <p:spPr>
            <a:xfrm>
              <a:off x="1212480" y="2282222"/>
              <a:ext cx="3465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Cd</a:t>
              </a:r>
              <a:endParaRPr lang="en-GB" sz="12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50603E1-D82B-3941-313A-61D994575AE9}"/>
                </a:ext>
              </a:extLst>
            </p:cNvPr>
            <p:cNvSpPr txBox="1"/>
            <p:nvPr/>
          </p:nvSpPr>
          <p:spPr>
            <a:xfrm>
              <a:off x="1559050" y="4925061"/>
              <a:ext cx="3449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Pb</a:t>
              </a:r>
              <a:endParaRPr lang="en-GB" sz="12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3F82412-41BE-027E-43FF-F5B16E13562F}"/>
                </a:ext>
              </a:extLst>
            </p:cNvPr>
            <p:cNvSpPr txBox="1"/>
            <p:nvPr/>
          </p:nvSpPr>
          <p:spPr>
            <a:xfrm>
              <a:off x="3138468" y="3152001"/>
              <a:ext cx="3465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Ag</a:t>
              </a:r>
              <a:endParaRPr lang="en-GB" sz="12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0126097-F6B8-5C33-CE91-F5DBE6E88696}"/>
                </a:ext>
              </a:extLst>
            </p:cNvPr>
            <p:cNvSpPr txBox="1"/>
            <p:nvPr/>
          </p:nvSpPr>
          <p:spPr>
            <a:xfrm>
              <a:off x="3180032" y="3694184"/>
              <a:ext cx="3353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Sn</a:t>
              </a:r>
              <a:endParaRPr lang="en-GB" sz="12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F435CF5-3643-EC92-79B8-63087C05A146}"/>
                </a:ext>
              </a:extLst>
            </p:cNvPr>
            <p:cNvSpPr txBox="1"/>
            <p:nvPr/>
          </p:nvSpPr>
          <p:spPr>
            <a:xfrm>
              <a:off x="4333423" y="2367296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Al</a:t>
              </a:r>
              <a:endParaRPr lang="en-GB" sz="12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6DBB6CB-5A3C-FAE9-8930-CCBE064DBCE5}"/>
                </a:ext>
              </a:extLst>
            </p:cNvPr>
            <p:cNvSpPr txBox="1"/>
            <p:nvPr/>
          </p:nvSpPr>
          <p:spPr>
            <a:xfrm>
              <a:off x="4288539" y="2719908"/>
              <a:ext cx="3465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Cu</a:t>
              </a:r>
              <a:endParaRPr lang="en-GB" sz="12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C241E2F-C433-7673-79EC-FF4D834392AB}"/>
                </a:ext>
              </a:extLst>
            </p:cNvPr>
            <p:cNvSpPr txBox="1"/>
            <p:nvPr/>
          </p:nvSpPr>
          <p:spPr>
            <a:xfrm>
              <a:off x="4288539" y="2996907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Au</a:t>
              </a:r>
              <a:endParaRPr lang="en-GB" sz="12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E69CE14-6313-6A54-3365-A85EE621C101}"/>
                </a:ext>
              </a:extLst>
            </p:cNvPr>
            <p:cNvSpPr txBox="1"/>
            <p:nvPr/>
          </p:nvSpPr>
          <p:spPr>
            <a:xfrm>
              <a:off x="4317072" y="3235127"/>
              <a:ext cx="3424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Pd</a:t>
              </a:r>
              <a:endParaRPr lang="en-GB" sz="12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050942C-F6EC-DA34-1A1D-246152552790}"/>
                </a:ext>
              </a:extLst>
            </p:cNvPr>
            <p:cNvSpPr txBox="1"/>
            <p:nvPr/>
          </p:nvSpPr>
          <p:spPr>
            <a:xfrm>
              <a:off x="4333423" y="3540367"/>
              <a:ext cx="3298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Fe</a:t>
              </a:r>
              <a:endParaRPr lang="en-GB" sz="120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81C3192-C5D1-4CA4-8BD1-1E3915B2ABA5}"/>
                </a:ext>
              </a:extLst>
            </p:cNvPr>
            <p:cNvSpPr txBox="1"/>
            <p:nvPr/>
          </p:nvSpPr>
          <p:spPr>
            <a:xfrm>
              <a:off x="4315749" y="4055586"/>
              <a:ext cx="3193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Ni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568171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6179" y="895386"/>
            <a:ext cx="61761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Vacuum soldering of High Temperature Superconductor (HTS) tapes for the LHC current leads.</a:t>
            </a:r>
          </a:p>
        </p:txBody>
      </p:sp>
      <p:pic>
        <p:nvPicPr>
          <p:cNvPr id="6" name="Picture 2" descr="G:\Departments\TS\Groups\MME\AS\Brasage\Photos\BSCCO\13KA_Proto\Soud_HTS_P1_1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1547" y="1443349"/>
            <a:ext cx="1997027" cy="4236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G:\Departments\TS\Groups\MME\AS\Brasage\Photos\BSCCO\13KA_Proto\Soud_HTS_P1_1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4593" y="1459717"/>
            <a:ext cx="3336030" cy="1787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G:\Departments\TS\Groups\MME\AS\Brasage\Photos\BSCCO\5_tapes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170" y="1443349"/>
            <a:ext cx="2647255" cy="198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G:\Departments\TS\Groups\MME\AS\Brasage\Photos\BSCCO\StackASC_1_20_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170" y="3572938"/>
            <a:ext cx="2633438" cy="210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97169" y="5830012"/>
            <a:ext cx="2783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HTS tapes soldering –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SnAg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84593" y="3410647"/>
            <a:ext cx="2783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HTS stacks soldering –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SnPb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642" y="341093"/>
            <a:ext cx="1082188" cy="252629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384366F-A813-3EF5-93A8-0E12BE16A4BA}"/>
              </a:ext>
            </a:extLst>
          </p:cNvPr>
          <p:cNvSpPr txBox="1"/>
          <p:nvPr/>
        </p:nvSpPr>
        <p:spPr>
          <a:xfrm>
            <a:off x="2705830" y="103175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Metal/Metal Vacuum </a:t>
            </a:r>
            <a:r>
              <a:rPr lang="en-US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Soldering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examples</a:t>
            </a:r>
          </a:p>
        </p:txBody>
      </p:sp>
      <p:pic>
        <p:nvPicPr>
          <p:cNvPr id="5" name="Picture 6" descr="IMG_0836">
            <a:extLst>
              <a:ext uri="{FF2B5EF4-FFF2-40B4-BE49-F238E27FC236}">
                <a16:creationId xmlns:a16="http://schemas.microsoft.com/office/drawing/2014/main" id="{C68A9461-DE81-C9F6-C0FA-57FB11104F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/>
          <a:srcRect l="19086" r="8266" b="19533"/>
          <a:stretch/>
        </p:blipFill>
        <p:spPr bwMode="auto">
          <a:xfrm>
            <a:off x="5742566" y="4092740"/>
            <a:ext cx="2142125" cy="1737271"/>
          </a:xfrm>
          <a:prstGeom prst="rect">
            <a:avLst/>
          </a:prstGeom>
          <a:noFill/>
        </p:spPr>
      </p:pic>
      <p:pic>
        <p:nvPicPr>
          <p:cNvPr id="12" name="Picture 6" descr="G:\Workspaces\r\RFQ_SMATHOT\Job\SAGEM\snag1.jpg">
            <a:extLst>
              <a:ext uri="{FF2B5EF4-FFF2-40B4-BE49-F238E27FC236}">
                <a16:creationId xmlns:a16="http://schemas.microsoft.com/office/drawing/2014/main" id="{0C65855C-88F3-BEDB-A544-93449B81BD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/>
          <a:srcRect r="17204"/>
          <a:stretch/>
        </p:blipFill>
        <p:spPr bwMode="auto">
          <a:xfrm>
            <a:off x="8024753" y="4092739"/>
            <a:ext cx="1917854" cy="1737271"/>
          </a:xfrm>
          <a:prstGeom prst="rect">
            <a:avLst/>
          </a:prstGeom>
          <a:noFill/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5D5EFE1-B27B-152D-7F34-9A1033B6D2FD}"/>
              </a:ext>
            </a:extLst>
          </p:cNvPr>
          <p:cNvSpPr txBox="1"/>
          <p:nvPr/>
        </p:nvSpPr>
        <p:spPr>
          <a:xfrm>
            <a:off x="6492997" y="5999289"/>
            <a:ext cx="2783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Kovar “boxes” –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SnAg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7375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EEC74D-7276-DF1D-511C-8C1846D704B7}"/>
              </a:ext>
            </a:extLst>
          </p:cNvPr>
          <p:cNvSpPr txBox="1"/>
          <p:nvPr/>
        </p:nvSpPr>
        <p:spPr>
          <a:xfrm>
            <a:off x="2595363" y="125841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Metal/Metal Vacuum brazing examples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C419F9-0C5C-9433-D148-C5D5E2D3B0AE}"/>
              </a:ext>
            </a:extLst>
          </p:cNvPr>
          <p:cNvSpPr txBox="1"/>
          <p:nvPr/>
        </p:nvSpPr>
        <p:spPr>
          <a:xfrm>
            <a:off x="2595363" y="455588"/>
            <a:ext cx="4583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of the RFQ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B53449-8D87-C21C-C844-18690095B798}"/>
              </a:ext>
            </a:extLst>
          </p:cNvPr>
          <p:cNvSpPr txBox="1"/>
          <p:nvPr/>
        </p:nvSpPr>
        <p:spPr>
          <a:xfrm>
            <a:off x="188113" y="1070335"/>
            <a:ext cx="6658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RFQ (Radio Frequency Quadrupole)</a:t>
            </a:r>
            <a:endParaRPr lang="en-US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7CD198-CF9E-35AD-F577-92A5FE735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113" y="1629190"/>
            <a:ext cx="3049186" cy="27187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4901E9B-E8A4-4FBA-C406-D7FD3078CC81}"/>
              </a:ext>
            </a:extLst>
          </p:cNvPr>
          <p:cNvSpPr txBox="1"/>
          <p:nvPr/>
        </p:nvSpPr>
        <p:spPr>
          <a:xfrm>
            <a:off x="3329421" y="3889381"/>
            <a:ext cx="43140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Perturbation (</a:t>
            </a:r>
            <a:r>
              <a:rPr lang="en-US" sz="1400" b="1" u="sng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Modulation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 of the Electrodes (</a:t>
            </a:r>
            <a:r>
              <a:rPr lang="en-US" sz="1400" b="1" u="sng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Vanes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 produces a longitudinal electric field for the </a:t>
            </a:r>
            <a:r>
              <a:rPr lang="en-US" sz="1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acceleration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of the ions.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67AA7F-22D2-E88A-186D-A8C36A6399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132"/>
          <a:stretch/>
        </p:blipFill>
        <p:spPr>
          <a:xfrm>
            <a:off x="3429532" y="2178783"/>
            <a:ext cx="3417380" cy="15796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DA4C58D-9099-618F-C77E-17A33E565E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0431" y="4726153"/>
            <a:ext cx="4620438" cy="18732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95F8E42-1E63-8DFD-C356-4F66DC2081CE}"/>
              </a:ext>
            </a:extLst>
          </p:cNvPr>
          <p:cNvSpPr txBox="1"/>
          <p:nvPr/>
        </p:nvSpPr>
        <p:spPr>
          <a:xfrm>
            <a:off x="8305355" y="6342791"/>
            <a:ext cx="113364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T. P. </a:t>
            </a:r>
            <a:r>
              <a:rPr lang="en-US" sz="900" dirty="0" err="1"/>
              <a:t>Wangler</a:t>
            </a:r>
            <a:r>
              <a:rPr lang="en-US" sz="900" dirty="0"/>
              <a:t> (2011)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48C02F-9C21-7700-B0EE-2B7858E823EE}"/>
              </a:ext>
            </a:extLst>
          </p:cNvPr>
          <p:cNvSpPr txBox="1"/>
          <p:nvPr/>
        </p:nvSpPr>
        <p:spPr>
          <a:xfrm>
            <a:off x="249002" y="4726153"/>
            <a:ext cx="46927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RFQ Performances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The RF field allows the 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Focusing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Bunching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Acceleration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Is the only linear accelerator accepting a low energy </a:t>
            </a:r>
            <a:r>
              <a:rPr lang="en-US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continuous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beam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Acceleration up to 5 - 10 MeV for protons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B030FB5-8D5D-F19D-C378-EF1A40D3CE4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0" b="18827"/>
          <a:stretch/>
        </p:blipFill>
        <p:spPr>
          <a:xfrm>
            <a:off x="5287517" y="500690"/>
            <a:ext cx="1944404" cy="16046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2A9B22A-F080-57AF-E404-82ACFF175A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6059" y="1660344"/>
            <a:ext cx="1882602" cy="201117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850E152-2022-2EAF-BE21-00439EA3B627}"/>
              </a:ext>
            </a:extLst>
          </p:cNvPr>
          <p:cNvSpPr txBox="1"/>
          <p:nvPr/>
        </p:nvSpPr>
        <p:spPr>
          <a:xfrm>
            <a:off x="7231921" y="427235"/>
            <a:ext cx="9586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4-Vanes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13B3BF-7172-F7EC-C0E7-9F88AC28BC3C}"/>
              </a:ext>
            </a:extLst>
          </p:cNvPr>
          <p:cNvSpPr txBox="1"/>
          <p:nvPr/>
        </p:nvSpPr>
        <p:spPr>
          <a:xfrm>
            <a:off x="9111568" y="3671514"/>
            <a:ext cx="9586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4-Rods</a:t>
            </a:r>
          </a:p>
        </p:txBody>
      </p:sp>
    </p:spTree>
    <p:extLst>
      <p:ext uri="{BB962C8B-B14F-4D97-AF65-F5344CB8AC3E}">
        <p14:creationId xmlns:p14="http://schemas.microsoft.com/office/powerpoint/2010/main" val="23846889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EEC74D-7276-DF1D-511C-8C1846D704B7}"/>
              </a:ext>
            </a:extLst>
          </p:cNvPr>
          <p:cNvSpPr txBox="1"/>
          <p:nvPr/>
        </p:nvSpPr>
        <p:spPr>
          <a:xfrm>
            <a:off x="2595363" y="125841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Metal/Metal Vacuum brazing examples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C419F9-0C5C-9433-D148-C5D5E2D3B0AE}"/>
              </a:ext>
            </a:extLst>
          </p:cNvPr>
          <p:cNvSpPr txBox="1"/>
          <p:nvPr/>
        </p:nvSpPr>
        <p:spPr>
          <a:xfrm>
            <a:off x="5404766" y="495173"/>
            <a:ext cx="4583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of the RFQ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B68F2D-8DE1-2F3D-CA97-E8497DA5E470}"/>
              </a:ext>
            </a:extLst>
          </p:cNvPr>
          <p:cNvSpPr txBox="1"/>
          <p:nvPr/>
        </p:nvSpPr>
        <p:spPr>
          <a:xfrm>
            <a:off x="2802485" y="994250"/>
            <a:ext cx="36429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Synchronism between the modulation and the velocity of the particle in an 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RFQ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B815937-DD98-5BA6-CEC3-4779ECF16A58}"/>
              </a:ext>
            </a:extLst>
          </p:cNvPr>
          <p:cNvGrpSpPr/>
          <p:nvPr/>
        </p:nvGrpSpPr>
        <p:grpSpPr>
          <a:xfrm>
            <a:off x="305586" y="3885851"/>
            <a:ext cx="4224213" cy="2610092"/>
            <a:chOff x="334575" y="768179"/>
            <a:chExt cx="4774824" cy="320678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63E1901-6727-FD60-4D92-AF90D10E15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254" t="1772" r="1910" b="4033"/>
            <a:stretch/>
          </p:blipFill>
          <p:spPr>
            <a:xfrm>
              <a:off x="334575" y="768179"/>
              <a:ext cx="4774824" cy="3206788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3562D58-4A4B-F786-93C9-44F7FEBDD693}"/>
                </a:ext>
              </a:extLst>
            </p:cNvPr>
            <p:cNvGrpSpPr/>
            <p:nvPr/>
          </p:nvGrpSpPr>
          <p:grpSpPr>
            <a:xfrm>
              <a:off x="2072735" y="1528432"/>
              <a:ext cx="1802156" cy="2028883"/>
              <a:chOff x="2072735" y="1528432"/>
              <a:chExt cx="1802156" cy="2028883"/>
            </a:xfrm>
          </p:grpSpPr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0E863550-08BA-594F-7BA7-CF5286257605}"/>
                  </a:ext>
                </a:extLst>
              </p:cNvPr>
              <p:cNvCxnSpPr/>
              <p:nvPr/>
            </p:nvCxnSpPr>
            <p:spPr>
              <a:xfrm flipV="1">
                <a:off x="2072735" y="2247045"/>
                <a:ext cx="0" cy="1310270"/>
              </a:xfrm>
              <a:prstGeom prst="straightConnector1">
                <a:avLst/>
              </a:prstGeom>
              <a:ln w="19050"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FFE1840F-52EF-5B0D-8C38-E4FEA894931B}"/>
                  </a:ext>
                </a:extLst>
              </p:cNvPr>
              <p:cNvCxnSpPr/>
              <p:nvPr/>
            </p:nvCxnSpPr>
            <p:spPr>
              <a:xfrm flipH="1" flipV="1">
                <a:off x="3871369" y="1528432"/>
                <a:ext cx="3522" cy="2028883"/>
              </a:xfrm>
              <a:prstGeom prst="straightConnector1">
                <a:avLst/>
              </a:prstGeom>
              <a:ln w="19050"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E9B8FA-53F3-03F8-F663-3988124723A9}"/>
              </a:ext>
            </a:extLst>
          </p:cNvPr>
          <p:cNvGrpSpPr/>
          <p:nvPr/>
        </p:nvGrpSpPr>
        <p:grpSpPr>
          <a:xfrm>
            <a:off x="5028872" y="3637249"/>
            <a:ext cx="4344315" cy="2672785"/>
            <a:chOff x="4605169" y="884000"/>
            <a:chExt cx="4344315" cy="267278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7EC00C5-7365-85B6-DDB9-5F244BB238D3}"/>
                </a:ext>
              </a:extLst>
            </p:cNvPr>
            <p:cNvGrpSpPr/>
            <p:nvPr/>
          </p:nvGrpSpPr>
          <p:grpSpPr>
            <a:xfrm rot="16825718">
              <a:off x="5756501" y="270896"/>
              <a:ext cx="2413083" cy="3639292"/>
              <a:chOff x="249958" y="705467"/>
              <a:chExt cx="4870840" cy="6522911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0072C5EB-3011-653F-7793-B7E33E4BF05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2569" b="39331"/>
              <a:stretch/>
            </p:blipFill>
            <p:spPr>
              <a:xfrm rot="13410079">
                <a:off x="1265601" y="2625889"/>
                <a:ext cx="3855197" cy="4602489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99B302CF-847D-67A9-FEA3-3CC72B09C9F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288" t="34014" r="36248"/>
              <a:stretch/>
            </p:blipFill>
            <p:spPr>
              <a:xfrm rot="4539303">
                <a:off x="982665" y="-27240"/>
                <a:ext cx="3059888" cy="4525301"/>
              </a:xfrm>
              <a:prstGeom prst="rect">
                <a:avLst/>
              </a:prstGeom>
            </p:spPr>
          </p:pic>
        </p:grp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09C3D0E-47A7-8ACE-3D0F-35C1B58E48BC}"/>
                </a:ext>
              </a:extLst>
            </p:cNvPr>
            <p:cNvCxnSpPr/>
            <p:nvPr/>
          </p:nvCxnSpPr>
          <p:spPr>
            <a:xfrm flipH="1">
              <a:off x="4859406" y="1641123"/>
              <a:ext cx="114822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689FAE2-7498-3C4C-D3A3-6B41DBA62041}"/>
                </a:ext>
              </a:extLst>
            </p:cNvPr>
            <p:cNvCxnSpPr/>
            <p:nvPr/>
          </p:nvCxnSpPr>
          <p:spPr>
            <a:xfrm flipH="1">
              <a:off x="4901279" y="2091492"/>
              <a:ext cx="114822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3B19997-212B-3677-A016-2EB1B52F4549}"/>
                </a:ext>
              </a:extLst>
            </p:cNvPr>
            <p:cNvCxnSpPr/>
            <p:nvPr/>
          </p:nvCxnSpPr>
          <p:spPr>
            <a:xfrm flipH="1">
              <a:off x="7541000" y="1614089"/>
              <a:ext cx="133641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9F0BA51-94DA-B2B3-DCDE-5795B8CA6B92}"/>
                </a:ext>
              </a:extLst>
            </p:cNvPr>
            <p:cNvCxnSpPr/>
            <p:nvPr/>
          </p:nvCxnSpPr>
          <p:spPr>
            <a:xfrm flipH="1">
              <a:off x="7541000" y="2554812"/>
              <a:ext cx="133641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6850490-F927-1389-7912-8A64833D00A3}"/>
                </a:ext>
              </a:extLst>
            </p:cNvPr>
            <p:cNvSpPr txBox="1"/>
            <p:nvPr/>
          </p:nvSpPr>
          <p:spPr>
            <a:xfrm rot="16200000">
              <a:off x="4446151" y="1727807"/>
              <a:ext cx="5950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 dirty="0"/>
                <a:t>2.6</a:t>
              </a:r>
              <a:r>
                <a:rPr lang="fr-CH" sz="1151" b="1" dirty="0"/>
                <a:t> cm</a:t>
              </a:r>
              <a:endParaRPr lang="en-GB" sz="1151" b="1" dirty="0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DEFEAEB1-96FF-7905-91B9-32E1D8B70278}"/>
                </a:ext>
              </a:extLst>
            </p:cNvPr>
            <p:cNvCxnSpPr/>
            <p:nvPr/>
          </p:nvCxnSpPr>
          <p:spPr>
            <a:xfrm flipH="1" flipV="1">
              <a:off x="4901279" y="1641123"/>
              <a:ext cx="0" cy="450369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FE03C33-ED7F-9111-9D80-ABA7E76D9F5D}"/>
                </a:ext>
              </a:extLst>
            </p:cNvPr>
            <p:cNvCxnSpPr/>
            <p:nvPr/>
          </p:nvCxnSpPr>
          <p:spPr>
            <a:xfrm flipV="1">
              <a:off x="8625546" y="1628172"/>
              <a:ext cx="0" cy="92664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E9A3F0B-29B4-E497-2CDC-9FAAE7F32DAC}"/>
                </a:ext>
              </a:extLst>
            </p:cNvPr>
            <p:cNvSpPr txBox="1"/>
            <p:nvPr/>
          </p:nvSpPr>
          <p:spPr>
            <a:xfrm rot="16200000">
              <a:off x="8482758" y="1934799"/>
              <a:ext cx="6046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 dirty="0"/>
                <a:t>4.1 cm</a:t>
              </a:r>
              <a:endParaRPr lang="en-GB" sz="1200" b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F3CC54C-7CB2-9C26-5EB7-DA9602D3AEC5}"/>
                </a:ext>
              </a:extLst>
            </p:cNvPr>
            <p:cNvSpPr txBox="1"/>
            <p:nvPr/>
          </p:nvSpPr>
          <p:spPr>
            <a:xfrm rot="21325064">
              <a:off x="5417627" y="3095120"/>
              <a:ext cx="12637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200" dirty="0"/>
                <a:t>PIXE-RFQ (2MeV)</a:t>
              </a:r>
            </a:p>
            <a:p>
              <a:pPr algn="ctr"/>
              <a:r>
                <a:rPr lang="fr-CH" sz="1200" dirty="0"/>
                <a:t>(750 MHz)</a:t>
              </a:r>
              <a:endParaRPr lang="en-GB" sz="1151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641E5C-7B02-71B8-A59F-13D4522ECD2E}"/>
                </a:ext>
              </a:extLst>
            </p:cNvPr>
            <p:cNvSpPr txBox="1"/>
            <p:nvPr/>
          </p:nvSpPr>
          <p:spPr>
            <a:xfrm rot="19382773">
              <a:off x="7793142" y="2965739"/>
              <a:ext cx="11563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HF-RFQ (5MeV)</a:t>
              </a:r>
            </a:p>
            <a:p>
              <a:pPr algn="ctr"/>
              <a:r>
                <a:rPr lang="fr-CH" sz="1200" dirty="0"/>
                <a:t>(750 MHz)</a:t>
              </a:r>
              <a:endParaRPr lang="en-GB" sz="1151" dirty="0"/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F562B31F-6BD1-9951-A08F-107E9006C4B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475" t="2337" r="1769" b="2642"/>
          <a:stretch/>
        </p:blipFill>
        <p:spPr>
          <a:xfrm>
            <a:off x="303838" y="1880312"/>
            <a:ext cx="4630198" cy="175693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A4BF0E1-3937-6F11-9D34-207F4470211A}"/>
              </a:ext>
            </a:extLst>
          </p:cNvPr>
          <p:cNvSpPr txBox="1"/>
          <p:nvPr/>
        </p:nvSpPr>
        <p:spPr>
          <a:xfrm>
            <a:off x="5283109" y="2486187"/>
            <a:ext cx="45438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Views of the high energy side (last cells) of the vane for two RFQ’s at same frequency, same ion but different end-energy. </a:t>
            </a:r>
          </a:p>
        </p:txBody>
      </p:sp>
    </p:spTree>
    <p:extLst>
      <p:ext uri="{BB962C8B-B14F-4D97-AF65-F5344CB8AC3E}">
        <p14:creationId xmlns:p14="http://schemas.microsoft.com/office/powerpoint/2010/main" val="716905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83126" y="395255"/>
            <a:ext cx="1875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Outline:</a:t>
            </a:r>
          </a:p>
          <a:p>
            <a:pPr algn="ctr"/>
            <a:endParaRPr lang="en-US" sz="8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837A71-B5A5-76F1-0115-7353F70D851E}"/>
              </a:ext>
            </a:extLst>
          </p:cNvPr>
          <p:cNvSpPr txBox="1"/>
          <p:nvPr/>
        </p:nvSpPr>
        <p:spPr>
          <a:xfrm>
            <a:off x="2746722" y="1030489"/>
            <a:ext cx="4412555" cy="60785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>
              <a:spcAft>
                <a:spcPts val="600"/>
              </a:spcAft>
            </a:pP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Brazing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Soldering</a:t>
            </a:r>
            <a:endParaRPr lang="fr-CH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Wetting</a:t>
            </a:r>
            <a:endParaRPr lang="fr-CH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Vacuum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Brazing</a:t>
            </a:r>
            <a:endParaRPr lang="fr-CH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Vacuum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Furnace</a:t>
            </a:r>
            <a:endParaRPr lang="fr-CH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Vacuum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Brazing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assembly</a:t>
            </a:r>
            <a:endParaRPr lang="fr-CH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Metal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Metal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Vacuum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Brazing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endParaRPr lang="fr-CH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Case of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Glidcop</a:t>
            </a:r>
            <a:endParaRPr lang="fr-CH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Brazing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partial Diffusion Bonding</a:t>
            </a:r>
          </a:p>
          <a:p>
            <a:pPr>
              <a:spcAft>
                <a:spcPts val="600"/>
              </a:spcAft>
            </a:pP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Vacuum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Soldering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endParaRPr lang="fr-CH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of the RFQ</a:t>
            </a:r>
          </a:p>
          <a:p>
            <a:pPr>
              <a:spcAft>
                <a:spcPts val="600"/>
              </a:spcAft>
            </a:pP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Vacuum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Brazing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Alumina (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Ceramic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spcAft>
                <a:spcPts val="600"/>
              </a:spcAft>
            </a:pP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Metallisation</a:t>
            </a:r>
            <a:endParaRPr lang="fr-CH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Active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Alloys</a:t>
            </a:r>
            <a:endParaRPr lang="fr-CH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Vacuum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Brazing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Diffusion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Brazing</a:t>
            </a:r>
            <a:endParaRPr lang="fr-CH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Vacuum Brazing of large quantities</a:t>
            </a:r>
          </a:p>
          <a:p>
            <a:pPr>
              <a:spcAft>
                <a:spcPts val="600"/>
              </a:spcAft>
            </a:pPr>
            <a:endParaRPr lang="fr-CH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6458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7D9B74-0DF2-53D1-D33F-FCCF101C3518}"/>
              </a:ext>
            </a:extLst>
          </p:cNvPr>
          <p:cNvSpPr txBox="1"/>
          <p:nvPr/>
        </p:nvSpPr>
        <p:spPr>
          <a:xfrm>
            <a:off x="2595363" y="125841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Metal/Metal Vacuum brazing examples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27BCA1-23E4-DB36-C027-C0FA96230410}"/>
              </a:ext>
            </a:extLst>
          </p:cNvPr>
          <p:cNvSpPr txBox="1"/>
          <p:nvPr/>
        </p:nvSpPr>
        <p:spPr>
          <a:xfrm>
            <a:off x="5404766" y="495173"/>
            <a:ext cx="4583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of the RFQ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149546-65B6-F446-962D-74F9FF47648F}"/>
              </a:ext>
            </a:extLst>
          </p:cNvPr>
          <p:cNvSpPr txBox="1"/>
          <p:nvPr/>
        </p:nvSpPr>
        <p:spPr>
          <a:xfrm>
            <a:off x="0" y="983805"/>
            <a:ext cx="103801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RFQ are generally used as an injector (LINAC4), but (recently) can be used as well as stand alone accelerator (ELISA)</a:t>
            </a:r>
            <a:endParaRPr lang="en-US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B3340F-4AE7-9235-389C-7B18F5E6A0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606"/>
          <a:stretch/>
        </p:blipFill>
        <p:spPr>
          <a:xfrm>
            <a:off x="114300" y="1472437"/>
            <a:ext cx="3201780" cy="3480563"/>
          </a:xfrm>
          <a:prstGeom prst="rect">
            <a:avLst/>
          </a:prstGeom>
        </p:spPr>
      </p:pic>
      <p:pic>
        <p:nvPicPr>
          <p:cNvPr id="8" name="Picture 7" descr="A machine in a room&#10;&#10;Description automatically generated">
            <a:extLst>
              <a:ext uri="{FF2B5EF4-FFF2-40B4-BE49-F238E27FC236}">
                <a16:creationId xmlns:a16="http://schemas.microsoft.com/office/drawing/2014/main" id="{E35D717B-7B81-AEBA-D7AF-38123B5262D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7" t="24545" r="24083" b="5111"/>
          <a:stretch/>
        </p:blipFill>
        <p:spPr>
          <a:xfrm>
            <a:off x="4678680" y="1472437"/>
            <a:ext cx="4145280" cy="3264105"/>
          </a:xfrm>
          <a:prstGeom prst="rect">
            <a:avLst/>
          </a:prstGeom>
        </p:spPr>
      </p:pic>
      <p:pic>
        <p:nvPicPr>
          <p:cNvPr id="10" name="Picture 9" descr="A close-up of a machine&#10;&#10;Description automatically generated">
            <a:extLst>
              <a:ext uri="{FF2B5EF4-FFF2-40B4-BE49-F238E27FC236}">
                <a16:creationId xmlns:a16="http://schemas.microsoft.com/office/drawing/2014/main" id="{0E1C2C3A-39D9-C064-3D57-7DF6617CE0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646" y="4350633"/>
            <a:ext cx="3072240" cy="230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07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EEC74D-7276-DF1D-511C-8C1846D704B7}"/>
              </a:ext>
            </a:extLst>
          </p:cNvPr>
          <p:cNvSpPr txBox="1"/>
          <p:nvPr/>
        </p:nvSpPr>
        <p:spPr>
          <a:xfrm>
            <a:off x="2595363" y="125841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Metal/Metal Vacuum brazing examples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C419F9-0C5C-9433-D148-C5D5E2D3B0AE}"/>
              </a:ext>
            </a:extLst>
          </p:cNvPr>
          <p:cNvSpPr txBox="1"/>
          <p:nvPr/>
        </p:nvSpPr>
        <p:spPr>
          <a:xfrm>
            <a:off x="5404766" y="495173"/>
            <a:ext cx="4583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of the RFQ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DE8278-6471-36F9-02BD-94E417FC1F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113" t="27612" r="62931" b="46366"/>
          <a:stretch/>
        </p:blipFill>
        <p:spPr>
          <a:xfrm>
            <a:off x="154109" y="939423"/>
            <a:ext cx="5241286" cy="17791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449134B-FBCE-98ED-7A3F-0A9DF87DAE32}"/>
              </a:ext>
            </a:extLst>
          </p:cNvPr>
          <p:cNvSpPr txBox="1"/>
          <p:nvPr/>
        </p:nvSpPr>
        <p:spPr>
          <a:xfrm>
            <a:off x="2373148" y="646300"/>
            <a:ext cx="1887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Mechanical Tolerances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4EEDEFB-29F7-E332-410C-A9E027FF88F1}"/>
              </a:ext>
            </a:extLst>
          </p:cNvPr>
          <p:cNvGrpSpPr/>
          <p:nvPr/>
        </p:nvGrpSpPr>
        <p:grpSpPr>
          <a:xfrm>
            <a:off x="154108" y="2774462"/>
            <a:ext cx="6325328" cy="3961846"/>
            <a:chOff x="154108" y="2774462"/>
            <a:chExt cx="6325328" cy="396184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A4665EB-D4A8-8AEF-63ED-61417403A6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052" r="2525"/>
            <a:stretch/>
          </p:blipFill>
          <p:spPr>
            <a:xfrm>
              <a:off x="154109" y="2774462"/>
              <a:ext cx="6325327" cy="3739902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E1D6DC9-BA4F-CF6E-3A40-D91D20DB6E46}"/>
                </a:ext>
              </a:extLst>
            </p:cNvPr>
            <p:cNvSpPr txBox="1"/>
            <p:nvPr/>
          </p:nvSpPr>
          <p:spPr>
            <a:xfrm>
              <a:off x="914400" y="3073171"/>
              <a:ext cx="890954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1200" dirty="0" err="1"/>
                <a:t>Brazing</a:t>
              </a:r>
              <a:r>
                <a:rPr lang="fr-CH" sz="1200" dirty="0"/>
                <a:t> surface L</a:t>
              </a:r>
              <a:endParaRPr lang="en-GB" sz="12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EB74A4B-82EC-DF4E-837C-7FD370563B0A}"/>
                </a:ext>
              </a:extLst>
            </p:cNvPr>
            <p:cNvSpPr txBox="1"/>
            <p:nvPr/>
          </p:nvSpPr>
          <p:spPr>
            <a:xfrm>
              <a:off x="4959289" y="3011698"/>
              <a:ext cx="890954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1200" dirty="0" err="1"/>
                <a:t>Brazing</a:t>
              </a:r>
              <a:r>
                <a:rPr lang="fr-CH" sz="1200" dirty="0"/>
                <a:t> surface R</a:t>
              </a:r>
              <a:endParaRPr lang="en-GB" sz="12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A367589-1E92-7CCA-A2D4-D26EC2BBB3D0}"/>
                </a:ext>
              </a:extLst>
            </p:cNvPr>
            <p:cNvSpPr txBox="1"/>
            <p:nvPr/>
          </p:nvSpPr>
          <p:spPr>
            <a:xfrm>
              <a:off x="154109" y="4382311"/>
              <a:ext cx="124655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1200" dirty="0" err="1"/>
                <a:t>Braz</a:t>
              </a:r>
              <a:r>
                <a:rPr lang="fr-CH" sz="1200" dirty="0"/>
                <a:t>. surf. L</a:t>
              </a:r>
              <a:endParaRPr lang="en-GB" sz="12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025B9C0-3F26-2509-F7CB-F5AE4EBB0098}"/>
                </a:ext>
              </a:extLst>
            </p:cNvPr>
            <p:cNvSpPr txBox="1"/>
            <p:nvPr/>
          </p:nvSpPr>
          <p:spPr>
            <a:xfrm>
              <a:off x="1009894" y="4453725"/>
              <a:ext cx="9752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dirty="0" err="1"/>
                <a:t>Braz</a:t>
              </a:r>
              <a:r>
                <a:rPr lang="fr-CH" sz="1200" dirty="0"/>
                <a:t>. surf. R</a:t>
              </a:r>
              <a:endParaRPr lang="en-GB" sz="1200" dirty="0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5780E34-F2E8-1D1B-C17B-3D6AB25288EA}"/>
                </a:ext>
              </a:extLst>
            </p:cNvPr>
            <p:cNvCxnSpPr>
              <a:cxnSpLocks/>
            </p:cNvCxnSpPr>
            <p:nvPr/>
          </p:nvCxnSpPr>
          <p:spPr>
            <a:xfrm>
              <a:off x="672123" y="4659310"/>
              <a:ext cx="105263" cy="35035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3E3D3D75-A3DF-21AF-2AAB-5B62E8FFDAE1}"/>
                </a:ext>
              </a:extLst>
            </p:cNvPr>
            <p:cNvCxnSpPr>
              <a:cxnSpLocks/>
            </p:cNvCxnSpPr>
            <p:nvPr/>
          </p:nvCxnSpPr>
          <p:spPr>
            <a:xfrm>
              <a:off x="1580539" y="4730724"/>
              <a:ext cx="0" cy="20078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63CA3FC-8ADE-EE3F-D65C-83FC4D79C0D5}"/>
                </a:ext>
              </a:extLst>
            </p:cNvPr>
            <p:cNvSpPr txBox="1"/>
            <p:nvPr/>
          </p:nvSpPr>
          <p:spPr>
            <a:xfrm>
              <a:off x="154108" y="6459309"/>
              <a:ext cx="632532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Flatness of the Left and Right brazing surfaces: After machining and after heat treatment at 800 °C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F2BAFD70-F386-AC0F-CA86-DAC936D7BD7B}"/>
              </a:ext>
            </a:extLst>
          </p:cNvPr>
          <p:cNvSpPr txBox="1"/>
          <p:nvPr/>
        </p:nvSpPr>
        <p:spPr>
          <a:xfrm>
            <a:off x="6533137" y="1088094"/>
            <a:ext cx="342656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Tolerances are very tight for an RFQ … but good machining and good alignment are not enough. 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Deformations during brazing must be anticipate!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Recipe: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Discuss a cavity design which reduce the machining time and constraints and limit the risks during brazing.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Alternate machining and heat treatment steps, last machining before brazing must be very “light”.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Have a good alignment strategy (and good metrology).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Have a good tooling reducing possible movement during brazing.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Use a thermal cycle adapted to the size of the piece.</a:t>
            </a:r>
          </a:p>
        </p:txBody>
      </p:sp>
    </p:spTree>
    <p:extLst>
      <p:ext uri="{BB962C8B-B14F-4D97-AF65-F5344CB8AC3E}">
        <p14:creationId xmlns:p14="http://schemas.microsoft.com/office/powerpoint/2010/main" val="36566522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EEC74D-7276-DF1D-511C-8C1846D704B7}"/>
              </a:ext>
            </a:extLst>
          </p:cNvPr>
          <p:cNvSpPr txBox="1"/>
          <p:nvPr/>
        </p:nvSpPr>
        <p:spPr>
          <a:xfrm>
            <a:off x="2595363" y="125841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Metal/Metal Vacuum brazing examples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C419F9-0C5C-9433-D148-C5D5E2D3B0AE}"/>
              </a:ext>
            </a:extLst>
          </p:cNvPr>
          <p:cNvSpPr txBox="1"/>
          <p:nvPr/>
        </p:nvSpPr>
        <p:spPr>
          <a:xfrm>
            <a:off x="5404766" y="495173"/>
            <a:ext cx="4583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of the RFQ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A7734AA-F0F1-DD30-38BE-5E827F2A6C44}"/>
              </a:ext>
            </a:extLst>
          </p:cNvPr>
          <p:cNvGrpSpPr/>
          <p:nvPr/>
        </p:nvGrpSpPr>
        <p:grpSpPr>
          <a:xfrm>
            <a:off x="273538" y="772634"/>
            <a:ext cx="2766647" cy="2581014"/>
            <a:chOff x="234461" y="1308516"/>
            <a:chExt cx="2766647" cy="258101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E1A768C-BC77-F0F0-F505-8699E205A8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7778" t="29579"/>
            <a:stretch/>
          </p:blipFill>
          <p:spPr>
            <a:xfrm>
              <a:off x="234461" y="1308516"/>
              <a:ext cx="2766647" cy="2581014"/>
            </a:xfrm>
            <a:prstGeom prst="rect">
              <a:avLst/>
            </a:prstGeom>
            <a:ln w="57150">
              <a:solidFill>
                <a:schemeClr val="bg1"/>
              </a:solidFill>
            </a:ln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A9CA748-9C80-0523-1BF2-F8BFDB9871BA}"/>
                </a:ext>
              </a:extLst>
            </p:cNvPr>
            <p:cNvSpPr/>
            <p:nvPr/>
          </p:nvSpPr>
          <p:spPr>
            <a:xfrm>
              <a:off x="234461" y="1525905"/>
              <a:ext cx="563880" cy="236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61DC2FDD-EDB5-8270-2AD7-963AE3DD29FA}"/>
              </a:ext>
            </a:extLst>
          </p:cNvPr>
          <p:cNvSpPr txBox="1"/>
          <p:nvPr/>
        </p:nvSpPr>
        <p:spPr>
          <a:xfrm>
            <a:off x="1706775" y="449979"/>
            <a:ext cx="17771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4-Vanes design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C75DEA7-B755-773B-9374-B0CC1ADEFA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0488" y="3571037"/>
            <a:ext cx="2841752" cy="288431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85ECACB4-9977-4893-E25D-DC05EABD32FB}"/>
              </a:ext>
            </a:extLst>
          </p:cNvPr>
          <p:cNvGrpSpPr/>
          <p:nvPr/>
        </p:nvGrpSpPr>
        <p:grpSpPr>
          <a:xfrm>
            <a:off x="7298055" y="1446142"/>
            <a:ext cx="1927019" cy="2622352"/>
            <a:chOff x="7427417" y="1159888"/>
            <a:chExt cx="2414357" cy="345745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86416C1-0310-FA7A-44BF-40CED7A6AC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27417" y="1159888"/>
              <a:ext cx="2414357" cy="3457453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3FB72FF-1F02-F78A-177E-011BEF9AFC9B}"/>
                </a:ext>
              </a:extLst>
            </p:cNvPr>
            <p:cNvSpPr/>
            <p:nvPr/>
          </p:nvSpPr>
          <p:spPr>
            <a:xfrm>
              <a:off x="7434974" y="3264635"/>
              <a:ext cx="392966" cy="11033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7979A30-5DFC-FA54-D7A9-2707703685B6}"/>
              </a:ext>
            </a:extLst>
          </p:cNvPr>
          <p:cNvGrpSpPr/>
          <p:nvPr/>
        </p:nvGrpSpPr>
        <p:grpSpPr>
          <a:xfrm>
            <a:off x="3433877" y="1629685"/>
            <a:ext cx="2841752" cy="2853441"/>
            <a:chOff x="4258189" y="1445305"/>
            <a:chExt cx="3034814" cy="294532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D04563E-7AD1-6572-D25D-8CB3B999FC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58189" y="1445305"/>
              <a:ext cx="3034814" cy="2945326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B1173E2-300E-1220-D524-41F53614CD89}"/>
                </a:ext>
              </a:extLst>
            </p:cNvPr>
            <p:cNvSpPr/>
            <p:nvPr/>
          </p:nvSpPr>
          <p:spPr>
            <a:xfrm>
              <a:off x="6771094" y="3550052"/>
              <a:ext cx="514352" cy="8405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DB5A4D23-3C48-C3DB-9300-5394902B747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566"/>
          <a:stretch/>
        </p:blipFill>
        <p:spPr>
          <a:xfrm>
            <a:off x="3433877" y="4750586"/>
            <a:ext cx="1927019" cy="1704763"/>
          </a:xfrm>
          <a:prstGeom prst="rect">
            <a:avLst/>
          </a:prstGeom>
        </p:spPr>
      </p:pic>
      <p:pic>
        <p:nvPicPr>
          <p:cNvPr id="21" name="Picture 20" descr="A close up of a metal object&#10;&#10;Description automatically generated">
            <a:extLst>
              <a:ext uri="{FF2B5EF4-FFF2-40B4-BE49-F238E27FC236}">
                <a16:creationId xmlns:a16="http://schemas.microsoft.com/office/drawing/2014/main" id="{77E43DA1-677D-B55C-E419-BD7569E7E3A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881503" y="4216423"/>
            <a:ext cx="2985235" cy="223892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C2B0E33-2318-3641-40E0-86C75155177E}"/>
              </a:ext>
            </a:extLst>
          </p:cNvPr>
          <p:cNvSpPr txBox="1"/>
          <p:nvPr/>
        </p:nvSpPr>
        <p:spPr>
          <a:xfrm>
            <a:off x="3506147" y="1144945"/>
            <a:ext cx="2521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Machining with shape tools</a:t>
            </a:r>
          </a:p>
        </p:txBody>
      </p:sp>
    </p:spTree>
    <p:extLst>
      <p:ext uri="{BB962C8B-B14F-4D97-AF65-F5344CB8AC3E}">
        <p14:creationId xmlns:p14="http://schemas.microsoft.com/office/powerpoint/2010/main" val="25195586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EEC74D-7276-DF1D-511C-8C1846D704B7}"/>
              </a:ext>
            </a:extLst>
          </p:cNvPr>
          <p:cNvSpPr txBox="1"/>
          <p:nvPr/>
        </p:nvSpPr>
        <p:spPr>
          <a:xfrm>
            <a:off x="2595363" y="125841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Metal/Metal Vacuum brazing examples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C419F9-0C5C-9433-D148-C5D5E2D3B0AE}"/>
              </a:ext>
            </a:extLst>
          </p:cNvPr>
          <p:cNvSpPr txBox="1"/>
          <p:nvPr/>
        </p:nvSpPr>
        <p:spPr>
          <a:xfrm>
            <a:off x="5404766" y="495173"/>
            <a:ext cx="4583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of the RFQ</a:t>
            </a:r>
          </a:p>
        </p:txBody>
      </p:sp>
      <p:pic>
        <p:nvPicPr>
          <p:cNvPr id="7" name="Picture 6" descr="A copper cylinder with holes&#10;&#10;Description automatically generated">
            <a:extLst>
              <a:ext uri="{FF2B5EF4-FFF2-40B4-BE49-F238E27FC236}">
                <a16:creationId xmlns:a16="http://schemas.microsoft.com/office/drawing/2014/main" id="{25C07998-BA71-8FFA-D7C8-6E43DCFD044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7" b="17550"/>
          <a:stretch/>
        </p:blipFill>
        <p:spPr>
          <a:xfrm>
            <a:off x="134802" y="1492789"/>
            <a:ext cx="2894174" cy="20553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2FEE69-1B28-114E-2EFB-7E4AC581DA6F}"/>
              </a:ext>
            </a:extLst>
          </p:cNvPr>
          <p:cNvSpPr txBox="1"/>
          <p:nvPr/>
        </p:nvSpPr>
        <p:spPr>
          <a:xfrm>
            <a:off x="1076451" y="1077912"/>
            <a:ext cx="63304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Metrology – Alignment –Machining of reference surfaces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7ECD9A-916A-B880-F7E6-18515724551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4135" y="2341794"/>
            <a:ext cx="5960664" cy="3561934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F35D37-BCCE-8C43-8F5C-446D8C420CA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8751" t="12445" r="17686"/>
          <a:stretch/>
        </p:blipFill>
        <p:spPr>
          <a:xfrm>
            <a:off x="134802" y="3805611"/>
            <a:ext cx="2592768" cy="2678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5746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EEC74D-7276-DF1D-511C-8C1846D704B7}"/>
              </a:ext>
            </a:extLst>
          </p:cNvPr>
          <p:cNvSpPr txBox="1"/>
          <p:nvPr/>
        </p:nvSpPr>
        <p:spPr>
          <a:xfrm>
            <a:off x="2595363" y="125841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Metal/Metal Vacuum brazing examples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C419F9-0C5C-9433-D148-C5D5E2D3B0AE}"/>
              </a:ext>
            </a:extLst>
          </p:cNvPr>
          <p:cNvSpPr txBox="1"/>
          <p:nvPr/>
        </p:nvSpPr>
        <p:spPr>
          <a:xfrm>
            <a:off x="5404766" y="495173"/>
            <a:ext cx="4583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of the RFQ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62F3A7-7CC4-E4CF-4050-5A4F7F709F1C}"/>
              </a:ext>
            </a:extLst>
          </p:cNvPr>
          <p:cNvSpPr txBox="1"/>
          <p:nvPr/>
        </p:nvSpPr>
        <p:spPr>
          <a:xfrm>
            <a:off x="1787769" y="833727"/>
            <a:ext cx="63304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First brazing : alignment and assembly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D795C7-B2D0-6650-4CC0-35560FD254D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240" r="12326" b="22347"/>
          <a:stretch/>
        </p:blipFill>
        <p:spPr>
          <a:xfrm>
            <a:off x="290484" y="1181367"/>
            <a:ext cx="2905665" cy="19249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7AF40C-1DAC-5DC7-8585-4BEAC5D5B41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717" y="3333925"/>
            <a:ext cx="3249256" cy="19172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27F071A-441A-950A-96E0-A614061AC2E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1383" y="4469586"/>
            <a:ext cx="2905665" cy="21792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FEA5F11-627E-C887-8ADB-AAA3DBE2FC2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7602"/>
          <a:stretch/>
        </p:blipFill>
        <p:spPr>
          <a:xfrm>
            <a:off x="4169399" y="1366315"/>
            <a:ext cx="3775298" cy="26162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D407212-8D50-CAD8-90D8-E853E35195D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8252" y="4183578"/>
            <a:ext cx="3249256" cy="2436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290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EEC74D-7276-DF1D-511C-8C1846D704B7}"/>
              </a:ext>
            </a:extLst>
          </p:cNvPr>
          <p:cNvSpPr txBox="1"/>
          <p:nvPr/>
        </p:nvSpPr>
        <p:spPr>
          <a:xfrm>
            <a:off x="2595363" y="125841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Metal/Metal Vacuum brazing examples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C419F9-0C5C-9433-D148-C5D5E2D3B0AE}"/>
              </a:ext>
            </a:extLst>
          </p:cNvPr>
          <p:cNvSpPr txBox="1"/>
          <p:nvPr/>
        </p:nvSpPr>
        <p:spPr>
          <a:xfrm>
            <a:off x="5404766" y="495173"/>
            <a:ext cx="4583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of the RFQ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3CA561-3A16-BA94-A368-769053278FE2}"/>
              </a:ext>
            </a:extLst>
          </p:cNvPr>
          <p:cNvSpPr txBox="1"/>
          <p:nvPr/>
        </p:nvSpPr>
        <p:spPr>
          <a:xfrm>
            <a:off x="1787769" y="833727"/>
            <a:ext cx="63304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First brazing : Fixture and brazing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C8C30A-A7A6-E9AA-027B-350F95C9B6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993" t="11306" b="14880"/>
          <a:stretch/>
        </p:blipFill>
        <p:spPr>
          <a:xfrm>
            <a:off x="118355" y="1203059"/>
            <a:ext cx="4637837" cy="26743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D5279E-E630-02D8-33C7-705BD5313EB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355" y="4036565"/>
            <a:ext cx="3408884" cy="25566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38E6CC-E95A-DE6B-74FF-2F91C32541A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7142" y="1203059"/>
            <a:ext cx="4840701" cy="31821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228519-5895-678B-4D2F-C5B142C84AE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7312" y="4462828"/>
            <a:ext cx="2840531" cy="21303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490B7E-5170-BBFC-30E4-8F63517BEC2D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9846" y="4465931"/>
            <a:ext cx="2836395" cy="2127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9606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EEC74D-7276-DF1D-511C-8C1846D704B7}"/>
              </a:ext>
            </a:extLst>
          </p:cNvPr>
          <p:cNvSpPr txBox="1"/>
          <p:nvPr/>
        </p:nvSpPr>
        <p:spPr>
          <a:xfrm>
            <a:off x="2595363" y="125841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Metal/Metal Vacuum brazing examples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C419F9-0C5C-9433-D148-C5D5E2D3B0AE}"/>
              </a:ext>
            </a:extLst>
          </p:cNvPr>
          <p:cNvSpPr txBox="1"/>
          <p:nvPr/>
        </p:nvSpPr>
        <p:spPr>
          <a:xfrm>
            <a:off x="5404766" y="495173"/>
            <a:ext cx="4583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of the RFQ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3CA561-3A16-BA94-A368-769053278FE2}"/>
              </a:ext>
            </a:extLst>
          </p:cNvPr>
          <p:cNvSpPr txBox="1"/>
          <p:nvPr/>
        </p:nvSpPr>
        <p:spPr>
          <a:xfrm>
            <a:off x="1787769" y="833727"/>
            <a:ext cx="63304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Second brazing : Fixture and brazing</a:t>
            </a:r>
          </a:p>
        </p:txBody>
      </p:sp>
      <p:pic>
        <p:nvPicPr>
          <p:cNvPr id="6" name="Picture 5" descr="A large metal piece in a factory&#10;&#10;Description automatically generated">
            <a:extLst>
              <a:ext uri="{FF2B5EF4-FFF2-40B4-BE49-F238E27FC236}">
                <a16:creationId xmlns:a16="http://schemas.microsoft.com/office/drawing/2014/main" id="{7B0BCAAE-723A-C941-7C69-96141EBC2D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2" t="6816" b="17651"/>
          <a:stretch/>
        </p:blipFill>
        <p:spPr>
          <a:xfrm rot="5400000">
            <a:off x="5482838" y="2201413"/>
            <a:ext cx="4829828" cy="2920122"/>
          </a:xfrm>
          <a:prstGeom prst="rect">
            <a:avLst/>
          </a:prstGeom>
        </p:spPr>
      </p:pic>
      <p:pic>
        <p:nvPicPr>
          <p:cNvPr id="8" name="Picture 7" descr="Close-up of a metal object&#10;&#10;Description automatically generated">
            <a:extLst>
              <a:ext uri="{FF2B5EF4-FFF2-40B4-BE49-F238E27FC236}">
                <a16:creationId xmlns:a16="http://schemas.microsoft.com/office/drawing/2014/main" id="{7586F0FD-4974-0581-D49A-ABB8258C77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766" y="1563846"/>
            <a:ext cx="2538283" cy="1903712"/>
          </a:xfrm>
          <a:prstGeom prst="rect">
            <a:avLst/>
          </a:prstGeom>
        </p:spPr>
      </p:pic>
      <p:pic>
        <p:nvPicPr>
          <p:cNvPr id="15" name="Picture 14" descr="A close up of a metal object&#10;&#10;Description automatically generated">
            <a:extLst>
              <a:ext uri="{FF2B5EF4-FFF2-40B4-BE49-F238E27FC236}">
                <a16:creationId xmlns:a16="http://schemas.microsoft.com/office/drawing/2014/main" id="{1E0BA0F2-DC8F-3EDE-B217-464FC0E5A8F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731" y="3964391"/>
            <a:ext cx="3533632" cy="2650224"/>
          </a:xfrm>
          <a:prstGeom prst="rect">
            <a:avLst/>
          </a:prstGeom>
        </p:spPr>
      </p:pic>
      <p:pic>
        <p:nvPicPr>
          <p:cNvPr id="17" name="Picture 16" descr="Close-up of a metal rod&#10;&#10;Description automatically generated">
            <a:extLst>
              <a:ext uri="{FF2B5EF4-FFF2-40B4-BE49-F238E27FC236}">
                <a16:creationId xmlns:a16="http://schemas.microsoft.com/office/drawing/2014/main" id="{A11C13DF-0A56-13EF-0D4C-39A66030B27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64262" y="1563846"/>
            <a:ext cx="2538285" cy="190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535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EEC74D-7276-DF1D-511C-8C1846D704B7}"/>
              </a:ext>
            </a:extLst>
          </p:cNvPr>
          <p:cNvSpPr txBox="1"/>
          <p:nvPr/>
        </p:nvSpPr>
        <p:spPr>
          <a:xfrm>
            <a:off x="2595363" y="125841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Metal/Metal Vacuum brazing examples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C419F9-0C5C-9433-D148-C5D5E2D3B0AE}"/>
              </a:ext>
            </a:extLst>
          </p:cNvPr>
          <p:cNvSpPr txBox="1"/>
          <p:nvPr/>
        </p:nvSpPr>
        <p:spPr>
          <a:xfrm>
            <a:off x="5404766" y="495173"/>
            <a:ext cx="4583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of the RFQ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3CA561-3A16-BA94-A368-769053278FE2}"/>
              </a:ext>
            </a:extLst>
          </p:cNvPr>
          <p:cNvSpPr txBox="1"/>
          <p:nvPr/>
        </p:nvSpPr>
        <p:spPr>
          <a:xfrm>
            <a:off x="1695944" y="833727"/>
            <a:ext cx="63304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Good job …. One module finished ….</a:t>
            </a:r>
          </a:p>
        </p:txBody>
      </p:sp>
      <p:pic>
        <p:nvPicPr>
          <p:cNvPr id="7" name="Picture 6" descr="A person standing next to a machine&#10;&#10;Description automatically generated">
            <a:extLst>
              <a:ext uri="{FF2B5EF4-FFF2-40B4-BE49-F238E27FC236}">
                <a16:creationId xmlns:a16="http://schemas.microsoft.com/office/drawing/2014/main" id="{677825DB-8003-540E-7D3F-C329A71B8F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12" y="4008046"/>
            <a:ext cx="3632151" cy="2724113"/>
          </a:xfrm>
          <a:prstGeom prst="rect">
            <a:avLst/>
          </a:prstGeom>
        </p:spPr>
      </p:pic>
      <p:pic>
        <p:nvPicPr>
          <p:cNvPr id="9" name="Picture 8" descr="A person working on a machine&#10;&#10;Description automatically generated">
            <a:extLst>
              <a:ext uri="{FF2B5EF4-FFF2-40B4-BE49-F238E27FC236}">
                <a16:creationId xmlns:a16="http://schemas.microsoft.com/office/drawing/2014/main" id="{2010076C-769D-F2E3-98B7-AE4C093AFA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265" y="1277012"/>
            <a:ext cx="3550140" cy="2662605"/>
          </a:xfrm>
          <a:prstGeom prst="rect">
            <a:avLst/>
          </a:prstGeom>
        </p:spPr>
      </p:pic>
      <p:pic>
        <p:nvPicPr>
          <p:cNvPr id="16" name="Picture 15" descr="A person working on a machine&#10;&#10;Description automatically generated">
            <a:extLst>
              <a:ext uri="{FF2B5EF4-FFF2-40B4-BE49-F238E27FC236}">
                <a16:creationId xmlns:a16="http://schemas.microsoft.com/office/drawing/2014/main" id="{D52B8080-E7A7-E36C-8436-30EF3EFDD9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265" y="4008046"/>
            <a:ext cx="3550140" cy="2662605"/>
          </a:xfrm>
          <a:prstGeom prst="rect">
            <a:avLst/>
          </a:prstGeom>
        </p:spPr>
      </p:pic>
      <p:pic>
        <p:nvPicPr>
          <p:cNvPr id="8" name="Picture 7" descr="A group of men standing next to a machine&#10;&#10;Description automatically generated">
            <a:extLst>
              <a:ext uri="{FF2B5EF4-FFF2-40B4-BE49-F238E27FC236}">
                <a16:creationId xmlns:a16="http://schemas.microsoft.com/office/drawing/2014/main" id="{3AB21D92-D2CF-AD22-41D9-959DF0D0185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12" y="1215504"/>
            <a:ext cx="3632151" cy="272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7463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9176" y="138186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Vacuum brazing of Alumina (Ceramic)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3813" y="669281"/>
            <a:ext cx="6680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sz="1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process = Mo-</a:t>
            </a:r>
            <a:r>
              <a:rPr lang="en-US" sz="1600" u="sng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US" sz="1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metallization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0" t="5245" r="9172" b="6045"/>
          <a:stretch/>
        </p:blipFill>
        <p:spPr>
          <a:xfrm>
            <a:off x="4734925" y="3204028"/>
            <a:ext cx="3048000" cy="24819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2393" y="1351879"/>
            <a:ext cx="966218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 +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MnO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powder on alumina (Al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@ T &gt; 1200 °C and P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H2O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P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H2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10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induce:</a:t>
            </a:r>
          </a:p>
          <a:p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- Mo reduction and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MnO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/Al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/SiO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vitreous phase formation.					- Interaction with the Alumina base material and the binder.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- Sintering of the Mo powder in the vitreous phase during cooling.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- Formation of Mo-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layer strongly adhering the support.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- Ni layer added to improve the brazing.	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25444" y="4141194"/>
            <a:ext cx="2054915" cy="1544754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95041" y="1954955"/>
            <a:ext cx="4545901" cy="3730993"/>
            <a:chOff x="62384" y="2214035"/>
            <a:chExt cx="4545901" cy="3730993"/>
          </a:xfrm>
        </p:grpSpPr>
        <p:pic>
          <p:nvPicPr>
            <p:cNvPr id="4" name="Picture 29" descr="archamp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84" y="2214035"/>
              <a:ext cx="4545901" cy="3730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4198776" y="4225434"/>
              <a:ext cx="178614" cy="1748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355965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3820" y="2455192"/>
            <a:ext cx="6139304" cy="41523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1470" y="1817939"/>
            <a:ext cx="4297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Metal thermal expansion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metal yield strength should be taken into account for Metal / Alumina brazing.</a:t>
            </a:r>
          </a:p>
        </p:txBody>
      </p:sp>
      <p:graphicFrame>
        <p:nvGraphicFramePr>
          <p:cNvPr id="9" name="Group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899913"/>
              </p:ext>
            </p:extLst>
          </p:nvPr>
        </p:nvGraphicFramePr>
        <p:xfrm>
          <a:off x="6304092" y="2699909"/>
          <a:ext cx="2687508" cy="3907655"/>
        </p:xfrm>
        <a:graphic>
          <a:graphicData uri="http://schemas.openxmlformats.org/drawingml/2006/table">
            <a:tbl>
              <a:tblPr/>
              <a:tblGrid>
                <a:gridCol w="12777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9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117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Métal</a:t>
                      </a:r>
                      <a:endParaRPr kumimoji="0" lang="fr-F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TCF</a:t>
                      </a:r>
                      <a:endParaRPr kumimoji="0" lang="fr-F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648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Niobium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Platine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Tantale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Cuivre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Titane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Kovar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Nickel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CuNi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Fe-42Ni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Monel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Invar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Molybdène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Inox 304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Inconel 600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Tungstène</a:t>
                      </a:r>
                      <a:endParaRPr kumimoji="0" lang="fr-F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8.8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7.7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6.7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4.8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4.5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4.0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3.7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3.5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2.9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2.0</a:t>
                      </a:r>
                      <a:endParaRPr kumimoji="0" lang="en-GB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539EA5A-AA77-C14A-C358-E80D3693DBD5}"/>
              </a:ext>
            </a:extLst>
          </p:cNvPr>
          <p:cNvSpPr txBox="1"/>
          <p:nvPr/>
        </p:nvSpPr>
        <p:spPr>
          <a:xfrm>
            <a:off x="2541556" y="31294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Vacuum brazing of Alumina (Ceramic)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Box 23">
                <a:extLst>
                  <a:ext uri="{FF2B5EF4-FFF2-40B4-BE49-F238E27FC236}">
                    <a16:creationId xmlns:a16="http://schemas.microsoft.com/office/drawing/2014/main" id="{F3DAAF0A-276C-1242-04E9-4ADC7074C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4810" y="400626"/>
                <a:ext cx="4358565" cy="22992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/>
                  </a:defRPr>
                </a:lvl5pPr>
                <a:lvl6pPr marL="2514600" indent="-228600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tx1"/>
                    </a:solidFill>
                    <a:latin typeface="Times New Roman"/>
                  </a:defRPr>
                </a:lvl6pPr>
                <a:lvl7pPr marL="2971800" indent="-228600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tx1"/>
                    </a:solidFill>
                    <a:latin typeface="Times New Roman"/>
                  </a:defRPr>
                </a:lvl7pPr>
                <a:lvl8pPr marL="3429000" indent="-228600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tx1"/>
                    </a:solidFill>
                    <a:latin typeface="Times New Roman"/>
                  </a:defRPr>
                </a:lvl8pPr>
                <a:lvl9pPr marL="3886200" indent="-228600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tx1"/>
                    </a:solidFill>
                    <a:latin typeface="Times New Roman"/>
                  </a:defRPr>
                </a:lvl9pPr>
              </a:lstStyle>
              <a:p>
                <a:pPr>
                  <a:defRPr/>
                </a:pPr>
                <a:r>
                  <a:rPr lang="fr-CH" sz="1400" b="1" dirty="0">
                    <a:solidFill>
                      <a:schemeClr val="accent6"/>
                    </a:solidFill>
                  </a:rPr>
                  <a:t>TCF  =  </a:t>
                </a:r>
                <a:r>
                  <a:rPr lang="en-US" sz="1400" b="1" dirty="0">
                    <a:solidFill>
                      <a:schemeClr val="accent6"/>
                    </a:solidFill>
                  </a:rPr>
                  <a:t>Thermomechanical Compatibility Factor</a:t>
                </a:r>
                <a:endParaRPr lang="fr-CH" sz="1400" b="1" dirty="0">
                  <a:solidFill>
                    <a:schemeClr val="accent6"/>
                  </a:solidFill>
                </a:endParaRPr>
              </a:p>
              <a:p>
                <a:pPr>
                  <a:defRPr/>
                </a:pPr>
                <a:endParaRPr lang="fr-CH" sz="1400" b="1" dirty="0">
                  <a:solidFill>
                    <a:schemeClr val="accent6"/>
                  </a:solidFill>
                </a:endParaRPr>
              </a:p>
              <a:p>
                <a:pPr>
                  <a:defRPr/>
                </a:pPr>
                <a:r>
                  <a:rPr lang="en-US" sz="1400" baseline="30000" dirty="0">
                    <a:cs typeface="Times New Roman"/>
                  </a:rPr>
                  <a:t>	</a:t>
                </a:r>
                <a:r>
                  <a:rPr lang="en-US" sz="1400" dirty="0"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fr-CH" b="0" i="1" smtClean="0">
                        <a:latin typeface="Cambria Math" panose="02040503050406030204" pitchFamily="18" charset="0"/>
                        <a:cs typeface="Times New Roman"/>
                      </a:rPr>
                      <m:t>𝑇𝐶𝐹</m:t>
                    </m:r>
                    <m:r>
                      <a:rPr lang="fr-CH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≅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/>
                              </a:rPr>
                              <m:t>𝜖</m:t>
                            </m:r>
                          </m:e>
                          <m:sub>
                            <m:r>
                              <a:rPr lang="fr-CH" b="0" i="1" smtClean="0">
                                <a:latin typeface="Cambria Math" panose="02040503050406030204" pitchFamily="18" charset="0"/>
                                <a:cs typeface="Times New Roman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/>
                              </a:rPr>
                              <m:t>𝜎</m:t>
                            </m:r>
                          </m:e>
                          <m:sub>
                            <m:r>
                              <a:rPr lang="fr-CH" b="0" i="1" smtClean="0">
                                <a:latin typeface="Cambria Math" panose="02040503050406030204" pitchFamily="18" charset="0"/>
                                <a:cs typeface="Times New Roman"/>
                              </a:rPr>
                              <m:t>𝑦</m:t>
                            </m:r>
                          </m:sub>
                        </m:sSub>
                        <m:r>
                          <a:rPr lang="fr-CH" b="0" i="1" smtClean="0">
                            <a:latin typeface="Cambria Math" panose="02040503050406030204" pitchFamily="18" charset="0"/>
                            <a:cs typeface="Times New Roman"/>
                          </a:rPr>
                          <m:t>∗</m:t>
                        </m:r>
                        <m:sSub>
                          <m:sSubPr>
                            <m:ctrlPr>
                              <a:rPr lang="fr-CH" b="0" i="1" smtClean="0">
                                <a:latin typeface="Cambria Math" panose="02040503050406030204" pitchFamily="18" charset="0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fr-CH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/>
                              </a:rPr>
                              <m:t>𝜖</m:t>
                            </m:r>
                          </m:e>
                          <m:sub>
                            <m:r>
                              <a:rPr lang="fr-CH" b="0" i="1" smtClean="0">
                                <a:latin typeface="Cambria Math" panose="02040503050406030204" pitchFamily="18" charset="0"/>
                                <a:cs typeface="Times New Roman"/>
                              </a:rPr>
                              <m:t>𝑇</m:t>
                            </m:r>
                          </m:sub>
                        </m:sSub>
                      </m:den>
                    </m:f>
                  </m:oMath>
                </a14:m>
                <a:r>
                  <a:rPr lang="fr-CH" sz="1400" dirty="0"/>
                  <a:t> </a:t>
                </a:r>
              </a:p>
              <a:p>
                <a:pPr>
                  <a:defRPr/>
                </a:pPr>
                <a:r>
                  <a:rPr lang="fr-CH" sz="1400" dirty="0" err="1"/>
                  <a:t>With</a:t>
                </a:r>
                <a:endParaRPr lang="fr-CH" sz="1400" dirty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fr-CH" sz="1400" b="0" i="1" dirty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fr-CH" sz="140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𝑀𝑒𝑡𝑎𝑙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𝑒𝑙𝑎𝑠𝑡𝑖𝑐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𝑒𝑙𝑜𝑛𝑔𝑎𝑡𝑖𝑜𝑛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𝑎𝑡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𝑏𝑟𝑎𝑧𝑖𝑛𝑔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𝑡𝑒𝑚𝑝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fr-CH" sz="1400" b="0" dirty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CH" sz="1400" b="0" i="1" dirty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fr-CH" sz="140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𝑀𝑒𝑡𝑎𝑙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𝑦𝑖𝑒𝑙𝑑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𝑠𝑡𝑟𝑒𝑛𝑔𝑡h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fr-CH" sz="1400" b="0" dirty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fr-CH" sz="1400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fr-CH" sz="140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𝐷𝑒𝑙𝑡𝑎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𝑒𝑙𝑒𝑛𝑔𝑎𝑡𝑖𝑜𝑛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𝑏𝑒𝑡𝑤𝑒𝑒𝑛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𝑚𝑒𝑡𝑎𝑙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𝑎𝑛𝑑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𝑐𝑒𝑟𝑎𝑚𝑖𝑐</m:t>
                      </m:r>
                    </m:oMath>
                  </m:oMathPara>
                </a14:m>
                <a:endParaRPr lang="fr-CH" sz="1400" b="0" dirty="0"/>
              </a:p>
              <a:p>
                <a:pPr>
                  <a:defRPr/>
                </a:pPr>
                <a:endParaRPr lang="fr-CH" sz="1400" dirty="0"/>
              </a:p>
              <a:p>
                <a:pPr algn="ctr">
                  <a:defRPr/>
                </a:pPr>
                <a:r>
                  <a:rPr lang="en-GB" sz="1400" dirty="0">
                    <a:solidFill>
                      <a:srgbClr val="FF0000"/>
                    </a:solidFill>
                  </a:rPr>
                  <a:t>Max. TCF =&gt; Min. Stress</a:t>
                </a:r>
                <a:endParaRPr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 Box 23">
                <a:extLst>
                  <a:ext uri="{FF2B5EF4-FFF2-40B4-BE49-F238E27FC236}">
                    <a16:creationId xmlns:a16="http://schemas.microsoft.com/office/drawing/2014/main" id="{F3DAAF0A-276C-1242-04E9-4ADC7074CF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24810" y="400626"/>
                <a:ext cx="4358565" cy="2299284"/>
              </a:xfrm>
              <a:prstGeom prst="rect">
                <a:avLst/>
              </a:prstGeom>
              <a:blipFill>
                <a:blip r:embed="rId3"/>
                <a:stretch>
                  <a:fillRect l="-420" t="-531" b="-18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364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77685" y="334295"/>
            <a:ext cx="53122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Brazing – a “old” story</a:t>
            </a:r>
          </a:p>
          <a:p>
            <a:pPr algn="ctr"/>
            <a:endParaRPr lang="en-US" sz="8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A2FF44-41B6-05A7-5BA7-3E3DA6B426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45" y="1380735"/>
            <a:ext cx="6993212" cy="503549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6DACB6E-AFCA-A10C-3AFE-77DEE33F97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958" t="15964" r="15465" b="16040"/>
          <a:stretch/>
        </p:blipFill>
        <p:spPr>
          <a:xfrm>
            <a:off x="5939882" y="857515"/>
            <a:ext cx="3558613" cy="3329262"/>
          </a:xfrm>
          <a:prstGeom prst="rect">
            <a:avLst/>
          </a:prstGeom>
        </p:spPr>
      </p:pic>
      <p:sp>
        <p:nvSpPr>
          <p:cNvPr id="4" name="ZoneTexte 9">
            <a:extLst>
              <a:ext uri="{FF2B5EF4-FFF2-40B4-BE49-F238E27FC236}">
                <a16:creationId xmlns:a16="http://schemas.microsoft.com/office/drawing/2014/main" id="{AF114EE6-BC2A-3436-7D62-650C368B139B}"/>
              </a:ext>
            </a:extLst>
          </p:cNvPr>
          <p:cNvSpPr>
            <a:spLocks/>
          </p:cNvSpPr>
          <p:nvPr/>
        </p:nvSpPr>
        <p:spPr bwMode="auto">
          <a:xfrm>
            <a:off x="6821205" y="4167933"/>
            <a:ext cx="28408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CH" sz="1200" dirty="0">
                <a:latin typeface="Times New Roman"/>
                <a:cs typeface="Times New Roman"/>
              </a:rPr>
              <a:t>Achéménide pendant - 4° s. B.C. (Louvre)</a:t>
            </a:r>
            <a:endParaRPr lang="fr-FR" sz="1200" dirty="0">
              <a:latin typeface="Times New Roman"/>
              <a:cs typeface="Times New Roman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8FD592-A2D5-D655-FD92-D6778DF5E9F7}"/>
              </a:ext>
            </a:extLst>
          </p:cNvPr>
          <p:cNvSpPr/>
          <p:nvPr/>
        </p:nvSpPr>
        <p:spPr>
          <a:xfrm>
            <a:off x="5553307" y="2765502"/>
            <a:ext cx="438615" cy="275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ZoneTexte 9">
            <a:extLst>
              <a:ext uri="{FF2B5EF4-FFF2-40B4-BE49-F238E27FC236}">
                <a16:creationId xmlns:a16="http://schemas.microsoft.com/office/drawing/2014/main" id="{849C9F82-8061-83DC-4B98-C27F6FE2557D}"/>
              </a:ext>
            </a:extLst>
          </p:cNvPr>
          <p:cNvSpPr>
            <a:spLocks/>
          </p:cNvSpPr>
          <p:nvPr/>
        </p:nvSpPr>
        <p:spPr bwMode="auto">
          <a:xfrm>
            <a:off x="318295" y="1171164"/>
            <a:ext cx="15488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CH" sz="1100" dirty="0">
                <a:latin typeface="Times New Roman"/>
                <a:cs typeface="Times New Roman"/>
              </a:rPr>
              <a:t>PIXE </a:t>
            </a:r>
            <a:r>
              <a:rPr lang="fr-CH" sz="1100" dirty="0" err="1">
                <a:latin typeface="Times New Roman"/>
                <a:cs typeface="Times New Roman"/>
              </a:rPr>
              <a:t>analysis</a:t>
            </a:r>
            <a:r>
              <a:rPr lang="fr-CH" sz="1100" dirty="0">
                <a:latin typeface="Times New Roman"/>
                <a:cs typeface="Times New Roman"/>
              </a:rPr>
              <a:t> – LARN </a:t>
            </a:r>
            <a:endParaRPr lang="fr-FR" sz="11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088709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38320" y="19517"/>
            <a:ext cx="6297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Vacuum brazing of Alumina with Metallization - Examples</a:t>
            </a:r>
          </a:p>
        </p:txBody>
      </p:sp>
      <p:pic>
        <p:nvPicPr>
          <p:cNvPr id="11" name="Picture 3" descr="G:\Departments\TS\Groups\MME\AS\Brasage\Photos\Céramique disque 400 LINAC 4\IMG_247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6859" y="3601322"/>
            <a:ext cx="3487838" cy="261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G:\Departments\TS\Groups\MME\AS\Brasage\Photos\Céramique_Isolators_CMS\IMG_04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907" y="4228533"/>
            <a:ext cx="2651623" cy="1988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G:\Departments\TS\Groups\MME\AS\Brasage\Photos\Céramique_LEIR\Diametre 105\IMG_085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9363" y="1458954"/>
            <a:ext cx="2303369" cy="1727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G:\Departments\TS\Groups\MME\AS\Brasage\Photos\Charge_TWC\IMG_027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3714" y="3601322"/>
            <a:ext cx="2808863" cy="210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G:\Departments\TS\Groups\MME\AS\Brasage\Photos\Céramique Type LHC\IMG_2892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907" y="1748616"/>
            <a:ext cx="2651623" cy="23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53714" y="681070"/>
            <a:ext cx="3267169" cy="261254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625209" y="6293559"/>
            <a:ext cx="3639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 – Alumina (up to diameter 400 mm!)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69363" y="5784287"/>
            <a:ext cx="17562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Alumina – Cu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113278" y="3166524"/>
            <a:ext cx="2477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Kovar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Dilver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– Alumina</a:t>
            </a:r>
          </a:p>
        </p:txBody>
      </p:sp>
    </p:spTree>
    <p:extLst>
      <p:ext uri="{BB962C8B-B14F-4D97-AF65-F5344CB8AC3E}">
        <p14:creationId xmlns:p14="http://schemas.microsoft.com/office/powerpoint/2010/main" val="16383685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2324" y="74109"/>
            <a:ext cx="3315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Vacuum Brazing of Ceramic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73049" y="480801"/>
            <a:ext cx="43498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process = Active Brazing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0633" y="1548545"/>
            <a:ext cx="485407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Brazing alloy containing reductive metal: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Zr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Be, …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At brazing temperature, under high vacuum, strong interaction with oxides (alumina), carbide, nitrite, ….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Complex chemical reactions formed at the ceramic / brazing metal interface. Ex.: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SiC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Ti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SiC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Ti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C, Ti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,….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↑ Interaction (wetting) possible with several types of ceramics.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↓ Possible formation of brittle phases.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Example of Active Brazing Alloys: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CuSil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ABA (Ag 63, Cu 35.25,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1.75)	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Silver ABA (Ag 92.75, Cu 5, Al 1,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1.25)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Gold ABA (Au 96.4, Ni 3,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0.6)						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56548" y="6247473"/>
            <a:ext cx="209731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Ellingham diagram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093822" y="1142442"/>
            <a:ext cx="4257431" cy="5074459"/>
            <a:chOff x="5093822" y="1142442"/>
            <a:chExt cx="4257431" cy="5074459"/>
          </a:xfrm>
        </p:grpSpPr>
        <p:grpSp>
          <p:nvGrpSpPr>
            <p:cNvPr id="29" name="Group 28"/>
            <p:cNvGrpSpPr/>
            <p:nvPr/>
          </p:nvGrpSpPr>
          <p:grpSpPr>
            <a:xfrm>
              <a:off x="5093822" y="1142442"/>
              <a:ext cx="4257431" cy="5074459"/>
              <a:chOff x="3706766" y="507518"/>
              <a:chExt cx="4699567" cy="5745453"/>
            </a:xfrm>
          </p:grpSpPr>
          <p:pic>
            <p:nvPicPr>
              <p:cNvPr id="19" name="Picture 2" descr="\\cern.ch\dfs\Users\s\smathot\Documents\Presentation SM\Cours MME Brasage\Ellingham.jpg"/>
              <p:cNvPicPr>
                <a:picLocks noChangeAspect="1" noChangeArrowheads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4787" r="18419"/>
              <a:stretch/>
            </p:blipFill>
            <p:spPr bwMode="auto">
              <a:xfrm>
                <a:off x="3706766" y="507518"/>
                <a:ext cx="4699567" cy="574545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" name="Rectangle 19"/>
              <p:cNvSpPr/>
              <p:nvPr/>
            </p:nvSpPr>
            <p:spPr>
              <a:xfrm>
                <a:off x="4621900" y="6013464"/>
                <a:ext cx="3768562" cy="2291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488508" y="516824"/>
                <a:ext cx="3528392" cy="2979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7526366" y="516824"/>
                <a:ext cx="864096" cy="225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31" name="Straight Connector 30"/>
            <p:cNvCxnSpPr/>
            <p:nvPr/>
          </p:nvCxnSpPr>
          <p:spPr>
            <a:xfrm flipV="1">
              <a:off x="5964245" y="4617901"/>
              <a:ext cx="1113975" cy="375572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-60000" flipV="1">
              <a:off x="7139725" y="3909200"/>
              <a:ext cx="1807406" cy="666003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60000" flipV="1">
              <a:off x="5932137" y="3380240"/>
              <a:ext cx="3013624" cy="108936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V="1">
              <a:off x="5922860" y="4883029"/>
              <a:ext cx="216844" cy="6949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6139704" y="4813537"/>
              <a:ext cx="216844" cy="69492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5943701" y="5474820"/>
              <a:ext cx="209233" cy="8808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6152934" y="5282660"/>
              <a:ext cx="481733" cy="192202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5539423" y="4282070"/>
              <a:ext cx="4106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TiO</a:t>
              </a:r>
              <a:r>
                <a:rPr lang="en-US" sz="1000" b="1" baseline="-250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574396" y="4898460"/>
              <a:ext cx="4171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ZrO</a:t>
              </a:r>
              <a:r>
                <a:rPr lang="en-US" sz="1000" b="1" baseline="-250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492643" y="5380124"/>
              <a:ext cx="4988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2 </a:t>
              </a:r>
              <a:r>
                <a:rPr lang="en-US" sz="1000" b="1" dirty="0" err="1">
                  <a:solidFill>
                    <a:srgbClr val="FF0000"/>
                  </a:solidFill>
                </a:rPr>
                <a:t>BeO</a:t>
              </a:r>
              <a:endParaRPr lang="en-US" sz="1000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311012" y="4159491"/>
              <a:ext cx="4667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00B050"/>
                  </a:solidFill>
                </a:rPr>
                <a:t>Al</a:t>
              </a:r>
              <a:r>
                <a:rPr lang="en-US" sz="1000" b="1" baseline="-25000" dirty="0">
                  <a:solidFill>
                    <a:srgbClr val="00B050"/>
                  </a:solidFill>
                </a:rPr>
                <a:t>2</a:t>
              </a:r>
              <a:r>
                <a:rPr lang="en-US" sz="1000" b="1" dirty="0">
                  <a:solidFill>
                    <a:srgbClr val="00B050"/>
                  </a:solidFill>
                </a:rPr>
                <a:t>O</a:t>
              </a:r>
              <a:r>
                <a:rPr lang="en-US" sz="1000" b="1" baseline="-25000" dirty="0">
                  <a:solidFill>
                    <a:srgbClr val="00B050"/>
                  </a:solidFill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42412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95245" y="160328"/>
            <a:ext cx="5962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Vacuum Brazing of Ceramics with Active Alloy - Examples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52077" y="6342441"/>
            <a:ext cx="1432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Dilver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24226" y="1528224"/>
            <a:ext cx="24770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Sapphire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dirty="0">
                <a:latin typeface="Symbol" panose="05050102010706020507" pitchFamily="18" charset="2"/>
                <a:cs typeface="Times New Roman" panose="02020603050405020304" pitchFamily="18" charset="0"/>
              </a:rPr>
              <a:t>F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115 mm)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5474" y="1461111"/>
            <a:ext cx="3138752" cy="308565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324226" y="2964428"/>
            <a:ext cx="7715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Dilver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2452" y="4546764"/>
            <a:ext cx="10572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Alumina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324226" y="2255701"/>
            <a:ext cx="7715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295245" y="1797924"/>
            <a:ext cx="1079688" cy="4570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2960965" y="2460412"/>
            <a:ext cx="429936" cy="5586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2960965" y="3209422"/>
            <a:ext cx="396599" cy="1797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2636790" y="3223729"/>
            <a:ext cx="720774" cy="8341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1171575" y="3876263"/>
            <a:ext cx="145863" cy="7757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1171575" y="4096674"/>
            <a:ext cx="259371" cy="5270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1152921" y="3545967"/>
            <a:ext cx="18654" cy="11060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4"/>
          <a:srcRect l="16935" r="7705"/>
          <a:stretch/>
        </p:blipFill>
        <p:spPr>
          <a:xfrm>
            <a:off x="5958702" y="1122557"/>
            <a:ext cx="1743076" cy="1738276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5129" y="1123322"/>
            <a:ext cx="1853345" cy="1737511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6690279" y="3054452"/>
            <a:ext cx="2310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Diamond (</a:t>
            </a:r>
            <a:r>
              <a:rPr lang="en-US" sz="1600" dirty="0">
                <a:latin typeface="Symbol" panose="05050102010706020507" pitchFamily="18" charset="2"/>
                <a:cs typeface="Times New Roman" panose="02020603050405020304" pitchFamily="18" charset="0"/>
              </a:rPr>
              <a:t>F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 mm) –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771036" y="6342441"/>
            <a:ext cx="33887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Carbon  –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CuSil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ABA –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CuNi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89" t="26111" r="29260" b="33056"/>
          <a:stretch/>
        </p:blipFill>
        <p:spPr>
          <a:xfrm>
            <a:off x="7075504" y="3669218"/>
            <a:ext cx="1809428" cy="2673223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23438" y="3799026"/>
            <a:ext cx="3259778" cy="254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7006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7130" y="1122557"/>
            <a:ext cx="28537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 Active brazing on ceramics</a:t>
            </a:r>
            <a:endParaRPr lang="en-US" sz="1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G:\Departments\TS\Groups\MME\AS\Brasage\Photos\CLOUD\VTS\IMG_088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65" y="1554656"/>
            <a:ext cx="3001009" cy="2250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G:\Departments\TS\Groups\MME\AS\Brasage\Photos\CLOUD\VTS\IMG_075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65" y="3954016"/>
            <a:ext cx="2232247" cy="1674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G:\Departments\TS\Groups\MME\AS\Brasage\Photos\Céramique_Hourican\IMG_0142b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620" b="22812"/>
          <a:stretch/>
        </p:blipFill>
        <p:spPr bwMode="auto">
          <a:xfrm>
            <a:off x="3719994" y="1267125"/>
            <a:ext cx="2163305" cy="171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G:\Departments\TS\Groups\MME\AS\Brasage\Photos\Isolateurs MEDAUSTRON\IMG_297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5889" y="3954016"/>
            <a:ext cx="3265055" cy="2448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G:\Departments\TS\Groups\MME\AS\Brasage\Photos\Ceramique _Monel_ Dilver\IMG_1199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31" b="8602"/>
          <a:stretch/>
        </p:blipFill>
        <p:spPr bwMode="auto">
          <a:xfrm>
            <a:off x="3578788" y="3378251"/>
            <a:ext cx="2021912" cy="282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G:\Departments\TS\Groups\MME\AS\Brasage\Photos\Céramique_Eisel_Cryolab\Pièce définitive\IMG_1345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877612" y="1440410"/>
            <a:ext cx="3054828" cy="10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16321" y="5628201"/>
            <a:ext cx="1432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ZrO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28213" y="6233727"/>
            <a:ext cx="1772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Alumina – Monel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06172" y="2954787"/>
            <a:ext cx="1772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Alumina –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35014" y="6434778"/>
            <a:ext cx="1772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Alumina –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54139" y="3514828"/>
            <a:ext cx="1466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Alumina – Cu</a:t>
            </a:r>
          </a:p>
        </p:txBody>
      </p:sp>
      <p:pic>
        <p:nvPicPr>
          <p:cNvPr id="15" name="Picture 4" descr="C:\Serge\NAMUR_2011\IMG_014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00700" y="486789"/>
            <a:ext cx="1956063" cy="1467166"/>
          </a:xfrm>
          <a:prstGeom prst="rect">
            <a:avLst/>
          </a:prstGeom>
          <a:noFill/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9AAE3BE-72DA-1383-5BBD-E1885CC9FE4C}"/>
              </a:ext>
            </a:extLst>
          </p:cNvPr>
          <p:cNvSpPr txBox="1"/>
          <p:nvPr/>
        </p:nvSpPr>
        <p:spPr>
          <a:xfrm>
            <a:off x="2142845" y="100799"/>
            <a:ext cx="5962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Vacuum Brazing of Ceramics with Active Alloy - Examples</a:t>
            </a:r>
          </a:p>
        </p:txBody>
      </p:sp>
    </p:spTree>
    <p:extLst>
      <p:ext uri="{BB962C8B-B14F-4D97-AF65-F5344CB8AC3E}">
        <p14:creationId xmlns:p14="http://schemas.microsoft.com/office/powerpoint/2010/main" val="18180653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0E26AE9-09CB-0F88-34BE-F254A8EE21F9}"/>
              </a:ext>
            </a:extLst>
          </p:cNvPr>
          <p:cNvSpPr txBox="1"/>
          <p:nvPr/>
        </p:nvSpPr>
        <p:spPr>
          <a:xfrm>
            <a:off x="2203805" y="146519"/>
            <a:ext cx="5962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Vacuum Brazing of </a:t>
            </a:r>
            <a:r>
              <a:rPr lang="en-US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Metals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Active Alloy - Examples</a:t>
            </a:r>
          </a:p>
        </p:txBody>
      </p:sp>
      <p:pic>
        <p:nvPicPr>
          <p:cNvPr id="13" name="Picture 12" descr="A metal object on a grey surface&#10;&#10;Description automatically generated">
            <a:extLst>
              <a:ext uri="{FF2B5EF4-FFF2-40B4-BE49-F238E27FC236}">
                <a16:creationId xmlns:a16="http://schemas.microsoft.com/office/drawing/2014/main" id="{B8AF6B1E-D476-11DD-3F6B-253104DCD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33" t="22085" r="21242" b="36558"/>
          <a:stretch/>
        </p:blipFill>
        <p:spPr>
          <a:xfrm>
            <a:off x="1005840" y="1649825"/>
            <a:ext cx="2567940" cy="281937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EAC14DD-215C-43A3-E2EA-4C83FC97A526}"/>
              </a:ext>
            </a:extLst>
          </p:cNvPr>
          <p:cNvSpPr txBox="1"/>
          <p:nvPr/>
        </p:nvSpPr>
        <p:spPr>
          <a:xfrm>
            <a:off x="866495" y="4547795"/>
            <a:ext cx="2674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 tube /316LN with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CuSil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ABA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(A. Gerardin)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5141" y="1649825"/>
            <a:ext cx="2619527" cy="225435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200115" y="3906910"/>
            <a:ext cx="1294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 – W 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CuSil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ABA)</a:t>
            </a:r>
          </a:p>
        </p:txBody>
      </p:sp>
    </p:spTree>
    <p:extLst>
      <p:ext uri="{BB962C8B-B14F-4D97-AF65-F5344CB8AC3E}">
        <p14:creationId xmlns:p14="http://schemas.microsoft.com/office/powerpoint/2010/main" val="31126134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9176" y="138186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Vacuum Brazing by Diffusion brazing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29089" y="997082"/>
            <a:ext cx="72482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Diffusion brazing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The filler metal is form by diffusion during the heat treatment.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Example: Alumina/Cu, Metallized ceramic with a Silver layer, Cu with Silver layer</a:t>
            </a:r>
          </a:p>
        </p:txBody>
      </p:sp>
      <p:pic>
        <p:nvPicPr>
          <p:cNvPr id="4" name="Picture 3" descr="G:\Departments\TS\Groups\MME\AS\Brasage\Photos\Céramique_BCT\051019_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140" y="1827900"/>
            <a:ext cx="1968909" cy="1575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:\Departments\TS\Groups\MME\AS\Brasage\Photos\Céramique_BCT\MetalloCerSeriefuite\S4B\s4b-x200-1.t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5614" y="2012905"/>
            <a:ext cx="2657386" cy="1989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G:\Departments\TS\Groups\MME\AS\Brasage\Photos\Céramique_BCT\MetalloCeram6ok\serge-2eme echantillon.t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6426" y="4080025"/>
            <a:ext cx="3156574" cy="2363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10901" y="5551706"/>
            <a:ext cx="11905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Porosities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309729" y="5440434"/>
            <a:ext cx="1592826" cy="2949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everal copper and white connectors&#10;&#10;Description automatically generated with medium confidence">
            <a:extLst>
              <a:ext uri="{FF2B5EF4-FFF2-40B4-BE49-F238E27FC236}">
                <a16:creationId xmlns:a16="http://schemas.microsoft.com/office/drawing/2014/main" id="{BA7EC3D6-6D7A-8B2D-9792-87AE26B99F2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659" y="1804187"/>
            <a:ext cx="2163327" cy="1575128"/>
          </a:xfrm>
          <a:prstGeom prst="rect">
            <a:avLst/>
          </a:prstGeom>
        </p:spPr>
      </p:pic>
      <p:pic>
        <p:nvPicPr>
          <p:cNvPr id="12" name="Picture 11" descr="Several small metal objects on a table&#10;&#10;Description automatically generated with medium confidence">
            <a:extLst>
              <a:ext uri="{FF2B5EF4-FFF2-40B4-BE49-F238E27FC236}">
                <a16:creationId xmlns:a16="http://schemas.microsoft.com/office/drawing/2014/main" id="{97AF30A0-2A5D-055F-9D09-7264AF46201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3" t="9223" r="54286" b="56317"/>
          <a:stretch/>
        </p:blipFill>
        <p:spPr>
          <a:xfrm>
            <a:off x="5730238" y="4002466"/>
            <a:ext cx="3532369" cy="2363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680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9176" y="138186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Vacuum Brazing of large quantities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29089" y="997082"/>
            <a:ext cx="72482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Vacuum brazing (and vacuum furnaces) are adapted to produce large quantities of similar pieces. Not common at CERN, but why not when needed ….</a:t>
            </a:r>
          </a:p>
        </p:txBody>
      </p:sp>
      <p:pic>
        <p:nvPicPr>
          <p:cNvPr id="11" name="Picture 10" descr="A close-up of a black and white block&#10;&#10;Description automatically generated">
            <a:extLst>
              <a:ext uri="{FF2B5EF4-FFF2-40B4-BE49-F238E27FC236}">
                <a16:creationId xmlns:a16="http://schemas.microsoft.com/office/drawing/2014/main" id="{8EE653E5-CB21-B267-2930-0696594755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66" y="1710899"/>
            <a:ext cx="1944333" cy="1555466"/>
          </a:xfrm>
          <a:prstGeom prst="rect">
            <a:avLst/>
          </a:prstGeom>
        </p:spPr>
      </p:pic>
      <p:pic>
        <p:nvPicPr>
          <p:cNvPr id="14" name="Picture 13" descr="Close-up of several matches on a table&#10;&#10;Description automatically generated">
            <a:extLst>
              <a:ext uri="{FF2B5EF4-FFF2-40B4-BE49-F238E27FC236}">
                <a16:creationId xmlns:a16="http://schemas.microsoft.com/office/drawing/2014/main" id="{ADCA431F-A342-37D7-E18B-B83BBCA83E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66" y="3372856"/>
            <a:ext cx="1944333" cy="155546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F6B94D8-EB62-C52D-4447-B04190096E58}"/>
              </a:ext>
            </a:extLst>
          </p:cNvPr>
          <p:cNvSpPr txBox="1"/>
          <p:nvPr/>
        </p:nvSpPr>
        <p:spPr>
          <a:xfrm>
            <a:off x="212085" y="4928322"/>
            <a:ext cx="22542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 km of HTS tapes vacuum soldered in stacks</a:t>
            </a:r>
          </a:p>
        </p:txBody>
      </p:sp>
      <p:pic>
        <p:nvPicPr>
          <p:cNvPr id="17" name="Picture 16" descr="A machine with round metal objects&#10;&#10;Description automatically generated with medium confidence">
            <a:extLst>
              <a:ext uri="{FF2B5EF4-FFF2-40B4-BE49-F238E27FC236}">
                <a16:creationId xmlns:a16="http://schemas.microsoft.com/office/drawing/2014/main" id="{626C2453-AB7A-F18F-D721-4B0609626B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597" y="2039881"/>
            <a:ext cx="1944333" cy="243041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DE6AED4-C2BE-D8E2-5D96-C604FAD67C13}"/>
              </a:ext>
            </a:extLst>
          </p:cNvPr>
          <p:cNvSpPr txBox="1"/>
          <p:nvPr/>
        </p:nvSpPr>
        <p:spPr>
          <a:xfrm>
            <a:off x="2698707" y="4492304"/>
            <a:ext cx="22542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Hundreds of Cu/Stainless steel junctions</a:t>
            </a:r>
          </a:p>
        </p:txBody>
      </p:sp>
      <p:pic>
        <p:nvPicPr>
          <p:cNvPr id="19" name="Picture 18" descr="Close-up of a machine&#10;&#10;Description automatically generated">
            <a:extLst>
              <a:ext uri="{FF2B5EF4-FFF2-40B4-BE49-F238E27FC236}">
                <a16:creationId xmlns:a16="http://schemas.microsoft.com/office/drawing/2014/main" id="{9B228034-50D6-CA85-DDD4-43271D85BD6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116" y="3082472"/>
            <a:ext cx="2165191" cy="1623893"/>
          </a:xfrm>
          <a:prstGeom prst="rect">
            <a:avLst/>
          </a:prstGeom>
        </p:spPr>
      </p:pic>
      <p:pic>
        <p:nvPicPr>
          <p:cNvPr id="20" name="Picture 19" descr="A long shot of a tunnel&#10;&#10;Description automatically generated">
            <a:extLst>
              <a:ext uri="{FF2B5EF4-FFF2-40B4-BE49-F238E27FC236}">
                <a16:creationId xmlns:a16="http://schemas.microsoft.com/office/drawing/2014/main" id="{C92AF3C3-5350-937F-47C0-CD8680F72D3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14" r="22918"/>
          <a:stretch/>
        </p:blipFill>
        <p:spPr>
          <a:xfrm>
            <a:off x="7317769" y="1826365"/>
            <a:ext cx="2160693" cy="2880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194D7C6-08F4-31C3-F023-12E630C2B835}"/>
              </a:ext>
            </a:extLst>
          </p:cNvPr>
          <p:cNvSpPr txBox="1"/>
          <p:nvPr/>
        </p:nvSpPr>
        <p:spPr>
          <a:xfrm>
            <a:off x="6177711" y="4753914"/>
            <a:ext cx="2808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18000 brazing for the thermal links</a:t>
            </a:r>
          </a:p>
        </p:txBody>
      </p:sp>
    </p:spTree>
    <p:extLst>
      <p:ext uri="{BB962C8B-B14F-4D97-AF65-F5344CB8AC3E}">
        <p14:creationId xmlns:p14="http://schemas.microsoft.com/office/powerpoint/2010/main" val="730897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6612" y="1225172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 remarks - comments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B54BDE-6163-C1B4-2E75-94B0AA0B4F20}"/>
              </a:ext>
            </a:extLst>
          </p:cNvPr>
          <p:cNvSpPr txBox="1"/>
          <p:nvPr/>
        </p:nvSpPr>
        <p:spPr>
          <a:xfrm flipH="1">
            <a:off x="1634488" y="1943100"/>
            <a:ext cx="7303771" cy="33203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Vacuum brazing is a technique that allows highly precision assemblies,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allows different materials, including ceramics, to be assembled.</a:t>
            </a:r>
          </a:p>
          <a:p>
            <a:pPr>
              <a:lnSpc>
                <a:spcPct val="150000"/>
              </a:lnSpc>
            </a:pPr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preparation of parts and machining is always high precision. But success begins with the discussion of the design and the follow-up of a very precise procedure, including for surface treatments.</a:t>
            </a:r>
          </a:p>
          <a:p>
            <a:pPr>
              <a:lnSpc>
                <a:spcPct val="150000"/>
              </a:lnSpc>
            </a:pPr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temperature brazing always modifies the properties or even the dimensions of the parts... this must always be taken into account.</a:t>
            </a:r>
          </a:p>
        </p:txBody>
      </p:sp>
    </p:spTree>
    <p:extLst>
      <p:ext uri="{BB962C8B-B14F-4D97-AF65-F5344CB8AC3E}">
        <p14:creationId xmlns:p14="http://schemas.microsoft.com/office/powerpoint/2010/main" val="2573347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604554" y="260160"/>
            <a:ext cx="2457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Brazing &amp; Soldering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0975" y="4137399"/>
            <a:ext cx="96393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 Brazing &amp; Soldering: Assembly with a filler metal having a melting point lower than for the assembled materials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 Soldering: Melting point of the filler metal &lt; 450 °C, Brazing: &gt; 450 °C.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 Allow the assembly of different metals and no-metals (ceramics).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 Allow high precision assembly.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 Mechanical resistance generally less than for welding.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 Wetting of the filler metal obtained using a flux or with vacuum / reductive atmosphere (and coating if needed).</a:t>
            </a:r>
          </a:p>
        </p:txBody>
      </p:sp>
      <p:sp>
        <p:nvSpPr>
          <p:cNvPr id="2" name="Rectangle 1"/>
          <p:cNvSpPr/>
          <p:nvPr/>
        </p:nvSpPr>
        <p:spPr>
          <a:xfrm>
            <a:off x="1480985" y="1052713"/>
            <a:ext cx="6556514" cy="28584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1944061" y="1167973"/>
            <a:ext cx="0" cy="13984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944061" y="2566467"/>
            <a:ext cx="575213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294026" y="2566467"/>
            <a:ext cx="4956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Time</a:t>
            </a:r>
          </a:p>
        </p:txBody>
      </p:sp>
      <p:sp>
        <p:nvSpPr>
          <p:cNvPr id="19" name="TextBox 18"/>
          <p:cNvSpPr txBox="1"/>
          <p:nvPr/>
        </p:nvSpPr>
        <p:spPr>
          <a:xfrm rot="16200000">
            <a:off x="1312991" y="1522043"/>
            <a:ext cx="985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Temperature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944061" y="1867220"/>
            <a:ext cx="1532564" cy="699247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476625" y="1867220"/>
            <a:ext cx="1343505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4820130" y="1660542"/>
            <a:ext cx="247170" cy="206678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067300" y="1660542"/>
            <a:ext cx="495300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562600" y="1660542"/>
            <a:ext cx="1200150" cy="905925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667061" y="3380974"/>
            <a:ext cx="809439" cy="48255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977010" y="2843466"/>
            <a:ext cx="189539" cy="47487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861318" y="3260982"/>
            <a:ext cx="115692" cy="11046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147055" y="3380974"/>
            <a:ext cx="809439" cy="482559"/>
          </a:xfrm>
          <a:prstGeom prst="rect">
            <a:avLst/>
          </a:prstGeom>
          <a:gradFill>
            <a:gsLst>
              <a:gs pos="0">
                <a:srgbClr val="0070C0"/>
              </a:gs>
              <a:gs pos="100000">
                <a:schemeClr val="accent2">
                  <a:lumMod val="89000"/>
                </a:schemeClr>
              </a:gs>
              <a:gs pos="100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457004" y="2843466"/>
            <a:ext cx="189539" cy="474873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100000">
                <a:schemeClr val="accent2">
                  <a:lumMod val="89000"/>
                </a:schemeClr>
              </a:gs>
              <a:gs pos="100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341312" y="3260982"/>
            <a:ext cx="115692" cy="11046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283329" y="3380974"/>
            <a:ext cx="809439" cy="482559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89000"/>
                </a:schemeClr>
              </a:gs>
              <a:gs pos="100000">
                <a:schemeClr val="accent2">
                  <a:lumMod val="75000"/>
                </a:schemeClr>
              </a:gs>
              <a:gs pos="100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593278" y="2843466"/>
            <a:ext cx="189539" cy="474873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100000">
                <a:schemeClr val="accent2">
                  <a:lumMod val="89000"/>
                </a:schemeClr>
              </a:gs>
              <a:gs pos="100000">
                <a:schemeClr val="accent2">
                  <a:lumMod val="75000"/>
                </a:schemeClr>
              </a:gs>
              <a:gs pos="100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4477586" y="3260982"/>
            <a:ext cx="115692" cy="11046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5252651" y="3377469"/>
            <a:ext cx="809439" cy="482559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89000"/>
                </a:schemeClr>
              </a:gs>
              <a:gs pos="100000">
                <a:schemeClr val="accent2">
                  <a:lumMod val="75000"/>
                </a:schemeClr>
              </a:gs>
              <a:gs pos="100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5562600" y="2839961"/>
            <a:ext cx="189539" cy="474873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100000">
                <a:schemeClr val="accent2">
                  <a:lumMod val="89000"/>
                </a:schemeClr>
              </a:gs>
              <a:gs pos="100000">
                <a:schemeClr val="accent2">
                  <a:lumMod val="75000"/>
                </a:schemeClr>
              </a:gs>
              <a:gs pos="100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5426869" y="3317026"/>
            <a:ext cx="388601" cy="63204"/>
          </a:xfrm>
          <a:custGeom>
            <a:avLst/>
            <a:gdLst>
              <a:gd name="connsiteX0" fmla="*/ 0 w 388601"/>
              <a:gd name="connsiteY0" fmla="*/ 57205 h 63204"/>
              <a:gd name="connsiteX1" fmla="*/ 52387 w 388601"/>
              <a:gd name="connsiteY1" fmla="*/ 54824 h 63204"/>
              <a:gd name="connsiteX2" fmla="*/ 59531 w 388601"/>
              <a:gd name="connsiteY2" fmla="*/ 52443 h 63204"/>
              <a:gd name="connsiteX3" fmla="*/ 76200 w 388601"/>
              <a:gd name="connsiteY3" fmla="*/ 50062 h 63204"/>
              <a:gd name="connsiteX4" fmla="*/ 90487 w 388601"/>
              <a:gd name="connsiteY4" fmla="*/ 42918 h 63204"/>
              <a:gd name="connsiteX5" fmla="*/ 107156 w 388601"/>
              <a:gd name="connsiteY5" fmla="*/ 33393 h 63204"/>
              <a:gd name="connsiteX6" fmla="*/ 109537 w 388601"/>
              <a:gd name="connsiteY6" fmla="*/ 26249 h 63204"/>
              <a:gd name="connsiteX7" fmla="*/ 116681 w 388601"/>
              <a:gd name="connsiteY7" fmla="*/ 23868 h 63204"/>
              <a:gd name="connsiteX8" fmla="*/ 123825 w 388601"/>
              <a:gd name="connsiteY8" fmla="*/ 19105 h 63204"/>
              <a:gd name="connsiteX9" fmla="*/ 128587 w 388601"/>
              <a:gd name="connsiteY9" fmla="*/ 11962 h 63204"/>
              <a:gd name="connsiteX10" fmla="*/ 138112 w 388601"/>
              <a:gd name="connsiteY10" fmla="*/ 7199 h 63204"/>
              <a:gd name="connsiteX11" fmla="*/ 257175 w 388601"/>
              <a:gd name="connsiteY11" fmla="*/ 4818 h 63204"/>
              <a:gd name="connsiteX12" fmla="*/ 319087 w 388601"/>
              <a:gd name="connsiteY12" fmla="*/ 2437 h 63204"/>
              <a:gd name="connsiteX13" fmla="*/ 326231 w 388601"/>
              <a:gd name="connsiteY13" fmla="*/ 55 h 63204"/>
              <a:gd name="connsiteX14" fmla="*/ 342900 w 388601"/>
              <a:gd name="connsiteY14" fmla="*/ 19105 h 63204"/>
              <a:gd name="connsiteX15" fmla="*/ 350044 w 388601"/>
              <a:gd name="connsiteY15" fmla="*/ 21487 h 63204"/>
              <a:gd name="connsiteX16" fmla="*/ 357187 w 388601"/>
              <a:gd name="connsiteY16" fmla="*/ 35774 h 63204"/>
              <a:gd name="connsiteX17" fmla="*/ 373856 w 388601"/>
              <a:gd name="connsiteY17" fmla="*/ 40537 h 63204"/>
              <a:gd name="connsiteX18" fmla="*/ 381000 w 388601"/>
              <a:gd name="connsiteY18" fmla="*/ 45299 h 63204"/>
              <a:gd name="connsiteX19" fmla="*/ 388144 w 388601"/>
              <a:gd name="connsiteY19" fmla="*/ 47680 h 63204"/>
              <a:gd name="connsiteX20" fmla="*/ 385762 w 388601"/>
              <a:gd name="connsiteY20" fmla="*/ 54824 h 63204"/>
              <a:gd name="connsiteX21" fmla="*/ 278606 w 388601"/>
              <a:gd name="connsiteY21" fmla="*/ 57205 h 63204"/>
              <a:gd name="connsiteX22" fmla="*/ 271462 w 388601"/>
              <a:gd name="connsiteY22" fmla="*/ 59587 h 63204"/>
              <a:gd name="connsiteX23" fmla="*/ 145256 w 388601"/>
              <a:gd name="connsiteY23" fmla="*/ 59587 h 63204"/>
              <a:gd name="connsiteX24" fmla="*/ 61912 w 388601"/>
              <a:gd name="connsiteY24" fmla="*/ 57205 h 63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88601" h="63204">
                <a:moveTo>
                  <a:pt x="0" y="57205"/>
                </a:moveTo>
                <a:cubicBezTo>
                  <a:pt x="17462" y="56411"/>
                  <a:pt x="34962" y="56218"/>
                  <a:pt x="52387" y="54824"/>
                </a:cubicBezTo>
                <a:cubicBezTo>
                  <a:pt x="54889" y="54624"/>
                  <a:pt x="57070" y="52935"/>
                  <a:pt x="59531" y="52443"/>
                </a:cubicBezTo>
                <a:cubicBezTo>
                  <a:pt x="65035" y="51342"/>
                  <a:pt x="70644" y="50856"/>
                  <a:pt x="76200" y="50062"/>
                </a:cubicBezTo>
                <a:cubicBezTo>
                  <a:pt x="89298" y="45695"/>
                  <a:pt x="77563" y="50304"/>
                  <a:pt x="90487" y="42918"/>
                </a:cubicBezTo>
                <a:cubicBezTo>
                  <a:pt x="111643" y="30828"/>
                  <a:pt x="89745" y="44999"/>
                  <a:pt x="107156" y="33393"/>
                </a:cubicBezTo>
                <a:cubicBezTo>
                  <a:pt x="107950" y="31012"/>
                  <a:pt x="107762" y="28024"/>
                  <a:pt x="109537" y="26249"/>
                </a:cubicBezTo>
                <a:cubicBezTo>
                  <a:pt x="111312" y="24474"/>
                  <a:pt x="114436" y="24991"/>
                  <a:pt x="116681" y="23868"/>
                </a:cubicBezTo>
                <a:cubicBezTo>
                  <a:pt x="119241" y="22588"/>
                  <a:pt x="121444" y="20693"/>
                  <a:pt x="123825" y="19105"/>
                </a:cubicBezTo>
                <a:cubicBezTo>
                  <a:pt x="125412" y="16724"/>
                  <a:pt x="126389" y="13794"/>
                  <a:pt x="128587" y="11962"/>
                </a:cubicBezTo>
                <a:cubicBezTo>
                  <a:pt x="131314" y="9689"/>
                  <a:pt x="134568" y="7396"/>
                  <a:pt x="138112" y="7199"/>
                </a:cubicBezTo>
                <a:cubicBezTo>
                  <a:pt x="177746" y="4997"/>
                  <a:pt x="217493" y="5862"/>
                  <a:pt x="257175" y="4818"/>
                </a:cubicBezTo>
                <a:cubicBezTo>
                  <a:pt x="277820" y="4275"/>
                  <a:pt x="298450" y="3231"/>
                  <a:pt x="319087" y="2437"/>
                </a:cubicBezTo>
                <a:cubicBezTo>
                  <a:pt x="321468" y="1643"/>
                  <a:pt x="323755" y="-358"/>
                  <a:pt x="326231" y="55"/>
                </a:cubicBezTo>
                <a:cubicBezTo>
                  <a:pt x="341304" y="2567"/>
                  <a:pt x="325455" y="13288"/>
                  <a:pt x="342900" y="19105"/>
                </a:cubicBezTo>
                <a:lnTo>
                  <a:pt x="350044" y="21487"/>
                </a:lnTo>
                <a:cubicBezTo>
                  <a:pt x="351612" y="26192"/>
                  <a:pt x="352992" y="32418"/>
                  <a:pt x="357187" y="35774"/>
                </a:cubicBezTo>
                <a:cubicBezTo>
                  <a:pt x="358738" y="37015"/>
                  <a:pt x="373237" y="40382"/>
                  <a:pt x="373856" y="40537"/>
                </a:cubicBezTo>
                <a:cubicBezTo>
                  <a:pt x="376237" y="42124"/>
                  <a:pt x="378440" y="44019"/>
                  <a:pt x="381000" y="45299"/>
                </a:cubicBezTo>
                <a:cubicBezTo>
                  <a:pt x="383245" y="46421"/>
                  <a:pt x="387022" y="45435"/>
                  <a:pt x="388144" y="47680"/>
                </a:cubicBezTo>
                <a:cubicBezTo>
                  <a:pt x="389267" y="49925"/>
                  <a:pt x="388263" y="54607"/>
                  <a:pt x="385762" y="54824"/>
                </a:cubicBezTo>
                <a:cubicBezTo>
                  <a:pt x="350169" y="57919"/>
                  <a:pt x="314325" y="56411"/>
                  <a:pt x="278606" y="57205"/>
                </a:cubicBezTo>
                <a:cubicBezTo>
                  <a:pt x="276225" y="57999"/>
                  <a:pt x="273923" y="59095"/>
                  <a:pt x="271462" y="59587"/>
                </a:cubicBezTo>
                <a:cubicBezTo>
                  <a:pt x="232259" y="67429"/>
                  <a:pt x="171782" y="60164"/>
                  <a:pt x="145256" y="59587"/>
                </a:cubicBezTo>
                <a:cubicBezTo>
                  <a:pt x="111860" y="51235"/>
                  <a:pt x="139004" y="57205"/>
                  <a:pt x="61912" y="57205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444347" y="3377469"/>
            <a:ext cx="809439" cy="48255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754296" y="2839961"/>
            <a:ext cx="189539" cy="474873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6618565" y="3317026"/>
            <a:ext cx="388601" cy="63204"/>
          </a:xfrm>
          <a:custGeom>
            <a:avLst/>
            <a:gdLst>
              <a:gd name="connsiteX0" fmla="*/ 0 w 388601"/>
              <a:gd name="connsiteY0" fmla="*/ 57205 h 63204"/>
              <a:gd name="connsiteX1" fmla="*/ 52387 w 388601"/>
              <a:gd name="connsiteY1" fmla="*/ 54824 h 63204"/>
              <a:gd name="connsiteX2" fmla="*/ 59531 w 388601"/>
              <a:gd name="connsiteY2" fmla="*/ 52443 h 63204"/>
              <a:gd name="connsiteX3" fmla="*/ 76200 w 388601"/>
              <a:gd name="connsiteY3" fmla="*/ 50062 h 63204"/>
              <a:gd name="connsiteX4" fmla="*/ 90487 w 388601"/>
              <a:gd name="connsiteY4" fmla="*/ 42918 h 63204"/>
              <a:gd name="connsiteX5" fmla="*/ 107156 w 388601"/>
              <a:gd name="connsiteY5" fmla="*/ 33393 h 63204"/>
              <a:gd name="connsiteX6" fmla="*/ 109537 w 388601"/>
              <a:gd name="connsiteY6" fmla="*/ 26249 h 63204"/>
              <a:gd name="connsiteX7" fmla="*/ 116681 w 388601"/>
              <a:gd name="connsiteY7" fmla="*/ 23868 h 63204"/>
              <a:gd name="connsiteX8" fmla="*/ 123825 w 388601"/>
              <a:gd name="connsiteY8" fmla="*/ 19105 h 63204"/>
              <a:gd name="connsiteX9" fmla="*/ 128587 w 388601"/>
              <a:gd name="connsiteY9" fmla="*/ 11962 h 63204"/>
              <a:gd name="connsiteX10" fmla="*/ 138112 w 388601"/>
              <a:gd name="connsiteY10" fmla="*/ 7199 h 63204"/>
              <a:gd name="connsiteX11" fmla="*/ 257175 w 388601"/>
              <a:gd name="connsiteY11" fmla="*/ 4818 h 63204"/>
              <a:gd name="connsiteX12" fmla="*/ 319087 w 388601"/>
              <a:gd name="connsiteY12" fmla="*/ 2437 h 63204"/>
              <a:gd name="connsiteX13" fmla="*/ 326231 w 388601"/>
              <a:gd name="connsiteY13" fmla="*/ 55 h 63204"/>
              <a:gd name="connsiteX14" fmla="*/ 342900 w 388601"/>
              <a:gd name="connsiteY14" fmla="*/ 19105 h 63204"/>
              <a:gd name="connsiteX15" fmla="*/ 350044 w 388601"/>
              <a:gd name="connsiteY15" fmla="*/ 21487 h 63204"/>
              <a:gd name="connsiteX16" fmla="*/ 357187 w 388601"/>
              <a:gd name="connsiteY16" fmla="*/ 35774 h 63204"/>
              <a:gd name="connsiteX17" fmla="*/ 373856 w 388601"/>
              <a:gd name="connsiteY17" fmla="*/ 40537 h 63204"/>
              <a:gd name="connsiteX18" fmla="*/ 381000 w 388601"/>
              <a:gd name="connsiteY18" fmla="*/ 45299 h 63204"/>
              <a:gd name="connsiteX19" fmla="*/ 388144 w 388601"/>
              <a:gd name="connsiteY19" fmla="*/ 47680 h 63204"/>
              <a:gd name="connsiteX20" fmla="*/ 385762 w 388601"/>
              <a:gd name="connsiteY20" fmla="*/ 54824 h 63204"/>
              <a:gd name="connsiteX21" fmla="*/ 278606 w 388601"/>
              <a:gd name="connsiteY21" fmla="*/ 57205 h 63204"/>
              <a:gd name="connsiteX22" fmla="*/ 271462 w 388601"/>
              <a:gd name="connsiteY22" fmla="*/ 59587 h 63204"/>
              <a:gd name="connsiteX23" fmla="*/ 145256 w 388601"/>
              <a:gd name="connsiteY23" fmla="*/ 59587 h 63204"/>
              <a:gd name="connsiteX24" fmla="*/ 61912 w 388601"/>
              <a:gd name="connsiteY24" fmla="*/ 57205 h 63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88601" h="63204">
                <a:moveTo>
                  <a:pt x="0" y="57205"/>
                </a:moveTo>
                <a:cubicBezTo>
                  <a:pt x="17462" y="56411"/>
                  <a:pt x="34962" y="56218"/>
                  <a:pt x="52387" y="54824"/>
                </a:cubicBezTo>
                <a:cubicBezTo>
                  <a:pt x="54889" y="54624"/>
                  <a:pt x="57070" y="52935"/>
                  <a:pt x="59531" y="52443"/>
                </a:cubicBezTo>
                <a:cubicBezTo>
                  <a:pt x="65035" y="51342"/>
                  <a:pt x="70644" y="50856"/>
                  <a:pt x="76200" y="50062"/>
                </a:cubicBezTo>
                <a:cubicBezTo>
                  <a:pt x="89298" y="45695"/>
                  <a:pt x="77563" y="50304"/>
                  <a:pt x="90487" y="42918"/>
                </a:cubicBezTo>
                <a:cubicBezTo>
                  <a:pt x="111643" y="30828"/>
                  <a:pt x="89745" y="44999"/>
                  <a:pt x="107156" y="33393"/>
                </a:cubicBezTo>
                <a:cubicBezTo>
                  <a:pt x="107950" y="31012"/>
                  <a:pt x="107762" y="28024"/>
                  <a:pt x="109537" y="26249"/>
                </a:cubicBezTo>
                <a:cubicBezTo>
                  <a:pt x="111312" y="24474"/>
                  <a:pt x="114436" y="24991"/>
                  <a:pt x="116681" y="23868"/>
                </a:cubicBezTo>
                <a:cubicBezTo>
                  <a:pt x="119241" y="22588"/>
                  <a:pt x="121444" y="20693"/>
                  <a:pt x="123825" y="19105"/>
                </a:cubicBezTo>
                <a:cubicBezTo>
                  <a:pt x="125412" y="16724"/>
                  <a:pt x="126389" y="13794"/>
                  <a:pt x="128587" y="11962"/>
                </a:cubicBezTo>
                <a:cubicBezTo>
                  <a:pt x="131314" y="9689"/>
                  <a:pt x="134568" y="7396"/>
                  <a:pt x="138112" y="7199"/>
                </a:cubicBezTo>
                <a:cubicBezTo>
                  <a:pt x="177746" y="4997"/>
                  <a:pt x="217493" y="5862"/>
                  <a:pt x="257175" y="4818"/>
                </a:cubicBezTo>
                <a:cubicBezTo>
                  <a:pt x="277820" y="4275"/>
                  <a:pt x="298450" y="3231"/>
                  <a:pt x="319087" y="2437"/>
                </a:cubicBezTo>
                <a:cubicBezTo>
                  <a:pt x="321468" y="1643"/>
                  <a:pt x="323755" y="-358"/>
                  <a:pt x="326231" y="55"/>
                </a:cubicBezTo>
                <a:cubicBezTo>
                  <a:pt x="341304" y="2567"/>
                  <a:pt x="325455" y="13288"/>
                  <a:pt x="342900" y="19105"/>
                </a:cubicBezTo>
                <a:lnTo>
                  <a:pt x="350044" y="21487"/>
                </a:lnTo>
                <a:cubicBezTo>
                  <a:pt x="351612" y="26192"/>
                  <a:pt x="352992" y="32418"/>
                  <a:pt x="357187" y="35774"/>
                </a:cubicBezTo>
                <a:cubicBezTo>
                  <a:pt x="358738" y="37015"/>
                  <a:pt x="373237" y="40382"/>
                  <a:pt x="373856" y="40537"/>
                </a:cubicBezTo>
                <a:cubicBezTo>
                  <a:pt x="376237" y="42124"/>
                  <a:pt x="378440" y="44019"/>
                  <a:pt x="381000" y="45299"/>
                </a:cubicBezTo>
                <a:cubicBezTo>
                  <a:pt x="383245" y="46421"/>
                  <a:pt x="387022" y="45435"/>
                  <a:pt x="388144" y="47680"/>
                </a:cubicBezTo>
                <a:cubicBezTo>
                  <a:pt x="389267" y="49925"/>
                  <a:pt x="388263" y="54607"/>
                  <a:pt x="385762" y="54824"/>
                </a:cubicBezTo>
                <a:cubicBezTo>
                  <a:pt x="350169" y="57919"/>
                  <a:pt x="314325" y="56411"/>
                  <a:pt x="278606" y="57205"/>
                </a:cubicBezTo>
                <a:cubicBezTo>
                  <a:pt x="276225" y="57999"/>
                  <a:pt x="273923" y="59095"/>
                  <a:pt x="271462" y="59587"/>
                </a:cubicBezTo>
                <a:cubicBezTo>
                  <a:pt x="232259" y="67429"/>
                  <a:pt x="171782" y="60164"/>
                  <a:pt x="145256" y="59587"/>
                </a:cubicBezTo>
                <a:cubicBezTo>
                  <a:pt x="111860" y="51235"/>
                  <a:pt x="139004" y="57205"/>
                  <a:pt x="61912" y="57205"/>
                </a:cubicBezTo>
              </a:path>
            </a:pathLst>
          </a:cu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ight Brace 49"/>
          <p:cNvSpPr/>
          <p:nvPr/>
        </p:nvSpPr>
        <p:spPr>
          <a:xfrm rot="5400000">
            <a:off x="7140672" y="4065544"/>
            <a:ext cx="226226" cy="4494145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5915490" y="6425729"/>
            <a:ext cx="2804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Vacuum brazing &amp; soldering</a:t>
            </a:r>
          </a:p>
        </p:txBody>
      </p:sp>
      <p:sp>
        <p:nvSpPr>
          <p:cNvPr id="52" name="Right Brace 51"/>
          <p:cNvSpPr/>
          <p:nvPr/>
        </p:nvSpPr>
        <p:spPr>
          <a:xfrm rot="5400000">
            <a:off x="3998659" y="6037057"/>
            <a:ext cx="226229" cy="551116"/>
          </a:xfrm>
          <a:prstGeom prst="rightBrac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2836290" y="6425729"/>
            <a:ext cx="2315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Air brazing &amp; soldering</a:t>
            </a:r>
          </a:p>
        </p:txBody>
      </p:sp>
    </p:spTree>
    <p:extLst>
      <p:ext uri="{BB962C8B-B14F-4D97-AF65-F5344CB8AC3E}">
        <p14:creationId xmlns:p14="http://schemas.microsoft.com/office/powerpoint/2010/main" val="3645514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BC598B9-E3BB-4A78-13DA-92D76B498A73}"/>
              </a:ext>
            </a:extLst>
          </p:cNvPr>
          <p:cNvSpPr txBox="1"/>
          <p:nvPr/>
        </p:nvSpPr>
        <p:spPr>
          <a:xfrm>
            <a:off x="3790408" y="260160"/>
            <a:ext cx="1681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Wetting</a:t>
            </a:r>
          </a:p>
        </p:txBody>
      </p:sp>
      <p:sp>
        <p:nvSpPr>
          <p:cNvPr id="3" name="TextBox 4">
            <a:extLst>
              <a:ext uri="{FF2B5EF4-FFF2-40B4-BE49-F238E27FC236}">
                <a16:creationId xmlns:a16="http://schemas.microsoft.com/office/drawing/2014/main" id="{5D06B51E-EAC1-59A2-1754-8D9709F4E2C4}"/>
              </a:ext>
            </a:extLst>
          </p:cNvPr>
          <p:cNvSpPr>
            <a:spLocks/>
          </p:cNvSpPr>
          <p:nvPr/>
        </p:nvSpPr>
        <p:spPr bwMode="auto">
          <a:xfrm>
            <a:off x="3165065" y="1187965"/>
            <a:ext cx="43136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n-GB" sz="2800" dirty="0"/>
              <a:t>ϒ</a:t>
            </a:r>
            <a:r>
              <a:rPr lang="en-GB" sz="1600" dirty="0"/>
              <a:t>SL + </a:t>
            </a:r>
            <a:r>
              <a:rPr lang="en-GB" sz="2800" dirty="0"/>
              <a:t>ϒ</a:t>
            </a:r>
            <a:r>
              <a:rPr lang="en-GB" sz="1600" dirty="0"/>
              <a:t>LV</a:t>
            </a:r>
            <a:r>
              <a:rPr lang="en-GB" sz="2000" dirty="0"/>
              <a:t> cos (</a:t>
            </a:r>
            <a:r>
              <a:rPr lang="el-GR" sz="2000" dirty="0"/>
              <a:t>Θ</a:t>
            </a:r>
            <a:r>
              <a:rPr lang="fr-CH" sz="2000" dirty="0"/>
              <a:t>) = </a:t>
            </a:r>
            <a:r>
              <a:rPr lang="en-GB" sz="2800" dirty="0"/>
              <a:t>ϒ</a:t>
            </a:r>
            <a:r>
              <a:rPr lang="en-GB" sz="1600" dirty="0"/>
              <a:t>SV   </a:t>
            </a:r>
            <a:r>
              <a:rPr lang="en-GB" sz="1600" i="1" dirty="0"/>
              <a:t>(Young’s relation)</a:t>
            </a:r>
            <a:r>
              <a:rPr lang="en-GB" sz="2000" i="1" dirty="0"/>
              <a:t> </a:t>
            </a:r>
            <a:endParaRPr lang="en-GB" sz="1600" i="1" dirty="0"/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A15B382E-838F-BCA0-D038-C1D07F16EF5F}"/>
              </a:ext>
            </a:extLst>
          </p:cNvPr>
          <p:cNvSpPr/>
          <p:nvPr/>
        </p:nvSpPr>
        <p:spPr bwMode="auto">
          <a:xfrm rot="5400000">
            <a:off x="3355575" y="1655821"/>
            <a:ext cx="144015" cy="296478"/>
          </a:xfrm>
          <a:prstGeom prst="rightBrace">
            <a:avLst>
              <a:gd name="adj1" fmla="val 8333"/>
              <a:gd name="adj2" fmla="val 50000"/>
            </a:avLst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EAB5E093-EA2F-FE10-1E53-9F9E25EDE604}"/>
              </a:ext>
            </a:extLst>
          </p:cNvPr>
          <p:cNvSpPr/>
          <p:nvPr/>
        </p:nvSpPr>
        <p:spPr bwMode="auto">
          <a:xfrm rot="5400000">
            <a:off x="4282135" y="1245292"/>
            <a:ext cx="144017" cy="1117532"/>
          </a:xfrm>
          <a:prstGeom prst="rightBrace">
            <a:avLst>
              <a:gd name="adj1" fmla="val 8333"/>
              <a:gd name="adj2" fmla="val 50000"/>
            </a:avLst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6" name="Straight Arrow Connector 8">
            <a:extLst>
              <a:ext uri="{FF2B5EF4-FFF2-40B4-BE49-F238E27FC236}">
                <a16:creationId xmlns:a16="http://schemas.microsoft.com/office/drawing/2014/main" id="{0C21DD1A-49C6-37F0-070B-4551E508CC3E}"/>
              </a:ext>
            </a:extLst>
          </p:cNvPr>
          <p:cNvCxnSpPr>
            <a:cxnSpLocks/>
            <a:stCxn id="4" idx="1"/>
          </p:cNvCxnSpPr>
          <p:nvPr/>
        </p:nvCxnSpPr>
        <p:spPr bwMode="auto">
          <a:xfrm flipH="1">
            <a:off x="2483005" y="1876068"/>
            <a:ext cx="944578" cy="7835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10">
            <a:extLst>
              <a:ext uri="{FF2B5EF4-FFF2-40B4-BE49-F238E27FC236}">
                <a16:creationId xmlns:a16="http://schemas.microsoft.com/office/drawing/2014/main" id="{B2D85480-89BA-94BE-BFFC-3D8A42459EFD}"/>
              </a:ext>
            </a:extLst>
          </p:cNvPr>
          <p:cNvCxnSpPr>
            <a:cxnSpLocks/>
            <a:stCxn id="5" idx="1"/>
          </p:cNvCxnSpPr>
          <p:nvPr/>
        </p:nvCxnSpPr>
        <p:spPr bwMode="auto">
          <a:xfrm flipH="1">
            <a:off x="4125951" y="1876067"/>
            <a:ext cx="228193" cy="671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2">
            <a:extLst>
              <a:ext uri="{FF2B5EF4-FFF2-40B4-BE49-F238E27FC236}">
                <a16:creationId xmlns:a16="http://schemas.microsoft.com/office/drawing/2014/main" id="{CB6FB6FB-6A87-DC1F-EA3C-6CC00C194F05}"/>
              </a:ext>
            </a:extLst>
          </p:cNvPr>
          <p:cNvSpPr>
            <a:spLocks/>
          </p:cNvSpPr>
          <p:nvPr/>
        </p:nvSpPr>
        <p:spPr bwMode="auto">
          <a:xfrm>
            <a:off x="1769344" y="2659642"/>
            <a:ext cx="3397212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CH" sz="1400" dirty="0"/>
              <a:t>- Interaction		- cos(</a:t>
            </a:r>
            <a:r>
              <a:rPr lang="el-GR" sz="1400" dirty="0"/>
              <a:t>Θ</a:t>
            </a:r>
            <a:r>
              <a:rPr lang="fr-CH" sz="1400" dirty="0"/>
              <a:t>) ↑</a:t>
            </a:r>
            <a:endParaRPr dirty="0"/>
          </a:p>
          <a:p>
            <a:pPr marL="342900" indent="-342900">
              <a:buFont typeface="Symbol"/>
              <a:buChar char="Þ"/>
              <a:defRPr/>
            </a:pPr>
            <a:r>
              <a:rPr lang="en-GB" sz="2000" dirty="0"/>
              <a:t>ϒ</a:t>
            </a:r>
            <a:r>
              <a:rPr lang="en-GB" sz="1400" dirty="0"/>
              <a:t>SL</a:t>
            </a:r>
            <a:r>
              <a:rPr lang="en-GB" dirty="0"/>
              <a:t> ↓		</a:t>
            </a:r>
            <a:r>
              <a:rPr lang="fr-CH" dirty="0"/>
              <a:t> </a:t>
            </a:r>
            <a:r>
              <a:rPr lang="el-GR" sz="1400" dirty="0"/>
              <a:t>Θ</a:t>
            </a:r>
            <a:r>
              <a:rPr lang="en-GB" dirty="0"/>
              <a:t>↓</a:t>
            </a:r>
            <a:endParaRPr dirty="0"/>
          </a:p>
          <a:p>
            <a:pPr>
              <a:defRPr/>
            </a:pPr>
            <a:r>
              <a:rPr lang="en-GB" sz="1400" dirty="0"/>
              <a:t>(Ex.: Cu-Ag on Cu)</a:t>
            </a:r>
            <a:endParaRPr dirty="0"/>
          </a:p>
          <a:p>
            <a:pPr>
              <a:defRPr/>
            </a:pPr>
            <a:endParaRPr lang="en-GB" sz="1400" dirty="0"/>
          </a:p>
          <a:p>
            <a:pPr>
              <a:defRPr/>
            </a:pPr>
            <a:r>
              <a:rPr lang="fr-CH" sz="1400" dirty="0"/>
              <a:t>- Pas d’interaction	- cos(</a:t>
            </a:r>
            <a:r>
              <a:rPr lang="el-GR" sz="1400" dirty="0"/>
              <a:t>Θ</a:t>
            </a:r>
            <a:r>
              <a:rPr lang="fr-CH" sz="1400" dirty="0"/>
              <a:t>) </a:t>
            </a:r>
            <a:r>
              <a:rPr lang="en-GB" sz="1400" dirty="0"/>
              <a:t>↓ </a:t>
            </a:r>
            <a:endParaRPr lang="fr-CH" sz="1400" dirty="0"/>
          </a:p>
          <a:p>
            <a:pPr marL="342900" indent="-342900">
              <a:buFont typeface="Symbol"/>
              <a:buChar char="Þ"/>
              <a:defRPr/>
            </a:pPr>
            <a:r>
              <a:rPr lang="en-GB" sz="2000" dirty="0"/>
              <a:t>ϒ</a:t>
            </a:r>
            <a:r>
              <a:rPr lang="en-GB" sz="1400" dirty="0"/>
              <a:t>SL </a:t>
            </a:r>
            <a:r>
              <a:rPr lang="fr-CH" sz="1400" dirty="0"/>
              <a:t>↑</a:t>
            </a:r>
            <a:r>
              <a:rPr lang="en-GB" sz="1400" dirty="0"/>
              <a:t>		</a:t>
            </a:r>
            <a:r>
              <a:rPr lang="fr-CH" sz="1400" dirty="0"/>
              <a:t> </a:t>
            </a:r>
            <a:r>
              <a:rPr lang="el-GR" sz="1400" dirty="0"/>
              <a:t>Θ</a:t>
            </a:r>
            <a:r>
              <a:rPr lang="fr-CH" sz="1400" dirty="0"/>
              <a:t> ↑ , cos(</a:t>
            </a:r>
            <a:r>
              <a:rPr lang="el-GR" sz="1400" dirty="0"/>
              <a:t>Θ</a:t>
            </a:r>
            <a:r>
              <a:rPr lang="fr-CH" sz="1400" dirty="0"/>
              <a:t>) &gt; 90°</a:t>
            </a:r>
            <a:endParaRPr lang="en-GB" sz="1400" dirty="0"/>
          </a:p>
          <a:p>
            <a:pPr>
              <a:defRPr/>
            </a:pPr>
            <a:r>
              <a:rPr lang="en-GB" sz="1400" dirty="0"/>
              <a:t>(Ex.: Cu-Ag on Alumina)</a:t>
            </a:r>
            <a:r>
              <a:rPr lang="en-GB" dirty="0"/>
              <a:t>	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6E288ABE-9191-7D51-1F71-68A974F97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6242078" y="1971542"/>
            <a:ext cx="2901713" cy="11510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360F1C39-9477-1396-630D-053E4BF5E0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6246671" y="3171652"/>
            <a:ext cx="2901713" cy="13010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1" name="Straight Arrow Connector 15">
            <a:extLst>
              <a:ext uri="{FF2B5EF4-FFF2-40B4-BE49-F238E27FC236}">
                <a16:creationId xmlns:a16="http://schemas.microsoft.com/office/drawing/2014/main" id="{F21ECA0A-074E-D154-16B6-4B2181B9ED57}"/>
              </a:ext>
            </a:extLst>
          </p:cNvPr>
          <p:cNvCxnSpPr>
            <a:cxnSpLocks/>
            <a:endCxn id="9" idx="1"/>
          </p:cNvCxnSpPr>
          <p:nvPr/>
        </p:nvCxnSpPr>
        <p:spPr bwMode="auto">
          <a:xfrm flipV="1">
            <a:off x="5009705" y="2547091"/>
            <a:ext cx="1232373" cy="41345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7">
            <a:extLst>
              <a:ext uri="{FF2B5EF4-FFF2-40B4-BE49-F238E27FC236}">
                <a16:creationId xmlns:a16="http://schemas.microsoft.com/office/drawing/2014/main" id="{2188E2F7-B75D-188F-16DF-CE169CFCC63B}"/>
              </a:ext>
            </a:extLst>
          </p:cNvPr>
          <p:cNvCxnSpPr>
            <a:cxnSpLocks/>
            <a:endCxn id="10" idx="1"/>
          </p:cNvCxnSpPr>
          <p:nvPr/>
        </p:nvCxnSpPr>
        <p:spPr bwMode="auto">
          <a:xfrm flipV="1">
            <a:off x="5162105" y="3822183"/>
            <a:ext cx="1084566" cy="245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9">
            <a:extLst>
              <a:ext uri="{FF2B5EF4-FFF2-40B4-BE49-F238E27FC236}">
                <a16:creationId xmlns:a16="http://schemas.microsoft.com/office/drawing/2014/main" id="{81CBFEF7-CBBC-0AF2-0730-0C4E5CA52C5C}"/>
              </a:ext>
            </a:extLst>
          </p:cNvPr>
          <p:cNvSpPr>
            <a:spLocks/>
          </p:cNvSpPr>
          <p:nvPr/>
        </p:nvSpPr>
        <p:spPr bwMode="auto">
          <a:xfrm>
            <a:off x="757127" y="4929019"/>
            <a:ext cx="67376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dirty="0">
                <a:latin typeface="Times New Roman"/>
                <a:cs typeface="Times New Roman"/>
              </a:rPr>
              <a:t>Brazing / Soldering: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θ &lt; 30° …. Ideally 0° for good brazing by capillarity.</a:t>
            </a:r>
          </a:p>
          <a:p>
            <a:pPr>
              <a:defRPr/>
            </a:pP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en-GB" sz="1600" dirty="0">
                <a:latin typeface="Times New Roman"/>
                <a:cs typeface="Times New Roman"/>
              </a:rPr>
              <a:t>What prevents good wetting (</a:t>
            </a:r>
            <a:r>
              <a:rPr lang="en-GB" sz="1600" i="1" dirty="0">
                <a:latin typeface="Times New Roman"/>
                <a:cs typeface="Times New Roman"/>
              </a:rPr>
              <a:t>a good interaction</a:t>
            </a:r>
            <a:r>
              <a:rPr lang="en-GB" sz="1600" dirty="0">
                <a:latin typeface="Times New Roman"/>
                <a:cs typeface="Times New Roman"/>
              </a:rPr>
              <a:t>) on a metal is </a:t>
            </a:r>
            <a:r>
              <a:rPr lang="en-GB" sz="1600" u="sng" dirty="0">
                <a:latin typeface="Times New Roman"/>
                <a:cs typeface="Times New Roman"/>
              </a:rPr>
              <a:t>oxidation!</a:t>
            </a:r>
          </a:p>
          <a:p>
            <a:pPr>
              <a:defRPr/>
            </a:pPr>
            <a:endParaRPr lang="en-GB" sz="1600" dirty="0">
              <a:latin typeface="Times New Roman"/>
              <a:cs typeface="Times New Roman"/>
            </a:endParaRPr>
          </a:p>
          <a:p>
            <a:pPr>
              <a:defRPr/>
            </a:pPr>
            <a:r>
              <a:rPr lang="en-GB" sz="1600" dirty="0">
                <a:latin typeface="Times New Roman"/>
                <a:cs typeface="Times New Roman"/>
              </a:rPr>
              <a:t>Two solutions: the flux or the </a:t>
            </a:r>
            <a:r>
              <a:rPr lang="en-GB" sz="1600" dirty="0">
                <a:solidFill>
                  <a:srgbClr val="FF0000"/>
                </a:solidFill>
                <a:latin typeface="Times New Roman"/>
                <a:cs typeface="Times New Roman"/>
              </a:rPr>
              <a:t>vacuum</a:t>
            </a:r>
            <a:endParaRPr lang="en-US" sz="16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33663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4975" y="137447"/>
            <a:ext cx="2595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Vacuum Brazing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9385" y="1089350"/>
            <a:ext cx="89815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objective of the vacuum brazing: 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Oxide reduction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high temperature / low O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partial pressure</a:t>
            </a:r>
          </a:p>
          <a:p>
            <a:pPr algn="ctr"/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with Copper (Cu):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99366" y="1920347"/>
            <a:ext cx="309886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dirty="0"/>
              <a:t>Gibbs energy of metal oxide formations: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598876" y="2845873"/>
            <a:ext cx="6000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→</a:t>
            </a:r>
          </a:p>
        </p:txBody>
      </p:sp>
      <p:sp>
        <p:nvSpPr>
          <p:cNvPr id="10" name="Rectangle 32"/>
          <p:cNvSpPr>
            <a:spLocks noChangeArrowheads="1"/>
          </p:cNvSpPr>
          <p:nvPr/>
        </p:nvSpPr>
        <p:spPr bwMode="auto">
          <a:xfrm>
            <a:off x="3470279" y="1951440"/>
            <a:ext cx="234865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b="1" dirty="0">
                <a:solidFill>
                  <a:srgbClr val="FF0000"/>
                </a:solidFill>
              </a:rPr>
              <a:t>G = H – TS         H = U + PV</a:t>
            </a:r>
          </a:p>
        </p:txBody>
      </p:sp>
      <p:sp>
        <p:nvSpPr>
          <p:cNvPr id="11" name="Text Box 33"/>
          <p:cNvSpPr txBox="1">
            <a:spLocks noChangeArrowheads="1"/>
          </p:cNvSpPr>
          <p:nvPr/>
        </p:nvSpPr>
        <p:spPr bwMode="auto">
          <a:xfrm>
            <a:off x="1849974" y="2332656"/>
            <a:ext cx="141577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dirty="0"/>
              <a:t>For the reaction: </a:t>
            </a:r>
          </a:p>
        </p:txBody>
      </p:sp>
      <p:graphicFrame>
        <p:nvGraphicFramePr>
          <p:cNvPr id="12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744417"/>
              </p:ext>
            </p:extLst>
          </p:nvPr>
        </p:nvGraphicFramePr>
        <p:xfrm>
          <a:off x="3529013" y="2349500"/>
          <a:ext cx="2232025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234880" imgH="431640" progId="Equation.3">
                  <p:embed/>
                </p:oleObj>
              </mc:Choice>
              <mc:Fallback>
                <p:oleObj name="Equation" r:id="rId2" imgW="22348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9013" y="2349500"/>
                        <a:ext cx="2232025" cy="43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6630969"/>
              </p:ext>
            </p:extLst>
          </p:nvPr>
        </p:nvGraphicFramePr>
        <p:xfrm>
          <a:off x="229835" y="2820374"/>
          <a:ext cx="174307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739900" imgH="317500" progId="Equation.3">
                  <p:embed/>
                </p:oleObj>
              </mc:Choice>
              <mc:Fallback>
                <p:oleObj name="Equation" r:id="rId4" imgW="1739900" imgH="317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835" y="2820374"/>
                        <a:ext cx="1743075" cy="314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7041576"/>
              </p:ext>
            </p:extLst>
          </p:nvPr>
        </p:nvGraphicFramePr>
        <p:xfrm>
          <a:off x="3350064" y="2805753"/>
          <a:ext cx="1447800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447172" imgH="317362" progId="Equation.3">
                  <p:embed/>
                </p:oleObj>
              </mc:Choice>
              <mc:Fallback>
                <p:oleObj name="Equation" r:id="rId6" imgW="1447172" imgH="31736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0064" y="2805753"/>
                        <a:ext cx="1447800" cy="314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6661866"/>
              </p:ext>
            </p:extLst>
          </p:nvPr>
        </p:nvGraphicFramePr>
        <p:xfrm>
          <a:off x="229835" y="3107711"/>
          <a:ext cx="2819400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819400" imgH="596900" progId="Equation.3">
                  <p:embed/>
                </p:oleObj>
              </mc:Choice>
              <mc:Fallback>
                <p:oleObj name="Equation" r:id="rId8" imgW="2819400" imgH="596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835" y="3107711"/>
                        <a:ext cx="2819400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48"/>
          <p:cNvSpPr txBox="1">
            <a:spLocks noChangeArrowheads="1"/>
          </p:cNvSpPr>
          <p:nvPr/>
        </p:nvSpPr>
        <p:spPr bwMode="auto">
          <a:xfrm>
            <a:off x="144396" y="3835841"/>
            <a:ext cx="633571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dirty="0"/>
              <a:t>At equilibrium, for the production of one mole of O</a:t>
            </a:r>
            <a:r>
              <a:rPr lang="en-US" altLang="en-US" sz="1400" baseline="-25000" dirty="0"/>
              <a:t>2</a:t>
            </a:r>
            <a:r>
              <a:rPr lang="en-US" altLang="en-US" sz="1400" dirty="0"/>
              <a:t>: </a:t>
            </a:r>
          </a:p>
        </p:txBody>
      </p:sp>
      <p:graphicFrame>
        <p:nvGraphicFramePr>
          <p:cNvPr id="17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6332952"/>
              </p:ext>
            </p:extLst>
          </p:nvPr>
        </p:nvGraphicFramePr>
        <p:xfrm>
          <a:off x="2227883" y="4326798"/>
          <a:ext cx="2487612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489040" imgH="622080" progId="Equation.3">
                  <p:embed/>
                </p:oleObj>
              </mc:Choice>
              <mc:Fallback>
                <p:oleObj name="Equation" r:id="rId10" imgW="2489040" imgH="622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7883" y="4326798"/>
                        <a:ext cx="2487612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53"/>
          <p:cNvSpPr txBox="1">
            <a:spLocks noChangeArrowheads="1"/>
          </p:cNvSpPr>
          <p:nvPr/>
        </p:nvSpPr>
        <p:spPr bwMode="auto">
          <a:xfrm>
            <a:off x="186811" y="5111903"/>
            <a:ext cx="6477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dirty="0"/>
              <a:t>If :</a:t>
            </a:r>
          </a:p>
        </p:txBody>
      </p:sp>
      <p:graphicFrame>
        <p:nvGraphicFramePr>
          <p:cNvPr id="19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587074"/>
              </p:ext>
            </p:extLst>
          </p:nvPr>
        </p:nvGraphicFramePr>
        <p:xfrm>
          <a:off x="687649" y="5086901"/>
          <a:ext cx="20859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082800" imgH="533400" progId="Equation.3">
                  <p:embed/>
                </p:oleObj>
              </mc:Choice>
              <mc:Fallback>
                <p:oleObj name="Equation" r:id="rId12" imgW="2082800" imgH="533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649" y="5086901"/>
                        <a:ext cx="208597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9523622"/>
              </p:ext>
            </p:extLst>
          </p:nvPr>
        </p:nvGraphicFramePr>
        <p:xfrm>
          <a:off x="638135" y="5783561"/>
          <a:ext cx="20859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2082800" imgH="533400" progId="Equation.3">
                  <p:embed/>
                </p:oleObj>
              </mc:Choice>
              <mc:Fallback>
                <p:oleObj name="Equation" r:id="rId14" imgW="2082800" imgH="533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135" y="5783561"/>
                        <a:ext cx="208597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58"/>
          <p:cNvSpPr txBox="1">
            <a:spLocks noChangeArrowheads="1"/>
          </p:cNvSpPr>
          <p:nvPr/>
        </p:nvSpPr>
        <p:spPr bwMode="auto">
          <a:xfrm>
            <a:off x="2870204" y="5211031"/>
            <a:ext cx="6000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rgbClr val="FF0000"/>
                </a:solidFill>
                <a:latin typeface="Arial" charset="0"/>
                <a:cs typeface="Arial" charset="0"/>
              </a:rPr>
              <a:t>→</a:t>
            </a:r>
          </a:p>
        </p:txBody>
      </p:sp>
      <p:sp>
        <p:nvSpPr>
          <p:cNvPr id="22" name="Text Box 59"/>
          <p:cNvSpPr txBox="1">
            <a:spLocks noChangeArrowheads="1"/>
          </p:cNvSpPr>
          <p:nvPr/>
        </p:nvSpPr>
        <p:spPr bwMode="auto">
          <a:xfrm>
            <a:off x="2875637" y="5898832"/>
            <a:ext cx="6000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rgbClr val="FF0000"/>
                </a:solidFill>
                <a:latin typeface="Arial" charset="0"/>
                <a:cs typeface="Arial" charset="0"/>
              </a:rPr>
              <a:t>→</a:t>
            </a:r>
          </a:p>
        </p:txBody>
      </p:sp>
      <p:sp>
        <p:nvSpPr>
          <p:cNvPr id="23" name="Text Box 60"/>
          <p:cNvSpPr txBox="1">
            <a:spLocks noChangeArrowheads="1"/>
          </p:cNvSpPr>
          <p:nvPr/>
        </p:nvSpPr>
        <p:spPr bwMode="auto">
          <a:xfrm>
            <a:off x="3312253" y="5194277"/>
            <a:ext cx="15376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u="sng" dirty="0">
                <a:solidFill>
                  <a:srgbClr val="0000FF"/>
                </a:solidFill>
              </a:rPr>
              <a:t>The oxide is stable</a:t>
            </a:r>
          </a:p>
        </p:txBody>
      </p:sp>
      <p:sp>
        <p:nvSpPr>
          <p:cNvPr id="24" name="Text Box 61"/>
          <p:cNvSpPr txBox="1">
            <a:spLocks noChangeArrowheads="1"/>
          </p:cNvSpPr>
          <p:nvPr/>
        </p:nvSpPr>
        <p:spPr bwMode="auto">
          <a:xfrm>
            <a:off x="3315351" y="5896372"/>
            <a:ext cx="176202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u="sng" dirty="0">
                <a:solidFill>
                  <a:srgbClr val="0000FF"/>
                </a:solidFill>
              </a:rPr>
              <a:t>The oxide decompose</a:t>
            </a:r>
          </a:p>
        </p:txBody>
      </p:sp>
      <p:sp>
        <p:nvSpPr>
          <p:cNvPr id="25" name="Text Box 48"/>
          <p:cNvSpPr txBox="1">
            <a:spLocks noChangeArrowheads="1"/>
          </p:cNvSpPr>
          <p:nvPr/>
        </p:nvSpPr>
        <p:spPr bwMode="auto">
          <a:xfrm>
            <a:off x="5353230" y="3122665"/>
            <a:ext cx="4587083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dirty="0"/>
              <a:t>For </a:t>
            </a:r>
            <a:r>
              <a:rPr lang="en-US" altLang="en-US" sz="1400" b="1" dirty="0">
                <a:solidFill>
                  <a:srgbClr val="00B050"/>
                </a:solidFill>
              </a:rPr>
              <a:t>CuO</a:t>
            </a:r>
            <a:r>
              <a:rPr lang="en-US" altLang="en-US" sz="1400" b="1" baseline="-25000" dirty="0">
                <a:solidFill>
                  <a:srgbClr val="00B050"/>
                </a:solidFill>
              </a:rPr>
              <a:t>2</a:t>
            </a:r>
            <a:r>
              <a:rPr lang="en-US" altLang="en-US" sz="1400" dirty="0"/>
              <a:t>, A= -169881 and B= 74.43 </a:t>
            </a:r>
            <a:r>
              <a:rPr lang="en-US" altLang="en-US" sz="1200" dirty="0"/>
              <a:t>[Source: CRC Handbook]</a:t>
            </a:r>
          </a:p>
          <a:p>
            <a:endParaRPr lang="en-US" altLang="en-US" sz="1400" dirty="0"/>
          </a:p>
          <a:p>
            <a:r>
              <a:rPr lang="en-US" altLang="en-US" sz="1400" b="1" u="sng" dirty="0">
                <a:solidFill>
                  <a:srgbClr val="00B050"/>
                </a:solidFill>
              </a:rPr>
              <a:t>At 800°C</a:t>
            </a:r>
            <a:r>
              <a:rPr lang="en-US" altLang="en-US" sz="1400" dirty="0"/>
              <a:t>, </a:t>
            </a:r>
            <a:r>
              <a:rPr lang="en-US" altLang="en-US" sz="1400" dirty="0">
                <a:latin typeface="Symbol" panose="05050102010706020507" pitchFamily="18" charset="2"/>
              </a:rPr>
              <a:t>D</a:t>
            </a:r>
            <a:r>
              <a:rPr lang="en-US" altLang="en-US" sz="1400" dirty="0"/>
              <a:t>G = -90 kJ  </a:t>
            </a:r>
            <a:r>
              <a:rPr lang="en-US" altLang="en-US" sz="1400" dirty="0">
                <a:sym typeface="Wingdings" panose="05000000000000000000" pitchFamily="2" charset="2"/>
              </a:rPr>
              <a:t> </a:t>
            </a:r>
            <a:r>
              <a:rPr lang="en-US" altLang="en-US" sz="1400" dirty="0">
                <a:latin typeface="Symbol" panose="05050102010706020507" pitchFamily="18" charset="2"/>
              </a:rPr>
              <a:t>D</a:t>
            </a:r>
            <a:r>
              <a:rPr lang="en-US" altLang="en-US" sz="1400" dirty="0"/>
              <a:t>G = -180 kJ</a:t>
            </a:r>
            <a:r>
              <a:rPr lang="en-US" altLang="en-US" sz="1400" dirty="0">
                <a:sym typeface="Wingdings" panose="05000000000000000000" pitchFamily="2" charset="2"/>
              </a:rPr>
              <a:t>  for 1 mole of O</a:t>
            </a:r>
            <a:r>
              <a:rPr lang="en-US" altLang="en-US" sz="1400" baseline="-25000" dirty="0">
                <a:sym typeface="Wingdings" panose="05000000000000000000" pitchFamily="2" charset="2"/>
              </a:rPr>
              <a:t>2</a:t>
            </a:r>
            <a:r>
              <a:rPr lang="en-US" altLang="en-US" sz="1400" dirty="0">
                <a:sym typeface="Wingdings" panose="05000000000000000000" pitchFamily="2" charset="2"/>
              </a:rPr>
              <a:t>.</a:t>
            </a:r>
          </a:p>
          <a:p>
            <a:endParaRPr lang="en-US" altLang="en-US" sz="1200" dirty="0">
              <a:sym typeface="Wingdings" panose="05000000000000000000" pitchFamily="2" charset="2"/>
            </a:endParaRPr>
          </a:p>
          <a:p>
            <a:endParaRPr lang="en-US" altLang="en-US" sz="1200" dirty="0">
              <a:sym typeface="Wingdings" panose="05000000000000000000" pitchFamily="2" charset="2"/>
            </a:endParaRPr>
          </a:p>
          <a:p>
            <a:endParaRPr lang="en-US" altLang="en-US" sz="1200" dirty="0">
              <a:sym typeface="Wingdings" panose="05000000000000000000" pitchFamily="2" charset="2"/>
            </a:endParaRPr>
          </a:p>
          <a:p>
            <a:endParaRPr lang="en-US" altLang="en-US" sz="1200" dirty="0">
              <a:sym typeface="Wingdings" panose="05000000000000000000" pitchFamily="2" charset="2"/>
            </a:endParaRPr>
          </a:p>
          <a:p>
            <a:endParaRPr lang="en-US" altLang="en-US" sz="1200" dirty="0">
              <a:sym typeface="Wingdings" panose="05000000000000000000" pitchFamily="2" charset="2"/>
            </a:endParaRPr>
          </a:p>
          <a:p>
            <a:r>
              <a:rPr lang="en-US" altLang="en-US" sz="1400" dirty="0">
                <a:sym typeface="Wingdings" panose="05000000000000000000" pitchFamily="2" charset="2"/>
              </a:rPr>
              <a:t>With </a:t>
            </a:r>
            <a:r>
              <a:rPr lang="en-US" altLang="en-US" sz="1400" dirty="0">
                <a:latin typeface="Symbol" panose="05050102010706020507" pitchFamily="18" charset="2"/>
              </a:rPr>
              <a:t>D</a:t>
            </a:r>
            <a:r>
              <a:rPr lang="en-US" altLang="en-US" sz="1400" dirty="0"/>
              <a:t>G = -180 kJ, </a:t>
            </a:r>
          </a:p>
          <a:p>
            <a:endParaRPr lang="en-US" altLang="en-US" sz="1200" dirty="0"/>
          </a:p>
          <a:p>
            <a:endParaRPr lang="en-US" altLang="en-US" sz="1200" dirty="0"/>
          </a:p>
          <a:p>
            <a:r>
              <a:rPr lang="en-US" altLang="en-US" sz="1400" dirty="0"/>
              <a:t>With P = 760 </a:t>
            </a:r>
            <a:r>
              <a:rPr lang="en-US" altLang="en-US" sz="1400" dirty="0" err="1"/>
              <a:t>Torr</a:t>
            </a:r>
            <a:r>
              <a:rPr lang="en-US" altLang="en-US" sz="1400" dirty="0"/>
              <a:t>, </a:t>
            </a:r>
          </a:p>
        </p:txBody>
      </p:sp>
      <p:graphicFrame>
        <p:nvGraphicFramePr>
          <p:cNvPr id="27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7088876"/>
              </p:ext>
            </p:extLst>
          </p:nvPr>
        </p:nvGraphicFramePr>
        <p:xfrm>
          <a:off x="7027974" y="4537228"/>
          <a:ext cx="1854200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854000" imgH="571320" progId="Equation.3">
                  <p:embed/>
                </p:oleObj>
              </mc:Choice>
              <mc:Fallback>
                <p:oleObj name="Equation" r:id="rId16" imgW="1854000" imgH="571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7974" y="4537228"/>
                        <a:ext cx="1854200" cy="57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0923768"/>
              </p:ext>
            </p:extLst>
          </p:nvPr>
        </p:nvGraphicFramePr>
        <p:xfrm>
          <a:off x="6878258" y="5191849"/>
          <a:ext cx="2641600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2641320" imgH="634680" progId="Equation.3">
                  <p:embed/>
                </p:oleObj>
              </mc:Choice>
              <mc:Fallback>
                <p:oleObj name="Equation" r:id="rId18" imgW="264132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8258" y="5191849"/>
                        <a:ext cx="2641600" cy="6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BD81F3CE-6E85-B5E2-37C3-B24616213FAE}"/>
              </a:ext>
            </a:extLst>
          </p:cNvPr>
          <p:cNvSpPr/>
          <p:nvPr/>
        </p:nvSpPr>
        <p:spPr>
          <a:xfrm>
            <a:off x="2096429" y="4232526"/>
            <a:ext cx="2856571" cy="79005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807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9176" y="1205146"/>
            <a:ext cx="4184103" cy="491597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64F5A7E-B291-C5EC-FC55-EA05200F4A35}"/>
              </a:ext>
            </a:extLst>
          </p:cNvPr>
          <p:cNvSpPr/>
          <p:nvPr/>
        </p:nvSpPr>
        <p:spPr>
          <a:xfrm>
            <a:off x="5123647" y="1486829"/>
            <a:ext cx="1165641" cy="42827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66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0252068"/>
              </p:ext>
            </p:extLst>
          </p:nvPr>
        </p:nvGraphicFramePr>
        <p:xfrm>
          <a:off x="5404206" y="566187"/>
          <a:ext cx="2232025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234880" imgH="431640" progId="Equation.3">
                  <p:embed/>
                </p:oleObj>
              </mc:Choice>
              <mc:Fallback>
                <p:oleObj name="Equation" r:id="rId2" imgW="22348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4206" y="566187"/>
                        <a:ext cx="2232025" cy="433387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48"/>
          <p:cNvSpPr txBox="1">
            <a:spLocks noChangeArrowheads="1"/>
          </p:cNvSpPr>
          <p:nvPr/>
        </p:nvSpPr>
        <p:spPr bwMode="auto">
          <a:xfrm>
            <a:off x="5287981" y="1082582"/>
            <a:ext cx="4587083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dirty="0"/>
              <a:t>For CuO</a:t>
            </a:r>
            <a:r>
              <a:rPr lang="en-US" altLang="en-US" sz="1400" baseline="-25000" dirty="0"/>
              <a:t>2</a:t>
            </a:r>
            <a:r>
              <a:rPr lang="en-US" altLang="en-US" sz="1400" dirty="0"/>
              <a:t>, A= -169881 and B= 74.43 </a:t>
            </a:r>
            <a:r>
              <a:rPr lang="en-US" altLang="en-US" sz="1200" dirty="0"/>
              <a:t>[Source: CRC Handbook]</a:t>
            </a:r>
          </a:p>
          <a:p>
            <a:endParaRPr lang="en-US" altLang="en-US" sz="1200" dirty="0"/>
          </a:p>
          <a:p>
            <a:r>
              <a:rPr lang="en-US" altLang="en-US" sz="1400" dirty="0"/>
              <a:t>At 800°C, </a:t>
            </a:r>
            <a:r>
              <a:rPr lang="en-US" altLang="en-US" sz="1400" dirty="0">
                <a:latin typeface="Symbol" panose="05050102010706020507" pitchFamily="18" charset="2"/>
              </a:rPr>
              <a:t>D</a:t>
            </a:r>
            <a:r>
              <a:rPr lang="en-US" altLang="en-US" sz="1400" dirty="0"/>
              <a:t>G = -90 kJ  </a:t>
            </a:r>
            <a:r>
              <a:rPr lang="en-US" altLang="en-US" sz="1400" dirty="0">
                <a:sym typeface="Wingdings" panose="05000000000000000000" pitchFamily="2" charset="2"/>
              </a:rPr>
              <a:t> </a:t>
            </a:r>
            <a:r>
              <a:rPr lang="en-US" altLang="en-US" sz="1400" dirty="0">
                <a:latin typeface="Symbol" panose="05050102010706020507" pitchFamily="18" charset="2"/>
              </a:rPr>
              <a:t>D</a:t>
            </a:r>
            <a:r>
              <a:rPr lang="en-US" altLang="en-US" sz="1400" dirty="0"/>
              <a:t>G = -180 kJ</a:t>
            </a:r>
            <a:r>
              <a:rPr lang="en-US" altLang="en-US" sz="1400" dirty="0">
                <a:sym typeface="Wingdings" panose="05000000000000000000" pitchFamily="2" charset="2"/>
              </a:rPr>
              <a:t>  for 1 mole of O</a:t>
            </a:r>
            <a:r>
              <a:rPr lang="en-US" altLang="en-US" sz="1400" baseline="-25000" dirty="0">
                <a:sym typeface="Wingdings" panose="05000000000000000000" pitchFamily="2" charset="2"/>
              </a:rPr>
              <a:t>2</a:t>
            </a:r>
            <a:r>
              <a:rPr lang="en-US" altLang="en-US" sz="1400" dirty="0">
                <a:sym typeface="Wingdings" panose="05000000000000000000" pitchFamily="2" charset="2"/>
              </a:rPr>
              <a:t>.</a:t>
            </a:r>
          </a:p>
          <a:p>
            <a:endParaRPr lang="en-US" altLang="en-US" sz="1400" dirty="0">
              <a:sym typeface="Wingdings" panose="05000000000000000000" pitchFamily="2" charset="2"/>
            </a:endParaRPr>
          </a:p>
          <a:p>
            <a:r>
              <a:rPr lang="en-US" altLang="en-US" sz="1400" dirty="0">
                <a:sym typeface="Wingdings" panose="05000000000000000000" pitchFamily="2" charset="2"/>
              </a:rPr>
              <a:t>With </a:t>
            </a:r>
            <a:r>
              <a:rPr lang="en-US" altLang="en-US" sz="1400" dirty="0">
                <a:latin typeface="Symbol" panose="05050102010706020507" pitchFamily="18" charset="2"/>
              </a:rPr>
              <a:t>D</a:t>
            </a:r>
            <a:r>
              <a:rPr lang="en-US" altLang="en-US" sz="1400" dirty="0"/>
              <a:t>G = -180 kJ, </a:t>
            </a:r>
          </a:p>
          <a:p>
            <a:endParaRPr lang="en-US" altLang="en-US" sz="1400" dirty="0"/>
          </a:p>
          <a:p>
            <a:r>
              <a:rPr lang="en-US" altLang="en-US" sz="1400" dirty="0"/>
              <a:t>With P = 760 Torr, </a:t>
            </a:r>
          </a:p>
        </p:txBody>
      </p:sp>
      <p:graphicFrame>
        <p:nvGraphicFramePr>
          <p:cNvPr id="4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564586"/>
              </p:ext>
            </p:extLst>
          </p:nvPr>
        </p:nvGraphicFramePr>
        <p:xfrm>
          <a:off x="6915433" y="1875082"/>
          <a:ext cx="1441596" cy="446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854000" imgH="571320" progId="Equation.3">
                  <p:embed/>
                </p:oleObj>
              </mc:Choice>
              <mc:Fallback>
                <p:oleObj name="Equation" r:id="rId4" imgW="1854000" imgH="571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5433" y="1875082"/>
                        <a:ext cx="1441596" cy="4467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5066996"/>
              </p:ext>
            </p:extLst>
          </p:nvPr>
        </p:nvGraphicFramePr>
        <p:xfrm>
          <a:off x="6911975" y="2344738"/>
          <a:ext cx="1922463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641320" imgH="634680" progId="Equation.3">
                  <p:embed/>
                </p:oleObj>
              </mc:Choice>
              <mc:Fallback>
                <p:oleObj name="Equation" r:id="rId6" imgW="264132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1975" y="2344738"/>
                        <a:ext cx="1922463" cy="46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49176" y="138186"/>
            <a:ext cx="543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Vacuum Brazing – The Ellingham diagram</a:t>
            </a:r>
          </a:p>
        </p:txBody>
      </p:sp>
      <p:graphicFrame>
        <p:nvGraphicFramePr>
          <p:cNvPr id="7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8961743"/>
              </p:ext>
            </p:extLst>
          </p:nvPr>
        </p:nvGraphicFramePr>
        <p:xfrm>
          <a:off x="5404206" y="3557158"/>
          <a:ext cx="2320925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323800" imgH="596880" progId="Equation.3">
                  <p:embed/>
                </p:oleObj>
              </mc:Choice>
              <mc:Fallback>
                <p:oleObj name="Equation" r:id="rId8" imgW="2323800" imgH="596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4206" y="3557158"/>
                        <a:ext cx="2320925" cy="600075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00B05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48"/>
          <p:cNvSpPr txBox="1">
            <a:spLocks noChangeArrowheads="1"/>
          </p:cNvSpPr>
          <p:nvPr/>
        </p:nvSpPr>
        <p:spPr bwMode="auto">
          <a:xfrm>
            <a:off x="5287981" y="4220698"/>
            <a:ext cx="473428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dirty="0"/>
              <a:t>For Al</a:t>
            </a:r>
            <a:r>
              <a:rPr lang="en-US" altLang="en-US" sz="1400" baseline="-25000" dirty="0"/>
              <a:t>2</a:t>
            </a:r>
            <a:r>
              <a:rPr lang="en-US" altLang="en-US" sz="1400" dirty="0"/>
              <a:t>O</a:t>
            </a:r>
            <a:r>
              <a:rPr lang="en-US" altLang="en-US" sz="1400" baseline="-25000" dirty="0"/>
              <a:t>3</a:t>
            </a:r>
            <a:r>
              <a:rPr lang="en-US" altLang="en-US" sz="1400" dirty="0"/>
              <a:t>, A= -1689572 and B= 328.66 </a:t>
            </a:r>
            <a:r>
              <a:rPr lang="en-US" altLang="en-US" sz="1200" dirty="0"/>
              <a:t>[Source: CRC Handbook]</a:t>
            </a:r>
          </a:p>
          <a:p>
            <a:endParaRPr lang="en-US" altLang="en-US" sz="1200" dirty="0"/>
          </a:p>
          <a:p>
            <a:r>
              <a:rPr lang="en-US" altLang="en-US" sz="1400" dirty="0"/>
              <a:t>At 800°C, </a:t>
            </a:r>
            <a:r>
              <a:rPr lang="en-US" altLang="en-US" sz="1400" dirty="0">
                <a:latin typeface="Symbol" panose="05050102010706020507" pitchFamily="18" charset="2"/>
              </a:rPr>
              <a:t>D</a:t>
            </a:r>
            <a:r>
              <a:rPr lang="en-US" altLang="en-US" sz="1400" dirty="0"/>
              <a:t>G = -1337 kJ  </a:t>
            </a:r>
            <a:r>
              <a:rPr lang="en-US" altLang="en-US" sz="1400" dirty="0">
                <a:sym typeface="Wingdings" panose="05000000000000000000" pitchFamily="2" charset="2"/>
              </a:rPr>
              <a:t> </a:t>
            </a:r>
            <a:r>
              <a:rPr lang="en-US" altLang="en-US" sz="1400" dirty="0">
                <a:latin typeface="Symbol" panose="05050102010706020507" pitchFamily="18" charset="2"/>
              </a:rPr>
              <a:t>D</a:t>
            </a:r>
            <a:r>
              <a:rPr lang="en-US" altLang="en-US" sz="1400" dirty="0"/>
              <a:t>G = -891 kJ</a:t>
            </a:r>
            <a:r>
              <a:rPr lang="en-US" altLang="en-US" sz="1400" dirty="0">
                <a:sym typeface="Wingdings" panose="05000000000000000000" pitchFamily="2" charset="2"/>
              </a:rPr>
              <a:t>  for 1 mole of O</a:t>
            </a:r>
            <a:r>
              <a:rPr lang="en-US" altLang="en-US" sz="1400" baseline="-25000" dirty="0">
                <a:sym typeface="Wingdings" panose="05000000000000000000" pitchFamily="2" charset="2"/>
              </a:rPr>
              <a:t>2</a:t>
            </a:r>
            <a:r>
              <a:rPr lang="en-US" altLang="en-US" sz="1400" dirty="0">
                <a:sym typeface="Wingdings" panose="05000000000000000000" pitchFamily="2" charset="2"/>
              </a:rPr>
              <a:t>.</a:t>
            </a:r>
          </a:p>
          <a:p>
            <a:endParaRPr lang="en-US" altLang="en-US" sz="1400" dirty="0">
              <a:sym typeface="Wingdings" panose="05000000000000000000" pitchFamily="2" charset="2"/>
            </a:endParaRPr>
          </a:p>
          <a:p>
            <a:r>
              <a:rPr lang="en-US" altLang="en-US" sz="1400" dirty="0">
                <a:sym typeface="Wingdings" panose="05000000000000000000" pitchFamily="2" charset="2"/>
              </a:rPr>
              <a:t>With </a:t>
            </a:r>
            <a:r>
              <a:rPr lang="en-US" altLang="en-US" sz="1400" dirty="0">
                <a:latin typeface="Symbol" panose="05050102010706020507" pitchFamily="18" charset="2"/>
              </a:rPr>
              <a:t>D</a:t>
            </a:r>
            <a:r>
              <a:rPr lang="en-US" altLang="en-US" sz="1400" dirty="0"/>
              <a:t>G = -893 kJ, </a:t>
            </a:r>
          </a:p>
          <a:p>
            <a:endParaRPr lang="en-US" altLang="en-US" sz="1400" dirty="0"/>
          </a:p>
          <a:p>
            <a:r>
              <a:rPr lang="en-US" altLang="en-US" sz="1400" dirty="0"/>
              <a:t>With P = 760 Torr, </a:t>
            </a:r>
          </a:p>
        </p:txBody>
      </p:sp>
      <p:graphicFrame>
        <p:nvGraphicFramePr>
          <p:cNvPr id="9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5574220"/>
              </p:ext>
            </p:extLst>
          </p:nvPr>
        </p:nvGraphicFramePr>
        <p:xfrm>
          <a:off x="6911975" y="4997038"/>
          <a:ext cx="1622955" cy="4648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006280" imgH="571320" progId="Equation.3">
                  <p:embed/>
                </p:oleObj>
              </mc:Choice>
              <mc:Fallback>
                <p:oleObj name="Equation" r:id="rId10" imgW="2006280" imgH="571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1975" y="4997038"/>
                        <a:ext cx="1622955" cy="4648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4986488"/>
              </p:ext>
            </p:extLst>
          </p:nvPr>
        </p:nvGraphicFramePr>
        <p:xfrm>
          <a:off x="6911975" y="5461840"/>
          <a:ext cx="2114163" cy="48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793960" imgH="634680" progId="Equation.3">
                  <p:embed/>
                </p:oleObj>
              </mc:Choice>
              <mc:Fallback>
                <p:oleObj name="Equation" r:id="rId12" imgW="279396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1975" y="5461840"/>
                        <a:ext cx="2114163" cy="48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Group 21">
            <a:extLst>
              <a:ext uri="{FF2B5EF4-FFF2-40B4-BE49-F238E27FC236}">
                <a16:creationId xmlns:a16="http://schemas.microsoft.com/office/drawing/2014/main" id="{D820A1B1-829E-CEE5-8E9C-6A46BF264985}"/>
              </a:ext>
            </a:extLst>
          </p:cNvPr>
          <p:cNvGrpSpPr/>
          <p:nvPr/>
        </p:nvGrpSpPr>
        <p:grpSpPr>
          <a:xfrm>
            <a:off x="74796" y="691727"/>
            <a:ext cx="5100705" cy="5949151"/>
            <a:chOff x="259315" y="770663"/>
            <a:chExt cx="5271690" cy="6172830"/>
          </a:xfrm>
        </p:grpSpPr>
        <p:grpSp>
          <p:nvGrpSpPr>
            <p:cNvPr id="11" name="Group 10"/>
            <p:cNvGrpSpPr/>
            <p:nvPr/>
          </p:nvGrpSpPr>
          <p:grpSpPr>
            <a:xfrm>
              <a:off x="259315" y="770663"/>
              <a:ext cx="5271690" cy="6172830"/>
              <a:chOff x="2725791" y="958474"/>
              <a:chExt cx="3889219" cy="4915971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725791" y="958474"/>
                <a:ext cx="3889219" cy="491597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</p:pic>
          <p:sp>
            <p:nvSpPr>
              <p:cNvPr id="13" name="Rectangle 12"/>
              <p:cNvSpPr/>
              <p:nvPr/>
            </p:nvSpPr>
            <p:spPr>
              <a:xfrm>
                <a:off x="3950574" y="5564883"/>
                <a:ext cx="1613005" cy="1967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28BD79A-77F1-491B-C60D-CB0A35070A4D}"/>
                </a:ext>
              </a:extLst>
            </p:cNvPr>
            <p:cNvCxnSpPr>
              <a:cxnSpLocks/>
            </p:cNvCxnSpPr>
            <p:nvPr/>
          </p:nvCxnSpPr>
          <p:spPr>
            <a:xfrm>
              <a:off x="2932330" y="1075329"/>
              <a:ext cx="0" cy="4723305"/>
            </a:xfrm>
            <a:prstGeom prst="line">
              <a:avLst/>
            </a:prstGeom>
            <a:ln w="28575">
              <a:solidFill>
                <a:srgbClr val="FFC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1612455" y="6162205"/>
            <a:ext cx="209731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Ellingham diagram</a:t>
            </a:r>
          </a:p>
        </p:txBody>
      </p:sp>
      <p:sp>
        <p:nvSpPr>
          <p:cNvPr id="23" name="ZoneTexte 9">
            <a:extLst>
              <a:ext uri="{FF2B5EF4-FFF2-40B4-BE49-F238E27FC236}">
                <a16:creationId xmlns:a16="http://schemas.microsoft.com/office/drawing/2014/main" id="{1FCB4AE3-9A71-04BD-0A1B-35A9AF56D3A7}"/>
              </a:ext>
            </a:extLst>
          </p:cNvPr>
          <p:cNvSpPr>
            <a:spLocks/>
          </p:cNvSpPr>
          <p:nvPr/>
        </p:nvSpPr>
        <p:spPr bwMode="auto">
          <a:xfrm>
            <a:off x="5276752" y="2796118"/>
            <a:ext cx="45870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600" dirty="0">
                <a:latin typeface="Times New Roman"/>
                <a:cs typeface="Times New Roman"/>
              </a:rPr>
              <a:t>Reduction of the Copper Oxyde </a:t>
            </a:r>
            <a:r>
              <a:rPr lang="fr-CH" sz="1600" b="1" u="sng" dirty="0">
                <a:latin typeface="Times New Roman"/>
                <a:cs typeface="Times New Roman"/>
              </a:rPr>
              <a:t>possible</a:t>
            </a:r>
            <a:r>
              <a:rPr lang="fr-CH" sz="1600" dirty="0">
                <a:latin typeface="Times New Roman"/>
                <a:cs typeface="Times New Roman"/>
              </a:rPr>
              <a:t> at 800 °C in a vacuum </a:t>
            </a:r>
            <a:r>
              <a:rPr lang="fr-CH" sz="1600" dirty="0" err="1">
                <a:latin typeface="Times New Roman"/>
                <a:cs typeface="Times New Roman"/>
              </a:rPr>
              <a:t>furnace</a:t>
            </a:r>
            <a:r>
              <a:rPr lang="fr-CH" sz="1600" dirty="0">
                <a:latin typeface="Times New Roman"/>
                <a:cs typeface="Times New Roman"/>
              </a:rPr>
              <a:t>.</a:t>
            </a:r>
            <a:endParaRPr lang="en-US" sz="16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24" name="ZoneTexte 9">
            <a:extLst>
              <a:ext uri="{FF2B5EF4-FFF2-40B4-BE49-F238E27FC236}">
                <a16:creationId xmlns:a16="http://schemas.microsoft.com/office/drawing/2014/main" id="{878B7304-B2AA-4EB8-B9D1-D073AA658DEF}"/>
              </a:ext>
            </a:extLst>
          </p:cNvPr>
          <p:cNvSpPr>
            <a:spLocks/>
          </p:cNvSpPr>
          <p:nvPr/>
        </p:nvSpPr>
        <p:spPr bwMode="auto">
          <a:xfrm>
            <a:off x="5287981" y="5981923"/>
            <a:ext cx="45870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600" dirty="0">
                <a:latin typeface="Times New Roman"/>
                <a:cs typeface="Times New Roman"/>
              </a:rPr>
              <a:t>Reduction of the </a:t>
            </a:r>
            <a:r>
              <a:rPr lang="fr-CH" sz="1600" dirty="0" err="1">
                <a:latin typeface="Times New Roman"/>
                <a:cs typeface="Times New Roman"/>
              </a:rPr>
              <a:t>Alumiun</a:t>
            </a:r>
            <a:r>
              <a:rPr lang="fr-CH" sz="1600" dirty="0">
                <a:latin typeface="Times New Roman"/>
                <a:cs typeface="Times New Roman"/>
              </a:rPr>
              <a:t> Oxyde (Alumina) </a:t>
            </a:r>
            <a:r>
              <a:rPr lang="fr-CH" sz="1600" b="1" u="sng" dirty="0">
                <a:latin typeface="Times New Roman"/>
                <a:cs typeface="Times New Roman"/>
              </a:rPr>
              <a:t>impossible</a:t>
            </a:r>
            <a:r>
              <a:rPr lang="fr-CH" sz="1600" dirty="0">
                <a:latin typeface="Times New Roman"/>
                <a:cs typeface="Times New Roman"/>
              </a:rPr>
              <a:t> in a vacuum </a:t>
            </a:r>
            <a:r>
              <a:rPr lang="fr-CH" sz="1600" dirty="0" err="1">
                <a:latin typeface="Times New Roman"/>
                <a:cs typeface="Times New Roman"/>
              </a:rPr>
              <a:t>furnace</a:t>
            </a:r>
            <a:r>
              <a:rPr lang="fr-CH" sz="1600" dirty="0">
                <a:latin typeface="Times New Roman"/>
                <a:cs typeface="Times New Roman"/>
              </a:rPr>
              <a:t>.</a:t>
            </a:r>
            <a:endParaRPr lang="en-US" sz="16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22143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2A065-B814-F643-DED5-D4373831C2DF}"/>
              </a:ext>
            </a:extLst>
          </p:cNvPr>
          <p:cNvSpPr txBox="1"/>
          <p:nvPr/>
        </p:nvSpPr>
        <p:spPr>
          <a:xfrm>
            <a:off x="3497323" y="97572"/>
            <a:ext cx="2216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Vacuum </a:t>
            </a:r>
            <a:r>
              <a:rPr lang="en-US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Furnace</a:t>
            </a:r>
          </a:p>
        </p:txBody>
      </p:sp>
      <p:pic>
        <p:nvPicPr>
          <p:cNvPr id="3" name="Picture 2" descr="C:\Serge\NAMUR_2011\IMG_1071.jpg">
            <a:extLst>
              <a:ext uri="{FF2B5EF4-FFF2-40B4-BE49-F238E27FC236}">
                <a16:creationId xmlns:a16="http://schemas.microsoft.com/office/drawing/2014/main" id="{9A86691F-C5D5-A485-C182-DE85F8B30A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lum bright="10000"/>
          </a:blip>
          <a:srcRect b="25660"/>
          <a:stretch/>
        </p:blipFill>
        <p:spPr bwMode="auto">
          <a:xfrm>
            <a:off x="4776071" y="4185905"/>
            <a:ext cx="4557729" cy="2541343"/>
          </a:xfrm>
          <a:prstGeom prst="rect">
            <a:avLst/>
          </a:prstGeom>
          <a:noFill/>
        </p:spPr>
      </p:pic>
      <p:pic>
        <p:nvPicPr>
          <p:cNvPr id="4" name="Picture 3" descr="C:\Serge\NAMUR_2011\TR_Bacher01.jpg">
            <a:extLst>
              <a:ext uri="{FF2B5EF4-FFF2-40B4-BE49-F238E27FC236}">
                <a16:creationId xmlns:a16="http://schemas.microsoft.com/office/drawing/2014/main" id="{DECAC863-E4AA-7215-DD4A-DFB1EAABFE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lum bright="10000"/>
          </a:blip>
          <a:srcRect b="7999"/>
          <a:stretch/>
        </p:blipFill>
        <p:spPr bwMode="auto">
          <a:xfrm>
            <a:off x="5950684" y="252518"/>
            <a:ext cx="3383116" cy="3890641"/>
          </a:xfrm>
          <a:prstGeom prst="rect">
            <a:avLst/>
          </a:prstGeom>
          <a:noFill/>
        </p:spPr>
      </p:pic>
      <p:pic>
        <p:nvPicPr>
          <p:cNvPr id="5" name="Picture 2" descr="C:\Serge\NAMUR_2011\IMG_1075.jpg">
            <a:extLst>
              <a:ext uri="{FF2B5EF4-FFF2-40B4-BE49-F238E27FC236}">
                <a16:creationId xmlns:a16="http://schemas.microsoft.com/office/drawing/2014/main" id="{9A3D5EC1-5A81-53DB-4A80-A5B91E392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146332" y="576871"/>
            <a:ext cx="5329854" cy="3997712"/>
          </a:xfrm>
          <a:prstGeom prst="rect">
            <a:avLst/>
          </a:prstGeom>
          <a:noFill/>
        </p:spPr>
      </p:pic>
      <p:sp>
        <p:nvSpPr>
          <p:cNvPr id="6" name="ZoneTexte 9">
            <a:extLst>
              <a:ext uri="{FF2B5EF4-FFF2-40B4-BE49-F238E27FC236}">
                <a16:creationId xmlns:a16="http://schemas.microsoft.com/office/drawing/2014/main" id="{46907A03-8C86-E0DA-EBC5-658AFEE2CD24}"/>
              </a:ext>
            </a:extLst>
          </p:cNvPr>
          <p:cNvSpPr>
            <a:spLocks/>
          </p:cNvSpPr>
          <p:nvPr/>
        </p:nvSpPr>
        <p:spPr bwMode="auto">
          <a:xfrm>
            <a:off x="104072" y="4736380"/>
            <a:ext cx="467199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dirty="0">
                <a:latin typeface="Times New Roman"/>
                <a:cs typeface="Times New Roman"/>
              </a:rPr>
              <a:t>Vertical(1) or Horizontal(2) configuration, made of a high-speed vacuum pump (diffusion pump)(3), vacuum chamber with double walls water cooled(4), stainless steel / molybdenum screens(5), molybdenum heaters(6), </a:t>
            </a:r>
            <a:r>
              <a:rPr lang="en-US" sz="1600" dirty="0" err="1">
                <a:latin typeface="Times New Roman"/>
                <a:cs typeface="Times New Roman"/>
              </a:rPr>
              <a:t>molyddenum</a:t>
            </a:r>
            <a:r>
              <a:rPr lang="en-US" sz="1600" dirty="0">
                <a:latin typeface="Times New Roman"/>
                <a:cs typeface="Times New Roman"/>
              </a:rPr>
              <a:t> support(7), electrical cabinet(8).</a:t>
            </a:r>
          </a:p>
          <a:p>
            <a:pPr>
              <a:defRPr/>
            </a:pPr>
            <a:r>
              <a:rPr lang="en-US" sz="1600" dirty="0">
                <a:latin typeface="Times New Roman"/>
                <a:cs typeface="Times New Roman"/>
              </a:rPr>
              <a:t>(case for a all-metal vacuum furnace)</a:t>
            </a:r>
          </a:p>
          <a:p>
            <a:pPr algn="r">
              <a:defRPr/>
            </a:pPr>
            <a:r>
              <a:rPr lang="en-US" sz="1600" u="sng" dirty="0">
                <a:solidFill>
                  <a:srgbClr val="FF0000"/>
                </a:solidFill>
                <a:latin typeface="Times New Roman"/>
                <a:cs typeface="Times New Roman"/>
              </a:rPr>
              <a:t>Visit 112-R-A10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0A9BD8-8E32-7848-3CF0-25ACF719CBA9}"/>
              </a:ext>
            </a:extLst>
          </p:cNvPr>
          <p:cNvSpPr txBox="1"/>
          <p:nvPr/>
        </p:nvSpPr>
        <p:spPr>
          <a:xfrm>
            <a:off x="6025457" y="431181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1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44B160-3F97-DD57-C0E2-1E61676715E1}"/>
              </a:ext>
            </a:extLst>
          </p:cNvPr>
          <p:cNvSpPr txBox="1"/>
          <p:nvPr/>
        </p:nvSpPr>
        <p:spPr>
          <a:xfrm>
            <a:off x="6176300" y="4321822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2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1FC8A4-465B-FFB1-C4AC-5B1B9DDB7ACE}"/>
              </a:ext>
            </a:extLst>
          </p:cNvPr>
          <p:cNvSpPr txBox="1"/>
          <p:nvPr/>
        </p:nvSpPr>
        <p:spPr>
          <a:xfrm>
            <a:off x="1124797" y="3701071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3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BAED78-58A2-CD34-D2BB-FF57154F2928}"/>
              </a:ext>
            </a:extLst>
          </p:cNvPr>
          <p:cNvSpPr txBox="1"/>
          <p:nvPr/>
        </p:nvSpPr>
        <p:spPr>
          <a:xfrm>
            <a:off x="4394769" y="3331739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4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11A532-5CDC-A86D-0DD1-FC80BDB053AC}"/>
              </a:ext>
            </a:extLst>
          </p:cNvPr>
          <p:cNvSpPr txBox="1"/>
          <p:nvPr/>
        </p:nvSpPr>
        <p:spPr>
          <a:xfrm>
            <a:off x="2335875" y="800513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5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E90810-75D8-47FE-AB91-689B7ED74669}"/>
              </a:ext>
            </a:extLst>
          </p:cNvPr>
          <p:cNvSpPr txBox="1"/>
          <p:nvPr/>
        </p:nvSpPr>
        <p:spPr>
          <a:xfrm>
            <a:off x="4625228" y="615847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6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06DDAD-EF7E-2160-3258-56CEDBB24F95}"/>
              </a:ext>
            </a:extLst>
          </p:cNvPr>
          <p:cNvSpPr txBox="1"/>
          <p:nvPr/>
        </p:nvSpPr>
        <p:spPr>
          <a:xfrm>
            <a:off x="2486718" y="3061537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7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58F521-D8EE-F8FD-3ADB-EC4E8EFC6D4F}"/>
              </a:ext>
            </a:extLst>
          </p:cNvPr>
          <p:cNvSpPr txBox="1"/>
          <p:nvPr/>
        </p:nvSpPr>
        <p:spPr>
          <a:xfrm>
            <a:off x="5207016" y="6233791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8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9FB788D-294F-FEE6-0E7C-86226971C25E}"/>
              </a:ext>
            </a:extLst>
          </p:cNvPr>
          <p:cNvCxnSpPr>
            <a:stCxn id="9" idx="3"/>
          </p:cNvCxnSpPr>
          <p:nvPr/>
        </p:nvCxnSpPr>
        <p:spPr>
          <a:xfrm flipV="1">
            <a:off x="1426483" y="3700810"/>
            <a:ext cx="261068" cy="1849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1B9C5BA-1E83-3DCA-C47F-F00F1593085D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4545612" y="3061537"/>
            <a:ext cx="0" cy="2702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B6DF7E3-B5FE-899D-1D2B-281667581F0A}"/>
              </a:ext>
            </a:extLst>
          </p:cNvPr>
          <p:cNvCxnSpPr>
            <a:cxnSpLocks/>
          </p:cNvCxnSpPr>
          <p:nvPr/>
        </p:nvCxnSpPr>
        <p:spPr>
          <a:xfrm>
            <a:off x="2614890" y="1169845"/>
            <a:ext cx="351334" cy="2054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B30E0B5-9666-3E23-074D-2C4E597B3F42}"/>
              </a:ext>
            </a:extLst>
          </p:cNvPr>
          <p:cNvCxnSpPr>
            <a:cxnSpLocks/>
          </p:cNvCxnSpPr>
          <p:nvPr/>
        </p:nvCxnSpPr>
        <p:spPr>
          <a:xfrm flipH="1">
            <a:off x="3881206" y="882443"/>
            <a:ext cx="744022" cy="4928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94763A9-42DF-1F92-D7EF-FC2AF552286A}"/>
              </a:ext>
            </a:extLst>
          </p:cNvPr>
          <p:cNvCxnSpPr>
            <a:cxnSpLocks/>
          </p:cNvCxnSpPr>
          <p:nvPr/>
        </p:nvCxnSpPr>
        <p:spPr>
          <a:xfrm flipV="1">
            <a:off x="2788404" y="2575727"/>
            <a:ext cx="794118" cy="5369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654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4940</TotalTime>
  <Words>2086</Words>
  <Application>Microsoft Office PowerPoint</Application>
  <PresentationFormat>A4 Paper (210x297 mm)</PresentationFormat>
  <Paragraphs>354</Paragraphs>
  <Slides>37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Arial</vt:lpstr>
      <vt:lpstr>Calibri</vt:lpstr>
      <vt:lpstr>Cambria Math</vt:lpstr>
      <vt:lpstr>Symbol</vt:lpstr>
      <vt:lpstr>Times New Roman</vt:lpstr>
      <vt:lpstr>Wingdings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 Mathot</dc:creator>
  <cp:lastModifiedBy>Serge Mathot</cp:lastModifiedBy>
  <cp:revision>215</cp:revision>
  <dcterms:created xsi:type="dcterms:W3CDTF">2017-03-15T14:20:07Z</dcterms:created>
  <dcterms:modified xsi:type="dcterms:W3CDTF">2024-06-07T15:19:17Z</dcterms:modified>
</cp:coreProperties>
</file>