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6"/>
  </p:notesMasterIdLst>
  <p:sldIdLst>
    <p:sldId id="791" r:id="rId2"/>
    <p:sldId id="793" r:id="rId3"/>
    <p:sldId id="930" r:id="rId4"/>
    <p:sldId id="875" r:id="rId5"/>
    <p:sldId id="931" r:id="rId6"/>
    <p:sldId id="932" r:id="rId7"/>
    <p:sldId id="960" r:id="rId8"/>
    <p:sldId id="965" r:id="rId9"/>
    <p:sldId id="998" r:id="rId10"/>
    <p:sldId id="986" r:id="rId11"/>
    <p:sldId id="319" r:id="rId12"/>
    <p:sldId id="1089" r:id="rId13"/>
    <p:sldId id="431" r:id="rId14"/>
    <p:sldId id="300" r:id="rId15"/>
    <p:sldId id="1090" r:id="rId16"/>
    <p:sldId id="1091" r:id="rId17"/>
    <p:sldId id="1092" r:id="rId18"/>
    <p:sldId id="1086" r:id="rId19"/>
    <p:sldId id="980" r:id="rId20"/>
    <p:sldId id="877" r:id="rId21"/>
    <p:sldId id="1087" r:id="rId22"/>
    <p:sldId id="801" r:id="rId23"/>
    <p:sldId id="884" r:id="rId24"/>
    <p:sldId id="854" r:id="rId25"/>
    <p:sldId id="1081" r:id="rId26"/>
    <p:sldId id="1082" r:id="rId27"/>
    <p:sldId id="1083" r:id="rId28"/>
    <p:sldId id="1084" r:id="rId29"/>
    <p:sldId id="995" r:id="rId30"/>
    <p:sldId id="1085" r:id="rId31"/>
    <p:sldId id="888" r:id="rId32"/>
    <p:sldId id="967" r:id="rId33"/>
    <p:sldId id="968" r:id="rId34"/>
    <p:sldId id="97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603"/>
    <a:srgbClr val="E2DFD9"/>
    <a:srgbClr val="515F66"/>
    <a:srgbClr val="A99F96"/>
    <a:srgbClr val="0024F4"/>
    <a:srgbClr val="3B5853"/>
    <a:srgbClr val="006AB4"/>
    <a:srgbClr val="373F47"/>
    <a:srgbClr val="A8FF4B"/>
    <a:srgbClr val="FFB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9"/>
    <p:restoredTop sz="91020" autoAdjust="0"/>
  </p:normalViewPr>
  <p:slideViewPr>
    <p:cSldViewPr snapToGrid="0" snapToObjects="1">
      <p:cViewPr varScale="1">
        <p:scale>
          <a:sx n="124" d="100"/>
          <a:sy n="124" d="100"/>
        </p:scale>
        <p:origin x="1672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-2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48779EA-2DBC-204D-8D74-9B861A9B679E}" type="datetime1">
              <a:rPr lang="de-CH" smtClean="0"/>
              <a:t>13.09.23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009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48779EA-2DBC-204D-8D74-9B861A9B679E}" type="datetime1">
              <a:rPr lang="de-CH" smtClean="0"/>
              <a:t>13.09.23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720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2AA67428-D000-E845-8027-89F1F341F974}" type="datetime1">
              <a:rPr lang="de-CH" smtClean="0"/>
              <a:t>13.09.23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091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reason for this talk is that we have received a strong recommendation from the group that proposes priority for particle physics in Europe. The recommendation, received in March 2020 and approved at the Council session of June 2020, contains a very strong statement on the need to ramp-up R&amp;D effort on high-field accelerator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68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>
            <a:extLst>
              <a:ext uri="{FF2B5EF4-FFF2-40B4-BE49-F238E27FC236}">
                <a16:creationId xmlns:a16="http://schemas.microsoft.com/office/drawing/2014/main" id="{EB7CBA86-E5E1-1364-77D4-2923D26A4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23293" y="6461924"/>
            <a:ext cx="4572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1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Date Placeholder 18">
            <a:extLst>
              <a:ext uri="{FF2B5EF4-FFF2-40B4-BE49-F238E27FC236}">
                <a16:creationId xmlns:a16="http://schemas.microsoft.com/office/drawing/2014/main" id="{BA6E3B89-CE99-1B01-6B9D-BE76F9A44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3316"/>
            <a:ext cx="19278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0070C0"/>
                </a:solidFill>
                <a:latin typeface="Montserrat" pitchFamily="2" charset="77"/>
              </a:defRPr>
            </a:lvl1pPr>
          </a:lstStyle>
          <a:p>
            <a:pPr>
              <a:defRPr/>
            </a:pPr>
            <a:r>
              <a:rPr lang="de-CH" dirty="0"/>
              <a:t>EUCAS2023, Bologna - 06.09.23</a:t>
            </a:r>
            <a:endParaRPr lang="en-GB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974E4550-D32B-2C0A-07D3-E364E7F75E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36136" y="6479248"/>
            <a:ext cx="5669629" cy="365124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900">
                <a:solidFill>
                  <a:srgbClr val="0070C0"/>
                </a:solidFill>
                <a:latin typeface="Montserrat" pitchFamily="2" charset="77"/>
                <a:cs typeface="Arial Narrow"/>
              </a:defRPr>
            </a:lvl1pPr>
          </a:lstStyle>
          <a:p>
            <a:r>
              <a:rPr lang="en-GB" dirty="0"/>
              <a:t>Conceptual design of a  </a:t>
            </a:r>
            <a:r>
              <a:rPr lang="en-GB" dirty="0" err="1"/>
              <a:t>ReBCO</a:t>
            </a:r>
            <a:r>
              <a:rPr lang="en-GB" dirty="0"/>
              <a:t> non-insulated 40</a:t>
            </a:r>
            <a:r>
              <a:rPr lang="en-GB" baseline="30000" dirty="0"/>
              <a:t>+</a:t>
            </a:r>
            <a:r>
              <a:rPr lang="en-GB" dirty="0"/>
              <a:t> T solenoid for the Muon Collider – B. </a:t>
            </a:r>
            <a:r>
              <a:rPr lang="en-GB" dirty="0" err="1"/>
              <a:t>Bordini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95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0"/>
            <a:ext cx="4113645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0"/>
            <a:ext cx="4114800" cy="52117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9/13/23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jp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8.jpg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6.pn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6.png"/><Relationship Id="rId5" Type="http://schemas.openxmlformats.org/officeDocument/2006/relationships/image" Target="../media/image75.jpeg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10" Type="http://schemas.openxmlformats.org/officeDocument/2006/relationships/image" Target="../media/image86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9.gif"/><Relationship Id="rId4" Type="http://schemas.openxmlformats.org/officeDocument/2006/relationships/image" Target="../media/image9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EABB0-AF66-2C9B-EDF5-A397E3ED4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173" y="759295"/>
            <a:ext cx="6770669" cy="1607078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Magnets </a:t>
            </a:r>
            <a:br>
              <a:rPr lang="en-US" sz="5400" dirty="0"/>
            </a:br>
            <a:r>
              <a:rPr lang="en-US" sz="5400" dirty="0"/>
              <a:t>for a Muon Collider</a:t>
            </a:r>
            <a:endParaRPr lang="en-CH" sz="5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90711-170F-C13F-CEB8-A35A75B18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58929" y="2639367"/>
            <a:ext cx="6339155" cy="977136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P</a:t>
            </a:r>
            <a:r>
              <a:rPr lang="en-CH" dirty="0"/>
              <a:t>resented by L. Bottura, CERN</a:t>
            </a:r>
          </a:p>
          <a:p>
            <a:pPr algn="ctr"/>
            <a:endParaRPr lang="en-US" sz="1100" dirty="0"/>
          </a:p>
          <a:p>
            <a:pPr algn="ctr"/>
            <a:r>
              <a:rPr lang="en-US" sz="1800" dirty="0"/>
              <a:t>o</a:t>
            </a:r>
            <a:r>
              <a:rPr lang="en-CH" sz="1800" dirty="0"/>
              <a:t>n behalf of the Muon Magnets Working Group</a:t>
            </a:r>
          </a:p>
        </p:txBody>
      </p:sp>
      <p:pic>
        <p:nvPicPr>
          <p:cNvPr id="1028" name="Picture 4" descr="Overview | International Muon Collider Design Study">
            <a:extLst>
              <a:ext uri="{FF2B5EF4-FFF2-40B4-BE49-F238E27FC236}">
                <a16:creationId xmlns:a16="http://schemas.microsoft.com/office/drawing/2014/main" id="{32D4D00D-91FA-7A8F-51AF-FFEB9F118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37" y="1146801"/>
            <a:ext cx="1115631" cy="114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About MuCol | Project">
            <a:extLst>
              <a:ext uri="{FF2B5EF4-FFF2-40B4-BE49-F238E27FC236}">
                <a16:creationId xmlns:a16="http://schemas.microsoft.com/office/drawing/2014/main" id="{A160E798-BCFE-6F80-7D7D-E0A5DA8CE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937" y="1071879"/>
            <a:ext cx="1122848" cy="129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T-28 International Conference on Magnet Technology - Aix-en-Provence,  France - September 10-15, 2023 | Welcome">
            <a:extLst>
              <a:ext uri="{FF2B5EF4-FFF2-40B4-BE49-F238E27FC236}">
                <a16:creationId xmlns:a16="http://schemas.microsoft.com/office/drawing/2014/main" id="{E0EFEDA6-1C29-8AA8-EBFE-602DE1FAA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32582"/>
            <a:ext cx="9144000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nforegio - Download centre for visual elements">
            <a:extLst>
              <a:ext uri="{FF2B5EF4-FFF2-40B4-BE49-F238E27FC236}">
                <a16:creationId xmlns:a16="http://schemas.microsoft.com/office/drawing/2014/main" id="{CE7B8D92-25D2-6A29-91D2-3734DB894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6310" y="6166207"/>
            <a:ext cx="1037690" cy="69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9690CF-EF6E-7A07-32C6-6E6FAE7A6CC6}"/>
              </a:ext>
            </a:extLst>
          </p:cNvPr>
          <p:cNvSpPr txBox="1"/>
          <p:nvPr/>
        </p:nvSpPr>
        <p:spPr>
          <a:xfrm>
            <a:off x="2343194" y="6327437"/>
            <a:ext cx="5737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Funded by the EU under Grant Agreement 101094300</a:t>
            </a:r>
          </a:p>
        </p:txBody>
      </p:sp>
    </p:spTree>
    <p:extLst>
      <p:ext uri="{BB962C8B-B14F-4D97-AF65-F5344CB8AC3E}">
        <p14:creationId xmlns:p14="http://schemas.microsoft.com/office/powerpoint/2010/main" val="2042369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11CCD89-F493-E4E8-B1A7-82D70476E87D}"/>
              </a:ext>
            </a:extLst>
          </p:cNvPr>
          <p:cNvGrpSpPr>
            <a:grpSpLocks noChangeAspect="1"/>
          </p:cNvGrpSpPr>
          <p:nvPr/>
        </p:nvGrpSpPr>
        <p:grpSpPr>
          <a:xfrm rot="21288596">
            <a:off x="50845" y="273193"/>
            <a:ext cx="8681824" cy="2838406"/>
            <a:chOff x="-548699" y="2659897"/>
            <a:chExt cx="9720000" cy="3177823"/>
          </a:xfrm>
        </p:grpSpPr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4499CFC6-B450-2502-930B-9B77DAE81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48699" y="2659897"/>
              <a:ext cx="9720000" cy="310265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17B8B6-2538-F733-01F2-3ED4179E0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1120" y="2778034"/>
              <a:ext cx="9198223" cy="3059686"/>
            </a:xfrm>
            <a:prstGeom prst="rect">
              <a:avLst/>
            </a:prstGeom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Target and capture solenoid (20 T)</a:t>
            </a:r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49467" y="2188152"/>
            <a:ext cx="3180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31281">
              <a:defRPr/>
            </a:pPr>
            <a:r>
              <a:rPr lang="en-CH" sz="2000" dirty="0">
                <a:solidFill>
                  <a:srgbClr val="FF0000"/>
                </a:solidFill>
                <a:latin typeface="Calibri" panose="020F0502020204030204"/>
              </a:rPr>
              <a:t>Operating field: 20 T</a:t>
            </a:r>
          </a:p>
          <a:p>
            <a:pPr defTabSz="831281">
              <a:defRPr/>
            </a:pPr>
            <a:r>
              <a:rPr lang="en-CH" sz="2000" dirty="0">
                <a:solidFill>
                  <a:srgbClr val="FF0000"/>
                </a:solidFill>
                <a:latin typeface="Calibri" panose="020F0502020204030204"/>
              </a:rPr>
              <a:t>Operating temperature: 20 K</a:t>
            </a:r>
          </a:p>
        </p:txBody>
      </p: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65" t="1184" b="-444"/>
          <a:stretch/>
        </p:blipFill>
        <p:spPr>
          <a:xfrm>
            <a:off x="499825" y="2917952"/>
            <a:ext cx="3763949" cy="2775794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D986364A-F813-3BFA-5E39-5B8CDD4FA594}"/>
              </a:ext>
            </a:extLst>
          </p:cNvPr>
          <p:cNvSpPr txBox="1"/>
          <p:nvPr/>
        </p:nvSpPr>
        <p:spPr>
          <a:xfrm>
            <a:off x="457200" y="5688978"/>
            <a:ext cx="321021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31281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M. Takayasu et al., IEEE TAS, 21 (2011) 2340</a:t>
            </a:r>
          </a:p>
          <a:p>
            <a:pPr defTabSz="831281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Z. S. Hartwig et al., SUST, 33 (2020) 11LT01</a:t>
            </a:r>
            <a:endParaRPr lang="en-CH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1002702" y="2996163"/>
            <a:ext cx="2348143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36" dirty="0">
                <a:solidFill>
                  <a:srgbClr val="FFFF00"/>
                </a:solidFill>
              </a:rPr>
              <a:t>MIT “VIPER” conductor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D9300-A14F-3214-7256-C38AF3027074}"/>
              </a:ext>
            </a:extLst>
          </p:cNvPr>
          <p:cNvSpPr txBox="1"/>
          <p:nvPr/>
        </p:nvSpPr>
        <p:spPr>
          <a:xfrm>
            <a:off x="4770251" y="1035172"/>
            <a:ext cx="382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en-CH" sz="1200" dirty="0">
                <a:solidFill>
                  <a:schemeClr val="accent6">
                    <a:lumMod val="50000"/>
                  </a:schemeClr>
                </a:solidFill>
              </a:rPr>
              <a:t>Portone</a:t>
            </a:r>
            <a:r>
              <a:rPr lang="en-CH" sz="1400" dirty="0">
                <a:solidFill>
                  <a:schemeClr val="accent6">
                    <a:lumMod val="50000"/>
                  </a:schemeClr>
                </a:solidFill>
              </a:rPr>
              <a:t>, P. Testoni, J. Lorenzo Gomez, F4E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4F7DC7-4A4A-9984-3088-C9B732599B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2917952"/>
            <a:ext cx="4160775" cy="277102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390DF88-C5EF-C384-95D5-FEBCE97B4A6D}"/>
              </a:ext>
            </a:extLst>
          </p:cNvPr>
          <p:cNvSpPr txBox="1"/>
          <p:nvPr/>
        </p:nvSpPr>
        <p:spPr>
          <a:xfrm>
            <a:off x="6394841" y="2980532"/>
            <a:ext cx="2249334" cy="590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36" dirty="0">
                <a:solidFill>
                  <a:srgbClr val="FFFF00"/>
                </a:solidFill>
              </a:rPr>
              <a:t>MuCol HTS conductor</a:t>
            </a:r>
          </a:p>
          <a:p>
            <a:pPr algn="ctr"/>
            <a:r>
              <a:rPr lang="en-CH" sz="1600" dirty="0">
                <a:solidFill>
                  <a:srgbClr val="FFFF00"/>
                </a:solidFill>
                <a:latin typeface="Calibri" panose="020F0502020204030204"/>
              </a:rPr>
              <a:t>Operating current: 61 kA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388299-A9CB-0C7C-D503-7D546835A7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93063F-5471-E9DA-0A05-9C60F4F535D2}"/>
              </a:ext>
            </a:extLst>
          </p:cNvPr>
          <p:cNvSpPr txBox="1"/>
          <p:nvPr/>
        </p:nvSpPr>
        <p:spPr>
          <a:xfrm>
            <a:off x="2390095" y="6332991"/>
            <a:ext cx="5994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>
                <a:solidFill>
                  <a:schemeClr val="bg1"/>
                </a:solidFill>
              </a:rPr>
              <a:t>See A. Portone, et al., </a:t>
            </a:r>
            <a:r>
              <a:rPr lang="en-US" dirty="0">
                <a:solidFill>
                  <a:schemeClr val="bg1"/>
                </a:solidFill>
              </a:rPr>
              <a:t>2PoA01-02</a:t>
            </a:r>
            <a:r>
              <a:rPr lang="en-CH" dirty="0">
                <a:solidFill>
                  <a:schemeClr val="bg1"/>
                </a:solidFill>
              </a:rPr>
              <a:t> on Tuesday 12/9/2023</a:t>
            </a:r>
          </a:p>
        </p:txBody>
      </p:sp>
    </p:spTree>
    <p:extLst>
      <p:ext uri="{BB962C8B-B14F-4D97-AF65-F5344CB8AC3E}">
        <p14:creationId xmlns:p14="http://schemas.microsoft.com/office/powerpoint/2010/main" val="3949640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EE5350-CE9F-6B00-D724-B92496427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/>
          <a:lstStyle/>
          <a:p>
            <a:r>
              <a:rPr lang="en-CH" dirty="0"/>
              <a:t>Final cooling (40 T) magnetics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3D4A6E6-394E-088B-0C85-9D502087C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7220" y="1579658"/>
            <a:ext cx="3515304" cy="3997669"/>
          </a:xfrm>
        </p:spPr>
        <p:txBody>
          <a:bodyPr>
            <a:normAutofit/>
          </a:bodyPr>
          <a:lstStyle/>
          <a:p>
            <a:pPr marL="233363" lvl="1" indent="-226219"/>
            <a:r>
              <a:rPr lang="en-US" sz="1800" b="1" dirty="0">
                <a:solidFill>
                  <a:srgbClr val="0070C0"/>
                </a:solidFill>
              </a:rPr>
              <a:t>Modular </a:t>
            </a:r>
            <a:r>
              <a:rPr lang="en-US" sz="1800" dirty="0">
                <a:solidFill>
                  <a:srgbClr val="0070C0"/>
                </a:solidFill>
              </a:rPr>
              <a:t>pancake design with supporting </a:t>
            </a:r>
            <a:r>
              <a:rPr lang="en-US" sz="1800" i="1" dirty="0">
                <a:solidFill>
                  <a:srgbClr val="0070C0"/>
                </a:solidFill>
              </a:rPr>
              <a:t>ring and plates </a:t>
            </a:r>
            <a:r>
              <a:rPr lang="en-US" sz="1800" dirty="0">
                <a:solidFill>
                  <a:srgbClr val="0070C0"/>
                </a:solidFill>
              </a:rPr>
              <a:t>to manage hoop, radial and vertical stresses</a:t>
            </a:r>
          </a:p>
          <a:p>
            <a:pPr marL="214979" lvl="1" indent="-201216">
              <a:spcBef>
                <a:spcPts val="900"/>
              </a:spcBef>
            </a:pPr>
            <a:r>
              <a:rPr lang="en-US" sz="1700" dirty="0">
                <a:solidFill>
                  <a:srgbClr val="0070C0"/>
                </a:solidFill>
              </a:rPr>
              <a:t>Free bore </a:t>
            </a:r>
            <a:r>
              <a:rPr lang="en-US" sz="1700" b="1" dirty="0">
                <a:solidFill>
                  <a:srgbClr val="0070C0"/>
                </a:solidFill>
              </a:rPr>
              <a:t>50 mm</a:t>
            </a:r>
          </a:p>
          <a:p>
            <a:pPr marL="214979" lvl="1" indent="-201216">
              <a:spcBef>
                <a:spcPts val="900"/>
              </a:spcBef>
            </a:pPr>
            <a:r>
              <a:rPr lang="en-US" sz="1700" dirty="0">
                <a:solidFill>
                  <a:srgbClr val="0070C0"/>
                </a:solidFill>
              </a:rPr>
              <a:t>Inner ring thickness 5 mm</a:t>
            </a:r>
            <a:endParaRPr lang="en-US" sz="1700" b="1" dirty="0">
              <a:solidFill>
                <a:srgbClr val="0070C0"/>
              </a:solidFill>
            </a:endParaRPr>
          </a:p>
          <a:p>
            <a:pPr marL="214979" lvl="1" indent="-201216">
              <a:spcBef>
                <a:spcPts val="900"/>
              </a:spcBef>
            </a:pPr>
            <a:r>
              <a:rPr lang="en-US" sz="1700" dirty="0">
                <a:solidFill>
                  <a:srgbClr val="0070C0"/>
                </a:solidFill>
              </a:rPr>
              <a:t>Coil </a:t>
            </a:r>
            <a:r>
              <a:rPr lang="en-US" sz="1700" b="1" dirty="0">
                <a:solidFill>
                  <a:srgbClr val="FF0000"/>
                </a:solidFill>
              </a:rPr>
              <a:t>winding thickness 60 mm</a:t>
            </a:r>
          </a:p>
          <a:p>
            <a:pPr marL="402431" lvl="2" indent="-201216">
              <a:spcBef>
                <a:spcPts val="900"/>
              </a:spcBef>
            </a:pPr>
            <a:r>
              <a:rPr lang="en-US" sz="1600" b="1" i="1" dirty="0">
                <a:solidFill>
                  <a:srgbClr val="FF0000"/>
                </a:solidFill>
              </a:rPr>
              <a:t>J</a:t>
            </a:r>
            <a:r>
              <a:rPr lang="en-US" sz="1600" b="1" i="1" baseline="-25000" dirty="0">
                <a:solidFill>
                  <a:srgbClr val="FF0000"/>
                </a:solidFill>
              </a:rPr>
              <a:t>e</a:t>
            </a:r>
            <a:r>
              <a:rPr lang="en-US" sz="1600" b="1" baseline="-25000" dirty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= 632 A mm</a:t>
            </a:r>
            <a:r>
              <a:rPr lang="en-US" sz="1600" b="1" baseline="30000" dirty="0">
                <a:solidFill>
                  <a:srgbClr val="FF0000"/>
                </a:solidFill>
              </a:rPr>
              <a:t>-2 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1600" b="1" dirty="0">
                <a:solidFill>
                  <a:srgbClr val="FF0000"/>
                </a:solidFill>
              </a:rPr>
              <a:t>40 T</a:t>
            </a:r>
            <a:endParaRPr lang="en-US" sz="1700" b="1" dirty="0">
              <a:solidFill>
                <a:srgbClr val="FF0000"/>
              </a:solidFill>
            </a:endParaRPr>
          </a:p>
          <a:p>
            <a:pPr marL="214979" lvl="1" indent="-201216">
              <a:spcBef>
                <a:spcPts val="900"/>
              </a:spcBef>
            </a:pPr>
            <a:r>
              <a:rPr lang="en-US" sz="1700" dirty="0">
                <a:solidFill>
                  <a:srgbClr val="0070C0"/>
                </a:solidFill>
              </a:rPr>
              <a:t>Outer ring thickness </a:t>
            </a:r>
            <a:r>
              <a:rPr lang="en-US" sz="1700" i="1" dirty="0">
                <a:solidFill>
                  <a:srgbClr val="0070C0"/>
                </a:solidFill>
              </a:rPr>
              <a:t>60 mm</a:t>
            </a:r>
            <a:endParaRPr lang="en-US" sz="1700" dirty="0">
              <a:solidFill>
                <a:srgbClr val="0070C0"/>
              </a:solidFill>
            </a:endParaRPr>
          </a:p>
          <a:p>
            <a:pPr marL="452723" lvl="2" indent="-201216">
              <a:spcBef>
                <a:spcPts val="900"/>
              </a:spcBef>
            </a:pPr>
            <a:r>
              <a:rPr lang="en-US" sz="1900" b="1" dirty="0">
                <a:solidFill>
                  <a:srgbClr val="FF0000"/>
                </a:solidFill>
              </a:rPr>
              <a:t>Outer radius 150 mm</a:t>
            </a:r>
          </a:p>
          <a:p>
            <a:pPr marL="214979" lvl="1" indent="-201216">
              <a:spcBef>
                <a:spcPts val="900"/>
              </a:spcBef>
            </a:pPr>
            <a:r>
              <a:rPr lang="en-US" sz="1700" dirty="0">
                <a:solidFill>
                  <a:srgbClr val="0070C0"/>
                </a:solidFill>
              </a:rPr>
              <a:t>Horizontal plate thickness 2 mm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-1588" y="5425141"/>
            <a:ext cx="9144000" cy="67015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+mn-lt"/>
              </a:rPr>
              <a:t>46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 identical 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‘modular’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pancakes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and 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6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‘correction’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pancakes are used to straighten the field lines at the solenoid ends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6BDB487-A5CF-71F9-B37D-98CF9D00468B}"/>
              </a:ext>
            </a:extLst>
          </p:cNvPr>
          <p:cNvGrpSpPr/>
          <p:nvPr/>
        </p:nvGrpSpPr>
        <p:grpSpPr>
          <a:xfrm>
            <a:off x="5829300" y="1894410"/>
            <a:ext cx="3314700" cy="3318829"/>
            <a:chOff x="7329852" y="1328342"/>
            <a:chExt cx="4419600" cy="4425105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BF676826-9A1E-E26E-7060-DC8D839A2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29852" y="1333847"/>
              <a:ext cx="4419600" cy="4419600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564F791-0F98-13BA-845C-FEF67BC35FC4}"/>
                </a:ext>
              </a:extLst>
            </p:cNvPr>
            <p:cNvGrpSpPr/>
            <p:nvPr/>
          </p:nvGrpSpPr>
          <p:grpSpPr>
            <a:xfrm>
              <a:off x="8145491" y="1328342"/>
              <a:ext cx="3459955" cy="3983991"/>
              <a:chOff x="8231013" y="1975174"/>
              <a:chExt cx="3459955" cy="3983991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4B1F6EA-E1E6-9A6C-4D0B-5D4CBEC79899}"/>
                  </a:ext>
                </a:extLst>
              </p:cNvPr>
              <p:cNvGrpSpPr/>
              <p:nvPr/>
            </p:nvGrpSpPr>
            <p:grpSpPr>
              <a:xfrm>
                <a:off x="8231013" y="2186754"/>
                <a:ext cx="2925953" cy="3772411"/>
                <a:chOff x="8231013" y="2186754"/>
                <a:chExt cx="2925953" cy="3772411"/>
              </a:xfrm>
            </p:grpSpPr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54EBF8F5-66E1-CB6C-842B-1CBF39767DAF}"/>
                    </a:ext>
                  </a:extLst>
                </p:cNvPr>
                <p:cNvGrpSpPr/>
                <p:nvPr/>
              </p:nvGrpSpPr>
              <p:grpSpPr>
                <a:xfrm>
                  <a:off x="8238024" y="2186754"/>
                  <a:ext cx="2842029" cy="3772411"/>
                  <a:chOff x="8403495" y="2465428"/>
                  <a:chExt cx="2842029" cy="3772411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DE3B65F3-0FA3-D261-4DE8-F262DC4F3FA4}"/>
                      </a:ext>
                    </a:extLst>
                  </p:cNvPr>
                  <p:cNvGrpSpPr/>
                  <p:nvPr/>
                </p:nvGrpSpPr>
                <p:grpSpPr>
                  <a:xfrm>
                    <a:off x="8403497" y="2465428"/>
                    <a:ext cx="766980" cy="1037451"/>
                    <a:chOff x="8317084" y="2479379"/>
                    <a:chExt cx="766980" cy="1037451"/>
                  </a:xfrm>
                </p:grpSpPr>
                <p:sp>
                  <p:nvSpPr>
                    <p:cNvPr id="47" name="TextBox 46">
                      <a:extLst>
                        <a:ext uri="{FF2B5EF4-FFF2-40B4-BE49-F238E27FC236}">
                          <a16:creationId xmlns:a16="http://schemas.microsoft.com/office/drawing/2014/main" id="{5BF6C670-CB60-7D9F-747A-0D88D5E286AE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8044580" y="2751883"/>
                      <a:ext cx="1037451" cy="492443"/>
                    </a:xfrm>
                    <a:prstGeom prst="rect">
                      <a:avLst/>
                    </a:prstGeom>
                    <a:noFill/>
                    <a:ln>
                      <a:noFill/>
                      <a:prstDash val="solid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>
                          <a:latin typeface="Montserrat" pitchFamily="2" charset="77"/>
                        </a:rPr>
                        <a:t>Inner Ring</a:t>
                      </a:r>
                      <a:endParaRPr lang="en-GB" sz="900" dirty="0">
                        <a:latin typeface="Montserrat" pitchFamily="2" charset="77"/>
                      </a:endParaRPr>
                    </a:p>
                  </p:txBody>
                </p:sp>
                <p:cxnSp>
                  <p:nvCxnSpPr>
                    <p:cNvPr id="48" name="Straight Arrow Connector 47">
                      <a:extLst>
                        <a:ext uri="{FF2B5EF4-FFF2-40B4-BE49-F238E27FC236}">
                          <a16:creationId xmlns:a16="http://schemas.microsoft.com/office/drawing/2014/main" id="{F59AC825-FE3E-80EF-7438-580269E318C1}"/>
                        </a:ext>
                      </a:extLst>
                    </p:cNvPr>
                    <p:cNvCxnSpPr>
                      <a:cxnSpLocks/>
                      <a:stCxn id="47" idx="2"/>
                    </p:cNvCxnSpPr>
                    <p:nvPr/>
                  </p:nvCxnSpPr>
                  <p:spPr bwMode="auto">
                    <a:xfrm>
                      <a:off x="8809527" y="2998105"/>
                      <a:ext cx="274537" cy="29949"/>
                    </a:xfrm>
                    <a:prstGeom prst="straightConnector1">
                      <a:avLst/>
                    </a:prstGeom>
                    <a:solidFill>
                      <a:srgbClr val="FFFFFF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oval" w="sm" len="sm"/>
                    </a:ln>
                    <a:effectLst/>
                  </p:spPr>
                </p:cxnSp>
              </p:grpSp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B156D233-3B46-1377-A715-1D9CC3628C8C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0124321" y="2972559"/>
                    <a:ext cx="1121203" cy="1037452"/>
                    <a:chOff x="8525256" y="2468819"/>
                    <a:chExt cx="1121203" cy="1037452"/>
                  </a:xfrm>
                </p:grpSpPr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84563796-85EC-A7C2-5CC4-528074FFE76C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8252752" y="2741323"/>
                      <a:ext cx="1037452" cy="492443"/>
                    </a:xfrm>
                    <a:prstGeom prst="rect">
                      <a:avLst/>
                    </a:prstGeom>
                    <a:noFill/>
                    <a:ln>
                      <a:noFill/>
                      <a:prstDash val="sysDash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>
                          <a:latin typeface="Montserrat" pitchFamily="2" charset="77"/>
                        </a:rPr>
                        <a:t>Outer Ring</a:t>
                      </a:r>
                      <a:endParaRPr lang="en-GB" sz="900" dirty="0">
                        <a:latin typeface="Montserrat" pitchFamily="2" charset="77"/>
                      </a:endParaRPr>
                    </a:p>
                  </p:txBody>
                </p:sp>
                <p:cxnSp>
                  <p:nvCxnSpPr>
                    <p:cNvPr id="46" name="Straight Arrow Connector 45">
                      <a:extLst>
                        <a:ext uri="{FF2B5EF4-FFF2-40B4-BE49-F238E27FC236}">
                          <a16:creationId xmlns:a16="http://schemas.microsoft.com/office/drawing/2014/main" id="{C26A1525-D626-25E0-ED9B-117374202276}"/>
                        </a:ext>
                      </a:extLst>
                    </p:cNvPr>
                    <p:cNvCxnSpPr>
                      <a:cxnSpLocks/>
                      <a:stCxn id="45" idx="2"/>
                    </p:cNvCxnSpPr>
                    <p:nvPr/>
                  </p:nvCxnSpPr>
                  <p:spPr bwMode="auto">
                    <a:xfrm rot="10800000" flipH="1" flipV="1">
                      <a:off x="9017699" y="2987543"/>
                      <a:ext cx="628760" cy="164369"/>
                    </a:xfrm>
                    <a:prstGeom prst="straightConnector1">
                      <a:avLst/>
                    </a:prstGeom>
                    <a:solidFill>
                      <a:srgbClr val="FFFFFF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oval" w="sm" len="sm"/>
                    </a:ln>
                    <a:effectLst/>
                  </p:spPr>
                </p:cxnSp>
              </p:grpSp>
              <p:grpSp>
                <p:nvGrpSpPr>
                  <p:cNvPr id="39" name="Group 38">
                    <a:extLst>
                      <a:ext uri="{FF2B5EF4-FFF2-40B4-BE49-F238E27FC236}">
                        <a16:creationId xmlns:a16="http://schemas.microsoft.com/office/drawing/2014/main" id="{E43DF60F-D1BE-6910-985E-42DD6FEE31A6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9717645" y="4053628"/>
                    <a:ext cx="1451831" cy="1305848"/>
                    <a:chOff x="8517967" y="2194777"/>
                    <a:chExt cx="1451831" cy="1305848"/>
                  </a:xfrm>
                </p:grpSpPr>
                <p:sp>
                  <p:nvSpPr>
                    <p:cNvPr id="43" name="TextBox 42">
                      <a:extLst>
                        <a:ext uri="{FF2B5EF4-FFF2-40B4-BE49-F238E27FC236}">
                          <a16:creationId xmlns:a16="http://schemas.microsoft.com/office/drawing/2014/main" id="{AEE64CAE-B412-891E-9DF8-3A4F20066BE7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8018931" y="2693813"/>
                      <a:ext cx="1305848" cy="307776"/>
                    </a:xfrm>
                    <a:prstGeom prst="rect">
                      <a:avLst/>
                    </a:prstGeom>
                    <a:noFill/>
                    <a:ln>
                      <a:noFill/>
                      <a:prstDash val="sysDash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>
                          <a:latin typeface="Montserrat" pitchFamily="2" charset="77"/>
                        </a:rPr>
                        <a:t>‘Modular’ Coil</a:t>
                      </a:r>
                      <a:endParaRPr lang="en-GB" sz="900" dirty="0">
                        <a:latin typeface="Montserrat" pitchFamily="2" charset="77"/>
                      </a:endParaRPr>
                    </a:p>
                  </p:txBody>
                </p:sp>
                <p:cxnSp>
                  <p:nvCxnSpPr>
                    <p:cNvPr id="44" name="Straight Arrow Connector 43">
                      <a:extLst>
                        <a:ext uri="{FF2B5EF4-FFF2-40B4-BE49-F238E27FC236}">
                          <a16:creationId xmlns:a16="http://schemas.microsoft.com/office/drawing/2014/main" id="{E565F6BF-69B5-BB99-5C3E-E7FCDA5797CC}"/>
                        </a:ext>
                      </a:extLst>
                    </p:cNvPr>
                    <p:cNvCxnSpPr>
                      <a:cxnSpLocks/>
                      <a:stCxn id="43" idx="2"/>
                    </p:cNvCxnSpPr>
                    <p:nvPr/>
                  </p:nvCxnSpPr>
                  <p:spPr bwMode="auto">
                    <a:xfrm rot="10800000" flipH="1" flipV="1">
                      <a:off x="8825743" y="2847701"/>
                      <a:ext cx="1144055" cy="374845"/>
                    </a:xfrm>
                    <a:prstGeom prst="straightConnector1">
                      <a:avLst/>
                    </a:prstGeom>
                    <a:solidFill>
                      <a:srgbClr val="FFFFFF"/>
                    </a:solidFill>
                    <a:ln w="952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oval" w="sm" len="sm"/>
                    </a:ln>
                    <a:effectLst/>
                  </p:spPr>
                </p:cxnSp>
              </p:grpSp>
              <p:grpSp>
                <p:nvGrpSpPr>
                  <p:cNvPr id="40" name="Group 39">
                    <a:extLst>
                      <a:ext uri="{FF2B5EF4-FFF2-40B4-BE49-F238E27FC236}">
                        <a16:creationId xmlns:a16="http://schemas.microsoft.com/office/drawing/2014/main" id="{44E3F704-96B4-87B9-083C-20BFA13FD1B7}"/>
                      </a:ext>
                    </a:extLst>
                  </p:cNvPr>
                  <p:cNvGrpSpPr/>
                  <p:nvPr/>
                </p:nvGrpSpPr>
                <p:grpSpPr>
                  <a:xfrm>
                    <a:off x="8403495" y="4276634"/>
                    <a:ext cx="548913" cy="1961205"/>
                    <a:chOff x="8307696" y="4276634"/>
                    <a:chExt cx="548913" cy="1961205"/>
                  </a:xfrm>
                </p:grpSpPr>
                <p:sp>
                  <p:nvSpPr>
                    <p:cNvPr id="41" name="TextBox 40">
                      <a:extLst>
                        <a:ext uri="{FF2B5EF4-FFF2-40B4-BE49-F238E27FC236}">
                          <a16:creationId xmlns:a16="http://schemas.microsoft.com/office/drawing/2014/main" id="{F673DD86-B5BC-EFAB-73D6-282565266A06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7573315" y="5011015"/>
                      <a:ext cx="1961205" cy="492443"/>
                    </a:xfrm>
                    <a:prstGeom prst="rect">
                      <a:avLst/>
                    </a:prstGeom>
                    <a:noFill/>
                    <a:ln>
                      <a:noFill/>
                      <a:prstDash val="solid"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900" dirty="0">
                          <a:latin typeface="Montserrat" pitchFamily="2" charset="77"/>
                        </a:rPr>
                        <a:t>1 %  Field Homogeneity</a:t>
                      </a:r>
                      <a:endParaRPr lang="en-GB" sz="900" dirty="0">
                        <a:latin typeface="Montserrat" pitchFamily="2" charset="77"/>
                      </a:endParaRPr>
                    </a:p>
                  </p:txBody>
                </p:sp>
                <p:cxnSp>
                  <p:nvCxnSpPr>
                    <p:cNvPr id="42" name="Straight Arrow Connector 41">
                      <a:extLst>
                        <a:ext uri="{FF2B5EF4-FFF2-40B4-BE49-F238E27FC236}">
                          <a16:creationId xmlns:a16="http://schemas.microsoft.com/office/drawing/2014/main" id="{4EF321A9-CA95-AD70-6CDD-4D0771DAF0D1}"/>
                        </a:ext>
                      </a:extLst>
                    </p:cNvPr>
                    <p:cNvCxnSpPr>
                      <a:cxnSpLocks/>
                      <a:stCxn id="41" idx="2"/>
                    </p:cNvCxnSpPr>
                    <p:nvPr/>
                  </p:nvCxnSpPr>
                  <p:spPr bwMode="auto">
                    <a:xfrm flipV="1">
                      <a:off x="8800138" y="5042261"/>
                      <a:ext cx="56471" cy="214976"/>
                    </a:xfrm>
                    <a:prstGeom prst="straightConnector1">
                      <a:avLst/>
                    </a:prstGeom>
                    <a:solidFill>
                      <a:srgbClr val="FFFFFF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oval" w="sm" len="sm"/>
                    </a:ln>
                    <a:effectLst/>
                  </p:spPr>
                </p:cxnSp>
              </p:grp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4EB12E67-9FD3-C0FB-5B54-DF7000F49397}"/>
                    </a:ext>
                  </a:extLst>
                </p:cNvPr>
                <p:cNvGrpSpPr/>
                <p:nvPr/>
              </p:nvGrpSpPr>
              <p:grpSpPr>
                <a:xfrm>
                  <a:off x="8231013" y="3077791"/>
                  <a:ext cx="598858" cy="872416"/>
                  <a:chOff x="8335520" y="3365184"/>
                  <a:chExt cx="598858" cy="872416"/>
                </a:xfrm>
              </p:grpSpPr>
              <p:sp>
                <p:nvSpPr>
                  <p:cNvPr id="33" name="TextBox 32">
                    <a:extLst>
                      <a:ext uri="{FF2B5EF4-FFF2-40B4-BE49-F238E27FC236}">
                        <a16:creationId xmlns:a16="http://schemas.microsoft.com/office/drawing/2014/main" id="{EA997EA9-07D9-48EE-AF9C-E9A27FB23DD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290410" y="3700048"/>
                    <a:ext cx="582662" cy="4924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900" dirty="0">
                        <a:latin typeface="Montserrat" pitchFamily="2" charset="77"/>
                      </a:rPr>
                      <a:t>Bore</a:t>
                    </a:r>
                  </a:p>
                </p:txBody>
              </p: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4B15EC3D-F32F-0C82-92D1-E3030DFED052}"/>
                      </a:ext>
                    </a:extLst>
                  </p:cNvPr>
                  <p:cNvCxnSpPr>
                    <a:cxnSpLocks/>
                    <a:stCxn id="33" idx="2"/>
                  </p:cNvCxnSpPr>
                  <p:nvPr/>
                </p:nvCxnSpPr>
                <p:spPr bwMode="auto">
                  <a:xfrm flipV="1">
                    <a:off x="8827963" y="3365184"/>
                    <a:ext cx="106415" cy="58108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E6EA9D5F-799A-74F9-BFC9-05A66E0B1CB5}"/>
                      </a:ext>
                    </a:extLst>
                  </p:cNvPr>
                  <p:cNvCxnSpPr>
                    <a:cxnSpLocks/>
                    <a:stCxn id="33" idx="2"/>
                  </p:cNvCxnSpPr>
                  <p:nvPr/>
                </p:nvCxnSpPr>
                <p:spPr bwMode="auto">
                  <a:xfrm>
                    <a:off x="8827963" y="3946269"/>
                    <a:ext cx="106415" cy="4065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2F12BE3-7FBB-57AB-02EF-4F2B19258BAF}"/>
                    </a:ext>
                  </a:extLst>
                </p:cNvPr>
                <p:cNvSpPr txBox="1"/>
                <p:nvPr/>
              </p:nvSpPr>
              <p:spPr>
                <a:xfrm rot="5400000">
                  <a:off x="10504998" y="5167858"/>
                  <a:ext cx="811493" cy="492443"/>
                </a:xfrm>
                <a:prstGeom prst="rect">
                  <a:avLst/>
                </a:prstGeom>
                <a:noFill/>
                <a:ln>
                  <a:noFill/>
                  <a:prstDash val="sysDash"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900" dirty="0">
                      <a:latin typeface="Montserrat" pitchFamily="2" charset="77"/>
                    </a:rPr>
                    <a:t>Support Plate</a:t>
                  </a:r>
                  <a:endParaRPr lang="en-GB" sz="900" dirty="0">
                    <a:latin typeface="Montserrat" pitchFamily="2" charset="77"/>
                  </a:endParaRPr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764A5196-89D5-7DDF-92A2-FB028DD842F7}"/>
                    </a:ext>
                  </a:extLst>
                </p:cNvPr>
                <p:cNvCxnSpPr>
                  <a:cxnSpLocks/>
                  <a:stCxn id="31" idx="2"/>
                </p:cNvCxnSpPr>
                <p:nvPr/>
              </p:nvCxnSpPr>
              <p:spPr bwMode="auto">
                <a:xfrm flipH="1" flipV="1">
                  <a:off x="10103058" y="5262340"/>
                  <a:ext cx="561465" cy="151740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06177E4-A0AD-463C-922C-E162E236E826}"/>
                  </a:ext>
                </a:extLst>
              </p:cNvPr>
              <p:cNvSpPr txBox="1"/>
              <p:nvPr/>
            </p:nvSpPr>
            <p:spPr>
              <a:xfrm rot="5400000">
                <a:off x="10748561" y="2425138"/>
                <a:ext cx="1392371" cy="492443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Montserrat" pitchFamily="2" charset="77"/>
                  </a:rPr>
                  <a:t>‘Correction’ Coil</a:t>
                </a:r>
                <a:endParaRPr lang="en-GB" sz="900" dirty="0">
                  <a:latin typeface="Montserrat" pitchFamily="2" charset="77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EA964F7A-FED6-8072-406D-6BB3F1BA8D5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9535886" y="2428541"/>
                <a:ext cx="1770361" cy="137913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3FD37DCA-2BAB-EB5C-675B-1CDBE9B0F46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9535886" y="2293596"/>
                <a:ext cx="1770361" cy="27285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B5EC8F65-D786-C341-A275-B98458FCADF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9493830" y="2566454"/>
                <a:ext cx="1812417" cy="10305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72B37F8-B4BF-1903-6683-F299C8413295}"/>
              </a:ext>
            </a:extLst>
          </p:cNvPr>
          <p:cNvGrpSpPr/>
          <p:nvPr/>
        </p:nvGrpSpPr>
        <p:grpSpPr>
          <a:xfrm>
            <a:off x="-54958" y="1730030"/>
            <a:ext cx="2496286" cy="3472547"/>
            <a:chOff x="20305" y="1670206"/>
            <a:chExt cx="3328380" cy="4630062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1D55FBAB-5C3C-277C-FE9F-A0C560D7A890}"/>
                </a:ext>
              </a:extLst>
            </p:cNvPr>
            <p:cNvGrpSpPr/>
            <p:nvPr/>
          </p:nvGrpSpPr>
          <p:grpSpPr>
            <a:xfrm>
              <a:off x="466614" y="1670206"/>
              <a:ext cx="2882071" cy="4630062"/>
              <a:chOff x="108949" y="1663056"/>
              <a:chExt cx="2882071" cy="4630062"/>
            </a:xfrm>
          </p:grpSpPr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1BFF9A18-5193-AFBD-F799-D24D472D7CE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9468" t="7935" b="4842"/>
              <a:stretch/>
            </p:blipFill>
            <p:spPr>
              <a:xfrm>
                <a:off x="108949" y="1663056"/>
                <a:ext cx="2849926" cy="4630062"/>
              </a:xfrm>
              <a:prstGeom prst="rect">
                <a:avLst/>
              </a:prstGeom>
            </p:spPr>
          </p:pic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3EB6FD7-4ABD-7F78-5194-C1447F9E7F33}"/>
                  </a:ext>
                </a:extLst>
              </p:cNvPr>
              <p:cNvSpPr txBox="1"/>
              <p:nvPr/>
            </p:nvSpPr>
            <p:spPr>
              <a:xfrm rot="5400000">
                <a:off x="745486" y="3970474"/>
                <a:ext cx="409095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dirty="0">
                    <a:latin typeface="Montserrat" panose="00000500000000000000" pitchFamily="2" charset="0"/>
                  </a:rPr>
                  <a:t>Magnetic Field Modulus, T </a:t>
                </a: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AA8C7C6-F3BA-12E9-F9B7-81BBD4A01988}"/>
                </a:ext>
              </a:extLst>
            </p:cNvPr>
            <p:cNvSpPr txBox="1"/>
            <p:nvPr/>
          </p:nvSpPr>
          <p:spPr>
            <a:xfrm rot="16200000">
              <a:off x="-1902228" y="3877432"/>
              <a:ext cx="424517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>
                  <a:latin typeface="Montserrat" panose="00000500000000000000" pitchFamily="2" charset="0"/>
                </a:rPr>
                <a:t>lines represent the field direction   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E0C2E99A-DA44-783D-B2E1-1AF1B3359C47}"/>
              </a:ext>
            </a:extLst>
          </p:cNvPr>
          <p:cNvSpPr txBox="1"/>
          <p:nvPr/>
        </p:nvSpPr>
        <p:spPr>
          <a:xfrm>
            <a:off x="6354832" y="1658049"/>
            <a:ext cx="26003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Montserrat" panose="00000500000000000000" pitchFamily="2" charset="0"/>
              </a:rPr>
              <a:t>Cross Section of ¼ Solenoid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DCB6C8-98A7-BA4D-1D7F-38338E85F0AA}"/>
              </a:ext>
            </a:extLst>
          </p:cNvPr>
          <p:cNvSpPr txBox="1"/>
          <p:nvPr/>
        </p:nvSpPr>
        <p:spPr>
          <a:xfrm>
            <a:off x="3027121" y="6308166"/>
            <a:ext cx="5366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2000" dirty="0">
                <a:solidFill>
                  <a:schemeClr val="bg1"/>
                </a:solidFill>
              </a:rPr>
              <a:t>Courtesy of B. Bordini and A. Dudarev, CERN</a:t>
            </a:r>
          </a:p>
        </p:txBody>
      </p:sp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C331230-E99C-C8CE-726F-E363BD5432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060" y="881075"/>
            <a:ext cx="3169377" cy="752727"/>
          </a:xfrm>
          <a:prstGeom prst="rect">
            <a:avLst/>
          </a:prstGeom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C2622911-8DB6-0D00-28EE-4E9E19A2E3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9566" y="906173"/>
            <a:ext cx="2175312" cy="75272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67D0D59-997D-8366-8FFD-AE10D865409A}"/>
              </a:ext>
            </a:extLst>
          </p:cNvPr>
          <p:cNvCxnSpPr/>
          <p:nvPr/>
        </p:nvCxnSpPr>
        <p:spPr>
          <a:xfrm>
            <a:off x="3958492" y="1282537"/>
            <a:ext cx="1291843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C94ABE4-4C78-EB01-76D7-1E4AC522A7C7}"/>
              </a:ext>
            </a:extLst>
          </p:cNvPr>
          <p:cNvSpPr txBox="1"/>
          <p:nvPr/>
        </p:nvSpPr>
        <p:spPr>
          <a:xfrm>
            <a:off x="3804435" y="897511"/>
            <a:ext cx="1654620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dirty="0">
                <a:latin typeface="Symbol" pitchFamily="2" charset="2"/>
              </a:rPr>
              <a:t>s</a:t>
            </a:r>
            <a:r>
              <a:rPr lang="en-CH" sz="1636" baseline="-25000" dirty="0"/>
              <a:t>max</a:t>
            </a:r>
            <a:r>
              <a:rPr lang="en-CH" sz="1636" dirty="0"/>
              <a:t> = 600 MPa</a:t>
            </a:r>
          </a:p>
        </p:txBody>
      </p:sp>
    </p:spTree>
    <p:extLst>
      <p:ext uri="{BB962C8B-B14F-4D97-AF65-F5344CB8AC3E}">
        <p14:creationId xmlns:p14="http://schemas.microsoft.com/office/powerpoint/2010/main" val="100572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EE5350-CE9F-6B00-D724-B92496427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/>
          <a:lstStyle/>
          <a:p>
            <a:r>
              <a:rPr lang="en-CH" dirty="0"/>
              <a:t>Final cooling (40 T) mechanics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90A22C-CDAA-7F11-5E01-02FC6D6222DB}"/>
              </a:ext>
            </a:extLst>
          </p:cNvPr>
          <p:cNvSpPr txBox="1">
            <a:spLocks/>
          </p:cNvSpPr>
          <p:nvPr/>
        </p:nvSpPr>
        <p:spPr>
          <a:xfrm>
            <a:off x="6726" y="4485897"/>
            <a:ext cx="9144000" cy="16176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</a:rPr>
              <a:t>Preloading, a 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radial precompression of ~ 200 MPa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is essential to limit the conductor hoop stress to acceptable values and to prevent tensile radial stress.</a:t>
            </a:r>
          </a:p>
          <a:p>
            <a:pPr marL="7144" lvl="1" indent="0">
              <a:buNone/>
            </a:pPr>
            <a:endParaRPr lang="en-US" sz="1050" dirty="0">
              <a:solidFill>
                <a:srgbClr val="0070C0"/>
              </a:solidFill>
              <a:latin typeface="+mn-lt"/>
            </a:endParaRPr>
          </a:p>
          <a:p>
            <a:pPr marL="7144" lvl="1" indent="0">
              <a:buNone/>
            </a:pPr>
            <a:r>
              <a:rPr lang="en-US" sz="1800" b="1" dirty="0">
                <a:solidFill>
                  <a:srgbClr val="0070C0"/>
                </a:solidFill>
                <a:latin typeface="+mn-lt"/>
              </a:rPr>
              <a:t>Electro-mechanical design and tests are in progress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to validate the concept and identify issues/solutions towards assessing the performance limits.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B329A7E-2A6B-BBA1-391B-F48FC6D420C3}"/>
              </a:ext>
            </a:extLst>
          </p:cNvPr>
          <p:cNvSpPr txBox="1">
            <a:spLocks/>
          </p:cNvSpPr>
          <p:nvPr/>
        </p:nvSpPr>
        <p:spPr>
          <a:xfrm>
            <a:off x="-6728" y="3316420"/>
            <a:ext cx="9157454" cy="11457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922" lvl="1" indent="-129779"/>
            <a:endParaRPr lang="en-US" sz="1500" dirty="0">
              <a:solidFill>
                <a:srgbClr val="0070C0"/>
              </a:solidFill>
              <a:latin typeface="Montserrat" pitchFamily="2" charset="77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5FED84-A8CC-F3A1-6AE6-4BC756BCE09D}"/>
              </a:ext>
            </a:extLst>
          </p:cNvPr>
          <p:cNvGrpSpPr/>
          <p:nvPr/>
        </p:nvGrpSpPr>
        <p:grpSpPr>
          <a:xfrm>
            <a:off x="87616" y="1187399"/>
            <a:ext cx="4432843" cy="3346407"/>
            <a:chOff x="116822" y="2219503"/>
            <a:chExt cx="5910456" cy="446187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E7F2D2A-C6D2-1572-8D40-B591300915E8}"/>
                </a:ext>
              </a:extLst>
            </p:cNvPr>
            <p:cNvGrpSpPr/>
            <p:nvPr/>
          </p:nvGrpSpPr>
          <p:grpSpPr>
            <a:xfrm>
              <a:off x="127709" y="2246078"/>
              <a:ext cx="5899569" cy="4435300"/>
              <a:chOff x="127709" y="2246078"/>
              <a:chExt cx="5899569" cy="44353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BDCF3B43-FECB-87B8-D778-04607EEBCC62}"/>
                  </a:ext>
                </a:extLst>
              </p:cNvPr>
              <p:cNvGrpSpPr/>
              <p:nvPr/>
            </p:nvGrpSpPr>
            <p:grpSpPr>
              <a:xfrm>
                <a:off x="127709" y="2469378"/>
                <a:ext cx="5899569" cy="4212000"/>
                <a:chOff x="127709" y="2153692"/>
                <a:chExt cx="5899569" cy="4212000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A737BBAC-7732-CF33-3A82-3F46D910BA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8389" t="9443" r="3236" b="4795"/>
                <a:stretch/>
              </p:blipFill>
              <p:spPr>
                <a:xfrm>
                  <a:off x="127709" y="2397198"/>
                  <a:ext cx="2269427" cy="3724986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3EB074CC-C368-76BF-6F77-779315026A6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8193" b="4171"/>
                <a:stretch/>
              </p:blipFill>
              <p:spPr>
                <a:xfrm>
                  <a:off x="2746958" y="2320954"/>
                  <a:ext cx="2895600" cy="3806382"/>
                </a:xfrm>
                <a:prstGeom prst="rect">
                  <a:avLst/>
                </a:prstGeom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529DBB4-7920-0726-D341-69B818C6E98D}"/>
                    </a:ext>
                  </a:extLst>
                </p:cNvPr>
                <p:cNvSpPr txBox="1"/>
                <p:nvPr/>
              </p:nvSpPr>
              <p:spPr>
                <a:xfrm rot="5400000">
                  <a:off x="516812" y="4059637"/>
                  <a:ext cx="4090960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50" dirty="0">
                      <a:latin typeface="Montserrat" panose="00000500000000000000" pitchFamily="2" charset="0"/>
                    </a:rPr>
                    <a:t>Radial Stress, MPa 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F004264-C640-B505-A9ED-CD63CE122BF1}"/>
                    </a:ext>
                  </a:extLst>
                </p:cNvPr>
                <p:cNvSpPr txBox="1"/>
                <p:nvPr/>
              </p:nvSpPr>
              <p:spPr>
                <a:xfrm rot="5400000">
                  <a:off x="3721224" y="4059637"/>
                  <a:ext cx="4212000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50" dirty="0">
                      <a:latin typeface="Montserrat" panose="00000500000000000000" pitchFamily="2" charset="0"/>
                    </a:rPr>
                    <a:t>Hoop Stress, MPa 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CA70C37-446E-D588-D1F8-B6860147C2A4}"/>
                  </a:ext>
                </a:extLst>
              </p:cNvPr>
              <p:cNvSpPr txBox="1"/>
              <p:nvPr/>
            </p:nvSpPr>
            <p:spPr>
              <a:xfrm>
                <a:off x="127709" y="2246078"/>
                <a:ext cx="5884182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50" b="1" dirty="0">
                    <a:latin typeface="Montserrat" panose="00000500000000000000" pitchFamily="2" charset="0"/>
                  </a:rPr>
                  <a:t>Solenoid not Energized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171A0AD-BCEB-AF1A-0F9C-54BA843ECF3F}"/>
                </a:ext>
              </a:extLst>
            </p:cNvPr>
            <p:cNvSpPr/>
            <p:nvPr/>
          </p:nvSpPr>
          <p:spPr>
            <a:xfrm>
              <a:off x="116822" y="2219503"/>
              <a:ext cx="5896018" cy="4273812"/>
            </a:xfrm>
            <a:prstGeom prst="rect">
              <a:avLst/>
            </a:prstGeom>
            <a:noFill/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39D7C97-C150-855A-926C-0DBC2AC07CF8}"/>
              </a:ext>
            </a:extLst>
          </p:cNvPr>
          <p:cNvGrpSpPr/>
          <p:nvPr/>
        </p:nvGrpSpPr>
        <p:grpSpPr>
          <a:xfrm>
            <a:off x="4665448" y="1187400"/>
            <a:ext cx="4481527" cy="3326474"/>
            <a:chOff x="6285913" y="2219503"/>
            <a:chExt cx="5975369" cy="443529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C43230-25FA-F288-2988-1469E1701380}"/>
                </a:ext>
              </a:extLst>
            </p:cNvPr>
            <p:cNvGrpSpPr/>
            <p:nvPr/>
          </p:nvGrpSpPr>
          <p:grpSpPr>
            <a:xfrm>
              <a:off x="6285913" y="2219503"/>
              <a:ext cx="5975369" cy="4435299"/>
              <a:chOff x="6285913" y="2219503"/>
              <a:chExt cx="5975369" cy="4435299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BE6176F-CBA8-F406-C49B-A6AFFD136C3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9041" b="4824"/>
              <a:stretch/>
            </p:blipFill>
            <p:spPr>
              <a:xfrm>
                <a:off x="9012307" y="2665623"/>
                <a:ext cx="2895600" cy="3741216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371B4D6A-0BD1-9A8E-CC9B-4C6BE28872D4}"/>
                  </a:ext>
                </a:extLst>
              </p:cNvPr>
              <p:cNvGrpSpPr/>
              <p:nvPr/>
            </p:nvGrpSpPr>
            <p:grpSpPr>
              <a:xfrm>
                <a:off x="6361713" y="2219503"/>
                <a:ext cx="5899569" cy="4435299"/>
                <a:chOff x="127709" y="2246078"/>
                <a:chExt cx="5899569" cy="4435299"/>
              </a:xfrm>
            </p:grpSpPr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E632AD17-43AE-0C8C-5FC2-958B2BFF7A38}"/>
                    </a:ext>
                  </a:extLst>
                </p:cNvPr>
                <p:cNvGrpSpPr/>
                <p:nvPr/>
              </p:nvGrpSpPr>
              <p:grpSpPr>
                <a:xfrm>
                  <a:off x="2362237" y="2469377"/>
                  <a:ext cx="3665041" cy="4212000"/>
                  <a:chOff x="2362237" y="2153691"/>
                  <a:chExt cx="3665041" cy="4212000"/>
                </a:xfrm>
              </p:grpSpPr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B0BBB61D-314A-FC8C-4379-3AA9CF47F94A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516812" y="4059636"/>
                    <a:ext cx="4090960" cy="4001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350" dirty="0">
                        <a:latin typeface="Montserrat" panose="00000500000000000000" pitchFamily="2" charset="0"/>
                      </a:rPr>
                      <a:t>Radial Stress, MPa </a:t>
                    </a:r>
                  </a:p>
                </p:txBody>
              </p: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E6899A60-2000-F6B9-3031-11CB5CA9D775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21224" y="4059636"/>
                    <a:ext cx="4212000" cy="40010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350" dirty="0">
                        <a:latin typeface="Montserrat" panose="00000500000000000000" pitchFamily="2" charset="0"/>
                      </a:rPr>
                      <a:t>Hoop Stress, MPa </a:t>
                    </a:r>
                  </a:p>
                </p:txBody>
              </p:sp>
            </p:grp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72D442F0-3A64-5D5A-1FEF-A05915A5BAC1}"/>
                    </a:ext>
                  </a:extLst>
                </p:cNvPr>
                <p:cNvSpPr txBox="1"/>
                <p:nvPr/>
              </p:nvSpPr>
              <p:spPr>
                <a:xfrm>
                  <a:off x="127709" y="2246078"/>
                  <a:ext cx="5884182" cy="400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350" b="1" dirty="0">
                      <a:latin typeface="Montserrat" panose="00000500000000000000" pitchFamily="2" charset="0"/>
                    </a:rPr>
                    <a:t>Solenoid Energized to 40 T</a:t>
                  </a:r>
                </a:p>
              </p:txBody>
            </p:sp>
          </p:grp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DE40B26E-FDAF-B3DB-B23B-E2BD494867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8927" t="6793" b="4124"/>
              <a:stretch/>
            </p:blipFill>
            <p:spPr>
              <a:xfrm>
                <a:off x="6285913" y="2601640"/>
                <a:ext cx="2347556" cy="3869183"/>
              </a:xfrm>
              <a:prstGeom prst="rect">
                <a:avLst/>
              </a:prstGeom>
            </p:spPr>
          </p:pic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44DF69E-B86E-ACCF-F688-B20C531180D8}"/>
                </a:ext>
              </a:extLst>
            </p:cNvPr>
            <p:cNvSpPr/>
            <p:nvPr/>
          </p:nvSpPr>
          <p:spPr>
            <a:xfrm>
              <a:off x="6285913" y="2219503"/>
              <a:ext cx="5896018" cy="4273812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C8CEE4FE-31B7-86CA-24D9-D2E389EB7E99}"/>
              </a:ext>
            </a:extLst>
          </p:cNvPr>
          <p:cNvSpPr/>
          <p:nvPr/>
        </p:nvSpPr>
        <p:spPr>
          <a:xfrm>
            <a:off x="1471205" y="4126432"/>
            <a:ext cx="327296" cy="208637"/>
          </a:xfrm>
          <a:prstGeom prst="rect">
            <a:avLst/>
          </a:prstGeom>
          <a:solidFill>
            <a:srgbClr val="FFFF00">
              <a:alpha val="27195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D7FD1EA-0B55-8A52-D8AC-CF5824157D2D}"/>
              </a:ext>
            </a:extLst>
          </p:cNvPr>
          <p:cNvSpPr/>
          <p:nvPr/>
        </p:nvSpPr>
        <p:spPr>
          <a:xfrm>
            <a:off x="6027702" y="3977203"/>
            <a:ext cx="327296" cy="208637"/>
          </a:xfrm>
          <a:prstGeom prst="rect">
            <a:avLst/>
          </a:prstGeom>
          <a:solidFill>
            <a:srgbClr val="FFFF00">
              <a:alpha val="27195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4939C77-4A16-51B8-F24E-71F8ECF26CE9}"/>
              </a:ext>
            </a:extLst>
          </p:cNvPr>
          <p:cNvSpPr/>
          <p:nvPr/>
        </p:nvSpPr>
        <p:spPr>
          <a:xfrm>
            <a:off x="8481407" y="1517245"/>
            <a:ext cx="276999" cy="208637"/>
          </a:xfrm>
          <a:prstGeom prst="rect">
            <a:avLst/>
          </a:prstGeom>
          <a:solidFill>
            <a:srgbClr val="FFFF00">
              <a:alpha val="27195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91CAC97-D09C-4F69-5CA4-AE48F893B308}"/>
              </a:ext>
            </a:extLst>
          </p:cNvPr>
          <p:cNvSpPr txBox="1"/>
          <p:nvPr/>
        </p:nvSpPr>
        <p:spPr>
          <a:xfrm>
            <a:off x="2881440" y="6308166"/>
            <a:ext cx="5511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2000" dirty="0">
                <a:solidFill>
                  <a:schemeClr val="bg1"/>
                </a:solidFill>
              </a:rPr>
              <a:t>Courtesy of B. Bordini and C. Accettura, CERN</a:t>
            </a:r>
          </a:p>
        </p:txBody>
      </p:sp>
    </p:spTree>
    <p:extLst>
      <p:ext uri="{BB962C8B-B14F-4D97-AF65-F5344CB8AC3E}">
        <p14:creationId xmlns:p14="http://schemas.microsoft.com/office/powerpoint/2010/main" val="193986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1A7B2-F49E-7D55-9581-2D4C4A378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(40 T) quench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A5FBFA-7C58-C9F7-E497-4953627307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BE1725F-851F-C605-8674-3F0F295EBF3B}"/>
              </a:ext>
            </a:extLst>
          </p:cNvPr>
          <p:cNvSpPr txBox="1">
            <a:spLocks/>
          </p:cNvSpPr>
          <p:nvPr/>
        </p:nvSpPr>
        <p:spPr>
          <a:xfrm>
            <a:off x="-6728" y="4650898"/>
            <a:ext cx="9157454" cy="114574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922" lvl="1" indent="-129779"/>
            <a:endParaRPr lang="en-US" sz="1500" dirty="0">
              <a:solidFill>
                <a:srgbClr val="0070C0"/>
              </a:solidFill>
              <a:latin typeface="Montserrat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CAF68B-C743-4B28-FA17-885CE7C426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8" t="6803" r="6807"/>
          <a:stretch/>
        </p:blipFill>
        <p:spPr>
          <a:xfrm>
            <a:off x="222908" y="1446470"/>
            <a:ext cx="5037384" cy="4074551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AB803A4-920C-786B-AF9D-56370393BC83}"/>
              </a:ext>
            </a:extLst>
          </p:cNvPr>
          <p:cNvSpPr txBox="1">
            <a:spLocks/>
          </p:cNvSpPr>
          <p:nvPr/>
        </p:nvSpPr>
        <p:spPr>
          <a:xfrm>
            <a:off x="5500215" y="1589812"/>
            <a:ext cx="3410588" cy="378786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</a:rPr>
              <a:t>At this magnet scale (i.e. stored energy and size) a 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non-insulated winding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seems to be a good option for quench management.</a:t>
            </a:r>
          </a:p>
          <a:p>
            <a:pPr marL="7144" lvl="1" indent="0">
              <a:buNone/>
            </a:pPr>
            <a:endParaRPr lang="en-US" sz="1800" dirty="0">
              <a:solidFill>
                <a:srgbClr val="0070C0"/>
              </a:solidFill>
              <a:latin typeface="+mn-lt"/>
            </a:endParaRPr>
          </a:p>
          <a:p>
            <a:pPr marL="7144" lvl="1" indent="0"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</a:rPr>
              <a:t>Transverse resistance control in a range suitable for operation, balancing protection, mechanics, ramp time and field stability will be crucial (</a:t>
            </a:r>
            <a:r>
              <a:rPr lang="en-US" sz="1800" b="1" dirty="0">
                <a:solidFill>
                  <a:srgbClr val="0070C0"/>
                </a:solidFill>
                <a:latin typeface="+mn-lt"/>
              </a:rPr>
              <a:t>priority R&amp;D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B30A58-864E-0A79-555B-33BBE776AE1C}"/>
              </a:ext>
            </a:extLst>
          </p:cNvPr>
          <p:cNvSpPr txBox="1"/>
          <p:nvPr/>
        </p:nvSpPr>
        <p:spPr>
          <a:xfrm>
            <a:off x="4923025" y="6308166"/>
            <a:ext cx="34701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2000" dirty="0">
                <a:solidFill>
                  <a:schemeClr val="bg1"/>
                </a:solidFill>
              </a:rPr>
              <a:t>Courtesy of T. Mulder, CERN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77F8D737-3789-EEC5-07D5-6080775AD3FF}"/>
              </a:ext>
            </a:extLst>
          </p:cNvPr>
          <p:cNvSpPr txBox="1">
            <a:spLocks/>
          </p:cNvSpPr>
          <p:nvPr/>
        </p:nvSpPr>
        <p:spPr>
          <a:xfrm>
            <a:off x="6726" y="5298667"/>
            <a:ext cx="9144000" cy="83531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44" lvl="1" indent="0"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</a:rPr>
              <a:t>Singe and stacked pancake tests are planned to validate the concept and identify issues/solutions towards assessing the performance limits.</a:t>
            </a:r>
            <a:endParaRPr lang="en-US" sz="12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9295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5621"/>
            <a:ext cx="8226854" cy="940443"/>
          </a:xfrm>
        </p:spPr>
        <p:txBody>
          <a:bodyPr/>
          <a:lstStyle/>
          <a:p>
            <a:r>
              <a:rPr lang="en-US" dirty="0"/>
              <a:t>Accelerator magnets (±1.8 T)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F692925E-1874-4947-8679-7766A31C8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72" y="1993294"/>
            <a:ext cx="3074402" cy="27720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28CEA4-64FE-6D59-7F9A-65A35FA85B2A}"/>
              </a:ext>
            </a:extLst>
          </p:cNvPr>
          <p:cNvSpPr txBox="1"/>
          <p:nvPr/>
        </p:nvSpPr>
        <p:spPr>
          <a:xfrm>
            <a:off x="3756118" y="6368709"/>
            <a:ext cx="1635512" cy="3162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55" dirty="0"/>
              <a:t>F. Boattini, CERN</a:t>
            </a:r>
          </a:p>
        </p:txBody>
      </p:sp>
      <p:pic>
        <p:nvPicPr>
          <p:cNvPr id="8" name="Picture 7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DF4E25EA-6541-AC79-E09C-42F03603F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81" y="843932"/>
            <a:ext cx="1740349" cy="1260000"/>
          </a:xfrm>
          <a:prstGeom prst="rect">
            <a:avLst/>
          </a:prstGeom>
        </p:spPr>
      </p:pic>
      <p:pic>
        <p:nvPicPr>
          <p:cNvPr id="11" name="Picture 10" descr="Square&#10;&#10;Description automatically generated">
            <a:extLst>
              <a:ext uri="{FF2B5EF4-FFF2-40B4-BE49-F238E27FC236}">
                <a16:creationId xmlns:a16="http://schemas.microsoft.com/office/drawing/2014/main" id="{2AD65E06-DB27-4B17-918D-8F49CBD778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774" y="843932"/>
            <a:ext cx="1411893" cy="1260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36DF87B-CC2E-E83F-9F96-7D4692070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0737" y="843932"/>
            <a:ext cx="1430369" cy="1260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ECBC2B-34BC-DA1E-3BA6-93D4F76CC90A}"/>
              </a:ext>
            </a:extLst>
          </p:cNvPr>
          <p:cNvSpPr txBox="1"/>
          <p:nvPr/>
        </p:nvSpPr>
        <p:spPr>
          <a:xfrm>
            <a:off x="4041195" y="217498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/>
              <a:t>5.07 kJ/m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700791-5BF0-F5F4-1971-3C8532DF4475}"/>
              </a:ext>
            </a:extLst>
          </p:cNvPr>
          <p:cNvSpPr txBox="1"/>
          <p:nvPr/>
        </p:nvSpPr>
        <p:spPr>
          <a:xfrm>
            <a:off x="5611968" y="2174980"/>
            <a:ext cx="1487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/>
              <a:t>5.65…7.14 kJ/m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1C58C7-C040-3502-BF61-A9605F6B95DB}"/>
              </a:ext>
            </a:extLst>
          </p:cNvPr>
          <p:cNvSpPr txBox="1"/>
          <p:nvPr/>
        </p:nvSpPr>
        <p:spPr>
          <a:xfrm>
            <a:off x="7640460" y="2174980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dirty="0"/>
              <a:t>5.89 kJ/m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C7C197-AD78-0CEE-9DA7-DD891D596F0C}"/>
              </a:ext>
            </a:extLst>
          </p:cNvPr>
          <p:cNvSpPr txBox="1"/>
          <p:nvPr/>
        </p:nvSpPr>
        <p:spPr>
          <a:xfrm>
            <a:off x="148420" y="1012267"/>
            <a:ext cx="3435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>
                <a:solidFill>
                  <a:srgbClr val="FF0000"/>
                </a:solidFill>
              </a:rPr>
              <a:t>Warm dipoles are pulsed from </a:t>
            </a:r>
          </a:p>
          <a:p>
            <a:r>
              <a:rPr lang="en-CH" sz="1800" dirty="0">
                <a:solidFill>
                  <a:srgbClr val="FF0000"/>
                </a:solidFill>
              </a:rPr>
              <a:t>-Bmax to +Bmax at high speed (0.35 to 6.37 ms) every 200 ms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3CC2AF-46B2-D103-657E-E745CAA0AFB9}"/>
              </a:ext>
            </a:extLst>
          </p:cNvPr>
          <p:cNvSpPr txBox="1"/>
          <p:nvPr/>
        </p:nvSpPr>
        <p:spPr>
          <a:xfrm>
            <a:off x="208091" y="5134018"/>
            <a:ext cx="3435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800" dirty="0"/>
              <a:t>Cold dipoles provide a steady baseline field of about 10 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E47731-85F3-5556-8A99-8CA3540414E7}"/>
              </a:ext>
            </a:extLst>
          </p:cNvPr>
          <p:cNvSpPr txBox="1"/>
          <p:nvPr/>
        </p:nvSpPr>
        <p:spPr>
          <a:xfrm>
            <a:off x="3643128" y="2463490"/>
            <a:ext cx="5386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T</a:t>
            </a:r>
            <a:r>
              <a:rPr lang="en-CH" sz="1800" dirty="0"/>
              <a:t>he main challenge is the management of the power in the resistive dipoles (</a:t>
            </a:r>
            <a:r>
              <a:rPr lang="en-CH" sz="1800" dirty="0">
                <a:solidFill>
                  <a:srgbClr val="FF0000"/>
                </a:solidFill>
              </a:rPr>
              <a:t>several tens of GW</a:t>
            </a:r>
            <a:r>
              <a:rPr lang="en-CH" sz="1800" dirty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/>
              <a:t>Minimum stored magnetic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</a:t>
            </a:r>
            <a:r>
              <a:rPr lang="en-CH" sz="1800" dirty="0"/>
              <a:t>ighly efficient energy storage and recovery</a:t>
            </a:r>
          </a:p>
        </p:txBody>
      </p:sp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7A4D06B0-E473-8725-EF00-13E6C7B833A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32" t="2916" b="44748"/>
          <a:stretch/>
        </p:blipFill>
        <p:spPr>
          <a:xfrm>
            <a:off x="3756118" y="4375711"/>
            <a:ext cx="2524509" cy="14773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67F0AC6-1ED7-DE5E-519F-6FA3E9E67B1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5" t="17165" r="-435" b="20333"/>
          <a:stretch/>
        </p:blipFill>
        <p:spPr>
          <a:xfrm>
            <a:off x="6198603" y="4617672"/>
            <a:ext cx="2918425" cy="140833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F3F066E-CBC9-6F72-C500-4F7DB411A198}"/>
              </a:ext>
            </a:extLst>
          </p:cNvPr>
          <p:cNvSpPr txBox="1"/>
          <p:nvPr/>
        </p:nvSpPr>
        <p:spPr>
          <a:xfrm>
            <a:off x="4657054" y="4645654"/>
            <a:ext cx="13821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HTS flat racetracks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782662-8D37-F311-3E05-13943F774D69}"/>
              </a:ext>
            </a:extLst>
          </p:cNvPr>
          <p:cNvSpPr txBox="1"/>
          <p:nvPr/>
        </p:nvSpPr>
        <p:spPr>
          <a:xfrm>
            <a:off x="3380345" y="5858909"/>
            <a:ext cx="28055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R</a:t>
            </a:r>
            <a:r>
              <a:rPr lang="en-CH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ectangular magnet bore 100 mm x 30 mm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ECF9A-99F6-63BC-3504-25C8F63745C5}"/>
              </a:ext>
            </a:extLst>
          </p:cNvPr>
          <p:cNvSpPr txBox="1"/>
          <p:nvPr/>
        </p:nvSpPr>
        <p:spPr>
          <a:xfrm>
            <a:off x="3901052" y="4776459"/>
            <a:ext cx="65627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peak field</a:t>
            </a:r>
          </a:p>
          <a:p>
            <a:pPr algn="r"/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10.4 T</a:t>
            </a:r>
            <a:endParaRPr lang="en-CH" sz="1050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7786A1E-2EEA-1A0E-58CC-BD01488EA7A9}"/>
              </a:ext>
            </a:extLst>
          </p:cNvPr>
          <p:cNvSpPr txBox="1"/>
          <p:nvPr/>
        </p:nvSpPr>
        <p:spPr>
          <a:xfrm>
            <a:off x="7288228" y="4537293"/>
            <a:ext cx="113364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b3 = -7.2 units</a:t>
            </a:r>
          </a:p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b5 = -1.4 units</a:t>
            </a:r>
          </a:p>
          <a:p>
            <a:r>
              <a:rPr lang="en-US" sz="1050" dirty="0">
                <a:solidFill>
                  <a:schemeClr val="accent6">
                    <a:lumMod val="50000"/>
                  </a:schemeClr>
                </a:solidFill>
                <a:latin typeface="Helvetica Light" panose="020B0403020202020204" pitchFamily="34" charset="0"/>
              </a:rPr>
              <a:t>b7 = -0.03 units</a:t>
            </a:r>
            <a:endParaRPr lang="en-CH" sz="1050" dirty="0">
              <a:solidFill>
                <a:schemeClr val="accent6">
                  <a:lumMod val="50000"/>
                </a:schemeClr>
              </a:solidFill>
              <a:latin typeface="Helvetica Light" panose="020B04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62983-8236-A0F4-B355-A914F062C2B3}"/>
              </a:ext>
            </a:extLst>
          </p:cNvPr>
          <p:cNvSpPr txBox="1"/>
          <p:nvPr/>
        </p:nvSpPr>
        <p:spPr>
          <a:xfrm>
            <a:off x="3651281" y="3874244"/>
            <a:ext cx="5303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 </a:t>
            </a:r>
            <a:r>
              <a:rPr lang="en-US" sz="1800" i="1" dirty="0">
                <a:solidFill>
                  <a:srgbClr val="FF0000"/>
                </a:solidFill>
              </a:rPr>
              <a:t>simple</a:t>
            </a:r>
            <a:r>
              <a:rPr lang="en-US" sz="1800" dirty="0">
                <a:solidFill>
                  <a:srgbClr val="FF0000"/>
                </a:solidFill>
              </a:rPr>
              <a:t> HTS racetrack dipole </a:t>
            </a:r>
            <a:r>
              <a:rPr lang="en-US" sz="1800" dirty="0"/>
              <a:t>could match the beam requirements and aperture</a:t>
            </a:r>
            <a:endParaRPr lang="en-CH" sz="1800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4EB4D55-F3FD-8DA2-5BEC-CAD0909863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C046DF-E320-118D-66D0-AFDC2A4074FE}"/>
              </a:ext>
            </a:extLst>
          </p:cNvPr>
          <p:cNvSpPr txBox="1"/>
          <p:nvPr/>
        </p:nvSpPr>
        <p:spPr>
          <a:xfrm>
            <a:off x="2291800" y="6332991"/>
            <a:ext cx="609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>
                <a:solidFill>
                  <a:schemeClr val="bg1"/>
                </a:solidFill>
              </a:rPr>
              <a:t>See M. Breschi, et al., </a:t>
            </a:r>
            <a:r>
              <a:rPr lang="en-US" dirty="0">
                <a:solidFill>
                  <a:schemeClr val="bg1"/>
                </a:solidFill>
              </a:rPr>
              <a:t>4PoA02-04</a:t>
            </a:r>
            <a:r>
              <a:rPr lang="en-CH" dirty="0">
                <a:solidFill>
                  <a:schemeClr val="bg1"/>
                </a:solidFill>
              </a:rPr>
              <a:t> on Thursday 14/9/2023</a:t>
            </a:r>
          </a:p>
        </p:txBody>
      </p:sp>
    </p:spTree>
    <p:extLst>
      <p:ext uri="{BB962C8B-B14F-4D97-AF65-F5344CB8AC3E}">
        <p14:creationId xmlns:p14="http://schemas.microsoft.com/office/powerpoint/2010/main" val="2423480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0D1C9AD-C8C8-B917-8193-3376154357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541" y="819569"/>
            <a:ext cx="3918434" cy="3553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E210B6-7257-73BA-2E87-D42D3C0190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58" y="819569"/>
            <a:ext cx="3927869" cy="3551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50" y="36083"/>
            <a:ext cx="8471133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Collider magnets limits – A-B plots</a:t>
            </a:r>
          </a:p>
        </p:txBody>
      </p:sp>
      <p:sp>
        <p:nvSpPr>
          <p:cNvPr id="52" name="Content Placeholder 51">
            <a:extLst>
              <a:ext uri="{FF2B5EF4-FFF2-40B4-BE49-F238E27FC236}">
                <a16:creationId xmlns:a16="http://schemas.microsoft.com/office/drawing/2014/main" id="{7246CC2A-A158-2E23-8926-39C078A56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60" y="4427696"/>
            <a:ext cx="8803639" cy="167089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W</a:t>
            </a:r>
            <a:r>
              <a:rPr lang="en-CH" sz="1800" dirty="0"/>
              <a:t>ork in progress to provide analytical expression for the magnet design limits (including protection and cost)</a:t>
            </a:r>
          </a:p>
          <a:p>
            <a:r>
              <a:rPr lang="en-CH" sz="1800" dirty="0"/>
              <a:t>Nb</a:t>
            </a:r>
            <a:r>
              <a:rPr lang="en-CH" sz="1800" baseline="-25000" dirty="0"/>
              <a:t>3</a:t>
            </a:r>
            <a:r>
              <a:rPr lang="en-CH" sz="1800" dirty="0"/>
              <a:t>Sn falls short of required performance because of </a:t>
            </a:r>
            <a:r>
              <a:rPr lang="en-CH" sz="2400" b="1" dirty="0">
                <a:solidFill>
                  <a:srgbClr val="FF0000"/>
                </a:solidFill>
              </a:rPr>
              <a:t>operating margin </a:t>
            </a:r>
            <a:r>
              <a:rPr lang="en-CH" sz="1800" dirty="0"/>
              <a:t>and peak stress (at affordable cost !)</a:t>
            </a:r>
          </a:p>
          <a:p>
            <a:r>
              <a:rPr lang="en-CH" sz="1800" dirty="0"/>
              <a:t>HTS falls short of required performance because of peak stress and protection (at affordable cost !) – </a:t>
            </a:r>
            <a:r>
              <a:rPr lang="en-CH" sz="2400" b="1" dirty="0">
                <a:solidFill>
                  <a:srgbClr val="FF0000"/>
                </a:solidFill>
              </a:rPr>
              <a:t>Need to devise alternative protection schemes</a:t>
            </a:r>
            <a:endParaRPr lang="en-CH" sz="1800" b="1" dirty="0">
              <a:solidFill>
                <a:srgbClr val="FF0000"/>
              </a:solidFill>
            </a:endParaRPr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90F1692A-3B11-3D86-F324-66F88D56EFFD}"/>
              </a:ext>
            </a:extLst>
          </p:cNvPr>
          <p:cNvSpPr/>
          <p:nvPr/>
        </p:nvSpPr>
        <p:spPr>
          <a:xfrm>
            <a:off x="1722002" y="1148064"/>
            <a:ext cx="2598355" cy="2226325"/>
          </a:xfrm>
          <a:custGeom>
            <a:avLst/>
            <a:gdLst>
              <a:gd name="connsiteX0" fmla="*/ 178130 w 3016332"/>
              <a:gd name="connsiteY0" fmla="*/ 771896 h 2612572"/>
              <a:gd name="connsiteX1" fmla="*/ 344384 w 3016332"/>
              <a:gd name="connsiteY1" fmla="*/ 1235034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178130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2407079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885704 w 3016332"/>
              <a:gd name="connsiteY7" fmla="*/ 2600696 h 2612572"/>
              <a:gd name="connsiteX8" fmla="*/ 3016332 w 3016332"/>
              <a:gd name="connsiteY8" fmla="*/ 2612572 h 2612572"/>
              <a:gd name="connsiteX9" fmla="*/ 2407079 w 3016332"/>
              <a:gd name="connsiteY9" fmla="*/ 0 h 2612572"/>
              <a:gd name="connsiteX10" fmla="*/ 0 w 3016332"/>
              <a:gd name="connsiteY10" fmla="*/ 11875 h 2612572"/>
              <a:gd name="connsiteX11" fmla="*/ 118753 w 3016332"/>
              <a:gd name="connsiteY11" fmla="*/ 417385 h 2612572"/>
              <a:gd name="connsiteX12" fmla="*/ 262136 w 3016332"/>
              <a:gd name="connsiteY12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3016332 w 3016332"/>
              <a:gd name="connsiteY7" fmla="*/ 2612572 h 2612572"/>
              <a:gd name="connsiteX8" fmla="*/ 2407079 w 3016332"/>
              <a:gd name="connsiteY8" fmla="*/ 0 h 2612572"/>
              <a:gd name="connsiteX9" fmla="*/ 0 w 3016332"/>
              <a:gd name="connsiteY9" fmla="*/ 11875 h 2612572"/>
              <a:gd name="connsiteX10" fmla="*/ 118753 w 3016332"/>
              <a:gd name="connsiteY10" fmla="*/ 417385 h 2612572"/>
              <a:gd name="connsiteX11" fmla="*/ 262136 w 3016332"/>
              <a:gd name="connsiteY11" fmla="*/ 771896 h 2612572"/>
              <a:gd name="connsiteX0" fmla="*/ 262136 w 2407079"/>
              <a:gd name="connsiteY0" fmla="*/ 771896 h 2492319"/>
              <a:gd name="connsiteX1" fmla="*/ 493728 w 2407079"/>
              <a:gd name="connsiteY1" fmla="*/ 1246660 h 2492319"/>
              <a:gd name="connsiteX2" fmla="*/ 690527 w 2407079"/>
              <a:gd name="connsiteY2" fmla="*/ 1531917 h 2492319"/>
              <a:gd name="connsiteX3" fmla="*/ 927202 w 2407079"/>
              <a:gd name="connsiteY3" fmla="*/ 1828299 h 2492319"/>
              <a:gd name="connsiteX4" fmla="*/ 1179078 w 2407079"/>
              <a:gd name="connsiteY4" fmla="*/ 2090058 h 2492319"/>
              <a:gd name="connsiteX5" fmla="*/ 1579418 w 2407079"/>
              <a:gd name="connsiteY5" fmla="*/ 2350315 h 2492319"/>
              <a:gd name="connsiteX6" fmla="*/ 1985720 w 2407079"/>
              <a:gd name="connsiteY6" fmla="*/ 2492319 h 2492319"/>
              <a:gd name="connsiteX7" fmla="*/ 2407079 w 2407079"/>
              <a:gd name="connsiteY7" fmla="*/ 0 h 2492319"/>
              <a:gd name="connsiteX8" fmla="*/ 0 w 2407079"/>
              <a:gd name="connsiteY8" fmla="*/ 11875 h 2492319"/>
              <a:gd name="connsiteX9" fmla="*/ 118753 w 2407079"/>
              <a:gd name="connsiteY9" fmla="*/ 417385 h 2492319"/>
              <a:gd name="connsiteX10" fmla="*/ 262136 w 2407079"/>
              <a:gd name="connsiteY10" fmla="*/ 771896 h 2492319"/>
              <a:gd name="connsiteX0" fmla="*/ 262136 w 1987047"/>
              <a:gd name="connsiteY0" fmla="*/ 771896 h 2492319"/>
              <a:gd name="connsiteX1" fmla="*/ 493728 w 1987047"/>
              <a:gd name="connsiteY1" fmla="*/ 1246660 h 2492319"/>
              <a:gd name="connsiteX2" fmla="*/ 690527 w 1987047"/>
              <a:gd name="connsiteY2" fmla="*/ 1531917 h 2492319"/>
              <a:gd name="connsiteX3" fmla="*/ 927202 w 1987047"/>
              <a:gd name="connsiteY3" fmla="*/ 1828299 h 2492319"/>
              <a:gd name="connsiteX4" fmla="*/ 1179078 w 1987047"/>
              <a:gd name="connsiteY4" fmla="*/ 2090058 h 2492319"/>
              <a:gd name="connsiteX5" fmla="*/ 1579418 w 1987047"/>
              <a:gd name="connsiteY5" fmla="*/ 2350315 h 2492319"/>
              <a:gd name="connsiteX6" fmla="*/ 1985720 w 1987047"/>
              <a:gd name="connsiteY6" fmla="*/ 2492319 h 2492319"/>
              <a:gd name="connsiteX7" fmla="*/ 1987047 w 1987047"/>
              <a:gd name="connsiteY7" fmla="*/ 0 h 2492319"/>
              <a:gd name="connsiteX8" fmla="*/ 0 w 1987047"/>
              <a:gd name="connsiteY8" fmla="*/ 11875 h 2492319"/>
              <a:gd name="connsiteX9" fmla="*/ 118753 w 1987047"/>
              <a:gd name="connsiteY9" fmla="*/ 417385 h 2492319"/>
              <a:gd name="connsiteX10" fmla="*/ 262136 w 1987047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47311 w 2015605"/>
              <a:gd name="connsiteY9" fmla="*/ 417385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1832121 w 2015605"/>
              <a:gd name="connsiteY6" fmla="*/ 2451048 h 2492319"/>
              <a:gd name="connsiteX7" fmla="*/ 2014278 w 2015605"/>
              <a:gd name="connsiteY7" fmla="*/ 2492319 h 2492319"/>
              <a:gd name="connsiteX8" fmla="*/ 2015605 w 2015605"/>
              <a:gd name="connsiteY8" fmla="*/ 0 h 2492319"/>
              <a:gd name="connsiteX9" fmla="*/ 0 w 2015605"/>
              <a:gd name="connsiteY9" fmla="*/ 11875 h 2492319"/>
              <a:gd name="connsiteX10" fmla="*/ 152503 w 2015605"/>
              <a:gd name="connsiteY10" fmla="*/ 448269 h 2492319"/>
              <a:gd name="connsiteX11" fmla="*/ 290694 w 2015605"/>
              <a:gd name="connsiteY11" fmla="*/ 771896 h 2492319"/>
              <a:gd name="connsiteX0" fmla="*/ 290694 w 2027270"/>
              <a:gd name="connsiteY0" fmla="*/ 771896 h 2496180"/>
              <a:gd name="connsiteX1" fmla="*/ 545652 w 2027270"/>
              <a:gd name="connsiteY1" fmla="*/ 1246660 h 2496180"/>
              <a:gd name="connsiteX2" fmla="*/ 739854 w 2027270"/>
              <a:gd name="connsiteY2" fmla="*/ 1535778 h 2496180"/>
              <a:gd name="connsiteX3" fmla="*/ 981722 w 2027270"/>
              <a:gd name="connsiteY3" fmla="*/ 1832159 h 2496180"/>
              <a:gd name="connsiteX4" fmla="*/ 1246579 w 2027270"/>
              <a:gd name="connsiteY4" fmla="*/ 2113222 h 2496180"/>
              <a:gd name="connsiteX5" fmla="*/ 1607976 w 2027270"/>
              <a:gd name="connsiteY5" fmla="*/ 2350315 h 2496180"/>
              <a:gd name="connsiteX6" fmla="*/ 1832121 w 2027270"/>
              <a:gd name="connsiteY6" fmla="*/ 2451048 h 2496180"/>
              <a:gd name="connsiteX7" fmla="*/ 2027259 w 2027270"/>
              <a:gd name="connsiteY7" fmla="*/ 2496180 h 2496180"/>
              <a:gd name="connsiteX8" fmla="*/ 2015605 w 2027270"/>
              <a:gd name="connsiteY8" fmla="*/ 0 h 2496180"/>
              <a:gd name="connsiteX9" fmla="*/ 0 w 2027270"/>
              <a:gd name="connsiteY9" fmla="*/ 11875 h 2496180"/>
              <a:gd name="connsiteX10" fmla="*/ 152503 w 2027270"/>
              <a:gd name="connsiteY10" fmla="*/ 448269 h 2496180"/>
              <a:gd name="connsiteX11" fmla="*/ 290694 w 2027270"/>
              <a:gd name="connsiteY11" fmla="*/ 771896 h 2496180"/>
              <a:gd name="connsiteX0" fmla="*/ 290694 w 2027319"/>
              <a:gd name="connsiteY0" fmla="*/ 760314 h 2484598"/>
              <a:gd name="connsiteX1" fmla="*/ 545652 w 2027319"/>
              <a:gd name="connsiteY1" fmla="*/ 1235078 h 2484598"/>
              <a:gd name="connsiteX2" fmla="*/ 739854 w 2027319"/>
              <a:gd name="connsiteY2" fmla="*/ 1524196 h 2484598"/>
              <a:gd name="connsiteX3" fmla="*/ 981722 w 2027319"/>
              <a:gd name="connsiteY3" fmla="*/ 1820577 h 2484598"/>
              <a:gd name="connsiteX4" fmla="*/ 1246579 w 2027319"/>
              <a:gd name="connsiteY4" fmla="*/ 2101640 h 2484598"/>
              <a:gd name="connsiteX5" fmla="*/ 1607976 w 2027319"/>
              <a:gd name="connsiteY5" fmla="*/ 2338733 h 2484598"/>
              <a:gd name="connsiteX6" fmla="*/ 1832121 w 2027319"/>
              <a:gd name="connsiteY6" fmla="*/ 2439466 h 2484598"/>
              <a:gd name="connsiteX7" fmla="*/ 2027259 w 2027319"/>
              <a:gd name="connsiteY7" fmla="*/ 2484598 h 2484598"/>
              <a:gd name="connsiteX8" fmla="*/ 2025990 w 2027319"/>
              <a:gd name="connsiteY8" fmla="*/ 0 h 2484598"/>
              <a:gd name="connsiteX9" fmla="*/ 0 w 2027319"/>
              <a:gd name="connsiteY9" fmla="*/ 293 h 2484598"/>
              <a:gd name="connsiteX10" fmla="*/ 152503 w 2027319"/>
              <a:gd name="connsiteY10" fmla="*/ 436687 h 2484598"/>
              <a:gd name="connsiteX11" fmla="*/ 290694 w 2027319"/>
              <a:gd name="connsiteY11" fmla="*/ 760314 h 2484598"/>
              <a:gd name="connsiteX0" fmla="*/ 290694 w 2027319"/>
              <a:gd name="connsiteY0" fmla="*/ 764175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27319" h="2488459">
                <a:moveTo>
                  <a:pt x="290694" y="764175"/>
                </a:moveTo>
                <a:lnTo>
                  <a:pt x="545652" y="1238939"/>
                </a:lnTo>
                <a:lnTo>
                  <a:pt x="739854" y="1528057"/>
                </a:lnTo>
                <a:lnTo>
                  <a:pt x="981722" y="1824438"/>
                </a:lnTo>
                <a:lnTo>
                  <a:pt x="1246579" y="2105501"/>
                </a:lnTo>
                <a:lnTo>
                  <a:pt x="1607976" y="2342594"/>
                </a:lnTo>
                <a:cubicBezTo>
                  <a:pt x="1680095" y="2365877"/>
                  <a:pt x="1760002" y="2420044"/>
                  <a:pt x="1832121" y="2443327"/>
                </a:cubicBezTo>
                <a:lnTo>
                  <a:pt x="2027259" y="2488459"/>
                </a:lnTo>
                <a:cubicBezTo>
                  <a:pt x="2027701" y="1657686"/>
                  <a:pt x="2025548" y="830773"/>
                  <a:pt x="2025990" y="0"/>
                </a:cubicBezTo>
                <a:lnTo>
                  <a:pt x="0" y="4154"/>
                </a:lnTo>
                <a:lnTo>
                  <a:pt x="152503" y="440548"/>
                </a:lnTo>
                <a:lnTo>
                  <a:pt x="290694" y="764175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71D2FAA-9903-F70A-82DB-B5029D05628C}"/>
              </a:ext>
            </a:extLst>
          </p:cNvPr>
          <p:cNvSpPr/>
          <p:nvPr/>
        </p:nvSpPr>
        <p:spPr>
          <a:xfrm>
            <a:off x="2700820" y="1144889"/>
            <a:ext cx="1620297" cy="2740787"/>
          </a:xfrm>
          <a:custGeom>
            <a:avLst/>
            <a:gdLst>
              <a:gd name="connsiteX0" fmla="*/ 1355725 w 1359764"/>
              <a:gd name="connsiteY0" fmla="*/ 2317750 h 2324100"/>
              <a:gd name="connsiteX1" fmla="*/ 558800 w 1359764"/>
              <a:gd name="connsiteY1" fmla="*/ 2324100 h 2324100"/>
              <a:gd name="connsiteX2" fmla="*/ 0 w 1359764"/>
              <a:gd name="connsiteY2" fmla="*/ 0 h 2324100"/>
              <a:gd name="connsiteX3" fmla="*/ 1358900 w 1359764"/>
              <a:gd name="connsiteY3" fmla="*/ 0 h 2324100"/>
              <a:gd name="connsiteX4" fmla="*/ 1355725 w 1359764"/>
              <a:gd name="connsiteY4" fmla="*/ 2317750 h 2324100"/>
              <a:gd name="connsiteX0" fmla="*/ 1355725 w 1359764"/>
              <a:gd name="connsiteY0" fmla="*/ 2317750 h 2326838"/>
              <a:gd name="connsiteX1" fmla="*/ 602236 w 1359764"/>
              <a:gd name="connsiteY1" fmla="*/ 2326838 h 2326838"/>
              <a:gd name="connsiteX2" fmla="*/ 0 w 1359764"/>
              <a:gd name="connsiteY2" fmla="*/ 0 h 2326838"/>
              <a:gd name="connsiteX3" fmla="*/ 1358900 w 1359764"/>
              <a:gd name="connsiteY3" fmla="*/ 0 h 2326838"/>
              <a:gd name="connsiteX4" fmla="*/ 1355725 w 1359764"/>
              <a:gd name="connsiteY4" fmla="*/ 2317750 h 2326838"/>
              <a:gd name="connsiteX0" fmla="*/ 1355725 w 1359764"/>
              <a:gd name="connsiteY0" fmla="*/ 2317750 h 2317750"/>
              <a:gd name="connsiteX1" fmla="*/ 532388 w 1359764"/>
              <a:gd name="connsiteY1" fmla="*/ 2316111 h 2317750"/>
              <a:gd name="connsiteX2" fmla="*/ 0 w 1359764"/>
              <a:gd name="connsiteY2" fmla="*/ 0 h 2317750"/>
              <a:gd name="connsiteX3" fmla="*/ 1358900 w 1359764"/>
              <a:gd name="connsiteY3" fmla="*/ 0 h 2317750"/>
              <a:gd name="connsiteX4" fmla="*/ 1355725 w 1359764"/>
              <a:gd name="connsiteY4" fmla="*/ 2317750 h 2317750"/>
              <a:gd name="connsiteX0" fmla="*/ 1338263 w 1358948"/>
              <a:gd name="connsiteY0" fmla="*/ 2317750 h 2317750"/>
              <a:gd name="connsiteX1" fmla="*/ 532388 w 1358948"/>
              <a:gd name="connsiteY1" fmla="*/ 2316111 h 2317750"/>
              <a:gd name="connsiteX2" fmla="*/ 0 w 1358948"/>
              <a:gd name="connsiteY2" fmla="*/ 0 h 2317750"/>
              <a:gd name="connsiteX3" fmla="*/ 1358900 w 1358948"/>
              <a:gd name="connsiteY3" fmla="*/ 0 h 2317750"/>
              <a:gd name="connsiteX4" fmla="*/ 1338263 w 1358948"/>
              <a:gd name="connsiteY4" fmla="*/ 2317750 h 2317750"/>
              <a:gd name="connsiteX0" fmla="*/ 1338263 w 1340405"/>
              <a:gd name="connsiteY0" fmla="*/ 2317750 h 2317750"/>
              <a:gd name="connsiteX1" fmla="*/ 532388 w 1340405"/>
              <a:gd name="connsiteY1" fmla="*/ 2316111 h 2317750"/>
              <a:gd name="connsiteX2" fmla="*/ 0 w 1340405"/>
              <a:gd name="connsiteY2" fmla="*/ 0 h 2317750"/>
              <a:gd name="connsiteX3" fmla="*/ 1336449 w 1340405"/>
              <a:gd name="connsiteY3" fmla="*/ 8046 h 2317750"/>
              <a:gd name="connsiteX4" fmla="*/ 1338263 w 1340405"/>
              <a:gd name="connsiteY4" fmla="*/ 2317750 h 2317750"/>
              <a:gd name="connsiteX0" fmla="*/ 1270910 w 1273052"/>
              <a:gd name="connsiteY0" fmla="*/ 2315068 h 2315068"/>
              <a:gd name="connsiteX1" fmla="*/ 465035 w 1273052"/>
              <a:gd name="connsiteY1" fmla="*/ 2313429 h 2315068"/>
              <a:gd name="connsiteX2" fmla="*/ 0 w 1273052"/>
              <a:gd name="connsiteY2" fmla="*/ 0 h 2315068"/>
              <a:gd name="connsiteX3" fmla="*/ 1269096 w 1273052"/>
              <a:gd name="connsiteY3" fmla="*/ 5364 h 2315068"/>
              <a:gd name="connsiteX4" fmla="*/ 1270910 w 1273052"/>
              <a:gd name="connsiteY4" fmla="*/ 2315068 h 231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052" h="2315068">
                <a:moveTo>
                  <a:pt x="1270910" y="2315068"/>
                </a:moveTo>
                <a:lnTo>
                  <a:pt x="465035" y="2313429"/>
                </a:lnTo>
                <a:lnTo>
                  <a:pt x="0" y="0"/>
                </a:lnTo>
                <a:lnTo>
                  <a:pt x="1269096" y="5364"/>
                </a:lnTo>
                <a:cubicBezTo>
                  <a:pt x="1270154" y="779006"/>
                  <a:pt x="1276202" y="1544601"/>
                  <a:pt x="1270910" y="2315068"/>
                </a:cubicBezTo>
                <a:close/>
              </a:path>
            </a:pathLst>
          </a:custGeom>
          <a:solidFill>
            <a:srgbClr val="7030A0">
              <a:alpha val="1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EE6AAF8E-A699-A1D5-07C4-0E7549DE9FE7}"/>
              </a:ext>
            </a:extLst>
          </p:cNvPr>
          <p:cNvSpPr/>
          <p:nvPr/>
        </p:nvSpPr>
        <p:spPr>
          <a:xfrm>
            <a:off x="2877787" y="1132849"/>
            <a:ext cx="1442569" cy="1311266"/>
          </a:xfrm>
          <a:custGeom>
            <a:avLst/>
            <a:gdLst>
              <a:gd name="connsiteX0" fmla="*/ 178130 w 3016332"/>
              <a:gd name="connsiteY0" fmla="*/ 771896 h 2612572"/>
              <a:gd name="connsiteX1" fmla="*/ 344384 w 3016332"/>
              <a:gd name="connsiteY1" fmla="*/ 1235034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178130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2407079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885704 w 3016332"/>
              <a:gd name="connsiteY7" fmla="*/ 2600696 h 2612572"/>
              <a:gd name="connsiteX8" fmla="*/ 3016332 w 3016332"/>
              <a:gd name="connsiteY8" fmla="*/ 2612572 h 2612572"/>
              <a:gd name="connsiteX9" fmla="*/ 2407079 w 3016332"/>
              <a:gd name="connsiteY9" fmla="*/ 0 h 2612572"/>
              <a:gd name="connsiteX10" fmla="*/ 0 w 3016332"/>
              <a:gd name="connsiteY10" fmla="*/ 11875 h 2612572"/>
              <a:gd name="connsiteX11" fmla="*/ 118753 w 3016332"/>
              <a:gd name="connsiteY11" fmla="*/ 417385 h 2612572"/>
              <a:gd name="connsiteX12" fmla="*/ 262136 w 3016332"/>
              <a:gd name="connsiteY12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3016332 w 3016332"/>
              <a:gd name="connsiteY7" fmla="*/ 2612572 h 2612572"/>
              <a:gd name="connsiteX8" fmla="*/ 2407079 w 3016332"/>
              <a:gd name="connsiteY8" fmla="*/ 0 h 2612572"/>
              <a:gd name="connsiteX9" fmla="*/ 0 w 3016332"/>
              <a:gd name="connsiteY9" fmla="*/ 11875 h 2612572"/>
              <a:gd name="connsiteX10" fmla="*/ 118753 w 3016332"/>
              <a:gd name="connsiteY10" fmla="*/ 417385 h 2612572"/>
              <a:gd name="connsiteX11" fmla="*/ 262136 w 3016332"/>
              <a:gd name="connsiteY11" fmla="*/ 771896 h 2612572"/>
              <a:gd name="connsiteX0" fmla="*/ 262136 w 2407079"/>
              <a:gd name="connsiteY0" fmla="*/ 771896 h 2492319"/>
              <a:gd name="connsiteX1" fmla="*/ 493728 w 2407079"/>
              <a:gd name="connsiteY1" fmla="*/ 1246660 h 2492319"/>
              <a:gd name="connsiteX2" fmla="*/ 690527 w 2407079"/>
              <a:gd name="connsiteY2" fmla="*/ 1531917 h 2492319"/>
              <a:gd name="connsiteX3" fmla="*/ 927202 w 2407079"/>
              <a:gd name="connsiteY3" fmla="*/ 1828299 h 2492319"/>
              <a:gd name="connsiteX4" fmla="*/ 1179078 w 2407079"/>
              <a:gd name="connsiteY4" fmla="*/ 2090058 h 2492319"/>
              <a:gd name="connsiteX5" fmla="*/ 1579418 w 2407079"/>
              <a:gd name="connsiteY5" fmla="*/ 2350315 h 2492319"/>
              <a:gd name="connsiteX6" fmla="*/ 1985720 w 2407079"/>
              <a:gd name="connsiteY6" fmla="*/ 2492319 h 2492319"/>
              <a:gd name="connsiteX7" fmla="*/ 2407079 w 2407079"/>
              <a:gd name="connsiteY7" fmla="*/ 0 h 2492319"/>
              <a:gd name="connsiteX8" fmla="*/ 0 w 2407079"/>
              <a:gd name="connsiteY8" fmla="*/ 11875 h 2492319"/>
              <a:gd name="connsiteX9" fmla="*/ 118753 w 2407079"/>
              <a:gd name="connsiteY9" fmla="*/ 417385 h 2492319"/>
              <a:gd name="connsiteX10" fmla="*/ 262136 w 2407079"/>
              <a:gd name="connsiteY10" fmla="*/ 771896 h 2492319"/>
              <a:gd name="connsiteX0" fmla="*/ 262136 w 1987047"/>
              <a:gd name="connsiteY0" fmla="*/ 771896 h 2492319"/>
              <a:gd name="connsiteX1" fmla="*/ 493728 w 1987047"/>
              <a:gd name="connsiteY1" fmla="*/ 1246660 h 2492319"/>
              <a:gd name="connsiteX2" fmla="*/ 690527 w 1987047"/>
              <a:gd name="connsiteY2" fmla="*/ 1531917 h 2492319"/>
              <a:gd name="connsiteX3" fmla="*/ 927202 w 1987047"/>
              <a:gd name="connsiteY3" fmla="*/ 1828299 h 2492319"/>
              <a:gd name="connsiteX4" fmla="*/ 1179078 w 1987047"/>
              <a:gd name="connsiteY4" fmla="*/ 2090058 h 2492319"/>
              <a:gd name="connsiteX5" fmla="*/ 1579418 w 1987047"/>
              <a:gd name="connsiteY5" fmla="*/ 2350315 h 2492319"/>
              <a:gd name="connsiteX6" fmla="*/ 1985720 w 1987047"/>
              <a:gd name="connsiteY6" fmla="*/ 2492319 h 2492319"/>
              <a:gd name="connsiteX7" fmla="*/ 1987047 w 1987047"/>
              <a:gd name="connsiteY7" fmla="*/ 0 h 2492319"/>
              <a:gd name="connsiteX8" fmla="*/ 0 w 1987047"/>
              <a:gd name="connsiteY8" fmla="*/ 11875 h 2492319"/>
              <a:gd name="connsiteX9" fmla="*/ 118753 w 1987047"/>
              <a:gd name="connsiteY9" fmla="*/ 417385 h 2492319"/>
              <a:gd name="connsiteX10" fmla="*/ 262136 w 1987047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47311 w 2015605"/>
              <a:gd name="connsiteY9" fmla="*/ 417385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1832121 w 2015605"/>
              <a:gd name="connsiteY6" fmla="*/ 2451048 h 2492319"/>
              <a:gd name="connsiteX7" fmla="*/ 2014278 w 2015605"/>
              <a:gd name="connsiteY7" fmla="*/ 2492319 h 2492319"/>
              <a:gd name="connsiteX8" fmla="*/ 2015605 w 2015605"/>
              <a:gd name="connsiteY8" fmla="*/ 0 h 2492319"/>
              <a:gd name="connsiteX9" fmla="*/ 0 w 2015605"/>
              <a:gd name="connsiteY9" fmla="*/ 11875 h 2492319"/>
              <a:gd name="connsiteX10" fmla="*/ 152503 w 2015605"/>
              <a:gd name="connsiteY10" fmla="*/ 448269 h 2492319"/>
              <a:gd name="connsiteX11" fmla="*/ 290694 w 2015605"/>
              <a:gd name="connsiteY11" fmla="*/ 771896 h 2492319"/>
              <a:gd name="connsiteX0" fmla="*/ 290694 w 2027270"/>
              <a:gd name="connsiteY0" fmla="*/ 771896 h 2496180"/>
              <a:gd name="connsiteX1" fmla="*/ 545652 w 2027270"/>
              <a:gd name="connsiteY1" fmla="*/ 1246660 h 2496180"/>
              <a:gd name="connsiteX2" fmla="*/ 739854 w 2027270"/>
              <a:gd name="connsiteY2" fmla="*/ 1535778 h 2496180"/>
              <a:gd name="connsiteX3" fmla="*/ 981722 w 2027270"/>
              <a:gd name="connsiteY3" fmla="*/ 1832159 h 2496180"/>
              <a:gd name="connsiteX4" fmla="*/ 1246579 w 2027270"/>
              <a:gd name="connsiteY4" fmla="*/ 2113222 h 2496180"/>
              <a:gd name="connsiteX5" fmla="*/ 1607976 w 2027270"/>
              <a:gd name="connsiteY5" fmla="*/ 2350315 h 2496180"/>
              <a:gd name="connsiteX6" fmla="*/ 1832121 w 2027270"/>
              <a:gd name="connsiteY6" fmla="*/ 2451048 h 2496180"/>
              <a:gd name="connsiteX7" fmla="*/ 2027259 w 2027270"/>
              <a:gd name="connsiteY7" fmla="*/ 2496180 h 2496180"/>
              <a:gd name="connsiteX8" fmla="*/ 2015605 w 2027270"/>
              <a:gd name="connsiteY8" fmla="*/ 0 h 2496180"/>
              <a:gd name="connsiteX9" fmla="*/ 0 w 2027270"/>
              <a:gd name="connsiteY9" fmla="*/ 11875 h 2496180"/>
              <a:gd name="connsiteX10" fmla="*/ 152503 w 2027270"/>
              <a:gd name="connsiteY10" fmla="*/ 448269 h 2496180"/>
              <a:gd name="connsiteX11" fmla="*/ 290694 w 2027270"/>
              <a:gd name="connsiteY11" fmla="*/ 771896 h 2496180"/>
              <a:gd name="connsiteX0" fmla="*/ 290694 w 2027319"/>
              <a:gd name="connsiteY0" fmla="*/ 760314 h 2484598"/>
              <a:gd name="connsiteX1" fmla="*/ 545652 w 2027319"/>
              <a:gd name="connsiteY1" fmla="*/ 1235078 h 2484598"/>
              <a:gd name="connsiteX2" fmla="*/ 739854 w 2027319"/>
              <a:gd name="connsiteY2" fmla="*/ 1524196 h 2484598"/>
              <a:gd name="connsiteX3" fmla="*/ 981722 w 2027319"/>
              <a:gd name="connsiteY3" fmla="*/ 1820577 h 2484598"/>
              <a:gd name="connsiteX4" fmla="*/ 1246579 w 2027319"/>
              <a:gd name="connsiteY4" fmla="*/ 2101640 h 2484598"/>
              <a:gd name="connsiteX5" fmla="*/ 1607976 w 2027319"/>
              <a:gd name="connsiteY5" fmla="*/ 2338733 h 2484598"/>
              <a:gd name="connsiteX6" fmla="*/ 1832121 w 2027319"/>
              <a:gd name="connsiteY6" fmla="*/ 2439466 h 2484598"/>
              <a:gd name="connsiteX7" fmla="*/ 2027259 w 2027319"/>
              <a:gd name="connsiteY7" fmla="*/ 2484598 h 2484598"/>
              <a:gd name="connsiteX8" fmla="*/ 2025990 w 2027319"/>
              <a:gd name="connsiteY8" fmla="*/ 0 h 2484598"/>
              <a:gd name="connsiteX9" fmla="*/ 0 w 2027319"/>
              <a:gd name="connsiteY9" fmla="*/ 293 h 2484598"/>
              <a:gd name="connsiteX10" fmla="*/ 152503 w 2027319"/>
              <a:gd name="connsiteY10" fmla="*/ 436687 h 2484598"/>
              <a:gd name="connsiteX11" fmla="*/ 290694 w 2027319"/>
              <a:gd name="connsiteY11" fmla="*/ 760314 h 2484598"/>
              <a:gd name="connsiteX0" fmla="*/ 290694 w 2027319"/>
              <a:gd name="connsiteY0" fmla="*/ 764175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445009 w 2027319"/>
              <a:gd name="connsiteY0" fmla="*/ 771659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445009 w 2027319"/>
              <a:gd name="connsiteY11" fmla="*/ 771659 h 2488459"/>
              <a:gd name="connsiteX0" fmla="*/ 445009 w 2027319"/>
              <a:gd name="connsiteY0" fmla="*/ 771659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200394 w 2027319"/>
              <a:gd name="connsiteY10" fmla="*/ 410611 h 2488459"/>
              <a:gd name="connsiteX11" fmla="*/ 445009 w 2027319"/>
              <a:gd name="connsiteY11" fmla="*/ 771659 h 2488459"/>
              <a:gd name="connsiteX0" fmla="*/ 471615 w 2053925"/>
              <a:gd name="connsiteY0" fmla="*/ 771659 h 2488459"/>
              <a:gd name="connsiteX1" fmla="*/ 572258 w 2053925"/>
              <a:gd name="connsiteY1" fmla="*/ 1238939 h 2488459"/>
              <a:gd name="connsiteX2" fmla="*/ 766460 w 2053925"/>
              <a:gd name="connsiteY2" fmla="*/ 1528057 h 2488459"/>
              <a:gd name="connsiteX3" fmla="*/ 1008328 w 2053925"/>
              <a:gd name="connsiteY3" fmla="*/ 1824438 h 2488459"/>
              <a:gd name="connsiteX4" fmla="*/ 1273185 w 2053925"/>
              <a:gd name="connsiteY4" fmla="*/ 2105501 h 2488459"/>
              <a:gd name="connsiteX5" fmla="*/ 1634582 w 2053925"/>
              <a:gd name="connsiteY5" fmla="*/ 2342594 h 2488459"/>
              <a:gd name="connsiteX6" fmla="*/ 1858727 w 2053925"/>
              <a:gd name="connsiteY6" fmla="*/ 2443327 h 2488459"/>
              <a:gd name="connsiteX7" fmla="*/ 2053865 w 2053925"/>
              <a:gd name="connsiteY7" fmla="*/ 2488459 h 2488459"/>
              <a:gd name="connsiteX8" fmla="*/ 2052596 w 2053925"/>
              <a:gd name="connsiteY8" fmla="*/ 0 h 2488459"/>
              <a:gd name="connsiteX9" fmla="*/ 0 w 2053925"/>
              <a:gd name="connsiteY9" fmla="*/ 11638 h 2488459"/>
              <a:gd name="connsiteX10" fmla="*/ 227000 w 2053925"/>
              <a:gd name="connsiteY10" fmla="*/ 410611 h 2488459"/>
              <a:gd name="connsiteX11" fmla="*/ 471615 w 2053925"/>
              <a:gd name="connsiteY11" fmla="*/ 771659 h 2488459"/>
              <a:gd name="connsiteX0" fmla="*/ 471615 w 2053925"/>
              <a:gd name="connsiteY0" fmla="*/ 771659 h 2488459"/>
              <a:gd name="connsiteX1" fmla="*/ 811713 w 2053925"/>
              <a:gd name="connsiteY1" fmla="*/ 1253909 h 2488459"/>
              <a:gd name="connsiteX2" fmla="*/ 766460 w 2053925"/>
              <a:gd name="connsiteY2" fmla="*/ 1528057 h 2488459"/>
              <a:gd name="connsiteX3" fmla="*/ 1008328 w 2053925"/>
              <a:gd name="connsiteY3" fmla="*/ 1824438 h 2488459"/>
              <a:gd name="connsiteX4" fmla="*/ 1273185 w 2053925"/>
              <a:gd name="connsiteY4" fmla="*/ 2105501 h 2488459"/>
              <a:gd name="connsiteX5" fmla="*/ 1634582 w 2053925"/>
              <a:gd name="connsiteY5" fmla="*/ 2342594 h 2488459"/>
              <a:gd name="connsiteX6" fmla="*/ 1858727 w 2053925"/>
              <a:gd name="connsiteY6" fmla="*/ 2443327 h 2488459"/>
              <a:gd name="connsiteX7" fmla="*/ 2053865 w 2053925"/>
              <a:gd name="connsiteY7" fmla="*/ 2488459 h 2488459"/>
              <a:gd name="connsiteX8" fmla="*/ 2052596 w 2053925"/>
              <a:gd name="connsiteY8" fmla="*/ 0 h 2488459"/>
              <a:gd name="connsiteX9" fmla="*/ 0 w 2053925"/>
              <a:gd name="connsiteY9" fmla="*/ 11638 h 2488459"/>
              <a:gd name="connsiteX10" fmla="*/ 227000 w 2053925"/>
              <a:gd name="connsiteY10" fmla="*/ 410611 h 2488459"/>
              <a:gd name="connsiteX11" fmla="*/ 471615 w 2053925"/>
              <a:gd name="connsiteY11" fmla="*/ 771659 h 2488459"/>
              <a:gd name="connsiteX0" fmla="*/ 471615 w 2053925"/>
              <a:gd name="connsiteY0" fmla="*/ 771659 h 2488459"/>
              <a:gd name="connsiteX1" fmla="*/ 811713 w 2053925"/>
              <a:gd name="connsiteY1" fmla="*/ 1253909 h 2488459"/>
              <a:gd name="connsiteX2" fmla="*/ 1008328 w 2053925"/>
              <a:gd name="connsiteY2" fmla="*/ 1824438 h 2488459"/>
              <a:gd name="connsiteX3" fmla="*/ 1273185 w 2053925"/>
              <a:gd name="connsiteY3" fmla="*/ 2105501 h 2488459"/>
              <a:gd name="connsiteX4" fmla="*/ 1634582 w 2053925"/>
              <a:gd name="connsiteY4" fmla="*/ 2342594 h 2488459"/>
              <a:gd name="connsiteX5" fmla="*/ 1858727 w 2053925"/>
              <a:gd name="connsiteY5" fmla="*/ 2443327 h 2488459"/>
              <a:gd name="connsiteX6" fmla="*/ 2053865 w 2053925"/>
              <a:gd name="connsiteY6" fmla="*/ 2488459 h 2488459"/>
              <a:gd name="connsiteX7" fmla="*/ 2052596 w 2053925"/>
              <a:gd name="connsiteY7" fmla="*/ 0 h 2488459"/>
              <a:gd name="connsiteX8" fmla="*/ 0 w 2053925"/>
              <a:gd name="connsiteY8" fmla="*/ 11638 h 2488459"/>
              <a:gd name="connsiteX9" fmla="*/ 227000 w 2053925"/>
              <a:gd name="connsiteY9" fmla="*/ 410611 h 2488459"/>
              <a:gd name="connsiteX10" fmla="*/ 471615 w 2053925"/>
              <a:gd name="connsiteY10" fmla="*/ 771659 h 2488459"/>
              <a:gd name="connsiteX0" fmla="*/ 471615 w 2053925"/>
              <a:gd name="connsiteY0" fmla="*/ 771659 h 2641449"/>
              <a:gd name="connsiteX1" fmla="*/ 811713 w 2053925"/>
              <a:gd name="connsiteY1" fmla="*/ 1253909 h 2641449"/>
              <a:gd name="connsiteX2" fmla="*/ 1008328 w 2053925"/>
              <a:gd name="connsiteY2" fmla="*/ 1824438 h 2641449"/>
              <a:gd name="connsiteX3" fmla="*/ 1273185 w 2053925"/>
              <a:gd name="connsiteY3" fmla="*/ 2105501 h 2641449"/>
              <a:gd name="connsiteX4" fmla="*/ 1634582 w 2053925"/>
              <a:gd name="connsiteY4" fmla="*/ 2342594 h 2641449"/>
              <a:gd name="connsiteX5" fmla="*/ 2053865 w 2053925"/>
              <a:gd name="connsiteY5" fmla="*/ 2488459 h 2641449"/>
              <a:gd name="connsiteX6" fmla="*/ 2052596 w 2053925"/>
              <a:gd name="connsiteY6" fmla="*/ 0 h 2641449"/>
              <a:gd name="connsiteX7" fmla="*/ 0 w 2053925"/>
              <a:gd name="connsiteY7" fmla="*/ 11638 h 2641449"/>
              <a:gd name="connsiteX8" fmla="*/ 227000 w 2053925"/>
              <a:gd name="connsiteY8" fmla="*/ 410611 h 2641449"/>
              <a:gd name="connsiteX9" fmla="*/ 471615 w 2053925"/>
              <a:gd name="connsiteY9" fmla="*/ 771659 h 2641449"/>
              <a:gd name="connsiteX0" fmla="*/ 471615 w 2053925"/>
              <a:gd name="connsiteY0" fmla="*/ 771659 h 2614267"/>
              <a:gd name="connsiteX1" fmla="*/ 811713 w 2053925"/>
              <a:gd name="connsiteY1" fmla="*/ 1253909 h 2614267"/>
              <a:gd name="connsiteX2" fmla="*/ 1008328 w 2053925"/>
              <a:gd name="connsiteY2" fmla="*/ 1824438 h 2614267"/>
              <a:gd name="connsiteX3" fmla="*/ 1273185 w 2053925"/>
              <a:gd name="connsiteY3" fmla="*/ 2105501 h 2614267"/>
              <a:gd name="connsiteX4" fmla="*/ 1602655 w 2053925"/>
              <a:gd name="connsiteY4" fmla="*/ 2177935 h 2614267"/>
              <a:gd name="connsiteX5" fmla="*/ 2053865 w 2053925"/>
              <a:gd name="connsiteY5" fmla="*/ 2488459 h 2614267"/>
              <a:gd name="connsiteX6" fmla="*/ 2052596 w 2053925"/>
              <a:gd name="connsiteY6" fmla="*/ 0 h 2614267"/>
              <a:gd name="connsiteX7" fmla="*/ 0 w 2053925"/>
              <a:gd name="connsiteY7" fmla="*/ 11638 h 2614267"/>
              <a:gd name="connsiteX8" fmla="*/ 227000 w 2053925"/>
              <a:gd name="connsiteY8" fmla="*/ 410611 h 2614267"/>
              <a:gd name="connsiteX9" fmla="*/ 471615 w 2053925"/>
              <a:gd name="connsiteY9" fmla="*/ 771659 h 2614267"/>
              <a:gd name="connsiteX0" fmla="*/ 471615 w 2053925"/>
              <a:gd name="connsiteY0" fmla="*/ 771659 h 2537989"/>
              <a:gd name="connsiteX1" fmla="*/ 811713 w 2053925"/>
              <a:gd name="connsiteY1" fmla="*/ 1253909 h 2537989"/>
              <a:gd name="connsiteX2" fmla="*/ 1008328 w 2053925"/>
              <a:gd name="connsiteY2" fmla="*/ 1824438 h 2537989"/>
              <a:gd name="connsiteX3" fmla="*/ 1273185 w 2053925"/>
              <a:gd name="connsiteY3" fmla="*/ 2105501 h 2537989"/>
              <a:gd name="connsiteX4" fmla="*/ 1602655 w 2053925"/>
              <a:gd name="connsiteY4" fmla="*/ 2177935 h 2537989"/>
              <a:gd name="connsiteX5" fmla="*/ 2053865 w 2053925"/>
              <a:gd name="connsiteY5" fmla="*/ 2398645 h 2537989"/>
              <a:gd name="connsiteX6" fmla="*/ 2052596 w 2053925"/>
              <a:gd name="connsiteY6" fmla="*/ 0 h 2537989"/>
              <a:gd name="connsiteX7" fmla="*/ 0 w 2053925"/>
              <a:gd name="connsiteY7" fmla="*/ 11638 h 2537989"/>
              <a:gd name="connsiteX8" fmla="*/ 227000 w 2053925"/>
              <a:gd name="connsiteY8" fmla="*/ 410611 h 2537989"/>
              <a:gd name="connsiteX9" fmla="*/ 471615 w 2053925"/>
              <a:gd name="connsiteY9" fmla="*/ 771659 h 2537989"/>
              <a:gd name="connsiteX0" fmla="*/ 471615 w 2053925"/>
              <a:gd name="connsiteY0" fmla="*/ 771659 h 2398645"/>
              <a:gd name="connsiteX1" fmla="*/ 811713 w 2053925"/>
              <a:gd name="connsiteY1" fmla="*/ 1253909 h 2398645"/>
              <a:gd name="connsiteX2" fmla="*/ 1008328 w 2053925"/>
              <a:gd name="connsiteY2" fmla="*/ 1824438 h 2398645"/>
              <a:gd name="connsiteX3" fmla="*/ 1273185 w 2053925"/>
              <a:gd name="connsiteY3" fmla="*/ 2105501 h 2398645"/>
              <a:gd name="connsiteX4" fmla="*/ 1602655 w 2053925"/>
              <a:gd name="connsiteY4" fmla="*/ 2177935 h 2398645"/>
              <a:gd name="connsiteX5" fmla="*/ 2053865 w 2053925"/>
              <a:gd name="connsiteY5" fmla="*/ 2398645 h 2398645"/>
              <a:gd name="connsiteX6" fmla="*/ 2052596 w 2053925"/>
              <a:gd name="connsiteY6" fmla="*/ 0 h 2398645"/>
              <a:gd name="connsiteX7" fmla="*/ 0 w 2053925"/>
              <a:gd name="connsiteY7" fmla="*/ 11638 h 2398645"/>
              <a:gd name="connsiteX8" fmla="*/ 227000 w 2053925"/>
              <a:gd name="connsiteY8" fmla="*/ 410611 h 2398645"/>
              <a:gd name="connsiteX9" fmla="*/ 471615 w 2053925"/>
              <a:gd name="connsiteY9" fmla="*/ 771659 h 2398645"/>
              <a:gd name="connsiteX0" fmla="*/ 471615 w 2053925"/>
              <a:gd name="connsiteY0" fmla="*/ 771659 h 2398645"/>
              <a:gd name="connsiteX1" fmla="*/ 811713 w 2053925"/>
              <a:gd name="connsiteY1" fmla="*/ 1253909 h 2398645"/>
              <a:gd name="connsiteX2" fmla="*/ 1008328 w 2053925"/>
              <a:gd name="connsiteY2" fmla="*/ 1824438 h 2398645"/>
              <a:gd name="connsiteX3" fmla="*/ 1400894 w 2053925"/>
              <a:gd name="connsiteY3" fmla="*/ 1933358 h 2398645"/>
              <a:gd name="connsiteX4" fmla="*/ 1602655 w 2053925"/>
              <a:gd name="connsiteY4" fmla="*/ 2177935 h 2398645"/>
              <a:gd name="connsiteX5" fmla="*/ 2053865 w 2053925"/>
              <a:gd name="connsiteY5" fmla="*/ 2398645 h 2398645"/>
              <a:gd name="connsiteX6" fmla="*/ 2052596 w 2053925"/>
              <a:gd name="connsiteY6" fmla="*/ 0 h 2398645"/>
              <a:gd name="connsiteX7" fmla="*/ 0 w 2053925"/>
              <a:gd name="connsiteY7" fmla="*/ 11638 h 2398645"/>
              <a:gd name="connsiteX8" fmla="*/ 227000 w 2053925"/>
              <a:gd name="connsiteY8" fmla="*/ 410611 h 2398645"/>
              <a:gd name="connsiteX9" fmla="*/ 471615 w 2053925"/>
              <a:gd name="connsiteY9" fmla="*/ 771659 h 2398645"/>
              <a:gd name="connsiteX0" fmla="*/ 471615 w 2053925"/>
              <a:gd name="connsiteY0" fmla="*/ 771659 h 2398645"/>
              <a:gd name="connsiteX1" fmla="*/ 811713 w 2053925"/>
              <a:gd name="connsiteY1" fmla="*/ 1253909 h 2398645"/>
              <a:gd name="connsiteX2" fmla="*/ 1120074 w 2053925"/>
              <a:gd name="connsiteY2" fmla="*/ 1637325 h 2398645"/>
              <a:gd name="connsiteX3" fmla="*/ 1400894 w 2053925"/>
              <a:gd name="connsiteY3" fmla="*/ 1933358 h 2398645"/>
              <a:gd name="connsiteX4" fmla="*/ 1602655 w 2053925"/>
              <a:gd name="connsiteY4" fmla="*/ 2177935 h 2398645"/>
              <a:gd name="connsiteX5" fmla="*/ 2053865 w 2053925"/>
              <a:gd name="connsiteY5" fmla="*/ 2398645 h 2398645"/>
              <a:gd name="connsiteX6" fmla="*/ 2052596 w 2053925"/>
              <a:gd name="connsiteY6" fmla="*/ 0 h 2398645"/>
              <a:gd name="connsiteX7" fmla="*/ 0 w 2053925"/>
              <a:gd name="connsiteY7" fmla="*/ 11638 h 2398645"/>
              <a:gd name="connsiteX8" fmla="*/ 227000 w 2053925"/>
              <a:gd name="connsiteY8" fmla="*/ 410611 h 2398645"/>
              <a:gd name="connsiteX9" fmla="*/ 471615 w 2053925"/>
              <a:gd name="connsiteY9" fmla="*/ 771659 h 2398645"/>
              <a:gd name="connsiteX0" fmla="*/ 471615 w 2053925"/>
              <a:gd name="connsiteY0" fmla="*/ 771659 h 2398645"/>
              <a:gd name="connsiteX1" fmla="*/ 811713 w 2053925"/>
              <a:gd name="connsiteY1" fmla="*/ 1253909 h 2398645"/>
              <a:gd name="connsiteX2" fmla="*/ 1120074 w 2053925"/>
              <a:gd name="connsiteY2" fmla="*/ 1637325 h 2398645"/>
              <a:gd name="connsiteX3" fmla="*/ 1400894 w 2053925"/>
              <a:gd name="connsiteY3" fmla="*/ 1933358 h 2398645"/>
              <a:gd name="connsiteX4" fmla="*/ 1634582 w 2053925"/>
              <a:gd name="connsiteY4" fmla="*/ 2185420 h 2398645"/>
              <a:gd name="connsiteX5" fmla="*/ 2053865 w 2053925"/>
              <a:gd name="connsiteY5" fmla="*/ 2398645 h 2398645"/>
              <a:gd name="connsiteX6" fmla="*/ 2052596 w 2053925"/>
              <a:gd name="connsiteY6" fmla="*/ 0 h 2398645"/>
              <a:gd name="connsiteX7" fmla="*/ 0 w 2053925"/>
              <a:gd name="connsiteY7" fmla="*/ 11638 h 2398645"/>
              <a:gd name="connsiteX8" fmla="*/ 227000 w 2053925"/>
              <a:gd name="connsiteY8" fmla="*/ 410611 h 2398645"/>
              <a:gd name="connsiteX9" fmla="*/ 471615 w 2053925"/>
              <a:gd name="connsiteY9" fmla="*/ 771659 h 2398645"/>
              <a:gd name="connsiteX0" fmla="*/ 471615 w 2052596"/>
              <a:gd name="connsiteY0" fmla="*/ 771659 h 2548335"/>
              <a:gd name="connsiteX1" fmla="*/ 811713 w 2052596"/>
              <a:gd name="connsiteY1" fmla="*/ 1253909 h 2548335"/>
              <a:gd name="connsiteX2" fmla="*/ 1120074 w 2052596"/>
              <a:gd name="connsiteY2" fmla="*/ 1637325 h 2548335"/>
              <a:gd name="connsiteX3" fmla="*/ 1400894 w 2052596"/>
              <a:gd name="connsiteY3" fmla="*/ 1933358 h 2548335"/>
              <a:gd name="connsiteX4" fmla="*/ 1634582 w 2052596"/>
              <a:gd name="connsiteY4" fmla="*/ 2185420 h 2548335"/>
              <a:gd name="connsiteX5" fmla="*/ 2048543 w 2052596"/>
              <a:gd name="connsiteY5" fmla="*/ 2548335 h 2548335"/>
              <a:gd name="connsiteX6" fmla="*/ 2052596 w 2052596"/>
              <a:gd name="connsiteY6" fmla="*/ 0 h 2548335"/>
              <a:gd name="connsiteX7" fmla="*/ 0 w 2052596"/>
              <a:gd name="connsiteY7" fmla="*/ 11638 h 2548335"/>
              <a:gd name="connsiteX8" fmla="*/ 227000 w 2052596"/>
              <a:gd name="connsiteY8" fmla="*/ 410611 h 2548335"/>
              <a:gd name="connsiteX9" fmla="*/ 471615 w 2052596"/>
              <a:gd name="connsiteY9" fmla="*/ 771659 h 2548335"/>
              <a:gd name="connsiteX0" fmla="*/ 471615 w 2052596"/>
              <a:gd name="connsiteY0" fmla="*/ 771659 h 2548335"/>
              <a:gd name="connsiteX1" fmla="*/ 811713 w 2052596"/>
              <a:gd name="connsiteY1" fmla="*/ 1253909 h 2548335"/>
              <a:gd name="connsiteX2" fmla="*/ 1120074 w 2052596"/>
              <a:gd name="connsiteY2" fmla="*/ 1637325 h 2548335"/>
              <a:gd name="connsiteX3" fmla="*/ 1400894 w 2052596"/>
              <a:gd name="connsiteY3" fmla="*/ 1933358 h 2548335"/>
              <a:gd name="connsiteX4" fmla="*/ 1634582 w 2052596"/>
              <a:gd name="connsiteY4" fmla="*/ 2185420 h 2548335"/>
              <a:gd name="connsiteX5" fmla="*/ 2048543 w 2052596"/>
              <a:gd name="connsiteY5" fmla="*/ 2548335 h 2548335"/>
              <a:gd name="connsiteX6" fmla="*/ 2052596 w 2052596"/>
              <a:gd name="connsiteY6" fmla="*/ 0 h 2548335"/>
              <a:gd name="connsiteX7" fmla="*/ 0 w 2052596"/>
              <a:gd name="connsiteY7" fmla="*/ 11638 h 2548335"/>
              <a:gd name="connsiteX8" fmla="*/ 227000 w 2052596"/>
              <a:gd name="connsiteY8" fmla="*/ 410611 h 2548335"/>
              <a:gd name="connsiteX9" fmla="*/ 471615 w 2052596"/>
              <a:gd name="connsiteY9" fmla="*/ 771659 h 2548335"/>
              <a:gd name="connsiteX0" fmla="*/ 471615 w 2052596"/>
              <a:gd name="connsiteY0" fmla="*/ 771659 h 2548335"/>
              <a:gd name="connsiteX1" fmla="*/ 811713 w 2052596"/>
              <a:gd name="connsiteY1" fmla="*/ 1253909 h 2548335"/>
              <a:gd name="connsiteX2" fmla="*/ 1120074 w 2052596"/>
              <a:gd name="connsiteY2" fmla="*/ 1637325 h 2548335"/>
              <a:gd name="connsiteX3" fmla="*/ 1400894 w 2052596"/>
              <a:gd name="connsiteY3" fmla="*/ 1933358 h 2548335"/>
              <a:gd name="connsiteX4" fmla="*/ 1634582 w 2052596"/>
              <a:gd name="connsiteY4" fmla="*/ 2185420 h 2548335"/>
              <a:gd name="connsiteX5" fmla="*/ 2048543 w 2052596"/>
              <a:gd name="connsiteY5" fmla="*/ 2548335 h 2548335"/>
              <a:gd name="connsiteX6" fmla="*/ 2052596 w 2052596"/>
              <a:gd name="connsiteY6" fmla="*/ 0 h 2548335"/>
              <a:gd name="connsiteX7" fmla="*/ 0 w 2052596"/>
              <a:gd name="connsiteY7" fmla="*/ 11638 h 2548335"/>
              <a:gd name="connsiteX8" fmla="*/ 227000 w 2052596"/>
              <a:gd name="connsiteY8" fmla="*/ 410611 h 2548335"/>
              <a:gd name="connsiteX9" fmla="*/ 471615 w 2052596"/>
              <a:gd name="connsiteY9" fmla="*/ 771659 h 2548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52596" h="2548335">
                <a:moveTo>
                  <a:pt x="471615" y="771659"/>
                </a:moveTo>
                <a:lnTo>
                  <a:pt x="811713" y="1253909"/>
                </a:lnTo>
                <a:lnTo>
                  <a:pt x="1120074" y="1637325"/>
                </a:lnTo>
                <a:lnTo>
                  <a:pt x="1400894" y="1933358"/>
                </a:lnTo>
                <a:lnTo>
                  <a:pt x="1634582" y="2185420"/>
                </a:lnTo>
                <a:cubicBezTo>
                  <a:pt x="1812587" y="2346546"/>
                  <a:pt x="1877772" y="2429820"/>
                  <a:pt x="2048543" y="2548335"/>
                </a:cubicBezTo>
                <a:cubicBezTo>
                  <a:pt x="2048985" y="1717562"/>
                  <a:pt x="2052154" y="830773"/>
                  <a:pt x="2052596" y="0"/>
                </a:cubicBezTo>
                <a:lnTo>
                  <a:pt x="0" y="11638"/>
                </a:lnTo>
                <a:lnTo>
                  <a:pt x="227000" y="410611"/>
                </a:lnTo>
                <a:lnTo>
                  <a:pt x="471615" y="771659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E56CC0-C365-6F1C-1DC6-721042063CEF}"/>
              </a:ext>
            </a:extLst>
          </p:cNvPr>
          <p:cNvSpPr txBox="1"/>
          <p:nvPr/>
        </p:nvSpPr>
        <p:spPr>
          <a:xfrm rot="4644092">
            <a:off x="2392714" y="1487725"/>
            <a:ext cx="936947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>
                <a:solidFill>
                  <a:srgbClr val="7030A0"/>
                </a:solidFill>
              </a:rPr>
              <a:t>Margin limit</a:t>
            </a:r>
            <a:endParaRPr lang="en-CH" sz="1636" dirty="0">
              <a:solidFill>
                <a:srgbClr val="7030A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2A10DF-6A22-41DF-7CC4-2BDBCACD7966}"/>
              </a:ext>
            </a:extLst>
          </p:cNvPr>
          <p:cNvSpPr txBox="1"/>
          <p:nvPr/>
        </p:nvSpPr>
        <p:spPr>
          <a:xfrm rot="3041916">
            <a:off x="1810181" y="1705756"/>
            <a:ext cx="853536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/>
              <a:t>Stress </a:t>
            </a:r>
            <a:r>
              <a:rPr lang="en-CH" sz="1636" dirty="0"/>
              <a:t>limit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4ED4995-BA47-B0DC-0CD0-44CA0E730E99}"/>
              </a:ext>
            </a:extLst>
          </p:cNvPr>
          <p:cNvSpPr>
            <a:spLocks noChangeAspect="1"/>
          </p:cNvSpPr>
          <p:nvPr/>
        </p:nvSpPr>
        <p:spPr>
          <a:xfrm>
            <a:off x="3149991" y="2137803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000FF">
                  <a:alpha val="78000"/>
                </a:srgbClr>
              </a:gs>
              <a:gs pos="79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BB840C-6C1B-81E8-732A-AFF839843D63}"/>
              </a:ext>
            </a:extLst>
          </p:cNvPr>
          <p:cNvSpPr txBox="1"/>
          <p:nvPr/>
        </p:nvSpPr>
        <p:spPr>
          <a:xfrm rot="2546767">
            <a:off x="2841674" y="1497195"/>
            <a:ext cx="1212427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>
                <a:solidFill>
                  <a:srgbClr val="FF0000"/>
                </a:solidFill>
              </a:rPr>
              <a:t>Protection limit</a:t>
            </a:r>
            <a:endParaRPr lang="en-CH" sz="1636" dirty="0">
              <a:solidFill>
                <a:srgbClr val="FF0000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FC0BEA86-D464-4779-3FE6-80D1EEF84A84}"/>
              </a:ext>
            </a:extLst>
          </p:cNvPr>
          <p:cNvSpPr/>
          <p:nvPr/>
        </p:nvSpPr>
        <p:spPr>
          <a:xfrm>
            <a:off x="5642404" y="1142413"/>
            <a:ext cx="2892375" cy="2225627"/>
          </a:xfrm>
          <a:custGeom>
            <a:avLst/>
            <a:gdLst>
              <a:gd name="connsiteX0" fmla="*/ 178130 w 3016332"/>
              <a:gd name="connsiteY0" fmla="*/ 771896 h 2612572"/>
              <a:gd name="connsiteX1" fmla="*/ 344384 w 3016332"/>
              <a:gd name="connsiteY1" fmla="*/ 1235034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178130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2407079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885704 w 3016332"/>
              <a:gd name="connsiteY7" fmla="*/ 2600696 h 2612572"/>
              <a:gd name="connsiteX8" fmla="*/ 3016332 w 3016332"/>
              <a:gd name="connsiteY8" fmla="*/ 2612572 h 2612572"/>
              <a:gd name="connsiteX9" fmla="*/ 2407079 w 3016332"/>
              <a:gd name="connsiteY9" fmla="*/ 0 h 2612572"/>
              <a:gd name="connsiteX10" fmla="*/ 0 w 3016332"/>
              <a:gd name="connsiteY10" fmla="*/ 11875 h 2612572"/>
              <a:gd name="connsiteX11" fmla="*/ 118753 w 3016332"/>
              <a:gd name="connsiteY11" fmla="*/ 417385 h 2612572"/>
              <a:gd name="connsiteX12" fmla="*/ 262136 w 3016332"/>
              <a:gd name="connsiteY12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3016332 w 3016332"/>
              <a:gd name="connsiteY7" fmla="*/ 2612572 h 2612572"/>
              <a:gd name="connsiteX8" fmla="*/ 2407079 w 3016332"/>
              <a:gd name="connsiteY8" fmla="*/ 0 h 2612572"/>
              <a:gd name="connsiteX9" fmla="*/ 0 w 3016332"/>
              <a:gd name="connsiteY9" fmla="*/ 11875 h 2612572"/>
              <a:gd name="connsiteX10" fmla="*/ 118753 w 3016332"/>
              <a:gd name="connsiteY10" fmla="*/ 417385 h 2612572"/>
              <a:gd name="connsiteX11" fmla="*/ 262136 w 3016332"/>
              <a:gd name="connsiteY11" fmla="*/ 771896 h 2612572"/>
              <a:gd name="connsiteX0" fmla="*/ 262136 w 2407079"/>
              <a:gd name="connsiteY0" fmla="*/ 771896 h 2492319"/>
              <a:gd name="connsiteX1" fmla="*/ 493728 w 2407079"/>
              <a:gd name="connsiteY1" fmla="*/ 1246660 h 2492319"/>
              <a:gd name="connsiteX2" fmla="*/ 690527 w 2407079"/>
              <a:gd name="connsiteY2" fmla="*/ 1531917 h 2492319"/>
              <a:gd name="connsiteX3" fmla="*/ 927202 w 2407079"/>
              <a:gd name="connsiteY3" fmla="*/ 1828299 h 2492319"/>
              <a:gd name="connsiteX4" fmla="*/ 1179078 w 2407079"/>
              <a:gd name="connsiteY4" fmla="*/ 2090058 h 2492319"/>
              <a:gd name="connsiteX5" fmla="*/ 1579418 w 2407079"/>
              <a:gd name="connsiteY5" fmla="*/ 2350315 h 2492319"/>
              <a:gd name="connsiteX6" fmla="*/ 1985720 w 2407079"/>
              <a:gd name="connsiteY6" fmla="*/ 2492319 h 2492319"/>
              <a:gd name="connsiteX7" fmla="*/ 2407079 w 2407079"/>
              <a:gd name="connsiteY7" fmla="*/ 0 h 2492319"/>
              <a:gd name="connsiteX8" fmla="*/ 0 w 2407079"/>
              <a:gd name="connsiteY8" fmla="*/ 11875 h 2492319"/>
              <a:gd name="connsiteX9" fmla="*/ 118753 w 2407079"/>
              <a:gd name="connsiteY9" fmla="*/ 417385 h 2492319"/>
              <a:gd name="connsiteX10" fmla="*/ 262136 w 2407079"/>
              <a:gd name="connsiteY10" fmla="*/ 771896 h 2492319"/>
              <a:gd name="connsiteX0" fmla="*/ 262136 w 1987047"/>
              <a:gd name="connsiteY0" fmla="*/ 771896 h 2492319"/>
              <a:gd name="connsiteX1" fmla="*/ 493728 w 1987047"/>
              <a:gd name="connsiteY1" fmla="*/ 1246660 h 2492319"/>
              <a:gd name="connsiteX2" fmla="*/ 690527 w 1987047"/>
              <a:gd name="connsiteY2" fmla="*/ 1531917 h 2492319"/>
              <a:gd name="connsiteX3" fmla="*/ 927202 w 1987047"/>
              <a:gd name="connsiteY3" fmla="*/ 1828299 h 2492319"/>
              <a:gd name="connsiteX4" fmla="*/ 1179078 w 1987047"/>
              <a:gd name="connsiteY4" fmla="*/ 2090058 h 2492319"/>
              <a:gd name="connsiteX5" fmla="*/ 1579418 w 1987047"/>
              <a:gd name="connsiteY5" fmla="*/ 2350315 h 2492319"/>
              <a:gd name="connsiteX6" fmla="*/ 1985720 w 1987047"/>
              <a:gd name="connsiteY6" fmla="*/ 2492319 h 2492319"/>
              <a:gd name="connsiteX7" fmla="*/ 1987047 w 1987047"/>
              <a:gd name="connsiteY7" fmla="*/ 0 h 2492319"/>
              <a:gd name="connsiteX8" fmla="*/ 0 w 1987047"/>
              <a:gd name="connsiteY8" fmla="*/ 11875 h 2492319"/>
              <a:gd name="connsiteX9" fmla="*/ 118753 w 1987047"/>
              <a:gd name="connsiteY9" fmla="*/ 417385 h 2492319"/>
              <a:gd name="connsiteX10" fmla="*/ 262136 w 1987047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47311 w 2015605"/>
              <a:gd name="connsiteY9" fmla="*/ 417385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1832121 w 2015605"/>
              <a:gd name="connsiteY6" fmla="*/ 2451048 h 2492319"/>
              <a:gd name="connsiteX7" fmla="*/ 2014278 w 2015605"/>
              <a:gd name="connsiteY7" fmla="*/ 2492319 h 2492319"/>
              <a:gd name="connsiteX8" fmla="*/ 2015605 w 2015605"/>
              <a:gd name="connsiteY8" fmla="*/ 0 h 2492319"/>
              <a:gd name="connsiteX9" fmla="*/ 0 w 2015605"/>
              <a:gd name="connsiteY9" fmla="*/ 11875 h 2492319"/>
              <a:gd name="connsiteX10" fmla="*/ 152503 w 2015605"/>
              <a:gd name="connsiteY10" fmla="*/ 448269 h 2492319"/>
              <a:gd name="connsiteX11" fmla="*/ 290694 w 2015605"/>
              <a:gd name="connsiteY11" fmla="*/ 771896 h 2492319"/>
              <a:gd name="connsiteX0" fmla="*/ 290694 w 2027270"/>
              <a:gd name="connsiteY0" fmla="*/ 771896 h 2496180"/>
              <a:gd name="connsiteX1" fmla="*/ 545652 w 2027270"/>
              <a:gd name="connsiteY1" fmla="*/ 1246660 h 2496180"/>
              <a:gd name="connsiteX2" fmla="*/ 739854 w 2027270"/>
              <a:gd name="connsiteY2" fmla="*/ 1535778 h 2496180"/>
              <a:gd name="connsiteX3" fmla="*/ 981722 w 2027270"/>
              <a:gd name="connsiteY3" fmla="*/ 1832159 h 2496180"/>
              <a:gd name="connsiteX4" fmla="*/ 1246579 w 2027270"/>
              <a:gd name="connsiteY4" fmla="*/ 2113222 h 2496180"/>
              <a:gd name="connsiteX5" fmla="*/ 1607976 w 2027270"/>
              <a:gd name="connsiteY5" fmla="*/ 2350315 h 2496180"/>
              <a:gd name="connsiteX6" fmla="*/ 1832121 w 2027270"/>
              <a:gd name="connsiteY6" fmla="*/ 2451048 h 2496180"/>
              <a:gd name="connsiteX7" fmla="*/ 2027259 w 2027270"/>
              <a:gd name="connsiteY7" fmla="*/ 2496180 h 2496180"/>
              <a:gd name="connsiteX8" fmla="*/ 2015605 w 2027270"/>
              <a:gd name="connsiteY8" fmla="*/ 0 h 2496180"/>
              <a:gd name="connsiteX9" fmla="*/ 0 w 2027270"/>
              <a:gd name="connsiteY9" fmla="*/ 11875 h 2496180"/>
              <a:gd name="connsiteX10" fmla="*/ 152503 w 2027270"/>
              <a:gd name="connsiteY10" fmla="*/ 448269 h 2496180"/>
              <a:gd name="connsiteX11" fmla="*/ 290694 w 2027270"/>
              <a:gd name="connsiteY11" fmla="*/ 771896 h 2496180"/>
              <a:gd name="connsiteX0" fmla="*/ 290694 w 2027319"/>
              <a:gd name="connsiteY0" fmla="*/ 760314 h 2484598"/>
              <a:gd name="connsiteX1" fmla="*/ 545652 w 2027319"/>
              <a:gd name="connsiteY1" fmla="*/ 1235078 h 2484598"/>
              <a:gd name="connsiteX2" fmla="*/ 739854 w 2027319"/>
              <a:gd name="connsiteY2" fmla="*/ 1524196 h 2484598"/>
              <a:gd name="connsiteX3" fmla="*/ 981722 w 2027319"/>
              <a:gd name="connsiteY3" fmla="*/ 1820577 h 2484598"/>
              <a:gd name="connsiteX4" fmla="*/ 1246579 w 2027319"/>
              <a:gd name="connsiteY4" fmla="*/ 2101640 h 2484598"/>
              <a:gd name="connsiteX5" fmla="*/ 1607976 w 2027319"/>
              <a:gd name="connsiteY5" fmla="*/ 2338733 h 2484598"/>
              <a:gd name="connsiteX6" fmla="*/ 1832121 w 2027319"/>
              <a:gd name="connsiteY6" fmla="*/ 2439466 h 2484598"/>
              <a:gd name="connsiteX7" fmla="*/ 2027259 w 2027319"/>
              <a:gd name="connsiteY7" fmla="*/ 2484598 h 2484598"/>
              <a:gd name="connsiteX8" fmla="*/ 2025990 w 2027319"/>
              <a:gd name="connsiteY8" fmla="*/ 0 h 2484598"/>
              <a:gd name="connsiteX9" fmla="*/ 0 w 2027319"/>
              <a:gd name="connsiteY9" fmla="*/ 293 h 2484598"/>
              <a:gd name="connsiteX10" fmla="*/ 152503 w 2027319"/>
              <a:gd name="connsiteY10" fmla="*/ 436687 h 2484598"/>
              <a:gd name="connsiteX11" fmla="*/ 290694 w 2027319"/>
              <a:gd name="connsiteY11" fmla="*/ 760314 h 2484598"/>
              <a:gd name="connsiteX0" fmla="*/ 290694 w 2027319"/>
              <a:gd name="connsiteY0" fmla="*/ 764175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18107 w 2027319"/>
              <a:gd name="connsiteY6" fmla="*/ 2432659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64126 w 2027319"/>
              <a:gd name="connsiteY0" fmla="*/ 861930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64126 w 2027319"/>
              <a:gd name="connsiteY11" fmla="*/ 861930 h 2488459"/>
              <a:gd name="connsiteX0" fmla="*/ 264126 w 2027319"/>
              <a:gd name="connsiteY0" fmla="*/ 861930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28149 w 2027319"/>
              <a:gd name="connsiteY10" fmla="*/ 450660 h 2488459"/>
              <a:gd name="connsiteX11" fmla="*/ 264126 w 2027319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28867 w 2009607"/>
              <a:gd name="connsiteY4" fmla="*/ 2105501 h 2488459"/>
              <a:gd name="connsiteX5" fmla="*/ 1561482 w 2009607"/>
              <a:gd name="connsiteY5" fmla="*/ 2308885 h 2488459"/>
              <a:gd name="connsiteX6" fmla="*/ 1807037 w 2009607"/>
              <a:gd name="connsiteY6" fmla="*/ 2415805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28867 w 2009607"/>
              <a:gd name="connsiteY4" fmla="*/ 2105501 h 2488459"/>
              <a:gd name="connsiteX5" fmla="*/ 1561482 w 2009607"/>
              <a:gd name="connsiteY5" fmla="*/ 2276900 h 2488459"/>
              <a:gd name="connsiteX6" fmla="*/ 1807037 w 2009607"/>
              <a:gd name="connsiteY6" fmla="*/ 2415805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28867 w 2009607"/>
              <a:gd name="connsiteY4" fmla="*/ 2105501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64833 w 2009607"/>
              <a:gd name="connsiteY3" fmla="*/ 1849354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30427 w 2009607"/>
              <a:gd name="connsiteY2" fmla="*/ 1599213 h 2488459"/>
              <a:gd name="connsiteX3" fmla="*/ 964833 w 2009607"/>
              <a:gd name="connsiteY3" fmla="*/ 1849354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508567 w 2009607"/>
              <a:gd name="connsiteY1" fmla="*/ 1285197 h 2488459"/>
              <a:gd name="connsiteX2" fmla="*/ 730427 w 2009607"/>
              <a:gd name="connsiteY2" fmla="*/ 1599213 h 2488459"/>
              <a:gd name="connsiteX3" fmla="*/ 964833 w 2009607"/>
              <a:gd name="connsiteY3" fmla="*/ 1849354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92286 w 2009607"/>
              <a:gd name="connsiteY0" fmla="*/ 847714 h 2488459"/>
              <a:gd name="connsiteX1" fmla="*/ 508567 w 2009607"/>
              <a:gd name="connsiteY1" fmla="*/ 1285197 h 2488459"/>
              <a:gd name="connsiteX2" fmla="*/ 730427 w 2009607"/>
              <a:gd name="connsiteY2" fmla="*/ 1599213 h 2488459"/>
              <a:gd name="connsiteX3" fmla="*/ 964833 w 2009607"/>
              <a:gd name="connsiteY3" fmla="*/ 1849354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92286 w 2009607"/>
              <a:gd name="connsiteY11" fmla="*/ 847714 h 2488459"/>
              <a:gd name="connsiteX0" fmla="*/ 292286 w 2009607"/>
              <a:gd name="connsiteY0" fmla="*/ 847714 h 2488459"/>
              <a:gd name="connsiteX1" fmla="*/ 508567 w 2009607"/>
              <a:gd name="connsiteY1" fmla="*/ 1285197 h 2488459"/>
              <a:gd name="connsiteX2" fmla="*/ 730427 w 2009607"/>
              <a:gd name="connsiteY2" fmla="*/ 1599213 h 2488459"/>
              <a:gd name="connsiteX3" fmla="*/ 964833 w 2009607"/>
              <a:gd name="connsiteY3" fmla="*/ 1849354 h 2488459"/>
              <a:gd name="connsiteX4" fmla="*/ 1250711 w 2009607"/>
              <a:gd name="connsiteY4" fmla="*/ 2080624 h 2488459"/>
              <a:gd name="connsiteX5" fmla="*/ 1561482 w 2009607"/>
              <a:gd name="connsiteY5" fmla="*/ 2276900 h 2488459"/>
              <a:gd name="connsiteX6" fmla="*/ 1804853 w 2009607"/>
              <a:gd name="connsiteY6" fmla="*/ 2394482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43203 w 2009607"/>
              <a:gd name="connsiteY10" fmla="*/ 447106 h 2488459"/>
              <a:gd name="connsiteX11" fmla="*/ 292286 w 2009607"/>
              <a:gd name="connsiteY11" fmla="*/ 847714 h 2488459"/>
              <a:gd name="connsiteX0" fmla="*/ 272626 w 1989947"/>
              <a:gd name="connsiteY0" fmla="*/ 850484 h 2491229"/>
              <a:gd name="connsiteX1" fmla="*/ 488907 w 1989947"/>
              <a:gd name="connsiteY1" fmla="*/ 1287967 h 2491229"/>
              <a:gd name="connsiteX2" fmla="*/ 710767 w 1989947"/>
              <a:gd name="connsiteY2" fmla="*/ 1601983 h 2491229"/>
              <a:gd name="connsiteX3" fmla="*/ 945173 w 1989947"/>
              <a:gd name="connsiteY3" fmla="*/ 1852124 h 2491229"/>
              <a:gd name="connsiteX4" fmla="*/ 1231051 w 1989947"/>
              <a:gd name="connsiteY4" fmla="*/ 2083394 h 2491229"/>
              <a:gd name="connsiteX5" fmla="*/ 1541822 w 1989947"/>
              <a:gd name="connsiteY5" fmla="*/ 2279670 h 2491229"/>
              <a:gd name="connsiteX6" fmla="*/ 1785193 w 1989947"/>
              <a:gd name="connsiteY6" fmla="*/ 2397252 h 2491229"/>
              <a:gd name="connsiteX7" fmla="*/ 1989887 w 1989947"/>
              <a:gd name="connsiteY7" fmla="*/ 2491229 h 2491229"/>
              <a:gd name="connsiteX8" fmla="*/ 1988618 w 1989947"/>
              <a:gd name="connsiteY8" fmla="*/ 2770 h 2491229"/>
              <a:gd name="connsiteX9" fmla="*/ 0 w 1989947"/>
              <a:gd name="connsiteY9" fmla="*/ 0 h 2491229"/>
              <a:gd name="connsiteX10" fmla="*/ 123543 w 1989947"/>
              <a:gd name="connsiteY10" fmla="*/ 449876 h 2491229"/>
              <a:gd name="connsiteX11" fmla="*/ 272626 w 1989947"/>
              <a:gd name="connsiteY11" fmla="*/ 850484 h 249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89947" h="2491229">
                <a:moveTo>
                  <a:pt x="272626" y="850484"/>
                </a:moveTo>
                <a:lnTo>
                  <a:pt x="488907" y="1287967"/>
                </a:lnTo>
                <a:lnTo>
                  <a:pt x="710767" y="1601983"/>
                </a:lnTo>
                <a:lnTo>
                  <a:pt x="945173" y="1852124"/>
                </a:lnTo>
                <a:lnTo>
                  <a:pt x="1231051" y="2083394"/>
                </a:lnTo>
                <a:cubicBezTo>
                  <a:pt x="1341923" y="2151189"/>
                  <a:pt x="1430950" y="2211875"/>
                  <a:pt x="1541822" y="2279670"/>
                </a:cubicBezTo>
                <a:cubicBezTo>
                  <a:pt x="1636081" y="2313066"/>
                  <a:pt x="1713074" y="2373969"/>
                  <a:pt x="1785193" y="2397252"/>
                </a:cubicBezTo>
                <a:lnTo>
                  <a:pt x="1989887" y="2491229"/>
                </a:lnTo>
                <a:cubicBezTo>
                  <a:pt x="1990329" y="1660456"/>
                  <a:pt x="1988176" y="833543"/>
                  <a:pt x="1988618" y="2770"/>
                </a:cubicBezTo>
                <a:lnTo>
                  <a:pt x="0" y="0"/>
                </a:lnTo>
                <a:lnTo>
                  <a:pt x="123543" y="449876"/>
                </a:lnTo>
                <a:lnTo>
                  <a:pt x="272626" y="850484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 dirty="0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D1261F87-B42C-5BEE-4279-F49A7AECD8ED}"/>
              </a:ext>
            </a:extLst>
          </p:cNvPr>
          <p:cNvSpPr/>
          <p:nvPr/>
        </p:nvSpPr>
        <p:spPr>
          <a:xfrm>
            <a:off x="5404459" y="1144888"/>
            <a:ext cx="3127769" cy="2735500"/>
          </a:xfrm>
          <a:custGeom>
            <a:avLst/>
            <a:gdLst>
              <a:gd name="connsiteX0" fmla="*/ 178130 w 3016332"/>
              <a:gd name="connsiteY0" fmla="*/ 771896 h 2612572"/>
              <a:gd name="connsiteX1" fmla="*/ 344384 w 3016332"/>
              <a:gd name="connsiteY1" fmla="*/ 1235034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178130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178130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98764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522514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712519 w 3016332"/>
              <a:gd name="connsiteY3" fmla="*/ 180504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04405 w 3016332"/>
              <a:gd name="connsiteY4" fmla="*/ 2090057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03813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95054 w 3016332"/>
              <a:gd name="connsiteY6" fmla="*/ 2422566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27564 w 3016332"/>
              <a:gd name="connsiteY7" fmla="*/ 2505694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3004457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374234 w 3016332"/>
              <a:gd name="connsiteY7" fmla="*/ 2575446 h 2612572"/>
              <a:gd name="connsiteX8" fmla="*/ 2885704 w 3016332"/>
              <a:gd name="connsiteY8" fmla="*/ 2600696 h 2612572"/>
              <a:gd name="connsiteX9" fmla="*/ 3016332 w 3016332"/>
              <a:gd name="connsiteY9" fmla="*/ 2612572 h 2612572"/>
              <a:gd name="connsiteX10" fmla="*/ 2407079 w 3016332"/>
              <a:gd name="connsiteY10" fmla="*/ 0 h 2612572"/>
              <a:gd name="connsiteX11" fmla="*/ 0 w 3016332"/>
              <a:gd name="connsiteY11" fmla="*/ 11875 h 2612572"/>
              <a:gd name="connsiteX12" fmla="*/ 118753 w 3016332"/>
              <a:gd name="connsiteY12" fmla="*/ 417385 h 2612572"/>
              <a:gd name="connsiteX13" fmla="*/ 262136 w 3016332"/>
              <a:gd name="connsiteY13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2885704 w 3016332"/>
              <a:gd name="connsiteY7" fmla="*/ 2600696 h 2612572"/>
              <a:gd name="connsiteX8" fmla="*/ 3016332 w 3016332"/>
              <a:gd name="connsiteY8" fmla="*/ 2612572 h 2612572"/>
              <a:gd name="connsiteX9" fmla="*/ 2407079 w 3016332"/>
              <a:gd name="connsiteY9" fmla="*/ 0 h 2612572"/>
              <a:gd name="connsiteX10" fmla="*/ 0 w 3016332"/>
              <a:gd name="connsiteY10" fmla="*/ 11875 h 2612572"/>
              <a:gd name="connsiteX11" fmla="*/ 118753 w 3016332"/>
              <a:gd name="connsiteY11" fmla="*/ 417385 h 2612572"/>
              <a:gd name="connsiteX12" fmla="*/ 262136 w 3016332"/>
              <a:gd name="connsiteY12" fmla="*/ 771896 h 2612572"/>
              <a:gd name="connsiteX0" fmla="*/ 262136 w 3016332"/>
              <a:gd name="connsiteY0" fmla="*/ 771896 h 2612572"/>
              <a:gd name="connsiteX1" fmla="*/ 493728 w 3016332"/>
              <a:gd name="connsiteY1" fmla="*/ 1246660 h 2612572"/>
              <a:gd name="connsiteX2" fmla="*/ 690527 w 3016332"/>
              <a:gd name="connsiteY2" fmla="*/ 1531917 h 2612572"/>
              <a:gd name="connsiteX3" fmla="*/ 927202 w 3016332"/>
              <a:gd name="connsiteY3" fmla="*/ 1828299 h 2612572"/>
              <a:gd name="connsiteX4" fmla="*/ 1179078 w 3016332"/>
              <a:gd name="connsiteY4" fmla="*/ 2090058 h 2612572"/>
              <a:gd name="connsiteX5" fmla="*/ 1579418 w 3016332"/>
              <a:gd name="connsiteY5" fmla="*/ 2350315 h 2612572"/>
              <a:gd name="connsiteX6" fmla="*/ 1985720 w 3016332"/>
              <a:gd name="connsiteY6" fmla="*/ 2492319 h 2612572"/>
              <a:gd name="connsiteX7" fmla="*/ 3016332 w 3016332"/>
              <a:gd name="connsiteY7" fmla="*/ 2612572 h 2612572"/>
              <a:gd name="connsiteX8" fmla="*/ 2407079 w 3016332"/>
              <a:gd name="connsiteY8" fmla="*/ 0 h 2612572"/>
              <a:gd name="connsiteX9" fmla="*/ 0 w 3016332"/>
              <a:gd name="connsiteY9" fmla="*/ 11875 h 2612572"/>
              <a:gd name="connsiteX10" fmla="*/ 118753 w 3016332"/>
              <a:gd name="connsiteY10" fmla="*/ 417385 h 2612572"/>
              <a:gd name="connsiteX11" fmla="*/ 262136 w 3016332"/>
              <a:gd name="connsiteY11" fmla="*/ 771896 h 2612572"/>
              <a:gd name="connsiteX0" fmla="*/ 262136 w 2407079"/>
              <a:gd name="connsiteY0" fmla="*/ 771896 h 2492319"/>
              <a:gd name="connsiteX1" fmla="*/ 493728 w 2407079"/>
              <a:gd name="connsiteY1" fmla="*/ 1246660 h 2492319"/>
              <a:gd name="connsiteX2" fmla="*/ 690527 w 2407079"/>
              <a:gd name="connsiteY2" fmla="*/ 1531917 h 2492319"/>
              <a:gd name="connsiteX3" fmla="*/ 927202 w 2407079"/>
              <a:gd name="connsiteY3" fmla="*/ 1828299 h 2492319"/>
              <a:gd name="connsiteX4" fmla="*/ 1179078 w 2407079"/>
              <a:gd name="connsiteY4" fmla="*/ 2090058 h 2492319"/>
              <a:gd name="connsiteX5" fmla="*/ 1579418 w 2407079"/>
              <a:gd name="connsiteY5" fmla="*/ 2350315 h 2492319"/>
              <a:gd name="connsiteX6" fmla="*/ 1985720 w 2407079"/>
              <a:gd name="connsiteY6" fmla="*/ 2492319 h 2492319"/>
              <a:gd name="connsiteX7" fmla="*/ 2407079 w 2407079"/>
              <a:gd name="connsiteY7" fmla="*/ 0 h 2492319"/>
              <a:gd name="connsiteX8" fmla="*/ 0 w 2407079"/>
              <a:gd name="connsiteY8" fmla="*/ 11875 h 2492319"/>
              <a:gd name="connsiteX9" fmla="*/ 118753 w 2407079"/>
              <a:gd name="connsiteY9" fmla="*/ 417385 h 2492319"/>
              <a:gd name="connsiteX10" fmla="*/ 262136 w 2407079"/>
              <a:gd name="connsiteY10" fmla="*/ 771896 h 2492319"/>
              <a:gd name="connsiteX0" fmla="*/ 262136 w 1987047"/>
              <a:gd name="connsiteY0" fmla="*/ 771896 h 2492319"/>
              <a:gd name="connsiteX1" fmla="*/ 493728 w 1987047"/>
              <a:gd name="connsiteY1" fmla="*/ 1246660 h 2492319"/>
              <a:gd name="connsiteX2" fmla="*/ 690527 w 1987047"/>
              <a:gd name="connsiteY2" fmla="*/ 1531917 h 2492319"/>
              <a:gd name="connsiteX3" fmla="*/ 927202 w 1987047"/>
              <a:gd name="connsiteY3" fmla="*/ 1828299 h 2492319"/>
              <a:gd name="connsiteX4" fmla="*/ 1179078 w 1987047"/>
              <a:gd name="connsiteY4" fmla="*/ 2090058 h 2492319"/>
              <a:gd name="connsiteX5" fmla="*/ 1579418 w 1987047"/>
              <a:gd name="connsiteY5" fmla="*/ 2350315 h 2492319"/>
              <a:gd name="connsiteX6" fmla="*/ 1985720 w 1987047"/>
              <a:gd name="connsiteY6" fmla="*/ 2492319 h 2492319"/>
              <a:gd name="connsiteX7" fmla="*/ 1987047 w 1987047"/>
              <a:gd name="connsiteY7" fmla="*/ 0 h 2492319"/>
              <a:gd name="connsiteX8" fmla="*/ 0 w 1987047"/>
              <a:gd name="connsiteY8" fmla="*/ 11875 h 2492319"/>
              <a:gd name="connsiteX9" fmla="*/ 118753 w 1987047"/>
              <a:gd name="connsiteY9" fmla="*/ 417385 h 2492319"/>
              <a:gd name="connsiteX10" fmla="*/ 262136 w 1987047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47311 w 2015605"/>
              <a:gd name="connsiteY9" fmla="*/ 417385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22286 w 2015605"/>
              <a:gd name="connsiteY1" fmla="*/ 1246660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19085 w 2015605"/>
              <a:gd name="connsiteY2" fmla="*/ 1531917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56037 w 2015605"/>
              <a:gd name="connsiteY1" fmla="*/ 1242799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55760 w 2015605"/>
              <a:gd name="connsiteY3" fmla="*/ 182829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07636 w 2015605"/>
              <a:gd name="connsiteY4" fmla="*/ 2090058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2014278 w 2015605"/>
              <a:gd name="connsiteY6" fmla="*/ 2492319 h 2492319"/>
              <a:gd name="connsiteX7" fmla="*/ 2015605 w 2015605"/>
              <a:gd name="connsiteY7" fmla="*/ 0 h 2492319"/>
              <a:gd name="connsiteX8" fmla="*/ 0 w 2015605"/>
              <a:gd name="connsiteY8" fmla="*/ 11875 h 2492319"/>
              <a:gd name="connsiteX9" fmla="*/ 152503 w 2015605"/>
              <a:gd name="connsiteY9" fmla="*/ 448269 h 2492319"/>
              <a:gd name="connsiteX10" fmla="*/ 290694 w 2015605"/>
              <a:gd name="connsiteY10" fmla="*/ 771896 h 2492319"/>
              <a:gd name="connsiteX0" fmla="*/ 290694 w 2015605"/>
              <a:gd name="connsiteY0" fmla="*/ 771896 h 2492319"/>
              <a:gd name="connsiteX1" fmla="*/ 545652 w 2015605"/>
              <a:gd name="connsiteY1" fmla="*/ 1246660 h 2492319"/>
              <a:gd name="connsiteX2" fmla="*/ 739854 w 2015605"/>
              <a:gd name="connsiteY2" fmla="*/ 1535778 h 2492319"/>
              <a:gd name="connsiteX3" fmla="*/ 981722 w 2015605"/>
              <a:gd name="connsiteY3" fmla="*/ 1832159 h 2492319"/>
              <a:gd name="connsiteX4" fmla="*/ 1246579 w 2015605"/>
              <a:gd name="connsiteY4" fmla="*/ 2113222 h 2492319"/>
              <a:gd name="connsiteX5" fmla="*/ 1607976 w 2015605"/>
              <a:gd name="connsiteY5" fmla="*/ 2350315 h 2492319"/>
              <a:gd name="connsiteX6" fmla="*/ 1832121 w 2015605"/>
              <a:gd name="connsiteY6" fmla="*/ 2451048 h 2492319"/>
              <a:gd name="connsiteX7" fmla="*/ 2014278 w 2015605"/>
              <a:gd name="connsiteY7" fmla="*/ 2492319 h 2492319"/>
              <a:gd name="connsiteX8" fmla="*/ 2015605 w 2015605"/>
              <a:gd name="connsiteY8" fmla="*/ 0 h 2492319"/>
              <a:gd name="connsiteX9" fmla="*/ 0 w 2015605"/>
              <a:gd name="connsiteY9" fmla="*/ 11875 h 2492319"/>
              <a:gd name="connsiteX10" fmla="*/ 152503 w 2015605"/>
              <a:gd name="connsiteY10" fmla="*/ 448269 h 2492319"/>
              <a:gd name="connsiteX11" fmla="*/ 290694 w 2015605"/>
              <a:gd name="connsiteY11" fmla="*/ 771896 h 2492319"/>
              <a:gd name="connsiteX0" fmla="*/ 290694 w 2027270"/>
              <a:gd name="connsiteY0" fmla="*/ 771896 h 2496180"/>
              <a:gd name="connsiteX1" fmla="*/ 545652 w 2027270"/>
              <a:gd name="connsiteY1" fmla="*/ 1246660 h 2496180"/>
              <a:gd name="connsiteX2" fmla="*/ 739854 w 2027270"/>
              <a:gd name="connsiteY2" fmla="*/ 1535778 h 2496180"/>
              <a:gd name="connsiteX3" fmla="*/ 981722 w 2027270"/>
              <a:gd name="connsiteY3" fmla="*/ 1832159 h 2496180"/>
              <a:gd name="connsiteX4" fmla="*/ 1246579 w 2027270"/>
              <a:gd name="connsiteY4" fmla="*/ 2113222 h 2496180"/>
              <a:gd name="connsiteX5" fmla="*/ 1607976 w 2027270"/>
              <a:gd name="connsiteY5" fmla="*/ 2350315 h 2496180"/>
              <a:gd name="connsiteX6" fmla="*/ 1832121 w 2027270"/>
              <a:gd name="connsiteY6" fmla="*/ 2451048 h 2496180"/>
              <a:gd name="connsiteX7" fmla="*/ 2027259 w 2027270"/>
              <a:gd name="connsiteY7" fmla="*/ 2496180 h 2496180"/>
              <a:gd name="connsiteX8" fmla="*/ 2015605 w 2027270"/>
              <a:gd name="connsiteY8" fmla="*/ 0 h 2496180"/>
              <a:gd name="connsiteX9" fmla="*/ 0 w 2027270"/>
              <a:gd name="connsiteY9" fmla="*/ 11875 h 2496180"/>
              <a:gd name="connsiteX10" fmla="*/ 152503 w 2027270"/>
              <a:gd name="connsiteY10" fmla="*/ 448269 h 2496180"/>
              <a:gd name="connsiteX11" fmla="*/ 290694 w 2027270"/>
              <a:gd name="connsiteY11" fmla="*/ 771896 h 2496180"/>
              <a:gd name="connsiteX0" fmla="*/ 290694 w 2027319"/>
              <a:gd name="connsiteY0" fmla="*/ 760314 h 2484598"/>
              <a:gd name="connsiteX1" fmla="*/ 545652 w 2027319"/>
              <a:gd name="connsiteY1" fmla="*/ 1235078 h 2484598"/>
              <a:gd name="connsiteX2" fmla="*/ 739854 w 2027319"/>
              <a:gd name="connsiteY2" fmla="*/ 1524196 h 2484598"/>
              <a:gd name="connsiteX3" fmla="*/ 981722 w 2027319"/>
              <a:gd name="connsiteY3" fmla="*/ 1820577 h 2484598"/>
              <a:gd name="connsiteX4" fmla="*/ 1246579 w 2027319"/>
              <a:gd name="connsiteY4" fmla="*/ 2101640 h 2484598"/>
              <a:gd name="connsiteX5" fmla="*/ 1607976 w 2027319"/>
              <a:gd name="connsiteY5" fmla="*/ 2338733 h 2484598"/>
              <a:gd name="connsiteX6" fmla="*/ 1832121 w 2027319"/>
              <a:gd name="connsiteY6" fmla="*/ 2439466 h 2484598"/>
              <a:gd name="connsiteX7" fmla="*/ 2027259 w 2027319"/>
              <a:gd name="connsiteY7" fmla="*/ 2484598 h 2484598"/>
              <a:gd name="connsiteX8" fmla="*/ 2025990 w 2027319"/>
              <a:gd name="connsiteY8" fmla="*/ 0 h 2484598"/>
              <a:gd name="connsiteX9" fmla="*/ 0 w 2027319"/>
              <a:gd name="connsiteY9" fmla="*/ 293 h 2484598"/>
              <a:gd name="connsiteX10" fmla="*/ 152503 w 2027319"/>
              <a:gd name="connsiteY10" fmla="*/ 436687 h 2484598"/>
              <a:gd name="connsiteX11" fmla="*/ 290694 w 2027319"/>
              <a:gd name="connsiteY11" fmla="*/ 760314 h 2484598"/>
              <a:gd name="connsiteX0" fmla="*/ 290694 w 2027319"/>
              <a:gd name="connsiteY0" fmla="*/ 764175 h 2488459"/>
              <a:gd name="connsiteX1" fmla="*/ 545652 w 2027319"/>
              <a:gd name="connsiteY1" fmla="*/ 1238939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9854 w 2027319"/>
              <a:gd name="connsiteY2" fmla="*/ 1528057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81722 w 2027319"/>
              <a:gd name="connsiteY3" fmla="*/ 1824438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32121 w 2027319"/>
              <a:gd name="connsiteY6" fmla="*/ 2443327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18107 w 2027319"/>
              <a:gd name="connsiteY6" fmla="*/ 2432659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607976 w 2027319"/>
              <a:gd name="connsiteY5" fmla="*/ 2342594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90694 w 2027319"/>
              <a:gd name="connsiteY0" fmla="*/ 764175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90694 w 2027319"/>
              <a:gd name="connsiteY11" fmla="*/ 764175 h 2488459"/>
              <a:gd name="connsiteX0" fmla="*/ 264126 w 2027319"/>
              <a:gd name="connsiteY0" fmla="*/ 861930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52503 w 2027319"/>
              <a:gd name="connsiteY10" fmla="*/ 440548 h 2488459"/>
              <a:gd name="connsiteX11" fmla="*/ 264126 w 2027319"/>
              <a:gd name="connsiteY11" fmla="*/ 861930 h 2488459"/>
              <a:gd name="connsiteX0" fmla="*/ 264126 w 2027319"/>
              <a:gd name="connsiteY0" fmla="*/ 861930 h 2488459"/>
              <a:gd name="connsiteX1" fmla="*/ 482591 w 2027319"/>
              <a:gd name="connsiteY1" fmla="*/ 1334952 h 2488459"/>
              <a:gd name="connsiteX2" fmla="*/ 732848 w 2027319"/>
              <a:gd name="connsiteY2" fmla="*/ 1656075 h 2488459"/>
              <a:gd name="connsiteX3" fmla="*/ 960701 w 2027319"/>
              <a:gd name="connsiteY3" fmla="*/ 1888447 h 2488459"/>
              <a:gd name="connsiteX4" fmla="*/ 1246579 w 2027319"/>
              <a:gd name="connsiteY4" fmla="*/ 2105501 h 2488459"/>
              <a:gd name="connsiteX5" fmla="*/ 1579194 w 2027319"/>
              <a:gd name="connsiteY5" fmla="*/ 2308885 h 2488459"/>
              <a:gd name="connsiteX6" fmla="*/ 1824749 w 2027319"/>
              <a:gd name="connsiteY6" fmla="*/ 2415805 h 2488459"/>
              <a:gd name="connsiteX7" fmla="*/ 2027259 w 2027319"/>
              <a:gd name="connsiteY7" fmla="*/ 2488459 h 2488459"/>
              <a:gd name="connsiteX8" fmla="*/ 2025990 w 2027319"/>
              <a:gd name="connsiteY8" fmla="*/ 0 h 2488459"/>
              <a:gd name="connsiteX9" fmla="*/ 0 w 2027319"/>
              <a:gd name="connsiteY9" fmla="*/ 4154 h 2488459"/>
              <a:gd name="connsiteX10" fmla="*/ 128149 w 2027319"/>
              <a:gd name="connsiteY10" fmla="*/ 450660 h 2488459"/>
              <a:gd name="connsiteX11" fmla="*/ 264126 w 2027319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28867 w 2009607"/>
              <a:gd name="connsiteY4" fmla="*/ 2105501 h 2488459"/>
              <a:gd name="connsiteX5" fmla="*/ 1561482 w 2009607"/>
              <a:gd name="connsiteY5" fmla="*/ 2308885 h 2488459"/>
              <a:gd name="connsiteX6" fmla="*/ 1807037 w 2009607"/>
              <a:gd name="connsiteY6" fmla="*/ 2415805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110437 w 2009607"/>
              <a:gd name="connsiteY10" fmla="*/ 450660 h 2488459"/>
              <a:gd name="connsiteX11" fmla="*/ 246414 w 2009607"/>
              <a:gd name="connsiteY11" fmla="*/ 861930 h 2488459"/>
              <a:gd name="connsiteX0" fmla="*/ 246414 w 2009607"/>
              <a:gd name="connsiteY0" fmla="*/ 861930 h 2488459"/>
              <a:gd name="connsiteX1" fmla="*/ 464879 w 2009607"/>
              <a:gd name="connsiteY1" fmla="*/ 1334952 h 2488459"/>
              <a:gd name="connsiteX2" fmla="*/ 715136 w 2009607"/>
              <a:gd name="connsiteY2" fmla="*/ 1656075 h 2488459"/>
              <a:gd name="connsiteX3" fmla="*/ 942989 w 2009607"/>
              <a:gd name="connsiteY3" fmla="*/ 1888447 h 2488459"/>
              <a:gd name="connsiteX4" fmla="*/ 1228867 w 2009607"/>
              <a:gd name="connsiteY4" fmla="*/ 2105501 h 2488459"/>
              <a:gd name="connsiteX5" fmla="*/ 1561482 w 2009607"/>
              <a:gd name="connsiteY5" fmla="*/ 2308885 h 2488459"/>
              <a:gd name="connsiteX6" fmla="*/ 1807037 w 2009607"/>
              <a:gd name="connsiteY6" fmla="*/ 2415805 h 2488459"/>
              <a:gd name="connsiteX7" fmla="*/ 2009547 w 2009607"/>
              <a:gd name="connsiteY7" fmla="*/ 2488459 h 2488459"/>
              <a:gd name="connsiteX8" fmla="*/ 2008278 w 2009607"/>
              <a:gd name="connsiteY8" fmla="*/ 0 h 2488459"/>
              <a:gd name="connsiteX9" fmla="*/ 0 w 2009607"/>
              <a:gd name="connsiteY9" fmla="*/ 784 h 2488459"/>
              <a:gd name="connsiteX10" fmla="*/ 94886 w 2009607"/>
              <a:gd name="connsiteY10" fmla="*/ 419785 h 2488459"/>
              <a:gd name="connsiteX11" fmla="*/ 246414 w 2009607"/>
              <a:gd name="connsiteY11" fmla="*/ 861930 h 2488459"/>
              <a:gd name="connsiteX0" fmla="*/ 153107 w 1916300"/>
              <a:gd name="connsiteY0" fmla="*/ 861930 h 2488459"/>
              <a:gd name="connsiteX1" fmla="*/ 371572 w 1916300"/>
              <a:gd name="connsiteY1" fmla="*/ 1334952 h 2488459"/>
              <a:gd name="connsiteX2" fmla="*/ 621829 w 1916300"/>
              <a:gd name="connsiteY2" fmla="*/ 1656075 h 2488459"/>
              <a:gd name="connsiteX3" fmla="*/ 849682 w 1916300"/>
              <a:gd name="connsiteY3" fmla="*/ 1888447 h 2488459"/>
              <a:gd name="connsiteX4" fmla="*/ 1135560 w 1916300"/>
              <a:gd name="connsiteY4" fmla="*/ 2105501 h 2488459"/>
              <a:gd name="connsiteX5" fmla="*/ 1468175 w 1916300"/>
              <a:gd name="connsiteY5" fmla="*/ 2308885 h 2488459"/>
              <a:gd name="connsiteX6" fmla="*/ 1713730 w 1916300"/>
              <a:gd name="connsiteY6" fmla="*/ 2415805 h 2488459"/>
              <a:gd name="connsiteX7" fmla="*/ 1916240 w 1916300"/>
              <a:gd name="connsiteY7" fmla="*/ 2488459 h 2488459"/>
              <a:gd name="connsiteX8" fmla="*/ 1914971 w 1916300"/>
              <a:gd name="connsiteY8" fmla="*/ 0 h 2488459"/>
              <a:gd name="connsiteX9" fmla="*/ 0 w 1916300"/>
              <a:gd name="connsiteY9" fmla="*/ 784 h 2488459"/>
              <a:gd name="connsiteX10" fmla="*/ 1579 w 1916300"/>
              <a:gd name="connsiteY10" fmla="*/ 419785 h 2488459"/>
              <a:gd name="connsiteX11" fmla="*/ 153107 w 1916300"/>
              <a:gd name="connsiteY11" fmla="*/ 861930 h 2488459"/>
              <a:gd name="connsiteX0" fmla="*/ 153107 w 1914971"/>
              <a:gd name="connsiteY0" fmla="*/ 861930 h 2418288"/>
              <a:gd name="connsiteX1" fmla="*/ 371572 w 1914971"/>
              <a:gd name="connsiteY1" fmla="*/ 1334952 h 2418288"/>
              <a:gd name="connsiteX2" fmla="*/ 621829 w 1914971"/>
              <a:gd name="connsiteY2" fmla="*/ 1656075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68175 w 1914971"/>
              <a:gd name="connsiteY5" fmla="*/ 2308885 h 2418288"/>
              <a:gd name="connsiteX6" fmla="*/ 1713730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3107 w 1914971"/>
              <a:gd name="connsiteY11" fmla="*/ 861930 h 2418288"/>
              <a:gd name="connsiteX0" fmla="*/ 153107 w 1914971"/>
              <a:gd name="connsiteY0" fmla="*/ 861930 h 2418288"/>
              <a:gd name="connsiteX1" fmla="*/ 371572 w 1914971"/>
              <a:gd name="connsiteY1" fmla="*/ 1334952 h 2418288"/>
              <a:gd name="connsiteX2" fmla="*/ 621829 w 1914971"/>
              <a:gd name="connsiteY2" fmla="*/ 1656075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68175 w 1914971"/>
              <a:gd name="connsiteY5" fmla="*/ 2308885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3107 w 1914971"/>
              <a:gd name="connsiteY11" fmla="*/ 861930 h 2418288"/>
              <a:gd name="connsiteX0" fmla="*/ 153107 w 1914971"/>
              <a:gd name="connsiteY0" fmla="*/ 861930 h 2418288"/>
              <a:gd name="connsiteX1" fmla="*/ 371572 w 1914971"/>
              <a:gd name="connsiteY1" fmla="*/ 1334952 h 2418288"/>
              <a:gd name="connsiteX2" fmla="*/ 621829 w 1914971"/>
              <a:gd name="connsiteY2" fmla="*/ 1656075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72063 w 1914971"/>
              <a:gd name="connsiteY5" fmla="*/ 2300464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3107 w 1914971"/>
              <a:gd name="connsiteY11" fmla="*/ 861930 h 2418288"/>
              <a:gd name="connsiteX0" fmla="*/ 153107 w 1914971"/>
              <a:gd name="connsiteY0" fmla="*/ 861930 h 2418288"/>
              <a:gd name="connsiteX1" fmla="*/ 371572 w 1914971"/>
              <a:gd name="connsiteY1" fmla="*/ 1334952 h 2418288"/>
              <a:gd name="connsiteX2" fmla="*/ 610166 w 1914971"/>
              <a:gd name="connsiteY2" fmla="*/ 1658882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72063 w 1914971"/>
              <a:gd name="connsiteY5" fmla="*/ 2300464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3107 w 1914971"/>
              <a:gd name="connsiteY11" fmla="*/ 861930 h 2418288"/>
              <a:gd name="connsiteX0" fmla="*/ 153107 w 1914971"/>
              <a:gd name="connsiteY0" fmla="*/ 861930 h 2418288"/>
              <a:gd name="connsiteX1" fmla="*/ 336582 w 1914971"/>
              <a:gd name="connsiteY1" fmla="*/ 1278816 h 2418288"/>
              <a:gd name="connsiteX2" fmla="*/ 610166 w 1914971"/>
              <a:gd name="connsiteY2" fmla="*/ 1658882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72063 w 1914971"/>
              <a:gd name="connsiteY5" fmla="*/ 2300464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3107 w 1914971"/>
              <a:gd name="connsiteY11" fmla="*/ 861930 h 2418288"/>
              <a:gd name="connsiteX0" fmla="*/ 158938 w 1914971"/>
              <a:gd name="connsiteY0" fmla="*/ 906839 h 2418288"/>
              <a:gd name="connsiteX1" fmla="*/ 336582 w 1914971"/>
              <a:gd name="connsiteY1" fmla="*/ 1278816 h 2418288"/>
              <a:gd name="connsiteX2" fmla="*/ 610166 w 1914971"/>
              <a:gd name="connsiteY2" fmla="*/ 1658882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72063 w 1914971"/>
              <a:gd name="connsiteY5" fmla="*/ 2300464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8938 w 1914971"/>
              <a:gd name="connsiteY11" fmla="*/ 906839 h 2418288"/>
              <a:gd name="connsiteX0" fmla="*/ 158938 w 1914971"/>
              <a:gd name="connsiteY0" fmla="*/ 906839 h 2418288"/>
              <a:gd name="connsiteX1" fmla="*/ 321031 w 1914971"/>
              <a:gd name="connsiteY1" fmla="*/ 1256361 h 2418288"/>
              <a:gd name="connsiteX2" fmla="*/ 610166 w 1914971"/>
              <a:gd name="connsiteY2" fmla="*/ 1658882 h 2418288"/>
              <a:gd name="connsiteX3" fmla="*/ 849682 w 1914971"/>
              <a:gd name="connsiteY3" fmla="*/ 1888447 h 2418288"/>
              <a:gd name="connsiteX4" fmla="*/ 1135560 w 1914971"/>
              <a:gd name="connsiteY4" fmla="*/ 2105501 h 2418288"/>
              <a:gd name="connsiteX5" fmla="*/ 1472063 w 1914971"/>
              <a:gd name="connsiteY5" fmla="*/ 2300464 h 2418288"/>
              <a:gd name="connsiteX6" fmla="*/ 1768159 w 1914971"/>
              <a:gd name="connsiteY6" fmla="*/ 2415805 h 2418288"/>
              <a:gd name="connsiteX7" fmla="*/ 1912352 w 1914971"/>
              <a:gd name="connsiteY7" fmla="*/ 2418288 h 2418288"/>
              <a:gd name="connsiteX8" fmla="*/ 1914971 w 1914971"/>
              <a:gd name="connsiteY8" fmla="*/ 0 h 2418288"/>
              <a:gd name="connsiteX9" fmla="*/ 0 w 1914971"/>
              <a:gd name="connsiteY9" fmla="*/ 784 h 2418288"/>
              <a:gd name="connsiteX10" fmla="*/ 1579 w 1914971"/>
              <a:gd name="connsiteY10" fmla="*/ 419785 h 2418288"/>
              <a:gd name="connsiteX11" fmla="*/ 158938 w 1914971"/>
              <a:gd name="connsiteY11" fmla="*/ 906839 h 24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14971" h="2418288">
                <a:moveTo>
                  <a:pt x="158938" y="906839"/>
                </a:moveTo>
                <a:lnTo>
                  <a:pt x="321031" y="1256361"/>
                </a:lnTo>
                <a:lnTo>
                  <a:pt x="610166" y="1658882"/>
                </a:lnTo>
                <a:lnTo>
                  <a:pt x="849682" y="1888447"/>
                </a:lnTo>
                <a:lnTo>
                  <a:pt x="1135560" y="2105501"/>
                </a:lnTo>
                <a:lnTo>
                  <a:pt x="1472063" y="2300464"/>
                </a:lnTo>
                <a:cubicBezTo>
                  <a:pt x="1566322" y="2333860"/>
                  <a:pt x="1696040" y="2392522"/>
                  <a:pt x="1768159" y="2415805"/>
                </a:cubicBezTo>
                <a:lnTo>
                  <a:pt x="1912352" y="2418288"/>
                </a:lnTo>
                <a:cubicBezTo>
                  <a:pt x="1912794" y="1587515"/>
                  <a:pt x="1914529" y="830773"/>
                  <a:pt x="1914971" y="0"/>
                </a:cubicBezTo>
                <a:lnTo>
                  <a:pt x="0" y="784"/>
                </a:lnTo>
                <a:cubicBezTo>
                  <a:pt x="526" y="140451"/>
                  <a:pt x="1053" y="280118"/>
                  <a:pt x="1579" y="419785"/>
                </a:cubicBezTo>
                <a:lnTo>
                  <a:pt x="158938" y="906839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584810-5E42-D599-2B72-11DF2BF6EDEF}"/>
              </a:ext>
            </a:extLst>
          </p:cNvPr>
          <p:cNvSpPr txBox="1"/>
          <p:nvPr/>
        </p:nvSpPr>
        <p:spPr>
          <a:xfrm rot="2668667">
            <a:off x="5607392" y="2535876"/>
            <a:ext cx="1212427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>
                <a:solidFill>
                  <a:srgbClr val="FF0000"/>
                </a:solidFill>
              </a:rPr>
              <a:t>Protection limit</a:t>
            </a:r>
            <a:endParaRPr lang="en-CH" sz="1636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BD6090-4C64-7CE1-336B-7F270D003A75}"/>
              </a:ext>
            </a:extLst>
          </p:cNvPr>
          <p:cNvSpPr txBox="1"/>
          <p:nvPr/>
        </p:nvSpPr>
        <p:spPr>
          <a:xfrm rot="3283611">
            <a:off x="5582107" y="1571974"/>
            <a:ext cx="896357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/>
              <a:t>Stress </a:t>
            </a:r>
            <a:r>
              <a:rPr lang="en-CH" sz="1636" dirty="0"/>
              <a:t>limit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29180-B3E0-1EE5-5E18-20BF214CDFF1}"/>
              </a:ext>
            </a:extLst>
          </p:cNvPr>
          <p:cNvSpPr txBox="1"/>
          <p:nvPr/>
        </p:nvSpPr>
        <p:spPr>
          <a:xfrm>
            <a:off x="1178567" y="3282140"/>
            <a:ext cx="205857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A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spirational cost: 700 EUR/kg</a:t>
            </a:r>
          </a:p>
          <a:p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P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eak stress: 150 M</a:t>
            </a:r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P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a</a:t>
            </a:r>
          </a:p>
          <a:p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Hot spot tempeature: 350 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BD18A1-0639-A58B-4E05-17618D50F22C}"/>
              </a:ext>
            </a:extLst>
          </p:cNvPr>
          <p:cNvSpPr txBox="1"/>
          <p:nvPr/>
        </p:nvSpPr>
        <p:spPr>
          <a:xfrm>
            <a:off x="3577813" y="2481663"/>
            <a:ext cx="99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CH" dirty="0"/>
              <a:t>esign range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F318E8-4F6C-5E06-B5A1-858D0B662A4F}"/>
              </a:ext>
            </a:extLst>
          </p:cNvPr>
          <p:cNvSpPr txBox="1"/>
          <p:nvPr/>
        </p:nvSpPr>
        <p:spPr>
          <a:xfrm>
            <a:off x="5387498" y="3291179"/>
            <a:ext cx="213712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A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spirational cost: 2500 EUR/kg</a:t>
            </a:r>
          </a:p>
          <a:p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P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eak stress: 300 M</a:t>
            </a:r>
            <a:r>
              <a:rPr lang="en-US" sz="1100" dirty="0">
                <a:solidFill>
                  <a:srgbClr val="070603"/>
                </a:solidFill>
                <a:latin typeface="Helvetica" pitchFamily="2" charset="0"/>
              </a:rPr>
              <a:t>P</a:t>
            </a:r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a</a:t>
            </a:r>
          </a:p>
          <a:p>
            <a:r>
              <a:rPr lang="en-CH" sz="1100" dirty="0">
                <a:solidFill>
                  <a:srgbClr val="070603"/>
                </a:solidFill>
                <a:latin typeface="Helvetica" pitchFamily="2" charset="0"/>
              </a:rPr>
              <a:t>Hot spot tempeature: 200 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AEECD5-E55F-A120-4399-591953E19B6E}"/>
              </a:ext>
            </a:extLst>
          </p:cNvPr>
          <p:cNvSpPr txBox="1"/>
          <p:nvPr/>
        </p:nvSpPr>
        <p:spPr>
          <a:xfrm>
            <a:off x="2672353" y="6332991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>
                <a:solidFill>
                  <a:schemeClr val="bg1"/>
                </a:solidFill>
              </a:rPr>
              <a:t>See D. Novelli, et al., </a:t>
            </a:r>
            <a:r>
              <a:rPr lang="en-US" dirty="0">
                <a:solidFill>
                  <a:schemeClr val="bg1"/>
                </a:solidFill>
              </a:rPr>
              <a:t>5PoM01-04 </a:t>
            </a:r>
            <a:r>
              <a:rPr lang="en-CH" dirty="0">
                <a:solidFill>
                  <a:schemeClr val="bg1"/>
                </a:solidFill>
              </a:rPr>
              <a:t>on Friday 15/9/2023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6DB912E-30D9-2177-DEA7-4B32B2AD5F7A}"/>
              </a:ext>
            </a:extLst>
          </p:cNvPr>
          <p:cNvSpPr>
            <a:spLocks noChangeAspect="1"/>
          </p:cNvSpPr>
          <p:nvPr/>
        </p:nvSpPr>
        <p:spPr>
          <a:xfrm>
            <a:off x="7368854" y="2108131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000FF">
                  <a:alpha val="78000"/>
                </a:srgbClr>
              </a:gs>
              <a:gs pos="79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7FEC9B-3078-8251-8CAB-E9CF9C83D374}"/>
              </a:ext>
            </a:extLst>
          </p:cNvPr>
          <p:cNvSpPr txBox="1"/>
          <p:nvPr/>
        </p:nvSpPr>
        <p:spPr>
          <a:xfrm>
            <a:off x="7729974" y="2494737"/>
            <a:ext cx="99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CH" dirty="0"/>
              <a:t>esign range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583CD9-97C3-D706-69E5-9D928E175136}"/>
              </a:ext>
            </a:extLst>
          </p:cNvPr>
          <p:cNvSpPr txBox="1"/>
          <p:nvPr/>
        </p:nvSpPr>
        <p:spPr>
          <a:xfrm rot="2374664">
            <a:off x="7968454" y="3279812"/>
            <a:ext cx="936947" cy="595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36" dirty="0">
                <a:solidFill>
                  <a:srgbClr val="7030A0"/>
                </a:solidFill>
              </a:rPr>
              <a:t>Margin limit</a:t>
            </a:r>
            <a:endParaRPr lang="en-CH" sz="1636" dirty="0">
              <a:solidFill>
                <a:srgbClr val="7030A0"/>
              </a:solidFill>
            </a:endParaRPr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0BA21B6F-085B-037D-4F26-F58131B7FB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88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magnetic field&#10;&#10;Description automatically generated">
            <a:extLst>
              <a:ext uri="{FF2B5EF4-FFF2-40B4-BE49-F238E27FC236}">
                <a16:creationId xmlns:a16="http://schemas.microsoft.com/office/drawing/2014/main" id="{6003C4C9-2BE2-7EFB-31AF-2BA684B57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52" y="813724"/>
            <a:ext cx="4875028" cy="440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50" y="36083"/>
            <a:ext cx="8471133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Collider magnets limits – A-B range</a:t>
            </a:r>
          </a:p>
        </p:txBody>
      </p:sp>
      <p:sp>
        <p:nvSpPr>
          <p:cNvPr id="52" name="Content Placeholder 51">
            <a:extLst>
              <a:ext uri="{FF2B5EF4-FFF2-40B4-BE49-F238E27FC236}">
                <a16:creationId xmlns:a16="http://schemas.microsoft.com/office/drawing/2014/main" id="{7246CC2A-A158-2E23-8926-39C078A56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933" y="976526"/>
            <a:ext cx="3842469" cy="4243598"/>
          </a:xfrm>
        </p:spPr>
        <p:txBody>
          <a:bodyPr>
            <a:normAutofit fontScale="62500" lnSpcReduction="20000"/>
          </a:bodyPr>
          <a:lstStyle/>
          <a:p>
            <a:r>
              <a:rPr lang="en-CH" dirty="0"/>
              <a:t>A reduction of HTS cost will result in wider design A-B range</a:t>
            </a:r>
          </a:p>
          <a:p>
            <a:pPr lvl="1"/>
            <a:r>
              <a:rPr lang="en-US" dirty="0"/>
              <a:t>R</a:t>
            </a:r>
            <a:r>
              <a:rPr lang="en-CH" dirty="0"/>
              <a:t>educing unit cost by a factor four doubles the allowable magnet aperture at 16 T</a:t>
            </a:r>
          </a:p>
          <a:p>
            <a:pPr lvl="1"/>
            <a:r>
              <a:rPr lang="en-CH" dirty="0"/>
              <a:t>A reduction of one order of magnitude would be required to reach (16 T, 150 mm)</a:t>
            </a:r>
          </a:p>
          <a:p>
            <a:r>
              <a:rPr lang="en-CH" dirty="0"/>
              <a:t>Operation in the range of temperature 10 K…20 K (above liquid helium) will reduce magnet aperture requirements</a:t>
            </a:r>
          </a:p>
          <a:p>
            <a:pPr lvl="1"/>
            <a:r>
              <a:rPr lang="en-US" dirty="0"/>
              <a:t>Acceptable h</a:t>
            </a:r>
            <a:r>
              <a:rPr lang="en-CH" dirty="0"/>
              <a:t>eat loads is increased by a factor 2…4, thus reducing the need for shielding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9503FE-92B5-C6BE-FA2C-942179E4DDD0}"/>
              </a:ext>
            </a:extLst>
          </p:cNvPr>
          <p:cNvSpPr txBox="1"/>
          <p:nvPr/>
        </p:nvSpPr>
        <p:spPr>
          <a:xfrm>
            <a:off x="1682262" y="3709671"/>
            <a:ext cx="107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</a:t>
            </a:r>
            <a:r>
              <a:rPr lang="en-CH" dirty="0"/>
              <a:t>resent cost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C39A02-1EB5-06C1-19AB-3F582B6C5C09}"/>
              </a:ext>
            </a:extLst>
          </p:cNvPr>
          <p:cNvSpPr txBox="1"/>
          <p:nvPr/>
        </p:nvSpPr>
        <p:spPr>
          <a:xfrm>
            <a:off x="3027776" y="1183628"/>
            <a:ext cx="1213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Cost reduction factor</a:t>
            </a:r>
            <a:endParaRPr lang="en-CH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65F64A0-FA53-6DE1-61FE-4AED98C849A4}"/>
              </a:ext>
            </a:extLst>
          </p:cNvPr>
          <p:cNvCxnSpPr>
            <a:cxnSpLocks/>
          </p:cNvCxnSpPr>
          <p:nvPr/>
        </p:nvCxnSpPr>
        <p:spPr>
          <a:xfrm flipV="1">
            <a:off x="1476952" y="1457937"/>
            <a:ext cx="1626475" cy="1088199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Freeform 32">
            <a:extLst>
              <a:ext uri="{FF2B5EF4-FFF2-40B4-BE49-F238E27FC236}">
                <a16:creationId xmlns:a16="http://schemas.microsoft.com/office/drawing/2014/main" id="{36FAD4A3-BDB9-AE77-FF24-70EE6F472C4B}"/>
              </a:ext>
            </a:extLst>
          </p:cNvPr>
          <p:cNvSpPr/>
          <p:nvPr/>
        </p:nvSpPr>
        <p:spPr>
          <a:xfrm>
            <a:off x="1281725" y="1305321"/>
            <a:ext cx="1588959" cy="1274049"/>
          </a:xfrm>
          <a:custGeom>
            <a:avLst/>
            <a:gdLst>
              <a:gd name="connsiteX0" fmla="*/ 987425 w 987425"/>
              <a:gd name="connsiteY0" fmla="*/ 200025 h 815975"/>
              <a:gd name="connsiteX1" fmla="*/ 63500 w 987425"/>
              <a:gd name="connsiteY1" fmla="*/ 815975 h 815975"/>
              <a:gd name="connsiteX2" fmla="*/ 0 w 987425"/>
              <a:gd name="connsiteY2" fmla="*/ 676275 h 815975"/>
              <a:gd name="connsiteX3" fmla="*/ 0 w 987425"/>
              <a:gd name="connsiteY3" fmla="*/ 520700 h 815975"/>
              <a:gd name="connsiteX4" fmla="*/ 838200 w 987425"/>
              <a:gd name="connsiteY4" fmla="*/ 0 h 815975"/>
              <a:gd name="connsiteX5" fmla="*/ 987425 w 987425"/>
              <a:gd name="connsiteY5" fmla="*/ 200025 h 815975"/>
              <a:gd name="connsiteX0" fmla="*/ 987425 w 987425"/>
              <a:gd name="connsiteY0" fmla="*/ 200025 h 815975"/>
              <a:gd name="connsiteX1" fmla="*/ 63500 w 987425"/>
              <a:gd name="connsiteY1" fmla="*/ 815975 h 815975"/>
              <a:gd name="connsiteX2" fmla="*/ 0 w 987425"/>
              <a:gd name="connsiteY2" fmla="*/ 676275 h 815975"/>
              <a:gd name="connsiteX3" fmla="*/ 24973 w 987425"/>
              <a:gd name="connsiteY3" fmla="*/ 600770 h 815975"/>
              <a:gd name="connsiteX4" fmla="*/ 838200 w 987425"/>
              <a:gd name="connsiteY4" fmla="*/ 0 h 815975"/>
              <a:gd name="connsiteX5" fmla="*/ 987425 w 987425"/>
              <a:gd name="connsiteY5" fmla="*/ 200025 h 815975"/>
              <a:gd name="connsiteX0" fmla="*/ 987425 w 987425"/>
              <a:gd name="connsiteY0" fmla="*/ 200025 h 815975"/>
              <a:gd name="connsiteX1" fmla="*/ 63500 w 987425"/>
              <a:gd name="connsiteY1" fmla="*/ 815975 h 815975"/>
              <a:gd name="connsiteX2" fmla="*/ 0 w 987425"/>
              <a:gd name="connsiteY2" fmla="*/ 676275 h 815975"/>
              <a:gd name="connsiteX3" fmla="*/ 24973 w 987425"/>
              <a:gd name="connsiteY3" fmla="*/ 600770 h 815975"/>
              <a:gd name="connsiteX4" fmla="*/ 881904 w 987425"/>
              <a:gd name="connsiteY4" fmla="*/ 0 h 815975"/>
              <a:gd name="connsiteX5" fmla="*/ 987425 w 987425"/>
              <a:gd name="connsiteY5" fmla="*/ 200025 h 815975"/>
              <a:gd name="connsiteX0" fmla="*/ 1070361 w 1070361"/>
              <a:gd name="connsiteY0" fmla="*/ 102841 h 815975"/>
              <a:gd name="connsiteX1" fmla="*/ 63500 w 1070361"/>
              <a:gd name="connsiteY1" fmla="*/ 815975 h 815975"/>
              <a:gd name="connsiteX2" fmla="*/ 0 w 1070361"/>
              <a:gd name="connsiteY2" fmla="*/ 676275 h 815975"/>
              <a:gd name="connsiteX3" fmla="*/ 24973 w 1070361"/>
              <a:gd name="connsiteY3" fmla="*/ 600770 h 815975"/>
              <a:gd name="connsiteX4" fmla="*/ 881904 w 1070361"/>
              <a:gd name="connsiteY4" fmla="*/ 0 h 815975"/>
              <a:gd name="connsiteX5" fmla="*/ 1070361 w 1070361"/>
              <a:gd name="connsiteY5" fmla="*/ 102841 h 815975"/>
              <a:gd name="connsiteX0" fmla="*/ 1070361 w 1070361"/>
              <a:gd name="connsiteY0" fmla="*/ 200025 h 913159"/>
              <a:gd name="connsiteX1" fmla="*/ 63500 w 1070361"/>
              <a:gd name="connsiteY1" fmla="*/ 913159 h 913159"/>
              <a:gd name="connsiteX2" fmla="*/ 0 w 1070361"/>
              <a:gd name="connsiteY2" fmla="*/ 773459 h 913159"/>
              <a:gd name="connsiteX3" fmla="*/ 24973 w 1070361"/>
              <a:gd name="connsiteY3" fmla="*/ 697954 h 913159"/>
              <a:gd name="connsiteX4" fmla="*/ 916461 w 1070361"/>
              <a:gd name="connsiteY4" fmla="*/ 0 h 913159"/>
              <a:gd name="connsiteX5" fmla="*/ 1070361 w 1070361"/>
              <a:gd name="connsiteY5" fmla="*/ 200025 h 913159"/>
              <a:gd name="connsiteX0" fmla="*/ 1063954 w 1063954"/>
              <a:gd name="connsiteY0" fmla="*/ 181543 h 913159"/>
              <a:gd name="connsiteX1" fmla="*/ 63500 w 1063954"/>
              <a:gd name="connsiteY1" fmla="*/ 913159 h 913159"/>
              <a:gd name="connsiteX2" fmla="*/ 0 w 1063954"/>
              <a:gd name="connsiteY2" fmla="*/ 773459 h 913159"/>
              <a:gd name="connsiteX3" fmla="*/ 24973 w 1063954"/>
              <a:gd name="connsiteY3" fmla="*/ 697954 h 913159"/>
              <a:gd name="connsiteX4" fmla="*/ 916461 w 1063954"/>
              <a:gd name="connsiteY4" fmla="*/ 0 h 913159"/>
              <a:gd name="connsiteX5" fmla="*/ 1063954 w 1063954"/>
              <a:gd name="connsiteY5" fmla="*/ 181543 h 913159"/>
              <a:gd name="connsiteX0" fmla="*/ 1063954 w 1063954"/>
              <a:gd name="connsiteY0" fmla="*/ 195404 h 927020"/>
              <a:gd name="connsiteX1" fmla="*/ 63500 w 1063954"/>
              <a:gd name="connsiteY1" fmla="*/ 927020 h 927020"/>
              <a:gd name="connsiteX2" fmla="*/ 0 w 1063954"/>
              <a:gd name="connsiteY2" fmla="*/ 787320 h 927020"/>
              <a:gd name="connsiteX3" fmla="*/ 24973 w 1063954"/>
              <a:gd name="connsiteY3" fmla="*/ 711815 h 927020"/>
              <a:gd name="connsiteX4" fmla="*/ 931412 w 1063954"/>
              <a:gd name="connsiteY4" fmla="*/ 0 h 927020"/>
              <a:gd name="connsiteX5" fmla="*/ 1063954 w 1063954"/>
              <a:gd name="connsiteY5" fmla="*/ 195404 h 927020"/>
              <a:gd name="connsiteX0" fmla="*/ 1068882 w 1068882"/>
              <a:gd name="connsiteY0" fmla="*/ 195404 h 927020"/>
              <a:gd name="connsiteX1" fmla="*/ 68428 w 1068882"/>
              <a:gd name="connsiteY1" fmla="*/ 927020 h 927020"/>
              <a:gd name="connsiteX2" fmla="*/ 4928 w 1068882"/>
              <a:gd name="connsiteY2" fmla="*/ 787320 h 927020"/>
              <a:gd name="connsiteX3" fmla="*/ 0 w 1068882"/>
              <a:gd name="connsiteY3" fmla="*/ 688713 h 927020"/>
              <a:gd name="connsiteX4" fmla="*/ 936340 w 1068882"/>
              <a:gd name="connsiteY4" fmla="*/ 0 h 927020"/>
              <a:gd name="connsiteX5" fmla="*/ 1068882 w 1068882"/>
              <a:gd name="connsiteY5" fmla="*/ 195404 h 927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882" h="927020">
                <a:moveTo>
                  <a:pt x="1068882" y="195404"/>
                </a:moveTo>
                <a:lnTo>
                  <a:pt x="68428" y="927020"/>
                </a:lnTo>
                <a:lnTo>
                  <a:pt x="4928" y="787320"/>
                </a:lnTo>
                <a:lnTo>
                  <a:pt x="0" y="688713"/>
                </a:lnTo>
                <a:lnTo>
                  <a:pt x="936340" y="0"/>
                </a:lnTo>
                <a:lnTo>
                  <a:pt x="1068882" y="195404"/>
                </a:lnTo>
                <a:close/>
              </a:path>
            </a:pathLst>
          </a:custGeom>
          <a:solidFill>
            <a:schemeClr val="bg1">
              <a:alpha val="6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84FBD7-0022-C5A7-4D13-B83B09AEC7EF}"/>
              </a:ext>
            </a:extLst>
          </p:cNvPr>
          <p:cNvSpPr txBox="1"/>
          <p:nvPr/>
        </p:nvSpPr>
        <p:spPr>
          <a:xfrm rot="3582620">
            <a:off x="1742809" y="1876524"/>
            <a:ext cx="457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1/3</a:t>
            </a:r>
            <a:endParaRPr lang="en-CH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386DCE0-5892-C78B-7131-1D652BA7708E}"/>
              </a:ext>
            </a:extLst>
          </p:cNvPr>
          <p:cNvSpPr txBox="1"/>
          <p:nvPr/>
        </p:nvSpPr>
        <p:spPr>
          <a:xfrm rot="3565656">
            <a:off x="1481222" y="2023317"/>
            <a:ext cx="457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1/2</a:t>
            </a:r>
            <a:endParaRPr lang="en-CH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93EEEB7-271E-EECC-30D6-02854F9E069F}"/>
              </a:ext>
            </a:extLst>
          </p:cNvPr>
          <p:cNvSpPr txBox="1"/>
          <p:nvPr/>
        </p:nvSpPr>
        <p:spPr>
          <a:xfrm rot="3565656">
            <a:off x="1174520" y="2270085"/>
            <a:ext cx="457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1/1</a:t>
            </a:r>
            <a:endParaRPr lang="en-CH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9A9951-EC7A-BDE3-304B-C1F84B23F2B0}"/>
              </a:ext>
            </a:extLst>
          </p:cNvPr>
          <p:cNvSpPr txBox="1"/>
          <p:nvPr/>
        </p:nvSpPr>
        <p:spPr>
          <a:xfrm rot="3504466">
            <a:off x="1882322" y="1775171"/>
            <a:ext cx="457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1/4</a:t>
            </a:r>
            <a:endParaRPr lang="en-CH" sz="14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48747D1-3507-751F-77DB-0023FCE149AF}"/>
              </a:ext>
            </a:extLst>
          </p:cNvPr>
          <p:cNvSpPr>
            <a:spLocks noChangeAspect="1"/>
          </p:cNvSpPr>
          <p:nvPr/>
        </p:nvSpPr>
        <p:spPr>
          <a:xfrm>
            <a:off x="3782946" y="2505496"/>
            <a:ext cx="540000" cy="540000"/>
          </a:xfrm>
          <a:prstGeom prst="ellipse">
            <a:avLst/>
          </a:prstGeom>
          <a:gradFill flip="none" rotWithShape="1">
            <a:gsLst>
              <a:gs pos="0">
                <a:srgbClr val="0000FF">
                  <a:alpha val="78000"/>
                </a:srgbClr>
              </a:gs>
              <a:gs pos="79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A90E9D4-3A43-9856-5977-39887B950076}"/>
              </a:ext>
            </a:extLst>
          </p:cNvPr>
          <p:cNvSpPr txBox="1"/>
          <p:nvPr/>
        </p:nvSpPr>
        <p:spPr>
          <a:xfrm>
            <a:off x="4272773" y="2263772"/>
            <a:ext cx="997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CH" dirty="0"/>
              <a:t>esign range</a:t>
            </a:r>
          </a:p>
        </p:txBody>
      </p:sp>
      <p:sp>
        <p:nvSpPr>
          <p:cNvPr id="37" name="Content Placeholder 51">
            <a:extLst>
              <a:ext uri="{FF2B5EF4-FFF2-40B4-BE49-F238E27FC236}">
                <a16:creationId xmlns:a16="http://schemas.microsoft.com/office/drawing/2014/main" id="{B4832944-AE1A-3216-C894-C1642BB072B8}"/>
              </a:ext>
            </a:extLst>
          </p:cNvPr>
          <p:cNvSpPr txBox="1">
            <a:spLocks/>
          </p:cNvSpPr>
          <p:nvPr/>
        </p:nvSpPr>
        <p:spPr>
          <a:xfrm>
            <a:off x="162560" y="5220124"/>
            <a:ext cx="8803639" cy="94044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Iterate with beam physics as the nominal optics and adjust design targets in accordance. Typical A-B range can be (12 T,160 mm) to (16 T, 100 mm)</a:t>
            </a:r>
          </a:p>
          <a:p>
            <a:r>
              <a:rPr lang="en-US" sz="1800" dirty="0"/>
              <a:t>Include quadrupoles in the analytical evaluation of A-B limits</a:t>
            </a:r>
            <a:endParaRPr lang="en-CH" sz="1800" dirty="0"/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88F9AAF6-0A56-5957-DBF5-6C1DD96E6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71AFE3-D7F9-E861-0872-5161BF5AB4CC}"/>
              </a:ext>
            </a:extLst>
          </p:cNvPr>
          <p:cNvSpPr txBox="1"/>
          <p:nvPr/>
        </p:nvSpPr>
        <p:spPr>
          <a:xfrm>
            <a:off x="2672353" y="6332991"/>
            <a:ext cx="5711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>
                <a:solidFill>
                  <a:schemeClr val="bg1"/>
                </a:solidFill>
              </a:rPr>
              <a:t>See D. Novelli, et al., </a:t>
            </a:r>
            <a:r>
              <a:rPr lang="en-US" dirty="0">
                <a:solidFill>
                  <a:schemeClr val="bg1"/>
                </a:solidFill>
              </a:rPr>
              <a:t>5PoM01-04 </a:t>
            </a:r>
            <a:r>
              <a:rPr lang="en-CH" dirty="0">
                <a:solidFill>
                  <a:schemeClr val="bg1"/>
                </a:solidFill>
              </a:rPr>
              <a:t>on Friday 15/9/2023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1522C8-61A3-FE21-FD7A-E72265C719B9}"/>
              </a:ext>
            </a:extLst>
          </p:cNvPr>
          <p:cNvSpPr txBox="1"/>
          <p:nvPr/>
        </p:nvSpPr>
        <p:spPr>
          <a:xfrm rot="3504466">
            <a:off x="2421045" y="1333581"/>
            <a:ext cx="55999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1/10</a:t>
            </a:r>
            <a:endParaRPr lang="en-CH" sz="1400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B72CE160-6343-FBE3-8C26-0ECE4D4078F4}"/>
              </a:ext>
            </a:extLst>
          </p:cNvPr>
          <p:cNvSpPr/>
          <p:nvPr/>
        </p:nvSpPr>
        <p:spPr>
          <a:xfrm>
            <a:off x="2935233" y="2898061"/>
            <a:ext cx="1112785" cy="646331"/>
          </a:xfrm>
          <a:custGeom>
            <a:avLst/>
            <a:gdLst>
              <a:gd name="connsiteX0" fmla="*/ 0 w 1171254"/>
              <a:gd name="connsiteY0" fmla="*/ 0 h 678094"/>
              <a:gd name="connsiteX1" fmla="*/ 318499 w 1171254"/>
              <a:gd name="connsiteY1" fmla="*/ 215757 h 678094"/>
              <a:gd name="connsiteX2" fmla="*/ 678094 w 1171254"/>
              <a:gd name="connsiteY2" fmla="*/ 390417 h 678094"/>
              <a:gd name="connsiteX3" fmla="*/ 986319 w 1171254"/>
              <a:gd name="connsiteY3" fmla="*/ 565078 h 678094"/>
              <a:gd name="connsiteX4" fmla="*/ 1171254 w 1171254"/>
              <a:gd name="connsiteY4" fmla="*/ 678094 h 678094"/>
              <a:gd name="connsiteX0" fmla="*/ 0 w 1171254"/>
              <a:gd name="connsiteY0" fmla="*/ 0 h 678094"/>
              <a:gd name="connsiteX1" fmla="*/ 318499 w 1171254"/>
              <a:gd name="connsiteY1" fmla="*/ 215757 h 678094"/>
              <a:gd name="connsiteX2" fmla="*/ 668569 w 1171254"/>
              <a:gd name="connsiteY2" fmla="*/ 422167 h 678094"/>
              <a:gd name="connsiteX3" fmla="*/ 986319 w 1171254"/>
              <a:gd name="connsiteY3" fmla="*/ 565078 h 678094"/>
              <a:gd name="connsiteX4" fmla="*/ 1171254 w 1171254"/>
              <a:gd name="connsiteY4" fmla="*/ 678094 h 678094"/>
              <a:gd name="connsiteX0" fmla="*/ 0 w 1171254"/>
              <a:gd name="connsiteY0" fmla="*/ 0 h 678094"/>
              <a:gd name="connsiteX1" fmla="*/ 318499 w 1171254"/>
              <a:gd name="connsiteY1" fmla="*/ 215757 h 678094"/>
              <a:gd name="connsiteX2" fmla="*/ 668569 w 1171254"/>
              <a:gd name="connsiteY2" fmla="*/ 422167 h 678094"/>
              <a:gd name="connsiteX3" fmla="*/ 979969 w 1171254"/>
              <a:gd name="connsiteY3" fmla="*/ 580953 h 678094"/>
              <a:gd name="connsiteX4" fmla="*/ 1171254 w 1171254"/>
              <a:gd name="connsiteY4" fmla="*/ 678094 h 678094"/>
              <a:gd name="connsiteX0" fmla="*/ 0 w 1171254"/>
              <a:gd name="connsiteY0" fmla="*/ 0 h 662219"/>
              <a:gd name="connsiteX1" fmla="*/ 318499 w 1171254"/>
              <a:gd name="connsiteY1" fmla="*/ 215757 h 662219"/>
              <a:gd name="connsiteX2" fmla="*/ 668569 w 1171254"/>
              <a:gd name="connsiteY2" fmla="*/ 422167 h 662219"/>
              <a:gd name="connsiteX3" fmla="*/ 979969 w 1171254"/>
              <a:gd name="connsiteY3" fmla="*/ 580953 h 662219"/>
              <a:gd name="connsiteX4" fmla="*/ 1171254 w 1171254"/>
              <a:gd name="connsiteY4" fmla="*/ 662219 h 662219"/>
              <a:gd name="connsiteX0" fmla="*/ 0 w 1174429"/>
              <a:gd name="connsiteY0" fmla="*/ 0 h 671744"/>
              <a:gd name="connsiteX1" fmla="*/ 321674 w 1174429"/>
              <a:gd name="connsiteY1" fmla="*/ 225282 h 671744"/>
              <a:gd name="connsiteX2" fmla="*/ 671744 w 1174429"/>
              <a:gd name="connsiteY2" fmla="*/ 431692 h 671744"/>
              <a:gd name="connsiteX3" fmla="*/ 983144 w 1174429"/>
              <a:gd name="connsiteY3" fmla="*/ 590478 h 671744"/>
              <a:gd name="connsiteX4" fmla="*/ 1174429 w 1174429"/>
              <a:gd name="connsiteY4" fmla="*/ 671744 h 67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429" h="671744">
                <a:moveTo>
                  <a:pt x="0" y="0"/>
                </a:moveTo>
                <a:lnTo>
                  <a:pt x="321674" y="225282"/>
                </a:lnTo>
                <a:lnTo>
                  <a:pt x="671744" y="431692"/>
                </a:lnTo>
                <a:lnTo>
                  <a:pt x="983144" y="590478"/>
                </a:lnTo>
                <a:lnTo>
                  <a:pt x="1174429" y="671744"/>
                </a:lnTo>
              </a:path>
            </a:pathLst>
          </a:custGeom>
          <a:noFill/>
          <a:ln w="57150">
            <a:solidFill>
              <a:srgbClr val="FF0000"/>
            </a:solidFill>
            <a:headEnd type="oval"/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1370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50" y="36083"/>
            <a:ext cx="8471133" cy="940443"/>
          </a:xfrm>
        </p:spPr>
        <p:txBody>
          <a:bodyPr>
            <a:normAutofit/>
          </a:bodyPr>
          <a:lstStyle/>
          <a:p>
            <a:r>
              <a:rPr lang="en-US" dirty="0"/>
              <a:t>HTS needs for a muon collider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24C1346-A85C-0F75-5DB0-EDC4360F1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29" y="1382926"/>
            <a:ext cx="3965554" cy="39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422279D-6328-AB09-7DB2-15169FDFC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17" y="1382926"/>
            <a:ext cx="3971108" cy="396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8DDD6E-C21C-4204-7587-B2528AA18188}"/>
              </a:ext>
            </a:extLst>
          </p:cNvPr>
          <p:cNvSpPr txBox="1"/>
          <p:nvPr/>
        </p:nvSpPr>
        <p:spPr>
          <a:xfrm>
            <a:off x="6553200" y="2405375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Total length required (whole collider complex): </a:t>
            </a:r>
            <a:r>
              <a:rPr lang="en-CH" dirty="0"/>
              <a:t> </a:t>
            </a:r>
            <a:r>
              <a:rPr lang="en-CH" b="1" dirty="0"/>
              <a:t>300,000 km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E6E5EF-0FD3-22FA-CE56-CDCA53EB838B}"/>
              </a:ext>
            </a:extLst>
          </p:cNvPr>
          <p:cNvSpPr txBox="1"/>
          <p:nvPr/>
        </p:nvSpPr>
        <p:spPr>
          <a:xfrm>
            <a:off x="1097280" y="3740388"/>
            <a:ext cx="2796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R&amp;D and demonstration:</a:t>
            </a:r>
          </a:p>
          <a:p>
            <a:r>
              <a:rPr lang="en-US" b="1" dirty="0"/>
              <a:t>100</a:t>
            </a:r>
            <a:r>
              <a:rPr lang="en-US" dirty="0"/>
              <a:t>…</a:t>
            </a:r>
            <a:r>
              <a:rPr lang="en-US" b="1" dirty="0"/>
              <a:t>200 km/year</a:t>
            </a:r>
            <a:endParaRPr lang="en-CH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D6DE083-64FB-F433-B1C8-E5163AE6EAF8}"/>
              </a:ext>
            </a:extLst>
          </p:cNvPr>
          <p:cNvSpPr txBox="1"/>
          <p:nvPr/>
        </p:nvSpPr>
        <p:spPr>
          <a:xfrm>
            <a:off x="1993187" y="2602617"/>
            <a:ext cx="2193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Series production: </a:t>
            </a:r>
          </a:p>
          <a:p>
            <a:pPr algn="r"/>
            <a:r>
              <a:rPr lang="en-US" dirty="0"/>
              <a:t> </a:t>
            </a:r>
            <a:r>
              <a:rPr lang="en-US" b="1" dirty="0"/>
              <a:t>10</a:t>
            </a:r>
            <a:r>
              <a:rPr lang="en-US" dirty="0"/>
              <a:t>…</a:t>
            </a:r>
            <a:r>
              <a:rPr lang="en-US" b="1" dirty="0"/>
              <a:t>20 Mm/year</a:t>
            </a:r>
            <a:endParaRPr lang="en-CH" b="1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2DF5997-FA21-2AAA-A377-A8C6AC5902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A03B03-B201-6A24-5F7E-72BA23A71230}"/>
              </a:ext>
            </a:extLst>
          </p:cNvPr>
          <p:cNvSpPr txBox="1"/>
          <p:nvPr/>
        </p:nvSpPr>
        <p:spPr>
          <a:xfrm>
            <a:off x="64996" y="5475074"/>
            <a:ext cx="9014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000" dirty="0"/>
              <a:t>Massive, but not unreasonable: LHC wire was the same order of magnitude</a:t>
            </a:r>
          </a:p>
        </p:txBody>
      </p:sp>
    </p:spTree>
    <p:extLst>
      <p:ext uri="{BB962C8B-B14F-4D97-AF65-F5344CB8AC3E}">
        <p14:creationId xmlns:p14="http://schemas.microsoft.com/office/powerpoint/2010/main" val="913493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9631F-9089-2CDF-D452-A2E022244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CH" dirty="0"/>
              <a:t>agnet development targets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B5B86B8-8FB0-4512-5ED8-B0BA6AF7A6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5842866"/>
              </p:ext>
            </p:extLst>
          </p:nvPr>
        </p:nvGraphicFramePr>
        <p:xfrm>
          <a:off x="277985" y="924559"/>
          <a:ext cx="8625924" cy="516519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6751">
                  <a:extLst>
                    <a:ext uri="{9D8B030D-6E8A-4147-A177-3AD203B41FA5}">
                      <a16:colId xmlns:a16="http://schemas.microsoft.com/office/drawing/2014/main" val="1562326920"/>
                    </a:ext>
                  </a:extLst>
                </a:gridCol>
                <a:gridCol w="1243173">
                  <a:extLst>
                    <a:ext uri="{9D8B030D-6E8A-4147-A177-3AD203B41FA5}">
                      <a16:colId xmlns:a16="http://schemas.microsoft.com/office/drawing/2014/main" val="2558715290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4008130348"/>
                    </a:ext>
                  </a:extLst>
                </a:gridCol>
                <a:gridCol w="1224000">
                  <a:extLst>
                    <a:ext uri="{9D8B030D-6E8A-4147-A177-3AD203B41FA5}">
                      <a16:colId xmlns:a16="http://schemas.microsoft.com/office/drawing/2014/main" val="1431296649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820807262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3322681796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4228373229"/>
                    </a:ext>
                  </a:extLst>
                </a:gridCol>
              </a:tblGrid>
              <a:tr h="1507590">
                <a:tc>
                  <a:txBody>
                    <a:bodyPr/>
                    <a:lstStyle/>
                    <a:p>
                      <a:r>
                        <a:rPr lang="en-CH" dirty="0"/>
                        <a:t>Complex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Aperture</a:t>
                      </a:r>
                    </a:p>
                    <a:p>
                      <a:pPr algn="ctr"/>
                      <a:r>
                        <a:rPr lang="en-CH" dirty="0"/>
                        <a:t>(mm)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Length</a:t>
                      </a:r>
                    </a:p>
                    <a:p>
                      <a:pPr algn="ctr"/>
                      <a:r>
                        <a:rPr lang="en-CH" dirty="0"/>
                        <a:t>(m)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Field</a:t>
                      </a:r>
                    </a:p>
                    <a:p>
                      <a:pPr algn="ctr"/>
                      <a:r>
                        <a:rPr lang="en-CH" dirty="0"/>
                        <a:t>(T)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Ramp rate (T/s)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Temperature</a:t>
                      </a:r>
                    </a:p>
                    <a:p>
                      <a:pPr algn="ctr"/>
                      <a:r>
                        <a:rPr lang="en-CH" dirty="0"/>
                        <a:t>(K)</a:t>
                      </a:r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3014655679"/>
                  </a:ext>
                </a:extLst>
              </a:tr>
              <a:tr h="619838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Target, decay and capture channel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Solenoid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1200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261602"/>
                  </a:ext>
                </a:extLst>
              </a:tr>
              <a:tr h="35419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6D cooling channel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Solenoid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90…1500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0.08…0.5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4…15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4.2/20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0146242"/>
                  </a:ext>
                </a:extLst>
              </a:tr>
              <a:tr h="619838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Final cooling channel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Solenoid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&gt; 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4.2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7503905"/>
                  </a:ext>
                </a:extLst>
              </a:tr>
              <a:tr h="619838">
                <a:tc>
                  <a:txBody>
                    <a:bodyPr/>
                    <a:lstStyle/>
                    <a:p>
                      <a:r>
                        <a:rPr lang="en-CH" dirty="0"/>
                        <a:t>Rapid cycling synchrotron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NC Dipole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30x100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± 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4200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5514880"/>
                  </a:ext>
                </a:extLst>
              </a:tr>
              <a:tr h="6198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Rapid cycling synchrotron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SC Dipole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30x100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4.2/20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4632678"/>
                  </a:ext>
                </a:extLst>
              </a:tr>
              <a:tr h="354193">
                <a:tc rowSpan="2">
                  <a:txBody>
                    <a:bodyPr/>
                    <a:lstStyle/>
                    <a:p>
                      <a:r>
                        <a:rPr lang="en-CH" dirty="0"/>
                        <a:t>Collider ring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CH" dirty="0"/>
                        <a:t>Dipole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160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12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dirty="0"/>
                        <a:t>SS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CH" dirty="0"/>
                        <a:t>4.2/20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0232729"/>
                  </a:ext>
                </a:extLst>
              </a:tr>
              <a:tr h="354193"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7168757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5E4F-FA72-4853-DCF9-37F3763BAA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53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E9666E-A456-DD44-B0DE-EAD14EE9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/>
              <a:t>Summary and perspective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78CCF8-E8CF-2148-9EB4-095B99EFD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40" y="957482"/>
            <a:ext cx="8879840" cy="507755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</a:t>
            </a:r>
            <a:r>
              <a:rPr lang="en-CH" dirty="0"/>
              <a:t> muon collider is one of the very interesting options for high energy physics at the energy frontier</a:t>
            </a:r>
          </a:p>
          <a:p>
            <a:pPr lvl="1"/>
            <a:r>
              <a:rPr lang="en-US" dirty="0"/>
              <a:t>Precision </a:t>
            </a:r>
            <a:r>
              <a:rPr lang="en-US" b="1" dirty="0"/>
              <a:t>and</a:t>
            </a:r>
            <a:r>
              <a:rPr lang="en-US" dirty="0"/>
              <a:t> energy frontier, s</a:t>
            </a:r>
            <a:r>
              <a:rPr lang="en-CH" dirty="0"/>
              <a:t>mall footprint, cost, sustainability</a:t>
            </a:r>
          </a:p>
          <a:p>
            <a:r>
              <a:rPr lang="en-US" dirty="0"/>
              <a:t>High temperature superconductors may be the best technology to make a muon collider affordable and efficient</a:t>
            </a:r>
          </a:p>
          <a:p>
            <a:pPr lvl="1"/>
            <a:r>
              <a:rPr lang="en-US" dirty="0"/>
              <a:t>Target high engineering current density (up to 1000 A/mm</a:t>
            </a:r>
            <a:r>
              <a:rPr lang="en-US" baseline="30000" dirty="0"/>
              <a:t>2</a:t>
            </a:r>
            <a:r>
              <a:rPr lang="en-US" dirty="0"/>
              <a:t>) and operation at high cryogenic temperature (up to 20 K)</a:t>
            </a:r>
          </a:p>
          <a:p>
            <a:r>
              <a:rPr lang="en-US" dirty="0"/>
              <a:t>There are many challenges and crucial developments ahead</a:t>
            </a:r>
          </a:p>
          <a:p>
            <a:endParaRPr lang="en-US" dirty="0"/>
          </a:p>
          <a:p>
            <a:pPr marL="36576" indent="0" algn="ctr">
              <a:buNone/>
            </a:pPr>
            <a:r>
              <a:rPr lang="en-US" dirty="0"/>
              <a:t>However…</a:t>
            </a:r>
          </a:p>
          <a:p>
            <a:endParaRPr lang="en-US" dirty="0"/>
          </a:p>
          <a:p>
            <a:r>
              <a:rPr lang="en-US" dirty="0"/>
              <a:t>Magnet technology R&amp;D for a muon collider:</a:t>
            </a:r>
          </a:p>
          <a:p>
            <a:pPr lvl="1"/>
            <a:r>
              <a:rPr lang="en-US" dirty="0"/>
              <a:t>Has close and tight relation to the advances needed for other science and societal applications (e.g. fusion, material and life sciences, NMR, energy)</a:t>
            </a:r>
          </a:p>
          <a:p>
            <a:pPr lvl="1"/>
            <a:r>
              <a:rPr lang="en-US" sz="3100" b="1" dirty="0">
                <a:solidFill>
                  <a:srgbClr val="FF0000"/>
                </a:solidFill>
              </a:rPr>
              <a:t>Will provide a sure return of investment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E1763133-D7BB-8F45-8253-C8176E090A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93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CH" dirty="0"/>
              <a:t>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muon collider in the HEP landscape</a:t>
            </a:r>
          </a:p>
          <a:p>
            <a:r>
              <a:rPr lang="en-US" dirty="0"/>
              <a:t>The m</a:t>
            </a:r>
            <a:r>
              <a:rPr lang="en-CH" dirty="0"/>
              <a:t>agnet challenges of the muon collider</a:t>
            </a:r>
          </a:p>
          <a:p>
            <a:r>
              <a:rPr lang="en-US" dirty="0"/>
              <a:t>M</a:t>
            </a:r>
            <a:r>
              <a:rPr lang="en-CH" dirty="0"/>
              <a:t>agnet development targets</a:t>
            </a:r>
          </a:p>
          <a:p>
            <a:r>
              <a:rPr lang="en-US" dirty="0"/>
              <a:t>S</a:t>
            </a:r>
            <a:r>
              <a:rPr lang="en-CH" dirty="0"/>
              <a:t>ummary and perspective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B5BC06A-0A10-4E8F-5AB1-5BB4EE3A8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689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81AD197-79FA-24A5-809E-1AEE58B4B4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71"/>
          <a:stretch/>
        </p:blipFill>
        <p:spPr bwMode="auto">
          <a:xfrm>
            <a:off x="1283292" y="162561"/>
            <a:ext cx="6577416" cy="355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D8710B-0795-E7DE-3702-8F23CB79F11F}"/>
              </a:ext>
            </a:extLst>
          </p:cNvPr>
          <p:cNvSpPr txBox="1"/>
          <p:nvPr/>
        </p:nvSpPr>
        <p:spPr>
          <a:xfrm>
            <a:off x="0" y="3798978"/>
            <a:ext cx="9144000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ea typeface="Times New Roman" panose="02020603050405020304" pitchFamily="18" charset="0"/>
              </a:rPr>
              <a:t>C.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Accettura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N.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Amemiya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B.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Auchmann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J.S. Berg, 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Bersani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A. Bertarelli, F.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Boattini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B.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Bordini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M.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Breschi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B.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Caiffi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X.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Chaud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F. </a:t>
            </a:r>
            <a:r>
              <a:rPr lang="en-US" sz="1800">
                <a:effectLst/>
                <a:ea typeface="Times New Roman" panose="02020603050405020304" pitchFamily="18" charset="0"/>
              </a:rPr>
              <a:t>Debray,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Dudarev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M.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Eisterer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S.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Fabbri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S.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Farinon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P.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Ferracin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H. De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Gersem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Kario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Kolehmainen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J.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Kosse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J. Lorenzo Gomez, R.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Losito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S.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Mariotto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M.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Mentink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T. Mulder, R.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Musenich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D.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Novelli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T.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Ogitsu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M. Palmer, J. Pavan, H.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Piekarz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Portone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L.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Quettier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E.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Rochepault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L. Rossi, T. Salmi, H. Schneider-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Muntau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C.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Senatore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M.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Statera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P. Tavares, H.H.J. Ten Kate, P.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Testoni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G. Vallone, A. Verweij, M. Wozniak, A. Yamamoto, Y. Yang, Y.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Zhai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A. </a:t>
            </a:r>
            <a:r>
              <a:rPr lang="en-US" sz="1800" dirty="0" err="1">
                <a:effectLst/>
                <a:ea typeface="Times New Roman" panose="02020603050405020304" pitchFamily="18" charset="0"/>
              </a:rPr>
              <a:t>Zlobin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, and the Muon Magnets Working Group</a:t>
            </a:r>
            <a:endParaRPr lang="en-CH" sz="1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DC4702-C37E-E1EA-EB5A-93C998F01DED}"/>
              </a:ext>
            </a:extLst>
          </p:cNvPr>
          <p:cNvSpPr txBox="1"/>
          <p:nvPr/>
        </p:nvSpPr>
        <p:spPr>
          <a:xfrm rot="120000">
            <a:off x="1937473" y="154265"/>
            <a:ext cx="5004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latin typeface="Bradley Hand" pitchFamily="2" charset="77"/>
              </a:rPr>
              <a:t>Grateful thanks to many !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43D652C-1AE6-0829-2CC9-C7AF24254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72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3760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038"/>
            <a:ext cx="8461637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HEP Landscape - Circular Colliders</a:t>
            </a:r>
            <a:endParaRPr lang="en-CH" dirty="0"/>
          </a:p>
        </p:txBody>
      </p:sp>
      <p:pic>
        <p:nvPicPr>
          <p:cNvPr id="2050" name="Picture 2" descr="The High-Luminosity LHC (HL-LHC) | CERN and its neighbours">
            <a:extLst>
              <a:ext uri="{FF2B5EF4-FFF2-40B4-BE49-F238E27FC236}">
                <a16:creationId xmlns:a16="http://schemas.microsoft.com/office/drawing/2014/main" id="{49A5B01D-545A-C813-B860-8A33FD07D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34" y="1167545"/>
            <a:ext cx="3085259" cy="238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artnership yields big wins for the EIC – CERN Courier">
            <a:extLst>
              <a:ext uri="{FF2B5EF4-FFF2-40B4-BE49-F238E27FC236}">
                <a16:creationId xmlns:a16="http://schemas.microsoft.com/office/drawing/2014/main" id="{D61527B3-37D4-7978-ECE2-61FEF4CAD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81" y="3532053"/>
            <a:ext cx="2151164" cy="257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hina's bid for a circular electron–positron collider – CERN Courier">
            <a:extLst>
              <a:ext uri="{FF2B5EF4-FFF2-40B4-BE49-F238E27FC236}">
                <a16:creationId xmlns:a16="http://schemas.microsoft.com/office/drawing/2014/main" id="{DF1268DB-C019-7560-8DCD-FD94D4B05C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6" r="7514"/>
          <a:stretch/>
        </p:blipFill>
        <p:spPr bwMode="auto">
          <a:xfrm>
            <a:off x="3830732" y="3709450"/>
            <a:ext cx="3348681" cy="222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B07FF3-BDA3-F900-5BF0-842FB983B93C}"/>
              </a:ext>
            </a:extLst>
          </p:cNvPr>
          <p:cNvSpPr txBox="1"/>
          <p:nvPr/>
        </p:nvSpPr>
        <p:spPr>
          <a:xfrm>
            <a:off x="209553" y="1779994"/>
            <a:ext cx="233910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HL-LHC (CERN)</a:t>
            </a:r>
          </a:p>
          <a:p>
            <a:r>
              <a:rPr lang="en-US" dirty="0"/>
              <a:t>I</a:t>
            </a:r>
            <a:r>
              <a:rPr lang="en-CH" dirty="0"/>
              <a:t>nstallation 2026</a:t>
            </a:r>
          </a:p>
          <a:p>
            <a:r>
              <a:rPr lang="en-US" dirty="0"/>
              <a:t>C</a:t>
            </a:r>
            <a:r>
              <a:rPr lang="en-CH" dirty="0"/>
              <a:t>ommissioning 2029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71A46A-BD1F-00AE-2928-1671AED8587F}"/>
              </a:ext>
            </a:extLst>
          </p:cNvPr>
          <p:cNvSpPr txBox="1"/>
          <p:nvPr/>
        </p:nvSpPr>
        <p:spPr>
          <a:xfrm>
            <a:off x="130560" y="3920204"/>
            <a:ext cx="178766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EIC (BNL)</a:t>
            </a:r>
          </a:p>
          <a:p>
            <a:r>
              <a:rPr lang="en-US" dirty="0"/>
              <a:t>In c</a:t>
            </a:r>
            <a:r>
              <a:rPr lang="en-CH" dirty="0"/>
              <a:t>onstruction</a:t>
            </a:r>
          </a:p>
          <a:p>
            <a:r>
              <a:rPr lang="en-US" dirty="0"/>
              <a:t>CD4 June 2030</a:t>
            </a:r>
            <a:endParaRPr lang="en-CH" dirty="0"/>
          </a:p>
        </p:txBody>
      </p:sp>
      <p:pic>
        <p:nvPicPr>
          <p:cNvPr id="12" name="Picture 11" descr="A picture containing reptile&#10;&#10;Description automatically generated">
            <a:extLst>
              <a:ext uri="{FF2B5EF4-FFF2-40B4-BE49-F238E27FC236}">
                <a16:creationId xmlns:a16="http://schemas.microsoft.com/office/drawing/2014/main" id="{B23B1AF4-7B7D-8ACD-5F5D-59E2CC911EE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24"/>
          <a:stretch/>
        </p:blipFill>
        <p:spPr>
          <a:xfrm>
            <a:off x="3830732" y="1142600"/>
            <a:ext cx="5118171" cy="23855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77A37D-7EF8-FB1F-61D3-8A00984FC782}"/>
              </a:ext>
            </a:extLst>
          </p:cNvPr>
          <p:cNvSpPr txBox="1"/>
          <p:nvPr/>
        </p:nvSpPr>
        <p:spPr>
          <a:xfrm>
            <a:off x="3830732" y="2881864"/>
            <a:ext cx="3223959" cy="646331"/>
          </a:xfrm>
          <a:prstGeom prst="rect">
            <a:avLst/>
          </a:prstGeom>
          <a:solidFill>
            <a:srgbClr val="373F47">
              <a:alpha val="29000"/>
            </a:srgb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FCC-ee (CERN)</a:t>
            </a:r>
          </a:p>
          <a:p>
            <a:r>
              <a:rPr lang="en-CH" dirty="0">
                <a:solidFill>
                  <a:schemeClr val="bg1"/>
                </a:solidFill>
              </a:rPr>
              <a:t>FCC-hh (CERN) – </a:t>
            </a:r>
            <a:r>
              <a:rPr lang="en-US" dirty="0">
                <a:solidFill>
                  <a:schemeClr val="bg1"/>
                </a:solidFill>
              </a:rPr>
              <a:t>2070-2090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8D869B-0E6E-E7AC-8654-9C8403C91DB2}"/>
              </a:ext>
            </a:extLst>
          </p:cNvPr>
          <p:cNvSpPr txBox="1"/>
          <p:nvPr/>
        </p:nvSpPr>
        <p:spPr>
          <a:xfrm>
            <a:off x="3830732" y="3709449"/>
            <a:ext cx="2294218" cy="646331"/>
          </a:xfrm>
          <a:prstGeom prst="rect">
            <a:avLst/>
          </a:prstGeom>
          <a:solidFill>
            <a:srgbClr val="006AB4">
              <a:alpha val="29000"/>
            </a:srgb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CEPC (IHEP)</a:t>
            </a:r>
          </a:p>
          <a:p>
            <a:r>
              <a:rPr lang="en-CH" dirty="0">
                <a:solidFill>
                  <a:schemeClr val="bg1"/>
                </a:solidFill>
              </a:rPr>
              <a:t>SppC (IHEP) </a:t>
            </a:r>
            <a:r>
              <a:rPr lang="en-US" dirty="0">
                <a:solidFill>
                  <a:schemeClr val="bg1"/>
                </a:solidFill>
              </a:rPr>
              <a:t>&gt; 2040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4" name="Content Placeholder 10" descr="Map&#10;&#10;Description automatically generated">
            <a:extLst>
              <a:ext uri="{FF2B5EF4-FFF2-40B4-BE49-F238E27FC236}">
                <a16:creationId xmlns:a16="http://schemas.microsoft.com/office/drawing/2014/main" id="{D0D9FBD6-4315-2544-7B01-95AEE9D5738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6"/>
          <a:srcRect l="37636" r="7092"/>
          <a:stretch/>
        </p:blipFill>
        <p:spPr>
          <a:xfrm>
            <a:off x="7328228" y="3709450"/>
            <a:ext cx="1590609" cy="2223738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468AD6-5ECB-32AA-D206-ECFECE5E847F}"/>
              </a:ext>
            </a:extLst>
          </p:cNvPr>
          <p:cNvSpPr txBox="1"/>
          <p:nvPr/>
        </p:nvSpPr>
        <p:spPr>
          <a:xfrm rot="16200000">
            <a:off x="7764192" y="4494760"/>
            <a:ext cx="1939955" cy="369332"/>
          </a:xfrm>
          <a:prstGeom prst="rect">
            <a:avLst/>
          </a:prstGeom>
          <a:solidFill>
            <a:srgbClr val="3B5853">
              <a:alpha val="2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CH" dirty="0">
                <a:solidFill>
                  <a:schemeClr val="bg1"/>
                </a:solidFill>
              </a:rPr>
              <a:t> Collider </a:t>
            </a:r>
            <a:r>
              <a:rPr lang="en-US" dirty="0">
                <a:solidFill>
                  <a:schemeClr val="bg1"/>
                </a:solidFill>
              </a:rPr>
              <a:t>&gt; 2040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A7479BD-8C9D-73B0-E126-669341026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400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7038"/>
            <a:ext cx="8461637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HEP Landscape - Linear Colliders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60BAF-73C0-6F79-65E0-637A87E05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38" y="957481"/>
            <a:ext cx="5469174" cy="243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4989AA-1DE2-A9D8-9DE5-3FAF7395E426}"/>
              </a:ext>
            </a:extLst>
          </p:cNvPr>
          <p:cNvSpPr txBox="1"/>
          <p:nvPr/>
        </p:nvSpPr>
        <p:spPr>
          <a:xfrm>
            <a:off x="242297" y="957018"/>
            <a:ext cx="19118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ILC</a:t>
            </a:r>
          </a:p>
          <a:p>
            <a:r>
              <a:rPr lang="en-CH" dirty="0"/>
              <a:t>250 GeV…1 TeV</a:t>
            </a:r>
          </a:p>
          <a:p>
            <a:r>
              <a:rPr lang="en-CH" dirty="0"/>
              <a:t>TBD</a:t>
            </a:r>
          </a:p>
        </p:txBody>
      </p:sp>
      <p:pic>
        <p:nvPicPr>
          <p:cNvPr id="2052" name="Picture 4" descr="The Compact Linear Collider | CERN">
            <a:extLst>
              <a:ext uri="{FF2B5EF4-FFF2-40B4-BE49-F238E27FC236}">
                <a16:creationId xmlns:a16="http://schemas.microsoft.com/office/drawing/2014/main" id="{1E2F5DD4-8BBC-6DE3-0CE5-368C5A049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5636"/>
            <a:ext cx="9144000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77A37D-7EF8-FB1F-61D3-8A00984FC782}"/>
              </a:ext>
            </a:extLst>
          </p:cNvPr>
          <p:cNvSpPr txBox="1"/>
          <p:nvPr/>
        </p:nvSpPr>
        <p:spPr>
          <a:xfrm>
            <a:off x="108638" y="3868182"/>
            <a:ext cx="1851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CLIC (CERN)</a:t>
            </a:r>
          </a:p>
          <a:p>
            <a:r>
              <a:rPr lang="en-US" dirty="0">
                <a:solidFill>
                  <a:schemeClr val="bg1"/>
                </a:solidFill>
              </a:rPr>
              <a:t>500 GeV…3TeV</a:t>
            </a:r>
          </a:p>
          <a:p>
            <a:r>
              <a:rPr lang="en-US" dirty="0">
                <a:solidFill>
                  <a:schemeClr val="bg1"/>
                </a:solidFill>
              </a:rPr>
              <a:t>TBD</a:t>
            </a:r>
            <a:endParaRPr lang="en-CH" dirty="0">
              <a:solidFill>
                <a:schemeClr val="bg1"/>
              </a:solidFill>
            </a:endParaRPr>
          </a:p>
        </p:txBody>
      </p:sp>
      <p:pic>
        <p:nvPicPr>
          <p:cNvPr id="17" name="Picture 6" descr="Compact Linear Collider – Wikipedia">
            <a:extLst>
              <a:ext uri="{FF2B5EF4-FFF2-40B4-BE49-F238E27FC236}">
                <a16:creationId xmlns:a16="http://schemas.microsoft.com/office/drawing/2014/main" id="{016F4777-2277-E612-7F18-907B00C7EA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96" t="16462" r="15390" b="15705"/>
          <a:stretch/>
        </p:blipFill>
        <p:spPr bwMode="auto">
          <a:xfrm>
            <a:off x="8065214" y="3868181"/>
            <a:ext cx="875553" cy="8784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International Linear Collider - ILC">
            <a:extLst>
              <a:ext uri="{FF2B5EF4-FFF2-40B4-BE49-F238E27FC236}">
                <a16:creationId xmlns:a16="http://schemas.microsoft.com/office/drawing/2014/main" id="{540AD8FE-27F4-4B88-0255-332928482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808" y="2751584"/>
            <a:ext cx="1179854" cy="77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B6F3435-82AB-04B5-9FFF-BBBF97FF3B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1791" y="905460"/>
            <a:ext cx="3287589" cy="1756762"/>
          </a:xfrm>
          <a:prstGeom prst="rect">
            <a:avLst/>
          </a:prstGeom>
        </p:spPr>
      </p:pic>
      <p:pic>
        <p:nvPicPr>
          <p:cNvPr id="20" name="cryostat_1.jpg" descr="cryostat_1.jpg">
            <a:extLst>
              <a:ext uri="{FF2B5EF4-FFF2-40B4-BE49-F238E27FC236}">
                <a16:creationId xmlns:a16="http://schemas.microsoft.com/office/drawing/2014/main" id="{F7C9D1FA-EE25-07F7-24E1-152A16B0EC29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196" b="18794"/>
          <a:stretch>
            <a:fillRect/>
          </a:stretch>
        </p:blipFill>
        <p:spPr>
          <a:xfrm>
            <a:off x="4733562" y="2088507"/>
            <a:ext cx="4414002" cy="1432070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E136646-964D-5775-ED56-256DC697A30C}"/>
              </a:ext>
            </a:extLst>
          </p:cNvPr>
          <p:cNvSpPr txBox="1"/>
          <p:nvPr/>
        </p:nvSpPr>
        <p:spPr>
          <a:xfrm>
            <a:off x="6643076" y="2852411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C3 (SLAC)</a:t>
            </a:r>
          </a:p>
          <a:p>
            <a:pPr algn="r"/>
            <a:r>
              <a:rPr lang="en-US" dirty="0"/>
              <a:t>250 GeV…500 GeV</a:t>
            </a:r>
          </a:p>
          <a:p>
            <a:pPr algn="r"/>
            <a:r>
              <a:rPr lang="en-US" dirty="0"/>
              <a:t>TBD</a:t>
            </a:r>
            <a:endParaRPr lang="en-CH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5257952-4E06-640E-1E43-05D357F46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96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0"/>
            <a:ext cx="8221807" cy="734631"/>
          </a:xfrm>
        </p:spPr>
        <p:txBody>
          <a:bodyPr>
            <a:noAutofit/>
          </a:bodyPr>
          <a:lstStyle/>
          <a:p>
            <a:r>
              <a:rPr lang="en-US" sz="3636" dirty="0"/>
              <a:t>Muon beam generation and cooling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2034E1-3BE2-D8BD-D299-1D651BA328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684" b="21233"/>
          <a:stretch/>
        </p:blipFill>
        <p:spPr>
          <a:xfrm>
            <a:off x="212598" y="563521"/>
            <a:ext cx="8678575" cy="3746057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A5668947-47D3-6FD6-E1F4-4428815AFD9A}"/>
              </a:ext>
            </a:extLst>
          </p:cNvPr>
          <p:cNvGrpSpPr/>
          <p:nvPr/>
        </p:nvGrpSpPr>
        <p:grpSpPr>
          <a:xfrm>
            <a:off x="1634069" y="4156414"/>
            <a:ext cx="1531293" cy="1933175"/>
            <a:chOff x="1395663" y="4949716"/>
            <a:chExt cx="1684422" cy="2126493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31C42DB5-723F-60BA-8265-CF3253EF8314}"/>
                </a:ext>
              </a:extLst>
            </p:cNvPr>
            <p:cNvSpPr/>
            <p:nvPr/>
          </p:nvSpPr>
          <p:spPr>
            <a:xfrm>
              <a:off x="1395663" y="5390147"/>
              <a:ext cx="1684422" cy="1686062"/>
            </a:xfrm>
            <a:prstGeom prst="roundRect">
              <a:avLst>
                <a:gd name="adj" fmla="val 5399"/>
              </a:avLst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0000"/>
                  </a:schemeClr>
                </a:gs>
                <a:gs pos="99000">
                  <a:schemeClr val="accent1">
                    <a:tint val="50000"/>
                    <a:shade val="100000"/>
                    <a:satMod val="350000"/>
                    <a:alpha val="2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64CA3D3-51F8-BE0D-6AF1-038C54E4F76E}"/>
                </a:ext>
              </a:extLst>
            </p:cNvPr>
            <p:cNvSpPr txBox="1"/>
            <p:nvPr/>
          </p:nvSpPr>
          <p:spPr>
            <a:xfrm>
              <a:off x="1520088" y="4949716"/>
              <a:ext cx="1449789" cy="47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182" dirty="0">
                  <a:solidFill>
                    <a:srgbClr val="0070C0"/>
                  </a:solidFill>
                </a:rPr>
                <a:t>Absorber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94C803-3052-BCBA-2BDD-FC5158E3ED34}"/>
              </a:ext>
            </a:extLst>
          </p:cNvPr>
          <p:cNvGrpSpPr/>
          <p:nvPr/>
        </p:nvGrpSpPr>
        <p:grpSpPr>
          <a:xfrm>
            <a:off x="3041400" y="4764626"/>
            <a:ext cx="714602" cy="411990"/>
            <a:chOff x="2943727" y="5618750"/>
            <a:chExt cx="786062" cy="453189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3563814-0012-848A-4825-876137B8B6B4}"/>
                </a:ext>
              </a:extLst>
            </p:cNvPr>
            <p:cNvSpPr/>
            <p:nvPr/>
          </p:nvSpPr>
          <p:spPr>
            <a:xfrm>
              <a:off x="2943727" y="5795213"/>
              <a:ext cx="264695" cy="276726"/>
            </a:xfrm>
            <a:prstGeom prst="ellipse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92D050">
                    <a:alpha val="47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273FC37-CB94-9E15-99CA-5BA436D02E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93331" y="5618750"/>
              <a:ext cx="636458" cy="291126"/>
            </a:xfrm>
            <a:prstGeom prst="straightConnector1">
              <a:avLst/>
            </a:prstGeom>
            <a:ln w="50800">
              <a:solidFill>
                <a:srgbClr val="0070C0"/>
              </a:solidFill>
              <a:tailEnd type="triangle" w="sm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60515CC-8387-DD6E-EEFC-685F06935A88}"/>
              </a:ext>
            </a:extLst>
          </p:cNvPr>
          <p:cNvGrpSpPr/>
          <p:nvPr/>
        </p:nvGrpSpPr>
        <p:grpSpPr>
          <a:xfrm>
            <a:off x="3748461" y="4169009"/>
            <a:ext cx="1393246" cy="1887307"/>
            <a:chOff x="3721494" y="5095918"/>
            <a:chExt cx="1532571" cy="20760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BC377A-F1A1-7098-697E-DDE76CB5914B}"/>
                </a:ext>
              </a:extLst>
            </p:cNvPr>
            <p:cNvSpPr txBox="1"/>
            <p:nvPr/>
          </p:nvSpPr>
          <p:spPr>
            <a:xfrm>
              <a:off x="3822980" y="5095918"/>
              <a:ext cx="1262879" cy="47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182" dirty="0">
                  <a:solidFill>
                    <a:srgbClr val="FF0000"/>
                  </a:solidFill>
                </a:rPr>
                <a:t>RF field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B709268-F048-5A40-3DE5-1DE59FB68900}"/>
                </a:ext>
              </a:extLst>
            </p:cNvPr>
            <p:cNvGrpSpPr/>
            <p:nvPr/>
          </p:nvGrpSpPr>
          <p:grpSpPr>
            <a:xfrm>
              <a:off x="3721494" y="5537442"/>
              <a:ext cx="1532571" cy="1634514"/>
              <a:chOff x="3721494" y="5405095"/>
              <a:chExt cx="1532571" cy="1634514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A72934A-B43C-69CC-B9F2-6ECA63DE13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5872099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D6E019B-3591-A407-B584-3C33AD89FD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105601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FB671D8D-30D3-DD23-9A9F-782C30A795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339103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8EA3D2A-08CA-792E-B2CA-23461FF5C3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572605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DFC58FA2-C651-BBF3-1751-BC22167CDB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5405095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C7ACB499-CE59-7D66-6EED-69BAE3B26D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6806107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39D35AEC-7B8D-EF59-AEB7-9BA22BE3C7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1494" y="7039609"/>
                <a:ext cx="1524276" cy="0"/>
              </a:xfrm>
              <a:prstGeom prst="straightConnector1">
                <a:avLst/>
              </a:prstGeom>
              <a:ln w="127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019B347-1828-27F1-0DCB-83D69FAEE5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9789" y="5618750"/>
                <a:ext cx="1524276" cy="0"/>
              </a:xfrm>
              <a:prstGeom prst="straightConnector1">
                <a:avLst/>
              </a:prstGeom>
              <a:ln w="50800">
                <a:solidFill>
                  <a:srgbClr val="FF0000"/>
                </a:solidFill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6E73D50-CF70-73C7-9028-8DEFF6395F25}"/>
              </a:ext>
            </a:extLst>
          </p:cNvPr>
          <p:cNvGrpSpPr/>
          <p:nvPr/>
        </p:nvGrpSpPr>
        <p:grpSpPr>
          <a:xfrm>
            <a:off x="3177404" y="4615624"/>
            <a:ext cx="4018982" cy="983432"/>
            <a:chOff x="3490381" y="5587192"/>
            <a:chExt cx="4420880" cy="108177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1D73590-A67C-A740-F657-B8F1A3091931}"/>
                </a:ext>
              </a:extLst>
            </p:cNvPr>
            <p:cNvGrpSpPr/>
            <p:nvPr/>
          </p:nvGrpSpPr>
          <p:grpSpPr>
            <a:xfrm>
              <a:off x="3490381" y="5587192"/>
              <a:ext cx="4420880" cy="490572"/>
              <a:chOff x="3093331" y="5587192"/>
              <a:chExt cx="4420880" cy="490572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85A00CEE-2E53-3963-5D99-1F911A08EE73}"/>
                  </a:ext>
                </a:extLst>
              </p:cNvPr>
              <p:cNvGrpSpPr/>
              <p:nvPr/>
            </p:nvGrpSpPr>
            <p:grpSpPr>
              <a:xfrm>
                <a:off x="3093331" y="5655935"/>
                <a:ext cx="2253428" cy="421829"/>
                <a:chOff x="3526468" y="5559683"/>
                <a:chExt cx="2253428" cy="421829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32179F40-D0B3-DD94-BD8D-D5CC239253BF}"/>
                    </a:ext>
                  </a:extLst>
                </p:cNvPr>
                <p:cNvSpPr/>
                <p:nvPr/>
              </p:nvSpPr>
              <p:spPr>
                <a:xfrm>
                  <a:off x="5515201" y="5559683"/>
                  <a:ext cx="264695" cy="2767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>
                        <a:alpha val="47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636"/>
                </a:p>
              </p:txBody>
            </p: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6F3EF3A5-F7F4-F0CF-DF01-E96B8A2F92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526468" y="5709600"/>
                  <a:ext cx="2183004" cy="271912"/>
                </a:xfrm>
                <a:prstGeom prst="straightConnector1">
                  <a:avLst/>
                </a:prstGeom>
                <a:ln w="50800">
                  <a:solidFill>
                    <a:srgbClr val="0070C0"/>
                  </a:solidFill>
                  <a:tailEnd type="triangle" w="sm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57B83B8-060E-51F7-3085-3F4A459B2398}"/>
                  </a:ext>
                </a:extLst>
              </p:cNvPr>
              <p:cNvSpPr txBox="1"/>
              <p:nvPr/>
            </p:nvSpPr>
            <p:spPr>
              <a:xfrm>
                <a:off x="5346759" y="5587192"/>
                <a:ext cx="2167452" cy="47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2182" dirty="0"/>
                  <a:t>“cooled” muon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5CB8CA8-F2F6-2835-FE2D-802EDC7E93A2}"/>
                </a:ext>
              </a:extLst>
            </p:cNvPr>
            <p:cNvSpPr txBox="1"/>
            <p:nvPr/>
          </p:nvSpPr>
          <p:spPr>
            <a:xfrm>
              <a:off x="5907515" y="6013582"/>
              <a:ext cx="1679018" cy="6553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6" dirty="0"/>
                <a:t>Decreased p</a:t>
              </a:r>
              <a:r>
                <a:rPr lang="en-CH" sz="1636" baseline="-25000" dirty="0"/>
                <a:t>⊥</a:t>
              </a:r>
              <a:r>
                <a:rPr lang="en-CH" sz="1636" dirty="0"/>
                <a:t> </a:t>
              </a:r>
            </a:p>
            <a:p>
              <a:r>
                <a:rPr lang="en-US" sz="1636" dirty="0"/>
                <a:t>Increased p</a:t>
              </a:r>
              <a:r>
                <a:rPr lang="en-CH" sz="1636" baseline="-25000" dirty="0"/>
                <a:t>//</a:t>
              </a:r>
              <a:r>
                <a:rPr lang="en-CH" sz="1636" dirty="0"/>
                <a:t>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8321B75-30A5-0DCA-8BF8-4614B201F717}"/>
              </a:ext>
            </a:extLst>
          </p:cNvPr>
          <p:cNvGrpSpPr/>
          <p:nvPr/>
        </p:nvGrpSpPr>
        <p:grpSpPr>
          <a:xfrm>
            <a:off x="1262878" y="4987716"/>
            <a:ext cx="1990094" cy="1065748"/>
            <a:chOff x="1384403" y="5996496"/>
            <a:chExt cx="2189103" cy="117232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4BF0C7-4656-4F65-1901-966AD418F9E2}"/>
                </a:ext>
              </a:extLst>
            </p:cNvPr>
            <p:cNvGrpSpPr/>
            <p:nvPr/>
          </p:nvGrpSpPr>
          <p:grpSpPr>
            <a:xfrm>
              <a:off x="1668386" y="6156846"/>
              <a:ext cx="1536347" cy="829488"/>
              <a:chOff x="1668386" y="6156846"/>
              <a:chExt cx="1536347" cy="829488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8BB21DE5-DB78-50C2-739A-E95BBCB784DB}"/>
                  </a:ext>
                </a:extLst>
              </p:cNvPr>
              <p:cNvGrpSpPr/>
              <p:nvPr/>
            </p:nvGrpSpPr>
            <p:grpSpPr>
              <a:xfrm>
                <a:off x="1668386" y="6160166"/>
                <a:ext cx="1532021" cy="826168"/>
                <a:chOff x="1271336" y="6027819"/>
                <a:chExt cx="1532021" cy="826168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EE85DD87-A608-5CE3-0619-1A851FF1F8B8}"/>
                    </a:ext>
                  </a:extLst>
                </p:cNvPr>
                <p:cNvSpPr/>
                <p:nvPr/>
              </p:nvSpPr>
              <p:spPr>
                <a:xfrm>
                  <a:off x="1271336" y="6577261"/>
                  <a:ext cx="264695" cy="27672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B050"/>
                    </a:gs>
                    <a:gs pos="100000">
                      <a:srgbClr val="92D050">
                        <a:alpha val="47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 sz="1636"/>
                </a:p>
              </p:txBody>
            </p:sp>
            <p:cxnSp>
              <p:nvCxnSpPr>
                <p:cNvPr id="4" name="Straight Arrow Connector 3">
                  <a:extLst>
                    <a:ext uri="{FF2B5EF4-FFF2-40B4-BE49-F238E27FC236}">
                      <a16:creationId xmlns:a16="http://schemas.microsoft.com/office/drawing/2014/main" id="{9A15E1A3-B595-BBAB-4F41-24A749016A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01946" y="6027819"/>
                  <a:ext cx="1401411" cy="684486"/>
                </a:xfrm>
                <a:prstGeom prst="straightConnector1">
                  <a:avLst/>
                </a:prstGeom>
                <a:ln w="50800">
                  <a:solidFill>
                    <a:schemeClr val="tx1"/>
                  </a:solidFill>
                  <a:tailEnd type="triangle" w="sm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659752D-BB1B-7A9C-E71C-FC6016C1203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796655" y="6156846"/>
                <a:ext cx="0" cy="68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ysDash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3CCE40BB-986F-C2F5-116C-999672276A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00733" y="6840846"/>
                <a:ext cx="1404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prstDash val="sysDash"/>
                <a:tailEnd type="triangle" w="sm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83C89F5-0C90-8C17-8475-4854895B8EA9}"/>
                </a:ext>
              </a:extLst>
            </p:cNvPr>
            <p:cNvSpPr txBox="1"/>
            <p:nvPr/>
          </p:nvSpPr>
          <p:spPr>
            <a:xfrm>
              <a:off x="1384403" y="5996496"/>
              <a:ext cx="440080" cy="3784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36" dirty="0"/>
                <a:t>p</a:t>
              </a:r>
              <a:r>
                <a:rPr lang="en-CH" sz="1636" baseline="-25000" dirty="0"/>
                <a:t>⊥</a:t>
              </a:r>
              <a:r>
                <a:rPr lang="en-CH" sz="1636" dirty="0"/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49892FA-D312-D55D-0E6F-64B1F2091089}"/>
                </a:ext>
              </a:extLst>
            </p:cNvPr>
            <p:cNvSpPr txBox="1"/>
            <p:nvPr/>
          </p:nvSpPr>
          <p:spPr>
            <a:xfrm>
              <a:off x="3011356" y="6790343"/>
              <a:ext cx="562150" cy="3784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36" dirty="0"/>
                <a:t>p</a:t>
              </a:r>
              <a:r>
                <a:rPr lang="en-CH" sz="1636" baseline="-25000" dirty="0"/>
                <a:t>//</a:t>
              </a:r>
              <a:r>
                <a:rPr lang="en-CH" sz="1636" dirty="0"/>
                <a:t> </a:t>
              </a:r>
            </a:p>
          </p:txBody>
        </p:sp>
      </p:grp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31ECC6D-3C7D-F34B-7CF2-0728F30DFC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72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need for energy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4E8B6-C0C0-FEB9-D334-17B98F212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358" y="1146665"/>
            <a:ext cx="4446642" cy="530668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CERN uses today </a:t>
            </a:r>
            <a:r>
              <a:rPr lang="en-US" b="1" dirty="0"/>
              <a:t>1.3 </a:t>
            </a:r>
            <a:r>
              <a:rPr lang="en-US" b="1" dirty="0" err="1"/>
              <a:t>TWh</a:t>
            </a:r>
            <a:r>
              <a:rPr lang="en-US" b="1" dirty="0"/>
              <a:t> </a:t>
            </a:r>
            <a:r>
              <a:rPr lang="en-US" dirty="0"/>
              <a:t>per year of operation, with peak power consumption of </a:t>
            </a:r>
            <a:r>
              <a:rPr lang="en-US" b="1" dirty="0"/>
              <a:t>200 MW </a:t>
            </a:r>
            <a:r>
              <a:rPr lang="en-US" dirty="0"/>
              <a:t>(running accelerators and experiments), dropping to </a:t>
            </a:r>
            <a:r>
              <a:rPr lang="en-US" b="1" dirty="0"/>
              <a:t>80 MW</a:t>
            </a:r>
            <a:r>
              <a:rPr lang="en-US" dirty="0"/>
              <a:t> in winter (technical stop period)</a:t>
            </a:r>
          </a:p>
          <a:p>
            <a:r>
              <a:rPr lang="en-US" dirty="0"/>
              <a:t>Electric power is drawn directly from the French 400 kV distribution, and presently supplied under agreed conditions and cost</a:t>
            </a:r>
          </a:p>
          <a:p>
            <a:r>
              <a:rPr lang="en-US" b="1" dirty="0">
                <a:solidFill>
                  <a:srgbClr val="FF0000"/>
                </a:solidFill>
              </a:rPr>
              <a:t>Supply cost, chain and risk </a:t>
            </a:r>
            <a:r>
              <a:rPr lang="en-US" dirty="0"/>
              <a:t>are obvious concerns for the present and future of the laboratory</a:t>
            </a:r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3F906E27-881A-859B-18DD-9A16E3F82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08" y="2908003"/>
            <a:ext cx="4351264" cy="327600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32F23BCE-0796-A08A-EF44-99F62799CD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977" y="1208450"/>
            <a:ext cx="2142666" cy="1620000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F1132E1-C356-559E-E432-0303A839B0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09" y="1208450"/>
            <a:ext cx="216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648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B263A77-29AA-63B2-94AF-8E78E08BA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84" y="448024"/>
            <a:ext cx="4346416" cy="3054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4EE0A62-6213-E6D7-98BA-185CF9B6756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432"/>
          <a:stretch/>
        </p:blipFill>
        <p:spPr>
          <a:xfrm>
            <a:off x="2547258" y="3327330"/>
            <a:ext cx="6411685" cy="30754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1A6F507-AE2A-C156-84A7-A47C8004F679}"/>
              </a:ext>
            </a:extLst>
          </p:cNvPr>
          <p:cNvSpPr txBox="1"/>
          <p:nvPr/>
        </p:nvSpPr>
        <p:spPr>
          <a:xfrm>
            <a:off x="34725" y="3603001"/>
            <a:ext cx="24155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rgbClr val="FF0000"/>
                </a:solidFill>
              </a:rPr>
              <a:t>Future h</a:t>
            </a:r>
            <a:r>
              <a:rPr lang="en-CH" sz="2400" dirty="0">
                <a:solidFill>
                  <a:srgbClr val="FF0000"/>
                </a:solidFill>
              </a:rPr>
              <a:t>elium </a:t>
            </a:r>
            <a:r>
              <a:rPr lang="en-CH" sz="2400" b="1" dirty="0">
                <a:solidFill>
                  <a:srgbClr val="FF0000"/>
                </a:solidFill>
              </a:rPr>
              <a:t>supply is limited </a:t>
            </a:r>
            <a:r>
              <a:rPr lang="en-CH" sz="2400" dirty="0">
                <a:solidFill>
                  <a:srgbClr val="FF0000"/>
                </a:solidFill>
              </a:rPr>
              <a:t>and entails a substantial economical and availability </a:t>
            </a:r>
            <a:r>
              <a:rPr lang="en-CH" sz="2400" b="1" dirty="0">
                <a:solidFill>
                  <a:srgbClr val="FF0000"/>
                </a:solidFill>
              </a:rPr>
              <a:t>risk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60EC49-29D2-58F5-ECE5-B9EB655CF90E}"/>
              </a:ext>
            </a:extLst>
          </p:cNvPr>
          <p:cNvSpPr/>
          <p:nvPr/>
        </p:nvSpPr>
        <p:spPr>
          <a:xfrm>
            <a:off x="2558833" y="5271370"/>
            <a:ext cx="5736772" cy="3156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3ADB4C-6F9C-8FB1-8130-28FDFD65587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3962" y="448025"/>
            <a:ext cx="4601950" cy="31595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F8071F-B9EB-0E95-04E5-6CF1E4576D93}"/>
              </a:ext>
            </a:extLst>
          </p:cNvPr>
          <p:cNvSpPr txBox="1"/>
          <p:nvPr/>
        </p:nvSpPr>
        <p:spPr>
          <a:xfrm>
            <a:off x="5064270" y="6297280"/>
            <a:ext cx="326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CH" dirty="0">
                <a:solidFill>
                  <a:schemeClr val="bg1"/>
                </a:solidFill>
              </a:rPr>
              <a:t>ourtesy of F. Ferrand, CERN</a:t>
            </a:r>
          </a:p>
        </p:txBody>
      </p:sp>
    </p:spTree>
    <p:extLst>
      <p:ext uri="{BB962C8B-B14F-4D97-AF65-F5344CB8AC3E}">
        <p14:creationId xmlns:p14="http://schemas.microsoft.com/office/powerpoint/2010/main" val="31626269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C7AB2B6F-F0E5-E7EA-6E37-FD0596291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7" y="1082984"/>
            <a:ext cx="8829261" cy="5400000"/>
          </a:xfrm>
          <a:prstGeom prst="rect">
            <a:avLst/>
          </a:prstGeom>
        </p:spPr>
      </p:pic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99C71BF-6403-B7BF-3503-2BE40F31E0A5}"/>
              </a:ext>
            </a:extLst>
          </p:cNvPr>
          <p:cNvCxnSpPr>
            <a:cxnSpLocks/>
          </p:cNvCxnSpPr>
          <p:nvPr/>
        </p:nvCxnSpPr>
        <p:spPr>
          <a:xfrm>
            <a:off x="6938435" y="4713414"/>
            <a:ext cx="0" cy="900000"/>
          </a:xfrm>
          <a:prstGeom prst="line">
            <a:avLst/>
          </a:prstGeom>
          <a:ln w="12700">
            <a:solidFill>
              <a:srgbClr val="7030A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F9D3C6E-718C-59F0-CCC8-4D9CEF5BE7EF}"/>
              </a:ext>
            </a:extLst>
          </p:cNvPr>
          <p:cNvCxnSpPr>
            <a:cxnSpLocks/>
          </p:cNvCxnSpPr>
          <p:nvPr/>
        </p:nvCxnSpPr>
        <p:spPr>
          <a:xfrm>
            <a:off x="3196326" y="2717879"/>
            <a:ext cx="0" cy="289767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0D3817-400A-726A-A5D4-AECFD008465C}"/>
              </a:ext>
            </a:extLst>
          </p:cNvPr>
          <p:cNvCxnSpPr>
            <a:cxnSpLocks/>
          </p:cNvCxnSpPr>
          <p:nvPr/>
        </p:nvCxnSpPr>
        <p:spPr>
          <a:xfrm>
            <a:off x="2133395" y="2175032"/>
            <a:ext cx="0" cy="342000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1F92CE2-228C-7B31-A883-01CE6BFB7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efficient cryogenics</a:t>
            </a:r>
            <a:endParaRPr lang="en-C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875C19D-AC22-3988-2900-4356637DC953}"/>
              </a:ext>
            </a:extLst>
          </p:cNvPr>
          <p:cNvGrpSpPr/>
          <p:nvPr/>
        </p:nvGrpSpPr>
        <p:grpSpPr>
          <a:xfrm>
            <a:off x="6541213" y="3444264"/>
            <a:ext cx="2381590" cy="1372758"/>
            <a:chOff x="6541213" y="3118454"/>
            <a:chExt cx="2381590" cy="1372758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15E49B8E-2BF2-8E74-421A-C3091316B63B}"/>
                </a:ext>
              </a:extLst>
            </p:cNvPr>
            <p:cNvSpPr/>
            <p:nvPr/>
          </p:nvSpPr>
          <p:spPr>
            <a:xfrm>
              <a:off x="6724250" y="3806374"/>
              <a:ext cx="367021" cy="684838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6 w 1448360"/>
                <a:gd name="connsiteY0" fmla="*/ 630508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30508 h 1317812"/>
                <a:gd name="connsiteX0" fmla="*/ 746 w 1448360"/>
                <a:gd name="connsiteY0" fmla="*/ 60351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6 w 1448360"/>
                <a:gd name="connsiteY4" fmla="*/ 603517 h 1317812"/>
                <a:gd name="connsiteX0" fmla="*/ 746 w 1448360"/>
                <a:gd name="connsiteY0" fmla="*/ 603517 h 1317812"/>
                <a:gd name="connsiteX1" fmla="*/ 646280 w 1448360"/>
                <a:gd name="connsiteY1" fmla="*/ 902268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746 w 1448360"/>
                <a:gd name="connsiteY0" fmla="*/ 603517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746 w 1448360"/>
                <a:gd name="connsiteY5" fmla="*/ 603517 h 1317812"/>
                <a:gd name="connsiteX0" fmla="*/ 9204 w 1448360"/>
                <a:gd name="connsiteY0" fmla="*/ 689888 h 1317812"/>
                <a:gd name="connsiteX1" fmla="*/ 667624 w 1448360"/>
                <a:gd name="connsiteY1" fmla="*/ 918463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317812"/>
                <a:gd name="connsiteX1" fmla="*/ 659165 w 1448360"/>
                <a:gd name="connsiteY1" fmla="*/ 950852 h 1317812"/>
                <a:gd name="connsiteX2" fmla="*/ 1438835 w 1448360"/>
                <a:gd name="connsiteY2" fmla="*/ 1317812 h 1317812"/>
                <a:gd name="connsiteX3" fmla="*/ 1448360 w 1448360"/>
                <a:gd name="connsiteY3" fmla="*/ 747 h 1317812"/>
                <a:gd name="connsiteX4" fmla="*/ 0 w 1448360"/>
                <a:gd name="connsiteY4" fmla="*/ 0 h 1317812"/>
                <a:gd name="connsiteX5" fmla="*/ 9204 w 1448360"/>
                <a:gd name="connsiteY5" fmla="*/ 689888 h 1317812"/>
                <a:gd name="connsiteX0" fmla="*/ 9204 w 1448360"/>
                <a:gd name="connsiteY0" fmla="*/ 689888 h 1285423"/>
                <a:gd name="connsiteX1" fmla="*/ 659165 w 1448360"/>
                <a:gd name="connsiteY1" fmla="*/ 950852 h 1285423"/>
                <a:gd name="connsiteX2" fmla="*/ 1438836 w 1448360"/>
                <a:gd name="connsiteY2" fmla="*/ 1285423 h 1285423"/>
                <a:gd name="connsiteX3" fmla="*/ 1448360 w 1448360"/>
                <a:gd name="connsiteY3" fmla="*/ 747 h 1285423"/>
                <a:gd name="connsiteX4" fmla="*/ 0 w 1448360"/>
                <a:gd name="connsiteY4" fmla="*/ 0 h 1285423"/>
                <a:gd name="connsiteX5" fmla="*/ 9204 w 1448360"/>
                <a:gd name="connsiteY5" fmla="*/ 689888 h 1285423"/>
                <a:gd name="connsiteX0" fmla="*/ 23 w 1449752"/>
                <a:gd name="connsiteY0" fmla="*/ 756054 h 1285423"/>
                <a:gd name="connsiteX1" fmla="*/ 660557 w 1449752"/>
                <a:gd name="connsiteY1" fmla="*/ 950852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23 w 1449752"/>
                <a:gd name="connsiteY0" fmla="*/ 756054 h 1285423"/>
                <a:gd name="connsiteX1" fmla="*/ 660557 w 1449752"/>
                <a:gd name="connsiteY1" fmla="*/ 1004989 h 1285423"/>
                <a:gd name="connsiteX2" fmla="*/ 1440228 w 1449752"/>
                <a:gd name="connsiteY2" fmla="*/ 1285423 h 1285423"/>
                <a:gd name="connsiteX3" fmla="*/ 1449752 w 1449752"/>
                <a:gd name="connsiteY3" fmla="*/ 747 h 1285423"/>
                <a:gd name="connsiteX4" fmla="*/ 1392 w 1449752"/>
                <a:gd name="connsiteY4" fmla="*/ 0 h 1285423"/>
                <a:gd name="connsiteX5" fmla="*/ 23 w 1449752"/>
                <a:gd name="connsiteY5" fmla="*/ 756054 h 1285423"/>
                <a:gd name="connsiteX0" fmla="*/ 4 w 1462416"/>
                <a:gd name="connsiteY0" fmla="*/ 834251 h 1285423"/>
                <a:gd name="connsiteX1" fmla="*/ 673221 w 1462416"/>
                <a:gd name="connsiteY1" fmla="*/ 1004989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2416"/>
                <a:gd name="connsiteY0" fmla="*/ 834251 h 1285423"/>
                <a:gd name="connsiteX1" fmla="*/ 635167 w 1462416"/>
                <a:gd name="connsiteY1" fmla="*/ 1047095 h 1285423"/>
                <a:gd name="connsiteX2" fmla="*/ 1452892 w 1462416"/>
                <a:gd name="connsiteY2" fmla="*/ 1285423 h 1285423"/>
                <a:gd name="connsiteX3" fmla="*/ 1462416 w 1462416"/>
                <a:gd name="connsiteY3" fmla="*/ 747 h 1285423"/>
                <a:gd name="connsiteX4" fmla="*/ 14056 w 1462416"/>
                <a:gd name="connsiteY4" fmla="*/ 0 h 1285423"/>
                <a:gd name="connsiteX5" fmla="*/ 4 w 1462416"/>
                <a:gd name="connsiteY5" fmla="*/ 834251 h 1285423"/>
                <a:gd name="connsiteX0" fmla="*/ 4 w 1466235"/>
                <a:gd name="connsiteY0" fmla="*/ 834251 h 1297453"/>
                <a:gd name="connsiteX1" fmla="*/ 635167 w 1466235"/>
                <a:gd name="connsiteY1" fmla="*/ 1047095 h 1297453"/>
                <a:gd name="connsiteX2" fmla="*/ 1465576 w 1466235"/>
                <a:gd name="connsiteY2" fmla="*/ 1297453 h 1297453"/>
                <a:gd name="connsiteX3" fmla="*/ 1462416 w 1466235"/>
                <a:gd name="connsiteY3" fmla="*/ 747 h 1297453"/>
                <a:gd name="connsiteX4" fmla="*/ 14056 w 1466235"/>
                <a:gd name="connsiteY4" fmla="*/ 0 h 1297453"/>
                <a:gd name="connsiteX5" fmla="*/ 4 w 1466235"/>
                <a:gd name="connsiteY5" fmla="*/ 834251 h 1297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66235" h="1297453">
                  <a:moveTo>
                    <a:pt x="4" y="834251"/>
                  </a:moveTo>
                  <a:cubicBezTo>
                    <a:pt x="193837" y="928436"/>
                    <a:pt x="441334" y="952910"/>
                    <a:pt x="635167" y="1047095"/>
                  </a:cubicBezTo>
                  <a:lnTo>
                    <a:pt x="1465576" y="1297453"/>
                  </a:lnTo>
                  <a:cubicBezTo>
                    <a:pt x="1468751" y="869228"/>
                    <a:pt x="1459241" y="428972"/>
                    <a:pt x="1462416" y="747"/>
                  </a:cubicBezTo>
                  <a:lnTo>
                    <a:pt x="14056" y="0"/>
                  </a:lnTo>
                  <a:cubicBezTo>
                    <a:pt x="14305" y="210169"/>
                    <a:pt x="-245" y="624082"/>
                    <a:pt x="4" y="834251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7030A0"/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7030A0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1E3F44E-9FAE-0414-8340-31BF1E98BA70}"/>
                </a:ext>
              </a:extLst>
            </p:cNvPr>
            <p:cNvSpPr txBox="1"/>
            <p:nvPr/>
          </p:nvSpPr>
          <p:spPr>
            <a:xfrm>
              <a:off x="6541213" y="3118454"/>
              <a:ext cx="23815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7030A0"/>
                  </a:solidFill>
                </a:rPr>
                <a:t>The 60…80 K range would be a dream…</a:t>
              </a:r>
              <a:endParaRPr lang="en-CH" sz="16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773B20A-A74F-847F-55BF-1E8C9AAC7C70}"/>
              </a:ext>
            </a:extLst>
          </p:cNvPr>
          <p:cNvGrpSpPr/>
          <p:nvPr/>
        </p:nvGrpSpPr>
        <p:grpSpPr>
          <a:xfrm>
            <a:off x="1367625" y="1180539"/>
            <a:ext cx="970065" cy="1077552"/>
            <a:chOff x="1367625" y="854729"/>
            <a:chExt cx="970065" cy="1077552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1FF0F45-9301-8D79-B7A4-0599B0C07B57}"/>
                </a:ext>
              </a:extLst>
            </p:cNvPr>
            <p:cNvSpPr/>
            <p:nvPr/>
          </p:nvSpPr>
          <p:spPr>
            <a:xfrm>
              <a:off x="1998618" y="1514475"/>
              <a:ext cx="269554" cy="417806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15324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10216"/>
                    <a:pt x="2425" y="315324"/>
                  </a:cubicBezTo>
                  <a:close/>
                </a:path>
              </a:pathLst>
            </a:custGeom>
            <a:solidFill>
              <a:schemeClr val="tx2">
                <a:alpha val="26109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454F97-A771-EEC5-2FFF-6829208FD604}"/>
                </a:ext>
              </a:extLst>
            </p:cNvPr>
            <p:cNvSpPr txBox="1"/>
            <p:nvPr/>
          </p:nvSpPr>
          <p:spPr>
            <a:xfrm>
              <a:off x="1367625" y="1318234"/>
              <a:ext cx="6960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CH" sz="1600" dirty="0"/>
                <a:t>LHC</a:t>
              </a:r>
            </a:p>
            <a:p>
              <a:pPr algn="r"/>
              <a:r>
                <a:rPr lang="en-CH" sz="1600" dirty="0"/>
                <a:t>(FCC)</a:t>
              </a:r>
            </a:p>
          </p:txBody>
        </p:sp>
        <p:pic>
          <p:nvPicPr>
            <p:cNvPr id="5122" name="Picture 2" descr="Welt der Physik: Häufige Fragen zum LHC">
              <a:extLst>
                <a:ext uri="{FF2B5EF4-FFF2-40B4-BE49-F238E27FC236}">
                  <a16:creationId xmlns:a16="http://schemas.microsoft.com/office/drawing/2014/main" id="{CA161DA3-F255-797E-E6DC-4AD719177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749" y="854729"/>
              <a:ext cx="923941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3A47F9F-43CD-F01A-EB71-DCAE5A570109}"/>
              </a:ext>
            </a:extLst>
          </p:cNvPr>
          <p:cNvGrpSpPr/>
          <p:nvPr/>
        </p:nvGrpSpPr>
        <p:grpSpPr>
          <a:xfrm>
            <a:off x="4303059" y="1609883"/>
            <a:ext cx="4422973" cy="2109068"/>
            <a:chOff x="4303059" y="1284073"/>
            <a:chExt cx="4422973" cy="2109068"/>
          </a:xfrm>
        </p:grpSpPr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87CD59D1-E027-E667-46DE-B5625EA8D5A5}"/>
                </a:ext>
              </a:extLst>
            </p:cNvPr>
            <p:cNvSpPr/>
            <p:nvPr/>
          </p:nvSpPr>
          <p:spPr>
            <a:xfrm>
              <a:off x="4303059" y="2380129"/>
              <a:ext cx="913261" cy="1013012"/>
            </a:xfrm>
            <a:custGeom>
              <a:avLst/>
              <a:gdLst>
                <a:gd name="connsiteX0" fmla="*/ 13447 w 1438835"/>
                <a:gd name="connsiteY0" fmla="*/ 56477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13447 w 1438835"/>
                <a:gd name="connsiteY4" fmla="*/ 564777 h 1317812"/>
                <a:gd name="connsiteX0" fmla="*/ 747 w 1438835"/>
                <a:gd name="connsiteY0" fmla="*/ 571127 h 1317812"/>
                <a:gd name="connsiteX1" fmla="*/ 1438835 w 1438835"/>
                <a:gd name="connsiteY1" fmla="*/ 1317812 h 1317812"/>
                <a:gd name="connsiteX2" fmla="*/ 1438835 w 1438835"/>
                <a:gd name="connsiteY2" fmla="*/ 13447 h 1317812"/>
                <a:gd name="connsiteX3" fmla="*/ 0 w 1438835"/>
                <a:gd name="connsiteY3" fmla="*/ 0 h 1317812"/>
                <a:gd name="connsiteX4" fmla="*/ 747 w 1438835"/>
                <a:gd name="connsiteY4" fmla="*/ 571127 h 1317812"/>
                <a:gd name="connsiteX0" fmla="*/ 747 w 1451535"/>
                <a:gd name="connsiteY0" fmla="*/ 571127 h 1317812"/>
                <a:gd name="connsiteX1" fmla="*/ 1438835 w 1451535"/>
                <a:gd name="connsiteY1" fmla="*/ 1317812 h 1317812"/>
                <a:gd name="connsiteX2" fmla="*/ 1451535 w 1451535"/>
                <a:gd name="connsiteY2" fmla="*/ 13447 h 1317812"/>
                <a:gd name="connsiteX3" fmla="*/ 0 w 1451535"/>
                <a:gd name="connsiteY3" fmla="*/ 0 h 1317812"/>
                <a:gd name="connsiteX4" fmla="*/ 747 w 1451535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09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317812"/>
                <a:gd name="connsiteX1" fmla="*/ 1438835 w 1448360"/>
                <a:gd name="connsiteY1" fmla="*/ 1317812 h 1317812"/>
                <a:gd name="connsiteX2" fmla="*/ 1448360 w 1448360"/>
                <a:gd name="connsiteY2" fmla="*/ 747 h 1317812"/>
                <a:gd name="connsiteX3" fmla="*/ 0 w 1448360"/>
                <a:gd name="connsiteY3" fmla="*/ 0 h 1317812"/>
                <a:gd name="connsiteX4" fmla="*/ 747 w 1448360"/>
                <a:gd name="connsiteY4" fmla="*/ 571127 h 1317812"/>
                <a:gd name="connsiteX0" fmla="*/ 747 w 1448360"/>
                <a:gd name="connsiteY0" fmla="*/ 5711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71127 h 1013012"/>
                <a:gd name="connsiteX0" fmla="*/ 5782 w 1448360"/>
                <a:gd name="connsiteY0" fmla="*/ 558427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5782 w 1448360"/>
                <a:gd name="connsiteY4" fmla="*/ 558427 h 1013012"/>
                <a:gd name="connsiteX0" fmla="*/ 747 w 1448360"/>
                <a:gd name="connsiteY0" fmla="*/ 555252 h 1013012"/>
                <a:gd name="connsiteX1" fmla="*/ 1443870 w 1448360"/>
                <a:gd name="connsiteY1" fmla="*/ 1013012 h 1013012"/>
                <a:gd name="connsiteX2" fmla="*/ 1448360 w 1448360"/>
                <a:gd name="connsiteY2" fmla="*/ 747 h 1013012"/>
                <a:gd name="connsiteX3" fmla="*/ 0 w 1448360"/>
                <a:gd name="connsiteY3" fmla="*/ 0 h 1013012"/>
                <a:gd name="connsiteX4" fmla="*/ 747 w 1448360"/>
                <a:gd name="connsiteY4" fmla="*/ 555252 h 1013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8360" h="1013012">
                  <a:moveTo>
                    <a:pt x="747" y="555252"/>
                  </a:moveTo>
                  <a:lnTo>
                    <a:pt x="1443870" y="1013012"/>
                  </a:lnTo>
                  <a:cubicBezTo>
                    <a:pt x="1445367" y="675590"/>
                    <a:pt x="1446863" y="338169"/>
                    <a:pt x="1448360" y="747"/>
                  </a:cubicBezTo>
                  <a:lnTo>
                    <a:pt x="0" y="0"/>
                  </a:lnTo>
                  <a:cubicBezTo>
                    <a:pt x="1927" y="186142"/>
                    <a:pt x="-1180" y="369110"/>
                    <a:pt x="747" y="555252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rgbClr val="DABA5A">
                    <a:alpha val="74000"/>
                  </a:srgbClr>
                </a:gs>
                <a:gs pos="0">
                  <a:schemeClr val="accent1">
                    <a:shade val="63000"/>
                    <a:satMod val="160000"/>
                    <a:alpha val="41000"/>
                  </a:schemeClr>
                </a:gs>
                <a:gs pos="100000">
                  <a:srgbClr val="FFC000">
                    <a:alpha val="5008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3CFC1E4-78AA-FDF6-D421-3E1F7B30483C}"/>
                </a:ext>
              </a:extLst>
            </p:cNvPr>
            <p:cNvSpPr txBox="1"/>
            <p:nvPr/>
          </p:nvSpPr>
          <p:spPr>
            <a:xfrm>
              <a:off x="5276784" y="2947539"/>
              <a:ext cx="5254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C00000"/>
                  </a:solidFill>
                </a:rPr>
                <a:t>ESS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694926-0C06-CD60-5AE6-F829A8D4340A}"/>
                </a:ext>
              </a:extLst>
            </p:cNvPr>
            <p:cNvSpPr txBox="1"/>
            <p:nvPr/>
          </p:nvSpPr>
          <p:spPr>
            <a:xfrm>
              <a:off x="5769707" y="1284073"/>
              <a:ext cx="29563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Need efficient cryo-plant and heat removal scheme in the range of 10…20 K </a:t>
              </a:r>
              <a:r>
                <a:rPr lang="en-US" sz="1000" dirty="0">
                  <a:solidFill>
                    <a:srgbClr val="C00000"/>
                  </a:solidFill>
                </a:rPr>
                <a:t>(see work at ESS)</a:t>
              </a:r>
              <a:endParaRPr lang="en-CH" sz="1600" dirty="0">
                <a:solidFill>
                  <a:srgbClr val="C00000"/>
                </a:solidFill>
              </a:endParaRPr>
            </a:p>
          </p:txBody>
        </p:sp>
        <p:pic>
          <p:nvPicPr>
            <p:cNvPr id="5130" name="Picture 10" descr="TCCP hall">
              <a:extLst>
                <a:ext uri="{FF2B5EF4-FFF2-40B4-BE49-F238E27FC236}">
                  <a16:creationId xmlns:a16="http://schemas.microsoft.com/office/drawing/2014/main" id="{CAAC61AC-9CC2-EE09-944E-6BA583D5D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6511" y="1348551"/>
              <a:ext cx="1425513" cy="950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6A5D424-CA54-3C92-C4D4-0E4AEDE5C2EC}"/>
              </a:ext>
            </a:extLst>
          </p:cNvPr>
          <p:cNvGrpSpPr/>
          <p:nvPr/>
        </p:nvGrpSpPr>
        <p:grpSpPr>
          <a:xfrm>
            <a:off x="630550" y="3328517"/>
            <a:ext cx="4664552" cy="1601903"/>
            <a:chOff x="630550" y="3002707"/>
            <a:chExt cx="4664552" cy="16019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FAC44D8-AF4F-FF8B-AAC7-F8B136C49EC2}"/>
                </a:ext>
              </a:extLst>
            </p:cNvPr>
            <p:cNvSpPr txBox="1"/>
            <p:nvPr/>
          </p:nvSpPr>
          <p:spPr>
            <a:xfrm>
              <a:off x="630550" y="4019835"/>
              <a:ext cx="4542631" cy="584775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C00000"/>
                  </a:solidFill>
                </a:rPr>
                <a:t>T</a:t>
              </a:r>
              <a:r>
                <a:rPr lang="en-CH" sz="1600" dirty="0">
                  <a:solidFill>
                    <a:srgbClr val="C00000"/>
                  </a:solidFill>
                </a:rPr>
                <a:t>his could be the best range of operating temperature of a future HEP collider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DAFF7FD-52E6-A553-AB1E-728F9236C5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15136" y="3002707"/>
              <a:ext cx="0" cy="1080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43D7AA6-7754-37D6-1754-44B8ACB3DE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13279" y="3441619"/>
              <a:ext cx="3041" cy="6480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EE8E64A-9B3E-2608-E934-E7D278DA1421}"/>
                </a:ext>
              </a:extLst>
            </p:cNvPr>
            <p:cNvCxnSpPr>
              <a:cxnSpLocks/>
            </p:cNvCxnSpPr>
            <p:nvPr/>
          </p:nvCxnSpPr>
          <p:spPr>
            <a:xfrm>
              <a:off x="1581385" y="4020299"/>
              <a:ext cx="3713717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E5941AD-099B-6CB8-6223-DF2C9E10913B}"/>
              </a:ext>
            </a:extLst>
          </p:cNvPr>
          <p:cNvGrpSpPr/>
          <p:nvPr/>
        </p:nvGrpSpPr>
        <p:grpSpPr>
          <a:xfrm>
            <a:off x="2406451" y="1448519"/>
            <a:ext cx="1849514" cy="1763351"/>
            <a:chOff x="2406451" y="1122709"/>
            <a:chExt cx="1849514" cy="17633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D22E2F6-FB33-9CEE-B572-CCBEF7185625}"/>
                </a:ext>
              </a:extLst>
            </p:cNvPr>
            <p:cNvSpPr/>
            <p:nvPr/>
          </p:nvSpPr>
          <p:spPr>
            <a:xfrm>
              <a:off x="3078118" y="1762125"/>
              <a:ext cx="269554" cy="711200"/>
            </a:xfrm>
            <a:custGeom>
              <a:avLst/>
              <a:gdLst>
                <a:gd name="connsiteX0" fmla="*/ 0 w 267129"/>
                <a:gd name="connsiteY0" fmla="*/ 318499 h 452063"/>
                <a:gd name="connsiteX1" fmla="*/ 267129 w 267129"/>
                <a:gd name="connsiteY1" fmla="*/ 452063 h 452063"/>
                <a:gd name="connsiteX2" fmla="*/ 256854 w 267129"/>
                <a:gd name="connsiteY2" fmla="*/ 0 h 452063"/>
                <a:gd name="connsiteX3" fmla="*/ 10275 w 267129"/>
                <a:gd name="connsiteY3" fmla="*/ 0 h 452063"/>
                <a:gd name="connsiteX4" fmla="*/ 0 w 267129"/>
                <a:gd name="connsiteY4" fmla="*/ 318499 h 452063"/>
                <a:gd name="connsiteX0" fmla="*/ 2425 w 269554"/>
                <a:gd name="connsiteY0" fmla="*/ 318499 h 452063"/>
                <a:gd name="connsiteX1" fmla="*/ 269554 w 269554"/>
                <a:gd name="connsiteY1" fmla="*/ 452063 h 452063"/>
                <a:gd name="connsiteX2" fmla="*/ 259279 w 269554"/>
                <a:gd name="connsiteY2" fmla="*/ 0 h 452063"/>
                <a:gd name="connsiteX3" fmla="*/ 0 w 269554"/>
                <a:gd name="connsiteY3" fmla="*/ 3175 h 452063"/>
                <a:gd name="connsiteX4" fmla="*/ 2425 w 269554"/>
                <a:gd name="connsiteY4" fmla="*/ 318499 h 452063"/>
                <a:gd name="connsiteX0" fmla="*/ 2425 w 269554"/>
                <a:gd name="connsiteY0" fmla="*/ 315324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15324 h 448888"/>
                <a:gd name="connsiteX0" fmla="*/ 2425 w 269554"/>
                <a:gd name="connsiteY0" fmla="*/ 361415 h 448888"/>
                <a:gd name="connsiteX1" fmla="*/ 269554 w 269554"/>
                <a:gd name="connsiteY1" fmla="*/ 448888 h 448888"/>
                <a:gd name="connsiteX2" fmla="*/ 265629 w 269554"/>
                <a:gd name="connsiteY2" fmla="*/ 3175 h 448888"/>
                <a:gd name="connsiteX3" fmla="*/ 0 w 269554"/>
                <a:gd name="connsiteY3" fmla="*/ 0 h 448888"/>
                <a:gd name="connsiteX4" fmla="*/ 2425 w 269554"/>
                <a:gd name="connsiteY4" fmla="*/ 361415 h 448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554" h="448888">
                  <a:moveTo>
                    <a:pt x="2425" y="361415"/>
                  </a:moveTo>
                  <a:lnTo>
                    <a:pt x="269554" y="448888"/>
                  </a:lnTo>
                  <a:cubicBezTo>
                    <a:pt x="268246" y="300317"/>
                    <a:pt x="266937" y="151746"/>
                    <a:pt x="265629" y="3175"/>
                  </a:cubicBezTo>
                  <a:lnTo>
                    <a:pt x="0" y="0"/>
                  </a:lnTo>
                  <a:cubicBezTo>
                    <a:pt x="808" y="105108"/>
                    <a:pt x="1617" y="256307"/>
                    <a:pt x="2425" y="361415"/>
                  </a:cubicBezTo>
                  <a:close/>
                </a:path>
              </a:pathLst>
            </a:custGeom>
            <a:solidFill>
              <a:srgbClr val="FF0000">
                <a:alpha val="26109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B51FAA-03BC-0882-861F-E5BB9E4EB2B9}"/>
                </a:ext>
              </a:extLst>
            </p:cNvPr>
            <p:cNvSpPr txBox="1"/>
            <p:nvPr/>
          </p:nvSpPr>
          <p:spPr>
            <a:xfrm>
              <a:off x="2479056" y="1600609"/>
              <a:ext cx="6495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FF0000"/>
                  </a:solidFill>
                </a:rPr>
                <a:t>RHIC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599449-EE60-50B3-AE6F-9D9890D1324E}"/>
                </a:ext>
              </a:extLst>
            </p:cNvPr>
            <p:cNvSpPr txBox="1"/>
            <p:nvPr/>
          </p:nvSpPr>
          <p:spPr>
            <a:xfrm>
              <a:off x="3290894" y="1781188"/>
              <a:ext cx="9650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FF0000"/>
                  </a:solidFill>
                </a:rPr>
                <a:t>Tevatron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DCF2EA-7B36-CDC1-05E6-E8B923BF433A}"/>
                </a:ext>
              </a:extLst>
            </p:cNvPr>
            <p:cNvSpPr txBox="1"/>
            <p:nvPr/>
          </p:nvSpPr>
          <p:spPr>
            <a:xfrm>
              <a:off x="3434888" y="2042989"/>
              <a:ext cx="6880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FF0000"/>
                  </a:solidFill>
                </a:rPr>
                <a:t>HERA</a:t>
              </a:r>
            </a:p>
          </p:txBody>
        </p:sp>
        <p:pic>
          <p:nvPicPr>
            <p:cNvPr id="5124" name="Picture 4" descr="DESY News: The most precise picture of the proton - Deutsches  Elektronen-Synchrotron DESY">
              <a:extLst>
                <a:ext uri="{FF2B5EF4-FFF2-40B4-BE49-F238E27FC236}">
                  <a16:creationId xmlns:a16="http://schemas.microsoft.com/office/drawing/2014/main" id="{39E96E45-62B0-BF8B-F29F-501D224FD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378703" y="2365791"/>
              <a:ext cx="777575" cy="520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RHIC at BNL, Brookhaven The two collider rings intersect in six... |  Download Scientific Diagram">
              <a:extLst>
                <a:ext uri="{FF2B5EF4-FFF2-40B4-BE49-F238E27FC236}">
                  <a16:creationId xmlns:a16="http://schemas.microsoft.com/office/drawing/2014/main" id="{98CD74F6-17C4-32B6-030F-76612EEFC6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6451" y="1122709"/>
              <a:ext cx="748923" cy="5204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8" name="Picture 8" descr="Fermilab | Tevatron">
              <a:extLst>
                <a:ext uri="{FF2B5EF4-FFF2-40B4-BE49-F238E27FC236}">
                  <a16:creationId xmlns:a16="http://schemas.microsoft.com/office/drawing/2014/main" id="{4CD7676E-A34C-3AAE-AA38-5B90AA4CF9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1455" y="1303453"/>
              <a:ext cx="780405" cy="520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8A6B848-327D-1F47-7C8E-CA9A4EEA0838}"/>
                </a:ext>
              </a:extLst>
            </p:cNvPr>
            <p:cNvSpPr txBox="1"/>
            <p:nvPr/>
          </p:nvSpPr>
          <p:spPr>
            <a:xfrm>
              <a:off x="2493145" y="2199772"/>
              <a:ext cx="5485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>
                  <a:solidFill>
                    <a:srgbClr val="FF0000"/>
                  </a:solidFill>
                </a:rPr>
                <a:t>LHC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D8E9DF6-8DD7-1757-66CC-3029CB158D4B}"/>
              </a:ext>
            </a:extLst>
          </p:cNvPr>
          <p:cNvSpPr txBox="1"/>
          <p:nvPr/>
        </p:nvSpPr>
        <p:spPr>
          <a:xfrm>
            <a:off x="541892" y="6249562"/>
            <a:ext cx="80602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400" b="1" dirty="0">
                <a:solidFill>
                  <a:srgbClr val="FF0000"/>
                </a:solidFill>
              </a:rPr>
              <a:t>HTS may be the only path towards a future collider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BB7D43B-315A-D72B-7BA8-1EACF8B046E5}"/>
              </a:ext>
            </a:extLst>
          </p:cNvPr>
          <p:cNvGrpSpPr/>
          <p:nvPr/>
        </p:nvGrpSpPr>
        <p:grpSpPr>
          <a:xfrm>
            <a:off x="1857042" y="2884893"/>
            <a:ext cx="1492517" cy="532157"/>
            <a:chOff x="1857042" y="2559083"/>
            <a:chExt cx="1492517" cy="532157"/>
          </a:xfrm>
        </p:grpSpPr>
        <p:sp>
          <p:nvSpPr>
            <p:cNvPr id="10" name="Chevron 9">
              <a:extLst>
                <a:ext uri="{FF2B5EF4-FFF2-40B4-BE49-F238E27FC236}">
                  <a16:creationId xmlns:a16="http://schemas.microsoft.com/office/drawing/2014/main" id="{50A97768-BCF9-1E3D-FCDE-CB05F7D1FD92}"/>
                </a:ext>
              </a:extLst>
            </p:cNvPr>
            <p:cNvSpPr/>
            <p:nvPr/>
          </p:nvSpPr>
          <p:spPr>
            <a:xfrm>
              <a:off x="1901702" y="2559083"/>
              <a:ext cx="138858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63000">
                  <a:schemeClr val="bg1">
                    <a:lumMod val="50000"/>
                  </a:schemeClr>
                </a:gs>
                <a:gs pos="100000">
                  <a:schemeClr val="accent6">
                    <a:lumMod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100" dirty="0">
                  <a:solidFill>
                    <a:schemeClr val="bg1"/>
                  </a:solidFill>
                </a:rPr>
                <a:t>Nb-Ti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6320A60-B866-EF1A-BE30-6CDAE13E0732}"/>
                </a:ext>
              </a:extLst>
            </p:cNvPr>
            <p:cNvSpPr txBox="1"/>
            <p:nvPr/>
          </p:nvSpPr>
          <p:spPr>
            <a:xfrm>
              <a:off x="1857042" y="2829630"/>
              <a:ext cx="3433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>
                  <a:solidFill>
                    <a:schemeClr val="accent6">
                      <a:lumMod val="50000"/>
                    </a:schemeClr>
                  </a:solidFill>
                </a:rPr>
                <a:t>8T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6C9FE5E-25C8-7C4A-205F-CFBB6769BBBE}"/>
                </a:ext>
              </a:extLst>
            </p:cNvPr>
            <p:cNvSpPr txBox="1"/>
            <p:nvPr/>
          </p:nvSpPr>
          <p:spPr>
            <a:xfrm>
              <a:off x="3006196" y="2829630"/>
              <a:ext cx="3433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>
                  <a:solidFill>
                    <a:schemeClr val="accent6">
                      <a:lumMod val="50000"/>
                    </a:schemeClr>
                  </a:solidFill>
                </a:rPr>
                <a:t>5T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E849E28-1974-A309-F134-16A5EE1022B8}"/>
              </a:ext>
            </a:extLst>
          </p:cNvPr>
          <p:cNvGrpSpPr/>
          <p:nvPr/>
        </p:nvGrpSpPr>
        <p:grpSpPr>
          <a:xfrm>
            <a:off x="1858839" y="3583824"/>
            <a:ext cx="1828006" cy="548914"/>
            <a:chOff x="1858839" y="3258014"/>
            <a:chExt cx="1828006" cy="548914"/>
          </a:xfrm>
        </p:grpSpPr>
        <p:sp>
          <p:nvSpPr>
            <p:cNvPr id="11" name="Chevron 10">
              <a:extLst>
                <a:ext uri="{FF2B5EF4-FFF2-40B4-BE49-F238E27FC236}">
                  <a16:creationId xmlns:a16="http://schemas.microsoft.com/office/drawing/2014/main" id="{BF0E02FB-797A-C7C7-E39B-E16ED6902758}"/>
                </a:ext>
              </a:extLst>
            </p:cNvPr>
            <p:cNvSpPr/>
            <p:nvPr/>
          </p:nvSpPr>
          <p:spPr>
            <a:xfrm>
              <a:off x="1901702" y="3258014"/>
              <a:ext cx="1785143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78000">
                  <a:srgbClr val="0024F4"/>
                </a:gs>
                <a:gs pos="100000">
                  <a:schemeClr val="tx1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100" dirty="0">
                  <a:solidFill>
                    <a:schemeClr val="bg1"/>
                  </a:solidFill>
                </a:rPr>
                <a:t>Nb</a:t>
              </a:r>
              <a:r>
                <a:rPr lang="en-CH" sz="1100" baseline="-25000" dirty="0">
                  <a:solidFill>
                    <a:schemeClr val="bg1"/>
                  </a:solidFill>
                </a:rPr>
                <a:t>3</a:t>
              </a:r>
              <a:r>
                <a:rPr lang="en-CH" sz="1100" dirty="0">
                  <a:solidFill>
                    <a:schemeClr val="bg1"/>
                  </a:solidFill>
                </a:rPr>
                <a:t>Sn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598056F-FF8B-C6E7-70DC-E3EBA6FB8226}"/>
                </a:ext>
              </a:extLst>
            </p:cNvPr>
            <p:cNvSpPr txBox="1"/>
            <p:nvPr/>
          </p:nvSpPr>
          <p:spPr>
            <a:xfrm>
              <a:off x="1858839" y="3545318"/>
              <a:ext cx="42030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/>
                <a:t>16T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5C02FF7-EB2B-A2B5-3C6A-317854A606FA}"/>
                </a:ext>
              </a:extLst>
            </p:cNvPr>
            <p:cNvSpPr txBox="1"/>
            <p:nvPr/>
          </p:nvSpPr>
          <p:spPr>
            <a:xfrm>
              <a:off x="2837460" y="3545318"/>
              <a:ext cx="6896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/>
                <a:t>12…14T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57DCFB1-CDD5-2ED8-B62D-289DA222E73A}"/>
              </a:ext>
            </a:extLst>
          </p:cNvPr>
          <p:cNvGrpSpPr/>
          <p:nvPr/>
        </p:nvGrpSpPr>
        <p:grpSpPr>
          <a:xfrm>
            <a:off x="3134639" y="5024842"/>
            <a:ext cx="4214015" cy="546088"/>
            <a:chOff x="3134639" y="4743636"/>
            <a:chExt cx="4214015" cy="546088"/>
          </a:xfrm>
        </p:grpSpPr>
        <p:sp>
          <p:nvSpPr>
            <p:cNvPr id="12" name="Chevron 11">
              <a:extLst>
                <a:ext uri="{FF2B5EF4-FFF2-40B4-BE49-F238E27FC236}">
                  <a16:creationId xmlns:a16="http://schemas.microsoft.com/office/drawing/2014/main" id="{1C2FED50-79E0-D006-BADD-5E4EDD122E02}"/>
                </a:ext>
              </a:extLst>
            </p:cNvPr>
            <p:cNvSpPr/>
            <p:nvPr/>
          </p:nvSpPr>
          <p:spPr>
            <a:xfrm>
              <a:off x="3212895" y="4743636"/>
              <a:ext cx="4135759" cy="288598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</a:schemeClr>
                </a:gs>
                <a:gs pos="38000">
                  <a:srgbClr val="FF0000"/>
                </a:gs>
                <a:gs pos="100000">
                  <a:srgbClr val="C0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100" dirty="0">
                  <a:solidFill>
                    <a:schemeClr val="bg1"/>
                  </a:solidFill>
                </a:rPr>
                <a:t>HTS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E8F9200-1FC0-5FC7-4D36-0D6E8B7F3D00}"/>
                </a:ext>
              </a:extLst>
            </p:cNvPr>
            <p:cNvSpPr txBox="1"/>
            <p:nvPr/>
          </p:nvSpPr>
          <p:spPr>
            <a:xfrm>
              <a:off x="3134639" y="5028114"/>
              <a:ext cx="68961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>
                  <a:solidFill>
                    <a:srgbClr val="FF0000"/>
                  </a:solidFill>
                </a:rPr>
                <a:t>40…60T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77090A5-1BEA-30E2-9C3B-66222EAF38A9}"/>
                </a:ext>
              </a:extLst>
            </p:cNvPr>
            <p:cNvSpPr txBox="1"/>
            <p:nvPr/>
          </p:nvSpPr>
          <p:spPr>
            <a:xfrm>
              <a:off x="4385808" y="5028114"/>
              <a:ext cx="7344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>
                  <a:solidFill>
                    <a:srgbClr val="FF0000"/>
                  </a:solidFill>
                </a:rPr>
                <a:t> 20…40T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73B3D4A-F5FF-A07D-73A2-D3DFCBF265C8}"/>
                </a:ext>
              </a:extLst>
            </p:cNvPr>
            <p:cNvSpPr txBox="1"/>
            <p:nvPr/>
          </p:nvSpPr>
          <p:spPr>
            <a:xfrm>
              <a:off x="6601293" y="5028114"/>
              <a:ext cx="6976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050" dirty="0">
                  <a:solidFill>
                    <a:srgbClr val="FF0000"/>
                  </a:solidFill>
                </a:rPr>
                <a:t> a few T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A02CC1B2-E819-7CA4-B34E-03B690944ED3}"/>
              </a:ext>
            </a:extLst>
          </p:cNvPr>
          <p:cNvSpPr txBox="1"/>
          <p:nvPr/>
        </p:nvSpPr>
        <p:spPr>
          <a:xfrm>
            <a:off x="1897593" y="5618178"/>
            <a:ext cx="471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1.9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17F3BD5-6BF4-DA2B-925D-8774A27E94B6}"/>
              </a:ext>
            </a:extLst>
          </p:cNvPr>
          <p:cNvSpPr txBox="1"/>
          <p:nvPr/>
        </p:nvSpPr>
        <p:spPr>
          <a:xfrm>
            <a:off x="2975085" y="5618178"/>
            <a:ext cx="469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FF0000"/>
                </a:solidFill>
              </a:rPr>
              <a:t>4.2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C1A8B3-C9FE-4319-E28D-0A2EDCAAA4E9}"/>
              </a:ext>
            </a:extLst>
          </p:cNvPr>
          <p:cNvSpPr txBox="1"/>
          <p:nvPr/>
        </p:nvSpPr>
        <p:spPr>
          <a:xfrm>
            <a:off x="6709891" y="5618178"/>
            <a:ext cx="409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rgbClr val="7030A0"/>
                </a:solidFill>
              </a:rPr>
              <a:t>77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36B6A1-AEB8-65F5-E046-FF45FA841875}"/>
              </a:ext>
            </a:extLst>
          </p:cNvPr>
          <p:cNvSpPr txBox="1"/>
          <p:nvPr/>
        </p:nvSpPr>
        <p:spPr>
          <a:xfrm>
            <a:off x="5426395" y="1238527"/>
            <a:ext cx="32848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/>
              <a:t>Credits to P. De Sousa and R. Van </a:t>
            </a:r>
            <a:r>
              <a:rPr lang="en-US" sz="1050" dirty="0" err="1"/>
              <a:t>Weelderen</a:t>
            </a:r>
            <a:r>
              <a:rPr lang="en-US" sz="1050" dirty="0"/>
              <a:t>, CERN</a:t>
            </a:r>
            <a:endParaRPr lang="en-CH" sz="1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C8078C-82A9-52E4-F939-C4086F403CA7}"/>
              </a:ext>
            </a:extLst>
          </p:cNvPr>
          <p:cNvSpPr txBox="1"/>
          <p:nvPr/>
        </p:nvSpPr>
        <p:spPr>
          <a:xfrm>
            <a:off x="7595882" y="393049"/>
            <a:ext cx="136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Times" pitchFamily="2" charset="0"/>
              </a:rPr>
              <a:t>W</a:t>
            </a:r>
            <a:r>
              <a:rPr lang="en-US" sz="1400" dirty="0">
                <a:latin typeface="Times" pitchFamily="2" charset="0"/>
              </a:rPr>
              <a:t>/</a:t>
            </a:r>
            <a:r>
              <a:rPr lang="en-US" sz="1400" i="1" dirty="0">
                <a:latin typeface="Times" pitchFamily="2" charset="0"/>
              </a:rPr>
              <a:t>Q</a:t>
            </a:r>
            <a:r>
              <a:rPr lang="en-CH" sz="1400" dirty="0">
                <a:latin typeface="Times" pitchFamily="2" charset="0"/>
              </a:rPr>
              <a:t> = (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h</a:t>
            </a:r>
            <a:r>
              <a:rPr lang="en-CH" sz="1400" dirty="0">
                <a:latin typeface="Times" pitchFamily="2" charset="0"/>
              </a:rPr>
              <a:t>-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c</a:t>
            </a:r>
            <a:r>
              <a:rPr lang="en-CH" sz="1400" dirty="0">
                <a:latin typeface="Times" pitchFamily="2" charset="0"/>
              </a:rPr>
              <a:t>)/</a:t>
            </a:r>
            <a:r>
              <a:rPr lang="en-CH" sz="1400" i="1" dirty="0">
                <a:latin typeface="Times" pitchFamily="2" charset="0"/>
              </a:rPr>
              <a:t>T</a:t>
            </a:r>
            <a:r>
              <a:rPr lang="en-CH" sz="1400" i="1" baseline="-25000" dirty="0">
                <a:latin typeface="Times" pitchFamily="2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8474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E147114A-C1EC-D198-1791-816DAE1DA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56" y="1353568"/>
            <a:ext cx="7984897" cy="49566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9B5BE3-2594-1A85-D86B-C0ACDDEC2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Conductor cost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437D6CE-8E49-2D09-C293-5F05A800FCA9}"/>
              </a:ext>
            </a:extLst>
          </p:cNvPr>
          <p:cNvGrpSpPr/>
          <p:nvPr/>
        </p:nvGrpSpPr>
        <p:grpSpPr>
          <a:xfrm>
            <a:off x="4570627" y="3893154"/>
            <a:ext cx="2557148" cy="720000"/>
            <a:chOff x="4570627" y="3441211"/>
            <a:chExt cx="2557148" cy="720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52FDC45-AFD5-89E6-ADDB-3E7028090221}"/>
                </a:ext>
              </a:extLst>
            </p:cNvPr>
            <p:cNvSpPr/>
            <p:nvPr/>
          </p:nvSpPr>
          <p:spPr>
            <a:xfrm>
              <a:off x="4795138" y="3623683"/>
              <a:ext cx="1885062" cy="472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9648707-B24F-3F6F-68F2-B28E6E6FD9F6}"/>
                </a:ext>
              </a:extLst>
            </p:cNvPr>
            <p:cNvCxnSpPr/>
            <p:nvPr/>
          </p:nvCxnSpPr>
          <p:spPr>
            <a:xfrm>
              <a:off x="4570627" y="3776892"/>
              <a:ext cx="2557148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FA0D5D-8211-6DA1-3C67-2F305EE3A35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27267" y="3801211"/>
              <a:ext cx="720000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0993D0-E8A6-3F92-F03D-B213EC29DC7F}"/>
              </a:ext>
            </a:extLst>
          </p:cNvPr>
          <p:cNvGrpSpPr/>
          <p:nvPr/>
        </p:nvGrpSpPr>
        <p:grpSpPr>
          <a:xfrm>
            <a:off x="5876199" y="95230"/>
            <a:ext cx="2865781" cy="2312548"/>
            <a:chOff x="5632359" y="119614"/>
            <a:chExt cx="2865781" cy="2312548"/>
          </a:xfrm>
        </p:grpSpPr>
        <p:pic>
          <p:nvPicPr>
            <p:cNvPr id="10" name="Picture 2" descr="MIT-designed project achieves major advance toward fusion energy | MIT News  | Massachusetts Institute of Technology">
              <a:extLst>
                <a:ext uri="{FF2B5EF4-FFF2-40B4-BE49-F238E27FC236}">
                  <a16:creationId xmlns:a16="http://schemas.microsoft.com/office/drawing/2014/main" id="{94D5C897-667A-4ECF-D9B8-82B65003B6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5" r="6996"/>
            <a:stretch/>
          </p:blipFill>
          <p:spPr bwMode="auto">
            <a:xfrm>
              <a:off x="5980865" y="119614"/>
              <a:ext cx="2168768" cy="1612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009C33F-6832-EBB0-C311-9D07BD71D9E7}"/>
                </a:ext>
              </a:extLst>
            </p:cNvPr>
            <p:cNvSpPr txBox="1"/>
            <p:nvPr/>
          </p:nvSpPr>
          <p:spPr>
            <a:xfrm>
              <a:off x="5632359" y="1724276"/>
              <a:ext cx="286578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G</a:t>
              </a:r>
              <a:r>
                <a:rPr lang="en-CH" sz="2000" b="1" dirty="0"/>
                <a:t>rateful thanks to fusion !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DC6680F-D469-7391-EE76-D2296A52B62F}"/>
              </a:ext>
            </a:extLst>
          </p:cNvPr>
          <p:cNvGrpSpPr/>
          <p:nvPr/>
        </p:nvGrpSpPr>
        <p:grpSpPr>
          <a:xfrm>
            <a:off x="4523591" y="2292466"/>
            <a:ext cx="2557148" cy="2627486"/>
            <a:chOff x="4523591" y="1840523"/>
            <a:chExt cx="2557148" cy="2627486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080951E-8275-09DC-6859-1450BAF4C507}"/>
                </a:ext>
              </a:extLst>
            </p:cNvPr>
            <p:cNvSpPr/>
            <p:nvPr/>
          </p:nvSpPr>
          <p:spPr>
            <a:xfrm>
              <a:off x="4994031" y="1840523"/>
              <a:ext cx="1875692" cy="1622135"/>
            </a:xfrm>
            <a:custGeom>
              <a:avLst/>
              <a:gdLst>
                <a:gd name="connsiteX0" fmla="*/ 164123 w 1875692"/>
                <a:gd name="connsiteY0" fmla="*/ 0 h 2625969"/>
                <a:gd name="connsiteX1" fmla="*/ 0 w 1875692"/>
                <a:gd name="connsiteY1" fmla="*/ 23446 h 2625969"/>
                <a:gd name="connsiteX2" fmla="*/ 23446 w 1875692"/>
                <a:gd name="connsiteY2" fmla="*/ 2614246 h 2625969"/>
                <a:gd name="connsiteX3" fmla="*/ 1875692 w 1875692"/>
                <a:gd name="connsiteY3" fmla="*/ 2625969 h 2625969"/>
                <a:gd name="connsiteX4" fmla="*/ 1875692 w 1875692"/>
                <a:gd name="connsiteY4" fmla="*/ 363415 h 2625969"/>
                <a:gd name="connsiteX5" fmla="*/ 164123 w 1875692"/>
                <a:gd name="connsiteY5" fmla="*/ 0 h 2625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75692" h="2625969">
                  <a:moveTo>
                    <a:pt x="164123" y="0"/>
                  </a:moveTo>
                  <a:lnTo>
                    <a:pt x="0" y="23446"/>
                  </a:lnTo>
                  <a:lnTo>
                    <a:pt x="23446" y="2614246"/>
                  </a:lnTo>
                  <a:lnTo>
                    <a:pt x="1875692" y="2625969"/>
                  </a:lnTo>
                  <a:lnTo>
                    <a:pt x="1875692" y="363415"/>
                  </a:lnTo>
                  <a:lnTo>
                    <a:pt x="1641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FECA9B-1A34-F79E-2155-87440D6018FE}"/>
                </a:ext>
              </a:extLst>
            </p:cNvPr>
            <p:cNvCxnSpPr/>
            <p:nvPr/>
          </p:nvCxnSpPr>
          <p:spPr>
            <a:xfrm>
              <a:off x="4523591" y="2405292"/>
              <a:ext cx="2557148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01E0A01-DC6C-2E65-0816-07B18E3E325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08693" y="3189435"/>
              <a:ext cx="2557148" cy="0"/>
            </a:xfrm>
            <a:prstGeom prst="line">
              <a:avLst/>
            </a:prstGeom>
            <a:ln w="9525"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CDCBA14A-1CD8-A1B1-0FE8-E865EC5D000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37" t="5921"/>
          <a:stretch/>
        </p:blipFill>
        <p:spPr>
          <a:xfrm>
            <a:off x="3003952" y="3491906"/>
            <a:ext cx="1313534" cy="611823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D1180080-03A0-6EDA-6ECA-F433B040AEB3}"/>
              </a:ext>
            </a:extLst>
          </p:cNvPr>
          <p:cNvGrpSpPr/>
          <p:nvPr/>
        </p:nvGrpSpPr>
        <p:grpSpPr>
          <a:xfrm>
            <a:off x="4051300" y="1743787"/>
            <a:ext cx="3187700" cy="2013922"/>
            <a:chOff x="4051300" y="1206500"/>
            <a:chExt cx="3187700" cy="2013922"/>
          </a:xfrm>
        </p:grpSpPr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C641DA7E-72B0-7B2B-CA02-3AD8E3D85D97}"/>
                </a:ext>
              </a:extLst>
            </p:cNvPr>
            <p:cNvSpPr/>
            <p:nvPr/>
          </p:nvSpPr>
          <p:spPr>
            <a:xfrm>
              <a:off x="4051300" y="1206500"/>
              <a:ext cx="2628900" cy="2000250"/>
            </a:xfrm>
            <a:custGeom>
              <a:avLst/>
              <a:gdLst>
                <a:gd name="connsiteX0" fmla="*/ 6350 w 2628900"/>
                <a:gd name="connsiteY0" fmla="*/ 0 h 2000250"/>
                <a:gd name="connsiteX1" fmla="*/ 2622550 w 2628900"/>
                <a:gd name="connsiteY1" fmla="*/ 1123950 h 2000250"/>
                <a:gd name="connsiteX2" fmla="*/ 2628900 w 2628900"/>
                <a:gd name="connsiteY2" fmla="*/ 1841500 h 2000250"/>
                <a:gd name="connsiteX3" fmla="*/ 2432050 w 2628900"/>
                <a:gd name="connsiteY3" fmla="*/ 2000250 h 2000250"/>
                <a:gd name="connsiteX4" fmla="*/ 0 w 2628900"/>
                <a:gd name="connsiteY4" fmla="*/ 571500 h 2000250"/>
                <a:gd name="connsiteX5" fmla="*/ 6350 w 2628900"/>
                <a:gd name="connsiteY5" fmla="*/ 0 h 2000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28900" h="2000250">
                  <a:moveTo>
                    <a:pt x="6350" y="0"/>
                  </a:moveTo>
                  <a:lnTo>
                    <a:pt x="2622550" y="1123950"/>
                  </a:lnTo>
                  <a:cubicBezTo>
                    <a:pt x="2624667" y="1363133"/>
                    <a:pt x="2626783" y="1602317"/>
                    <a:pt x="2628900" y="1841500"/>
                  </a:cubicBezTo>
                  <a:lnTo>
                    <a:pt x="2432050" y="2000250"/>
                  </a:lnTo>
                  <a:lnTo>
                    <a:pt x="0" y="571500"/>
                  </a:lnTo>
                  <a:cubicBezTo>
                    <a:pt x="2117" y="381000"/>
                    <a:pt x="4233" y="190500"/>
                    <a:pt x="6350" y="0"/>
                  </a:cubicBez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9FFE24A-10C9-30D2-6B37-E313F96BEC34}"/>
                </a:ext>
              </a:extLst>
            </p:cNvPr>
            <p:cNvCxnSpPr>
              <a:cxnSpLocks/>
            </p:cNvCxnSpPr>
            <p:nvPr/>
          </p:nvCxnSpPr>
          <p:spPr>
            <a:xfrm>
              <a:off x="4095750" y="1548322"/>
              <a:ext cx="3143250" cy="16721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20A837-0BE5-CDC4-773E-3C187A798BF7}"/>
              </a:ext>
            </a:extLst>
          </p:cNvPr>
          <p:cNvGrpSpPr/>
          <p:nvPr/>
        </p:nvGrpSpPr>
        <p:grpSpPr>
          <a:xfrm>
            <a:off x="3282950" y="4030295"/>
            <a:ext cx="3942150" cy="641350"/>
            <a:chOff x="3282950" y="3505200"/>
            <a:chExt cx="3942150" cy="641350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F746EB12-D577-6B5A-3F0F-B66FB90ECFF0}"/>
                </a:ext>
              </a:extLst>
            </p:cNvPr>
            <p:cNvSpPr/>
            <p:nvPr/>
          </p:nvSpPr>
          <p:spPr>
            <a:xfrm>
              <a:off x="3282950" y="3505200"/>
              <a:ext cx="3073400" cy="641350"/>
            </a:xfrm>
            <a:custGeom>
              <a:avLst/>
              <a:gdLst>
                <a:gd name="connsiteX0" fmla="*/ 0 w 3073400"/>
                <a:gd name="connsiteY0" fmla="*/ 641350 h 641350"/>
                <a:gd name="connsiteX1" fmla="*/ 0 w 3073400"/>
                <a:gd name="connsiteY1" fmla="*/ 342900 h 641350"/>
                <a:gd name="connsiteX2" fmla="*/ 2393950 w 3073400"/>
                <a:gd name="connsiteY2" fmla="*/ 0 h 641350"/>
                <a:gd name="connsiteX3" fmla="*/ 3073400 w 3073400"/>
                <a:gd name="connsiteY3" fmla="*/ 6350 h 641350"/>
                <a:gd name="connsiteX4" fmla="*/ 3067050 w 3073400"/>
                <a:gd name="connsiteY4" fmla="*/ 247650 h 641350"/>
                <a:gd name="connsiteX5" fmla="*/ 412750 w 3073400"/>
                <a:gd name="connsiteY5" fmla="*/ 628650 h 641350"/>
                <a:gd name="connsiteX6" fmla="*/ 0 w 3073400"/>
                <a:gd name="connsiteY6" fmla="*/ 641350 h 641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3400" h="641350">
                  <a:moveTo>
                    <a:pt x="0" y="641350"/>
                  </a:moveTo>
                  <a:lnTo>
                    <a:pt x="0" y="342900"/>
                  </a:lnTo>
                  <a:lnTo>
                    <a:pt x="2393950" y="0"/>
                  </a:lnTo>
                  <a:lnTo>
                    <a:pt x="3073400" y="6350"/>
                  </a:lnTo>
                  <a:lnTo>
                    <a:pt x="3067050" y="247650"/>
                  </a:lnTo>
                  <a:lnTo>
                    <a:pt x="412750" y="628650"/>
                  </a:lnTo>
                  <a:lnTo>
                    <a:pt x="0" y="641350"/>
                  </a:lnTo>
                  <a:close/>
                </a:path>
              </a:pathLst>
            </a:custGeom>
            <a:solidFill>
              <a:srgbClr val="0024F4">
                <a:alpha val="1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D0825F5-F742-1B54-43A2-53565EF720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8628" y="3533176"/>
              <a:ext cx="3886472" cy="447585"/>
            </a:xfrm>
            <a:prstGeom prst="line">
              <a:avLst/>
            </a:prstGeom>
            <a:ln>
              <a:solidFill>
                <a:srgbClr val="0024F4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2A83DCB-E496-2715-ACDA-88ADCFEABC4F}"/>
              </a:ext>
            </a:extLst>
          </p:cNvPr>
          <p:cNvSpPr txBox="1"/>
          <p:nvPr/>
        </p:nvSpPr>
        <p:spPr>
          <a:xfrm>
            <a:off x="1826708" y="6249562"/>
            <a:ext cx="5490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CH" sz="2400" b="1" dirty="0">
                <a:solidFill>
                  <a:srgbClr val="FF0000"/>
                </a:solidFill>
              </a:rPr>
              <a:t>mpressive cost reduction in HTS !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CF1AD5-D84D-ED49-9453-963CFBFBE99A}"/>
              </a:ext>
            </a:extLst>
          </p:cNvPr>
          <p:cNvSpPr txBox="1"/>
          <p:nvPr/>
        </p:nvSpPr>
        <p:spPr>
          <a:xfrm>
            <a:off x="1906640" y="5108572"/>
            <a:ext cx="49934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B</a:t>
            </a:r>
            <a:r>
              <a:rPr lang="en-CH" sz="1200" dirty="0">
                <a:solidFill>
                  <a:srgbClr val="002060"/>
                </a:solidFill>
              </a:rPr>
              <a:t>ased on CERN orders and requests for quotations 2010-2022</a:t>
            </a:r>
          </a:p>
          <a:p>
            <a:r>
              <a:rPr lang="en-CH" sz="1200" dirty="0">
                <a:solidFill>
                  <a:srgbClr val="002060"/>
                </a:solidFill>
              </a:rPr>
              <a:t>Normalised costs are not aligned to currency, nor corrected for inflation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F84BAE67-8C37-B7D7-4A44-124E8D38703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5" t="10755" r="21782" b="16096"/>
          <a:stretch/>
        </p:blipFill>
        <p:spPr>
          <a:xfrm>
            <a:off x="4795138" y="3157206"/>
            <a:ext cx="907706" cy="918420"/>
          </a:xfrm>
          <a:prstGeom prst="rect">
            <a:avLst/>
          </a:prstGeom>
        </p:spPr>
      </p:pic>
      <p:pic>
        <p:nvPicPr>
          <p:cNvPr id="48" name="Picture 47" descr="logoEuCARD2.jpg">
            <a:extLst>
              <a:ext uri="{FF2B5EF4-FFF2-40B4-BE49-F238E27FC236}">
                <a16:creationId xmlns:a16="http://schemas.microsoft.com/office/drawing/2014/main" id="{CBD48370-88E4-DFD3-51C6-F0E3F69AF9A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833" y="1559179"/>
            <a:ext cx="1294484" cy="57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32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3AA14-1F36-9A93-D870-5FE768CB5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CH" dirty="0"/>
              <a:t>ompact HTS windings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ECB7BD-06B3-B156-4A36-74CBEBC0E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1" y="890432"/>
            <a:ext cx="5148469" cy="51636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780A7DD-FD17-81BE-2A2F-062342C8B6D8}"/>
              </a:ext>
            </a:extLst>
          </p:cNvPr>
          <p:cNvSpPr txBox="1"/>
          <p:nvPr/>
        </p:nvSpPr>
        <p:spPr>
          <a:xfrm rot="16200000">
            <a:off x="1991730" y="1735499"/>
            <a:ext cx="1720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rgbClr val="FF0000"/>
                </a:solidFill>
              </a:rPr>
              <a:t>350 A/mm</a:t>
            </a:r>
            <a:r>
              <a:rPr lang="en-CH" sz="2000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CH" sz="2000" b="1" dirty="0">
                <a:solidFill>
                  <a:srgbClr val="FF0000"/>
                </a:solidFill>
              </a:rPr>
              <a:t>500,000 km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5E8AAE-6BCA-2CB9-5757-F96699629E5C}"/>
              </a:ext>
            </a:extLst>
          </p:cNvPr>
          <p:cNvSpPr txBox="1"/>
          <p:nvPr/>
        </p:nvSpPr>
        <p:spPr>
          <a:xfrm rot="16200000">
            <a:off x="3202944" y="2463263"/>
            <a:ext cx="1720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000" dirty="0">
                <a:solidFill>
                  <a:srgbClr val="FF0000"/>
                </a:solidFill>
              </a:rPr>
              <a:t>950 A/mm</a:t>
            </a:r>
            <a:r>
              <a:rPr lang="en-CH" sz="2000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CH" sz="2000" b="1" dirty="0">
                <a:solidFill>
                  <a:srgbClr val="FF0000"/>
                </a:solidFill>
              </a:rPr>
              <a:t>150,000 km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9B0EB5A-85B4-986D-3575-4821875E5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6997" y="1104987"/>
            <a:ext cx="4150322" cy="4846639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CH" sz="3800" dirty="0"/>
              <a:t>Need to increase the winding current density to fall in a </a:t>
            </a:r>
            <a:r>
              <a:rPr lang="en-CH" sz="3800" i="1" dirty="0"/>
              <a:t>reasonable</a:t>
            </a:r>
            <a:r>
              <a:rPr lang="en-CH" sz="3800" dirty="0"/>
              <a:t> range of tape length</a:t>
            </a:r>
          </a:p>
          <a:p>
            <a:pPr marL="36576" indent="0">
              <a:buNone/>
            </a:pPr>
            <a:endParaRPr lang="en-US" sz="3800" dirty="0"/>
          </a:p>
          <a:p>
            <a:pPr marL="36576" indent="0">
              <a:buNone/>
            </a:pPr>
            <a:r>
              <a:rPr lang="en-US" sz="3800" dirty="0"/>
              <a:t>U</a:t>
            </a:r>
            <a:r>
              <a:rPr lang="en-CH" sz="3800" dirty="0"/>
              <a:t>nresolved issues:</a:t>
            </a:r>
          </a:p>
          <a:p>
            <a:r>
              <a:rPr lang="en-US" sz="3300" dirty="0"/>
              <a:t>Winding geometry for tapes and stacks (ends, alignment,  transposition, …)</a:t>
            </a:r>
          </a:p>
          <a:p>
            <a:r>
              <a:rPr lang="en-US" sz="3300" b="1" dirty="0"/>
              <a:t>M</a:t>
            </a:r>
            <a:r>
              <a:rPr lang="en-CH" sz="3300" b="1" dirty="0"/>
              <a:t>echanics </a:t>
            </a:r>
            <a:r>
              <a:rPr lang="en-CH" sz="3300" dirty="0"/>
              <a:t>of coils under the exceptional  electromagnetic loads (600 M</a:t>
            </a:r>
            <a:r>
              <a:rPr lang="en-US" sz="3300" dirty="0"/>
              <a:t>P</a:t>
            </a:r>
            <a:r>
              <a:rPr lang="en-CH" sz="3300" dirty="0"/>
              <a:t>a longitudinal, 400 M</a:t>
            </a:r>
            <a:r>
              <a:rPr lang="en-US" sz="3300" dirty="0"/>
              <a:t>P</a:t>
            </a:r>
            <a:r>
              <a:rPr lang="en-CH" sz="3300" dirty="0"/>
              <a:t>a transverse) </a:t>
            </a:r>
          </a:p>
          <a:p>
            <a:r>
              <a:rPr lang="en-US" sz="3300" b="1" dirty="0"/>
              <a:t>Q</a:t>
            </a:r>
            <a:r>
              <a:rPr lang="en-CH" sz="3300" b="1" dirty="0"/>
              <a:t>uench management </a:t>
            </a:r>
            <a:r>
              <a:rPr lang="en-CH" sz="3300" dirty="0"/>
              <a:t>at high current and energy density (up to 300 MJ/m</a:t>
            </a:r>
            <a:r>
              <a:rPr lang="en-CH" sz="3300" baseline="30000" dirty="0"/>
              <a:t>3</a:t>
            </a:r>
            <a:r>
              <a:rPr lang="en-CH" sz="3300" dirty="0"/>
              <a:t>)</a:t>
            </a:r>
          </a:p>
          <a:p>
            <a:r>
              <a:rPr lang="en-US" sz="3300" dirty="0"/>
              <a:t>R</a:t>
            </a:r>
            <a:r>
              <a:rPr lang="en-CH" sz="3300" dirty="0"/>
              <a:t>adiation hardness of materials and coils (40…80 M</a:t>
            </a:r>
            <a:r>
              <a:rPr lang="en-US" sz="3300" dirty="0"/>
              <a:t>G</a:t>
            </a:r>
            <a:r>
              <a:rPr lang="en-CH" sz="3300" dirty="0"/>
              <a:t>y and 10</a:t>
            </a:r>
            <a:r>
              <a:rPr lang="en-CH" sz="3300" baseline="30000" dirty="0"/>
              <a:t>22</a:t>
            </a:r>
            <a:r>
              <a:rPr lang="en-CH" sz="3300" dirty="0"/>
              <a:t> n/m</a:t>
            </a:r>
            <a:r>
              <a:rPr lang="en-CH" sz="3300" baseline="30000" dirty="0"/>
              <a:t>2</a:t>
            </a:r>
            <a:r>
              <a:rPr lang="en-CH" sz="33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7429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869" y="-3352"/>
            <a:ext cx="8221807" cy="920134"/>
          </a:xfrm>
        </p:spPr>
        <p:txBody>
          <a:bodyPr/>
          <a:lstStyle/>
          <a:p>
            <a:r>
              <a:rPr lang="en-US" dirty="0"/>
              <a:t>Collider Choices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7A54DC5-8E00-D587-B600-B740611B30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617" y="916783"/>
            <a:ext cx="4332230" cy="32401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Hadron collisions: compound particles</a:t>
            </a:r>
          </a:p>
          <a:p>
            <a:pPr lvl="1"/>
            <a:r>
              <a:rPr lang="en-US" dirty="0">
                <a:sym typeface="Symbol" charset="0"/>
              </a:rPr>
              <a:t>LHC collides 13.6 </a:t>
            </a:r>
            <a:r>
              <a:rPr lang="en-US" dirty="0" err="1">
                <a:sym typeface="Symbol" charset="0"/>
              </a:rPr>
              <a:t>TeV</a:t>
            </a:r>
            <a:r>
              <a:rPr lang="en-US" dirty="0">
                <a:sym typeface="Symbol" charset="0"/>
              </a:rPr>
              <a:t> protons</a:t>
            </a:r>
          </a:p>
          <a:p>
            <a:pPr lvl="1"/>
            <a:r>
              <a:rPr lang="en-US" dirty="0"/>
              <a:t>Protons are mix of quarks, anti-quarks and gluons</a:t>
            </a:r>
          </a:p>
          <a:p>
            <a:pPr lvl="1"/>
            <a:r>
              <a:rPr lang="en-US" b="1" dirty="0"/>
              <a:t>Very complex to extract physics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But can reach high energies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7EBE085-A0C9-1184-A4FA-7A591A341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3155" y="916783"/>
            <a:ext cx="4508941" cy="32401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Lepton collisions: elementary particles</a:t>
            </a:r>
          </a:p>
          <a:p>
            <a:pPr lvl="1"/>
            <a:r>
              <a:rPr lang="en-US" dirty="0">
                <a:sym typeface="Symbol" charset="0"/>
              </a:rPr>
              <a:t>LEP reached 0.205 </a:t>
            </a:r>
            <a:r>
              <a:rPr lang="en-US" dirty="0" err="1">
                <a:sym typeface="Symbol" charset="0"/>
              </a:rPr>
              <a:t>TeV</a:t>
            </a:r>
            <a:r>
              <a:rPr lang="en-US" dirty="0">
                <a:sym typeface="Symbol" charset="0"/>
              </a:rPr>
              <a:t> with electron-positron collisions</a:t>
            </a:r>
            <a:endParaRPr lang="en-US" dirty="0"/>
          </a:p>
          <a:p>
            <a:pPr lvl="1"/>
            <a:r>
              <a:rPr lang="en-US" dirty="0"/>
              <a:t>Clean events, easy to extract physics</a:t>
            </a:r>
          </a:p>
          <a:p>
            <a:pPr lvl="1"/>
            <a:r>
              <a:rPr lang="en-US" b="1" dirty="0"/>
              <a:t>Lepton collisions  </a:t>
            </a:r>
            <a:r>
              <a:rPr lang="en-US" b="1" dirty="0">
                <a:sym typeface="Symbol" charset="0"/>
              </a:rPr>
              <a:t>  precision measurements</a:t>
            </a:r>
          </a:p>
          <a:p>
            <a:pPr lvl="1"/>
            <a:r>
              <a:rPr lang="en-US" b="1" dirty="0">
                <a:solidFill>
                  <a:srgbClr val="FF0000"/>
                </a:solidFill>
                <a:sym typeface="Symbol" charset="0"/>
              </a:rPr>
              <a:t>Hard to reach high energies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15228" y="107598"/>
            <a:ext cx="5355918" cy="3004743"/>
          </a:xfrm>
          <a:prstGeom prst="rect">
            <a:avLst/>
          </a:prstGeom>
        </p:spPr>
        <p:txBody>
          <a:bodyPr vert="horz" lIns="91295" tIns="45648" rIns="91295" bIns="45648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endParaRPr lang="en-US" sz="1635" b="1" i="1" dirty="0"/>
          </a:p>
          <a:p>
            <a:pPr lvl="1">
              <a:defRPr/>
            </a:pPr>
            <a:endParaRPr lang="en-US" sz="1635" b="1" i="1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643" r="11453" b="7519"/>
          <a:stretch/>
        </p:blipFill>
        <p:spPr bwMode="auto">
          <a:xfrm>
            <a:off x="7552022" y="4505592"/>
            <a:ext cx="1530075" cy="1158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08" y="4257071"/>
            <a:ext cx="2002802" cy="1595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98460" y="4412793"/>
            <a:ext cx="8214021" cy="2022341"/>
          </a:xfrm>
          <a:prstGeom prst="rect">
            <a:avLst/>
          </a:prstGeom>
        </p:spPr>
        <p:txBody>
          <a:bodyPr vert="horz" lIns="91295" tIns="45648" rIns="91295" bIns="45648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635" dirty="0">
              <a:solidFill>
                <a:srgbClr val="FF0000"/>
              </a:solidFill>
              <a:sym typeface="Symbol" charset="0"/>
            </a:endParaRPr>
          </a:p>
        </p:txBody>
      </p:sp>
      <p:pic>
        <p:nvPicPr>
          <p:cNvPr id="3074" name="Picture 2" descr="The unseen progress of the LHC | symmetry magazine">
            <a:extLst>
              <a:ext uri="{FF2B5EF4-FFF2-40B4-BE49-F238E27FC236}">
                <a16:creationId xmlns:a16="http://schemas.microsoft.com/office/drawing/2014/main" id="{936423F7-B970-9342-34A5-5C36DD6FE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16" y="4412793"/>
            <a:ext cx="2592648" cy="145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41EFC1-B972-3754-5776-E9C7416C40B1}"/>
              </a:ext>
            </a:extLst>
          </p:cNvPr>
          <p:cNvSpPr txBox="1"/>
          <p:nvPr/>
        </p:nvSpPr>
        <p:spPr>
          <a:xfrm>
            <a:off x="7325326" y="4870458"/>
            <a:ext cx="625492" cy="3997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8" dirty="0"/>
              <a:t>e</a:t>
            </a:r>
            <a:r>
              <a:rPr lang="en-CH" sz="1998" baseline="30000" dirty="0"/>
              <a:t>+</a:t>
            </a:r>
            <a:r>
              <a:rPr lang="en-CH" sz="1998" dirty="0"/>
              <a:t>e</a:t>
            </a:r>
            <a:r>
              <a:rPr lang="en-CH" sz="1998" baseline="30000" dirty="0"/>
              <a:t>-</a:t>
            </a:r>
          </a:p>
        </p:txBody>
      </p:sp>
      <p:pic>
        <p:nvPicPr>
          <p:cNvPr id="3078" name="Picture 6" descr="ILC: beyond the Higgs – CERN Courier">
            <a:extLst>
              <a:ext uri="{FF2B5EF4-FFF2-40B4-BE49-F238E27FC236}">
                <a16:creationId xmlns:a16="http://schemas.microsoft.com/office/drawing/2014/main" id="{88D2A2C6-5F54-A52B-8D47-91754F417C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5"/>
          <a:stretch/>
        </p:blipFill>
        <p:spPr bwMode="auto">
          <a:xfrm>
            <a:off x="5003954" y="4403749"/>
            <a:ext cx="2289233" cy="1524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D3F6FBB-1F33-085A-1CC6-BE50E1DCED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6356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C69E2-B9D6-1A09-C80D-DDEBA8E6B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HEP push towards </a:t>
            </a:r>
            <a:r>
              <a:rPr lang="en-CH" dirty="0"/>
              <a:t>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C6330A-4AD5-FA24-B921-CFF19622A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06756763-4CE7-AF43-B971-3568AAFD9DD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224ADC4-6188-9791-34FB-4BD666462D4F}"/>
              </a:ext>
            </a:extLst>
          </p:cNvPr>
          <p:cNvGrpSpPr/>
          <p:nvPr/>
        </p:nvGrpSpPr>
        <p:grpSpPr>
          <a:xfrm>
            <a:off x="209333" y="1362703"/>
            <a:ext cx="8432504" cy="461496"/>
            <a:chOff x="225503" y="1279314"/>
            <a:chExt cx="9275754" cy="507646"/>
          </a:xfrm>
        </p:grpSpPr>
        <p:sp>
          <p:nvSpPr>
            <p:cNvPr id="6" name="Pentagon 5">
              <a:extLst>
                <a:ext uri="{FF2B5EF4-FFF2-40B4-BE49-F238E27FC236}">
                  <a16:creationId xmlns:a16="http://schemas.microsoft.com/office/drawing/2014/main" id="{67097A2A-3BAA-3FC8-1BFB-37B606958EC3}"/>
                </a:ext>
              </a:extLst>
            </p:cNvPr>
            <p:cNvSpPr/>
            <p:nvPr/>
          </p:nvSpPr>
          <p:spPr>
            <a:xfrm>
              <a:off x="225503" y="1279314"/>
              <a:ext cx="3240000" cy="507646"/>
            </a:xfrm>
            <a:prstGeom prst="homePlate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Reduce energy consumption</a:t>
              </a:r>
            </a:p>
            <a:p>
              <a:pPr algn="ctr"/>
              <a:r>
                <a:rPr lang="en-US" sz="1100" dirty="0">
                  <a:solidFill>
                    <a:srgbClr val="FF0000"/>
                  </a:solidFill>
                </a:rPr>
                <a:t>(FCC-</a:t>
              </a:r>
              <a:r>
                <a:rPr lang="en-US" sz="1100" dirty="0" err="1">
                  <a:solidFill>
                    <a:srgbClr val="FF0000"/>
                  </a:solidFill>
                </a:rPr>
                <a:t>ee</a:t>
              </a:r>
              <a:r>
                <a:rPr lang="en-US" sz="1100" dirty="0">
                  <a:solidFill>
                    <a:srgbClr val="FF0000"/>
                  </a:solidFill>
                </a:rPr>
                <a:t> 350 MW, FCC-</a:t>
              </a:r>
              <a:r>
                <a:rPr lang="en-US" sz="1100" dirty="0" err="1">
                  <a:solidFill>
                    <a:srgbClr val="FF0000"/>
                  </a:solidFill>
                </a:rPr>
                <a:t>hh</a:t>
              </a:r>
              <a:r>
                <a:rPr lang="en-US" sz="1100" dirty="0">
                  <a:solidFill>
                    <a:srgbClr val="FF0000"/>
                  </a:solidFill>
                </a:rPr>
                <a:t> 580 MW)</a:t>
              </a:r>
            </a:p>
          </p:txBody>
        </p:sp>
        <p:sp>
          <p:nvSpPr>
            <p:cNvPr id="7" name="Pentagon 6">
              <a:extLst>
                <a:ext uri="{FF2B5EF4-FFF2-40B4-BE49-F238E27FC236}">
                  <a16:creationId xmlns:a16="http://schemas.microsoft.com/office/drawing/2014/main" id="{562E7EF0-1D1B-1630-1CE7-3643DEFB6D3A}"/>
                </a:ext>
              </a:extLst>
            </p:cNvPr>
            <p:cNvSpPr/>
            <p:nvPr/>
          </p:nvSpPr>
          <p:spPr>
            <a:xfrm flipH="1">
              <a:off x="6261257" y="1279314"/>
              <a:ext cx="3240000" cy="507646"/>
            </a:xfrm>
            <a:prstGeom prst="homePlate">
              <a:avLst/>
            </a:prstGeom>
            <a:solidFill>
              <a:schemeClr val="bg1"/>
            </a:solidFill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</a:rPr>
                <a:t>Increase energy efficiency</a:t>
              </a:r>
            </a:p>
            <a:p>
              <a:pPr algn="ctr"/>
              <a:r>
                <a:rPr lang="en-US" sz="1100" dirty="0">
                  <a:solidFill>
                    <a:srgbClr val="FF0000"/>
                  </a:solidFill>
                </a:rPr>
                <a:t>(COP at 1.9 K is about 1000)</a:t>
              </a:r>
            </a:p>
          </p:txBody>
        </p:sp>
      </p:grpSp>
      <p:sp>
        <p:nvSpPr>
          <p:cNvPr id="8" name="Pentagon 7">
            <a:extLst>
              <a:ext uri="{FF2B5EF4-FFF2-40B4-BE49-F238E27FC236}">
                <a16:creationId xmlns:a16="http://schemas.microsoft.com/office/drawing/2014/main" id="{66871796-EA8A-BC28-2A18-059B93BAFF95}"/>
              </a:ext>
            </a:extLst>
          </p:cNvPr>
          <p:cNvSpPr/>
          <p:nvPr/>
        </p:nvSpPr>
        <p:spPr>
          <a:xfrm>
            <a:off x="586321" y="2155679"/>
            <a:ext cx="2945455" cy="461496"/>
          </a:xfrm>
          <a:prstGeom prst="homePlat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Risk with helium supply chain</a:t>
            </a:r>
          </a:p>
          <a:p>
            <a:pPr algn="ctr"/>
            <a:r>
              <a:rPr lang="en-US" sz="1100" dirty="0">
                <a:solidFill>
                  <a:srgbClr val="FF0000"/>
                </a:solidFill>
              </a:rPr>
              <a:t>(FCC-</a:t>
            </a:r>
            <a:r>
              <a:rPr lang="en-US" sz="1100" dirty="0" err="1">
                <a:solidFill>
                  <a:srgbClr val="FF0000"/>
                </a:solidFill>
              </a:rPr>
              <a:t>hh</a:t>
            </a:r>
            <a:r>
              <a:rPr lang="en-US" sz="1100" dirty="0">
                <a:solidFill>
                  <a:srgbClr val="FF0000"/>
                </a:solidFill>
              </a:rPr>
              <a:t> would require 900 tons of </a:t>
            </a:r>
            <a:r>
              <a:rPr lang="en-US" sz="1100" dirty="0" err="1">
                <a:solidFill>
                  <a:srgbClr val="FF0000"/>
                </a:solidFill>
              </a:rPr>
              <a:t>lHe</a:t>
            </a:r>
            <a:r>
              <a:rPr lang="en-US" sz="110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Pentagon 8">
            <a:extLst>
              <a:ext uri="{FF2B5EF4-FFF2-40B4-BE49-F238E27FC236}">
                <a16:creationId xmlns:a16="http://schemas.microsoft.com/office/drawing/2014/main" id="{F32D851A-AB53-E439-8969-F78C244EE73F}"/>
              </a:ext>
            </a:extLst>
          </p:cNvPr>
          <p:cNvSpPr/>
          <p:nvPr/>
        </p:nvSpPr>
        <p:spPr>
          <a:xfrm>
            <a:off x="905499" y="2948656"/>
            <a:ext cx="2945455" cy="461496"/>
          </a:xfrm>
          <a:prstGeom prst="homePlat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Infrastructure (magnet) cost</a:t>
            </a:r>
          </a:p>
          <a:p>
            <a:pPr algn="ctr"/>
            <a:r>
              <a:rPr lang="en-US" sz="1100" dirty="0">
                <a:solidFill>
                  <a:srgbClr val="FF0000"/>
                </a:solidFill>
              </a:rPr>
              <a:t>(FCC-</a:t>
            </a:r>
            <a:r>
              <a:rPr lang="en-US" sz="1100" dirty="0" err="1">
                <a:solidFill>
                  <a:srgbClr val="FF0000"/>
                </a:solidFill>
              </a:rPr>
              <a:t>hh</a:t>
            </a:r>
            <a:r>
              <a:rPr lang="en-US" sz="1100" dirty="0">
                <a:solidFill>
                  <a:srgbClr val="FF0000"/>
                </a:solidFill>
              </a:rPr>
              <a:t> quoted at 9 BCHF)</a:t>
            </a:r>
          </a:p>
        </p:txBody>
      </p:sp>
      <p:sp>
        <p:nvSpPr>
          <p:cNvPr id="12" name="Snip Single Corner Rectangle 11">
            <a:extLst>
              <a:ext uri="{FF2B5EF4-FFF2-40B4-BE49-F238E27FC236}">
                <a16:creationId xmlns:a16="http://schemas.microsoft.com/office/drawing/2014/main" id="{E69A64B6-7ACB-4BB9-9503-80A14A588878}"/>
              </a:ext>
            </a:extLst>
          </p:cNvPr>
          <p:cNvSpPr/>
          <p:nvPr/>
        </p:nvSpPr>
        <p:spPr>
          <a:xfrm>
            <a:off x="3251094" y="1102542"/>
            <a:ext cx="2356364" cy="981818"/>
          </a:xfrm>
          <a:prstGeom prst="snip1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O</a:t>
            </a:r>
            <a:r>
              <a:rPr lang="en-CH" sz="1500" dirty="0">
                <a:solidFill>
                  <a:schemeClr val="tx1"/>
                </a:solidFill>
              </a:rPr>
              <a:t>perate SC magnets at </a:t>
            </a:r>
            <a:r>
              <a:rPr lang="en-CH" sz="1500" i="1" dirty="0">
                <a:solidFill>
                  <a:schemeClr val="tx1"/>
                </a:solidFill>
              </a:rPr>
              <a:t>higher</a:t>
            </a:r>
            <a:r>
              <a:rPr lang="en-CH" sz="1500" dirty="0">
                <a:solidFill>
                  <a:schemeClr val="tx1"/>
                </a:solidFill>
              </a:rPr>
              <a:t> cryogenic temperature (gas)</a:t>
            </a:r>
          </a:p>
          <a:p>
            <a:pPr algn="ctr"/>
            <a:endParaRPr lang="en-CH" sz="1500" dirty="0">
              <a:solidFill>
                <a:schemeClr val="tx1"/>
              </a:solidFill>
            </a:endParaRPr>
          </a:p>
        </p:txBody>
      </p:sp>
      <p:sp>
        <p:nvSpPr>
          <p:cNvPr id="13" name="Snip Single Corner Rectangle 12">
            <a:extLst>
              <a:ext uri="{FF2B5EF4-FFF2-40B4-BE49-F238E27FC236}">
                <a16:creationId xmlns:a16="http://schemas.microsoft.com/office/drawing/2014/main" id="{F3451ADE-0B01-7A41-D711-400052A9A2D7}"/>
              </a:ext>
            </a:extLst>
          </p:cNvPr>
          <p:cNvSpPr/>
          <p:nvPr/>
        </p:nvSpPr>
        <p:spPr>
          <a:xfrm>
            <a:off x="3707067" y="1895518"/>
            <a:ext cx="2356364" cy="981818"/>
          </a:xfrm>
          <a:prstGeom prst="snip1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chemeClr val="tx1"/>
                </a:solidFill>
              </a:rPr>
              <a:t>Avoid large liquid helium bath and operate with gas (lower density)</a:t>
            </a:r>
          </a:p>
          <a:p>
            <a:pPr algn="ctr"/>
            <a:endParaRPr lang="en-CH" sz="1500" dirty="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1172EB4-066D-1E99-AE22-C83CA2C59E42}"/>
              </a:ext>
            </a:extLst>
          </p:cNvPr>
          <p:cNvGrpSpPr/>
          <p:nvPr/>
        </p:nvGrpSpPr>
        <p:grpSpPr>
          <a:xfrm>
            <a:off x="3920877" y="2688495"/>
            <a:ext cx="2719606" cy="1590801"/>
            <a:chOff x="4308201" y="2737685"/>
            <a:chExt cx="2991567" cy="1749881"/>
          </a:xfrm>
        </p:grpSpPr>
        <p:sp>
          <p:nvSpPr>
            <p:cNvPr id="15" name="Snip Single Corner Rectangle 14">
              <a:extLst>
                <a:ext uri="{FF2B5EF4-FFF2-40B4-BE49-F238E27FC236}">
                  <a16:creationId xmlns:a16="http://schemas.microsoft.com/office/drawing/2014/main" id="{6FDC5A9C-52DB-3CE2-1375-75F7D17FDD5D}"/>
                </a:ext>
              </a:extLst>
            </p:cNvPr>
            <p:cNvSpPr/>
            <p:nvPr/>
          </p:nvSpPr>
          <p:spPr>
            <a:xfrm>
              <a:off x="4574581" y="2737685"/>
              <a:ext cx="2592000" cy="1080000"/>
            </a:xfrm>
            <a:prstGeom prst="snip1Rect">
              <a:avLst/>
            </a:prstGeom>
            <a:solidFill>
              <a:schemeClr val="bg1"/>
            </a:solidFill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</a:rPr>
                <a:t>Reduce SC cost per unit length and current</a:t>
              </a:r>
            </a:p>
            <a:p>
              <a:pPr algn="ctr"/>
              <a:endParaRPr lang="en-US" sz="1500" dirty="0">
                <a:solidFill>
                  <a:schemeClr val="tx1"/>
                </a:solidFill>
              </a:endParaRPr>
            </a:p>
            <a:p>
              <a:pPr algn="ctr"/>
              <a:endParaRPr lang="en-CH" sz="1500" dirty="0">
                <a:solidFill>
                  <a:schemeClr val="tx1"/>
                </a:solidFill>
              </a:endParaRPr>
            </a:p>
          </p:txBody>
        </p:sp>
        <p:sp>
          <p:nvSpPr>
            <p:cNvPr id="16" name="Right Brace 15">
              <a:extLst>
                <a:ext uri="{FF2B5EF4-FFF2-40B4-BE49-F238E27FC236}">
                  <a16:creationId xmlns:a16="http://schemas.microsoft.com/office/drawing/2014/main" id="{7F40EC76-2845-0A0B-9B33-A4EFE8D7689B}"/>
                </a:ext>
              </a:extLst>
            </p:cNvPr>
            <p:cNvSpPr/>
            <p:nvPr/>
          </p:nvSpPr>
          <p:spPr>
            <a:xfrm flipH="1">
              <a:off x="4308201" y="2737685"/>
              <a:ext cx="210567" cy="1741254"/>
            </a:xfrm>
            <a:prstGeom prst="rightBrace">
              <a:avLst>
                <a:gd name="adj1" fmla="val 43493"/>
                <a:gd name="adj2" fmla="val 31418"/>
              </a:avLst>
            </a:prstGeom>
            <a:ln>
              <a:solidFill>
                <a:srgbClr val="007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500">
                <a:solidFill>
                  <a:srgbClr val="FF0000"/>
                </a:solidFill>
              </a:endParaRPr>
            </a:p>
          </p:txBody>
        </p:sp>
        <p:sp>
          <p:nvSpPr>
            <p:cNvPr id="14" name="Snip Single Corner Rectangle 13">
              <a:extLst>
                <a:ext uri="{FF2B5EF4-FFF2-40B4-BE49-F238E27FC236}">
                  <a16:creationId xmlns:a16="http://schemas.microsoft.com/office/drawing/2014/main" id="{3A991707-4A1D-0406-B773-6C34BDC3C343}"/>
                </a:ext>
              </a:extLst>
            </p:cNvPr>
            <p:cNvSpPr/>
            <p:nvPr/>
          </p:nvSpPr>
          <p:spPr>
            <a:xfrm>
              <a:off x="4707768" y="3407566"/>
              <a:ext cx="2592000" cy="1080000"/>
            </a:xfrm>
            <a:prstGeom prst="snip1Rect">
              <a:avLst/>
            </a:prstGeom>
            <a:solidFill>
              <a:schemeClr val="bg1"/>
            </a:solidFill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dirty="0">
                  <a:solidFill>
                    <a:schemeClr val="tx1"/>
                  </a:solidFill>
                </a:rPr>
                <a:t>Increase coil current density to decrease conductor inventory</a:t>
              </a:r>
            </a:p>
            <a:p>
              <a:pPr algn="ctr"/>
              <a:endParaRPr lang="en-CH" sz="15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47182-3983-C569-6BEB-65C3FE30DB3A}"/>
              </a:ext>
            </a:extLst>
          </p:cNvPr>
          <p:cNvSpPr txBox="1"/>
          <p:nvPr/>
        </p:nvSpPr>
        <p:spPr>
          <a:xfrm>
            <a:off x="3222812" y="5163830"/>
            <a:ext cx="3206267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en-CH" sz="1800" dirty="0">
                <a:solidFill>
                  <a:srgbClr val="FF0000"/>
                </a:solidFill>
              </a:rPr>
              <a:t>ompact HTS windings </a:t>
            </a:r>
          </a:p>
          <a:p>
            <a:pPr marL="311730" indent="-311730">
              <a:buFont typeface="Arial" panose="020B0604020202020204" pitchFamily="34" charset="0"/>
              <a:buChar char="•"/>
            </a:pPr>
            <a:r>
              <a:rPr lang="en-CH" sz="1800" b="1" dirty="0">
                <a:solidFill>
                  <a:srgbClr val="FF0000"/>
                </a:solidFill>
              </a:rPr>
              <a:t>Target J</a:t>
            </a:r>
            <a:r>
              <a:rPr lang="en-CH" sz="1800" b="1" baseline="-25000" dirty="0">
                <a:solidFill>
                  <a:srgbClr val="FF0000"/>
                </a:solidFill>
              </a:rPr>
              <a:t>E</a:t>
            </a:r>
            <a:r>
              <a:rPr lang="en-CH" sz="1800" b="1" dirty="0">
                <a:solidFill>
                  <a:srgbClr val="FF0000"/>
                </a:solidFill>
              </a:rPr>
              <a:t> 1000 A/mm</a:t>
            </a:r>
            <a:r>
              <a:rPr lang="en-CH" sz="1800" b="1" baseline="30000" dirty="0">
                <a:solidFill>
                  <a:srgbClr val="FF0000"/>
                </a:solidFill>
              </a:rPr>
              <a:t>2</a:t>
            </a:r>
          </a:p>
          <a:p>
            <a:r>
              <a:rPr lang="en-CH" sz="1800" dirty="0">
                <a:solidFill>
                  <a:srgbClr val="FF0000"/>
                </a:solidFill>
              </a:rPr>
              <a:t>Operation in gaseous He</a:t>
            </a:r>
          </a:p>
          <a:p>
            <a:pPr marL="311730" indent="-31173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FF0000"/>
                </a:solidFill>
              </a:rPr>
              <a:t>R</a:t>
            </a:r>
            <a:r>
              <a:rPr lang="en-CH" sz="1800" b="1" dirty="0">
                <a:solidFill>
                  <a:srgbClr val="FF0000"/>
                </a:solidFill>
              </a:rPr>
              <a:t>ange of 15…25 K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5CC2AA5-87BF-27EF-6271-E768C10CCD03}"/>
              </a:ext>
            </a:extLst>
          </p:cNvPr>
          <p:cNvGrpSpPr/>
          <p:nvPr/>
        </p:nvGrpSpPr>
        <p:grpSpPr>
          <a:xfrm>
            <a:off x="609713" y="4325240"/>
            <a:ext cx="8434381" cy="2386764"/>
            <a:chOff x="764310" y="4591216"/>
            <a:chExt cx="9277820" cy="262544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DB673B4-2AC1-F8CC-BFB9-1C4E6261D918}"/>
                </a:ext>
              </a:extLst>
            </p:cNvPr>
            <p:cNvGrpSpPr/>
            <p:nvPr/>
          </p:nvGrpSpPr>
          <p:grpSpPr>
            <a:xfrm>
              <a:off x="764310" y="4598390"/>
              <a:ext cx="2769375" cy="2618266"/>
              <a:chOff x="6466829" y="970082"/>
              <a:chExt cx="2520000" cy="2382499"/>
            </a:xfrm>
          </p:grpSpPr>
          <p:pic>
            <p:nvPicPr>
              <p:cNvPr id="26" name="Image 12">
                <a:extLst>
                  <a:ext uri="{FF2B5EF4-FFF2-40B4-BE49-F238E27FC236}">
                    <a16:creationId xmlns:a16="http://schemas.microsoft.com/office/drawing/2014/main" id="{59EF9D39-F517-72BB-6666-1D355D663E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72000" t="16420" r="6667" b="24568"/>
              <a:stretch/>
            </p:blipFill>
            <p:spPr>
              <a:xfrm>
                <a:off x="6466829" y="970082"/>
                <a:ext cx="2520000" cy="2352657"/>
              </a:xfrm>
              <a:prstGeom prst="rect">
                <a:avLst/>
              </a:prstGeom>
            </p:spPr>
          </p:pic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7426F1-E44B-E3F8-5CA0-29AE2D1F7C2C}"/>
                  </a:ext>
                </a:extLst>
              </p:cNvPr>
              <p:cNvSpPr txBox="1"/>
              <p:nvPr/>
            </p:nvSpPr>
            <p:spPr>
              <a:xfrm>
                <a:off x="6991107" y="2644666"/>
                <a:ext cx="1966182" cy="707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H" sz="1998" dirty="0">
                    <a:solidFill>
                      <a:schemeClr val="bg1"/>
                    </a:solidFill>
                  </a:rPr>
                  <a:t>5 T at 2800 A</a:t>
                </a:r>
              </a:p>
              <a:p>
                <a:pPr algn="r"/>
                <a:r>
                  <a:rPr lang="en-CH" sz="1998" dirty="0">
                    <a:solidFill>
                      <a:schemeClr val="bg1"/>
                    </a:solidFill>
                  </a:rPr>
                  <a:t>J</a:t>
                </a:r>
                <a:r>
                  <a:rPr lang="en-CH" sz="1998" baseline="-25000" dirty="0">
                    <a:solidFill>
                      <a:schemeClr val="bg1"/>
                    </a:solidFill>
                  </a:rPr>
                  <a:t>E</a:t>
                </a:r>
                <a:r>
                  <a:rPr lang="en-CH" sz="1998" dirty="0">
                    <a:solidFill>
                      <a:schemeClr val="bg1"/>
                    </a:solidFill>
                  </a:rPr>
                  <a:t> = 250 A/mm</a:t>
                </a:r>
                <a:r>
                  <a:rPr lang="en-CH" sz="1998" baseline="300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6863082-C271-FD1B-C744-F166FD2F1E4C}"/>
                </a:ext>
              </a:extLst>
            </p:cNvPr>
            <p:cNvGrpSpPr/>
            <p:nvPr/>
          </p:nvGrpSpPr>
          <p:grpSpPr>
            <a:xfrm>
              <a:off x="7272755" y="4591216"/>
              <a:ext cx="2769375" cy="2599822"/>
              <a:chOff x="7121507" y="3518203"/>
              <a:chExt cx="2520000" cy="2365715"/>
            </a:xfrm>
          </p:grpSpPr>
          <p:pic>
            <p:nvPicPr>
              <p:cNvPr id="29" name="Image 15">
                <a:extLst>
                  <a:ext uri="{FF2B5EF4-FFF2-40B4-BE49-F238E27FC236}">
                    <a16:creationId xmlns:a16="http://schemas.microsoft.com/office/drawing/2014/main" id="{DEB92220-B115-A556-A0F5-B6443BEDA5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71357" t="16031" r="7643" b="25556"/>
              <a:stretch/>
            </p:blipFill>
            <p:spPr>
              <a:xfrm>
                <a:off x="7121507" y="3518203"/>
                <a:ext cx="2520000" cy="2365715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6F399C8-6B69-267F-0C85-D1152826E6D6}"/>
                  </a:ext>
                </a:extLst>
              </p:cNvPr>
              <p:cNvSpPr txBox="1"/>
              <p:nvPr/>
            </p:nvSpPr>
            <p:spPr>
              <a:xfrm>
                <a:off x="7614542" y="5171564"/>
                <a:ext cx="2026962" cy="7079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CH" sz="1998" b="1" dirty="0">
                    <a:solidFill>
                      <a:schemeClr val="bg1"/>
                    </a:solidFill>
                  </a:rPr>
                  <a:t>16 T at 2800 A</a:t>
                </a:r>
              </a:p>
              <a:p>
                <a:pPr algn="r"/>
                <a:r>
                  <a:rPr lang="en-CH" sz="1998" b="1" dirty="0">
                    <a:solidFill>
                      <a:schemeClr val="bg1"/>
                    </a:solidFill>
                  </a:rPr>
                  <a:t>J</a:t>
                </a:r>
                <a:r>
                  <a:rPr lang="en-CH" sz="1998" b="1" baseline="-25000" dirty="0">
                    <a:solidFill>
                      <a:schemeClr val="bg1"/>
                    </a:solidFill>
                  </a:rPr>
                  <a:t>E</a:t>
                </a:r>
                <a:r>
                  <a:rPr lang="en-CH" sz="1998" b="1" dirty="0">
                    <a:solidFill>
                      <a:schemeClr val="bg1"/>
                    </a:solidFill>
                  </a:rPr>
                  <a:t> = 850 A/mm</a:t>
                </a:r>
                <a:r>
                  <a:rPr lang="en-CH" sz="1998" b="1" baseline="30000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sp>
          <p:nvSpPr>
            <p:cNvPr id="34" name="Chevron 33">
              <a:extLst>
                <a:ext uri="{FF2B5EF4-FFF2-40B4-BE49-F238E27FC236}">
                  <a16:creationId xmlns:a16="http://schemas.microsoft.com/office/drawing/2014/main" id="{347E7700-1317-5EB6-BA67-F949ABB48A31}"/>
                </a:ext>
              </a:extLst>
            </p:cNvPr>
            <p:cNvSpPr/>
            <p:nvPr/>
          </p:nvSpPr>
          <p:spPr>
            <a:xfrm>
              <a:off x="3615741" y="4797679"/>
              <a:ext cx="3612091" cy="645638"/>
            </a:xfrm>
            <a:prstGeom prst="chevr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36" dirty="0"/>
                <a:t>C</a:t>
              </a:r>
              <a:r>
                <a:rPr lang="en-CH" sz="1636" dirty="0"/>
                <a:t>alculation example</a:t>
              </a:r>
            </a:p>
            <a:p>
              <a:pPr algn="ctr"/>
              <a:r>
                <a:rPr lang="en-CH" sz="1091" dirty="0"/>
                <a:t>(T. Lecrevisse, CEA)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790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3" grpId="0" animBg="1"/>
      <p:bldP spid="3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0"/>
            <a:ext cx="8221807" cy="840183"/>
          </a:xfrm>
        </p:spPr>
        <p:txBody>
          <a:bodyPr>
            <a:normAutofit/>
          </a:bodyPr>
          <a:lstStyle/>
          <a:p>
            <a:r>
              <a:rPr lang="en-US" sz="3996" dirty="0"/>
              <a:t>Muon collider vs. high field magnets</a:t>
            </a:r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28C14BB5-C3AA-6B4C-BDD7-9AE210D33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defPPr>
              <a:defRPr lang="en-US"/>
            </a:defPPr>
            <a:lvl1pPr marL="0" algn="r" defTabSz="501915" rtl="0" eaLnBrk="1" latinLnBrk="0" hangingPunct="1">
              <a:defRPr sz="13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1915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3828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744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07654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09567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1485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13397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15309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8A56A-6164-B14D-A8F7-980D09C4DD92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28" name="Picture 4" descr="This Superconducting Magnet Has Shattered The Record For World&amp;#39;s Strongest">
            <a:extLst>
              <a:ext uri="{FF2B5EF4-FFF2-40B4-BE49-F238E27FC236}">
                <a16:creationId xmlns:a16="http://schemas.microsoft.com/office/drawing/2014/main" id="{F119AFB3-E083-FB4C-8F72-F4D54D5F30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6" r="11802"/>
          <a:stretch/>
        </p:blipFill>
        <p:spPr bwMode="auto">
          <a:xfrm>
            <a:off x="461096" y="2204512"/>
            <a:ext cx="4012217" cy="1989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1B51B3A-2480-334C-A80A-487077FB8F3C}"/>
              </a:ext>
            </a:extLst>
          </p:cNvPr>
          <p:cNvSpPr txBox="1"/>
          <p:nvPr/>
        </p:nvSpPr>
        <p:spPr>
          <a:xfrm>
            <a:off x="766974" y="3583381"/>
            <a:ext cx="3676652" cy="584134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598" dirty="0">
                <a:solidFill>
                  <a:schemeClr val="bg1"/>
                </a:solidFill>
              </a:rPr>
              <a:t>HTS insert of NHMFL all SC 32 T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32 T in 40 mm </a:t>
            </a:r>
            <a:r>
              <a:rPr lang="en-US" sz="1273" dirty="0">
                <a:solidFill>
                  <a:schemeClr val="bg1"/>
                </a:solidFill>
              </a:rPr>
              <a:t>(15 T LTS + 17 T HTS) </a:t>
            </a:r>
            <a:endParaRPr lang="en-US" sz="1598" dirty="0">
              <a:solidFill>
                <a:schemeClr val="bg1"/>
              </a:solidFill>
            </a:endParaRPr>
          </a:p>
        </p:txBody>
      </p:sp>
      <p:pic>
        <p:nvPicPr>
          <p:cNvPr id="9" name="Picture 2" descr="Little Big Coil&amp;#39; creates record-breaking continuous magnetic field –  Physics World">
            <a:extLst>
              <a:ext uri="{FF2B5EF4-FFF2-40B4-BE49-F238E27FC236}">
                <a16:creationId xmlns:a16="http://schemas.microsoft.com/office/drawing/2014/main" id="{10BB7E91-D036-8E46-AD44-AA20E0B77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96" y="4199571"/>
            <a:ext cx="4012217" cy="190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4847D2A-9182-6F44-A0B0-FA247A53500A}"/>
              </a:ext>
            </a:extLst>
          </p:cNvPr>
          <p:cNvSpPr txBox="1"/>
          <p:nvPr/>
        </p:nvSpPr>
        <p:spPr>
          <a:xfrm>
            <a:off x="580193" y="5497308"/>
            <a:ext cx="3863432" cy="584134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598" dirty="0">
                <a:solidFill>
                  <a:schemeClr val="bg1"/>
                </a:solidFill>
              </a:rPr>
              <a:t>NHMFL HTS Little Big Coil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45.5 T in 14 mm </a:t>
            </a:r>
            <a:r>
              <a:rPr lang="en-US" sz="1273" dirty="0">
                <a:solidFill>
                  <a:schemeClr val="bg1"/>
                </a:solidFill>
              </a:rPr>
              <a:t>(14.5 T HTS + 31 T resistive)</a:t>
            </a:r>
            <a:endParaRPr lang="en-US" sz="1598" dirty="0">
              <a:solidFill>
                <a:schemeClr val="bg1"/>
              </a:solidFill>
            </a:endParaRP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270B15A2-96B9-2542-9DA8-94E46EC9B8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4" r="13493"/>
          <a:stretch/>
        </p:blipFill>
        <p:spPr bwMode="auto">
          <a:xfrm>
            <a:off x="4621755" y="2204512"/>
            <a:ext cx="2169691" cy="388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9ED56E5-5B19-5F42-AEBF-332BD21ADCA7}"/>
              </a:ext>
            </a:extLst>
          </p:cNvPr>
          <p:cNvSpPr txBox="1"/>
          <p:nvPr/>
        </p:nvSpPr>
        <p:spPr>
          <a:xfrm>
            <a:off x="4632381" y="2211044"/>
            <a:ext cx="2169691" cy="1221809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598" dirty="0">
                <a:solidFill>
                  <a:schemeClr val="bg1"/>
                </a:solidFill>
              </a:rPr>
              <a:t>LNCMI/CEA Nougat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HTS insert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32.5 T in 50 mm </a:t>
            </a:r>
          </a:p>
          <a:p>
            <a:pPr algn="r"/>
            <a:r>
              <a:rPr lang="en-US" sz="1273" dirty="0">
                <a:solidFill>
                  <a:schemeClr val="bg1"/>
                </a:solidFill>
              </a:rPr>
              <a:t>(12. 5 T HTS + 20 T resistive)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8DDDCDBD-796B-E343-822D-9760D1C188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1352"/>
          <a:stretch/>
        </p:blipFill>
        <p:spPr>
          <a:xfrm>
            <a:off x="6950514" y="2209652"/>
            <a:ext cx="1948477" cy="38750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C1E9ED-2B27-3146-BF52-714C37C89D50}"/>
              </a:ext>
            </a:extLst>
          </p:cNvPr>
          <p:cNvSpPr txBox="1"/>
          <p:nvPr/>
        </p:nvSpPr>
        <p:spPr>
          <a:xfrm>
            <a:off x="6950514" y="5058801"/>
            <a:ext cx="1998239" cy="1025922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598" dirty="0" err="1">
                <a:solidFill>
                  <a:schemeClr val="bg1"/>
                </a:solidFill>
              </a:rPr>
              <a:t>Sunam</a:t>
            </a:r>
            <a:r>
              <a:rPr lang="en-US" sz="1598" dirty="0">
                <a:solidFill>
                  <a:schemeClr val="bg1"/>
                </a:solidFill>
              </a:rPr>
              <a:t> NI one-body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HTS magnet </a:t>
            </a:r>
          </a:p>
          <a:p>
            <a:pPr algn="r"/>
            <a:r>
              <a:rPr lang="en-US" sz="1598" dirty="0">
                <a:solidFill>
                  <a:schemeClr val="bg1"/>
                </a:solidFill>
              </a:rPr>
              <a:t>26.4 T in 35 mm </a:t>
            </a:r>
          </a:p>
          <a:p>
            <a:pPr algn="r"/>
            <a:r>
              <a:rPr lang="en-US" sz="1273" dirty="0">
                <a:solidFill>
                  <a:schemeClr val="bg1"/>
                </a:solidFill>
              </a:rPr>
              <a:t>(26.4 T HTS multi-width)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AE36C7-ACCE-32D6-99DA-31656DB79E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60" t="10050" r="37329" b="6573"/>
          <a:stretch/>
        </p:blipFill>
        <p:spPr>
          <a:xfrm rot="5400000">
            <a:off x="3279828" y="255048"/>
            <a:ext cx="1609689" cy="2421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08C3F5-DF73-731D-952B-CA15E1CE7449}"/>
              </a:ext>
            </a:extLst>
          </p:cNvPr>
          <p:cNvSpPr txBox="1"/>
          <p:nvPr/>
        </p:nvSpPr>
        <p:spPr>
          <a:xfrm>
            <a:off x="5432124" y="1058974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Muon final cooling magnet</a:t>
            </a:r>
          </a:p>
          <a:p>
            <a:r>
              <a:rPr lang="en-CH" dirty="0"/>
              <a:t>40 T at 4.2 K, 60 mm</a:t>
            </a:r>
          </a:p>
        </p:txBody>
      </p:sp>
      <p:pic>
        <p:nvPicPr>
          <p:cNvPr id="4098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97938759-76A9-07E5-72D8-E55F4F89E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290" y="886000"/>
            <a:ext cx="1134010" cy="115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83AE8-5B46-3C8F-EE80-D3A41D46E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6746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B43373-32CA-FD1F-3D10-141DD016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 Muon collider vs. fusion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1A621-4792-B942-DFC9-5057E5BB4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B22F07-2CC5-580E-C40B-89315F79D3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87" t="48305" r="60158" b="23438"/>
          <a:stretch/>
        </p:blipFill>
        <p:spPr>
          <a:xfrm>
            <a:off x="1571282" y="923811"/>
            <a:ext cx="4265407" cy="1828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882CB5-2D76-3688-C2EA-3E336D18DF67}"/>
              </a:ext>
            </a:extLst>
          </p:cNvPr>
          <p:cNvSpPr txBox="1"/>
          <p:nvPr/>
        </p:nvSpPr>
        <p:spPr>
          <a:xfrm>
            <a:off x="262890" y="923811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Muon collider target magnet</a:t>
            </a:r>
          </a:p>
          <a:p>
            <a:r>
              <a:rPr lang="en-CH" dirty="0"/>
              <a:t>20 T at 20 K, 1.2 m</a:t>
            </a:r>
          </a:p>
          <a:p>
            <a:r>
              <a:rPr lang="en-CH" dirty="0"/>
              <a:t>10 kW, 80 MGy</a:t>
            </a:r>
          </a:p>
        </p:txBody>
      </p:sp>
      <p:pic>
        <p:nvPicPr>
          <p:cNvPr id="9" name="Picture 8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E7E13271-998F-45D0-D0A1-F61635D3BA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089" t="13962" r="15748" b="7572"/>
          <a:stretch/>
        </p:blipFill>
        <p:spPr>
          <a:xfrm rot="5400000">
            <a:off x="6129923" y="983908"/>
            <a:ext cx="1283737" cy="1601852"/>
          </a:xfrm>
          <a:prstGeom prst="rect">
            <a:avLst/>
          </a:prstGeom>
        </p:spPr>
      </p:pic>
      <p:pic>
        <p:nvPicPr>
          <p:cNvPr id="10" name="Picture 9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07FB736B-3CE5-5A70-F0FD-1B1EAD7F0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829" y="2886660"/>
            <a:ext cx="3223260" cy="3211559"/>
          </a:xfrm>
          <a:prstGeom prst="rect">
            <a:avLst/>
          </a:prstGeom>
        </p:spPr>
      </p:pic>
      <p:pic>
        <p:nvPicPr>
          <p:cNvPr id="11" name="Picture 2" descr="MIT-designed project achieves major advance toward fusion energy | MIT News  | Massachusetts Institute of Technology">
            <a:extLst>
              <a:ext uri="{FF2B5EF4-FFF2-40B4-BE49-F238E27FC236}">
                <a16:creationId xmlns:a16="http://schemas.microsoft.com/office/drawing/2014/main" id="{55BE5354-589C-3B8A-906C-A9FE9ED125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" r="6996"/>
          <a:stretch/>
        </p:blipFill>
        <p:spPr bwMode="auto">
          <a:xfrm>
            <a:off x="4326233" y="2899076"/>
            <a:ext cx="4301495" cy="31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E1B498-099F-7796-6E31-A8DC3FC248E7}"/>
              </a:ext>
            </a:extLst>
          </p:cNvPr>
          <p:cNvSpPr txBox="1"/>
          <p:nvPr/>
        </p:nvSpPr>
        <p:spPr>
          <a:xfrm>
            <a:off x="925828" y="2899076"/>
            <a:ext cx="3223261" cy="584134"/>
          </a:xfrm>
          <a:prstGeom prst="rect">
            <a:avLst/>
          </a:prstGeom>
          <a:solidFill>
            <a:schemeClr val="bg1">
              <a:lumMod val="50000"/>
              <a:alpha val="3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98" dirty="0">
                <a:solidFill>
                  <a:schemeClr val="bg1"/>
                </a:solidFill>
              </a:rPr>
              <a:t>ITER Central Solenoid Model Coil</a:t>
            </a:r>
          </a:p>
          <a:p>
            <a:r>
              <a:rPr lang="en-US" sz="1598" dirty="0">
                <a:solidFill>
                  <a:schemeClr val="bg1"/>
                </a:solidFill>
              </a:rPr>
              <a:t>13 T at 4.5 K, 1.7 m </a:t>
            </a:r>
            <a:r>
              <a:rPr lang="en-US" sz="1273" dirty="0">
                <a:solidFill>
                  <a:schemeClr val="bg1"/>
                </a:solidFill>
              </a:rPr>
              <a:t>(LTS)</a:t>
            </a:r>
            <a:endParaRPr lang="en-US" sz="1598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96719D-C653-158A-8B3F-D585AB0CC95E}"/>
              </a:ext>
            </a:extLst>
          </p:cNvPr>
          <p:cNvSpPr txBox="1"/>
          <p:nvPr/>
        </p:nvSpPr>
        <p:spPr>
          <a:xfrm>
            <a:off x="4326233" y="2913005"/>
            <a:ext cx="4301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</a:rPr>
              <a:t>MIT/CFS SPARC TF Coil prototype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</a:rPr>
              <a:t>20 T at 20 K </a:t>
            </a:r>
            <a:r>
              <a:rPr lang="en-US" sz="1273" dirty="0">
                <a:solidFill>
                  <a:schemeClr val="bg1"/>
                </a:solidFill>
              </a:rPr>
              <a:t>(HTS)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21A715-081D-644A-846C-09A10BB85966}"/>
              </a:ext>
            </a:extLst>
          </p:cNvPr>
          <p:cNvSpPr txBox="1"/>
          <p:nvPr/>
        </p:nvSpPr>
        <p:spPr>
          <a:xfrm>
            <a:off x="1330063" y="6259810"/>
            <a:ext cx="6471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Large bore solenoids, large heat and radiation</a:t>
            </a:r>
            <a:endParaRPr lang="en-CH" sz="2400" dirty="0">
              <a:solidFill>
                <a:schemeClr val="bg1"/>
              </a:solidFill>
            </a:endParaRPr>
          </a:p>
        </p:txBody>
      </p:sp>
      <p:pic>
        <p:nvPicPr>
          <p:cNvPr id="15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D0C2AD53-3B25-B2CD-CAED-9C969A5667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707" y="1152437"/>
            <a:ext cx="1134010" cy="115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684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B43373-32CA-FD1F-3D10-141DD016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 Muon collider vs. life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1A621-4792-B942-DFC9-5057E5BB4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5EEB82-53B7-3534-408F-8F857DD18B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60" t="10050" r="37329" b="6573"/>
          <a:stretch/>
        </p:blipFill>
        <p:spPr>
          <a:xfrm rot="5400000">
            <a:off x="3393417" y="311199"/>
            <a:ext cx="1736608" cy="26126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882CB5-2D76-3688-C2EA-3E336D18DF67}"/>
              </a:ext>
            </a:extLst>
          </p:cNvPr>
          <p:cNvSpPr txBox="1"/>
          <p:nvPr/>
        </p:nvSpPr>
        <p:spPr>
          <a:xfrm>
            <a:off x="457200" y="856566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Muon final cooling magnet</a:t>
            </a:r>
          </a:p>
          <a:p>
            <a:r>
              <a:rPr lang="en-CH" dirty="0"/>
              <a:t>40 T at 4.2 K, 60 mm</a:t>
            </a:r>
          </a:p>
        </p:txBody>
      </p:sp>
      <p:pic>
        <p:nvPicPr>
          <p:cNvPr id="1026" name="Picture 2" descr="GHz Class NMR | Ultra High Magnetic Field | Bruker">
            <a:extLst>
              <a:ext uri="{FF2B5EF4-FFF2-40B4-BE49-F238E27FC236}">
                <a16:creationId xmlns:a16="http://schemas.microsoft.com/office/drawing/2014/main" id="{9C0EC678-78F6-12D3-2A9B-CEB58AB917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3" r="6087"/>
          <a:stretch/>
        </p:blipFill>
        <p:spPr bwMode="auto">
          <a:xfrm>
            <a:off x="18406" y="1543140"/>
            <a:ext cx="254636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FB88BDB-5C0E-11C1-DA32-C39DCE7B51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750" y="3759726"/>
            <a:ext cx="6345770" cy="1546140"/>
          </a:xfrm>
          <a:prstGeom prst="rect">
            <a:avLst/>
          </a:prstGeom>
        </p:spPr>
      </p:pic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08F147AD-3844-10F9-6709-6475C6F23EA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27"/>
          <a:stretch/>
        </p:blipFill>
        <p:spPr>
          <a:xfrm>
            <a:off x="1201828" y="5158546"/>
            <a:ext cx="7882487" cy="892941"/>
          </a:xfrm>
          <a:prstGeom prst="rect">
            <a:avLst/>
          </a:prstGeom>
        </p:spPr>
      </p:pic>
      <p:pic>
        <p:nvPicPr>
          <p:cNvPr id="1028" name="Picture 4" descr="MRI with ultrahigh field strength and high-performance gradients:  challenges and opportunities for clinical neuroimaging at 7 T and beyond |  European Radiology Experimental | Full Text">
            <a:extLst>
              <a:ext uri="{FF2B5EF4-FFF2-40B4-BE49-F238E27FC236}">
                <a16:creationId xmlns:a16="http://schemas.microsoft.com/office/drawing/2014/main" id="{6DE274A3-88D4-B401-152A-F88787F46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431" y="2102741"/>
            <a:ext cx="3058034" cy="173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B3CCE27-97F9-9C2B-C409-E3ECE5039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8" y="5108493"/>
            <a:ext cx="1030012" cy="55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E9848615-F3C1-96DF-B66A-5DDFC5ED4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19" y="5761622"/>
            <a:ext cx="1110122" cy="28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adboud University - YouTube">
            <a:extLst>
              <a:ext uri="{FF2B5EF4-FFF2-40B4-BE49-F238E27FC236}">
                <a16:creationId xmlns:a16="http://schemas.microsoft.com/office/drawing/2014/main" id="{51E1B338-AA50-8FAA-EC32-B45E0B050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141" y="2867411"/>
            <a:ext cx="891540" cy="89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58EEE7-821F-CFA5-30FD-CCBBC0989E9F}"/>
              </a:ext>
            </a:extLst>
          </p:cNvPr>
          <p:cNvSpPr txBox="1"/>
          <p:nvPr/>
        </p:nvSpPr>
        <p:spPr>
          <a:xfrm>
            <a:off x="3780681" y="2990015"/>
            <a:ext cx="1651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14 T HTS MRI</a:t>
            </a:r>
          </a:p>
          <a:p>
            <a:r>
              <a:rPr lang="en-CH" dirty="0"/>
              <a:t>800 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BE152E-A9CB-47A5-B54D-689C1E553144}"/>
              </a:ext>
            </a:extLst>
          </p:cNvPr>
          <p:cNvSpPr txBox="1"/>
          <p:nvPr/>
        </p:nvSpPr>
        <p:spPr>
          <a:xfrm>
            <a:off x="486782" y="4213731"/>
            <a:ext cx="1896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28.2 T LTS+HTS</a:t>
            </a:r>
          </a:p>
          <a:p>
            <a:r>
              <a:rPr lang="en-CH" dirty="0"/>
              <a:t>54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157F1D-819E-D4BF-4E46-90D90E0796BE}"/>
              </a:ext>
            </a:extLst>
          </p:cNvPr>
          <p:cNvSpPr txBox="1"/>
          <p:nvPr/>
        </p:nvSpPr>
        <p:spPr>
          <a:xfrm>
            <a:off x="1247497" y="6259810"/>
            <a:ext cx="6636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P</a:t>
            </a:r>
            <a:r>
              <a:rPr lang="en-CH" sz="2400" dirty="0">
                <a:solidFill>
                  <a:schemeClr val="bg1"/>
                </a:solidFill>
              </a:rPr>
              <a:t>ush field performance beyond state-of-the-art </a:t>
            </a:r>
          </a:p>
        </p:txBody>
      </p:sp>
      <p:pic>
        <p:nvPicPr>
          <p:cNvPr id="3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2ABA30CA-9093-BC9A-64B0-BC6F195D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745" y="873770"/>
            <a:ext cx="1134010" cy="115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9534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C1C8A11-FFD8-D13D-AE6D-872A59FB35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0242" y="805298"/>
            <a:ext cx="6073758" cy="2101326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8B43373-32CA-FD1F-3D10-141DD016D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8"/>
            <a:ext cx="8526544" cy="940443"/>
          </a:xfrm>
        </p:spPr>
        <p:txBody>
          <a:bodyPr>
            <a:normAutofit fontScale="90000"/>
          </a:bodyPr>
          <a:lstStyle/>
          <a:p>
            <a:r>
              <a:rPr lang="en-CH" dirty="0"/>
              <a:t> Muon collider vs. power generation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1A621-4792-B942-DFC9-5057E5BB48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882CB5-2D76-3688-C2EA-3E336D18DF67}"/>
              </a:ext>
            </a:extLst>
          </p:cNvPr>
          <p:cNvSpPr txBox="1"/>
          <p:nvPr/>
        </p:nvSpPr>
        <p:spPr>
          <a:xfrm>
            <a:off x="2019038" y="80529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 d</a:t>
            </a:r>
            <a:r>
              <a:rPr lang="en-CH" dirty="0"/>
              <a:t>ipole designs</a:t>
            </a:r>
          </a:p>
          <a:p>
            <a:r>
              <a:rPr lang="en-CH" dirty="0"/>
              <a:t>10…20 T, 50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157F1D-819E-D4BF-4E46-90D90E0796BE}"/>
              </a:ext>
            </a:extLst>
          </p:cNvPr>
          <p:cNvSpPr txBox="1"/>
          <p:nvPr/>
        </p:nvSpPr>
        <p:spPr>
          <a:xfrm>
            <a:off x="1793332" y="6259810"/>
            <a:ext cx="554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Develop compact saddle HTS windings</a:t>
            </a:r>
            <a:endParaRPr lang="en-CH" sz="2400" dirty="0">
              <a:solidFill>
                <a:schemeClr val="bg1"/>
              </a:solidFill>
            </a:endParaRPr>
          </a:p>
        </p:txBody>
      </p:sp>
      <p:pic>
        <p:nvPicPr>
          <p:cNvPr id="3" name="Picture 2" descr="Welcome page to Muon Collider website | International Muon Collider Design  Study">
            <a:extLst>
              <a:ext uri="{FF2B5EF4-FFF2-40B4-BE49-F238E27FC236}">
                <a16:creationId xmlns:a16="http://schemas.microsoft.com/office/drawing/2014/main" id="{C9969E7C-D982-F7DF-713A-BDEC6FDCDA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78" y="1128463"/>
            <a:ext cx="1134010" cy="115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etails are in the caption following the image">
            <a:extLst>
              <a:ext uri="{FF2B5EF4-FFF2-40B4-BE49-F238E27FC236}">
                <a16:creationId xmlns:a16="http://schemas.microsoft.com/office/drawing/2014/main" id="{A85B3578-5285-8730-F782-AC3D286CC5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7" r="53946" b="23976"/>
          <a:stretch/>
        </p:blipFill>
        <p:spPr bwMode="auto">
          <a:xfrm>
            <a:off x="176930" y="3235740"/>
            <a:ext cx="2415903" cy="219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etails are in the caption following the image">
            <a:extLst>
              <a:ext uri="{FF2B5EF4-FFF2-40B4-BE49-F238E27FC236}">
                <a16:creationId xmlns:a16="http://schemas.microsoft.com/office/drawing/2014/main" id="{96164D0D-F3CC-E566-CF79-841932B128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12" b="58792"/>
          <a:stretch/>
        </p:blipFill>
        <p:spPr bwMode="auto">
          <a:xfrm>
            <a:off x="2592832" y="4309501"/>
            <a:ext cx="1934004" cy="1002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ig. 3. - (a) Magnetic field distribution of the 10 MW HTS generator and (b) perpendicular magnetic field distribution of the HTS coil.">
            <a:extLst>
              <a:ext uri="{FF2B5EF4-FFF2-40B4-BE49-F238E27FC236}">
                <a16:creationId xmlns:a16="http://schemas.microsoft.com/office/drawing/2014/main" id="{C4BF4400-491B-A026-5F17-BCD5E3C85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58" y="3429000"/>
            <a:ext cx="3907279" cy="1882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0976F0-8CA1-FDCA-8975-49A7A20EA98D}"/>
              </a:ext>
            </a:extLst>
          </p:cNvPr>
          <p:cNvSpPr txBox="1"/>
          <p:nvPr/>
        </p:nvSpPr>
        <p:spPr>
          <a:xfrm>
            <a:off x="140732" y="5451447"/>
            <a:ext cx="2415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CH" dirty="0"/>
              <a:t>mall-size stator for PM generator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8AAC7-236A-CA0E-02DA-BED949C85CDD}"/>
              </a:ext>
            </a:extLst>
          </p:cNvPr>
          <p:cNvSpPr txBox="1"/>
          <p:nvPr/>
        </p:nvSpPr>
        <p:spPr>
          <a:xfrm>
            <a:off x="5089840" y="5346402"/>
            <a:ext cx="3057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CH" dirty="0"/>
              <a:t>esign of 10 MW HTS wind generator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1A8989-DEAF-BCD2-60AC-3D7CBF9C93B1}"/>
              </a:ext>
            </a:extLst>
          </p:cNvPr>
          <p:cNvSpPr txBox="1"/>
          <p:nvPr/>
        </p:nvSpPr>
        <p:spPr>
          <a:xfrm>
            <a:off x="2890215" y="3387337"/>
            <a:ext cx="173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</a:t>
            </a:r>
            <a:r>
              <a:rPr lang="en-CH" dirty="0"/>
              <a:t>addle coils design for generator</a:t>
            </a:r>
          </a:p>
        </p:txBody>
      </p:sp>
    </p:spTree>
    <p:extLst>
      <p:ext uri="{BB962C8B-B14F-4D97-AF65-F5344CB8AC3E}">
        <p14:creationId xmlns:p14="http://schemas.microsoft.com/office/powerpoint/2010/main" val="3363414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1"/>
            <a:ext cx="8221807" cy="814751"/>
          </a:xfrm>
        </p:spPr>
        <p:txBody>
          <a:bodyPr>
            <a:normAutofit/>
          </a:bodyPr>
          <a:lstStyle/>
          <a:p>
            <a:r>
              <a:rPr lang="en-US" sz="4000" dirty="0"/>
              <a:t>Energy Limit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87591" y="1094681"/>
            <a:ext cx="4146430" cy="923261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pPr algn="r"/>
            <a:r>
              <a:rPr lang="en-US" dirty="0"/>
              <a:t>Electron-positron rings (</a:t>
            </a:r>
            <a:r>
              <a:rPr lang="en-US" i="1" dirty="0"/>
              <a:t>multi-pass colliders</a:t>
            </a:r>
            <a:r>
              <a:rPr lang="en-US" dirty="0"/>
              <a:t>)</a:t>
            </a:r>
            <a:r>
              <a:rPr lang="en-US" b="1" dirty="0"/>
              <a:t> </a:t>
            </a:r>
            <a:r>
              <a:rPr lang="en-US" dirty="0"/>
              <a:t>are </a:t>
            </a:r>
            <a:r>
              <a:rPr lang="en-US" b="1" dirty="0"/>
              <a:t>limited by synchrotron radiation</a:t>
            </a:r>
          </a:p>
        </p:txBody>
      </p:sp>
      <p:grpSp>
        <p:nvGrpSpPr>
          <p:cNvPr id="42" name="Group 5"/>
          <p:cNvGrpSpPr>
            <a:grpSpLocks/>
          </p:cNvGrpSpPr>
          <p:nvPr/>
        </p:nvGrpSpPr>
        <p:grpSpPr bwMode="auto">
          <a:xfrm>
            <a:off x="495691" y="2861920"/>
            <a:ext cx="7876659" cy="833441"/>
            <a:chOff x="678" y="2341"/>
            <a:chExt cx="5380" cy="525"/>
          </a:xfrm>
        </p:grpSpPr>
        <p:sp>
          <p:nvSpPr>
            <p:cNvPr id="43" name="Line 6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4" name="Line 7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7" name="Line 10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8" name="Line 11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0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2" name="Line 15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4" name="AutoShape 17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636">
                <a:latin typeface="Arial" pitchFamily="34" charset="0"/>
              </a:endParaRPr>
            </a:p>
          </p:txBody>
        </p:sp>
        <p:sp>
          <p:nvSpPr>
            <p:cNvPr id="55" name="AutoShape 18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636">
                <a:latin typeface="Arial" pitchFamily="34" charset="0"/>
              </a:endParaRPr>
            </a:p>
          </p:txBody>
        </p:sp>
        <p:sp>
          <p:nvSpPr>
            <p:cNvPr id="56" name="AutoShape 19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8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59" name="AutoShape 22"/>
            <p:cNvSpPr>
              <a:spLocks noChangeArrowheads="1"/>
            </p:cNvSpPr>
            <p:nvPr/>
          </p:nvSpPr>
          <p:spPr bwMode="auto">
            <a:xfrm>
              <a:off x="3618" y="2610"/>
              <a:ext cx="53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636">
                <a:latin typeface="Arial" pitchFamily="34" charset="0"/>
              </a:endParaRPr>
            </a:p>
          </p:txBody>
        </p:sp>
        <p:sp>
          <p:nvSpPr>
            <p:cNvPr id="60" name="AutoShape 23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636">
                <a:latin typeface="Arial" pitchFamily="34" charset="0"/>
              </a:endParaRPr>
            </a:p>
          </p:txBody>
        </p:sp>
        <p:sp>
          <p:nvSpPr>
            <p:cNvPr id="61" name="Line 24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63" name="AutoShape 26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sp>
          <p:nvSpPr>
            <p:cNvPr id="64" name="AutoShape 27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1636"/>
            </a:p>
          </p:txBody>
        </p:sp>
        <p:grpSp>
          <p:nvGrpSpPr>
            <p:cNvPr id="65" name="Group 30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86" name="Rectangle 31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36"/>
              </a:p>
            </p:txBody>
          </p:sp>
          <p:grpSp>
            <p:nvGrpSpPr>
              <p:cNvPr id="87" name="Group 32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91" name="Group 33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5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106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  <p:grpSp>
              <p:nvGrpSpPr>
                <p:cNvPr id="92" name="Group 36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10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  <p:grpSp>
              <p:nvGrpSpPr>
                <p:cNvPr id="94" name="Group 39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101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102" name="Line 4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  <p:grpSp>
              <p:nvGrpSpPr>
                <p:cNvPr id="95" name="Group 42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100" name="Line 4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  <p:grpSp>
              <p:nvGrpSpPr>
                <p:cNvPr id="96" name="Group 45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97" name="Rectangle 46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98" name="Line 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</p:grpSp>
          <p:grpSp>
            <p:nvGrpSpPr>
              <p:cNvPr id="88" name="Group 48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89" name="Rectangle 4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90" name="Line 5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</p:grpSp>
        <p:grpSp>
          <p:nvGrpSpPr>
            <p:cNvPr id="66" name="Group 51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67" name="Rectangle 52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1636"/>
              </a:p>
            </p:txBody>
          </p:sp>
          <p:grpSp>
            <p:nvGrpSpPr>
              <p:cNvPr id="68" name="Group 53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84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85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69" name="Group 56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82" name="Rectangle 5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83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70" name="Group 59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80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8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71" name="Group 62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78" name="Rectangle 63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79" name="Line 64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72" name="Group 65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76" name="Rectangle 66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77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73" name="Group 68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75" name="Line 7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102503" y="2268947"/>
            <a:ext cx="8914385" cy="646262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dirty="0"/>
              <a:t>Electron-positron linear colliders </a:t>
            </a:r>
            <a:r>
              <a:rPr lang="en-US" b="1" dirty="0"/>
              <a:t>avoid synchrotron radiation</a:t>
            </a:r>
            <a:r>
              <a:rPr lang="en-US" dirty="0"/>
              <a:t>, but are </a:t>
            </a:r>
            <a:r>
              <a:rPr lang="en-US" b="1" dirty="0"/>
              <a:t>single pass</a:t>
            </a:r>
            <a:endParaRPr lang="en-US" dirty="0"/>
          </a:p>
          <a:p>
            <a:r>
              <a:rPr lang="en-US" dirty="0"/>
              <a:t>Typically cost proportional to energy and power proportional to luminosity,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76645" y="4345744"/>
            <a:ext cx="8914385" cy="1200260"/>
          </a:xfrm>
          <a:prstGeom prst="rect">
            <a:avLst/>
          </a:prstGeom>
          <a:noFill/>
        </p:spPr>
        <p:txBody>
          <a:bodyPr wrap="square" lIns="91372" tIns="45686" rIns="91372" bIns="45686" rtlCol="0">
            <a:spAutoFit/>
          </a:bodyPr>
          <a:lstStyle/>
          <a:p>
            <a:r>
              <a:rPr lang="en-US" dirty="0"/>
              <a:t>Novel approach: the </a:t>
            </a:r>
            <a:r>
              <a:rPr lang="en-US" b="1" dirty="0"/>
              <a:t>muon collider</a:t>
            </a:r>
          </a:p>
          <a:p>
            <a:r>
              <a:rPr lang="en-US" dirty="0"/>
              <a:t>Large mass suppresses synchrotron radiation =&gt; circular collider, </a:t>
            </a:r>
            <a:r>
              <a:rPr lang="en-US" b="1" dirty="0"/>
              <a:t>multi-pass</a:t>
            </a:r>
          </a:p>
          <a:p>
            <a:r>
              <a:rPr lang="en-US" dirty="0"/>
              <a:t>Fundamental particle yields clean collisions, requires less energy than protons</a:t>
            </a:r>
          </a:p>
          <a:p>
            <a:r>
              <a:rPr lang="en-US" dirty="0">
                <a:solidFill>
                  <a:srgbClr val="FF0000"/>
                </a:solidFill>
              </a:rPr>
              <a:t>But lifetime at rest only 2.2 </a:t>
            </a:r>
            <a:r>
              <a:rPr lang="en-US" dirty="0" err="1">
                <a:solidFill>
                  <a:srgbClr val="FF0000"/>
                </a:solidFill>
              </a:rPr>
              <a:t>μs</a:t>
            </a:r>
            <a:r>
              <a:rPr lang="en-US" dirty="0">
                <a:solidFill>
                  <a:srgbClr val="FF0000"/>
                </a:solidFill>
              </a:rPr>
              <a:t> (increases with energy)</a:t>
            </a:r>
          </a:p>
        </p:txBody>
      </p:sp>
      <p:graphicFrame>
        <p:nvGraphicFramePr>
          <p:cNvPr id="1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2661981"/>
              </p:ext>
            </p:extLst>
          </p:nvPr>
        </p:nvGraphicFramePr>
        <p:xfrm>
          <a:off x="6029025" y="855561"/>
          <a:ext cx="1909540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100" imgH="431800" progId="Equation.3">
                  <p:embed/>
                </p:oleObj>
              </mc:Choice>
              <mc:Fallback>
                <p:oleObj name="Equation" r:id="rId2" imgW="927100" imgH="431800" progId="Equation.3">
                  <p:embed/>
                  <p:pic>
                    <p:nvPicPr>
                      <p:cNvPr id="1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9025" y="855561"/>
                        <a:ext cx="1909540" cy="89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" name="Date Placeholder 2">
            <a:extLst>
              <a:ext uri="{FF2B5EF4-FFF2-40B4-BE49-F238E27FC236}">
                <a16:creationId xmlns:a16="http://schemas.microsoft.com/office/drawing/2014/main" id="{D694C671-C2EC-AB39-396B-49AC45AA85A0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793359" y="6367978"/>
            <a:ext cx="2577721" cy="266700"/>
          </a:xfrm>
          <a:prstGeom prst="rect">
            <a:avLst/>
          </a:prstGeom>
        </p:spPr>
        <p:txBody>
          <a:bodyPr/>
          <a:lstStyle/>
          <a:p>
            <a:r>
              <a:rPr lang="fr-CH" sz="1636" dirty="0" err="1">
                <a:solidFill>
                  <a:schemeClr val="bg1"/>
                </a:solidFill>
              </a:rPr>
              <a:t>Courtesy</a:t>
            </a:r>
            <a:r>
              <a:rPr lang="fr-CH" sz="1636" dirty="0">
                <a:solidFill>
                  <a:schemeClr val="bg1"/>
                </a:solidFill>
              </a:rPr>
              <a:t> of D. </a:t>
            </a:r>
            <a:r>
              <a:rPr lang="fr-CH" sz="1636" dirty="0" err="1">
                <a:solidFill>
                  <a:schemeClr val="bg1"/>
                </a:solidFill>
              </a:rPr>
              <a:t>Schulte</a:t>
            </a:r>
            <a:endParaRPr lang="en-US" sz="1636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112710-BAE9-381A-9A0B-0915AA08B95F}"/>
              </a:ext>
            </a:extLst>
          </p:cNvPr>
          <p:cNvSpPr txBox="1"/>
          <p:nvPr/>
        </p:nvSpPr>
        <p:spPr>
          <a:xfrm>
            <a:off x="1068478" y="3760047"/>
            <a:ext cx="7007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Hence present energy frontier is probed by proton rings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DB5DB3-D2C4-1106-113F-37BD893DE631}"/>
              </a:ext>
            </a:extLst>
          </p:cNvPr>
          <p:cNvGrpSpPr/>
          <p:nvPr/>
        </p:nvGrpSpPr>
        <p:grpSpPr>
          <a:xfrm>
            <a:off x="4630892" y="122236"/>
            <a:ext cx="4385996" cy="2246798"/>
            <a:chOff x="4758441" y="147475"/>
            <a:chExt cx="4385996" cy="2246798"/>
          </a:xfrm>
        </p:grpSpPr>
        <p:grpSp>
          <p:nvGrpSpPr>
            <p:cNvPr id="111" name="Group 103"/>
            <p:cNvGrpSpPr>
              <a:grpSpLocks/>
            </p:cNvGrpSpPr>
            <p:nvPr/>
          </p:nvGrpSpPr>
          <p:grpSpPr bwMode="auto">
            <a:xfrm>
              <a:off x="4758441" y="147475"/>
              <a:ext cx="4232268" cy="2246798"/>
              <a:chOff x="1589" y="586"/>
              <a:chExt cx="2326" cy="951"/>
            </a:xfrm>
          </p:grpSpPr>
          <p:grpSp>
            <p:nvGrpSpPr>
              <p:cNvPr id="112" name="Group 72"/>
              <p:cNvGrpSpPr>
                <a:grpSpLocks/>
              </p:cNvGrpSpPr>
              <p:nvPr/>
            </p:nvGrpSpPr>
            <p:grpSpPr bwMode="auto">
              <a:xfrm>
                <a:off x="1707" y="760"/>
                <a:ext cx="2208" cy="603"/>
                <a:chOff x="1181" y="805"/>
                <a:chExt cx="2393" cy="603"/>
              </a:xfrm>
            </p:grpSpPr>
            <p:grpSp>
              <p:nvGrpSpPr>
                <p:cNvPr id="132" name="Group 73"/>
                <p:cNvGrpSpPr>
                  <a:grpSpLocks/>
                </p:cNvGrpSpPr>
                <p:nvPr/>
              </p:nvGrpSpPr>
              <p:grpSpPr bwMode="auto">
                <a:xfrm>
                  <a:off x="1181" y="805"/>
                  <a:ext cx="2393" cy="603"/>
                  <a:chOff x="1181" y="805"/>
                  <a:chExt cx="2393" cy="603"/>
                </a:xfrm>
              </p:grpSpPr>
              <p:grpSp>
                <p:nvGrpSpPr>
                  <p:cNvPr id="135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181" y="808"/>
                    <a:ext cx="2393" cy="600"/>
                    <a:chOff x="1181" y="808"/>
                    <a:chExt cx="2393" cy="600"/>
                  </a:xfrm>
                </p:grpSpPr>
                <p:sp>
                  <p:nvSpPr>
                    <p:cNvPr id="138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2" y="1242"/>
                      <a:ext cx="332" cy="112"/>
                    </a:xfrm>
                    <a:prstGeom prst="rect">
                      <a:avLst/>
                    </a:prstGeom>
                    <a:solidFill>
                      <a:srgbClr val="CCECFF"/>
                    </a:solidFill>
                    <a:ln w="9525">
                      <a:miter lim="800000"/>
                      <a:headEnd/>
                      <a:tailEnd/>
                    </a:ln>
                    <a:scene3d>
                      <a:camera prst="legacyPerspectiveTopRight"/>
                      <a:lightRig rig="legacyFlat3" dir="b"/>
                    </a:scene3d>
                    <a:sp3d extrusionH="887400" prstMaterial="legacyMatte">
                      <a:bevelT w="13500" h="13500" prst="angle"/>
                      <a:bevelB w="13500" h="13500" prst="angle"/>
                      <a:extrusionClr>
                        <a:srgbClr val="CCECFF"/>
                      </a:extrusionClr>
                    </a:sp3d>
                  </p:spPr>
                  <p:txBody>
                    <a:bodyPr wrap="none" anchor="ctr">
                      <a:prstTxWarp prst="textNoShape">
                        <a:avLst/>
                      </a:prstTxWarp>
                      <a:flatTx/>
                    </a:bodyPr>
                    <a:lstStyle/>
                    <a:p>
                      <a:endParaRPr lang="en-US" sz="1636"/>
                    </a:p>
                  </p:txBody>
                </p:sp>
                <p:sp>
                  <p:nvSpPr>
                    <p:cNvPr id="139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81" y="1232"/>
                      <a:ext cx="355" cy="113"/>
                    </a:xfrm>
                    <a:prstGeom prst="rect">
                      <a:avLst/>
                    </a:prstGeom>
                    <a:solidFill>
                      <a:srgbClr val="CCECFF"/>
                    </a:solidFill>
                    <a:ln w="9525">
                      <a:miter lim="800000"/>
                      <a:headEnd/>
                      <a:tailEnd/>
                    </a:ln>
                    <a:scene3d>
                      <a:camera prst="legacyPerspectiveTopRight"/>
                      <a:lightRig rig="legacyFlat3" dir="b"/>
                    </a:scene3d>
                    <a:sp3d extrusionH="887400" prstMaterial="legacyMatte">
                      <a:bevelT w="13500" h="13500" prst="angle"/>
                      <a:bevelB w="13500" h="13500" prst="angle"/>
                      <a:extrusionClr>
                        <a:srgbClr val="CCECFF"/>
                      </a:extrusionClr>
                    </a:sp3d>
                  </p:spPr>
                  <p:txBody>
                    <a:bodyPr wrap="none" anchor="ctr">
                      <a:prstTxWarp prst="textNoShape">
                        <a:avLst/>
                      </a:prstTxWarp>
                      <a:flatTx/>
                    </a:bodyPr>
                    <a:lstStyle/>
                    <a:p>
                      <a:endParaRPr lang="en-US" sz="1636"/>
                    </a:p>
                  </p:txBody>
                </p:sp>
                <p:sp>
                  <p:nvSpPr>
                    <p:cNvPr id="140" name="Oval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48" y="815"/>
                      <a:ext cx="2146" cy="593"/>
                    </a:xfrm>
                    <a:prstGeom prst="ellipse">
                      <a:avLst/>
                    </a:prstGeom>
                    <a:noFill/>
                    <a:ln w="25400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 sz="1636"/>
                    </a:p>
                  </p:txBody>
                </p:sp>
                <p:sp>
                  <p:nvSpPr>
                    <p:cNvPr id="141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81" y="808"/>
                      <a:ext cx="355" cy="113"/>
                    </a:xfrm>
                    <a:prstGeom prst="rect">
                      <a:avLst/>
                    </a:prstGeom>
                    <a:solidFill>
                      <a:srgbClr val="CCECFF"/>
                    </a:solidFill>
                    <a:ln w="9525">
                      <a:miter lim="800000"/>
                      <a:headEnd/>
                      <a:tailEnd/>
                    </a:ln>
                    <a:scene3d>
                      <a:camera prst="legacyPerspectiveTopRight"/>
                      <a:lightRig rig="legacyFlat3" dir="b"/>
                    </a:scene3d>
                    <a:sp3d extrusionH="887400" prstMaterial="legacyMatte">
                      <a:bevelT w="13500" h="13500" prst="angle"/>
                      <a:bevelB w="13500" h="13500" prst="angle"/>
                      <a:extrusionClr>
                        <a:srgbClr val="CCECFF"/>
                      </a:extrusionClr>
                    </a:sp3d>
                  </p:spPr>
                  <p:txBody>
                    <a:bodyPr wrap="none" anchor="ctr">
                      <a:prstTxWarp prst="textNoShape">
                        <a:avLst/>
                      </a:prstTxWarp>
                      <a:flatTx/>
                    </a:bodyPr>
                    <a:lstStyle/>
                    <a:p>
                      <a:endParaRPr lang="en-US" sz="1636"/>
                    </a:p>
                  </p:txBody>
                </p:sp>
                <p:sp>
                  <p:nvSpPr>
                    <p:cNvPr id="142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2" y="817"/>
                      <a:ext cx="332" cy="113"/>
                    </a:xfrm>
                    <a:prstGeom prst="rect">
                      <a:avLst/>
                    </a:prstGeom>
                    <a:solidFill>
                      <a:srgbClr val="CCECFF"/>
                    </a:solidFill>
                    <a:ln w="9525">
                      <a:miter lim="800000"/>
                      <a:headEnd/>
                      <a:tailEnd/>
                    </a:ln>
                    <a:scene3d>
                      <a:camera prst="legacyPerspectiveTopRight"/>
                      <a:lightRig rig="legacyFlat3" dir="b"/>
                    </a:scene3d>
                    <a:sp3d extrusionH="887400" prstMaterial="legacyMatte">
                      <a:bevelT w="13500" h="13500" prst="angle"/>
                      <a:bevelB w="13500" h="13500" prst="angle"/>
                      <a:extrusionClr>
                        <a:srgbClr val="CCECFF"/>
                      </a:extrusionClr>
                    </a:sp3d>
                  </p:spPr>
                  <p:txBody>
                    <a:bodyPr wrap="none" anchor="ctr">
                      <a:prstTxWarp prst="textNoShape">
                        <a:avLst/>
                      </a:prstTxWarp>
                      <a:flatTx/>
                    </a:bodyPr>
                    <a:lstStyle/>
                    <a:p>
                      <a:endParaRPr lang="en-US" sz="1636"/>
                    </a:p>
                  </p:txBody>
                </p:sp>
              </p:grpSp>
              <p:sp>
                <p:nvSpPr>
                  <p:cNvPr id="136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1290" y="805"/>
                    <a:ext cx="189" cy="1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000">
                        <a:solidFill>
                          <a:srgbClr val="FFFFCC"/>
                        </a:solidFill>
                      </a:rPr>
                      <a:t>N</a:t>
                    </a:r>
                    <a:endParaRPr sz="1000" noProof="1">
                      <a:solidFill>
                        <a:srgbClr val="FFFFCC"/>
                      </a:solidFill>
                    </a:endParaRPr>
                  </a:p>
                </p:txBody>
              </p:sp>
              <p:sp>
                <p:nvSpPr>
                  <p:cNvPr id="13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1298" y="1229"/>
                    <a:ext cx="183" cy="10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prstTxWarp prst="textNoShape">
                      <a:avLst/>
                    </a:prstTxWarp>
                    <a:spAutoFit/>
                  </a:bodyPr>
                  <a:lstStyle/>
                  <a:p>
                    <a:r>
                      <a:rPr lang="en-US" sz="1000">
                        <a:solidFill>
                          <a:srgbClr val="FFFFCC"/>
                        </a:solidFill>
                      </a:rPr>
                      <a:t>S</a:t>
                    </a:r>
                    <a:endParaRPr sz="1000" noProof="1">
                      <a:solidFill>
                        <a:srgbClr val="FFFFCC"/>
                      </a:solidFill>
                    </a:endParaRPr>
                  </a:p>
                </p:txBody>
              </p:sp>
            </p:grpSp>
            <p:sp>
              <p:nvSpPr>
                <p:cNvPr id="133" name="Rectangle 82"/>
                <p:cNvSpPr>
                  <a:spLocks noChangeArrowheads="1"/>
                </p:cNvSpPr>
                <p:nvPr/>
              </p:nvSpPr>
              <p:spPr bwMode="auto">
                <a:xfrm>
                  <a:off x="3336" y="819"/>
                  <a:ext cx="188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N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  <p:sp>
              <p:nvSpPr>
                <p:cNvPr id="134" name="Rectangle 83"/>
                <p:cNvSpPr>
                  <a:spLocks noChangeArrowheads="1"/>
                </p:cNvSpPr>
                <p:nvPr/>
              </p:nvSpPr>
              <p:spPr bwMode="auto">
                <a:xfrm>
                  <a:off x="3346" y="1238"/>
                  <a:ext cx="184" cy="1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000">
                      <a:solidFill>
                        <a:srgbClr val="FFFFCC"/>
                      </a:solidFill>
                    </a:rPr>
                    <a:t>S</a:t>
                  </a:r>
                  <a:endParaRPr sz="1000" noProof="1">
                    <a:solidFill>
                      <a:srgbClr val="FFFFCC"/>
                    </a:solidFill>
                  </a:endParaRPr>
                </a:p>
              </p:txBody>
            </p:sp>
          </p:grpSp>
          <p:grpSp>
            <p:nvGrpSpPr>
              <p:cNvPr id="113" name="Group 84"/>
              <p:cNvGrpSpPr>
                <a:grpSpLocks/>
              </p:cNvGrpSpPr>
              <p:nvPr/>
            </p:nvGrpSpPr>
            <p:grpSpPr bwMode="auto">
              <a:xfrm>
                <a:off x="1589" y="980"/>
                <a:ext cx="316" cy="272"/>
                <a:chOff x="1054" y="1025"/>
                <a:chExt cx="342" cy="272"/>
              </a:xfrm>
            </p:grpSpPr>
            <p:sp>
              <p:nvSpPr>
                <p:cNvPr id="130" name="Oval 85"/>
                <p:cNvSpPr>
                  <a:spLocks noChangeArrowheads="1"/>
                </p:cNvSpPr>
                <p:nvPr/>
              </p:nvSpPr>
              <p:spPr bwMode="auto">
                <a:xfrm>
                  <a:off x="1352" y="1025"/>
                  <a:ext cx="44" cy="4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31" name="Oval 86"/>
                <p:cNvSpPr>
                  <a:spLocks noChangeArrowheads="1"/>
                </p:cNvSpPr>
                <p:nvPr/>
              </p:nvSpPr>
              <p:spPr bwMode="auto">
                <a:xfrm>
                  <a:off x="1054" y="1208"/>
                  <a:ext cx="86" cy="8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760000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round/>
                  <a:headEnd/>
                  <a:tailEnd/>
                </a:ln>
                <a:scene3d>
                  <a:camera prst="legacyPerspectiveTopRight">
                    <a:rot lat="21299986" lon="21299986" rev="0"/>
                  </a:camera>
                  <a:lightRig rig="legacyFlat3" dir="b"/>
                </a:scene3d>
                <a:sp3d extrusionH="121893000" prstMaterial="legacyMatte">
                  <a:bevelT w="13500" h="13500" prst="angle"/>
                  <a:bevelB w="13500" h="13500" prst="angle"/>
                  <a:extrusionClr>
                    <a:srgbClr val="FF0000"/>
                  </a:extrusionClr>
                </a:sp3d>
              </p:spPr>
              <p:txBody>
                <a:bodyPr wrap="none" anchor="ctr">
                  <a:prstTxWarp prst="textNoShape">
                    <a:avLst/>
                  </a:prstTxWarp>
                  <a:flatTx/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114" name="Group 87"/>
              <p:cNvGrpSpPr>
                <a:grpSpLocks/>
              </p:cNvGrpSpPr>
              <p:nvPr/>
            </p:nvGrpSpPr>
            <p:grpSpPr bwMode="auto">
              <a:xfrm>
                <a:off x="2702" y="1065"/>
                <a:ext cx="328" cy="472"/>
                <a:chOff x="2260" y="1110"/>
                <a:chExt cx="355" cy="472"/>
              </a:xfrm>
            </p:grpSpPr>
            <p:sp>
              <p:nvSpPr>
                <p:cNvPr id="120" name="Line 88"/>
                <p:cNvSpPr>
                  <a:spLocks noChangeShapeType="1"/>
                </p:cNvSpPr>
                <p:nvPr/>
              </p:nvSpPr>
              <p:spPr bwMode="auto">
                <a:xfrm>
                  <a:off x="2260" y="1110"/>
                  <a:ext cx="185" cy="298"/>
                </a:xfrm>
                <a:prstGeom prst="line">
                  <a:avLst/>
                </a:prstGeom>
                <a:noFill/>
                <a:ln w="0">
                  <a:solidFill>
                    <a:srgbClr val="99CC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1" name="Oval 89"/>
                <p:cNvSpPr>
                  <a:spLocks noChangeArrowheads="1"/>
                </p:cNvSpPr>
                <p:nvPr/>
              </p:nvSpPr>
              <p:spPr bwMode="auto">
                <a:xfrm>
                  <a:off x="2267" y="1385"/>
                  <a:ext cx="44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4747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2" name="Oval 90"/>
                <p:cNvSpPr>
                  <a:spLocks noChangeArrowheads="1"/>
                </p:cNvSpPr>
                <p:nvPr/>
              </p:nvSpPr>
              <p:spPr bwMode="auto">
                <a:xfrm>
                  <a:off x="2571" y="1385"/>
                  <a:ext cx="44" cy="4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762F00"/>
                    </a:gs>
                  </a:gsLst>
                  <a:path path="shape">
                    <a:fillToRect l="50000" t="50000" r="50000" b="50000"/>
                  </a:path>
                </a:gra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3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2445" y="1408"/>
                  <a:ext cx="126" cy="0"/>
                </a:xfrm>
                <a:prstGeom prst="line">
                  <a:avLst/>
                </a:prstGeom>
                <a:noFill/>
                <a:ln w="0">
                  <a:solidFill>
                    <a:srgbClr val="FF66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4" name="Line 92"/>
                <p:cNvSpPr>
                  <a:spLocks noChangeShapeType="1"/>
                </p:cNvSpPr>
                <p:nvPr/>
              </p:nvSpPr>
              <p:spPr bwMode="auto">
                <a:xfrm>
                  <a:off x="2311" y="1408"/>
                  <a:ext cx="134" cy="0"/>
                </a:xfrm>
                <a:prstGeom prst="line">
                  <a:avLst/>
                </a:prstGeom>
                <a:noFill/>
                <a:ln w="0">
                  <a:solidFill>
                    <a:srgbClr val="0099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5" name="Line 93"/>
                <p:cNvSpPr>
                  <a:spLocks noChangeShapeType="1"/>
                </p:cNvSpPr>
                <p:nvPr/>
              </p:nvSpPr>
              <p:spPr bwMode="auto">
                <a:xfrm>
                  <a:off x="2260" y="1215"/>
                  <a:ext cx="185" cy="193"/>
                </a:xfrm>
                <a:prstGeom prst="line">
                  <a:avLst/>
                </a:prstGeom>
                <a:noFill/>
                <a:ln w="0">
                  <a:solidFill>
                    <a:srgbClr val="FF66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6" name="Line 94"/>
                <p:cNvSpPr>
                  <a:spLocks noChangeShapeType="1"/>
                </p:cNvSpPr>
                <p:nvPr/>
              </p:nvSpPr>
              <p:spPr bwMode="auto">
                <a:xfrm>
                  <a:off x="2379" y="1178"/>
                  <a:ext cx="66" cy="230"/>
                </a:xfrm>
                <a:prstGeom prst="line">
                  <a:avLst/>
                </a:prstGeom>
                <a:noFill/>
                <a:ln w="0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7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2379" y="1408"/>
                  <a:ext cx="66" cy="111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8" name="Line 96"/>
                <p:cNvSpPr>
                  <a:spLocks noChangeShapeType="1"/>
                </p:cNvSpPr>
                <p:nvPr/>
              </p:nvSpPr>
              <p:spPr bwMode="auto">
                <a:xfrm>
                  <a:off x="2445" y="1408"/>
                  <a:ext cx="80" cy="174"/>
                </a:xfrm>
                <a:prstGeom prst="line">
                  <a:avLst/>
                </a:prstGeom>
                <a:noFill/>
                <a:ln w="0">
                  <a:solidFill>
                    <a:srgbClr val="FF00FF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  <p:sp>
              <p:nvSpPr>
                <p:cNvPr id="129" name="Line 97"/>
                <p:cNvSpPr>
                  <a:spLocks noChangeShapeType="1"/>
                </p:cNvSpPr>
                <p:nvPr/>
              </p:nvSpPr>
              <p:spPr bwMode="auto">
                <a:xfrm>
                  <a:off x="2445" y="1408"/>
                  <a:ext cx="80" cy="77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1636"/>
                </a:p>
              </p:txBody>
            </p:sp>
          </p:grpSp>
          <p:grpSp>
            <p:nvGrpSpPr>
              <p:cNvPr id="115" name="Group 98"/>
              <p:cNvGrpSpPr>
                <a:grpSpLocks/>
              </p:cNvGrpSpPr>
              <p:nvPr/>
            </p:nvGrpSpPr>
            <p:grpSpPr bwMode="auto">
              <a:xfrm>
                <a:off x="2386" y="586"/>
                <a:ext cx="923" cy="247"/>
                <a:chOff x="2081" y="631"/>
                <a:chExt cx="677" cy="247"/>
              </a:xfrm>
            </p:grpSpPr>
            <p:grpSp>
              <p:nvGrpSpPr>
                <p:cNvPr id="116" name="Group 99"/>
                <p:cNvGrpSpPr>
                  <a:grpSpLocks/>
                </p:cNvGrpSpPr>
                <p:nvPr/>
              </p:nvGrpSpPr>
              <p:grpSpPr bwMode="auto">
                <a:xfrm>
                  <a:off x="2310" y="770"/>
                  <a:ext cx="220" cy="108"/>
                  <a:chOff x="2737" y="1615"/>
                  <a:chExt cx="281" cy="133"/>
                </a:xfrm>
              </p:grpSpPr>
              <p:sp>
                <p:nvSpPr>
                  <p:cNvPr id="118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  <p:sp>
                <p:nvSpPr>
                  <p:cNvPr id="119" name="Line 1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</p:spPr>
                <p:txBody>
                  <a:bodyPr>
                    <a:prstTxWarp prst="textNoShape">
                      <a:avLst/>
                    </a:prstTxWarp>
                  </a:bodyPr>
                  <a:lstStyle/>
                  <a:p>
                    <a:endParaRPr lang="en-US" sz="1636"/>
                  </a:p>
                </p:txBody>
              </p:sp>
            </p:grpSp>
            <p:sp>
              <p:nvSpPr>
                <p:cNvPr id="117" name="Text Box 102"/>
                <p:cNvSpPr txBox="1">
                  <a:spLocks noChangeArrowheads="1"/>
                </p:cNvSpPr>
                <p:nvPr/>
              </p:nvSpPr>
              <p:spPr bwMode="auto">
                <a:xfrm>
                  <a:off x="2081" y="631"/>
                  <a:ext cx="677" cy="1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sz="1182" dirty="0"/>
                    <a:t>accelerating cavities</a:t>
                  </a:r>
                </a:p>
              </p:txBody>
            </p:sp>
          </p:grpSp>
        </p:grpSp>
        <p:sp>
          <p:nvSpPr>
            <p:cNvPr id="4" name="Text Box 102">
              <a:extLst>
                <a:ext uri="{FF2B5EF4-FFF2-40B4-BE49-F238E27FC236}">
                  <a16:creationId xmlns:a16="http://schemas.microsoft.com/office/drawing/2014/main" id="{4D9DED21-A743-01DC-8438-26E9A9D09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32300" y="147964"/>
              <a:ext cx="812137" cy="274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182" dirty="0"/>
                <a:t>magnets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9E331F4-3117-F733-0E9E-439B1042D986}"/>
              </a:ext>
            </a:extLst>
          </p:cNvPr>
          <p:cNvSpPr txBox="1"/>
          <p:nvPr/>
        </p:nvSpPr>
        <p:spPr>
          <a:xfrm>
            <a:off x="296427" y="5667911"/>
            <a:ext cx="8551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The muon collider is part of the European Accelerator R&amp;D Roadmap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3097B4-909C-3E7A-8817-86C092695D1D}"/>
              </a:ext>
            </a:extLst>
          </p:cNvPr>
          <p:cNvSpPr txBox="1"/>
          <p:nvPr/>
        </p:nvSpPr>
        <p:spPr>
          <a:xfrm>
            <a:off x="6890185" y="6212787"/>
            <a:ext cx="105349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e</a:t>
            </a:r>
            <a:r>
              <a:rPr lang="en-US" sz="1100" baseline="30000" dirty="0">
                <a:solidFill>
                  <a:schemeClr val="bg1"/>
                </a:solidFill>
              </a:rPr>
              <a:t>-</a:t>
            </a:r>
            <a:r>
              <a:rPr lang="en-CH" sz="1100" dirty="0">
                <a:solidFill>
                  <a:schemeClr val="bg1"/>
                </a:solidFill>
              </a:rPr>
              <a:t>: 0.511 MeV</a:t>
            </a:r>
          </a:p>
          <a:p>
            <a:r>
              <a:rPr lang="en-US" sz="1100" dirty="0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CH" sz="1100" dirty="0">
                <a:solidFill>
                  <a:schemeClr val="bg1"/>
                </a:solidFill>
              </a:rPr>
              <a:t>: 106 MeV</a:t>
            </a:r>
          </a:p>
          <a:p>
            <a:r>
              <a:rPr lang="en-US" sz="1100" dirty="0">
                <a:solidFill>
                  <a:schemeClr val="bg1"/>
                </a:solidFill>
              </a:rPr>
              <a:t>p</a:t>
            </a:r>
            <a:r>
              <a:rPr lang="en-CH" sz="1100" baseline="30000" dirty="0">
                <a:solidFill>
                  <a:schemeClr val="bg1"/>
                </a:solidFill>
              </a:rPr>
              <a:t>+</a:t>
            </a:r>
            <a:r>
              <a:rPr lang="en-CH" sz="1100" dirty="0">
                <a:solidFill>
                  <a:schemeClr val="bg1"/>
                </a:solidFill>
              </a:rPr>
              <a:t>: 938 MeV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DF203AC-7C8E-7273-C151-96263F21C3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15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8C579EA-5C58-DF3E-ED4F-B2DE84BDC5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1097" y="1143000"/>
            <a:ext cx="7779365" cy="4892905"/>
          </a:xfrm>
          <a:prstGeom prst="rect">
            <a:avLst/>
          </a:prstGeom>
        </p:spPr>
      </p:pic>
      <p:sp>
        <p:nvSpPr>
          <p:cNvPr id="23" name="Freeform 22">
            <a:extLst>
              <a:ext uri="{FF2B5EF4-FFF2-40B4-BE49-F238E27FC236}">
                <a16:creationId xmlns:a16="http://schemas.microsoft.com/office/drawing/2014/main" id="{805FD23E-5529-E62F-C945-0784CA823711}"/>
              </a:ext>
            </a:extLst>
          </p:cNvPr>
          <p:cNvSpPr/>
          <p:nvPr/>
        </p:nvSpPr>
        <p:spPr>
          <a:xfrm>
            <a:off x="1549978" y="3104285"/>
            <a:ext cx="2649682" cy="2039215"/>
          </a:xfrm>
          <a:custGeom>
            <a:avLst/>
            <a:gdLst>
              <a:gd name="connsiteX0" fmla="*/ 2914650 w 2914650"/>
              <a:gd name="connsiteY0" fmla="*/ 2243137 h 2243137"/>
              <a:gd name="connsiteX1" fmla="*/ 2914650 w 2914650"/>
              <a:gd name="connsiteY1" fmla="*/ 314325 h 2243137"/>
              <a:gd name="connsiteX2" fmla="*/ 1857375 w 2914650"/>
              <a:gd name="connsiteY2" fmla="*/ 0 h 2243137"/>
              <a:gd name="connsiteX3" fmla="*/ 14287 w 2914650"/>
              <a:gd name="connsiteY3" fmla="*/ 0 h 2243137"/>
              <a:gd name="connsiteX4" fmla="*/ 0 w 2914650"/>
              <a:gd name="connsiteY4" fmla="*/ 328612 h 2243137"/>
              <a:gd name="connsiteX5" fmla="*/ 1285875 w 2914650"/>
              <a:gd name="connsiteY5" fmla="*/ 314325 h 2243137"/>
              <a:gd name="connsiteX6" fmla="*/ 1843087 w 2914650"/>
              <a:gd name="connsiteY6" fmla="*/ 685800 h 2243137"/>
              <a:gd name="connsiteX7" fmla="*/ 1828800 w 2914650"/>
              <a:gd name="connsiteY7" fmla="*/ 2171700 h 2243137"/>
              <a:gd name="connsiteX8" fmla="*/ 1843087 w 2914650"/>
              <a:gd name="connsiteY8" fmla="*/ 2228850 h 2243137"/>
              <a:gd name="connsiteX9" fmla="*/ 2914650 w 2914650"/>
              <a:gd name="connsiteY9" fmla="*/ 2243137 h 224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14650" h="2243137">
                <a:moveTo>
                  <a:pt x="2914650" y="2243137"/>
                </a:moveTo>
                <a:lnTo>
                  <a:pt x="2914650" y="314325"/>
                </a:lnTo>
                <a:lnTo>
                  <a:pt x="1857375" y="0"/>
                </a:lnTo>
                <a:lnTo>
                  <a:pt x="14287" y="0"/>
                </a:lnTo>
                <a:lnTo>
                  <a:pt x="0" y="328612"/>
                </a:lnTo>
                <a:lnTo>
                  <a:pt x="1285875" y="314325"/>
                </a:lnTo>
                <a:lnTo>
                  <a:pt x="1843087" y="685800"/>
                </a:lnTo>
                <a:lnTo>
                  <a:pt x="1828800" y="2171700"/>
                </a:lnTo>
                <a:lnTo>
                  <a:pt x="1843087" y="2228850"/>
                </a:lnTo>
                <a:lnTo>
                  <a:pt x="2914650" y="2243137"/>
                </a:lnTo>
                <a:close/>
              </a:path>
            </a:pathLst>
          </a:custGeom>
          <a:solidFill>
            <a:srgbClr val="0070C0">
              <a:alpha val="14507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96" y="0"/>
            <a:ext cx="8221808" cy="1143000"/>
          </a:xfrm>
        </p:spPr>
        <p:txBody>
          <a:bodyPr>
            <a:normAutofit/>
          </a:bodyPr>
          <a:lstStyle/>
          <a:p>
            <a:r>
              <a:rPr lang="en-US" dirty="0"/>
              <a:t>Muon Collider: P</a:t>
            </a:r>
            <a:r>
              <a:rPr lang="en-CH" dirty="0"/>
              <a:t>hysics 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7CFA90-3469-69F3-A22D-079EA838C9A1}"/>
              </a:ext>
            </a:extLst>
          </p:cNvPr>
          <p:cNvSpPr txBox="1"/>
          <p:nvPr/>
        </p:nvSpPr>
        <p:spPr>
          <a:xfrm>
            <a:off x="4311119" y="3893520"/>
            <a:ext cx="3699052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36" dirty="0"/>
              <a:t>E</a:t>
            </a:r>
            <a:r>
              <a:rPr lang="en-CH" sz="1636" dirty="0"/>
              <a:t>quivalence between proton (hadron) and muon (lepton) center of mass energy at collision for selected production and decay channels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BE7A528-8428-1393-997C-1FD1C3249485}"/>
              </a:ext>
            </a:extLst>
          </p:cNvPr>
          <p:cNvCxnSpPr/>
          <p:nvPr/>
        </p:nvCxnSpPr>
        <p:spPr>
          <a:xfrm flipV="1">
            <a:off x="3220994" y="3108236"/>
            <a:ext cx="0" cy="2029091"/>
          </a:xfrm>
          <a:prstGeom prst="line">
            <a:avLst/>
          </a:prstGeom>
          <a:ln w="31750">
            <a:solidFill>
              <a:srgbClr val="E29C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2F796C5-700B-F7DA-570B-4C652C7AD370}"/>
              </a:ext>
            </a:extLst>
          </p:cNvPr>
          <p:cNvCxnSpPr>
            <a:cxnSpLocks/>
          </p:cNvCxnSpPr>
          <p:nvPr/>
        </p:nvCxnSpPr>
        <p:spPr>
          <a:xfrm flipH="1">
            <a:off x="1566113" y="3083045"/>
            <a:ext cx="1636364" cy="0"/>
          </a:xfrm>
          <a:prstGeom prst="line">
            <a:avLst/>
          </a:prstGeom>
          <a:ln w="31750">
            <a:solidFill>
              <a:srgbClr val="E29C2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C2B1D8F-D1C3-CF1D-E460-BAD02F911898}"/>
              </a:ext>
            </a:extLst>
          </p:cNvPr>
          <p:cNvCxnSpPr>
            <a:cxnSpLocks/>
          </p:cNvCxnSpPr>
          <p:nvPr/>
        </p:nvCxnSpPr>
        <p:spPr>
          <a:xfrm flipV="1">
            <a:off x="4197625" y="3391214"/>
            <a:ext cx="0" cy="1767273"/>
          </a:xfrm>
          <a:prstGeom prst="line">
            <a:avLst/>
          </a:prstGeom>
          <a:ln w="31750">
            <a:solidFill>
              <a:srgbClr val="5D81B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BD85A08-8B24-0129-97B6-124115EBFA43}"/>
              </a:ext>
            </a:extLst>
          </p:cNvPr>
          <p:cNvCxnSpPr>
            <a:cxnSpLocks/>
          </p:cNvCxnSpPr>
          <p:nvPr/>
        </p:nvCxnSpPr>
        <p:spPr>
          <a:xfrm flipH="1">
            <a:off x="1578709" y="3399364"/>
            <a:ext cx="2612103" cy="0"/>
          </a:xfrm>
          <a:prstGeom prst="line">
            <a:avLst/>
          </a:prstGeom>
          <a:ln w="31750">
            <a:solidFill>
              <a:srgbClr val="5D81B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25195BD1-3A17-39C0-DD75-55C2DD77FD65}"/>
              </a:ext>
            </a:extLst>
          </p:cNvPr>
          <p:cNvSpPr/>
          <p:nvPr/>
        </p:nvSpPr>
        <p:spPr>
          <a:xfrm>
            <a:off x="3152095" y="3010217"/>
            <a:ext cx="163636" cy="163636"/>
          </a:xfrm>
          <a:prstGeom prst="ellipse">
            <a:avLst/>
          </a:prstGeom>
          <a:solidFill>
            <a:schemeClr val="bg1"/>
          </a:solidFill>
          <a:ln w="31750">
            <a:solidFill>
              <a:srgbClr val="E29C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CB51C65-59A7-FDB2-C61F-345549F55089}"/>
              </a:ext>
            </a:extLst>
          </p:cNvPr>
          <p:cNvSpPr/>
          <p:nvPr/>
        </p:nvSpPr>
        <p:spPr>
          <a:xfrm>
            <a:off x="4121918" y="3312501"/>
            <a:ext cx="163636" cy="163636"/>
          </a:xfrm>
          <a:prstGeom prst="ellipse">
            <a:avLst/>
          </a:prstGeom>
          <a:solidFill>
            <a:schemeClr val="bg1"/>
          </a:solidFill>
          <a:ln w="31750">
            <a:solidFill>
              <a:srgbClr val="5D81B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636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AABDF4-14A1-9F49-5991-6057A374E803}"/>
              </a:ext>
            </a:extLst>
          </p:cNvPr>
          <p:cNvSpPr txBox="1"/>
          <p:nvPr/>
        </p:nvSpPr>
        <p:spPr>
          <a:xfrm>
            <a:off x="1472589" y="987480"/>
            <a:ext cx="4578296" cy="372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18" dirty="0">
                <a:solidFill>
                  <a:srgbClr val="0000FF"/>
                </a:solidFill>
                <a:latin typeface="TimesNewRomanPSMT"/>
              </a:rPr>
              <a:t>https://</a:t>
            </a:r>
            <a:r>
              <a:rPr lang="en-US" sz="1818" dirty="0" err="1">
                <a:solidFill>
                  <a:srgbClr val="0000FF"/>
                </a:solidFill>
                <a:latin typeface="TimesNewRomanPSMT"/>
              </a:rPr>
              <a:t>doi.org</a:t>
            </a:r>
            <a:r>
              <a:rPr lang="en-US" sz="1818" dirty="0">
                <a:solidFill>
                  <a:srgbClr val="0000FF"/>
                </a:solidFill>
                <a:latin typeface="TimesNewRomanPSMT"/>
              </a:rPr>
              <a:t>/10.48550/arXiv.2203.07261 </a:t>
            </a:r>
            <a:endParaRPr lang="en-US" sz="163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AA2571-3D98-C992-3FF5-2FE9134FCB97}"/>
              </a:ext>
            </a:extLst>
          </p:cNvPr>
          <p:cNvSpPr txBox="1"/>
          <p:nvPr/>
        </p:nvSpPr>
        <p:spPr>
          <a:xfrm>
            <a:off x="2241332" y="1533090"/>
            <a:ext cx="5549965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rgbClr val="FF0000"/>
                </a:solidFill>
              </a:rPr>
              <a:t>M</a:t>
            </a:r>
            <a:r>
              <a:rPr lang="en-CH" sz="2400" dirty="0">
                <a:solidFill>
                  <a:srgbClr val="FF0000"/>
                </a:solidFill>
              </a:rPr>
              <a:t>uon collisions in the range of 10 TeV have comparable discovery potential to hadron collision in the range of 100 TeV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E1977A1-43B1-104F-6A09-2CBC9E559F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96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1144800"/>
          </a:xfrm>
        </p:spPr>
        <p:txBody>
          <a:bodyPr/>
          <a:lstStyle/>
          <a:p>
            <a:r>
              <a:rPr lang="en-US" dirty="0"/>
              <a:t>Muon Collider: Sustainable ?</a:t>
            </a:r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2A0594-84A5-AE7A-F1E4-AC86B2FBE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5945" y="1174975"/>
            <a:ext cx="5325712" cy="49218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2E623C-5C20-6775-6096-FAFFA4712DE8}"/>
              </a:ext>
            </a:extLst>
          </p:cNvPr>
          <p:cNvSpPr txBox="1"/>
          <p:nvPr/>
        </p:nvSpPr>
        <p:spPr>
          <a:xfrm>
            <a:off x="2883218" y="1298003"/>
            <a:ext cx="4118435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dirty="0" err="1">
                <a:latin typeface="Calibri" panose="020F0502020204030204" pitchFamily="34" charset="0"/>
              </a:rPr>
              <a:t>K.Long</a:t>
            </a:r>
            <a:r>
              <a:rPr lang="en-US" sz="1636" dirty="0">
                <a:latin typeface="Calibri" panose="020F0502020204030204" pitchFamily="34" charset="0"/>
              </a:rPr>
              <a:t> et al, Nature Physics, v.17, p.289, 2021 </a:t>
            </a:r>
            <a:endParaRPr lang="en-US" sz="163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0E0ED4-8A3C-05B5-FF32-72FBF20F114B}"/>
              </a:ext>
            </a:extLst>
          </p:cNvPr>
          <p:cNvGrpSpPr/>
          <p:nvPr/>
        </p:nvGrpSpPr>
        <p:grpSpPr>
          <a:xfrm>
            <a:off x="5013165" y="2792456"/>
            <a:ext cx="3958426" cy="2917063"/>
            <a:chOff x="5509717" y="3349164"/>
            <a:chExt cx="4354269" cy="3208771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22D61-B4E5-8661-C4CD-2C13AD492DB6}"/>
                </a:ext>
              </a:extLst>
            </p:cNvPr>
            <p:cNvSpPr/>
            <p:nvPr/>
          </p:nvSpPr>
          <p:spPr>
            <a:xfrm rot="2838312">
              <a:off x="5996916" y="2861965"/>
              <a:ext cx="609601" cy="1584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3053F87-807B-6246-51E8-F4A455D8EDD8}"/>
                </a:ext>
              </a:extLst>
            </p:cNvPr>
            <p:cNvSpPr txBox="1"/>
            <p:nvPr/>
          </p:nvSpPr>
          <p:spPr>
            <a:xfrm>
              <a:off x="5829300" y="4831309"/>
              <a:ext cx="4034686" cy="172662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FF0000"/>
                  </a:solidFill>
                </a:rPr>
                <a:t>A muon collider at 10 </a:t>
              </a:r>
              <a:r>
                <a:rPr lang="en-US" sz="2400" dirty="0" err="1">
                  <a:solidFill>
                    <a:srgbClr val="FF0000"/>
                  </a:solidFill>
                </a:rPr>
                <a:t>TeV</a:t>
              </a:r>
              <a:r>
                <a:rPr lang="en-US" sz="2400" dirty="0">
                  <a:solidFill>
                    <a:srgbClr val="FF0000"/>
                  </a:solidFill>
                </a:rPr>
                <a:t> can provide the highest integrated luminosity per unit energy consumption </a:t>
              </a:r>
              <a:endParaRPr lang="en-CH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E1C083F-571B-09E0-68AD-86C9DF4DD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831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AF076-9713-A37E-4ACB-B012636AE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37"/>
            <a:ext cx="8226854" cy="1144800"/>
          </a:xfrm>
        </p:spPr>
        <p:txBody>
          <a:bodyPr/>
          <a:lstStyle/>
          <a:p>
            <a:r>
              <a:rPr lang="en-US" dirty="0"/>
              <a:t>Muon Collider: Affordable ?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A18416C-AADB-1435-3C5A-EA66B1C572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07" r="2559"/>
          <a:stretch/>
        </p:blipFill>
        <p:spPr>
          <a:xfrm>
            <a:off x="86982" y="938691"/>
            <a:ext cx="5408787" cy="466164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AF82B0-FDCA-9FF8-9024-85F6B6841CF2}"/>
              </a:ext>
            </a:extLst>
          </p:cNvPr>
          <p:cNvSpPr txBox="1"/>
          <p:nvPr/>
        </p:nvSpPr>
        <p:spPr>
          <a:xfrm>
            <a:off x="974692" y="4451825"/>
            <a:ext cx="4239879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36" dirty="0">
                <a:latin typeface="Calibri" panose="020F0502020204030204" pitchFamily="34" charset="0"/>
              </a:rPr>
              <a:t>D. </a:t>
            </a:r>
            <a:r>
              <a:rPr lang="en-US" sz="1636" dirty="0" err="1">
                <a:latin typeface="Calibri" panose="020F0502020204030204" pitchFamily="34" charset="0"/>
              </a:rPr>
              <a:t>Neuffer</a:t>
            </a:r>
            <a:r>
              <a:rPr lang="en-US" sz="1636" dirty="0">
                <a:latin typeface="Calibri" panose="020F0502020204030204" pitchFamily="34" charset="0"/>
              </a:rPr>
              <a:t> and V. </a:t>
            </a:r>
            <a:r>
              <a:rPr lang="en-US" sz="1636" dirty="0" err="1">
                <a:latin typeface="Calibri" panose="020F0502020204030204" pitchFamily="34" charset="0"/>
              </a:rPr>
              <a:t>Shiltsev</a:t>
            </a:r>
            <a:r>
              <a:rPr lang="en-US" sz="1636" dirty="0">
                <a:latin typeface="Calibri" panose="020F0502020204030204" pitchFamily="34" charset="0"/>
              </a:rPr>
              <a:t> 2018 JINST 13 T10003</a:t>
            </a:r>
            <a:endParaRPr lang="en-US" sz="1636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CD23338-BAAF-4FF9-67C0-9FD51EC3FA8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2035" y="4087040"/>
            <a:ext cx="3736901" cy="199636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12FCE94-014F-B8E3-7A64-854F0A723966}"/>
              </a:ext>
            </a:extLst>
          </p:cNvPr>
          <p:cNvGrpSpPr/>
          <p:nvPr/>
        </p:nvGrpSpPr>
        <p:grpSpPr>
          <a:xfrm>
            <a:off x="3581322" y="1230427"/>
            <a:ext cx="5248990" cy="3272795"/>
            <a:chOff x="3934691" y="1769679"/>
            <a:chExt cx="5773892" cy="3600075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0E8694BC-6D3A-A167-B116-B7A3DCB66464}"/>
                </a:ext>
              </a:extLst>
            </p:cNvPr>
            <p:cNvSpPr/>
            <p:nvPr/>
          </p:nvSpPr>
          <p:spPr>
            <a:xfrm>
              <a:off x="3934691" y="3785754"/>
              <a:ext cx="609600" cy="1584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2BF04CC-FC8E-DE93-EF52-21AFFFD65170}"/>
                </a:ext>
              </a:extLst>
            </p:cNvPr>
            <p:cNvSpPr txBox="1"/>
            <p:nvPr/>
          </p:nvSpPr>
          <p:spPr>
            <a:xfrm>
              <a:off x="6040584" y="1769679"/>
              <a:ext cx="3667999" cy="21328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solidFill>
                    <a:srgbClr val="FF0000"/>
                  </a:solidFill>
                </a:rPr>
                <a:t>A 10 </a:t>
              </a:r>
              <a:r>
                <a:rPr lang="en-US" sz="2400" dirty="0" err="1">
                  <a:solidFill>
                    <a:srgbClr val="FF0000"/>
                  </a:solidFill>
                </a:rPr>
                <a:t>TeV</a:t>
              </a:r>
              <a:r>
                <a:rPr lang="en-US" sz="2400" dirty="0">
                  <a:solidFill>
                    <a:srgbClr val="FF0000"/>
                  </a:solidFill>
                </a:rPr>
                <a:t> muon collider profiting from the LHC infrastructure could be the most cost-effective energy frontier collider </a:t>
              </a:r>
              <a:endParaRPr lang="en-CH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A2153EE-CBA7-868C-12E0-1F1578989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29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4.tiff">
            <a:extLst>
              <a:ext uri="{FF2B5EF4-FFF2-40B4-BE49-F238E27FC236}">
                <a16:creationId xmlns:a16="http://schemas.microsoft.com/office/drawing/2014/main" id="{C78F7BAC-3925-522F-9A78-A2AFA1F89B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773" y="1951820"/>
            <a:ext cx="9135341" cy="22597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097" y="-1"/>
            <a:ext cx="8221807" cy="727423"/>
          </a:xfrm>
        </p:spPr>
        <p:txBody>
          <a:bodyPr>
            <a:noAutofit/>
          </a:bodyPr>
          <a:lstStyle/>
          <a:p>
            <a:r>
              <a:rPr lang="en-US" sz="3600" dirty="0"/>
              <a:t>Proton-driven </a:t>
            </a:r>
            <a:r>
              <a:rPr lang="en-US" sz="3600" dirty="0" err="1"/>
              <a:t>Muon</a:t>
            </a:r>
            <a:r>
              <a:rPr lang="en-US" sz="3600" dirty="0"/>
              <a:t> Collider Concept</a:t>
            </a:r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99DE4627-ED1E-C864-E476-6A11E3F2B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defPPr>
              <a:defRPr lang="en-US"/>
            </a:defPPr>
            <a:lvl1pPr marL="0" algn="r" defTabSz="501915" rtl="0" eaLnBrk="1" latinLnBrk="0" hangingPunct="1">
              <a:defRPr sz="13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01915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3828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05744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07654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09567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1485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13397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15309" algn="l" defTabSz="501915" rtl="0" eaLnBrk="1" latinLnBrk="0" hangingPunct="1"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FF96EDD-7058-06E8-CE79-C9EF4FB85522}"/>
              </a:ext>
            </a:extLst>
          </p:cNvPr>
          <p:cNvGrpSpPr/>
          <p:nvPr/>
        </p:nvGrpSpPr>
        <p:grpSpPr>
          <a:xfrm>
            <a:off x="2008265" y="665429"/>
            <a:ext cx="3706757" cy="1211350"/>
            <a:chOff x="2204328" y="1448763"/>
            <a:chExt cx="4077433" cy="133248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02A5D06-C5A5-A9B1-A44F-60C22FA101B6}"/>
                </a:ext>
              </a:extLst>
            </p:cNvPr>
            <p:cNvSpPr txBox="1"/>
            <p:nvPr/>
          </p:nvSpPr>
          <p:spPr>
            <a:xfrm>
              <a:off x="2204328" y="1448763"/>
              <a:ext cx="4077433" cy="963034"/>
            </a:xfrm>
            <a:prstGeom prst="rect">
              <a:avLst/>
            </a:prstGeom>
            <a:noFill/>
          </p:spPr>
          <p:txBody>
            <a:bodyPr wrap="square" lIns="91301" tIns="45651" rIns="91301" bIns="45651" rtlCol="0">
              <a:spAutoFit/>
            </a:bodyPr>
            <a:lstStyle/>
            <a:p>
              <a:pPr algn="ctr"/>
              <a:r>
                <a:rPr lang="en-US" sz="2545" dirty="0">
                  <a:solidFill>
                    <a:srgbClr val="FF0000"/>
                  </a:solidFill>
                </a:rPr>
                <a:t>Produce a low emittance muon beam…</a:t>
              </a:r>
            </a:p>
          </p:txBody>
        </p:sp>
        <p:sp>
          <p:nvSpPr>
            <p:cNvPr id="5" name="Right Brace 4">
              <a:extLst>
                <a:ext uri="{FF2B5EF4-FFF2-40B4-BE49-F238E27FC236}">
                  <a16:creationId xmlns:a16="http://schemas.microsoft.com/office/drawing/2014/main" id="{1BF266E2-01CD-44F1-9B17-AA4FFD52D939}"/>
                </a:ext>
              </a:extLst>
            </p:cNvPr>
            <p:cNvSpPr/>
            <p:nvPr/>
          </p:nvSpPr>
          <p:spPr>
            <a:xfrm rot="16200000">
              <a:off x="4071596" y="806374"/>
              <a:ext cx="342900" cy="3606848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B9C9161-AD41-FC2A-33D0-4E6049383839}"/>
              </a:ext>
            </a:extLst>
          </p:cNvPr>
          <p:cNvGrpSpPr/>
          <p:nvPr/>
        </p:nvGrpSpPr>
        <p:grpSpPr>
          <a:xfrm>
            <a:off x="7552919" y="995051"/>
            <a:ext cx="1555972" cy="876203"/>
            <a:chOff x="8303447" y="1811348"/>
            <a:chExt cx="1711569" cy="963823"/>
          </a:xfrm>
        </p:grpSpPr>
        <p:sp>
          <p:nvSpPr>
            <p:cNvPr id="8" name="TextBox 7"/>
            <p:cNvSpPr txBox="1"/>
            <p:nvPr/>
          </p:nvSpPr>
          <p:spPr>
            <a:xfrm>
              <a:off x="8303447" y="1811348"/>
              <a:ext cx="1711569" cy="963033"/>
            </a:xfrm>
            <a:prstGeom prst="rect">
              <a:avLst/>
            </a:prstGeom>
            <a:noFill/>
          </p:spPr>
          <p:txBody>
            <a:bodyPr wrap="square" lIns="91301" tIns="45651" rIns="91301" bIns="45651" rtlCol="0">
              <a:spAutoFit/>
            </a:bodyPr>
            <a:lstStyle/>
            <a:p>
              <a:r>
                <a:rPr lang="en-US" sz="2545" dirty="0">
                  <a:solidFill>
                    <a:srgbClr val="FF0000"/>
                  </a:solidFill>
                </a:rPr>
                <a:t>… collide !</a:t>
              </a:r>
            </a:p>
          </p:txBody>
        </p:sp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7E99717C-9557-0896-C864-938BD5AA76B8}"/>
                </a:ext>
              </a:extLst>
            </p:cNvPr>
            <p:cNvSpPr/>
            <p:nvPr/>
          </p:nvSpPr>
          <p:spPr>
            <a:xfrm rot="16200000">
              <a:off x="9049304" y="1891805"/>
              <a:ext cx="342900" cy="1423831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D69FAC-22BE-3002-5435-D982F9E5E1CF}"/>
              </a:ext>
            </a:extLst>
          </p:cNvPr>
          <p:cNvGrpSpPr/>
          <p:nvPr/>
        </p:nvGrpSpPr>
        <p:grpSpPr>
          <a:xfrm>
            <a:off x="5116468" y="4266929"/>
            <a:ext cx="3022245" cy="1195183"/>
            <a:chOff x="5623352" y="5410415"/>
            <a:chExt cx="3324469" cy="1314701"/>
          </a:xfrm>
        </p:grpSpPr>
        <p:sp>
          <p:nvSpPr>
            <p:cNvPr id="7" name="TextBox 6"/>
            <p:cNvSpPr txBox="1"/>
            <p:nvPr/>
          </p:nvSpPr>
          <p:spPr>
            <a:xfrm>
              <a:off x="5623352" y="5762083"/>
              <a:ext cx="3324469" cy="963033"/>
            </a:xfrm>
            <a:prstGeom prst="rect">
              <a:avLst/>
            </a:prstGeom>
            <a:noFill/>
          </p:spPr>
          <p:txBody>
            <a:bodyPr wrap="square" lIns="91301" tIns="45651" rIns="91301" bIns="45651" rtlCol="0">
              <a:spAutoFit/>
            </a:bodyPr>
            <a:lstStyle/>
            <a:p>
              <a:pPr algn="ctr"/>
              <a:r>
                <a:rPr lang="en-US" sz="2545" dirty="0">
                  <a:solidFill>
                    <a:srgbClr val="FF0000"/>
                  </a:solidFill>
                </a:rPr>
                <a:t>… accelerate muons…</a:t>
              </a: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14F567CE-2AEA-E10A-1283-F5B82C3574EF}"/>
                </a:ext>
              </a:extLst>
            </p:cNvPr>
            <p:cNvSpPr/>
            <p:nvPr/>
          </p:nvSpPr>
          <p:spPr>
            <a:xfrm rot="5400000" flipV="1">
              <a:off x="7124082" y="4368557"/>
              <a:ext cx="342900" cy="2426616"/>
            </a:xfrm>
            <a:prstGeom prst="rightBrace">
              <a:avLst>
                <a:gd name="adj1" fmla="val 31666"/>
                <a:gd name="adj2" fmla="val 5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7FF877D-D89B-9E13-B1BF-AF640594E76B}"/>
              </a:ext>
            </a:extLst>
          </p:cNvPr>
          <p:cNvGrpSpPr/>
          <p:nvPr/>
        </p:nvGrpSpPr>
        <p:grpSpPr>
          <a:xfrm>
            <a:off x="693985" y="1372670"/>
            <a:ext cx="8439471" cy="3123311"/>
            <a:chOff x="758620" y="2226728"/>
            <a:chExt cx="9283418" cy="343564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7604E7-9B6E-F9A7-6865-4A2035226616}"/>
                </a:ext>
              </a:extLst>
            </p:cNvPr>
            <p:cNvSpPr txBox="1"/>
            <p:nvPr/>
          </p:nvSpPr>
          <p:spPr>
            <a:xfrm>
              <a:off x="3191133" y="5283894"/>
              <a:ext cx="1827690" cy="378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36" dirty="0"/>
                <a:t>S</a:t>
              </a:r>
              <a:r>
                <a:rPr lang="en-CH" sz="1636" dirty="0"/>
                <a:t>teady state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7AE5F2-F7E8-87A1-48FD-7B42B8195A61}"/>
                </a:ext>
              </a:extLst>
            </p:cNvPr>
            <p:cNvSpPr txBox="1"/>
            <p:nvPr/>
          </p:nvSpPr>
          <p:spPr>
            <a:xfrm>
              <a:off x="8558747" y="5265397"/>
              <a:ext cx="1483291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6" dirty="0"/>
                <a:t>S</a:t>
              </a:r>
              <a:r>
                <a:rPr lang="en-CH" sz="1636" dirty="0"/>
                <a:t>teady state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F2342AF-20F7-8437-EDA8-F6C8BBCED5FF}"/>
                </a:ext>
              </a:extLst>
            </p:cNvPr>
            <p:cNvSpPr txBox="1"/>
            <p:nvPr/>
          </p:nvSpPr>
          <p:spPr>
            <a:xfrm>
              <a:off x="7171473" y="2534504"/>
              <a:ext cx="908454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6" dirty="0">
                  <a:solidFill>
                    <a:srgbClr val="FF0000"/>
                  </a:solidFill>
                </a:rPr>
                <a:t>Pulsed</a:t>
              </a:r>
              <a:endParaRPr lang="en-CH" sz="1636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CC9435A-234F-5ED9-2846-01DF7AD47993}"/>
                </a:ext>
              </a:extLst>
            </p:cNvPr>
            <p:cNvSpPr txBox="1"/>
            <p:nvPr/>
          </p:nvSpPr>
          <p:spPr>
            <a:xfrm>
              <a:off x="6209526" y="2226728"/>
              <a:ext cx="1000282" cy="6553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36" dirty="0"/>
                <a:t>Steady state</a:t>
              </a:r>
              <a:endParaRPr lang="en-CH" sz="1636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1F392B-41EC-709F-971F-27FA10D9C933}"/>
                </a:ext>
              </a:extLst>
            </p:cNvPr>
            <p:cNvSpPr txBox="1"/>
            <p:nvPr/>
          </p:nvSpPr>
          <p:spPr>
            <a:xfrm>
              <a:off x="758620" y="2534504"/>
              <a:ext cx="908454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6" dirty="0">
                  <a:solidFill>
                    <a:srgbClr val="FF0000"/>
                  </a:solidFill>
                </a:rPr>
                <a:t>Pulsed</a:t>
              </a:r>
              <a:endParaRPr lang="en-CH" sz="1636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6" name="Picture 2" descr="U.S. Muon Accelerator Program Activity Description">
            <a:extLst>
              <a:ext uri="{FF2B5EF4-FFF2-40B4-BE49-F238E27FC236}">
                <a16:creationId xmlns:a16="http://schemas.microsoft.com/office/drawing/2014/main" id="{95796704-F465-1C3C-4913-FE1D949FB5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" t="6255" r="4807" b="3468"/>
          <a:stretch/>
        </p:blipFill>
        <p:spPr bwMode="auto">
          <a:xfrm>
            <a:off x="8238037" y="34125"/>
            <a:ext cx="842819" cy="93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EF886E6B-661B-85D6-CB4B-C4D444A8E8FC}"/>
              </a:ext>
            </a:extLst>
          </p:cNvPr>
          <p:cNvGrpSpPr/>
          <p:nvPr/>
        </p:nvGrpSpPr>
        <p:grpSpPr>
          <a:xfrm>
            <a:off x="88303" y="4278589"/>
            <a:ext cx="6099115" cy="1761111"/>
            <a:chOff x="92369" y="5423239"/>
            <a:chExt cx="6709027" cy="193722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AFF45B8-1033-8AEA-3FDC-57337AADA8D2}"/>
                </a:ext>
              </a:extLst>
            </p:cNvPr>
            <p:cNvCxnSpPr/>
            <p:nvPr/>
          </p:nvCxnSpPr>
          <p:spPr>
            <a:xfrm flipV="1">
              <a:off x="565589" y="5677455"/>
              <a:ext cx="0" cy="139043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7C69BD9-67E4-D2F3-D85D-FF046DEC6A68}"/>
                </a:ext>
              </a:extLst>
            </p:cNvPr>
            <p:cNvCxnSpPr>
              <a:cxnSpLocks/>
            </p:cNvCxnSpPr>
            <p:nvPr/>
          </p:nvCxnSpPr>
          <p:spPr>
            <a:xfrm>
              <a:off x="435032" y="6934540"/>
              <a:ext cx="62746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12727CA-57F4-0C35-2E4D-93424D7C59B3}"/>
                </a:ext>
              </a:extLst>
            </p:cNvPr>
            <p:cNvSpPr/>
            <p:nvPr/>
          </p:nvSpPr>
          <p:spPr>
            <a:xfrm>
              <a:off x="1101054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74184AA-C7E7-D403-2A0B-B896A24E1A25}"/>
                </a:ext>
              </a:extLst>
            </p:cNvPr>
            <p:cNvSpPr/>
            <p:nvPr/>
          </p:nvSpPr>
          <p:spPr>
            <a:xfrm>
              <a:off x="2859989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2E931A2-16E0-EF48-7BA5-7CC0CFAD2C30}"/>
                </a:ext>
              </a:extLst>
            </p:cNvPr>
            <p:cNvSpPr/>
            <p:nvPr/>
          </p:nvSpPr>
          <p:spPr>
            <a:xfrm>
              <a:off x="4618924" y="5812816"/>
              <a:ext cx="45719" cy="111600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DB4AA75D-4577-A265-7F4C-4BC9D5B72C42}"/>
                </a:ext>
              </a:extLst>
            </p:cNvPr>
            <p:cNvSpPr/>
            <p:nvPr/>
          </p:nvSpPr>
          <p:spPr>
            <a:xfrm>
              <a:off x="1172229" y="6007440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61A7B5-0F05-C212-983C-03A3FBB24D54}"/>
                </a:ext>
              </a:extLst>
            </p:cNvPr>
            <p:cNvSpPr txBox="1"/>
            <p:nvPr/>
          </p:nvSpPr>
          <p:spPr>
            <a:xfrm>
              <a:off x="6093677" y="6935668"/>
              <a:ext cx="707719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36" dirty="0"/>
                <a:t>Time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F709447-7FCC-6A43-45A4-40136853ECEE}"/>
                </a:ext>
              </a:extLst>
            </p:cNvPr>
            <p:cNvSpPr txBox="1"/>
            <p:nvPr/>
          </p:nvSpPr>
          <p:spPr>
            <a:xfrm rot="16200000">
              <a:off x="-575535" y="6124345"/>
              <a:ext cx="1714284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36" dirty="0"/>
                <a:t>B</a:t>
              </a:r>
              <a:r>
                <a:rPr lang="en-CH" sz="1636" dirty="0"/>
                <a:t>eam intensity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29A41B1-6903-0D81-C5F4-6A00CB4C9FFF}"/>
                </a:ext>
              </a:extLst>
            </p:cNvPr>
            <p:cNvSpPr txBox="1"/>
            <p:nvPr/>
          </p:nvSpPr>
          <p:spPr>
            <a:xfrm>
              <a:off x="1351618" y="6967913"/>
              <a:ext cx="1576747" cy="378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36" dirty="0"/>
                <a:t>100…200 ms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423FC06-5D83-8C00-C96D-462817360369}"/>
                </a:ext>
              </a:extLst>
            </p:cNvPr>
            <p:cNvSpPr txBox="1"/>
            <p:nvPr/>
          </p:nvSpPr>
          <p:spPr>
            <a:xfrm rot="16200000">
              <a:off x="487452" y="6239399"/>
              <a:ext cx="889059" cy="347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55" dirty="0">
                  <a:solidFill>
                    <a:srgbClr val="FF0000"/>
                  </a:solidFill>
                </a:rPr>
                <a:t>protons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75F9539-3FDB-0CA2-6FDC-E0038161443C}"/>
                </a:ext>
              </a:extLst>
            </p:cNvPr>
            <p:cNvSpPr txBox="1"/>
            <p:nvPr/>
          </p:nvSpPr>
          <p:spPr>
            <a:xfrm rot="1374717">
              <a:off x="1602117" y="6340703"/>
              <a:ext cx="820289" cy="347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55" dirty="0">
                  <a:solidFill>
                    <a:srgbClr val="00B050"/>
                  </a:solidFill>
                </a:rPr>
                <a:t>muons</a:t>
              </a:r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89D81AA0-2834-162F-FB91-8E15BC39FCBC}"/>
                </a:ext>
              </a:extLst>
            </p:cNvPr>
            <p:cNvSpPr/>
            <p:nvPr/>
          </p:nvSpPr>
          <p:spPr>
            <a:xfrm>
              <a:off x="2943619" y="5996892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3FC8BFE-6A78-F650-B75A-D4D52B1B9AF9}"/>
                </a:ext>
              </a:extLst>
            </p:cNvPr>
            <p:cNvSpPr/>
            <p:nvPr/>
          </p:nvSpPr>
          <p:spPr>
            <a:xfrm>
              <a:off x="4695421" y="5996646"/>
              <a:ext cx="1514475" cy="930275"/>
            </a:xfrm>
            <a:custGeom>
              <a:avLst/>
              <a:gdLst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9575 w 1524000"/>
                <a:gd name="connsiteY6" fmla="*/ 4540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403225 w 1524000"/>
                <a:gd name="connsiteY6" fmla="*/ 50482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55575 w 1524000"/>
                <a:gd name="connsiteY4" fmla="*/ 3492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2550 w 1524000"/>
                <a:gd name="connsiteY3" fmla="*/ 26987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27100"/>
                <a:gd name="connsiteX1" fmla="*/ 25400 w 1524000"/>
                <a:gd name="connsiteY1" fmla="*/ 0 h 927100"/>
                <a:gd name="connsiteX2" fmla="*/ 50800 w 1524000"/>
                <a:gd name="connsiteY2" fmla="*/ 180975 h 927100"/>
                <a:gd name="connsiteX3" fmla="*/ 88900 w 1524000"/>
                <a:gd name="connsiteY3" fmla="*/ 263525 h 927100"/>
                <a:gd name="connsiteX4" fmla="*/ 146050 w 1524000"/>
                <a:gd name="connsiteY4" fmla="*/ 336550 h 927100"/>
                <a:gd name="connsiteX5" fmla="*/ 231775 w 1524000"/>
                <a:gd name="connsiteY5" fmla="*/ 400050 h 927100"/>
                <a:gd name="connsiteX6" fmla="*/ 381000 w 1524000"/>
                <a:gd name="connsiteY6" fmla="*/ 485775 h 927100"/>
                <a:gd name="connsiteX7" fmla="*/ 1524000 w 1524000"/>
                <a:gd name="connsiteY7" fmla="*/ 917575 h 927100"/>
                <a:gd name="connsiteX0" fmla="*/ 0 w 1524000"/>
                <a:gd name="connsiteY0" fmla="*/ 927100 h 930275"/>
                <a:gd name="connsiteX1" fmla="*/ 25400 w 1524000"/>
                <a:gd name="connsiteY1" fmla="*/ 0 h 930275"/>
                <a:gd name="connsiteX2" fmla="*/ 50800 w 1524000"/>
                <a:gd name="connsiteY2" fmla="*/ 180975 h 930275"/>
                <a:gd name="connsiteX3" fmla="*/ 88900 w 1524000"/>
                <a:gd name="connsiteY3" fmla="*/ 263525 h 930275"/>
                <a:gd name="connsiteX4" fmla="*/ 146050 w 1524000"/>
                <a:gd name="connsiteY4" fmla="*/ 336550 h 930275"/>
                <a:gd name="connsiteX5" fmla="*/ 231775 w 1524000"/>
                <a:gd name="connsiteY5" fmla="*/ 400050 h 930275"/>
                <a:gd name="connsiteX6" fmla="*/ 381000 w 1524000"/>
                <a:gd name="connsiteY6" fmla="*/ 485775 h 930275"/>
                <a:gd name="connsiteX7" fmla="*/ 1524000 w 1524000"/>
                <a:gd name="connsiteY7" fmla="*/ 930275 h 930275"/>
                <a:gd name="connsiteX0" fmla="*/ 0 w 1514475"/>
                <a:gd name="connsiteY0" fmla="*/ 930275 h 930275"/>
                <a:gd name="connsiteX1" fmla="*/ 15875 w 1514475"/>
                <a:gd name="connsiteY1" fmla="*/ 0 h 930275"/>
                <a:gd name="connsiteX2" fmla="*/ 41275 w 1514475"/>
                <a:gd name="connsiteY2" fmla="*/ 180975 h 930275"/>
                <a:gd name="connsiteX3" fmla="*/ 79375 w 1514475"/>
                <a:gd name="connsiteY3" fmla="*/ 263525 h 930275"/>
                <a:gd name="connsiteX4" fmla="*/ 136525 w 1514475"/>
                <a:gd name="connsiteY4" fmla="*/ 336550 h 930275"/>
                <a:gd name="connsiteX5" fmla="*/ 222250 w 1514475"/>
                <a:gd name="connsiteY5" fmla="*/ 400050 h 930275"/>
                <a:gd name="connsiteX6" fmla="*/ 371475 w 1514475"/>
                <a:gd name="connsiteY6" fmla="*/ 485775 h 930275"/>
                <a:gd name="connsiteX7" fmla="*/ 1514475 w 1514475"/>
                <a:gd name="connsiteY7" fmla="*/ 930275 h 930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4475" h="930275">
                  <a:moveTo>
                    <a:pt x="0" y="930275"/>
                  </a:moveTo>
                  <a:lnTo>
                    <a:pt x="15875" y="0"/>
                  </a:lnTo>
                  <a:lnTo>
                    <a:pt x="41275" y="180975"/>
                  </a:lnTo>
                  <a:lnTo>
                    <a:pt x="79375" y="263525"/>
                  </a:lnTo>
                  <a:lnTo>
                    <a:pt x="136525" y="336550"/>
                  </a:lnTo>
                  <a:lnTo>
                    <a:pt x="222250" y="400050"/>
                  </a:lnTo>
                  <a:lnTo>
                    <a:pt x="371475" y="485775"/>
                  </a:lnTo>
                  <a:cubicBezTo>
                    <a:pt x="742950" y="640292"/>
                    <a:pt x="1143000" y="775758"/>
                    <a:pt x="1514475" y="930275"/>
                  </a:cubicBezTo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A8885B7-AFA9-1B2B-59B9-C2BFF9A4EB41}"/>
                </a:ext>
              </a:extLst>
            </p:cNvPr>
            <p:cNvCxnSpPr>
              <a:cxnSpLocks/>
            </p:cNvCxnSpPr>
            <p:nvPr/>
          </p:nvCxnSpPr>
          <p:spPr>
            <a:xfrm>
              <a:off x="1066800" y="7301260"/>
              <a:ext cx="187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DC5CF69-8F5C-DB11-4BCD-835F7163CD13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 flipV="1">
              <a:off x="1123913" y="6928816"/>
              <a:ext cx="1" cy="43164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C6B7343A-3B9C-07D4-B44D-0D7367AE42A4}"/>
                </a:ext>
              </a:extLst>
            </p:cNvPr>
            <p:cNvCxnSpPr>
              <a:cxnSpLocks/>
              <a:endCxn id="24" idx="2"/>
            </p:cNvCxnSpPr>
            <p:nvPr/>
          </p:nvCxnSpPr>
          <p:spPr>
            <a:xfrm flipV="1">
              <a:off x="2882849" y="6928816"/>
              <a:ext cx="0" cy="431645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27927262-8F9D-DA04-F53E-F7EB98AF14B0}"/>
                </a:ext>
              </a:extLst>
            </p:cNvPr>
            <p:cNvSpPr/>
            <p:nvPr/>
          </p:nvSpPr>
          <p:spPr>
            <a:xfrm>
              <a:off x="1130300" y="5886450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7FF9F15-A698-EB95-BA24-41E5F734B637}"/>
                </a:ext>
              </a:extLst>
            </p:cNvPr>
            <p:cNvSpPr txBox="1"/>
            <p:nvPr/>
          </p:nvSpPr>
          <p:spPr>
            <a:xfrm rot="16200000">
              <a:off x="889625" y="5596854"/>
              <a:ext cx="695094" cy="347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55" dirty="0">
                  <a:solidFill>
                    <a:srgbClr val="7030A0"/>
                  </a:solidFill>
                </a:rPr>
                <a:t>pions</a:t>
              </a:r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88813BC-E5C5-0276-7D2E-F0A0A173AAEC}"/>
                </a:ext>
              </a:extLst>
            </p:cNvPr>
            <p:cNvSpPr/>
            <p:nvPr/>
          </p:nvSpPr>
          <p:spPr>
            <a:xfrm>
              <a:off x="2893644" y="5886450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25A8B13E-D7FC-EF01-BDAA-2DDEAF029EDA}"/>
                </a:ext>
              </a:extLst>
            </p:cNvPr>
            <p:cNvSpPr/>
            <p:nvPr/>
          </p:nvSpPr>
          <p:spPr>
            <a:xfrm>
              <a:off x="4651865" y="5887868"/>
              <a:ext cx="73025" cy="1050925"/>
            </a:xfrm>
            <a:custGeom>
              <a:avLst/>
              <a:gdLst>
                <a:gd name="connsiteX0" fmla="*/ 0 w 73025"/>
                <a:gd name="connsiteY0" fmla="*/ 1041400 h 1050925"/>
                <a:gd name="connsiteX1" fmla="*/ 19050 w 73025"/>
                <a:gd name="connsiteY1" fmla="*/ 0 h 1050925"/>
                <a:gd name="connsiteX2" fmla="*/ 73025 w 73025"/>
                <a:gd name="connsiteY2" fmla="*/ 1050925 h 1050925"/>
                <a:gd name="connsiteX3" fmla="*/ 73025 w 73025"/>
                <a:gd name="connsiteY3" fmla="*/ 1050925 h 1050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025" h="1050925">
                  <a:moveTo>
                    <a:pt x="0" y="1041400"/>
                  </a:moveTo>
                  <a:lnTo>
                    <a:pt x="19050" y="0"/>
                  </a:lnTo>
                  <a:lnTo>
                    <a:pt x="73025" y="1050925"/>
                  </a:lnTo>
                  <a:lnTo>
                    <a:pt x="73025" y="1050925"/>
                  </a:lnTo>
                </a:path>
              </a:pathLst>
            </a:custGeom>
            <a:solidFill>
              <a:srgbClr val="7030A0">
                <a:alpha val="50000"/>
              </a:srgbClr>
            </a:soli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636"/>
            </a:p>
          </p:txBody>
        </p:sp>
      </p:grp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639BDAB-CF7F-992A-94E0-E12E045EB9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2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239" y="1"/>
            <a:ext cx="8221807" cy="603411"/>
          </a:xfrm>
        </p:spPr>
        <p:txBody>
          <a:bodyPr>
            <a:normAutofit fontScale="90000"/>
          </a:bodyPr>
          <a:lstStyle/>
          <a:p>
            <a:r>
              <a:rPr lang="en-US" dirty="0"/>
              <a:t>Muon Collider magnets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773" y="2610114"/>
            <a:ext cx="9135341" cy="2259717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572332" y="3018524"/>
            <a:ext cx="4833749" cy="3861612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160" t="10050" r="37329" b="6573"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913672" y="4845763"/>
              <a:ext cx="15404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736221" y="356111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225469" y="587173"/>
            <a:ext cx="3120548" cy="4302771"/>
            <a:chOff x="225469" y="587173"/>
            <a:chExt cx="3120548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280947" y="587173"/>
              <a:ext cx="306507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20 T, 200 mm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Radiation heat load ≈ 5…10 kW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Radiation dose: 80 </a:t>
              </a:r>
              <a:r>
                <a:rPr lang="en-US" sz="1600" dirty="0" err="1">
                  <a:solidFill>
                    <a:srgbClr val="FF0000"/>
                  </a:solidFill>
                </a:rPr>
                <a:t>MGy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76200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338087" y="515509"/>
            <a:ext cx="5796481" cy="3862443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NC ±1.8 T, 400 Hz 100 mm x 30 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SC &lt; 10T</a:t>
              </a:r>
            </a:p>
            <a:p>
              <a:pPr algn="ctr"/>
              <a:r>
                <a:rPr lang="en-US" sz="1600" dirty="0">
                  <a:solidFill>
                    <a:srgbClr val="FF0000"/>
                  </a:solidFill>
                </a:rPr>
                <a:t>100 mm x 30 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/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/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/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1000" dirty="0"/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508751" y="2590001"/>
            <a:ext cx="5553385" cy="4037573"/>
            <a:chOff x="3508751" y="2590001"/>
            <a:chExt cx="5553385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508751" y="5215095"/>
              <a:ext cx="293061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>
                  <a:solidFill>
                    <a:srgbClr val="FF0000"/>
                  </a:solidFill>
                </a:rPr>
                <a:t>16 T peak, 160 mm</a:t>
              </a:r>
            </a:p>
            <a:p>
              <a:pPr algn="r"/>
              <a:r>
                <a:rPr lang="en-US" sz="1600" dirty="0">
                  <a:solidFill>
                    <a:srgbClr val="FF0000"/>
                  </a:solidFill>
                </a:rPr>
                <a:t>Radiation heat load ≈ 5 W/m</a:t>
              </a:r>
            </a:p>
            <a:p>
              <a:pPr algn="r"/>
              <a:r>
                <a:rPr lang="en-US" sz="1600" dirty="0">
                  <a:solidFill>
                    <a:srgbClr val="FF0000"/>
                  </a:solidFill>
                </a:rPr>
                <a:t>Radiation dose ≈ 20…40 </a:t>
              </a:r>
              <a:r>
                <a:rPr lang="en-US" sz="1600" dirty="0" err="1">
                  <a:solidFill>
                    <a:srgbClr val="FF0000"/>
                  </a:solidFill>
                </a:rPr>
                <a:t>MGy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200"/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07"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494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29533</TotalTime>
  <Words>2747</Words>
  <Application>Microsoft Macintosh PowerPoint</Application>
  <PresentationFormat>On-screen Show (4:3)</PresentationFormat>
  <Paragraphs>444</Paragraphs>
  <Slides>34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7" baseType="lpstr">
      <vt:lpstr>Arial</vt:lpstr>
      <vt:lpstr>Bradley Hand</vt:lpstr>
      <vt:lpstr>Calibri</vt:lpstr>
      <vt:lpstr>Helvetica</vt:lpstr>
      <vt:lpstr>Helvetica Light</vt:lpstr>
      <vt:lpstr>Montserrat</vt:lpstr>
      <vt:lpstr>Symbol</vt:lpstr>
      <vt:lpstr>Tahoma</vt:lpstr>
      <vt:lpstr>Times</vt:lpstr>
      <vt:lpstr>TimesNewRomanPSMT</vt:lpstr>
      <vt:lpstr>Wingdings</vt:lpstr>
      <vt:lpstr>CERN(4-3)</vt:lpstr>
      <vt:lpstr>Equation</vt:lpstr>
      <vt:lpstr>Magnets  for a Muon Collider</vt:lpstr>
      <vt:lpstr>Outline</vt:lpstr>
      <vt:lpstr>Collider Choices</vt:lpstr>
      <vt:lpstr>Energy Limit</vt:lpstr>
      <vt:lpstr>Muon Collider: Physics ?</vt:lpstr>
      <vt:lpstr>Muon Collider: Sustainable ?</vt:lpstr>
      <vt:lpstr>Muon Collider: Affordable ?</vt:lpstr>
      <vt:lpstr>Proton-driven Muon Collider Concept</vt:lpstr>
      <vt:lpstr>Muon Collider magnets</vt:lpstr>
      <vt:lpstr>Target and capture solenoid (20 T)</vt:lpstr>
      <vt:lpstr>Final cooling (40 T) magnetics</vt:lpstr>
      <vt:lpstr>Final cooling (40 T) mechanics</vt:lpstr>
      <vt:lpstr>Final cooling (40 T) quench</vt:lpstr>
      <vt:lpstr>Accelerator magnets (±1.8 T)</vt:lpstr>
      <vt:lpstr>Collider magnets limits – A-B plots</vt:lpstr>
      <vt:lpstr>Collider magnets limits – A-B range</vt:lpstr>
      <vt:lpstr>HTS needs for a muon collider</vt:lpstr>
      <vt:lpstr>Magnet development targets</vt:lpstr>
      <vt:lpstr>Summary and perspective</vt:lpstr>
      <vt:lpstr>PowerPoint Presentation</vt:lpstr>
      <vt:lpstr>PowerPoint Presentation</vt:lpstr>
      <vt:lpstr>HEP Landscape - Circular Colliders</vt:lpstr>
      <vt:lpstr>HEP Landscape - Linear Colliders</vt:lpstr>
      <vt:lpstr>Muon beam generation and cooling</vt:lpstr>
      <vt:lpstr>The need for energy</vt:lpstr>
      <vt:lpstr>PowerPoint Presentation</vt:lpstr>
      <vt:lpstr>Energy efficient cryogenics</vt:lpstr>
      <vt:lpstr>Conductor cost</vt:lpstr>
      <vt:lpstr>Compact HTS windings</vt:lpstr>
      <vt:lpstr>The HEP push towards HTS</vt:lpstr>
      <vt:lpstr>Muon collider vs. high field magnets</vt:lpstr>
      <vt:lpstr> Muon collider vs. fusion</vt:lpstr>
      <vt:lpstr> Muon collider vs. life science</vt:lpstr>
      <vt:lpstr> Muon collider vs. power generation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738</cp:revision>
  <cp:lastPrinted>2023-08-25T07:49:16Z</cp:lastPrinted>
  <dcterms:created xsi:type="dcterms:W3CDTF">2012-11-30T11:04:26Z</dcterms:created>
  <dcterms:modified xsi:type="dcterms:W3CDTF">2023-09-13T07:43:15Z</dcterms:modified>
</cp:coreProperties>
</file>