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2" r:id="rId1"/>
  </p:sldMasterIdLst>
  <p:notesMasterIdLst>
    <p:notesMasterId r:id="rId33"/>
  </p:notesMasterIdLst>
  <p:sldIdLst>
    <p:sldId id="256" r:id="rId2"/>
    <p:sldId id="1498" r:id="rId3"/>
    <p:sldId id="1425" r:id="rId4"/>
    <p:sldId id="1502" r:id="rId5"/>
    <p:sldId id="1501" r:id="rId6"/>
    <p:sldId id="3602" r:id="rId7"/>
    <p:sldId id="3604" r:id="rId8"/>
    <p:sldId id="3603" r:id="rId9"/>
    <p:sldId id="3599" r:id="rId10"/>
    <p:sldId id="3600" r:id="rId11"/>
    <p:sldId id="3601" r:id="rId12"/>
    <p:sldId id="3605" r:id="rId13"/>
    <p:sldId id="1415" r:id="rId14"/>
    <p:sldId id="1486" r:id="rId15"/>
    <p:sldId id="1506" r:id="rId16"/>
    <p:sldId id="1406" r:id="rId17"/>
    <p:sldId id="1441" r:id="rId18"/>
    <p:sldId id="1480" r:id="rId19"/>
    <p:sldId id="1473" r:id="rId20"/>
    <p:sldId id="1478" r:id="rId21"/>
    <p:sldId id="279" r:id="rId22"/>
    <p:sldId id="311" r:id="rId23"/>
    <p:sldId id="1378" r:id="rId24"/>
    <p:sldId id="1503" r:id="rId25"/>
    <p:sldId id="1532" r:id="rId26"/>
    <p:sldId id="1526" r:id="rId27"/>
    <p:sldId id="3606" r:id="rId28"/>
    <p:sldId id="1494" r:id="rId29"/>
    <p:sldId id="1499" r:id="rId30"/>
    <p:sldId id="577" r:id="rId31"/>
    <p:sldId id="714" r:id="rId3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000000"/>
          </p15:clr>
        </p15:guide>
        <p15:guide id="2" pos="2880">
          <p15:clr>
            <a:srgbClr val="000000"/>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rtlin" initials="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45"/>
    <p:restoredTop sz="93342"/>
  </p:normalViewPr>
  <p:slideViewPr>
    <p:cSldViewPr snapToGrid="0">
      <p:cViewPr varScale="1">
        <p:scale>
          <a:sx n="157" d="100"/>
          <a:sy n="157" d="100"/>
        </p:scale>
        <p:origin x="1104" y="168"/>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image" Target="../media/image75.png"/><Relationship Id="rId5" Type="http://schemas.openxmlformats.org/officeDocument/2006/relationships/image" Target="../media/image79.png"/><Relationship Id="rId4" Type="http://schemas.openxmlformats.org/officeDocument/2006/relationships/image" Target="../media/image7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5.png"/><Relationship Id="rId1" Type="http://schemas.openxmlformats.org/officeDocument/2006/relationships/image" Target="../media/image77.png"/><Relationship Id="rId5" Type="http://schemas.openxmlformats.org/officeDocument/2006/relationships/image" Target="../media/image79.png"/><Relationship Id="rId4" Type="http://schemas.openxmlformats.org/officeDocument/2006/relationships/image" Target="../media/image7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BD6BD0-2538-8F48-825F-AEFE67D1EBD2}" type="doc">
      <dgm:prSet loTypeId="urn:microsoft.com/office/officeart/2008/layout/HexagonCluster" loCatId="" qsTypeId="urn:microsoft.com/office/officeart/2005/8/quickstyle/3d3" qsCatId="3D" csTypeId="urn:microsoft.com/office/officeart/2005/8/colors/accent1_2" csCatId="accent1" phldr="1"/>
      <dgm:spPr/>
      <dgm:t>
        <a:bodyPr/>
        <a:lstStyle/>
        <a:p>
          <a:endParaRPr lang="en-US"/>
        </a:p>
      </dgm:t>
    </dgm:pt>
    <dgm:pt modelId="{B5856981-B135-9840-8767-532EE61B6514}">
      <dgm:prSet phldrT="[Text]"/>
      <dgm:spPr/>
      <dgm:t>
        <a:bodyPr/>
        <a:lstStyle/>
        <a:p>
          <a:pPr>
            <a:buFont typeface="Arial"/>
            <a:buNone/>
          </a:pPr>
          <a:r>
            <a:rPr lang="en-US" dirty="0"/>
            <a:t>Scalable approaches for debugging and verification</a:t>
          </a:r>
        </a:p>
      </dgm:t>
    </dgm:pt>
    <dgm:pt modelId="{19148A5D-EDB8-BE45-B393-C333A4BF8211}" type="parTrans" cxnId="{ACD440A1-53B8-5141-BDAA-46E9540A5C15}">
      <dgm:prSet/>
      <dgm:spPr/>
      <dgm:t>
        <a:bodyPr/>
        <a:lstStyle/>
        <a:p>
          <a:endParaRPr lang="en-US"/>
        </a:p>
      </dgm:t>
    </dgm:pt>
    <dgm:pt modelId="{7E6E9A32-2805-3A4F-BB67-850E57A9B686}" type="sibTrans" cxnId="{ACD440A1-53B8-5141-BDAA-46E9540A5C15}">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26000" r="-26000"/>
          </a:stretch>
        </a:blipFill>
      </dgm:spPr>
      <dgm:t>
        <a:bodyPr/>
        <a:lstStyle/>
        <a:p>
          <a:endParaRPr lang="en-US"/>
        </a:p>
      </dgm:t>
    </dgm:pt>
    <dgm:pt modelId="{2B6BC2FA-3511-F948-BFB9-C40A1511BBE1}">
      <dgm:prSet phldrT="[Text]"/>
      <dgm:spPr/>
      <dgm:t>
        <a:bodyPr/>
        <a:lstStyle/>
        <a:p>
          <a:pPr>
            <a:buFont typeface="Arial"/>
            <a:buNone/>
          </a:pPr>
          <a:r>
            <a:rPr lang="en-US" dirty="0"/>
            <a:t>Novel optimization methods for quantum computing</a:t>
          </a:r>
        </a:p>
      </dgm:t>
    </dgm:pt>
    <dgm:pt modelId="{AE7B7C2B-8CC0-D741-8D1A-3468ABA88D00}" type="parTrans" cxnId="{C01F5D8A-99F0-1D47-880B-71ABD3DCC43E}">
      <dgm:prSet/>
      <dgm:spPr/>
      <dgm:t>
        <a:bodyPr/>
        <a:lstStyle/>
        <a:p>
          <a:endParaRPr lang="en-US"/>
        </a:p>
      </dgm:t>
    </dgm:pt>
    <dgm:pt modelId="{95460691-DB81-C646-A624-BF962D8048FA}" type="sibTrans" cxnId="{C01F5D8A-99F0-1D47-880B-71ABD3DCC43E}">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62000" r="-62000"/>
          </a:stretch>
        </a:blipFill>
      </dgm:spPr>
      <dgm:t>
        <a:bodyPr/>
        <a:lstStyle/>
        <a:p>
          <a:endParaRPr lang="en-US"/>
        </a:p>
      </dgm:t>
    </dgm:pt>
    <dgm:pt modelId="{9BB8B290-9F37-8E47-9E66-CC3FE125F136}">
      <dgm:prSet phldrT="[Text]"/>
      <dgm:spPr/>
      <dgm:t>
        <a:bodyPr/>
        <a:lstStyle/>
        <a:p>
          <a:pPr>
            <a:buNone/>
          </a:pPr>
          <a:r>
            <a:rPr lang="en-US" dirty="0"/>
            <a:t>Scalable, hardware-agnostic compilers</a:t>
          </a:r>
        </a:p>
      </dgm:t>
    </dgm:pt>
    <dgm:pt modelId="{DACB6C6D-1DC1-4F4F-A906-A3D7A18C7020}" type="parTrans" cxnId="{C7AB5237-E7CE-E74E-9F57-5C5ABA8E47A3}">
      <dgm:prSet/>
      <dgm:spPr/>
      <dgm:t>
        <a:bodyPr/>
        <a:lstStyle/>
        <a:p>
          <a:endParaRPr lang="en-US"/>
        </a:p>
      </dgm:t>
    </dgm:pt>
    <dgm:pt modelId="{5BF24B9D-5D2A-6A43-9E9D-B7322B0E1508}" type="sibTrans" cxnId="{C7AB5237-E7CE-E74E-9F57-5C5ABA8E47A3}">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955785AD-8FC8-704A-8F4B-CF3E55DE664A}">
      <dgm:prSet/>
      <dgm:spPr/>
      <dgm:t>
        <a:bodyPr/>
        <a:lstStyle/>
        <a:p>
          <a:r>
            <a:rPr lang="en-US" dirty="0"/>
            <a:t>New programming language abstractions </a:t>
          </a:r>
        </a:p>
      </dgm:t>
    </dgm:pt>
    <dgm:pt modelId="{345AF53C-AFF9-6B4C-8BFD-B1AB73393C57}" type="parTrans" cxnId="{EE4C99D4-5C57-C843-A509-4F11E3CFAB49}">
      <dgm:prSet/>
      <dgm:spPr/>
      <dgm:t>
        <a:bodyPr/>
        <a:lstStyle/>
        <a:p>
          <a:endParaRPr lang="en-US"/>
        </a:p>
      </dgm:t>
    </dgm:pt>
    <dgm:pt modelId="{9B73A178-24B0-9F42-9E62-54D539BACA86}" type="sibTrans" cxnId="{EE4C99D4-5C57-C843-A509-4F11E3CFAB49}">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t="-3000" b="-3000"/>
          </a:stretch>
        </a:blipFill>
      </dgm:spPr>
      <dgm:t>
        <a:bodyPr/>
        <a:lstStyle/>
        <a:p>
          <a:endParaRPr lang="en-US"/>
        </a:p>
      </dgm:t>
    </dgm:pt>
    <dgm:pt modelId="{D788713F-A856-5A46-A7DF-5D39B5478161}">
      <dgm:prSet/>
      <dgm:spPr/>
      <dgm:t>
        <a:bodyPr/>
        <a:lstStyle/>
        <a:p>
          <a:r>
            <a:rPr lang="en-US" dirty="0"/>
            <a:t>Extensible hardware-agnostic software stack</a:t>
          </a:r>
        </a:p>
      </dgm:t>
    </dgm:pt>
    <dgm:pt modelId="{0160B7F4-AA3C-4A46-8AF3-D8AB3D5262BE}" type="parTrans" cxnId="{FA3D42B3-F7C0-F34E-9E99-3EBEDCDED436}">
      <dgm:prSet/>
      <dgm:spPr/>
      <dgm:t>
        <a:bodyPr/>
        <a:lstStyle/>
        <a:p>
          <a:endParaRPr lang="en-US"/>
        </a:p>
      </dgm:t>
    </dgm:pt>
    <dgm:pt modelId="{40F93893-8F4F-1742-8B67-B02C37992883}" type="sibTrans" cxnId="{FA3D42B3-F7C0-F34E-9E99-3EBEDCDED436}">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30000" b="-30000"/>
          </a:stretch>
        </a:blipFill>
      </dgm:spPr>
      <dgm:t>
        <a:bodyPr/>
        <a:lstStyle/>
        <a:p>
          <a:endParaRPr lang="en-US"/>
        </a:p>
      </dgm:t>
    </dgm:pt>
    <dgm:pt modelId="{4E0BE007-82C6-0947-88D9-F65C2C734CDE}" type="pres">
      <dgm:prSet presAssocID="{54BD6BD0-2538-8F48-825F-AEFE67D1EBD2}" presName="Name0" presStyleCnt="0">
        <dgm:presLayoutVars>
          <dgm:chMax val="21"/>
          <dgm:chPref val="21"/>
        </dgm:presLayoutVars>
      </dgm:prSet>
      <dgm:spPr/>
    </dgm:pt>
    <dgm:pt modelId="{B974A371-B068-944C-8981-C984EB5A0532}" type="pres">
      <dgm:prSet presAssocID="{9BB8B290-9F37-8E47-9E66-CC3FE125F136}" presName="text1" presStyleCnt="0"/>
      <dgm:spPr/>
    </dgm:pt>
    <dgm:pt modelId="{428893CE-B159-7647-88C8-2A9C68F16B3E}" type="pres">
      <dgm:prSet presAssocID="{9BB8B290-9F37-8E47-9E66-CC3FE125F136}" presName="textRepeatNode" presStyleLbl="alignNode1" presStyleIdx="0" presStyleCnt="5">
        <dgm:presLayoutVars>
          <dgm:chMax val="0"/>
          <dgm:chPref val="0"/>
          <dgm:bulletEnabled val="1"/>
        </dgm:presLayoutVars>
      </dgm:prSet>
      <dgm:spPr/>
    </dgm:pt>
    <dgm:pt modelId="{B18DFA85-7E4C-AE4A-B371-650E0859A78B}" type="pres">
      <dgm:prSet presAssocID="{9BB8B290-9F37-8E47-9E66-CC3FE125F136}" presName="textaccent1" presStyleCnt="0"/>
      <dgm:spPr/>
    </dgm:pt>
    <dgm:pt modelId="{D9EFCF7F-6C78-4748-A4CE-84B1222C098A}" type="pres">
      <dgm:prSet presAssocID="{9BB8B290-9F37-8E47-9E66-CC3FE125F136}" presName="accentRepeatNode" presStyleLbl="solidAlignAcc1" presStyleIdx="0" presStyleCnt="10" custScaleX="147392" custScaleY="72113" custLinFactX="100000" custLinFactY="-700000" custLinFactNeighborX="159192" custLinFactNeighborY="-797937"/>
      <dgm:spPr>
        <a:noFill/>
      </dgm:spPr>
    </dgm:pt>
    <dgm:pt modelId="{B5E3CF4E-AC48-7D46-8E42-5A7148CCF0F4}" type="pres">
      <dgm:prSet presAssocID="{5BF24B9D-5D2A-6A43-9E9D-B7322B0E1508}" presName="image1" presStyleCnt="0"/>
      <dgm:spPr/>
    </dgm:pt>
    <dgm:pt modelId="{C3E41187-73AB-B34D-AA3E-62AF8AF26A7E}" type="pres">
      <dgm:prSet presAssocID="{5BF24B9D-5D2A-6A43-9E9D-B7322B0E1508}" presName="imageRepeatNode" presStyleLbl="alignAcc1" presStyleIdx="0" presStyleCnt="5" custLinFactNeighborX="525" custLinFactNeighborY="3057"/>
      <dgm:spPr/>
    </dgm:pt>
    <dgm:pt modelId="{B98E8458-FB87-AE4C-9D0B-427FF670118F}" type="pres">
      <dgm:prSet presAssocID="{5BF24B9D-5D2A-6A43-9E9D-B7322B0E1508}" presName="imageaccent1" presStyleCnt="0"/>
      <dgm:spPr/>
    </dgm:pt>
    <dgm:pt modelId="{D8E75434-1725-8042-8025-3FFAB0FD1F68}" type="pres">
      <dgm:prSet presAssocID="{5BF24B9D-5D2A-6A43-9E9D-B7322B0E1508}" presName="accentRepeatNode" presStyleLbl="solidAlignAcc1" presStyleIdx="1" presStyleCnt="10" custLinFactX="200000" custLinFactY="-692135" custLinFactNeighborX="222386" custLinFactNeighborY="-700000"/>
      <dgm:spPr>
        <a:noFill/>
        <a:ln>
          <a:noFill/>
        </a:ln>
        <a:effectLst>
          <a:outerShdw blurRad="50800" dist="50800" dir="5400000" algn="ctr" rotWithShape="0">
            <a:srgbClr val="000000">
              <a:alpha val="0"/>
            </a:srgbClr>
          </a:outerShdw>
        </a:effectLst>
        <a:scene3d>
          <a:camera prst="orthographicFront">
            <a:rot lat="0" lon="0" rev="0"/>
          </a:camera>
          <a:lightRig rig="contrasting" dir="t">
            <a:rot lat="0" lon="0" rev="1200000"/>
          </a:lightRig>
        </a:scene3d>
        <a:sp3d contourW="19050" prstMaterial="metal"/>
      </dgm:spPr>
    </dgm:pt>
    <dgm:pt modelId="{0D78CF28-DED0-E44A-AE83-6AAE2267508E}" type="pres">
      <dgm:prSet presAssocID="{B5856981-B135-9840-8767-532EE61B6514}" presName="text2" presStyleCnt="0"/>
      <dgm:spPr/>
    </dgm:pt>
    <dgm:pt modelId="{05A0DD8F-1221-8B40-9C03-9C23F5FB97D0}" type="pres">
      <dgm:prSet presAssocID="{B5856981-B135-9840-8767-532EE61B6514}" presName="textRepeatNode" presStyleLbl="alignNode1" presStyleIdx="1" presStyleCnt="5">
        <dgm:presLayoutVars>
          <dgm:chMax val="0"/>
          <dgm:chPref val="0"/>
          <dgm:bulletEnabled val="1"/>
        </dgm:presLayoutVars>
      </dgm:prSet>
      <dgm:spPr/>
    </dgm:pt>
    <dgm:pt modelId="{CB0F6B8A-1697-C24C-89CB-FFA1C0D41FAA}" type="pres">
      <dgm:prSet presAssocID="{B5856981-B135-9840-8767-532EE61B6514}" presName="textaccent2" presStyleCnt="0"/>
      <dgm:spPr/>
    </dgm:pt>
    <dgm:pt modelId="{3E57E6B1-60A0-C340-8D03-6E047C27318C}" type="pres">
      <dgm:prSet presAssocID="{B5856981-B135-9840-8767-532EE61B6514}" presName="accentRepeatNode" presStyleLbl="solidAlignAcc1" presStyleIdx="2" presStyleCnt="10" custLinFactX="-500000" custLinFactY="-658724" custLinFactNeighborX="-507968" custLinFactNeighborY="-700000"/>
      <dgm:spPr/>
    </dgm:pt>
    <dgm:pt modelId="{A5FCDFBC-4C1F-CB4E-81FB-F49DE1C89E33}" type="pres">
      <dgm:prSet presAssocID="{7E6E9A32-2805-3A4F-BB67-850E57A9B686}" presName="image2" presStyleCnt="0"/>
      <dgm:spPr/>
    </dgm:pt>
    <dgm:pt modelId="{426F5554-48AB-AF44-816A-A7F26944B494}" type="pres">
      <dgm:prSet presAssocID="{7E6E9A32-2805-3A4F-BB67-850E57A9B686}" presName="imageRepeatNode" presStyleLbl="alignAcc1" presStyleIdx="1" presStyleCnt="5" custLinFactNeighborX="560"/>
      <dgm:spPr/>
    </dgm:pt>
    <dgm:pt modelId="{61DDE283-91E8-2F4A-AAAF-AE3102CA6767}" type="pres">
      <dgm:prSet presAssocID="{7E6E9A32-2805-3A4F-BB67-850E57A9B686}" presName="imageaccent2" presStyleCnt="0"/>
      <dgm:spPr/>
    </dgm:pt>
    <dgm:pt modelId="{516B2BAC-FE40-E144-AE01-7868630CD580}" type="pres">
      <dgm:prSet presAssocID="{7E6E9A32-2805-3A4F-BB67-850E57A9B686}" presName="accentRepeatNode" presStyleLbl="solidAlignAcc1" presStyleIdx="3" presStyleCnt="10" custLinFactX="-600000" custLinFactY="-753623" custLinFactNeighborX="-686359" custLinFactNeighborY="-800000"/>
      <dgm:spPr/>
    </dgm:pt>
    <dgm:pt modelId="{A808078F-D765-6D46-8215-78586187D11E}" type="pres">
      <dgm:prSet presAssocID="{955785AD-8FC8-704A-8F4B-CF3E55DE664A}" presName="text3" presStyleCnt="0"/>
      <dgm:spPr/>
    </dgm:pt>
    <dgm:pt modelId="{FE21FE30-FEA0-B246-9C1E-5217E087FE17}" type="pres">
      <dgm:prSet presAssocID="{955785AD-8FC8-704A-8F4B-CF3E55DE664A}" presName="textRepeatNode" presStyleLbl="alignNode1" presStyleIdx="2" presStyleCnt="5">
        <dgm:presLayoutVars>
          <dgm:chMax val="0"/>
          <dgm:chPref val="0"/>
          <dgm:bulletEnabled val="1"/>
        </dgm:presLayoutVars>
      </dgm:prSet>
      <dgm:spPr/>
    </dgm:pt>
    <dgm:pt modelId="{F7826531-E681-EE4E-872E-DCE9DD697EAB}" type="pres">
      <dgm:prSet presAssocID="{955785AD-8FC8-704A-8F4B-CF3E55DE664A}" presName="textaccent3" presStyleCnt="0"/>
      <dgm:spPr/>
    </dgm:pt>
    <dgm:pt modelId="{E6326829-68FF-0E46-9F9B-69D5C4745B47}" type="pres">
      <dgm:prSet presAssocID="{955785AD-8FC8-704A-8F4B-CF3E55DE664A}" presName="accentRepeatNode" presStyleLbl="solidAlignAcc1" presStyleIdx="4" presStyleCnt="10" custLinFactX="-100000" custLinFactY="-94899" custLinFactNeighborX="-187991" custLinFactNeighborY="-100000"/>
      <dgm:spPr/>
    </dgm:pt>
    <dgm:pt modelId="{557AE6AE-9C02-BD49-AF1C-EA71C5497970}" type="pres">
      <dgm:prSet presAssocID="{9B73A178-24B0-9F42-9E62-54D539BACA86}" presName="image3" presStyleCnt="0"/>
      <dgm:spPr/>
    </dgm:pt>
    <dgm:pt modelId="{D1FD8F38-8A49-434D-A248-324D02D074E3}" type="pres">
      <dgm:prSet presAssocID="{9B73A178-24B0-9F42-9E62-54D539BACA86}" presName="imageRepeatNode" presStyleLbl="alignAcc1" presStyleIdx="2" presStyleCnt="5"/>
      <dgm:spPr/>
    </dgm:pt>
    <dgm:pt modelId="{2DC6FA4D-E9D2-2A47-8104-559FCC07C8F9}" type="pres">
      <dgm:prSet presAssocID="{9B73A178-24B0-9F42-9E62-54D539BACA86}" presName="imageaccent3" presStyleCnt="0"/>
      <dgm:spPr/>
    </dgm:pt>
    <dgm:pt modelId="{B444F0B2-E583-3E40-B02B-F45AF4DD98C0}" type="pres">
      <dgm:prSet presAssocID="{9B73A178-24B0-9F42-9E62-54D539BACA86}" presName="accentRepeatNode" presStyleLbl="solidAlignAcc1" presStyleIdx="5" presStyleCnt="10" custLinFactX="-200000" custLinFactNeighborX="-236786" custLinFactNeighborY="-89097"/>
      <dgm:spPr/>
    </dgm:pt>
    <dgm:pt modelId="{B9EDA0E1-BE8E-A447-88D1-8045550FD37A}" type="pres">
      <dgm:prSet presAssocID="{2B6BC2FA-3511-F948-BFB9-C40A1511BBE1}" presName="text4" presStyleCnt="0"/>
      <dgm:spPr/>
    </dgm:pt>
    <dgm:pt modelId="{0AD5ACC7-3359-4F4E-A58A-6959E4AF25AD}" type="pres">
      <dgm:prSet presAssocID="{2B6BC2FA-3511-F948-BFB9-C40A1511BBE1}" presName="textRepeatNode" presStyleLbl="alignNode1" presStyleIdx="3" presStyleCnt="5">
        <dgm:presLayoutVars>
          <dgm:chMax val="0"/>
          <dgm:chPref val="0"/>
          <dgm:bulletEnabled val="1"/>
        </dgm:presLayoutVars>
      </dgm:prSet>
      <dgm:spPr/>
    </dgm:pt>
    <dgm:pt modelId="{4BF1E1AA-6BEB-134A-ACDC-7EF99B393C04}" type="pres">
      <dgm:prSet presAssocID="{2B6BC2FA-3511-F948-BFB9-C40A1511BBE1}" presName="textaccent4" presStyleCnt="0"/>
      <dgm:spPr/>
    </dgm:pt>
    <dgm:pt modelId="{413958CA-9CA3-0F49-BC78-5B60A698150A}" type="pres">
      <dgm:prSet presAssocID="{2B6BC2FA-3511-F948-BFB9-C40A1511BBE1}" presName="accentRepeatNode" presStyleLbl="solidAlignAcc1" presStyleIdx="6" presStyleCnt="10" custLinFactX="-905539" custLinFactY="-300000" custLinFactNeighborX="-1000000" custLinFactNeighborY="-368225"/>
      <dgm:spPr/>
    </dgm:pt>
    <dgm:pt modelId="{1AC299DE-0AAC-8443-9259-0615D8A9BAAF}" type="pres">
      <dgm:prSet presAssocID="{95460691-DB81-C646-A624-BF962D8048FA}" presName="image4" presStyleCnt="0"/>
      <dgm:spPr/>
    </dgm:pt>
    <dgm:pt modelId="{1EB841D8-BBE4-E34E-B6C7-AC3AD3BE5C8B}" type="pres">
      <dgm:prSet presAssocID="{95460691-DB81-C646-A624-BF962D8048FA}" presName="imageRepeatNode" presStyleLbl="alignAcc1" presStyleIdx="3" presStyleCnt="5"/>
      <dgm:spPr/>
    </dgm:pt>
    <dgm:pt modelId="{E7F64C77-25E9-6E4B-A25C-63083F054C73}" type="pres">
      <dgm:prSet presAssocID="{95460691-DB81-C646-A624-BF962D8048FA}" presName="imageaccent4" presStyleCnt="0"/>
      <dgm:spPr/>
    </dgm:pt>
    <dgm:pt modelId="{427186CE-0740-5B4C-B9F1-4F0670FC50E1}" type="pres">
      <dgm:prSet presAssocID="{95460691-DB81-C646-A624-BF962D8048FA}" presName="accentRepeatNode" presStyleLbl="solidAlignAcc1" presStyleIdx="7" presStyleCnt="10" custLinFactX="-1000000" custLinFactY="-300000" custLinFactNeighborX="-1073534" custLinFactNeighborY="-379362"/>
      <dgm:spPr/>
    </dgm:pt>
    <dgm:pt modelId="{EF688B32-00E5-E74D-A6E0-C99F7056630C}" type="pres">
      <dgm:prSet presAssocID="{D788713F-A856-5A46-A7DF-5D39B5478161}" presName="text5" presStyleCnt="0"/>
      <dgm:spPr/>
    </dgm:pt>
    <dgm:pt modelId="{A98098C1-E637-EB48-82B9-9A262A478168}" type="pres">
      <dgm:prSet presAssocID="{D788713F-A856-5A46-A7DF-5D39B5478161}" presName="textRepeatNode" presStyleLbl="alignNode1" presStyleIdx="4" presStyleCnt="5">
        <dgm:presLayoutVars>
          <dgm:chMax val="0"/>
          <dgm:chPref val="0"/>
          <dgm:bulletEnabled val="1"/>
        </dgm:presLayoutVars>
      </dgm:prSet>
      <dgm:spPr/>
    </dgm:pt>
    <dgm:pt modelId="{B75839B3-3823-A34E-8BE1-B6E29B6418BC}" type="pres">
      <dgm:prSet presAssocID="{D788713F-A856-5A46-A7DF-5D39B5478161}" presName="textaccent5" presStyleCnt="0"/>
      <dgm:spPr/>
    </dgm:pt>
    <dgm:pt modelId="{06A1F3C1-25DB-DB41-8A15-C7BE49225CC7}" type="pres">
      <dgm:prSet presAssocID="{D788713F-A856-5A46-A7DF-5D39B5478161}" presName="accentRepeatNode" presStyleLbl="solidAlignAcc1" presStyleIdx="8" presStyleCnt="10" custLinFactX="-1316713" custLinFactY="-28076" custLinFactNeighborX="-1400000" custLinFactNeighborY="-100000"/>
      <dgm:spPr/>
    </dgm:pt>
    <dgm:pt modelId="{D295580E-D710-0A4C-BA12-F483092FDB2B}" type="pres">
      <dgm:prSet presAssocID="{40F93893-8F4F-1742-8B67-B02C37992883}" presName="image5" presStyleCnt="0"/>
      <dgm:spPr/>
    </dgm:pt>
    <dgm:pt modelId="{B1C38623-53F0-254A-9064-7D941E1430FC}" type="pres">
      <dgm:prSet presAssocID="{40F93893-8F4F-1742-8B67-B02C37992883}" presName="imageRepeatNode" presStyleLbl="alignAcc1" presStyleIdx="4" presStyleCnt="5"/>
      <dgm:spPr/>
    </dgm:pt>
    <dgm:pt modelId="{62536946-8B9A-A941-AA31-0B2388D1AD5E}" type="pres">
      <dgm:prSet presAssocID="{40F93893-8F4F-1742-8B67-B02C37992883}" presName="imageaccent5" presStyleCnt="0"/>
      <dgm:spPr/>
    </dgm:pt>
    <dgm:pt modelId="{11611472-7729-AD4D-BA0B-2EA90EF585E1}" type="pres">
      <dgm:prSet presAssocID="{40F93893-8F4F-1742-8B67-B02C37992883}" presName="accentRepeatNode" presStyleLbl="solidAlignAcc1" presStyleIdx="9" presStyleCnt="10" custLinFactX="-1400000" custLinFactY="-100000" custLinFactNeighborX="-1484708" custLinFactNeighborY="-128310"/>
      <dgm:spPr/>
    </dgm:pt>
  </dgm:ptLst>
  <dgm:cxnLst>
    <dgm:cxn modelId="{436B7E13-E33A-0D4D-80A2-D94678338579}" type="presOf" srcId="{D788713F-A856-5A46-A7DF-5D39B5478161}" destId="{A98098C1-E637-EB48-82B9-9A262A478168}" srcOrd="0" destOrd="0" presId="urn:microsoft.com/office/officeart/2008/layout/HexagonCluster"/>
    <dgm:cxn modelId="{37E8B619-DB2B-D441-A508-DABB859EA9E6}" type="presOf" srcId="{95460691-DB81-C646-A624-BF962D8048FA}" destId="{1EB841D8-BBE4-E34E-B6C7-AC3AD3BE5C8B}" srcOrd="0" destOrd="0" presId="urn:microsoft.com/office/officeart/2008/layout/HexagonCluster"/>
    <dgm:cxn modelId="{C7AB5237-E7CE-E74E-9F57-5C5ABA8E47A3}" srcId="{54BD6BD0-2538-8F48-825F-AEFE67D1EBD2}" destId="{9BB8B290-9F37-8E47-9E66-CC3FE125F136}" srcOrd="0" destOrd="0" parTransId="{DACB6C6D-1DC1-4F4F-A906-A3D7A18C7020}" sibTransId="{5BF24B9D-5D2A-6A43-9E9D-B7322B0E1508}"/>
    <dgm:cxn modelId="{A4C50A39-A002-7B41-93E9-9B5A40A37999}" type="presOf" srcId="{2B6BC2FA-3511-F948-BFB9-C40A1511BBE1}" destId="{0AD5ACC7-3359-4F4E-A58A-6959E4AF25AD}" srcOrd="0" destOrd="0" presId="urn:microsoft.com/office/officeart/2008/layout/HexagonCluster"/>
    <dgm:cxn modelId="{C94F083B-EC6C-1747-97C8-F247ABB8F8AE}" type="presOf" srcId="{955785AD-8FC8-704A-8F4B-CF3E55DE664A}" destId="{FE21FE30-FEA0-B246-9C1E-5217E087FE17}" srcOrd="0" destOrd="0" presId="urn:microsoft.com/office/officeart/2008/layout/HexagonCluster"/>
    <dgm:cxn modelId="{A4E62652-77F4-EA4D-8ED6-FEF2AD926DCF}" type="presOf" srcId="{9B73A178-24B0-9F42-9E62-54D539BACA86}" destId="{D1FD8F38-8A49-434D-A248-324D02D074E3}" srcOrd="0" destOrd="0" presId="urn:microsoft.com/office/officeart/2008/layout/HexagonCluster"/>
    <dgm:cxn modelId="{C01F5D8A-99F0-1D47-880B-71ABD3DCC43E}" srcId="{54BD6BD0-2538-8F48-825F-AEFE67D1EBD2}" destId="{2B6BC2FA-3511-F948-BFB9-C40A1511BBE1}" srcOrd="3" destOrd="0" parTransId="{AE7B7C2B-8CC0-D741-8D1A-3468ABA88D00}" sibTransId="{95460691-DB81-C646-A624-BF962D8048FA}"/>
    <dgm:cxn modelId="{AEA8068C-B0C0-FA44-A14E-4FCB4121677D}" type="presOf" srcId="{40F93893-8F4F-1742-8B67-B02C37992883}" destId="{B1C38623-53F0-254A-9064-7D941E1430FC}" srcOrd="0" destOrd="0" presId="urn:microsoft.com/office/officeart/2008/layout/HexagonCluster"/>
    <dgm:cxn modelId="{ACD440A1-53B8-5141-BDAA-46E9540A5C15}" srcId="{54BD6BD0-2538-8F48-825F-AEFE67D1EBD2}" destId="{B5856981-B135-9840-8767-532EE61B6514}" srcOrd="1" destOrd="0" parTransId="{19148A5D-EDB8-BE45-B393-C333A4BF8211}" sibTransId="{7E6E9A32-2805-3A4F-BB67-850E57A9B686}"/>
    <dgm:cxn modelId="{E15B56A2-DA51-7842-BD75-A7C3F8A1C791}" type="presOf" srcId="{9BB8B290-9F37-8E47-9E66-CC3FE125F136}" destId="{428893CE-B159-7647-88C8-2A9C68F16B3E}" srcOrd="0" destOrd="0" presId="urn:microsoft.com/office/officeart/2008/layout/HexagonCluster"/>
    <dgm:cxn modelId="{FA3D42B3-F7C0-F34E-9E99-3EBEDCDED436}" srcId="{54BD6BD0-2538-8F48-825F-AEFE67D1EBD2}" destId="{D788713F-A856-5A46-A7DF-5D39B5478161}" srcOrd="4" destOrd="0" parTransId="{0160B7F4-AA3C-4A46-8AF3-D8AB3D5262BE}" sibTransId="{40F93893-8F4F-1742-8B67-B02C37992883}"/>
    <dgm:cxn modelId="{AA79CCC6-C561-924E-B2DB-245086797BA5}" type="presOf" srcId="{7E6E9A32-2805-3A4F-BB67-850E57A9B686}" destId="{426F5554-48AB-AF44-816A-A7F26944B494}" srcOrd="0" destOrd="0" presId="urn:microsoft.com/office/officeart/2008/layout/HexagonCluster"/>
    <dgm:cxn modelId="{EE4C99D4-5C57-C843-A509-4F11E3CFAB49}" srcId="{54BD6BD0-2538-8F48-825F-AEFE67D1EBD2}" destId="{955785AD-8FC8-704A-8F4B-CF3E55DE664A}" srcOrd="2" destOrd="0" parTransId="{345AF53C-AFF9-6B4C-8BFD-B1AB73393C57}" sibTransId="{9B73A178-24B0-9F42-9E62-54D539BACA86}"/>
    <dgm:cxn modelId="{5E0177E7-AE67-4F45-B03D-790C62879F9C}" type="presOf" srcId="{5BF24B9D-5D2A-6A43-9E9D-B7322B0E1508}" destId="{C3E41187-73AB-B34D-AA3E-62AF8AF26A7E}" srcOrd="0" destOrd="0" presId="urn:microsoft.com/office/officeart/2008/layout/HexagonCluster"/>
    <dgm:cxn modelId="{13DD5EF0-9BD3-3246-8BD1-52FD5170A207}" type="presOf" srcId="{B5856981-B135-9840-8767-532EE61B6514}" destId="{05A0DD8F-1221-8B40-9C03-9C23F5FB97D0}" srcOrd="0" destOrd="0" presId="urn:microsoft.com/office/officeart/2008/layout/HexagonCluster"/>
    <dgm:cxn modelId="{CBC291FF-E1EF-0D42-B86C-D57E75C06DC5}" type="presOf" srcId="{54BD6BD0-2538-8F48-825F-AEFE67D1EBD2}" destId="{4E0BE007-82C6-0947-88D9-F65C2C734CDE}" srcOrd="0" destOrd="0" presId="urn:microsoft.com/office/officeart/2008/layout/HexagonCluster"/>
    <dgm:cxn modelId="{6F87D306-736F-6C40-8FE7-84E0FE6A93A1}" type="presParOf" srcId="{4E0BE007-82C6-0947-88D9-F65C2C734CDE}" destId="{B974A371-B068-944C-8981-C984EB5A0532}" srcOrd="0" destOrd="0" presId="urn:microsoft.com/office/officeart/2008/layout/HexagonCluster"/>
    <dgm:cxn modelId="{596BA641-1B80-E646-8B15-279DB61F054B}" type="presParOf" srcId="{B974A371-B068-944C-8981-C984EB5A0532}" destId="{428893CE-B159-7647-88C8-2A9C68F16B3E}" srcOrd="0" destOrd="0" presId="urn:microsoft.com/office/officeart/2008/layout/HexagonCluster"/>
    <dgm:cxn modelId="{C4F7DF30-8619-6D44-895C-DF5A09B8359A}" type="presParOf" srcId="{4E0BE007-82C6-0947-88D9-F65C2C734CDE}" destId="{B18DFA85-7E4C-AE4A-B371-650E0859A78B}" srcOrd="1" destOrd="0" presId="urn:microsoft.com/office/officeart/2008/layout/HexagonCluster"/>
    <dgm:cxn modelId="{E37A7F9E-844C-5740-BE0C-692B74C0880C}" type="presParOf" srcId="{B18DFA85-7E4C-AE4A-B371-650E0859A78B}" destId="{D9EFCF7F-6C78-4748-A4CE-84B1222C098A}" srcOrd="0" destOrd="0" presId="urn:microsoft.com/office/officeart/2008/layout/HexagonCluster"/>
    <dgm:cxn modelId="{8DC0E564-D6A4-984D-8C07-9DE72A71834B}" type="presParOf" srcId="{4E0BE007-82C6-0947-88D9-F65C2C734CDE}" destId="{B5E3CF4E-AC48-7D46-8E42-5A7148CCF0F4}" srcOrd="2" destOrd="0" presId="urn:microsoft.com/office/officeart/2008/layout/HexagonCluster"/>
    <dgm:cxn modelId="{0B4C20F9-46E2-134E-A3A4-A2F7D06993CF}" type="presParOf" srcId="{B5E3CF4E-AC48-7D46-8E42-5A7148CCF0F4}" destId="{C3E41187-73AB-B34D-AA3E-62AF8AF26A7E}" srcOrd="0" destOrd="0" presId="urn:microsoft.com/office/officeart/2008/layout/HexagonCluster"/>
    <dgm:cxn modelId="{6D17AC6A-D86D-DB4E-B1B9-47D9CA0689E0}" type="presParOf" srcId="{4E0BE007-82C6-0947-88D9-F65C2C734CDE}" destId="{B98E8458-FB87-AE4C-9D0B-427FF670118F}" srcOrd="3" destOrd="0" presId="urn:microsoft.com/office/officeart/2008/layout/HexagonCluster"/>
    <dgm:cxn modelId="{4AA877E6-51A4-4546-8867-26399E5AC2B4}" type="presParOf" srcId="{B98E8458-FB87-AE4C-9D0B-427FF670118F}" destId="{D8E75434-1725-8042-8025-3FFAB0FD1F68}" srcOrd="0" destOrd="0" presId="urn:microsoft.com/office/officeart/2008/layout/HexagonCluster"/>
    <dgm:cxn modelId="{91C98CE4-0437-A04E-8549-F853E6A128C7}" type="presParOf" srcId="{4E0BE007-82C6-0947-88D9-F65C2C734CDE}" destId="{0D78CF28-DED0-E44A-AE83-6AAE2267508E}" srcOrd="4" destOrd="0" presId="urn:microsoft.com/office/officeart/2008/layout/HexagonCluster"/>
    <dgm:cxn modelId="{131EA640-1DB8-674A-897E-5F42ABCE77DA}" type="presParOf" srcId="{0D78CF28-DED0-E44A-AE83-6AAE2267508E}" destId="{05A0DD8F-1221-8B40-9C03-9C23F5FB97D0}" srcOrd="0" destOrd="0" presId="urn:microsoft.com/office/officeart/2008/layout/HexagonCluster"/>
    <dgm:cxn modelId="{E1806C11-C9A1-E545-A7EC-95B4866E7F29}" type="presParOf" srcId="{4E0BE007-82C6-0947-88D9-F65C2C734CDE}" destId="{CB0F6B8A-1697-C24C-89CB-FFA1C0D41FAA}" srcOrd="5" destOrd="0" presId="urn:microsoft.com/office/officeart/2008/layout/HexagonCluster"/>
    <dgm:cxn modelId="{A156B010-EB20-394C-9558-F3771884CFA3}" type="presParOf" srcId="{CB0F6B8A-1697-C24C-89CB-FFA1C0D41FAA}" destId="{3E57E6B1-60A0-C340-8D03-6E047C27318C}" srcOrd="0" destOrd="0" presId="urn:microsoft.com/office/officeart/2008/layout/HexagonCluster"/>
    <dgm:cxn modelId="{BBABBA3B-0669-FC44-9D86-D047CB27DE3D}" type="presParOf" srcId="{4E0BE007-82C6-0947-88D9-F65C2C734CDE}" destId="{A5FCDFBC-4C1F-CB4E-81FB-F49DE1C89E33}" srcOrd="6" destOrd="0" presId="urn:microsoft.com/office/officeart/2008/layout/HexagonCluster"/>
    <dgm:cxn modelId="{FCB24103-D04C-D144-9602-95C37B7339B4}" type="presParOf" srcId="{A5FCDFBC-4C1F-CB4E-81FB-F49DE1C89E33}" destId="{426F5554-48AB-AF44-816A-A7F26944B494}" srcOrd="0" destOrd="0" presId="urn:microsoft.com/office/officeart/2008/layout/HexagonCluster"/>
    <dgm:cxn modelId="{D4BA4698-4320-284D-92C8-E6267CBD3C9B}" type="presParOf" srcId="{4E0BE007-82C6-0947-88D9-F65C2C734CDE}" destId="{61DDE283-91E8-2F4A-AAAF-AE3102CA6767}" srcOrd="7" destOrd="0" presId="urn:microsoft.com/office/officeart/2008/layout/HexagonCluster"/>
    <dgm:cxn modelId="{AF5671B1-1F75-B240-8948-7BCD0AE2768C}" type="presParOf" srcId="{61DDE283-91E8-2F4A-AAAF-AE3102CA6767}" destId="{516B2BAC-FE40-E144-AE01-7868630CD580}" srcOrd="0" destOrd="0" presId="urn:microsoft.com/office/officeart/2008/layout/HexagonCluster"/>
    <dgm:cxn modelId="{699CF26D-0796-784D-95F3-9109471010F2}" type="presParOf" srcId="{4E0BE007-82C6-0947-88D9-F65C2C734CDE}" destId="{A808078F-D765-6D46-8215-78586187D11E}" srcOrd="8" destOrd="0" presId="urn:microsoft.com/office/officeart/2008/layout/HexagonCluster"/>
    <dgm:cxn modelId="{E197BCE4-C297-6748-9FF7-BE4B6D11D641}" type="presParOf" srcId="{A808078F-D765-6D46-8215-78586187D11E}" destId="{FE21FE30-FEA0-B246-9C1E-5217E087FE17}" srcOrd="0" destOrd="0" presId="urn:microsoft.com/office/officeart/2008/layout/HexagonCluster"/>
    <dgm:cxn modelId="{F9876ECC-BDAE-8D43-A3A4-067D6B281A8D}" type="presParOf" srcId="{4E0BE007-82C6-0947-88D9-F65C2C734CDE}" destId="{F7826531-E681-EE4E-872E-DCE9DD697EAB}" srcOrd="9" destOrd="0" presId="urn:microsoft.com/office/officeart/2008/layout/HexagonCluster"/>
    <dgm:cxn modelId="{C838B28A-AC2E-674E-AFE8-55B8D3353B3C}" type="presParOf" srcId="{F7826531-E681-EE4E-872E-DCE9DD697EAB}" destId="{E6326829-68FF-0E46-9F9B-69D5C4745B47}" srcOrd="0" destOrd="0" presId="urn:microsoft.com/office/officeart/2008/layout/HexagonCluster"/>
    <dgm:cxn modelId="{6DBE33C1-5D5F-BF49-A274-6C54E3A653FA}" type="presParOf" srcId="{4E0BE007-82C6-0947-88D9-F65C2C734CDE}" destId="{557AE6AE-9C02-BD49-AF1C-EA71C5497970}" srcOrd="10" destOrd="0" presId="urn:microsoft.com/office/officeart/2008/layout/HexagonCluster"/>
    <dgm:cxn modelId="{59CBB16B-07F2-7143-B26C-32CA84111BE0}" type="presParOf" srcId="{557AE6AE-9C02-BD49-AF1C-EA71C5497970}" destId="{D1FD8F38-8A49-434D-A248-324D02D074E3}" srcOrd="0" destOrd="0" presId="urn:microsoft.com/office/officeart/2008/layout/HexagonCluster"/>
    <dgm:cxn modelId="{8C3A3847-2E76-4F44-B9A7-43993A502352}" type="presParOf" srcId="{4E0BE007-82C6-0947-88D9-F65C2C734CDE}" destId="{2DC6FA4D-E9D2-2A47-8104-559FCC07C8F9}" srcOrd="11" destOrd="0" presId="urn:microsoft.com/office/officeart/2008/layout/HexagonCluster"/>
    <dgm:cxn modelId="{FAD0BAA9-4155-3047-9485-2A5F4201E570}" type="presParOf" srcId="{2DC6FA4D-E9D2-2A47-8104-559FCC07C8F9}" destId="{B444F0B2-E583-3E40-B02B-F45AF4DD98C0}" srcOrd="0" destOrd="0" presId="urn:microsoft.com/office/officeart/2008/layout/HexagonCluster"/>
    <dgm:cxn modelId="{76E98344-552C-C849-B6D9-A45E8F31402B}" type="presParOf" srcId="{4E0BE007-82C6-0947-88D9-F65C2C734CDE}" destId="{B9EDA0E1-BE8E-A447-88D1-8045550FD37A}" srcOrd="12" destOrd="0" presId="urn:microsoft.com/office/officeart/2008/layout/HexagonCluster"/>
    <dgm:cxn modelId="{C08B81D6-9687-B945-9821-F6D59B74B9AF}" type="presParOf" srcId="{B9EDA0E1-BE8E-A447-88D1-8045550FD37A}" destId="{0AD5ACC7-3359-4F4E-A58A-6959E4AF25AD}" srcOrd="0" destOrd="0" presId="urn:microsoft.com/office/officeart/2008/layout/HexagonCluster"/>
    <dgm:cxn modelId="{7E25398E-5120-1140-A9CC-332B189C671A}" type="presParOf" srcId="{4E0BE007-82C6-0947-88D9-F65C2C734CDE}" destId="{4BF1E1AA-6BEB-134A-ACDC-7EF99B393C04}" srcOrd="13" destOrd="0" presId="urn:microsoft.com/office/officeart/2008/layout/HexagonCluster"/>
    <dgm:cxn modelId="{898A08CD-79B3-8444-9E49-E318EB66B710}" type="presParOf" srcId="{4BF1E1AA-6BEB-134A-ACDC-7EF99B393C04}" destId="{413958CA-9CA3-0F49-BC78-5B60A698150A}" srcOrd="0" destOrd="0" presId="urn:microsoft.com/office/officeart/2008/layout/HexagonCluster"/>
    <dgm:cxn modelId="{67A971F2-4BAA-E448-9F60-73DE5711821C}" type="presParOf" srcId="{4E0BE007-82C6-0947-88D9-F65C2C734CDE}" destId="{1AC299DE-0AAC-8443-9259-0615D8A9BAAF}" srcOrd="14" destOrd="0" presId="urn:microsoft.com/office/officeart/2008/layout/HexagonCluster"/>
    <dgm:cxn modelId="{FEF1D506-524E-F344-A7B1-B750DB7EF25F}" type="presParOf" srcId="{1AC299DE-0AAC-8443-9259-0615D8A9BAAF}" destId="{1EB841D8-BBE4-E34E-B6C7-AC3AD3BE5C8B}" srcOrd="0" destOrd="0" presId="urn:microsoft.com/office/officeart/2008/layout/HexagonCluster"/>
    <dgm:cxn modelId="{C074BB4C-F4CB-F743-9CC7-F3DEE7E2C040}" type="presParOf" srcId="{4E0BE007-82C6-0947-88D9-F65C2C734CDE}" destId="{E7F64C77-25E9-6E4B-A25C-63083F054C73}" srcOrd="15" destOrd="0" presId="urn:microsoft.com/office/officeart/2008/layout/HexagonCluster"/>
    <dgm:cxn modelId="{EEEA72A2-7283-724F-899C-89BC5175F639}" type="presParOf" srcId="{E7F64C77-25E9-6E4B-A25C-63083F054C73}" destId="{427186CE-0740-5B4C-B9F1-4F0670FC50E1}" srcOrd="0" destOrd="0" presId="urn:microsoft.com/office/officeart/2008/layout/HexagonCluster"/>
    <dgm:cxn modelId="{CDE1CFE8-F028-0F42-84F2-E790855B0F77}" type="presParOf" srcId="{4E0BE007-82C6-0947-88D9-F65C2C734CDE}" destId="{EF688B32-00E5-E74D-A6E0-C99F7056630C}" srcOrd="16" destOrd="0" presId="urn:microsoft.com/office/officeart/2008/layout/HexagonCluster"/>
    <dgm:cxn modelId="{F049BC04-37BC-4644-8521-CF34DA2732E7}" type="presParOf" srcId="{EF688B32-00E5-E74D-A6E0-C99F7056630C}" destId="{A98098C1-E637-EB48-82B9-9A262A478168}" srcOrd="0" destOrd="0" presId="urn:microsoft.com/office/officeart/2008/layout/HexagonCluster"/>
    <dgm:cxn modelId="{6A96D20A-F2DB-5A4E-9187-3C5AD18E80C9}" type="presParOf" srcId="{4E0BE007-82C6-0947-88D9-F65C2C734CDE}" destId="{B75839B3-3823-A34E-8BE1-B6E29B6418BC}" srcOrd="17" destOrd="0" presId="urn:microsoft.com/office/officeart/2008/layout/HexagonCluster"/>
    <dgm:cxn modelId="{172B4A46-B230-F441-81D6-02574EBCCCCD}" type="presParOf" srcId="{B75839B3-3823-A34E-8BE1-B6E29B6418BC}" destId="{06A1F3C1-25DB-DB41-8A15-C7BE49225CC7}" srcOrd="0" destOrd="0" presId="urn:microsoft.com/office/officeart/2008/layout/HexagonCluster"/>
    <dgm:cxn modelId="{B09C4566-3AA3-F64D-9ACC-44D6DBE1FF49}" type="presParOf" srcId="{4E0BE007-82C6-0947-88D9-F65C2C734CDE}" destId="{D295580E-D710-0A4C-BA12-F483092FDB2B}" srcOrd="18" destOrd="0" presId="urn:microsoft.com/office/officeart/2008/layout/HexagonCluster"/>
    <dgm:cxn modelId="{0537CA65-1866-2B41-BC13-BE97007616B6}" type="presParOf" srcId="{D295580E-D710-0A4C-BA12-F483092FDB2B}" destId="{B1C38623-53F0-254A-9064-7D941E1430FC}" srcOrd="0" destOrd="0" presId="urn:microsoft.com/office/officeart/2008/layout/HexagonCluster"/>
    <dgm:cxn modelId="{4FBC4535-B416-6B4D-A67E-2581D1401909}" type="presParOf" srcId="{4E0BE007-82C6-0947-88D9-F65C2C734CDE}" destId="{62536946-8B9A-A941-AA31-0B2388D1AD5E}" srcOrd="19" destOrd="0" presId="urn:microsoft.com/office/officeart/2008/layout/HexagonCluster"/>
    <dgm:cxn modelId="{ECBBC4E6-2728-5A4C-9008-45CB33F86408}" type="presParOf" srcId="{62536946-8B9A-A941-AA31-0B2388D1AD5E}" destId="{11611472-7729-AD4D-BA0B-2EA90EF585E1}" srcOrd="0" destOrd="0" presId="urn:microsoft.com/office/officeart/2008/layout/HexagonCluster"/>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8893CE-B159-7647-88C8-2A9C68F16B3E}">
      <dsp:nvSpPr>
        <dsp:cNvPr id="0" name=""/>
        <dsp:cNvSpPr/>
      </dsp:nvSpPr>
      <dsp:spPr>
        <a:xfrm>
          <a:off x="1338491" y="2825286"/>
          <a:ext cx="1555387" cy="1335346"/>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6510" rIns="0" bIns="16510" numCol="1" spcCol="1270" anchor="ctr" anchorCtr="0">
          <a:noAutofit/>
        </a:bodyPr>
        <a:lstStyle/>
        <a:p>
          <a:pPr marL="0" lvl="0" indent="0" algn="ctr" defTabSz="577850">
            <a:lnSpc>
              <a:spcPct val="90000"/>
            </a:lnSpc>
            <a:spcBef>
              <a:spcPct val="0"/>
            </a:spcBef>
            <a:spcAft>
              <a:spcPct val="35000"/>
            </a:spcAft>
            <a:buNone/>
          </a:pPr>
          <a:r>
            <a:rPr lang="en-US" sz="1300" kern="1200" dirty="0"/>
            <a:t>Scalable, hardware-agnostic compilers</a:t>
          </a:r>
        </a:p>
      </dsp:txBody>
      <dsp:txXfrm>
        <a:off x="1579385" y="3032101"/>
        <a:ext cx="1073599" cy="921716"/>
      </dsp:txXfrm>
    </dsp:sp>
    <dsp:sp modelId="{D9EFCF7F-6C78-4748-A4CE-84B1222C098A}">
      <dsp:nvSpPr>
        <dsp:cNvPr id="0" name=""/>
        <dsp:cNvSpPr/>
      </dsp:nvSpPr>
      <dsp:spPr>
        <a:xfrm>
          <a:off x="1802873" y="1101608"/>
          <a:ext cx="267419" cy="112776"/>
        </a:xfrm>
        <a:prstGeom prst="hexagon">
          <a:avLst>
            <a:gd name="adj" fmla="val 25000"/>
            <a:gd name="vf" fmla="val 115470"/>
          </a:avLst>
        </a:prstGeom>
        <a:no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C3E41187-73AB-B34D-AA3E-62AF8AF26A7E}">
      <dsp:nvSpPr>
        <dsp:cNvPr id="0" name=""/>
        <dsp:cNvSpPr/>
      </dsp:nvSpPr>
      <dsp:spPr>
        <a:xfrm>
          <a:off x="8165" y="2127882"/>
          <a:ext cx="1555387" cy="1335346"/>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8E75434-1725-8042-8025-3FFAB0FD1F68}">
      <dsp:nvSpPr>
        <dsp:cNvPr id="0" name=""/>
        <dsp:cNvSpPr/>
      </dsp:nvSpPr>
      <dsp:spPr>
        <a:xfrm>
          <a:off x="1831868" y="1067905"/>
          <a:ext cx="181434" cy="156388"/>
        </a:xfrm>
        <a:prstGeom prst="hexagon">
          <a:avLst>
            <a:gd name="adj" fmla="val 25000"/>
            <a:gd name="vf" fmla="val 115470"/>
          </a:avLst>
        </a:prstGeom>
        <a:noFill/>
        <a:ln>
          <a:noFill/>
        </a:ln>
        <a:effectLst>
          <a:outerShdw blurRad="50800" dist="50800" dir="5400000" algn="ctr" rotWithShape="0">
            <a:srgbClr val="000000">
              <a:alpha val="0"/>
            </a:srgbClr>
          </a:outerShdw>
        </a:effectLst>
        <a:scene3d>
          <a:camera prst="orthographicFront">
            <a:rot lat="0" lon="0" rev="0"/>
          </a:camera>
          <a:lightRig rig="contrasting" dir="t">
            <a:rot lat="0" lon="0" rev="1200000"/>
          </a:lightRig>
        </a:scene3d>
        <a:sp3d contourW="19050" prstMaterial="metal"/>
      </dsp:spPr>
      <dsp:style>
        <a:lnRef idx="0">
          <a:scrgbClr r="0" g="0" b="0"/>
        </a:lnRef>
        <a:fillRef idx="1">
          <a:scrgbClr r="0" g="0" b="0"/>
        </a:fillRef>
        <a:effectRef idx="0">
          <a:scrgbClr r="0" g="0" b="0"/>
        </a:effectRef>
        <a:fontRef idx="minor"/>
      </dsp:style>
    </dsp:sp>
    <dsp:sp modelId="{05A0DD8F-1221-8B40-9C03-9C23F5FB97D0}">
      <dsp:nvSpPr>
        <dsp:cNvPr id="0" name=""/>
        <dsp:cNvSpPr/>
      </dsp:nvSpPr>
      <dsp:spPr>
        <a:xfrm>
          <a:off x="2676982" y="2082795"/>
          <a:ext cx="1555387" cy="1335346"/>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6510" rIns="0" bIns="16510" numCol="1" spcCol="1270" anchor="ctr" anchorCtr="0">
          <a:noAutofit/>
        </a:bodyPr>
        <a:lstStyle/>
        <a:p>
          <a:pPr marL="0" lvl="0" indent="0" algn="ctr" defTabSz="577850">
            <a:lnSpc>
              <a:spcPct val="90000"/>
            </a:lnSpc>
            <a:spcBef>
              <a:spcPct val="0"/>
            </a:spcBef>
            <a:spcAft>
              <a:spcPct val="35000"/>
            </a:spcAft>
            <a:buFont typeface="Arial"/>
            <a:buNone/>
          </a:pPr>
          <a:r>
            <a:rPr lang="en-US" sz="1300" kern="1200" dirty="0"/>
            <a:t>Scalable approaches for debugging and verification</a:t>
          </a:r>
        </a:p>
      </dsp:txBody>
      <dsp:txXfrm>
        <a:off x="2917876" y="2289610"/>
        <a:ext cx="1073599" cy="921716"/>
      </dsp:txXfrm>
    </dsp:sp>
    <dsp:sp modelId="{3E57E6B1-60A0-C340-8D03-6E047C27318C}">
      <dsp:nvSpPr>
        <dsp:cNvPr id="0" name=""/>
        <dsp:cNvSpPr/>
      </dsp:nvSpPr>
      <dsp:spPr>
        <a:xfrm>
          <a:off x="1918644" y="1113048"/>
          <a:ext cx="181434" cy="156388"/>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426F5554-48AB-AF44-816A-A7F26944B494}">
      <dsp:nvSpPr>
        <dsp:cNvPr id="0" name=""/>
        <dsp:cNvSpPr/>
      </dsp:nvSpPr>
      <dsp:spPr>
        <a:xfrm>
          <a:off x="4023358" y="2822443"/>
          <a:ext cx="1555387" cy="1335346"/>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516B2BAC-FE40-E144-AE01-7868630CD580}">
      <dsp:nvSpPr>
        <dsp:cNvPr id="0" name=""/>
        <dsp:cNvSpPr/>
      </dsp:nvSpPr>
      <dsp:spPr>
        <a:xfrm>
          <a:off x="1718686" y="987029"/>
          <a:ext cx="181434" cy="156388"/>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FE21FE30-FEA0-B246-9C1E-5217E087FE17}">
      <dsp:nvSpPr>
        <dsp:cNvPr id="0" name=""/>
        <dsp:cNvSpPr/>
      </dsp:nvSpPr>
      <dsp:spPr>
        <a:xfrm>
          <a:off x="1338491" y="1348834"/>
          <a:ext cx="1555387" cy="1335346"/>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6510" rIns="0" bIns="16510" numCol="1" spcCol="1270" anchor="ctr" anchorCtr="0">
          <a:noAutofit/>
        </a:bodyPr>
        <a:lstStyle/>
        <a:p>
          <a:pPr marL="0" lvl="0" indent="0" algn="ctr" defTabSz="577850">
            <a:lnSpc>
              <a:spcPct val="90000"/>
            </a:lnSpc>
            <a:spcBef>
              <a:spcPct val="0"/>
            </a:spcBef>
            <a:spcAft>
              <a:spcPct val="35000"/>
            </a:spcAft>
            <a:buNone/>
          </a:pPr>
          <a:r>
            <a:rPr lang="en-US" sz="1300" kern="1200" dirty="0"/>
            <a:t>New programming language abstractions </a:t>
          </a:r>
        </a:p>
      </dsp:txBody>
      <dsp:txXfrm>
        <a:off x="1579385" y="1555649"/>
        <a:ext cx="1073599" cy="921716"/>
      </dsp:txXfrm>
    </dsp:sp>
    <dsp:sp modelId="{E6326829-68FF-0E46-9F9B-69D5C4745B47}">
      <dsp:nvSpPr>
        <dsp:cNvPr id="0" name=""/>
        <dsp:cNvSpPr/>
      </dsp:nvSpPr>
      <dsp:spPr>
        <a:xfrm>
          <a:off x="1881491" y="1069270"/>
          <a:ext cx="181434" cy="156388"/>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1FD8F38-8A49-434D-A248-324D02D074E3}">
      <dsp:nvSpPr>
        <dsp:cNvPr id="0" name=""/>
        <dsp:cNvSpPr/>
      </dsp:nvSpPr>
      <dsp:spPr>
        <a:xfrm>
          <a:off x="2676982" y="606343"/>
          <a:ext cx="1555387" cy="1335346"/>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000" b="-3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B444F0B2-E583-3E40-B02B-F45AF4DD98C0}">
      <dsp:nvSpPr>
        <dsp:cNvPr id="0" name=""/>
        <dsp:cNvSpPr/>
      </dsp:nvSpPr>
      <dsp:spPr>
        <a:xfrm>
          <a:off x="1928211" y="1058795"/>
          <a:ext cx="181434" cy="156388"/>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0AD5ACC7-3359-4F4E-A58A-6959E4AF25AD}">
      <dsp:nvSpPr>
        <dsp:cNvPr id="0" name=""/>
        <dsp:cNvSpPr/>
      </dsp:nvSpPr>
      <dsp:spPr>
        <a:xfrm>
          <a:off x="4014648" y="1345991"/>
          <a:ext cx="1555387" cy="1335346"/>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6510" rIns="0" bIns="16510" numCol="1" spcCol="1270" anchor="ctr" anchorCtr="0">
          <a:noAutofit/>
        </a:bodyPr>
        <a:lstStyle/>
        <a:p>
          <a:pPr marL="0" lvl="0" indent="0" algn="ctr" defTabSz="577850">
            <a:lnSpc>
              <a:spcPct val="90000"/>
            </a:lnSpc>
            <a:spcBef>
              <a:spcPct val="0"/>
            </a:spcBef>
            <a:spcAft>
              <a:spcPct val="35000"/>
            </a:spcAft>
            <a:buFont typeface="Arial"/>
            <a:buNone/>
          </a:pPr>
          <a:r>
            <a:rPr lang="en-US" sz="1300" kern="1200" dirty="0"/>
            <a:t>Novel optimization methods for quantum computing</a:t>
          </a:r>
        </a:p>
      </dsp:txBody>
      <dsp:txXfrm>
        <a:off x="4255542" y="1552806"/>
        <a:ext cx="1073599" cy="921716"/>
      </dsp:txXfrm>
    </dsp:sp>
    <dsp:sp modelId="{413958CA-9CA3-0F49-BC78-5B60A698150A}">
      <dsp:nvSpPr>
        <dsp:cNvPr id="0" name=""/>
        <dsp:cNvSpPr/>
      </dsp:nvSpPr>
      <dsp:spPr>
        <a:xfrm>
          <a:off x="1903258" y="892751"/>
          <a:ext cx="181434" cy="156388"/>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1EB841D8-BBE4-E34E-B6C7-AC3AD3BE5C8B}">
      <dsp:nvSpPr>
        <dsp:cNvPr id="0" name=""/>
        <dsp:cNvSpPr/>
      </dsp:nvSpPr>
      <dsp:spPr>
        <a:xfrm>
          <a:off x="5353139" y="2096657"/>
          <a:ext cx="1555387" cy="1335346"/>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62000" r="-62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427186CE-0740-5B4C-B9F1-4F0670FC50E1}">
      <dsp:nvSpPr>
        <dsp:cNvPr id="0" name=""/>
        <dsp:cNvSpPr/>
      </dsp:nvSpPr>
      <dsp:spPr>
        <a:xfrm>
          <a:off x="1894525" y="1058380"/>
          <a:ext cx="181434" cy="156388"/>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A98098C1-E637-EB48-82B9-9A262A478168}">
      <dsp:nvSpPr>
        <dsp:cNvPr id="0" name=""/>
        <dsp:cNvSpPr/>
      </dsp:nvSpPr>
      <dsp:spPr>
        <a:xfrm>
          <a:off x="5353139" y="620560"/>
          <a:ext cx="1555387" cy="1335346"/>
        </a:xfrm>
        <a:prstGeom prst="hexagon">
          <a:avLst>
            <a:gd name="adj" fmla="val 25000"/>
            <a:gd name="vf" fmla="val 11547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6510" rIns="0" bIns="16510" numCol="1" spcCol="1270" anchor="ctr" anchorCtr="0">
          <a:noAutofit/>
        </a:bodyPr>
        <a:lstStyle/>
        <a:p>
          <a:pPr marL="0" lvl="0" indent="0" algn="ctr" defTabSz="577850">
            <a:lnSpc>
              <a:spcPct val="90000"/>
            </a:lnSpc>
            <a:spcBef>
              <a:spcPct val="0"/>
            </a:spcBef>
            <a:spcAft>
              <a:spcPct val="35000"/>
            </a:spcAft>
            <a:buNone/>
          </a:pPr>
          <a:r>
            <a:rPr lang="en-US" sz="1300" kern="1200" dirty="0"/>
            <a:t>Extensible hardware-agnostic software stack</a:t>
          </a:r>
        </a:p>
      </dsp:txBody>
      <dsp:txXfrm>
        <a:off x="5594033" y="827375"/>
        <a:ext cx="1073599" cy="921716"/>
      </dsp:txXfrm>
    </dsp:sp>
    <dsp:sp modelId="{06A1F3C1-25DB-DB41-8A15-C7BE49225CC7}">
      <dsp:nvSpPr>
        <dsp:cNvPr id="0" name=""/>
        <dsp:cNvSpPr/>
      </dsp:nvSpPr>
      <dsp:spPr>
        <a:xfrm>
          <a:off x="1770000" y="1018806"/>
          <a:ext cx="181434" cy="156388"/>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B1C38623-53F0-254A-9064-7D941E1430FC}">
      <dsp:nvSpPr>
        <dsp:cNvPr id="0" name=""/>
        <dsp:cNvSpPr/>
      </dsp:nvSpPr>
      <dsp:spPr>
        <a:xfrm>
          <a:off x="6691630" y="1365539"/>
          <a:ext cx="1555387" cy="1335346"/>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30000" b="-30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11611472-7729-AD4D-BA0B-2EA90EF585E1}">
      <dsp:nvSpPr>
        <dsp:cNvPr id="0" name=""/>
        <dsp:cNvSpPr/>
      </dsp:nvSpPr>
      <dsp:spPr>
        <a:xfrm>
          <a:off x="1767865" y="1038344"/>
          <a:ext cx="181434" cy="156388"/>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g4bb9ce2a09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 name="Google Shape;39;g4bb9ce2a09_0_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 name="Google Shape;40;g4bb9ce2a09_0_4: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cover times or something….</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6475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b="1" dirty="0"/>
              <a:t>Notes</a:t>
            </a:r>
            <a:r>
              <a:rPr lang="en-US" dirty="0"/>
              <a:t>:</a:t>
            </a:r>
            <a:r>
              <a:rPr lang="en-US" baseline="0" dirty="0"/>
              <a:t>  Include 200 word </a:t>
            </a:r>
            <a:r>
              <a:rPr lang="en-US" baseline="0"/>
              <a:t>highlight summary…. </a:t>
            </a:r>
            <a:endParaRPr lang="en-US" dirty="0"/>
          </a:p>
        </p:txBody>
      </p:sp>
      <p:sp>
        <p:nvSpPr>
          <p:cNvPr id="4" name="Slide Number Placeholder 3"/>
          <p:cNvSpPr>
            <a:spLocks noGrp="1"/>
          </p:cNvSpPr>
          <p:nvPr>
            <p:ph type="sldNum" sz="quarter" idx="10"/>
          </p:nvPr>
        </p:nvSpPr>
        <p:spPr/>
        <p:txBody>
          <a:bodyPr/>
          <a:lstStyle/>
          <a:p>
            <a:fld id="{16210A8A-16C0-4562-AD3A-B1BC2569C64A}"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335751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79922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47499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94523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Software startups play a major role here</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24356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4878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g4bb9ce2a09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 name="Google Shape;39;g4bb9ce2a09_0_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 name="Google Shape;40;g4bb9ce2a09_0_4: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30</a:t>
            </a:fld>
            <a:endParaRPr/>
          </a:p>
        </p:txBody>
      </p:sp>
    </p:spTree>
    <p:extLst>
      <p:ext uri="{BB962C8B-B14F-4D97-AF65-F5344CB8AC3E}">
        <p14:creationId xmlns:p14="http://schemas.microsoft.com/office/powerpoint/2010/main" val="178512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
        <p:cNvGrpSpPr/>
        <p:nvPr/>
      </p:nvGrpSpPr>
      <p:grpSpPr>
        <a:xfrm>
          <a:off x="0" y="0"/>
          <a:ext cx="0" cy="0"/>
          <a:chOff x="0" y="0"/>
          <a:chExt cx="0" cy="0"/>
        </a:xfrm>
      </p:grpSpPr>
      <p:sp>
        <p:nvSpPr>
          <p:cNvPr id="19" name="Google Shape;19;p2"/>
          <p:cNvSpPr txBox="1">
            <a:spLocks noGrp="1"/>
          </p:cNvSpPr>
          <p:nvPr>
            <p:ph type="title"/>
          </p:nvPr>
        </p:nvSpPr>
        <p:spPr>
          <a:xfrm>
            <a:off x="360342" y="115267"/>
            <a:ext cx="8326458" cy="493613"/>
          </a:xfrm>
          <a:prstGeom prst="rect">
            <a:avLst/>
          </a:prstGeom>
          <a:noFill/>
          <a:ln>
            <a:noFill/>
          </a:ln>
        </p:spPr>
        <p:txBody>
          <a:bodyPr spcFirstLastPara="1" wrap="square" lIns="91425" tIns="0" rIns="91425" bIns="0" anchor="b" anchorCtr="0"/>
          <a:lstStyle>
            <a:lvl1pPr marR="0" lvl="0" algn="l" rtl="0">
              <a:spcBef>
                <a:spcPts val="0"/>
              </a:spcBef>
              <a:spcAft>
                <a:spcPts val="0"/>
              </a:spcAft>
              <a:buClr>
                <a:srgbClr val="FFFFFF"/>
              </a:buClr>
              <a:buSzPts val="3200"/>
              <a:buFont typeface="Calibri"/>
              <a:buNone/>
              <a:defRPr sz="3200" b="1" i="0" u="none" strike="noStrike" cap="none">
                <a:solidFill>
                  <a:srgbClr val="FFFFF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 name="Google Shape;20;p2"/>
          <p:cNvSpPr txBox="1">
            <a:spLocks noGrp="1"/>
          </p:cNvSpPr>
          <p:nvPr>
            <p:ph type="body" idx="1"/>
          </p:nvPr>
        </p:nvSpPr>
        <p:spPr>
          <a:xfrm>
            <a:off x="457200" y="971552"/>
            <a:ext cx="8229600" cy="362307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1"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1" name="Google Shape;21;p2"/>
          <p:cNvSpPr txBox="1">
            <a:spLocks noGrp="1"/>
          </p:cNvSpPr>
          <p:nvPr>
            <p:ph type="sldNum" idx="12"/>
          </p:nvPr>
        </p:nvSpPr>
        <p:spPr>
          <a:xfrm>
            <a:off x="4116656" y="4776606"/>
            <a:ext cx="925708" cy="273844"/>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0" marR="0" lvl="1" indent="0" algn="ctr" rtl="0">
              <a:spcBef>
                <a:spcPts val="0"/>
              </a:spcBef>
              <a:buNone/>
              <a:defRPr sz="1200" b="0" i="0" u="none" strike="noStrike" cap="none">
                <a:solidFill>
                  <a:schemeClr val="lt1"/>
                </a:solidFill>
                <a:latin typeface="Calibri"/>
                <a:ea typeface="Calibri"/>
                <a:cs typeface="Calibri"/>
                <a:sym typeface="Calibri"/>
              </a:defRPr>
            </a:lvl2pPr>
            <a:lvl3pPr marL="0" marR="0" lvl="2" indent="0" algn="ctr" rtl="0">
              <a:spcBef>
                <a:spcPts val="0"/>
              </a:spcBef>
              <a:buNone/>
              <a:defRPr sz="1200" b="0" i="0" u="none" strike="noStrike" cap="none">
                <a:solidFill>
                  <a:schemeClr val="lt1"/>
                </a:solidFill>
                <a:latin typeface="Calibri"/>
                <a:ea typeface="Calibri"/>
                <a:cs typeface="Calibri"/>
                <a:sym typeface="Calibri"/>
              </a:defRPr>
            </a:lvl3pPr>
            <a:lvl4pPr marL="0" marR="0" lvl="3" indent="0" algn="ctr" rtl="0">
              <a:spcBef>
                <a:spcPts val="0"/>
              </a:spcBef>
              <a:buNone/>
              <a:defRPr sz="1200" b="0" i="0" u="none" strike="noStrike" cap="none">
                <a:solidFill>
                  <a:schemeClr val="lt1"/>
                </a:solidFill>
                <a:latin typeface="Calibri"/>
                <a:ea typeface="Calibri"/>
                <a:cs typeface="Calibri"/>
                <a:sym typeface="Calibri"/>
              </a:defRPr>
            </a:lvl4pPr>
            <a:lvl5pPr marL="0" marR="0" lvl="4" indent="0" algn="ctr" rtl="0">
              <a:spcBef>
                <a:spcPts val="0"/>
              </a:spcBef>
              <a:buNone/>
              <a:defRPr sz="1200" b="0" i="0" u="none" strike="noStrike" cap="none">
                <a:solidFill>
                  <a:schemeClr val="lt1"/>
                </a:solidFill>
                <a:latin typeface="Calibri"/>
                <a:ea typeface="Calibri"/>
                <a:cs typeface="Calibri"/>
                <a:sym typeface="Calibri"/>
              </a:defRPr>
            </a:lvl5pPr>
            <a:lvl6pPr marL="0" marR="0" lvl="5" indent="0" algn="ctr" rtl="0">
              <a:spcBef>
                <a:spcPts val="0"/>
              </a:spcBef>
              <a:buNone/>
              <a:defRPr sz="1200" b="0" i="0" u="none" strike="noStrike" cap="none">
                <a:solidFill>
                  <a:schemeClr val="lt1"/>
                </a:solidFill>
                <a:latin typeface="Calibri"/>
                <a:ea typeface="Calibri"/>
                <a:cs typeface="Calibri"/>
                <a:sym typeface="Calibri"/>
              </a:defRPr>
            </a:lvl6pPr>
            <a:lvl7pPr marL="0" marR="0" lvl="6" indent="0" algn="ctr" rtl="0">
              <a:spcBef>
                <a:spcPts val="0"/>
              </a:spcBef>
              <a:buNone/>
              <a:defRPr sz="1200" b="0" i="0" u="none" strike="noStrike" cap="none">
                <a:solidFill>
                  <a:schemeClr val="lt1"/>
                </a:solidFill>
                <a:latin typeface="Calibri"/>
                <a:ea typeface="Calibri"/>
                <a:cs typeface="Calibri"/>
                <a:sym typeface="Calibri"/>
              </a:defRPr>
            </a:lvl7pPr>
            <a:lvl8pPr marL="0" marR="0" lvl="7" indent="0" algn="ctr" rtl="0">
              <a:spcBef>
                <a:spcPts val="0"/>
              </a:spcBef>
              <a:buNone/>
              <a:defRPr sz="1200" b="0" i="0" u="none" strike="noStrike" cap="none">
                <a:solidFill>
                  <a:schemeClr val="lt1"/>
                </a:solidFill>
                <a:latin typeface="Calibri"/>
                <a:ea typeface="Calibri"/>
                <a:cs typeface="Calibri"/>
                <a:sym typeface="Calibri"/>
              </a:defRPr>
            </a:lvl8pPr>
            <a:lvl9pPr marL="0" marR="0" lvl="8" indent="0" algn="ctr" rtl="0">
              <a:spcBef>
                <a:spcPts val="0"/>
              </a:spcBef>
              <a:buNone/>
              <a:defRPr sz="1200" b="0" i="0" u="none" strike="noStrike" cap="none">
                <a:solidFill>
                  <a:schemeClr val="lt1"/>
                </a:solidFill>
                <a:latin typeface="Calibri"/>
                <a:ea typeface="Calibri"/>
                <a:cs typeface="Calibri"/>
                <a:sym typeface="Calibri"/>
              </a:defRPr>
            </a:lvl9pPr>
          </a:lstStyle>
          <a:p>
            <a:pPr marL="0" lvl="0" indent="0" algn="ctr" rtl="0">
              <a:spcBef>
                <a:spcPts val="0"/>
              </a:spcBef>
              <a:spcAft>
                <a:spcPts val="0"/>
              </a:spcAft>
              <a:buNone/>
            </a:pPr>
            <a:r>
              <a:rPr lang="en-US"/>
              <a:t>- </a:t>
            </a:r>
            <a:fld id="{00000000-1234-1234-1234-123412341234}" type="slidenum">
              <a:rPr lang="en-US"/>
              <a:t>‹#›</a:t>
            </a:fld>
            <a:r>
              <a:rPr lang="en-US"/>
              <a:t> -</a:t>
            </a:r>
            <a:endParaRPr/>
          </a:p>
        </p:txBody>
      </p:sp>
      <p:sp>
        <p:nvSpPr>
          <p:cNvPr id="22" name="Google Shape;22;p2"/>
          <p:cNvSpPr txBox="1">
            <a:spLocks noGrp="1"/>
          </p:cNvSpPr>
          <p:nvPr>
            <p:ph type="ftr" idx="11"/>
          </p:nvPr>
        </p:nvSpPr>
        <p:spPr>
          <a:xfrm>
            <a:off x="5855300" y="4776606"/>
            <a:ext cx="2864157" cy="273844"/>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360342" y="115267"/>
            <a:ext cx="8326458" cy="493613"/>
          </a:xfrm>
          <a:prstGeom prst="rect">
            <a:avLst/>
          </a:prstGeom>
          <a:noFill/>
          <a:ln>
            <a:noFill/>
          </a:ln>
        </p:spPr>
        <p:txBody>
          <a:bodyPr spcFirstLastPara="1" wrap="square" lIns="91425" tIns="0" rIns="91425" bIns="0" anchor="b" anchorCtr="0"/>
          <a:lstStyle>
            <a:lvl1pPr marR="0" lvl="0" algn="l" rtl="0">
              <a:spcBef>
                <a:spcPts val="0"/>
              </a:spcBef>
              <a:spcAft>
                <a:spcPts val="0"/>
              </a:spcAft>
              <a:buClr>
                <a:srgbClr val="FFFFFF"/>
              </a:buClr>
              <a:buSzPts val="3200"/>
              <a:buFont typeface="Calibri"/>
              <a:buNone/>
              <a:defRPr sz="3200" b="1" i="0" u="none" strike="noStrike" cap="none">
                <a:solidFill>
                  <a:srgbClr val="FFFFF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 name="Google Shape;25;p3"/>
          <p:cNvSpPr txBox="1">
            <a:spLocks noGrp="1"/>
          </p:cNvSpPr>
          <p:nvPr>
            <p:ph type="body" idx="1"/>
          </p:nvPr>
        </p:nvSpPr>
        <p:spPr>
          <a:xfrm>
            <a:off x="457200" y="945362"/>
            <a:ext cx="4038600" cy="36492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1"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3"/>
          <p:cNvSpPr txBox="1">
            <a:spLocks noGrp="1"/>
          </p:cNvSpPr>
          <p:nvPr>
            <p:ph type="body" idx="2"/>
          </p:nvPr>
        </p:nvSpPr>
        <p:spPr>
          <a:xfrm>
            <a:off x="4648200" y="945362"/>
            <a:ext cx="4038600" cy="36492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1"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txBox="1">
            <a:spLocks noGrp="1"/>
          </p:cNvSpPr>
          <p:nvPr>
            <p:ph type="sldNum" idx="12"/>
          </p:nvPr>
        </p:nvSpPr>
        <p:spPr>
          <a:xfrm>
            <a:off x="4116656" y="4776606"/>
            <a:ext cx="925708" cy="273844"/>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1200">
                <a:solidFill>
                  <a:schemeClr val="lt1"/>
                </a:solidFill>
                <a:latin typeface="Calibri"/>
                <a:ea typeface="Calibri"/>
                <a:cs typeface="Calibri"/>
                <a:sym typeface="Calibri"/>
              </a:defRPr>
            </a:lvl1pPr>
            <a:lvl2pPr marL="0" marR="0" lvl="1" indent="0" algn="ctr" rtl="0">
              <a:spcBef>
                <a:spcPts val="0"/>
              </a:spcBef>
              <a:buNone/>
              <a:defRPr sz="1200">
                <a:solidFill>
                  <a:schemeClr val="lt1"/>
                </a:solidFill>
                <a:latin typeface="Calibri"/>
                <a:ea typeface="Calibri"/>
                <a:cs typeface="Calibri"/>
                <a:sym typeface="Calibri"/>
              </a:defRPr>
            </a:lvl2pPr>
            <a:lvl3pPr marL="0" marR="0" lvl="2" indent="0" algn="ctr" rtl="0">
              <a:spcBef>
                <a:spcPts val="0"/>
              </a:spcBef>
              <a:buNone/>
              <a:defRPr sz="1200">
                <a:solidFill>
                  <a:schemeClr val="lt1"/>
                </a:solidFill>
                <a:latin typeface="Calibri"/>
                <a:ea typeface="Calibri"/>
                <a:cs typeface="Calibri"/>
                <a:sym typeface="Calibri"/>
              </a:defRPr>
            </a:lvl3pPr>
            <a:lvl4pPr marL="0" marR="0" lvl="3" indent="0" algn="ctr" rtl="0">
              <a:spcBef>
                <a:spcPts val="0"/>
              </a:spcBef>
              <a:buNone/>
              <a:defRPr sz="1200">
                <a:solidFill>
                  <a:schemeClr val="lt1"/>
                </a:solidFill>
                <a:latin typeface="Calibri"/>
                <a:ea typeface="Calibri"/>
                <a:cs typeface="Calibri"/>
                <a:sym typeface="Calibri"/>
              </a:defRPr>
            </a:lvl4pPr>
            <a:lvl5pPr marL="0" marR="0" lvl="4" indent="0" algn="ctr" rtl="0">
              <a:spcBef>
                <a:spcPts val="0"/>
              </a:spcBef>
              <a:buNone/>
              <a:defRPr sz="1200">
                <a:solidFill>
                  <a:schemeClr val="lt1"/>
                </a:solidFill>
                <a:latin typeface="Calibri"/>
                <a:ea typeface="Calibri"/>
                <a:cs typeface="Calibri"/>
                <a:sym typeface="Calibri"/>
              </a:defRPr>
            </a:lvl5pPr>
            <a:lvl6pPr marL="0" marR="0" lvl="5" indent="0" algn="ctr" rtl="0">
              <a:spcBef>
                <a:spcPts val="0"/>
              </a:spcBef>
              <a:buNone/>
              <a:defRPr sz="1200">
                <a:solidFill>
                  <a:schemeClr val="lt1"/>
                </a:solidFill>
                <a:latin typeface="Calibri"/>
                <a:ea typeface="Calibri"/>
                <a:cs typeface="Calibri"/>
                <a:sym typeface="Calibri"/>
              </a:defRPr>
            </a:lvl6pPr>
            <a:lvl7pPr marL="0" marR="0" lvl="6" indent="0" algn="ctr" rtl="0">
              <a:spcBef>
                <a:spcPts val="0"/>
              </a:spcBef>
              <a:buNone/>
              <a:defRPr sz="1200">
                <a:solidFill>
                  <a:schemeClr val="lt1"/>
                </a:solidFill>
                <a:latin typeface="Calibri"/>
                <a:ea typeface="Calibri"/>
                <a:cs typeface="Calibri"/>
                <a:sym typeface="Calibri"/>
              </a:defRPr>
            </a:lvl7pPr>
            <a:lvl8pPr marL="0" marR="0" lvl="7" indent="0" algn="ctr" rtl="0">
              <a:spcBef>
                <a:spcPts val="0"/>
              </a:spcBef>
              <a:buNone/>
              <a:defRPr sz="1200">
                <a:solidFill>
                  <a:schemeClr val="lt1"/>
                </a:solidFill>
                <a:latin typeface="Calibri"/>
                <a:ea typeface="Calibri"/>
                <a:cs typeface="Calibri"/>
                <a:sym typeface="Calibri"/>
              </a:defRPr>
            </a:lvl8pPr>
            <a:lvl9pPr marL="0" marR="0" lvl="8" indent="0" algn="ctr" rtl="0">
              <a:spcBef>
                <a:spcPts val="0"/>
              </a:spcBef>
              <a:buNone/>
              <a:defRPr sz="1200">
                <a:solidFill>
                  <a:schemeClr val="lt1"/>
                </a:solidFill>
                <a:latin typeface="Calibri"/>
                <a:ea typeface="Calibri"/>
                <a:cs typeface="Calibri"/>
                <a:sym typeface="Calibri"/>
              </a:defRPr>
            </a:lvl9pPr>
          </a:lstStyle>
          <a:p>
            <a:pPr marL="0" lvl="0" indent="0" algn="ctr" rtl="0">
              <a:spcBef>
                <a:spcPts val="0"/>
              </a:spcBef>
              <a:spcAft>
                <a:spcPts val="0"/>
              </a:spcAft>
              <a:buNone/>
            </a:pPr>
            <a:r>
              <a:rPr lang="en-US"/>
              <a:t>- </a:t>
            </a:r>
            <a:fld id="{00000000-1234-1234-1234-123412341234}" type="slidenum">
              <a:rPr lang="en-US"/>
              <a:t>‹#›</a:t>
            </a:fld>
            <a:r>
              <a:rPr lang="en-US"/>
              <a:t> -</a:t>
            </a:r>
            <a:endParaRPr/>
          </a:p>
        </p:txBody>
      </p:sp>
      <p:sp>
        <p:nvSpPr>
          <p:cNvPr id="28" name="Google Shape;28;p3"/>
          <p:cNvSpPr txBox="1">
            <a:spLocks noGrp="1"/>
          </p:cNvSpPr>
          <p:nvPr>
            <p:ph type="ftr" idx="11"/>
          </p:nvPr>
        </p:nvSpPr>
        <p:spPr>
          <a:xfrm>
            <a:off x="5855300" y="4776606"/>
            <a:ext cx="2864157" cy="273844"/>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normal">
  <p:cSld name="normal">
    <p:spTree>
      <p:nvGrpSpPr>
        <p:cNvPr id="1" name="Shape 29"/>
        <p:cNvGrpSpPr/>
        <p:nvPr/>
      </p:nvGrpSpPr>
      <p:grpSpPr>
        <a:xfrm>
          <a:off x="0" y="0"/>
          <a:ext cx="0" cy="0"/>
          <a:chOff x="0" y="0"/>
          <a:chExt cx="0" cy="0"/>
        </a:xfrm>
      </p:grpSpPr>
      <p:sp>
        <p:nvSpPr>
          <p:cNvPr id="30" name="Google Shape;30;p4"/>
          <p:cNvSpPr txBox="1">
            <a:spLocks noGrp="1"/>
          </p:cNvSpPr>
          <p:nvPr>
            <p:ph type="title"/>
          </p:nvPr>
        </p:nvSpPr>
        <p:spPr>
          <a:xfrm>
            <a:off x="0" y="2"/>
            <a:ext cx="9144000" cy="641824"/>
          </a:xfrm>
          <a:prstGeom prst="rect">
            <a:avLst/>
          </a:prstGeom>
          <a:noFill/>
          <a:ln>
            <a:noFill/>
          </a:ln>
        </p:spPr>
        <p:txBody>
          <a:bodyPr spcFirstLastPara="1" wrap="square" lIns="91425" tIns="0" rIns="91425" bIns="0" anchor="ctr" anchorCtr="0"/>
          <a:lstStyle>
            <a:lvl1pPr marR="0" lvl="0" algn="l" rtl="0">
              <a:spcBef>
                <a:spcPts val="0"/>
              </a:spcBef>
              <a:spcAft>
                <a:spcPts val="0"/>
              </a:spcAft>
              <a:buClr>
                <a:srgbClr val="FFFFFF"/>
              </a:buClr>
              <a:buSzPts val="2800"/>
              <a:buFont typeface="Calibri"/>
              <a:buNone/>
              <a:defRPr sz="2800" b="1" i="0" u="none" strike="noStrike" cap="none">
                <a:solidFill>
                  <a:srgbClr val="FFFFF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31"/>
        <p:cNvGrpSpPr/>
        <p:nvPr/>
      </p:nvGrpSpPr>
      <p:grpSpPr>
        <a:xfrm>
          <a:off x="0" y="0"/>
          <a:ext cx="0" cy="0"/>
          <a:chOff x="0" y="0"/>
          <a:chExt cx="0" cy="0"/>
        </a:xfrm>
      </p:grpSpPr>
      <p:pic>
        <p:nvPicPr>
          <p:cNvPr id="32" name="Google Shape;32;p5"/>
          <p:cNvPicPr preferRelativeResize="0"/>
          <p:nvPr/>
        </p:nvPicPr>
        <p:blipFill>
          <a:blip r:embed="rId2">
            <a:alphaModFix/>
          </a:blip>
          <a:stretch>
            <a:fillRect/>
          </a:stretch>
        </p:blipFill>
        <p:spPr>
          <a:xfrm>
            <a:off x="0" y="-21225"/>
            <a:ext cx="9144000" cy="4728752"/>
          </a:xfrm>
          <a:prstGeom prst="rect">
            <a:avLst/>
          </a:prstGeom>
          <a:noFill/>
          <a:ln>
            <a:noFill/>
          </a:ln>
        </p:spPr>
      </p:pic>
      <p:sp>
        <p:nvSpPr>
          <p:cNvPr id="33" name="Google Shape;33;p5"/>
          <p:cNvSpPr txBox="1">
            <a:spLocks noGrp="1"/>
          </p:cNvSpPr>
          <p:nvPr>
            <p:ph type="ctrTitle"/>
          </p:nvPr>
        </p:nvSpPr>
        <p:spPr>
          <a:xfrm>
            <a:off x="760050" y="124307"/>
            <a:ext cx="7772400" cy="1102500"/>
          </a:xfrm>
          <a:prstGeom prst="rect">
            <a:avLst/>
          </a:prstGeom>
          <a:noFill/>
          <a:ln>
            <a:noFill/>
          </a:ln>
        </p:spPr>
        <p:txBody>
          <a:bodyPr spcFirstLastPara="1" wrap="square" lIns="91425" tIns="0" rIns="91425" bIns="0" anchor="ctr" anchorCtr="0"/>
          <a:lstStyle>
            <a:lvl1pPr marR="0" lvl="0" algn="ctr" rtl="0">
              <a:spcBef>
                <a:spcPts val="0"/>
              </a:spcBef>
              <a:spcAft>
                <a:spcPts val="0"/>
              </a:spcAft>
              <a:buClr>
                <a:srgbClr val="FFFFFF"/>
              </a:buClr>
              <a:buSzPts val="3600"/>
              <a:buFont typeface="Calibri"/>
              <a:buNone/>
              <a:defRPr sz="3600" b="1" i="0" u="none" strike="noStrike" cap="none">
                <a:solidFill>
                  <a:srgbClr val="FFFFFF"/>
                </a:solidFill>
                <a:latin typeface="Calibri"/>
                <a:ea typeface="Calibri"/>
                <a:cs typeface="Calibri"/>
                <a:sym typeface="Calibri"/>
              </a:defRPr>
            </a:lvl1pPr>
            <a:lvl2pPr lvl="1">
              <a:spcBef>
                <a:spcPts val="0"/>
              </a:spcBef>
              <a:spcAft>
                <a:spcPts val="0"/>
              </a:spcAft>
              <a:buClr>
                <a:srgbClr val="FFFFFF"/>
              </a:buClr>
              <a:buSzPts val="1400"/>
              <a:buNone/>
              <a:defRPr sz="1800">
                <a:solidFill>
                  <a:srgbClr val="FFFFFF"/>
                </a:solidFill>
              </a:defRPr>
            </a:lvl2pPr>
            <a:lvl3pPr lvl="2">
              <a:spcBef>
                <a:spcPts val="0"/>
              </a:spcBef>
              <a:spcAft>
                <a:spcPts val="0"/>
              </a:spcAft>
              <a:buClr>
                <a:srgbClr val="FFFFFF"/>
              </a:buClr>
              <a:buSzPts val="1400"/>
              <a:buNone/>
              <a:defRPr sz="1800">
                <a:solidFill>
                  <a:srgbClr val="FFFFFF"/>
                </a:solidFill>
              </a:defRPr>
            </a:lvl3pPr>
            <a:lvl4pPr lvl="3">
              <a:spcBef>
                <a:spcPts val="0"/>
              </a:spcBef>
              <a:spcAft>
                <a:spcPts val="0"/>
              </a:spcAft>
              <a:buClr>
                <a:srgbClr val="FFFFFF"/>
              </a:buClr>
              <a:buSzPts val="1400"/>
              <a:buNone/>
              <a:defRPr sz="1800">
                <a:solidFill>
                  <a:srgbClr val="FFFFFF"/>
                </a:solidFill>
              </a:defRPr>
            </a:lvl4pPr>
            <a:lvl5pPr lvl="4">
              <a:spcBef>
                <a:spcPts val="0"/>
              </a:spcBef>
              <a:spcAft>
                <a:spcPts val="0"/>
              </a:spcAft>
              <a:buClr>
                <a:srgbClr val="FFFFFF"/>
              </a:buClr>
              <a:buSzPts val="1400"/>
              <a:buNone/>
              <a:defRPr sz="1800">
                <a:solidFill>
                  <a:srgbClr val="FFFFFF"/>
                </a:solidFill>
              </a:defRPr>
            </a:lvl5pPr>
            <a:lvl6pPr lvl="5">
              <a:spcBef>
                <a:spcPts val="0"/>
              </a:spcBef>
              <a:spcAft>
                <a:spcPts val="0"/>
              </a:spcAft>
              <a:buClr>
                <a:srgbClr val="FFFFFF"/>
              </a:buClr>
              <a:buSzPts val="1400"/>
              <a:buNone/>
              <a:defRPr sz="1800">
                <a:solidFill>
                  <a:srgbClr val="FFFFFF"/>
                </a:solidFill>
              </a:defRPr>
            </a:lvl6pPr>
            <a:lvl7pPr lvl="6">
              <a:spcBef>
                <a:spcPts val="0"/>
              </a:spcBef>
              <a:spcAft>
                <a:spcPts val="0"/>
              </a:spcAft>
              <a:buClr>
                <a:srgbClr val="FFFFFF"/>
              </a:buClr>
              <a:buSzPts val="1400"/>
              <a:buNone/>
              <a:defRPr sz="1800">
                <a:solidFill>
                  <a:srgbClr val="FFFFFF"/>
                </a:solidFill>
              </a:defRPr>
            </a:lvl7pPr>
            <a:lvl8pPr lvl="7">
              <a:spcBef>
                <a:spcPts val="0"/>
              </a:spcBef>
              <a:spcAft>
                <a:spcPts val="0"/>
              </a:spcAft>
              <a:buClr>
                <a:srgbClr val="FFFFFF"/>
              </a:buClr>
              <a:buSzPts val="1400"/>
              <a:buNone/>
              <a:defRPr sz="1800">
                <a:solidFill>
                  <a:srgbClr val="FFFFFF"/>
                </a:solidFill>
              </a:defRPr>
            </a:lvl8pPr>
            <a:lvl9pPr lvl="8">
              <a:spcBef>
                <a:spcPts val="0"/>
              </a:spcBef>
              <a:spcAft>
                <a:spcPts val="0"/>
              </a:spcAft>
              <a:buClr>
                <a:srgbClr val="FFFFFF"/>
              </a:buClr>
              <a:buSzPts val="1400"/>
              <a:buNone/>
              <a:defRPr sz="1800">
                <a:solidFill>
                  <a:srgbClr val="FFFFFF"/>
                </a:solidFill>
              </a:defRPr>
            </a:lvl9pPr>
          </a:lstStyle>
          <a:p>
            <a:endParaRPr/>
          </a:p>
        </p:txBody>
      </p:sp>
      <p:sp>
        <p:nvSpPr>
          <p:cNvPr id="34" name="Google Shape;34;p5"/>
          <p:cNvSpPr txBox="1">
            <a:spLocks noGrp="1"/>
          </p:cNvSpPr>
          <p:nvPr>
            <p:ph type="subTitle" idx="1"/>
          </p:nvPr>
        </p:nvSpPr>
        <p:spPr>
          <a:xfrm>
            <a:off x="838200" y="1224263"/>
            <a:ext cx="7772400" cy="920100"/>
          </a:xfrm>
          <a:prstGeom prst="rect">
            <a:avLst/>
          </a:prstGeom>
          <a:noFill/>
          <a:ln>
            <a:noFill/>
          </a:ln>
        </p:spPr>
        <p:txBody>
          <a:bodyPr spcFirstLastPara="1" wrap="square" lIns="91425" tIns="45700" rIns="91425" bIns="45700" anchor="t" anchorCtr="0"/>
          <a:lstStyle>
            <a:lvl1pPr marR="0" lvl="0" algn="ctr" rtl="0">
              <a:spcBef>
                <a:spcPts val="560"/>
              </a:spcBef>
              <a:spcAft>
                <a:spcPts val="0"/>
              </a:spcAft>
              <a:buClr>
                <a:srgbClr val="FFFFFF"/>
              </a:buClr>
              <a:buSzPts val="2800"/>
              <a:buFont typeface="Arial"/>
              <a:buNone/>
              <a:defRPr sz="2800" b="1" i="0" u="none" strike="noStrike" cap="none">
                <a:solidFill>
                  <a:srgbClr val="FFFFFF"/>
                </a:solidFill>
                <a:latin typeface="Calibri"/>
                <a:ea typeface="Calibri"/>
                <a:cs typeface="Calibri"/>
                <a:sym typeface="Calibri"/>
              </a:defRPr>
            </a:lvl1pPr>
            <a:lvl2pPr marR="0" lvl="1" algn="ctr" rtl="0">
              <a:spcBef>
                <a:spcPts val="480"/>
              </a:spcBef>
              <a:spcAft>
                <a:spcPts val="0"/>
              </a:spcAft>
              <a:buClr>
                <a:srgbClr val="FFFFFF"/>
              </a:buClr>
              <a:buSzPts val="2400"/>
              <a:buFont typeface="Arial"/>
              <a:buNone/>
              <a:defRPr sz="2400" b="0" i="0" u="none" strike="noStrike" cap="none">
                <a:solidFill>
                  <a:srgbClr val="FFFFFF"/>
                </a:solidFill>
                <a:latin typeface="Calibri"/>
                <a:ea typeface="Calibri"/>
                <a:cs typeface="Calibri"/>
                <a:sym typeface="Calibri"/>
              </a:defRPr>
            </a:lvl2pPr>
            <a:lvl3pPr marR="0" lvl="2" algn="ctr" rtl="0">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3pPr>
            <a:lvl4pPr marR="0" lvl="3" algn="ctr" rtl="0">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4pPr>
            <a:lvl5pPr marR="0" lvl="4" algn="ctr" rtl="0">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5pPr>
            <a:lvl6pPr marR="0" lvl="5" algn="ctr" rtl="0">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6pPr>
            <a:lvl7pPr marR="0" lvl="6" algn="ctr" rtl="0">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7pPr>
            <a:lvl8pPr marR="0" lvl="7" algn="ctr" rtl="0">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8pPr>
            <a:lvl9pPr marR="0" lvl="8" algn="ctr" rtl="0">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9pPr>
          </a:lstStyle>
          <a:p>
            <a:endParaRPr/>
          </a:p>
        </p:txBody>
      </p:sp>
      <p:sp>
        <p:nvSpPr>
          <p:cNvPr id="35" name="Google Shape;35;p5"/>
          <p:cNvSpPr txBox="1">
            <a:spLocks noGrp="1"/>
          </p:cNvSpPr>
          <p:nvPr>
            <p:ph type="sldNum" idx="12"/>
          </p:nvPr>
        </p:nvSpPr>
        <p:spPr>
          <a:xfrm>
            <a:off x="4116656" y="4776606"/>
            <a:ext cx="925708" cy="273844"/>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1200">
                <a:solidFill>
                  <a:schemeClr val="lt1"/>
                </a:solidFill>
                <a:latin typeface="Calibri"/>
                <a:ea typeface="Calibri"/>
                <a:cs typeface="Calibri"/>
                <a:sym typeface="Calibri"/>
              </a:defRPr>
            </a:lvl1pPr>
            <a:lvl2pPr marL="0" marR="0" lvl="1" indent="0" algn="ctr" rtl="0">
              <a:spcBef>
                <a:spcPts val="0"/>
              </a:spcBef>
              <a:buNone/>
              <a:defRPr sz="1200">
                <a:solidFill>
                  <a:schemeClr val="lt1"/>
                </a:solidFill>
                <a:latin typeface="Calibri"/>
                <a:ea typeface="Calibri"/>
                <a:cs typeface="Calibri"/>
                <a:sym typeface="Calibri"/>
              </a:defRPr>
            </a:lvl2pPr>
            <a:lvl3pPr marL="0" marR="0" lvl="2" indent="0" algn="ctr" rtl="0">
              <a:spcBef>
                <a:spcPts val="0"/>
              </a:spcBef>
              <a:buNone/>
              <a:defRPr sz="1200">
                <a:solidFill>
                  <a:schemeClr val="lt1"/>
                </a:solidFill>
                <a:latin typeface="Calibri"/>
                <a:ea typeface="Calibri"/>
                <a:cs typeface="Calibri"/>
                <a:sym typeface="Calibri"/>
              </a:defRPr>
            </a:lvl3pPr>
            <a:lvl4pPr marL="0" marR="0" lvl="3" indent="0" algn="ctr" rtl="0">
              <a:spcBef>
                <a:spcPts val="0"/>
              </a:spcBef>
              <a:buNone/>
              <a:defRPr sz="1200">
                <a:solidFill>
                  <a:schemeClr val="lt1"/>
                </a:solidFill>
                <a:latin typeface="Calibri"/>
                <a:ea typeface="Calibri"/>
                <a:cs typeface="Calibri"/>
                <a:sym typeface="Calibri"/>
              </a:defRPr>
            </a:lvl4pPr>
            <a:lvl5pPr marL="0" marR="0" lvl="4" indent="0" algn="ctr" rtl="0">
              <a:spcBef>
                <a:spcPts val="0"/>
              </a:spcBef>
              <a:buNone/>
              <a:defRPr sz="1200">
                <a:solidFill>
                  <a:schemeClr val="lt1"/>
                </a:solidFill>
                <a:latin typeface="Calibri"/>
                <a:ea typeface="Calibri"/>
                <a:cs typeface="Calibri"/>
                <a:sym typeface="Calibri"/>
              </a:defRPr>
            </a:lvl5pPr>
            <a:lvl6pPr marL="0" marR="0" lvl="5" indent="0" algn="ctr" rtl="0">
              <a:spcBef>
                <a:spcPts val="0"/>
              </a:spcBef>
              <a:buNone/>
              <a:defRPr sz="1200">
                <a:solidFill>
                  <a:schemeClr val="lt1"/>
                </a:solidFill>
                <a:latin typeface="Calibri"/>
                <a:ea typeface="Calibri"/>
                <a:cs typeface="Calibri"/>
                <a:sym typeface="Calibri"/>
              </a:defRPr>
            </a:lvl6pPr>
            <a:lvl7pPr marL="0" marR="0" lvl="6" indent="0" algn="ctr" rtl="0">
              <a:spcBef>
                <a:spcPts val="0"/>
              </a:spcBef>
              <a:buNone/>
              <a:defRPr sz="1200">
                <a:solidFill>
                  <a:schemeClr val="lt1"/>
                </a:solidFill>
                <a:latin typeface="Calibri"/>
                <a:ea typeface="Calibri"/>
                <a:cs typeface="Calibri"/>
                <a:sym typeface="Calibri"/>
              </a:defRPr>
            </a:lvl7pPr>
            <a:lvl8pPr marL="0" marR="0" lvl="7" indent="0" algn="ctr" rtl="0">
              <a:spcBef>
                <a:spcPts val="0"/>
              </a:spcBef>
              <a:buNone/>
              <a:defRPr sz="1200">
                <a:solidFill>
                  <a:schemeClr val="lt1"/>
                </a:solidFill>
                <a:latin typeface="Calibri"/>
                <a:ea typeface="Calibri"/>
                <a:cs typeface="Calibri"/>
                <a:sym typeface="Calibri"/>
              </a:defRPr>
            </a:lvl8pPr>
            <a:lvl9pPr marL="0" marR="0" lvl="8" indent="0" algn="ctr" rtl="0">
              <a:spcBef>
                <a:spcPts val="0"/>
              </a:spcBef>
              <a:buNone/>
              <a:defRPr sz="1200">
                <a:solidFill>
                  <a:schemeClr val="lt1"/>
                </a:solidFill>
                <a:latin typeface="Calibri"/>
                <a:ea typeface="Calibri"/>
                <a:cs typeface="Calibri"/>
                <a:sym typeface="Calibri"/>
              </a:defRPr>
            </a:lvl9pPr>
          </a:lstStyle>
          <a:p>
            <a:pPr marL="0" lvl="0" indent="0" algn="ctr" rtl="0">
              <a:spcBef>
                <a:spcPts val="0"/>
              </a:spcBef>
              <a:spcAft>
                <a:spcPts val="0"/>
              </a:spcAft>
              <a:buNone/>
            </a:pPr>
            <a:r>
              <a:rPr lang="en-US"/>
              <a:t>- </a:t>
            </a:r>
            <a:fld id="{00000000-1234-1234-1234-123412341234}" type="slidenum">
              <a:rPr lang="en-US"/>
              <a:t>‹#›</a:t>
            </a:fld>
            <a:r>
              <a:rPr lang="en-US"/>
              <a:t> -</a:t>
            </a:r>
            <a:endParaRPr/>
          </a:p>
        </p:txBody>
      </p:sp>
      <p:sp>
        <p:nvSpPr>
          <p:cNvPr id="36" name="Google Shape;36;p5"/>
          <p:cNvSpPr txBox="1">
            <a:spLocks noGrp="1"/>
          </p:cNvSpPr>
          <p:nvPr>
            <p:ph type="ftr" idx="11"/>
          </p:nvPr>
        </p:nvSpPr>
        <p:spPr>
          <a:xfrm>
            <a:off x="5855300" y="4776606"/>
            <a:ext cx="2864157" cy="273844"/>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5303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92878490"/>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8389782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Placeholder 1"/>
          <p:cNvSpPr>
            <a:spLocks noGrp="1"/>
          </p:cNvSpPr>
          <p:nvPr>
            <p:ph type="title"/>
          </p:nvPr>
        </p:nvSpPr>
        <p:spPr bwMode="auto">
          <a:xfrm>
            <a:off x="381000" y="-171450"/>
            <a:ext cx="8305800" cy="857250"/>
          </a:xfrm>
          <a:prstGeom prst="rect">
            <a:avLst/>
          </a:prstGeom>
          <a:noFill/>
          <a:ln w="9525">
            <a:noFill/>
            <a:miter lim="800000"/>
            <a:headEnd/>
            <a:tailEnd/>
          </a:ln>
        </p:spPr>
        <p:txBody>
          <a:bodyPr/>
          <a:lstStyle/>
          <a:p>
            <a:pPr lvl="0"/>
            <a:r>
              <a:rPr lang="en-US"/>
              <a:t>Click to edit Master title style</a:t>
            </a:r>
            <a:endParaRPr lang="en-US" dirty="0"/>
          </a:p>
        </p:txBody>
      </p:sp>
      <p:sp>
        <p:nvSpPr>
          <p:cNvPr id="4" name="Footer Placeholder 10"/>
          <p:cNvSpPr>
            <a:spLocks noGrp="1"/>
          </p:cNvSpPr>
          <p:nvPr>
            <p:ph type="ftr" sz="quarter" idx="10"/>
          </p:nvPr>
        </p:nvSpPr>
        <p:spPr>
          <a:xfrm>
            <a:off x="3200400" y="4767263"/>
            <a:ext cx="5257800" cy="273844"/>
          </a:xfrm>
          <a:prstGeom prst="rect">
            <a:avLst/>
          </a:prstGeom>
        </p:spPr>
        <p:txBody>
          <a:bodyPr lIns="91365" tIns="45683" rIns="91365" bIns="45683"/>
          <a:lstStyle>
            <a:lvl1pPr algn="r">
              <a:defRPr b="0">
                <a:solidFill>
                  <a:srgbClr val="146737"/>
                </a:solidFill>
              </a:defRPr>
            </a:lvl1pPr>
          </a:lstStyle>
          <a:p>
            <a:pPr>
              <a:defRPr/>
            </a:pPr>
            <a:endParaRPr lang="en-US"/>
          </a:p>
        </p:txBody>
      </p:sp>
      <p:sp>
        <p:nvSpPr>
          <p:cNvPr id="5" name="Slide Number Placeholder 11"/>
          <p:cNvSpPr>
            <a:spLocks noGrp="1"/>
          </p:cNvSpPr>
          <p:nvPr>
            <p:ph type="sldNum" sz="quarter" idx="11"/>
          </p:nvPr>
        </p:nvSpPr>
        <p:spPr>
          <a:xfrm>
            <a:off x="8382000" y="4763691"/>
            <a:ext cx="457200" cy="273844"/>
          </a:xfrm>
        </p:spPr>
        <p:txBody>
          <a:bodyPr/>
          <a:lstStyle>
            <a:lvl1pPr algn="ctr">
              <a:defRPr/>
            </a:lvl1pPr>
          </a:lstStyle>
          <a:p>
            <a:pPr>
              <a:defRPr/>
            </a:pPr>
            <a:fld id="{371BFFFE-0D05-4D66-940B-5D906D67495C}" type="slidenum">
              <a:rPr lang="en-US"/>
              <a:pPr>
                <a:defRPr/>
              </a:pPr>
              <a:t>‹#›</a:t>
            </a:fld>
            <a:endParaRPr lang="en-US" dirty="0"/>
          </a:p>
        </p:txBody>
      </p:sp>
    </p:spTree>
    <p:extLst>
      <p:ext uri="{BB962C8B-B14F-4D97-AF65-F5344CB8AC3E}">
        <p14:creationId xmlns:p14="http://schemas.microsoft.com/office/powerpoint/2010/main" val="196036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44195F-D809-43C7-9C9D-67A318F515A5}"/>
              </a:ext>
            </a:extLst>
          </p:cNvPr>
          <p:cNvSpPr>
            <a:spLocks noGrp="1"/>
          </p:cNvSpPr>
          <p:nvPr>
            <p:ph idx="1"/>
          </p:nvPr>
        </p:nvSpPr>
        <p:spPr>
          <a:xfrm>
            <a:off x="628650" y="1369219"/>
            <a:ext cx="78867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3606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9825"/>
            <a:ext cx="9144000" cy="717000"/>
          </a:xfrm>
          <a:prstGeom prst="rect">
            <a:avLst/>
          </a:prstGeom>
          <a:solidFill>
            <a:srgbClr val="14374B"/>
          </a:solidFill>
          <a:ln>
            <a:noFill/>
          </a:ln>
          <a:effectLst>
            <a:outerShdw blurRad="40000" dist="23000" dir="5400000" rotWithShape="0">
              <a:srgbClr val="00000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1" name="Google Shape;11;p1"/>
          <p:cNvSpPr/>
          <p:nvPr/>
        </p:nvSpPr>
        <p:spPr>
          <a:xfrm>
            <a:off x="0" y="4707921"/>
            <a:ext cx="9144000" cy="435580"/>
          </a:xfrm>
          <a:prstGeom prst="rect">
            <a:avLst/>
          </a:prstGeom>
          <a:solidFill>
            <a:srgbClr val="14374B"/>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 name="Google Shape;12;p1"/>
          <p:cNvSpPr txBox="1">
            <a:spLocks noGrp="1"/>
          </p:cNvSpPr>
          <p:nvPr>
            <p:ph type="title"/>
          </p:nvPr>
        </p:nvSpPr>
        <p:spPr>
          <a:xfrm>
            <a:off x="360342" y="115267"/>
            <a:ext cx="8326458" cy="493613"/>
          </a:xfrm>
          <a:prstGeom prst="rect">
            <a:avLst/>
          </a:prstGeom>
          <a:noFill/>
          <a:ln>
            <a:noFill/>
          </a:ln>
        </p:spPr>
        <p:txBody>
          <a:bodyPr spcFirstLastPara="1" wrap="square" lIns="91425" tIns="0" rIns="91425" bIns="0" anchor="b" anchorCtr="0"/>
          <a:lstStyle>
            <a:lvl1pPr marR="0" lvl="0" algn="l" rtl="0">
              <a:spcBef>
                <a:spcPts val="0"/>
              </a:spcBef>
              <a:spcAft>
                <a:spcPts val="0"/>
              </a:spcAft>
              <a:buClr>
                <a:srgbClr val="FFFFFF"/>
              </a:buClr>
              <a:buSzPts val="3200"/>
              <a:buFont typeface="Calibri"/>
              <a:buNone/>
              <a:defRPr sz="3200" b="1" i="0" u="none" strike="noStrike" cap="none">
                <a:solidFill>
                  <a:srgbClr val="FFFFF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1"/>
          <p:cNvSpPr txBox="1">
            <a:spLocks noGrp="1"/>
          </p:cNvSpPr>
          <p:nvPr>
            <p:ph type="body" idx="1"/>
          </p:nvPr>
        </p:nvSpPr>
        <p:spPr>
          <a:xfrm>
            <a:off x="457200" y="971552"/>
            <a:ext cx="8229600" cy="362307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1"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ftr" idx="11"/>
          </p:nvPr>
        </p:nvSpPr>
        <p:spPr>
          <a:xfrm>
            <a:off x="5855300" y="4776606"/>
            <a:ext cx="2864157" cy="273844"/>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 name="Google Shape;15;p1"/>
          <p:cNvSpPr txBox="1">
            <a:spLocks noGrp="1"/>
          </p:cNvSpPr>
          <p:nvPr>
            <p:ph type="sldNum" idx="12"/>
          </p:nvPr>
        </p:nvSpPr>
        <p:spPr>
          <a:xfrm>
            <a:off x="4116656" y="4776606"/>
            <a:ext cx="925708" cy="273844"/>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0" marR="0" lvl="1" indent="0" algn="ctr" rtl="0">
              <a:spcBef>
                <a:spcPts val="0"/>
              </a:spcBef>
              <a:buNone/>
              <a:defRPr sz="1200" b="0" i="0" u="none" strike="noStrike" cap="none">
                <a:solidFill>
                  <a:schemeClr val="lt1"/>
                </a:solidFill>
                <a:latin typeface="Calibri"/>
                <a:ea typeface="Calibri"/>
                <a:cs typeface="Calibri"/>
                <a:sym typeface="Calibri"/>
              </a:defRPr>
            </a:lvl2pPr>
            <a:lvl3pPr marL="0" marR="0" lvl="2" indent="0" algn="ctr" rtl="0">
              <a:spcBef>
                <a:spcPts val="0"/>
              </a:spcBef>
              <a:buNone/>
              <a:defRPr sz="1200" b="0" i="0" u="none" strike="noStrike" cap="none">
                <a:solidFill>
                  <a:schemeClr val="lt1"/>
                </a:solidFill>
                <a:latin typeface="Calibri"/>
                <a:ea typeface="Calibri"/>
                <a:cs typeface="Calibri"/>
                <a:sym typeface="Calibri"/>
              </a:defRPr>
            </a:lvl3pPr>
            <a:lvl4pPr marL="0" marR="0" lvl="3" indent="0" algn="ctr" rtl="0">
              <a:spcBef>
                <a:spcPts val="0"/>
              </a:spcBef>
              <a:buNone/>
              <a:defRPr sz="1200" b="0" i="0" u="none" strike="noStrike" cap="none">
                <a:solidFill>
                  <a:schemeClr val="lt1"/>
                </a:solidFill>
                <a:latin typeface="Calibri"/>
                <a:ea typeface="Calibri"/>
                <a:cs typeface="Calibri"/>
                <a:sym typeface="Calibri"/>
              </a:defRPr>
            </a:lvl4pPr>
            <a:lvl5pPr marL="0" marR="0" lvl="4" indent="0" algn="ctr" rtl="0">
              <a:spcBef>
                <a:spcPts val="0"/>
              </a:spcBef>
              <a:buNone/>
              <a:defRPr sz="1200" b="0" i="0" u="none" strike="noStrike" cap="none">
                <a:solidFill>
                  <a:schemeClr val="lt1"/>
                </a:solidFill>
                <a:latin typeface="Calibri"/>
                <a:ea typeface="Calibri"/>
                <a:cs typeface="Calibri"/>
                <a:sym typeface="Calibri"/>
              </a:defRPr>
            </a:lvl5pPr>
            <a:lvl6pPr marL="0" marR="0" lvl="5" indent="0" algn="ctr" rtl="0">
              <a:spcBef>
                <a:spcPts val="0"/>
              </a:spcBef>
              <a:buNone/>
              <a:defRPr sz="1200" b="0" i="0" u="none" strike="noStrike" cap="none">
                <a:solidFill>
                  <a:schemeClr val="lt1"/>
                </a:solidFill>
                <a:latin typeface="Calibri"/>
                <a:ea typeface="Calibri"/>
                <a:cs typeface="Calibri"/>
                <a:sym typeface="Calibri"/>
              </a:defRPr>
            </a:lvl6pPr>
            <a:lvl7pPr marL="0" marR="0" lvl="6" indent="0" algn="ctr" rtl="0">
              <a:spcBef>
                <a:spcPts val="0"/>
              </a:spcBef>
              <a:buNone/>
              <a:defRPr sz="1200" b="0" i="0" u="none" strike="noStrike" cap="none">
                <a:solidFill>
                  <a:schemeClr val="lt1"/>
                </a:solidFill>
                <a:latin typeface="Calibri"/>
                <a:ea typeface="Calibri"/>
                <a:cs typeface="Calibri"/>
                <a:sym typeface="Calibri"/>
              </a:defRPr>
            </a:lvl7pPr>
            <a:lvl8pPr marL="0" marR="0" lvl="7" indent="0" algn="ctr" rtl="0">
              <a:spcBef>
                <a:spcPts val="0"/>
              </a:spcBef>
              <a:buNone/>
              <a:defRPr sz="1200" b="0" i="0" u="none" strike="noStrike" cap="none">
                <a:solidFill>
                  <a:schemeClr val="lt1"/>
                </a:solidFill>
                <a:latin typeface="Calibri"/>
                <a:ea typeface="Calibri"/>
                <a:cs typeface="Calibri"/>
                <a:sym typeface="Calibri"/>
              </a:defRPr>
            </a:lvl8pPr>
            <a:lvl9pPr marL="0" marR="0" lvl="8" indent="0" algn="ctr" rtl="0">
              <a:spcBef>
                <a:spcPts val="0"/>
              </a:spcBef>
              <a:buNone/>
              <a:defRPr sz="1200" b="0" i="0" u="none" strike="noStrike" cap="none">
                <a:solidFill>
                  <a:schemeClr val="lt1"/>
                </a:solidFill>
                <a:latin typeface="Calibri"/>
                <a:ea typeface="Calibri"/>
                <a:cs typeface="Calibri"/>
                <a:sym typeface="Calibri"/>
              </a:defRPr>
            </a:lvl9pPr>
          </a:lstStyle>
          <a:p>
            <a:pPr marL="0" lvl="0" indent="0" algn="ctr" rtl="0">
              <a:spcBef>
                <a:spcPts val="0"/>
              </a:spcBef>
              <a:spcAft>
                <a:spcPts val="0"/>
              </a:spcAft>
              <a:buNone/>
            </a:pPr>
            <a:r>
              <a:rPr lang="en-US"/>
              <a:t>- </a:t>
            </a:r>
            <a:fld id="{00000000-1234-1234-1234-123412341234}" type="slidenum">
              <a:rPr lang="en-US"/>
              <a:t>‹#›</a:t>
            </a:fld>
            <a:r>
              <a:rPr lang="en-US"/>
              <a:t> -</a:t>
            </a:r>
            <a:endParaRPr/>
          </a:p>
        </p:txBody>
      </p:sp>
      <p:pic>
        <p:nvPicPr>
          <p:cNvPr id="16" name="Google Shape;16;p1"/>
          <p:cNvPicPr preferRelativeResize="0"/>
          <p:nvPr/>
        </p:nvPicPr>
        <p:blipFill rotWithShape="1">
          <a:blip r:embed="rId11">
            <a:alphaModFix/>
          </a:blip>
          <a:srcRect l="6667" t="8601" r="7966" b="18398"/>
          <a:stretch/>
        </p:blipFill>
        <p:spPr>
          <a:xfrm>
            <a:off x="69852" y="4822837"/>
            <a:ext cx="534304" cy="292511"/>
          </a:xfrm>
          <a:prstGeom prst="rect">
            <a:avLst/>
          </a:prstGeom>
          <a:noFill/>
          <a:ln>
            <a:noFill/>
          </a:ln>
        </p:spPr>
      </p:pic>
      <p:pic>
        <p:nvPicPr>
          <p:cNvPr id="17" name="Google Shape;17;p1"/>
          <p:cNvPicPr preferRelativeResize="0"/>
          <p:nvPr/>
        </p:nvPicPr>
        <p:blipFill>
          <a:blip r:embed="rId12">
            <a:alphaModFix/>
          </a:blip>
          <a:stretch>
            <a:fillRect/>
          </a:stretch>
        </p:blipFill>
        <p:spPr>
          <a:xfrm>
            <a:off x="360350" y="4733725"/>
            <a:ext cx="502898" cy="38162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64" r:id="rId5"/>
    <p:sldLayoutId id="2147483668" r:id="rId6"/>
    <p:sldLayoutId id="2147483669" r:id="rId7"/>
    <p:sldLayoutId id="2147483670" r:id="rId8"/>
    <p:sldLayoutId id="2147483671"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30.tiff"/></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48.emf"/></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5.tiff"/><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30.tiff"/><Relationship Id="rId5" Type="http://schemas.openxmlformats.org/officeDocument/2006/relationships/image" Target="../media/image54.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tiff"/><Relationship Id="rId4" Type="http://schemas.openxmlformats.org/officeDocument/2006/relationships/image" Target="../media/image5.tiff"/></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86.png"/><Relationship Id="rId7" Type="http://schemas.openxmlformats.org/officeDocument/2006/relationships/image" Target="../media/image61.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 Id="rId9" Type="http://schemas.openxmlformats.org/officeDocument/2006/relationships/image" Target="../media/image91.png"/></Relationships>
</file>

<file path=ppt/slides/_rels/slide22.xml.rels><?xml version="1.0" encoding="UTF-8" standalone="yes"?>
<Relationships xmlns="http://schemas.openxmlformats.org/package/2006/relationships"><Relationship Id="rId3" Type="http://schemas.openxmlformats.org/officeDocument/2006/relationships/image" Target="../media/image99.png"/><Relationship Id="rId1" Type="http://schemas.openxmlformats.org/officeDocument/2006/relationships/slideLayout" Target="../slideLayouts/slideLayout9.xml"/><Relationship Id="rId4"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66.png"/><Relationship Id="rId4" Type="http://schemas.openxmlformats.org/officeDocument/2006/relationships/image" Target="../media/image65.png"/></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68.jpeg"/></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6"/>
          <p:cNvSpPr txBox="1">
            <a:spLocks noGrp="1"/>
          </p:cNvSpPr>
          <p:nvPr>
            <p:ph type="ctrTitle"/>
          </p:nvPr>
        </p:nvSpPr>
        <p:spPr>
          <a:xfrm>
            <a:off x="0" y="674922"/>
            <a:ext cx="9148464" cy="1102500"/>
          </a:xfrm>
          <a:prstGeom prst="rect">
            <a:avLst/>
          </a:prstGeom>
        </p:spPr>
        <p:txBody>
          <a:bodyPr spcFirstLastPara="1" wrap="square" lIns="91425" tIns="0" rIns="91425" bIns="0" anchor="ctr" anchorCtr="0">
            <a:noAutofit/>
          </a:bodyPr>
          <a:lstStyle/>
          <a:p>
            <a:r>
              <a:rPr lang="en-US" dirty="0"/>
              <a:t>Overview of Berkeley Lab’s quantum computing and quantum information science capabilities</a:t>
            </a:r>
          </a:p>
        </p:txBody>
      </p:sp>
      <p:sp>
        <p:nvSpPr>
          <p:cNvPr id="43" name="Google Shape;43;p6"/>
          <p:cNvSpPr txBox="1">
            <a:spLocks noGrp="1"/>
          </p:cNvSpPr>
          <p:nvPr>
            <p:ph type="subTitle" idx="1"/>
          </p:nvPr>
        </p:nvSpPr>
        <p:spPr>
          <a:xfrm>
            <a:off x="624443" y="2630758"/>
            <a:ext cx="7772400" cy="920100"/>
          </a:xfrm>
          <a:prstGeom prst="rect">
            <a:avLst/>
          </a:prstGeom>
        </p:spPr>
        <p:txBody>
          <a:bodyPr spcFirstLastPara="1" wrap="square" lIns="91425" tIns="45700" rIns="91425" bIns="45700" anchor="t" anchorCtr="0">
            <a:noAutofit/>
          </a:bodyPr>
          <a:lstStyle/>
          <a:p>
            <a:pPr marL="0" lvl="0" indent="0"/>
            <a:r>
              <a:rPr lang="en-US" dirty="0"/>
              <a:t>Bert de Jong</a:t>
            </a:r>
          </a:p>
          <a:p>
            <a:pPr marL="0" lvl="0" indent="0"/>
            <a:r>
              <a:rPr lang="en-US" dirty="0"/>
              <a:t>Deputy Director Quantum Systems Accelerator</a:t>
            </a:r>
          </a:p>
          <a:p>
            <a:pPr marL="0" lvl="0" indent="0"/>
            <a:r>
              <a:rPr lang="en-US" dirty="0"/>
              <a:t>Director AIDE-QC Program</a:t>
            </a:r>
          </a:p>
          <a:p>
            <a:pPr marL="0" lvl="0" indent="0"/>
            <a:endParaRPr lang="en-US" dirty="0"/>
          </a:p>
          <a:p>
            <a:pPr marL="0" lvl="0" indent="0" algn="ctr" rtl="0">
              <a:spcBef>
                <a:spcPts val="560"/>
              </a:spcBef>
              <a:spcAft>
                <a:spcPts val="0"/>
              </a:spcAft>
              <a:buNone/>
            </a:pPr>
            <a:endParaRPr dirty="0"/>
          </a:p>
        </p:txBody>
      </p:sp>
      <p:sp>
        <p:nvSpPr>
          <p:cNvPr id="5" name="Slide Number Placeholder 4">
            <a:extLst>
              <a:ext uri="{FF2B5EF4-FFF2-40B4-BE49-F238E27FC236}">
                <a16:creationId xmlns:a16="http://schemas.microsoft.com/office/drawing/2014/main" id="{69F8E694-CC08-EB85-FCE2-E2D8BB0F3A16}"/>
              </a:ext>
            </a:extLst>
          </p:cNvPr>
          <p:cNvSpPr txBox="1">
            <a:spLocks/>
          </p:cNvSpPr>
          <p:nvPr/>
        </p:nvSpPr>
        <p:spPr>
          <a:xfrm>
            <a:off x="5855300" y="4776606"/>
            <a:ext cx="2864157" cy="273844"/>
          </a:xfrm>
          <a:prstGeom prst="rect">
            <a:avLst/>
          </a:prstGeom>
          <a:noFill/>
          <a:ln>
            <a:noFill/>
          </a:ln>
        </p:spPr>
        <p:txBody>
          <a:bodyPr spcFirstLastPara="1" wrap="square" lIns="91425" tIns="45700" rIns="91425" bIns="45700" anchor="ctr" anchorCtr="0"/>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3" name="Google Shape;43;p6">
            <a:extLst>
              <a:ext uri="{FF2B5EF4-FFF2-40B4-BE49-F238E27FC236}">
                <a16:creationId xmlns:a16="http://schemas.microsoft.com/office/drawing/2014/main" id="{2BD85654-A272-3CC4-B2D4-D0A82537B814}"/>
              </a:ext>
            </a:extLst>
          </p:cNvPr>
          <p:cNvSpPr txBox="1">
            <a:spLocks/>
          </p:cNvSpPr>
          <p:nvPr/>
        </p:nvSpPr>
        <p:spPr>
          <a:xfrm>
            <a:off x="761175" y="4590400"/>
            <a:ext cx="7772400" cy="9201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ctr" rtl="0">
              <a:lnSpc>
                <a:spcPct val="100000"/>
              </a:lnSpc>
              <a:spcBef>
                <a:spcPts val="560"/>
              </a:spcBef>
              <a:spcAft>
                <a:spcPts val="0"/>
              </a:spcAft>
              <a:buClr>
                <a:srgbClr val="FFFFFF"/>
              </a:buClr>
              <a:buSzPts val="2800"/>
              <a:buFont typeface="Arial"/>
              <a:buNone/>
              <a:defRPr sz="2800" b="1" i="0" u="none" strike="noStrike" cap="none">
                <a:solidFill>
                  <a:srgbClr val="FFFFFF"/>
                </a:solidFill>
                <a:latin typeface="Calibri"/>
                <a:ea typeface="Calibri"/>
                <a:cs typeface="Calibri"/>
                <a:sym typeface="Calibri"/>
              </a:defRPr>
            </a:lvl1pPr>
            <a:lvl2pPr marL="914400" marR="0" lvl="1" indent="-381000" algn="ctr" rtl="0">
              <a:lnSpc>
                <a:spcPct val="100000"/>
              </a:lnSpc>
              <a:spcBef>
                <a:spcPts val="480"/>
              </a:spcBef>
              <a:spcAft>
                <a:spcPts val="0"/>
              </a:spcAft>
              <a:buClr>
                <a:srgbClr val="FFFFFF"/>
              </a:buClr>
              <a:buSzPts val="2400"/>
              <a:buFont typeface="Arial"/>
              <a:buNone/>
              <a:defRPr sz="2400" b="0" i="0" u="none" strike="noStrike" cap="none">
                <a:solidFill>
                  <a:srgbClr val="FFFFFF"/>
                </a:solidFill>
                <a:latin typeface="Calibri"/>
                <a:ea typeface="Calibri"/>
                <a:cs typeface="Calibri"/>
                <a:sym typeface="Calibri"/>
              </a:defRPr>
            </a:lvl2pPr>
            <a:lvl3pPr marL="1371600" marR="0" lvl="2" indent="-355600" algn="ctr" rtl="0">
              <a:lnSpc>
                <a:spcPct val="100000"/>
              </a:lnSpc>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3pPr>
            <a:lvl4pPr marL="1828800" marR="0" lvl="3" indent="-355600" algn="ctr" rtl="0">
              <a:lnSpc>
                <a:spcPct val="100000"/>
              </a:lnSpc>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4pPr>
            <a:lvl5pPr marL="2286000" marR="0" lvl="4" indent="-355600" algn="ctr" rtl="0">
              <a:lnSpc>
                <a:spcPct val="100000"/>
              </a:lnSpc>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5pPr>
            <a:lvl6pPr marL="2743200" marR="0" lvl="5" indent="-355600" algn="ctr" rtl="0">
              <a:lnSpc>
                <a:spcPct val="100000"/>
              </a:lnSpc>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6pPr>
            <a:lvl7pPr marL="3200400" marR="0" lvl="6" indent="-355600" algn="ctr" rtl="0">
              <a:lnSpc>
                <a:spcPct val="100000"/>
              </a:lnSpc>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7pPr>
            <a:lvl8pPr marL="3657600" marR="0" lvl="7" indent="-355600" algn="ctr" rtl="0">
              <a:lnSpc>
                <a:spcPct val="100000"/>
              </a:lnSpc>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8pPr>
            <a:lvl9pPr marL="4114800" marR="0" lvl="8" indent="-355600" algn="ctr" rtl="0">
              <a:lnSpc>
                <a:spcPct val="100000"/>
              </a:lnSpc>
              <a:spcBef>
                <a:spcPts val="400"/>
              </a:spcBef>
              <a:spcAft>
                <a:spcPts val="0"/>
              </a:spcAft>
              <a:buClr>
                <a:srgbClr val="FFFFFF"/>
              </a:buClr>
              <a:buSzPts val="2000"/>
              <a:buFont typeface="Arial"/>
              <a:buNone/>
              <a:defRPr sz="2000" b="0" i="0" u="none" strike="noStrike" cap="none">
                <a:solidFill>
                  <a:srgbClr val="FFFFFF"/>
                </a:solidFill>
                <a:latin typeface="Calibri"/>
                <a:ea typeface="Calibri"/>
                <a:cs typeface="Calibri"/>
                <a:sym typeface="Calibri"/>
              </a:defRPr>
            </a:lvl9pPr>
          </a:lstStyle>
          <a:p>
            <a:pPr marL="0" indent="0"/>
            <a:r>
              <a:rPr lang="en-US" sz="2400" dirty="0" err="1"/>
              <a:t>wadejong@lbl.gov</a:t>
            </a:r>
            <a:endParaRPr lang="en-US" sz="2400" dirty="0"/>
          </a:p>
          <a:p>
            <a:pPr marL="0" indent="0"/>
            <a:endParaRPr lang="en-US" dirty="0"/>
          </a:p>
          <a:p>
            <a:pPr marL="0" indent="0"/>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76C0A-7285-78F0-1066-DF50C390C59F}"/>
              </a:ext>
            </a:extLst>
          </p:cNvPr>
          <p:cNvSpPr>
            <a:spLocks noGrp="1"/>
          </p:cNvSpPr>
          <p:nvPr>
            <p:ph type="title"/>
          </p:nvPr>
        </p:nvSpPr>
        <p:spPr/>
        <p:txBody>
          <a:bodyPr/>
          <a:lstStyle/>
          <a:p>
            <a:r>
              <a:rPr lang="en-US" dirty="0"/>
              <a:t>AQT delivers a unique research environment</a:t>
            </a:r>
          </a:p>
        </p:txBody>
      </p:sp>
      <p:sp>
        <p:nvSpPr>
          <p:cNvPr id="5" name="Slide Number Placeholder 4">
            <a:extLst>
              <a:ext uri="{FF2B5EF4-FFF2-40B4-BE49-F238E27FC236}">
                <a16:creationId xmlns:a16="http://schemas.microsoft.com/office/drawing/2014/main" id="{32B0E3E9-37DE-EBD4-5EA0-60ACBFCF10AB}"/>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9</a:t>
            </a:fld>
            <a:r>
              <a:rPr lang="en-US"/>
              <a:t> -</a:t>
            </a:r>
            <a:endParaRPr/>
          </a:p>
        </p:txBody>
      </p:sp>
      <p:sp>
        <p:nvSpPr>
          <p:cNvPr id="6" name="Inhaltsplatzhalter 4">
            <a:extLst>
              <a:ext uri="{FF2B5EF4-FFF2-40B4-BE49-F238E27FC236}">
                <a16:creationId xmlns:a16="http://schemas.microsoft.com/office/drawing/2014/main" id="{2FB3A63C-AF44-470E-E327-570C118D5161}"/>
              </a:ext>
            </a:extLst>
          </p:cNvPr>
          <p:cNvSpPr txBox="1">
            <a:spLocks/>
          </p:cNvSpPr>
          <p:nvPr/>
        </p:nvSpPr>
        <p:spPr>
          <a:xfrm>
            <a:off x="367887" y="2008362"/>
            <a:ext cx="4413110" cy="682238"/>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914105">
              <a:lnSpc>
                <a:spcPct val="100000"/>
              </a:lnSpc>
              <a:buNone/>
            </a:pPr>
            <a:r>
              <a:rPr lang="en-US" sz="1600" dirty="0">
                <a:solidFill>
                  <a:srgbClr val="557C7B"/>
                </a:solidFill>
                <a:latin typeface="Roboto"/>
              </a:rPr>
              <a:t>Deep User Collaborations</a:t>
            </a:r>
          </a:p>
          <a:p>
            <a:pPr marL="0" indent="0" defTabSz="914105">
              <a:lnSpc>
                <a:spcPct val="100000"/>
              </a:lnSpc>
              <a:buNone/>
            </a:pPr>
            <a:r>
              <a:rPr lang="en-US" sz="1000" dirty="0">
                <a:solidFill>
                  <a:srgbClr val="262626">
                    <a:lumMod val="50000"/>
                    <a:lumOff val="50000"/>
                  </a:srgbClr>
                </a:solidFill>
                <a:latin typeface="Roboto"/>
              </a:rPr>
              <a:t>A highly-qualified team assists and partners in the development, execution, and optimization of short- and long-term scientific projects.</a:t>
            </a:r>
          </a:p>
        </p:txBody>
      </p:sp>
      <p:sp>
        <p:nvSpPr>
          <p:cNvPr id="7" name="Inhaltsplatzhalter 4">
            <a:extLst>
              <a:ext uri="{FF2B5EF4-FFF2-40B4-BE49-F238E27FC236}">
                <a16:creationId xmlns:a16="http://schemas.microsoft.com/office/drawing/2014/main" id="{9217D406-0732-0D15-8C99-9A62F94234D7}"/>
              </a:ext>
            </a:extLst>
          </p:cNvPr>
          <p:cNvSpPr txBox="1">
            <a:spLocks/>
          </p:cNvSpPr>
          <p:nvPr/>
        </p:nvSpPr>
        <p:spPr>
          <a:xfrm>
            <a:off x="374039" y="3863243"/>
            <a:ext cx="4089093" cy="682238"/>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914105">
              <a:lnSpc>
                <a:spcPct val="100000"/>
              </a:lnSpc>
              <a:buNone/>
            </a:pPr>
            <a:r>
              <a:rPr lang="en-US" sz="1600" dirty="0">
                <a:solidFill>
                  <a:srgbClr val="C3BC4F"/>
                </a:solidFill>
                <a:latin typeface="Roboto"/>
              </a:rPr>
              <a:t>Developing Future QIS Experts</a:t>
            </a:r>
          </a:p>
          <a:p>
            <a:pPr marL="0" indent="0" defTabSz="914105">
              <a:lnSpc>
                <a:spcPct val="100000"/>
              </a:lnSpc>
              <a:buNone/>
            </a:pPr>
            <a:r>
              <a:rPr lang="en-US" sz="1000" dirty="0">
                <a:solidFill>
                  <a:srgbClr val="262626">
                    <a:lumMod val="50000"/>
                    <a:lumOff val="50000"/>
                  </a:srgbClr>
                </a:solidFill>
                <a:latin typeface="Roboto"/>
              </a:rPr>
              <a:t>An ideal platform for training the next generation of scientists and engineers on cutting-edge hardware and real-world problems.</a:t>
            </a:r>
          </a:p>
        </p:txBody>
      </p:sp>
      <p:sp>
        <p:nvSpPr>
          <p:cNvPr id="8" name="Inhaltsplatzhalter 4">
            <a:extLst>
              <a:ext uri="{FF2B5EF4-FFF2-40B4-BE49-F238E27FC236}">
                <a16:creationId xmlns:a16="http://schemas.microsoft.com/office/drawing/2014/main" id="{1D91B65B-3994-0FFF-BE55-5A5EEE095D06}"/>
              </a:ext>
            </a:extLst>
          </p:cNvPr>
          <p:cNvSpPr txBox="1">
            <a:spLocks/>
          </p:cNvSpPr>
          <p:nvPr/>
        </p:nvSpPr>
        <p:spPr>
          <a:xfrm>
            <a:off x="367887" y="850089"/>
            <a:ext cx="4097016" cy="913070"/>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914105">
              <a:lnSpc>
                <a:spcPct val="100000"/>
              </a:lnSpc>
              <a:spcBef>
                <a:spcPts val="600"/>
              </a:spcBef>
              <a:buNone/>
            </a:pPr>
            <a:r>
              <a:rPr lang="en-US" sz="1600" dirty="0">
                <a:solidFill>
                  <a:srgbClr val="485267"/>
                </a:solidFill>
                <a:latin typeface="Roboto"/>
              </a:rPr>
              <a:t>Unique Quantum Platform</a:t>
            </a:r>
          </a:p>
          <a:p>
            <a:pPr marL="0" indent="0" defTabSz="914105">
              <a:lnSpc>
                <a:spcPct val="100000"/>
              </a:lnSpc>
              <a:spcBef>
                <a:spcPts val="600"/>
              </a:spcBef>
              <a:buNone/>
            </a:pPr>
            <a:r>
              <a:rPr lang="en-US" sz="1000" dirty="0">
                <a:solidFill>
                  <a:srgbClr val="262626">
                    <a:lumMod val="50000"/>
                    <a:lumOff val="50000"/>
                  </a:srgbClr>
                </a:solidFill>
                <a:latin typeface="Roboto"/>
              </a:rPr>
              <a:t>A state-of-the art open platform based on superconducting circuits for the scientific exploration of quantum computing, including quantum circuit fidelity, control/compilation, and processor architecture.</a:t>
            </a:r>
          </a:p>
        </p:txBody>
      </p:sp>
      <p:sp>
        <p:nvSpPr>
          <p:cNvPr id="9" name="Inhaltsplatzhalter 4">
            <a:extLst>
              <a:ext uri="{FF2B5EF4-FFF2-40B4-BE49-F238E27FC236}">
                <a16:creationId xmlns:a16="http://schemas.microsoft.com/office/drawing/2014/main" id="{29DB9E6C-4756-6918-C779-F81AC6155DB5}"/>
              </a:ext>
            </a:extLst>
          </p:cNvPr>
          <p:cNvSpPr txBox="1">
            <a:spLocks/>
          </p:cNvSpPr>
          <p:nvPr/>
        </p:nvSpPr>
        <p:spPr>
          <a:xfrm>
            <a:off x="374039" y="2935803"/>
            <a:ext cx="4089093" cy="682238"/>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914105">
              <a:lnSpc>
                <a:spcPct val="100000"/>
              </a:lnSpc>
              <a:buNone/>
            </a:pPr>
            <a:r>
              <a:rPr lang="en-US" sz="1600" dirty="0">
                <a:solidFill>
                  <a:srgbClr val="72924E"/>
                </a:solidFill>
                <a:latin typeface="Roboto"/>
              </a:rPr>
              <a:t>Broad Exploration of Technology</a:t>
            </a:r>
          </a:p>
          <a:p>
            <a:pPr marL="0" indent="0" defTabSz="914105">
              <a:lnSpc>
                <a:spcPct val="100000"/>
              </a:lnSpc>
              <a:buNone/>
            </a:pPr>
            <a:r>
              <a:rPr lang="en-US" sz="900" dirty="0">
                <a:solidFill>
                  <a:srgbClr val="262626">
                    <a:lumMod val="50000"/>
                    <a:lumOff val="50000"/>
                  </a:srgbClr>
                </a:solidFill>
                <a:latin typeface="Roboto"/>
              </a:rPr>
              <a:t>A</a:t>
            </a:r>
            <a:r>
              <a:rPr lang="en-US" sz="1000" dirty="0">
                <a:solidFill>
                  <a:srgbClr val="262626">
                    <a:lumMod val="50000"/>
                    <a:lumOff val="50000"/>
                  </a:srgbClr>
                </a:solidFill>
                <a:latin typeface="Roboto"/>
              </a:rPr>
              <a:t>QT deploys an evolving suite of circuits, controls, classical hardware, and algorithms developed at LBNL and via commercial partnerships.</a:t>
            </a:r>
          </a:p>
        </p:txBody>
      </p:sp>
      <p:pic>
        <p:nvPicPr>
          <p:cNvPr id="10" name="Picture Placeholder 6">
            <a:extLst>
              <a:ext uri="{FF2B5EF4-FFF2-40B4-BE49-F238E27FC236}">
                <a16:creationId xmlns:a16="http://schemas.microsoft.com/office/drawing/2014/main" id="{A0425D4F-A7FF-17EF-3D6F-920B8A631E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083" y="711543"/>
            <a:ext cx="2997928" cy="3997235"/>
          </a:xfrm>
          <a:custGeom>
            <a:avLst/>
            <a:gdLst>
              <a:gd name="connsiteX0" fmla="*/ 0 w 1549862"/>
              <a:gd name="connsiteY0" fmla="*/ 0 h 1398469"/>
              <a:gd name="connsiteX1" fmla="*/ 1549862 w 1549862"/>
              <a:gd name="connsiteY1" fmla="*/ 0 h 1398469"/>
              <a:gd name="connsiteX2" fmla="*/ 1549862 w 1549862"/>
              <a:gd name="connsiteY2" fmla="*/ 1398469 h 1398469"/>
              <a:gd name="connsiteX3" fmla="*/ 0 w 1549862"/>
              <a:gd name="connsiteY3" fmla="*/ 1398469 h 1398469"/>
            </a:gdLst>
            <a:ahLst/>
            <a:cxnLst>
              <a:cxn ang="0">
                <a:pos x="connsiteX0" y="connsiteY0"/>
              </a:cxn>
              <a:cxn ang="0">
                <a:pos x="connsiteX1" y="connsiteY1"/>
              </a:cxn>
              <a:cxn ang="0">
                <a:pos x="connsiteX2" y="connsiteY2"/>
              </a:cxn>
              <a:cxn ang="0">
                <a:pos x="connsiteX3" y="connsiteY3"/>
              </a:cxn>
            </a:cxnLst>
            <a:rect l="l" t="t" r="r" b="b"/>
            <a:pathLst>
              <a:path w="1549862" h="1398469">
                <a:moveTo>
                  <a:pt x="0" y="0"/>
                </a:moveTo>
                <a:lnTo>
                  <a:pt x="1549862" y="0"/>
                </a:lnTo>
                <a:lnTo>
                  <a:pt x="1549862" y="1398469"/>
                </a:lnTo>
                <a:lnTo>
                  <a:pt x="0" y="1398469"/>
                </a:lnTo>
                <a:close/>
              </a:path>
            </a:pathLst>
          </a:cu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4088226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6E56C-4B7A-1187-FD07-43E3778A1B76}"/>
              </a:ext>
            </a:extLst>
          </p:cNvPr>
          <p:cNvSpPr>
            <a:spLocks noGrp="1"/>
          </p:cNvSpPr>
          <p:nvPr>
            <p:ph type="title"/>
          </p:nvPr>
        </p:nvSpPr>
        <p:spPr>
          <a:xfrm>
            <a:off x="360341" y="115267"/>
            <a:ext cx="8618195" cy="493613"/>
          </a:xfrm>
        </p:spPr>
        <p:txBody>
          <a:bodyPr/>
          <a:lstStyle/>
          <a:p>
            <a:r>
              <a:rPr lang="en-US" dirty="0"/>
              <a:t>AQT runs an annual widely-announced Open Call</a:t>
            </a:r>
          </a:p>
        </p:txBody>
      </p:sp>
      <p:sp>
        <p:nvSpPr>
          <p:cNvPr id="5" name="Slide Number Placeholder 4">
            <a:extLst>
              <a:ext uri="{FF2B5EF4-FFF2-40B4-BE49-F238E27FC236}">
                <a16:creationId xmlns:a16="http://schemas.microsoft.com/office/drawing/2014/main" id="{224728A0-BFC7-4C05-F00F-93624964F353}"/>
              </a:ext>
            </a:extLst>
          </p:cNvPr>
          <p:cNvSpPr>
            <a:spLocks noGrp="1"/>
          </p:cNvSpPr>
          <p:nvPr>
            <p:ph type="sldNum" idx="12"/>
          </p:nvPr>
        </p:nvSpPr>
        <p:spPr/>
        <p:txBody>
          <a:bodyPr/>
          <a:lstStyle/>
          <a:p>
            <a:pPr marL="0" lvl="0" indent="0" algn="ctr" rtl="0">
              <a:spcBef>
                <a:spcPts val="0"/>
              </a:spcBef>
              <a:spcAft>
                <a:spcPts val="0"/>
              </a:spcAft>
              <a:buNone/>
            </a:pPr>
            <a:r>
              <a:rPr lang="en-US" dirty="0"/>
              <a:t>- </a:t>
            </a:r>
            <a:fld id="{00000000-1234-1234-1234-123412341234}" type="slidenum">
              <a:rPr lang="en-US" smtClean="0"/>
              <a:t>10</a:t>
            </a:fld>
            <a:r>
              <a:rPr lang="en-US" dirty="0"/>
              <a:t> -</a:t>
            </a:r>
            <a:endParaRPr dirty="0"/>
          </a:p>
        </p:txBody>
      </p:sp>
      <p:pic>
        <p:nvPicPr>
          <p:cNvPr id="19" name="Picture 18">
            <a:extLst>
              <a:ext uri="{FF2B5EF4-FFF2-40B4-BE49-F238E27FC236}">
                <a16:creationId xmlns:a16="http://schemas.microsoft.com/office/drawing/2014/main" id="{8741D079-1D2D-803B-9BD0-A2347F5777BD}"/>
              </a:ext>
            </a:extLst>
          </p:cNvPr>
          <p:cNvPicPr>
            <a:picLocks noChangeAspect="1"/>
          </p:cNvPicPr>
          <p:nvPr/>
        </p:nvPicPr>
        <p:blipFill>
          <a:blip r:embed="rId2"/>
          <a:stretch>
            <a:fillRect/>
          </a:stretch>
        </p:blipFill>
        <p:spPr>
          <a:xfrm>
            <a:off x="68006" y="963939"/>
            <a:ext cx="9007987" cy="3686437"/>
          </a:xfrm>
          <a:prstGeom prst="rect">
            <a:avLst/>
          </a:prstGeom>
        </p:spPr>
      </p:pic>
    </p:spTree>
    <p:extLst>
      <p:ext uri="{BB962C8B-B14F-4D97-AF65-F5344CB8AC3E}">
        <p14:creationId xmlns:p14="http://schemas.microsoft.com/office/powerpoint/2010/main" val="2434034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C81D9-E20B-8566-F36D-581F10AD6CA9}"/>
              </a:ext>
            </a:extLst>
          </p:cNvPr>
          <p:cNvSpPr>
            <a:spLocks noGrp="1"/>
          </p:cNvSpPr>
          <p:nvPr>
            <p:ph type="title"/>
          </p:nvPr>
        </p:nvSpPr>
        <p:spPr>
          <a:xfrm>
            <a:off x="322216" y="0"/>
            <a:ext cx="8821783" cy="641824"/>
          </a:xfrm>
        </p:spPr>
        <p:txBody>
          <a:bodyPr/>
          <a:lstStyle/>
          <a:p>
            <a:pPr>
              <a:lnSpc>
                <a:spcPts val="2860"/>
              </a:lnSpc>
            </a:pPr>
            <a:r>
              <a:rPr lang="en-US" dirty="0"/>
              <a:t>QUANT-NET program in a nutshell</a:t>
            </a:r>
            <a:endParaRPr lang="en-US" dirty="0">
              <a:solidFill>
                <a:schemeClr val="bg1"/>
              </a:solidFill>
            </a:endParaRPr>
          </a:p>
        </p:txBody>
      </p:sp>
      <p:pic>
        <p:nvPicPr>
          <p:cNvPr id="3" name="Google Shape;254;g1b3bf93feb6_0_0">
            <a:extLst>
              <a:ext uri="{FF2B5EF4-FFF2-40B4-BE49-F238E27FC236}">
                <a16:creationId xmlns:a16="http://schemas.microsoft.com/office/drawing/2014/main" id="{8FC987B0-AC88-F9D1-61C5-09586F7C2D98}"/>
              </a:ext>
            </a:extLst>
          </p:cNvPr>
          <p:cNvPicPr preferRelativeResize="0"/>
          <p:nvPr/>
        </p:nvPicPr>
        <p:blipFill>
          <a:blip r:embed="rId2">
            <a:alphaModFix/>
          </a:blip>
          <a:stretch>
            <a:fillRect/>
          </a:stretch>
        </p:blipFill>
        <p:spPr>
          <a:xfrm>
            <a:off x="4433862" y="740447"/>
            <a:ext cx="4688808" cy="2117067"/>
          </a:xfrm>
          <a:prstGeom prst="rect">
            <a:avLst/>
          </a:prstGeom>
          <a:noFill/>
          <a:ln>
            <a:noFill/>
          </a:ln>
        </p:spPr>
      </p:pic>
      <p:pic>
        <p:nvPicPr>
          <p:cNvPr id="4" name="Google Shape;12;p37" descr="Home">
            <a:extLst>
              <a:ext uri="{FF2B5EF4-FFF2-40B4-BE49-F238E27FC236}">
                <a16:creationId xmlns:a16="http://schemas.microsoft.com/office/drawing/2014/main" id="{2CD76DD5-7DE9-CB33-5A04-8FA8EDBFBD28}"/>
              </a:ext>
            </a:extLst>
          </p:cNvPr>
          <p:cNvPicPr preferRelativeResize="0"/>
          <p:nvPr/>
        </p:nvPicPr>
        <p:blipFill rotWithShape="1">
          <a:blip r:embed="rId3">
            <a:alphaModFix/>
          </a:blip>
          <a:srcRect t="12740" b="26591"/>
          <a:stretch/>
        </p:blipFill>
        <p:spPr>
          <a:xfrm>
            <a:off x="5557658" y="4737167"/>
            <a:ext cx="1220608" cy="388785"/>
          </a:xfrm>
          <a:prstGeom prst="rect">
            <a:avLst/>
          </a:prstGeom>
          <a:noFill/>
          <a:ln>
            <a:noFill/>
          </a:ln>
        </p:spPr>
      </p:pic>
      <p:pic>
        <p:nvPicPr>
          <p:cNvPr id="5" name="Google Shape;13;p37" descr="Alumni Spotlight – Abel Guillén UC Berkeley Gamma Chapter – Gamma Zeta  Alpha Fraternity, Inc.">
            <a:extLst>
              <a:ext uri="{FF2B5EF4-FFF2-40B4-BE49-F238E27FC236}">
                <a16:creationId xmlns:a16="http://schemas.microsoft.com/office/drawing/2014/main" id="{ACC5AE3A-E415-5B18-E2FA-75E1F022A429}"/>
              </a:ext>
            </a:extLst>
          </p:cNvPr>
          <p:cNvPicPr preferRelativeResize="0"/>
          <p:nvPr/>
        </p:nvPicPr>
        <p:blipFill rotWithShape="1">
          <a:blip r:embed="rId4">
            <a:alphaModFix/>
          </a:blip>
          <a:srcRect l="9626" t="34791" r="10290" b="34224"/>
          <a:stretch/>
        </p:blipFill>
        <p:spPr>
          <a:xfrm>
            <a:off x="6648561" y="4762094"/>
            <a:ext cx="1439464" cy="341978"/>
          </a:xfrm>
          <a:prstGeom prst="rect">
            <a:avLst/>
          </a:prstGeom>
          <a:noFill/>
          <a:ln>
            <a:noFill/>
          </a:ln>
        </p:spPr>
      </p:pic>
      <p:pic>
        <p:nvPicPr>
          <p:cNvPr id="6" name="Google Shape;14;p37">
            <a:extLst>
              <a:ext uri="{FF2B5EF4-FFF2-40B4-BE49-F238E27FC236}">
                <a16:creationId xmlns:a16="http://schemas.microsoft.com/office/drawing/2014/main" id="{9EE048C1-1A6B-2719-D92C-541A40B653E3}"/>
              </a:ext>
            </a:extLst>
          </p:cNvPr>
          <p:cNvPicPr preferRelativeResize="0"/>
          <p:nvPr/>
        </p:nvPicPr>
        <p:blipFill rotWithShape="1">
          <a:blip r:embed="rId5">
            <a:alphaModFix/>
          </a:blip>
          <a:srcRect l="10421" t="27956" r="9411" b="24152"/>
          <a:stretch/>
        </p:blipFill>
        <p:spPr>
          <a:xfrm>
            <a:off x="8096545" y="4811572"/>
            <a:ext cx="985833" cy="254114"/>
          </a:xfrm>
          <a:prstGeom prst="rect">
            <a:avLst/>
          </a:prstGeom>
          <a:noFill/>
          <a:ln>
            <a:noFill/>
          </a:ln>
        </p:spPr>
      </p:pic>
      <p:sp>
        <p:nvSpPr>
          <p:cNvPr id="7" name="Slide Number Placeholder 4">
            <a:extLst>
              <a:ext uri="{FF2B5EF4-FFF2-40B4-BE49-F238E27FC236}">
                <a16:creationId xmlns:a16="http://schemas.microsoft.com/office/drawing/2014/main" id="{D9203112-C77C-B30A-A356-D8CCC625BD90}"/>
              </a:ext>
            </a:extLst>
          </p:cNvPr>
          <p:cNvSpPr txBox="1">
            <a:spLocks/>
          </p:cNvSpPr>
          <p:nvPr/>
        </p:nvSpPr>
        <p:spPr>
          <a:xfrm>
            <a:off x="4116656" y="4776606"/>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a:solidFill>
                  <a:schemeClr val="bg1"/>
                </a:solidFill>
              </a:rPr>
              <a:t>- </a:t>
            </a:r>
            <a:fld id="{00000000-1234-1234-1234-123412341234}" type="slidenum">
              <a:rPr lang="en-US" smtClean="0">
                <a:solidFill>
                  <a:schemeClr val="bg1"/>
                </a:solidFill>
              </a:rPr>
              <a:pPr algn="ctr"/>
              <a:t>11</a:t>
            </a:fld>
            <a:r>
              <a:rPr lang="en-US">
                <a:solidFill>
                  <a:schemeClr val="bg1"/>
                </a:solidFill>
              </a:rPr>
              <a:t> -</a:t>
            </a:r>
            <a:endParaRPr dirty="0">
              <a:solidFill>
                <a:schemeClr val="bg1"/>
              </a:solidFill>
            </a:endParaRPr>
          </a:p>
        </p:txBody>
      </p:sp>
      <p:sp>
        <p:nvSpPr>
          <p:cNvPr id="8" name="Google Shape;15;p37">
            <a:extLst>
              <a:ext uri="{FF2B5EF4-FFF2-40B4-BE49-F238E27FC236}">
                <a16:creationId xmlns:a16="http://schemas.microsoft.com/office/drawing/2014/main" id="{33F70609-F1B8-08B2-991B-0D00116281DB}"/>
              </a:ext>
            </a:extLst>
          </p:cNvPr>
          <p:cNvSpPr txBox="1"/>
          <p:nvPr/>
        </p:nvSpPr>
        <p:spPr>
          <a:xfrm>
            <a:off x="38784" y="4222638"/>
            <a:ext cx="2768113" cy="553968"/>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2400" b="1" i="1" u="none" strike="noStrike" cap="none" dirty="0" err="1">
                <a:solidFill>
                  <a:srgbClr val="000000"/>
                </a:solidFill>
                <a:latin typeface="Arial"/>
                <a:ea typeface="Arial"/>
                <a:cs typeface="Arial"/>
                <a:sym typeface="Arial"/>
              </a:rPr>
              <a:t>quantnet.lbl.gov</a:t>
            </a:r>
            <a:endParaRPr sz="2400" b="1" i="1" u="none" strike="noStrike" cap="none" dirty="0">
              <a:solidFill>
                <a:srgbClr val="000000"/>
              </a:solidFill>
              <a:latin typeface="Arial"/>
              <a:ea typeface="Arial"/>
              <a:cs typeface="Arial"/>
              <a:sym typeface="Arial"/>
            </a:endParaRPr>
          </a:p>
        </p:txBody>
      </p:sp>
      <p:pic>
        <p:nvPicPr>
          <p:cNvPr id="9" name="Google Shape;323;g1d6fa987ee4_0_569">
            <a:extLst>
              <a:ext uri="{FF2B5EF4-FFF2-40B4-BE49-F238E27FC236}">
                <a16:creationId xmlns:a16="http://schemas.microsoft.com/office/drawing/2014/main" id="{C0643EB1-9497-1DAE-BDEF-D371D8A6A657}"/>
              </a:ext>
            </a:extLst>
          </p:cNvPr>
          <p:cNvPicPr preferRelativeResize="0"/>
          <p:nvPr/>
        </p:nvPicPr>
        <p:blipFill rotWithShape="1">
          <a:blip r:embed="rId6">
            <a:alphaModFix/>
          </a:blip>
          <a:srcRect/>
          <a:stretch/>
        </p:blipFill>
        <p:spPr>
          <a:xfrm>
            <a:off x="3721005" y="2965394"/>
            <a:ext cx="2555208" cy="1724315"/>
          </a:xfrm>
          <a:prstGeom prst="rect">
            <a:avLst/>
          </a:prstGeom>
          <a:noFill/>
          <a:ln>
            <a:noFill/>
          </a:ln>
        </p:spPr>
      </p:pic>
      <p:pic>
        <p:nvPicPr>
          <p:cNvPr id="10" name="Google Shape;282;g1fb06408b2b_0_244">
            <a:extLst>
              <a:ext uri="{FF2B5EF4-FFF2-40B4-BE49-F238E27FC236}">
                <a16:creationId xmlns:a16="http://schemas.microsoft.com/office/drawing/2014/main" id="{05133D0D-9A6D-89A4-2F6F-0D564B1A81A4}"/>
              </a:ext>
            </a:extLst>
          </p:cNvPr>
          <p:cNvPicPr preferRelativeResize="0"/>
          <p:nvPr/>
        </p:nvPicPr>
        <p:blipFill rotWithShape="1">
          <a:blip r:embed="rId7">
            <a:alphaModFix/>
          </a:blip>
          <a:srcRect/>
          <a:stretch/>
        </p:blipFill>
        <p:spPr>
          <a:xfrm>
            <a:off x="3617253" y="1589877"/>
            <a:ext cx="2658960" cy="1246653"/>
          </a:xfrm>
          <a:prstGeom prst="rect">
            <a:avLst/>
          </a:prstGeom>
          <a:noFill/>
          <a:ln>
            <a:noFill/>
          </a:ln>
        </p:spPr>
      </p:pic>
      <p:pic>
        <p:nvPicPr>
          <p:cNvPr id="11" name="Google Shape;332;g1d6fa987ee4_0_497">
            <a:extLst>
              <a:ext uri="{FF2B5EF4-FFF2-40B4-BE49-F238E27FC236}">
                <a16:creationId xmlns:a16="http://schemas.microsoft.com/office/drawing/2014/main" id="{E22D52AA-15A0-45FE-6681-FF08F28B608B}"/>
              </a:ext>
            </a:extLst>
          </p:cNvPr>
          <p:cNvPicPr preferRelativeResize="0"/>
          <p:nvPr/>
        </p:nvPicPr>
        <p:blipFill rotWithShape="1">
          <a:blip r:embed="rId8">
            <a:alphaModFix/>
          </a:blip>
          <a:srcRect/>
          <a:stretch/>
        </p:blipFill>
        <p:spPr>
          <a:xfrm>
            <a:off x="6373989" y="3253771"/>
            <a:ext cx="2300542" cy="1323174"/>
          </a:xfrm>
          <a:prstGeom prst="rect">
            <a:avLst/>
          </a:prstGeom>
          <a:noFill/>
          <a:ln>
            <a:noFill/>
          </a:ln>
        </p:spPr>
      </p:pic>
      <p:sp>
        <p:nvSpPr>
          <p:cNvPr id="13" name="TextBox 12">
            <a:extLst>
              <a:ext uri="{FF2B5EF4-FFF2-40B4-BE49-F238E27FC236}">
                <a16:creationId xmlns:a16="http://schemas.microsoft.com/office/drawing/2014/main" id="{FAF9BCCE-9095-2E30-6BAA-A9D32F8F1E6E}"/>
              </a:ext>
            </a:extLst>
          </p:cNvPr>
          <p:cNvSpPr txBox="1"/>
          <p:nvPr/>
        </p:nvSpPr>
        <p:spPr>
          <a:xfrm>
            <a:off x="289511" y="1556087"/>
            <a:ext cx="2870688" cy="2031325"/>
          </a:xfrm>
          <a:prstGeom prst="rect">
            <a:avLst/>
          </a:prstGeom>
          <a:solidFill>
            <a:srgbClr val="00B0F0"/>
          </a:solidFill>
        </p:spPr>
        <p:txBody>
          <a:bodyPr wrap="square">
            <a:spAutoFit/>
          </a:bodyPr>
          <a:lstStyle/>
          <a:p>
            <a:pPr algn="ctr"/>
            <a:r>
              <a:rPr lang="en-US" sz="1800" b="1" dirty="0">
                <a:solidFill>
                  <a:schemeClr val="bg1"/>
                </a:solidFill>
              </a:rPr>
              <a:t>Quantum Application Network Testbed for Novel Entanglement Technologies aims to build a proof-of-concept quantum network based on entanglement</a:t>
            </a:r>
            <a:endParaRPr lang="en-US" sz="1800" dirty="0">
              <a:solidFill>
                <a:schemeClr val="bg1"/>
              </a:solidFill>
            </a:endParaRPr>
          </a:p>
        </p:txBody>
      </p:sp>
    </p:spTree>
    <p:extLst>
      <p:ext uri="{BB962C8B-B14F-4D97-AF65-F5344CB8AC3E}">
        <p14:creationId xmlns:p14="http://schemas.microsoft.com/office/powerpoint/2010/main" val="3693830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60D63-BEE7-3C40-990E-AC8577E7D6F7}"/>
              </a:ext>
            </a:extLst>
          </p:cNvPr>
          <p:cNvSpPr>
            <a:spLocks noGrp="1"/>
          </p:cNvSpPr>
          <p:nvPr>
            <p:ph type="title"/>
          </p:nvPr>
        </p:nvSpPr>
        <p:spPr>
          <a:xfrm>
            <a:off x="272937" y="-10232"/>
            <a:ext cx="8966856" cy="641824"/>
          </a:xfrm>
        </p:spPr>
        <p:txBody>
          <a:bodyPr/>
          <a:lstStyle/>
          <a:p>
            <a:r>
              <a:rPr lang="en-US" altLang="en-US" sz="3200" dirty="0">
                <a:latin typeface="Arial" panose="020B0604020202020204" pitchFamily="34" charset="0"/>
                <a:ea typeface="ＭＳ Ｐゴシック" panose="020B0600070205080204" pitchFamily="34" charset="-128"/>
                <a:cs typeface="Arial" panose="020B0604020202020204" pitchFamily="34" charset="0"/>
              </a:rPr>
              <a:t>AIDE-QC program in a nutshell</a:t>
            </a:r>
            <a:endParaRPr lang="en-US" sz="3200" dirty="0">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ABC41324-EF35-7F4E-9B4E-E096A3C494F2}"/>
              </a:ext>
            </a:extLst>
          </p:cNvPr>
          <p:cNvPicPr>
            <a:picLocks noChangeAspect="1"/>
          </p:cNvPicPr>
          <p:nvPr/>
        </p:nvPicPr>
        <p:blipFill>
          <a:blip r:embed="rId2"/>
          <a:stretch>
            <a:fillRect/>
          </a:stretch>
        </p:blipFill>
        <p:spPr>
          <a:xfrm>
            <a:off x="272937" y="785921"/>
            <a:ext cx="8598126" cy="3194407"/>
          </a:xfrm>
          <a:prstGeom prst="rect">
            <a:avLst/>
          </a:prstGeom>
        </p:spPr>
      </p:pic>
      <p:pic>
        <p:nvPicPr>
          <p:cNvPr id="31" name="Picture 30">
            <a:extLst>
              <a:ext uri="{FF2B5EF4-FFF2-40B4-BE49-F238E27FC236}">
                <a16:creationId xmlns:a16="http://schemas.microsoft.com/office/drawing/2014/main" id="{7EBCFD5C-7120-8C49-9E5B-2DD0B66DF911}"/>
              </a:ext>
            </a:extLst>
          </p:cNvPr>
          <p:cNvPicPr>
            <a:picLocks noChangeAspect="1"/>
          </p:cNvPicPr>
          <p:nvPr/>
        </p:nvPicPr>
        <p:blipFill>
          <a:blip r:embed="rId3"/>
          <a:stretch>
            <a:fillRect/>
          </a:stretch>
        </p:blipFill>
        <p:spPr>
          <a:xfrm>
            <a:off x="180267" y="4191660"/>
            <a:ext cx="8663902" cy="491931"/>
          </a:xfrm>
          <a:prstGeom prst="rect">
            <a:avLst/>
          </a:prstGeom>
        </p:spPr>
      </p:pic>
      <p:sp>
        <p:nvSpPr>
          <p:cNvPr id="34" name="Rectangle 33">
            <a:extLst>
              <a:ext uri="{FF2B5EF4-FFF2-40B4-BE49-F238E27FC236}">
                <a16:creationId xmlns:a16="http://schemas.microsoft.com/office/drawing/2014/main" id="{D5C5123B-8A82-DE4C-AA0B-9A2024DFF0DD}"/>
              </a:ext>
            </a:extLst>
          </p:cNvPr>
          <p:cNvSpPr/>
          <p:nvPr/>
        </p:nvSpPr>
        <p:spPr>
          <a:xfrm>
            <a:off x="5431536" y="4750079"/>
            <a:ext cx="2262158" cy="338554"/>
          </a:xfrm>
          <a:prstGeom prst="rect">
            <a:avLst/>
          </a:prstGeom>
        </p:spPr>
        <p:txBody>
          <a:bodyPr wrap="none">
            <a:spAutoFit/>
          </a:bodyPr>
          <a:lstStyle/>
          <a:p>
            <a:r>
              <a:rPr lang="en-US" sz="1600" b="1" dirty="0">
                <a:solidFill>
                  <a:schemeClr val="bg1"/>
                </a:solidFill>
              </a:rPr>
              <a:t>Web site: aide-</a:t>
            </a:r>
            <a:r>
              <a:rPr lang="en-US" sz="1600" b="1" dirty="0" err="1">
                <a:solidFill>
                  <a:schemeClr val="bg1"/>
                </a:solidFill>
              </a:rPr>
              <a:t>qc.org</a:t>
            </a:r>
            <a:endParaRPr lang="en-US" sz="1600" b="1" dirty="0">
              <a:solidFill>
                <a:schemeClr val="bg1"/>
              </a:solidFill>
            </a:endParaRPr>
          </a:p>
        </p:txBody>
      </p:sp>
      <p:pic>
        <p:nvPicPr>
          <p:cNvPr id="35" name="Picture 34">
            <a:extLst>
              <a:ext uri="{FF2B5EF4-FFF2-40B4-BE49-F238E27FC236}">
                <a16:creationId xmlns:a16="http://schemas.microsoft.com/office/drawing/2014/main" id="{7EC38338-9039-2442-A978-24CF7095C512}"/>
              </a:ext>
            </a:extLst>
          </p:cNvPr>
          <p:cNvPicPr>
            <a:picLocks noChangeAspect="1"/>
          </p:cNvPicPr>
          <p:nvPr/>
        </p:nvPicPr>
        <p:blipFill>
          <a:blip r:embed="rId4"/>
          <a:stretch>
            <a:fillRect/>
          </a:stretch>
        </p:blipFill>
        <p:spPr>
          <a:xfrm>
            <a:off x="8284464" y="4713732"/>
            <a:ext cx="859536" cy="429768"/>
          </a:xfrm>
          <a:prstGeom prst="rect">
            <a:avLst/>
          </a:prstGeom>
        </p:spPr>
      </p:pic>
      <p:sp>
        <p:nvSpPr>
          <p:cNvPr id="36" name="Rectangle 35">
            <a:extLst>
              <a:ext uri="{FF2B5EF4-FFF2-40B4-BE49-F238E27FC236}">
                <a16:creationId xmlns:a16="http://schemas.microsoft.com/office/drawing/2014/main" id="{E82DC8A2-2F60-AD4C-94F6-AB21C7DE5A50}"/>
              </a:ext>
            </a:extLst>
          </p:cNvPr>
          <p:cNvSpPr/>
          <p:nvPr/>
        </p:nvSpPr>
        <p:spPr>
          <a:xfrm>
            <a:off x="1626963" y="4754425"/>
            <a:ext cx="2351926" cy="338554"/>
          </a:xfrm>
          <a:prstGeom prst="rect">
            <a:avLst/>
          </a:prstGeom>
        </p:spPr>
        <p:txBody>
          <a:bodyPr wrap="none">
            <a:spAutoFit/>
          </a:bodyPr>
          <a:lstStyle/>
          <a:p>
            <a:r>
              <a:rPr lang="en-US" sz="1600" b="1" dirty="0">
                <a:solidFill>
                  <a:schemeClr val="bg1"/>
                </a:solidFill>
              </a:rPr>
              <a:t>Director: Bert de Jong</a:t>
            </a:r>
          </a:p>
        </p:txBody>
      </p:sp>
      <p:cxnSp>
        <p:nvCxnSpPr>
          <p:cNvPr id="38" name="Straight Connector 37">
            <a:extLst>
              <a:ext uri="{FF2B5EF4-FFF2-40B4-BE49-F238E27FC236}">
                <a16:creationId xmlns:a16="http://schemas.microsoft.com/office/drawing/2014/main" id="{2966F71E-84C4-BC46-B65B-17CB3DD41475}"/>
              </a:ext>
            </a:extLst>
          </p:cNvPr>
          <p:cNvCxnSpPr/>
          <p:nvPr/>
        </p:nvCxnSpPr>
        <p:spPr>
          <a:xfrm>
            <a:off x="180267" y="4097215"/>
            <a:ext cx="8690796"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Slide Number Placeholder 4">
            <a:extLst>
              <a:ext uri="{FF2B5EF4-FFF2-40B4-BE49-F238E27FC236}">
                <a16:creationId xmlns:a16="http://schemas.microsoft.com/office/drawing/2014/main" id="{E65A7FC4-E94B-9322-3D00-6DF0D939F28F}"/>
              </a:ext>
            </a:extLst>
          </p:cNvPr>
          <p:cNvSpPr txBox="1">
            <a:spLocks/>
          </p:cNvSpPr>
          <p:nvPr/>
        </p:nvSpPr>
        <p:spPr>
          <a:xfrm>
            <a:off x="4116656" y="4776606"/>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a:solidFill>
                  <a:schemeClr val="bg1"/>
                </a:solidFill>
              </a:rPr>
              <a:t>- </a:t>
            </a:r>
            <a:fld id="{00000000-1234-1234-1234-123412341234}" type="slidenum">
              <a:rPr lang="en-US" smtClean="0">
                <a:solidFill>
                  <a:schemeClr val="bg1"/>
                </a:solidFill>
              </a:rPr>
              <a:pPr algn="ctr"/>
              <a:t>12</a:t>
            </a:fld>
            <a:r>
              <a:rPr lang="en-US">
                <a:solidFill>
                  <a:schemeClr val="bg1"/>
                </a:solidFill>
              </a:rPr>
              <a:t> -</a:t>
            </a:r>
            <a:endParaRPr dirty="0">
              <a:solidFill>
                <a:schemeClr val="bg1"/>
              </a:solidFill>
            </a:endParaRPr>
          </a:p>
        </p:txBody>
      </p:sp>
    </p:spTree>
    <p:extLst>
      <p:ext uri="{BB962C8B-B14F-4D97-AF65-F5344CB8AC3E}">
        <p14:creationId xmlns:p14="http://schemas.microsoft.com/office/powerpoint/2010/main" val="3843383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ACE7274-E43C-B14E-939A-A02B647D447C}"/>
              </a:ext>
            </a:extLst>
          </p:cNvPr>
          <p:cNvSpPr txBox="1"/>
          <p:nvPr/>
        </p:nvSpPr>
        <p:spPr>
          <a:xfrm>
            <a:off x="161365" y="2259106"/>
            <a:ext cx="941294" cy="400110"/>
          </a:xfrm>
          <a:prstGeom prst="rect">
            <a:avLst/>
          </a:prstGeom>
          <a:noFill/>
        </p:spPr>
        <p:txBody>
          <a:bodyPr wrap="square" rtlCol="0">
            <a:spAutoFit/>
          </a:bodyPr>
          <a:lstStyle/>
          <a:p>
            <a:r>
              <a:rPr lang="en-US" sz="2000" dirty="0"/>
              <a:t>C++</a:t>
            </a:r>
          </a:p>
        </p:txBody>
      </p:sp>
      <p:sp>
        <p:nvSpPr>
          <p:cNvPr id="8" name="TextBox 7">
            <a:extLst>
              <a:ext uri="{FF2B5EF4-FFF2-40B4-BE49-F238E27FC236}">
                <a16:creationId xmlns:a16="http://schemas.microsoft.com/office/drawing/2014/main" id="{4C96E416-2B3D-C045-A4F6-E18DB04CAB70}"/>
              </a:ext>
            </a:extLst>
          </p:cNvPr>
          <p:cNvSpPr txBox="1"/>
          <p:nvPr/>
        </p:nvSpPr>
        <p:spPr>
          <a:xfrm>
            <a:off x="8104094" y="2259106"/>
            <a:ext cx="1029848" cy="400110"/>
          </a:xfrm>
          <a:prstGeom prst="rect">
            <a:avLst/>
          </a:prstGeom>
          <a:noFill/>
        </p:spPr>
        <p:txBody>
          <a:bodyPr wrap="square" rtlCol="0">
            <a:spAutoFit/>
          </a:bodyPr>
          <a:lstStyle/>
          <a:p>
            <a:r>
              <a:rPr lang="en-US" sz="2000" dirty="0"/>
              <a:t>Python</a:t>
            </a:r>
            <a:endParaRPr lang="en-US" dirty="0"/>
          </a:p>
        </p:txBody>
      </p:sp>
      <p:sp>
        <p:nvSpPr>
          <p:cNvPr id="9" name="Slide Number Placeholder 2">
            <a:extLst>
              <a:ext uri="{FF2B5EF4-FFF2-40B4-BE49-F238E27FC236}">
                <a16:creationId xmlns:a16="http://schemas.microsoft.com/office/drawing/2014/main" id="{6FCB7E9D-0FD0-654A-8D7D-A7F03CFB1936}"/>
              </a:ext>
            </a:extLst>
          </p:cNvPr>
          <p:cNvSpPr txBox="1">
            <a:spLocks/>
          </p:cNvSpPr>
          <p:nvPr/>
        </p:nvSpPr>
        <p:spPr>
          <a:xfrm>
            <a:off x="4210530" y="4852661"/>
            <a:ext cx="925800" cy="2739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9pPr>
          </a:lstStyle>
          <a:p>
            <a:r>
              <a:rPr lang="en-US" dirty="0"/>
              <a:t>- </a:t>
            </a:r>
            <a:fld id="{00000000-1234-1234-1234-123412341234}" type="slidenum">
              <a:rPr lang="en-US" smtClean="0"/>
              <a:pPr/>
              <a:t>13</a:t>
            </a:fld>
            <a:r>
              <a:rPr lang="en-US" dirty="0"/>
              <a:t> -</a:t>
            </a:r>
            <a:endParaRPr dirty="0"/>
          </a:p>
        </p:txBody>
      </p:sp>
      <p:sp>
        <p:nvSpPr>
          <p:cNvPr id="3" name="Rectangle 2">
            <a:extLst>
              <a:ext uri="{FF2B5EF4-FFF2-40B4-BE49-F238E27FC236}">
                <a16:creationId xmlns:a16="http://schemas.microsoft.com/office/drawing/2014/main" id="{E880B305-55C4-A944-8C7D-3AC10F6A25A8}"/>
              </a:ext>
            </a:extLst>
          </p:cNvPr>
          <p:cNvSpPr/>
          <p:nvPr/>
        </p:nvSpPr>
        <p:spPr>
          <a:xfrm>
            <a:off x="6672847" y="4835723"/>
            <a:ext cx="2440092" cy="307777"/>
          </a:xfrm>
          <a:prstGeom prst="rect">
            <a:avLst/>
          </a:prstGeom>
          <a:noFill/>
        </p:spPr>
        <p:txBody>
          <a:bodyPr wrap="none">
            <a:spAutoFit/>
          </a:bodyPr>
          <a:lstStyle/>
          <a:p>
            <a:r>
              <a:rPr lang="en-US" b="1" i="1" dirty="0">
                <a:solidFill>
                  <a:schemeClr val="bg1"/>
                </a:solidFill>
              </a:rPr>
              <a:t>http://aide-</a:t>
            </a:r>
            <a:r>
              <a:rPr lang="en-US" b="1" i="1" dirty="0" err="1">
                <a:solidFill>
                  <a:schemeClr val="bg1"/>
                </a:solidFill>
              </a:rPr>
              <a:t>ac.org</a:t>
            </a:r>
            <a:r>
              <a:rPr lang="en-US" b="1" i="1" dirty="0">
                <a:solidFill>
                  <a:schemeClr val="bg1"/>
                </a:solidFill>
              </a:rPr>
              <a:t>/Software</a:t>
            </a:r>
            <a:endParaRPr lang="en-US" b="1" dirty="0">
              <a:solidFill>
                <a:schemeClr val="bg1"/>
              </a:solidFill>
            </a:endParaRPr>
          </a:p>
        </p:txBody>
      </p:sp>
      <p:sp>
        <p:nvSpPr>
          <p:cNvPr id="10" name="Title 1">
            <a:extLst>
              <a:ext uri="{FF2B5EF4-FFF2-40B4-BE49-F238E27FC236}">
                <a16:creationId xmlns:a16="http://schemas.microsoft.com/office/drawing/2014/main" id="{6A35C3FD-AB42-A8AB-DBC3-185AF23F79E8}"/>
              </a:ext>
            </a:extLst>
          </p:cNvPr>
          <p:cNvSpPr>
            <a:spLocks noGrp="1"/>
          </p:cNvSpPr>
          <p:nvPr>
            <p:ph type="title"/>
          </p:nvPr>
        </p:nvSpPr>
        <p:spPr>
          <a:xfrm>
            <a:off x="257160" y="73596"/>
            <a:ext cx="8599457" cy="493613"/>
          </a:xfrm>
        </p:spPr>
        <p:txBody>
          <a:bodyPr/>
          <a:lstStyle/>
          <a:p>
            <a:pPr algn="ctr"/>
            <a:r>
              <a:rPr lang="en-US" sz="2800" dirty="0"/>
              <a:t>Flexible programming for scientists in C++ and Python</a:t>
            </a:r>
          </a:p>
        </p:txBody>
      </p:sp>
      <p:pic>
        <p:nvPicPr>
          <p:cNvPr id="4" name="Picture 3">
            <a:extLst>
              <a:ext uri="{FF2B5EF4-FFF2-40B4-BE49-F238E27FC236}">
                <a16:creationId xmlns:a16="http://schemas.microsoft.com/office/drawing/2014/main" id="{ECE36A4F-9B26-586C-843F-513B8E98B37C}"/>
              </a:ext>
            </a:extLst>
          </p:cNvPr>
          <p:cNvPicPr>
            <a:picLocks noChangeAspect="1"/>
          </p:cNvPicPr>
          <p:nvPr/>
        </p:nvPicPr>
        <p:blipFill>
          <a:blip r:embed="rId2"/>
          <a:stretch>
            <a:fillRect/>
          </a:stretch>
        </p:blipFill>
        <p:spPr>
          <a:xfrm>
            <a:off x="1895085" y="578393"/>
            <a:ext cx="5323605" cy="4248219"/>
          </a:xfrm>
          <a:prstGeom prst="rect">
            <a:avLst/>
          </a:prstGeom>
        </p:spPr>
      </p:pic>
    </p:spTree>
    <p:extLst>
      <p:ext uri="{BB962C8B-B14F-4D97-AF65-F5344CB8AC3E}">
        <p14:creationId xmlns:p14="http://schemas.microsoft.com/office/powerpoint/2010/main" val="1763580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ECE83-037B-8543-EF27-E19B348D3B5B}"/>
              </a:ext>
            </a:extLst>
          </p:cNvPr>
          <p:cNvSpPr>
            <a:spLocks noGrp="1"/>
          </p:cNvSpPr>
          <p:nvPr>
            <p:ph type="title"/>
          </p:nvPr>
        </p:nvSpPr>
        <p:spPr/>
        <p:txBody>
          <a:bodyPr/>
          <a:lstStyle/>
          <a:p>
            <a:pPr algn="ctr"/>
            <a:r>
              <a:rPr lang="en-US" dirty="0"/>
              <a:t>Compilers are a critical piece in the tool chain</a:t>
            </a:r>
          </a:p>
        </p:txBody>
      </p:sp>
      <p:sp>
        <p:nvSpPr>
          <p:cNvPr id="5" name="Slide Number Placeholder 4">
            <a:extLst>
              <a:ext uri="{FF2B5EF4-FFF2-40B4-BE49-F238E27FC236}">
                <a16:creationId xmlns:a16="http://schemas.microsoft.com/office/drawing/2014/main" id="{8BE52724-B1F1-BFA6-06CB-949A3D0316D3}"/>
              </a:ext>
            </a:extLst>
          </p:cNvPr>
          <p:cNvSpPr>
            <a:spLocks noGrp="1"/>
          </p:cNvSpPr>
          <p:nvPr>
            <p:ph type="sldNum" idx="12"/>
          </p:nvPr>
        </p:nvSpPr>
        <p:spPr/>
        <p:txBody>
          <a:bodyPr/>
          <a:lstStyle/>
          <a:p>
            <a:pPr marL="0" lvl="0" indent="0" algn="ctr" rtl="0">
              <a:spcBef>
                <a:spcPts val="0"/>
              </a:spcBef>
              <a:spcAft>
                <a:spcPts val="0"/>
              </a:spcAft>
              <a:buNone/>
            </a:pPr>
            <a:r>
              <a:rPr lang="en-US" dirty="0"/>
              <a:t>- </a:t>
            </a:r>
            <a:fld id="{00000000-1234-1234-1234-123412341234}" type="slidenum">
              <a:rPr lang="en-US" smtClean="0"/>
              <a:t>14</a:t>
            </a:fld>
            <a:r>
              <a:rPr lang="en-US" dirty="0"/>
              <a:t> -</a:t>
            </a:r>
            <a:endParaRPr dirty="0"/>
          </a:p>
        </p:txBody>
      </p:sp>
      <p:pic>
        <p:nvPicPr>
          <p:cNvPr id="7" name="Picture 2" descr="An introduction to t|ket＞ - YouTube">
            <a:extLst>
              <a:ext uri="{FF2B5EF4-FFF2-40B4-BE49-F238E27FC236}">
                <a16:creationId xmlns:a16="http://schemas.microsoft.com/office/drawing/2014/main" id="{6AC51120-819C-856A-064B-645543842B6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4035" b="21108"/>
          <a:stretch/>
        </p:blipFill>
        <p:spPr bwMode="auto">
          <a:xfrm>
            <a:off x="340425" y="3451646"/>
            <a:ext cx="1883834" cy="77506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B6BA2498-C457-C975-9482-63994188A47D}"/>
              </a:ext>
            </a:extLst>
          </p:cNvPr>
          <p:cNvPicPr>
            <a:picLocks noChangeAspect="1"/>
          </p:cNvPicPr>
          <p:nvPr/>
        </p:nvPicPr>
        <p:blipFill>
          <a:blip r:embed="rId3"/>
          <a:stretch>
            <a:fillRect/>
          </a:stretch>
        </p:blipFill>
        <p:spPr>
          <a:xfrm>
            <a:off x="300440" y="964830"/>
            <a:ext cx="3155463" cy="2191294"/>
          </a:xfrm>
          <a:prstGeom prst="rect">
            <a:avLst/>
          </a:prstGeom>
        </p:spPr>
      </p:pic>
      <p:pic>
        <p:nvPicPr>
          <p:cNvPr id="15362" name="Picture 2" descr="PDF] Completeness of the ZX-calculus for Pure Qubit Clifford+T Quantum  Mechanics | Semantic Scholar">
            <a:extLst>
              <a:ext uri="{FF2B5EF4-FFF2-40B4-BE49-F238E27FC236}">
                <a16:creationId xmlns:a16="http://schemas.microsoft.com/office/drawing/2014/main" id="{33BD7B25-0D06-CEAC-BCCD-0792BB4DE1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4303" y="2449501"/>
            <a:ext cx="1743200" cy="1777208"/>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BQSKit">
            <a:extLst>
              <a:ext uri="{FF2B5EF4-FFF2-40B4-BE49-F238E27FC236}">
                <a16:creationId xmlns:a16="http://schemas.microsoft.com/office/drawing/2014/main" id="{391D0E6E-E569-2DD1-344B-EB2AE705243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5445" b="33317"/>
          <a:stretch/>
        </p:blipFill>
        <p:spPr bwMode="auto">
          <a:xfrm>
            <a:off x="4792850" y="985509"/>
            <a:ext cx="1809745" cy="565316"/>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9">
            <a:extLst>
              <a:ext uri="{FF2B5EF4-FFF2-40B4-BE49-F238E27FC236}">
                <a16:creationId xmlns:a16="http://schemas.microsoft.com/office/drawing/2014/main" id="{ED16F497-88A8-0139-5732-ACDA5F3920F2}"/>
              </a:ext>
            </a:extLst>
          </p:cNvPr>
          <p:cNvSpPr/>
          <p:nvPr/>
        </p:nvSpPr>
        <p:spPr>
          <a:xfrm>
            <a:off x="95799" y="836023"/>
            <a:ext cx="4397829" cy="38143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CFB0949D-0208-3106-416E-8C2BE65CDB02}"/>
              </a:ext>
            </a:extLst>
          </p:cNvPr>
          <p:cNvSpPr/>
          <p:nvPr/>
        </p:nvSpPr>
        <p:spPr>
          <a:xfrm>
            <a:off x="4642455" y="817362"/>
            <a:ext cx="4397829" cy="38143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Picture 56">
            <a:extLst>
              <a:ext uri="{FF2B5EF4-FFF2-40B4-BE49-F238E27FC236}">
                <a16:creationId xmlns:a16="http://schemas.microsoft.com/office/drawing/2014/main" id="{1256FD8E-5475-6F7B-D08A-282FE76860D3}"/>
              </a:ext>
            </a:extLst>
          </p:cNvPr>
          <p:cNvPicPr>
            <a:picLocks noChangeAspect="1"/>
          </p:cNvPicPr>
          <p:nvPr/>
        </p:nvPicPr>
        <p:blipFill>
          <a:blip r:embed="rId6"/>
          <a:stretch>
            <a:fillRect/>
          </a:stretch>
        </p:blipFill>
        <p:spPr>
          <a:xfrm>
            <a:off x="4900169" y="3592675"/>
            <a:ext cx="2906401" cy="565316"/>
          </a:xfrm>
          <a:prstGeom prst="rect">
            <a:avLst/>
          </a:prstGeom>
        </p:spPr>
      </p:pic>
      <p:pic>
        <p:nvPicPr>
          <p:cNvPr id="12" name="Picture 11">
            <a:extLst>
              <a:ext uri="{FF2B5EF4-FFF2-40B4-BE49-F238E27FC236}">
                <a16:creationId xmlns:a16="http://schemas.microsoft.com/office/drawing/2014/main" id="{8DFBE906-D368-3679-F190-3429D9DFE8D9}"/>
              </a:ext>
            </a:extLst>
          </p:cNvPr>
          <p:cNvPicPr>
            <a:picLocks noChangeAspect="1"/>
          </p:cNvPicPr>
          <p:nvPr/>
        </p:nvPicPr>
        <p:blipFill>
          <a:blip r:embed="rId7"/>
          <a:stretch>
            <a:fillRect/>
          </a:stretch>
        </p:blipFill>
        <p:spPr>
          <a:xfrm>
            <a:off x="6611366" y="888640"/>
            <a:ext cx="2084214" cy="2011629"/>
          </a:xfrm>
          <a:prstGeom prst="rect">
            <a:avLst/>
          </a:prstGeom>
        </p:spPr>
      </p:pic>
      <p:pic>
        <p:nvPicPr>
          <p:cNvPr id="59" name="Picture 58">
            <a:extLst>
              <a:ext uri="{FF2B5EF4-FFF2-40B4-BE49-F238E27FC236}">
                <a16:creationId xmlns:a16="http://schemas.microsoft.com/office/drawing/2014/main" id="{92495890-156C-0B09-2357-0E36D7802173}"/>
              </a:ext>
            </a:extLst>
          </p:cNvPr>
          <p:cNvPicPr>
            <a:picLocks noChangeAspect="1"/>
          </p:cNvPicPr>
          <p:nvPr/>
        </p:nvPicPr>
        <p:blipFill>
          <a:blip r:embed="rId8">
            <a:clrChange>
              <a:clrFrom>
                <a:srgbClr val="000000">
                  <a:alpha val="0"/>
                </a:srgbClr>
              </a:clrFrom>
              <a:clrTo>
                <a:srgbClr val="000000">
                  <a:alpha val="0"/>
                </a:srgbClr>
              </a:clrTo>
            </a:clrChange>
          </a:blip>
          <a:stretch>
            <a:fillRect/>
          </a:stretch>
        </p:blipFill>
        <p:spPr>
          <a:xfrm>
            <a:off x="4792850" y="2871814"/>
            <a:ext cx="2303114" cy="579592"/>
          </a:xfrm>
          <a:prstGeom prst="rect">
            <a:avLst/>
          </a:prstGeom>
        </p:spPr>
      </p:pic>
      <p:sp>
        <p:nvSpPr>
          <p:cNvPr id="13" name="TextBox 12">
            <a:extLst>
              <a:ext uri="{FF2B5EF4-FFF2-40B4-BE49-F238E27FC236}">
                <a16:creationId xmlns:a16="http://schemas.microsoft.com/office/drawing/2014/main" id="{B50454FF-C305-BAC5-93FA-383A03A867E7}"/>
              </a:ext>
            </a:extLst>
          </p:cNvPr>
          <p:cNvSpPr txBox="1"/>
          <p:nvPr/>
        </p:nvSpPr>
        <p:spPr>
          <a:xfrm>
            <a:off x="7095964" y="981853"/>
            <a:ext cx="792379" cy="307777"/>
          </a:xfrm>
          <a:prstGeom prst="rect">
            <a:avLst/>
          </a:prstGeom>
          <a:noFill/>
        </p:spPr>
        <p:txBody>
          <a:bodyPr wrap="square" rtlCol="0">
            <a:spAutoFit/>
          </a:bodyPr>
          <a:lstStyle/>
          <a:p>
            <a:r>
              <a:rPr lang="en-US" b="1" u="sng" dirty="0" err="1"/>
              <a:t>QFast</a:t>
            </a:r>
            <a:endParaRPr lang="en-US" b="1" u="sng" dirty="0"/>
          </a:p>
        </p:txBody>
      </p:sp>
      <p:sp>
        <p:nvSpPr>
          <p:cNvPr id="61" name="TextBox 60">
            <a:extLst>
              <a:ext uri="{FF2B5EF4-FFF2-40B4-BE49-F238E27FC236}">
                <a16:creationId xmlns:a16="http://schemas.microsoft.com/office/drawing/2014/main" id="{85F43193-7594-65F6-D30D-149EA7012F17}"/>
              </a:ext>
            </a:extLst>
          </p:cNvPr>
          <p:cNvSpPr txBox="1"/>
          <p:nvPr/>
        </p:nvSpPr>
        <p:spPr>
          <a:xfrm>
            <a:off x="5028624" y="2411421"/>
            <a:ext cx="1032542" cy="307777"/>
          </a:xfrm>
          <a:prstGeom prst="rect">
            <a:avLst/>
          </a:prstGeom>
          <a:noFill/>
        </p:spPr>
        <p:txBody>
          <a:bodyPr wrap="square" rtlCol="0">
            <a:spAutoFit/>
          </a:bodyPr>
          <a:lstStyle/>
          <a:p>
            <a:r>
              <a:rPr lang="en-US" b="1" u="sng" dirty="0"/>
              <a:t>QUEST</a:t>
            </a:r>
          </a:p>
        </p:txBody>
      </p:sp>
      <p:cxnSp>
        <p:nvCxnSpPr>
          <p:cNvPr id="58" name="Straight Connector 57">
            <a:extLst>
              <a:ext uri="{FF2B5EF4-FFF2-40B4-BE49-F238E27FC236}">
                <a16:creationId xmlns:a16="http://schemas.microsoft.com/office/drawing/2014/main" id="{B9637E48-AEB8-DA32-5A51-DEC19A989534}"/>
              </a:ext>
            </a:extLst>
          </p:cNvPr>
          <p:cNvCxnSpPr>
            <a:cxnSpLocks/>
          </p:cNvCxnSpPr>
          <p:nvPr/>
        </p:nvCxnSpPr>
        <p:spPr>
          <a:xfrm>
            <a:off x="5860869" y="1970879"/>
            <a:ext cx="3035780" cy="205548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555AC288-FEEA-B2A6-28DC-945A9469C3A1}"/>
              </a:ext>
            </a:extLst>
          </p:cNvPr>
          <p:cNvSpPr/>
          <p:nvPr/>
        </p:nvSpPr>
        <p:spPr>
          <a:xfrm>
            <a:off x="4698269" y="1440041"/>
            <a:ext cx="1988045" cy="338554"/>
          </a:xfrm>
          <a:prstGeom prst="rect">
            <a:avLst/>
          </a:prstGeom>
        </p:spPr>
        <p:txBody>
          <a:bodyPr wrap="none">
            <a:spAutoFit/>
          </a:bodyPr>
          <a:lstStyle/>
          <a:p>
            <a:r>
              <a:rPr lang="en-US" sz="1600" dirty="0"/>
              <a:t>https://</a:t>
            </a:r>
            <a:r>
              <a:rPr lang="en-US" sz="1600" dirty="0" err="1"/>
              <a:t>bqskit.lbl.gov</a:t>
            </a:r>
            <a:endParaRPr lang="en-US" sz="1600" dirty="0"/>
          </a:p>
        </p:txBody>
      </p:sp>
      <p:sp>
        <p:nvSpPr>
          <p:cNvPr id="3" name="TextBox 2">
            <a:extLst>
              <a:ext uri="{FF2B5EF4-FFF2-40B4-BE49-F238E27FC236}">
                <a16:creationId xmlns:a16="http://schemas.microsoft.com/office/drawing/2014/main" id="{15C9844A-FF10-9203-6A56-53C185CF042A}"/>
              </a:ext>
            </a:extLst>
          </p:cNvPr>
          <p:cNvSpPr txBox="1"/>
          <p:nvPr/>
        </p:nvSpPr>
        <p:spPr>
          <a:xfrm>
            <a:off x="532019" y="4294631"/>
            <a:ext cx="8326458" cy="338554"/>
          </a:xfrm>
          <a:prstGeom prst="rect">
            <a:avLst/>
          </a:prstGeom>
          <a:noFill/>
        </p:spPr>
        <p:txBody>
          <a:bodyPr wrap="square" rtlCol="0">
            <a:spAutoFit/>
          </a:bodyPr>
          <a:lstStyle/>
          <a:p>
            <a:r>
              <a:rPr lang="en-US" sz="1600" b="1" dirty="0">
                <a:solidFill>
                  <a:schemeClr val="accent4"/>
                </a:solidFill>
              </a:rPr>
              <a:t>Compilation is an NP-hard problem                  and for large qubit counts needs HPC</a:t>
            </a:r>
          </a:p>
        </p:txBody>
      </p:sp>
    </p:spTree>
    <p:extLst>
      <p:ext uri="{BB962C8B-B14F-4D97-AF65-F5344CB8AC3E}">
        <p14:creationId xmlns:p14="http://schemas.microsoft.com/office/powerpoint/2010/main" val="297749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Simulation of molecular Hamiltonians with variational quantum algorithms"/>
          <p:cNvSpPr txBox="1">
            <a:spLocks noGrp="1"/>
          </p:cNvSpPr>
          <p:nvPr>
            <p:ph type="title"/>
          </p:nvPr>
        </p:nvSpPr>
        <p:spPr>
          <a:xfrm>
            <a:off x="259391" y="34725"/>
            <a:ext cx="8873034" cy="493613"/>
          </a:xfrm>
          <a:prstGeom prst="rect">
            <a:avLst/>
          </a:prstGeom>
        </p:spPr>
        <p:txBody>
          <a:bodyPr/>
          <a:lstStyle>
            <a:lvl1pPr defTabSz="403097">
              <a:defRPr sz="5520"/>
            </a:lvl1pPr>
          </a:lstStyle>
          <a:p>
            <a:r>
              <a:rPr lang="en-US" sz="2800" dirty="0"/>
              <a:t>Towards chemical accuracy for battery relevant systems</a:t>
            </a:r>
            <a:endParaRPr sz="2800" dirty="0"/>
          </a:p>
        </p:txBody>
      </p:sp>
      <p:sp>
        <p:nvSpPr>
          <p:cNvPr id="11" name="Slide Number Placeholder 3">
            <a:extLst>
              <a:ext uri="{FF2B5EF4-FFF2-40B4-BE49-F238E27FC236}">
                <a16:creationId xmlns:a16="http://schemas.microsoft.com/office/drawing/2014/main" id="{68330BD6-B1C6-F949-8BA5-A7166A5A417E}"/>
              </a:ext>
            </a:extLst>
          </p:cNvPr>
          <p:cNvSpPr txBox="1">
            <a:spLocks/>
          </p:cNvSpPr>
          <p:nvPr/>
        </p:nvSpPr>
        <p:spPr>
          <a:xfrm>
            <a:off x="683174" y="4772919"/>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200" dirty="0">
                <a:solidFill>
                  <a:schemeClr val="bg1"/>
                </a:solidFill>
              </a:rPr>
              <a:t>- </a:t>
            </a:r>
            <a:fld id="{00000000-1234-1234-1234-123412341234}" type="slidenum">
              <a:rPr lang="en-US" sz="1200" smtClean="0">
                <a:solidFill>
                  <a:schemeClr val="bg1"/>
                </a:solidFill>
              </a:rPr>
              <a:pPr algn="ctr"/>
              <a:t>15</a:t>
            </a:fld>
            <a:r>
              <a:rPr lang="en-US" sz="1200" dirty="0">
                <a:solidFill>
                  <a:schemeClr val="bg1"/>
                </a:solidFill>
              </a:rPr>
              <a:t> -</a:t>
            </a:r>
            <a:endParaRPr sz="1200" dirty="0">
              <a:solidFill>
                <a:schemeClr val="bg1"/>
              </a:solidFill>
            </a:endParaRPr>
          </a:p>
        </p:txBody>
      </p:sp>
      <p:sp>
        <p:nvSpPr>
          <p:cNvPr id="6" name="TextBox 5">
            <a:extLst>
              <a:ext uri="{FF2B5EF4-FFF2-40B4-BE49-F238E27FC236}">
                <a16:creationId xmlns:a16="http://schemas.microsoft.com/office/drawing/2014/main" id="{F333EF89-361D-2847-BA58-EB8F2272F1D0}"/>
              </a:ext>
            </a:extLst>
          </p:cNvPr>
          <p:cNvSpPr txBox="1"/>
          <p:nvPr/>
        </p:nvSpPr>
        <p:spPr>
          <a:xfrm>
            <a:off x="2313284" y="4750250"/>
            <a:ext cx="6830716" cy="338554"/>
          </a:xfrm>
          <a:prstGeom prst="rect">
            <a:avLst/>
          </a:prstGeom>
          <a:noFill/>
        </p:spPr>
        <p:txBody>
          <a:bodyPr wrap="none" rtlCol="0">
            <a:spAutoFit/>
          </a:bodyPr>
          <a:lstStyle/>
          <a:p>
            <a:r>
              <a:rPr lang="en-US" sz="1600" dirty="0" err="1">
                <a:solidFill>
                  <a:schemeClr val="bg1"/>
                </a:solidFill>
              </a:rPr>
              <a:t>Urbanek</a:t>
            </a:r>
            <a:r>
              <a:rPr lang="en-US" sz="1600" dirty="0">
                <a:solidFill>
                  <a:schemeClr val="bg1"/>
                </a:solidFill>
              </a:rPr>
              <a:t>, Van </a:t>
            </a:r>
            <a:r>
              <a:rPr lang="en-US" sz="1600" dirty="0" err="1">
                <a:solidFill>
                  <a:schemeClr val="bg1"/>
                </a:solidFill>
              </a:rPr>
              <a:t>Beeumen</a:t>
            </a:r>
            <a:r>
              <a:rPr lang="en-US" sz="1600" dirty="0">
                <a:solidFill>
                  <a:schemeClr val="bg1"/>
                </a:solidFill>
              </a:rPr>
              <a:t>, et al., J. Chem. Theory </a:t>
            </a:r>
            <a:r>
              <a:rPr lang="en-US" sz="1600" dirty="0" err="1">
                <a:solidFill>
                  <a:schemeClr val="bg1"/>
                </a:solidFill>
              </a:rPr>
              <a:t>Comput</a:t>
            </a:r>
            <a:r>
              <a:rPr lang="en-US" sz="1600" dirty="0">
                <a:solidFill>
                  <a:schemeClr val="bg1"/>
                </a:solidFill>
              </a:rPr>
              <a:t>. 16, 5425 (2020)</a:t>
            </a:r>
          </a:p>
        </p:txBody>
      </p:sp>
      <p:sp>
        <p:nvSpPr>
          <p:cNvPr id="2" name="TextBox 1">
            <a:extLst>
              <a:ext uri="{FF2B5EF4-FFF2-40B4-BE49-F238E27FC236}">
                <a16:creationId xmlns:a16="http://schemas.microsoft.com/office/drawing/2014/main" id="{DD40CB45-FE1C-AD48-A8E6-A6F3750275CA}"/>
              </a:ext>
            </a:extLst>
          </p:cNvPr>
          <p:cNvSpPr txBox="1"/>
          <p:nvPr/>
        </p:nvSpPr>
        <p:spPr>
          <a:xfrm>
            <a:off x="886920" y="3907983"/>
            <a:ext cx="5137362" cy="646331"/>
          </a:xfrm>
          <a:prstGeom prst="rect">
            <a:avLst/>
          </a:prstGeom>
          <a:noFill/>
        </p:spPr>
        <p:txBody>
          <a:bodyPr wrap="square" rtlCol="0">
            <a:spAutoFit/>
          </a:bodyPr>
          <a:lstStyle/>
          <a:p>
            <a:r>
              <a:rPr lang="en-US" sz="1800" b="1" dirty="0"/>
              <a:t>Special care needs to be taken in general </a:t>
            </a:r>
            <a:r>
              <a:rPr lang="en-US" sz="1800" b="1" dirty="0" err="1"/>
              <a:t>eigensolver</a:t>
            </a:r>
            <a:r>
              <a:rPr lang="en-US" sz="1800" b="1" dirty="0"/>
              <a:t> due to noise in data!</a:t>
            </a:r>
          </a:p>
        </p:txBody>
      </p:sp>
      <p:pic>
        <p:nvPicPr>
          <p:cNvPr id="8" name="Picture 7" descr="latex-image-1.pdf">
            <a:extLst>
              <a:ext uri="{FF2B5EF4-FFF2-40B4-BE49-F238E27FC236}">
                <a16:creationId xmlns:a16="http://schemas.microsoft.com/office/drawing/2014/main" id="{F516DD45-DD0B-C749-BBED-48F18FD6EE1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147190" y="4110498"/>
            <a:ext cx="1600200" cy="241300"/>
          </a:xfrm>
          <a:prstGeom prst="rect">
            <a:avLst/>
          </a:prstGeom>
        </p:spPr>
      </p:pic>
      <p:pic>
        <p:nvPicPr>
          <p:cNvPr id="9" name="Picture 2" descr="page4image428377424">
            <a:extLst>
              <a:ext uri="{FF2B5EF4-FFF2-40B4-BE49-F238E27FC236}">
                <a16:creationId xmlns:a16="http://schemas.microsoft.com/office/drawing/2014/main" id="{53BB5555-E75D-514F-8406-CFB7E0890D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420" y="930079"/>
            <a:ext cx="8785159" cy="2781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04334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A generalization of non-orthogonal basis algorithms proposed for quantum computers"/>
          <p:cNvSpPr txBox="1"/>
          <p:nvPr/>
        </p:nvSpPr>
        <p:spPr>
          <a:xfrm>
            <a:off x="237257" y="-13313"/>
            <a:ext cx="8692737" cy="8140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anchor="ctr">
            <a:spAutoFit/>
          </a:bodyPr>
          <a:lstStyle>
            <a:lvl1pPr>
              <a:lnSpc>
                <a:spcPct val="90000"/>
              </a:lnSpc>
              <a:spcBef>
                <a:spcPts val="4500"/>
              </a:spcBef>
              <a:defRPr sz="4800"/>
            </a:lvl1pPr>
          </a:lstStyle>
          <a:p>
            <a:pPr>
              <a:spcBef>
                <a:spcPts val="0"/>
              </a:spcBef>
            </a:pPr>
            <a:r>
              <a:rPr lang="en-US" sz="2800" b="1" dirty="0">
                <a:solidFill>
                  <a:schemeClr val="bg1"/>
                </a:solidFill>
                <a:latin typeface="Calibri" panose="020F0502020204030204" pitchFamily="34" charset="0"/>
                <a:cs typeface="Calibri" panose="020F0502020204030204" pitchFamily="34" charset="0"/>
              </a:rPr>
              <a:t>Building on Quantum Subspace Expansion: </a:t>
            </a:r>
          </a:p>
          <a:p>
            <a:pPr>
              <a:spcBef>
                <a:spcPts val="0"/>
              </a:spcBef>
            </a:pPr>
            <a:r>
              <a:rPr lang="en-US" sz="2800" b="1" dirty="0">
                <a:solidFill>
                  <a:schemeClr val="bg1"/>
                </a:solidFill>
                <a:latin typeface="Calibri" panose="020F0502020204030204" pitchFamily="34" charset="0"/>
                <a:cs typeface="Calibri" panose="020F0502020204030204" pitchFamily="34" charset="0"/>
              </a:rPr>
              <a:t>Real-time evolution for eigenvalue extraction</a:t>
            </a:r>
            <a:endParaRPr sz="2800" b="1" dirty="0">
              <a:solidFill>
                <a:schemeClr val="bg1"/>
              </a:solidFill>
              <a:latin typeface="Calibri" panose="020F0502020204030204" pitchFamily="34" charset="0"/>
              <a:cs typeface="Calibri" panose="020F0502020204030204" pitchFamily="34" charset="0"/>
            </a:endParaRPr>
          </a:p>
        </p:txBody>
      </p:sp>
      <p:sp>
        <p:nvSpPr>
          <p:cNvPr id="152" name="Use as a basis to solve:"/>
          <p:cNvSpPr txBox="1"/>
          <p:nvPr/>
        </p:nvSpPr>
        <p:spPr>
          <a:xfrm>
            <a:off x="2221735" y="3340830"/>
            <a:ext cx="1965282" cy="2358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lgn="l">
              <a:lnSpc>
                <a:spcPct val="90000"/>
              </a:lnSpc>
              <a:spcBef>
                <a:spcPts val="4500"/>
              </a:spcBef>
              <a:defRPr sz="3800"/>
            </a:lvl1pPr>
          </a:lstStyle>
          <a:p>
            <a:r>
              <a:rPr sz="1425"/>
              <a:t>Use as a basis to solve:</a:t>
            </a:r>
          </a:p>
        </p:txBody>
      </p:sp>
      <p:pic>
        <p:nvPicPr>
          <p:cNvPr id="153" name="Image" descr="Image"/>
          <p:cNvPicPr>
            <a:picLocks noChangeAspect="1"/>
          </p:cNvPicPr>
          <p:nvPr/>
        </p:nvPicPr>
        <p:blipFill>
          <a:blip r:embed="rId2"/>
          <a:stretch>
            <a:fillRect/>
          </a:stretch>
        </p:blipFill>
        <p:spPr>
          <a:xfrm>
            <a:off x="4532238" y="3330761"/>
            <a:ext cx="1395440" cy="208943"/>
          </a:xfrm>
          <a:prstGeom prst="rect">
            <a:avLst/>
          </a:prstGeom>
          <a:ln w="12700">
            <a:miter lim="400000"/>
          </a:ln>
        </p:spPr>
      </p:pic>
      <p:pic>
        <p:nvPicPr>
          <p:cNvPr id="154" name="Image" descr="Image"/>
          <p:cNvPicPr>
            <a:picLocks noChangeAspect="1"/>
          </p:cNvPicPr>
          <p:nvPr/>
        </p:nvPicPr>
        <p:blipFill>
          <a:blip r:embed="rId3"/>
          <a:stretch>
            <a:fillRect/>
          </a:stretch>
        </p:blipFill>
        <p:spPr>
          <a:xfrm>
            <a:off x="5920539" y="986367"/>
            <a:ext cx="2385061" cy="354537"/>
          </a:xfrm>
          <a:prstGeom prst="rect">
            <a:avLst/>
          </a:prstGeom>
          <a:ln w="12700">
            <a:miter lim="400000"/>
          </a:ln>
        </p:spPr>
      </p:pic>
      <p:grpSp>
        <p:nvGrpSpPr>
          <p:cNvPr id="167" name="Group"/>
          <p:cNvGrpSpPr/>
          <p:nvPr/>
        </p:nvGrpSpPr>
        <p:grpSpPr>
          <a:xfrm>
            <a:off x="939891" y="1738034"/>
            <a:ext cx="7467759" cy="901534"/>
            <a:chOff x="0" y="-13107"/>
            <a:chExt cx="19914022" cy="2404088"/>
          </a:xfrm>
        </p:grpSpPr>
        <p:sp>
          <p:nvSpPr>
            <p:cNvPr id="155" name="Line"/>
            <p:cNvSpPr/>
            <p:nvPr/>
          </p:nvSpPr>
          <p:spPr>
            <a:xfrm>
              <a:off x="427325" y="631329"/>
              <a:ext cx="14782795" cy="1"/>
            </a:xfrm>
            <a:prstGeom prst="line">
              <a:avLst/>
            </a:prstGeom>
            <a:noFill/>
            <a:ln w="50800" cap="flat">
              <a:solidFill>
                <a:srgbClr val="000000"/>
              </a:solidFill>
              <a:prstDash val="solid"/>
              <a:miter lim="400000"/>
            </a:ln>
            <a:effectLst/>
          </p:spPr>
          <p:txBody>
            <a:bodyPr wrap="square" lIns="19050" tIns="19050" rIns="19050" bIns="19050" numCol="1" anchor="ctr">
              <a:noAutofit/>
            </a:bodyPr>
            <a:lstStyle/>
            <a:p>
              <a:endParaRPr sz="525"/>
            </a:p>
          </p:txBody>
        </p:sp>
        <p:sp>
          <p:nvSpPr>
            <p:cNvPr id="156" name="Oval"/>
            <p:cNvSpPr/>
            <p:nvPr/>
          </p:nvSpPr>
          <p:spPr>
            <a:xfrm>
              <a:off x="431374" y="471590"/>
              <a:ext cx="362341" cy="319479"/>
            </a:xfrm>
            <a:prstGeom prst="ellipse">
              <a:avLst/>
            </a:prstGeom>
            <a:solidFill>
              <a:srgbClr val="ED220D"/>
            </a:solidFill>
            <a:ln w="12700" cap="flat">
              <a:noFill/>
              <a:miter lim="400000"/>
            </a:ln>
            <a:effectLst/>
          </p:spPr>
          <p:txBody>
            <a:bodyPr wrap="square" lIns="19050" tIns="19050" rIns="19050" bIns="19050" numCol="1" anchor="ctr">
              <a:noAutofit/>
            </a:bodyPr>
            <a:lstStyle/>
            <a:p>
              <a:pPr defTabSz="309563">
                <a:defRPr sz="3200">
                  <a:solidFill>
                    <a:srgbClr val="FFFFFF"/>
                  </a:solidFill>
                  <a:latin typeface="Helvetica Neue Medium"/>
                  <a:ea typeface="Helvetica Neue Medium"/>
                  <a:cs typeface="Helvetica Neue Medium"/>
                  <a:sym typeface="Helvetica Neue Medium"/>
                </a:defRPr>
              </a:pPr>
              <a:endParaRPr sz="1200"/>
            </a:p>
          </p:txBody>
        </p:sp>
        <p:sp>
          <p:nvSpPr>
            <p:cNvPr id="157" name="Oval"/>
            <p:cNvSpPr/>
            <p:nvPr/>
          </p:nvSpPr>
          <p:spPr>
            <a:xfrm>
              <a:off x="5289561" y="471590"/>
              <a:ext cx="362341" cy="319479"/>
            </a:xfrm>
            <a:prstGeom prst="ellipse">
              <a:avLst/>
            </a:prstGeom>
            <a:solidFill>
              <a:srgbClr val="ED220D"/>
            </a:solidFill>
            <a:ln w="12700" cap="flat">
              <a:noFill/>
              <a:miter lim="400000"/>
            </a:ln>
            <a:effectLst/>
          </p:spPr>
          <p:txBody>
            <a:bodyPr wrap="square" lIns="19050" tIns="19050" rIns="19050" bIns="19050" numCol="1" anchor="ctr">
              <a:noAutofit/>
            </a:bodyPr>
            <a:lstStyle/>
            <a:p>
              <a:pPr defTabSz="309563">
                <a:defRPr sz="3200">
                  <a:solidFill>
                    <a:srgbClr val="FFFFFF"/>
                  </a:solidFill>
                  <a:latin typeface="Helvetica Neue Medium"/>
                  <a:ea typeface="Helvetica Neue Medium"/>
                  <a:cs typeface="Helvetica Neue Medium"/>
                  <a:sym typeface="Helvetica Neue Medium"/>
                </a:defRPr>
              </a:pPr>
              <a:endParaRPr sz="1200"/>
            </a:p>
          </p:txBody>
        </p:sp>
        <p:sp>
          <p:nvSpPr>
            <p:cNvPr id="158" name="Oval"/>
            <p:cNvSpPr/>
            <p:nvPr/>
          </p:nvSpPr>
          <p:spPr>
            <a:xfrm>
              <a:off x="10540250" y="471590"/>
              <a:ext cx="362341" cy="319479"/>
            </a:xfrm>
            <a:prstGeom prst="ellipse">
              <a:avLst/>
            </a:prstGeom>
            <a:solidFill>
              <a:srgbClr val="ED220D"/>
            </a:solidFill>
            <a:ln w="12700" cap="flat">
              <a:noFill/>
              <a:miter lim="400000"/>
            </a:ln>
            <a:effectLst/>
          </p:spPr>
          <p:txBody>
            <a:bodyPr wrap="square" lIns="19050" tIns="19050" rIns="19050" bIns="19050" numCol="1" anchor="ctr">
              <a:noAutofit/>
            </a:bodyPr>
            <a:lstStyle/>
            <a:p>
              <a:pPr defTabSz="309563">
                <a:defRPr sz="3200">
                  <a:solidFill>
                    <a:srgbClr val="FFFFFF"/>
                  </a:solidFill>
                  <a:latin typeface="Helvetica Neue Medium"/>
                  <a:ea typeface="Helvetica Neue Medium"/>
                  <a:cs typeface="Helvetica Neue Medium"/>
                  <a:sym typeface="Helvetica Neue Medium"/>
                </a:defRPr>
              </a:pPr>
              <a:endParaRPr sz="1200"/>
            </a:p>
          </p:txBody>
        </p:sp>
        <p:sp>
          <p:nvSpPr>
            <p:cNvPr id="159" name="Oval"/>
            <p:cNvSpPr/>
            <p:nvPr/>
          </p:nvSpPr>
          <p:spPr>
            <a:xfrm>
              <a:off x="14900674" y="471590"/>
              <a:ext cx="362341" cy="319479"/>
            </a:xfrm>
            <a:prstGeom prst="ellipse">
              <a:avLst/>
            </a:prstGeom>
            <a:solidFill>
              <a:srgbClr val="ED220D"/>
            </a:solidFill>
            <a:ln w="12700" cap="flat">
              <a:noFill/>
              <a:miter lim="400000"/>
            </a:ln>
            <a:effectLst/>
          </p:spPr>
          <p:txBody>
            <a:bodyPr wrap="square" lIns="19050" tIns="19050" rIns="19050" bIns="19050" numCol="1" anchor="ctr">
              <a:noAutofit/>
            </a:bodyPr>
            <a:lstStyle/>
            <a:p>
              <a:pPr defTabSz="309563">
                <a:defRPr sz="3200">
                  <a:solidFill>
                    <a:srgbClr val="FFFFFF"/>
                  </a:solidFill>
                  <a:latin typeface="Helvetica Neue Medium"/>
                  <a:ea typeface="Helvetica Neue Medium"/>
                  <a:cs typeface="Helvetica Neue Medium"/>
                  <a:sym typeface="Helvetica Neue Medium"/>
                </a:defRPr>
              </a:pPr>
              <a:endParaRPr sz="1200"/>
            </a:p>
          </p:txBody>
        </p:sp>
        <p:sp>
          <p:nvSpPr>
            <p:cNvPr id="160" name="Oval"/>
            <p:cNvSpPr/>
            <p:nvPr/>
          </p:nvSpPr>
          <p:spPr>
            <a:xfrm>
              <a:off x="18581585" y="471590"/>
              <a:ext cx="362340" cy="319479"/>
            </a:xfrm>
            <a:prstGeom prst="ellipse">
              <a:avLst/>
            </a:prstGeom>
            <a:solidFill>
              <a:srgbClr val="ED220D"/>
            </a:solidFill>
            <a:ln w="12700" cap="flat">
              <a:noFill/>
              <a:miter lim="400000"/>
            </a:ln>
            <a:effectLst/>
          </p:spPr>
          <p:txBody>
            <a:bodyPr wrap="square" lIns="19050" tIns="19050" rIns="19050" bIns="19050" numCol="1" anchor="ctr">
              <a:noAutofit/>
            </a:bodyPr>
            <a:lstStyle/>
            <a:p>
              <a:pPr defTabSz="309563">
                <a:defRPr sz="3200">
                  <a:solidFill>
                    <a:srgbClr val="FFFFFF"/>
                  </a:solidFill>
                  <a:latin typeface="Helvetica Neue Medium"/>
                  <a:ea typeface="Helvetica Neue Medium"/>
                  <a:cs typeface="Helvetica Neue Medium"/>
                  <a:sym typeface="Helvetica Neue Medium"/>
                </a:defRPr>
              </a:pPr>
              <a:endParaRPr sz="1200"/>
            </a:p>
          </p:txBody>
        </p:sp>
        <p:pic>
          <p:nvPicPr>
            <p:cNvPr id="161" name="Image" descr="Image"/>
            <p:cNvPicPr>
              <a:picLocks noChangeAspect="1"/>
            </p:cNvPicPr>
            <p:nvPr/>
          </p:nvPicPr>
          <p:blipFill>
            <a:blip r:embed="rId4"/>
            <a:stretch>
              <a:fillRect/>
            </a:stretch>
          </p:blipFill>
          <p:spPr>
            <a:xfrm>
              <a:off x="0" y="1597396"/>
              <a:ext cx="1225089" cy="755472"/>
            </a:xfrm>
            <a:prstGeom prst="rect">
              <a:avLst/>
            </a:prstGeom>
            <a:ln w="12700" cap="flat">
              <a:noFill/>
              <a:miter lim="400000"/>
            </a:ln>
            <a:effectLst/>
          </p:spPr>
        </p:pic>
        <p:pic>
          <p:nvPicPr>
            <p:cNvPr id="162" name="Image" descr="Image"/>
            <p:cNvPicPr>
              <a:picLocks noChangeAspect="1"/>
            </p:cNvPicPr>
            <p:nvPr/>
          </p:nvPicPr>
          <p:blipFill>
            <a:blip r:embed="rId5"/>
            <a:stretch>
              <a:fillRect/>
            </a:stretch>
          </p:blipFill>
          <p:spPr>
            <a:xfrm>
              <a:off x="4573375" y="1559283"/>
              <a:ext cx="1794714" cy="831698"/>
            </a:xfrm>
            <a:prstGeom prst="rect">
              <a:avLst/>
            </a:prstGeom>
            <a:ln w="12700" cap="flat">
              <a:noFill/>
              <a:miter lim="400000"/>
            </a:ln>
            <a:effectLst/>
          </p:spPr>
        </p:pic>
        <p:pic>
          <p:nvPicPr>
            <p:cNvPr id="163" name="Image" descr="Image"/>
            <p:cNvPicPr>
              <a:picLocks noChangeAspect="1"/>
            </p:cNvPicPr>
            <p:nvPr/>
          </p:nvPicPr>
          <p:blipFill>
            <a:blip r:embed="rId6"/>
            <a:stretch>
              <a:fillRect/>
            </a:stretch>
          </p:blipFill>
          <p:spPr>
            <a:xfrm>
              <a:off x="9824063" y="1559283"/>
              <a:ext cx="1794715" cy="831698"/>
            </a:xfrm>
            <a:prstGeom prst="rect">
              <a:avLst/>
            </a:prstGeom>
            <a:ln w="12700" cap="flat">
              <a:noFill/>
              <a:miter lim="400000"/>
            </a:ln>
            <a:effectLst/>
          </p:spPr>
        </p:pic>
        <p:pic>
          <p:nvPicPr>
            <p:cNvPr id="164" name="Image" descr="Image"/>
            <p:cNvPicPr>
              <a:picLocks noChangeAspect="1"/>
            </p:cNvPicPr>
            <p:nvPr/>
          </p:nvPicPr>
          <p:blipFill>
            <a:blip r:embed="rId7"/>
            <a:stretch>
              <a:fillRect/>
            </a:stretch>
          </p:blipFill>
          <p:spPr>
            <a:xfrm>
              <a:off x="17922327" y="1559283"/>
              <a:ext cx="1991695" cy="831698"/>
            </a:xfrm>
            <a:prstGeom prst="rect">
              <a:avLst/>
            </a:prstGeom>
            <a:ln w="12700" cap="flat">
              <a:noFill/>
              <a:miter lim="400000"/>
            </a:ln>
            <a:effectLst/>
          </p:spPr>
        </p:pic>
        <p:pic>
          <p:nvPicPr>
            <p:cNvPr id="165" name="Image" descr="Image"/>
            <p:cNvPicPr>
              <a:picLocks noChangeAspect="1"/>
            </p:cNvPicPr>
            <p:nvPr/>
          </p:nvPicPr>
          <p:blipFill>
            <a:blip r:embed="rId8"/>
            <a:stretch>
              <a:fillRect/>
            </a:stretch>
          </p:blipFill>
          <p:spPr>
            <a:xfrm>
              <a:off x="14395026" y="1559283"/>
              <a:ext cx="1794715" cy="831698"/>
            </a:xfrm>
            <a:prstGeom prst="rect">
              <a:avLst/>
            </a:prstGeom>
            <a:ln w="12700" cap="flat">
              <a:noFill/>
              <a:miter lim="400000"/>
            </a:ln>
            <a:effectLst/>
          </p:spPr>
        </p:pic>
        <p:sp>
          <p:nvSpPr>
            <p:cNvPr id="166" name="…"/>
            <p:cNvSpPr txBox="1"/>
            <p:nvPr/>
          </p:nvSpPr>
          <p:spPr>
            <a:xfrm>
              <a:off x="16521201" y="-13107"/>
              <a:ext cx="743795" cy="87203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numCol="1" anchor="ctr">
              <a:spAutoFit/>
            </a:bodyPr>
            <a:lstStyle>
              <a:lvl1pPr>
                <a:defRPr sz="5000">
                  <a:solidFill>
                    <a:srgbClr val="000000"/>
                  </a:solidFill>
                </a:defRPr>
              </a:lvl1pPr>
            </a:lstStyle>
            <a:p>
              <a:r>
                <a:rPr sz="1875"/>
                <a:t>…</a:t>
              </a:r>
            </a:p>
          </p:txBody>
        </p:sp>
      </p:grpSp>
      <p:sp>
        <p:nvSpPr>
          <p:cNvPr id="168" name="Possible to extract eigenstates by the cancellation of phases of components of the initial vector."/>
          <p:cNvSpPr txBox="1"/>
          <p:nvPr/>
        </p:nvSpPr>
        <p:spPr>
          <a:xfrm>
            <a:off x="183291" y="3721858"/>
            <a:ext cx="8697894" cy="2846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3500"/>
            </a:lvl1pPr>
          </a:lstStyle>
          <a:p>
            <a:r>
              <a:rPr sz="1600"/>
              <a:t>Possible to extract eigenstates by the cancellation of phases of components of the initial vector.</a:t>
            </a:r>
          </a:p>
        </p:txBody>
      </p:sp>
      <p:sp>
        <p:nvSpPr>
          <p:cNvPr id="169" name="Initial vector"/>
          <p:cNvSpPr txBox="1"/>
          <p:nvPr/>
        </p:nvSpPr>
        <p:spPr>
          <a:xfrm>
            <a:off x="658897" y="2842520"/>
            <a:ext cx="1011495" cy="2358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lgn="l">
              <a:lnSpc>
                <a:spcPct val="90000"/>
              </a:lnSpc>
              <a:spcBef>
                <a:spcPts val="4500"/>
              </a:spcBef>
              <a:defRPr sz="3800"/>
            </a:lvl1pPr>
          </a:lstStyle>
          <a:p>
            <a:r>
              <a:rPr sz="1425"/>
              <a:t>Initial vector</a:t>
            </a:r>
          </a:p>
        </p:txBody>
      </p:sp>
      <p:sp>
        <p:nvSpPr>
          <p:cNvPr id="170" name="Real time evolution to generate a basis of expansion states:"/>
          <p:cNvSpPr txBox="1"/>
          <p:nvPr/>
        </p:nvSpPr>
        <p:spPr>
          <a:xfrm>
            <a:off x="452696" y="1031584"/>
            <a:ext cx="5467843" cy="2600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lgn="l">
              <a:lnSpc>
                <a:spcPct val="90000"/>
              </a:lnSpc>
              <a:spcBef>
                <a:spcPts val="4500"/>
              </a:spcBef>
              <a:defRPr sz="3800"/>
            </a:lvl1pPr>
          </a:lstStyle>
          <a:p>
            <a:r>
              <a:rPr sz="1600" dirty="0"/>
              <a:t>Real time evolution to generate a basis of expansion states:</a:t>
            </a:r>
          </a:p>
        </p:txBody>
      </p:sp>
      <p:sp>
        <p:nvSpPr>
          <p:cNvPr id="171" name="This is promising because unlike imaginary time (which is known to converge to the ground state), real time evolution is native to quantum computing."/>
          <p:cNvSpPr txBox="1"/>
          <p:nvPr/>
        </p:nvSpPr>
        <p:spPr>
          <a:xfrm>
            <a:off x="171267" y="4227342"/>
            <a:ext cx="8758727" cy="2846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anchor="ctr">
            <a:spAutoFit/>
          </a:bodyPr>
          <a:lstStyle>
            <a:lvl1pPr>
              <a:defRPr sz="3500" b="1"/>
            </a:lvl1pPr>
          </a:lstStyle>
          <a:p>
            <a:r>
              <a:rPr lang="en-US" sz="1600" dirty="0"/>
              <a:t>Promising </a:t>
            </a:r>
            <a:r>
              <a:rPr sz="1600" dirty="0"/>
              <a:t>because unlike imaginary, real time evolution is native to quantum computing.</a:t>
            </a:r>
          </a:p>
        </p:txBody>
      </p:sp>
      <p:sp>
        <p:nvSpPr>
          <p:cNvPr id="23" name="Slide Number Placeholder 4">
            <a:extLst>
              <a:ext uri="{FF2B5EF4-FFF2-40B4-BE49-F238E27FC236}">
                <a16:creationId xmlns:a16="http://schemas.microsoft.com/office/drawing/2014/main" id="{17D3D42E-085F-0F4C-A7DD-C0078C1FCF6D}"/>
              </a:ext>
            </a:extLst>
          </p:cNvPr>
          <p:cNvSpPr txBox="1">
            <a:spLocks/>
          </p:cNvSpPr>
          <p:nvPr/>
        </p:nvSpPr>
        <p:spPr>
          <a:xfrm>
            <a:off x="701103" y="4794363"/>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solidFill>
                  <a:schemeClr val="bg1"/>
                </a:solidFill>
              </a:rPr>
              <a:t>- </a:t>
            </a:r>
            <a:fld id="{00000000-1234-1234-1234-123412341234}" type="slidenum">
              <a:rPr lang="en-US" smtClean="0">
                <a:solidFill>
                  <a:schemeClr val="bg1"/>
                </a:solidFill>
              </a:rPr>
              <a:pPr algn="ctr"/>
              <a:t>16</a:t>
            </a:fld>
            <a:r>
              <a:rPr lang="en-US" dirty="0">
                <a:solidFill>
                  <a:schemeClr val="bg1"/>
                </a:solidFill>
              </a:rPr>
              <a:t> -</a:t>
            </a:r>
            <a:endParaRPr dirty="0">
              <a:solidFill>
                <a:schemeClr val="bg1"/>
              </a:solidFill>
            </a:endParaRPr>
          </a:p>
        </p:txBody>
      </p:sp>
      <p:pic>
        <p:nvPicPr>
          <p:cNvPr id="2" name="Picture 1">
            <a:extLst>
              <a:ext uri="{FF2B5EF4-FFF2-40B4-BE49-F238E27FC236}">
                <a16:creationId xmlns:a16="http://schemas.microsoft.com/office/drawing/2014/main" id="{61120A76-D8C2-9849-BE75-EC4C57761A1E}"/>
              </a:ext>
            </a:extLst>
          </p:cNvPr>
          <p:cNvPicPr>
            <a:picLocks noChangeAspect="1"/>
          </p:cNvPicPr>
          <p:nvPr/>
        </p:nvPicPr>
        <p:blipFill>
          <a:blip r:embed="rId9"/>
          <a:stretch>
            <a:fillRect/>
          </a:stretch>
        </p:blipFill>
        <p:spPr>
          <a:xfrm>
            <a:off x="6662124" y="3121891"/>
            <a:ext cx="1504282" cy="518343"/>
          </a:xfrm>
          <a:prstGeom prst="rect">
            <a:avLst/>
          </a:prstGeom>
        </p:spPr>
      </p:pic>
      <p:sp>
        <p:nvSpPr>
          <p:cNvPr id="3" name="TextBox 2">
            <a:extLst>
              <a:ext uri="{FF2B5EF4-FFF2-40B4-BE49-F238E27FC236}">
                <a16:creationId xmlns:a16="http://schemas.microsoft.com/office/drawing/2014/main" id="{B26A5657-B520-4066-CDD9-6A86B8AECB9D}"/>
              </a:ext>
            </a:extLst>
          </p:cNvPr>
          <p:cNvSpPr txBox="1"/>
          <p:nvPr/>
        </p:nvSpPr>
        <p:spPr>
          <a:xfrm>
            <a:off x="3914481" y="4762008"/>
            <a:ext cx="5319085" cy="338554"/>
          </a:xfrm>
          <a:prstGeom prst="rect">
            <a:avLst/>
          </a:prstGeom>
          <a:noFill/>
        </p:spPr>
        <p:txBody>
          <a:bodyPr wrap="none" rtlCol="0">
            <a:spAutoFit/>
          </a:bodyPr>
          <a:lstStyle/>
          <a:p>
            <a:r>
              <a:rPr lang="en-US" sz="1600" i="1" dirty="0" err="1">
                <a:solidFill>
                  <a:schemeClr val="bg1"/>
                </a:solidFill>
              </a:rPr>
              <a:t>Klymko</a:t>
            </a:r>
            <a:r>
              <a:rPr lang="en-US" sz="1600" i="1" dirty="0">
                <a:solidFill>
                  <a:schemeClr val="bg1"/>
                </a:solidFill>
              </a:rPr>
              <a:t>, de Jong, Tubman et al., PRX Quantum 3 (2022)</a:t>
            </a:r>
          </a:p>
        </p:txBody>
      </p:sp>
    </p:spTree>
    <p:extLst>
      <p:ext uri="{BB962C8B-B14F-4D97-AF65-F5344CB8AC3E}">
        <p14:creationId xmlns:p14="http://schemas.microsoft.com/office/powerpoint/2010/main" val="943720034"/>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We can determine the optimal timestep for convergence (extracting maximum information from initial vector)"/>
          <p:cNvSpPr txBox="1"/>
          <p:nvPr/>
        </p:nvSpPr>
        <p:spPr>
          <a:xfrm>
            <a:off x="1762042" y="-8888"/>
            <a:ext cx="6010727" cy="5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defRPr sz="5000"/>
            </a:lvl1pPr>
          </a:lstStyle>
          <a:p>
            <a:endParaRPr sz="3600" dirty="0">
              <a:solidFill>
                <a:schemeClr val="bg1"/>
              </a:solidFill>
            </a:endParaRPr>
          </a:p>
        </p:txBody>
      </p:sp>
      <p:sp>
        <p:nvSpPr>
          <p:cNvPr id="196" name="This allows extraction of the maximal number of excited states."/>
          <p:cNvSpPr txBox="1"/>
          <p:nvPr/>
        </p:nvSpPr>
        <p:spPr>
          <a:xfrm>
            <a:off x="252982" y="4054252"/>
            <a:ext cx="8392111" cy="5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a:defRPr sz="3500" b="1"/>
            </a:lvl1pPr>
          </a:lstStyle>
          <a:p>
            <a:r>
              <a:rPr lang="en-US" sz="1800" dirty="0"/>
              <a:t>Approach</a:t>
            </a:r>
            <a:r>
              <a:rPr sz="1800" dirty="0"/>
              <a:t> allows extraction of the maximal number of excited</a:t>
            </a:r>
            <a:br>
              <a:rPr lang="en-US" sz="1800" dirty="0"/>
            </a:br>
            <a:r>
              <a:rPr sz="1800" dirty="0"/>
              <a:t>states</a:t>
            </a:r>
            <a:r>
              <a:rPr lang="en-US" sz="1800" dirty="0"/>
              <a:t>!</a:t>
            </a:r>
            <a:endParaRPr sz="1800" dirty="0"/>
          </a:p>
        </p:txBody>
      </p:sp>
      <p:sp>
        <p:nvSpPr>
          <p:cNvPr id="9" name="A generalization of non-orthogonal basis algorithms proposed for quantum computers">
            <a:extLst>
              <a:ext uri="{FF2B5EF4-FFF2-40B4-BE49-F238E27FC236}">
                <a16:creationId xmlns:a16="http://schemas.microsoft.com/office/drawing/2014/main" id="{0C5173AD-82E2-8D47-BD3B-1688DC75AB53}"/>
              </a:ext>
            </a:extLst>
          </p:cNvPr>
          <p:cNvSpPr txBox="1"/>
          <p:nvPr/>
        </p:nvSpPr>
        <p:spPr>
          <a:xfrm>
            <a:off x="237257" y="42089"/>
            <a:ext cx="8692737" cy="7032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a:lnSpc>
                <a:spcPct val="90000"/>
              </a:lnSpc>
              <a:spcBef>
                <a:spcPts val="4500"/>
              </a:spcBef>
              <a:defRPr sz="4800"/>
            </a:lvl1pPr>
          </a:lstStyle>
          <a:p>
            <a:r>
              <a:rPr lang="en-US" sz="2400" b="1" dirty="0">
                <a:solidFill>
                  <a:schemeClr val="bg1"/>
                </a:solidFill>
                <a:latin typeface="Calibri" panose="020F0502020204030204" pitchFamily="34" charset="0"/>
                <a:cs typeface="Calibri" panose="020F0502020204030204" pitchFamily="34" charset="0"/>
              </a:rPr>
              <a:t>Building on quantum subspace expansion to extract excited states: </a:t>
            </a:r>
            <a:br>
              <a:rPr lang="en-US" sz="2400" b="1" dirty="0">
                <a:solidFill>
                  <a:schemeClr val="bg1"/>
                </a:solidFill>
                <a:latin typeface="Calibri" panose="020F0502020204030204" pitchFamily="34" charset="0"/>
                <a:cs typeface="Calibri" panose="020F0502020204030204" pitchFamily="34" charset="0"/>
              </a:rPr>
            </a:br>
            <a:r>
              <a:rPr lang="en-US" sz="2400" b="1" dirty="0">
                <a:solidFill>
                  <a:schemeClr val="bg1"/>
                </a:solidFill>
                <a:latin typeface="Calibri" panose="020F0502020204030204" pitchFamily="34" charset="0"/>
                <a:cs typeface="Calibri" panose="020F0502020204030204" pitchFamily="34" charset="0"/>
              </a:rPr>
              <a:t>Variational Quantum Phase Estimation (VQPE)</a:t>
            </a:r>
          </a:p>
        </p:txBody>
      </p:sp>
      <p:sp>
        <p:nvSpPr>
          <p:cNvPr id="10" name="Slide Number Placeholder 4">
            <a:extLst>
              <a:ext uri="{FF2B5EF4-FFF2-40B4-BE49-F238E27FC236}">
                <a16:creationId xmlns:a16="http://schemas.microsoft.com/office/drawing/2014/main" id="{597B8797-62CD-274D-BD58-D195CBCEFB14}"/>
              </a:ext>
            </a:extLst>
          </p:cNvPr>
          <p:cNvSpPr txBox="1">
            <a:spLocks/>
          </p:cNvSpPr>
          <p:nvPr/>
        </p:nvSpPr>
        <p:spPr>
          <a:xfrm>
            <a:off x="701103" y="4794363"/>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solidFill>
                  <a:schemeClr val="bg1"/>
                </a:solidFill>
              </a:rPr>
              <a:t>- </a:t>
            </a:r>
            <a:fld id="{00000000-1234-1234-1234-123412341234}" type="slidenum">
              <a:rPr lang="en-US" smtClean="0">
                <a:solidFill>
                  <a:schemeClr val="bg1"/>
                </a:solidFill>
              </a:rPr>
              <a:pPr algn="ctr"/>
              <a:t>17</a:t>
            </a:fld>
            <a:r>
              <a:rPr lang="en-US" dirty="0">
                <a:solidFill>
                  <a:schemeClr val="bg1"/>
                </a:solidFill>
              </a:rPr>
              <a:t> -</a:t>
            </a:r>
            <a:endParaRPr dirty="0">
              <a:solidFill>
                <a:schemeClr val="bg1"/>
              </a:solidFill>
            </a:endParaRPr>
          </a:p>
        </p:txBody>
      </p:sp>
      <p:sp>
        <p:nvSpPr>
          <p:cNvPr id="12" name="TextBox 11">
            <a:extLst>
              <a:ext uri="{FF2B5EF4-FFF2-40B4-BE49-F238E27FC236}">
                <a16:creationId xmlns:a16="http://schemas.microsoft.com/office/drawing/2014/main" id="{854F0B46-E289-E641-9A57-607A24818BC4}"/>
              </a:ext>
            </a:extLst>
          </p:cNvPr>
          <p:cNvSpPr txBox="1"/>
          <p:nvPr/>
        </p:nvSpPr>
        <p:spPr>
          <a:xfrm>
            <a:off x="3914481" y="4762008"/>
            <a:ext cx="5319085" cy="338554"/>
          </a:xfrm>
          <a:prstGeom prst="rect">
            <a:avLst/>
          </a:prstGeom>
          <a:noFill/>
        </p:spPr>
        <p:txBody>
          <a:bodyPr wrap="none" rtlCol="0">
            <a:spAutoFit/>
          </a:bodyPr>
          <a:lstStyle/>
          <a:p>
            <a:r>
              <a:rPr lang="en-US" sz="1600" i="1" dirty="0" err="1">
                <a:solidFill>
                  <a:schemeClr val="bg1"/>
                </a:solidFill>
              </a:rPr>
              <a:t>Klymko</a:t>
            </a:r>
            <a:r>
              <a:rPr lang="en-US" sz="1600" i="1" dirty="0">
                <a:solidFill>
                  <a:schemeClr val="bg1"/>
                </a:solidFill>
              </a:rPr>
              <a:t>, de Jong, Tubman et al., PRX Quantum 3 (2022)</a:t>
            </a:r>
          </a:p>
        </p:txBody>
      </p:sp>
      <p:pic>
        <p:nvPicPr>
          <p:cNvPr id="2" name="Picture 1">
            <a:extLst>
              <a:ext uri="{FF2B5EF4-FFF2-40B4-BE49-F238E27FC236}">
                <a16:creationId xmlns:a16="http://schemas.microsoft.com/office/drawing/2014/main" id="{EB1EEDF1-2A46-594F-965E-A3BD651646CC}"/>
              </a:ext>
            </a:extLst>
          </p:cNvPr>
          <p:cNvPicPr>
            <a:picLocks noChangeAspect="1"/>
          </p:cNvPicPr>
          <p:nvPr/>
        </p:nvPicPr>
        <p:blipFill>
          <a:blip r:embed="rId2"/>
          <a:stretch>
            <a:fillRect/>
          </a:stretch>
        </p:blipFill>
        <p:spPr>
          <a:xfrm>
            <a:off x="237257" y="865960"/>
            <a:ext cx="10668120" cy="830221"/>
          </a:xfrm>
          <a:prstGeom prst="rect">
            <a:avLst/>
          </a:prstGeom>
        </p:spPr>
      </p:pic>
      <p:pic>
        <p:nvPicPr>
          <p:cNvPr id="3" name="Picture 2">
            <a:extLst>
              <a:ext uri="{FF2B5EF4-FFF2-40B4-BE49-F238E27FC236}">
                <a16:creationId xmlns:a16="http://schemas.microsoft.com/office/drawing/2014/main" id="{EEE5E2EF-29E6-2444-9EBF-017F143D3A3B}"/>
              </a:ext>
            </a:extLst>
          </p:cNvPr>
          <p:cNvPicPr>
            <a:picLocks noChangeAspect="1"/>
          </p:cNvPicPr>
          <p:nvPr/>
        </p:nvPicPr>
        <p:blipFill>
          <a:blip r:embed="rId3"/>
          <a:stretch>
            <a:fillRect/>
          </a:stretch>
        </p:blipFill>
        <p:spPr>
          <a:xfrm>
            <a:off x="363711" y="2097452"/>
            <a:ext cx="13438544" cy="964968"/>
          </a:xfrm>
          <a:prstGeom prst="rect">
            <a:avLst/>
          </a:prstGeom>
        </p:spPr>
      </p:pic>
      <p:sp>
        <p:nvSpPr>
          <p:cNvPr id="4" name="Rectangle 3">
            <a:extLst>
              <a:ext uri="{FF2B5EF4-FFF2-40B4-BE49-F238E27FC236}">
                <a16:creationId xmlns:a16="http://schemas.microsoft.com/office/drawing/2014/main" id="{A876D0DA-EE0D-3745-956E-382E7BAFD9E4}"/>
              </a:ext>
            </a:extLst>
          </p:cNvPr>
          <p:cNvSpPr/>
          <p:nvPr/>
        </p:nvSpPr>
        <p:spPr>
          <a:xfrm>
            <a:off x="157962" y="3304603"/>
            <a:ext cx="6504096" cy="646331"/>
          </a:xfrm>
          <a:prstGeom prst="rect">
            <a:avLst/>
          </a:prstGeom>
        </p:spPr>
        <p:txBody>
          <a:bodyPr wrap="square">
            <a:spAutoFit/>
          </a:bodyPr>
          <a:lstStyle/>
          <a:p>
            <a:r>
              <a:rPr lang="en-US" sz="1800" dirty="0">
                <a:latin typeface="Helvetica Neue" panose="02000503000000020004" pitchFamily="2" charset="0"/>
              </a:rPr>
              <a:t>Toeplitz structure means that we only need a </a:t>
            </a:r>
            <a:r>
              <a:rPr lang="en-US" sz="1800" b="1" i="1" dirty="0">
                <a:latin typeface="Helvetica Neue" panose="02000503000000020004" pitchFamily="2" charset="0"/>
              </a:rPr>
              <a:t>linear</a:t>
            </a:r>
            <a:r>
              <a:rPr lang="en-US" sz="1800" i="1" dirty="0">
                <a:latin typeface="Helvetica Neue" panose="02000503000000020004" pitchFamily="2" charset="0"/>
              </a:rPr>
              <a:t> </a:t>
            </a:r>
            <a:r>
              <a:rPr lang="en-US" sz="1800" dirty="0">
                <a:latin typeface="Helvetica Neue" panose="02000503000000020004" pitchFamily="2" charset="0"/>
              </a:rPr>
              <a:t>number of measurements instead of quadratic</a:t>
            </a:r>
          </a:p>
        </p:txBody>
      </p:sp>
      <p:pic>
        <p:nvPicPr>
          <p:cNvPr id="7" name="Picture 6">
            <a:extLst>
              <a:ext uri="{FF2B5EF4-FFF2-40B4-BE49-F238E27FC236}">
                <a16:creationId xmlns:a16="http://schemas.microsoft.com/office/drawing/2014/main" id="{D4CE32E1-0274-0D4D-8414-5FCA44C387E0}"/>
              </a:ext>
            </a:extLst>
          </p:cNvPr>
          <p:cNvPicPr>
            <a:picLocks noChangeAspect="1"/>
          </p:cNvPicPr>
          <p:nvPr/>
        </p:nvPicPr>
        <p:blipFill rotWithShape="1">
          <a:blip r:embed="rId4"/>
          <a:srcRect t="32129"/>
          <a:stretch/>
        </p:blipFill>
        <p:spPr>
          <a:xfrm>
            <a:off x="7010403" y="1829938"/>
            <a:ext cx="2347873" cy="2852274"/>
          </a:xfrm>
          <a:prstGeom prst="rect">
            <a:avLst/>
          </a:prstGeom>
        </p:spPr>
      </p:pic>
    </p:spTree>
    <p:extLst>
      <p:ext uri="{BB962C8B-B14F-4D97-AF65-F5344CB8AC3E}">
        <p14:creationId xmlns:p14="http://schemas.microsoft.com/office/powerpoint/2010/main" val="403389338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59086" y="877995"/>
            <a:ext cx="4484914" cy="3944541"/>
          </a:xfrm>
        </p:spPr>
        <p:txBody>
          <a:bodyPr/>
          <a:lstStyle/>
          <a:p>
            <a:pPr marL="0" indent="0">
              <a:spcBef>
                <a:spcPts val="0"/>
              </a:spcBef>
              <a:buNone/>
            </a:pPr>
            <a:r>
              <a:rPr lang="en-US" sz="1600" dirty="0">
                <a:solidFill>
                  <a:schemeClr val="tx1"/>
                </a:solidFill>
                <a:latin typeface="+mn-lt"/>
              </a:rPr>
              <a:t>Development of a quantum algorithm to sample from Boltzmann distributions on quantum computers by engineering open-quantum system dynamics</a:t>
            </a:r>
          </a:p>
          <a:p>
            <a:pPr marL="0" indent="0">
              <a:spcBef>
                <a:spcPts val="0"/>
              </a:spcBef>
              <a:buNone/>
            </a:pPr>
            <a:endParaRPr lang="en-US" sz="1600" dirty="0">
              <a:solidFill>
                <a:schemeClr val="tx1"/>
              </a:solidFill>
              <a:latin typeface="+mn-lt"/>
            </a:endParaRPr>
          </a:p>
          <a:p>
            <a:pPr marL="0" indent="0">
              <a:spcBef>
                <a:spcPts val="225"/>
              </a:spcBef>
              <a:buNone/>
            </a:pPr>
            <a:r>
              <a:rPr lang="en-US" sz="1600" dirty="0">
                <a:solidFill>
                  <a:schemeClr val="tx1"/>
                </a:solidFill>
                <a:latin typeface="+mn-lt"/>
              </a:rPr>
              <a:t>Algorithm can prepare robust, thermal states on quantum computers enabling finite-temperature simulations on quantum computers relevant to chemistry, materials and machine learning quantum applications</a:t>
            </a:r>
          </a:p>
          <a:p>
            <a:pPr marL="169069" lvl="1" indent="0">
              <a:spcBef>
                <a:spcPts val="0"/>
              </a:spcBef>
              <a:spcAft>
                <a:spcPts val="225"/>
              </a:spcAft>
              <a:buNone/>
            </a:pPr>
            <a:endParaRPr lang="en-US" sz="1200" dirty="0">
              <a:solidFill>
                <a:schemeClr val="tx1"/>
              </a:solidFill>
              <a:latin typeface="+mn-lt"/>
            </a:endParaRPr>
          </a:p>
          <a:p>
            <a:pPr marL="169069" lvl="1" indent="0">
              <a:spcBef>
                <a:spcPts val="0"/>
              </a:spcBef>
              <a:spcAft>
                <a:spcPts val="225"/>
              </a:spcAft>
              <a:buNone/>
            </a:pPr>
            <a:endParaRPr lang="en-US" sz="1200" dirty="0">
              <a:solidFill>
                <a:schemeClr val="tx1"/>
              </a:solidFill>
              <a:latin typeface="+mn-lt"/>
            </a:endParaRPr>
          </a:p>
        </p:txBody>
      </p:sp>
      <p:sp>
        <p:nvSpPr>
          <p:cNvPr id="3" name="Title 2"/>
          <p:cNvSpPr>
            <a:spLocks noGrp="1"/>
          </p:cNvSpPr>
          <p:nvPr>
            <p:ph type="title"/>
          </p:nvPr>
        </p:nvSpPr>
        <p:spPr>
          <a:xfrm>
            <a:off x="318079" y="144703"/>
            <a:ext cx="8390492" cy="546100"/>
          </a:xfrm>
        </p:spPr>
        <p:txBody>
          <a:bodyPr/>
          <a:lstStyle/>
          <a:p>
            <a:r>
              <a:rPr lang="en-US" sz="2400" b="1" dirty="0"/>
              <a:t>Quantum Markov Chain Monte Carlo with Driven Dissipative Dynamics on Quantum Computers</a:t>
            </a:r>
            <a:endParaRPr lang="en-US" sz="2400" dirty="0">
              <a:solidFill>
                <a:schemeClr val="accent3"/>
              </a:solidFill>
            </a:endParaRPr>
          </a:p>
        </p:txBody>
      </p:sp>
      <p:sp>
        <p:nvSpPr>
          <p:cNvPr id="8" name="TextBox 7"/>
          <p:cNvSpPr txBox="1"/>
          <p:nvPr/>
        </p:nvSpPr>
        <p:spPr>
          <a:xfrm>
            <a:off x="313110" y="3705142"/>
            <a:ext cx="3430516" cy="784830"/>
          </a:xfrm>
          <a:prstGeom prst="rect">
            <a:avLst/>
          </a:prstGeom>
          <a:noFill/>
        </p:spPr>
        <p:txBody>
          <a:bodyPr wrap="square" rtlCol="0">
            <a:spAutoFit/>
          </a:bodyPr>
          <a:lstStyle/>
          <a:p>
            <a:r>
              <a:rPr lang="en-US" sz="900" dirty="0">
                <a:solidFill>
                  <a:prstClr val="black"/>
                </a:solidFill>
              </a:rPr>
              <a:t>a) Principal qubits (blue) locally connected to ancilla qubits (red). b) Time-dependent ancilla frequency combs the system energy spectra and resonantly exchanges energy with different energy transitions in the system at different times c) Quantum circuit to implement the interaction cycle dynamical map</a:t>
            </a:r>
          </a:p>
        </p:txBody>
      </p:sp>
      <p:pic>
        <p:nvPicPr>
          <p:cNvPr id="6" name="Picture 5">
            <a:extLst>
              <a:ext uri="{FF2B5EF4-FFF2-40B4-BE49-F238E27FC236}">
                <a16:creationId xmlns:a16="http://schemas.microsoft.com/office/drawing/2014/main" id="{D79C1C87-5466-5042-8227-85B4F41983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263" y="827046"/>
            <a:ext cx="4209137" cy="2857511"/>
          </a:xfrm>
          <a:prstGeom prst="rect">
            <a:avLst/>
          </a:prstGeom>
        </p:spPr>
      </p:pic>
      <p:pic>
        <p:nvPicPr>
          <p:cNvPr id="12" name="Picture 11">
            <a:extLst>
              <a:ext uri="{FF2B5EF4-FFF2-40B4-BE49-F238E27FC236}">
                <a16:creationId xmlns:a16="http://schemas.microsoft.com/office/drawing/2014/main" id="{4982042F-55E2-7541-8C8B-C4FBF894119E}"/>
              </a:ext>
            </a:extLst>
          </p:cNvPr>
          <p:cNvPicPr>
            <a:picLocks noChangeAspect="1" noChangeArrowheads="1"/>
          </p:cNvPicPr>
          <p:nvPr/>
        </p:nvPicPr>
        <p:blipFill>
          <a:blip r:embed="rId4" cstate="screen"/>
          <a:srcRect/>
          <a:stretch>
            <a:fillRect/>
          </a:stretch>
        </p:blipFill>
        <p:spPr bwMode="auto">
          <a:xfrm>
            <a:off x="3946702" y="4768287"/>
            <a:ext cx="1600200" cy="305046"/>
          </a:xfrm>
          <a:prstGeom prst="rect">
            <a:avLst/>
          </a:prstGeom>
          <a:noFill/>
          <a:ln w="9525">
            <a:noFill/>
            <a:miter lim="800000"/>
            <a:headEnd/>
            <a:tailEnd/>
          </a:ln>
        </p:spPr>
      </p:pic>
      <p:pic>
        <p:nvPicPr>
          <p:cNvPr id="14" name="Picture 13">
            <a:extLst>
              <a:ext uri="{FF2B5EF4-FFF2-40B4-BE49-F238E27FC236}">
                <a16:creationId xmlns:a16="http://schemas.microsoft.com/office/drawing/2014/main" id="{DC8FA0CE-2EF5-4540-B0AF-820EE90CCE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98650" y="4720785"/>
            <a:ext cx="1053811" cy="422715"/>
          </a:xfrm>
          <a:prstGeom prst="rect">
            <a:avLst/>
          </a:prstGeom>
        </p:spPr>
      </p:pic>
      <p:sp>
        <p:nvSpPr>
          <p:cNvPr id="4" name="TextBox 3">
            <a:extLst>
              <a:ext uri="{FF2B5EF4-FFF2-40B4-BE49-F238E27FC236}">
                <a16:creationId xmlns:a16="http://schemas.microsoft.com/office/drawing/2014/main" id="{E762C436-4A10-4840-84B8-0B7F1F98E9C8}"/>
              </a:ext>
            </a:extLst>
          </p:cNvPr>
          <p:cNvSpPr txBox="1"/>
          <p:nvPr/>
        </p:nvSpPr>
        <p:spPr>
          <a:xfrm>
            <a:off x="4323724" y="4008463"/>
            <a:ext cx="5057474" cy="800219"/>
          </a:xfrm>
          <a:prstGeom prst="rect">
            <a:avLst/>
          </a:prstGeom>
          <a:noFill/>
        </p:spPr>
        <p:txBody>
          <a:bodyPr wrap="square" rtlCol="0">
            <a:spAutoFit/>
          </a:bodyPr>
          <a:lstStyle/>
          <a:p>
            <a:r>
              <a:rPr lang="en-US" sz="1600" i="1" dirty="0"/>
              <a:t>Metcalf, Stone, </a:t>
            </a:r>
            <a:r>
              <a:rPr lang="en-US" sz="1600" i="1" dirty="0" err="1"/>
              <a:t>Klymko</a:t>
            </a:r>
            <a:r>
              <a:rPr lang="en-US" sz="1600" i="1" dirty="0"/>
              <a:t>, Kemper, Sarovar, de Jong Quant. Sci. Tech. </a:t>
            </a:r>
            <a:r>
              <a:rPr lang="en-US" sz="1600" b="1" i="1" dirty="0"/>
              <a:t>7</a:t>
            </a:r>
            <a:r>
              <a:rPr lang="en-US" sz="1600" i="1" dirty="0"/>
              <a:t>, 025017 (2022)</a:t>
            </a:r>
          </a:p>
          <a:p>
            <a:endParaRPr lang="en-US" dirty="0"/>
          </a:p>
        </p:txBody>
      </p:sp>
      <p:pic>
        <p:nvPicPr>
          <p:cNvPr id="10" name="Picture 9">
            <a:extLst>
              <a:ext uri="{FF2B5EF4-FFF2-40B4-BE49-F238E27FC236}">
                <a16:creationId xmlns:a16="http://schemas.microsoft.com/office/drawing/2014/main" id="{E628A253-4ABF-304A-AF45-BB82D745A0E6}"/>
              </a:ext>
            </a:extLst>
          </p:cNvPr>
          <p:cNvPicPr>
            <a:picLocks noChangeAspect="1"/>
          </p:cNvPicPr>
          <p:nvPr/>
        </p:nvPicPr>
        <p:blipFill>
          <a:blip r:embed="rId6"/>
          <a:stretch>
            <a:fillRect/>
          </a:stretch>
        </p:blipFill>
        <p:spPr>
          <a:xfrm>
            <a:off x="7152900" y="4726608"/>
            <a:ext cx="748706" cy="374353"/>
          </a:xfrm>
          <a:prstGeom prst="rect">
            <a:avLst/>
          </a:prstGeom>
        </p:spPr>
      </p:pic>
      <p:pic>
        <p:nvPicPr>
          <p:cNvPr id="11" name="Picture 10">
            <a:extLst>
              <a:ext uri="{FF2B5EF4-FFF2-40B4-BE49-F238E27FC236}">
                <a16:creationId xmlns:a16="http://schemas.microsoft.com/office/drawing/2014/main" id="{FA8B0594-031A-2B48-8E27-E8C822DC6538}"/>
              </a:ext>
            </a:extLst>
          </p:cNvPr>
          <p:cNvPicPr>
            <a:picLocks noChangeAspect="1"/>
          </p:cNvPicPr>
          <p:nvPr/>
        </p:nvPicPr>
        <p:blipFill>
          <a:blip r:embed="rId7"/>
          <a:stretch>
            <a:fillRect/>
          </a:stretch>
        </p:blipFill>
        <p:spPr>
          <a:xfrm>
            <a:off x="8005969" y="4857750"/>
            <a:ext cx="852281" cy="171450"/>
          </a:xfrm>
          <a:prstGeom prst="rect">
            <a:avLst/>
          </a:prstGeom>
        </p:spPr>
      </p:pic>
      <p:sp>
        <p:nvSpPr>
          <p:cNvPr id="13" name="Google Shape;52;p7">
            <a:extLst>
              <a:ext uri="{FF2B5EF4-FFF2-40B4-BE49-F238E27FC236}">
                <a16:creationId xmlns:a16="http://schemas.microsoft.com/office/drawing/2014/main" id="{90EB2E45-0D9F-0E40-94B8-5C1A94AC0BF7}"/>
              </a:ext>
            </a:extLst>
          </p:cNvPr>
          <p:cNvSpPr txBox="1">
            <a:spLocks/>
          </p:cNvSpPr>
          <p:nvPr/>
        </p:nvSpPr>
        <p:spPr>
          <a:xfrm>
            <a:off x="696311" y="4789140"/>
            <a:ext cx="925800" cy="273900"/>
          </a:xfrm>
          <a:prstGeom prst="rect">
            <a:avLst/>
          </a:prstGeom>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200" dirty="0">
                <a:solidFill>
                  <a:schemeClr val="bg1"/>
                </a:solidFill>
              </a:rPr>
              <a:t>- </a:t>
            </a:r>
            <a:fld id="{00000000-1234-1234-1234-123412341234}" type="slidenum">
              <a:rPr lang="en-US" sz="1200" smtClean="0">
                <a:solidFill>
                  <a:schemeClr val="bg1"/>
                </a:solidFill>
              </a:rPr>
              <a:pPr algn="ctr"/>
              <a:t>18</a:t>
            </a:fld>
            <a:r>
              <a:rPr lang="en-US" sz="1200" dirty="0">
                <a:solidFill>
                  <a:schemeClr val="bg1"/>
                </a:solidFill>
              </a:rPr>
              <a:t> -</a:t>
            </a:r>
            <a:endParaRPr sz="1200" dirty="0">
              <a:solidFill>
                <a:schemeClr val="bg1"/>
              </a:solidFill>
            </a:endParaRPr>
          </a:p>
        </p:txBody>
      </p:sp>
      <p:sp>
        <p:nvSpPr>
          <p:cNvPr id="7" name="Slide Number Placeholder 6">
            <a:extLst>
              <a:ext uri="{FF2B5EF4-FFF2-40B4-BE49-F238E27FC236}">
                <a16:creationId xmlns:a16="http://schemas.microsoft.com/office/drawing/2014/main" id="{5614F894-E0D7-E88E-8A82-54250F85088C}"/>
              </a:ext>
            </a:extLst>
          </p:cNvPr>
          <p:cNvSpPr>
            <a:spLocks noGrp="1"/>
          </p:cNvSpPr>
          <p:nvPr>
            <p:ph type="sldNum" sz="quarter" idx="11"/>
          </p:nvPr>
        </p:nvSpPr>
        <p:spPr/>
        <p:txBody>
          <a:bodyPr/>
          <a:lstStyle/>
          <a:p>
            <a:pPr>
              <a:defRPr/>
            </a:pPr>
            <a:fld id="{371BFFFE-0D05-4D66-940B-5D906D67495C}" type="slidenum">
              <a:rPr lang="en-US" smtClean="0"/>
              <a:pPr>
                <a:defRPr/>
              </a:pPr>
              <a:t>18</a:t>
            </a:fld>
            <a:endParaRPr lang="en-US" dirty="0"/>
          </a:p>
        </p:txBody>
      </p:sp>
    </p:spTree>
    <p:extLst>
      <p:ext uri="{BB962C8B-B14F-4D97-AF65-F5344CB8AC3E}">
        <p14:creationId xmlns:p14="http://schemas.microsoft.com/office/powerpoint/2010/main" val="1269801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B7A84FDF-F7CC-0A8A-0F9E-97C637D37CFA}"/>
              </a:ext>
            </a:extLst>
          </p:cNvPr>
          <p:cNvSpPr/>
          <p:nvPr/>
        </p:nvSpPr>
        <p:spPr>
          <a:xfrm>
            <a:off x="222190" y="3996572"/>
            <a:ext cx="5853869" cy="595026"/>
          </a:xfrm>
          <a:prstGeom prst="round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B31EBF02-96FE-9DA2-66AA-144B7898D44B}"/>
              </a:ext>
            </a:extLst>
          </p:cNvPr>
          <p:cNvSpPr/>
          <p:nvPr/>
        </p:nvSpPr>
        <p:spPr>
          <a:xfrm>
            <a:off x="222191" y="2930123"/>
            <a:ext cx="5298392" cy="595026"/>
          </a:xfrm>
          <a:prstGeom prst="round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46E4CC22-2A4E-88AA-479D-3A153EF20310}"/>
              </a:ext>
            </a:extLst>
          </p:cNvPr>
          <p:cNvSpPr/>
          <p:nvPr/>
        </p:nvSpPr>
        <p:spPr>
          <a:xfrm>
            <a:off x="210692" y="1863674"/>
            <a:ext cx="3583641" cy="595026"/>
          </a:xfrm>
          <a:prstGeom prst="round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8E0B7CA0-D828-619C-7AAD-43226615E18C}"/>
              </a:ext>
            </a:extLst>
          </p:cNvPr>
          <p:cNvSpPr/>
          <p:nvPr/>
        </p:nvSpPr>
        <p:spPr>
          <a:xfrm>
            <a:off x="222190" y="850029"/>
            <a:ext cx="7323745" cy="595026"/>
          </a:xfrm>
          <a:prstGeom prst="round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13485D-2809-1D48-932D-90EEDF0E8F83}"/>
              </a:ext>
            </a:extLst>
          </p:cNvPr>
          <p:cNvSpPr>
            <a:spLocks noGrp="1"/>
          </p:cNvSpPr>
          <p:nvPr>
            <p:ph type="title"/>
          </p:nvPr>
        </p:nvSpPr>
        <p:spPr/>
        <p:txBody>
          <a:bodyPr/>
          <a:lstStyle/>
          <a:p>
            <a:r>
              <a:rPr lang="en-US" dirty="0"/>
              <a:t>Promise of quantum computing is exciting</a:t>
            </a:r>
          </a:p>
        </p:txBody>
      </p:sp>
      <p:sp>
        <p:nvSpPr>
          <p:cNvPr id="3" name="Text Placeholder 2">
            <a:extLst>
              <a:ext uri="{FF2B5EF4-FFF2-40B4-BE49-F238E27FC236}">
                <a16:creationId xmlns:a16="http://schemas.microsoft.com/office/drawing/2014/main" id="{F78B112B-B75E-264D-AEBE-135E99CA3AC4}"/>
              </a:ext>
            </a:extLst>
          </p:cNvPr>
          <p:cNvSpPr>
            <a:spLocks noGrp="1"/>
          </p:cNvSpPr>
          <p:nvPr>
            <p:ph type="body" idx="1"/>
          </p:nvPr>
        </p:nvSpPr>
        <p:spPr>
          <a:xfrm>
            <a:off x="322217" y="850029"/>
            <a:ext cx="8499566" cy="3969493"/>
          </a:xfrm>
        </p:spPr>
        <p:txBody>
          <a:bodyPr/>
          <a:lstStyle/>
          <a:p>
            <a:pPr marL="50800" indent="0">
              <a:lnSpc>
                <a:spcPct val="90000"/>
              </a:lnSpc>
              <a:spcBef>
                <a:spcPts val="600"/>
              </a:spcBef>
              <a:buNone/>
            </a:pPr>
            <a:r>
              <a:rPr lang="en-US" dirty="0"/>
              <a:t>Algorithmic speedups over classical computing</a:t>
            </a:r>
          </a:p>
          <a:p>
            <a:pPr marL="50800" indent="0">
              <a:lnSpc>
                <a:spcPct val="90000"/>
              </a:lnSpc>
              <a:spcBef>
                <a:spcPts val="1200"/>
              </a:spcBef>
              <a:buNone/>
            </a:pPr>
            <a:endParaRPr lang="en-US" sz="2400" dirty="0"/>
          </a:p>
          <a:p>
            <a:pPr marL="50800" indent="0">
              <a:lnSpc>
                <a:spcPct val="90000"/>
              </a:lnSpc>
              <a:spcBef>
                <a:spcPts val="1200"/>
              </a:spcBef>
              <a:buNone/>
            </a:pPr>
            <a:r>
              <a:rPr lang="en-US" dirty="0"/>
              <a:t>Quantum simulation</a:t>
            </a:r>
          </a:p>
          <a:p>
            <a:pPr>
              <a:lnSpc>
                <a:spcPct val="90000"/>
              </a:lnSpc>
              <a:spcBef>
                <a:spcPts val="1200"/>
              </a:spcBef>
            </a:pPr>
            <a:endParaRPr lang="en-US" dirty="0"/>
          </a:p>
          <a:p>
            <a:pPr marL="50800" indent="0">
              <a:lnSpc>
                <a:spcPct val="90000"/>
              </a:lnSpc>
              <a:spcBef>
                <a:spcPts val="1200"/>
              </a:spcBef>
              <a:buNone/>
            </a:pPr>
            <a:r>
              <a:rPr lang="en-US" dirty="0"/>
              <a:t>Efficient optimization algorithms</a:t>
            </a:r>
          </a:p>
          <a:p>
            <a:pPr>
              <a:lnSpc>
                <a:spcPct val="90000"/>
              </a:lnSpc>
              <a:spcBef>
                <a:spcPts val="1200"/>
              </a:spcBef>
            </a:pPr>
            <a:endParaRPr lang="en-US" dirty="0"/>
          </a:p>
          <a:p>
            <a:pPr marL="50800" indent="0">
              <a:lnSpc>
                <a:spcPct val="90000"/>
              </a:lnSpc>
              <a:spcBef>
                <a:spcPts val="1200"/>
              </a:spcBef>
              <a:buNone/>
            </a:pPr>
            <a:r>
              <a:rPr lang="en-US" dirty="0">
                <a:solidFill>
                  <a:schemeClr val="bg1">
                    <a:lumMod val="65000"/>
                  </a:schemeClr>
                </a:solidFill>
              </a:rPr>
              <a:t>“Unbreakable” encryption protocols</a:t>
            </a:r>
          </a:p>
        </p:txBody>
      </p:sp>
      <p:sp>
        <p:nvSpPr>
          <p:cNvPr id="4" name="Slide Number Placeholder 3">
            <a:extLst>
              <a:ext uri="{FF2B5EF4-FFF2-40B4-BE49-F238E27FC236}">
                <a16:creationId xmlns:a16="http://schemas.microsoft.com/office/drawing/2014/main" id="{24360F6D-E24D-0F45-8221-9AB6FEBBFF5F}"/>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1</a:t>
            </a:fld>
            <a:r>
              <a:rPr lang="en-US"/>
              <a:t> -</a:t>
            </a:r>
            <a:endParaRPr/>
          </a:p>
        </p:txBody>
      </p:sp>
      <p:pic>
        <p:nvPicPr>
          <p:cNvPr id="5" name="Picture 4">
            <a:extLst>
              <a:ext uri="{FF2B5EF4-FFF2-40B4-BE49-F238E27FC236}">
                <a16:creationId xmlns:a16="http://schemas.microsoft.com/office/drawing/2014/main" id="{C4F0A650-AF8E-0F4A-8276-6FDE11F6179C}"/>
              </a:ext>
            </a:extLst>
          </p:cNvPr>
          <p:cNvPicPr>
            <a:picLocks noChangeAspect="1"/>
          </p:cNvPicPr>
          <p:nvPr/>
        </p:nvPicPr>
        <p:blipFill>
          <a:blip r:embed="rId3"/>
          <a:stretch>
            <a:fillRect/>
          </a:stretch>
        </p:blipFill>
        <p:spPr>
          <a:xfrm>
            <a:off x="6849388" y="3622153"/>
            <a:ext cx="1348272" cy="1009029"/>
          </a:xfrm>
          <a:prstGeom prst="rect">
            <a:avLst/>
          </a:prstGeom>
        </p:spPr>
      </p:pic>
      <p:pic>
        <p:nvPicPr>
          <p:cNvPr id="6" name="Picture 5">
            <a:extLst>
              <a:ext uri="{FF2B5EF4-FFF2-40B4-BE49-F238E27FC236}">
                <a16:creationId xmlns:a16="http://schemas.microsoft.com/office/drawing/2014/main" id="{87A4A11F-3B43-6945-8A83-56FC9DAD16D8}"/>
              </a:ext>
            </a:extLst>
          </p:cNvPr>
          <p:cNvPicPr>
            <a:picLocks noChangeAspect="1"/>
          </p:cNvPicPr>
          <p:nvPr/>
        </p:nvPicPr>
        <p:blipFill>
          <a:blip r:embed="rId4"/>
          <a:stretch>
            <a:fillRect/>
          </a:stretch>
        </p:blipFill>
        <p:spPr>
          <a:xfrm>
            <a:off x="6137198" y="2106203"/>
            <a:ext cx="2549602" cy="1274801"/>
          </a:xfrm>
          <a:prstGeom prst="rect">
            <a:avLst/>
          </a:prstGeom>
        </p:spPr>
      </p:pic>
      <p:pic>
        <p:nvPicPr>
          <p:cNvPr id="8" name="Picture 7">
            <a:extLst>
              <a:ext uri="{FF2B5EF4-FFF2-40B4-BE49-F238E27FC236}">
                <a16:creationId xmlns:a16="http://schemas.microsoft.com/office/drawing/2014/main" id="{F5FFB18B-B7BD-97D0-52D7-6F437AD00331}"/>
              </a:ext>
            </a:extLst>
          </p:cNvPr>
          <p:cNvPicPr>
            <a:picLocks noChangeAspect="1"/>
          </p:cNvPicPr>
          <p:nvPr/>
        </p:nvPicPr>
        <p:blipFill>
          <a:blip r:embed="rId5"/>
          <a:stretch>
            <a:fillRect/>
          </a:stretch>
        </p:blipFill>
        <p:spPr>
          <a:xfrm>
            <a:off x="7657460" y="962609"/>
            <a:ext cx="1348272" cy="980562"/>
          </a:xfrm>
          <a:prstGeom prst="rect">
            <a:avLst/>
          </a:prstGeom>
        </p:spPr>
      </p:pic>
      <p:pic>
        <p:nvPicPr>
          <p:cNvPr id="11266" name="Picture 2" descr="page30image1237285344">
            <a:extLst>
              <a:ext uri="{FF2B5EF4-FFF2-40B4-BE49-F238E27FC236}">
                <a16:creationId xmlns:a16="http://schemas.microsoft.com/office/drawing/2014/main" id="{22C5C0B2-EA1B-22B8-1625-58E1AF58C7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86620" cy="0"/>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page30image1237285632">
            <a:extLst>
              <a:ext uri="{FF2B5EF4-FFF2-40B4-BE49-F238E27FC236}">
                <a16:creationId xmlns:a16="http://schemas.microsoft.com/office/drawing/2014/main" id="{212B1C2D-E9DF-AFEF-629B-57385114C7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0174" y="1509754"/>
            <a:ext cx="1245885" cy="132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82980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449AC6-E62D-F044-B186-7762AB07845E}"/>
              </a:ext>
            </a:extLst>
          </p:cNvPr>
          <p:cNvSpPr>
            <a:spLocks noGrp="1"/>
          </p:cNvSpPr>
          <p:nvPr>
            <p:ph type="title"/>
          </p:nvPr>
        </p:nvSpPr>
        <p:spPr>
          <a:xfrm>
            <a:off x="310815" y="111726"/>
            <a:ext cx="8305800" cy="485274"/>
          </a:xfrm>
        </p:spPr>
        <p:txBody>
          <a:bodyPr/>
          <a:lstStyle/>
          <a:p>
            <a:r>
              <a:rPr lang="en-US" dirty="0"/>
              <a:t>Open quantum systems in heavy-ion collisions</a:t>
            </a:r>
          </a:p>
        </p:txBody>
      </p:sp>
      <p:sp>
        <p:nvSpPr>
          <p:cNvPr id="5" name="TextBox 4">
            <a:extLst>
              <a:ext uri="{FF2B5EF4-FFF2-40B4-BE49-F238E27FC236}">
                <a16:creationId xmlns:a16="http://schemas.microsoft.com/office/drawing/2014/main" id="{C01A16E4-D36C-F840-B7E4-06361AD1FA4D}"/>
              </a:ext>
            </a:extLst>
          </p:cNvPr>
          <p:cNvSpPr txBox="1"/>
          <p:nvPr/>
        </p:nvSpPr>
        <p:spPr>
          <a:xfrm>
            <a:off x="944134" y="4382430"/>
            <a:ext cx="6942221" cy="307777"/>
          </a:xfrm>
          <a:prstGeom prst="rect">
            <a:avLst/>
          </a:prstGeom>
          <a:noFill/>
        </p:spPr>
        <p:txBody>
          <a:bodyPr wrap="square" rtlCol="0">
            <a:spAutoFit/>
          </a:bodyPr>
          <a:lstStyle/>
          <a:p>
            <a:r>
              <a:rPr lang="en-US" i="1" dirty="0"/>
              <a:t>de Jong, Metcalf, Mulligan, </a:t>
            </a:r>
            <a:r>
              <a:rPr lang="en-US" i="1" dirty="0" err="1"/>
              <a:t>Ploskon</a:t>
            </a:r>
            <a:r>
              <a:rPr lang="en-US" i="1" dirty="0"/>
              <a:t>, Ringer, Yao, Phys. Rev. D </a:t>
            </a:r>
            <a:r>
              <a:rPr lang="en-US" b="1" i="1" dirty="0"/>
              <a:t>104</a:t>
            </a:r>
            <a:r>
              <a:rPr lang="en-US" i="1" dirty="0"/>
              <a:t>, 051501 (2021) </a:t>
            </a:r>
          </a:p>
        </p:txBody>
      </p:sp>
      <p:pic>
        <p:nvPicPr>
          <p:cNvPr id="6" name="Picture 5">
            <a:extLst>
              <a:ext uri="{FF2B5EF4-FFF2-40B4-BE49-F238E27FC236}">
                <a16:creationId xmlns:a16="http://schemas.microsoft.com/office/drawing/2014/main" id="{E8B8DA3F-9F6B-BE4D-8FB0-D22628C7F578}"/>
              </a:ext>
            </a:extLst>
          </p:cNvPr>
          <p:cNvPicPr>
            <a:picLocks noChangeAspect="1"/>
          </p:cNvPicPr>
          <p:nvPr/>
        </p:nvPicPr>
        <p:blipFill>
          <a:blip r:embed="rId3"/>
          <a:stretch>
            <a:fillRect/>
          </a:stretch>
        </p:blipFill>
        <p:spPr>
          <a:xfrm>
            <a:off x="689811" y="1650616"/>
            <a:ext cx="2725866" cy="857251"/>
          </a:xfrm>
          <a:prstGeom prst="rect">
            <a:avLst/>
          </a:prstGeom>
        </p:spPr>
      </p:pic>
      <p:pic>
        <p:nvPicPr>
          <p:cNvPr id="7" name="Picture 6">
            <a:extLst>
              <a:ext uri="{FF2B5EF4-FFF2-40B4-BE49-F238E27FC236}">
                <a16:creationId xmlns:a16="http://schemas.microsoft.com/office/drawing/2014/main" id="{688287A7-9149-2D4C-9301-EE5D99A2761A}"/>
              </a:ext>
            </a:extLst>
          </p:cNvPr>
          <p:cNvPicPr>
            <a:picLocks noChangeAspect="1"/>
          </p:cNvPicPr>
          <p:nvPr/>
        </p:nvPicPr>
        <p:blipFill>
          <a:blip r:embed="rId4"/>
          <a:stretch>
            <a:fillRect/>
          </a:stretch>
        </p:blipFill>
        <p:spPr>
          <a:xfrm>
            <a:off x="4258176" y="929106"/>
            <a:ext cx="3959058" cy="1409754"/>
          </a:xfrm>
          <a:prstGeom prst="rect">
            <a:avLst/>
          </a:prstGeom>
        </p:spPr>
      </p:pic>
      <p:pic>
        <p:nvPicPr>
          <p:cNvPr id="8" name="Picture 7">
            <a:extLst>
              <a:ext uri="{FF2B5EF4-FFF2-40B4-BE49-F238E27FC236}">
                <a16:creationId xmlns:a16="http://schemas.microsoft.com/office/drawing/2014/main" id="{CFD79194-7095-E141-B03F-DFCDFA1ECCB7}"/>
              </a:ext>
            </a:extLst>
          </p:cNvPr>
          <p:cNvPicPr>
            <a:picLocks noChangeAspect="1"/>
          </p:cNvPicPr>
          <p:nvPr/>
        </p:nvPicPr>
        <p:blipFill>
          <a:blip r:embed="rId5"/>
          <a:stretch>
            <a:fillRect/>
          </a:stretch>
        </p:blipFill>
        <p:spPr>
          <a:xfrm>
            <a:off x="713874" y="2982084"/>
            <a:ext cx="1888268" cy="1200349"/>
          </a:xfrm>
          <a:prstGeom prst="rect">
            <a:avLst/>
          </a:prstGeom>
        </p:spPr>
      </p:pic>
      <p:pic>
        <p:nvPicPr>
          <p:cNvPr id="10" name="Picture 9">
            <a:extLst>
              <a:ext uri="{FF2B5EF4-FFF2-40B4-BE49-F238E27FC236}">
                <a16:creationId xmlns:a16="http://schemas.microsoft.com/office/drawing/2014/main" id="{E379ED64-1BF0-FE43-9FF4-4DE5D42ADE89}"/>
              </a:ext>
            </a:extLst>
          </p:cNvPr>
          <p:cNvPicPr>
            <a:picLocks noChangeAspect="1"/>
          </p:cNvPicPr>
          <p:nvPr/>
        </p:nvPicPr>
        <p:blipFill>
          <a:blip r:embed="rId6"/>
          <a:stretch>
            <a:fillRect/>
          </a:stretch>
        </p:blipFill>
        <p:spPr>
          <a:xfrm>
            <a:off x="3636211" y="2390274"/>
            <a:ext cx="5202989" cy="1910473"/>
          </a:xfrm>
          <a:prstGeom prst="rect">
            <a:avLst/>
          </a:prstGeom>
        </p:spPr>
      </p:pic>
      <p:pic>
        <p:nvPicPr>
          <p:cNvPr id="13" name="Picture 12">
            <a:extLst>
              <a:ext uri="{FF2B5EF4-FFF2-40B4-BE49-F238E27FC236}">
                <a16:creationId xmlns:a16="http://schemas.microsoft.com/office/drawing/2014/main" id="{267900DB-271A-4347-B2F4-D0CF5B7D0A30}"/>
              </a:ext>
            </a:extLst>
          </p:cNvPr>
          <p:cNvPicPr>
            <a:picLocks noChangeAspect="1"/>
          </p:cNvPicPr>
          <p:nvPr/>
        </p:nvPicPr>
        <p:blipFill>
          <a:blip r:embed="rId7"/>
          <a:stretch>
            <a:fillRect/>
          </a:stretch>
        </p:blipFill>
        <p:spPr>
          <a:xfrm>
            <a:off x="713874" y="2507867"/>
            <a:ext cx="1560095" cy="351698"/>
          </a:xfrm>
          <a:prstGeom prst="rect">
            <a:avLst/>
          </a:prstGeom>
        </p:spPr>
      </p:pic>
      <p:sp>
        <p:nvSpPr>
          <p:cNvPr id="14" name="TextBox 13">
            <a:extLst>
              <a:ext uri="{FF2B5EF4-FFF2-40B4-BE49-F238E27FC236}">
                <a16:creationId xmlns:a16="http://schemas.microsoft.com/office/drawing/2014/main" id="{0146B6D4-CCB4-5A48-83E7-ECD253F3E39D}"/>
              </a:ext>
            </a:extLst>
          </p:cNvPr>
          <p:cNvSpPr txBox="1"/>
          <p:nvPr/>
        </p:nvSpPr>
        <p:spPr>
          <a:xfrm>
            <a:off x="175461" y="831922"/>
            <a:ext cx="4082715" cy="738664"/>
          </a:xfrm>
          <a:prstGeom prst="rect">
            <a:avLst/>
          </a:prstGeom>
          <a:noFill/>
        </p:spPr>
        <p:txBody>
          <a:bodyPr wrap="square" rtlCol="0">
            <a:spAutoFit/>
          </a:bodyPr>
          <a:lstStyle/>
          <a:p>
            <a:r>
              <a:rPr lang="en-US" dirty="0"/>
              <a:t>Two-level system of heavy quark-antiquark pair (H</a:t>
            </a:r>
            <a:r>
              <a:rPr lang="en-US" baseline="-25000" dirty="0"/>
              <a:t>s</a:t>
            </a:r>
            <a:r>
              <a:rPr lang="en-US" dirty="0"/>
              <a:t>) interacting with quark-gluon plasma (H</a:t>
            </a:r>
            <a:r>
              <a:rPr lang="en-US" baseline="-25000" dirty="0"/>
              <a:t>e</a:t>
            </a:r>
            <a:r>
              <a:rPr lang="en-US" dirty="0"/>
              <a:t>) via interaction Hi with strength g.</a:t>
            </a:r>
          </a:p>
        </p:txBody>
      </p:sp>
      <p:sp>
        <p:nvSpPr>
          <p:cNvPr id="15" name="Slide Number Placeholder 3">
            <a:extLst>
              <a:ext uri="{FF2B5EF4-FFF2-40B4-BE49-F238E27FC236}">
                <a16:creationId xmlns:a16="http://schemas.microsoft.com/office/drawing/2014/main" id="{9ABB8EA7-0FD7-EC49-B886-8B92D08111C6}"/>
              </a:ext>
            </a:extLst>
          </p:cNvPr>
          <p:cNvSpPr txBox="1">
            <a:spLocks/>
          </p:cNvSpPr>
          <p:nvPr/>
        </p:nvSpPr>
        <p:spPr>
          <a:xfrm>
            <a:off x="4116656" y="4776606"/>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solidFill>
                  <a:schemeClr val="bg1"/>
                </a:solidFill>
              </a:rPr>
              <a:t>- </a:t>
            </a:r>
            <a:fld id="{00000000-1234-1234-1234-123412341234}" type="slidenum">
              <a:rPr lang="en-US" smtClean="0">
                <a:solidFill>
                  <a:schemeClr val="bg1"/>
                </a:solidFill>
              </a:rPr>
              <a:pPr algn="ctr"/>
              <a:t>19</a:t>
            </a:fld>
            <a:r>
              <a:rPr lang="en-US" dirty="0">
                <a:solidFill>
                  <a:schemeClr val="bg1"/>
                </a:solidFill>
              </a:rPr>
              <a:t> -</a:t>
            </a:r>
            <a:endParaRPr dirty="0">
              <a:solidFill>
                <a:schemeClr val="bg1"/>
              </a:solidFill>
            </a:endParaRPr>
          </a:p>
        </p:txBody>
      </p:sp>
    </p:spTree>
    <p:extLst>
      <p:ext uri="{BB962C8B-B14F-4D97-AF65-F5344CB8AC3E}">
        <p14:creationId xmlns:p14="http://schemas.microsoft.com/office/powerpoint/2010/main" val="1386906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4D4D322C-43F6-42D5-8EF5-D9C25989FFE4}"/>
                  </a:ext>
                </a:extLst>
              </p:cNvPr>
              <p:cNvSpPr/>
              <p:nvPr/>
            </p:nvSpPr>
            <p:spPr>
              <a:xfrm>
                <a:off x="194664" y="907501"/>
                <a:ext cx="1762598" cy="56496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050" i="1">
                          <a:latin typeface="Cambria Math" panose="02040503050406030204" pitchFamily="18" charset="0"/>
                        </a:rPr>
                        <m:t>|</m:t>
                      </m:r>
                      <m:d>
                        <m:dPr>
                          <m:begChr m:val=""/>
                          <m:endChr m:val="⟩"/>
                          <m:ctrlPr>
                            <a:rPr lang="en-US" sz="1050" i="1">
                              <a:latin typeface="Cambria Math" panose="02040503050406030204" pitchFamily="18" charset="0"/>
                            </a:rPr>
                          </m:ctrlPr>
                        </m:dPr>
                        <m:e>
                          <m:r>
                            <m:rPr>
                              <m:sty m:val="p"/>
                            </m:rPr>
                            <a:rPr lang="el-GR" sz="1050">
                              <a:latin typeface="Cambria Math" panose="02040503050406030204" pitchFamily="18" charset="0"/>
                              <a:ea typeface="Cambria Math" panose="02040503050406030204" pitchFamily="18" charset="0"/>
                            </a:rPr>
                            <m:t>Ψ</m:t>
                          </m:r>
                          <m:d>
                            <m:dPr>
                              <m:begChr m:val="["/>
                              <m:endChr m:val="]"/>
                              <m:ctrlPr>
                                <a:rPr lang="en-US" sz="1050" i="1">
                                  <a:latin typeface="Cambria Math" panose="02040503050406030204" pitchFamily="18" charset="0"/>
                                  <a:ea typeface="Cambria Math" panose="02040503050406030204" pitchFamily="18" charset="0"/>
                                </a:rPr>
                              </m:ctrlPr>
                            </m:dPr>
                            <m:e>
                              <m:r>
                                <a:rPr lang="el-GR" sz="1050" b="1" i="1">
                                  <a:latin typeface="Cambria Math" panose="02040503050406030204" pitchFamily="18" charset="0"/>
                                  <a:ea typeface="Cambria Math" panose="02040503050406030204" pitchFamily="18" charset="0"/>
                                </a:rPr>
                                <m:t>𝜽</m:t>
                              </m:r>
                            </m:e>
                          </m:d>
                        </m:e>
                      </m:d>
                      <m:r>
                        <a:rPr lang="en-US" sz="1050" i="1">
                          <a:latin typeface="Cambria Math" panose="02040503050406030204" pitchFamily="18" charset="0"/>
                        </a:rPr>
                        <m:t>=</m:t>
                      </m:r>
                      <m:nary>
                        <m:naryPr>
                          <m:chr m:val="∏"/>
                          <m:ctrlPr>
                            <a:rPr lang="en-US" sz="1050" i="1">
                              <a:latin typeface="Cambria Math" panose="02040503050406030204" pitchFamily="18" charset="0"/>
                              <a:ea typeface="Cambria Math" panose="02040503050406030204" pitchFamily="18" charset="0"/>
                            </a:rPr>
                          </m:ctrlPr>
                        </m:naryPr>
                        <m:sub>
                          <m:r>
                            <m:rPr>
                              <m:brk m:alnAt="23"/>
                            </m:rPr>
                            <a:rPr lang="en-US" sz="1050" i="1">
                              <a:latin typeface="Cambria Math" panose="02040503050406030204" pitchFamily="18" charset="0"/>
                              <a:ea typeface="Cambria Math" panose="02040503050406030204" pitchFamily="18" charset="0"/>
                            </a:rPr>
                            <m:t>𝜇</m:t>
                          </m:r>
                          <m:r>
                            <a:rPr lang="en-US" sz="1050" i="1">
                              <a:latin typeface="Cambria Math" panose="02040503050406030204" pitchFamily="18" charset="0"/>
                              <a:ea typeface="Cambria Math" panose="02040503050406030204" pitchFamily="18" charset="0"/>
                            </a:rPr>
                            <m:t>=0</m:t>
                          </m:r>
                        </m:sub>
                        <m:sup>
                          <m:sSub>
                            <m:sSubPr>
                              <m:ctrlPr>
                                <a:rPr lang="en-US" sz="1050" i="1">
                                  <a:latin typeface="Cambria Math" panose="02040503050406030204" pitchFamily="18" charset="0"/>
                                  <a:ea typeface="Cambria Math" panose="02040503050406030204" pitchFamily="18" charset="0"/>
                                </a:rPr>
                              </m:ctrlPr>
                            </m:sSubPr>
                            <m:e>
                              <m:r>
                                <a:rPr lang="en-US" sz="1050" i="1">
                                  <a:latin typeface="Cambria Math" panose="02040503050406030204" pitchFamily="18" charset="0"/>
                                  <a:ea typeface="Cambria Math" panose="02040503050406030204" pitchFamily="18" charset="0"/>
                                </a:rPr>
                                <m:t>𝑁</m:t>
                              </m:r>
                            </m:e>
                            <m:sub>
                              <m:r>
                                <a:rPr lang="en-US" sz="1050" i="1">
                                  <a:latin typeface="Cambria Math" panose="02040503050406030204" pitchFamily="18" charset="0"/>
                                  <a:ea typeface="Cambria Math" panose="02040503050406030204" pitchFamily="18" charset="0"/>
                                </a:rPr>
                                <m:t>𝜃</m:t>
                              </m:r>
                            </m:sub>
                          </m:sSub>
                          <m:r>
                            <a:rPr lang="en-US" sz="1050" i="1">
                              <a:latin typeface="Cambria Math" panose="02040503050406030204" pitchFamily="18" charset="0"/>
                              <a:ea typeface="Cambria Math" panose="02040503050406030204" pitchFamily="18" charset="0"/>
                            </a:rPr>
                            <m:t>−1</m:t>
                          </m:r>
                        </m:sup>
                        <m:e>
                          <m:sSup>
                            <m:sSupPr>
                              <m:ctrlPr>
                                <a:rPr lang="en-US" sz="1050" i="1">
                                  <a:latin typeface="Cambria Math" panose="02040503050406030204" pitchFamily="18" charset="0"/>
                                  <a:ea typeface="Cambria Math" panose="02040503050406030204" pitchFamily="18" charset="0"/>
                                </a:rPr>
                              </m:ctrlPr>
                            </m:sSupPr>
                            <m:e>
                              <m:r>
                                <a:rPr lang="en-US" sz="1050" i="1">
                                  <a:latin typeface="Cambria Math" panose="02040503050406030204" pitchFamily="18" charset="0"/>
                                  <a:ea typeface="Cambria Math" panose="02040503050406030204" pitchFamily="18" charset="0"/>
                                </a:rPr>
                                <m:t>𝑒</m:t>
                              </m:r>
                            </m:e>
                            <m:sup>
                              <m:r>
                                <a:rPr lang="en-US" sz="1050" i="1">
                                  <a:latin typeface="Cambria Math" panose="02040503050406030204" pitchFamily="18" charset="0"/>
                                  <a:ea typeface="Cambria Math" panose="02040503050406030204" pitchFamily="18" charset="0"/>
                                </a:rPr>
                                <m:t>−</m:t>
                              </m:r>
                              <m:r>
                                <a:rPr lang="en-US" sz="1050" i="1">
                                  <a:latin typeface="Cambria Math" panose="02040503050406030204" pitchFamily="18" charset="0"/>
                                  <a:ea typeface="Cambria Math" panose="02040503050406030204" pitchFamily="18" charset="0"/>
                                </a:rPr>
                                <m:t>𝑖</m:t>
                              </m:r>
                              <m:sSub>
                                <m:sSubPr>
                                  <m:ctrlPr>
                                    <a:rPr lang="en-US" sz="1050" i="1">
                                      <a:latin typeface="Cambria Math" panose="02040503050406030204" pitchFamily="18" charset="0"/>
                                      <a:ea typeface="Cambria Math" panose="02040503050406030204" pitchFamily="18" charset="0"/>
                                    </a:rPr>
                                  </m:ctrlPr>
                                </m:sSubPr>
                                <m:e>
                                  <m:r>
                                    <a:rPr lang="en-US" sz="1050" i="1">
                                      <a:latin typeface="Cambria Math" panose="02040503050406030204" pitchFamily="18" charset="0"/>
                                      <a:ea typeface="Cambria Math" panose="02040503050406030204" pitchFamily="18" charset="0"/>
                                    </a:rPr>
                                    <m:t>𝜃</m:t>
                                  </m:r>
                                </m:e>
                                <m:sub>
                                  <m:r>
                                    <a:rPr lang="en-US" sz="1050" i="1">
                                      <a:latin typeface="Cambria Math" panose="02040503050406030204" pitchFamily="18" charset="0"/>
                                      <a:ea typeface="Cambria Math" panose="02040503050406030204" pitchFamily="18" charset="0"/>
                                    </a:rPr>
                                    <m:t>𝜇</m:t>
                                  </m:r>
                                </m:sub>
                              </m:sSub>
                              <m:sSub>
                                <m:sSubPr>
                                  <m:ctrlPr>
                                    <a:rPr lang="en-US" sz="1050" i="1">
                                      <a:latin typeface="Cambria Math" panose="02040503050406030204" pitchFamily="18" charset="0"/>
                                      <a:ea typeface="Cambria Math" panose="02040503050406030204" pitchFamily="18" charset="0"/>
                                    </a:rPr>
                                  </m:ctrlPr>
                                </m:sSubPr>
                                <m:e>
                                  <m:r>
                                    <a:rPr lang="en-US" sz="1050" i="1">
                                      <a:latin typeface="Cambria Math" panose="02040503050406030204" pitchFamily="18" charset="0"/>
                                      <a:ea typeface="Cambria Math" panose="02040503050406030204" pitchFamily="18" charset="0"/>
                                    </a:rPr>
                                    <m:t>𝐴</m:t>
                                  </m:r>
                                </m:e>
                                <m:sub>
                                  <m:r>
                                    <a:rPr lang="en-US" sz="1050" i="1">
                                      <a:latin typeface="Cambria Math" panose="02040503050406030204" pitchFamily="18" charset="0"/>
                                      <a:ea typeface="Cambria Math" panose="02040503050406030204" pitchFamily="18" charset="0"/>
                                    </a:rPr>
                                    <m:t>𝜇</m:t>
                                  </m:r>
                                </m:sub>
                              </m:sSub>
                            </m:sup>
                          </m:sSup>
                        </m:e>
                      </m:nary>
                      <m:r>
                        <a:rPr lang="en-US" sz="1050" i="1">
                          <a:latin typeface="Cambria Math" panose="02040503050406030204" pitchFamily="18" charset="0"/>
                        </a:rPr>
                        <m:t>|</m:t>
                      </m:r>
                      <m:d>
                        <m:dPr>
                          <m:begChr m:val=""/>
                          <m:endChr m:val="⟩"/>
                          <m:ctrlPr>
                            <a:rPr lang="en-US" sz="1050" i="1">
                              <a:latin typeface="Cambria Math" panose="02040503050406030204" pitchFamily="18" charset="0"/>
                            </a:rPr>
                          </m:ctrlPr>
                        </m:dPr>
                        <m:e>
                          <m:r>
                            <m:rPr>
                              <m:sty m:val="p"/>
                            </m:rPr>
                            <a:rPr lang="el-GR" sz="1050" i="1">
                              <a:latin typeface="Cambria Math" panose="02040503050406030204" pitchFamily="18" charset="0"/>
                              <a:ea typeface="Cambria Math" panose="02040503050406030204" pitchFamily="18" charset="0"/>
                            </a:rPr>
                            <m:t>Ψ</m:t>
                          </m:r>
                          <m:r>
                            <a:rPr lang="en-US" sz="1050" i="1" baseline="-25000">
                              <a:latin typeface="Cambria Math" panose="02040503050406030204" pitchFamily="18" charset="0"/>
                              <a:ea typeface="Cambria Math" panose="02040503050406030204" pitchFamily="18" charset="0"/>
                            </a:rPr>
                            <m:t>0</m:t>
                          </m:r>
                        </m:e>
                      </m:d>
                    </m:oMath>
                  </m:oMathPara>
                </a14:m>
                <a:endParaRPr lang="en-US" sz="1050" dirty="0"/>
              </a:p>
            </p:txBody>
          </p:sp>
        </mc:Choice>
        <mc:Fallback xmlns="">
          <p:sp>
            <p:nvSpPr>
              <p:cNvPr id="7" name="Rectangle 6">
                <a:extLst>
                  <a:ext uri="{FF2B5EF4-FFF2-40B4-BE49-F238E27FC236}">
                    <a16:creationId xmlns:a16="http://schemas.microsoft.com/office/drawing/2014/main" id="{4D4D322C-43F6-42D5-8EF5-D9C25989FFE4}"/>
                  </a:ext>
                </a:extLst>
              </p:cNvPr>
              <p:cNvSpPr>
                <a:spLocks noRot="1" noChangeAspect="1" noMove="1" noResize="1" noEditPoints="1" noAdjustHandles="1" noChangeArrowheads="1" noChangeShapeType="1" noTextEdit="1"/>
              </p:cNvSpPr>
              <p:nvPr/>
            </p:nvSpPr>
            <p:spPr>
              <a:xfrm>
                <a:off x="194664" y="907501"/>
                <a:ext cx="1762598" cy="564963"/>
              </a:xfrm>
              <a:prstGeom prst="rect">
                <a:avLst/>
              </a:prstGeom>
              <a:blipFill>
                <a:blip r:embed="rId3"/>
                <a:stretch>
                  <a:fillRect t="-89130" r="-5000" b="-134783"/>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461ED8DD-A0A3-4F68-BEBF-1C4A50F76A32}"/>
              </a:ext>
            </a:extLst>
          </p:cNvPr>
          <p:cNvSpPr txBox="1"/>
          <p:nvPr/>
        </p:nvSpPr>
        <p:spPr>
          <a:xfrm>
            <a:off x="593887" y="714080"/>
            <a:ext cx="1760456" cy="253916"/>
          </a:xfrm>
          <a:prstGeom prst="rect">
            <a:avLst/>
          </a:prstGeom>
          <a:noFill/>
        </p:spPr>
        <p:txBody>
          <a:bodyPr wrap="square" rtlCol="0">
            <a:spAutoFit/>
          </a:bodyPr>
          <a:lstStyle/>
          <a:p>
            <a:r>
              <a:rPr lang="en-US" sz="1050" dirty="0">
                <a:latin typeface="Century Schoolbook" panose="02040604050505020304" pitchFamily="18" charset="0"/>
              </a:rPr>
              <a:t>Variational form</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9D510B7-8939-4DB7-8E7C-7AA9C1DC1E92}"/>
                  </a:ext>
                </a:extLst>
              </p:cNvPr>
              <p:cNvSpPr txBox="1"/>
              <p:nvPr/>
            </p:nvSpPr>
            <p:spPr>
              <a:xfrm>
                <a:off x="2553868" y="1041139"/>
                <a:ext cx="2417393" cy="6299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050" i="1">
                              <a:latin typeface="Cambria Math" panose="02040503050406030204" pitchFamily="18" charset="0"/>
                            </a:rPr>
                          </m:ctrlPr>
                        </m:fPr>
                        <m:num>
                          <m:r>
                            <a:rPr lang="en-US" sz="1050" i="1">
                              <a:latin typeface="Cambria Math" panose="02040503050406030204" pitchFamily="18" charset="0"/>
                            </a:rPr>
                            <m:t>𝑑</m:t>
                          </m:r>
                          <m:r>
                            <a:rPr lang="en-US" sz="1050" i="1">
                              <a:latin typeface="Cambria Math" panose="02040503050406030204" pitchFamily="18" charset="0"/>
                            </a:rPr>
                            <m:t>𝜌</m:t>
                          </m:r>
                        </m:num>
                        <m:den>
                          <m:r>
                            <a:rPr lang="en-US" sz="1050" i="1">
                              <a:latin typeface="Cambria Math" panose="02040503050406030204" pitchFamily="18" charset="0"/>
                            </a:rPr>
                            <m:t>𝑑𝑡</m:t>
                          </m:r>
                        </m:den>
                      </m:f>
                      <m:r>
                        <a:rPr lang="en-US" sz="1050" i="1">
                          <a:latin typeface="Cambria Math" panose="02040503050406030204" pitchFamily="18" charset="0"/>
                        </a:rPr>
                        <m:t>=</m:t>
                      </m:r>
                      <m:r>
                        <a:rPr lang="en-US" sz="1050" i="1">
                          <a:latin typeface="Cambria Math" panose="02040503050406030204" pitchFamily="18" charset="0"/>
                          <a:ea typeface="Cambria Math" panose="02040503050406030204" pitchFamily="18" charset="0"/>
                        </a:rPr>
                        <m:t>ℒ</m:t>
                      </m:r>
                      <m:d>
                        <m:dPr>
                          <m:begChr m:val="["/>
                          <m:endChr m:val="]"/>
                          <m:ctrlPr>
                            <a:rPr lang="en-US" sz="1050" i="1">
                              <a:latin typeface="Cambria Math" panose="02040503050406030204" pitchFamily="18" charset="0"/>
                              <a:ea typeface="Cambria Math" panose="02040503050406030204" pitchFamily="18" charset="0"/>
                            </a:rPr>
                          </m:ctrlPr>
                        </m:dPr>
                        <m:e>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e>
                      </m:d>
                    </m:oMath>
                  </m:oMathPara>
                </a14:m>
                <a:endParaRPr lang="en-US" sz="1050" dirty="0">
                  <a:latin typeface="Century Schoolbook" panose="02040604050505020304" pitchFamily="18" charset="0"/>
                  <a:ea typeface="Cambria Math" panose="02040503050406030204" pitchFamily="18" charset="0"/>
                </a:endParaRPr>
              </a:p>
              <a:p>
                <a:r>
                  <a:rPr lang="en-US" sz="1050" dirty="0">
                    <a:solidFill>
                      <a:srgbClr val="FF0000"/>
                    </a:solidFill>
                    <a:latin typeface="Century Schoolbook" panose="02040604050505020304" pitchFamily="18" charset="0"/>
                  </a:rPr>
                  <a:t>Real time:</a:t>
                </a:r>
                <a:r>
                  <a:rPr lang="en-US" sz="1050" dirty="0">
                    <a:latin typeface="Century Schoolbook" panose="02040604050505020304" pitchFamily="18" charset="0"/>
                  </a:rPr>
                  <a:t> </a:t>
                </a:r>
                <a14:m>
                  <m:oMath xmlns:m="http://schemas.openxmlformats.org/officeDocument/2006/math">
                    <m:r>
                      <a:rPr lang="en-US" sz="1050" i="1">
                        <a:latin typeface="Cambria Math" panose="02040503050406030204" pitchFamily="18" charset="0"/>
                        <a:ea typeface="Cambria Math" panose="02040503050406030204" pitchFamily="18" charset="0"/>
                        <a:cs typeface="Arial" panose="020B0604020202020204" pitchFamily="34" charset="0"/>
                      </a:rPr>
                      <m:t>ℒ</m:t>
                    </m:r>
                    <m:d>
                      <m:dPr>
                        <m:begChr m:val="["/>
                        <m:endChr m:val="]"/>
                        <m:ctrlPr>
                          <a:rPr lang="en-US" sz="1050" i="1">
                            <a:latin typeface="Cambria Math" panose="02040503050406030204" pitchFamily="18" charset="0"/>
                            <a:ea typeface="Cambria Math" panose="02040503050406030204" pitchFamily="18" charset="0"/>
                            <a:cs typeface="Arial" panose="020B0604020202020204" pitchFamily="34" charset="0"/>
                          </a:rPr>
                        </m:ctrlPr>
                      </m:dPr>
                      <m:e>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e>
                    </m:d>
                    <m:r>
                      <a:rPr lang="en-US" sz="1050" i="1">
                        <a:latin typeface="Cambria Math" panose="02040503050406030204" pitchFamily="18" charset="0"/>
                        <a:ea typeface="Cambria Math" panose="02040503050406030204" pitchFamily="18" charset="0"/>
                        <a:cs typeface="Arial" panose="020B0604020202020204" pitchFamily="34" charset="0"/>
                      </a:rPr>
                      <m:t>=−</m:t>
                    </m:r>
                    <m:r>
                      <a:rPr lang="en-US" sz="1050" i="1">
                        <a:latin typeface="Cambria Math" panose="02040503050406030204" pitchFamily="18" charset="0"/>
                        <a:ea typeface="Cambria Math" panose="02040503050406030204" pitchFamily="18" charset="0"/>
                        <a:cs typeface="Arial" panose="020B0604020202020204" pitchFamily="34" charset="0"/>
                      </a:rPr>
                      <m:t>𝑖</m:t>
                    </m:r>
                    <m:d>
                      <m:dPr>
                        <m:begChr m:val="["/>
                        <m:endChr m:val="]"/>
                        <m:ctrlPr>
                          <a:rPr lang="en-US" sz="1050" i="1">
                            <a:latin typeface="Cambria Math" panose="02040503050406030204" pitchFamily="18" charset="0"/>
                            <a:ea typeface="Cambria Math" panose="02040503050406030204" pitchFamily="18" charset="0"/>
                            <a:cs typeface="Arial" panose="020B0604020202020204" pitchFamily="34" charset="0"/>
                          </a:rPr>
                        </m:ctrlPr>
                      </m:dPr>
                      <m:e>
                        <m:r>
                          <a:rPr lang="en-US" sz="1050" b="1">
                            <a:latin typeface="Cambria Math" panose="02040503050406030204" pitchFamily="18" charset="0"/>
                            <a:ea typeface="Cambria Math" panose="02040503050406030204" pitchFamily="18" charset="0"/>
                            <a:cs typeface="Arial" panose="020B0604020202020204" pitchFamily="34" charset="0"/>
                          </a:rPr>
                          <m:t>𝐇</m:t>
                        </m:r>
                        <m:r>
                          <a:rPr lang="en-US" sz="1050" i="1">
                            <a:latin typeface="Cambria Math" panose="02040503050406030204" pitchFamily="18" charset="0"/>
                            <a:ea typeface="Cambria Math" panose="02040503050406030204" pitchFamily="18" charset="0"/>
                            <a:cs typeface="Arial" panose="020B0604020202020204" pitchFamily="34" charset="0"/>
                          </a:rPr>
                          <m:t>,</m:t>
                        </m:r>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e>
                    </m:d>
                  </m:oMath>
                </a14:m>
                <a:endParaRPr lang="en-US" sz="1050" dirty="0">
                  <a:latin typeface="Century Schoolbook" panose="02040604050505020304" pitchFamily="18" charset="0"/>
                </a:endParaRPr>
              </a:p>
              <a:p>
                <a:r>
                  <a:rPr lang="en-US" sz="1050" dirty="0">
                    <a:solidFill>
                      <a:srgbClr val="FF0000"/>
                    </a:solidFill>
                    <a:latin typeface="Century Schoolbook" panose="02040604050505020304" pitchFamily="18" charset="0"/>
                  </a:rPr>
                  <a:t>Imaginary time</a:t>
                </a:r>
                <a:r>
                  <a:rPr lang="en-US" sz="1050" dirty="0">
                    <a:latin typeface="Century Schoolbook" panose="02040604050505020304" pitchFamily="18" charset="0"/>
                  </a:rPr>
                  <a:t>: </a:t>
                </a:r>
                <a14:m>
                  <m:oMath xmlns:m="http://schemas.openxmlformats.org/officeDocument/2006/math">
                    <m:r>
                      <a:rPr lang="en-US" sz="1050" i="1">
                        <a:latin typeface="Cambria Math" panose="02040503050406030204" pitchFamily="18" charset="0"/>
                        <a:ea typeface="Cambria Math" panose="02040503050406030204" pitchFamily="18" charset="0"/>
                        <a:cs typeface="Arial" panose="020B0604020202020204" pitchFamily="34" charset="0"/>
                      </a:rPr>
                      <m:t>ℒ</m:t>
                    </m:r>
                    <m:d>
                      <m:dPr>
                        <m:begChr m:val="["/>
                        <m:endChr m:val="]"/>
                        <m:ctrlPr>
                          <a:rPr lang="en-US" sz="1050" i="1">
                            <a:latin typeface="Cambria Math" panose="02040503050406030204" pitchFamily="18" charset="0"/>
                            <a:ea typeface="Cambria Math" panose="02040503050406030204" pitchFamily="18" charset="0"/>
                            <a:cs typeface="Arial" panose="020B0604020202020204" pitchFamily="34" charset="0"/>
                          </a:rPr>
                        </m:ctrlPr>
                      </m:dPr>
                      <m:e>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e>
                    </m:d>
                    <m:r>
                      <a:rPr lang="en-US" sz="1050" i="1">
                        <a:latin typeface="Cambria Math" panose="02040503050406030204" pitchFamily="18" charset="0"/>
                        <a:ea typeface="Cambria Math" panose="02040503050406030204" pitchFamily="18" charset="0"/>
                        <a:cs typeface="Arial" panose="020B0604020202020204" pitchFamily="34" charset="0"/>
                      </a:rPr>
                      <m:t>=−</m:t>
                    </m:r>
                    <m:d>
                      <m:dPr>
                        <m:begChr m:val="{"/>
                        <m:endChr m:val="}"/>
                        <m:ctrlPr>
                          <a:rPr lang="en-US" sz="1050" i="1">
                            <a:latin typeface="Cambria Math" panose="02040503050406030204" pitchFamily="18" charset="0"/>
                            <a:ea typeface="Cambria Math" panose="02040503050406030204" pitchFamily="18" charset="0"/>
                            <a:cs typeface="Arial" panose="020B0604020202020204" pitchFamily="34" charset="0"/>
                          </a:rPr>
                        </m:ctrlPr>
                      </m:dPr>
                      <m:e>
                        <m:r>
                          <a:rPr lang="en-US" sz="1050" b="1">
                            <a:latin typeface="Cambria Math" panose="02040503050406030204" pitchFamily="18" charset="0"/>
                            <a:ea typeface="Cambria Math" panose="02040503050406030204" pitchFamily="18" charset="0"/>
                            <a:cs typeface="Arial" panose="020B0604020202020204" pitchFamily="34" charset="0"/>
                          </a:rPr>
                          <m:t>𝐇</m:t>
                        </m:r>
                        <m:r>
                          <a:rPr lang="en-US" sz="1050" i="1">
                            <a:latin typeface="Cambria Math" panose="02040503050406030204" pitchFamily="18" charset="0"/>
                            <a:ea typeface="Cambria Math" panose="02040503050406030204" pitchFamily="18" charset="0"/>
                            <a:cs typeface="Arial" panose="020B0604020202020204" pitchFamily="34" charset="0"/>
                          </a:rPr>
                          <m:t>,</m:t>
                        </m:r>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e>
                    </m:d>
                    <m:r>
                      <a:rPr lang="en-US" sz="1050" i="1">
                        <a:latin typeface="Cambria Math" panose="02040503050406030204" pitchFamily="18" charset="0"/>
                        <a:ea typeface="Cambria Math" panose="02040503050406030204" pitchFamily="18" charset="0"/>
                        <a:cs typeface="Arial" panose="020B0604020202020204" pitchFamily="34" charset="0"/>
                      </a:rPr>
                      <m:t>+2</m:t>
                    </m:r>
                    <m:d>
                      <m:dPr>
                        <m:begChr m:val="⟨"/>
                        <m:endChr m:val="⟩"/>
                        <m:ctrlPr>
                          <a:rPr lang="en-US" sz="1050" i="1">
                            <a:latin typeface="Cambria Math" panose="02040503050406030204" pitchFamily="18" charset="0"/>
                            <a:ea typeface="Cambria Math" panose="02040503050406030204" pitchFamily="18" charset="0"/>
                            <a:cs typeface="Arial" panose="020B0604020202020204" pitchFamily="34" charset="0"/>
                          </a:rPr>
                        </m:ctrlPr>
                      </m:dPr>
                      <m:e>
                        <m:r>
                          <a:rPr lang="en-US" sz="1050" b="1">
                            <a:latin typeface="Cambria Math" panose="02040503050406030204" pitchFamily="18" charset="0"/>
                            <a:ea typeface="Cambria Math" panose="02040503050406030204" pitchFamily="18" charset="0"/>
                            <a:cs typeface="Arial" panose="020B0604020202020204" pitchFamily="34" charset="0"/>
                          </a:rPr>
                          <m:t>𝐇</m:t>
                        </m:r>
                      </m:e>
                    </m:d>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oMath>
                </a14:m>
                <a:endParaRPr lang="en-US" sz="1050" dirty="0">
                  <a:latin typeface="Century Schoolbook" panose="02040604050505020304" pitchFamily="18" charset="0"/>
                </a:endParaRPr>
              </a:p>
            </p:txBody>
          </p:sp>
        </mc:Choice>
        <mc:Fallback xmlns="">
          <p:sp>
            <p:nvSpPr>
              <p:cNvPr id="9" name="TextBox 8">
                <a:extLst>
                  <a:ext uri="{FF2B5EF4-FFF2-40B4-BE49-F238E27FC236}">
                    <a16:creationId xmlns:a16="http://schemas.microsoft.com/office/drawing/2014/main" id="{29D510B7-8939-4DB7-8E7C-7AA9C1DC1E92}"/>
                  </a:ext>
                </a:extLst>
              </p:cNvPr>
              <p:cNvSpPr txBox="1">
                <a:spLocks noRot="1" noChangeAspect="1" noMove="1" noResize="1" noEditPoints="1" noAdjustHandles="1" noChangeArrowheads="1" noChangeShapeType="1" noTextEdit="1"/>
              </p:cNvSpPr>
              <p:nvPr/>
            </p:nvSpPr>
            <p:spPr>
              <a:xfrm>
                <a:off x="2553868" y="1041139"/>
                <a:ext cx="2417393" cy="629981"/>
              </a:xfrm>
              <a:prstGeom prst="rect">
                <a:avLst/>
              </a:prstGeom>
              <a:blipFill>
                <a:blip r:embed="rId4"/>
                <a:stretch>
                  <a:fillRect l="-3665" t="-2000" r="-1047" b="-12000"/>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FB43BF2C-32E1-4A20-9737-F9E0FB94F977}"/>
              </a:ext>
            </a:extLst>
          </p:cNvPr>
          <p:cNvSpPr txBox="1"/>
          <p:nvPr/>
        </p:nvSpPr>
        <p:spPr>
          <a:xfrm>
            <a:off x="3028951" y="714080"/>
            <a:ext cx="2159678" cy="253916"/>
          </a:xfrm>
          <a:prstGeom prst="rect">
            <a:avLst/>
          </a:prstGeom>
          <a:noFill/>
        </p:spPr>
        <p:txBody>
          <a:bodyPr wrap="square" rtlCol="0">
            <a:spAutoFit/>
          </a:bodyPr>
          <a:lstStyle/>
          <a:p>
            <a:r>
              <a:rPr lang="en-US" sz="1050" dirty="0">
                <a:latin typeface="Century Schoolbook" panose="02040604050505020304" pitchFamily="18" charset="0"/>
              </a:rPr>
              <a:t>Von Neuman equation</a:t>
            </a:r>
          </a:p>
        </p:txBody>
      </p: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15FDD94D-8FF6-4F07-A2AC-403A1E38BC06}"/>
                  </a:ext>
                </a:extLst>
              </p:cNvPr>
              <p:cNvSpPr/>
              <p:nvPr/>
            </p:nvSpPr>
            <p:spPr>
              <a:xfrm>
                <a:off x="5327467" y="919293"/>
                <a:ext cx="4341047" cy="128721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1050" i="1">
                              <a:latin typeface="Cambria Math" panose="02040503050406030204" pitchFamily="18" charset="0"/>
                              <a:cs typeface="Arial" panose="020B0604020202020204" pitchFamily="34" charset="0"/>
                            </a:rPr>
                          </m:ctrlPr>
                        </m:sSupPr>
                        <m:e>
                          <m:r>
                            <a:rPr lang="en-US" sz="1050" i="1">
                              <a:latin typeface="Cambria Math" panose="02040503050406030204" pitchFamily="18" charset="0"/>
                              <a:cs typeface="Arial" panose="020B0604020202020204" pitchFamily="34" charset="0"/>
                            </a:rPr>
                            <m:t>𝐿</m:t>
                          </m:r>
                        </m:e>
                        <m:sup>
                          <m:r>
                            <a:rPr lang="en-US" sz="1050" i="1">
                              <a:latin typeface="Cambria Math" panose="02040503050406030204" pitchFamily="18" charset="0"/>
                              <a:cs typeface="Arial" panose="020B0604020202020204" pitchFamily="34" charset="0"/>
                            </a:rPr>
                            <m:t>2</m:t>
                          </m:r>
                        </m:sup>
                      </m:sSup>
                      <m:r>
                        <a:rPr lang="en-US" sz="1050" i="1">
                          <a:latin typeface="Cambria Math" panose="02040503050406030204" pitchFamily="18" charset="0"/>
                          <a:cs typeface="Arial" panose="020B0604020202020204" pitchFamily="34" charset="0"/>
                        </a:rPr>
                        <m:t>≡</m:t>
                      </m:r>
                      <m:sSup>
                        <m:sSupPr>
                          <m:ctrlPr>
                            <a:rPr lang="en-US" sz="1050" i="1">
                              <a:latin typeface="Cambria Math" panose="02040503050406030204" pitchFamily="18" charset="0"/>
                              <a:cs typeface="Arial" panose="020B0604020202020204" pitchFamily="34" charset="0"/>
                            </a:rPr>
                          </m:ctrlPr>
                        </m:sSupPr>
                        <m:e>
                          <m:d>
                            <m:dPr>
                              <m:begChr m:val="‖"/>
                              <m:endChr m:val="‖"/>
                              <m:ctrlPr>
                                <a:rPr lang="en-US" sz="1050" i="1">
                                  <a:latin typeface="Cambria Math" panose="02040503050406030204" pitchFamily="18" charset="0"/>
                                  <a:cs typeface="Arial" panose="020B0604020202020204" pitchFamily="34" charset="0"/>
                                </a:rPr>
                              </m:ctrlPr>
                            </m:dPr>
                            <m:e>
                              <m:nary>
                                <m:naryPr>
                                  <m:chr m:val="∑"/>
                                  <m:subHide m:val="on"/>
                                  <m:supHide m:val="on"/>
                                  <m:ctrlPr>
                                    <a:rPr lang="el-GR" sz="1050" i="1">
                                      <a:latin typeface="Cambria Math" panose="02040503050406030204" pitchFamily="18" charset="0"/>
                                      <a:ea typeface="Cambria Math" panose="02040503050406030204" pitchFamily="18" charset="0"/>
                                      <a:cs typeface="Arial" panose="020B0604020202020204" pitchFamily="34" charset="0"/>
                                    </a:rPr>
                                  </m:ctrlPr>
                                </m:naryPr>
                                <m:sub/>
                                <m:sup/>
                                <m:e>
                                  <m:f>
                                    <m:fPr>
                                      <m:ctrlPr>
                                        <a:rPr lang="en-US" sz="1050" i="1">
                                          <a:latin typeface="Cambria Math" panose="02040503050406030204" pitchFamily="18" charset="0"/>
                                          <a:ea typeface="Cambria Math" panose="02040503050406030204" pitchFamily="18" charset="0"/>
                                          <a:cs typeface="Arial" panose="020B0604020202020204" pitchFamily="34" charset="0"/>
                                        </a:rPr>
                                      </m:ctrlPr>
                                    </m:fPr>
                                    <m:num>
                                      <m:r>
                                        <a:rPr lang="en-US" sz="1050" i="1">
                                          <a:latin typeface="Cambria Math" panose="02040503050406030204" pitchFamily="18" charset="0"/>
                                          <a:ea typeface="Cambria Math" panose="02040503050406030204" pitchFamily="18" charset="0"/>
                                          <a:cs typeface="Arial" panose="020B0604020202020204" pitchFamily="34" charset="0"/>
                                        </a:rPr>
                                        <m:t>𝜕</m:t>
                                      </m:r>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r>
                                        <a:rPr lang="en-US" sz="1050" i="1">
                                          <a:latin typeface="Cambria Math" panose="02040503050406030204" pitchFamily="18" charset="0"/>
                                          <a:cs typeface="Arial" panose="020B0604020202020204" pitchFamily="34" charset="0"/>
                                        </a:rPr>
                                        <m:t>[</m:t>
                                      </m:r>
                                      <m:r>
                                        <a:rPr lang="en-US" sz="1050" b="1" i="1">
                                          <a:latin typeface="Cambria Math" panose="02040503050406030204" pitchFamily="18" charset="0"/>
                                          <a:ea typeface="Cambria Math" panose="02040503050406030204" pitchFamily="18" charset="0"/>
                                          <a:cs typeface="Arial" panose="020B0604020202020204" pitchFamily="34" charset="0"/>
                                        </a:rPr>
                                        <m:t>𝜽</m:t>
                                      </m:r>
                                      <m:r>
                                        <a:rPr lang="en-US" sz="1050" i="1">
                                          <a:latin typeface="Cambria Math" panose="02040503050406030204" pitchFamily="18" charset="0"/>
                                          <a:cs typeface="Arial" panose="020B0604020202020204" pitchFamily="34" charset="0"/>
                                        </a:rPr>
                                        <m:t>]</m:t>
                                      </m:r>
                                    </m:num>
                                    <m:den>
                                      <m:r>
                                        <a:rPr lang="en-US" sz="1050" i="1">
                                          <a:latin typeface="Cambria Math" panose="02040503050406030204" pitchFamily="18" charset="0"/>
                                          <a:ea typeface="Cambria Math" panose="02040503050406030204" pitchFamily="18" charset="0"/>
                                          <a:cs typeface="Arial" panose="020B0604020202020204" pitchFamily="34" charset="0"/>
                                        </a:rPr>
                                        <m:t>𝜕</m:t>
                                      </m:r>
                                      <m:sSub>
                                        <m:sSubPr>
                                          <m:ctrlPr>
                                            <a:rPr lang="en-US" sz="1050" i="1">
                                              <a:latin typeface="Cambria Math" panose="02040503050406030204" pitchFamily="18" charset="0"/>
                                              <a:ea typeface="Cambria Math" panose="02040503050406030204" pitchFamily="18" charset="0"/>
                                              <a:cs typeface="Arial" panose="020B0604020202020204" pitchFamily="34" charset="0"/>
                                            </a:rPr>
                                          </m:ctrlPr>
                                        </m:sSubPr>
                                        <m:e>
                                          <m:r>
                                            <a:rPr lang="en-US" sz="1050" i="1">
                                              <a:latin typeface="Cambria Math" panose="02040503050406030204" pitchFamily="18" charset="0"/>
                                              <a:ea typeface="Cambria Math" panose="02040503050406030204" pitchFamily="18" charset="0"/>
                                              <a:cs typeface="Arial" panose="020B0604020202020204" pitchFamily="34" charset="0"/>
                                            </a:rPr>
                                            <m:t>𝜃</m:t>
                                          </m:r>
                                        </m:e>
                                        <m:sub>
                                          <m:r>
                                            <a:rPr lang="en-US" sz="1050" i="1">
                                              <a:latin typeface="Cambria Math" panose="02040503050406030204" pitchFamily="18" charset="0"/>
                                              <a:ea typeface="Cambria Math" panose="02040503050406030204" pitchFamily="18" charset="0"/>
                                              <a:cs typeface="Arial" panose="020B0604020202020204" pitchFamily="34" charset="0"/>
                                            </a:rPr>
                                            <m:t>𝜇</m:t>
                                          </m:r>
                                        </m:sub>
                                      </m:sSub>
                                    </m:den>
                                  </m:f>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sSub>
                                        <m:sSubPr>
                                          <m:ctrlPr>
                                            <a:rPr lang="en-US" sz="1050" i="1">
                                              <a:latin typeface="Cambria Math" panose="02040503050406030204" pitchFamily="18" charset="0"/>
                                              <a:ea typeface="Cambria Math" panose="02040503050406030204" pitchFamily="18" charset="0"/>
                                              <a:cs typeface="Arial" panose="020B0604020202020204" pitchFamily="34" charset="0"/>
                                            </a:rPr>
                                          </m:ctrlPr>
                                        </m:sSubPr>
                                        <m:e>
                                          <m:r>
                                            <a:rPr lang="en-US" sz="1050" i="1">
                                              <a:latin typeface="Cambria Math" panose="02040503050406030204" pitchFamily="18" charset="0"/>
                                              <a:ea typeface="Cambria Math" panose="02040503050406030204" pitchFamily="18" charset="0"/>
                                              <a:cs typeface="Arial" panose="020B0604020202020204" pitchFamily="34" charset="0"/>
                                            </a:rPr>
                                            <m:t>𝜃</m:t>
                                          </m:r>
                                        </m:e>
                                        <m:sub>
                                          <m:r>
                                            <a:rPr lang="en-US" sz="1050" i="1">
                                              <a:latin typeface="Cambria Math" panose="02040503050406030204" pitchFamily="18" charset="0"/>
                                              <a:ea typeface="Cambria Math" panose="02040503050406030204" pitchFamily="18" charset="0"/>
                                              <a:cs typeface="Arial" panose="020B0604020202020204" pitchFamily="34" charset="0"/>
                                            </a:rPr>
                                            <m:t>𝜇</m:t>
                                          </m:r>
                                        </m:sub>
                                      </m:sSub>
                                    </m:e>
                                  </m:acc>
                                </m:e>
                              </m:nary>
                              <m:r>
                                <a:rPr lang="en-US" sz="1050" i="1">
                                  <a:latin typeface="Cambria Math" panose="02040503050406030204" pitchFamily="18" charset="0"/>
                                  <a:cs typeface="Arial" panose="020B0604020202020204" pitchFamily="34" charset="0"/>
                                </a:rPr>
                                <m:t>−</m:t>
                              </m:r>
                              <m:r>
                                <a:rPr lang="en-US" sz="1050" i="1">
                                  <a:latin typeface="Cambria Math" panose="02040503050406030204" pitchFamily="18" charset="0"/>
                                  <a:ea typeface="Cambria Math" panose="02040503050406030204" pitchFamily="18" charset="0"/>
                                  <a:cs typeface="Arial" panose="020B0604020202020204" pitchFamily="34" charset="0"/>
                                </a:rPr>
                                <m:t>ℒ</m:t>
                              </m:r>
                              <m:r>
                                <a:rPr lang="en-US" sz="1050" i="1">
                                  <a:latin typeface="Cambria Math" panose="02040503050406030204" pitchFamily="18" charset="0"/>
                                  <a:ea typeface="Cambria Math" panose="02040503050406030204" pitchFamily="18" charset="0"/>
                                  <a:cs typeface="Arial" panose="020B0604020202020204" pitchFamily="34" charset="0"/>
                                </a:rPr>
                                <m:t>[</m:t>
                              </m:r>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r>
                                <a:rPr lang="en-US" sz="1050" i="1">
                                  <a:latin typeface="Cambria Math" panose="02040503050406030204" pitchFamily="18" charset="0"/>
                                  <a:cs typeface="Arial" panose="020B0604020202020204" pitchFamily="34" charset="0"/>
                                </a:rPr>
                                <m:t>[</m:t>
                              </m:r>
                              <m:r>
                                <a:rPr lang="en-US" sz="1050" b="1" i="1">
                                  <a:latin typeface="Cambria Math" panose="02040503050406030204" pitchFamily="18" charset="0"/>
                                  <a:ea typeface="Cambria Math" panose="02040503050406030204" pitchFamily="18" charset="0"/>
                                  <a:cs typeface="Arial" panose="020B0604020202020204" pitchFamily="34" charset="0"/>
                                </a:rPr>
                                <m:t>𝜽</m:t>
                              </m:r>
                              <m:r>
                                <a:rPr lang="en-US" sz="1050" i="1">
                                  <a:latin typeface="Cambria Math" panose="02040503050406030204" pitchFamily="18" charset="0"/>
                                  <a:cs typeface="Arial" panose="020B0604020202020204" pitchFamily="34" charset="0"/>
                                </a:rPr>
                                <m:t>]</m:t>
                              </m:r>
                              <m:r>
                                <a:rPr lang="en-US" sz="1050" i="1">
                                  <a:latin typeface="Cambria Math" panose="02040503050406030204" pitchFamily="18" charset="0"/>
                                  <a:ea typeface="Cambria Math" panose="02040503050406030204" pitchFamily="18" charset="0"/>
                                  <a:cs typeface="Arial" panose="020B0604020202020204" pitchFamily="34" charset="0"/>
                                </a:rPr>
                                <m:t>]</m:t>
                              </m:r>
                            </m:e>
                          </m:d>
                        </m:e>
                        <m:sup>
                          <m:r>
                            <a:rPr lang="en-US" sz="1050" i="1">
                              <a:latin typeface="Cambria Math" panose="02040503050406030204" pitchFamily="18" charset="0"/>
                              <a:cs typeface="Arial" panose="020B0604020202020204" pitchFamily="34" charset="0"/>
                            </a:rPr>
                            <m:t>2</m:t>
                          </m:r>
                        </m:sup>
                      </m:sSup>
                      <m:r>
                        <a:rPr lang="en-US" sz="1050" i="1">
                          <a:latin typeface="Cambria Math" panose="02040503050406030204" pitchFamily="18" charset="0"/>
                          <a:cs typeface="Arial" panose="020B0604020202020204" pitchFamily="34" charset="0"/>
                        </a:rPr>
                        <m:t> =</m:t>
                      </m:r>
                      <m:nary>
                        <m:naryPr>
                          <m:chr m:val="∑"/>
                          <m:supHide m:val="on"/>
                          <m:ctrlPr>
                            <a:rPr lang="en-US" sz="1050" i="1">
                              <a:latin typeface="Cambria Math" panose="02040503050406030204" pitchFamily="18" charset="0"/>
                              <a:cs typeface="Arial" panose="020B0604020202020204" pitchFamily="34" charset="0"/>
                            </a:rPr>
                          </m:ctrlPr>
                        </m:naryPr>
                        <m:sub>
                          <m:r>
                            <a:rPr lang="en-US" sz="1050" i="1">
                              <a:latin typeface="Cambria Math" panose="02040503050406030204" pitchFamily="18" charset="0"/>
                              <a:cs typeface="Arial" panose="020B0604020202020204" pitchFamily="34" charset="0"/>
                            </a:rPr>
                            <m:t>𝜇𝜈</m:t>
                          </m:r>
                        </m:sub>
                        <m:sup/>
                        <m:e>
                          <m:sSub>
                            <m:sSubPr>
                              <m:ctrlPr>
                                <a:rPr lang="en-US" sz="1050" i="1">
                                  <a:latin typeface="Cambria Math" panose="02040503050406030204" pitchFamily="18" charset="0"/>
                                  <a:cs typeface="Arial" panose="020B0604020202020204" pitchFamily="34" charset="0"/>
                                </a:rPr>
                              </m:ctrlPr>
                            </m:sSubPr>
                            <m:e>
                              <m:r>
                                <a:rPr lang="en-US" sz="1050" i="1">
                                  <a:latin typeface="Cambria Math" panose="02040503050406030204" pitchFamily="18" charset="0"/>
                                  <a:cs typeface="Arial" panose="020B0604020202020204" pitchFamily="34" charset="0"/>
                                </a:rPr>
                                <m:t>𝑀</m:t>
                              </m:r>
                            </m:e>
                            <m:sub>
                              <m:r>
                                <a:rPr lang="en-US" sz="1050" i="1">
                                  <a:latin typeface="Cambria Math" panose="02040503050406030204" pitchFamily="18" charset="0"/>
                                  <a:cs typeface="Arial" panose="020B0604020202020204" pitchFamily="34" charset="0"/>
                                </a:rPr>
                                <m:t>𝜇𝜈</m:t>
                              </m:r>
                            </m:sub>
                          </m:sSub>
                          <m:sSub>
                            <m:sSubPr>
                              <m:ctrlPr>
                                <a:rPr lang="en-US" sz="1050" i="1">
                                  <a:latin typeface="Cambria Math" panose="02040503050406030204" pitchFamily="18" charset="0"/>
                                  <a:cs typeface="Arial" panose="020B0604020202020204" pitchFamily="34" charset="0"/>
                                </a:rPr>
                              </m:ctrlPr>
                            </m:sSubPr>
                            <m:e>
                              <m:acc>
                                <m:accPr>
                                  <m:chr m:val="̇"/>
                                  <m:ctrlPr>
                                    <a:rPr lang="en-US" sz="1050" i="1">
                                      <a:latin typeface="Cambria Math" panose="02040503050406030204" pitchFamily="18" charset="0"/>
                                      <a:cs typeface="Arial" panose="020B0604020202020204" pitchFamily="34" charset="0"/>
                                    </a:rPr>
                                  </m:ctrlPr>
                                </m:accPr>
                                <m:e>
                                  <m:r>
                                    <a:rPr lang="en-US" sz="1050" i="1">
                                      <a:latin typeface="Cambria Math" panose="02040503050406030204" pitchFamily="18" charset="0"/>
                                      <a:cs typeface="Arial" panose="020B0604020202020204" pitchFamily="34" charset="0"/>
                                    </a:rPr>
                                    <m:t>𝜃</m:t>
                                  </m:r>
                                </m:e>
                              </m:acc>
                            </m:e>
                            <m:sub>
                              <m:r>
                                <a:rPr lang="en-US" sz="1050" i="1">
                                  <a:latin typeface="Cambria Math" panose="02040503050406030204" pitchFamily="18" charset="0"/>
                                  <a:cs typeface="Arial" panose="020B0604020202020204" pitchFamily="34" charset="0"/>
                                </a:rPr>
                                <m:t>𝜇</m:t>
                              </m:r>
                            </m:sub>
                          </m:sSub>
                          <m:sSub>
                            <m:sSubPr>
                              <m:ctrlPr>
                                <a:rPr lang="en-US" sz="1050" i="1">
                                  <a:latin typeface="Cambria Math" panose="02040503050406030204" pitchFamily="18" charset="0"/>
                                  <a:cs typeface="Arial" panose="020B0604020202020204" pitchFamily="34" charset="0"/>
                                </a:rPr>
                              </m:ctrlPr>
                            </m:sSubPr>
                            <m:e>
                              <m:acc>
                                <m:accPr>
                                  <m:chr m:val="̇"/>
                                  <m:ctrlPr>
                                    <a:rPr lang="en-US" sz="1050" i="1">
                                      <a:latin typeface="Cambria Math" panose="02040503050406030204" pitchFamily="18" charset="0"/>
                                      <a:cs typeface="Arial" panose="020B0604020202020204" pitchFamily="34" charset="0"/>
                                    </a:rPr>
                                  </m:ctrlPr>
                                </m:accPr>
                                <m:e>
                                  <m:r>
                                    <a:rPr lang="en-US" sz="1050" i="1">
                                      <a:latin typeface="Cambria Math" panose="02040503050406030204" pitchFamily="18" charset="0"/>
                                      <a:cs typeface="Arial" panose="020B0604020202020204" pitchFamily="34" charset="0"/>
                                    </a:rPr>
                                    <m:t>𝜃</m:t>
                                  </m:r>
                                </m:e>
                              </m:acc>
                            </m:e>
                            <m:sub>
                              <m:r>
                                <a:rPr lang="en-US" sz="1050" i="1">
                                  <a:latin typeface="Cambria Math" panose="02040503050406030204" pitchFamily="18" charset="0"/>
                                  <a:cs typeface="Arial" panose="020B0604020202020204" pitchFamily="34" charset="0"/>
                                </a:rPr>
                                <m:t>𝜈</m:t>
                              </m:r>
                            </m:sub>
                          </m:sSub>
                        </m:e>
                      </m:nary>
                      <m:r>
                        <a:rPr lang="en-US" sz="1050" i="1">
                          <a:latin typeface="Cambria Math" panose="02040503050406030204" pitchFamily="18" charset="0"/>
                          <a:cs typeface="Arial" panose="020B0604020202020204" pitchFamily="34" charset="0"/>
                        </a:rPr>
                        <m:t>−2</m:t>
                      </m:r>
                      <m:nary>
                        <m:naryPr>
                          <m:chr m:val="∑"/>
                          <m:supHide m:val="on"/>
                          <m:ctrlPr>
                            <a:rPr lang="en-US" sz="1050" i="1">
                              <a:latin typeface="Cambria Math" panose="02040503050406030204" pitchFamily="18" charset="0"/>
                              <a:cs typeface="Arial" panose="020B0604020202020204" pitchFamily="34" charset="0"/>
                            </a:rPr>
                          </m:ctrlPr>
                        </m:naryPr>
                        <m:sub>
                          <m:r>
                            <a:rPr lang="en-US" sz="1050" i="1">
                              <a:latin typeface="Cambria Math" panose="02040503050406030204" pitchFamily="18" charset="0"/>
                              <a:cs typeface="Arial" panose="020B0604020202020204" pitchFamily="34" charset="0"/>
                            </a:rPr>
                            <m:t>𝜇</m:t>
                          </m:r>
                        </m:sub>
                        <m:sup/>
                        <m:e>
                          <m:sSub>
                            <m:sSubPr>
                              <m:ctrlPr>
                                <a:rPr lang="en-US" sz="1050" i="1">
                                  <a:latin typeface="Cambria Math" panose="02040503050406030204" pitchFamily="18" charset="0"/>
                                  <a:cs typeface="Arial" panose="020B0604020202020204" pitchFamily="34" charset="0"/>
                                </a:rPr>
                              </m:ctrlPr>
                            </m:sSubPr>
                            <m:e>
                              <m:r>
                                <a:rPr lang="en-US" sz="1050" i="1">
                                  <a:latin typeface="Cambria Math" panose="02040503050406030204" pitchFamily="18" charset="0"/>
                                  <a:cs typeface="Arial" panose="020B0604020202020204" pitchFamily="34" charset="0"/>
                                </a:rPr>
                                <m:t>𝑉</m:t>
                              </m:r>
                            </m:e>
                            <m:sub>
                              <m:r>
                                <a:rPr lang="en-US" sz="1050" i="1">
                                  <a:latin typeface="Cambria Math" panose="02040503050406030204" pitchFamily="18" charset="0"/>
                                  <a:cs typeface="Arial" panose="020B0604020202020204" pitchFamily="34" charset="0"/>
                                </a:rPr>
                                <m:t>𝜇</m:t>
                              </m:r>
                            </m:sub>
                          </m:sSub>
                        </m:e>
                      </m:nary>
                      <m:sSub>
                        <m:sSubPr>
                          <m:ctrlPr>
                            <a:rPr lang="en-US" sz="1050" i="1">
                              <a:latin typeface="Cambria Math" panose="02040503050406030204" pitchFamily="18" charset="0"/>
                              <a:cs typeface="Arial" panose="020B0604020202020204" pitchFamily="34" charset="0"/>
                            </a:rPr>
                          </m:ctrlPr>
                        </m:sSubPr>
                        <m:e>
                          <m:acc>
                            <m:accPr>
                              <m:chr m:val="̇"/>
                              <m:ctrlPr>
                                <a:rPr lang="en-US" sz="1050" i="1">
                                  <a:latin typeface="Cambria Math" panose="02040503050406030204" pitchFamily="18" charset="0"/>
                                  <a:cs typeface="Arial" panose="020B0604020202020204" pitchFamily="34" charset="0"/>
                                </a:rPr>
                              </m:ctrlPr>
                            </m:accPr>
                            <m:e>
                              <m:r>
                                <a:rPr lang="en-US" sz="1050" i="1">
                                  <a:latin typeface="Cambria Math" panose="02040503050406030204" pitchFamily="18" charset="0"/>
                                  <a:cs typeface="Arial" panose="020B0604020202020204" pitchFamily="34" charset="0"/>
                                </a:rPr>
                                <m:t>𝜃</m:t>
                              </m:r>
                            </m:e>
                          </m:acc>
                        </m:e>
                        <m:sub>
                          <m:r>
                            <a:rPr lang="en-US" sz="1050" i="1">
                              <a:latin typeface="Cambria Math" panose="02040503050406030204" pitchFamily="18" charset="0"/>
                              <a:cs typeface="Arial" panose="020B0604020202020204" pitchFamily="34" charset="0"/>
                            </a:rPr>
                            <m:t>𝜇</m:t>
                          </m:r>
                        </m:sub>
                      </m:sSub>
                      <m:r>
                        <a:rPr lang="en-US" sz="1050" i="1">
                          <a:latin typeface="Cambria Math" panose="02040503050406030204" pitchFamily="18" charset="0"/>
                          <a:cs typeface="Arial" panose="020B0604020202020204" pitchFamily="34" charset="0"/>
                        </a:rPr>
                        <m:t>+</m:t>
                      </m:r>
                      <m:r>
                        <m:rPr>
                          <m:sty m:val="p"/>
                        </m:rPr>
                        <a:rPr lang="en-US" sz="1050">
                          <a:latin typeface="Cambria Math" panose="02040503050406030204" pitchFamily="18" charset="0"/>
                          <a:cs typeface="Arial" panose="020B0604020202020204" pitchFamily="34" charset="0"/>
                        </a:rPr>
                        <m:t>Tr</m:t>
                      </m:r>
                      <m:r>
                        <a:rPr lang="en-US" sz="1050" i="1">
                          <a:latin typeface="Cambria Math" panose="02040503050406030204" pitchFamily="18" charset="0"/>
                          <a:cs typeface="Arial" panose="020B0604020202020204" pitchFamily="34" charset="0"/>
                        </a:rPr>
                        <m:t>[</m:t>
                      </m:r>
                      <m:r>
                        <a:rPr lang="en-US" sz="1050" i="1">
                          <a:latin typeface="Cambria Math" panose="02040503050406030204" pitchFamily="18" charset="0"/>
                          <a:ea typeface="Cambria Math" panose="02040503050406030204" pitchFamily="18" charset="0"/>
                          <a:cs typeface="Arial" panose="020B0604020202020204" pitchFamily="34" charset="0"/>
                        </a:rPr>
                        <m:t>ℒ</m:t>
                      </m:r>
                      <m:sSup>
                        <m:sSupPr>
                          <m:ctrlPr>
                            <a:rPr lang="en-US" sz="1050" i="1">
                              <a:latin typeface="Cambria Math" panose="02040503050406030204" pitchFamily="18" charset="0"/>
                              <a:ea typeface="Cambria Math" panose="02040503050406030204" pitchFamily="18" charset="0"/>
                              <a:cs typeface="Arial" panose="020B0604020202020204" pitchFamily="34" charset="0"/>
                            </a:rPr>
                          </m:ctrlPr>
                        </m:sSupPr>
                        <m:e>
                          <m:d>
                            <m:dPr>
                              <m:begChr m:val="["/>
                              <m:endChr m:val="]"/>
                              <m:ctrlPr>
                                <a:rPr lang="en-US" sz="1050" i="1">
                                  <a:latin typeface="Cambria Math" panose="02040503050406030204" pitchFamily="18" charset="0"/>
                                  <a:ea typeface="Cambria Math" panose="02040503050406030204" pitchFamily="18" charset="0"/>
                                  <a:cs typeface="Arial" panose="020B0604020202020204" pitchFamily="34" charset="0"/>
                                </a:rPr>
                              </m:ctrlPr>
                            </m:dPr>
                            <m:e>
                              <m:acc>
                                <m:accPr>
                                  <m:chr m:val="̂"/>
                                  <m:ctrlPr>
                                    <a:rPr lang="en-US" sz="1050" i="1">
                                      <a:latin typeface="Cambria Math" panose="02040503050406030204" pitchFamily="18" charset="0"/>
                                      <a:ea typeface="Cambria Math" panose="02040503050406030204" pitchFamily="18" charset="0"/>
                                      <a:cs typeface="Arial" panose="020B0604020202020204" pitchFamily="34" charset="0"/>
                                    </a:rPr>
                                  </m:ctrlPr>
                                </m:accPr>
                                <m:e>
                                  <m:r>
                                    <a:rPr lang="en-US" sz="1050" i="1">
                                      <a:latin typeface="Cambria Math" panose="02040503050406030204" pitchFamily="18" charset="0"/>
                                      <a:ea typeface="Cambria Math" panose="02040503050406030204" pitchFamily="18" charset="0"/>
                                      <a:cs typeface="Arial" panose="020B0604020202020204" pitchFamily="34" charset="0"/>
                                    </a:rPr>
                                    <m:t>𝜌</m:t>
                                  </m:r>
                                </m:e>
                              </m:acc>
                              <m:d>
                                <m:dPr>
                                  <m:begChr m:val="["/>
                                  <m:endChr m:val="]"/>
                                  <m:ctrlPr>
                                    <a:rPr lang="en-US" sz="1050" i="1">
                                      <a:latin typeface="Cambria Math" panose="02040503050406030204" pitchFamily="18" charset="0"/>
                                      <a:ea typeface="Cambria Math" panose="02040503050406030204" pitchFamily="18" charset="0"/>
                                      <a:cs typeface="Arial" panose="020B0604020202020204" pitchFamily="34" charset="0"/>
                                    </a:rPr>
                                  </m:ctrlPr>
                                </m:dPr>
                                <m:e>
                                  <m:r>
                                    <a:rPr lang="en-US" sz="1050" b="1" i="1">
                                      <a:latin typeface="Cambria Math" panose="02040503050406030204" pitchFamily="18" charset="0"/>
                                      <a:ea typeface="Cambria Math" panose="02040503050406030204" pitchFamily="18" charset="0"/>
                                      <a:cs typeface="Arial" panose="020B0604020202020204" pitchFamily="34" charset="0"/>
                                    </a:rPr>
                                    <m:t>𝜽</m:t>
                                  </m:r>
                                </m:e>
                              </m:d>
                            </m:e>
                          </m:d>
                        </m:e>
                        <m:sup>
                          <m:r>
                            <a:rPr lang="en-US" sz="1050" i="1">
                              <a:latin typeface="Cambria Math" panose="02040503050406030204" pitchFamily="18" charset="0"/>
                              <a:ea typeface="Cambria Math" panose="02040503050406030204" pitchFamily="18" charset="0"/>
                              <a:cs typeface="Arial" panose="020B0604020202020204" pitchFamily="34" charset="0"/>
                            </a:rPr>
                            <m:t>2</m:t>
                          </m:r>
                        </m:sup>
                      </m:sSup>
                      <m:r>
                        <a:rPr lang="en-US" sz="1050" i="1">
                          <a:latin typeface="Cambria Math" panose="02040503050406030204" pitchFamily="18" charset="0"/>
                          <a:cs typeface="Arial" panose="020B0604020202020204" pitchFamily="34" charset="0"/>
                        </a:rPr>
                        <m:t>]</m:t>
                      </m:r>
                    </m:oMath>
                  </m:oMathPara>
                </a14:m>
                <a:endParaRPr lang="en-US" sz="1050" dirty="0">
                  <a:cs typeface="Arial" panose="020B0604020202020204" pitchFamily="34" charset="0"/>
                </a:endParaRPr>
              </a:p>
              <a:p>
                <a:endParaRPr lang="en-US" sz="1050" dirty="0">
                  <a:cs typeface="Arial" panose="020B0604020202020204" pitchFamily="34" charset="0"/>
                </a:endParaRPr>
              </a:p>
              <a:p>
                <a:endParaRPr lang="en-US" sz="1050" dirty="0"/>
              </a:p>
            </p:txBody>
          </p:sp>
        </mc:Choice>
        <mc:Fallback xmlns="">
          <p:sp>
            <p:nvSpPr>
              <p:cNvPr id="13" name="Rectangle 12">
                <a:extLst>
                  <a:ext uri="{FF2B5EF4-FFF2-40B4-BE49-F238E27FC236}">
                    <a16:creationId xmlns:a16="http://schemas.microsoft.com/office/drawing/2014/main" id="{15FDD94D-8FF6-4F07-A2AC-403A1E38BC06}"/>
                  </a:ext>
                </a:extLst>
              </p:cNvPr>
              <p:cNvSpPr>
                <a:spLocks noRot="1" noChangeAspect="1" noMove="1" noResize="1" noEditPoints="1" noAdjustHandles="1" noChangeArrowheads="1" noChangeShapeType="1" noTextEdit="1"/>
              </p:cNvSpPr>
              <p:nvPr/>
            </p:nvSpPr>
            <p:spPr>
              <a:xfrm>
                <a:off x="5327467" y="919293"/>
                <a:ext cx="4341047" cy="1287212"/>
              </a:xfrm>
              <a:prstGeom prst="rect">
                <a:avLst/>
              </a:prstGeom>
              <a:blipFill>
                <a:blip r:embed="rId5"/>
                <a:stretch>
                  <a:fillRect t="-39216" b="-36275"/>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D0ADE4A6-98D1-48E3-A789-CB1B89C12AD0}"/>
              </a:ext>
            </a:extLst>
          </p:cNvPr>
          <p:cNvSpPr txBox="1"/>
          <p:nvPr/>
        </p:nvSpPr>
        <p:spPr>
          <a:xfrm>
            <a:off x="6457950" y="714080"/>
            <a:ext cx="2991567" cy="253916"/>
          </a:xfrm>
          <a:prstGeom prst="rect">
            <a:avLst/>
          </a:prstGeom>
          <a:noFill/>
        </p:spPr>
        <p:txBody>
          <a:bodyPr wrap="square" rtlCol="0">
            <a:spAutoFit/>
          </a:bodyPr>
          <a:lstStyle/>
          <a:p>
            <a:r>
              <a:rPr lang="en-US" sz="1050" dirty="0">
                <a:latin typeface="Century Schoolbook" panose="02040604050505020304" pitchFamily="18" charset="0"/>
              </a:rPr>
              <a:t>McLachlan distance</a:t>
            </a:r>
          </a:p>
        </p:txBody>
      </p:sp>
      <p:sp>
        <p:nvSpPr>
          <p:cNvPr id="15" name="TextBox 14">
            <a:extLst>
              <a:ext uri="{FF2B5EF4-FFF2-40B4-BE49-F238E27FC236}">
                <a16:creationId xmlns:a16="http://schemas.microsoft.com/office/drawing/2014/main" id="{5A5A90FF-200A-4540-AD65-92A092C8EC53}"/>
              </a:ext>
            </a:extLst>
          </p:cNvPr>
          <p:cNvSpPr txBox="1"/>
          <p:nvPr/>
        </p:nvSpPr>
        <p:spPr>
          <a:xfrm>
            <a:off x="6115051" y="2033105"/>
            <a:ext cx="2765882" cy="523220"/>
          </a:xfrm>
          <a:prstGeom prst="rect">
            <a:avLst/>
          </a:prstGeom>
          <a:noFill/>
        </p:spPr>
        <p:txBody>
          <a:bodyPr wrap="square" rtlCol="0">
            <a:spAutoFit/>
          </a:bodyPr>
          <a:lstStyle/>
          <a:p>
            <a:pPr algn="ctr"/>
            <a:r>
              <a:rPr lang="en-US" dirty="0">
                <a:solidFill>
                  <a:srgbClr val="FF0000"/>
                </a:solidFill>
                <a:latin typeface="Calibri" panose="020F0502020204030204" pitchFamily="34" charset="0"/>
                <a:cs typeface="Calibri" panose="020F0502020204030204" pitchFamily="34" charset="0"/>
              </a:rPr>
              <a:t>Distance between exact and variational time evolution</a:t>
            </a:r>
          </a:p>
        </p:txBody>
      </p:sp>
      <p:grpSp>
        <p:nvGrpSpPr>
          <p:cNvPr id="19" name="Group 18">
            <a:extLst>
              <a:ext uri="{FF2B5EF4-FFF2-40B4-BE49-F238E27FC236}">
                <a16:creationId xmlns:a16="http://schemas.microsoft.com/office/drawing/2014/main" id="{5BBD59F8-7D8F-46F4-BF59-AD3055B53B09}"/>
              </a:ext>
            </a:extLst>
          </p:cNvPr>
          <p:cNvGrpSpPr/>
          <p:nvPr/>
        </p:nvGrpSpPr>
        <p:grpSpPr>
          <a:xfrm>
            <a:off x="2887548" y="2189964"/>
            <a:ext cx="2518159" cy="571951"/>
            <a:chOff x="3850063" y="3429000"/>
            <a:chExt cx="3357545" cy="762601"/>
          </a:xfrm>
        </p:grpSpPr>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66F739E-E146-453B-9E58-C7321F55BAE3}"/>
                    </a:ext>
                  </a:extLst>
                </p:cNvPr>
                <p:cNvSpPr txBox="1"/>
                <p:nvPr/>
              </p:nvSpPr>
              <p:spPr>
                <a:xfrm>
                  <a:off x="3850063" y="3429000"/>
                  <a:ext cx="3357545" cy="762601"/>
                </a:xfrm>
                <a:prstGeom prst="rect">
                  <a:avLst/>
                </a:prstGeom>
                <a:noFill/>
              </p:spPr>
              <p:txBody>
                <a:bodyPr wrap="square" lIns="0" tIns="0" rIns="0" bIns="0" rtlCol="0">
                  <a:spAutoFit/>
                </a:bodyPr>
                <a:lstStyle/>
                <a:p>
                  <a:pPr algn="ctr"/>
                  <a14:m>
                    <m:oMathPara xmlns:m="http://schemas.openxmlformats.org/officeDocument/2006/math">
                      <m:oMathParaPr>
                        <m:jc m:val="centerGroup"/>
                      </m:oMathParaPr>
                      <m:oMath xmlns:m="http://schemas.openxmlformats.org/officeDocument/2006/math">
                        <m:nary>
                          <m:naryPr>
                            <m:chr m:val="∑"/>
                            <m:supHide m:val="on"/>
                            <m:ctrlPr>
                              <a:rPr lang="en-US" sz="1050" i="1">
                                <a:latin typeface="Cambria Math" panose="02040503050406030204" pitchFamily="18" charset="0"/>
                                <a:cs typeface="Arial" panose="020B0604020202020204" pitchFamily="34" charset="0"/>
                              </a:rPr>
                            </m:ctrlPr>
                          </m:naryPr>
                          <m:sub>
                            <m:r>
                              <a:rPr lang="en-US" sz="1050" i="1">
                                <a:latin typeface="Cambria Math" panose="02040503050406030204" pitchFamily="18" charset="0"/>
                                <a:cs typeface="Arial" panose="020B0604020202020204" pitchFamily="34" charset="0"/>
                              </a:rPr>
                              <m:t>𝜇𝜈</m:t>
                            </m:r>
                          </m:sub>
                          <m:sup/>
                          <m:e>
                            <m:sSub>
                              <m:sSubPr>
                                <m:ctrlPr>
                                  <a:rPr lang="en-US" sz="1050" i="1">
                                    <a:latin typeface="Cambria Math" panose="02040503050406030204" pitchFamily="18" charset="0"/>
                                    <a:cs typeface="Arial" panose="020B0604020202020204" pitchFamily="34" charset="0"/>
                                  </a:rPr>
                                </m:ctrlPr>
                              </m:sSubPr>
                              <m:e>
                                <m:r>
                                  <a:rPr lang="en-US" sz="1050" i="1">
                                    <a:latin typeface="Cambria Math" panose="02040503050406030204" pitchFamily="18" charset="0"/>
                                    <a:cs typeface="Arial" panose="020B0604020202020204" pitchFamily="34" charset="0"/>
                                  </a:rPr>
                                  <m:t>𝑀</m:t>
                                </m:r>
                              </m:e>
                              <m:sub>
                                <m:r>
                                  <a:rPr lang="en-US" sz="1050" i="1">
                                    <a:latin typeface="Cambria Math" panose="02040503050406030204" pitchFamily="18" charset="0"/>
                                    <a:cs typeface="Arial" panose="020B0604020202020204" pitchFamily="34" charset="0"/>
                                  </a:rPr>
                                  <m:t>𝜇𝜈</m:t>
                                </m:r>
                              </m:sub>
                            </m:sSub>
                            <m:sSub>
                              <m:sSubPr>
                                <m:ctrlPr>
                                  <a:rPr lang="en-US" sz="1050" i="1">
                                    <a:latin typeface="Cambria Math" panose="02040503050406030204" pitchFamily="18" charset="0"/>
                                    <a:cs typeface="Arial" panose="020B0604020202020204" pitchFamily="34" charset="0"/>
                                  </a:rPr>
                                </m:ctrlPr>
                              </m:sSubPr>
                              <m:e>
                                <m:acc>
                                  <m:accPr>
                                    <m:chr m:val="̇"/>
                                    <m:ctrlPr>
                                      <a:rPr lang="en-US" sz="1050" i="1">
                                        <a:latin typeface="Cambria Math" panose="02040503050406030204" pitchFamily="18" charset="0"/>
                                        <a:cs typeface="Arial" panose="020B0604020202020204" pitchFamily="34" charset="0"/>
                                      </a:rPr>
                                    </m:ctrlPr>
                                  </m:accPr>
                                  <m:e>
                                    <m:r>
                                      <a:rPr lang="en-US" sz="1050" i="1">
                                        <a:latin typeface="Cambria Math" panose="02040503050406030204" pitchFamily="18" charset="0"/>
                                        <a:cs typeface="Arial" panose="020B0604020202020204" pitchFamily="34" charset="0"/>
                                      </a:rPr>
                                      <m:t>𝜃</m:t>
                                    </m:r>
                                  </m:e>
                                </m:acc>
                              </m:e>
                              <m:sub>
                                <m:r>
                                  <a:rPr lang="en-US" sz="1050" i="1">
                                    <a:latin typeface="Cambria Math" panose="02040503050406030204" pitchFamily="18" charset="0"/>
                                    <a:cs typeface="Arial" panose="020B0604020202020204" pitchFamily="34" charset="0"/>
                                  </a:rPr>
                                  <m:t>𝜇</m:t>
                                </m:r>
                              </m:sub>
                            </m:sSub>
                            <m:r>
                              <a:rPr lang="en-US" sz="1050" i="1">
                                <a:latin typeface="Cambria Math" panose="02040503050406030204" pitchFamily="18" charset="0"/>
                                <a:cs typeface="Arial" panose="020B0604020202020204" pitchFamily="34" charset="0"/>
                              </a:rPr>
                              <m:t>=</m:t>
                            </m:r>
                            <m:sSub>
                              <m:sSubPr>
                                <m:ctrlPr>
                                  <a:rPr lang="en-US" sz="1050" i="1">
                                    <a:latin typeface="Cambria Math" panose="02040503050406030204" pitchFamily="18" charset="0"/>
                                    <a:cs typeface="Arial" panose="020B0604020202020204" pitchFamily="34" charset="0"/>
                                  </a:rPr>
                                </m:ctrlPr>
                              </m:sSubPr>
                              <m:e>
                                <m:r>
                                  <a:rPr lang="en-US" sz="1050" i="1">
                                    <a:latin typeface="Cambria Math" panose="02040503050406030204" pitchFamily="18" charset="0"/>
                                    <a:cs typeface="Arial" panose="020B0604020202020204" pitchFamily="34" charset="0"/>
                                  </a:rPr>
                                  <m:t>𝑉</m:t>
                                </m:r>
                              </m:e>
                              <m:sub>
                                <m:r>
                                  <a:rPr lang="en-US" sz="1050" i="1">
                                    <a:latin typeface="Cambria Math" panose="02040503050406030204" pitchFamily="18" charset="0"/>
                                    <a:cs typeface="Arial" panose="020B0604020202020204" pitchFamily="34" charset="0"/>
                                  </a:rPr>
                                  <m:t>𝜇</m:t>
                                </m:r>
                              </m:sub>
                            </m:sSub>
                          </m:e>
                        </m:nary>
                      </m:oMath>
                    </m:oMathPara>
                  </a14:m>
                  <a:endParaRPr lang="en-US" sz="1050" dirty="0">
                    <a:latin typeface="Century Schoolbook" panose="02040604050505020304" pitchFamily="18" charset="0"/>
                  </a:endParaRPr>
                </a:p>
                <a:p>
                  <a:pPr algn="ctr"/>
                  <a:r>
                    <a:rPr lang="en-US" sz="1050" dirty="0">
                      <a:latin typeface="Century Schoolbook" panose="02040604050505020304" pitchFamily="18" charset="0"/>
                    </a:rPr>
                    <a:t> </a:t>
                  </a:r>
                </a:p>
              </p:txBody>
            </p:sp>
          </mc:Choice>
          <mc:Fallback xmlns="">
            <p:sp>
              <p:nvSpPr>
                <p:cNvPr id="16" name="TextBox 15">
                  <a:extLst>
                    <a:ext uri="{FF2B5EF4-FFF2-40B4-BE49-F238E27FC236}">
                      <a16:creationId xmlns:a16="http://schemas.microsoft.com/office/drawing/2014/main" id="{166F739E-E146-453B-9E58-C7321F55BAE3}"/>
                    </a:ext>
                  </a:extLst>
                </p:cNvPr>
                <p:cNvSpPr txBox="1">
                  <a:spLocks noRot="1" noChangeAspect="1" noMove="1" noResize="1" noEditPoints="1" noAdjustHandles="1" noChangeArrowheads="1" noChangeShapeType="1" noTextEdit="1"/>
                </p:cNvSpPr>
                <p:nvPr/>
              </p:nvSpPr>
              <p:spPr>
                <a:xfrm>
                  <a:off x="3850063" y="3429000"/>
                  <a:ext cx="3357545" cy="762601"/>
                </a:xfrm>
                <a:prstGeom prst="rect">
                  <a:avLst/>
                </a:prstGeom>
                <a:blipFill>
                  <a:blip r:embed="rId6"/>
                  <a:stretch>
                    <a:fillRect t="-106522" b="-115217"/>
                  </a:stretch>
                </a:blipFill>
              </p:spPr>
              <p:txBody>
                <a:bodyPr/>
                <a:lstStyle/>
                <a:p>
                  <a:r>
                    <a:rPr lang="en-US">
                      <a:noFill/>
                    </a:rPr>
                    <a:t> </a:t>
                  </a:r>
                </a:p>
              </p:txBody>
            </p:sp>
          </mc:Fallback>
        </mc:AlternateContent>
        <p:sp>
          <p:nvSpPr>
            <p:cNvPr id="17" name="Rectangle 16">
              <a:extLst>
                <a:ext uri="{FF2B5EF4-FFF2-40B4-BE49-F238E27FC236}">
                  <a16:creationId xmlns:a16="http://schemas.microsoft.com/office/drawing/2014/main" id="{9D999BDF-0864-4934-941C-3C7C9FA85444}"/>
                </a:ext>
              </a:extLst>
            </p:cNvPr>
            <p:cNvSpPr/>
            <p:nvPr/>
          </p:nvSpPr>
          <p:spPr>
            <a:xfrm>
              <a:off x="4500119" y="3443527"/>
              <a:ext cx="2064470" cy="703419"/>
            </a:xfrm>
            <a:prstGeom prst="rect">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pic>
        <p:nvPicPr>
          <p:cNvPr id="18" name="Picture 17">
            <a:extLst>
              <a:ext uri="{FF2B5EF4-FFF2-40B4-BE49-F238E27FC236}">
                <a16:creationId xmlns:a16="http://schemas.microsoft.com/office/drawing/2014/main" id="{9ACF74C7-F7AF-4830-8B68-A585FF77AE7F}"/>
              </a:ext>
            </a:extLst>
          </p:cNvPr>
          <p:cNvPicPr>
            <a:picLocks noChangeAspect="1"/>
          </p:cNvPicPr>
          <p:nvPr/>
        </p:nvPicPr>
        <p:blipFill rotWithShape="1">
          <a:blip r:embed="rId7">
            <a:extLst>
              <a:ext uri="{BEBA8EAE-BF5A-486C-A8C5-ECC9F3942E4B}">
                <a14:imgProps xmlns:a14="http://schemas.microsoft.com/office/drawing/2010/main">
                  <a14:imgLayer r:embed="rId8">
                    <a14:imgEffect>
                      <a14:sharpenSoften amount="50000"/>
                    </a14:imgEffect>
                  </a14:imgLayer>
                </a14:imgProps>
              </a:ext>
            </a:extLst>
          </a:blip>
          <a:srcRect l="811" r="17066" b="3233"/>
          <a:stretch/>
        </p:blipFill>
        <p:spPr>
          <a:xfrm>
            <a:off x="3250009" y="2949661"/>
            <a:ext cx="5730082" cy="1519139"/>
          </a:xfrm>
          <a:prstGeom prst="rect">
            <a:avLst/>
          </a:prstGeom>
        </p:spPr>
      </p:pic>
      <p:sp>
        <p:nvSpPr>
          <p:cNvPr id="20" name="Arrow: Right 19">
            <a:extLst>
              <a:ext uri="{FF2B5EF4-FFF2-40B4-BE49-F238E27FC236}">
                <a16:creationId xmlns:a16="http://schemas.microsoft.com/office/drawing/2014/main" id="{D3C7A8D8-315E-4B91-83B6-9F21C304AFF6}"/>
              </a:ext>
            </a:extLst>
          </p:cNvPr>
          <p:cNvSpPr/>
          <p:nvPr/>
        </p:nvSpPr>
        <p:spPr>
          <a:xfrm>
            <a:off x="2386997" y="1060269"/>
            <a:ext cx="404026" cy="249796"/>
          </a:xfrm>
          <a:prstGeom prst="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1" name="Arrow: Right 20">
            <a:extLst>
              <a:ext uri="{FF2B5EF4-FFF2-40B4-BE49-F238E27FC236}">
                <a16:creationId xmlns:a16="http://schemas.microsoft.com/office/drawing/2014/main" id="{D5ABF5A9-06EB-4AD2-A109-AE14765D1B9C}"/>
              </a:ext>
            </a:extLst>
          </p:cNvPr>
          <p:cNvSpPr/>
          <p:nvPr/>
        </p:nvSpPr>
        <p:spPr>
          <a:xfrm>
            <a:off x="5218915" y="1096575"/>
            <a:ext cx="404026" cy="249796"/>
          </a:xfrm>
          <a:prstGeom prst="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2" name="Arrow: Right 21">
            <a:extLst>
              <a:ext uri="{FF2B5EF4-FFF2-40B4-BE49-F238E27FC236}">
                <a16:creationId xmlns:a16="http://schemas.microsoft.com/office/drawing/2014/main" id="{D1F9AB89-F327-4E46-9AD9-D2D738B45D3C}"/>
              </a:ext>
            </a:extLst>
          </p:cNvPr>
          <p:cNvSpPr/>
          <p:nvPr/>
        </p:nvSpPr>
        <p:spPr>
          <a:xfrm rot="8801540">
            <a:off x="5141548" y="2199812"/>
            <a:ext cx="766892" cy="254077"/>
          </a:xfrm>
          <a:prstGeom prst="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3" name="Arrow: Right 22">
            <a:extLst>
              <a:ext uri="{FF2B5EF4-FFF2-40B4-BE49-F238E27FC236}">
                <a16:creationId xmlns:a16="http://schemas.microsoft.com/office/drawing/2014/main" id="{E5DDFE0D-26E5-4E5D-9F61-AF59A2EFED8E}"/>
              </a:ext>
            </a:extLst>
          </p:cNvPr>
          <p:cNvSpPr/>
          <p:nvPr/>
        </p:nvSpPr>
        <p:spPr>
          <a:xfrm rot="12680434">
            <a:off x="2463163" y="2208066"/>
            <a:ext cx="766892" cy="254077"/>
          </a:xfrm>
          <a:prstGeom prst="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4" name="TextBox 23">
            <a:extLst>
              <a:ext uri="{FF2B5EF4-FFF2-40B4-BE49-F238E27FC236}">
                <a16:creationId xmlns:a16="http://schemas.microsoft.com/office/drawing/2014/main" id="{8AC86DC5-5C38-49F7-808F-B990E3D39917}"/>
              </a:ext>
            </a:extLst>
          </p:cNvPr>
          <p:cNvSpPr txBox="1"/>
          <p:nvPr/>
        </p:nvSpPr>
        <p:spPr>
          <a:xfrm>
            <a:off x="4304" y="1627445"/>
            <a:ext cx="2526257" cy="415498"/>
          </a:xfrm>
          <a:prstGeom prst="rect">
            <a:avLst/>
          </a:prstGeom>
          <a:noFill/>
        </p:spPr>
        <p:txBody>
          <a:bodyPr wrap="square" rtlCol="0">
            <a:spAutoFit/>
          </a:bodyPr>
          <a:lstStyle/>
          <a:p>
            <a:pPr algn="ctr"/>
            <a:r>
              <a:rPr lang="en-US" sz="1050" dirty="0">
                <a:latin typeface="Century Schoolbook" panose="02040604050505020304" pitchFamily="18" charset="0"/>
              </a:rPr>
              <a:t>Time dependent variational parameters</a:t>
            </a:r>
          </a:p>
        </p:txBody>
      </p:sp>
      <p:cxnSp>
        <p:nvCxnSpPr>
          <p:cNvPr id="26" name="Straight Arrow Connector 25">
            <a:extLst>
              <a:ext uri="{FF2B5EF4-FFF2-40B4-BE49-F238E27FC236}">
                <a16:creationId xmlns:a16="http://schemas.microsoft.com/office/drawing/2014/main" id="{BCD341FE-76B6-43A0-8006-48F912C2ADA2}"/>
              </a:ext>
            </a:extLst>
          </p:cNvPr>
          <p:cNvCxnSpPr/>
          <p:nvPr/>
        </p:nvCxnSpPr>
        <p:spPr>
          <a:xfrm flipV="1">
            <a:off x="593887" y="1346370"/>
            <a:ext cx="0" cy="35037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448A370F-A1E3-4245-9652-A44F08859A18}"/>
                  </a:ext>
                </a:extLst>
              </p:cNvPr>
              <p:cNvSpPr txBox="1"/>
              <p:nvPr/>
            </p:nvSpPr>
            <p:spPr>
              <a:xfrm>
                <a:off x="1111198" y="2496266"/>
                <a:ext cx="1776350" cy="428451"/>
              </a:xfrm>
              <a:prstGeom prst="rect">
                <a:avLst/>
              </a:prstGeom>
              <a:noFill/>
            </p:spPr>
            <p:txBody>
              <a:bodyPr wrap="square" rtlCol="0">
                <a:spAutoFit/>
              </a:bodyPr>
              <a:lstStyle/>
              <a:p>
                <a:pPr algn="ctr"/>
                <a14:m>
                  <m:oMath xmlns:m="http://schemas.openxmlformats.org/officeDocument/2006/math">
                    <m:sSub>
                      <m:sSubPr>
                        <m:ctrlPr>
                          <a:rPr lang="en-US" sz="1050" i="1">
                            <a:latin typeface="Cambria Math" panose="02040503050406030204" pitchFamily="18" charset="0"/>
                            <a:cs typeface="Arial" panose="020B0604020202020204" pitchFamily="34" charset="0"/>
                          </a:rPr>
                        </m:ctrlPr>
                      </m:sSubPr>
                      <m:e>
                        <m:r>
                          <a:rPr lang="en-US" sz="1050" i="1">
                            <a:latin typeface="Cambria Math" panose="02040503050406030204" pitchFamily="18" charset="0"/>
                            <a:cs typeface="Arial" panose="020B0604020202020204" pitchFamily="34" charset="0"/>
                          </a:rPr>
                          <m:t>𝑀</m:t>
                        </m:r>
                      </m:e>
                      <m:sub>
                        <m:r>
                          <a:rPr lang="en-US" sz="1050" i="1">
                            <a:latin typeface="Cambria Math" panose="02040503050406030204" pitchFamily="18" charset="0"/>
                            <a:cs typeface="Arial" panose="020B0604020202020204" pitchFamily="34" charset="0"/>
                          </a:rPr>
                          <m:t>𝜇𝜈</m:t>
                        </m:r>
                      </m:sub>
                    </m:sSub>
                  </m:oMath>
                </a14:m>
                <a:r>
                  <a:rPr lang="en-US" sz="1050" dirty="0">
                    <a:latin typeface="Century Schoolbook" panose="02040604050505020304" pitchFamily="18" charset="0"/>
                  </a:rPr>
                  <a:t> and </a:t>
                </a:r>
                <a14:m>
                  <m:oMath xmlns:m="http://schemas.openxmlformats.org/officeDocument/2006/math">
                    <m:sSub>
                      <m:sSubPr>
                        <m:ctrlPr>
                          <a:rPr lang="en-US" sz="1050" i="1">
                            <a:latin typeface="Cambria Math" panose="02040503050406030204" pitchFamily="18" charset="0"/>
                            <a:cs typeface="Arial" panose="020B0604020202020204" pitchFamily="34" charset="0"/>
                          </a:rPr>
                        </m:ctrlPr>
                      </m:sSubPr>
                      <m:e>
                        <m:r>
                          <a:rPr lang="en-US" sz="1050" i="1">
                            <a:latin typeface="Cambria Math" panose="02040503050406030204" pitchFamily="18" charset="0"/>
                            <a:cs typeface="Arial" panose="020B0604020202020204" pitchFamily="34" charset="0"/>
                          </a:rPr>
                          <m:t>𝑉</m:t>
                        </m:r>
                      </m:e>
                      <m:sub>
                        <m:r>
                          <a:rPr lang="en-US" sz="1050" i="1">
                            <a:latin typeface="Cambria Math" panose="02040503050406030204" pitchFamily="18" charset="0"/>
                            <a:cs typeface="Arial" panose="020B0604020202020204" pitchFamily="34" charset="0"/>
                          </a:rPr>
                          <m:t>𝜇</m:t>
                        </m:r>
                      </m:sub>
                    </m:sSub>
                  </m:oMath>
                </a14:m>
                <a:r>
                  <a:rPr lang="en-US" sz="1050" dirty="0">
                    <a:latin typeface="Century Schoolbook" panose="02040604050505020304" pitchFamily="18" charset="0"/>
                  </a:rPr>
                  <a:t> are measured on QPU </a:t>
                </a:r>
              </a:p>
            </p:txBody>
          </p:sp>
        </mc:Choice>
        <mc:Fallback xmlns="">
          <p:sp>
            <p:nvSpPr>
              <p:cNvPr id="27" name="TextBox 26">
                <a:extLst>
                  <a:ext uri="{FF2B5EF4-FFF2-40B4-BE49-F238E27FC236}">
                    <a16:creationId xmlns:a16="http://schemas.microsoft.com/office/drawing/2014/main" id="{448A370F-A1E3-4245-9652-A44F08859A18}"/>
                  </a:ext>
                </a:extLst>
              </p:cNvPr>
              <p:cNvSpPr txBox="1">
                <a:spLocks noRot="1" noChangeAspect="1" noMove="1" noResize="1" noEditPoints="1" noAdjustHandles="1" noChangeArrowheads="1" noChangeShapeType="1" noTextEdit="1"/>
              </p:cNvSpPr>
              <p:nvPr/>
            </p:nvSpPr>
            <p:spPr>
              <a:xfrm>
                <a:off x="1111198" y="2496266"/>
                <a:ext cx="1776350" cy="428451"/>
              </a:xfrm>
              <a:prstGeom prst="rect">
                <a:avLst/>
              </a:prstGeom>
              <a:blipFill>
                <a:blip r:embed="rId9"/>
                <a:stretch>
                  <a:fillRect b="-5714"/>
                </a:stretch>
              </a:blipFill>
            </p:spPr>
            <p:txBody>
              <a:bodyPr/>
              <a:lstStyle/>
              <a:p>
                <a:r>
                  <a:rPr lang="en-US">
                    <a:noFill/>
                  </a:rPr>
                  <a:t> </a:t>
                </a:r>
              </a:p>
            </p:txBody>
          </p:sp>
        </mc:Fallback>
      </mc:AlternateContent>
      <p:sp>
        <p:nvSpPr>
          <p:cNvPr id="28" name="TextBox 27">
            <a:extLst>
              <a:ext uri="{FF2B5EF4-FFF2-40B4-BE49-F238E27FC236}">
                <a16:creationId xmlns:a16="http://schemas.microsoft.com/office/drawing/2014/main" id="{BFA3E247-B19D-44E2-9624-D166E5F942FD}"/>
              </a:ext>
            </a:extLst>
          </p:cNvPr>
          <p:cNvSpPr txBox="1"/>
          <p:nvPr/>
        </p:nvSpPr>
        <p:spPr>
          <a:xfrm>
            <a:off x="240619" y="3589668"/>
            <a:ext cx="2788332" cy="646331"/>
          </a:xfrm>
          <a:prstGeom prst="rect">
            <a:avLst/>
          </a:prstGeom>
          <a:noFill/>
        </p:spPr>
        <p:txBody>
          <a:bodyPr wrap="square" rtlCol="0">
            <a:spAutoFit/>
          </a:bodyPr>
          <a:lstStyle/>
          <a:p>
            <a:r>
              <a:rPr lang="en-US" sz="1800" dirty="0">
                <a:latin typeface="Calibri" panose="020F0502020204030204" pitchFamily="34" charset="0"/>
                <a:cs typeface="Calibri" panose="020F0502020204030204" pitchFamily="34" charset="0"/>
              </a:rPr>
              <a:t>Accuracy is limited by the form of the ansatz </a:t>
            </a:r>
          </a:p>
        </p:txBody>
      </p:sp>
      <p:sp>
        <p:nvSpPr>
          <p:cNvPr id="2" name="Title 2">
            <a:extLst>
              <a:ext uri="{FF2B5EF4-FFF2-40B4-BE49-F238E27FC236}">
                <a16:creationId xmlns:a16="http://schemas.microsoft.com/office/drawing/2014/main" id="{E1B05ED6-3CC8-5586-AA9D-FF86DC604ADC}"/>
              </a:ext>
            </a:extLst>
          </p:cNvPr>
          <p:cNvSpPr txBox="1">
            <a:spLocks/>
          </p:cNvSpPr>
          <p:nvPr/>
        </p:nvSpPr>
        <p:spPr>
          <a:xfrm>
            <a:off x="281535" y="64845"/>
            <a:ext cx="9143999" cy="5715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US" sz="2800" b="1" i="0" dirty="0">
                <a:solidFill>
                  <a:schemeClr val="bg1"/>
                </a:solidFill>
                <a:effectLst/>
                <a:latin typeface="Calibri" panose="020F0502020204030204" pitchFamily="34" charset="0"/>
                <a:cs typeface="Calibri" panose="020F0502020204030204" pitchFamily="34" charset="0"/>
              </a:rPr>
              <a:t>Adaptive Variational Quantum Dynamics Simulations</a:t>
            </a:r>
          </a:p>
        </p:txBody>
      </p:sp>
      <p:sp>
        <p:nvSpPr>
          <p:cNvPr id="4" name="Slide Number Placeholder 4">
            <a:extLst>
              <a:ext uri="{FF2B5EF4-FFF2-40B4-BE49-F238E27FC236}">
                <a16:creationId xmlns:a16="http://schemas.microsoft.com/office/drawing/2014/main" id="{8EAAB69E-BE22-81DC-9DD1-6C2C19666D62}"/>
              </a:ext>
            </a:extLst>
          </p:cNvPr>
          <p:cNvSpPr txBox="1">
            <a:spLocks/>
          </p:cNvSpPr>
          <p:nvPr/>
        </p:nvSpPr>
        <p:spPr>
          <a:xfrm>
            <a:off x="4116656" y="4776606"/>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solidFill>
                  <a:schemeClr val="bg1"/>
                </a:solidFill>
              </a:rPr>
              <a:t>- </a:t>
            </a:r>
            <a:fld id="{00000000-1234-1234-1234-123412341234}" type="slidenum">
              <a:rPr lang="en-US" smtClean="0">
                <a:solidFill>
                  <a:schemeClr val="bg1"/>
                </a:solidFill>
              </a:rPr>
              <a:pPr algn="ctr"/>
              <a:t>20</a:t>
            </a:fld>
            <a:r>
              <a:rPr lang="en-US" dirty="0">
                <a:solidFill>
                  <a:schemeClr val="bg1"/>
                </a:solidFill>
              </a:rPr>
              <a:t> -</a:t>
            </a:r>
            <a:endParaRPr dirty="0">
              <a:solidFill>
                <a:schemeClr val="bg1"/>
              </a:solidFill>
            </a:endParaRPr>
          </a:p>
        </p:txBody>
      </p:sp>
    </p:spTree>
    <p:extLst>
      <p:ext uri="{BB962C8B-B14F-4D97-AF65-F5344CB8AC3E}">
        <p14:creationId xmlns:p14="http://schemas.microsoft.com/office/powerpoint/2010/main" val="29475470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BBE71F-7CCD-2027-A9CF-7CBA308B73C3}"/>
              </a:ext>
            </a:extLst>
          </p:cNvPr>
          <p:cNvSpPr txBox="1">
            <a:spLocks/>
          </p:cNvSpPr>
          <p:nvPr/>
        </p:nvSpPr>
        <p:spPr>
          <a:xfrm>
            <a:off x="500736" y="3761675"/>
            <a:ext cx="8643264" cy="715971"/>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Century Schoolbook" panose="02040604050505020304" pitchFamily="18" charset="0"/>
                <a:ea typeface="+mj-ea"/>
                <a:cs typeface="+mj-cs"/>
              </a:defRPr>
            </a:lvl1pPr>
          </a:lstStyle>
          <a:p>
            <a:r>
              <a:rPr lang="en-US" sz="2200" dirty="0">
                <a:latin typeface="Calibri" panose="020F0502020204030204" pitchFamily="34" charset="0"/>
                <a:cs typeface="Calibri" panose="020F0502020204030204" pitchFamily="34" charset="0"/>
              </a:rPr>
              <a:t>Two site Hubbard model on 4 qubits of IBM Kolkata quantum computer</a:t>
            </a:r>
          </a:p>
        </p:txBody>
      </p:sp>
      <p:sp>
        <p:nvSpPr>
          <p:cNvPr id="9" name="TextBox 8">
            <a:extLst>
              <a:ext uri="{FF2B5EF4-FFF2-40B4-BE49-F238E27FC236}">
                <a16:creationId xmlns:a16="http://schemas.microsoft.com/office/drawing/2014/main" id="{5D04DD51-130F-94A2-A8F7-61CC56E8197D}"/>
              </a:ext>
            </a:extLst>
          </p:cNvPr>
          <p:cNvSpPr txBox="1"/>
          <p:nvPr/>
        </p:nvSpPr>
        <p:spPr>
          <a:xfrm>
            <a:off x="1363134" y="3410126"/>
            <a:ext cx="3839832"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Retarded Green’s function versus time</a:t>
            </a:r>
          </a:p>
        </p:txBody>
      </p:sp>
      <p:sp>
        <p:nvSpPr>
          <p:cNvPr id="10" name="TextBox 9">
            <a:extLst>
              <a:ext uri="{FF2B5EF4-FFF2-40B4-BE49-F238E27FC236}">
                <a16:creationId xmlns:a16="http://schemas.microsoft.com/office/drawing/2014/main" id="{10B8EB31-D50B-2D91-50BB-004F7416874C}"/>
              </a:ext>
            </a:extLst>
          </p:cNvPr>
          <p:cNvSpPr txBox="1"/>
          <p:nvPr/>
        </p:nvSpPr>
        <p:spPr>
          <a:xfrm>
            <a:off x="6464551" y="3410126"/>
            <a:ext cx="2049037"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Spectral function</a:t>
            </a:r>
          </a:p>
        </p:txBody>
      </p:sp>
      <p:sp>
        <p:nvSpPr>
          <p:cNvPr id="4" name="Title 2">
            <a:extLst>
              <a:ext uri="{FF2B5EF4-FFF2-40B4-BE49-F238E27FC236}">
                <a16:creationId xmlns:a16="http://schemas.microsoft.com/office/drawing/2014/main" id="{26EFAF12-FE9D-3020-5416-EA30E9EE3533}"/>
              </a:ext>
            </a:extLst>
          </p:cNvPr>
          <p:cNvSpPr txBox="1">
            <a:spLocks/>
          </p:cNvSpPr>
          <p:nvPr/>
        </p:nvSpPr>
        <p:spPr>
          <a:xfrm>
            <a:off x="10483" y="73825"/>
            <a:ext cx="9143999" cy="5715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800" b="1" dirty="0">
                <a:solidFill>
                  <a:schemeClr val="bg1"/>
                </a:solidFill>
                <a:latin typeface="Calibri" panose="020F0502020204030204" pitchFamily="34" charset="0"/>
                <a:cs typeface="Calibri" panose="020F0502020204030204" pitchFamily="34" charset="0"/>
              </a:rPr>
              <a:t>Using AVQDS to calculate Green’s functions </a:t>
            </a:r>
            <a:endParaRPr lang="en-US" sz="2800" b="1" i="0" dirty="0">
              <a:solidFill>
                <a:schemeClr val="bg1"/>
              </a:solidFill>
              <a:effectLst/>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B10BEC3-2A75-1789-ED8A-11A410BCC11D}"/>
                  </a:ext>
                </a:extLst>
              </p:cNvPr>
              <p:cNvSpPr txBox="1"/>
              <p:nvPr/>
            </p:nvSpPr>
            <p:spPr>
              <a:xfrm>
                <a:off x="2377206" y="4355262"/>
                <a:ext cx="5329460" cy="369332"/>
              </a:xfrm>
              <a:prstGeom prst="rect">
                <a:avLst/>
              </a:prstGeom>
              <a:noFill/>
            </p:spPr>
            <p:txBody>
              <a:bodyPr wrap="square" rtlCol="0">
                <a:spAutoFit/>
              </a:bodyPr>
              <a:lstStyle/>
              <a:p>
                <a:r>
                  <a:rPr lang="en-US" dirty="0"/>
                  <a:t>Imaginary part of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𝐺</m:t>
                        </m:r>
                      </m:e>
                      <m:sup>
                        <m:r>
                          <a:rPr lang="en-US" b="0" i="1" smtClean="0">
                            <a:latin typeface="Cambria Math" panose="02040503050406030204" pitchFamily="18" charset="0"/>
                          </a:rPr>
                          <m:t>𝑅</m:t>
                        </m:r>
                      </m:sup>
                    </m:sSup>
                    <m:r>
                      <a:rPr lang="en-US" b="0" i="1" smtClean="0">
                        <a:latin typeface="Cambria Math" panose="02040503050406030204" pitchFamily="18" charset="0"/>
                      </a:rPr>
                      <m:t>(</m:t>
                    </m:r>
                    <m:r>
                      <a:rPr lang="en-US" b="0" i="1" smtClean="0">
                        <a:latin typeface="Cambria Math" panose="02040503050406030204" pitchFamily="18" charset="0"/>
                      </a:rPr>
                      <m:t>𝜔</m:t>
                    </m:r>
                    <m:r>
                      <a:rPr lang="en-US" b="0" i="1" smtClean="0">
                        <a:latin typeface="Cambria Math" panose="02040503050406030204" pitchFamily="18" charset="0"/>
                      </a:rPr>
                      <m:t>)</m:t>
                    </m:r>
                  </m:oMath>
                </a14:m>
                <a:r>
                  <a:rPr lang="en-US" dirty="0"/>
                  <a:t> using </a:t>
                </a:r>
                <a:r>
                  <a:rPr lang="en-US" dirty="0" err="1"/>
                  <a:t>Pade</a:t>
                </a:r>
                <a:r>
                  <a:rPr lang="en-US" dirty="0"/>
                  <a:t> approximation</a:t>
                </a:r>
              </a:p>
            </p:txBody>
          </p:sp>
        </mc:Choice>
        <mc:Fallback xmlns="">
          <p:sp>
            <p:nvSpPr>
              <p:cNvPr id="6" name="TextBox 5">
                <a:extLst>
                  <a:ext uri="{FF2B5EF4-FFF2-40B4-BE49-F238E27FC236}">
                    <a16:creationId xmlns:a16="http://schemas.microsoft.com/office/drawing/2014/main" id="{1B10BEC3-2A75-1789-ED8A-11A410BCC11D}"/>
                  </a:ext>
                </a:extLst>
              </p:cNvPr>
              <p:cNvSpPr txBox="1">
                <a:spLocks noRot="1" noChangeAspect="1" noMove="1" noResize="1" noEditPoints="1" noAdjustHandles="1" noChangeArrowheads="1" noChangeShapeType="1" noTextEdit="1"/>
              </p:cNvSpPr>
              <p:nvPr/>
            </p:nvSpPr>
            <p:spPr>
              <a:xfrm>
                <a:off x="2377206" y="4355262"/>
                <a:ext cx="5329460" cy="369332"/>
              </a:xfrm>
              <a:prstGeom prst="rect">
                <a:avLst/>
              </a:prstGeom>
              <a:blipFill>
                <a:blip r:embed="rId3"/>
                <a:stretch>
                  <a:fillRect l="-476" b="-3333"/>
                </a:stretch>
              </a:blipFill>
            </p:spPr>
            <p:txBody>
              <a:bodyPr/>
              <a:lstStyle/>
              <a:p>
                <a:r>
                  <a:rPr lang="en-US">
                    <a:noFill/>
                  </a:rPr>
                  <a:t> </a:t>
                </a:r>
              </a:p>
            </p:txBody>
          </p:sp>
        </mc:Fallback>
      </mc:AlternateContent>
      <p:sp>
        <p:nvSpPr>
          <p:cNvPr id="7" name="Slide Number Placeholder 4">
            <a:extLst>
              <a:ext uri="{FF2B5EF4-FFF2-40B4-BE49-F238E27FC236}">
                <a16:creationId xmlns:a16="http://schemas.microsoft.com/office/drawing/2014/main" id="{7271C1F7-A4FD-DF6D-8096-27F32B8F3D6D}"/>
              </a:ext>
            </a:extLst>
          </p:cNvPr>
          <p:cNvSpPr txBox="1">
            <a:spLocks/>
          </p:cNvSpPr>
          <p:nvPr/>
        </p:nvSpPr>
        <p:spPr>
          <a:xfrm>
            <a:off x="4116656" y="4776606"/>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solidFill>
                  <a:schemeClr val="bg1"/>
                </a:solidFill>
              </a:rPr>
              <a:t>- </a:t>
            </a:r>
            <a:fld id="{00000000-1234-1234-1234-123412341234}" type="slidenum">
              <a:rPr lang="en-US" smtClean="0">
                <a:solidFill>
                  <a:schemeClr val="bg1"/>
                </a:solidFill>
              </a:rPr>
              <a:pPr algn="ctr"/>
              <a:t>21</a:t>
            </a:fld>
            <a:r>
              <a:rPr lang="en-US" dirty="0">
                <a:solidFill>
                  <a:schemeClr val="bg1"/>
                </a:solidFill>
              </a:rPr>
              <a:t> -</a:t>
            </a:r>
            <a:endParaRPr dirty="0">
              <a:solidFill>
                <a:schemeClr val="bg1"/>
              </a:solidFill>
            </a:endParaRPr>
          </a:p>
        </p:txBody>
      </p:sp>
      <p:pic>
        <p:nvPicPr>
          <p:cNvPr id="5" name="Picture 4">
            <a:extLst>
              <a:ext uri="{FF2B5EF4-FFF2-40B4-BE49-F238E27FC236}">
                <a16:creationId xmlns:a16="http://schemas.microsoft.com/office/drawing/2014/main" id="{238CF534-662E-964D-9755-6092D1E9C648}"/>
              </a:ext>
            </a:extLst>
          </p:cNvPr>
          <p:cNvPicPr>
            <a:picLocks noChangeAspect="1"/>
          </p:cNvPicPr>
          <p:nvPr/>
        </p:nvPicPr>
        <p:blipFill>
          <a:blip r:embed="rId4"/>
          <a:stretch>
            <a:fillRect/>
          </a:stretch>
        </p:blipFill>
        <p:spPr>
          <a:xfrm>
            <a:off x="624102" y="932904"/>
            <a:ext cx="7772400" cy="2477222"/>
          </a:xfrm>
          <a:prstGeom prst="rect">
            <a:avLst/>
          </a:prstGeom>
        </p:spPr>
      </p:pic>
    </p:spTree>
    <p:extLst>
      <p:ext uri="{BB962C8B-B14F-4D97-AF65-F5344CB8AC3E}">
        <p14:creationId xmlns:p14="http://schemas.microsoft.com/office/powerpoint/2010/main" val="16665170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F4100-241B-104A-AA7D-6A652825D38F}"/>
              </a:ext>
            </a:extLst>
          </p:cNvPr>
          <p:cNvSpPr>
            <a:spLocks noGrp="1"/>
          </p:cNvSpPr>
          <p:nvPr>
            <p:ph type="title"/>
          </p:nvPr>
        </p:nvSpPr>
        <p:spPr>
          <a:xfrm>
            <a:off x="749692" y="85313"/>
            <a:ext cx="7911106" cy="493613"/>
          </a:xfrm>
        </p:spPr>
        <p:txBody>
          <a:bodyPr/>
          <a:lstStyle/>
          <a:p>
            <a:r>
              <a:rPr lang="en-US" dirty="0">
                <a:latin typeface="Calibri" panose="020F0502020204030204" pitchFamily="34" charset="0"/>
                <a:cs typeface="Calibri" panose="020F0502020204030204" pitchFamily="34" charset="0"/>
              </a:rPr>
              <a:t>Simple error detection and mitigation works</a:t>
            </a:r>
          </a:p>
        </p:txBody>
      </p:sp>
      <p:sp>
        <p:nvSpPr>
          <p:cNvPr id="5" name="Slide Number Placeholder 4">
            <a:extLst>
              <a:ext uri="{FF2B5EF4-FFF2-40B4-BE49-F238E27FC236}">
                <a16:creationId xmlns:a16="http://schemas.microsoft.com/office/drawing/2014/main" id="{134268E0-3C15-6E4C-A5AA-BDAA26897B0A}"/>
              </a:ext>
            </a:extLst>
          </p:cNvPr>
          <p:cNvSpPr>
            <a:spLocks noGrp="1"/>
          </p:cNvSpPr>
          <p:nvPr>
            <p:ph type="sldNum" idx="12"/>
          </p:nvPr>
        </p:nvSpPr>
        <p:spPr>
          <a:xfrm>
            <a:off x="665245" y="4776606"/>
            <a:ext cx="925708" cy="273844"/>
          </a:xfrm>
        </p:spPr>
        <p:txBody>
          <a:bodyPr/>
          <a:lstStyle/>
          <a:p>
            <a:pPr marL="0" lvl="0" indent="0" algn="ctr" rtl="0">
              <a:spcBef>
                <a:spcPts val="0"/>
              </a:spcBef>
              <a:spcAft>
                <a:spcPts val="0"/>
              </a:spcAft>
              <a:buNone/>
            </a:pPr>
            <a:r>
              <a:rPr lang="en-US" dirty="0"/>
              <a:t>- </a:t>
            </a:r>
            <a:fld id="{00000000-1234-1234-1234-123412341234}" type="slidenum">
              <a:rPr lang="en-US" smtClean="0"/>
              <a:t>22</a:t>
            </a:fld>
            <a:r>
              <a:rPr lang="en-US" dirty="0"/>
              <a:t> -</a:t>
            </a:r>
            <a:endParaRPr dirty="0"/>
          </a:p>
        </p:txBody>
      </p:sp>
      <p:sp>
        <p:nvSpPr>
          <p:cNvPr id="3" name="TextBox 2">
            <a:extLst>
              <a:ext uri="{FF2B5EF4-FFF2-40B4-BE49-F238E27FC236}">
                <a16:creationId xmlns:a16="http://schemas.microsoft.com/office/drawing/2014/main" id="{DE313A72-6BBD-9246-BAD7-164077ACEBDE}"/>
              </a:ext>
            </a:extLst>
          </p:cNvPr>
          <p:cNvSpPr txBox="1"/>
          <p:nvPr/>
        </p:nvSpPr>
        <p:spPr>
          <a:xfrm>
            <a:off x="1283810" y="3347425"/>
            <a:ext cx="6026200" cy="400110"/>
          </a:xfrm>
          <a:prstGeom prst="rect">
            <a:avLst/>
          </a:prstGeom>
          <a:noFill/>
        </p:spPr>
        <p:txBody>
          <a:bodyPr wrap="square" rtlCol="0">
            <a:spAutoFit/>
          </a:bodyPr>
          <a:lstStyle/>
          <a:p>
            <a:r>
              <a:rPr lang="en-US" sz="2000" i="1" dirty="0">
                <a:latin typeface="Calibri" panose="020F0502020204030204" pitchFamily="34" charset="0"/>
                <a:cs typeface="Calibri" panose="020F0502020204030204" pitchFamily="34" charset="0"/>
              </a:rPr>
              <a:t>[[4,2,2]] error correction code</a:t>
            </a:r>
          </a:p>
        </p:txBody>
      </p:sp>
      <p:sp>
        <p:nvSpPr>
          <p:cNvPr id="6" name="Rectangle 5">
            <a:extLst>
              <a:ext uri="{FF2B5EF4-FFF2-40B4-BE49-F238E27FC236}">
                <a16:creationId xmlns:a16="http://schemas.microsoft.com/office/drawing/2014/main" id="{E7CD9B6D-4F61-E341-8B02-802E1CFB3D97}"/>
              </a:ext>
            </a:extLst>
          </p:cNvPr>
          <p:cNvSpPr/>
          <p:nvPr/>
        </p:nvSpPr>
        <p:spPr>
          <a:xfrm>
            <a:off x="4674037" y="4776606"/>
            <a:ext cx="4679486" cy="338554"/>
          </a:xfrm>
          <a:prstGeom prst="rect">
            <a:avLst/>
          </a:prstGeom>
        </p:spPr>
        <p:txBody>
          <a:bodyPr wrap="none">
            <a:spAutoFit/>
          </a:bodyPr>
          <a:lstStyle/>
          <a:p>
            <a:r>
              <a:rPr lang="en-US" sz="1600" i="1" dirty="0" err="1">
                <a:solidFill>
                  <a:schemeClr val="bg1"/>
                </a:solidFill>
                <a:latin typeface="+mn-lt"/>
                <a:cs typeface="Calibri" panose="020F0502020204030204" pitchFamily="34" charset="0"/>
              </a:rPr>
              <a:t>Urbanek</a:t>
            </a:r>
            <a:r>
              <a:rPr lang="en-US" sz="1600" i="1" dirty="0">
                <a:solidFill>
                  <a:schemeClr val="bg1"/>
                </a:solidFill>
                <a:latin typeface="+mn-lt"/>
                <a:cs typeface="Calibri" panose="020F0502020204030204" pitchFamily="34" charset="0"/>
              </a:rPr>
              <a:t> et al, Phys. Rev. A 102, 022427 (2020)</a:t>
            </a:r>
          </a:p>
        </p:txBody>
      </p:sp>
      <p:pic>
        <p:nvPicPr>
          <p:cNvPr id="9" name="Picture 8">
            <a:extLst>
              <a:ext uri="{FF2B5EF4-FFF2-40B4-BE49-F238E27FC236}">
                <a16:creationId xmlns:a16="http://schemas.microsoft.com/office/drawing/2014/main" id="{93ED4D89-1F68-C228-8297-0F8E252DF617}"/>
              </a:ext>
            </a:extLst>
          </p:cNvPr>
          <p:cNvPicPr>
            <a:picLocks noChangeAspect="1"/>
          </p:cNvPicPr>
          <p:nvPr/>
        </p:nvPicPr>
        <p:blipFill>
          <a:blip r:embed="rId2"/>
          <a:stretch>
            <a:fillRect/>
          </a:stretch>
        </p:blipFill>
        <p:spPr>
          <a:xfrm>
            <a:off x="416076" y="1154139"/>
            <a:ext cx="4817836" cy="2252599"/>
          </a:xfrm>
          <a:prstGeom prst="rect">
            <a:avLst/>
          </a:prstGeom>
        </p:spPr>
      </p:pic>
      <p:pic>
        <p:nvPicPr>
          <p:cNvPr id="14" name="Picture 13">
            <a:extLst>
              <a:ext uri="{FF2B5EF4-FFF2-40B4-BE49-F238E27FC236}">
                <a16:creationId xmlns:a16="http://schemas.microsoft.com/office/drawing/2014/main" id="{CBEAEC27-75A9-6A2D-C274-C626BA04D166}"/>
              </a:ext>
            </a:extLst>
          </p:cNvPr>
          <p:cNvPicPr>
            <a:picLocks noChangeAspect="1"/>
          </p:cNvPicPr>
          <p:nvPr/>
        </p:nvPicPr>
        <p:blipFill>
          <a:blip r:embed="rId3"/>
          <a:stretch>
            <a:fillRect/>
          </a:stretch>
        </p:blipFill>
        <p:spPr>
          <a:xfrm>
            <a:off x="5830389" y="1154139"/>
            <a:ext cx="2959243" cy="2540763"/>
          </a:xfrm>
          <a:prstGeom prst="rect">
            <a:avLst/>
          </a:prstGeom>
        </p:spPr>
      </p:pic>
      <p:sp>
        <p:nvSpPr>
          <p:cNvPr id="15" name="Text Placeholder 2">
            <a:extLst>
              <a:ext uri="{FF2B5EF4-FFF2-40B4-BE49-F238E27FC236}">
                <a16:creationId xmlns:a16="http://schemas.microsoft.com/office/drawing/2014/main" id="{14707C5D-5F8C-BC9F-05F0-C62EC3011214}"/>
              </a:ext>
            </a:extLst>
          </p:cNvPr>
          <p:cNvSpPr>
            <a:spLocks noGrp="1"/>
          </p:cNvSpPr>
          <p:nvPr>
            <p:ph type="body" idx="1"/>
          </p:nvPr>
        </p:nvSpPr>
        <p:spPr>
          <a:xfrm>
            <a:off x="631249" y="4063556"/>
            <a:ext cx="8512751" cy="3649263"/>
          </a:xfrm>
        </p:spPr>
        <p:txBody>
          <a:bodyPr/>
          <a:lstStyle/>
          <a:p>
            <a:pPr marL="50800" indent="0">
              <a:buNone/>
            </a:pPr>
            <a:r>
              <a:rPr lang="en-US" sz="2400" dirty="0"/>
              <a:t>2 logical qubit H</a:t>
            </a:r>
            <a:r>
              <a:rPr lang="en-US" sz="2400" baseline="-25000" dirty="0"/>
              <a:t>2</a:t>
            </a:r>
            <a:r>
              <a:rPr lang="en-US" sz="2400" dirty="0"/>
              <a:t> molecule on 6 qubits with minimal basis</a:t>
            </a:r>
          </a:p>
        </p:txBody>
      </p:sp>
    </p:spTree>
    <p:extLst>
      <p:ext uri="{BB962C8B-B14F-4D97-AF65-F5344CB8AC3E}">
        <p14:creationId xmlns:p14="http://schemas.microsoft.com/office/powerpoint/2010/main" val="425533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CustomShape 1"/>
          <p:cNvSpPr/>
          <p:nvPr/>
        </p:nvSpPr>
        <p:spPr>
          <a:xfrm>
            <a:off x="3870506" y="829339"/>
            <a:ext cx="5273494" cy="3828060"/>
          </a:xfrm>
          <a:prstGeom prst="rect">
            <a:avLst/>
          </a:prstGeom>
          <a:noFill/>
          <a:ln w="9360">
            <a:noFill/>
          </a:ln>
        </p:spPr>
        <p:style>
          <a:lnRef idx="0">
            <a:scrgbClr r="0" g="0" b="0"/>
          </a:lnRef>
          <a:fillRef idx="0">
            <a:scrgbClr r="0" g="0" b="0"/>
          </a:fillRef>
          <a:effectRef idx="0">
            <a:scrgbClr r="0" g="0" b="0"/>
          </a:effectRef>
          <a:fontRef idx="minor"/>
        </p:style>
        <p:txBody>
          <a:bodyPr lIns="68310" tIns="33750" rIns="68310" bIns="33750">
            <a:noAutofit/>
          </a:bodyPr>
          <a:lstStyle/>
          <a:p>
            <a:pPr>
              <a:lnSpc>
                <a:spcPct val="100000"/>
              </a:lnSpc>
            </a:pPr>
            <a:r>
              <a:rPr lang="en-US" sz="1500" b="1" spc="-1" dirty="0">
                <a:solidFill>
                  <a:srgbClr val="106636"/>
                </a:solidFill>
                <a:latin typeface="Arial"/>
                <a:ea typeface="DejaVu Sans"/>
              </a:rPr>
              <a:t>Scientific Achievement</a:t>
            </a:r>
            <a:endParaRPr lang="en-US" sz="1500" spc="-1" dirty="0">
              <a:latin typeface="Arial"/>
            </a:endParaRPr>
          </a:p>
          <a:p>
            <a:pPr>
              <a:spcAft>
                <a:spcPts val="919"/>
              </a:spcAft>
            </a:pPr>
            <a:r>
              <a:rPr lang="en-US" sz="1350" b="1" spc="-1" dirty="0">
                <a:latin typeface="Calibri"/>
                <a:ea typeface="DejaVu Sans"/>
              </a:rPr>
              <a:t>Design of a practical mitigation strategy for drastically reducing errors and noise present in quantum computers based on superconducting qubits opens new opportunities for scientific discovery.</a:t>
            </a:r>
            <a:endParaRPr lang="en-US" sz="1350" spc="-1" dirty="0">
              <a:latin typeface="Arial"/>
            </a:endParaRPr>
          </a:p>
          <a:p>
            <a:pPr>
              <a:lnSpc>
                <a:spcPct val="100000"/>
              </a:lnSpc>
            </a:pPr>
            <a:r>
              <a:rPr lang="en-US" sz="1500" b="1" spc="-1" dirty="0">
                <a:solidFill>
                  <a:srgbClr val="106636"/>
                </a:solidFill>
                <a:latin typeface="Arial"/>
                <a:ea typeface="DejaVu Sans"/>
              </a:rPr>
              <a:t>Significance and Impact</a:t>
            </a:r>
            <a:endParaRPr lang="en-US" sz="1500" spc="-1" dirty="0">
              <a:latin typeface="Arial"/>
            </a:endParaRPr>
          </a:p>
          <a:p>
            <a:pPr>
              <a:spcAft>
                <a:spcPts val="919"/>
              </a:spcAft>
            </a:pPr>
            <a:r>
              <a:rPr lang="en-US" sz="1350" b="1" spc="-1" dirty="0">
                <a:latin typeface="Calibri"/>
                <a:ea typeface="DejaVu Sans"/>
              </a:rPr>
              <a:t>Combination of both existing and LBNL’s new mitigation approaches enables larger scale simulations leading to quantum circuits with hundreds of operations to be run on quantum computers.</a:t>
            </a:r>
            <a:endParaRPr lang="en-US" sz="1350" spc="-1" dirty="0">
              <a:latin typeface="Arial"/>
            </a:endParaRPr>
          </a:p>
          <a:p>
            <a:pPr>
              <a:lnSpc>
                <a:spcPct val="100000"/>
              </a:lnSpc>
            </a:pPr>
            <a:r>
              <a:rPr lang="en-US" sz="1500" b="1" spc="-1" dirty="0">
                <a:solidFill>
                  <a:srgbClr val="106636"/>
                </a:solidFill>
                <a:latin typeface="Arial"/>
                <a:ea typeface="DejaVu Sans"/>
              </a:rPr>
              <a:t>Additional Details</a:t>
            </a:r>
          </a:p>
          <a:p>
            <a:pPr marL="162000" indent="-161190">
              <a:spcAft>
                <a:spcPts val="217"/>
              </a:spcAft>
              <a:buFont typeface="Verdana"/>
              <a:buChar char="–"/>
            </a:pPr>
            <a:r>
              <a:rPr lang="en-US" sz="1350" spc="-1" dirty="0">
                <a:latin typeface="Calibri"/>
                <a:ea typeface="DejaVu Sans"/>
              </a:rPr>
              <a:t>Only Google has done better, but with simplified problems</a:t>
            </a:r>
          </a:p>
          <a:p>
            <a:pPr marL="162000" indent="-161190">
              <a:spcAft>
                <a:spcPts val="217"/>
              </a:spcAft>
              <a:buFont typeface="Verdana"/>
              <a:buChar char="–"/>
            </a:pPr>
            <a:r>
              <a:rPr lang="en-US" sz="1350" spc="-1" dirty="0">
                <a:latin typeface="Calibri"/>
                <a:ea typeface="DejaVu Sans"/>
              </a:rPr>
              <a:t>Team science, requiring physicists, chemists, computer scientists and applied mathematicians needed to achieve this result</a:t>
            </a:r>
          </a:p>
          <a:p>
            <a:pPr marL="162000" indent="-161190">
              <a:spcAft>
                <a:spcPts val="217"/>
              </a:spcAft>
              <a:buFont typeface="Verdana"/>
              <a:buChar char="–"/>
            </a:pPr>
            <a:r>
              <a:rPr lang="en-US" sz="1350" spc="-1" dirty="0">
                <a:latin typeface="Calibri"/>
                <a:ea typeface="DejaVu Sans"/>
              </a:rPr>
              <a:t>Science “Cutting Through the Noise” highlighted on CSA website, DOE ASCR Web Highlight in development, picked up by science outlets</a:t>
            </a:r>
          </a:p>
          <a:p>
            <a:pPr marL="162000" indent="-161190">
              <a:spcAft>
                <a:spcPts val="217"/>
              </a:spcAft>
              <a:buFont typeface="Verdana"/>
              <a:buChar char="–"/>
            </a:pPr>
            <a:r>
              <a:rPr lang="en-US" sz="1350" spc="-1" dirty="0">
                <a:latin typeface="Calibri"/>
                <a:ea typeface="DejaVu Sans"/>
              </a:rPr>
              <a:t>Would require a Quantum Volume of &gt; 48,000; Current hardware as QV of 2048!</a:t>
            </a:r>
          </a:p>
          <a:p>
            <a:pPr marL="162000" indent="-161190">
              <a:spcAft>
                <a:spcPts val="217"/>
              </a:spcAft>
              <a:buFont typeface="Verdana"/>
              <a:buChar char="–"/>
            </a:pPr>
            <a:endParaRPr lang="en-US" sz="1350" spc="-1" dirty="0">
              <a:latin typeface="Arial"/>
            </a:endParaRPr>
          </a:p>
        </p:txBody>
      </p:sp>
      <p:sp>
        <p:nvSpPr>
          <p:cNvPr id="85" name="CustomShape 2"/>
          <p:cNvSpPr/>
          <p:nvPr/>
        </p:nvSpPr>
        <p:spPr>
          <a:xfrm>
            <a:off x="0" y="56768"/>
            <a:ext cx="9152709" cy="544050"/>
          </a:xfrm>
          <a:prstGeom prst="rect">
            <a:avLst/>
          </a:prstGeom>
          <a:noFill/>
          <a:ln w="9360">
            <a:noFill/>
          </a:ln>
        </p:spPr>
        <p:style>
          <a:lnRef idx="0">
            <a:scrgbClr r="0" g="0" b="0"/>
          </a:lnRef>
          <a:fillRef idx="0">
            <a:scrgbClr r="0" g="0" b="0"/>
          </a:fillRef>
          <a:effectRef idx="0">
            <a:scrgbClr r="0" g="0" b="0"/>
          </a:effectRef>
          <a:fontRef idx="minor"/>
        </p:style>
        <p:txBody>
          <a:bodyPr lIns="68310" tIns="33750" rIns="68310" bIns="33750" anchor="ctr">
            <a:noAutofit/>
          </a:bodyPr>
          <a:lstStyle/>
          <a:p>
            <a:pPr algn="ctr"/>
            <a:r>
              <a:rPr lang="en-US" sz="2200" b="1" spc="-1" dirty="0">
                <a:solidFill>
                  <a:schemeClr val="bg1"/>
                </a:solidFill>
                <a:latin typeface="Arial"/>
                <a:ea typeface="DejaVu Sans"/>
              </a:rPr>
              <a:t>Accurate magnetic materials simulation with quantum computers</a:t>
            </a:r>
            <a:endParaRPr lang="en-US" sz="2200" b="1" spc="-1" dirty="0">
              <a:solidFill>
                <a:schemeClr val="bg1"/>
              </a:solidFill>
              <a:latin typeface="Arial"/>
            </a:endParaRPr>
          </a:p>
        </p:txBody>
      </p:sp>
      <p:sp>
        <p:nvSpPr>
          <p:cNvPr id="86" name="CustomShape 3"/>
          <p:cNvSpPr/>
          <p:nvPr/>
        </p:nvSpPr>
        <p:spPr>
          <a:xfrm>
            <a:off x="262453" y="3751866"/>
            <a:ext cx="3435658" cy="497070"/>
          </a:xfrm>
          <a:prstGeom prst="rect">
            <a:avLst/>
          </a:prstGeom>
          <a:noFill/>
          <a:ln w="0">
            <a:noFill/>
          </a:ln>
        </p:spPr>
        <p:style>
          <a:lnRef idx="0">
            <a:scrgbClr r="0" g="0" b="0"/>
          </a:lnRef>
          <a:fillRef idx="0">
            <a:scrgbClr r="0" g="0" b="0"/>
          </a:fillRef>
          <a:effectRef idx="0">
            <a:scrgbClr r="0" g="0" b="0"/>
          </a:effectRef>
          <a:fontRef idx="minor"/>
        </p:style>
        <p:txBody>
          <a:bodyPr lIns="67500" tIns="33750" rIns="67500" bIns="33750">
            <a:noAutofit/>
          </a:bodyPr>
          <a:lstStyle/>
          <a:p>
            <a:pPr>
              <a:lnSpc>
                <a:spcPct val="100000"/>
              </a:lnSpc>
            </a:pPr>
            <a:r>
              <a:rPr lang="en-US" sz="1050" b="1" spc="-1" dirty="0">
                <a:latin typeface="Calibri"/>
                <a:ea typeface="DejaVu Sans"/>
              </a:rPr>
              <a:t>Effect of mitigation:</a:t>
            </a:r>
            <a:r>
              <a:rPr lang="en-US" sz="1050" spc="-1" dirty="0">
                <a:latin typeface="Calibri"/>
                <a:ea typeface="DejaVu Sans"/>
              </a:rPr>
              <a:t> Time evolution of a six-qubit magnetic model calculated without and with error mitigation.</a:t>
            </a:r>
          </a:p>
          <a:p>
            <a:pPr>
              <a:lnSpc>
                <a:spcPct val="100000"/>
              </a:lnSpc>
            </a:pPr>
            <a:endParaRPr lang="en-US" sz="1050" spc="-1" dirty="0">
              <a:latin typeface="Calibri"/>
            </a:endParaRPr>
          </a:p>
          <a:p>
            <a:pPr>
              <a:lnSpc>
                <a:spcPct val="100000"/>
              </a:lnSpc>
            </a:pPr>
            <a:r>
              <a:rPr lang="en-US" sz="1800" b="1" spc="-1" dirty="0">
                <a:latin typeface="Calibri"/>
              </a:rPr>
              <a:t>Longest time = 210 CNOTs</a:t>
            </a:r>
            <a:endParaRPr lang="en-US" sz="1800" b="1" spc="-1" dirty="0">
              <a:latin typeface="Arial"/>
            </a:endParaRPr>
          </a:p>
        </p:txBody>
      </p:sp>
      <p:sp>
        <p:nvSpPr>
          <p:cNvPr id="2" name="TextBox 1">
            <a:extLst>
              <a:ext uri="{FF2B5EF4-FFF2-40B4-BE49-F238E27FC236}">
                <a16:creationId xmlns:a16="http://schemas.microsoft.com/office/drawing/2014/main" id="{D002F743-DC80-FA42-91B5-5AD790E388E9}"/>
              </a:ext>
            </a:extLst>
          </p:cNvPr>
          <p:cNvSpPr txBox="1"/>
          <p:nvPr/>
        </p:nvSpPr>
        <p:spPr>
          <a:xfrm>
            <a:off x="905608" y="4778955"/>
            <a:ext cx="3170539" cy="307777"/>
          </a:xfrm>
          <a:prstGeom prst="rect">
            <a:avLst/>
          </a:prstGeom>
          <a:noFill/>
        </p:spPr>
        <p:txBody>
          <a:bodyPr wrap="square" rtlCol="0">
            <a:spAutoFit/>
          </a:bodyPr>
          <a:lstStyle/>
          <a:p>
            <a:r>
              <a:rPr lang="en-US" b="1" dirty="0">
                <a:solidFill>
                  <a:schemeClr val="bg1"/>
                </a:solidFill>
              </a:rPr>
              <a:t>Phys. Rev. Lett. 127, 270502 (2021) </a:t>
            </a:r>
          </a:p>
        </p:txBody>
      </p:sp>
      <p:pic>
        <p:nvPicPr>
          <p:cNvPr id="9" name="Picture 8">
            <a:extLst>
              <a:ext uri="{FF2B5EF4-FFF2-40B4-BE49-F238E27FC236}">
                <a16:creationId xmlns:a16="http://schemas.microsoft.com/office/drawing/2014/main" id="{CC21E666-4E37-4F4D-82F1-0097B224BD7A}"/>
              </a:ext>
            </a:extLst>
          </p:cNvPr>
          <p:cNvPicPr>
            <a:picLocks noChangeAspect="1"/>
          </p:cNvPicPr>
          <p:nvPr/>
        </p:nvPicPr>
        <p:blipFill>
          <a:blip r:embed="rId3"/>
          <a:stretch>
            <a:fillRect/>
          </a:stretch>
        </p:blipFill>
        <p:spPr>
          <a:xfrm>
            <a:off x="5715001" y="4694316"/>
            <a:ext cx="912465" cy="456233"/>
          </a:xfrm>
          <a:prstGeom prst="rect">
            <a:avLst/>
          </a:prstGeom>
        </p:spPr>
      </p:pic>
      <p:pic>
        <p:nvPicPr>
          <p:cNvPr id="10" name="Picture 9">
            <a:extLst>
              <a:ext uri="{FF2B5EF4-FFF2-40B4-BE49-F238E27FC236}">
                <a16:creationId xmlns:a16="http://schemas.microsoft.com/office/drawing/2014/main" id="{9E0106F5-2F38-0948-9C6E-007B972DE290}"/>
              </a:ext>
            </a:extLst>
          </p:cNvPr>
          <p:cNvPicPr/>
          <p:nvPr/>
        </p:nvPicPr>
        <p:blipFill>
          <a:blip r:embed="rId4">
            <a:extLst>
              <a:ext uri="{28A0092B-C50C-407E-A947-70E740481C1C}">
                <a14:useLocalDpi xmlns:a14="http://schemas.microsoft.com/office/drawing/2010/main" val="0"/>
              </a:ext>
            </a:extLst>
          </a:blip>
          <a:stretch>
            <a:fillRect/>
          </a:stretch>
        </p:blipFill>
        <p:spPr>
          <a:xfrm>
            <a:off x="8307887" y="4707976"/>
            <a:ext cx="837756" cy="435523"/>
          </a:xfrm>
          <a:prstGeom prst="rect">
            <a:avLst/>
          </a:prstGeom>
          <a:solidFill>
            <a:schemeClr val="bg1"/>
          </a:solidFill>
        </p:spPr>
      </p:pic>
      <p:sp>
        <p:nvSpPr>
          <p:cNvPr id="11" name="TextBox 10">
            <a:extLst>
              <a:ext uri="{FF2B5EF4-FFF2-40B4-BE49-F238E27FC236}">
                <a16:creationId xmlns:a16="http://schemas.microsoft.com/office/drawing/2014/main" id="{DFEA2A65-2F99-F941-8098-D2F152D20B94}"/>
              </a:ext>
            </a:extLst>
          </p:cNvPr>
          <p:cNvSpPr txBox="1"/>
          <p:nvPr/>
        </p:nvSpPr>
        <p:spPr>
          <a:xfrm>
            <a:off x="6696961" y="4771848"/>
            <a:ext cx="1541431" cy="307777"/>
          </a:xfrm>
          <a:prstGeom prst="rect">
            <a:avLst/>
          </a:prstGeom>
          <a:solidFill>
            <a:srgbClr val="FFC000"/>
          </a:solidFill>
          <a:ln>
            <a:solidFill>
              <a:schemeClr val="tx1"/>
            </a:solidFill>
          </a:ln>
        </p:spPr>
        <p:txBody>
          <a:bodyPr wrap="square" rtlCol="0">
            <a:spAutoFit/>
          </a:bodyPr>
          <a:lstStyle/>
          <a:p>
            <a:r>
              <a:rPr lang="en-US" b="1" dirty="0">
                <a:solidFill>
                  <a:schemeClr val="accent4"/>
                </a:solidFill>
              </a:rPr>
              <a:t>HEP </a:t>
            </a:r>
            <a:r>
              <a:rPr lang="en-US" b="1" dirty="0" err="1">
                <a:solidFill>
                  <a:schemeClr val="accent4"/>
                </a:solidFill>
              </a:rPr>
              <a:t>QuantiSED</a:t>
            </a:r>
            <a:endParaRPr lang="en-US" sz="1050" b="1" dirty="0">
              <a:solidFill>
                <a:schemeClr val="accent4"/>
              </a:solidFill>
            </a:endParaRPr>
          </a:p>
        </p:txBody>
      </p:sp>
      <p:pic>
        <p:nvPicPr>
          <p:cNvPr id="5" name="Picture 4">
            <a:extLst>
              <a:ext uri="{FF2B5EF4-FFF2-40B4-BE49-F238E27FC236}">
                <a16:creationId xmlns:a16="http://schemas.microsoft.com/office/drawing/2014/main" id="{7689BD2E-EF31-5A4C-A96E-4B25FD1CB493}"/>
              </a:ext>
            </a:extLst>
          </p:cNvPr>
          <p:cNvPicPr>
            <a:picLocks noChangeAspect="1"/>
          </p:cNvPicPr>
          <p:nvPr/>
        </p:nvPicPr>
        <p:blipFill>
          <a:blip r:embed="rId5"/>
          <a:stretch>
            <a:fillRect/>
          </a:stretch>
        </p:blipFill>
        <p:spPr>
          <a:xfrm>
            <a:off x="332996" y="731252"/>
            <a:ext cx="3103942" cy="2993087"/>
          </a:xfrm>
          <a:prstGeom prst="rect">
            <a:avLst/>
          </a:prstGeom>
        </p:spPr>
      </p:pic>
      <p:sp>
        <p:nvSpPr>
          <p:cNvPr id="3" name="Slide Number Placeholder 4">
            <a:extLst>
              <a:ext uri="{FF2B5EF4-FFF2-40B4-BE49-F238E27FC236}">
                <a16:creationId xmlns:a16="http://schemas.microsoft.com/office/drawing/2014/main" id="{B6748F29-DCBD-5BEF-61B5-E0C627732273}"/>
              </a:ext>
            </a:extLst>
          </p:cNvPr>
          <p:cNvSpPr txBox="1">
            <a:spLocks/>
          </p:cNvSpPr>
          <p:nvPr/>
        </p:nvSpPr>
        <p:spPr>
          <a:xfrm>
            <a:off x="4116656" y="4776606"/>
            <a:ext cx="925708"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a:solidFill>
                  <a:schemeClr val="bg1"/>
                </a:solidFill>
              </a:rPr>
              <a:t>- </a:t>
            </a:r>
            <a:fld id="{00000000-1234-1234-1234-123412341234}" type="slidenum">
              <a:rPr lang="en-US" smtClean="0">
                <a:solidFill>
                  <a:schemeClr val="bg1"/>
                </a:solidFill>
              </a:rPr>
              <a:pPr algn="ctr"/>
              <a:t>23</a:t>
            </a:fld>
            <a:r>
              <a:rPr lang="en-US">
                <a:solidFill>
                  <a:schemeClr val="bg1"/>
                </a:solidFill>
              </a:rPr>
              <a:t> -</a:t>
            </a:r>
            <a:endParaRPr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urved Up Arrow 24">
            <a:extLst>
              <a:ext uri="{FF2B5EF4-FFF2-40B4-BE49-F238E27FC236}">
                <a16:creationId xmlns:a16="http://schemas.microsoft.com/office/drawing/2014/main" id="{31CAED3E-F421-CC45-9BDD-60D18995CC72}"/>
              </a:ext>
            </a:extLst>
          </p:cNvPr>
          <p:cNvSpPr/>
          <p:nvPr/>
        </p:nvSpPr>
        <p:spPr>
          <a:xfrm flipH="1">
            <a:off x="3233727" y="3822162"/>
            <a:ext cx="3376575" cy="382208"/>
          </a:xfrm>
          <a:prstGeom prst="curvedUp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6C27EDB1-ED12-1D42-A6EA-4FD29FDD330D}"/>
              </a:ext>
            </a:extLst>
          </p:cNvPr>
          <p:cNvSpPr>
            <a:spLocks noGrp="1"/>
          </p:cNvSpPr>
          <p:nvPr>
            <p:ph type="title"/>
          </p:nvPr>
        </p:nvSpPr>
        <p:spPr>
          <a:xfrm>
            <a:off x="104475" y="93386"/>
            <a:ext cx="9144000" cy="493613"/>
          </a:xfrm>
        </p:spPr>
        <p:txBody>
          <a:bodyPr/>
          <a:lstStyle/>
          <a:p>
            <a:pPr algn="ctr"/>
            <a:r>
              <a:rPr lang="en-US" dirty="0"/>
              <a:t>Using cloud-based quantum computer as black box</a:t>
            </a:r>
          </a:p>
        </p:txBody>
      </p:sp>
      <p:sp>
        <p:nvSpPr>
          <p:cNvPr id="55" name="Slide Number Placeholder 4">
            <a:extLst>
              <a:ext uri="{FF2B5EF4-FFF2-40B4-BE49-F238E27FC236}">
                <a16:creationId xmlns:a16="http://schemas.microsoft.com/office/drawing/2014/main" id="{D262E136-5401-869F-CD2B-110BE1454631}"/>
              </a:ext>
            </a:extLst>
          </p:cNvPr>
          <p:cNvSpPr>
            <a:spLocks noGrp="1"/>
          </p:cNvSpPr>
          <p:nvPr>
            <p:ph type="sldNum" idx="12"/>
          </p:nvPr>
        </p:nvSpPr>
        <p:spPr>
          <a:xfrm>
            <a:off x="4116656" y="4776606"/>
            <a:ext cx="925708" cy="273844"/>
          </a:xfrm>
        </p:spPr>
        <p:txBody>
          <a:bodyPr/>
          <a:lstStyle/>
          <a:p>
            <a:pPr marL="0" lvl="0" indent="0" algn="ctr" rtl="0">
              <a:spcBef>
                <a:spcPts val="0"/>
              </a:spcBef>
              <a:spcAft>
                <a:spcPts val="0"/>
              </a:spcAft>
              <a:buNone/>
            </a:pPr>
            <a:r>
              <a:rPr lang="en-US" dirty="0"/>
              <a:t>- </a:t>
            </a:r>
            <a:fld id="{00000000-1234-1234-1234-123412341234}" type="slidenum">
              <a:rPr lang="en-US" smtClean="0"/>
              <a:t>24</a:t>
            </a:fld>
            <a:r>
              <a:rPr lang="en-US" dirty="0"/>
              <a:t> -</a:t>
            </a:r>
            <a:endParaRPr dirty="0"/>
          </a:p>
        </p:txBody>
      </p:sp>
      <p:sp>
        <p:nvSpPr>
          <p:cNvPr id="5" name="TextBox 4">
            <a:extLst>
              <a:ext uri="{FF2B5EF4-FFF2-40B4-BE49-F238E27FC236}">
                <a16:creationId xmlns:a16="http://schemas.microsoft.com/office/drawing/2014/main" id="{94582D3A-C0E3-F88C-5FAE-DFA77321C147}"/>
              </a:ext>
            </a:extLst>
          </p:cNvPr>
          <p:cNvSpPr txBox="1"/>
          <p:nvPr/>
        </p:nvSpPr>
        <p:spPr>
          <a:xfrm>
            <a:off x="381156" y="1820142"/>
            <a:ext cx="3887832" cy="1477328"/>
          </a:xfrm>
          <a:prstGeom prst="rect">
            <a:avLst/>
          </a:prstGeom>
          <a:solidFill>
            <a:schemeClr val="bg1">
              <a:lumMod val="65000"/>
            </a:schemeClr>
          </a:solidFill>
        </p:spPr>
        <p:txBody>
          <a:bodyPr wrap="square">
            <a:spAutoFit/>
          </a:bodyPr>
          <a:lstStyle/>
          <a:p>
            <a:r>
              <a:rPr lang="en-US" sz="1000" dirty="0">
                <a:latin typeface="Calibri" panose="020F0502020204030204" pitchFamily="34" charset="0"/>
                <a:cs typeface="Calibri" panose="020F0502020204030204" pitchFamily="34" charset="0"/>
              </a:rPr>
              <a:t>f</a:t>
            </a:r>
            <a:r>
              <a:rPr lang="en-US" sz="1000" dirty="0">
                <a:solidFill>
                  <a:srgbClr val="000000"/>
                </a:solidFill>
                <a:effectLst/>
                <a:latin typeface="Calibri" panose="020F0502020204030204" pitchFamily="34" charset="0"/>
                <a:cs typeface="Calibri" panose="020F0502020204030204" pitchFamily="34" charset="0"/>
              </a:rPr>
              <a:t>rom </a:t>
            </a:r>
            <a:r>
              <a:rPr lang="en-US" sz="1000" dirty="0" err="1">
                <a:solidFill>
                  <a:srgbClr val="000000"/>
                </a:solidFill>
                <a:effectLst/>
                <a:latin typeface="Calibri" panose="020F0502020204030204" pitchFamily="34" charset="0"/>
                <a:cs typeface="Calibri" panose="020F0502020204030204" pitchFamily="34" charset="0"/>
              </a:rPr>
              <a:t>SomeSimulationPackage</a:t>
            </a:r>
            <a:r>
              <a:rPr lang="en-US" sz="1000" dirty="0">
                <a:solidFill>
                  <a:srgbClr val="000000"/>
                </a:solidFill>
                <a:effectLst/>
                <a:latin typeface="Calibri" panose="020F0502020204030204" pitchFamily="34" charset="0"/>
                <a:cs typeface="Calibri" panose="020F0502020204030204" pitchFamily="34" charset="0"/>
              </a:rPr>
              <a:t> import</a:t>
            </a:r>
            <a:r>
              <a:rPr lang="en-US" sz="1000" dirty="0">
                <a:latin typeface="Calibri" panose="020F0502020204030204" pitchFamily="34" charset="0"/>
                <a:cs typeface="Calibri" panose="020F0502020204030204" pitchFamily="34" charset="0"/>
              </a:rPr>
              <a:t> Molecule, </a:t>
            </a:r>
            <a:r>
              <a:rPr lang="en-US" sz="1000" dirty="0" err="1">
                <a:latin typeface="Calibri" panose="020F0502020204030204" pitchFamily="34" charset="0"/>
                <a:cs typeface="Calibri" panose="020F0502020204030204" pitchFamily="34" charset="0"/>
              </a:rPr>
              <a:t>SCFDriver</a:t>
            </a:r>
            <a:endParaRPr lang="en-US" sz="1000"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f</a:t>
            </a:r>
            <a:r>
              <a:rPr lang="en-US" sz="1000" dirty="0">
                <a:solidFill>
                  <a:srgbClr val="000000"/>
                </a:solidFill>
                <a:effectLst/>
                <a:latin typeface="Calibri" panose="020F0502020204030204" pitchFamily="34" charset="0"/>
                <a:cs typeface="Calibri" panose="020F0502020204030204" pitchFamily="34" charset="0"/>
              </a:rPr>
              <a:t>rom </a:t>
            </a:r>
            <a:r>
              <a:rPr lang="en-US" sz="1000" dirty="0" err="1">
                <a:solidFill>
                  <a:srgbClr val="000000"/>
                </a:solidFill>
                <a:effectLst/>
                <a:latin typeface="Calibri" panose="020F0502020204030204" pitchFamily="34" charset="0"/>
                <a:cs typeface="Calibri" panose="020F0502020204030204" pitchFamily="34" charset="0"/>
              </a:rPr>
              <a:t>SomeSimulationPackage</a:t>
            </a:r>
            <a:r>
              <a:rPr lang="en-US" sz="1000" dirty="0">
                <a:solidFill>
                  <a:srgbClr val="000000"/>
                </a:solidFill>
                <a:effectLst/>
                <a:latin typeface="Calibri" panose="020F0502020204030204" pitchFamily="34" charset="0"/>
                <a:cs typeface="Calibri" panose="020F0502020204030204" pitchFamily="34" charset="0"/>
              </a:rPr>
              <a:t> import</a:t>
            </a:r>
            <a:r>
              <a:rPr lang="en-US" sz="1000" dirty="0">
                <a:latin typeface="Calibri" panose="020F0502020204030204" pitchFamily="34" charset="0"/>
                <a:cs typeface="Calibri" panose="020F0502020204030204" pitchFamily="34" charset="0"/>
              </a:rPr>
              <a:t> </a:t>
            </a:r>
            <a:r>
              <a:rPr lang="en-US" sz="1000" dirty="0" err="1">
                <a:effectLst/>
                <a:latin typeface="Calibri" panose="020F0502020204030204" pitchFamily="34" charset="0"/>
                <a:cs typeface="Calibri" panose="020F0502020204030204" pitchFamily="34" charset="0"/>
              </a:rPr>
              <a:t>GroundStateEigensolver</a:t>
            </a:r>
            <a:endParaRPr lang="en-US" sz="1000" dirty="0">
              <a:latin typeface="Calibri" panose="020F0502020204030204" pitchFamily="34" charset="0"/>
              <a:cs typeface="Calibri" panose="020F0502020204030204" pitchFamily="34" charset="0"/>
            </a:endParaRPr>
          </a:p>
          <a:p>
            <a:endParaRPr lang="en-US" sz="1000" dirty="0">
              <a:effectLst/>
              <a:latin typeface="Calibri" panose="020F0502020204030204" pitchFamily="34" charset="0"/>
              <a:cs typeface="Calibri" panose="020F0502020204030204" pitchFamily="34" charset="0"/>
            </a:endParaRPr>
          </a:p>
          <a:p>
            <a:r>
              <a:rPr lang="en-US" sz="1000" dirty="0">
                <a:effectLst/>
                <a:latin typeface="Calibri" panose="020F0502020204030204" pitchFamily="34" charset="0"/>
                <a:cs typeface="Calibri" panose="020F0502020204030204" pitchFamily="34" charset="0"/>
              </a:rPr>
              <a:t>molecule</a:t>
            </a:r>
            <a:r>
              <a:rPr lang="en-US" sz="1000" dirty="0">
                <a:latin typeface="Calibri" panose="020F0502020204030204" pitchFamily="34" charset="0"/>
                <a:cs typeface="Calibri" panose="020F0502020204030204" pitchFamily="34" charset="0"/>
              </a:rPr>
              <a:t> </a:t>
            </a:r>
            <a:r>
              <a:rPr lang="en-US" sz="1000" dirty="0">
                <a:solidFill>
                  <a:srgbClr val="000000"/>
                </a:solidFill>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effectLst/>
                <a:latin typeface="Calibri" panose="020F0502020204030204" pitchFamily="34" charset="0"/>
                <a:cs typeface="Calibri" panose="020F0502020204030204" pitchFamily="34" charset="0"/>
              </a:rPr>
              <a:t>Molecule(geometry</a:t>
            </a:r>
            <a:r>
              <a:rPr lang="en-US" sz="1000" dirty="0">
                <a:solidFill>
                  <a:srgbClr val="000000"/>
                </a:solidFill>
                <a:effectLst/>
                <a:latin typeface="Calibri" panose="020F0502020204030204" pitchFamily="34" charset="0"/>
                <a:cs typeface="Calibri" panose="020F0502020204030204" pitchFamily="34" charset="0"/>
              </a:rPr>
              <a:t>=</a:t>
            </a:r>
            <a:r>
              <a:rPr lang="en-US" sz="1000" dirty="0">
                <a:effectLst/>
                <a:latin typeface="Calibri" panose="020F0502020204030204" pitchFamily="34" charset="0"/>
                <a:cs typeface="Calibri" panose="020F0502020204030204" pitchFamily="34" charset="0"/>
              </a:rPr>
              <a:t>[[</a:t>
            </a:r>
            <a:r>
              <a:rPr lang="en-US" sz="1000" dirty="0">
                <a:solidFill>
                  <a:srgbClr val="DD1144"/>
                </a:solidFill>
                <a:effectLst/>
                <a:latin typeface="Calibri" panose="020F0502020204030204" pitchFamily="34" charset="0"/>
                <a:cs typeface="Calibri" panose="020F0502020204030204" pitchFamily="34" charset="0"/>
              </a:rPr>
              <a:t>'H'</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effectLst/>
                <a:latin typeface="Calibri" panose="020F0502020204030204" pitchFamily="34" charset="0"/>
                <a:cs typeface="Calibri" panose="020F0502020204030204" pitchFamily="34" charset="0"/>
              </a:rPr>
              <a:t>[</a:t>
            </a:r>
            <a:r>
              <a:rPr lang="en-US" sz="1000" dirty="0">
                <a:solidFill>
                  <a:srgbClr val="009999"/>
                </a:solidFill>
                <a:effectLst/>
                <a:latin typeface="Calibri" panose="020F0502020204030204" pitchFamily="34" charset="0"/>
                <a:cs typeface="Calibri" panose="020F0502020204030204" pitchFamily="34" charset="0"/>
              </a:rPr>
              <a:t>0.</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solidFill>
                  <a:srgbClr val="009999"/>
                </a:solidFill>
                <a:effectLst/>
                <a:latin typeface="Calibri" panose="020F0502020204030204" pitchFamily="34" charset="0"/>
                <a:cs typeface="Calibri" panose="020F0502020204030204" pitchFamily="34" charset="0"/>
              </a:rPr>
              <a:t>0.</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solidFill>
                  <a:srgbClr val="009999"/>
                </a:solidFill>
                <a:effectLst/>
                <a:latin typeface="Calibri" panose="020F0502020204030204" pitchFamily="34" charset="0"/>
                <a:cs typeface="Calibri" panose="020F0502020204030204" pitchFamily="34" charset="0"/>
              </a:rPr>
              <a:t>0.</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effectLst/>
                <a:latin typeface="Calibri" panose="020F0502020204030204" pitchFamily="34" charset="0"/>
                <a:cs typeface="Calibri" panose="020F0502020204030204" pitchFamily="34" charset="0"/>
              </a:rPr>
              <a:t>[</a:t>
            </a:r>
            <a:r>
              <a:rPr lang="en-US" sz="1000" dirty="0">
                <a:solidFill>
                  <a:srgbClr val="DD1144"/>
                </a:solidFill>
                <a:effectLst/>
                <a:latin typeface="Calibri" panose="020F0502020204030204" pitchFamily="34" charset="0"/>
                <a:cs typeface="Calibri" panose="020F0502020204030204" pitchFamily="34" charset="0"/>
              </a:rPr>
              <a:t>'H'</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effectLst/>
                <a:latin typeface="Calibri" panose="020F0502020204030204" pitchFamily="34" charset="0"/>
                <a:cs typeface="Calibri" panose="020F0502020204030204" pitchFamily="34" charset="0"/>
              </a:rPr>
              <a:t>[</a:t>
            </a:r>
            <a:r>
              <a:rPr lang="en-US" sz="1000" dirty="0">
                <a:solidFill>
                  <a:srgbClr val="009999"/>
                </a:solidFill>
                <a:effectLst/>
                <a:latin typeface="Calibri" panose="020F0502020204030204" pitchFamily="34" charset="0"/>
                <a:cs typeface="Calibri" panose="020F0502020204030204" pitchFamily="34" charset="0"/>
              </a:rPr>
              <a:t>0.</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solidFill>
                  <a:srgbClr val="009999"/>
                </a:solidFill>
                <a:effectLst/>
                <a:latin typeface="Calibri" panose="020F0502020204030204" pitchFamily="34" charset="0"/>
                <a:cs typeface="Calibri" panose="020F0502020204030204" pitchFamily="34" charset="0"/>
              </a:rPr>
              <a:t>0.</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solidFill>
                  <a:srgbClr val="009999"/>
                </a:solidFill>
                <a:effectLst/>
                <a:latin typeface="Calibri" panose="020F0502020204030204" pitchFamily="34" charset="0"/>
                <a:cs typeface="Calibri" panose="020F0502020204030204" pitchFamily="34" charset="0"/>
              </a:rPr>
              <a:t>0.735</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br>
              <a:rPr lang="en-US" sz="1000" dirty="0">
                <a:latin typeface="Calibri" panose="020F0502020204030204" pitchFamily="34" charset="0"/>
                <a:cs typeface="Calibri" panose="020F0502020204030204" pitchFamily="34" charset="0"/>
              </a:rPr>
            </a:br>
            <a:r>
              <a:rPr lang="en-US" sz="1000" dirty="0">
                <a:latin typeface="Calibri" panose="020F0502020204030204" pitchFamily="34" charset="0"/>
                <a:cs typeface="Calibri" panose="020F0502020204030204" pitchFamily="34" charset="0"/>
              </a:rPr>
              <a:t>                                       </a:t>
            </a:r>
            <a:r>
              <a:rPr lang="en-US" sz="1000" dirty="0">
                <a:effectLst/>
                <a:latin typeface="Calibri" panose="020F0502020204030204" pitchFamily="34" charset="0"/>
                <a:cs typeface="Calibri" panose="020F0502020204030204" pitchFamily="34" charset="0"/>
              </a:rPr>
              <a:t>charge</a:t>
            </a:r>
            <a:r>
              <a:rPr lang="en-US" sz="1000" dirty="0">
                <a:solidFill>
                  <a:srgbClr val="000000"/>
                </a:solidFill>
                <a:effectLst/>
                <a:latin typeface="Calibri" panose="020F0502020204030204" pitchFamily="34" charset="0"/>
                <a:cs typeface="Calibri" panose="020F0502020204030204" pitchFamily="34" charset="0"/>
              </a:rPr>
              <a:t>=</a:t>
            </a:r>
            <a:r>
              <a:rPr lang="en-US" sz="1000" dirty="0">
                <a:solidFill>
                  <a:srgbClr val="009999"/>
                </a:solidFill>
                <a:effectLst/>
                <a:latin typeface="Calibri" panose="020F0502020204030204" pitchFamily="34" charset="0"/>
                <a:cs typeface="Calibri" panose="020F0502020204030204" pitchFamily="34" charset="0"/>
              </a:rPr>
              <a:t>0</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effectLst/>
                <a:latin typeface="Calibri" panose="020F0502020204030204" pitchFamily="34" charset="0"/>
                <a:cs typeface="Calibri" panose="020F0502020204030204" pitchFamily="34" charset="0"/>
              </a:rPr>
              <a:t>multiplicity</a:t>
            </a:r>
            <a:r>
              <a:rPr lang="en-US" sz="1000" dirty="0">
                <a:solidFill>
                  <a:srgbClr val="000000"/>
                </a:solidFill>
                <a:effectLst/>
                <a:latin typeface="Calibri" panose="020F0502020204030204" pitchFamily="34" charset="0"/>
                <a:cs typeface="Calibri" panose="020F0502020204030204" pitchFamily="34" charset="0"/>
              </a:rPr>
              <a:t>=</a:t>
            </a:r>
            <a:r>
              <a:rPr lang="en-US" sz="1000" dirty="0">
                <a:solidFill>
                  <a:srgbClr val="009999"/>
                </a:solidFill>
                <a:effectLst/>
                <a:latin typeface="Calibri" panose="020F0502020204030204" pitchFamily="34" charset="0"/>
                <a:cs typeface="Calibri" panose="020F0502020204030204" pitchFamily="34" charset="0"/>
              </a:rPr>
              <a:t>1</a:t>
            </a:r>
            <a:r>
              <a:rPr lang="en-US" sz="1000" dirty="0">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p>
          <a:p>
            <a:r>
              <a:rPr lang="en-US" sz="1000" dirty="0">
                <a:effectLst/>
                <a:latin typeface="Calibri" panose="020F0502020204030204" pitchFamily="34" charset="0"/>
                <a:cs typeface="Calibri" panose="020F0502020204030204" pitchFamily="34" charset="0"/>
              </a:rPr>
              <a:t>driver</a:t>
            </a:r>
            <a:r>
              <a:rPr lang="en-US" sz="1000" dirty="0">
                <a:latin typeface="Calibri" panose="020F0502020204030204" pitchFamily="34" charset="0"/>
                <a:cs typeface="Calibri" panose="020F0502020204030204" pitchFamily="34" charset="0"/>
              </a:rPr>
              <a:t> </a:t>
            </a:r>
            <a:r>
              <a:rPr lang="en-US" sz="1000" dirty="0">
                <a:solidFill>
                  <a:srgbClr val="000000"/>
                </a:solidFill>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err="1">
                <a:effectLst/>
                <a:latin typeface="Calibri" panose="020F0502020204030204" pitchFamily="34" charset="0"/>
                <a:cs typeface="Calibri" panose="020F0502020204030204" pitchFamily="34" charset="0"/>
              </a:rPr>
              <a:t>SCFDriver</a:t>
            </a:r>
            <a:r>
              <a:rPr lang="en-US" sz="1000" dirty="0">
                <a:effectLst/>
                <a:latin typeface="Calibri" panose="020F0502020204030204" pitchFamily="34" charset="0"/>
                <a:cs typeface="Calibri" panose="020F0502020204030204" pitchFamily="34" charset="0"/>
              </a:rPr>
              <a:t>(molecule</a:t>
            </a:r>
            <a:r>
              <a:rPr lang="en-US" sz="1000" dirty="0">
                <a:latin typeface="Calibri" panose="020F0502020204030204" pitchFamily="34" charset="0"/>
                <a:cs typeface="Calibri" panose="020F0502020204030204" pitchFamily="34" charset="0"/>
              </a:rPr>
              <a:t> </a:t>
            </a:r>
            <a:r>
              <a:rPr lang="en-US" sz="1000" dirty="0">
                <a:solidFill>
                  <a:srgbClr val="000000"/>
                </a:solidFill>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a:effectLst/>
                <a:latin typeface="Calibri" panose="020F0502020204030204" pitchFamily="34" charset="0"/>
                <a:cs typeface="Calibri" panose="020F0502020204030204" pitchFamily="34" charset="0"/>
              </a:rPr>
              <a:t>molecule,</a:t>
            </a:r>
            <a:r>
              <a:rPr lang="en-US" sz="1000" dirty="0">
                <a:latin typeface="Calibri" panose="020F0502020204030204" pitchFamily="34" charset="0"/>
                <a:cs typeface="Calibri" panose="020F0502020204030204" pitchFamily="34" charset="0"/>
              </a:rPr>
              <a:t> </a:t>
            </a:r>
            <a:r>
              <a:rPr lang="en-US" sz="1000" dirty="0">
                <a:effectLst/>
                <a:latin typeface="Calibri" panose="020F0502020204030204" pitchFamily="34" charset="0"/>
                <a:cs typeface="Calibri" panose="020F0502020204030204" pitchFamily="34" charset="0"/>
              </a:rPr>
              <a:t>basis</a:t>
            </a:r>
            <a:r>
              <a:rPr lang="en-US" sz="1000" dirty="0">
                <a:solidFill>
                  <a:srgbClr val="000000"/>
                </a:solidFill>
                <a:effectLst/>
                <a:latin typeface="Calibri" panose="020F0502020204030204" pitchFamily="34" charset="0"/>
                <a:cs typeface="Calibri" panose="020F0502020204030204" pitchFamily="34" charset="0"/>
              </a:rPr>
              <a:t>=</a:t>
            </a:r>
            <a:r>
              <a:rPr lang="en-US" sz="1000" dirty="0">
                <a:solidFill>
                  <a:srgbClr val="DD1144"/>
                </a:solidFill>
                <a:effectLst/>
                <a:latin typeface="Calibri" panose="020F0502020204030204" pitchFamily="34" charset="0"/>
                <a:cs typeface="Calibri" panose="020F0502020204030204" pitchFamily="34" charset="0"/>
              </a:rPr>
              <a:t>'sto3g’</a:t>
            </a:r>
            <a:r>
              <a:rPr lang="en-US" sz="1000" dirty="0">
                <a:effectLst/>
                <a:latin typeface="Calibri" panose="020F0502020204030204" pitchFamily="34" charset="0"/>
                <a:cs typeface="Calibri" panose="020F0502020204030204" pitchFamily="34" charset="0"/>
              </a:rPr>
              <a:t>)</a:t>
            </a:r>
          </a:p>
          <a:p>
            <a:endParaRPr lang="en-US" sz="1000" dirty="0">
              <a:latin typeface="Calibri" panose="020F0502020204030204" pitchFamily="34" charset="0"/>
              <a:cs typeface="Calibri" panose="020F0502020204030204" pitchFamily="34" charset="0"/>
            </a:endParaRPr>
          </a:p>
          <a:p>
            <a:r>
              <a:rPr lang="en-US" sz="1000" dirty="0">
                <a:effectLst/>
                <a:latin typeface="Calibri" panose="020F0502020204030204" pitchFamily="34" charset="0"/>
                <a:cs typeface="Calibri" panose="020F0502020204030204" pitchFamily="34" charset="0"/>
              </a:rPr>
              <a:t>calc</a:t>
            </a:r>
            <a:r>
              <a:rPr lang="en-US" sz="1000" dirty="0">
                <a:latin typeface="Calibri" panose="020F0502020204030204" pitchFamily="34" charset="0"/>
                <a:cs typeface="Calibri" panose="020F0502020204030204" pitchFamily="34" charset="0"/>
              </a:rPr>
              <a:t> </a:t>
            </a:r>
            <a:r>
              <a:rPr lang="en-US" sz="1000" dirty="0">
                <a:solidFill>
                  <a:srgbClr val="000000"/>
                </a:solidFill>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err="1">
                <a:effectLst/>
                <a:latin typeface="Calibri" panose="020F0502020204030204" pitchFamily="34" charset="0"/>
                <a:cs typeface="Calibri" panose="020F0502020204030204" pitchFamily="34" charset="0"/>
              </a:rPr>
              <a:t>GroundStateEigensolver</a:t>
            </a:r>
            <a:r>
              <a:rPr lang="en-US" sz="1000" dirty="0">
                <a:effectLst/>
                <a:latin typeface="Calibri" panose="020F0502020204030204" pitchFamily="34" charset="0"/>
                <a:cs typeface="Calibri" panose="020F0502020204030204" pitchFamily="34" charset="0"/>
              </a:rPr>
              <a:t>(algorithm=VQE, qubits=4)</a:t>
            </a:r>
            <a:r>
              <a:rPr lang="en-US" sz="1000" dirty="0">
                <a:latin typeface="Calibri" panose="020F0502020204030204" pitchFamily="34" charset="0"/>
                <a:cs typeface="Calibri" panose="020F0502020204030204" pitchFamily="34" charset="0"/>
              </a:rPr>
              <a:t> </a:t>
            </a:r>
            <a:endParaRPr lang="en-US" sz="1000" dirty="0">
              <a:effectLst/>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r</a:t>
            </a:r>
            <a:r>
              <a:rPr lang="en-US" sz="1000" dirty="0">
                <a:effectLst/>
                <a:latin typeface="Calibri" panose="020F0502020204030204" pitchFamily="34" charset="0"/>
                <a:cs typeface="Calibri" panose="020F0502020204030204" pitchFamily="34" charset="0"/>
              </a:rPr>
              <a:t>es</a:t>
            </a:r>
            <a:r>
              <a:rPr lang="en-US" sz="1000" dirty="0">
                <a:latin typeface="Calibri" panose="020F0502020204030204" pitchFamily="34" charset="0"/>
                <a:cs typeface="Calibri" panose="020F0502020204030204" pitchFamily="34" charset="0"/>
              </a:rPr>
              <a:t> </a:t>
            </a:r>
            <a:r>
              <a:rPr lang="en-US" sz="1000" dirty="0">
                <a:solidFill>
                  <a:srgbClr val="000000"/>
                </a:solidFill>
                <a:effectLst/>
                <a:latin typeface="Calibri" panose="020F0502020204030204" pitchFamily="34" charset="0"/>
                <a:cs typeface="Calibri" panose="020F0502020204030204" pitchFamily="34" charset="0"/>
              </a:rPr>
              <a:t>=</a:t>
            </a:r>
            <a:r>
              <a:rPr lang="en-US" sz="1000" dirty="0">
                <a:latin typeface="Calibri" panose="020F0502020204030204" pitchFamily="34" charset="0"/>
                <a:cs typeface="Calibri" panose="020F0502020204030204" pitchFamily="34" charset="0"/>
              </a:rPr>
              <a:t> </a:t>
            </a:r>
            <a:r>
              <a:rPr lang="en-US" sz="1000" dirty="0" err="1">
                <a:effectLst/>
                <a:latin typeface="Calibri" panose="020F0502020204030204" pitchFamily="34" charset="0"/>
                <a:cs typeface="Calibri" panose="020F0502020204030204" pitchFamily="34" charset="0"/>
              </a:rPr>
              <a:t>calc</a:t>
            </a:r>
            <a:r>
              <a:rPr lang="en-US" sz="1000" dirty="0" err="1">
                <a:solidFill>
                  <a:srgbClr val="000000"/>
                </a:solidFill>
                <a:effectLst/>
                <a:latin typeface="Calibri" panose="020F0502020204030204" pitchFamily="34" charset="0"/>
                <a:cs typeface="Calibri" panose="020F0502020204030204" pitchFamily="34" charset="0"/>
              </a:rPr>
              <a:t>.</a:t>
            </a:r>
            <a:r>
              <a:rPr lang="en-US" sz="1000" dirty="0" err="1">
                <a:effectLst/>
                <a:latin typeface="Calibri" panose="020F0502020204030204" pitchFamily="34" charset="0"/>
                <a:cs typeface="Calibri" panose="020F0502020204030204" pitchFamily="34" charset="0"/>
              </a:rPr>
              <a:t>solve</a:t>
            </a:r>
            <a:r>
              <a:rPr lang="en-US" sz="1000" dirty="0">
                <a:effectLst/>
                <a:latin typeface="Calibri" panose="020F0502020204030204" pitchFamily="34" charset="0"/>
                <a:cs typeface="Calibri" panose="020F0502020204030204" pitchFamily="34" charset="0"/>
              </a:rPr>
              <a:t>(driver)</a:t>
            </a:r>
            <a:endParaRPr lang="en-US" sz="1000" dirty="0">
              <a:latin typeface="Calibri" panose="020F0502020204030204" pitchFamily="34" charset="0"/>
              <a:cs typeface="Calibri" panose="020F0502020204030204" pitchFamily="34" charset="0"/>
            </a:endParaRPr>
          </a:p>
        </p:txBody>
      </p:sp>
      <p:pic>
        <p:nvPicPr>
          <p:cNvPr id="7" name="Picture 14" descr="Wavy Line Icons - Free SVG &amp; PNG Wavy Line Images - Noun Project">
            <a:extLst>
              <a:ext uri="{FF2B5EF4-FFF2-40B4-BE49-F238E27FC236}">
                <a16:creationId xmlns:a16="http://schemas.microsoft.com/office/drawing/2014/main" id="{0522D303-4CDD-6170-CA9D-2628B3256C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9128" y="1024089"/>
            <a:ext cx="3732751" cy="2540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CD7B8562-796B-BC1A-30E7-3AB4E5949C25}"/>
              </a:ext>
            </a:extLst>
          </p:cNvPr>
          <p:cNvSpPr txBox="1"/>
          <p:nvPr/>
        </p:nvSpPr>
        <p:spPr>
          <a:xfrm>
            <a:off x="6073803" y="712693"/>
            <a:ext cx="2096219" cy="400110"/>
          </a:xfrm>
          <a:prstGeom prst="rect">
            <a:avLst/>
          </a:prstGeom>
          <a:noFill/>
        </p:spPr>
        <p:txBody>
          <a:bodyPr wrap="square" rtlCol="0">
            <a:spAutoFit/>
          </a:bodyPr>
          <a:lstStyle/>
          <a:p>
            <a:pPr algn="ctr"/>
            <a:r>
              <a:rPr lang="en-US" sz="2000" b="1" dirty="0"/>
              <a:t>Cloud Provider</a:t>
            </a:r>
          </a:p>
        </p:txBody>
      </p:sp>
      <p:pic>
        <p:nvPicPr>
          <p:cNvPr id="12" name="Picture 8" descr="What is Quantum Computing? Definition and Examples">
            <a:extLst>
              <a:ext uri="{FF2B5EF4-FFF2-40B4-BE49-F238E27FC236}">
                <a16:creationId xmlns:a16="http://schemas.microsoft.com/office/drawing/2014/main" id="{04B156CE-5803-4058-9ADD-6161DD14FA7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694" t="16717" r="15623" b="12956"/>
          <a:stretch/>
        </p:blipFill>
        <p:spPr bwMode="auto">
          <a:xfrm>
            <a:off x="7242757" y="1256539"/>
            <a:ext cx="1086929" cy="8681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queue Icon 1923599">
            <a:extLst>
              <a:ext uri="{FF2B5EF4-FFF2-40B4-BE49-F238E27FC236}">
                <a16:creationId xmlns:a16="http://schemas.microsoft.com/office/drawing/2014/main" id="{C0905605-411E-0834-6AD1-8A13B5AF6D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7031" y="963462"/>
            <a:ext cx="1517683" cy="1517683"/>
          </a:xfrm>
          <a:prstGeom prst="rect">
            <a:avLst/>
          </a:prstGeom>
          <a:noFill/>
          <a:extLst>
            <a:ext uri="{909E8E84-426E-40DD-AFC4-6F175D3DCCD1}">
              <a14:hiddenFill xmlns:a14="http://schemas.microsoft.com/office/drawing/2010/main">
                <a:solidFill>
                  <a:srgbClr val="FFFFFF"/>
                </a:solidFill>
              </a14:hiddenFill>
            </a:ext>
          </a:extLst>
        </p:spPr>
      </p:pic>
      <p:sp>
        <p:nvSpPr>
          <p:cNvPr id="14" name="Right Arrow 13">
            <a:extLst>
              <a:ext uri="{FF2B5EF4-FFF2-40B4-BE49-F238E27FC236}">
                <a16:creationId xmlns:a16="http://schemas.microsoft.com/office/drawing/2014/main" id="{B0CEFC39-59D2-773F-539E-B42F59508749}"/>
              </a:ext>
            </a:extLst>
          </p:cNvPr>
          <p:cNvSpPr/>
          <p:nvPr/>
        </p:nvSpPr>
        <p:spPr>
          <a:xfrm>
            <a:off x="6610303" y="1669558"/>
            <a:ext cx="548043" cy="2026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56B5980-7772-C1B3-6E90-FE7713BFF8B0}"/>
              </a:ext>
            </a:extLst>
          </p:cNvPr>
          <p:cNvSpPr txBox="1"/>
          <p:nvPr/>
        </p:nvSpPr>
        <p:spPr>
          <a:xfrm rot="561512">
            <a:off x="5473643" y="2007682"/>
            <a:ext cx="1674079" cy="307777"/>
          </a:xfrm>
          <a:prstGeom prst="rect">
            <a:avLst/>
          </a:prstGeom>
          <a:noFill/>
        </p:spPr>
        <p:txBody>
          <a:bodyPr wrap="square" rtlCol="0">
            <a:spAutoFit/>
          </a:bodyPr>
          <a:lstStyle/>
          <a:p>
            <a:r>
              <a:rPr lang="en-US" dirty="0"/>
              <a:t>Queue</a:t>
            </a:r>
          </a:p>
        </p:txBody>
      </p:sp>
      <p:sp>
        <p:nvSpPr>
          <p:cNvPr id="16" name="Up-Down Arrow 15">
            <a:extLst>
              <a:ext uri="{FF2B5EF4-FFF2-40B4-BE49-F238E27FC236}">
                <a16:creationId xmlns:a16="http://schemas.microsoft.com/office/drawing/2014/main" id="{A9C94332-A1AA-4A35-E614-E1C1173E469D}"/>
              </a:ext>
            </a:extLst>
          </p:cNvPr>
          <p:cNvSpPr/>
          <p:nvPr/>
        </p:nvSpPr>
        <p:spPr>
          <a:xfrm rot="2046575">
            <a:off x="7068949" y="2061983"/>
            <a:ext cx="244308" cy="688285"/>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6" descr="15+ Eye-Opening Supercomputer Statistics That You Should Know In 2022">
            <a:extLst>
              <a:ext uri="{FF2B5EF4-FFF2-40B4-BE49-F238E27FC236}">
                <a16:creationId xmlns:a16="http://schemas.microsoft.com/office/drawing/2014/main" id="{104F4B3E-66B5-BC65-AB2B-D29BCDC8F13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0850" t="45283" r="19386" b="14633"/>
          <a:stretch/>
        </p:blipFill>
        <p:spPr bwMode="auto">
          <a:xfrm>
            <a:off x="5638244" y="2715845"/>
            <a:ext cx="1604513" cy="72697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5B130291-CFD4-F0DF-9236-B6C901B9EB1B}"/>
              </a:ext>
            </a:extLst>
          </p:cNvPr>
          <p:cNvSpPr txBox="1"/>
          <p:nvPr/>
        </p:nvSpPr>
        <p:spPr>
          <a:xfrm rot="561512">
            <a:off x="5550816" y="3247839"/>
            <a:ext cx="1674079" cy="523220"/>
          </a:xfrm>
          <a:prstGeom prst="rect">
            <a:avLst/>
          </a:prstGeom>
          <a:noFill/>
        </p:spPr>
        <p:txBody>
          <a:bodyPr wrap="square" rtlCol="0">
            <a:spAutoFit/>
          </a:bodyPr>
          <a:lstStyle/>
          <a:p>
            <a:pPr algn="ctr"/>
            <a:r>
              <a:rPr lang="en-US" dirty="0"/>
              <a:t>Compute Answer or new circuit</a:t>
            </a:r>
          </a:p>
        </p:txBody>
      </p:sp>
      <p:sp>
        <p:nvSpPr>
          <p:cNvPr id="19" name="TextBox 18">
            <a:extLst>
              <a:ext uri="{FF2B5EF4-FFF2-40B4-BE49-F238E27FC236}">
                <a16:creationId xmlns:a16="http://schemas.microsoft.com/office/drawing/2014/main" id="{2E47A9D5-DD81-F88E-B0DB-AEFCEEED44F3}"/>
              </a:ext>
            </a:extLst>
          </p:cNvPr>
          <p:cNvSpPr txBox="1"/>
          <p:nvPr/>
        </p:nvSpPr>
        <p:spPr>
          <a:xfrm>
            <a:off x="1348183" y="719366"/>
            <a:ext cx="2096219" cy="400110"/>
          </a:xfrm>
          <a:prstGeom prst="rect">
            <a:avLst/>
          </a:prstGeom>
          <a:noFill/>
        </p:spPr>
        <p:txBody>
          <a:bodyPr wrap="square" rtlCol="0">
            <a:spAutoFit/>
          </a:bodyPr>
          <a:lstStyle/>
          <a:p>
            <a:pPr algn="ctr"/>
            <a:r>
              <a:rPr lang="en-US" sz="2000" b="1" dirty="0"/>
              <a:t>User</a:t>
            </a:r>
          </a:p>
        </p:txBody>
      </p:sp>
      <p:sp>
        <p:nvSpPr>
          <p:cNvPr id="21" name="Rounded Rectangle 20">
            <a:extLst>
              <a:ext uri="{FF2B5EF4-FFF2-40B4-BE49-F238E27FC236}">
                <a16:creationId xmlns:a16="http://schemas.microsoft.com/office/drawing/2014/main" id="{6A63173A-5766-A23F-631B-7393617FE35D}"/>
              </a:ext>
            </a:extLst>
          </p:cNvPr>
          <p:cNvSpPr/>
          <p:nvPr/>
        </p:nvSpPr>
        <p:spPr>
          <a:xfrm>
            <a:off x="5177031" y="1112803"/>
            <a:ext cx="3434232" cy="2790887"/>
          </a:xfrm>
          <a:prstGeom prst="roundRect">
            <a:avLst/>
          </a:prstGeom>
          <a:solidFill>
            <a:schemeClr val="bg1">
              <a:lumMod val="75000"/>
              <a:alpha val="72004"/>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urved Up Arrow 19">
            <a:extLst>
              <a:ext uri="{FF2B5EF4-FFF2-40B4-BE49-F238E27FC236}">
                <a16:creationId xmlns:a16="http://schemas.microsoft.com/office/drawing/2014/main" id="{E9383CC6-1A21-62D7-F64A-AF8E5CA6BDDE}"/>
              </a:ext>
            </a:extLst>
          </p:cNvPr>
          <p:cNvSpPr/>
          <p:nvPr/>
        </p:nvSpPr>
        <p:spPr>
          <a:xfrm flipV="1">
            <a:off x="2561613" y="932989"/>
            <a:ext cx="3376575" cy="493323"/>
          </a:xfrm>
          <a:prstGeom prst="curvedUp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52" name="Picture 4" descr="Cartoon Computer Free Clipart ">
            <a:extLst>
              <a:ext uri="{FF2B5EF4-FFF2-40B4-BE49-F238E27FC236}">
                <a16:creationId xmlns:a16="http://schemas.microsoft.com/office/drawing/2014/main" id="{3C03BDB4-8255-A14C-D86E-63550CF123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64935" y="1112803"/>
            <a:ext cx="884580" cy="66343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AAFFF341-2DD4-6912-76CC-8818317F1C3C}"/>
              </a:ext>
            </a:extLst>
          </p:cNvPr>
          <p:cNvSpPr txBox="1"/>
          <p:nvPr/>
        </p:nvSpPr>
        <p:spPr>
          <a:xfrm>
            <a:off x="-26497" y="4330558"/>
            <a:ext cx="9143999" cy="400110"/>
          </a:xfrm>
          <a:prstGeom prst="rect">
            <a:avLst/>
          </a:prstGeom>
          <a:noFill/>
        </p:spPr>
        <p:txBody>
          <a:bodyPr wrap="square" rtlCol="0">
            <a:spAutoFit/>
          </a:bodyPr>
          <a:lstStyle/>
          <a:p>
            <a:pPr algn="ctr"/>
            <a:r>
              <a:rPr lang="en-US" sz="2000" dirty="0"/>
              <a:t>Target is the end-users in academia and industry without quantum knowledge</a:t>
            </a:r>
          </a:p>
        </p:txBody>
      </p:sp>
      <p:sp>
        <p:nvSpPr>
          <p:cNvPr id="24" name="TextBox 23">
            <a:extLst>
              <a:ext uri="{FF2B5EF4-FFF2-40B4-BE49-F238E27FC236}">
                <a16:creationId xmlns:a16="http://schemas.microsoft.com/office/drawing/2014/main" id="{4B666B79-CFC2-7B57-2F3C-8E2E91E97B6B}"/>
              </a:ext>
            </a:extLst>
          </p:cNvPr>
          <p:cNvSpPr txBox="1"/>
          <p:nvPr/>
        </p:nvSpPr>
        <p:spPr>
          <a:xfrm>
            <a:off x="2561613" y="3478602"/>
            <a:ext cx="1199367" cy="307777"/>
          </a:xfrm>
          <a:prstGeom prst="rect">
            <a:avLst/>
          </a:prstGeom>
          <a:noFill/>
          <a:ln w="19050">
            <a:solidFill>
              <a:schemeClr val="tx1"/>
            </a:solidFill>
          </a:ln>
        </p:spPr>
        <p:txBody>
          <a:bodyPr wrap="none" rtlCol="0">
            <a:spAutoFit/>
          </a:bodyPr>
          <a:lstStyle/>
          <a:p>
            <a:r>
              <a:rPr lang="en-US" dirty="0"/>
              <a:t>Final answer</a:t>
            </a:r>
          </a:p>
        </p:txBody>
      </p:sp>
    </p:spTree>
    <p:extLst>
      <p:ext uri="{BB962C8B-B14F-4D97-AF65-F5344CB8AC3E}">
        <p14:creationId xmlns:p14="http://schemas.microsoft.com/office/powerpoint/2010/main" val="1261931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a:extLst>
              <a:ext uri="{FF2B5EF4-FFF2-40B4-BE49-F238E27FC236}">
                <a16:creationId xmlns:a16="http://schemas.microsoft.com/office/drawing/2014/main" id="{6FCB7E9D-0FD0-654A-8D7D-A7F03CFB1936}"/>
              </a:ext>
            </a:extLst>
          </p:cNvPr>
          <p:cNvSpPr txBox="1">
            <a:spLocks/>
          </p:cNvSpPr>
          <p:nvPr/>
        </p:nvSpPr>
        <p:spPr>
          <a:xfrm>
            <a:off x="4210530" y="4852661"/>
            <a:ext cx="925800" cy="2739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Font typeface="Arial"/>
              <a:buNone/>
              <a:defRPr sz="1200" b="0" i="0" u="none" strike="noStrike" cap="none">
                <a:solidFill>
                  <a:schemeClr val="lt1"/>
                </a:solidFill>
                <a:latin typeface="Calibri"/>
                <a:ea typeface="Calibri"/>
                <a:cs typeface="Calibri"/>
                <a:sym typeface="Calibri"/>
              </a:defRPr>
            </a:lvl9pPr>
          </a:lstStyle>
          <a:p>
            <a:r>
              <a:rPr lang="en-US" dirty="0"/>
              <a:t>- </a:t>
            </a:r>
            <a:fld id="{00000000-1234-1234-1234-123412341234}" type="slidenum">
              <a:rPr lang="en-US" smtClean="0"/>
              <a:pPr/>
              <a:t>25</a:t>
            </a:fld>
            <a:r>
              <a:rPr lang="en-US" dirty="0"/>
              <a:t> -</a:t>
            </a:r>
            <a:endParaRPr dirty="0"/>
          </a:p>
        </p:txBody>
      </p:sp>
      <p:sp>
        <p:nvSpPr>
          <p:cNvPr id="10" name="Title 1">
            <a:extLst>
              <a:ext uri="{FF2B5EF4-FFF2-40B4-BE49-F238E27FC236}">
                <a16:creationId xmlns:a16="http://schemas.microsoft.com/office/drawing/2014/main" id="{6A35C3FD-AB42-A8AB-DBC3-185AF23F79E8}"/>
              </a:ext>
            </a:extLst>
          </p:cNvPr>
          <p:cNvSpPr>
            <a:spLocks noGrp="1"/>
          </p:cNvSpPr>
          <p:nvPr>
            <p:ph type="title"/>
          </p:nvPr>
        </p:nvSpPr>
        <p:spPr>
          <a:xfrm>
            <a:off x="0" y="73596"/>
            <a:ext cx="9144000" cy="493613"/>
          </a:xfrm>
        </p:spPr>
        <p:txBody>
          <a:bodyPr/>
          <a:lstStyle/>
          <a:p>
            <a:pPr algn="ctr"/>
            <a:r>
              <a:rPr lang="en-US" sz="2500" dirty="0"/>
              <a:t>MCSCF with </a:t>
            </a:r>
            <a:r>
              <a:rPr lang="en-US" sz="2500" dirty="0" err="1"/>
              <a:t>Qiskit</a:t>
            </a:r>
            <a:r>
              <a:rPr lang="en-US" sz="2500" dirty="0"/>
              <a:t> requires iterations between quantum and HPC </a:t>
            </a:r>
          </a:p>
        </p:txBody>
      </p:sp>
      <p:pic>
        <p:nvPicPr>
          <p:cNvPr id="4" name="Picture 3">
            <a:extLst>
              <a:ext uri="{FF2B5EF4-FFF2-40B4-BE49-F238E27FC236}">
                <a16:creationId xmlns:a16="http://schemas.microsoft.com/office/drawing/2014/main" id="{085EBEB2-F401-CCE3-BC72-20AF549D445F}"/>
              </a:ext>
            </a:extLst>
          </p:cNvPr>
          <p:cNvPicPr>
            <a:picLocks noChangeAspect="1"/>
          </p:cNvPicPr>
          <p:nvPr/>
        </p:nvPicPr>
        <p:blipFill>
          <a:blip r:embed="rId2"/>
          <a:stretch>
            <a:fillRect/>
          </a:stretch>
        </p:blipFill>
        <p:spPr>
          <a:xfrm>
            <a:off x="2431018" y="744103"/>
            <a:ext cx="3385597" cy="3931661"/>
          </a:xfrm>
          <a:prstGeom prst="rect">
            <a:avLst/>
          </a:prstGeom>
          <a:solidFill>
            <a:schemeClr val="tx1"/>
          </a:solidFill>
        </p:spPr>
      </p:pic>
      <p:pic>
        <p:nvPicPr>
          <p:cNvPr id="70" name="Picture 69">
            <a:extLst>
              <a:ext uri="{FF2B5EF4-FFF2-40B4-BE49-F238E27FC236}">
                <a16:creationId xmlns:a16="http://schemas.microsoft.com/office/drawing/2014/main" id="{565D4DCB-67DE-70E2-B06A-37396C522196}"/>
              </a:ext>
            </a:extLst>
          </p:cNvPr>
          <p:cNvPicPr>
            <a:picLocks noChangeAspect="1"/>
          </p:cNvPicPr>
          <p:nvPr/>
        </p:nvPicPr>
        <p:blipFill>
          <a:blip r:embed="rId3"/>
          <a:stretch>
            <a:fillRect/>
          </a:stretch>
        </p:blipFill>
        <p:spPr>
          <a:xfrm>
            <a:off x="5938177" y="744103"/>
            <a:ext cx="3140015" cy="3931661"/>
          </a:xfrm>
          <a:prstGeom prst="rect">
            <a:avLst/>
          </a:prstGeom>
          <a:solidFill>
            <a:schemeClr val="tx1"/>
          </a:solidFill>
        </p:spPr>
      </p:pic>
      <p:sp>
        <p:nvSpPr>
          <p:cNvPr id="71" name="TextBox 70">
            <a:extLst>
              <a:ext uri="{FF2B5EF4-FFF2-40B4-BE49-F238E27FC236}">
                <a16:creationId xmlns:a16="http://schemas.microsoft.com/office/drawing/2014/main" id="{16597ACF-3100-8654-BA6E-AC5AFE525601}"/>
              </a:ext>
            </a:extLst>
          </p:cNvPr>
          <p:cNvSpPr txBox="1"/>
          <p:nvPr/>
        </p:nvSpPr>
        <p:spPr>
          <a:xfrm>
            <a:off x="138023" y="1801992"/>
            <a:ext cx="2060082" cy="1815882"/>
          </a:xfrm>
          <a:prstGeom prst="rect">
            <a:avLst/>
          </a:prstGeom>
          <a:noFill/>
        </p:spPr>
        <p:txBody>
          <a:bodyPr wrap="square" rtlCol="0">
            <a:spAutoFit/>
          </a:bodyPr>
          <a:lstStyle/>
          <a:p>
            <a:pPr algn="ctr"/>
            <a:r>
              <a:rPr lang="en-US" dirty="0"/>
              <a:t>HPC codes with quantum acceleration:</a:t>
            </a:r>
          </a:p>
          <a:p>
            <a:pPr algn="ctr"/>
            <a:endParaRPr lang="en-US" dirty="0"/>
          </a:p>
          <a:p>
            <a:pPr algn="ctr"/>
            <a:r>
              <a:rPr lang="en-US" dirty="0"/>
              <a:t>Quantum chemistry’s MCSCF requires a tight loop and integration into large HPC codes</a:t>
            </a:r>
          </a:p>
          <a:p>
            <a:pPr algn="ctr"/>
            <a:endParaRPr lang="en-US" dirty="0"/>
          </a:p>
        </p:txBody>
      </p:sp>
      <p:pic>
        <p:nvPicPr>
          <p:cNvPr id="72" name="Picture 71">
            <a:extLst>
              <a:ext uri="{FF2B5EF4-FFF2-40B4-BE49-F238E27FC236}">
                <a16:creationId xmlns:a16="http://schemas.microsoft.com/office/drawing/2014/main" id="{C345D64F-FC78-6C26-8E3D-38B590ACCD63}"/>
              </a:ext>
            </a:extLst>
          </p:cNvPr>
          <p:cNvPicPr>
            <a:picLocks noChangeAspect="1"/>
          </p:cNvPicPr>
          <p:nvPr/>
        </p:nvPicPr>
        <p:blipFill rotWithShape="1">
          <a:blip r:embed="rId4"/>
          <a:srcRect l="2680" t="11650" b="29762"/>
          <a:stretch/>
        </p:blipFill>
        <p:spPr>
          <a:xfrm>
            <a:off x="2295326" y="744103"/>
            <a:ext cx="6848674" cy="3931661"/>
          </a:xfrm>
          <a:prstGeom prst="rect">
            <a:avLst/>
          </a:prstGeom>
          <a:solidFill>
            <a:schemeClr val="tx1"/>
          </a:solidFill>
        </p:spPr>
      </p:pic>
    </p:spTree>
    <p:extLst>
      <p:ext uri="{BB962C8B-B14F-4D97-AF65-F5344CB8AC3E}">
        <p14:creationId xmlns:p14="http://schemas.microsoft.com/office/powerpoint/2010/main" val="393838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3E7D8-497E-E274-708C-0F7C8B98C752}"/>
              </a:ext>
            </a:extLst>
          </p:cNvPr>
          <p:cNvSpPr>
            <a:spLocks noGrp="1"/>
          </p:cNvSpPr>
          <p:nvPr>
            <p:ph type="title"/>
          </p:nvPr>
        </p:nvSpPr>
        <p:spPr>
          <a:xfrm>
            <a:off x="304799" y="51087"/>
            <a:ext cx="9144000" cy="493613"/>
          </a:xfrm>
        </p:spPr>
        <p:txBody>
          <a:bodyPr>
            <a:normAutofit/>
          </a:bodyPr>
          <a:lstStyle/>
          <a:p>
            <a:r>
              <a:rPr lang="en-US" sz="2800" dirty="0">
                <a:latin typeface="+mn-lt"/>
              </a:rPr>
              <a:t>AIDE-QC is advancing the software ecosystem</a:t>
            </a:r>
          </a:p>
        </p:txBody>
      </p:sp>
      <p:graphicFrame>
        <p:nvGraphicFramePr>
          <p:cNvPr id="12" name="Diagram 11">
            <a:extLst>
              <a:ext uri="{FF2B5EF4-FFF2-40B4-BE49-F238E27FC236}">
                <a16:creationId xmlns:a16="http://schemas.microsoft.com/office/drawing/2014/main" id="{7A017926-56A1-FD0E-1F63-F6BAD5FA63E6}"/>
              </a:ext>
            </a:extLst>
          </p:cNvPr>
          <p:cNvGraphicFramePr/>
          <p:nvPr/>
        </p:nvGraphicFramePr>
        <p:xfrm>
          <a:off x="448491" y="429319"/>
          <a:ext cx="8247018" cy="47669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ectangle 14">
            <a:extLst>
              <a:ext uri="{FF2B5EF4-FFF2-40B4-BE49-F238E27FC236}">
                <a16:creationId xmlns:a16="http://schemas.microsoft.com/office/drawing/2014/main" id="{D5965382-C3B9-A883-0C12-852CEB9CAB6D}"/>
              </a:ext>
            </a:extLst>
          </p:cNvPr>
          <p:cNvSpPr/>
          <p:nvPr/>
        </p:nvSpPr>
        <p:spPr>
          <a:xfrm>
            <a:off x="1980012" y="1153693"/>
            <a:ext cx="914400" cy="5747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4">
            <a:extLst>
              <a:ext uri="{FF2B5EF4-FFF2-40B4-BE49-F238E27FC236}">
                <a16:creationId xmlns:a16="http://schemas.microsoft.com/office/drawing/2014/main" id="{6EBA9B32-F405-D68C-4B59-001EFD3D68D8}"/>
              </a:ext>
            </a:extLst>
          </p:cNvPr>
          <p:cNvSpPr>
            <a:spLocks noGrp="1"/>
          </p:cNvSpPr>
          <p:nvPr>
            <p:ph type="sldNum" idx="12"/>
          </p:nvPr>
        </p:nvSpPr>
        <p:spPr>
          <a:xfrm>
            <a:off x="4116656" y="4776606"/>
            <a:ext cx="925708" cy="273844"/>
          </a:xfrm>
        </p:spPr>
        <p:txBody>
          <a:bodyPr/>
          <a:lstStyle/>
          <a:p>
            <a:pPr marL="0" lvl="0" indent="0" algn="ctr" rtl="0">
              <a:spcBef>
                <a:spcPts val="0"/>
              </a:spcBef>
              <a:spcAft>
                <a:spcPts val="0"/>
              </a:spcAft>
              <a:buNone/>
            </a:pPr>
            <a:r>
              <a:rPr lang="en-US" dirty="0"/>
              <a:t>- </a:t>
            </a:r>
            <a:fld id="{00000000-1234-1234-1234-123412341234}" type="slidenum">
              <a:rPr lang="en-US" smtClean="0"/>
              <a:t>26</a:t>
            </a:fld>
            <a:r>
              <a:rPr lang="en-US" dirty="0"/>
              <a:t> -</a:t>
            </a:r>
            <a:endParaRPr dirty="0"/>
          </a:p>
        </p:txBody>
      </p:sp>
    </p:spTree>
    <p:extLst>
      <p:ext uri="{BB962C8B-B14F-4D97-AF65-F5344CB8AC3E}">
        <p14:creationId xmlns:p14="http://schemas.microsoft.com/office/powerpoint/2010/main" val="42534541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056F1-9BFB-B999-BD19-6403638DAD1B}"/>
              </a:ext>
            </a:extLst>
          </p:cNvPr>
          <p:cNvSpPr>
            <a:spLocks noGrp="1"/>
          </p:cNvSpPr>
          <p:nvPr>
            <p:ph type="title"/>
          </p:nvPr>
        </p:nvSpPr>
        <p:spPr>
          <a:xfrm>
            <a:off x="0" y="37631"/>
            <a:ext cx="9144000" cy="493613"/>
          </a:xfrm>
        </p:spPr>
        <p:txBody>
          <a:bodyPr/>
          <a:lstStyle/>
          <a:p>
            <a:pPr algn="ctr"/>
            <a:r>
              <a:rPr lang="en-US" sz="2800" dirty="0"/>
              <a:t>Exponential speedup not only factor for quantum advantage</a:t>
            </a:r>
          </a:p>
        </p:txBody>
      </p:sp>
      <p:sp>
        <p:nvSpPr>
          <p:cNvPr id="5" name="Slide Number Placeholder 4">
            <a:extLst>
              <a:ext uri="{FF2B5EF4-FFF2-40B4-BE49-F238E27FC236}">
                <a16:creationId xmlns:a16="http://schemas.microsoft.com/office/drawing/2014/main" id="{4F47298D-2763-48A0-6534-F9D1D5E782BD}"/>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27</a:t>
            </a:fld>
            <a:r>
              <a:rPr lang="en-US"/>
              <a:t> -</a:t>
            </a:r>
            <a:endParaRPr/>
          </a:p>
        </p:txBody>
      </p:sp>
      <p:pic>
        <p:nvPicPr>
          <p:cNvPr id="6" name="Picture 2" descr="Frontier (OLCF-5) - Supercomputers - WikiChip">
            <a:extLst>
              <a:ext uri="{FF2B5EF4-FFF2-40B4-BE49-F238E27FC236}">
                <a16:creationId xmlns:a16="http://schemas.microsoft.com/office/drawing/2014/main" id="{5CB330A7-FC7F-AF11-DFF1-A29926A368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5745" y="1038261"/>
            <a:ext cx="3316255" cy="14370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BD34A0D-5376-57D1-F2EB-6223F62A027E}"/>
              </a:ext>
            </a:extLst>
          </p:cNvPr>
          <p:cNvSpPr txBox="1"/>
          <p:nvPr/>
        </p:nvSpPr>
        <p:spPr>
          <a:xfrm>
            <a:off x="5215458" y="1279729"/>
            <a:ext cx="3734512" cy="954107"/>
          </a:xfrm>
          <a:prstGeom prst="rect">
            <a:avLst/>
          </a:prstGeom>
          <a:noFill/>
        </p:spPr>
        <p:txBody>
          <a:bodyPr wrap="square" rtlCol="0">
            <a:spAutoFit/>
          </a:bodyPr>
          <a:lstStyle/>
          <a:p>
            <a:r>
              <a:rPr lang="en-US" b="1" dirty="0"/>
              <a:t>Power: 2</a:t>
            </a:r>
            <a:r>
              <a:rPr lang="en-US" dirty="0"/>
              <a:t>0 MW + 10 MW for cooling</a:t>
            </a:r>
          </a:p>
          <a:p>
            <a:r>
              <a:rPr lang="en-US" b="1" dirty="0"/>
              <a:t>Cost: </a:t>
            </a:r>
            <a:r>
              <a:rPr lang="en-US" dirty="0"/>
              <a:t>US$600M (estimated cost)</a:t>
            </a:r>
          </a:p>
          <a:p>
            <a:r>
              <a:rPr lang="en-US" b="1" dirty="0"/>
              <a:t>Space: </a:t>
            </a:r>
            <a:r>
              <a:rPr lang="en-US" dirty="0"/>
              <a:t>2225 m</a:t>
            </a:r>
            <a:r>
              <a:rPr lang="en-US" baseline="30000" dirty="0"/>
              <a:t>2</a:t>
            </a:r>
            <a:r>
              <a:rPr lang="en-US" dirty="0"/>
              <a:t> (7,300 sq ft)</a:t>
            </a:r>
          </a:p>
          <a:p>
            <a:r>
              <a:rPr lang="en-US" dirty="0"/>
              <a:t>24,000 house holds</a:t>
            </a:r>
          </a:p>
        </p:txBody>
      </p:sp>
      <p:sp>
        <p:nvSpPr>
          <p:cNvPr id="8" name="Text Placeholder 2">
            <a:extLst>
              <a:ext uri="{FF2B5EF4-FFF2-40B4-BE49-F238E27FC236}">
                <a16:creationId xmlns:a16="http://schemas.microsoft.com/office/drawing/2014/main" id="{43BB7B80-2DCD-FD5B-FC50-4AA3D7FED05E}"/>
              </a:ext>
            </a:extLst>
          </p:cNvPr>
          <p:cNvSpPr>
            <a:spLocks noGrp="1"/>
          </p:cNvSpPr>
          <p:nvPr>
            <p:ph type="body" idx="1"/>
          </p:nvPr>
        </p:nvSpPr>
        <p:spPr>
          <a:xfrm>
            <a:off x="162690" y="2625500"/>
            <a:ext cx="8801846" cy="3969493"/>
          </a:xfrm>
        </p:spPr>
        <p:txBody>
          <a:bodyPr/>
          <a:lstStyle/>
          <a:p>
            <a:pPr marL="50800" indent="0" algn="ctr">
              <a:lnSpc>
                <a:spcPct val="90000"/>
              </a:lnSpc>
              <a:spcBef>
                <a:spcPts val="600"/>
              </a:spcBef>
              <a:buNone/>
            </a:pPr>
            <a:r>
              <a:rPr lang="en-US" sz="2400" b="0" dirty="0"/>
              <a:t>Quantum computers could solve </a:t>
            </a:r>
            <a:r>
              <a:rPr lang="en-US" sz="2400" u="sng" dirty="0"/>
              <a:t>larger problems faster </a:t>
            </a:r>
            <a:r>
              <a:rPr lang="en-US" sz="2400" b="0" dirty="0"/>
              <a:t>compared to classical computing hardware</a:t>
            </a:r>
          </a:p>
          <a:p>
            <a:pPr marL="50800" indent="0" algn="ctr">
              <a:lnSpc>
                <a:spcPct val="90000"/>
              </a:lnSpc>
              <a:spcBef>
                <a:spcPts val="600"/>
              </a:spcBef>
              <a:buNone/>
            </a:pPr>
            <a:endParaRPr lang="en-US" sz="2400" b="0" dirty="0"/>
          </a:p>
          <a:p>
            <a:pPr marL="50800" indent="0" algn="ctr">
              <a:lnSpc>
                <a:spcPct val="90000"/>
              </a:lnSpc>
              <a:spcBef>
                <a:spcPts val="600"/>
              </a:spcBef>
              <a:buNone/>
            </a:pPr>
            <a:r>
              <a:rPr lang="en-US" sz="2400" b="0" dirty="0"/>
              <a:t>Quantum computers are </a:t>
            </a:r>
            <a:r>
              <a:rPr lang="en-US" sz="2400" u="sng" dirty="0"/>
              <a:t>cheaper and use less energy</a:t>
            </a:r>
            <a:r>
              <a:rPr lang="en-US" sz="2400" b="0" dirty="0"/>
              <a:t> than classical computers, increasing accessibility to large scale computing</a:t>
            </a:r>
          </a:p>
        </p:txBody>
      </p:sp>
      <p:sp>
        <p:nvSpPr>
          <p:cNvPr id="3" name="Triangle 2">
            <a:extLst>
              <a:ext uri="{FF2B5EF4-FFF2-40B4-BE49-F238E27FC236}">
                <a16:creationId xmlns:a16="http://schemas.microsoft.com/office/drawing/2014/main" id="{9F15026F-B099-AFF7-95B9-6BAF68451584}"/>
              </a:ext>
            </a:extLst>
          </p:cNvPr>
          <p:cNvSpPr/>
          <p:nvPr/>
        </p:nvSpPr>
        <p:spPr>
          <a:xfrm rot="10800000">
            <a:off x="3418643" y="3519800"/>
            <a:ext cx="2671011" cy="27384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09884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6D654-58C9-A889-D6CF-916FE0E7D508}"/>
              </a:ext>
            </a:extLst>
          </p:cNvPr>
          <p:cNvSpPr>
            <a:spLocks noGrp="1"/>
          </p:cNvSpPr>
          <p:nvPr>
            <p:ph type="title"/>
          </p:nvPr>
        </p:nvSpPr>
        <p:spPr>
          <a:xfrm>
            <a:off x="0" y="54885"/>
            <a:ext cx="9144000" cy="493613"/>
          </a:xfrm>
        </p:spPr>
        <p:txBody>
          <a:bodyPr/>
          <a:lstStyle/>
          <a:p>
            <a:pPr algn="ctr"/>
            <a:r>
              <a:rPr lang="en-US" sz="2800" dirty="0"/>
              <a:t>Race to the moon delivered many ancillary technologies</a:t>
            </a:r>
          </a:p>
        </p:txBody>
      </p:sp>
      <p:sp>
        <p:nvSpPr>
          <p:cNvPr id="5" name="Slide Number Placeholder 4">
            <a:extLst>
              <a:ext uri="{FF2B5EF4-FFF2-40B4-BE49-F238E27FC236}">
                <a16:creationId xmlns:a16="http://schemas.microsoft.com/office/drawing/2014/main" id="{93CF081C-860F-D06B-1B53-F616CAD84D9C}"/>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28</a:t>
            </a:fld>
            <a:r>
              <a:rPr lang="en-US"/>
              <a:t> -</a:t>
            </a:r>
            <a:endParaRPr/>
          </a:p>
        </p:txBody>
      </p:sp>
      <p:pic>
        <p:nvPicPr>
          <p:cNvPr id="9218" name="Picture 2" descr="The Apollo 11 Lunar Module ascent stage">
            <a:extLst>
              <a:ext uri="{FF2B5EF4-FFF2-40B4-BE49-F238E27FC236}">
                <a16:creationId xmlns:a16="http://schemas.microsoft.com/office/drawing/2014/main" id="{C3FFBC38-6F8B-5FE1-8332-EC91A76144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5069" y="1077488"/>
            <a:ext cx="3806019" cy="21350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F6EEFB8-C00D-D386-0DD0-7E508BC3A1E3}"/>
              </a:ext>
            </a:extLst>
          </p:cNvPr>
          <p:cNvSpPr/>
          <p:nvPr/>
        </p:nvSpPr>
        <p:spPr>
          <a:xfrm>
            <a:off x="168439" y="3924751"/>
            <a:ext cx="8587372" cy="757130"/>
          </a:xfrm>
          <a:prstGeom prst="rect">
            <a:avLst/>
          </a:prstGeom>
        </p:spPr>
        <p:txBody>
          <a:bodyPr wrap="square">
            <a:spAutoFit/>
          </a:bodyPr>
          <a:lstStyle/>
          <a:p>
            <a:pPr marL="50800" indent="0" algn="ctr">
              <a:lnSpc>
                <a:spcPct val="90000"/>
              </a:lnSpc>
              <a:spcBef>
                <a:spcPts val="600"/>
              </a:spcBef>
              <a:buNone/>
            </a:pPr>
            <a:r>
              <a:rPr lang="en-US" sz="2400" dirty="0">
                <a:latin typeface="Calibri" panose="020F0502020204030204" pitchFamily="34" charset="0"/>
                <a:cs typeface="Calibri" panose="020F0502020204030204" pitchFamily="34" charset="0"/>
              </a:rPr>
              <a:t>Race for a universal quantum computer is already showing impacts beyond quantum computing  </a:t>
            </a:r>
          </a:p>
        </p:txBody>
      </p:sp>
      <p:sp>
        <p:nvSpPr>
          <p:cNvPr id="7" name="Rounded Rectangle 6">
            <a:extLst>
              <a:ext uri="{FF2B5EF4-FFF2-40B4-BE49-F238E27FC236}">
                <a16:creationId xmlns:a16="http://schemas.microsoft.com/office/drawing/2014/main" id="{44D97BE3-7FC7-6473-7EF9-B583B4A62243}"/>
              </a:ext>
            </a:extLst>
          </p:cNvPr>
          <p:cNvSpPr/>
          <p:nvPr/>
        </p:nvSpPr>
        <p:spPr>
          <a:xfrm>
            <a:off x="785006" y="904922"/>
            <a:ext cx="2976113" cy="698740"/>
          </a:xfrm>
          <a:prstGeom prst="roundRect">
            <a:avLst/>
          </a:prstGeom>
          <a:solidFill>
            <a:srgbClr val="92D05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a:solidFill>
                  <a:schemeClr val="tx1"/>
                </a:solidFill>
              </a:rPr>
              <a:t>Quantum-inspired algorithms speedup classical computing</a:t>
            </a:r>
          </a:p>
        </p:txBody>
      </p:sp>
      <p:sp>
        <p:nvSpPr>
          <p:cNvPr id="9" name="Rounded Rectangle 8">
            <a:extLst>
              <a:ext uri="{FF2B5EF4-FFF2-40B4-BE49-F238E27FC236}">
                <a16:creationId xmlns:a16="http://schemas.microsoft.com/office/drawing/2014/main" id="{5A2D8549-6A46-020E-25D2-1ECEF57CDCE3}"/>
              </a:ext>
            </a:extLst>
          </p:cNvPr>
          <p:cNvSpPr/>
          <p:nvPr/>
        </p:nvSpPr>
        <p:spPr>
          <a:xfrm>
            <a:off x="785006" y="1782246"/>
            <a:ext cx="2976113" cy="912510"/>
          </a:xfrm>
          <a:prstGeom prst="roundRect">
            <a:avLst/>
          </a:prstGeom>
          <a:solidFill>
            <a:srgbClr val="92D05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a:solidFill>
                  <a:schemeClr val="tx1"/>
                </a:solidFill>
              </a:rPr>
              <a:t>Novel quantum hardware technologies find way into classical computing hardware</a:t>
            </a:r>
          </a:p>
        </p:txBody>
      </p:sp>
      <p:sp>
        <p:nvSpPr>
          <p:cNvPr id="10" name="Rounded Rectangle 9">
            <a:extLst>
              <a:ext uri="{FF2B5EF4-FFF2-40B4-BE49-F238E27FC236}">
                <a16:creationId xmlns:a16="http://schemas.microsoft.com/office/drawing/2014/main" id="{49B6E987-090B-690D-D57A-473CA7FDA328}"/>
              </a:ext>
            </a:extLst>
          </p:cNvPr>
          <p:cNvSpPr/>
          <p:nvPr/>
        </p:nvSpPr>
        <p:spPr>
          <a:xfrm>
            <a:off x="785006" y="2871463"/>
            <a:ext cx="2976113" cy="875448"/>
          </a:xfrm>
          <a:prstGeom prst="roundRect">
            <a:avLst/>
          </a:prstGeom>
          <a:solidFill>
            <a:srgbClr val="92D05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a:solidFill>
                  <a:schemeClr val="tx1"/>
                </a:solidFill>
              </a:rPr>
              <a:t>Better understanding of quantum physics to lead to advances in classical computing</a:t>
            </a:r>
          </a:p>
        </p:txBody>
      </p:sp>
      <p:sp>
        <p:nvSpPr>
          <p:cNvPr id="8" name="TextBox 7">
            <a:extLst>
              <a:ext uri="{FF2B5EF4-FFF2-40B4-BE49-F238E27FC236}">
                <a16:creationId xmlns:a16="http://schemas.microsoft.com/office/drawing/2014/main" id="{A81572A4-8597-3E7F-96E9-091A4E4BF98E}"/>
              </a:ext>
            </a:extLst>
          </p:cNvPr>
          <p:cNvSpPr txBox="1"/>
          <p:nvPr/>
        </p:nvSpPr>
        <p:spPr>
          <a:xfrm>
            <a:off x="4885739" y="3237977"/>
            <a:ext cx="3605349" cy="304870"/>
          </a:xfrm>
          <a:prstGeom prst="rect">
            <a:avLst/>
          </a:prstGeom>
          <a:noFill/>
        </p:spPr>
        <p:txBody>
          <a:bodyPr wrap="square" rtlCol="0">
            <a:spAutoFit/>
          </a:bodyPr>
          <a:lstStyle/>
          <a:p>
            <a:r>
              <a:rPr lang="en-US" dirty="0"/>
              <a:t>CMOS sensor, using integrated circuits….</a:t>
            </a:r>
          </a:p>
        </p:txBody>
      </p:sp>
    </p:spTree>
    <p:extLst>
      <p:ext uri="{BB962C8B-B14F-4D97-AF65-F5344CB8AC3E}">
        <p14:creationId xmlns:p14="http://schemas.microsoft.com/office/powerpoint/2010/main" val="1562917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25729-F20B-AD48-8434-D09084BAE8E7}"/>
              </a:ext>
            </a:extLst>
          </p:cNvPr>
          <p:cNvSpPr>
            <a:spLocks noGrp="1"/>
          </p:cNvSpPr>
          <p:nvPr>
            <p:ph type="title"/>
          </p:nvPr>
        </p:nvSpPr>
        <p:spPr>
          <a:xfrm>
            <a:off x="0" y="111804"/>
            <a:ext cx="9144000" cy="493613"/>
          </a:xfrm>
        </p:spPr>
        <p:txBody>
          <a:bodyPr/>
          <a:lstStyle/>
          <a:p>
            <a:pPr algn="ctr"/>
            <a:r>
              <a:rPr lang="en-US" dirty="0"/>
              <a:t>Moving towards quantum advantage for science</a:t>
            </a:r>
          </a:p>
        </p:txBody>
      </p:sp>
      <p:pic>
        <p:nvPicPr>
          <p:cNvPr id="6" name="Picture 5">
            <a:extLst>
              <a:ext uri="{FF2B5EF4-FFF2-40B4-BE49-F238E27FC236}">
                <a16:creationId xmlns:a16="http://schemas.microsoft.com/office/drawing/2014/main" id="{81F666D3-C1E2-5841-8331-71B87850549B}"/>
              </a:ext>
            </a:extLst>
          </p:cNvPr>
          <p:cNvPicPr>
            <a:picLocks noChangeAspect="1"/>
          </p:cNvPicPr>
          <p:nvPr/>
        </p:nvPicPr>
        <p:blipFill>
          <a:blip r:embed="rId2"/>
          <a:stretch>
            <a:fillRect/>
          </a:stretch>
        </p:blipFill>
        <p:spPr>
          <a:xfrm>
            <a:off x="3365757" y="1903221"/>
            <a:ext cx="2141905" cy="1204821"/>
          </a:xfrm>
          <a:prstGeom prst="rect">
            <a:avLst/>
          </a:prstGeom>
        </p:spPr>
      </p:pic>
      <p:sp>
        <p:nvSpPr>
          <p:cNvPr id="7" name="Striped Right Arrow 6">
            <a:extLst>
              <a:ext uri="{FF2B5EF4-FFF2-40B4-BE49-F238E27FC236}">
                <a16:creationId xmlns:a16="http://schemas.microsoft.com/office/drawing/2014/main" id="{983F5940-67A9-6E45-8D26-C4662F71C3A4}"/>
              </a:ext>
            </a:extLst>
          </p:cNvPr>
          <p:cNvSpPr/>
          <p:nvPr/>
        </p:nvSpPr>
        <p:spPr>
          <a:xfrm>
            <a:off x="443060" y="2015090"/>
            <a:ext cx="3073138" cy="87579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riped Right Arrow 7">
            <a:extLst>
              <a:ext uri="{FF2B5EF4-FFF2-40B4-BE49-F238E27FC236}">
                <a16:creationId xmlns:a16="http://schemas.microsoft.com/office/drawing/2014/main" id="{7F1E2497-5676-C84F-885D-BB34091941F9}"/>
              </a:ext>
            </a:extLst>
          </p:cNvPr>
          <p:cNvSpPr/>
          <p:nvPr/>
        </p:nvSpPr>
        <p:spPr>
          <a:xfrm rot="10800000">
            <a:off x="5435104" y="2015090"/>
            <a:ext cx="3073138" cy="87578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D435C6C-6470-814A-93FF-F0E554F7E00F}"/>
              </a:ext>
            </a:extLst>
          </p:cNvPr>
          <p:cNvSpPr txBox="1"/>
          <p:nvPr/>
        </p:nvSpPr>
        <p:spPr>
          <a:xfrm>
            <a:off x="443060" y="1163431"/>
            <a:ext cx="3588755" cy="461665"/>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Hardware technology</a:t>
            </a:r>
          </a:p>
        </p:txBody>
      </p:sp>
      <p:sp>
        <p:nvSpPr>
          <p:cNvPr id="10" name="TextBox 9">
            <a:extLst>
              <a:ext uri="{FF2B5EF4-FFF2-40B4-BE49-F238E27FC236}">
                <a16:creationId xmlns:a16="http://schemas.microsoft.com/office/drawing/2014/main" id="{F54D7145-4FB7-D14A-98D0-52C81FC1C355}"/>
              </a:ext>
            </a:extLst>
          </p:cNvPr>
          <p:cNvSpPr txBox="1"/>
          <p:nvPr/>
        </p:nvSpPr>
        <p:spPr>
          <a:xfrm>
            <a:off x="5589901" y="979334"/>
            <a:ext cx="2917372" cy="830997"/>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Scientific algorithms and software</a:t>
            </a:r>
          </a:p>
        </p:txBody>
      </p:sp>
      <p:sp>
        <p:nvSpPr>
          <p:cNvPr id="11" name="TextBox 10">
            <a:extLst>
              <a:ext uri="{FF2B5EF4-FFF2-40B4-BE49-F238E27FC236}">
                <a16:creationId xmlns:a16="http://schemas.microsoft.com/office/drawing/2014/main" id="{3DA42F11-7047-AF4B-895D-A44741CD15EB}"/>
              </a:ext>
            </a:extLst>
          </p:cNvPr>
          <p:cNvSpPr txBox="1"/>
          <p:nvPr/>
        </p:nvSpPr>
        <p:spPr>
          <a:xfrm>
            <a:off x="360342" y="3247379"/>
            <a:ext cx="4594835"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Increasing qubit count</a:t>
            </a: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Increasing lifetimes</a:t>
            </a: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Increasing fidelity and reducing errors</a:t>
            </a:r>
          </a:p>
        </p:txBody>
      </p:sp>
      <p:sp>
        <p:nvSpPr>
          <p:cNvPr id="12" name="TextBox 11">
            <a:extLst>
              <a:ext uri="{FF2B5EF4-FFF2-40B4-BE49-F238E27FC236}">
                <a16:creationId xmlns:a16="http://schemas.microsoft.com/office/drawing/2014/main" id="{099339DF-2566-EC48-A7DE-1A170BD2A563}"/>
              </a:ext>
            </a:extLst>
          </p:cNvPr>
          <p:cNvSpPr txBox="1"/>
          <p:nvPr/>
        </p:nvSpPr>
        <p:spPr>
          <a:xfrm>
            <a:off x="5352822" y="3247378"/>
            <a:ext cx="3588755"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Reducing qubit count</a:t>
            </a: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Decreasing operation counts</a:t>
            </a: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Incorporating error resiliency</a:t>
            </a:r>
            <a:endParaRPr lang="en-US" sz="1600" dirty="0">
              <a:latin typeface="Calibri" panose="020F0502020204030204" pitchFamily="34" charset="0"/>
              <a:cs typeface="Calibri" panose="020F0502020204030204" pitchFamily="34" charset="0"/>
            </a:endParaRPr>
          </a:p>
        </p:txBody>
      </p:sp>
      <p:sp>
        <p:nvSpPr>
          <p:cNvPr id="14" name="Google Shape;52;p7">
            <a:extLst>
              <a:ext uri="{FF2B5EF4-FFF2-40B4-BE49-F238E27FC236}">
                <a16:creationId xmlns:a16="http://schemas.microsoft.com/office/drawing/2014/main" id="{FFA0E095-792D-DE65-B84F-44BE3AA4CAD4}"/>
              </a:ext>
            </a:extLst>
          </p:cNvPr>
          <p:cNvSpPr txBox="1">
            <a:spLocks noGrp="1"/>
          </p:cNvSpPr>
          <p:nvPr>
            <p:ph type="sldNum" idx="12"/>
          </p:nvPr>
        </p:nvSpPr>
        <p:spPr>
          <a:xfrm>
            <a:off x="4116656" y="4776606"/>
            <a:ext cx="925800" cy="2739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Font typeface="Arial"/>
              <a:buNone/>
            </a:pPr>
            <a:r>
              <a:rPr lang="en-US" dirty="0"/>
              <a:t>- </a:t>
            </a:r>
            <a:fld id="{00000000-1234-1234-1234-123412341234}" type="slidenum">
              <a:rPr lang="en-US"/>
              <a:t>2</a:t>
            </a:fld>
            <a:r>
              <a:rPr lang="en-US" dirty="0"/>
              <a:t> -</a:t>
            </a:r>
            <a:endParaRPr dirty="0"/>
          </a:p>
        </p:txBody>
      </p:sp>
    </p:spTree>
    <p:extLst>
      <p:ext uri="{BB962C8B-B14F-4D97-AF65-F5344CB8AC3E}">
        <p14:creationId xmlns:p14="http://schemas.microsoft.com/office/powerpoint/2010/main" val="12899205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venir Next" panose="020B0503020202020204" pitchFamily="34" charset="0"/>
              </a:rPr>
              <a:t>Acknowledgements</a:t>
            </a:r>
            <a:endParaRPr lang="en-US" sz="4000" dirty="0">
              <a:latin typeface="Avenir Next" panose="020B0503020202020204" pitchFamily="34" charset="0"/>
            </a:endParaRPr>
          </a:p>
        </p:txBody>
      </p:sp>
      <p:sp>
        <p:nvSpPr>
          <p:cNvPr id="4" name="TextBox 3"/>
          <p:cNvSpPr txBox="1"/>
          <p:nvPr/>
        </p:nvSpPr>
        <p:spPr>
          <a:xfrm>
            <a:off x="545996" y="887701"/>
            <a:ext cx="7955150" cy="4016484"/>
          </a:xfrm>
          <a:prstGeom prst="rect">
            <a:avLst/>
          </a:prstGeom>
          <a:noFill/>
        </p:spPr>
        <p:txBody>
          <a:bodyPr wrap="square" rtlCol="0">
            <a:spAutoFit/>
          </a:bodyPr>
          <a:lstStyle/>
          <a:p>
            <a:pPr algn="ctr"/>
            <a:r>
              <a:rPr lang="en-US" sz="2400" dirty="0">
                <a:solidFill>
                  <a:srgbClr val="003366"/>
                </a:solidFill>
                <a:latin typeface="Calibri" panose="020F0502020204030204" pitchFamily="34" charset="0"/>
                <a:cs typeface="Calibri" panose="020F0502020204030204" pitchFamily="34" charset="0"/>
              </a:rPr>
              <a:t>This work was supported by DOE</a:t>
            </a:r>
          </a:p>
          <a:p>
            <a:pPr algn="ctr"/>
            <a:r>
              <a:rPr lang="en-US" sz="2400" dirty="0">
                <a:solidFill>
                  <a:srgbClr val="003366"/>
                </a:solidFill>
                <a:latin typeface="Calibri" panose="020F0502020204030204" pitchFamily="34" charset="0"/>
                <a:cs typeface="Calibri" panose="020F0502020204030204" pitchFamily="34" charset="0"/>
              </a:rPr>
              <a:t>Office of Advanced Scientific Computing Research (ASCR) through the QAT and ARQC</a:t>
            </a:r>
          </a:p>
          <a:p>
            <a:pPr algn="ctr"/>
            <a:r>
              <a:rPr lang="en-US" sz="2400" dirty="0">
                <a:solidFill>
                  <a:srgbClr val="003366"/>
                </a:solidFill>
                <a:latin typeface="Calibri" panose="020F0502020204030204" pitchFamily="34" charset="0"/>
                <a:cs typeface="Calibri" panose="020F0502020204030204" pitchFamily="34" charset="0"/>
              </a:rPr>
              <a:t>Office of Basic Energy Sciences (BES)</a:t>
            </a:r>
          </a:p>
          <a:p>
            <a:pPr algn="ctr"/>
            <a:r>
              <a:rPr lang="en-US" sz="2400" dirty="0">
                <a:solidFill>
                  <a:srgbClr val="003366"/>
                </a:solidFill>
                <a:latin typeface="Calibri" panose="020F0502020204030204" pitchFamily="34" charset="0"/>
                <a:cs typeface="Calibri" panose="020F0502020204030204" pitchFamily="34" charset="0"/>
              </a:rPr>
              <a:t>Quantum Systems Accelerator</a:t>
            </a:r>
          </a:p>
          <a:p>
            <a:pPr algn="ctr"/>
            <a:endParaRPr lang="en-US" sz="2400" dirty="0">
              <a:solidFill>
                <a:srgbClr val="003366"/>
              </a:solidFill>
              <a:latin typeface="Calibri" panose="020F0502020204030204" pitchFamily="34" charset="0"/>
              <a:cs typeface="Calibri" panose="020F0502020204030204" pitchFamily="34" charset="0"/>
            </a:endParaRPr>
          </a:p>
          <a:p>
            <a:pPr algn="ctr"/>
            <a:r>
              <a:rPr lang="en-US" sz="2400" dirty="0">
                <a:solidFill>
                  <a:srgbClr val="003366"/>
                </a:solidFill>
                <a:latin typeface="Calibri" panose="020F0502020204030204" pitchFamily="34" charset="0"/>
                <a:cs typeface="Calibri" panose="020F0502020204030204" pitchFamily="34" charset="0"/>
              </a:rPr>
              <a:t>Member of the ORNL IBM Q Network</a:t>
            </a:r>
          </a:p>
          <a:p>
            <a:pPr algn="ctr"/>
            <a:endParaRPr lang="en-US" sz="2400" dirty="0">
              <a:solidFill>
                <a:srgbClr val="003366"/>
              </a:solidFill>
              <a:latin typeface="Calibri" panose="020F0502020204030204" pitchFamily="34" charset="0"/>
              <a:cs typeface="Calibri" panose="020F0502020204030204" pitchFamily="34" charset="0"/>
            </a:endParaRPr>
          </a:p>
          <a:p>
            <a:pPr algn="ctr"/>
            <a:r>
              <a:rPr lang="en-US" sz="2400" dirty="0">
                <a:solidFill>
                  <a:srgbClr val="003366"/>
                </a:solidFill>
                <a:latin typeface="Calibri" panose="020F0502020204030204" pitchFamily="34" charset="0"/>
                <a:cs typeface="Calibri" panose="020F0502020204030204" pitchFamily="34" charset="0"/>
              </a:rPr>
              <a:t>This research used computing resources of the National Energy Research Scientific Computing Center</a:t>
            </a:r>
            <a:endParaRPr lang="en-US" sz="1600" dirty="0">
              <a:solidFill>
                <a:srgbClr val="003366"/>
              </a:solidFill>
              <a:latin typeface="Calibri" panose="020F0502020204030204" pitchFamily="34" charset="0"/>
              <a:cs typeface="Calibri" panose="020F0502020204030204" pitchFamily="34" charset="0"/>
            </a:endParaRPr>
          </a:p>
          <a:p>
            <a:pPr marL="600075" lvl="1" indent="-257175">
              <a:buFont typeface="Lucida Grande"/>
              <a:buChar char="-"/>
            </a:pPr>
            <a:endParaRPr lang="en-US" sz="1500" dirty="0">
              <a:solidFill>
                <a:srgbClr val="003366"/>
              </a:solidFill>
              <a:latin typeface="Calibri" panose="020F0502020204030204" pitchFamily="34" charset="0"/>
              <a:cs typeface="Calibri" panose="020F0502020204030204" pitchFamily="34" charset="0"/>
            </a:endParaRPr>
          </a:p>
        </p:txBody>
      </p:sp>
      <p:sp>
        <p:nvSpPr>
          <p:cNvPr id="6" name="Slide Number Placeholder 4">
            <a:extLst>
              <a:ext uri="{FF2B5EF4-FFF2-40B4-BE49-F238E27FC236}">
                <a16:creationId xmlns:a16="http://schemas.microsoft.com/office/drawing/2014/main" id="{BD6F1E27-436E-B770-69EC-DA669B86C7CA}"/>
              </a:ext>
            </a:extLst>
          </p:cNvPr>
          <p:cNvSpPr>
            <a:spLocks noGrp="1"/>
          </p:cNvSpPr>
          <p:nvPr>
            <p:ph type="sldNum" idx="12"/>
          </p:nvPr>
        </p:nvSpPr>
        <p:spPr>
          <a:xfrm>
            <a:off x="4116656" y="4776606"/>
            <a:ext cx="925708" cy="273844"/>
          </a:xfrm>
        </p:spPr>
        <p:txBody>
          <a:bodyPr/>
          <a:lstStyle/>
          <a:p>
            <a:pPr marL="0" lvl="0" indent="0" algn="ctr" rtl="0">
              <a:spcBef>
                <a:spcPts val="0"/>
              </a:spcBef>
              <a:spcAft>
                <a:spcPts val="0"/>
              </a:spcAft>
              <a:buNone/>
            </a:pPr>
            <a:r>
              <a:rPr lang="en-US" dirty="0"/>
              <a:t>- </a:t>
            </a:r>
            <a:fld id="{00000000-1234-1234-1234-123412341234}" type="slidenum">
              <a:rPr lang="en-US" smtClean="0"/>
              <a:t>29</a:t>
            </a:fld>
            <a:r>
              <a:rPr lang="en-US" dirty="0"/>
              <a:t> -</a:t>
            </a:r>
            <a:endParaRPr dirty="0"/>
          </a:p>
        </p:txBody>
      </p:sp>
    </p:spTree>
    <p:extLst>
      <p:ext uri="{BB962C8B-B14F-4D97-AF65-F5344CB8AC3E}">
        <p14:creationId xmlns:p14="http://schemas.microsoft.com/office/powerpoint/2010/main" val="34061863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3" name="Google Shape;43;p6"/>
          <p:cNvSpPr txBox="1">
            <a:spLocks noGrp="1"/>
          </p:cNvSpPr>
          <p:nvPr>
            <p:ph type="subTitle" idx="1"/>
          </p:nvPr>
        </p:nvSpPr>
        <p:spPr>
          <a:xfrm>
            <a:off x="685800" y="3569894"/>
            <a:ext cx="7772400" cy="920100"/>
          </a:xfrm>
          <a:prstGeom prst="rect">
            <a:avLst/>
          </a:prstGeom>
        </p:spPr>
        <p:txBody>
          <a:bodyPr spcFirstLastPara="1" wrap="square" lIns="91425" tIns="45700" rIns="91425" bIns="45700" anchor="t" anchorCtr="0">
            <a:noAutofit/>
          </a:bodyPr>
          <a:lstStyle/>
          <a:p>
            <a:pPr marL="0" lvl="0" indent="0"/>
            <a:r>
              <a:rPr lang="en-US" dirty="0"/>
              <a:t>Bert de Jong                                                                      </a:t>
            </a:r>
            <a:r>
              <a:rPr lang="en-US" dirty="0" err="1"/>
              <a:t>wadejong@lbl.gov</a:t>
            </a:r>
            <a:endParaRPr lang="en-US" dirty="0"/>
          </a:p>
          <a:p>
            <a:pPr marL="0" lvl="0" indent="0"/>
            <a:endParaRPr lang="en-US" dirty="0"/>
          </a:p>
          <a:p>
            <a:pPr marL="0" lvl="0" indent="0" algn="ctr" rtl="0">
              <a:spcBef>
                <a:spcPts val="560"/>
              </a:spcBef>
              <a:spcAft>
                <a:spcPts val="0"/>
              </a:spcAft>
              <a:buNone/>
            </a:pPr>
            <a:endParaRPr dirty="0"/>
          </a:p>
        </p:txBody>
      </p:sp>
      <p:sp>
        <p:nvSpPr>
          <p:cNvPr id="7" name="Title 1">
            <a:extLst>
              <a:ext uri="{FF2B5EF4-FFF2-40B4-BE49-F238E27FC236}">
                <a16:creationId xmlns:a16="http://schemas.microsoft.com/office/drawing/2014/main" id="{E3CD7627-795B-0C43-858A-FC9698CBEB99}"/>
              </a:ext>
            </a:extLst>
          </p:cNvPr>
          <p:cNvSpPr txBox="1">
            <a:spLocks/>
          </p:cNvSpPr>
          <p:nvPr/>
        </p:nvSpPr>
        <p:spPr>
          <a:xfrm>
            <a:off x="816914" y="1555814"/>
            <a:ext cx="7311328" cy="860507"/>
          </a:xfrm>
          <a:prstGeom prst="rect">
            <a:avLst/>
          </a:prstGeom>
          <a:noFill/>
          <a:ln>
            <a:noFill/>
          </a:ln>
        </p:spPr>
        <p:txBody>
          <a:bodyPr spcFirstLastPara="1" wrap="square" lIns="91425" tIns="0" rIns="91425" bIns="0" anchor="ctr" anchorCtr="0"/>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FFFFFF"/>
              </a:buClr>
              <a:buSzPts val="3600"/>
              <a:buFont typeface="Calibri"/>
              <a:buNone/>
              <a:defRPr sz="3600" b="1" i="0" u="none" strike="noStrike" cap="none">
                <a:solidFill>
                  <a:srgbClr val="FFFFFF"/>
                </a:solidFill>
                <a:latin typeface="Calibri"/>
                <a:ea typeface="Calibri"/>
                <a:cs typeface="Calibri"/>
                <a:sym typeface="Calibri"/>
              </a:defRPr>
            </a:lvl1pPr>
            <a:lvl2pPr marR="0" lvl="1" algn="l" rtl="0">
              <a:lnSpc>
                <a:spcPct val="100000"/>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9pPr>
          </a:lstStyle>
          <a:p>
            <a:endParaRPr lang="en-US" sz="4000" dirty="0"/>
          </a:p>
          <a:p>
            <a:endParaRPr lang="en-US" sz="4000" dirty="0"/>
          </a:p>
          <a:p>
            <a:r>
              <a:rPr lang="en-US" sz="4000" dirty="0" err="1"/>
              <a:t>quantum.lbl.gov</a:t>
            </a:r>
            <a:endParaRPr lang="en-US" sz="4000" dirty="0"/>
          </a:p>
          <a:p>
            <a:r>
              <a:rPr lang="en-US" sz="4000" dirty="0" err="1"/>
              <a:t>quantumsystemsaccelerator.org</a:t>
            </a:r>
            <a:endParaRPr lang="en-US" sz="4000" dirty="0"/>
          </a:p>
          <a:p>
            <a:r>
              <a:rPr lang="en-US" sz="4000" dirty="0"/>
              <a:t>aide-</a:t>
            </a:r>
            <a:r>
              <a:rPr lang="en-US" sz="4000" dirty="0" err="1"/>
              <a:t>qc.org</a:t>
            </a:r>
            <a:endParaRPr lang="en-US" sz="4000" dirty="0"/>
          </a:p>
          <a:p>
            <a:r>
              <a:rPr lang="en-US" sz="4000" dirty="0" err="1"/>
              <a:t>aqt.lbl.gov</a:t>
            </a:r>
            <a:endParaRPr lang="en-US" sz="4000" dirty="0"/>
          </a:p>
          <a:p>
            <a:endParaRPr lang="en-US" sz="4000" dirty="0">
              <a:solidFill>
                <a:schemeClr val="accent5">
                  <a:lumMod val="20000"/>
                  <a:lumOff val="80000"/>
                </a:schemeClr>
              </a:solidFill>
              <a:latin typeface="Avenir Next Condensed Demi Bold" charset="0"/>
              <a:ea typeface="Avenir Next Condensed Demi Bold" charset="0"/>
              <a:cs typeface="Avenir Next Condensed Demi Bold" charset="0"/>
            </a:endParaRPr>
          </a:p>
          <a:p>
            <a:endParaRPr lang="en-US" sz="4000" dirty="0">
              <a:solidFill>
                <a:schemeClr val="accent5">
                  <a:lumMod val="20000"/>
                  <a:lumOff val="80000"/>
                </a:schemeClr>
              </a:solidFill>
              <a:latin typeface="Avenir Next Condensed Demi Bold" charset="0"/>
              <a:ea typeface="Avenir Next Condensed Demi Bold" charset="0"/>
              <a:cs typeface="Avenir Next Condensed Demi Bold" charset="0"/>
            </a:endParaRPr>
          </a:p>
        </p:txBody>
      </p:sp>
    </p:spTree>
    <p:extLst>
      <p:ext uri="{BB962C8B-B14F-4D97-AF65-F5344CB8AC3E}">
        <p14:creationId xmlns:p14="http://schemas.microsoft.com/office/powerpoint/2010/main" val="2447775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DBD00-1A5A-5556-8C08-DEDDB8F3F6EE}"/>
              </a:ext>
            </a:extLst>
          </p:cNvPr>
          <p:cNvSpPr>
            <a:spLocks noGrp="1"/>
          </p:cNvSpPr>
          <p:nvPr>
            <p:ph type="title"/>
          </p:nvPr>
        </p:nvSpPr>
        <p:spPr>
          <a:xfrm>
            <a:off x="56644" y="50531"/>
            <a:ext cx="9143999" cy="493613"/>
          </a:xfrm>
        </p:spPr>
        <p:txBody>
          <a:bodyPr/>
          <a:lstStyle/>
          <a:p>
            <a:r>
              <a:rPr lang="en-US" sz="2600" dirty="0">
                <a:solidFill>
                  <a:srgbClr val="FFFFFF"/>
                </a:solidFill>
                <a:effectLst/>
                <a:latin typeface="+mn-lt"/>
              </a:rPr>
              <a:t>Full stack Quantum Information Science at Berkeley Lab</a:t>
            </a:r>
            <a:endParaRPr lang="en-US" sz="2600" dirty="0">
              <a:latin typeface="+mn-lt"/>
            </a:endParaRPr>
          </a:p>
        </p:txBody>
      </p:sp>
      <p:pic>
        <p:nvPicPr>
          <p:cNvPr id="32" name="Picture 31">
            <a:extLst>
              <a:ext uri="{FF2B5EF4-FFF2-40B4-BE49-F238E27FC236}">
                <a16:creationId xmlns:a16="http://schemas.microsoft.com/office/drawing/2014/main" id="{524FFE69-9A42-C171-EB89-25AD881720C0}"/>
              </a:ext>
            </a:extLst>
          </p:cNvPr>
          <p:cNvPicPr>
            <a:picLocks noChangeAspect="1"/>
          </p:cNvPicPr>
          <p:nvPr/>
        </p:nvPicPr>
        <p:blipFill>
          <a:blip r:embed="rId2"/>
          <a:stretch>
            <a:fillRect/>
          </a:stretch>
        </p:blipFill>
        <p:spPr>
          <a:xfrm>
            <a:off x="323679" y="888255"/>
            <a:ext cx="8496641" cy="3716113"/>
          </a:xfrm>
          <a:prstGeom prst="rect">
            <a:avLst/>
          </a:prstGeom>
        </p:spPr>
      </p:pic>
    </p:spTree>
    <p:extLst>
      <p:ext uri="{BB962C8B-B14F-4D97-AF65-F5344CB8AC3E}">
        <p14:creationId xmlns:p14="http://schemas.microsoft.com/office/powerpoint/2010/main" val="3373689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6FFC7-4539-D3CD-921F-95AD5031E566}"/>
              </a:ext>
            </a:extLst>
          </p:cNvPr>
          <p:cNvSpPr>
            <a:spLocks noGrp="1"/>
          </p:cNvSpPr>
          <p:nvPr>
            <p:ph type="title"/>
          </p:nvPr>
        </p:nvSpPr>
        <p:spPr>
          <a:xfrm>
            <a:off x="360342" y="115267"/>
            <a:ext cx="8783658" cy="493613"/>
          </a:xfrm>
        </p:spPr>
        <p:txBody>
          <a:bodyPr/>
          <a:lstStyle/>
          <a:p>
            <a:r>
              <a:rPr lang="en-US" sz="2600" dirty="0">
                <a:latin typeface="+mn-lt"/>
              </a:rPr>
              <a:t>Research programs in Quantum Information Science</a:t>
            </a:r>
          </a:p>
        </p:txBody>
      </p:sp>
      <p:sp>
        <p:nvSpPr>
          <p:cNvPr id="5" name="Slide Number Placeholder 4">
            <a:extLst>
              <a:ext uri="{FF2B5EF4-FFF2-40B4-BE49-F238E27FC236}">
                <a16:creationId xmlns:a16="http://schemas.microsoft.com/office/drawing/2014/main" id="{FE90C2DA-F139-DD96-9951-4CD41FFB8CE7}"/>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4</a:t>
            </a:fld>
            <a:r>
              <a:rPr lang="en-US"/>
              <a:t> -</a:t>
            </a:r>
            <a:endParaRPr/>
          </a:p>
        </p:txBody>
      </p:sp>
      <p:pic>
        <p:nvPicPr>
          <p:cNvPr id="27" name="Picture 26">
            <a:extLst>
              <a:ext uri="{FF2B5EF4-FFF2-40B4-BE49-F238E27FC236}">
                <a16:creationId xmlns:a16="http://schemas.microsoft.com/office/drawing/2014/main" id="{C210C3F5-5AB1-F201-8A01-488D51520B60}"/>
              </a:ext>
            </a:extLst>
          </p:cNvPr>
          <p:cNvPicPr>
            <a:picLocks noChangeAspect="1"/>
          </p:cNvPicPr>
          <p:nvPr/>
        </p:nvPicPr>
        <p:blipFill>
          <a:blip r:embed="rId2"/>
          <a:stretch>
            <a:fillRect/>
          </a:stretch>
        </p:blipFill>
        <p:spPr>
          <a:xfrm>
            <a:off x="234229" y="938486"/>
            <a:ext cx="8578683" cy="3508514"/>
          </a:xfrm>
          <a:prstGeom prst="rect">
            <a:avLst/>
          </a:prstGeom>
        </p:spPr>
      </p:pic>
    </p:spTree>
    <p:extLst>
      <p:ext uri="{BB962C8B-B14F-4D97-AF65-F5344CB8AC3E}">
        <p14:creationId xmlns:p14="http://schemas.microsoft.com/office/powerpoint/2010/main" val="1860036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4E4A3-1757-8427-F479-782E53434BF5}"/>
              </a:ext>
            </a:extLst>
          </p:cNvPr>
          <p:cNvSpPr>
            <a:spLocks noGrp="1"/>
          </p:cNvSpPr>
          <p:nvPr>
            <p:ph type="title"/>
          </p:nvPr>
        </p:nvSpPr>
        <p:spPr/>
        <p:txBody>
          <a:bodyPr/>
          <a:lstStyle/>
          <a:p>
            <a:r>
              <a:rPr lang="en-US" dirty="0"/>
              <a:t>Quantum Systems Accelerator Vision</a:t>
            </a:r>
          </a:p>
        </p:txBody>
      </p:sp>
      <p:sp>
        <p:nvSpPr>
          <p:cNvPr id="5" name="Slide Number Placeholder 4">
            <a:extLst>
              <a:ext uri="{FF2B5EF4-FFF2-40B4-BE49-F238E27FC236}">
                <a16:creationId xmlns:a16="http://schemas.microsoft.com/office/drawing/2014/main" id="{194844CA-AC52-D071-5DE0-26AEE54D24DD}"/>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5</a:t>
            </a:fld>
            <a:r>
              <a:rPr lang="en-US"/>
              <a:t> -</a:t>
            </a:r>
            <a:endParaRPr/>
          </a:p>
        </p:txBody>
      </p:sp>
      <p:pic>
        <p:nvPicPr>
          <p:cNvPr id="9" name="Picture 8">
            <a:extLst>
              <a:ext uri="{FF2B5EF4-FFF2-40B4-BE49-F238E27FC236}">
                <a16:creationId xmlns:a16="http://schemas.microsoft.com/office/drawing/2014/main" id="{72DA2544-6AB5-A83C-E0DD-B6E7CC3051EA}"/>
              </a:ext>
            </a:extLst>
          </p:cNvPr>
          <p:cNvPicPr>
            <a:picLocks noChangeAspect="1"/>
          </p:cNvPicPr>
          <p:nvPr/>
        </p:nvPicPr>
        <p:blipFill>
          <a:blip r:embed="rId2"/>
          <a:stretch>
            <a:fillRect/>
          </a:stretch>
        </p:blipFill>
        <p:spPr>
          <a:xfrm>
            <a:off x="4523571" y="844657"/>
            <a:ext cx="4562929" cy="3696171"/>
          </a:xfrm>
          <a:prstGeom prst="rect">
            <a:avLst/>
          </a:prstGeom>
        </p:spPr>
      </p:pic>
      <p:sp>
        <p:nvSpPr>
          <p:cNvPr id="10" name="Google Shape;952;p60">
            <a:extLst>
              <a:ext uri="{FF2B5EF4-FFF2-40B4-BE49-F238E27FC236}">
                <a16:creationId xmlns:a16="http://schemas.microsoft.com/office/drawing/2014/main" id="{5A518CE7-5F56-1A5A-1B79-61E6BFD76F1C}"/>
              </a:ext>
            </a:extLst>
          </p:cNvPr>
          <p:cNvSpPr txBox="1"/>
          <p:nvPr/>
        </p:nvSpPr>
        <p:spPr>
          <a:xfrm>
            <a:off x="162865" y="1415489"/>
            <a:ext cx="4078211" cy="2554505"/>
          </a:xfrm>
          <a:prstGeom prst="rect">
            <a:avLst/>
          </a:prstGeom>
          <a:solidFill>
            <a:schemeClr val="accent3"/>
          </a:solidFill>
          <a:ln/>
        </p:spPr>
        <p:style>
          <a:lnRef idx="2">
            <a:schemeClr val="accent3"/>
          </a:lnRef>
          <a:fillRef idx="1">
            <a:schemeClr val="lt1"/>
          </a:fillRef>
          <a:effectRef idx="0">
            <a:schemeClr val="accent3"/>
          </a:effectRef>
          <a:fontRef idx="minor">
            <a:schemeClr val="dk1"/>
          </a:fontRef>
        </p:style>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000" i="0" u="none" strike="noStrike" cap="none" dirty="0">
                <a:solidFill>
                  <a:schemeClr val="bg1"/>
                </a:solidFill>
                <a:latin typeface="Arial"/>
                <a:ea typeface="Arial"/>
                <a:cs typeface="Arial"/>
                <a:sym typeface="Arial"/>
              </a:rPr>
              <a:t>The QSA is catalyzing national leadership in quantum information science through </a:t>
            </a:r>
            <a:r>
              <a:rPr lang="en-US" sz="2000" i="0" u="sng" strike="noStrike" cap="none" dirty="0">
                <a:solidFill>
                  <a:schemeClr val="bg1"/>
                </a:solidFill>
                <a:latin typeface="Arial"/>
                <a:ea typeface="Arial"/>
                <a:cs typeface="Arial"/>
                <a:sym typeface="Arial"/>
              </a:rPr>
              <a:t>co-design</a:t>
            </a:r>
            <a:r>
              <a:rPr lang="en-US" sz="2000" i="0" u="none" strike="noStrike" cap="none" dirty="0">
                <a:solidFill>
                  <a:schemeClr val="bg1"/>
                </a:solidFill>
                <a:latin typeface="Arial"/>
                <a:ea typeface="Arial"/>
                <a:cs typeface="Arial"/>
                <a:sym typeface="Arial"/>
              </a:rPr>
              <a:t> of the quantum devices, algorithms, and engineering solutions to </a:t>
            </a:r>
            <a:r>
              <a:rPr lang="en-US" sz="2000" i="0" u="sng" strike="noStrike" cap="none" dirty="0">
                <a:solidFill>
                  <a:schemeClr val="bg1"/>
                </a:solidFill>
                <a:latin typeface="Arial"/>
                <a:ea typeface="Arial"/>
                <a:cs typeface="Arial"/>
                <a:sym typeface="Arial"/>
              </a:rPr>
              <a:t>deliver certified quantum advantage</a:t>
            </a:r>
            <a:r>
              <a:rPr lang="en-US" sz="2000" i="0" strike="noStrike" cap="none" dirty="0">
                <a:solidFill>
                  <a:schemeClr val="bg1"/>
                </a:solidFill>
                <a:latin typeface="Arial"/>
                <a:ea typeface="Arial"/>
                <a:cs typeface="Arial"/>
                <a:sym typeface="Arial"/>
              </a:rPr>
              <a:t> </a:t>
            </a:r>
            <a:r>
              <a:rPr lang="en-US" sz="2000" i="0" u="none" strike="noStrike" cap="none" dirty="0">
                <a:solidFill>
                  <a:schemeClr val="bg1"/>
                </a:solidFill>
                <a:latin typeface="Arial"/>
                <a:ea typeface="Arial"/>
                <a:cs typeface="Arial"/>
                <a:sym typeface="Arial"/>
              </a:rPr>
              <a:t>in Department of Energy scientific applications.</a:t>
            </a:r>
          </a:p>
        </p:txBody>
      </p:sp>
    </p:spTree>
    <p:extLst>
      <p:ext uri="{BB962C8B-B14F-4D97-AF65-F5344CB8AC3E}">
        <p14:creationId xmlns:p14="http://schemas.microsoft.com/office/powerpoint/2010/main" val="1597703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96613-B58A-EA63-1020-376EDE57F3D8}"/>
              </a:ext>
            </a:extLst>
          </p:cNvPr>
          <p:cNvSpPr>
            <a:spLocks noGrp="1"/>
          </p:cNvSpPr>
          <p:nvPr>
            <p:ph type="title"/>
          </p:nvPr>
        </p:nvSpPr>
        <p:spPr>
          <a:xfrm>
            <a:off x="360341" y="115267"/>
            <a:ext cx="8783659" cy="493613"/>
          </a:xfrm>
        </p:spPr>
        <p:txBody>
          <a:bodyPr/>
          <a:lstStyle/>
          <a:p>
            <a:r>
              <a:rPr lang="en-US" sz="2600" dirty="0"/>
              <a:t>QSA addressing major challenges in quantum computing</a:t>
            </a:r>
          </a:p>
        </p:txBody>
      </p:sp>
      <p:sp>
        <p:nvSpPr>
          <p:cNvPr id="5" name="Slide Number Placeholder 4">
            <a:extLst>
              <a:ext uri="{FF2B5EF4-FFF2-40B4-BE49-F238E27FC236}">
                <a16:creationId xmlns:a16="http://schemas.microsoft.com/office/drawing/2014/main" id="{6A611DB1-4037-FB89-6803-D3519CC69A47}"/>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6</a:t>
            </a:fld>
            <a:r>
              <a:rPr lang="en-US"/>
              <a:t> -</a:t>
            </a:r>
            <a:endParaRPr/>
          </a:p>
        </p:txBody>
      </p:sp>
      <p:pic>
        <p:nvPicPr>
          <p:cNvPr id="6" name="Picture 5">
            <a:extLst>
              <a:ext uri="{FF2B5EF4-FFF2-40B4-BE49-F238E27FC236}">
                <a16:creationId xmlns:a16="http://schemas.microsoft.com/office/drawing/2014/main" id="{6EF8CA30-91F0-A33C-E510-BCEFBF54175D}"/>
              </a:ext>
            </a:extLst>
          </p:cNvPr>
          <p:cNvPicPr>
            <a:picLocks noChangeAspect="1"/>
          </p:cNvPicPr>
          <p:nvPr/>
        </p:nvPicPr>
        <p:blipFill>
          <a:blip r:embed="rId2"/>
          <a:stretch>
            <a:fillRect/>
          </a:stretch>
        </p:blipFill>
        <p:spPr>
          <a:xfrm>
            <a:off x="415302" y="725883"/>
            <a:ext cx="8313396" cy="3967326"/>
          </a:xfrm>
          <a:prstGeom prst="rect">
            <a:avLst/>
          </a:prstGeom>
        </p:spPr>
      </p:pic>
    </p:spTree>
    <p:extLst>
      <p:ext uri="{BB962C8B-B14F-4D97-AF65-F5344CB8AC3E}">
        <p14:creationId xmlns:p14="http://schemas.microsoft.com/office/powerpoint/2010/main" val="3479205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8666B-62C8-ED8D-2E2F-833C46C61C52}"/>
              </a:ext>
            </a:extLst>
          </p:cNvPr>
          <p:cNvSpPr>
            <a:spLocks noGrp="1"/>
          </p:cNvSpPr>
          <p:nvPr>
            <p:ph type="title"/>
          </p:nvPr>
        </p:nvSpPr>
        <p:spPr/>
        <p:txBody>
          <a:bodyPr/>
          <a:lstStyle/>
          <a:p>
            <a:r>
              <a:rPr lang="en-US" dirty="0"/>
              <a:t>QSA is making major advances in QIS </a:t>
            </a:r>
          </a:p>
        </p:txBody>
      </p:sp>
      <p:sp>
        <p:nvSpPr>
          <p:cNvPr id="5" name="Slide Number Placeholder 4">
            <a:extLst>
              <a:ext uri="{FF2B5EF4-FFF2-40B4-BE49-F238E27FC236}">
                <a16:creationId xmlns:a16="http://schemas.microsoft.com/office/drawing/2014/main" id="{6513623A-87D3-6339-9641-12731A9B504B}"/>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7</a:t>
            </a:fld>
            <a:r>
              <a:rPr lang="en-US"/>
              <a:t> -</a:t>
            </a:r>
            <a:endParaRPr/>
          </a:p>
        </p:txBody>
      </p:sp>
      <p:pic>
        <p:nvPicPr>
          <p:cNvPr id="6" name="Picture 5">
            <a:extLst>
              <a:ext uri="{FF2B5EF4-FFF2-40B4-BE49-F238E27FC236}">
                <a16:creationId xmlns:a16="http://schemas.microsoft.com/office/drawing/2014/main" id="{DE0BEC00-1BE5-5149-FD3E-86B43E36556D}"/>
              </a:ext>
            </a:extLst>
          </p:cNvPr>
          <p:cNvPicPr>
            <a:picLocks noChangeAspect="1"/>
          </p:cNvPicPr>
          <p:nvPr/>
        </p:nvPicPr>
        <p:blipFill rotWithShape="1">
          <a:blip r:embed="rId2">
            <a:extLst>
              <a:ext uri="{28A0092B-C50C-407E-A947-70E740481C1C}">
                <a14:useLocalDpi xmlns:a14="http://schemas.microsoft.com/office/drawing/2010/main" val="0"/>
              </a:ext>
            </a:extLst>
          </a:blip>
          <a:srcRect t="42364"/>
          <a:stretch/>
        </p:blipFill>
        <p:spPr>
          <a:xfrm>
            <a:off x="150062" y="766955"/>
            <a:ext cx="4780861" cy="3872915"/>
          </a:xfrm>
          <a:prstGeom prst="rect">
            <a:avLst/>
          </a:prstGeom>
        </p:spPr>
      </p:pic>
      <p:pic>
        <p:nvPicPr>
          <p:cNvPr id="7" name="Picture 6">
            <a:extLst>
              <a:ext uri="{FF2B5EF4-FFF2-40B4-BE49-F238E27FC236}">
                <a16:creationId xmlns:a16="http://schemas.microsoft.com/office/drawing/2014/main" id="{DFF3178D-4FB7-4CD8-2FE4-C195F7DA6A7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20937" y="918104"/>
            <a:ext cx="3095828" cy="962899"/>
          </a:xfrm>
          <a:prstGeom prst="rect">
            <a:avLst/>
          </a:prstGeom>
        </p:spPr>
      </p:pic>
      <p:pic>
        <p:nvPicPr>
          <p:cNvPr id="8" name="Picture 2">
            <a:extLst>
              <a:ext uri="{FF2B5EF4-FFF2-40B4-BE49-F238E27FC236}">
                <a16:creationId xmlns:a16="http://schemas.microsoft.com/office/drawing/2014/main" id="{71A83CAA-D269-E12E-5103-3809D64C0F1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18852" y="2097796"/>
            <a:ext cx="3095828" cy="11898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FAEBE90E-5B1A-F18D-6FF7-C8A8FB163CB7}"/>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399726" y="3339379"/>
            <a:ext cx="2734080" cy="1804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143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5D78993-84E7-C7DF-6F9F-525528407EF9}"/>
              </a:ext>
            </a:extLst>
          </p:cNvPr>
          <p:cNvSpPr/>
          <p:nvPr/>
        </p:nvSpPr>
        <p:spPr bwMode="auto">
          <a:xfrm>
            <a:off x="0" y="1523650"/>
            <a:ext cx="9144000" cy="2493229"/>
          </a:xfrm>
          <a:prstGeom prst="rect">
            <a:avLst/>
          </a:prstGeom>
          <a:gradFill>
            <a:gsLst>
              <a:gs pos="17000">
                <a:schemeClr val="accent1">
                  <a:alpha val="80000"/>
                </a:schemeClr>
              </a:gs>
              <a:gs pos="61000">
                <a:schemeClr val="accent2">
                  <a:alpha val="80000"/>
                </a:schemeClr>
              </a:gs>
            </a:gsLst>
            <a:lin ang="5400000" scaled="0"/>
          </a:gradFill>
          <a:ln w="9525">
            <a:noFill/>
            <a:round/>
            <a:headEnd/>
            <a:tailEnd/>
          </a:ln>
        </p:spPr>
        <p:txBody>
          <a:bodyPr vert="horz" wrap="square" lIns="91440" tIns="45720" rIns="91440" bIns="45720" numCol="1" rtlCol="0" anchor="t" anchorCtr="0" compatLnSpc="1">
            <a:prstTxWarp prst="textNoShape">
              <a:avLst/>
            </a:prstTxWarp>
          </a:bodyPr>
          <a:lstStyle/>
          <a:p>
            <a:pPr algn="ctr" defTabSz="914378"/>
            <a:endParaRPr lang="en-US" sz="1800" dirty="0">
              <a:solidFill>
                <a:srgbClr val="262626"/>
              </a:solidFill>
              <a:latin typeface="Roboto"/>
            </a:endParaRPr>
          </a:p>
        </p:txBody>
      </p:sp>
      <p:sp>
        <p:nvSpPr>
          <p:cNvPr id="2" name="Title 1">
            <a:extLst>
              <a:ext uri="{FF2B5EF4-FFF2-40B4-BE49-F238E27FC236}">
                <a16:creationId xmlns:a16="http://schemas.microsoft.com/office/drawing/2014/main" id="{E517185B-90CF-EABD-7F8B-7B2B022E1586}"/>
              </a:ext>
            </a:extLst>
          </p:cNvPr>
          <p:cNvSpPr>
            <a:spLocks noGrp="1"/>
          </p:cNvSpPr>
          <p:nvPr>
            <p:ph type="title"/>
          </p:nvPr>
        </p:nvSpPr>
        <p:spPr/>
        <p:txBody>
          <a:bodyPr/>
          <a:lstStyle/>
          <a:p>
            <a:pPr defTabSz="914378"/>
            <a:r>
              <a:rPr lang="en-US" b="1" dirty="0">
                <a:solidFill>
                  <a:schemeClr val="bg1"/>
                </a:solidFill>
                <a:latin typeface="+mn-lt"/>
              </a:rPr>
              <a:t>Advanced Quantum Testbed mission</a:t>
            </a:r>
          </a:p>
        </p:txBody>
      </p:sp>
      <p:sp>
        <p:nvSpPr>
          <p:cNvPr id="5" name="Slide Number Placeholder 4">
            <a:extLst>
              <a:ext uri="{FF2B5EF4-FFF2-40B4-BE49-F238E27FC236}">
                <a16:creationId xmlns:a16="http://schemas.microsoft.com/office/drawing/2014/main" id="{8A79A4A1-E1D6-DCEB-869C-DD6A142C5275}"/>
              </a:ext>
            </a:extLst>
          </p:cNvPr>
          <p:cNvSpPr>
            <a:spLocks noGrp="1"/>
          </p:cNvSpPr>
          <p:nvPr>
            <p:ph type="sldNum" idx="12"/>
          </p:nvPr>
        </p:nvSpPr>
        <p:spPr/>
        <p:txBody>
          <a:bodyPr/>
          <a:lstStyle/>
          <a:p>
            <a:pPr marL="0" lvl="0" indent="0" algn="ctr" rtl="0">
              <a:spcBef>
                <a:spcPts val="0"/>
              </a:spcBef>
              <a:spcAft>
                <a:spcPts val="0"/>
              </a:spcAft>
              <a:buNone/>
            </a:pPr>
            <a:r>
              <a:rPr lang="en-US"/>
              <a:t>- </a:t>
            </a:r>
            <a:fld id="{00000000-1234-1234-1234-123412341234}" type="slidenum">
              <a:rPr lang="en-US" smtClean="0"/>
              <a:t>8</a:t>
            </a:fld>
            <a:r>
              <a:rPr lang="en-US"/>
              <a:t> -</a:t>
            </a:r>
            <a:endParaRPr/>
          </a:p>
        </p:txBody>
      </p:sp>
      <p:pic>
        <p:nvPicPr>
          <p:cNvPr id="6" name="Picture Placeholder 10">
            <a:extLst>
              <a:ext uri="{FF2B5EF4-FFF2-40B4-BE49-F238E27FC236}">
                <a16:creationId xmlns:a16="http://schemas.microsoft.com/office/drawing/2014/main" id="{0021DBC3-1E4F-DEEC-093F-ECF872BFFE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93"/>
          <a:stretch/>
        </p:blipFill>
        <p:spPr>
          <a:xfrm>
            <a:off x="446319" y="701295"/>
            <a:ext cx="3089361" cy="4012355"/>
          </a:xfrm>
          <a:prstGeom prst="rect">
            <a:avLst/>
          </a:prstGeom>
          <a:noFill/>
          <a:ln>
            <a:noFill/>
          </a:ln>
          <a:effectLst>
            <a:outerShdw blurRad="50800" dist="38100" dir="2700000" algn="tl" rotWithShape="0">
              <a:prstClr val="black">
                <a:alpha val="40000"/>
              </a:prstClr>
            </a:outerShdw>
          </a:effectLst>
        </p:spPr>
      </p:pic>
      <p:sp>
        <p:nvSpPr>
          <p:cNvPr id="8" name="Footer Text">
            <a:extLst>
              <a:ext uri="{FF2B5EF4-FFF2-40B4-BE49-F238E27FC236}">
                <a16:creationId xmlns:a16="http://schemas.microsoft.com/office/drawing/2014/main" id="{56ED5F03-F8FB-9C79-1235-7E294E36EF24}"/>
              </a:ext>
            </a:extLst>
          </p:cNvPr>
          <p:cNvSpPr txBox="1"/>
          <p:nvPr/>
        </p:nvSpPr>
        <p:spPr>
          <a:xfrm>
            <a:off x="4116655" y="1854258"/>
            <a:ext cx="4687711" cy="1862048"/>
          </a:xfrm>
          <a:prstGeom prst="rect">
            <a:avLst/>
          </a:prstGeom>
          <a:noFill/>
        </p:spPr>
        <p:txBody>
          <a:bodyPr wrap="square" lIns="0" tIns="0" rIns="0" bIns="0" rtlCol="0">
            <a:spAutoFit/>
          </a:bodyPr>
          <a:lstStyle/>
          <a:p>
            <a:pPr defTabSz="914378">
              <a:lnSpc>
                <a:spcPct val="150000"/>
              </a:lnSpc>
            </a:pPr>
            <a:r>
              <a:rPr lang="en-US" b="1" dirty="0">
                <a:solidFill>
                  <a:srgbClr val="FFFFFF"/>
                </a:solidFill>
                <a:latin typeface="Roboto"/>
              </a:rPr>
              <a:t>To serve as an advanced superconducting platform for full-stack quantum computation, and to foster deep research collaborations with users selected through an open, competitive proposal process, synergistic with other resources available to the researcher community.</a:t>
            </a:r>
          </a:p>
          <a:p>
            <a:pPr defTabSz="914378">
              <a:lnSpc>
                <a:spcPct val="150000"/>
              </a:lnSpc>
            </a:pPr>
            <a:endParaRPr lang="en-US" sz="1200" dirty="0">
              <a:solidFill>
                <a:srgbClr val="FFFFFF"/>
              </a:solidFill>
              <a:latin typeface="Roboto"/>
            </a:endParaRPr>
          </a:p>
        </p:txBody>
      </p:sp>
    </p:spTree>
    <p:extLst>
      <p:ext uri="{BB962C8B-B14F-4D97-AF65-F5344CB8AC3E}">
        <p14:creationId xmlns:p14="http://schemas.microsoft.com/office/powerpoint/2010/main" val="3289502016"/>
      </p:ext>
    </p:extLst>
  </p:cSld>
  <p:clrMapOvr>
    <a:masterClrMapping/>
  </p:clrMapOvr>
</p:sld>
</file>

<file path=ppt/theme/theme1.xml><?xml version="1.0" encoding="utf-8"?>
<a:theme xmlns:a="http://schemas.openxmlformats.org/drawingml/2006/main" name="Office Theme">
  <a:themeElements>
    <a:clrScheme name="NERSC Palette">
      <a:dk1>
        <a:srgbClr val="000000"/>
      </a:dk1>
      <a:lt1>
        <a:srgbClr val="FFFFFF"/>
      </a:lt1>
      <a:dk2>
        <a:srgbClr val="194963"/>
      </a:dk2>
      <a:lt2>
        <a:srgbClr val="FEE8B4"/>
      </a:lt2>
      <a:accent1>
        <a:srgbClr val="194963"/>
      </a:accent1>
      <a:accent2>
        <a:srgbClr val="FCD235"/>
      </a:accent2>
      <a:accent3>
        <a:srgbClr val="4FA556"/>
      </a:accent3>
      <a:accent4>
        <a:srgbClr val="8E2A20"/>
      </a:accent4>
      <a:accent5>
        <a:srgbClr val="679AC3"/>
      </a:accent5>
      <a:accent6>
        <a:srgbClr val="F68B44"/>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13312</TotalTime>
  <Words>1576</Words>
  <Application>Microsoft Macintosh PowerPoint</Application>
  <PresentationFormat>On-screen Show (16:9)</PresentationFormat>
  <Paragraphs>215</Paragraphs>
  <Slides>31</Slides>
  <Notes>9</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31</vt:i4>
      </vt:variant>
    </vt:vector>
  </HeadingPairs>
  <TitlesOfParts>
    <vt:vector size="44" baseType="lpstr">
      <vt:lpstr>Arial</vt:lpstr>
      <vt:lpstr>Avenir Next</vt:lpstr>
      <vt:lpstr>Avenir Next Condensed Demi Bold</vt:lpstr>
      <vt:lpstr>Calibri</vt:lpstr>
      <vt:lpstr>Cambria Math</vt:lpstr>
      <vt:lpstr>Century Schoolbook</vt:lpstr>
      <vt:lpstr>Helvetica Neue</vt:lpstr>
      <vt:lpstr>Helvetica Neue Medium</vt:lpstr>
      <vt:lpstr>Lucida Grande</vt:lpstr>
      <vt:lpstr>Roboto</vt:lpstr>
      <vt:lpstr>Verdana</vt:lpstr>
      <vt:lpstr>Wingdings</vt:lpstr>
      <vt:lpstr>Office Theme</vt:lpstr>
      <vt:lpstr>Overview of Berkeley Lab’s quantum computing and quantum information science capabilities</vt:lpstr>
      <vt:lpstr>Promise of quantum computing is exciting</vt:lpstr>
      <vt:lpstr>Moving towards quantum advantage for science</vt:lpstr>
      <vt:lpstr>Full stack Quantum Information Science at Berkeley Lab</vt:lpstr>
      <vt:lpstr>Research programs in Quantum Information Science</vt:lpstr>
      <vt:lpstr>Quantum Systems Accelerator Vision</vt:lpstr>
      <vt:lpstr>QSA addressing major challenges in quantum computing</vt:lpstr>
      <vt:lpstr>QSA is making major advances in QIS </vt:lpstr>
      <vt:lpstr>Advanced Quantum Testbed mission</vt:lpstr>
      <vt:lpstr>AQT delivers a unique research environment</vt:lpstr>
      <vt:lpstr>AQT runs an annual widely-announced Open Call</vt:lpstr>
      <vt:lpstr>QUANT-NET program in a nutshell</vt:lpstr>
      <vt:lpstr>AIDE-QC program in a nutshell</vt:lpstr>
      <vt:lpstr>Flexible programming for scientists in C++ and Python</vt:lpstr>
      <vt:lpstr>Compilers are a critical piece in the tool chain</vt:lpstr>
      <vt:lpstr>Towards chemical accuracy for battery relevant systems</vt:lpstr>
      <vt:lpstr>PowerPoint Presentation</vt:lpstr>
      <vt:lpstr>PowerPoint Presentation</vt:lpstr>
      <vt:lpstr>Quantum Markov Chain Monte Carlo with Driven Dissipative Dynamics on Quantum Computers</vt:lpstr>
      <vt:lpstr>Open quantum systems in heavy-ion collisions</vt:lpstr>
      <vt:lpstr>PowerPoint Presentation</vt:lpstr>
      <vt:lpstr>PowerPoint Presentation</vt:lpstr>
      <vt:lpstr>Simple error detection and mitigation works</vt:lpstr>
      <vt:lpstr>PowerPoint Presentation</vt:lpstr>
      <vt:lpstr>Using cloud-based quantum computer as black box</vt:lpstr>
      <vt:lpstr>MCSCF with Qiskit requires iterations between quantum and HPC </vt:lpstr>
      <vt:lpstr>AIDE-QC is advancing the software ecosystem</vt:lpstr>
      <vt:lpstr>Exponential speedup not only factor for quantum advantage</vt:lpstr>
      <vt:lpstr>Race to the moon delivered many ancillary technologies</vt:lpstr>
      <vt:lpstr>Acknowledgements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Quantum as a platform for scientific discovery</dc:title>
  <cp:lastModifiedBy>Microsoft Office User</cp:lastModifiedBy>
  <cp:revision>626</cp:revision>
  <dcterms:modified xsi:type="dcterms:W3CDTF">2023-10-30T02:08:39Z</dcterms:modified>
</cp:coreProperties>
</file>