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media/image24.jpg" ContentType="image/tif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94" r:id="rId2"/>
    <p:sldId id="293" r:id="rId3"/>
    <p:sldId id="415" r:id="rId4"/>
    <p:sldId id="417" r:id="rId5"/>
    <p:sldId id="418" r:id="rId6"/>
    <p:sldId id="419" r:id="rId7"/>
    <p:sldId id="420" r:id="rId8"/>
    <p:sldId id="421" r:id="rId9"/>
    <p:sldId id="422" r:id="rId10"/>
    <p:sldId id="423" r:id="rId11"/>
    <p:sldId id="424" r:id="rId12"/>
    <p:sldId id="425" r:id="rId13"/>
    <p:sldId id="426" r:id="rId14"/>
    <p:sldId id="427" r:id="rId15"/>
    <p:sldId id="428" r:id="rId16"/>
    <p:sldId id="430" r:id="rId17"/>
    <p:sldId id="433" r:id="rId18"/>
    <p:sldId id="438" r:id="rId19"/>
    <p:sldId id="439" r:id="rId20"/>
    <p:sldId id="440" r:id="rId21"/>
    <p:sldId id="441" r:id="rId22"/>
    <p:sldId id="442" r:id="rId23"/>
    <p:sldId id="443" r:id="rId24"/>
    <p:sldId id="447" r:id="rId25"/>
    <p:sldId id="450" r:id="rId26"/>
    <p:sldId id="28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7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34" clrIdx="0"/>
  <p:cmAuthor id="2" name="Microsoft Office User" initials="MOU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03030"/>
    <a:srgbClr val="0033A0"/>
    <a:srgbClr val="61C4D3"/>
    <a:srgbClr val="6698CB"/>
    <a:srgbClr val="6E2466"/>
    <a:srgbClr val="61C5D3"/>
    <a:srgbClr val="0055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51" autoAdjust="0"/>
    <p:restoredTop sz="93058" autoAdjust="0"/>
  </p:normalViewPr>
  <p:slideViewPr>
    <p:cSldViewPr snapToGrid="0" snapToObjects="1">
      <p:cViewPr varScale="1">
        <p:scale>
          <a:sx n="75" d="100"/>
          <a:sy n="75" d="100"/>
        </p:scale>
        <p:origin x="941" y="43"/>
      </p:cViewPr>
      <p:guideLst>
        <p:guide orient="horz" pos="3770"/>
        <p:guide pos="3863"/>
      </p:guideLst>
    </p:cSldViewPr>
  </p:slideViewPr>
  <p:outlineViewPr>
    <p:cViewPr>
      <p:scale>
        <a:sx n="33" d="100"/>
        <a:sy n="33" d="100"/>
      </p:scale>
      <p:origin x="0" y="-13112"/>
    </p:cViewPr>
  </p:outlineViewPr>
  <p:notesTextViewPr>
    <p:cViewPr>
      <p:scale>
        <a:sx n="70" d="100"/>
        <a:sy n="7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647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57097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37908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76671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43823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56697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9237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69105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39287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50777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264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91865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7703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3540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11878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44316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81720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8739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1070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624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5771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4859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1767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25352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569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11/28/2023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11/28/2023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11/28/2023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2225" y="241617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26434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0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0823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18842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29665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11/28/2023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11/28/2023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11/28/2023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11/28/2023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11/28/2023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C18BCF-1026-3541-8435-A6A493D987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12" y="6394174"/>
            <a:ext cx="395212" cy="39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FB6B8F-D55B-5A41-9E0F-093D943344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9938" y="2512611"/>
            <a:ext cx="1741337" cy="174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F2F5-4F31-624F-B4E5-3FDF2E952320}" type="datetime1">
              <a:rPr lang="fr-CH" smtClean="0"/>
              <a:t>28.11.2023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98696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86B4-1322-F74D-BA39-B1619390F55E}" type="datetime1">
              <a:rPr lang="fr-CH" smtClean="0"/>
              <a:t>28.11.2023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2904463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0C43-D46F-AA4A-8C8D-D4643A164D20}" type="datetime3">
              <a:rPr lang="de-CH" smtClean="0"/>
              <a:t>28/11/23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3641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19C2-09D9-4445-B581-1CE09B212B46}" type="datetime3">
              <a:rPr lang="de-CH" smtClean="0"/>
              <a:t>28/11/23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4855565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0A79-E9DB-1E47-9492-4622A483094D}" type="datetime3">
              <a:rPr lang="de-CH" smtClean="0"/>
              <a:t>28/11/23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25072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3EFE-58D0-744F-97E8-A4013C2D0502}" type="datetime3">
              <a:rPr lang="de-CH" smtClean="0"/>
              <a:t>28/11/23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43632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C879-E93C-A14D-9D4E-8240C469C752}" type="datetime3">
              <a:rPr lang="de-CH" smtClean="0"/>
              <a:t>28/11/23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5424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11/28/2023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11/28/2023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11/28/2023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B53359-C582-6844-9EA4-4D6212D59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75613" y="1592263"/>
            <a:ext cx="3708400" cy="46085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613" y="373593"/>
            <a:ext cx="3708400" cy="10657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6AF3C9-D784-6946-89F2-5993CCDAAF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A3189-CBF0-9340-9C1D-42AA3E21A8C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DD477-EAF2-F841-B7BB-852598C9EA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00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11/28/2023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11/28/2023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E68E270-2AED-0F45-A0C5-6F0942DF8A9F}"/>
              </a:ext>
            </a:extLst>
          </p:cNvPr>
          <p:cNvSpPr/>
          <p:nvPr userDrawn="1"/>
        </p:nvSpPr>
        <p:spPr>
          <a:xfrm>
            <a:off x="0" y="6315998"/>
            <a:ext cx="12192000" cy="542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11/28/2023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346822-6F29-4340-B76E-0E6C21BA22D8}"/>
              </a:ext>
            </a:extLst>
          </p:cNvPr>
          <p:cNvPicPr>
            <a:picLocks noChangeAspect="1"/>
          </p:cNvPicPr>
          <p:nvPr userDrawn="1"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60" y="6397057"/>
            <a:ext cx="406174" cy="40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2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4" r:id="rId22"/>
    <p:sldLayoutId id="2147483675" r:id="rId23"/>
    <p:sldLayoutId id="2147483676" r:id="rId24"/>
    <p:sldLayoutId id="2147483677" r:id="rId25"/>
    <p:sldLayoutId id="2147483678" r:id="rId26"/>
    <p:sldLayoutId id="2147483679" r:id="rId27"/>
    <p:sldLayoutId id="2147483680" r:id="rId2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pos="3940" userDrawn="1">
          <p15:clr>
            <a:srgbClr val="F26B43"/>
          </p15:clr>
        </p15:guide>
        <p15:guide id="20" pos="1481" userDrawn="1">
          <p15:clr>
            <a:srgbClr val="F26B43"/>
          </p15:clr>
        </p15:guide>
        <p15:guide id="21" pos="1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968750"/>
            <a:ext cx="11376025" cy="1731502"/>
          </a:xfrm>
        </p:spPr>
        <p:txBody>
          <a:bodyPr/>
          <a:lstStyle/>
          <a:p>
            <a:pPr algn="ctr"/>
            <a:r>
              <a:rPr lang="en-US" altLang="fr-FR" sz="4800" dirty="0"/>
              <a:t>Welcome and introduction to CERN</a:t>
            </a:r>
            <a:br>
              <a:rPr lang="en-US" altLang="fr-FR" sz="4800" dirty="0"/>
            </a:b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600" dirty="0"/>
              <a:t>Salvatore Danzeca    </a:t>
            </a:r>
          </a:p>
          <a:p>
            <a:pPr algn="l"/>
            <a:r>
              <a:rPr lang="en-US" sz="1600" dirty="0"/>
              <a:t>27 November 2023</a:t>
            </a:r>
          </a:p>
        </p:txBody>
      </p:sp>
      <p:pic>
        <p:nvPicPr>
          <p:cNvPr id="5" name="Espace réservé du contenu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787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231A6C-0D8C-E247-954D-C14D6BC9D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17E2A-BE95-8F4E-88DE-A5FE9DD2E065}" type="datetime3">
              <a:rPr lang="de-CH" smtClean="0"/>
              <a:t>28/11/23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FBFEA-9A44-A940-807C-7698D65F2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E38CA-93D5-F440-A176-32D3690B2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10</a:t>
            </a:fld>
            <a:endParaRPr lang="fr-FR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E7361ECC-BD05-2A48-AAEA-7DF4FFB8D8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86"/>
          <a:stretch/>
        </p:blipFill>
        <p:spPr>
          <a:xfrm>
            <a:off x="-24063" y="1582439"/>
            <a:ext cx="8990163" cy="5273681"/>
          </a:xfrm>
          <a:prstGeom prst="rect">
            <a:avLst/>
          </a:prstGeom>
        </p:spPr>
      </p:pic>
      <p:sp>
        <p:nvSpPr>
          <p:cNvPr id="38" name="Titre 4">
            <a:extLst>
              <a:ext uri="{FF2B5EF4-FFF2-40B4-BE49-F238E27FC236}">
                <a16:creationId xmlns:a16="http://schemas.microsoft.com/office/drawing/2014/main" id="{2504E1AE-6BD9-1A4E-A96E-261CC2209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27759"/>
            <a:ext cx="11106140" cy="1116849"/>
          </a:xfrm>
        </p:spPr>
        <p:txBody>
          <a:bodyPr>
            <a:noAutofit/>
          </a:bodyPr>
          <a:lstStyle/>
          <a:p>
            <a:r>
              <a:rPr lang="en-US" sz="4000" b="0" dirty="0"/>
              <a:t>Giant detectors record the particles formed </a:t>
            </a:r>
            <a:br>
              <a:rPr lang="en-US" sz="4000" b="0" dirty="0"/>
            </a:br>
            <a:r>
              <a:rPr lang="en-US" sz="4000" b="0" dirty="0"/>
              <a:t>at the four collision points</a:t>
            </a:r>
            <a:endParaRPr lang="fr-FR" sz="4000" b="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5EAB8B3-4A68-E94F-92A0-61800C95DE46}"/>
              </a:ext>
            </a:extLst>
          </p:cNvPr>
          <p:cNvSpPr/>
          <p:nvPr/>
        </p:nvSpPr>
        <p:spPr>
          <a:xfrm>
            <a:off x="8232000" y="1582439"/>
            <a:ext cx="3960000" cy="527556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6670452-5817-454D-9783-AABE758A8BB6}"/>
              </a:ext>
            </a:extLst>
          </p:cNvPr>
          <p:cNvGrpSpPr/>
          <p:nvPr/>
        </p:nvGrpSpPr>
        <p:grpSpPr>
          <a:xfrm>
            <a:off x="4069826" y="2013766"/>
            <a:ext cx="684915" cy="363003"/>
            <a:chOff x="4069826" y="2013766"/>
            <a:chExt cx="684915" cy="363003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FF5A940-A9FF-5241-976F-21FF25E86BF5}"/>
                </a:ext>
              </a:extLst>
            </p:cNvPr>
            <p:cNvSpPr txBox="1"/>
            <p:nvPr/>
          </p:nvSpPr>
          <p:spPr>
            <a:xfrm>
              <a:off x="4069826" y="2013766"/>
              <a:ext cx="6849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CMS</a:t>
              </a:r>
            </a:p>
          </p:txBody>
        </p:sp>
        <p:sp>
          <p:nvSpPr>
            <p:cNvPr id="49" name="Triangle 48">
              <a:extLst>
                <a:ext uri="{FF2B5EF4-FFF2-40B4-BE49-F238E27FC236}">
                  <a16:creationId xmlns:a16="http://schemas.microsoft.com/office/drawing/2014/main" id="{53764BFA-B1BA-FE4A-AB23-9E6B6CBE4459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54500" y="2304769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FE2E6B7-007E-434E-899A-12D66953CAA0}"/>
              </a:ext>
            </a:extLst>
          </p:cNvPr>
          <p:cNvGrpSpPr/>
          <p:nvPr/>
        </p:nvGrpSpPr>
        <p:grpSpPr>
          <a:xfrm>
            <a:off x="3131858" y="5622632"/>
            <a:ext cx="894376" cy="340245"/>
            <a:chOff x="3131858" y="5622632"/>
            <a:chExt cx="894376" cy="340245"/>
          </a:xfrm>
        </p:grpSpPr>
        <p:sp>
          <p:nvSpPr>
            <p:cNvPr id="52" name="Triangle 51">
              <a:extLst>
                <a:ext uri="{FF2B5EF4-FFF2-40B4-BE49-F238E27FC236}">
                  <a16:creationId xmlns:a16="http://schemas.microsoft.com/office/drawing/2014/main" id="{4455A660-7B6C-7D43-9392-7AADD7A1B1F1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3519613" y="5890877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3FCBBDE-5E18-7242-BCD2-0332B74735DC}"/>
                </a:ext>
              </a:extLst>
            </p:cNvPr>
            <p:cNvSpPr txBox="1"/>
            <p:nvPr/>
          </p:nvSpPr>
          <p:spPr>
            <a:xfrm>
              <a:off x="3131858" y="5622632"/>
              <a:ext cx="894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ATLAS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BCAC118-4885-2C46-AAAD-D3A5CA711B9F}"/>
              </a:ext>
            </a:extLst>
          </p:cNvPr>
          <p:cNvGrpSpPr/>
          <p:nvPr/>
        </p:nvGrpSpPr>
        <p:grpSpPr>
          <a:xfrm>
            <a:off x="4940376" y="5800822"/>
            <a:ext cx="744403" cy="180110"/>
            <a:chOff x="4973280" y="5801366"/>
            <a:chExt cx="744403" cy="290069"/>
          </a:xfrm>
        </p:grpSpPr>
        <p:sp>
          <p:nvSpPr>
            <p:cNvPr id="50" name="Triangle 49">
              <a:extLst>
                <a:ext uri="{FF2B5EF4-FFF2-40B4-BE49-F238E27FC236}">
                  <a16:creationId xmlns:a16="http://schemas.microsoft.com/office/drawing/2014/main" id="{11BEFBCB-70D3-7A43-8E5E-AE6521ECAF14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5292594" y="5801366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C5F4551-B962-5049-B85B-A3150EC9BA05}"/>
                </a:ext>
              </a:extLst>
            </p:cNvPr>
            <p:cNvSpPr txBox="1"/>
            <p:nvPr/>
          </p:nvSpPr>
          <p:spPr>
            <a:xfrm>
              <a:off x="4973280" y="5860198"/>
              <a:ext cx="744403" cy="2312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err="1">
                  <a:solidFill>
                    <a:schemeClr val="bg1"/>
                  </a:solidFill>
                </a:rPr>
                <a:t>LHCb</a:t>
              </a:r>
              <a:endParaRPr lang="en-US" sz="1400" b="1">
                <a:solidFill>
                  <a:schemeClr val="bg1"/>
                </a:solidFill>
              </a:endParaRP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CC28327-C0A5-A74D-81F0-BA270D1E0D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6850" y="5622632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930CEAC-2689-DB41-A1B9-E91971CFC6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6850" y="1742293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1758004-AC9F-FB4C-8ACC-4C0E9F9FC042}"/>
              </a:ext>
            </a:extLst>
          </p:cNvPr>
          <p:cNvGrpSpPr/>
          <p:nvPr/>
        </p:nvGrpSpPr>
        <p:grpSpPr>
          <a:xfrm>
            <a:off x="1688068" y="5274592"/>
            <a:ext cx="894376" cy="351017"/>
            <a:chOff x="1688068" y="5274592"/>
            <a:chExt cx="894376" cy="351017"/>
          </a:xfrm>
        </p:grpSpPr>
        <p:sp>
          <p:nvSpPr>
            <p:cNvPr id="51" name="Triangle 50">
              <a:extLst>
                <a:ext uri="{FF2B5EF4-FFF2-40B4-BE49-F238E27FC236}">
                  <a16:creationId xmlns:a16="http://schemas.microsoft.com/office/drawing/2014/main" id="{274ADCA1-4F60-DE4F-939A-3AC14AE947B4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2086788" y="5274592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FB793F8-4BEB-4845-9924-E2CDA0BBF6B1}"/>
                </a:ext>
              </a:extLst>
            </p:cNvPr>
            <p:cNvSpPr txBox="1"/>
            <p:nvPr/>
          </p:nvSpPr>
          <p:spPr>
            <a:xfrm>
              <a:off x="1688068" y="5317832"/>
              <a:ext cx="894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</a:rPr>
                <a:t>ALICE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59AA59FC-6621-164D-8D96-D8310AF4E5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76850" y="4329185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1900E1-9A6C-E149-97BF-98153DD373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76850" y="3035739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24" name="ZoneTexte 45">
            <a:extLst>
              <a:ext uri="{FF2B5EF4-FFF2-40B4-BE49-F238E27FC236}">
                <a16:creationId xmlns:a16="http://schemas.microsoft.com/office/drawing/2014/main" id="{C4E89365-EA7A-1F46-837F-5FAA86CB7B4E}"/>
              </a:ext>
            </a:extLst>
          </p:cNvPr>
          <p:cNvSpPr txBox="1"/>
          <p:nvPr/>
        </p:nvSpPr>
        <p:spPr>
          <a:xfrm>
            <a:off x="11388725" y="1742292"/>
            <a:ext cx="658425" cy="27147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ATLAS</a:t>
            </a:r>
          </a:p>
        </p:txBody>
      </p:sp>
      <p:sp>
        <p:nvSpPr>
          <p:cNvPr id="25" name="ZoneTexte 45">
            <a:extLst>
              <a:ext uri="{FF2B5EF4-FFF2-40B4-BE49-F238E27FC236}">
                <a16:creationId xmlns:a16="http://schemas.microsoft.com/office/drawing/2014/main" id="{90C1BBA3-D9AC-464F-B84A-9D17398AAFAE}"/>
              </a:ext>
            </a:extLst>
          </p:cNvPr>
          <p:cNvSpPr txBox="1"/>
          <p:nvPr/>
        </p:nvSpPr>
        <p:spPr>
          <a:xfrm>
            <a:off x="11388724" y="4329184"/>
            <a:ext cx="658425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</a:t>
            </a:r>
          </a:p>
        </p:txBody>
      </p:sp>
      <p:sp>
        <p:nvSpPr>
          <p:cNvPr id="26" name="ZoneTexte 47">
            <a:extLst>
              <a:ext uri="{FF2B5EF4-FFF2-40B4-BE49-F238E27FC236}">
                <a16:creationId xmlns:a16="http://schemas.microsoft.com/office/drawing/2014/main" id="{B3741C3D-63D7-644A-B12B-572938470E29}"/>
              </a:ext>
            </a:extLst>
          </p:cNvPr>
          <p:cNvSpPr txBox="1"/>
          <p:nvPr/>
        </p:nvSpPr>
        <p:spPr>
          <a:xfrm>
            <a:off x="11388724" y="3035738"/>
            <a:ext cx="658425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CMS</a:t>
            </a:r>
          </a:p>
        </p:txBody>
      </p:sp>
      <p:sp>
        <p:nvSpPr>
          <p:cNvPr id="27" name="ZoneTexte 48">
            <a:extLst>
              <a:ext uri="{FF2B5EF4-FFF2-40B4-BE49-F238E27FC236}">
                <a16:creationId xmlns:a16="http://schemas.microsoft.com/office/drawing/2014/main" id="{B6467FEB-5DC7-CA47-A1E5-02852FEFDA42}"/>
              </a:ext>
            </a:extLst>
          </p:cNvPr>
          <p:cNvSpPr txBox="1"/>
          <p:nvPr/>
        </p:nvSpPr>
        <p:spPr>
          <a:xfrm>
            <a:off x="11404902" y="5622632"/>
            <a:ext cx="642248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LHCb</a:t>
            </a:r>
            <a:endParaRPr lang="en-US" sz="11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533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A58D8-7D7A-7E4C-AFC7-DB0DD74D776E}" type="datetime3">
              <a:rPr lang="de-CH" smtClean="0"/>
              <a:t>28/11/23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11</a:t>
            </a:fld>
            <a:endParaRPr lang="fr-FR"/>
          </a:p>
        </p:txBody>
      </p:sp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AC3FEF9E-A8B7-1C4C-A81E-DFC958AE46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" t="10273" b="6676"/>
          <a:stretch/>
        </p:blipFill>
        <p:spPr>
          <a:xfrm>
            <a:off x="0" y="98854"/>
            <a:ext cx="12192000" cy="6759146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5999" y="376230"/>
            <a:ext cx="10800000" cy="1116849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The LHC produces more than 1 billion particle collisions per second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8071635" y="2350063"/>
            <a:ext cx="3440247" cy="1177791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txBody>
          <a:bodyPr wrap="square" lIns="216000" tIns="144000" rIns="216000" bIns="108000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The energy of the particles in collision is converted into new particles.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374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>
            <a:noAutofit/>
          </a:bodyPr>
          <a:lstStyle/>
          <a:p>
            <a:r>
              <a:rPr lang="en-US" sz="4000" b="0" dirty="0"/>
              <a:t>The LHC detectors are analogous to 3D cameras</a:t>
            </a:r>
            <a:endParaRPr lang="fr-FR" sz="4000" b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12</a:t>
            </a:fld>
            <a:endParaRPr lang="fr-FR"/>
          </a:p>
        </p:txBody>
      </p:sp>
      <p:pic>
        <p:nvPicPr>
          <p:cNvPr id="7" name="Image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590" y="1836738"/>
            <a:ext cx="12193590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er 8"/>
          <p:cNvGrpSpPr>
            <a:grpSpLocks/>
          </p:cNvGrpSpPr>
          <p:nvPr/>
        </p:nvGrpSpPr>
        <p:grpSpPr bwMode="auto">
          <a:xfrm>
            <a:off x="695325" y="4792663"/>
            <a:ext cx="3529013" cy="1603375"/>
            <a:chOff x="695999" y="4622800"/>
            <a:chExt cx="3528000" cy="1603572"/>
          </a:xfrm>
        </p:grpSpPr>
        <p:sp>
          <p:nvSpPr>
            <p:cNvPr id="10" name="ZoneTexte 9"/>
            <p:cNvSpPr txBox="1"/>
            <p:nvPr/>
          </p:nvSpPr>
          <p:spPr>
            <a:xfrm>
              <a:off x="695999" y="4622800"/>
              <a:ext cx="3528000" cy="1603572"/>
            </a:xfrm>
            <a:prstGeom prst="rect">
              <a:avLst/>
            </a:prstGeom>
            <a:solidFill>
              <a:schemeClr val="accent3"/>
            </a:solidFill>
          </p:spPr>
          <p:txBody>
            <a:bodyPr anchor="b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x-none" sz="1600" dirty="0">
                  <a:solidFill>
                    <a:schemeClr val="bg1"/>
                  </a:solidFill>
                  <a:ea typeface="Arial" charset="0"/>
                  <a:cs typeface="Arial" charset="0"/>
                </a:rPr>
                <a:t>The detectors measure the </a:t>
              </a:r>
              <a:r>
                <a:rPr lang="en-US" sz="1600" dirty="0">
                  <a:solidFill>
                    <a:schemeClr val="bg1"/>
                  </a:solidFill>
                </a:rPr>
                <a:t>energy, direction and charge </a:t>
              </a:r>
              <a:r>
                <a:rPr lang="en-US" altLang="x-none" sz="1600" dirty="0">
                  <a:solidFill>
                    <a:schemeClr val="bg1"/>
                  </a:solidFill>
                  <a:ea typeface="Arial" charset="0"/>
                  <a:cs typeface="Arial" charset="0"/>
                </a:rPr>
                <a:t>of new </a:t>
              </a:r>
              <a:br>
                <a:rPr lang="en-US" altLang="x-none" sz="1600" dirty="0">
                  <a:solidFill>
                    <a:schemeClr val="bg1"/>
                  </a:solidFill>
                  <a:ea typeface="Arial" charset="0"/>
                  <a:cs typeface="Arial" charset="0"/>
                </a:rPr>
              </a:br>
              <a:r>
                <a:rPr lang="en-US" altLang="x-none" sz="1600" dirty="0">
                  <a:solidFill>
                    <a:schemeClr val="bg1"/>
                  </a:solidFill>
                  <a:ea typeface="Arial" charset="0"/>
                  <a:cs typeface="Arial" charset="0"/>
                </a:rPr>
                <a:t>particles formed.</a:t>
              </a:r>
              <a:endParaRPr lang="fr-FR" altLang="x-none" sz="1600" dirty="0">
                <a:solidFill>
                  <a:schemeClr val="bg1"/>
                </a:solidFill>
                <a:ea typeface="Arial" charset="0"/>
                <a:cs typeface="Arial" charset="0"/>
              </a:endParaRPr>
            </a:p>
          </p:txBody>
        </p:sp>
        <p:pic>
          <p:nvPicPr>
            <p:cNvPr id="11" name="Image 11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4020" y="4718541"/>
              <a:ext cx="571957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Grouper 11"/>
          <p:cNvGrpSpPr>
            <a:grpSpLocks/>
          </p:cNvGrpSpPr>
          <p:nvPr/>
        </p:nvGrpSpPr>
        <p:grpSpPr bwMode="auto">
          <a:xfrm>
            <a:off x="4332288" y="4792663"/>
            <a:ext cx="3527425" cy="1590675"/>
            <a:chOff x="4331999" y="4622800"/>
            <a:chExt cx="3528000" cy="1591671"/>
          </a:xfrm>
        </p:grpSpPr>
        <p:sp>
          <p:nvSpPr>
            <p:cNvPr id="13" name="ZoneTexte 12"/>
            <p:cNvSpPr txBox="1"/>
            <p:nvPr/>
          </p:nvSpPr>
          <p:spPr>
            <a:xfrm>
              <a:off x="4331999" y="4622800"/>
              <a:ext cx="3528000" cy="1591671"/>
            </a:xfrm>
            <a:prstGeom prst="rect">
              <a:avLst/>
            </a:prstGeom>
            <a:solidFill>
              <a:schemeClr val="accent3"/>
            </a:solidFill>
          </p:spPr>
          <p:txBody>
            <a:bodyPr anchor="b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x-none" sz="1600" dirty="0">
                  <a:solidFill>
                    <a:schemeClr val="bg1"/>
                  </a:solidFill>
                  <a:ea typeface="Arial" charset="0"/>
                  <a:cs typeface="Arial" charset="0"/>
                </a:rPr>
                <a:t>They take 40 million pictures </a:t>
              </a:r>
              <a:br>
                <a:rPr lang="en-US" altLang="x-none" sz="1600" dirty="0">
                  <a:solidFill>
                    <a:schemeClr val="bg1"/>
                  </a:solidFill>
                  <a:ea typeface="Arial" charset="0"/>
                  <a:cs typeface="Arial" charset="0"/>
                </a:rPr>
              </a:br>
              <a:r>
                <a:rPr lang="en-US" altLang="x-none" sz="1600" dirty="0">
                  <a:solidFill>
                    <a:schemeClr val="bg1"/>
                  </a:solidFill>
                  <a:ea typeface="Arial" charset="0"/>
                  <a:cs typeface="Arial" charset="0"/>
                </a:rPr>
                <a:t>a second. Only 1000 are </a:t>
              </a:r>
              <a:br>
                <a:rPr lang="en-US" altLang="x-none" sz="1600" dirty="0">
                  <a:solidFill>
                    <a:schemeClr val="bg1"/>
                  </a:solidFill>
                  <a:ea typeface="Arial" charset="0"/>
                  <a:cs typeface="Arial" charset="0"/>
                </a:rPr>
              </a:br>
              <a:r>
                <a:rPr lang="en-US" altLang="x-none" sz="1600" dirty="0">
                  <a:solidFill>
                    <a:schemeClr val="bg1"/>
                  </a:solidFill>
                  <a:ea typeface="Arial" charset="0"/>
                  <a:cs typeface="Arial" charset="0"/>
                </a:rPr>
                <a:t>recorded and stored.</a:t>
              </a:r>
              <a:endParaRPr lang="fr-FR" altLang="x-none" sz="1600" dirty="0">
                <a:solidFill>
                  <a:schemeClr val="bg1"/>
                </a:solidFill>
                <a:ea typeface="Arial" charset="0"/>
                <a:cs typeface="Arial" charset="0"/>
              </a:endParaRPr>
            </a:p>
          </p:txBody>
        </p:sp>
        <p:pic>
          <p:nvPicPr>
            <p:cNvPr id="14" name="Image 12"/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10020" y="4718541"/>
              <a:ext cx="571957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er 14"/>
          <p:cNvGrpSpPr>
            <a:grpSpLocks/>
          </p:cNvGrpSpPr>
          <p:nvPr/>
        </p:nvGrpSpPr>
        <p:grpSpPr bwMode="auto">
          <a:xfrm>
            <a:off x="7967663" y="4792662"/>
            <a:ext cx="3529012" cy="1590675"/>
            <a:chOff x="7968000" y="4622802"/>
            <a:chExt cx="3528001" cy="1591672"/>
          </a:xfrm>
        </p:grpSpPr>
        <p:sp>
          <p:nvSpPr>
            <p:cNvPr id="16" name="ZoneTexte 15"/>
            <p:cNvSpPr txBox="1"/>
            <p:nvPr/>
          </p:nvSpPr>
          <p:spPr>
            <a:xfrm>
              <a:off x="7968000" y="4622802"/>
              <a:ext cx="3528001" cy="1591672"/>
            </a:xfrm>
            <a:prstGeom prst="rect">
              <a:avLst/>
            </a:prstGeom>
            <a:solidFill>
              <a:schemeClr val="accent3"/>
            </a:solidFill>
          </p:spPr>
          <p:txBody>
            <a:bodyPr anchor="b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x-none" sz="1600" dirty="0">
                  <a:solidFill>
                    <a:schemeClr val="bg1"/>
                  </a:solidFill>
                  <a:ea typeface="Arial" charset="0"/>
                  <a:cs typeface="Arial" charset="0"/>
                </a:rPr>
                <a:t>The LHC detectors have been built by international collaborations covering all regions </a:t>
              </a:r>
              <a:r>
                <a:rPr lang="en-US" sz="1600" dirty="0">
                  <a:solidFill>
                    <a:schemeClr val="bg2"/>
                  </a:solidFill>
                </a:rPr>
                <a:t>of the Globe.</a:t>
              </a:r>
              <a:endParaRPr lang="fr-FR" altLang="x-none" sz="1600" dirty="0">
                <a:solidFill>
                  <a:schemeClr val="bg1"/>
                </a:solidFill>
                <a:ea typeface="Arial" charset="0"/>
                <a:cs typeface="Arial" charset="0"/>
              </a:endParaRPr>
            </a:p>
          </p:txBody>
        </p:sp>
        <p:pic>
          <p:nvPicPr>
            <p:cNvPr id="17" name="Image 13"/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46020" y="4718541"/>
              <a:ext cx="533827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Date Placeholder 1"/>
          <p:cNvSpPr>
            <a:spLocks noGrp="1"/>
          </p:cNvSpPr>
          <p:nvPr>
            <p:ph type="dt" sz="half" idx="10"/>
          </p:nvPr>
        </p:nvSpPr>
        <p:spPr>
          <a:xfrm>
            <a:off x="3009014" y="6350851"/>
            <a:ext cx="1107374" cy="365125"/>
          </a:xfrm>
        </p:spPr>
        <p:txBody>
          <a:bodyPr/>
          <a:lstStyle/>
          <a:p>
            <a:fld id="{FF3BB52B-7BD7-164D-8899-F4767FF2854A}" type="datetime3">
              <a:rPr lang="en-US" smtClean="0"/>
              <a:t>28 November 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888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13</a:t>
            </a:fld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90592" y="473070"/>
            <a:ext cx="11075497" cy="16176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b="0" dirty="0"/>
              <a:t>The Worldwide LHC Computing Grid (WLCG)</a:t>
            </a:r>
            <a:endParaRPr lang="fr-FR" sz="4000" b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54B9BF-8D2A-8540-9288-CBAC054D9D4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6"/>
          <a:stretch/>
        </p:blipFill>
        <p:spPr>
          <a:xfrm>
            <a:off x="6149453" y="1964631"/>
            <a:ext cx="6241877" cy="320962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1180764-90D1-5B41-9441-684F417A5A5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964632"/>
            <a:ext cx="6037814" cy="3209621"/>
          </a:xfrm>
          <a:prstGeom prst="rect">
            <a:avLst/>
          </a:prstGeom>
        </p:spPr>
      </p:pic>
      <p:sp>
        <p:nvSpPr>
          <p:cNvPr id="13" name="ZoneTexte 9">
            <a:extLst>
              <a:ext uri="{FF2B5EF4-FFF2-40B4-BE49-F238E27FC236}">
                <a16:creationId xmlns:a16="http://schemas.microsoft.com/office/drawing/2014/main" id="{851B4776-47E5-C14C-B70E-5BE0E720AA75}"/>
              </a:ext>
            </a:extLst>
          </p:cNvPr>
          <p:cNvSpPr txBox="1"/>
          <p:nvPr/>
        </p:nvSpPr>
        <p:spPr bwMode="auto">
          <a:xfrm>
            <a:off x="690592" y="4966309"/>
            <a:ext cx="3529013" cy="862203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600"/>
              </a:spcBef>
            </a:pPr>
            <a:r>
              <a:rPr lang="en-US" dirty="0">
                <a:solidFill>
                  <a:schemeClr val="bg2"/>
                </a:solidFill>
                <a:ea typeface="Arial" charset="0"/>
                <a:cs typeface="Arial" charset="0"/>
              </a:rPr>
              <a:t>Used to store, distribute, process and </a:t>
            </a:r>
            <a:r>
              <a:rPr lang="en-US" dirty="0" err="1">
                <a:solidFill>
                  <a:schemeClr val="bg2"/>
                </a:solidFill>
                <a:ea typeface="Arial" charset="0"/>
                <a:cs typeface="Arial" charset="0"/>
              </a:rPr>
              <a:t>analyse</a:t>
            </a:r>
            <a:r>
              <a:rPr lang="en-US" dirty="0">
                <a:solidFill>
                  <a:schemeClr val="bg2"/>
                </a:solidFill>
                <a:ea typeface="Arial" charset="0"/>
                <a:cs typeface="Arial" charset="0"/>
              </a:rPr>
              <a:t> data.</a:t>
            </a:r>
          </a:p>
        </p:txBody>
      </p:sp>
      <p:sp>
        <p:nvSpPr>
          <p:cNvPr id="16" name="ZoneTexte 12">
            <a:extLst>
              <a:ext uri="{FF2B5EF4-FFF2-40B4-BE49-F238E27FC236}">
                <a16:creationId xmlns:a16="http://schemas.microsoft.com/office/drawing/2014/main" id="{2756998B-4F80-F54E-944A-852BFEEA88C8}"/>
              </a:ext>
            </a:extLst>
          </p:cNvPr>
          <p:cNvSpPr txBox="1"/>
          <p:nvPr/>
        </p:nvSpPr>
        <p:spPr bwMode="auto">
          <a:xfrm>
            <a:off x="4327555" y="4960438"/>
            <a:ext cx="3527425" cy="855374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1 million processing cores in about 170 data </a:t>
            </a:r>
            <a:r>
              <a:rPr lang="en-US" dirty="0" err="1">
                <a:solidFill>
                  <a:schemeClr val="bg1"/>
                </a:solidFill>
              </a:rPr>
              <a:t>centres</a:t>
            </a:r>
            <a:r>
              <a:rPr lang="en-US" dirty="0">
                <a:solidFill>
                  <a:schemeClr val="bg1"/>
                </a:solidFill>
              </a:rPr>
              <a:t>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and 42 countries.</a:t>
            </a:r>
            <a:endParaRPr lang="fr-FR" altLang="x-none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9" name="ZoneTexte 15">
            <a:extLst>
              <a:ext uri="{FF2B5EF4-FFF2-40B4-BE49-F238E27FC236}">
                <a16:creationId xmlns:a16="http://schemas.microsoft.com/office/drawing/2014/main" id="{2E3A9791-91D3-7844-B71F-3172585AC596}"/>
              </a:ext>
            </a:extLst>
          </p:cNvPr>
          <p:cNvSpPr txBox="1"/>
          <p:nvPr/>
        </p:nvSpPr>
        <p:spPr bwMode="auto">
          <a:xfrm>
            <a:off x="7962930" y="4960437"/>
            <a:ext cx="3529012" cy="855374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600"/>
              </a:spcBef>
            </a:pPr>
            <a:r>
              <a:rPr lang="en-US" dirty="0">
                <a:solidFill>
                  <a:schemeClr val="bg2"/>
                </a:solidFill>
                <a:ea typeface="Arial" charset="0"/>
                <a:cs typeface="Arial" charset="0"/>
              </a:rPr>
              <a:t>More than 1000 Petabytes</a:t>
            </a:r>
            <a:r>
              <a:rPr lang="en-US" dirty="0"/>
              <a:t> </a:t>
            </a:r>
            <a:r>
              <a:rPr lang="en-US" dirty="0">
                <a:solidFill>
                  <a:schemeClr val="bg2"/>
                </a:solidFill>
                <a:ea typeface="Arial" charset="0"/>
                <a:cs typeface="Arial" charset="0"/>
              </a:rPr>
              <a:t>of CERN data stored world-wide.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3009014" y="6350851"/>
            <a:ext cx="1107374" cy="365125"/>
          </a:xfrm>
        </p:spPr>
        <p:txBody>
          <a:bodyPr/>
          <a:lstStyle/>
          <a:p>
            <a:fld id="{FF3BB52B-7BD7-164D-8899-F4767FF2854A}" type="datetime3">
              <a:rPr lang="en-US" smtClean="0"/>
              <a:t>28 November 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9141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14</a:t>
            </a:fld>
            <a:endParaRPr lang="fr-F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0" dirty="0"/>
              <a:t>CERN has a diverse scientific </a:t>
            </a:r>
            <a:r>
              <a:rPr lang="en-US" sz="4000" b="0" dirty="0" err="1"/>
              <a:t>programme</a:t>
            </a:r>
            <a:endParaRPr lang="en-US" sz="4000" b="0" dirty="0"/>
          </a:p>
        </p:txBody>
      </p:sp>
      <p:sp>
        <p:nvSpPr>
          <p:cNvPr id="8" name="ZoneTexte 10"/>
          <p:cNvSpPr txBox="1"/>
          <p:nvPr/>
        </p:nvSpPr>
        <p:spPr>
          <a:xfrm>
            <a:off x="695325" y="1670568"/>
            <a:ext cx="3528000" cy="64307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Nuclear Physics</a:t>
            </a:r>
          </a:p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(ISOLDE)</a:t>
            </a:r>
          </a:p>
        </p:txBody>
      </p:sp>
      <p:sp>
        <p:nvSpPr>
          <p:cNvPr id="10" name="ZoneTexte 11"/>
          <p:cNvSpPr txBox="1"/>
          <p:nvPr/>
        </p:nvSpPr>
        <p:spPr>
          <a:xfrm>
            <a:off x="695324" y="5395186"/>
            <a:ext cx="5400676" cy="64308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Fixed-target experiments, </a:t>
            </a:r>
            <a:b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which include searches for rare phenomena</a:t>
            </a:r>
          </a:p>
        </p:txBody>
      </p:sp>
      <p:sp>
        <p:nvSpPr>
          <p:cNvPr id="11" name="ZoneTexte 12"/>
          <p:cNvSpPr txBox="1"/>
          <p:nvPr/>
        </p:nvSpPr>
        <p:spPr>
          <a:xfrm>
            <a:off x="7983882" y="1678861"/>
            <a:ext cx="3528000" cy="63478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Cosmic rays and cloud formation </a:t>
            </a:r>
          </a:p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(CLOUD)</a:t>
            </a:r>
          </a:p>
        </p:txBody>
      </p:sp>
      <p:sp>
        <p:nvSpPr>
          <p:cNvPr id="12" name="ZoneTexte 13"/>
          <p:cNvSpPr txBox="1"/>
          <p:nvPr/>
        </p:nvSpPr>
        <p:spPr>
          <a:xfrm>
            <a:off x="4390123" y="1678861"/>
            <a:ext cx="3469201" cy="636413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Antimatter Research </a:t>
            </a:r>
          </a:p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(Antiproton Decelerator)</a:t>
            </a:r>
          </a:p>
        </p:txBody>
      </p:sp>
      <p:sp>
        <p:nvSpPr>
          <p:cNvPr id="13" name="ZoneTexte 14"/>
          <p:cNvSpPr txBox="1"/>
          <p:nvPr/>
        </p:nvSpPr>
        <p:spPr>
          <a:xfrm>
            <a:off x="6200078" y="5395187"/>
            <a:ext cx="5295920" cy="64308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Contribution to the Long Baseline </a:t>
            </a:r>
            <a:b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Neutrino Facility in the USA (LBNF)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DDC3E6-F196-084C-A49A-4A77283FE09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313648"/>
            <a:ext cx="12192000" cy="308153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Date Placeholder 1"/>
          <p:cNvSpPr>
            <a:spLocks noGrp="1"/>
          </p:cNvSpPr>
          <p:nvPr>
            <p:ph type="dt" sz="half" idx="10"/>
          </p:nvPr>
        </p:nvSpPr>
        <p:spPr>
          <a:xfrm>
            <a:off x="3009014" y="6350851"/>
            <a:ext cx="1107374" cy="365125"/>
          </a:xfrm>
        </p:spPr>
        <p:txBody>
          <a:bodyPr/>
          <a:lstStyle/>
          <a:p>
            <a:fld id="{FF3BB52B-7BD7-164D-8899-F4767FF2854A}" type="datetime3">
              <a:rPr lang="en-US" smtClean="0"/>
              <a:t>28 November 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56576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91B124-9E94-F94A-8CC0-392098407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98DB-9ED4-364D-AE87-F98F0D953267}" type="datetime3">
              <a:rPr lang="de-CH" smtClean="0"/>
              <a:t>28/11/23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AE920B-ADD5-6C47-BCD5-C28F60462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3ED2D1-D3FD-7F49-816A-80AA8EEE0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15</a:t>
            </a:fld>
            <a:endParaRPr lang="fr-FR"/>
          </a:p>
        </p:txBody>
      </p:sp>
      <p:pic>
        <p:nvPicPr>
          <p:cNvPr id="15" name="Picture Placeholder 9">
            <a:extLst>
              <a:ext uri="{FF2B5EF4-FFF2-40B4-BE49-F238E27FC236}">
                <a16:creationId xmlns:a16="http://schemas.microsoft.com/office/drawing/2014/main" id="{1C11E36D-9281-B841-8F59-266032EDD74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98854"/>
            <a:ext cx="12192000" cy="6759146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5B195F6-81F6-4048-8DD5-3C99C4254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>
                <a:solidFill>
                  <a:schemeClr val="bg2"/>
                </a:solidFill>
              </a:rPr>
              <a:t>There are many unanswered questions </a:t>
            </a:r>
            <a:br>
              <a:rPr lang="en-US" sz="4400" dirty="0">
                <a:solidFill>
                  <a:schemeClr val="bg2"/>
                </a:solidFill>
              </a:rPr>
            </a:br>
            <a:r>
              <a:rPr lang="en-US" sz="4400" dirty="0">
                <a:solidFill>
                  <a:schemeClr val="bg2"/>
                </a:solidFill>
              </a:rPr>
              <a:t>in fundamental physics</a:t>
            </a:r>
            <a:br>
              <a:rPr lang="en-US" sz="4400" dirty="0"/>
            </a:b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51B52D-1EE4-A24A-93C2-ABAC978FD975}"/>
              </a:ext>
            </a:extLst>
          </p:cNvPr>
          <p:cNvSpPr txBox="1"/>
          <p:nvPr/>
        </p:nvSpPr>
        <p:spPr>
          <a:xfrm>
            <a:off x="3665806" y="1800579"/>
            <a:ext cx="48603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2"/>
                </a:solidFill>
              </a:rPr>
              <a:t>Including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C5232DE-DE2B-C040-A705-2B12B506FA7C}"/>
              </a:ext>
            </a:extLst>
          </p:cNvPr>
          <p:cNvSpPr txBox="1"/>
          <p:nvPr/>
        </p:nvSpPr>
        <p:spPr bwMode="auto">
          <a:xfrm>
            <a:off x="3427303" y="2541843"/>
            <a:ext cx="2604737" cy="1672764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What is the unknown 95% of the mass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and energy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of the universe?</a:t>
            </a:r>
          </a:p>
        </p:txBody>
      </p:sp>
      <p:sp>
        <p:nvSpPr>
          <p:cNvPr id="11" name="ZoneTexte 12">
            <a:extLst>
              <a:ext uri="{FF2B5EF4-FFF2-40B4-BE49-F238E27FC236}">
                <a16:creationId xmlns:a16="http://schemas.microsoft.com/office/drawing/2014/main" id="{85335768-A652-FD4B-8A31-3B63643822E6}"/>
              </a:ext>
            </a:extLst>
          </p:cNvPr>
          <p:cNvSpPr txBox="1"/>
          <p:nvPr/>
        </p:nvSpPr>
        <p:spPr bwMode="auto">
          <a:xfrm>
            <a:off x="3427303" y="4279027"/>
            <a:ext cx="2604737" cy="1670923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Why is the universe made only of matter, with hardly any antimatter?</a:t>
            </a:r>
          </a:p>
        </p:txBody>
      </p:sp>
      <p:sp>
        <p:nvSpPr>
          <p:cNvPr id="12" name="ZoneTexte 15">
            <a:extLst>
              <a:ext uri="{FF2B5EF4-FFF2-40B4-BE49-F238E27FC236}">
                <a16:creationId xmlns:a16="http://schemas.microsoft.com/office/drawing/2014/main" id="{CE5B8CBE-2DAC-FD44-9A4A-851B113DDAFB}"/>
              </a:ext>
            </a:extLst>
          </p:cNvPr>
          <p:cNvSpPr txBox="1"/>
          <p:nvPr/>
        </p:nvSpPr>
        <p:spPr bwMode="auto">
          <a:xfrm>
            <a:off x="6096000" y="4277187"/>
            <a:ext cx="2620620" cy="1672763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Why is gravity so weak compared to the other forces?</a:t>
            </a:r>
          </a:p>
        </p:txBody>
      </p:sp>
      <p:sp>
        <p:nvSpPr>
          <p:cNvPr id="13" name="ZoneTexte 15">
            <a:extLst>
              <a:ext uri="{FF2B5EF4-FFF2-40B4-BE49-F238E27FC236}">
                <a16:creationId xmlns:a16="http://schemas.microsoft.com/office/drawing/2014/main" id="{C3206628-D58E-4B46-994B-99CF0C2EA2A4}"/>
              </a:ext>
            </a:extLst>
          </p:cNvPr>
          <p:cNvSpPr txBox="1"/>
          <p:nvPr/>
        </p:nvSpPr>
        <p:spPr bwMode="auto">
          <a:xfrm>
            <a:off x="6096001" y="2541843"/>
            <a:ext cx="2620619" cy="1672763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Is there only one Higgs boson, and does it behave exactly as expected?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03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810249C-1622-084B-B3C5-583661E9F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0" y="465591"/>
            <a:ext cx="5905500" cy="1116849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Scientific priorities </a:t>
            </a:r>
            <a:br>
              <a:rPr lang="en-US" sz="4000" dirty="0"/>
            </a:br>
            <a:r>
              <a:rPr lang="en-US" sz="4000" dirty="0"/>
              <a:t>for the future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FADA8D5-0BD6-6A4F-83D1-4061043FD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0" y="1767565"/>
            <a:ext cx="5905500" cy="440939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2600" b="0" dirty="0">
                <a:solidFill>
                  <a:srgbClr val="2F2F2F"/>
                </a:solidFill>
              </a:rPr>
              <a:t>Implementation of the recommendations </a:t>
            </a:r>
            <a:br>
              <a:rPr lang="en-US" sz="2600" b="0" dirty="0">
                <a:solidFill>
                  <a:srgbClr val="2F2F2F"/>
                </a:solidFill>
              </a:rPr>
            </a:br>
            <a:r>
              <a:rPr lang="en-US" sz="2600" b="0" dirty="0">
                <a:solidFill>
                  <a:srgbClr val="2F2F2F"/>
                </a:solidFill>
              </a:rPr>
              <a:t>of the </a:t>
            </a:r>
            <a:r>
              <a:rPr lang="en-US" sz="2600" dirty="0">
                <a:solidFill>
                  <a:srgbClr val="2F2F2F"/>
                </a:solidFill>
              </a:rPr>
              <a:t>2020 Update of the European Strategy </a:t>
            </a:r>
            <a:br>
              <a:rPr lang="en-US" sz="2600" dirty="0">
                <a:solidFill>
                  <a:srgbClr val="2F2F2F"/>
                </a:solidFill>
              </a:rPr>
            </a:br>
            <a:r>
              <a:rPr lang="en-US" sz="2600" dirty="0">
                <a:solidFill>
                  <a:srgbClr val="2F2F2F"/>
                </a:solidFill>
              </a:rPr>
              <a:t>for Particle Physics</a:t>
            </a:r>
            <a:r>
              <a:rPr lang="en-US" sz="2600" b="0" dirty="0">
                <a:solidFill>
                  <a:srgbClr val="2F2F2F"/>
                </a:solidFill>
              </a:rPr>
              <a:t>:</a:t>
            </a:r>
          </a:p>
          <a:p>
            <a:pPr marL="339725" defTabSz="288000">
              <a:lnSpc>
                <a:spcPct val="110000"/>
              </a:lnSpc>
            </a:pPr>
            <a:r>
              <a:rPr lang="en-US" b="0" dirty="0"/>
              <a:t>•	Fully exploit the HL-LHC </a:t>
            </a:r>
          </a:p>
          <a:p>
            <a:pPr marL="339725" defTabSz="288000">
              <a:lnSpc>
                <a:spcPct val="110000"/>
              </a:lnSpc>
            </a:pPr>
            <a:r>
              <a:rPr lang="en-US" b="0" dirty="0"/>
              <a:t>• 	Build a Higgs factory to further understand this 	unique particle</a:t>
            </a:r>
          </a:p>
          <a:p>
            <a:pPr marL="339725" defTabSz="288000">
              <a:lnSpc>
                <a:spcPct val="110000"/>
              </a:lnSpc>
            </a:pPr>
            <a:r>
              <a:rPr lang="en-US" b="0" dirty="0"/>
              <a:t>•	Investigate the technical and financial feasibility of a 	future energy-frontier 100 km collider at CERN</a:t>
            </a:r>
          </a:p>
          <a:p>
            <a:pPr marL="339725" defTabSz="288000">
              <a:lnSpc>
                <a:spcPct val="110000"/>
              </a:lnSpc>
            </a:pPr>
            <a:r>
              <a:rPr lang="en-US" b="0" dirty="0"/>
              <a:t>•	Ramp up relevant R&amp;D </a:t>
            </a:r>
          </a:p>
          <a:p>
            <a:pPr marL="339725" defTabSz="288000">
              <a:lnSpc>
                <a:spcPct val="110000"/>
              </a:lnSpc>
            </a:pPr>
            <a:r>
              <a:rPr lang="en-US" b="0" dirty="0"/>
              <a:t>•	Continue supporting other projects around </a:t>
            </a:r>
            <a:br>
              <a:rPr lang="en-US" b="0" dirty="0"/>
            </a:br>
            <a:r>
              <a:rPr lang="en-US" b="0" dirty="0"/>
              <a:t>	the world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355EBD-5995-0147-9B9A-06201A4AD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57C0-254E-5D45-9AA6-F52E0BBD1FE2}" type="datetime3">
              <a:rPr lang="de-CH" smtClean="0"/>
              <a:t>28/11/23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0E8127-B4FA-B148-8881-C5638046F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15D611-DF88-C544-9DAA-BD0F2F507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16</a:t>
            </a:fld>
            <a:endParaRPr lang="fr-FR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A77DA2E-5EC6-E54F-AF23-8697ABCF8A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468" y="2316162"/>
            <a:ext cx="6038321" cy="454183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A21133-BE3D-CA4C-9949-FD7A2CE184C7}"/>
              </a:ext>
            </a:extLst>
          </p:cNvPr>
          <p:cNvSpPr txBox="1"/>
          <p:nvPr/>
        </p:nvSpPr>
        <p:spPr>
          <a:xfrm>
            <a:off x="1051132" y="5511825"/>
            <a:ext cx="642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LHC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A04256-306C-6D46-80E0-4CE520AA20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72" y="98854"/>
            <a:ext cx="6033525" cy="21109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078421-353E-164F-988D-773D902CE5F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778" y="4691213"/>
            <a:ext cx="1060565" cy="35845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7109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EA056A1-B5CC-A446-939C-D2349DF8A3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2" name="Larme 10"/>
          <p:cNvSpPr/>
          <p:nvPr/>
        </p:nvSpPr>
        <p:spPr>
          <a:xfrm rot="16200000">
            <a:off x="0" y="807570"/>
            <a:ext cx="4411157" cy="4411157"/>
          </a:xfrm>
          <a:prstGeom prst="teardrop">
            <a:avLst/>
          </a:prstGeom>
          <a:solidFill>
            <a:schemeClr val="accent2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Larme 11"/>
          <p:cNvSpPr/>
          <p:nvPr/>
        </p:nvSpPr>
        <p:spPr>
          <a:xfrm rot="16200000">
            <a:off x="0" y="807569"/>
            <a:ext cx="4172378" cy="4172378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17616" y="2570591"/>
            <a:ext cx="4274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COLLABORATION</a:t>
            </a:r>
            <a:endParaRPr lang="fr-FR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938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C781E-76FF-374F-A134-BCA33B005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18</a:t>
            </a:fld>
            <a:endParaRPr lang="fr-FR"/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893E21E5-BEFD-CC41-A448-CBB5B86E5E1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478016" y="1603222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1" name="ZoneTexte 15">
            <a:extLst>
              <a:ext uri="{FF2B5EF4-FFF2-40B4-BE49-F238E27FC236}">
                <a16:creationId xmlns:a16="http://schemas.microsoft.com/office/drawing/2014/main" id="{ED63E074-9F71-3744-8F38-9F06BA8B3D9D}"/>
              </a:ext>
            </a:extLst>
          </p:cNvPr>
          <p:cNvSpPr txBox="1"/>
          <p:nvPr/>
        </p:nvSpPr>
        <p:spPr>
          <a:xfrm>
            <a:off x="445168" y="3087892"/>
            <a:ext cx="3125001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b="1" dirty="0"/>
              <a:t>23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Member States</a:t>
            </a:r>
          </a:p>
          <a:p>
            <a:r>
              <a:rPr lang="en-US" sz="1000" dirty="0"/>
              <a:t>Austria – Belgium – Bulgaria – Czech Republic </a:t>
            </a:r>
            <a:br>
              <a:rPr lang="en-US" sz="1000" dirty="0"/>
            </a:br>
            <a:r>
              <a:rPr lang="en-US" sz="1000" dirty="0"/>
              <a:t>Denmark – Finland – France – Germany – Greece Hungary – Israel </a:t>
            </a:r>
            <a:r>
              <a:rPr lang="en-US" sz="1000" dirty="0">
                <a:solidFill>
                  <a:srgbClr val="0055A0"/>
                </a:solidFill>
              </a:rPr>
              <a:t>–</a:t>
            </a:r>
            <a:r>
              <a:rPr lang="en-US" sz="1000" dirty="0"/>
              <a:t> Italy – Netherlands – Norway </a:t>
            </a:r>
            <a:br>
              <a:rPr lang="en-US" sz="1000" dirty="0"/>
            </a:br>
            <a:r>
              <a:rPr lang="en-US" sz="1000" dirty="0"/>
              <a:t>Poland – Portugal – Romania – Serbia – Slovakia Spain – Sweden – Switzerland – United Kingdom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2" name="ZoneTexte 15">
            <a:extLst>
              <a:ext uri="{FF2B5EF4-FFF2-40B4-BE49-F238E27FC236}">
                <a16:creationId xmlns:a16="http://schemas.microsoft.com/office/drawing/2014/main" id="{AE67E09A-DB82-F742-9DF1-BA3E62EBE9C1}"/>
              </a:ext>
            </a:extLst>
          </p:cNvPr>
          <p:cNvSpPr txBox="1"/>
          <p:nvPr/>
        </p:nvSpPr>
        <p:spPr>
          <a:xfrm>
            <a:off x="126873" y="4164947"/>
            <a:ext cx="3710481" cy="2376026"/>
          </a:xfrm>
          <a:prstGeom prst="rect">
            <a:avLst/>
          </a:prstGeom>
          <a:noFill/>
        </p:spPr>
        <p:txBody>
          <a:bodyPr wrap="square" lIns="324000" rIns="72000" rtlCol="0">
            <a:noAutofit/>
          </a:bodyPr>
          <a:lstStyle/>
          <a:p>
            <a:pPr marL="450850" indent="-450850"/>
            <a:r>
              <a:rPr lang="fr-FR" sz="1600" b="1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3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States </a:t>
            </a:r>
          </a:p>
          <a:p>
            <a:pPr marL="450850" indent="-450850"/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in the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endParaRPr lang="fr-FR" sz="1600" dirty="0">
              <a:solidFill>
                <a:schemeClr val="accent4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pPr marL="450850" indent="-450850"/>
            <a:r>
              <a:rPr lang="en-US" sz="1000" dirty="0">
                <a:solidFill>
                  <a:schemeClr val="accent4">
                    <a:lumMod val="75000"/>
                  </a:schemeClr>
                </a:solidFill>
              </a:rPr>
              <a:t>Cyprus – Estonia – Slovenia </a:t>
            </a:r>
          </a:p>
          <a:p>
            <a:pPr marL="450850" indent="-450850"/>
            <a:endParaRPr lang="fr-FR" sz="9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b="1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r>
              <a:rPr lang="fr-FR" sz="16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6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r>
              <a:rPr lang="en-US" sz="1000" dirty="0">
                <a:solidFill>
                  <a:srgbClr val="668BCC"/>
                </a:solidFill>
              </a:rPr>
              <a:t>Croatia – India –  Latvia – Lithuania – Pakistan</a:t>
            </a:r>
            <a:br>
              <a:rPr lang="en-US" sz="1000" dirty="0">
                <a:solidFill>
                  <a:srgbClr val="668BCC"/>
                </a:solidFill>
              </a:rPr>
            </a:br>
            <a:r>
              <a:rPr lang="en-US" sz="1000" dirty="0" err="1">
                <a:solidFill>
                  <a:srgbClr val="668BCC"/>
                </a:solidFill>
              </a:rPr>
              <a:t>Türkiye</a:t>
            </a:r>
            <a:r>
              <a:rPr lang="en-US" sz="1000" dirty="0">
                <a:solidFill>
                  <a:srgbClr val="668BCC"/>
                </a:solidFill>
              </a:rPr>
              <a:t> – Ukraine</a:t>
            </a:r>
          </a:p>
          <a:p>
            <a:endParaRPr lang="en-US" sz="1000" b="1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6</a:t>
            </a:r>
            <a:r>
              <a:rPr lang="fr-FR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endParaRPr lang="fr-FR" sz="160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Japan – Russia (suspended) – USA</a:t>
            </a:r>
          </a:p>
          <a:p>
            <a:r>
              <a:rPr lang="en-US" sz="1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European Union – JINR (suspended) – UNESCO</a:t>
            </a:r>
          </a:p>
        </p:txBody>
      </p:sp>
      <p:grpSp>
        <p:nvGrpSpPr>
          <p:cNvPr id="388" name="Group 387">
            <a:extLst>
              <a:ext uri="{FF2B5EF4-FFF2-40B4-BE49-F238E27FC236}">
                <a16:creationId xmlns:a16="http://schemas.microsoft.com/office/drawing/2014/main" id="{1ED366C7-9586-CF46-9759-425FC74B08D9}"/>
              </a:ext>
            </a:extLst>
          </p:cNvPr>
          <p:cNvGrpSpPr/>
          <p:nvPr/>
        </p:nvGrpSpPr>
        <p:grpSpPr>
          <a:xfrm>
            <a:off x="9109465" y="2967322"/>
            <a:ext cx="3089512" cy="2008314"/>
            <a:chOff x="9915059" y="2650253"/>
            <a:chExt cx="3178132" cy="2115021"/>
          </a:xfrm>
          <a:solidFill>
            <a:schemeClr val="accent2"/>
          </a:solidFill>
        </p:grpSpPr>
        <p:sp>
          <p:nvSpPr>
            <p:cNvPr id="389" name="Rectangle 388">
              <a:extLst>
                <a:ext uri="{FF2B5EF4-FFF2-40B4-BE49-F238E27FC236}">
                  <a16:creationId xmlns:a16="http://schemas.microsoft.com/office/drawing/2014/main" id="{9D2F5DCE-2B1B-F342-85BA-962A761725C7}"/>
                </a:ext>
              </a:extLst>
            </p:cNvPr>
            <p:cNvSpPr/>
            <p:nvPr/>
          </p:nvSpPr>
          <p:spPr>
            <a:xfrm>
              <a:off x="9915059" y="2650253"/>
              <a:ext cx="3177697" cy="211502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ZoneTexte 2">
              <a:extLst>
                <a:ext uri="{FF2B5EF4-FFF2-40B4-BE49-F238E27FC236}">
                  <a16:creationId xmlns:a16="http://schemas.microsoft.com/office/drawing/2014/main" id="{6C341B06-E424-6B48-A791-969129B7F027}"/>
                </a:ext>
              </a:extLst>
            </p:cNvPr>
            <p:cNvSpPr txBox="1"/>
            <p:nvPr/>
          </p:nvSpPr>
          <p:spPr>
            <a:xfrm>
              <a:off x="9954637" y="2723467"/>
              <a:ext cx="3138554" cy="199339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As of </a:t>
              </a:r>
              <a:r>
                <a:rPr lang="en-US" sz="1500" dirty="0">
                  <a:solidFill>
                    <a:schemeClr val="bg1"/>
                  </a:solidFill>
                </a:rPr>
                <a:t>31 December 2021</a:t>
              </a:r>
              <a:endParaRPr lang="en-US" sz="1500" dirty="0">
                <a:solidFill>
                  <a:schemeClr val="bg1"/>
                </a:solidFill>
                <a:effectLst>
                  <a:outerShdw sx="1000" sy="1000" algn="ctr" rotWithShape="0">
                    <a:schemeClr val="tx1"/>
                  </a:outerShdw>
                </a:effectLst>
              </a:endParaRP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Employees: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2676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staff, </a:t>
              </a: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783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fellows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endParaRPr lang="en-US" sz="1500" dirty="0">
                <a:solidFill>
                  <a:schemeClr val="bg2"/>
                </a:solidFill>
              </a:endParaRP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2"/>
                  </a:solidFill>
                </a:rPr>
                <a:t>Associates:</a:t>
              </a:r>
              <a:r>
                <a:rPr lang="en-US" sz="1500" b="1" dirty="0">
                  <a:solidFill>
                    <a:schemeClr val="bg2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11 175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users, </a:t>
              </a: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1556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others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endParaRPr lang="en-US" sz="1500" dirty="0">
                <a:solidFill>
                  <a:schemeClr val="bg1"/>
                </a:solidFill>
                <a:effectLst>
                  <a:outerShdw sx="1000" sy="1000" algn="ctr" rotWithShape="0">
                    <a:schemeClr val="tx1"/>
                  </a:outerShdw>
                </a:effectLst>
              </a:endParaRP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Contractor’s employees: ~2000</a:t>
              </a:r>
            </a:p>
          </p:txBody>
        </p:sp>
      </p:grpSp>
      <p:sp>
        <p:nvSpPr>
          <p:cNvPr id="392" name="Rectangle 391">
            <a:extLst>
              <a:ext uri="{FF2B5EF4-FFF2-40B4-BE49-F238E27FC236}">
                <a16:creationId xmlns:a16="http://schemas.microsoft.com/office/drawing/2014/main" id="{B1CFD215-7D6F-B748-9D72-E6BE6E6B67D3}"/>
              </a:ext>
            </a:extLst>
          </p:cNvPr>
          <p:cNvSpPr/>
          <p:nvPr/>
        </p:nvSpPr>
        <p:spPr>
          <a:xfrm>
            <a:off x="9093212" y="1831330"/>
            <a:ext cx="3105342" cy="10460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3" name="ZoneTexte 2">
            <a:extLst>
              <a:ext uri="{FF2B5EF4-FFF2-40B4-BE49-F238E27FC236}">
                <a16:creationId xmlns:a16="http://schemas.microsoft.com/office/drawing/2014/main" id="{550A0A85-68F3-AD4E-BC01-61C37573C952}"/>
              </a:ext>
            </a:extLst>
          </p:cNvPr>
          <p:cNvSpPr txBox="1"/>
          <p:nvPr/>
        </p:nvSpPr>
        <p:spPr>
          <a:xfrm>
            <a:off x="9109466" y="1831398"/>
            <a:ext cx="2744702" cy="1015663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CERN’s annual budget </a:t>
            </a:r>
            <a:b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is ~1200 MCHF (equivalent </a:t>
            </a:r>
            <a:b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to a medium-sized European university)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A709612-5C3B-A642-A5D1-6DF331BB2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8354" y="1513146"/>
            <a:ext cx="5613400" cy="3581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97E8936-EC78-E142-B8DB-84FC50F36B5B}"/>
              </a:ext>
            </a:extLst>
          </p:cNvPr>
          <p:cNvSpPr txBox="1"/>
          <p:nvPr/>
        </p:nvSpPr>
        <p:spPr>
          <a:xfrm>
            <a:off x="3837354" y="5183870"/>
            <a:ext cx="8617363" cy="1641892"/>
          </a:xfrm>
          <a:prstGeom prst="rect">
            <a:avLst/>
          </a:prstGeom>
          <a:noFill/>
        </p:spPr>
        <p:txBody>
          <a:bodyPr wrap="none" rtlCol="0" anchor="t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Around 50 Cooperation Agreements </a:t>
            </a:r>
            <a:b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with non-Member States and Territories</a:t>
            </a:r>
          </a:p>
          <a:p>
            <a:pPr algn="just"/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Albania – Algeria – Argentina – Armenia – Australia – Azerbaijan – Bangladesh – Belarus – Bolivia -Bosnia and Herzegovina - Brazil – Canada – Chile – Colombia</a:t>
            </a:r>
          </a:p>
          <a:p>
            <a:pPr algn="just"/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Costa Rica – Ecuador – Egypt – Georgia – Honduras - Iceland – Iran – Jordan – Kazakhstan - Lebanon – Malta – Mexico – Mongolia – Montenegro – Morocco </a:t>
            </a:r>
          </a:p>
          <a:p>
            <a:pPr algn="just"/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Nepal  - New Zealand – North Macedonia – Palestine - People's Republic of China – Peru – Philippines – Qatar – Republic of Korea – Saudi Arabia – Sri Lanka </a:t>
            </a:r>
          </a:p>
          <a:p>
            <a:pPr algn="just"/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South Africa – Thailand  - Tunisia – United Arab Emirates – Vietnam</a:t>
            </a:r>
            <a:endParaRPr lang="fr-FR" sz="900" dirty="0">
              <a:solidFill>
                <a:schemeClr val="tx2">
                  <a:lumMod val="75000"/>
                  <a:lumOff val="2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68B73EEE-2481-9741-8EDF-DB83F0A69BE9}"/>
              </a:ext>
            </a:extLst>
          </p:cNvPr>
          <p:cNvSpPr txBox="1">
            <a:spLocks/>
          </p:cNvSpPr>
          <p:nvPr/>
        </p:nvSpPr>
        <p:spPr>
          <a:xfrm>
            <a:off x="445168" y="695682"/>
            <a:ext cx="10800000" cy="719993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 1954 CERN had 12 Member States (23 in 2022)</a:t>
            </a:r>
          </a:p>
        </p:txBody>
      </p:sp>
      <p:sp>
        <p:nvSpPr>
          <p:cNvPr id="17" name="ZoneTexte 9">
            <a:extLst>
              <a:ext uri="{FF2B5EF4-FFF2-40B4-BE49-F238E27FC236}">
                <a16:creationId xmlns:a16="http://schemas.microsoft.com/office/drawing/2014/main" id="{0597B97A-0B05-5A47-9570-9CB78847FC96}"/>
              </a:ext>
            </a:extLst>
          </p:cNvPr>
          <p:cNvSpPr txBox="1"/>
          <p:nvPr/>
        </p:nvSpPr>
        <p:spPr bwMode="auto">
          <a:xfrm>
            <a:off x="383067" y="1898149"/>
            <a:ext cx="2845907" cy="1035903"/>
          </a:xfrm>
          <a:prstGeom prst="rect">
            <a:avLst/>
          </a:prstGeom>
          <a:solidFill>
            <a:schemeClr val="accent2"/>
          </a:solidFill>
        </p:spPr>
        <p:txBody>
          <a:bodyPr wrap="none"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CH" sz="1400" dirty="0" err="1">
                <a:solidFill>
                  <a:schemeClr val="bg1"/>
                </a:solidFill>
              </a:rPr>
              <a:t>Geographical</a:t>
            </a:r>
            <a:r>
              <a:rPr lang="fr-CH" sz="1400" dirty="0">
                <a:solidFill>
                  <a:schemeClr val="bg1"/>
                </a:solidFill>
              </a:rPr>
              <a:t> &amp; cultural </a:t>
            </a:r>
            <a:r>
              <a:rPr lang="fr-CH" sz="1400" dirty="0" err="1">
                <a:solidFill>
                  <a:schemeClr val="bg1"/>
                </a:solidFill>
              </a:rPr>
              <a:t>diversity</a:t>
            </a:r>
            <a:endParaRPr lang="fr-CH" sz="1400" dirty="0">
              <a:solidFill>
                <a:schemeClr val="bg1"/>
              </a:solidFill>
            </a:endParaRPr>
          </a:p>
          <a:p>
            <a:pPr algn="ctr"/>
            <a:r>
              <a:rPr lang="fr-CH" sz="1400" dirty="0" err="1">
                <a:solidFill>
                  <a:schemeClr val="bg1"/>
                </a:solidFill>
              </a:rPr>
              <a:t>Users</a:t>
            </a:r>
            <a:r>
              <a:rPr lang="fr-CH" sz="1400" b="1" dirty="0">
                <a:solidFill>
                  <a:schemeClr val="bg1"/>
                </a:solidFill>
              </a:rPr>
              <a:t> </a:t>
            </a:r>
            <a:r>
              <a:rPr lang="fr-CH" sz="1400" dirty="0">
                <a:solidFill>
                  <a:schemeClr val="bg1"/>
                </a:solidFill>
              </a:rPr>
              <a:t>of </a:t>
            </a:r>
            <a:r>
              <a:rPr lang="fr-CH" sz="1400" b="1" dirty="0">
                <a:solidFill>
                  <a:schemeClr val="bg1"/>
                </a:solidFill>
              </a:rPr>
              <a:t>110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b="1" dirty="0" err="1">
                <a:solidFill>
                  <a:schemeClr val="bg1"/>
                </a:solidFill>
              </a:rPr>
              <a:t>nationalities</a:t>
            </a:r>
            <a:endParaRPr lang="fr-CH" sz="1400" b="1" dirty="0">
              <a:solidFill>
                <a:schemeClr val="bg1"/>
              </a:solidFill>
            </a:endParaRPr>
          </a:p>
          <a:p>
            <a:pPr algn="ctr"/>
            <a:r>
              <a:rPr lang="en-US" sz="1400" b="1" dirty="0">
                <a:solidFill>
                  <a:schemeClr val="bg1"/>
                </a:solidFill>
                <a:effectLst>
                  <a:outerShdw sx="1000" sy="1000" algn="ctr" rotWithShape="0">
                    <a:schemeClr val="tx1"/>
                  </a:outerShdw>
                </a:effectLst>
              </a:rPr>
              <a:t>19.4</a:t>
            </a:r>
            <a:r>
              <a:rPr lang="fr-CH" sz="1400" b="1" dirty="0">
                <a:solidFill>
                  <a:schemeClr val="bg1"/>
                </a:solidFill>
              </a:rPr>
              <a:t>% </a:t>
            </a:r>
            <a:r>
              <a:rPr lang="fr-CH" sz="1400" b="1" dirty="0" err="1">
                <a:solidFill>
                  <a:schemeClr val="bg1"/>
                </a:solidFill>
              </a:rPr>
              <a:t>women</a:t>
            </a:r>
            <a:endParaRPr lang="fr-CH" sz="1400" dirty="0">
              <a:solidFill>
                <a:schemeClr val="bg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0BD652F-5CF1-1842-A97F-108B17992596}"/>
              </a:ext>
            </a:extLst>
          </p:cNvPr>
          <p:cNvGrpSpPr/>
          <p:nvPr/>
        </p:nvGrpSpPr>
        <p:grpSpPr>
          <a:xfrm>
            <a:off x="593716" y="1563139"/>
            <a:ext cx="2244778" cy="306464"/>
            <a:chOff x="905973" y="1917679"/>
            <a:chExt cx="2142382" cy="306464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2EF796C-66BC-1846-AC2A-3FDD830784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5973" y="1917679"/>
              <a:ext cx="1050150" cy="306464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5270F467-8D62-CE44-ACED-53D942C2B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98205" y="1917679"/>
              <a:ext cx="1050150" cy="306464"/>
            </a:xfrm>
            <a:prstGeom prst="rect">
              <a:avLst/>
            </a:prstGeom>
          </p:spPr>
        </p:pic>
      </p:grpSp>
      <p:sp>
        <p:nvSpPr>
          <p:cNvPr id="23" name="Title 1">
            <a:extLst>
              <a:ext uri="{FF2B5EF4-FFF2-40B4-BE49-F238E27FC236}">
                <a16:creationId xmlns:a16="http://schemas.microsoft.com/office/drawing/2014/main" id="{49502BA0-270B-F148-85ED-6252920054E3}"/>
              </a:ext>
            </a:extLst>
          </p:cNvPr>
          <p:cNvSpPr txBox="1">
            <a:spLocks/>
          </p:cNvSpPr>
          <p:nvPr/>
        </p:nvSpPr>
        <p:spPr>
          <a:xfrm>
            <a:off x="445168" y="164631"/>
            <a:ext cx="10800000" cy="68289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A laboratory for people around the world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Date Placeholder 1"/>
          <p:cNvSpPr>
            <a:spLocks noGrp="1"/>
          </p:cNvSpPr>
          <p:nvPr>
            <p:ph type="dt" sz="half" idx="10"/>
          </p:nvPr>
        </p:nvSpPr>
        <p:spPr>
          <a:xfrm>
            <a:off x="3009014" y="6350851"/>
            <a:ext cx="1107374" cy="365125"/>
          </a:xfrm>
        </p:spPr>
        <p:txBody>
          <a:bodyPr/>
          <a:lstStyle/>
          <a:p>
            <a:fld id="{FF3BB52B-7BD7-164D-8899-F4767FF2854A}" type="datetime3">
              <a:rPr lang="en-US" smtClean="0"/>
              <a:t>28 November 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97016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3363"/>
            <a:ext cx="12192000" cy="6861363"/>
          </a:xfrm>
        </p:spPr>
      </p:pic>
      <p:sp>
        <p:nvSpPr>
          <p:cNvPr id="4" name="Larme 10"/>
          <p:cNvSpPr/>
          <p:nvPr/>
        </p:nvSpPr>
        <p:spPr>
          <a:xfrm>
            <a:off x="7780842" y="841436"/>
            <a:ext cx="4411157" cy="4411157"/>
          </a:xfrm>
          <a:prstGeom prst="teardrop">
            <a:avLst/>
          </a:prstGeom>
          <a:solidFill>
            <a:schemeClr val="accent1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Larme 11"/>
          <p:cNvSpPr/>
          <p:nvPr/>
        </p:nvSpPr>
        <p:spPr>
          <a:xfrm>
            <a:off x="8019622" y="841436"/>
            <a:ext cx="4172378" cy="4172378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13"/>
          <p:cNvSpPr txBox="1"/>
          <p:nvPr/>
        </p:nvSpPr>
        <p:spPr>
          <a:xfrm>
            <a:off x="8284742" y="2333033"/>
            <a:ext cx="36421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TECHNOLOGY &amp; INNOVATION</a:t>
            </a:r>
            <a:endParaRPr lang="fr-FR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451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9BAF70-95EE-A74B-9FA3-0BB0AD16DB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32705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096879" y="382223"/>
            <a:ext cx="4116386" cy="133487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175537" y="461670"/>
            <a:ext cx="362801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rPr>
              <a:t>CERN - the world’s biggest laboratory for particle physics</a:t>
            </a:r>
            <a:r>
              <a:rPr lang="fr-FR" sz="2300" dirty="0">
                <a:solidFill>
                  <a:schemeClr val="bg1"/>
                </a:solidFill>
                <a:latin typeface="+mj-lt"/>
              </a:rPr>
              <a:t>.</a:t>
            </a:r>
            <a:endParaRPr lang="fr-FR" sz="2300" dirty="0">
              <a:solidFill>
                <a:schemeClr val="bg1"/>
              </a:solidFill>
              <a:latin typeface="+mj-lt"/>
              <a:ea typeface="Arial" charset="0"/>
              <a:cs typeface="Arial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336F97-3658-1E49-894E-55047E60AD45}"/>
              </a:ext>
            </a:extLst>
          </p:cNvPr>
          <p:cNvSpPr/>
          <p:nvPr/>
        </p:nvSpPr>
        <p:spPr>
          <a:xfrm>
            <a:off x="8096879" y="3253909"/>
            <a:ext cx="4116386" cy="1041849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12" name="ZoneTexte 10">
            <a:extLst>
              <a:ext uri="{FF2B5EF4-FFF2-40B4-BE49-F238E27FC236}">
                <a16:creationId xmlns:a16="http://schemas.microsoft.com/office/drawing/2014/main" id="{AD484506-7374-6346-B553-6814784672EB}"/>
              </a:ext>
            </a:extLst>
          </p:cNvPr>
          <p:cNvSpPr txBox="1"/>
          <p:nvPr/>
        </p:nvSpPr>
        <p:spPr>
          <a:xfrm>
            <a:off x="8171955" y="3321179"/>
            <a:ext cx="358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76" indent="-342900">
              <a:buClr>
                <a:srgbClr val="336699"/>
              </a:buClr>
              <a:defRPr/>
            </a:pPr>
            <a:r>
              <a:rPr lang="en-US" sz="2300" b="1" dirty="0">
                <a:solidFill>
                  <a:schemeClr val="bg1"/>
                </a:solidFill>
                <a:latin typeface="+mj-lt"/>
              </a:rPr>
              <a:t>Immunity </a:t>
            </a:r>
            <a:r>
              <a:rPr lang="en-US" sz="2300" dirty="0">
                <a:solidFill>
                  <a:schemeClr val="bg1"/>
                </a:solidFill>
                <a:latin typeface="+mj-lt"/>
              </a:rPr>
              <a:t>of jurisdiction </a:t>
            </a:r>
          </a:p>
          <a:p>
            <a:pPr marL="379476" indent="-342900">
              <a:buClr>
                <a:srgbClr val="336699"/>
              </a:buClr>
              <a:defRPr/>
            </a:pPr>
            <a:r>
              <a:rPr lang="en-US" sz="2300" dirty="0">
                <a:solidFill>
                  <a:schemeClr val="bg1"/>
                </a:solidFill>
                <a:latin typeface="+mj-lt"/>
              </a:rPr>
              <a:t>and execution.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D7C62E5-7188-5A40-A2FC-69CD36315E37}"/>
              </a:ext>
            </a:extLst>
          </p:cNvPr>
          <p:cNvSpPr/>
          <p:nvPr/>
        </p:nvSpPr>
        <p:spPr>
          <a:xfrm>
            <a:off x="8096879" y="1818066"/>
            <a:ext cx="4116386" cy="133487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062485" y="1837721"/>
            <a:ext cx="385411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76" indent="-342900">
              <a:buClr>
                <a:srgbClr val="336699"/>
              </a:buClr>
              <a:defRPr/>
            </a:pPr>
            <a:r>
              <a:rPr lang="en-US" sz="2300" b="1" dirty="0">
                <a:solidFill>
                  <a:schemeClr val="bg1"/>
                </a:solidFill>
                <a:latin typeface="+mj-lt"/>
              </a:rPr>
              <a:t>International Organization</a:t>
            </a:r>
          </a:p>
          <a:p>
            <a:pPr marL="379476" indent="-342900">
              <a:buClr>
                <a:srgbClr val="336699"/>
              </a:buClr>
              <a:defRPr/>
            </a:pPr>
            <a:r>
              <a:rPr lang="en-US" sz="2300" dirty="0">
                <a:solidFill>
                  <a:schemeClr val="bg1"/>
                </a:solidFill>
                <a:latin typeface="+mj-lt"/>
              </a:rPr>
              <a:t>established on 1 July 1953 -</a:t>
            </a:r>
          </a:p>
          <a:p>
            <a:pPr marL="379476" indent="-342900">
              <a:buClr>
                <a:srgbClr val="336699"/>
              </a:buClr>
              <a:defRPr/>
            </a:pPr>
            <a:r>
              <a:rPr lang="en-US" sz="2400" dirty="0">
                <a:solidFill>
                  <a:schemeClr val="bg1"/>
                </a:solidFill>
              </a:rPr>
              <a:t>“Science for Peace”.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9A49A09-BA5A-5E45-A053-50C2E7796FB8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6C48D89-21D5-9F43-9BF0-6F5AF56776CA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88E0690-F52D-B346-AE4D-9C271DAC360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020F00A-B0A8-634D-A730-BB78E6FE4CF3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C9D6A31-7391-DC4D-B96A-79E23E720283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69858F5-0DF4-174B-BB79-E9AD76BE4B22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45" name="Slide Number Placeholder 6">
            <a:extLst>
              <a:ext uri="{FF2B5EF4-FFF2-40B4-BE49-F238E27FC236}">
                <a16:creationId xmlns:a16="http://schemas.microsoft.com/office/drawing/2014/main" id="{21692A37-35E5-AB46-B15A-597D1B284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Date Placeholder 1"/>
          <p:cNvSpPr>
            <a:spLocks noGrp="1"/>
          </p:cNvSpPr>
          <p:nvPr>
            <p:ph type="dt" sz="half" idx="10"/>
          </p:nvPr>
        </p:nvSpPr>
        <p:spPr>
          <a:xfrm>
            <a:off x="3009014" y="6350851"/>
            <a:ext cx="1107374" cy="365125"/>
          </a:xfrm>
        </p:spPr>
        <p:txBody>
          <a:bodyPr/>
          <a:lstStyle/>
          <a:p>
            <a:fld id="{FF3BB52B-7BD7-164D-8899-F4767FF2854A}" type="datetime3">
              <a:rPr lang="en-US" smtClean="0"/>
              <a:t>28 November 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898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/>
      <p:bldP spid="10" grpId="0" animBg="1"/>
      <p:bldP spid="12" grpId="0"/>
      <p:bldP spid="15" grpId="0" animBg="1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CD16B46-C685-1847-98B2-DB6E8998727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363"/>
            <a:ext cx="12192000" cy="6854637"/>
          </a:xfrm>
        </p:spPr>
      </p:pic>
      <p:sp>
        <p:nvSpPr>
          <p:cNvPr id="9" name="Title 4">
            <a:extLst>
              <a:ext uri="{FF2B5EF4-FFF2-40B4-BE49-F238E27FC236}">
                <a16:creationId xmlns:a16="http://schemas.microsoft.com/office/drawing/2014/main" id="{527B638B-972E-7847-B5FE-EACC9C6E7E76}"/>
              </a:ext>
            </a:extLst>
          </p:cNvPr>
          <p:cNvSpPr txBox="1">
            <a:spLocks/>
          </p:cNvSpPr>
          <p:nvPr/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</a:rPr>
              <a:t>CERN’s technological innovations have applications in many fields</a:t>
            </a:r>
            <a:endParaRPr lang="fr-FR" sz="4000" dirty="0">
              <a:solidFill>
                <a:schemeClr val="bg1"/>
              </a:solidFill>
            </a:endParaRPr>
          </a:p>
          <a:p>
            <a:endParaRPr lang="en-US" sz="3800" dirty="0"/>
          </a:p>
        </p:txBody>
      </p:sp>
      <p:sp>
        <p:nvSpPr>
          <p:cNvPr id="10" name="ZoneTexte 8">
            <a:extLst>
              <a:ext uri="{FF2B5EF4-FFF2-40B4-BE49-F238E27FC236}">
                <a16:creationId xmlns:a16="http://schemas.microsoft.com/office/drawing/2014/main" id="{80F94B63-14ED-B545-B948-BB56C1A8649A}"/>
              </a:ext>
            </a:extLst>
          </p:cNvPr>
          <p:cNvSpPr txBox="1"/>
          <p:nvPr/>
        </p:nvSpPr>
        <p:spPr>
          <a:xfrm>
            <a:off x="7476633" y="2558986"/>
            <a:ext cx="3440247" cy="93156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wrap="square" lIns="216000" tIns="144000" rIns="216000" bIns="108000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 is the birthplace of the World Wide Web</a:t>
            </a:r>
            <a:endParaRPr lang="fr-FR" sz="22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ZoneTexte 8">
            <a:extLst>
              <a:ext uri="{FF2B5EF4-FFF2-40B4-BE49-F238E27FC236}">
                <a16:creationId xmlns:a16="http://schemas.microsoft.com/office/drawing/2014/main" id="{2C9CF98D-FD39-1545-81B0-FA3F508FA320}"/>
              </a:ext>
            </a:extLst>
          </p:cNvPr>
          <p:cNvSpPr txBox="1"/>
          <p:nvPr/>
        </p:nvSpPr>
        <p:spPr>
          <a:xfrm>
            <a:off x="2552007" y="5135521"/>
            <a:ext cx="8944668" cy="1177791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txBody>
          <a:bodyPr wrap="square" lIns="216000" tIns="144000" rIns="216000" bIns="10800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And there are many more examples</a:t>
            </a:r>
          </a:p>
          <a:p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Medical imaging, cancer therapy, material science, cultural heritage, aerospace, automotive, environment, health &amp; safety, industrial processes.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3137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21</a:t>
            </a:fld>
            <a:endParaRPr lang="fr-FR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5303" y="553069"/>
            <a:ext cx="11762366" cy="1116849"/>
          </a:xfrm>
        </p:spPr>
        <p:txBody>
          <a:bodyPr>
            <a:noAutofit/>
          </a:bodyPr>
          <a:lstStyle/>
          <a:p>
            <a:r>
              <a:rPr lang="en-US" sz="4000" dirty="0"/>
              <a:t>CERN’s technological innovations have important applications in medicine &amp; healthcare</a:t>
            </a:r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7984" y="2112646"/>
            <a:ext cx="2605088" cy="2062162"/>
          </a:xfrm>
        </p:spPr>
      </p:pic>
      <p:sp>
        <p:nvSpPr>
          <p:cNvPr id="14" name="ZoneTexte 25"/>
          <p:cNvSpPr txBox="1"/>
          <p:nvPr/>
        </p:nvSpPr>
        <p:spPr>
          <a:xfrm>
            <a:off x="697984" y="4175126"/>
            <a:ext cx="2605088" cy="206216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Accelerator technologies are applied in cancer radiotherapy with protons, ions and electrons.</a:t>
            </a:r>
          </a:p>
        </p:txBody>
      </p:sp>
      <p:sp>
        <p:nvSpPr>
          <p:cNvPr id="15" name="ZoneTexte 25"/>
          <p:cNvSpPr txBox="1"/>
          <p:nvPr/>
        </p:nvSpPr>
        <p:spPr>
          <a:xfrm>
            <a:off x="6159500" y="4175126"/>
            <a:ext cx="2605088" cy="206216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Pixel detector technologies are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used for high resolution </a:t>
            </a:r>
            <a:b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3D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colour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X-ray imaging.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55D8E6-893B-4245-9B93-C72368AD9403}"/>
              </a:ext>
            </a:extLst>
          </p:cNvPr>
          <p:cNvSpPr txBox="1"/>
          <p:nvPr/>
        </p:nvSpPr>
        <p:spPr>
          <a:xfrm>
            <a:off x="2939013" y="4017446"/>
            <a:ext cx="420766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>
                <a:solidFill>
                  <a:schemeClr val="bg1"/>
                </a:solidFill>
              </a:rPr>
              <a:t>© CNAO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942BF56-8C4E-DA4A-A68A-3732326E5695}"/>
              </a:ext>
            </a:extLst>
          </p:cNvPr>
          <p:cNvSpPr txBox="1"/>
          <p:nvPr/>
        </p:nvSpPr>
        <p:spPr>
          <a:xfrm>
            <a:off x="8159526" y="3777847"/>
            <a:ext cx="605062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>
                <a:solidFill>
                  <a:schemeClr val="bg1"/>
                </a:solidFill>
              </a:rPr>
              <a:t>© </a:t>
            </a:r>
            <a:r>
              <a:rPr lang="en-US" sz="400" dirty="0" err="1">
                <a:solidFill>
                  <a:schemeClr val="bg1"/>
                </a:solidFill>
              </a:rPr>
              <a:t>marsbioimaging</a:t>
            </a:r>
            <a:endParaRPr lang="en-US" sz="400" dirty="0">
              <a:solidFill>
                <a:schemeClr val="bg1"/>
              </a:solidFill>
            </a:endParaRPr>
          </a:p>
        </p:txBody>
      </p:sp>
      <p:sp>
        <p:nvSpPr>
          <p:cNvPr id="23" name="ZoneTexte 25">
            <a:extLst>
              <a:ext uri="{FF2B5EF4-FFF2-40B4-BE49-F238E27FC236}">
                <a16:creationId xmlns:a16="http://schemas.microsoft.com/office/drawing/2014/main" id="{6FB94AF1-59DB-044F-AE0A-47CF6BAD7337}"/>
              </a:ext>
            </a:extLst>
          </p:cNvPr>
          <p:cNvSpPr txBox="1"/>
          <p:nvPr/>
        </p:nvSpPr>
        <p:spPr>
          <a:xfrm>
            <a:off x="3427413" y="2112646"/>
            <a:ext cx="2606400" cy="206216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Technologies applied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 at CERN are also used in PET, for medical imaging and diagnostics.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77397E03-09EF-244E-B1B4-066A9F65666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9283" y="2112646"/>
            <a:ext cx="2604737" cy="2062480"/>
          </a:xfrm>
        </p:spPr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33EFD053-54C8-CB48-BD6B-74296B737705}"/>
              </a:ext>
            </a:extLst>
          </p:cNvPr>
          <p:cNvPicPr>
            <a:picLocks noGrp="1"/>
          </p:cNvPicPr>
          <p:nvPr>
            <p:ph type="pic" sz="quarter" idx="14"/>
          </p:nvPr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7413" y="4174488"/>
            <a:ext cx="2604737" cy="2062800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0C25873-819D-7C44-AFDE-03E46308C7D6}"/>
              </a:ext>
            </a:extLst>
          </p:cNvPr>
          <p:cNvSpPr txBox="1"/>
          <p:nvPr/>
        </p:nvSpPr>
        <p:spPr>
          <a:xfrm>
            <a:off x="5369156" y="4146622"/>
            <a:ext cx="760822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>
                <a:solidFill>
                  <a:schemeClr val="bg1"/>
                </a:solidFill>
              </a:rPr>
              <a:t>© ENVISION / ENLIGHT</a:t>
            </a:r>
          </a:p>
        </p:txBody>
      </p:sp>
      <p:pic>
        <p:nvPicPr>
          <p:cNvPr id="8" name="Picture 7" descr="A picture containing person, preparing, cooking&#10;&#10;Description automatically generated">
            <a:extLst>
              <a:ext uri="{FF2B5EF4-FFF2-40B4-BE49-F238E27FC236}">
                <a16:creationId xmlns:a16="http://schemas.microsoft.com/office/drawing/2014/main" id="{2CE122F8-8DED-A94A-AC6A-F687A5DB490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0952" y="4171334"/>
            <a:ext cx="2606400" cy="2062800"/>
          </a:xfrm>
          <a:prstGeom prst="rect">
            <a:avLst/>
          </a:prstGeom>
        </p:spPr>
      </p:pic>
      <p:sp>
        <p:nvSpPr>
          <p:cNvPr id="17" name="ZoneTexte 25">
            <a:extLst>
              <a:ext uri="{FF2B5EF4-FFF2-40B4-BE49-F238E27FC236}">
                <a16:creationId xmlns:a16="http://schemas.microsoft.com/office/drawing/2014/main" id="{C03CFF64-8CFE-FD4B-96CC-2E3EBDEFB4A0}"/>
              </a:ext>
            </a:extLst>
          </p:cNvPr>
          <p:cNvSpPr txBox="1"/>
          <p:nvPr/>
        </p:nvSpPr>
        <p:spPr>
          <a:xfrm>
            <a:off x="8900951" y="2112646"/>
            <a:ext cx="2606400" cy="206216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 produces innovative radioisotopes for nuclear medicine research.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Date Placeholder 1"/>
          <p:cNvSpPr>
            <a:spLocks noGrp="1"/>
          </p:cNvSpPr>
          <p:nvPr>
            <p:ph type="dt" sz="half" idx="10"/>
          </p:nvPr>
        </p:nvSpPr>
        <p:spPr>
          <a:xfrm>
            <a:off x="3009014" y="6350851"/>
            <a:ext cx="1107374" cy="365125"/>
          </a:xfrm>
        </p:spPr>
        <p:txBody>
          <a:bodyPr/>
          <a:lstStyle/>
          <a:p>
            <a:fld id="{FF3BB52B-7BD7-164D-8899-F4767FF2854A}" type="datetime3">
              <a:rPr lang="en-US" smtClean="0"/>
              <a:t>28 November 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2498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3" grpId="0" animBg="1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72068"/>
          </a:xfrm>
        </p:spPr>
      </p:pic>
      <p:sp>
        <p:nvSpPr>
          <p:cNvPr id="4" name="Larme 14"/>
          <p:cNvSpPr/>
          <p:nvPr/>
        </p:nvSpPr>
        <p:spPr>
          <a:xfrm rot="16200000">
            <a:off x="0" y="1417508"/>
            <a:ext cx="4411157" cy="4411157"/>
          </a:xfrm>
          <a:prstGeom prst="teardrop">
            <a:avLst/>
          </a:prstGeom>
          <a:solidFill>
            <a:schemeClr val="accent4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Larme 15"/>
          <p:cNvSpPr/>
          <p:nvPr/>
        </p:nvSpPr>
        <p:spPr>
          <a:xfrm rot="16200000">
            <a:off x="0" y="1417508"/>
            <a:ext cx="4172378" cy="4172378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13"/>
          <p:cNvSpPr txBox="1"/>
          <p:nvPr/>
        </p:nvSpPr>
        <p:spPr>
          <a:xfrm>
            <a:off x="162040" y="2899811"/>
            <a:ext cx="40103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EDUCATION</a:t>
            </a:r>
          </a:p>
          <a:p>
            <a:pPr algn="ctr"/>
            <a:r>
              <a:rPr lang="en-US" sz="3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&amp; TRAINING </a:t>
            </a:r>
            <a:endParaRPr lang="fr-FR" sz="360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0706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009014" y="6350851"/>
            <a:ext cx="1107374" cy="365125"/>
          </a:xfrm>
        </p:spPr>
        <p:txBody>
          <a:bodyPr/>
          <a:lstStyle/>
          <a:p>
            <a:fld id="{FF3BB52B-7BD7-164D-8899-F4767FF2854A}" type="datetime3">
              <a:rPr lang="en-US" smtClean="0"/>
              <a:t>28 November 2023</a:t>
            </a:fld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23</a:t>
            </a:fld>
            <a:endParaRPr lang="fr-F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96000" y="465591"/>
            <a:ext cx="11092800" cy="1116849"/>
          </a:xfrm>
        </p:spPr>
        <p:txBody>
          <a:bodyPr>
            <a:noAutofit/>
          </a:bodyPr>
          <a:lstStyle/>
          <a:p>
            <a:r>
              <a:rPr lang="en-US" b="0" dirty="0"/>
              <a:t>CERN trains the next generation of physicists, engineers and technicians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"/>
          <a:stretch/>
        </p:blipFill>
        <p:spPr>
          <a:xfrm>
            <a:off x="695999" y="2316900"/>
            <a:ext cx="10799999" cy="2868008"/>
          </a:xfrm>
        </p:spPr>
      </p:pic>
      <p:sp>
        <p:nvSpPr>
          <p:cNvPr id="8" name="ZoneTexte 9"/>
          <p:cNvSpPr txBox="1"/>
          <p:nvPr/>
        </p:nvSpPr>
        <p:spPr>
          <a:xfrm>
            <a:off x="695999" y="1670570"/>
            <a:ext cx="3528000" cy="64633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&gt;3000 PhD students are registered at CERN.</a:t>
            </a:r>
          </a:p>
        </p:txBody>
      </p:sp>
      <p:sp>
        <p:nvSpPr>
          <p:cNvPr id="9" name="ZoneTexte 10"/>
          <p:cNvSpPr txBox="1"/>
          <p:nvPr/>
        </p:nvSpPr>
        <p:spPr>
          <a:xfrm>
            <a:off x="4331999" y="1670568"/>
            <a:ext cx="3528000" cy="64633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600 PhD theses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are completed each year.</a:t>
            </a:r>
          </a:p>
        </p:txBody>
      </p:sp>
      <p:sp>
        <p:nvSpPr>
          <p:cNvPr id="10" name="ZoneTexte 11"/>
          <p:cNvSpPr txBox="1"/>
          <p:nvPr/>
        </p:nvSpPr>
        <p:spPr>
          <a:xfrm>
            <a:off x="7967998" y="1670569"/>
            <a:ext cx="3528000" cy="64633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300 undergraduate students in Summer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programmes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sp>
        <p:nvSpPr>
          <p:cNvPr id="11" name="ZoneTexte 12"/>
          <p:cNvSpPr txBox="1"/>
          <p:nvPr/>
        </p:nvSpPr>
        <p:spPr>
          <a:xfrm>
            <a:off x="695999" y="5184909"/>
            <a:ext cx="3528000" cy="107721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~800 fellows in research and applied physics, engineering and computing.</a:t>
            </a:r>
          </a:p>
        </p:txBody>
      </p:sp>
      <p:sp>
        <p:nvSpPr>
          <p:cNvPr id="12" name="ZoneTexte 13"/>
          <p:cNvSpPr txBox="1"/>
          <p:nvPr/>
        </p:nvSpPr>
        <p:spPr>
          <a:xfrm>
            <a:off x="4331999" y="5184909"/>
            <a:ext cx="3528000" cy="107721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~200 Technical and Doctoral Students in applied physics, engineering and computing.</a:t>
            </a:r>
          </a:p>
        </p:txBody>
      </p:sp>
      <p:sp>
        <p:nvSpPr>
          <p:cNvPr id="13" name="ZoneTexte 14"/>
          <p:cNvSpPr txBox="1"/>
          <p:nvPr/>
        </p:nvSpPr>
        <p:spPr>
          <a:xfrm>
            <a:off x="7973959" y="5184908"/>
            <a:ext cx="3522039" cy="1077218"/>
          </a:xfrm>
          <a:prstGeom prst="rect">
            <a:avLst/>
          </a:prstGeom>
          <a:solidFill>
            <a:srgbClr val="61C5D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organises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schools for undergraduates and postgraduates, in all regions.</a:t>
            </a:r>
          </a:p>
          <a:p>
            <a:pPr algn="ctr"/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5892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0814DB-014E-8A49-A7A8-202D4C151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24</a:t>
            </a:fld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1324C7-43E8-524C-933D-28DBA435A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590576"/>
          </a:xfrm>
        </p:spPr>
        <p:txBody>
          <a:bodyPr/>
          <a:lstStyle/>
          <a:p>
            <a:r>
              <a:rPr lang="en-US" sz="4000" b="0" dirty="0"/>
              <a:t>CERN Science Gateway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9DBABF16-28DC-E040-B6CE-92C03121EB8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29777"/>
            <a:ext cx="12192000" cy="3788028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67B3B43-A8C1-2349-90BE-DFBFE41D81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998" y="4908688"/>
            <a:ext cx="3528000" cy="1252621"/>
          </a:xfrm>
        </p:spPr>
        <p:txBody>
          <a:bodyPr anchor="ctr" anchorCtr="0">
            <a:normAutofit/>
          </a:bodyPr>
          <a:lstStyle/>
          <a:p>
            <a:pPr algn="ctr"/>
            <a:r>
              <a:rPr lang="en-US" sz="1900" dirty="0"/>
              <a:t>CERN’s new education and outreach </a:t>
            </a:r>
            <a:r>
              <a:rPr lang="en-US" sz="1900" dirty="0" err="1"/>
              <a:t>centre</a:t>
            </a:r>
            <a:r>
              <a:rPr lang="en-US" sz="1900" dirty="0"/>
              <a:t> for all </a:t>
            </a:r>
            <a:br>
              <a:rPr lang="en-US" sz="1900" dirty="0"/>
            </a:br>
            <a:r>
              <a:rPr lang="en-US" sz="1900" dirty="0"/>
              <a:t>publics aged 5-plus.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50782A6-230E-F94C-8734-ADC5EA2499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32337" y="4908241"/>
            <a:ext cx="3528000" cy="1252622"/>
          </a:xfrm>
        </p:spPr>
        <p:txBody>
          <a:bodyPr anchor="ctr" anchorCtr="0">
            <a:normAutofit/>
          </a:bodyPr>
          <a:lstStyle/>
          <a:p>
            <a:r>
              <a:rPr lang="en-US" sz="1900" dirty="0"/>
              <a:t>Opened since October 2023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4195FEC-DF91-8B4B-B6A7-AC57E7E2C27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968675" y="4908240"/>
            <a:ext cx="3528000" cy="1252621"/>
          </a:xfrm>
        </p:spPr>
        <p:txBody>
          <a:bodyPr anchor="ctr" anchorCtr="0">
            <a:normAutofit/>
          </a:bodyPr>
          <a:lstStyle/>
          <a:p>
            <a:pPr algn="ctr"/>
            <a:r>
              <a:rPr lang="en-US" sz="1900" dirty="0"/>
              <a:t>Immersive exhibitions, education labs, events </a:t>
            </a:r>
            <a:br>
              <a:rPr lang="en-US" sz="1900" dirty="0"/>
            </a:br>
            <a:r>
              <a:rPr lang="en-US" sz="1900" dirty="0"/>
              <a:t>and shows.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3009014" y="6350851"/>
            <a:ext cx="1107374" cy="365125"/>
          </a:xfrm>
        </p:spPr>
        <p:txBody>
          <a:bodyPr/>
          <a:lstStyle/>
          <a:p>
            <a:fld id="{FF3BB52B-7BD7-164D-8899-F4767FF2854A}" type="datetime3">
              <a:rPr lang="en-US" smtClean="0"/>
              <a:t>28 November 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11713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4C80CC52-5E66-E241-AE5F-6ED668DD895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D4AFB6B-05E3-6640-8051-B741C1A11CF2}"/>
              </a:ext>
            </a:extLst>
          </p:cNvPr>
          <p:cNvSpPr txBox="1">
            <a:spLocks/>
          </p:cNvSpPr>
          <p:nvPr/>
        </p:nvSpPr>
        <p:spPr>
          <a:xfrm>
            <a:off x="572629" y="3717997"/>
            <a:ext cx="10800000" cy="188753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b="1" dirty="0">
                <a:solidFill>
                  <a:schemeClr val="bg2"/>
                </a:solidFill>
              </a:rPr>
              <a:t>CERN will continue to play a crucial role </a:t>
            </a:r>
            <a:br>
              <a:rPr lang="en-US" b="1" dirty="0">
                <a:solidFill>
                  <a:schemeClr val="bg2"/>
                </a:solidFill>
              </a:rPr>
            </a:br>
            <a:r>
              <a:rPr lang="en-US" b="1" dirty="0">
                <a:solidFill>
                  <a:schemeClr val="bg2"/>
                </a:solidFill>
              </a:rPr>
              <a:t>in the journey of exploration</a:t>
            </a:r>
            <a:endParaRPr lang="en-US" sz="3800" b="1" dirty="0">
              <a:solidFill>
                <a:schemeClr val="bg2"/>
              </a:solidFill>
            </a:endParaRP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4B331A5A-F4C2-634C-BD63-BF79192E612F}"/>
              </a:ext>
            </a:extLst>
          </p:cNvPr>
          <p:cNvSpPr txBox="1">
            <a:spLocks/>
          </p:cNvSpPr>
          <p:nvPr/>
        </p:nvSpPr>
        <p:spPr>
          <a:xfrm>
            <a:off x="674228" y="1967819"/>
            <a:ext cx="10800000" cy="111684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2"/>
                </a:solidFill>
              </a:rPr>
              <a:t>There are many unanswered questions </a:t>
            </a:r>
            <a:br>
              <a:rPr lang="en-US" sz="4000" dirty="0">
                <a:solidFill>
                  <a:schemeClr val="bg2"/>
                </a:solidFill>
              </a:rPr>
            </a:br>
            <a:r>
              <a:rPr lang="en-US" sz="4000" dirty="0">
                <a:solidFill>
                  <a:schemeClr val="bg2"/>
                </a:solidFill>
              </a:rPr>
              <a:t>in fundamental physics</a:t>
            </a:r>
            <a:endParaRPr lang="en-US" sz="4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3598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24CE7C6-9095-0B4E-BE10-F23315D08569}"/>
              </a:ext>
            </a:extLst>
          </p:cNvPr>
          <p:cNvSpPr txBox="1"/>
          <p:nvPr/>
        </p:nvSpPr>
        <p:spPr>
          <a:xfrm>
            <a:off x="4905937" y="1126222"/>
            <a:ext cx="2443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9797D0-DBA3-4B43-BAED-3D875F20C451}"/>
              </a:ext>
            </a:extLst>
          </p:cNvPr>
          <p:cNvCxnSpPr/>
          <p:nvPr/>
        </p:nvCxnSpPr>
        <p:spPr>
          <a:xfrm flipH="1">
            <a:off x="4592464" y="5179792"/>
            <a:ext cx="2331624" cy="0"/>
          </a:xfrm>
          <a:prstGeom prst="line">
            <a:avLst/>
          </a:prstGeom>
          <a:ln w="952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285677-4191-8140-9547-9D055EAC6085}"/>
              </a:ext>
            </a:extLst>
          </p:cNvPr>
          <p:cNvCxnSpPr>
            <a:cxnSpLocks/>
          </p:cNvCxnSpPr>
          <p:nvPr/>
        </p:nvCxnSpPr>
        <p:spPr>
          <a:xfrm>
            <a:off x="5758276" y="2281145"/>
            <a:ext cx="1840499" cy="0"/>
          </a:xfrm>
          <a:prstGeom prst="line">
            <a:avLst/>
          </a:prstGeom>
          <a:ln w="9525">
            <a:solidFill>
              <a:schemeClr val="accent3"/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4AAD893-2C38-2043-A20A-2999C2DA792D}"/>
              </a:ext>
            </a:extLst>
          </p:cNvPr>
          <p:cNvCxnSpPr/>
          <p:nvPr/>
        </p:nvCxnSpPr>
        <p:spPr>
          <a:xfrm flipH="1">
            <a:off x="3133838" y="3699203"/>
            <a:ext cx="2331624" cy="0"/>
          </a:xfrm>
          <a:prstGeom prst="line">
            <a:avLst/>
          </a:prstGeom>
          <a:ln w="9525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6000" y="369005"/>
            <a:ext cx="10800000" cy="731609"/>
          </a:xfrm>
        </p:spPr>
        <p:txBody>
          <a:bodyPr/>
          <a:lstStyle/>
          <a:p>
            <a:r>
              <a:rPr lang="en-US" sz="4000" b="0" dirty="0"/>
              <a:t>Four pillars underpin CERN’s mission</a:t>
            </a:r>
            <a:endParaRPr lang="fr-FR" sz="4000" b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441742"/>
            <a:ext cx="205699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3</a:t>
            </a:fld>
            <a:endParaRPr lang="fr-FR"/>
          </a:p>
        </p:txBody>
      </p:sp>
      <p:pic>
        <p:nvPicPr>
          <p:cNvPr id="15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861" y="6063500"/>
            <a:ext cx="3607689" cy="498495"/>
          </a:xfrm>
          <a:prstGeom prst="rect">
            <a:avLst/>
          </a:prstGeom>
        </p:spPr>
      </p:pic>
      <p:sp>
        <p:nvSpPr>
          <p:cNvPr id="28" name="ZoneTexte 20">
            <a:extLst>
              <a:ext uri="{FF2B5EF4-FFF2-40B4-BE49-F238E27FC236}">
                <a16:creationId xmlns:a16="http://schemas.microsoft.com/office/drawing/2014/main" id="{B6449E9F-A066-894F-9700-FC85C49627B5}"/>
              </a:ext>
            </a:extLst>
          </p:cNvPr>
          <p:cNvSpPr txBox="1"/>
          <p:nvPr/>
        </p:nvSpPr>
        <p:spPr>
          <a:xfrm>
            <a:off x="7434088" y="2092169"/>
            <a:ext cx="1546125" cy="369332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US" dirty="0">
                <a:solidFill>
                  <a:schemeClr val="accent3"/>
                </a:solidFill>
                <a:latin typeface="Arial" charset="0"/>
                <a:ea typeface="Arial" charset="0"/>
                <a:cs typeface="Arial" charset="0"/>
              </a:rPr>
              <a:t>RESEARCH</a:t>
            </a:r>
            <a:endParaRPr lang="fr-FR" dirty="0">
              <a:solidFill>
                <a:schemeClr val="accent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ZoneTexte 22">
            <a:extLst>
              <a:ext uri="{FF2B5EF4-FFF2-40B4-BE49-F238E27FC236}">
                <a16:creationId xmlns:a16="http://schemas.microsoft.com/office/drawing/2014/main" id="{67537D8C-961F-3E47-B9BE-98C876CA126D}"/>
              </a:ext>
            </a:extLst>
          </p:cNvPr>
          <p:cNvSpPr txBox="1"/>
          <p:nvPr/>
        </p:nvSpPr>
        <p:spPr>
          <a:xfrm>
            <a:off x="1641583" y="3371206"/>
            <a:ext cx="1570829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EDUCATION </a:t>
            </a:r>
            <a:br>
              <a:rPr lang="en-US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&amp; TRAINING</a:t>
            </a:r>
            <a:endParaRPr lang="fr-FR" dirty="0">
              <a:solidFill>
                <a:schemeClr val="accent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ZoneTexte 23">
            <a:extLst>
              <a:ext uri="{FF2B5EF4-FFF2-40B4-BE49-F238E27FC236}">
                <a16:creationId xmlns:a16="http://schemas.microsoft.com/office/drawing/2014/main" id="{0C5BECD1-7B1B-4C43-A6EE-A0DE663074B1}"/>
              </a:ext>
            </a:extLst>
          </p:cNvPr>
          <p:cNvSpPr txBox="1"/>
          <p:nvPr/>
        </p:nvSpPr>
        <p:spPr>
          <a:xfrm>
            <a:off x="2895546" y="4881020"/>
            <a:ext cx="1707324" cy="94629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TECHNOLOGY </a:t>
            </a:r>
            <a:b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&amp; INNOVATION</a:t>
            </a:r>
            <a:endParaRPr lang="fr-FR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1" name="ZoneTexte 21">
            <a:extLst>
              <a:ext uri="{FF2B5EF4-FFF2-40B4-BE49-F238E27FC236}">
                <a16:creationId xmlns:a16="http://schemas.microsoft.com/office/drawing/2014/main" id="{F141B71B-A18E-1A4B-ACD7-BC94BB0EDCFF}"/>
              </a:ext>
            </a:extLst>
          </p:cNvPr>
          <p:cNvSpPr txBox="1"/>
          <p:nvPr/>
        </p:nvSpPr>
        <p:spPr>
          <a:xfrm>
            <a:off x="8469431" y="3508941"/>
            <a:ext cx="2355664" cy="369332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US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COLLABORATION</a:t>
            </a:r>
            <a:endParaRPr lang="fr-FR" dirty="0">
              <a:solidFill>
                <a:schemeClr val="accent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Oval 14"/>
          <p:cNvSpPr/>
          <p:nvPr/>
        </p:nvSpPr>
        <p:spPr>
          <a:xfrm>
            <a:off x="5920882" y="2438250"/>
            <a:ext cx="2472266" cy="24722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</a:endParaRPr>
          </a:p>
        </p:txBody>
      </p:sp>
      <p:pic>
        <p:nvPicPr>
          <p:cNvPr id="34" name="Picture Placeholder 20">
            <a:extLst>
              <a:ext uri="{FF2B5EF4-FFF2-40B4-BE49-F238E27FC236}">
                <a16:creationId xmlns:a16="http://schemas.microsoft.com/office/drawing/2014/main" id="{B88D3680-513A-ED44-81CC-2F3CD6AD709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34"/>
          <a:stretch/>
        </p:blipFill>
        <p:spPr>
          <a:xfrm>
            <a:off x="6112145" y="2630383"/>
            <a:ext cx="2089740" cy="2088000"/>
          </a:xfrm>
          <a:prstGeom prst="ellipse">
            <a:avLst/>
          </a:prstGeom>
        </p:spPr>
      </p:pic>
      <p:sp>
        <p:nvSpPr>
          <p:cNvPr id="18" name="Oval 15"/>
          <p:cNvSpPr/>
          <p:nvPr/>
        </p:nvSpPr>
        <p:spPr>
          <a:xfrm>
            <a:off x="4961822" y="3699203"/>
            <a:ext cx="2472266" cy="247226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3" name="Picture Placeholder 18">
            <a:extLst>
              <a:ext uri="{FF2B5EF4-FFF2-40B4-BE49-F238E27FC236}">
                <a16:creationId xmlns:a16="http://schemas.microsoft.com/office/drawing/2014/main" id="{28EF0F4E-6D7A-8E4E-8243-4E397B48423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53955" y="3892182"/>
            <a:ext cx="2088000" cy="2086308"/>
          </a:xfrm>
          <a:prstGeom prst="ellipse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EC30EA2-A160-6746-8863-4B21840FF800}"/>
              </a:ext>
            </a:extLst>
          </p:cNvPr>
          <p:cNvGrpSpPr/>
          <p:nvPr/>
        </p:nvGrpSpPr>
        <p:grpSpPr>
          <a:xfrm>
            <a:off x="3477283" y="2430919"/>
            <a:ext cx="2472266" cy="2472266"/>
            <a:chOff x="3477283" y="2430919"/>
            <a:chExt cx="2472266" cy="2472266"/>
          </a:xfrm>
        </p:grpSpPr>
        <p:sp>
          <p:nvSpPr>
            <p:cNvPr id="19" name="Oval 16"/>
            <p:cNvSpPr/>
            <p:nvPr/>
          </p:nvSpPr>
          <p:spPr>
            <a:xfrm>
              <a:off x="3477283" y="2430919"/>
              <a:ext cx="2472266" cy="247226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pic>
          <p:nvPicPr>
            <p:cNvPr id="35" name="Picture Placeholder 16">
              <a:extLst>
                <a:ext uri="{FF2B5EF4-FFF2-40B4-BE49-F238E27FC236}">
                  <a16:creationId xmlns:a16="http://schemas.microsoft.com/office/drawing/2014/main" id="{7F6CE354-F0C3-8446-BE21-7C125AA415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352"/>
            <a:stretch/>
          </p:blipFill>
          <p:spPr>
            <a:xfrm>
              <a:off x="3668557" y="2623052"/>
              <a:ext cx="2089719" cy="2088000"/>
            </a:xfrm>
            <a:prstGeom prst="ellipse">
              <a:avLst/>
            </a:prstGeom>
          </p:spPr>
        </p:pic>
      </p:grpSp>
      <p:sp>
        <p:nvSpPr>
          <p:cNvPr id="20" name="Freeform 5"/>
          <p:cNvSpPr>
            <a:spLocks/>
          </p:cNvSpPr>
          <p:nvPr/>
        </p:nvSpPr>
        <p:spPr bwMode="auto">
          <a:xfrm>
            <a:off x="4732822" y="1213710"/>
            <a:ext cx="2511014" cy="2514933"/>
          </a:xfrm>
          <a:custGeom>
            <a:avLst/>
            <a:gdLst>
              <a:gd name="T0" fmla="*/ 0 w 756"/>
              <a:gd name="T1" fmla="*/ 378 h 756"/>
              <a:gd name="T2" fmla="*/ 378 w 756"/>
              <a:gd name="T3" fmla="*/ 0 h 756"/>
              <a:gd name="T4" fmla="*/ 756 w 756"/>
              <a:gd name="T5" fmla="*/ 370 h 756"/>
              <a:gd name="T6" fmla="*/ 746 w 756"/>
              <a:gd name="T7" fmla="*/ 370 h 756"/>
              <a:gd name="T8" fmla="*/ 368 w 756"/>
              <a:gd name="T9" fmla="*/ 748 h 756"/>
              <a:gd name="T10" fmla="*/ 368 w 756"/>
              <a:gd name="T11" fmla="*/ 756 h 756"/>
              <a:gd name="T12" fmla="*/ 0 w 756"/>
              <a:gd name="T13" fmla="*/ 37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6" h="756">
                <a:moveTo>
                  <a:pt x="0" y="378"/>
                </a:moveTo>
                <a:cubicBezTo>
                  <a:pt x="0" y="169"/>
                  <a:pt x="169" y="0"/>
                  <a:pt x="378" y="0"/>
                </a:cubicBezTo>
                <a:cubicBezTo>
                  <a:pt x="584" y="0"/>
                  <a:pt x="752" y="165"/>
                  <a:pt x="756" y="370"/>
                </a:cubicBezTo>
                <a:cubicBezTo>
                  <a:pt x="753" y="370"/>
                  <a:pt x="749" y="370"/>
                  <a:pt x="746" y="370"/>
                </a:cubicBezTo>
                <a:cubicBezTo>
                  <a:pt x="537" y="370"/>
                  <a:pt x="368" y="540"/>
                  <a:pt x="368" y="748"/>
                </a:cubicBezTo>
                <a:cubicBezTo>
                  <a:pt x="368" y="751"/>
                  <a:pt x="368" y="753"/>
                  <a:pt x="368" y="756"/>
                </a:cubicBezTo>
                <a:cubicBezTo>
                  <a:pt x="164" y="751"/>
                  <a:pt x="0" y="583"/>
                  <a:pt x="0" y="3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84558CF-9EE1-0D43-B2CE-F7A71CE2DE50}"/>
              </a:ext>
            </a:extLst>
          </p:cNvPr>
          <p:cNvCxnSpPr>
            <a:cxnSpLocks/>
          </p:cNvCxnSpPr>
          <p:nvPr/>
        </p:nvCxnSpPr>
        <p:spPr>
          <a:xfrm>
            <a:off x="8298425" y="3686844"/>
            <a:ext cx="442452" cy="0"/>
          </a:xfrm>
          <a:prstGeom prst="line">
            <a:avLst/>
          </a:prstGeom>
          <a:ln w="9525">
            <a:solidFill>
              <a:schemeClr val="accent2"/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56E49C38-B64A-9246-967A-E0F1B8D5B96C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2213" y="1452412"/>
            <a:ext cx="2095200" cy="20952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Date Placeholder 1"/>
          <p:cNvSpPr>
            <a:spLocks noGrp="1"/>
          </p:cNvSpPr>
          <p:nvPr>
            <p:ph type="dt" sz="half" idx="10"/>
          </p:nvPr>
        </p:nvSpPr>
        <p:spPr>
          <a:xfrm>
            <a:off x="3009014" y="6350851"/>
            <a:ext cx="1107374" cy="365125"/>
          </a:xfrm>
        </p:spPr>
        <p:txBody>
          <a:bodyPr/>
          <a:lstStyle/>
          <a:p>
            <a:fld id="{FF3BB52B-7BD7-164D-8899-F4767FF2854A}" type="datetime3">
              <a:rPr lang="en-US" smtClean="0"/>
              <a:t>28 November 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3887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>
          <a:xfrm>
            <a:off x="0" y="223282"/>
            <a:ext cx="12192000" cy="6634717"/>
          </a:xfrm>
        </p:spPr>
        <p:txBody>
          <a:bodyPr/>
          <a:lstStyle/>
          <a:p>
            <a:endParaRPr lang="fr-CH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8854"/>
            <a:ext cx="12192000" cy="6759147"/>
          </a:xfrm>
          <a:prstGeom prst="rect">
            <a:avLst/>
          </a:prstGeom>
        </p:spPr>
      </p:pic>
      <p:sp>
        <p:nvSpPr>
          <p:cNvPr id="4" name="Larme 10"/>
          <p:cNvSpPr/>
          <p:nvPr/>
        </p:nvSpPr>
        <p:spPr>
          <a:xfrm>
            <a:off x="7780843" y="1086533"/>
            <a:ext cx="4411157" cy="4411157"/>
          </a:xfrm>
          <a:prstGeom prst="teardrop">
            <a:avLst/>
          </a:prstGeom>
          <a:solidFill>
            <a:schemeClr val="accent3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Larme 11"/>
          <p:cNvSpPr/>
          <p:nvPr/>
        </p:nvSpPr>
        <p:spPr>
          <a:xfrm>
            <a:off x="8019622" y="1086531"/>
            <a:ext cx="4172378" cy="4172378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13"/>
          <p:cNvSpPr txBox="1"/>
          <p:nvPr/>
        </p:nvSpPr>
        <p:spPr>
          <a:xfrm flipH="1">
            <a:off x="8180959" y="2849555"/>
            <a:ext cx="3372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RESEARCH</a:t>
            </a:r>
            <a:endParaRPr lang="fr-FR" sz="360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789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43480"/>
          </a:xfrm>
        </p:spPr>
        <p:txBody>
          <a:bodyPr>
            <a:normAutofit/>
          </a:bodyPr>
          <a:lstStyle/>
          <a:p>
            <a:r>
              <a:rPr lang="en-US" sz="4000" b="0" dirty="0"/>
              <a:t>What is the universe made of</a:t>
            </a:r>
            <a:r>
              <a:rPr lang="fr-FR" sz="4000" b="0" dirty="0"/>
              <a:t>?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B166F-9064-2146-984E-340BFDFC626F}" type="datetime3">
              <a:rPr lang="de-CH" smtClean="0"/>
              <a:t>28/11/23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5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616" y="1286670"/>
            <a:ext cx="12187669" cy="1385080"/>
          </a:xfrm>
        </p:spPr>
        <p:txBody>
          <a:bodyPr>
            <a:noAutofit/>
          </a:bodyPr>
          <a:lstStyle/>
          <a:p>
            <a:pPr algn="ctr"/>
            <a:r>
              <a:rPr lang="en-US" sz="2000" dirty="0"/>
              <a:t>CERN</a:t>
            </a:r>
            <a:r>
              <a:rPr lang="en-US" sz="2000" dirty="0">
                <a:solidFill>
                  <a:schemeClr val="tx2"/>
                </a:solidFill>
              </a:rPr>
              <a:t> studies the elementary building blocks of matter and the forces that control their </a:t>
            </a:r>
            <a:r>
              <a:rPr lang="en-US" sz="2000" dirty="0" err="1">
                <a:solidFill>
                  <a:schemeClr val="tx2"/>
                </a:solidFill>
              </a:rPr>
              <a:t>behaviour</a:t>
            </a:r>
            <a:endParaRPr lang="fr-FR" sz="2000" dirty="0">
              <a:solidFill>
                <a:schemeClr val="tx2"/>
              </a:solidFill>
            </a:endParaRPr>
          </a:p>
        </p:txBody>
      </p:sp>
      <p:grpSp>
        <p:nvGrpSpPr>
          <p:cNvPr id="18" name="Grouper 17"/>
          <p:cNvGrpSpPr/>
          <p:nvPr/>
        </p:nvGrpSpPr>
        <p:grpSpPr>
          <a:xfrm>
            <a:off x="-588028" y="1818167"/>
            <a:ext cx="13106400" cy="5039833"/>
            <a:chOff x="-1" y="2556191"/>
            <a:chExt cx="12192000" cy="4301809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" y="2556191"/>
              <a:ext cx="12192000" cy="4301809"/>
            </a:xfrm>
            <a:prstGeom prst="rect">
              <a:avLst/>
            </a:prstGeom>
          </p:spPr>
        </p:pic>
        <p:sp>
          <p:nvSpPr>
            <p:cNvPr id="12" name="ZoneTexte 11"/>
            <p:cNvSpPr txBox="1"/>
            <p:nvPr/>
          </p:nvSpPr>
          <p:spPr>
            <a:xfrm>
              <a:off x="3843868" y="6070083"/>
              <a:ext cx="1261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>
                  <a:solidFill>
                    <a:schemeClr val="bg1"/>
                  </a:solidFill>
                </a:rPr>
                <a:t>Matter</a:t>
              </a:r>
              <a:endParaRPr lang="fr-FR" sz="1400" dirty="0">
                <a:solidFill>
                  <a:schemeClr val="bg1"/>
                </a:solidFill>
              </a:endParaRPr>
            </a:p>
            <a:p>
              <a:r>
                <a:rPr lang="uk-UA" sz="1200" dirty="0">
                  <a:solidFill>
                    <a:schemeClr val="bg1"/>
                  </a:solidFill>
                </a:rPr>
                <a:t>0,1 m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5621866" y="6070083"/>
              <a:ext cx="1261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>
                  <a:solidFill>
                    <a:schemeClr val="bg1"/>
                  </a:solidFill>
                </a:rPr>
                <a:t>Atom</a:t>
              </a:r>
              <a:endParaRPr lang="fr-FR" sz="1400" dirty="0">
                <a:solidFill>
                  <a:schemeClr val="bg1"/>
                </a:solidFill>
              </a:endParaRPr>
            </a:p>
            <a:p>
              <a:r>
                <a:rPr lang="en-US" sz="1200" dirty="0">
                  <a:solidFill>
                    <a:schemeClr val="bg1"/>
                  </a:solidFill>
                </a:rPr>
                <a:t>~10</a:t>
              </a:r>
              <a:r>
                <a:rPr lang="en-US" sz="1200" baseline="30000" dirty="0">
                  <a:solidFill>
                    <a:schemeClr val="bg1"/>
                  </a:solidFill>
                </a:rPr>
                <a:t>-10</a:t>
              </a:r>
              <a:r>
                <a:rPr lang="en-US" sz="1200" dirty="0">
                  <a:solidFill>
                    <a:schemeClr val="bg1"/>
                  </a:solidFill>
                </a:rPr>
                <a:t> m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7332133" y="5443550"/>
              <a:ext cx="1261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chemeClr val="bg1"/>
                  </a:solidFill>
                </a:rPr>
                <a:t>Nucleus</a:t>
              </a:r>
            </a:p>
            <a:p>
              <a:r>
                <a:rPr lang="cs-CZ" sz="1200" dirty="0">
                  <a:solidFill>
                    <a:schemeClr val="bg1"/>
                  </a:solidFill>
                </a:rPr>
                <a:t>~10</a:t>
              </a:r>
              <a:r>
                <a:rPr lang="cs-CZ" sz="1200" baseline="30000" dirty="0">
                  <a:solidFill>
                    <a:schemeClr val="bg1"/>
                  </a:solidFill>
                </a:rPr>
                <a:t>-14</a:t>
              </a:r>
              <a:r>
                <a:rPr lang="cs-CZ" sz="1200" dirty="0">
                  <a:solidFill>
                    <a:schemeClr val="bg1"/>
                  </a:solidFill>
                </a:rPr>
                <a:t> m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8678333" y="4461416"/>
              <a:ext cx="1261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>
                  <a:solidFill>
                    <a:schemeClr val="bg1"/>
                  </a:solidFill>
                </a:rPr>
                <a:t>Proton</a:t>
              </a:r>
            </a:p>
            <a:p>
              <a:r>
                <a:rPr lang="cs-CZ" sz="1200">
                  <a:solidFill>
                    <a:schemeClr val="bg1"/>
                  </a:solidFill>
                </a:rPr>
                <a:t>~</a:t>
              </a:r>
              <a:r>
                <a:rPr lang="mr-IN" sz="1200">
                  <a:solidFill>
                    <a:schemeClr val="bg1"/>
                  </a:solidFill>
                </a:rPr>
                <a:t>10</a:t>
              </a:r>
              <a:r>
                <a:rPr lang="mr-IN" sz="1200" baseline="30000">
                  <a:solidFill>
                    <a:schemeClr val="bg1"/>
                  </a:solidFill>
                </a:rPr>
                <a:t>-15</a:t>
              </a:r>
              <a:r>
                <a:rPr lang="fr-CH" sz="1200">
                  <a:solidFill>
                    <a:schemeClr val="bg1"/>
                  </a:solidFill>
                </a:rPr>
                <a:t> </a:t>
              </a:r>
              <a:r>
                <a:rPr lang="mr-IN" sz="1200" err="1">
                  <a:solidFill>
                    <a:schemeClr val="bg1"/>
                  </a:solidFill>
                </a:rPr>
                <a:t>m</a:t>
              </a:r>
              <a:endParaRPr lang="fr-FR" sz="1200">
                <a:solidFill>
                  <a:schemeClr val="bg1"/>
                </a:solidFill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9309099" y="2880031"/>
              <a:ext cx="1261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chemeClr val="bg1"/>
                  </a:solidFill>
                </a:rPr>
                <a:t>Quark</a:t>
              </a:r>
            </a:p>
            <a:p>
              <a:r>
                <a:rPr lang="en-US" sz="1200" dirty="0">
                  <a:solidFill>
                    <a:schemeClr val="bg1"/>
                  </a:solidFill>
                </a:rPr>
                <a:t>&lt;10</a:t>
              </a:r>
              <a:r>
                <a:rPr lang="en-US" sz="1200" baseline="30000" dirty="0">
                  <a:solidFill>
                    <a:schemeClr val="bg1"/>
                  </a:solidFill>
                </a:rPr>
                <a:t>-18</a:t>
              </a:r>
              <a:r>
                <a:rPr lang="en-US" sz="1200" dirty="0">
                  <a:solidFill>
                    <a:schemeClr val="bg1"/>
                  </a:solidFill>
                </a:rPr>
                <a:t> m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ZoneTexte 12">
              <a:extLst>
                <a:ext uri="{FF2B5EF4-FFF2-40B4-BE49-F238E27FC236}">
                  <a16:creationId xmlns:a16="http://schemas.microsoft.com/office/drawing/2014/main" id="{9C529853-C367-EF48-B19F-C7CEB1875FBB}"/>
                </a:ext>
              </a:extLst>
            </p:cNvPr>
            <p:cNvSpPr txBox="1"/>
            <p:nvPr/>
          </p:nvSpPr>
          <p:spPr>
            <a:xfrm>
              <a:off x="6055159" y="5729295"/>
              <a:ext cx="8502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chemeClr val="bg1"/>
                  </a:solidFill>
                </a:rPr>
                <a:t>Electron</a:t>
              </a:r>
            </a:p>
          </p:txBody>
        </p: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D58F8AD-06D4-C049-B812-A2A17ED6BE8B}"/>
              </a:ext>
            </a:extLst>
          </p:cNvPr>
          <p:cNvCxnSpPr>
            <a:cxnSpLocks/>
          </p:cNvCxnSpPr>
          <p:nvPr/>
        </p:nvCxnSpPr>
        <p:spPr>
          <a:xfrm flipH="1" flipV="1">
            <a:off x="5720623" y="5406588"/>
            <a:ext cx="386828" cy="48934"/>
          </a:xfrm>
          <a:prstGeom prst="straightConnector1">
            <a:avLst/>
          </a:prstGeom>
          <a:ln w="12700">
            <a:solidFill>
              <a:schemeClr val="bg2"/>
            </a:solidFill>
            <a:miter lim="800000"/>
            <a:headEnd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903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2189-C355-AF4F-B992-46890C483A8A}" type="datetime3">
              <a:rPr lang="de-CH" smtClean="0"/>
              <a:t>28/11/23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6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1" y="98854"/>
            <a:ext cx="12192000" cy="675914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523" y="1451308"/>
            <a:ext cx="8153401" cy="3963480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54523" y="2787933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>
              <a:solidFill>
                <a:schemeClr val="bg1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25873F2-C32F-274A-931C-452581DE8117}"/>
              </a:ext>
            </a:extLst>
          </p:cNvPr>
          <p:cNvGrpSpPr/>
          <p:nvPr/>
        </p:nvGrpSpPr>
        <p:grpSpPr>
          <a:xfrm>
            <a:off x="1746117" y="5119422"/>
            <a:ext cx="5893587" cy="946444"/>
            <a:chOff x="1746117" y="5119422"/>
            <a:chExt cx="5893587" cy="946444"/>
          </a:xfrm>
        </p:grpSpPr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6611004" y="5357841"/>
              <a:ext cx="1028700" cy="4572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Today</a:t>
              </a:r>
            </a:p>
          </p:txBody>
        </p: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2921814" y="5119422"/>
              <a:ext cx="2543175" cy="463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13.8 Billion Years</a:t>
              </a:r>
            </a:p>
          </p:txBody>
        </p:sp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3577452" y="5608666"/>
              <a:ext cx="1236663" cy="4572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grpSp>
          <p:nvGrpSpPr>
            <p:cNvPr id="8" name="Grouper 7"/>
            <p:cNvGrpSpPr/>
            <p:nvPr/>
          </p:nvGrpSpPr>
          <p:grpSpPr>
            <a:xfrm>
              <a:off x="1746117" y="5464407"/>
              <a:ext cx="4965768" cy="164910"/>
              <a:chOff x="1746117" y="5464407"/>
              <a:chExt cx="4965768" cy="164910"/>
            </a:xfrm>
          </p:grpSpPr>
          <p:sp>
            <p:nvSpPr>
              <p:cNvPr id="14" name="Line 7"/>
              <p:cNvSpPr>
                <a:spLocks noChangeShapeType="1"/>
              </p:cNvSpPr>
              <p:nvPr/>
            </p:nvSpPr>
            <p:spPr bwMode="auto">
              <a:xfrm>
                <a:off x="1746117" y="5553367"/>
                <a:ext cx="4965768" cy="8387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 type="triangle" w="med" len="med"/>
              </a:ln>
            </p:spPr>
            <p:txBody>
              <a:bodyPr wrap="none" lIns="90000" tIns="46800" rIns="90000" bIns="46800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>
                <a:off x="1746117" y="5464407"/>
                <a:ext cx="0" cy="16491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8" name="Rectangle 27"/>
          <p:cNvSpPr/>
          <p:nvPr/>
        </p:nvSpPr>
        <p:spPr>
          <a:xfrm>
            <a:off x="8227356" y="98855"/>
            <a:ext cx="3960000" cy="6759146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26" name="Espace réservé du contenu 2"/>
          <p:cNvSpPr>
            <a:spLocks noGrp="1"/>
          </p:cNvSpPr>
          <p:nvPr>
            <p:ph idx="1"/>
          </p:nvPr>
        </p:nvSpPr>
        <p:spPr>
          <a:xfrm>
            <a:off x="8689228" y="3059084"/>
            <a:ext cx="2990154" cy="332564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bg1"/>
                </a:solidFill>
              </a:rPr>
              <a:t>CERN reproduces the conditions a fraction of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a second after the Big Bang, to gain insight into the structure and evolution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of the universe.</a:t>
            </a:r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66204" y="1538931"/>
            <a:ext cx="3308678" cy="1116849"/>
          </a:xfrm>
        </p:spPr>
        <p:txBody>
          <a:bodyPr>
            <a:noAutofit/>
          </a:bodyPr>
          <a:lstStyle/>
          <a:p>
            <a:pPr algn="l"/>
            <a:r>
              <a:rPr lang="fr-FR" sz="3600" dirty="0">
                <a:solidFill>
                  <a:schemeClr val="bg1"/>
                </a:solidFill>
              </a:rPr>
              <a:t>How </a:t>
            </a:r>
            <a:r>
              <a:rPr lang="fr-FR" sz="3600" dirty="0" err="1">
                <a:solidFill>
                  <a:schemeClr val="bg1"/>
                </a:solidFill>
              </a:rPr>
              <a:t>did</a:t>
            </a:r>
            <a:r>
              <a:rPr lang="fr-FR" sz="3600" dirty="0">
                <a:solidFill>
                  <a:schemeClr val="bg1"/>
                </a:solidFill>
              </a:rPr>
              <a:t> the </a:t>
            </a:r>
            <a:r>
              <a:rPr lang="fr-FR" sz="3600" dirty="0" err="1">
                <a:solidFill>
                  <a:schemeClr val="bg1"/>
                </a:solidFill>
              </a:rPr>
              <a:t>universe</a:t>
            </a:r>
            <a:r>
              <a:rPr lang="fr-FR" sz="3600" dirty="0">
                <a:solidFill>
                  <a:schemeClr val="bg1"/>
                </a:solidFill>
              </a:rPr>
              <a:t> </a:t>
            </a:r>
            <a:r>
              <a:rPr lang="fr-FR" sz="3600" dirty="0" err="1">
                <a:solidFill>
                  <a:schemeClr val="bg1"/>
                </a:solidFill>
              </a:rPr>
              <a:t>begin</a:t>
            </a:r>
            <a:r>
              <a:rPr lang="fr-FR" sz="3600" dirty="0">
                <a:solidFill>
                  <a:schemeClr val="bg1"/>
                </a:solidFill>
              </a:rPr>
              <a:t>?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58D21DD-3097-D44D-B6F4-7624A352FD7F}"/>
              </a:ext>
            </a:extLst>
          </p:cNvPr>
          <p:cNvGrpSpPr/>
          <p:nvPr/>
        </p:nvGrpSpPr>
        <p:grpSpPr>
          <a:xfrm>
            <a:off x="636227" y="3482552"/>
            <a:ext cx="1177222" cy="1023958"/>
            <a:chOff x="695708" y="4042933"/>
            <a:chExt cx="1177222" cy="102395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ED9473C-47BA-3340-9A29-D4AE90FFE4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9316" y="4042933"/>
              <a:ext cx="609240" cy="808661"/>
            </a:xfrm>
            <a:prstGeom prst="rect">
              <a:avLst/>
            </a:prstGeom>
          </p:spPr>
        </p:pic>
        <p:sp>
          <p:nvSpPr>
            <p:cNvPr id="19" name="Rectangle 4">
              <a:extLst>
                <a:ext uri="{FF2B5EF4-FFF2-40B4-BE49-F238E27FC236}">
                  <a16:creationId xmlns:a16="http://schemas.microsoft.com/office/drawing/2014/main" id="{9F13BFE1-1865-A44D-9050-5434332E3A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5708" y="4756933"/>
              <a:ext cx="1177222" cy="30995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sz="1400">
                  <a:solidFill>
                    <a:schemeClr val="bg1"/>
                  </a:solidFill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Accelerators</a:t>
              </a:r>
              <a:endParaRPr lang="de-DE" sz="1400">
                <a:solidFill>
                  <a:schemeClr val="bg1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sp>
        <p:nvSpPr>
          <p:cNvPr id="20" name="Rectangle 4">
            <a:extLst>
              <a:ext uri="{FF2B5EF4-FFF2-40B4-BE49-F238E27FC236}">
                <a16:creationId xmlns:a16="http://schemas.microsoft.com/office/drawing/2014/main" id="{DC9E1879-44C0-D84A-9803-8C85AE9776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5318" y="4638692"/>
            <a:ext cx="1345539" cy="30995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accent4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380 000 years</a:t>
            </a:r>
            <a:endParaRPr lang="de-DE" sz="1400" b="1" dirty="0">
              <a:solidFill>
                <a:schemeClr val="accent4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7A43579-FDDF-D14A-B168-129A2D0968DC}"/>
              </a:ext>
            </a:extLst>
          </p:cNvPr>
          <p:cNvCxnSpPr>
            <a:cxnSpLocks/>
          </p:cNvCxnSpPr>
          <p:nvPr/>
        </p:nvCxnSpPr>
        <p:spPr>
          <a:xfrm flipV="1">
            <a:off x="1954101" y="4071846"/>
            <a:ext cx="0" cy="561114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4">
            <a:extLst>
              <a:ext uri="{FF2B5EF4-FFF2-40B4-BE49-F238E27FC236}">
                <a16:creationId xmlns:a16="http://schemas.microsoft.com/office/drawing/2014/main" id="{BF8E8482-7B7B-9444-B6FA-A071B3F9B9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7384" y="3540241"/>
            <a:ext cx="1141444" cy="30995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accent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Telescopes</a:t>
            </a:r>
            <a:endParaRPr lang="de-DE" sz="1400" b="1" dirty="0">
              <a:solidFill>
                <a:schemeClr val="accent2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690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7</a:t>
            </a:fld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696000" y="471897"/>
            <a:ext cx="10800000" cy="1116849"/>
          </a:xfrm>
        </p:spPr>
        <p:txBody>
          <a:bodyPr>
            <a:normAutofit/>
          </a:bodyPr>
          <a:lstStyle/>
          <a:p>
            <a:r>
              <a:rPr lang="en-US" sz="4000" b="0" dirty="0"/>
              <a:t>CERN helps to answer these questions</a:t>
            </a:r>
            <a:endParaRPr lang="fr-FR" sz="4000" b="0" dirty="0"/>
          </a:p>
        </p:txBody>
      </p:sp>
      <p:sp>
        <p:nvSpPr>
          <p:cNvPr id="13" name="ZoneTexte 12"/>
          <p:cNvSpPr txBox="1"/>
          <p:nvPr/>
        </p:nvSpPr>
        <p:spPr>
          <a:xfrm>
            <a:off x="6138480" y="2000144"/>
            <a:ext cx="6053520" cy="10156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lIns="216000" rIns="21600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The Higgs boson was discovered in 2012; without it fundamental particles would be massless </a:t>
            </a:r>
            <a:b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and atoms could not form.</a:t>
            </a:r>
            <a:endParaRPr lang="fr-FR" sz="2000" dirty="0">
              <a:solidFill>
                <a:schemeClr val="bg1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E7686D5-F1B3-5043-B43C-8E92618A0CB4}"/>
              </a:ext>
            </a:extLst>
          </p:cNvPr>
          <p:cNvGrpSpPr/>
          <p:nvPr/>
        </p:nvGrpSpPr>
        <p:grpSpPr>
          <a:xfrm>
            <a:off x="0" y="2001448"/>
            <a:ext cx="6048000" cy="3642769"/>
            <a:chOff x="0" y="1848063"/>
            <a:chExt cx="6048000" cy="3642769"/>
          </a:xfrm>
        </p:grpSpPr>
        <p:sp>
          <p:nvSpPr>
            <p:cNvPr id="14" name="ZoneTexte 13"/>
            <p:cNvSpPr txBox="1"/>
            <p:nvPr/>
          </p:nvSpPr>
          <p:spPr>
            <a:xfrm>
              <a:off x="1619" y="4475169"/>
              <a:ext cx="6046381" cy="1015663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lIns="216000" rIns="216000" rtlCol="0">
              <a:no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Several CERN scientists have received </a:t>
              </a:r>
              <a:br>
                <a:rPr lang="en-US" sz="2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lang="en-US" sz="2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Nobel Prizes for key discoveries </a:t>
              </a:r>
              <a:br>
                <a:rPr lang="en-US" sz="2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lang="en-US" sz="2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in particle physics.</a:t>
              </a:r>
              <a:endPara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C890703-5AC1-6040-A09A-7152D1B5CFA5}"/>
                </a:ext>
              </a:extLst>
            </p:cNvPr>
            <p:cNvGrpSpPr/>
            <p:nvPr/>
          </p:nvGrpSpPr>
          <p:grpSpPr>
            <a:xfrm>
              <a:off x="0" y="1848063"/>
              <a:ext cx="6048000" cy="2631992"/>
              <a:chOff x="0" y="1848063"/>
              <a:chExt cx="6048000" cy="2631992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C48A4CC7-EA23-5D48-B966-414786DAE1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-291"/>
              <a:stretch/>
            </p:blipFill>
            <p:spPr>
              <a:xfrm>
                <a:off x="4087019" y="1848063"/>
                <a:ext cx="1960981" cy="2627106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A2347326-D044-A747-89BF-74E67EFEA39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1852951"/>
                <a:ext cx="1959360" cy="2624238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2B360A79-9685-2C49-80CF-BD9544AD456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049840" y="1852951"/>
                <a:ext cx="1946701" cy="2624238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78819D-7B9E-D74A-8BD8-E48D348A820C}"/>
                  </a:ext>
                </a:extLst>
              </p:cNvPr>
              <p:cNvSpPr txBox="1"/>
              <p:nvPr/>
            </p:nvSpPr>
            <p:spPr>
              <a:xfrm>
                <a:off x="14351" y="4233834"/>
                <a:ext cx="965329" cy="246221"/>
              </a:xfrm>
              <a:prstGeom prst="rect">
                <a:avLst/>
              </a:prstGeom>
              <a:solidFill>
                <a:srgbClr val="2F2F2F">
                  <a:alpha val="27000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Carlo Rubbia 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E651B09-EB92-474E-ADE4-3956911C4B01}"/>
                  </a:ext>
                </a:extLst>
              </p:cNvPr>
              <p:cNvSpPr txBox="1"/>
              <p:nvPr/>
            </p:nvSpPr>
            <p:spPr>
              <a:xfrm>
                <a:off x="2089294" y="4233834"/>
                <a:ext cx="1354858" cy="246221"/>
              </a:xfrm>
              <a:prstGeom prst="rect">
                <a:avLst/>
              </a:prstGeom>
              <a:solidFill>
                <a:srgbClr val="000000">
                  <a:alpha val="27059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Simon Van der Meer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B4EFCEE-3BD5-4D4E-B609-41EAF42A32C7}"/>
                  </a:ext>
                </a:extLst>
              </p:cNvPr>
              <p:cNvSpPr txBox="1"/>
              <p:nvPr/>
            </p:nvSpPr>
            <p:spPr>
              <a:xfrm>
                <a:off x="4087019" y="4230967"/>
                <a:ext cx="1191352" cy="246221"/>
              </a:xfrm>
              <a:prstGeom prst="rect">
                <a:avLst/>
              </a:prstGeom>
              <a:solidFill>
                <a:srgbClr val="2F2F2F">
                  <a:alpha val="27000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Georges </a:t>
                </a:r>
                <a:r>
                  <a:rPr lang="en-US" sz="1000" dirty="0" err="1">
                    <a:solidFill>
                      <a:schemeClr val="bg1"/>
                    </a:solidFill>
                  </a:rPr>
                  <a:t>Charpak</a:t>
                </a:r>
                <a:endParaRPr lang="en-US" sz="1000" dirty="0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52B319D2-277D-624E-BD79-F251FAA0487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8478" y="3015806"/>
            <a:ext cx="6053522" cy="2630809"/>
          </a:xfr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41F66D7-EFD9-D440-997A-B268BF9ACDC7}"/>
              </a:ext>
            </a:extLst>
          </p:cNvPr>
          <p:cNvSpPr txBox="1"/>
          <p:nvPr/>
        </p:nvSpPr>
        <p:spPr>
          <a:xfrm>
            <a:off x="6138476" y="5400394"/>
            <a:ext cx="6053524" cy="246221"/>
          </a:xfrm>
          <a:prstGeom prst="rect">
            <a:avLst/>
          </a:prstGeom>
          <a:solidFill>
            <a:srgbClr val="2F2F2F">
              <a:alpha val="27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François Englert and Peter Higgs. With Robert </a:t>
            </a:r>
            <a:r>
              <a:rPr lang="en-US" sz="1000" dirty="0" err="1">
                <a:solidFill>
                  <a:schemeClr val="bg1"/>
                </a:solidFill>
              </a:rPr>
              <a:t>Brout</a:t>
            </a:r>
            <a:r>
              <a:rPr lang="en-US" sz="1000" dirty="0">
                <a:solidFill>
                  <a:schemeClr val="bg1"/>
                </a:solidFill>
              </a:rPr>
              <a:t>, they proposed the mechanism in 1964.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Date Placeholder 1"/>
          <p:cNvSpPr>
            <a:spLocks noGrp="1"/>
          </p:cNvSpPr>
          <p:nvPr>
            <p:ph type="dt" sz="half" idx="10"/>
          </p:nvPr>
        </p:nvSpPr>
        <p:spPr>
          <a:xfrm>
            <a:off x="3009014" y="6350851"/>
            <a:ext cx="1107374" cy="365125"/>
          </a:xfrm>
        </p:spPr>
        <p:txBody>
          <a:bodyPr/>
          <a:lstStyle/>
          <a:p>
            <a:fld id="{FF3BB52B-7BD7-164D-8899-F4767FF2854A}" type="datetime3">
              <a:rPr lang="en-US" smtClean="0"/>
              <a:t>28 November 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3237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8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32340" y="465591"/>
            <a:ext cx="11522986" cy="1116849"/>
          </a:xfrm>
        </p:spPr>
        <p:txBody>
          <a:bodyPr>
            <a:normAutofit/>
          </a:bodyPr>
          <a:lstStyle/>
          <a:p>
            <a:r>
              <a:rPr lang="en-US" sz="4000" b="0" dirty="0"/>
              <a:t>CERN develops technologies in three key areas</a:t>
            </a:r>
            <a:endParaRPr lang="fr-FR" sz="4000" b="0" dirty="0"/>
          </a:p>
        </p:txBody>
      </p:sp>
      <p:pic>
        <p:nvPicPr>
          <p:cNvPr id="12" name="Espace réservé pour une image  11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2000" y="2039547"/>
            <a:ext cx="3960000" cy="3279146"/>
          </a:xfrm>
        </p:spPr>
      </p:pic>
      <p:sp>
        <p:nvSpPr>
          <p:cNvPr id="16" name="ZoneTexte 15"/>
          <p:cNvSpPr txBox="1"/>
          <p:nvPr/>
        </p:nvSpPr>
        <p:spPr>
          <a:xfrm>
            <a:off x="0" y="5257222"/>
            <a:ext cx="3960000" cy="41549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ACCELERATORS</a:t>
            </a:r>
            <a:endParaRPr lang="fr-FR" sz="2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116000" y="5257222"/>
            <a:ext cx="3960000" cy="41549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DETECTORS</a:t>
            </a:r>
            <a:endParaRPr lang="fr-FR" sz="2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8232000" y="5257222"/>
            <a:ext cx="3960000" cy="41549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COMPUTING</a:t>
            </a:r>
            <a:endParaRPr lang="fr-FR" sz="2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Espace réservé pour une image  6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16000" y="2039547"/>
            <a:ext cx="3960000" cy="3279146"/>
          </a:xfrm>
        </p:spPr>
      </p:pic>
      <p:pic>
        <p:nvPicPr>
          <p:cNvPr id="8" name="Espace réservé pour une image  7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039547"/>
            <a:ext cx="3960000" cy="3279146"/>
          </a:xfr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Date Placeholder 1"/>
          <p:cNvSpPr>
            <a:spLocks noGrp="1"/>
          </p:cNvSpPr>
          <p:nvPr>
            <p:ph type="dt" sz="half" idx="10"/>
          </p:nvPr>
        </p:nvSpPr>
        <p:spPr>
          <a:xfrm>
            <a:off x="3009014" y="6350851"/>
            <a:ext cx="1107374" cy="365125"/>
          </a:xfrm>
        </p:spPr>
        <p:txBody>
          <a:bodyPr/>
          <a:lstStyle/>
          <a:p>
            <a:fld id="{FF3BB52B-7BD7-164D-8899-F4767FF2854A}" type="datetime3">
              <a:rPr lang="en-US" smtClean="0"/>
              <a:t>28 November 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870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0BE5E-6384-104D-913E-F3ACF63F6BAB}" type="datetime3">
              <a:rPr lang="de-CH" smtClean="0"/>
              <a:t>28/11/23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9</a:t>
            </a:fld>
            <a:endParaRPr lang="fr-FR"/>
          </a:p>
        </p:txBody>
      </p:sp>
      <p:pic>
        <p:nvPicPr>
          <p:cNvPr id="11" name="Espace réservé du contenu 10"/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98854"/>
            <a:ext cx="12192001" cy="6822940"/>
          </a:xfrm>
        </p:spPr>
      </p:pic>
      <p:sp>
        <p:nvSpPr>
          <p:cNvPr id="16" name="Rectangle 15"/>
          <p:cNvSpPr/>
          <p:nvPr/>
        </p:nvSpPr>
        <p:spPr>
          <a:xfrm>
            <a:off x="8232000" y="98854"/>
            <a:ext cx="3960000" cy="6822939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14" name="Titre 4"/>
          <p:cNvSpPr txBox="1">
            <a:spLocks/>
          </p:cNvSpPr>
          <p:nvPr/>
        </p:nvSpPr>
        <p:spPr>
          <a:xfrm>
            <a:off x="8425419" y="465591"/>
            <a:ext cx="3511208" cy="132004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4000" dirty="0">
                <a:solidFill>
                  <a:schemeClr val="bg1"/>
                </a:solidFill>
              </a:rPr>
              <a:t>Large Hadron </a:t>
            </a:r>
            <a:r>
              <a:rPr lang="fr-FR" sz="4000" dirty="0" err="1">
                <a:solidFill>
                  <a:schemeClr val="bg1"/>
                </a:solidFill>
              </a:rPr>
              <a:t>Collider</a:t>
            </a:r>
            <a:r>
              <a:rPr lang="fr-FR" sz="4000" dirty="0">
                <a:solidFill>
                  <a:schemeClr val="bg1"/>
                </a:solidFill>
              </a:rPr>
              <a:t> (LHC)</a:t>
            </a:r>
          </a:p>
        </p:txBody>
      </p:sp>
      <p:sp>
        <p:nvSpPr>
          <p:cNvPr id="18" name="Espace réservé du contenu 2"/>
          <p:cNvSpPr txBox="1">
            <a:spLocks/>
          </p:cNvSpPr>
          <p:nvPr/>
        </p:nvSpPr>
        <p:spPr>
          <a:xfrm>
            <a:off x="8425419" y="2341157"/>
            <a:ext cx="3511208" cy="3538238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27 km in </a:t>
            </a: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circumference</a:t>
            </a:r>
            <a:endParaRPr lang="fr-FR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About 100 m underground</a:t>
            </a: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Superconducting</a:t>
            </a: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magnets</a:t>
            </a: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steer</a:t>
            </a: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the </a:t>
            </a:r>
            <a:r>
              <a:rPr lang="fr-FR" sz="2000" dirty="0">
                <a:solidFill>
                  <a:schemeClr val="bg1"/>
                </a:solidFill>
                <a:ea typeface="Arial" charset="0"/>
                <a:cs typeface="Arial" charset="0"/>
              </a:rPr>
              <a:t>p</a:t>
            </a:r>
            <a:r>
              <a:rPr lang="en-US" sz="2000" dirty="0">
                <a:solidFill>
                  <a:schemeClr val="bg1"/>
                </a:solidFill>
              </a:rPr>
              <a:t>articles </a:t>
            </a: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around</a:t>
            </a: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the ring</a:t>
            </a: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Particles</a:t>
            </a: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are </a:t>
            </a:r>
            <a:r>
              <a:rPr lang="fr-FR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b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to close to the speed </a:t>
            </a:r>
            <a:b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fr-FR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of light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C48D89-21D5-9F43-9BF0-6F5AF56776CA}"/>
              </a:ext>
            </a:extLst>
          </p:cNvPr>
          <p:cNvSpPr/>
          <p:nvPr/>
        </p:nvSpPr>
        <p:spPr>
          <a:xfrm>
            <a:off x="-1" y="0"/>
            <a:ext cx="12187669" cy="9885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37DF67-6A4C-9F4E-AF64-5722B4E6EC3B}"/>
              </a:ext>
            </a:extLst>
          </p:cNvPr>
          <p:cNvSpPr/>
          <p:nvPr/>
        </p:nvSpPr>
        <p:spPr>
          <a:xfrm>
            <a:off x="4331" y="3363"/>
            <a:ext cx="1973325" cy="9885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51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template colours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B9175FA-95AF-4748-B55B-BA10A2ACB7A4}" vid="{E766DD8D-3356-3846-8F49-E86FB20DA7C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10513</TotalTime>
  <Words>1207</Words>
  <Application>Microsoft Office PowerPoint</Application>
  <PresentationFormat>Widescreen</PresentationFormat>
  <Paragraphs>227</Paragraphs>
  <Slides>26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Calibri</vt:lpstr>
      <vt:lpstr>Office Theme</vt:lpstr>
      <vt:lpstr>Welcome and introduction to CERN </vt:lpstr>
      <vt:lpstr>PowerPoint Presentation</vt:lpstr>
      <vt:lpstr>Four pillars underpin CERN’s mission</vt:lpstr>
      <vt:lpstr>PowerPoint Presentation</vt:lpstr>
      <vt:lpstr>What is the universe made of?</vt:lpstr>
      <vt:lpstr>How did the universe begin?</vt:lpstr>
      <vt:lpstr>CERN helps to answer these questions</vt:lpstr>
      <vt:lpstr>CERN develops technologies in three key areas</vt:lpstr>
      <vt:lpstr>PowerPoint Presentation</vt:lpstr>
      <vt:lpstr>Giant detectors record the particles formed  at the four collision points</vt:lpstr>
      <vt:lpstr>The LHC produces more than 1 billion particle collisions per second</vt:lpstr>
      <vt:lpstr>The LHC detectors are analogous to 3D cameras</vt:lpstr>
      <vt:lpstr>The Worldwide LHC Computing Grid (WLCG)</vt:lpstr>
      <vt:lpstr>CERN has a diverse scientific programme</vt:lpstr>
      <vt:lpstr>There are many unanswered questions  in fundamental physics </vt:lpstr>
      <vt:lpstr>Scientific priorities  for the future</vt:lpstr>
      <vt:lpstr>PowerPoint Presentation</vt:lpstr>
      <vt:lpstr>PowerPoint Presentation</vt:lpstr>
      <vt:lpstr>PowerPoint Presentation</vt:lpstr>
      <vt:lpstr>PowerPoint Presentation</vt:lpstr>
      <vt:lpstr>CERN’s technological innovations have important applications in medicine &amp; healthcare</vt:lpstr>
      <vt:lpstr>PowerPoint Presentation</vt:lpstr>
      <vt:lpstr>CERN trains the next generation of physicists, engineers and technicians</vt:lpstr>
      <vt:lpstr>CERN Science Gateway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Doing Business with CERN Country@CERN</dc:title>
  <dc:creator>Microsoft Office User</dc:creator>
  <cp:lastModifiedBy>Merethe Morer-Olafsen</cp:lastModifiedBy>
  <cp:revision>457</cp:revision>
  <cp:lastPrinted>2019-04-30T10:39:04Z</cp:lastPrinted>
  <dcterms:created xsi:type="dcterms:W3CDTF">2019-03-14T08:20:25Z</dcterms:created>
  <dcterms:modified xsi:type="dcterms:W3CDTF">2023-11-28T07:51:34Z</dcterms:modified>
</cp:coreProperties>
</file>