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0"/>
  </p:notesMasterIdLst>
  <p:handoutMasterIdLst>
    <p:handoutMasterId r:id="rId41"/>
  </p:handoutMasterIdLst>
  <p:sldIdLst>
    <p:sldId id="519" r:id="rId5"/>
    <p:sldId id="286" r:id="rId6"/>
    <p:sldId id="310" r:id="rId7"/>
    <p:sldId id="459" r:id="rId8"/>
    <p:sldId id="456" r:id="rId9"/>
    <p:sldId id="517" r:id="rId10"/>
    <p:sldId id="469" r:id="rId11"/>
    <p:sldId id="473" r:id="rId12"/>
    <p:sldId id="432" r:id="rId13"/>
    <p:sldId id="417" r:id="rId14"/>
    <p:sldId id="276" r:id="rId15"/>
    <p:sldId id="467" r:id="rId16"/>
    <p:sldId id="436" r:id="rId17"/>
    <p:sldId id="450" r:id="rId18"/>
    <p:sldId id="437" r:id="rId19"/>
    <p:sldId id="474" r:id="rId20"/>
    <p:sldId id="387" r:id="rId21"/>
    <p:sldId id="357" r:id="rId22"/>
    <p:sldId id="492" r:id="rId23"/>
    <p:sldId id="521" r:id="rId24"/>
    <p:sldId id="485" r:id="rId25"/>
    <p:sldId id="318" r:id="rId26"/>
    <p:sldId id="406" r:id="rId27"/>
    <p:sldId id="496" r:id="rId28"/>
    <p:sldId id="497" r:id="rId29"/>
    <p:sldId id="520" r:id="rId30"/>
    <p:sldId id="498" r:id="rId31"/>
    <p:sldId id="394" r:id="rId32"/>
    <p:sldId id="502" r:id="rId33"/>
    <p:sldId id="503" r:id="rId34"/>
    <p:sldId id="518" r:id="rId35"/>
    <p:sldId id="288" r:id="rId36"/>
    <p:sldId id="325" r:id="rId37"/>
    <p:sldId id="499" r:id="rId38"/>
    <p:sldId id="441" r:id="rId39"/>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2466"/>
    <a:srgbClr val="61C5D3"/>
    <a:srgbClr val="00559F"/>
    <a:srgbClr val="0033A0"/>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41" autoAdjust="0"/>
    <p:restoredTop sz="82194" autoAdjust="0"/>
  </p:normalViewPr>
  <p:slideViewPr>
    <p:cSldViewPr snapToGrid="0" snapToObjects="1">
      <p:cViewPr varScale="1">
        <p:scale>
          <a:sx n="66" d="100"/>
          <a:sy n="66" d="100"/>
        </p:scale>
        <p:origin x="1008" y="48"/>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mpinharr\AppData\Local\Microsoft\Windows\INetCache\Content.Outlook\YCCPIFME\Procurement%20Expenditure%202021-%20charge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[Procurement Expenditure 2021- charged.xlsx]Total Exp.!PivotTable9</c:name>
    <c:fmtId val="-1"/>
  </c:pivotSource>
  <c:chart>
    <c:autoTitleDeleted val="1"/>
    <c:pivotFmts>
      <c:pivotFmt>
        <c:idx val="0"/>
        <c:spPr>
          <a:solidFill>
            <a:schemeClr val="accent2"/>
          </a:solidFill>
          <a:ln>
            <a:noFill/>
          </a:ln>
          <a:effectLst/>
        </c:spPr>
      </c:pivotFmt>
      <c:pivotFmt>
        <c:idx val="1"/>
        <c:spPr>
          <a:solidFill>
            <a:schemeClr val="accent2"/>
          </a:solidFill>
          <a:ln>
            <a:noFill/>
          </a:ln>
          <a:effectLst/>
        </c:spPr>
      </c:pivotFmt>
      <c:pivotFmt>
        <c:idx val="2"/>
        <c:spPr>
          <a:solidFill>
            <a:schemeClr val="accent2"/>
          </a:solidFill>
          <a:ln>
            <a:noFill/>
          </a:ln>
          <a:effectLst/>
        </c:spPr>
      </c:pivotFmt>
      <c:pivotFmt>
        <c:idx val="3"/>
        <c:spPr>
          <a:solidFill>
            <a:schemeClr val="accent2"/>
          </a:solidFill>
          <a:ln>
            <a:noFill/>
          </a:ln>
          <a:effectLst/>
        </c:spPr>
      </c:pivotFmt>
      <c:pivotFmt>
        <c:idx val="4"/>
        <c:spPr>
          <a:solidFill>
            <a:schemeClr val="accent2"/>
          </a:solidFill>
          <a:ln>
            <a:noFill/>
          </a:ln>
          <a:effectLst/>
        </c:spPr>
      </c:pivotFmt>
      <c:pivotFmt>
        <c:idx val="5"/>
        <c:spPr>
          <a:solidFill>
            <a:schemeClr val="accent2"/>
          </a:solidFill>
          <a:ln>
            <a:noFill/>
          </a:ln>
          <a:effectLst/>
        </c:spPr>
      </c:pivotFmt>
      <c:pivotFmt>
        <c:idx val="6"/>
        <c:spPr>
          <a:solidFill>
            <a:schemeClr val="accent2"/>
          </a:solidFill>
          <a:ln>
            <a:noFill/>
          </a:ln>
          <a:effectLst/>
        </c:spPr>
      </c:pivotFmt>
      <c:pivotFmt>
        <c:idx val="7"/>
        <c:spPr>
          <a:solidFill>
            <a:schemeClr val="accent2"/>
          </a:solidFill>
          <a:ln>
            <a:noFill/>
          </a:ln>
          <a:effectLst/>
        </c:spPr>
      </c:pivotFmt>
      <c:pivotFmt>
        <c:idx val="8"/>
        <c:spPr>
          <a:solidFill>
            <a:schemeClr val="accent2"/>
          </a:solidFill>
          <a:ln>
            <a:noFill/>
          </a:ln>
          <a:effectLst/>
        </c:spPr>
      </c:pivotFmt>
      <c:pivotFmt>
        <c:idx val="9"/>
        <c:spPr>
          <a:solidFill>
            <a:schemeClr val="accent2"/>
          </a:solidFill>
          <a:ln>
            <a:noFill/>
          </a:ln>
          <a:effectLst/>
        </c:spPr>
      </c:pivotFmt>
      <c:pivotFmt>
        <c:idx val="10"/>
        <c:spPr>
          <a:solidFill>
            <a:schemeClr val="accent2"/>
          </a:solidFill>
          <a:ln>
            <a:noFill/>
          </a:ln>
          <a:effectLst/>
        </c:spPr>
      </c:pivotFmt>
      <c:pivotFmt>
        <c:idx val="11"/>
        <c:spPr>
          <a:solidFill>
            <a:schemeClr val="accent2"/>
          </a:solidFill>
          <a:ln>
            <a:noFill/>
          </a:ln>
          <a:effectLst/>
        </c:spPr>
      </c:pivotFmt>
      <c:pivotFmt>
        <c:idx val="12"/>
        <c:spPr>
          <a:solidFill>
            <a:schemeClr val="accent2"/>
          </a:solidFill>
          <a:ln>
            <a:noFill/>
          </a:ln>
          <a:effectLst/>
        </c:spPr>
      </c:pivotFmt>
      <c:pivotFmt>
        <c:idx val="13"/>
        <c:spPr>
          <a:solidFill>
            <a:schemeClr val="accent2"/>
          </a:solidFill>
          <a:ln>
            <a:noFill/>
          </a:ln>
          <a:effectLst/>
        </c:spPr>
      </c:pivotFmt>
      <c:pivotFmt>
        <c:idx val="14"/>
        <c:spPr>
          <a:solidFill>
            <a:schemeClr val="accent2"/>
          </a:solidFill>
          <a:ln>
            <a:noFill/>
          </a:ln>
          <a:effectLst/>
        </c:spPr>
      </c:pivotFmt>
      <c:pivotFmt>
        <c:idx val="15"/>
        <c:spPr>
          <a:solidFill>
            <a:schemeClr val="accent2"/>
          </a:solidFill>
          <a:ln>
            <a:noFill/>
          </a:ln>
          <a:effectLst/>
        </c:spPr>
      </c:pivotFmt>
      <c:pivotFmt>
        <c:idx val="16"/>
        <c:spPr>
          <a:solidFill>
            <a:schemeClr val="accent2"/>
          </a:solidFill>
          <a:ln>
            <a:noFill/>
          </a:ln>
          <a:effectLst/>
        </c:spPr>
      </c:pivotFmt>
      <c:pivotFmt>
        <c:idx val="17"/>
        <c:spPr>
          <a:solidFill>
            <a:schemeClr val="accent2"/>
          </a:solidFill>
          <a:ln>
            <a:noFill/>
          </a:ln>
          <a:effectLst/>
        </c:spPr>
      </c:pivotFmt>
      <c:pivotFmt>
        <c:idx val="18"/>
        <c:spPr>
          <a:solidFill>
            <a:schemeClr val="accent2"/>
          </a:solidFill>
          <a:ln>
            <a:noFill/>
          </a:ln>
          <a:effectLst/>
        </c:spPr>
      </c:pivotFmt>
      <c:pivotFmt>
        <c:idx val="19"/>
        <c:spPr>
          <a:solidFill>
            <a:schemeClr val="accent2"/>
          </a:solidFill>
          <a:ln>
            <a:noFill/>
          </a:ln>
          <a:effectLst/>
        </c:spPr>
      </c:pivotFmt>
      <c:pivotFmt>
        <c:idx val="20"/>
        <c:spPr>
          <a:solidFill>
            <a:schemeClr val="accent2"/>
          </a:solidFill>
          <a:ln>
            <a:noFill/>
          </a:ln>
          <a:effectLst/>
        </c:spPr>
      </c:pivotFmt>
      <c:pivotFmt>
        <c:idx val="21"/>
        <c:spPr>
          <a:solidFill>
            <a:schemeClr val="accent2"/>
          </a:solidFill>
          <a:ln>
            <a:noFill/>
          </a:ln>
          <a:effectLst/>
        </c:spPr>
      </c:pivotFmt>
      <c:pivotFmt>
        <c:idx val="22"/>
        <c:spPr>
          <a:solidFill>
            <a:schemeClr val="accent2"/>
          </a:solidFill>
          <a:ln>
            <a:noFill/>
          </a:ln>
          <a:effectLst/>
        </c:spPr>
      </c:pivotFmt>
      <c:pivotFmt>
        <c:idx val="23"/>
        <c:spPr>
          <a:solidFill>
            <a:schemeClr val="accent2"/>
          </a:solidFill>
          <a:ln>
            <a:noFill/>
          </a:ln>
          <a:effectLst/>
        </c:spPr>
      </c:pivotFmt>
      <c:pivotFmt>
        <c:idx val="24"/>
        <c:spPr>
          <a:solidFill>
            <a:schemeClr val="accent2"/>
          </a:solidFill>
          <a:ln>
            <a:noFill/>
          </a:ln>
          <a:effectLst/>
        </c:spPr>
      </c:pivotFmt>
      <c:pivotFmt>
        <c:idx val="25"/>
        <c:spPr>
          <a:solidFill>
            <a:schemeClr val="accent2"/>
          </a:solidFill>
          <a:ln>
            <a:noFill/>
          </a:ln>
          <a:effectLst/>
        </c:spPr>
      </c:pivotFmt>
      <c:pivotFmt>
        <c:idx val="26"/>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
        <c:spPr>
          <a:solidFill>
            <a:schemeClr val="accent2"/>
          </a:solidFill>
          <a:ln>
            <a:noFill/>
          </a:ln>
          <a:effectLst/>
        </c:spPr>
      </c:pivotFmt>
      <c:pivotFmt>
        <c:idx val="28"/>
        <c:spPr>
          <a:solidFill>
            <a:schemeClr val="accent2"/>
          </a:solidFill>
          <a:ln>
            <a:noFill/>
          </a:ln>
          <a:effectLst/>
        </c:spPr>
      </c:pivotFmt>
      <c:pivotFmt>
        <c:idx val="29"/>
        <c:spPr>
          <a:solidFill>
            <a:schemeClr val="accent2"/>
          </a:solidFill>
          <a:ln>
            <a:noFill/>
          </a:ln>
          <a:effectLst/>
        </c:spPr>
      </c:pivotFmt>
      <c:pivotFmt>
        <c:idx val="30"/>
        <c:spPr>
          <a:solidFill>
            <a:schemeClr val="accent2"/>
          </a:solidFill>
          <a:ln>
            <a:noFill/>
          </a:ln>
          <a:effectLst/>
        </c:spPr>
      </c:pivotFmt>
      <c:pivotFmt>
        <c:idx val="31"/>
        <c:spPr>
          <a:solidFill>
            <a:schemeClr val="accent2"/>
          </a:solidFill>
          <a:ln>
            <a:noFill/>
          </a:ln>
          <a:effectLst/>
        </c:spPr>
      </c:pivotFmt>
      <c:pivotFmt>
        <c:idx val="32"/>
        <c:spPr>
          <a:solidFill>
            <a:schemeClr val="accent2"/>
          </a:solidFill>
          <a:ln>
            <a:noFill/>
          </a:ln>
          <a:effectLst/>
        </c:spPr>
      </c:pivotFmt>
      <c:pivotFmt>
        <c:idx val="33"/>
      </c:pivotFmt>
      <c:pivotFmt>
        <c:idx val="34"/>
      </c:pivotFmt>
      <c:pivotFmt>
        <c:idx val="35"/>
      </c:pivotFmt>
      <c:pivotFmt>
        <c:idx val="36"/>
      </c:pivotFmt>
      <c:pivotFmt>
        <c:idx val="37"/>
      </c:pivotFmt>
      <c:pivotFmt>
        <c:idx val="38"/>
      </c:pivotFmt>
      <c:pivotFmt>
        <c:idx val="39"/>
      </c:pivotFmt>
      <c:pivotFmt>
        <c:idx val="40"/>
      </c:pivotFmt>
      <c:pivotFmt>
        <c:idx val="41"/>
      </c:pivotFmt>
      <c:pivotFmt>
        <c:idx val="42"/>
      </c:pivotFmt>
      <c:pivotFmt>
        <c:idx val="43"/>
      </c:pivotFmt>
      <c:pivotFmt>
        <c:idx val="44"/>
      </c:pivotFmt>
      <c:pivotFmt>
        <c:idx val="45"/>
      </c:pivotFmt>
      <c:pivotFmt>
        <c:idx val="46"/>
      </c:pivotFmt>
      <c:pivotFmt>
        <c:idx val="47"/>
      </c:pivotFmt>
      <c:pivotFmt>
        <c:idx val="48"/>
      </c:pivotFmt>
      <c:pivotFmt>
        <c:idx val="49"/>
      </c:pivotFmt>
      <c:pivotFmt>
        <c:idx val="50"/>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51"/>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52"/>
        <c:spPr>
          <a:solidFill>
            <a:schemeClr val="accent2"/>
          </a:solidFill>
          <a:ln>
            <a:noFill/>
          </a:ln>
          <a:effectLst/>
        </c:spPr>
      </c:pivotFmt>
      <c:pivotFmt>
        <c:idx val="53"/>
        <c:spPr>
          <a:solidFill>
            <a:schemeClr val="accent2"/>
          </a:solidFill>
          <a:ln>
            <a:noFill/>
          </a:ln>
          <a:effectLst/>
        </c:spPr>
      </c:pivotFmt>
      <c:pivotFmt>
        <c:idx val="54"/>
        <c:spPr>
          <a:solidFill>
            <a:schemeClr val="accent2"/>
          </a:solidFill>
          <a:ln>
            <a:noFill/>
          </a:ln>
          <a:effectLst/>
        </c:spPr>
        <c:marker>
          <c:spPr>
            <a:solidFill>
              <a:schemeClr val="accent2"/>
            </a:solidFill>
            <a:ln w="9525">
              <a:solidFill>
                <a:schemeClr val="accent2"/>
              </a:solidFill>
            </a:ln>
            <a:effectLst/>
          </c:spPr>
        </c:marker>
      </c:pivotFmt>
      <c:pivotFmt>
        <c:idx val="55"/>
        <c:spPr>
          <a:solidFill>
            <a:schemeClr val="accent2"/>
          </a:solidFill>
          <a:ln>
            <a:noFill/>
          </a:ln>
          <a:effectLst/>
        </c:spPr>
      </c:pivotFmt>
      <c:pivotFmt>
        <c:idx val="56"/>
        <c:spPr>
          <a:solidFill>
            <a:schemeClr val="accent2"/>
          </a:solidFill>
          <a:ln>
            <a:noFill/>
          </a:ln>
          <a:effectLst/>
        </c:spPr>
      </c:pivotFmt>
      <c:pivotFmt>
        <c:idx val="57"/>
        <c:spPr>
          <a:solidFill>
            <a:schemeClr val="accent2"/>
          </a:solidFill>
          <a:ln>
            <a:noFill/>
          </a:ln>
          <a:effectLst/>
        </c:spPr>
      </c:pivotFmt>
      <c:pivotFmt>
        <c:idx val="58"/>
        <c:spPr>
          <a:solidFill>
            <a:schemeClr val="accent2"/>
          </a:solidFill>
          <a:ln>
            <a:noFill/>
          </a:ln>
          <a:effectLst/>
        </c:spPr>
      </c:pivotFmt>
      <c:pivotFmt>
        <c:idx val="59"/>
        <c:spPr>
          <a:solidFill>
            <a:schemeClr val="accent2"/>
          </a:solidFill>
          <a:ln>
            <a:noFill/>
          </a:ln>
          <a:effectLst/>
        </c:spPr>
      </c:pivotFmt>
      <c:pivotFmt>
        <c:idx val="60"/>
        <c:spPr>
          <a:solidFill>
            <a:schemeClr val="accent2"/>
          </a:solidFill>
          <a:ln>
            <a:noFill/>
          </a:ln>
          <a:effectLst/>
        </c:spPr>
      </c:pivotFmt>
      <c:pivotFmt>
        <c:idx val="61"/>
        <c:spPr>
          <a:solidFill>
            <a:schemeClr val="accent2"/>
          </a:solidFill>
          <a:ln>
            <a:noFill/>
          </a:ln>
          <a:effectLst/>
        </c:spPr>
      </c:pivotFmt>
      <c:pivotFmt>
        <c:idx val="62"/>
        <c:spPr>
          <a:solidFill>
            <a:schemeClr val="accent2"/>
          </a:solidFill>
          <a:ln>
            <a:noFill/>
          </a:ln>
          <a:effectLst/>
        </c:spPr>
      </c:pivotFmt>
      <c:pivotFmt>
        <c:idx val="63"/>
        <c:spPr>
          <a:solidFill>
            <a:schemeClr val="accent2"/>
          </a:solidFill>
          <a:ln>
            <a:noFill/>
          </a:ln>
          <a:effectLst/>
        </c:spPr>
      </c:pivotFmt>
      <c:pivotFmt>
        <c:idx val="64"/>
        <c:spPr>
          <a:solidFill>
            <a:schemeClr val="accent2"/>
          </a:solidFill>
          <a:ln>
            <a:noFill/>
          </a:ln>
          <a:effectLst/>
        </c:spPr>
      </c:pivotFmt>
      <c:pivotFmt>
        <c:idx val="65"/>
        <c:spPr>
          <a:solidFill>
            <a:schemeClr val="accent2"/>
          </a:solidFill>
          <a:ln>
            <a:noFill/>
          </a:ln>
          <a:effectLst/>
        </c:spPr>
      </c:pivotFmt>
      <c:pivotFmt>
        <c:idx val="66"/>
        <c:spPr>
          <a:solidFill>
            <a:schemeClr val="accent2"/>
          </a:solidFill>
          <a:ln>
            <a:noFill/>
          </a:ln>
          <a:effectLst/>
        </c:spPr>
      </c:pivotFmt>
      <c:pivotFmt>
        <c:idx val="67"/>
        <c:spPr>
          <a:solidFill>
            <a:schemeClr val="accent2"/>
          </a:solidFill>
          <a:ln>
            <a:noFill/>
          </a:ln>
          <a:effectLst/>
        </c:spPr>
      </c:pivotFmt>
      <c:pivotFmt>
        <c:idx val="68"/>
        <c:spPr>
          <a:solidFill>
            <a:schemeClr val="accent2"/>
          </a:solidFill>
          <a:ln>
            <a:noFill/>
          </a:ln>
          <a:effectLst/>
        </c:spPr>
      </c:pivotFmt>
      <c:pivotFmt>
        <c:idx val="69"/>
        <c:spPr>
          <a:solidFill>
            <a:schemeClr val="accent2"/>
          </a:solidFill>
          <a:ln>
            <a:noFill/>
          </a:ln>
          <a:effectLst/>
        </c:spPr>
      </c:pivotFmt>
      <c:pivotFmt>
        <c:idx val="70"/>
        <c:spPr>
          <a:solidFill>
            <a:schemeClr val="accent2"/>
          </a:solidFill>
          <a:ln>
            <a:noFill/>
          </a:ln>
          <a:effectLst/>
        </c:spPr>
      </c:pivotFmt>
      <c:pivotFmt>
        <c:idx val="71"/>
        <c:spPr>
          <a:solidFill>
            <a:schemeClr val="accent2"/>
          </a:solidFill>
          <a:ln>
            <a:noFill/>
          </a:ln>
          <a:effectLst/>
        </c:spPr>
      </c:pivotFmt>
      <c:pivotFmt>
        <c:idx val="72"/>
        <c:spPr>
          <a:solidFill>
            <a:schemeClr val="accent2"/>
          </a:solidFill>
          <a:ln>
            <a:noFill/>
          </a:ln>
          <a:effectLst/>
        </c:spPr>
      </c:pivotFmt>
      <c:pivotFmt>
        <c:idx val="73"/>
        <c:spPr>
          <a:solidFill>
            <a:schemeClr val="accent2"/>
          </a:solidFill>
          <a:ln>
            <a:noFill/>
          </a:ln>
          <a:effectLst/>
        </c:spPr>
      </c:pivotFmt>
      <c:pivotFmt>
        <c:idx val="74"/>
        <c:spPr>
          <a:solidFill>
            <a:schemeClr val="accent2"/>
          </a:solidFill>
          <a:ln>
            <a:noFill/>
          </a:ln>
          <a:effectLst/>
        </c:spPr>
      </c:pivotFmt>
      <c:pivotFmt>
        <c:idx val="75"/>
        <c:spPr>
          <a:solidFill>
            <a:schemeClr val="accent2"/>
          </a:solidFill>
          <a:ln>
            <a:noFill/>
          </a:ln>
          <a:effectLst/>
        </c:spPr>
      </c:pivotFmt>
      <c:pivotFmt>
        <c:idx val="76"/>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77"/>
        <c:spPr>
          <a:solidFill>
            <a:schemeClr val="accent2"/>
          </a:solidFill>
          <a:ln>
            <a:noFill/>
          </a:ln>
          <a:effectLst/>
        </c:spPr>
      </c:pivotFmt>
      <c:pivotFmt>
        <c:idx val="78"/>
        <c:spPr>
          <a:solidFill>
            <a:schemeClr val="accent2"/>
          </a:solidFill>
          <a:ln>
            <a:noFill/>
          </a:ln>
          <a:effectLst/>
        </c:spPr>
      </c:pivotFmt>
      <c:pivotFmt>
        <c:idx val="79"/>
        <c:spPr>
          <a:solidFill>
            <a:schemeClr val="accent2"/>
          </a:solidFill>
          <a:ln>
            <a:noFill/>
          </a:ln>
          <a:effectLst/>
        </c:spPr>
      </c:pivotFmt>
      <c:pivotFmt>
        <c:idx val="80"/>
        <c:spPr>
          <a:solidFill>
            <a:schemeClr val="accent2"/>
          </a:solidFill>
          <a:ln>
            <a:noFill/>
          </a:ln>
          <a:effectLst/>
        </c:spPr>
      </c:pivotFmt>
      <c:pivotFmt>
        <c:idx val="81"/>
        <c:spPr>
          <a:solidFill>
            <a:schemeClr val="accent2"/>
          </a:solidFill>
          <a:ln>
            <a:noFill/>
          </a:ln>
          <a:effectLst/>
        </c:spPr>
      </c:pivotFmt>
      <c:pivotFmt>
        <c:idx val="82"/>
        <c:spPr>
          <a:solidFill>
            <a:schemeClr val="accent2"/>
          </a:solidFill>
          <a:ln>
            <a:noFill/>
          </a:ln>
          <a:effectLst/>
        </c:spPr>
      </c:pivotFmt>
      <c:pivotFmt>
        <c:idx val="83"/>
        <c:spPr>
          <a:solidFill>
            <a:schemeClr val="accent2"/>
          </a:solidFill>
          <a:ln>
            <a:noFill/>
          </a:ln>
          <a:effectLst/>
        </c:spPr>
      </c:pivotFmt>
      <c:pivotFmt>
        <c:idx val="84"/>
        <c:spPr>
          <a:solidFill>
            <a:schemeClr val="accent2"/>
          </a:solidFill>
          <a:ln>
            <a:noFill/>
          </a:ln>
          <a:effectLst/>
        </c:spPr>
      </c:pivotFmt>
      <c:pivotFmt>
        <c:idx val="85"/>
        <c:spPr>
          <a:solidFill>
            <a:schemeClr val="accent2"/>
          </a:solidFill>
          <a:ln>
            <a:noFill/>
          </a:ln>
          <a:effectLst/>
        </c:spPr>
      </c:pivotFmt>
      <c:pivotFmt>
        <c:idx val="86"/>
        <c:spPr>
          <a:solidFill>
            <a:schemeClr val="accent2"/>
          </a:solidFill>
          <a:ln>
            <a:noFill/>
          </a:ln>
          <a:effectLst/>
        </c:spPr>
      </c:pivotFmt>
      <c:pivotFmt>
        <c:idx val="87"/>
        <c:spPr>
          <a:solidFill>
            <a:schemeClr val="accent2"/>
          </a:solidFill>
          <a:ln>
            <a:noFill/>
          </a:ln>
          <a:effectLst/>
        </c:spPr>
      </c:pivotFmt>
      <c:pivotFmt>
        <c:idx val="88"/>
        <c:spPr>
          <a:solidFill>
            <a:schemeClr val="accent2"/>
          </a:solidFill>
          <a:ln>
            <a:noFill/>
          </a:ln>
          <a:effectLst/>
        </c:spPr>
      </c:pivotFmt>
      <c:pivotFmt>
        <c:idx val="89"/>
        <c:spPr>
          <a:solidFill>
            <a:schemeClr val="accent2"/>
          </a:solidFill>
          <a:ln>
            <a:noFill/>
          </a:ln>
          <a:effectLst/>
        </c:spPr>
      </c:pivotFmt>
      <c:pivotFmt>
        <c:idx val="90"/>
        <c:spPr>
          <a:solidFill>
            <a:schemeClr val="accent2"/>
          </a:solidFill>
          <a:ln>
            <a:noFill/>
          </a:ln>
          <a:effectLst/>
        </c:spPr>
      </c:pivotFmt>
      <c:pivotFmt>
        <c:idx val="91"/>
        <c:spPr>
          <a:solidFill>
            <a:schemeClr val="accent2"/>
          </a:solidFill>
          <a:ln>
            <a:noFill/>
          </a:ln>
          <a:effectLst/>
        </c:spPr>
      </c:pivotFmt>
      <c:pivotFmt>
        <c:idx val="92"/>
        <c:spPr>
          <a:solidFill>
            <a:schemeClr val="accent2"/>
          </a:solidFill>
          <a:ln>
            <a:noFill/>
          </a:ln>
          <a:effectLst/>
        </c:spPr>
      </c:pivotFmt>
      <c:pivotFmt>
        <c:idx val="93"/>
        <c:spPr>
          <a:solidFill>
            <a:schemeClr val="accent2"/>
          </a:solidFill>
          <a:ln>
            <a:noFill/>
          </a:ln>
          <a:effectLst/>
        </c:spPr>
      </c:pivotFmt>
      <c:pivotFmt>
        <c:idx val="94"/>
        <c:spPr>
          <a:solidFill>
            <a:schemeClr val="accent2"/>
          </a:solidFill>
          <a:ln>
            <a:noFill/>
          </a:ln>
          <a:effectLst/>
        </c:spPr>
      </c:pivotFmt>
      <c:pivotFmt>
        <c:idx val="95"/>
        <c:spPr>
          <a:solidFill>
            <a:schemeClr val="accent2"/>
          </a:solidFill>
          <a:ln>
            <a:noFill/>
          </a:ln>
          <a:effectLst/>
        </c:spPr>
      </c:pivotFmt>
      <c:pivotFmt>
        <c:idx val="96"/>
        <c:spPr>
          <a:solidFill>
            <a:schemeClr val="accent2"/>
          </a:solidFill>
          <a:ln>
            <a:noFill/>
          </a:ln>
          <a:effectLst/>
        </c:spPr>
      </c:pivotFmt>
      <c:pivotFmt>
        <c:idx val="97"/>
        <c:spPr>
          <a:solidFill>
            <a:schemeClr val="accent2"/>
          </a:solidFill>
          <a:ln>
            <a:noFill/>
          </a:ln>
          <a:effectLst/>
        </c:spPr>
      </c:pivotFmt>
      <c:pivotFmt>
        <c:idx val="98"/>
        <c:spPr>
          <a:solidFill>
            <a:schemeClr val="accent2"/>
          </a:solidFill>
          <a:ln>
            <a:noFill/>
          </a:ln>
          <a:effectLst/>
        </c:spPr>
      </c:pivotFmt>
      <c:pivotFmt>
        <c:idx val="9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0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01"/>
        <c:spPr>
          <a:solidFill>
            <a:schemeClr val="accent2"/>
          </a:solidFill>
          <a:ln>
            <a:noFill/>
          </a:ln>
          <a:effectLst/>
        </c:spPr>
      </c:pivotFmt>
      <c:pivotFmt>
        <c:idx val="102"/>
        <c:spPr>
          <a:solidFill>
            <a:schemeClr val="accent2"/>
          </a:solidFill>
          <a:ln>
            <a:noFill/>
          </a:ln>
          <a:effectLst/>
        </c:spPr>
      </c:pivotFmt>
      <c:pivotFmt>
        <c:idx val="103"/>
        <c:spPr>
          <a:solidFill>
            <a:schemeClr val="accent2"/>
          </a:solidFill>
          <a:ln>
            <a:noFill/>
          </a:ln>
          <a:effectLst/>
        </c:spPr>
      </c:pivotFmt>
      <c:pivotFmt>
        <c:idx val="104"/>
        <c:spPr>
          <a:solidFill>
            <a:schemeClr val="accent2"/>
          </a:solidFill>
          <a:ln>
            <a:noFill/>
          </a:ln>
          <a:effectLst/>
        </c:spPr>
      </c:pivotFmt>
      <c:pivotFmt>
        <c:idx val="105"/>
        <c:spPr>
          <a:solidFill>
            <a:schemeClr val="accent2"/>
          </a:solidFill>
          <a:ln>
            <a:noFill/>
          </a:ln>
          <a:effectLst/>
        </c:spPr>
      </c:pivotFmt>
      <c:pivotFmt>
        <c:idx val="106"/>
        <c:spPr>
          <a:solidFill>
            <a:schemeClr val="accent2"/>
          </a:solidFill>
          <a:ln>
            <a:noFill/>
          </a:ln>
          <a:effectLst/>
        </c:spPr>
      </c:pivotFmt>
      <c:pivotFmt>
        <c:idx val="107"/>
        <c:spPr>
          <a:solidFill>
            <a:schemeClr val="accent2"/>
          </a:solidFill>
          <a:ln>
            <a:noFill/>
          </a:ln>
          <a:effectLst/>
        </c:spPr>
      </c:pivotFmt>
      <c:pivotFmt>
        <c:idx val="108"/>
        <c:spPr>
          <a:solidFill>
            <a:schemeClr val="accent2"/>
          </a:solidFill>
          <a:ln>
            <a:noFill/>
          </a:ln>
          <a:effectLst/>
        </c:spPr>
      </c:pivotFmt>
      <c:pivotFmt>
        <c:idx val="109"/>
        <c:spPr>
          <a:solidFill>
            <a:schemeClr val="accent2"/>
          </a:solidFill>
          <a:ln>
            <a:noFill/>
          </a:ln>
          <a:effectLst/>
        </c:spPr>
      </c:pivotFmt>
      <c:pivotFmt>
        <c:idx val="110"/>
        <c:spPr>
          <a:solidFill>
            <a:schemeClr val="accent2"/>
          </a:solidFill>
          <a:ln>
            <a:noFill/>
          </a:ln>
          <a:effectLst/>
        </c:spPr>
      </c:pivotFmt>
      <c:pivotFmt>
        <c:idx val="111"/>
        <c:spPr>
          <a:solidFill>
            <a:schemeClr val="accent2"/>
          </a:solidFill>
          <a:ln>
            <a:noFill/>
          </a:ln>
          <a:effectLst/>
        </c:spPr>
      </c:pivotFmt>
      <c:pivotFmt>
        <c:idx val="112"/>
        <c:spPr>
          <a:solidFill>
            <a:schemeClr val="accent2"/>
          </a:solidFill>
          <a:ln>
            <a:noFill/>
          </a:ln>
          <a:effectLst/>
        </c:spPr>
      </c:pivotFmt>
      <c:pivotFmt>
        <c:idx val="113"/>
        <c:spPr>
          <a:solidFill>
            <a:schemeClr val="accent2"/>
          </a:solidFill>
          <a:ln>
            <a:noFill/>
          </a:ln>
          <a:effectLst/>
        </c:spPr>
      </c:pivotFmt>
      <c:pivotFmt>
        <c:idx val="114"/>
        <c:spPr>
          <a:solidFill>
            <a:schemeClr val="accent2"/>
          </a:solidFill>
          <a:ln>
            <a:noFill/>
          </a:ln>
          <a:effectLst/>
        </c:spPr>
      </c:pivotFmt>
      <c:pivotFmt>
        <c:idx val="115"/>
        <c:spPr>
          <a:solidFill>
            <a:schemeClr val="accent2"/>
          </a:solidFill>
          <a:ln>
            <a:noFill/>
          </a:ln>
          <a:effectLst/>
        </c:spPr>
      </c:pivotFmt>
      <c:pivotFmt>
        <c:idx val="116"/>
        <c:spPr>
          <a:solidFill>
            <a:schemeClr val="accent2"/>
          </a:solidFill>
          <a:ln>
            <a:noFill/>
          </a:ln>
          <a:effectLst/>
        </c:spPr>
      </c:pivotFmt>
      <c:pivotFmt>
        <c:idx val="117"/>
        <c:spPr>
          <a:solidFill>
            <a:schemeClr val="accent2"/>
          </a:solidFill>
          <a:ln>
            <a:noFill/>
          </a:ln>
          <a:effectLst/>
        </c:spPr>
      </c:pivotFmt>
      <c:pivotFmt>
        <c:idx val="118"/>
        <c:spPr>
          <a:solidFill>
            <a:schemeClr val="accent2"/>
          </a:solidFill>
          <a:ln>
            <a:noFill/>
          </a:ln>
          <a:effectLst/>
        </c:spPr>
      </c:pivotFmt>
      <c:pivotFmt>
        <c:idx val="119"/>
        <c:spPr>
          <a:solidFill>
            <a:schemeClr val="accent2"/>
          </a:solidFill>
          <a:ln>
            <a:noFill/>
          </a:ln>
          <a:effectLst/>
        </c:spPr>
      </c:pivotFmt>
      <c:pivotFmt>
        <c:idx val="120"/>
        <c:spPr>
          <a:solidFill>
            <a:schemeClr val="accent2"/>
          </a:solidFill>
          <a:ln>
            <a:noFill/>
          </a:ln>
          <a:effectLst/>
        </c:spPr>
      </c:pivotFmt>
      <c:pivotFmt>
        <c:idx val="121"/>
        <c:spPr>
          <a:solidFill>
            <a:schemeClr val="accent2"/>
          </a:solidFill>
          <a:ln>
            <a:noFill/>
          </a:ln>
          <a:effectLst/>
        </c:spPr>
      </c:pivotFmt>
      <c:pivotFmt>
        <c:idx val="122"/>
        <c:spPr>
          <a:solidFill>
            <a:schemeClr val="accent2"/>
          </a:solidFill>
          <a:ln>
            <a:noFill/>
          </a:ln>
          <a:effectLst/>
        </c:spPr>
      </c:pivotFmt>
      <c:pivotFmt>
        <c:idx val="123"/>
        <c:spPr>
          <a:solidFill>
            <a:schemeClr val="accent2"/>
          </a:solidFill>
          <a:ln>
            <a:noFill/>
          </a:ln>
          <a:effectLst/>
        </c:spPr>
      </c:pivotFmt>
      <c:pivotFmt>
        <c:idx val="12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2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26"/>
        <c:spPr>
          <a:solidFill>
            <a:schemeClr val="accent2"/>
          </a:solidFill>
          <a:ln>
            <a:noFill/>
          </a:ln>
          <a:effectLst/>
        </c:spPr>
      </c:pivotFmt>
      <c:pivotFmt>
        <c:idx val="127"/>
        <c:spPr>
          <a:solidFill>
            <a:schemeClr val="accent2"/>
          </a:solidFill>
          <a:ln>
            <a:noFill/>
          </a:ln>
          <a:effectLst/>
        </c:spPr>
      </c:pivotFmt>
      <c:pivotFmt>
        <c:idx val="128"/>
        <c:spPr>
          <a:solidFill>
            <a:schemeClr val="accent2"/>
          </a:solidFill>
          <a:ln>
            <a:noFill/>
          </a:ln>
          <a:effectLst/>
        </c:spPr>
      </c:pivotFmt>
      <c:pivotFmt>
        <c:idx val="129"/>
        <c:spPr>
          <a:solidFill>
            <a:schemeClr val="accent2"/>
          </a:solidFill>
          <a:ln>
            <a:noFill/>
          </a:ln>
          <a:effectLst/>
        </c:spPr>
      </c:pivotFmt>
      <c:pivotFmt>
        <c:idx val="130"/>
        <c:spPr>
          <a:solidFill>
            <a:schemeClr val="accent2"/>
          </a:solidFill>
          <a:ln>
            <a:noFill/>
          </a:ln>
          <a:effectLst/>
        </c:spPr>
      </c:pivotFmt>
      <c:pivotFmt>
        <c:idx val="131"/>
        <c:spPr>
          <a:solidFill>
            <a:schemeClr val="accent2"/>
          </a:solidFill>
          <a:ln>
            <a:noFill/>
          </a:ln>
          <a:effectLst/>
        </c:spPr>
      </c:pivotFmt>
      <c:pivotFmt>
        <c:idx val="132"/>
        <c:spPr>
          <a:solidFill>
            <a:schemeClr val="accent2"/>
          </a:solidFill>
          <a:ln>
            <a:noFill/>
          </a:ln>
          <a:effectLst/>
        </c:spPr>
      </c:pivotFmt>
      <c:pivotFmt>
        <c:idx val="133"/>
        <c:spPr>
          <a:solidFill>
            <a:schemeClr val="accent2"/>
          </a:solidFill>
          <a:ln>
            <a:noFill/>
          </a:ln>
          <a:effectLst/>
        </c:spPr>
      </c:pivotFmt>
      <c:pivotFmt>
        <c:idx val="134"/>
        <c:spPr>
          <a:solidFill>
            <a:schemeClr val="accent2"/>
          </a:solidFill>
          <a:ln>
            <a:noFill/>
          </a:ln>
          <a:effectLst/>
        </c:spPr>
      </c:pivotFmt>
      <c:pivotFmt>
        <c:idx val="135"/>
        <c:spPr>
          <a:solidFill>
            <a:schemeClr val="accent2"/>
          </a:solidFill>
          <a:ln>
            <a:noFill/>
          </a:ln>
          <a:effectLst/>
        </c:spPr>
      </c:pivotFmt>
      <c:pivotFmt>
        <c:idx val="136"/>
        <c:spPr>
          <a:solidFill>
            <a:schemeClr val="accent2"/>
          </a:solidFill>
          <a:ln>
            <a:noFill/>
          </a:ln>
          <a:effectLst/>
        </c:spPr>
      </c:pivotFmt>
      <c:pivotFmt>
        <c:idx val="137"/>
        <c:spPr>
          <a:solidFill>
            <a:schemeClr val="accent2"/>
          </a:solidFill>
          <a:ln>
            <a:noFill/>
          </a:ln>
          <a:effectLst/>
        </c:spPr>
      </c:pivotFmt>
      <c:pivotFmt>
        <c:idx val="138"/>
        <c:spPr>
          <a:solidFill>
            <a:schemeClr val="accent2"/>
          </a:solidFill>
          <a:ln>
            <a:noFill/>
          </a:ln>
          <a:effectLst/>
        </c:spPr>
      </c:pivotFmt>
      <c:pivotFmt>
        <c:idx val="139"/>
        <c:spPr>
          <a:solidFill>
            <a:schemeClr val="accent2"/>
          </a:solidFill>
          <a:ln>
            <a:noFill/>
          </a:ln>
          <a:effectLst/>
        </c:spPr>
      </c:pivotFmt>
      <c:pivotFmt>
        <c:idx val="140"/>
        <c:spPr>
          <a:solidFill>
            <a:schemeClr val="accent2"/>
          </a:solidFill>
          <a:ln>
            <a:noFill/>
          </a:ln>
          <a:effectLst/>
        </c:spPr>
      </c:pivotFmt>
      <c:pivotFmt>
        <c:idx val="141"/>
        <c:spPr>
          <a:solidFill>
            <a:schemeClr val="accent2"/>
          </a:solidFill>
          <a:ln>
            <a:noFill/>
          </a:ln>
          <a:effectLst/>
        </c:spPr>
      </c:pivotFmt>
      <c:pivotFmt>
        <c:idx val="142"/>
        <c:spPr>
          <a:solidFill>
            <a:schemeClr val="accent2"/>
          </a:solidFill>
          <a:ln>
            <a:noFill/>
          </a:ln>
          <a:effectLst/>
        </c:spPr>
      </c:pivotFmt>
      <c:pivotFmt>
        <c:idx val="143"/>
        <c:spPr>
          <a:solidFill>
            <a:schemeClr val="accent2"/>
          </a:solidFill>
          <a:ln>
            <a:noFill/>
          </a:ln>
          <a:effectLst/>
        </c:spPr>
      </c:pivotFmt>
      <c:pivotFmt>
        <c:idx val="14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45"/>
        <c:spPr>
          <a:solidFill>
            <a:schemeClr val="accent2"/>
          </a:solidFill>
          <a:ln>
            <a:noFill/>
          </a:ln>
          <a:effectLst/>
        </c:spPr>
      </c:pivotFmt>
      <c:pivotFmt>
        <c:idx val="146"/>
        <c:spPr>
          <a:solidFill>
            <a:schemeClr val="accent2"/>
          </a:solidFill>
          <a:ln>
            <a:noFill/>
          </a:ln>
          <a:effectLst/>
        </c:spPr>
      </c:pivotFmt>
      <c:pivotFmt>
        <c:idx val="147"/>
        <c:spPr>
          <a:solidFill>
            <a:schemeClr val="accent2"/>
          </a:solidFill>
          <a:ln>
            <a:noFill/>
          </a:ln>
          <a:effectLst/>
        </c:spPr>
      </c:pivotFmt>
      <c:pivotFmt>
        <c:idx val="148"/>
        <c:spPr>
          <a:solidFill>
            <a:schemeClr val="accent2"/>
          </a:solidFill>
          <a:ln>
            <a:noFill/>
          </a:ln>
          <a:effectLst/>
        </c:spPr>
      </c:pivotFmt>
      <c:pivotFmt>
        <c:idx val="149"/>
        <c:spPr>
          <a:solidFill>
            <a:schemeClr val="accent2"/>
          </a:solidFill>
          <a:ln>
            <a:noFill/>
          </a:ln>
          <a:effectLst/>
        </c:spPr>
      </c:pivotFmt>
      <c:pivotFmt>
        <c:idx val="15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51"/>
        <c:spPr>
          <a:solidFill>
            <a:schemeClr val="accent2"/>
          </a:solidFill>
          <a:ln>
            <a:noFill/>
          </a:ln>
          <a:effectLst/>
        </c:spPr>
      </c:pivotFmt>
      <c:pivotFmt>
        <c:idx val="152"/>
        <c:spPr>
          <a:solidFill>
            <a:schemeClr val="accent2"/>
          </a:solidFill>
          <a:ln>
            <a:noFill/>
          </a:ln>
          <a:effectLst/>
        </c:spPr>
      </c:pivotFmt>
      <c:pivotFmt>
        <c:idx val="153"/>
        <c:spPr>
          <a:solidFill>
            <a:schemeClr val="accent2"/>
          </a:solidFill>
          <a:ln>
            <a:noFill/>
          </a:ln>
          <a:effectLst/>
        </c:spPr>
      </c:pivotFmt>
      <c:pivotFmt>
        <c:idx val="154"/>
        <c:spPr>
          <a:solidFill>
            <a:schemeClr val="accent2"/>
          </a:solidFill>
          <a:ln>
            <a:noFill/>
          </a:ln>
          <a:effectLst/>
        </c:spPr>
      </c:pivotFmt>
      <c:pivotFmt>
        <c:idx val="155"/>
        <c:spPr>
          <a:solidFill>
            <a:schemeClr val="accent2"/>
          </a:solidFill>
          <a:ln>
            <a:noFill/>
          </a:ln>
          <a:effectLst/>
        </c:spPr>
      </c:pivotFmt>
      <c:pivotFmt>
        <c:idx val="156"/>
        <c:spPr>
          <a:solidFill>
            <a:schemeClr val="accent2"/>
          </a:solidFill>
          <a:ln>
            <a:noFill/>
          </a:ln>
          <a:effectLst/>
        </c:spPr>
      </c:pivotFmt>
      <c:pivotFmt>
        <c:idx val="157"/>
        <c:spPr>
          <a:solidFill>
            <a:schemeClr val="accent2"/>
          </a:solidFill>
          <a:ln>
            <a:noFill/>
          </a:ln>
          <a:effectLst/>
        </c:spPr>
      </c:pivotFmt>
      <c:pivotFmt>
        <c:idx val="158"/>
        <c:spPr>
          <a:solidFill>
            <a:schemeClr val="accent2"/>
          </a:solidFill>
          <a:ln>
            <a:noFill/>
          </a:ln>
          <a:effectLst/>
        </c:spPr>
      </c:pivotFmt>
      <c:pivotFmt>
        <c:idx val="159"/>
        <c:spPr>
          <a:solidFill>
            <a:schemeClr val="accent2"/>
          </a:solidFill>
          <a:ln>
            <a:noFill/>
          </a:ln>
          <a:effectLst/>
        </c:spPr>
      </c:pivotFmt>
      <c:pivotFmt>
        <c:idx val="160"/>
        <c:spPr>
          <a:solidFill>
            <a:schemeClr val="accent2"/>
          </a:solidFill>
          <a:ln>
            <a:noFill/>
          </a:ln>
          <a:effectLst/>
        </c:spPr>
      </c:pivotFmt>
      <c:pivotFmt>
        <c:idx val="161"/>
        <c:spPr>
          <a:solidFill>
            <a:schemeClr val="accent2"/>
          </a:solidFill>
          <a:ln>
            <a:noFill/>
          </a:ln>
          <a:effectLst/>
        </c:spPr>
      </c:pivotFmt>
      <c:pivotFmt>
        <c:idx val="162"/>
        <c:spPr>
          <a:solidFill>
            <a:schemeClr val="accent2"/>
          </a:solidFill>
          <a:ln>
            <a:noFill/>
          </a:ln>
          <a:effectLst/>
        </c:spPr>
      </c:pivotFmt>
      <c:pivotFmt>
        <c:idx val="163"/>
        <c:spPr>
          <a:solidFill>
            <a:schemeClr val="accent2"/>
          </a:solidFill>
          <a:ln>
            <a:noFill/>
          </a:ln>
          <a:effectLst/>
        </c:spPr>
      </c:pivotFmt>
      <c:pivotFmt>
        <c:idx val="164"/>
        <c:spPr>
          <a:solidFill>
            <a:schemeClr val="accent2"/>
          </a:solidFill>
          <a:ln>
            <a:noFill/>
          </a:ln>
          <a:effectLst/>
        </c:spPr>
      </c:pivotFmt>
      <c:pivotFmt>
        <c:idx val="165"/>
        <c:spPr>
          <a:solidFill>
            <a:schemeClr val="accent2"/>
          </a:solidFill>
          <a:ln>
            <a:noFill/>
          </a:ln>
          <a:effectLst/>
        </c:spPr>
      </c:pivotFmt>
      <c:pivotFmt>
        <c:idx val="166"/>
        <c:spPr>
          <a:solidFill>
            <a:schemeClr val="accent2"/>
          </a:solidFill>
          <a:ln>
            <a:noFill/>
          </a:ln>
          <a:effectLst/>
        </c:spPr>
      </c:pivotFmt>
      <c:pivotFmt>
        <c:idx val="167"/>
        <c:spPr>
          <a:solidFill>
            <a:schemeClr val="accent2"/>
          </a:solidFill>
          <a:ln>
            <a:noFill/>
          </a:ln>
          <a:effectLst/>
        </c:spPr>
      </c:pivotFmt>
      <c:pivotFmt>
        <c:idx val="168"/>
        <c:spPr>
          <a:solidFill>
            <a:schemeClr val="accent2"/>
          </a:solidFill>
          <a:ln>
            <a:noFill/>
          </a:ln>
          <a:effectLst/>
        </c:spPr>
      </c:pivotFmt>
      <c:pivotFmt>
        <c:idx val="16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70"/>
        <c:spPr>
          <a:solidFill>
            <a:schemeClr val="accent2"/>
          </a:solidFill>
          <a:ln>
            <a:noFill/>
          </a:ln>
          <a:effectLst/>
        </c:spPr>
      </c:pivotFmt>
      <c:pivotFmt>
        <c:idx val="171"/>
        <c:spPr>
          <a:solidFill>
            <a:schemeClr val="accent2"/>
          </a:solidFill>
          <a:ln>
            <a:noFill/>
          </a:ln>
          <a:effectLst/>
        </c:spPr>
      </c:pivotFmt>
      <c:pivotFmt>
        <c:idx val="172"/>
        <c:spPr>
          <a:solidFill>
            <a:schemeClr val="accent2"/>
          </a:solidFill>
          <a:ln>
            <a:noFill/>
          </a:ln>
          <a:effectLst/>
        </c:spPr>
      </c:pivotFmt>
      <c:pivotFmt>
        <c:idx val="173"/>
        <c:spPr>
          <a:solidFill>
            <a:schemeClr val="accent2"/>
          </a:solidFill>
          <a:ln>
            <a:noFill/>
          </a:ln>
          <a:effectLst/>
        </c:spPr>
      </c:pivotFmt>
      <c:pivotFmt>
        <c:idx val="174"/>
        <c:spPr>
          <a:solidFill>
            <a:schemeClr val="accent2"/>
          </a:solidFill>
          <a:ln>
            <a:noFill/>
          </a:ln>
          <a:effectLst/>
        </c:spPr>
      </c:pivotFmt>
      <c:pivotFmt>
        <c:idx val="17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76"/>
        <c:spPr>
          <a:solidFill>
            <a:schemeClr val="accent2"/>
          </a:solidFill>
          <a:ln>
            <a:noFill/>
          </a:ln>
          <a:effectLst/>
        </c:spPr>
      </c:pivotFmt>
      <c:pivotFmt>
        <c:idx val="177"/>
        <c:spPr>
          <a:solidFill>
            <a:schemeClr val="accent2"/>
          </a:solidFill>
          <a:ln>
            <a:noFill/>
          </a:ln>
          <a:effectLst/>
        </c:spPr>
      </c:pivotFmt>
      <c:pivotFmt>
        <c:idx val="178"/>
        <c:spPr>
          <a:solidFill>
            <a:schemeClr val="accent2"/>
          </a:solidFill>
          <a:ln>
            <a:noFill/>
          </a:ln>
          <a:effectLst/>
        </c:spPr>
      </c:pivotFmt>
      <c:pivotFmt>
        <c:idx val="179"/>
        <c:spPr>
          <a:solidFill>
            <a:schemeClr val="accent2"/>
          </a:solidFill>
          <a:ln>
            <a:noFill/>
          </a:ln>
          <a:effectLst/>
        </c:spPr>
      </c:pivotFmt>
      <c:pivotFmt>
        <c:idx val="180"/>
        <c:spPr>
          <a:solidFill>
            <a:schemeClr val="accent2"/>
          </a:solidFill>
          <a:ln>
            <a:noFill/>
          </a:ln>
          <a:effectLst/>
        </c:spPr>
      </c:pivotFmt>
      <c:pivotFmt>
        <c:idx val="181"/>
        <c:spPr>
          <a:solidFill>
            <a:schemeClr val="accent2"/>
          </a:solidFill>
          <a:ln>
            <a:noFill/>
          </a:ln>
          <a:effectLst/>
        </c:spPr>
      </c:pivotFmt>
      <c:pivotFmt>
        <c:idx val="182"/>
        <c:spPr>
          <a:solidFill>
            <a:schemeClr val="accent2"/>
          </a:solidFill>
          <a:ln>
            <a:noFill/>
          </a:ln>
          <a:effectLst/>
        </c:spPr>
      </c:pivotFmt>
      <c:pivotFmt>
        <c:idx val="183"/>
        <c:spPr>
          <a:solidFill>
            <a:schemeClr val="accent2"/>
          </a:solidFill>
          <a:ln>
            <a:noFill/>
          </a:ln>
          <a:effectLst/>
        </c:spPr>
      </c:pivotFmt>
      <c:pivotFmt>
        <c:idx val="184"/>
        <c:spPr>
          <a:solidFill>
            <a:schemeClr val="accent2"/>
          </a:solidFill>
          <a:ln>
            <a:noFill/>
          </a:ln>
          <a:effectLst/>
        </c:spPr>
      </c:pivotFmt>
      <c:pivotFmt>
        <c:idx val="185"/>
        <c:spPr>
          <a:solidFill>
            <a:schemeClr val="accent2"/>
          </a:solidFill>
          <a:ln>
            <a:noFill/>
          </a:ln>
          <a:effectLst/>
        </c:spPr>
      </c:pivotFmt>
      <c:pivotFmt>
        <c:idx val="186"/>
        <c:spPr>
          <a:solidFill>
            <a:schemeClr val="accent2"/>
          </a:solidFill>
          <a:ln>
            <a:noFill/>
          </a:ln>
          <a:effectLst/>
        </c:spPr>
      </c:pivotFmt>
      <c:pivotFmt>
        <c:idx val="187"/>
        <c:spPr>
          <a:solidFill>
            <a:schemeClr val="accent2"/>
          </a:solidFill>
          <a:ln>
            <a:noFill/>
          </a:ln>
          <a:effectLst/>
        </c:spPr>
      </c:pivotFmt>
      <c:pivotFmt>
        <c:idx val="188"/>
        <c:spPr>
          <a:solidFill>
            <a:schemeClr val="accent2"/>
          </a:solidFill>
          <a:ln>
            <a:noFill/>
          </a:ln>
          <a:effectLst/>
        </c:spPr>
      </c:pivotFmt>
      <c:pivotFmt>
        <c:idx val="189"/>
        <c:spPr>
          <a:solidFill>
            <a:schemeClr val="accent2"/>
          </a:solidFill>
          <a:ln>
            <a:noFill/>
          </a:ln>
          <a:effectLst/>
        </c:spPr>
      </c:pivotFmt>
      <c:pivotFmt>
        <c:idx val="190"/>
        <c:spPr>
          <a:solidFill>
            <a:schemeClr val="accent2"/>
          </a:solidFill>
          <a:ln>
            <a:noFill/>
          </a:ln>
          <a:effectLst/>
        </c:spPr>
      </c:pivotFmt>
      <c:pivotFmt>
        <c:idx val="191"/>
        <c:spPr>
          <a:solidFill>
            <a:schemeClr val="accent2"/>
          </a:solidFill>
          <a:ln>
            <a:noFill/>
          </a:ln>
          <a:effectLst/>
        </c:spPr>
      </c:pivotFmt>
      <c:pivotFmt>
        <c:idx val="192"/>
        <c:spPr>
          <a:solidFill>
            <a:schemeClr val="accent2"/>
          </a:solidFill>
          <a:ln>
            <a:noFill/>
          </a:ln>
          <a:effectLst/>
        </c:spPr>
      </c:pivotFmt>
      <c:pivotFmt>
        <c:idx val="193"/>
        <c:spPr>
          <a:solidFill>
            <a:schemeClr val="accent2"/>
          </a:solidFill>
          <a:ln>
            <a:noFill/>
          </a:ln>
          <a:effectLst/>
        </c:spPr>
      </c:pivotFmt>
      <c:pivotFmt>
        <c:idx val="19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95"/>
        <c:spPr>
          <a:solidFill>
            <a:schemeClr val="accent2"/>
          </a:solidFill>
          <a:ln>
            <a:noFill/>
          </a:ln>
          <a:effectLst/>
        </c:spPr>
      </c:pivotFmt>
      <c:pivotFmt>
        <c:idx val="196"/>
        <c:spPr>
          <a:solidFill>
            <a:schemeClr val="accent2"/>
          </a:solidFill>
          <a:ln>
            <a:noFill/>
          </a:ln>
          <a:effectLst/>
        </c:spPr>
      </c:pivotFmt>
      <c:pivotFmt>
        <c:idx val="197"/>
        <c:spPr>
          <a:solidFill>
            <a:schemeClr val="accent2"/>
          </a:solidFill>
          <a:ln>
            <a:noFill/>
          </a:ln>
          <a:effectLst/>
        </c:spPr>
      </c:pivotFmt>
      <c:pivotFmt>
        <c:idx val="198"/>
        <c:spPr>
          <a:solidFill>
            <a:schemeClr val="accent2"/>
          </a:solidFill>
          <a:ln>
            <a:noFill/>
          </a:ln>
          <a:effectLst/>
        </c:spPr>
      </c:pivotFmt>
      <c:pivotFmt>
        <c:idx val="199"/>
        <c:spPr>
          <a:solidFill>
            <a:schemeClr val="accent2"/>
          </a:solidFill>
          <a:ln>
            <a:noFill/>
          </a:ln>
          <a:effectLst/>
        </c:spPr>
      </c:pivotFmt>
      <c:pivotFmt>
        <c:idx val="20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01"/>
        <c:spPr>
          <a:solidFill>
            <a:schemeClr val="accent2"/>
          </a:solidFill>
          <a:ln>
            <a:noFill/>
          </a:ln>
          <a:effectLst/>
        </c:spPr>
      </c:pivotFmt>
      <c:pivotFmt>
        <c:idx val="202"/>
        <c:spPr>
          <a:solidFill>
            <a:schemeClr val="accent2"/>
          </a:solidFill>
          <a:ln>
            <a:noFill/>
          </a:ln>
          <a:effectLst/>
        </c:spPr>
      </c:pivotFmt>
      <c:pivotFmt>
        <c:idx val="203"/>
        <c:spPr>
          <a:solidFill>
            <a:schemeClr val="accent2"/>
          </a:solidFill>
          <a:ln>
            <a:noFill/>
          </a:ln>
          <a:effectLst/>
        </c:spPr>
      </c:pivotFmt>
      <c:pivotFmt>
        <c:idx val="204"/>
        <c:spPr>
          <a:solidFill>
            <a:schemeClr val="accent2"/>
          </a:solidFill>
          <a:ln>
            <a:noFill/>
          </a:ln>
          <a:effectLst/>
        </c:spPr>
      </c:pivotFmt>
      <c:pivotFmt>
        <c:idx val="205"/>
        <c:spPr>
          <a:solidFill>
            <a:schemeClr val="accent2"/>
          </a:solidFill>
          <a:ln>
            <a:noFill/>
          </a:ln>
          <a:effectLst/>
        </c:spPr>
      </c:pivotFmt>
      <c:pivotFmt>
        <c:idx val="206"/>
        <c:spPr>
          <a:solidFill>
            <a:schemeClr val="accent2"/>
          </a:solidFill>
          <a:ln>
            <a:noFill/>
          </a:ln>
          <a:effectLst/>
        </c:spPr>
      </c:pivotFmt>
      <c:pivotFmt>
        <c:idx val="207"/>
        <c:spPr>
          <a:solidFill>
            <a:schemeClr val="accent2"/>
          </a:solidFill>
          <a:ln>
            <a:noFill/>
          </a:ln>
          <a:effectLst/>
        </c:spPr>
      </c:pivotFmt>
      <c:pivotFmt>
        <c:idx val="208"/>
        <c:spPr>
          <a:solidFill>
            <a:schemeClr val="accent2"/>
          </a:solidFill>
          <a:ln>
            <a:noFill/>
          </a:ln>
          <a:effectLst/>
        </c:spPr>
      </c:pivotFmt>
      <c:pivotFmt>
        <c:idx val="209"/>
        <c:spPr>
          <a:solidFill>
            <a:schemeClr val="accent2"/>
          </a:solidFill>
          <a:ln>
            <a:noFill/>
          </a:ln>
          <a:effectLst/>
        </c:spPr>
      </c:pivotFmt>
      <c:pivotFmt>
        <c:idx val="210"/>
        <c:spPr>
          <a:solidFill>
            <a:schemeClr val="accent2"/>
          </a:solidFill>
          <a:ln>
            <a:noFill/>
          </a:ln>
          <a:effectLst/>
        </c:spPr>
      </c:pivotFmt>
      <c:pivotFmt>
        <c:idx val="211"/>
        <c:spPr>
          <a:solidFill>
            <a:schemeClr val="accent2"/>
          </a:solidFill>
          <a:ln>
            <a:noFill/>
          </a:ln>
          <a:effectLst/>
        </c:spPr>
      </c:pivotFmt>
      <c:pivotFmt>
        <c:idx val="212"/>
        <c:spPr>
          <a:solidFill>
            <a:schemeClr val="accent2"/>
          </a:solidFill>
          <a:ln>
            <a:noFill/>
          </a:ln>
          <a:effectLst/>
        </c:spPr>
      </c:pivotFmt>
      <c:pivotFmt>
        <c:idx val="213"/>
        <c:spPr>
          <a:solidFill>
            <a:schemeClr val="accent2"/>
          </a:solidFill>
          <a:ln>
            <a:noFill/>
          </a:ln>
          <a:effectLst/>
        </c:spPr>
      </c:pivotFmt>
      <c:pivotFmt>
        <c:idx val="214"/>
        <c:spPr>
          <a:solidFill>
            <a:schemeClr val="accent2"/>
          </a:solidFill>
          <a:ln>
            <a:noFill/>
          </a:ln>
          <a:effectLst/>
        </c:spPr>
      </c:pivotFmt>
      <c:pivotFmt>
        <c:idx val="215"/>
        <c:spPr>
          <a:solidFill>
            <a:schemeClr val="accent2"/>
          </a:solidFill>
          <a:ln>
            <a:noFill/>
          </a:ln>
          <a:effectLst/>
        </c:spPr>
      </c:pivotFmt>
      <c:pivotFmt>
        <c:idx val="216"/>
        <c:spPr>
          <a:solidFill>
            <a:schemeClr val="accent2"/>
          </a:solidFill>
          <a:ln>
            <a:noFill/>
          </a:ln>
          <a:effectLst/>
        </c:spPr>
      </c:pivotFmt>
      <c:pivotFmt>
        <c:idx val="217"/>
        <c:spPr>
          <a:solidFill>
            <a:schemeClr val="accent2"/>
          </a:solidFill>
          <a:ln>
            <a:noFill/>
          </a:ln>
          <a:effectLst/>
        </c:spPr>
      </c:pivotFmt>
      <c:pivotFmt>
        <c:idx val="218"/>
        <c:spPr>
          <a:solidFill>
            <a:schemeClr val="accent2"/>
          </a:solidFill>
          <a:ln>
            <a:noFill/>
          </a:ln>
          <a:effectLst/>
        </c:spPr>
      </c:pivotFmt>
      <c:pivotFmt>
        <c:idx val="21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20"/>
        <c:spPr>
          <a:solidFill>
            <a:schemeClr val="accent2"/>
          </a:solidFill>
          <a:ln>
            <a:noFill/>
          </a:ln>
          <a:effectLst/>
        </c:spPr>
      </c:pivotFmt>
      <c:pivotFmt>
        <c:idx val="221"/>
        <c:spPr>
          <a:solidFill>
            <a:schemeClr val="accent2"/>
          </a:solidFill>
          <a:ln>
            <a:noFill/>
          </a:ln>
          <a:effectLst/>
        </c:spPr>
      </c:pivotFmt>
      <c:pivotFmt>
        <c:idx val="222"/>
        <c:spPr>
          <a:solidFill>
            <a:schemeClr val="accent2"/>
          </a:solidFill>
          <a:ln>
            <a:noFill/>
          </a:ln>
          <a:effectLst/>
        </c:spPr>
      </c:pivotFmt>
      <c:pivotFmt>
        <c:idx val="223"/>
        <c:spPr>
          <a:solidFill>
            <a:schemeClr val="accent2"/>
          </a:solidFill>
          <a:ln>
            <a:noFill/>
          </a:ln>
          <a:effectLst/>
        </c:spPr>
      </c:pivotFmt>
      <c:pivotFmt>
        <c:idx val="224"/>
        <c:spPr>
          <a:solidFill>
            <a:schemeClr val="accent2"/>
          </a:solidFill>
          <a:ln>
            <a:noFill/>
          </a:ln>
          <a:effectLst/>
        </c:spPr>
      </c:pivotFmt>
      <c:pivotFmt>
        <c:idx val="22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26"/>
      </c:pivotFmt>
      <c:pivotFmt>
        <c:idx val="227"/>
      </c:pivotFmt>
      <c:pivotFmt>
        <c:idx val="228"/>
      </c:pivotFmt>
      <c:pivotFmt>
        <c:idx val="229"/>
      </c:pivotFmt>
      <c:pivotFmt>
        <c:idx val="230"/>
      </c:pivotFmt>
      <c:pivotFmt>
        <c:idx val="231"/>
      </c:pivotFmt>
      <c:pivotFmt>
        <c:idx val="232"/>
      </c:pivotFmt>
      <c:pivotFmt>
        <c:idx val="233"/>
      </c:pivotFmt>
      <c:pivotFmt>
        <c:idx val="234"/>
      </c:pivotFmt>
      <c:pivotFmt>
        <c:idx val="235"/>
      </c:pivotFmt>
      <c:pivotFmt>
        <c:idx val="236"/>
      </c:pivotFmt>
      <c:pivotFmt>
        <c:idx val="237"/>
      </c:pivotFmt>
      <c:pivotFmt>
        <c:idx val="238"/>
      </c:pivotFmt>
      <c:pivotFmt>
        <c:idx val="239"/>
      </c:pivotFmt>
      <c:pivotFmt>
        <c:idx val="240"/>
      </c:pivotFmt>
      <c:pivotFmt>
        <c:idx val="241"/>
      </c:pivotFmt>
      <c:pivotFmt>
        <c:idx val="242"/>
      </c:pivotFmt>
      <c:pivotFmt>
        <c:idx val="243"/>
      </c:pivotFmt>
      <c:pivotFmt>
        <c:idx val="24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45"/>
        <c:spPr>
          <a:solidFill>
            <a:schemeClr val="accent2"/>
          </a:solidFill>
          <a:ln>
            <a:noFill/>
          </a:ln>
          <a:effectLst/>
        </c:spPr>
      </c:pivotFmt>
      <c:pivotFmt>
        <c:idx val="246"/>
        <c:spPr>
          <a:solidFill>
            <a:schemeClr val="accent2"/>
          </a:solidFill>
          <a:ln>
            <a:noFill/>
          </a:ln>
          <a:effectLst/>
        </c:spPr>
      </c:pivotFmt>
      <c:pivotFmt>
        <c:idx val="247"/>
        <c:spPr>
          <a:solidFill>
            <a:schemeClr val="accent2"/>
          </a:solidFill>
          <a:ln>
            <a:noFill/>
          </a:ln>
          <a:effectLst/>
        </c:spPr>
      </c:pivotFmt>
      <c:pivotFmt>
        <c:idx val="248"/>
        <c:spPr>
          <a:solidFill>
            <a:schemeClr val="accent2"/>
          </a:solidFill>
          <a:ln>
            <a:noFill/>
          </a:ln>
          <a:effectLst/>
        </c:spPr>
      </c:pivotFmt>
      <c:pivotFmt>
        <c:idx val="249"/>
        <c:spPr>
          <a:solidFill>
            <a:schemeClr val="accent2"/>
          </a:solidFill>
          <a:ln>
            <a:noFill/>
          </a:ln>
          <a:effectLst/>
        </c:spPr>
      </c:pivotFmt>
      <c:pivotFmt>
        <c:idx val="25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1"/>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2"/>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3"/>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5"/>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6"/>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7"/>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8"/>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9"/>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0"/>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1"/>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2"/>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3"/>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5"/>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6"/>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7"/>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8"/>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9"/>
        <c:dLbl>
          <c:idx val="0"/>
          <c:spPr>
            <a:noFill/>
            <a:ln>
              <a:noFill/>
            </a:ln>
            <a:effectLst/>
          </c:spPr>
          <c:txPr>
            <a:bodyPr rot="0" spcFirstLastPara="1" vertOverflow="ellipsis" vert="horz" wrap="square" lIns="38100" tIns="19050" rIns="38100" bIns="19050" anchor="ctr" anchorCtr="1">
              <a:spAutoFit/>
            </a:bodyPr>
            <a:lstStyle/>
            <a:p>
              <a:pPr rtl="0">
                <a:defRPr sz="12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0"/>
        <c:spPr>
          <a:solidFill>
            <a:schemeClr val="accent2"/>
          </a:solidFill>
          <a:ln w="15875" cap="rnd">
            <a:solidFill>
              <a:schemeClr val="accent2"/>
            </a:solidFill>
            <a:round/>
          </a:ln>
          <a:effectLst/>
        </c:spPr>
      </c:pivotFmt>
      <c:pivotFmt>
        <c:idx val="271"/>
        <c:spPr>
          <a:solidFill>
            <a:schemeClr val="accent2"/>
          </a:solidFill>
          <a:ln w="15875" cap="rnd">
            <a:solidFill>
              <a:schemeClr val="accent2"/>
            </a:solidFill>
            <a:round/>
          </a:ln>
          <a:effectLst/>
        </c:spPr>
      </c:pivotFmt>
      <c:pivotFmt>
        <c:idx val="272"/>
        <c:spPr>
          <a:solidFill>
            <a:schemeClr val="accent2"/>
          </a:solidFill>
          <a:ln w="15875" cap="rnd">
            <a:solidFill>
              <a:schemeClr val="accent2"/>
            </a:solidFill>
            <a:round/>
          </a:ln>
          <a:effectLst/>
        </c:spPr>
      </c:pivotFmt>
      <c:pivotFmt>
        <c:idx val="273"/>
        <c:spPr>
          <a:solidFill>
            <a:schemeClr val="accent2"/>
          </a:solidFill>
          <a:ln w="15875" cap="rnd">
            <a:solidFill>
              <a:schemeClr val="accent2"/>
            </a:solidFill>
            <a:round/>
          </a:ln>
          <a:effectLst/>
        </c:spPr>
      </c:pivotFmt>
      <c:pivotFmt>
        <c:idx val="274"/>
        <c:spPr>
          <a:solidFill>
            <a:schemeClr val="accent2"/>
          </a:solidFill>
          <a:ln w="15875" cap="rnd">
            <a:solidFill>
              <a:schemeClr val="accent2"/>
            </a:solidFill>
            <a:prstDash val="sysDot"/>
            <a:round/>
          </a:ln>
          <a:effectLst/>
        </c:spPr>
      </c:pivotFmt>
      <c:pivotFmt>
        <c:idx val="27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2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7"/>
        <c:spPr>
          <a:solidFill>
            <a:schemeClr val="accent2"/>
          </a:solidFill>
          <a:ln w="15875" cap="rnd">
            <a:solidFill>
              <a:schemeClr val="accent2"/>
            </a:solidFill>
            <a:round/>
          </a:ln>
          <a:effectLst/>
        </c:spPr>
      </c:pivotFmt>
      <c:pivotFmt>
        <c:idx val="278"/>
        <c:spPr>
          <a:solidFill>
            <a:schemeClr val="accent2"/>
          </a:solidFill>
          <a:ln w="15875" cap="rnd">
            <a:solidFill>
              <a:schemeClr val="accent2"/>
            </a:solidFill>
            <a:round/>
          </a:ln>
          <a:effectLst/>
        </c:spPr>
      </c:pivotFmt>
      <c:pivotFmt>
        <c:idx val="279"/>
        <c:spPr>
          <a:solidFill>
            <a:schemeClr val="accent2"/>
          </a:solidFill>
          <a:ln w="15875" cap="rnd">
            <a:solidFill>
              <a:schemeClr val="accent2"/>
            </a:solidFill>
            <a:round/>
          </a:ln>
          <a:effectLst/>
        </c:spPr>
      </c:pivotFmt>
      <c:pivotFmt>
        <c:idx val="280"/>
        <c:spPr>
          <a:solidFill>
            <a:schemeClr val="accent2"/>
          </a:solidFill>
          <a:ln w="15875" cap="rnd">
            <a:solidFill>
              <a:schemeClr val="accent2"/>
            </a:solidFill>
            <a:round/>
          </a:ln>
          <a:effectLst/>
        </c:spPr>
      </c:pivotFmt>
      <c:pivotFmt>
        <c:idx val="281"/>
        <c:spPr>
          <a:solidFill>
            <a:schemeClr val="accent2"/>
          </a:solidFill>
          <a:ln w="15875" cap="rnd">
            <a:solidFill>
              <a:schemeClr val="accent2"/>
            </a:solidFill>
            <a:round/>
          </a:ln>
          <a:effectLst/>
        </c:spPr>
      </c:pivotFmt>
      <c:pivotFmt>
        <c:idx val="282"/>
        <c:spPr>
          <a:solidFill>
            <a:schemeClr val="accent2"/>
          </a:solidFill>
          <a:ln w="15875" cap="rnd">
            <a:solidFill>
              <a:schemeClr val="accent2"/>
            </a:solidFill>
            <a:round/>
          </a:ln>
          <a:effectLst/>
        </c:spPr>
      </c:pivotFmt>
      <c:pivotFmt>
        <c:idx val="283"/>
        <c:spPr>
          <a:solidFill>
            <a:schemeClr val="accent2"/>
          </a:solidFill>
          <a:ln w="15875" cap="rnd">
            <a:solidFill>
              <a:schemeClr val="accent2"/>
            </a:solidFill>
            <a:round/>
          </a:ln>
          <a:effectLst/>
        </c:spPr>
      </c:pivotFmt>
      <c:pivotFmt>
        <c:idx val="284"/>
        <c:spPr>
          <a:solidFill>
            <a:schemeClr val="accent2"/>
          </a:solidFill>
          <a:ln w="15875" cap="rnd">
            <a:solidFill>
              <a:schemeClr val="accent2"/>
            </a:solidFill>
            <a:round/>
          </a:ln>
          <a:effectLst/>
        </c:spPr>
      </c:pivotFmt>
      <c:pivotFmt>
        <c:idx val="285"/>
        <c:spPr>
          <a:solidFill>
            <a:schemeClr val="accent2"/>
          </a:solidFill>
          <a:ln w="15875" cap="rnd">
            <a:solidFill>
              <a:schemeClr val="accent2"/>
            </a:solidFill>
            <a:round/>
          </a:ln>
          <a:effectLst/>
        </c:spPr>
      </c:pivotFmt>
      <c:pivotFmt>
        <c:idx val="286"/>
        <c:spPr>
          <a:solidFill>
            <a:schemeClr val="accent2"/>
          </a:solidFill>
          <a:ln w="15875" cap="rnd">
            <a:solidFill>
              <a:schemeClr val="accent2"/>
            </a:solidFill>
            <a:round/>
          </a:ln>
          <a:effectLst/>
        </c:spPr>
      </c:pivotFmt>
      <c:pivotFmt>
        <c:idx val="287"/>
        <c:spPr>
          <a:solidFill>
            <a:schemeClr val="accent2"/>
          </a:solidFill>
          <a:ln w="15875" cap="rnd">
            <a:solidFill>
              <a:schemeClr val="accent2"/>
            </a:solidFill>
            <a:round/>
          </a:ln>
          <a:effectLst/>
        </c:spPr>
      </c:pivotFmt>
      <c:pivotFmt>
        <c:idx val="288"/>
        <c:spPr>
          <a:solidFill>
            <a:schemeClr val="accent2"/>
          </a:solidFill>
          <a:ln w="15875" cap="rnd">
            <a:solidFill>
              <a:schemeClr val="accent2"/>
            </a:solidFill>
            <a:round/>
          </a:ln>
          <a:effectLst/>
        </c:spPr>
      </c:pivotFmt>
      <c:pivotFmt>
        <c:idx val="289"/>
        <c:spPr>
          <a:solidFill>
            <a:schemeClr val="accent2"/>
          </a:solidFill>
          <a:ln w="15875" cap="rnd">
            <a:solidFill>
              <a:schemeClr val="accent2"/>
            </a:solidFill>
            <a:round/>
          </a:ln>
          <a:effectLst/>
        </c:spPr>
      </c:pivotFmt>
      <c:pivotFmt>
        <c:idx val="290"/>
        <c:spPr>
          <a:solidFill>
            <a:schemeClr val="accent2"/>
          </a:solidFill>
          <a:ln w="15875" cap="rnd">
            <a:solidFill>
              <a:schemeClr val="accent2"/>
            </a:solidFill>
            <a:round/>
          </a:ln>
          <a:effectLst/>
        </c:spPr>
      </c:pivotFmt>
      <c:pivotFmt>
        <c:idx val="291"/>
        <c:spPr>
          <a:solidFill>
            <a:schemeClr val="accent2"/>
          </a:solidFill>
          <a:ln w="15875" cap="rnd">
            <a:solidFill>
              <a:schemeClr val="accent2"/>
            </a:solidFill>
            <a:round/>
          </a:ln>
          <a:effectLst/>
        </c:spPr>
      </c:pivotFmt>
      <c:pivotFmt>
        <c:idx val="292"/>
        <c:spPr>
          <a:solidFill>
            <a:schemeClr val="accent2"/>
          </a:solidFill>
          <a:ln w="15875" cap="rnd">
            <a:solidFill>
              <a:schemeClr val="accent2"/>
            </a:solidFill>
            <a:round/>
          </a:ln>
          <a:effectLst/>
        </c:spPr>
      </c:pivotFmt>
      <c:pivotFmt>
        <c:idx val="293"/>
        <c:spPr>
          <a:solidFill>
            <a:schemeClr val="accent2"/>
          </a:solidFill>
          <a:ln w="15875" cap="rnd">
            <a:solidFill>
              <a:schemeClr val="accent2"/>
            </a:solidFill>
            <a:round/>
          </a:ln>
          <a:effectLst/>
        </c:spPr>
      </c:pivotFmt>
      <c:pivotFmt>
        <c:idx val="294"/>
        <c:spPr>
          <a:solidFill>
            <a:schemeClr val="accent2"/>
          </a:solidFill>
          <a:ln w="15875" cap="rnd">
            <a:solidFill>
              <a:schemeClr val="accent2"/>
            </a:solidFill>
            <a:round/>
          </a:ln>
          <a:effectLst/>
        </c:spPr>
      </c:pivotFmt>
      <c:pivotFmt>
        <c:idx val="29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6"/>
        <c:spPr>
          <a:solidFill>
            <a:schemeClr val="accent2"/>
          </a:solidFill>
          <a:ln w="15875" cap="rnd">
            <a:solidFill>
              <a:schemeClr val="accent2"/>
            </a:solidFill>
            <a:round/>
          </a:ln>
          <a:effectLst/>
        </c:spPr>
      </c:pivotFmt>
      <c:pivotFmt>
        <c:idx val="317"/>
        <c:spPr>
          <a:solidFill>
            <a:schemeClr val="accent2"/>
          </a:solidFill>
          <a:ln w="15875" cap="rnd">
            <a:solidFill>
              <a:schemeClr val="accent2"/>
            </a:solidFill>
            <a:round/>
          </a:ln>
          <a:effectLst/>
        </c:spPr>
      </c:pivotFmt>
      <c:pivotFmt>
        <c:idx val="318"/>
        <c:spPr>
          <a:solidFill>
            <a:schemeClr val="accent2"/>
          </a:solidFill>
          <a:ln w="15875" cap="rnd">
            <a:solidFill>
              <a:schemeClr val="accent2"/>
            </a:solidFill>
            <a:round/>
          </a:ln>
          <a:effectLst/>
        </c:spPr>
      </c:pivotFmt>
      <c:pivotFmt>
        <c:idx val="319"/>
        <c:spPr>
          <a:solidFill>
            <a:schemeClr val="accent2"/>
          </a:solidFill>
          <a:ln w="15875" cap="rnd">
            <a:solidFill>
              <a:schemeClr val="accent2"/>
            </a:solidFill>
            <a:round/>
          </a:ln>
          <a:effectLst/>
        </c:spPr>
      </c:pivotFmt>
      <c:pivotFmt>
        <c:idx val="320"/>
        <c:spPr>
          <a:solidFill>
            <a:schemeClr val="accent2"/>
          </a:solidFill>
          <a:ln w="15875" cap="rnd">
            <a:solidFill>
              <a:schemeClr val="accent2"/>
            </a:solidFill>
            <a:prstDash val="sysDot"/>
            <a:round/>
          </a:ln>
          <a:effectLst/>
        </c:spPr>
      </c:pivotFmt>
      <c:pivotFmt>
        <c:idx val="32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2"/>
        <c:spPr>
          <a:solidFill>
            <a:schemeClr val="accent2"/>
          </a:solidFill>
          <a:ln w="15875" cap="rnd">
            <a:solidFill>
              <a:schemeClr val="accent2"/>
            </a:solidFill>
            <a:round/>
          </a:ln>
          <a:effectLst/>
        </c:spPr>
      </c:pivotFmt>
      <c:pivotFmt>
        <c:idx val="343"/>
        <c:spPr>
          <a:solidFill>
            <a:schemeClr val="accent2"/>
          </a:solidFill>
          <a:ln w="15875" cap="rnd">
            <a:solidFill>
              <a:schemeClr val="accent2"/>
            </a:solidFill>
            <a:round/>
          </a:ln>
          <a:effectLst/>
        </c:spPr>
      </c:pivotFmt>
      <c:pivotFmt>
        <c:idx val="344"/>
        <c:spPr>
          <a:solidFill>
            <a:schemeClr val="accent2"/>
          </a:solidFill>
          <a:ln w="15875" cap="rnd">
            <a:solidFill>
              <a:schemeClr val="accent2"/>
            </a:solidFill>
            <a:round/>
          </a:ln>
          <a:effectLst/>
        </c:spPr>
      </c:pivotFmt>
      <c:pivotFmt>
        <c:idx val="345"/>
        <c:spPr>
          <a:solidFill>
            <a:schemeClr val="accent2"/>
          </a:solidFill>
          <a:ln w="15875" cap="rnd">
            <a:solidFill>
              <a:schemeClr val="accent2"/>
            </a:solidFill>
            <a:round/>
          </a:ln>
          <a:effectLst/>
        </c:spPr>
      </c:pivotFmt>
      <c:pivotFmt>
        <c:idx val="346"/>
        <c:spPr>
          <a:solidFill>
            <a:schemeClr val="accent2"/>
          </a:solidFill>
          <a:ln w="15875" cap="rnd">
            <a:solidFill>
              <a:schemeClr val="accent2"/>
            </a:solidFill>
            <a:prstDash val="sysDot"/>
            <a:round/>
          </a:ln>
          <a:effectLst/>
        </c:spPr>
      </c:pivotFmt>
      <c:pivotFmt>
        <c:idx val="34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8"/>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9"/>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0"/>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1"/>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2"/>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3"/>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4"/>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5"/>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6"/>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7"/>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8"/>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9"/>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0"/>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1"/>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2"/>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3"/>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4"/>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5"/>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6"/>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7"/>
        <c:dLbl>
          <c:idx val="0"/>
          <c:spPr>
            <a:noFill/>
            <a:ln>
              <a:noFill/>
            </a:ln>
            <a:effectLst/>
          </c:spPr>
          <c:txPr>
            <a:bodyPr rot="0" spcFirstLastPara="1" vertOverflow="ellipsis" vert="horz" wrap="square" lIns="38100" tIns="19050" rIns="38100" bIns="19050" anchor="ctr" anchorCtr="1">
              <a:spAutoFit/>
            </a:bodyPr>
            <a:lstStyle/>
            <a:p>
              <a:pPr rtl="0">
                <a:defRPr sz="11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8"/>
        <c:spPr>
          <a:solidFill>
            <a:schemeClr val="accent2"/>
          </a:solidFill>
          <a:ln w="15875" cap="rnd">
            <a:solidFill>
              <a:schemeClr val="accent2"/>
            </a:solidFill>
            <a:round/>
          </a:ln>
          <a:effectLst/>
        </c:spPr>
      </c:pivotFmt>
      <c:pivotFmt>
        <c:idx val="369"/>
        <c:spPr>
          <a:solidFill>
            <a:schemeClr val="accent2"/>
          </a:solidFill>
          <a:ln w="15875" cap="rnd">
            <a:solidFill>
              <a:schemeClr val="accent2"/>
            </a:solidFill>
            <a:round/>
          </a:ln>
          <a:effectLst/>
        </c:spPr>
      </c:pivotFmt>
      <c:pivotFmt>
        <c:idx val="370"/>
        <c:spPr>
          <a:solidFill>
            <a:schemeClr val="accent2"/>
          </a:solidFill>
          <a:ln w="15875" cap="rnd">
            <a:solidFill>
              <a:schemeClr val="accent2"/>
            </a:solidFill>
            <a:round/>
          </a:ln>
          <a:effectLst/>
        </c:spPr>
      </c:pivotFmt>
      <c:pivotFmt>
        <c:idx val="371"/>
        <c:spPr>
          <a:solidFill>
            <a:schemeClr val="accent2"/>
          </a:solidFill>
          <a:ln w="15875" cap="rnd">
            <a:solidFill>
              <a:schemeClr val="accent2"/>
            </a:solidFill>
            <a:round/>
          </a:ln>
          <a:effectLst/>
        </c:spPr>
      </c:pivotFmt>
      <c:pivotFmt>
        <c:idx val="372"/>
        <c:spPr>
          <a:solidFill>
            <a:schemeClr val="accent2"/>
          </a:solidFill>
          <a:ln w="15875" cap="rnd">
            <a:solidFill>
              <a:schemeClr val="accent2"/>
            </a:solidFill>
            <a:prstDash val="sysDot"/>
            <a:round/>
          </a:ln>
          <a:effectLst/>
        </c:spPr>
      </c:pivotFmt>
      <c:pivotFmt>
        <c:idx val="37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4"/>
        <c:spPr>
          <a:solidFill>
            <a:schemeClr val="accent2"/>
          </a:solidFill>
          <a:ln w="15875" cap="rnd">
            <a:solidFill>
              <a:schemeClr val="accent2"/>
            </a:solidFill>
            <a:round/>
          </a:ln>
          <a:effectLst/>
        </c:spPr>
      </c:pivotFmt>
      <c:pivotFmt>
        <c:idx val="395"/>
        <c:spPr>
          <a:solidFill>
            <a:schemeClr val="accent2"/>
          </a:solidFill>
          <a:ln w="15875" cap="rnd">
            <a:solidFill>
              <a:schemeClr val="accent2"/>
            </a:solidFill>
            <a:round/>
          </a:ln>
          <a:effectLst/>
        </c:spPr>
      </c:pivotFmt>
      <c:pivotFmt>
        <c:idx val="396"/>
        <c:spPr>
          <a:solidFill>
            <a:schemeClr val="accent2"/>
          </a:solidFill>
          <a:ln w="15875" cap="rnd">
            <a:solidFill>
              <a:schemeClr val="accent2"/>
            </a:solidFill>
            <a:round/>
          </a:ln>
          <a:effectLst/>
        </c:spPr>
      </c:pivotFmt>
      <c:pivotFmt>
        <c:idx val="397"/>
        <c:spPr>
          <a:solidFill>
            <a:schemeClr val="accent2"/>
          </a:solidFill>
          <a:ln w="15875" cap="rnd">
            <a:solidFill>
              <a:schemeClr val="accent2"/>
            </a:solidFill>
            <a:round/>
          </a:ln>
          <a:effectLst/>
        </c:spPr>
      </c:pivotFmt>
      <c:pivotFmt>
        <c:idx val="398"/>
        <c:spPr>
          <a:solidFill>
            <a:schemeClr val="accent2"/>
          </a:solidFill>
          <a:ln w="15875" cap="rnd">
            <a:solidFill>
              <a:schemeClr val="accent2"/>
            </a:solidFill>
            <a:prstDash val="sysDot"/>
            <a:round/>
          </a:ln>
          <a:effectLst/>
        </c:spPr>
      </c:pivotFmt>
      <c:pivotFmt>
        <c:idx val="39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2"/>
        <c:spPr>
          <a:solidFill>
            <a:schemeClr val="accent2"/>
          </a:solidFill>
          <a:ln w="15875" cap="rnd">
            <a:solidFill>
              <a:schemeClr val="accent2"/>
            </a:solidFill>
            <a:round/>
          </a:ln>
          <a:effectLst/>
        </c:spPr>
      </c:pivotFmt>
      <c:pivotFmt>
        <c:idx val="423"/>
        <c:spPr>
          <a:solidFill>
            <a:schemeClr val="accent2"/>
          </a:solidFill>
          <a:ln w="15875" cap="rnd">
            <a:solidFill>
              <a:schemeClr val="accent2"/>
            </a:solidFill>
            <a:round/>
          </a:ln>
          <a:effectLst/>
        </c:spPr>
      </c:pivotFmt>
      <c:pivotFmt>
        <c:idx val="424"/>
        <c:spPr>
          <a:solidFill>
            <a:schemeClr val="accent2"/>
          </a:solidFill>
          <a:ln w="15875" cap="rnd">
            <a:solidFill>
              <a:schemeClr val="accent2"/>
            </a:solidFill>
            <a:round/>
          </a:ln>
          <a:effectLst/>
        </c:spPr>
      </c:pivotFmt>
      <c:pivotFmt>
        <c:idx val="425"/>
        <c:spPr>
          <a:solidFill>
            <a:schemeClr val="accent2"/>
          </a:solidFill>
          <a:ln w="15875" cap="rnd">
            <a:solidFill>
              <a:schemeClr val="accent2"/>
            </a:solidFill>
            <a:round/>
          </a:ln>
          <a:effectLst/>
        </c:spPr>
      </c:pivotFmt>
      <c:pivotFmt>
        <c:idx val="426"/>
        <c:spPr>
          <a:solidFill>
            <a:schemeClr val="accent2"/>
          </a:solidFill>
          <a:ln w="15875" cap="rnd">
            <a:solidFill>
              <a:schemeClr val="accent2"/>
            </a:solidFill>
            <a:prstDash val="sysDot"/>
            <a:round/>
          </a:ln>
          <a:effectLst/>
        </c:spPr>
      </c:pivotFmt>
      <c:pivotFmt>
        <c:idx val="42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8"/>
      </c:pivotFmt>
      <c:pivotFmt>
        <c:idx val="429"/>
      </c:pivotFmt>
      <c:pivotFmt>
        <c:idx val="430"/>
      </c:pivotFmt>
      <c:pivotFmt>
        <c:idx val="431"/>
      </c:pivotFmt>
      <c:pivotFmt>
        <c:idx val="432"/>
      </c:pivotFmt>
      <c:pivotFmt>
        <c:idx val="433"/>
      </c:pivotFmt>
      <c:pivotFmt>
        <c:idx val="434"/>
      </c:pivotFmt>
      <c:pivotFmt>
        <c:idx val="435"/>
      </c:pivotFmt>
      <c:pivotFmt>
        <c:idx val="436"/>
      </c:pivotFmt>
      <c:pivotFmt>
        <c:idx val="437"/>
      </c:pivotFmt>
      <c:pivotFmt>
        <c:idx val="438"/>
      </c:pivotFmt>
      <c:pivotFmt>
        <c:idx val="439"/>
      </c:pivotFmt>
      <c:pivotFmt>
        <c:idx val="440"/>
      </c:pivotFmt>
      <c:pivotFmt>
        <c:idx val="441"/>
      </c:pivotFmt>
      <c:pivotFmt>
        <c:idx val="442"/>
      </c:pivotFmt>
      <c:pivotFmt>
        <c:idx val="443"/>
      </c:pivotFmt>
      <c:pivotFmt>
        <c:idx val="444"/>
      </c:pivotFmt>
      <c:pivotFmt>
        <c:idx val="445"/>
      </c:pivotFmt>
      <c:pivotFmt>
        <c:idx val="446"/>
      </c:pivotFmt>
      <c:pivotFmt>
        <c:idx val="447"/>
        <c:spPr>
          <a:solidFill>
            <a:schemeClr val="accent2"/>
          </a:solidFill>
          <a:ln w="15875" cap="rnd">
            <a:solidFill>
              <a:schemeClr val="accent2"/>
            </a:solidFill>
            <a:round/>
          </a:ln>
          <a:effectLst/>
        </c:spPr>
      </c:pivotFmt>
      <c:pivotFmt>
        <c:idx val="448"/>
        <c:dLbl>
          <c:idx val="0"/>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49"/>
        <c:spPr>
          <a:solidFill>
            <a:schemeClr val="accent2"/>
          </a:solidFill>
          <a:ln w="15875" cap="rnd">
            <a:solidFill>
              <a:schemeClr val="accent2"/>
            </a:solidFill>
            <a:round/>
          </a:ln>
          <a:effectLst/>
        </c:spPr>
      </c:pivotFmt>
      <c:pivotFmt>
        <c:idx val="450"/>
        <c:spPr>
          <a:solidFill>
            <a:schemeClr val="accent2"/>
          </a:solidFill>
          <a:ln w="15875" cap="rnd">
            <a:solidFill>
              <a:schemeClr val="accent2"/>
            </a:solidFill>
            <a:round/>
          </a:ln>
          <a:effectLst/>
        </c:spPr>
      </c:pivotFmt>
      <c:pivotFmt>
        <c:idx val="451"/>
        <c:spPr>
          <a:solidFill>
            <a:schemeClr val="accent2"/>
          </a:solidFill>
          <a:ln w="15875" cap="rnd">
            <a:solidFill>
              <a:schemeClr val="accent2"/>
            </a:solidFill>
            <a:round/>
          </a:ln>
          <a:effectLst/>
        </c:spPr>
      </c:pivotFmt>
      <c:pivotFmt>
        <c:idx val="452"/>
        <c:spPr>
          <a:solidFill>
            <a:schemeClr val="accent2"/>
          </a:solidFill>
          <a:ln w="15875" cap="rnd">
            <a:solidFill>
              <a:schemeClr val="accent2"/>
            </a:solidFill>
            <a:round/>
          </a:ln>
          <a:effectLst/>
        </c:spPr>
      </c:pivotFmt>
      <c:pivotFmt>
        <c:idx val="453"/>
        <c:spPr>
          <a:solidFill>
            <a:schemeClr val="accent2"/>
          </a:solidFill>
          <a:ln w="15875" cap="rnd">
            <a:solidFill>
              <a:schemeClr val="accent2"/>
            </a:solidFill>
            <a:prstDash val="sysDot"/>
            <a:round/>
          </a:ln>
          <a:effectLst/>
        </c:spPr>
      </c:pivotFmt>
      <c:pivotFmt>
        <c:idx val="45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45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5"/>
        <c:dLbl>
          <c:idx val="0"/>
          <c:layout>
            <c:manualLayout>
              <c:x val="-1.72791120590686E-2"/>
              <c:y val="-0.2011019822188011"/>
            </c:manualLayout>
          </c:layout>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ext>
          </c:extLst>
        </c:dLbl>
      </c:pivotFmt>
      <c:pivotFmt>
        <c:idx val="476"/>
        <c:spPr>
          <a:solidFill>
            <a:schemeClr val="accent2"/>
          </a:solidFill>
          <a:ln w="15875" cap="rnd">
            <a:solidFill>
              <a:schemeClr val="accent2"/>
            </a:solidFill>
            <a:round/>
          </a:ln>
          <a:effectLst/>
        </c:spPr>
        <c:marker>
          <c:symbol val="none"/>
        </c:marker>
      </c:pivotFmt>
      <c:pivotFmt>
        <c:idx val="477"/>
        <c:spPr>
          <a:solidFill>
            <a:schemeClr val="accent2"/>
          </a:solidFill>
          <a:ln w="15875" cap="rnd">
            <a:solidFill>
              <a:schemeClr val="accent2"/>
            </a:solidFill>
            <a:round/>
          </a:ln>
          <a:effectLst/>
        </c:spPr>
        <c:marker>
          <c:symbol val="none"/>
        </c:marker>
      </c:pivotFmt>
      <c:pivotFmt>
        <c:idx val="478"/>
        <c:spPr>
          <a:solidFill>
            <a:schemeClr val="accent2"/>
          </a:solidFill>
          <a:ln w="15875" cap="rnd">
            <a:solidFill>
              <a:schemeClr val="accent2"/>
            </a:solidFill>
            <a:round/>
          </a:ln>
          <a:effectLst/>
        </c:spPr>
        <c:marker>
          <c:symbol val="none"/>
        </c:marker>
      </c:pivotFmt>
      <c:pivotFmt>
        <c:idx val="479"/>
        <c:spPr>
          <a:solidFill>
            <a:schemeClr val="accent2"/>
          </a:solidFill>
          <a:ln w="15875" cap="rnd">
            <a:solidFill>
              <a:schemeClr val="accent2"/>
            </a:solidFill>
            <a:round/>
          </a:ln>
          <a:effectLst/>
        </c:spPr>
        <c:marker>
          <c:symbol val="none"/>
        </c:marker>
      </c:pivotFmt>
      <c:pivotFmt>
        <c:idx val="480"/>
        <c:spPr>
          <a:solidFill>
            <a:schemeClr val="accent2"/>
          </a:solidFill>
          <a:ln w="15875" cap="rnd">
            <a:solidFill>
              <a:schemeClr val="accent2"/>
            </a:solidFill>
            <a:prstDash val="sysDot"/>
            <a:round/>
          </a:ln>
          <a:effectLst/>
        </c:spPr>
        <c:marker>
          <c:symbol val="none"/>
        </c:marker>
      </c:pivotFmt>
      <c:pivotFmt>
        <c:idx val="48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48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0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0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02"/>
        <c:dLbl>
          <c:idx val="0"/>
          <c:layout>
            <c:manualLayout>
              <c:x val="-1.72791120590686E-2"/>
              <c:y val="-0.2011019822188011"/>
            </c:manualLayout>
          </c:layout>
          <c:tx>
            <c:rich>
              <a:bodyPr rot="0" spcFirstLastPara="1" vertOverflow="ellipsis" vert="horz" wrap="square" lIns="38100" tIns="19050" rIns="38100" bIns="19050" anchor="ctr" anchorCtr="1">
                <a:noAutofit/>
              </a:bodyPr>
              <a:lstStyle/>
              <a:p>
                <a:pPr rtl="0">
                  <a:defRPr sz="1200" b="1" i="0" u="none" strike="noStrike" kern="1200" baseline="0">
                    <a:solidFill>
                      <a:schemeClr val="accent2"/>
                    </a:solidFill>
                    <a:latin typeface="+mn-lt"/>
                    <a:ea typeface="+mn-ea"/>
                    <a:cs typeface="+mn-cs"/>
                  </a:defRPr>
                </a:pPr>
                <a:fld id="{995523FB-BD66-41DF-8A9E-C5D08010C191}" type="VALUE">
                  <a:rPr lang="en-150" sz="1200" b="0" i="0" u="none" strike="noStrike" kern="1200" baseline="0">
                    <a:solidFill>
                      <a:srgbClr val="ED7D31"/>
                    </a:solidFill>
                    <a:latin typeface="+mn-lt"/>
                    <a:ea typeface="+mn-ea"/>
                    <a:cs typeface="+mn-cs"/>
                  </a:rPr>
                  <a:pPr rtl="0">
                    <a:defRPr sz="1200" b="1" i="0" u="none" strike="noStrike" kern="1200" baseline="0">
                      <a:solidFill>
                        <a:schemeClr val="accent2"/>
                      </a:solidFill>
                      <a:latin typeface="+mn-lt"/>
                      <a:ea typeface="+mn-ea"/>
                      <a:cs typeface="+mn-cs"/>
                    </a:defRPr>
                  </a:pPr>
                  <a:t>[VALUE]</a:t>
                </a:fld>
                <a:endParaRPr lang="en-GB"/>
              </a:p>
            </c:rich>
          </c:tx>
          <c:numFmt formatCode="#,##0" sourceLinked="0"/>
          <c:spPr>
            <a:noFill/>
            <a:ln>
              <a:noFill/>
            </a:ln>
            <a:effectLst/>
          </c:spPr>
          <c:txPr>
            <a:bodyPr rot="0" spcFirstLastPara="1" vertOverflow="ellipsis" vert="horz" wrap="square" lIns="38100" tIns="19050" rIns="38100" bIns="19050" anchor="ctr" anchorCtr="1">
              <a:noAutofit/>
            </a:bodyPr>
            <a:lstStyle/>
            <a:p>
              <a:pPr rtl="0">
                <a:defRPr sz="1200" b="1"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15:dlblFieldTable/>
              <c15:showDataLabelsRange val="0"/>
            </c:ext>
          </c:extLst>
        </c:dLbl>
      </c:pivotFmt>
      <c:pivotFmt>
        <c:idx val="503"/>
        <c:spPr>
          <a:solidFill>
            <a:schemeClr val="accent2"/>
          </a:solidFill>
          <a:ln w="15875" cap="rnd">
            <a:solidFill>
              <a:schemeClr val="accent2"/>
            </a:solidFill>
            <a:round/>
          </a:ln>
          <a:effectLst/>
        </c:spPr>
        <c:marker>
          <c:symbol val="none"/>
        </c:marker>
      </c:pivotFmt>
      <c:pivotFmt>
        <c:idx val="504"/>
        <c:spPr>
          <a:solidFill>
            <a:schemeClr val="accent2"/>
          </a:solidFill>
          <a:ln w="15875" cap="rnd">
            <a:solidFill>
              <a:schemeClr val="accent2"/>
            </a:solidFill>
            <a:round/>
          </a:ln>
          <a:effectLst/>
        </c:spPr>
        <c:marker>
          <c:symbol val="none"/>
        </c:marker>
      </c:pivotFmt>
      <c:pivotFmt>
        <c:idx val="505"/>
        <c:spPr>
          <a:solidFill>
            <a:schemeClr val="accent2"/>
          </a:solidFill>
          <a:ln w="15875" cap="rnd">
            <a:solidFill>
              <a:schemeClr val="accent2"/>
            </a:solidFill>
            <a:round/>
          </a:ln>
          <a:effectLst/>
        </c:spPr>
        <c:marker>
          <c:symbol val="none"/>
        </c:marker>
      </c:pivotFmt>
      <c:pivotFmt>
        <c:idx val="506"/>
        <c:spPr>
          <a:solidFill>
            <a:schemeClr val="accent2"/>
          </a:solidFill>
          <a:ln w="15875" cap="rnd">
            <a:solidFill>
              <a:schemeClr val="accent2"/>
            </a:solidFill>
            <a:round/>
          </a:ln>
          <a:effectLst/>
        </c:spPr>
        <c:marker>
          <c:symbol val="none"/>
        </c:marker>
      </c:pivotFmt>
      <c:pivotFmt>
        <c:idx val="507"/>
        <c:spPr>
          <a:solidFill>
            <a:schemeClr val="accent2"/>
          </a:solidFill>
          <a:ln w="15875" cap="rnd">
            <a:solidFill>
              <a:schemeClr val="accent2"/>
            </a:solidFill>
            <a:prstDash val="sysDot"/>
            <a:round/>
          </a:ln>
          <a:effectLst/>
        </c:spPr>
        <c:marker>
          <c:symbol val="none"/>
        </c:marker>
      </c:pivotFmt>
      <c:pivotFmt>
        <c:idx val="508"/>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09"/>
        <c:spPr>
          <a:solidFill>
            <a:schemeClr val="accent2"/>
          </a:solidFill>
          <a:ln w="15875" cap="rnd">
            <a:solidFill>
              <a:schemeClr val="accent2"/>
            </a:solidFill>
            <a:round/>
          </a:ln>
          <a:effectLst/>
        </c:spPr>
        <c:marker>
          <c:symbol val="none"/>
        </c:marker>
      </c:pivotFmt>
      <c:pivotFmt>
        <c:idx val="510"/>
        <c:spPr>
          <a:solidFill>
            <a:schemeClr val="accent2"/>
          </a:solidFill>
          <a:ln w="15875" cap="rnd">
            <a:solidFill>
              <a:schemeClr val="accent2"/>
            </a:solidFill>
            <a:round/>
          </a:ln>
          <a:effectLst/>
        </c:spPr>
        <c:marker>
          <c:symbol val="none"/>
        </c:marker>
      </c:pivotFmt>
      <c:pivotFmt>
        <c:idx val="511"/>
        <c:spPr>
          <a:solidFill>
            <a:schemeClr val="accent2"/>
          </a:solidFill>
          <a:ln w="15875" cap="rnd">
            <a:solidFill>
              <a:schemeClr val="accent2"/>
            </a:solidFill>
            <a:round/>
          </a:ln>
          <a:effectLst/>
        </c:spPr>
        <c:marker>
          <c:symbol val="none"/>
        </c:marker>
      </c:pivotFmt>
      <c:pivotFmt>
        <c:idx val="512"/>
        <c:spPr>
          <a:solidFill>
            <a:schemeClr val="accent2"/>
          </a:solidFill>
          <a:ln w="15875" cap="rnd">
            <a:solidFill>
              <a:schemeClr val="accent2"/>
            </a:solidFill>
            <a:round/>
          </a:ln>
          <a:effectLst/>
        </c:spPr>
        <c:marker>
          <c:symbol val="none"/>
        </c:marker>
      </c:pivotFmt>
      <c:pivotFmt>
        <c:idx val="513"/>
        <c:spPr>
          <a:solidFill>
            <a:schemeClr val="accent2"/>
          </a:solidFill>
          <a:ln w="15875" cap="rnd">
            <a:solidFill>
              <a:schemeClr val="accent2"/>
            </a:solidFill>
            <a:round/>
          </a:ln>
          <a:effectLst/>
        </c:spPr>
        <c:marker>
          <c:symbol val="none"/>
        </c:marker>
      </c:pivotFmt>
      <c:pivotFmt>
        <c:idx val="514"/>
        <c:spPr>
          <a:solidFill>
            <a:schemeClr val="accent2"/>
          </a:solidFill>
          <a:ln w="15875" cap="rnd">
            <a:solidFill>
              <a:schemeClr val="accent2"/>
            </a:solidFill>
            <a:round/>
          </a:ln>
          <a:effectLst/>
        </c:spPr>
        <c:marker>
          <c:symbol val="none"/>
        </c:marker>
      </c:pivotFmt>
      <c:pivotFmt>
        <c:idx val="515"/>
        <c:spPr>
          <a:solidFill>
            <a:schemeClr val="accent2"/>
          </a:solidFill>
          <a:ln w="15875" cap="rnd">
            <a:solidFill>
              <a:schemeClr val="accent2"/>
            </a:solidFill>
            <a:round/>
          </a:ln>
          <a:effectLst/>
        </c:spPr>
        <c:marker>
          <c:symbol val="none"/>
        </c:marker>
      </c:pivotFmt>
      <c:pivotFmt>
        <c:idx val="516"/>
        <c:spPr>
          <a:solidFill>
            <a:schemeClr val="accent2"/>
          </a:solidFill>
          <a:ln w="15875" cap="rnd">
            <a:solidFill>
              <a:schemeClr val="accent2"/>
            </a:solidFill>
            <a:round/>
          </a:ln>
          <a:effectLst/>
        </c:spPr>
        <c:marker>
          <c:symbol val="none"/>
        </c:marker>
      </c:pivotFmt>
      <c:pivotFmt>
        <c:idx val="517"/>
        <c:spPr>
          <a:solidFill>
            <a:schemeClr val="accent2"/>
          </a:solidFill>
          <a:ln w="15875" cap="rnd">
            <a:solidFill>
              <a:schemeClr val="accent2"/>
            </a:solidFill>
            <a:round/>
          </a:ln>
          <a:effectLst/>
        </c:spPr>
        <c:marker>
          <c:symbol val="none"/>
        </c:marker>
      </c:pivotFmt>
      <c:pivotFmt>
        <c:idx val="518"/>
        <c:spPr>
          <a:solidFill>
            <a:schemeClr val="accent2"/>
          </a:solidFill>
          <a:ln w="15875" cap="rnd">
            <a:solidFill>
              <a:schemeClr val="accent2"/>
            </a:solidFill>
            <a:round/>
          </a:ln>
          <a:effectLst/>
        </c:spPr>
        <c:marker>
          <c:symbol val="none"/>
        </c:marker>
      </c:pivotFmt>
      <c:pivotFmt>
        <c:idx val="519"/>
        <c:spPr>
          <a:solidFill>
            <a:schemeClr val="accent2"/>
          </a:solidFill>
          <a:ln w="15875" cap="rnd">
            <a:solidFill>
              <a:schemeClr val="accent2"/>
            </a:solidFill>
            <a:round/>
          </a:ln>
          <a:effectLst/>
        </c:spPr>
        <c:marker>
          <c:symbol val="none"/>
        </c:marker>
      </c:pivotFmt>
      <c:pivotFmt>
        <c:idx val="520"/>
        <c:spPr>
          <a:solidFill>
            <a:schemeClr val="accent2"/>
          </a:solidFill>
          <a:ln w="15875" cap="rnd">
            <a:solidFill>
              <a:schemeClr val="accent2"/>
            </a:solidFill>
            <a:round/>
          </a:ln>
          <a:effectLst/>
        </c:spPr>
        <c:marker>
          <c:symbol val="none"/>
        </c:marker>
      </c:pivotFmt>
      <c:pivotFmt>
        <c:idx val="521"/>
        <c:spPr>
          <a:solidFill>
            <a:schemeClr val="accent2"/>
          </a:solidFill>
          <a:ln w="15875" cap="rnd">
            <a:solidFill>
              <a:schemeClr val="accent2"/>
            </a:solidFill>
            <a:round/>
          </a:ln>
          <a:effectLst/>
        </c:spPr>
        <c:marker>
          <c:symbol val="none"/>
        </c:marker>
      </c:pivotFmt>
      <c:pivotFmt>
        <c:idx val="522"/>
        <c:spPr>
          <a:solidFill>
            <a:schemeClr val="accent2"/>
          </a:solidFill>
          <a:ln w="15875" cap="rnd">
            <a:solidFill>
              <a:schemeClr val="accent2"/>
            </a:solidFill>
            <a:round/>
          </a:ln>
          <a:effectLst/>
        </c:spPr>
        <c:marker>
          <c:symbol val="none"/>
        </c:marker>
      </c:pivotFmt>
      <c:pivotFmt>
        <c:idx val="523"/>
        <c:spPr>
          <a:solidFill>
            <a:schemeClr val="accent2"/>
          </a:solidFill>
          <a:ln w="15875" cap="rnd">
            <a:solidFill>
              <a:schemeClr val="accent2"/>
            </a:solidFill>
            <a:round/>
          </a:ln>
          <a:effectLst/>
        </c:spPr>
        <c:marker>
          <c:symbol val="none"/>
        </c:marker>
      </c:pivotFmt>
      <c:pivotFmt>
        <c:idx val="524"/>
        <c:spPr>
          <a:solidFill>
            <a:schemeClr val="accent2"/>
          </a:solidFill>
          <a:ln w="15875" cap="rnd">
            <a:solidFill>
              <a:schemeClr val="accent2"/>
            </a:solidFill>
            <a:round/>
          </a:ln>
          <a:effectLst/>
        </c:spPr>
        <c:marker>
          <c:symbol val="none"/>
        </c:marker>
      </c:pivotFmt>
      <c:pivotFmt>
        <c:idx val="525"/>
        <c:spPr>
          <a:solidFill>
            <a:schemeClr val="accent2"/>
          </a:solidFill>
          <a:ln w="15875" cap="rnd">
            <a:solidFill>
              <a:schemeClr val="accent2"/>
            </a:solidFill>
            <a:round/>
          </a:ln>
          <a:effectLst/>
        </c:spPr>
        <c:marker>
          <c:symbol val="none"/>
        </c:marker>
      </c:pivotFmt>
      <c:pivotFmt>
        <c:idx val="526"/>
        <c:spPr>
          <a:solidFill>
            <a:schemeClr val="accent2"/>
          </a:solidFill>
          <a:ln w="15875" cap="rnd">
            <a:solidFill>
              <a:schemeClr val="accent2"/>
            </a:solidFill>
            <a:round/>
          </a:ln>
          <a:effectLst/>
        </c:spPr>
        <c:marker>
          <c:symbol val="none"/>
        </c:marker>
      </c:pivotFmt>
      <c:pivotFmt>
        <c:idx val="527"/>
        <c:spPr>
          <a:solidFill>
            <a:schemeClr val="accent2"/>
          </a:solidFill>
          <a:ln w="15875" cap="rnd">
            <a:solidFill>
              <a:schemeClr val="accent2"/>
            </a:solidFill>
            <a:round/>
          </a:ln>
          <a:effectLst/>
        </c:spPr>
        <c:marker>
          <c:symbol val="none"/>
        </c:marker>
      </c:pivotFmt>
      <c:pivotFmt>
        <c:idx val="528"/>
        <c:spPr>
          <a:solidFill>
            <a:schemeClr val="accent2"/>
          </a:solidFill>
          <a:ln w="15875" cap="rnd">
            <a:solidFill>
              <a:schemeClr val="accent2"/>
            </a:solidFill>
            <a:round/>
          </a:ln>
          <a:effectLst/>
        </c:spPr>
        <c:marker>
          <c:symbol val="none"/>
        </c:marker>
      </c:pivotFmt>
      <c:pivotFmt>
        <c:idx val="529"/>
        <c:spPr>
          <a:solidFill>
            <a:schemeClr val="accent2"/>
          </a:solidFill>
          <a:ln w="15875" cap="rnd">
            <a:solidFill>
              <a:schemeClr val="accent2"/>
            </a:solidFill>
            <a:round/>
          </a:ln>
          <a:effectLst/>
        </c:spPr>
        <c:marker>
          <c:symbol val="none"/>
        </c:marker>
      </c:pivotFmt>
      <c:pivotFmt>
        <c:idx val="53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31"/>
        <c:spPr>
          <a:solidFill>
            <a:schemeClr val="accent2"/>
          </a:solidFill>
          <a:ln w="15875" cap="rnd">
            <a:solidFill>
              <a:schemeClr val="accent2"/>
            </a:solidFill>
            <a:round/>
          </a:ln>
          <a:effectLst/>
        </c:spPr>
        <c:marker>
          <c:symbol val="none"/>
        </c:marker>
      </c:pivotFmt>
      <c:pivotFmt>
        <c:idx val="532"/>
        <c:spPr>
          <a:solidFill>
            <a:schemeClr val="accent2"/>
          </a:solidFill>
          <a:ln w="15875" cap="rnd">
            <a:solidFill>
              <a:schemeClr val="accent2"/>
            </a:solidFill>
            <a:round/>
          </a:ln>
          <a:effectLst/>
        </c:spPr>
        <c:marker>
          <c:symbol val="none"/>
        </c:marker>
      </c:pivotFmt>
      <c:pivotFmt>
        <c:idx val="533"/>
        <c:spPr>
          <a:solidFill>
            <a:schemeClr val="accent2"/>
          </a:solidFill>
          <a:ln w="15875" cap="rnd">
            <a:solidFill>
              <a:schemeClr val="accent2"/>
            </a:solidFill>
            <a:round/>
          </a:ln>
          <a:effectLst/>
        </c:spPr>
        <c:marker>
          <c:symbol val="none"/>
        </c:marker>
      </c:pivotFmt>
      <c:pivotFmt>
        <c:idx val="534"/>
        <c:spPr>
          <a:solidFill>
            <a:schemeClr val="accent2"/>
          </a:solidFill>
          <a:ln w="15875" cap="rnd">
            <a:solidFill>
              <a:schemeClr val="accent2"/>
            </a:solidFill>
            <a:round/>
          </a:ln>
          <a:effectLst/>
        </c:spPr>
        <c:marker>
          <c:symbol val="none"/>
        </c:marker>
      </c:pivotFmt>
      <c:pivotFmt>
        <c:idx val="535"/>
        <c:spPr>
          <a:solidFill>
            <a:schemeClr val="accent2"/>
          </a:solidFill>
          <a:ln w="15875" cap="rnd">
            <a:solidFill>
              <a:schemeClr val="accent2"/>
            </a:solidFill>
            <a:prstDash val="sysDot"/>
            <a:round/>
          </a:ln>
          <a:effectLst/>
        </c:spPr>
        <c:marker>
          <c:symbol val="none"/>
        </c:marker>
      </c:pivotFmt>
      <c:pivotFmt>
        <c:idx val="536"/>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37"/>
        <c:spPr>
          <a:solidFill>
            <a:schemeClr val="accent2"/>
          </a:solidFill>
          <a:ln w="15875" cap="rnd">
            <a:solidFill>
              <a:schemeClr val="accent2"/>
            </a:solidFill>
            <a:round/>
          </a:ln>
          <a:effectLst/>
        </c:spPr>
        <c:marker>
          <c:symbol val="none"/>
        </c:marker>
      </c:pivotFmt>
      <c:pivotFmt>
        <c:idx val="538"/>
        <c:spPr>
          <a:solidFill>
            <a:schemeClr val="accent2"/>
          </a:solidFill>
          <a:ln w="15875" cap="rnd">
            <a:solidFill>
              <a:schemeClr val="accent2"/>
            </a:solidFill>
            <a:round/>
          </a:ln>
          <a:effectLst/>
        </c:spPr>
        <c:marker>
          <c:symbol val="none"/>
        </c:marker>
      </c:pivotFmt>
      <c:pivotFmt>
        <c:idx val="539"/>
        <c:spPr>
          <a:solidFill>
            <a:schemeClr val="accent2"/>
          </a:solidFill>
          <a:ln w="15875" cap="rnd">
            <a:solidFill>
              <a:schemeClr val="accent2"/>
            </a:solidFill>
            <a:round/>
          </a:ln>
          <a:effectLst/>
        </c:spPr>
        <c:marker>
          <c:symbol val="none"/>
        </c:marker>
      </c:pivotFmt>
      <c:pivotFmt>
        <c:idx val="540"/>
        <c:spPr>
          <a:solidFill>
            <a:schemeClr val="accent2"/>
          </a:solidFill>
          <a:ln w="15875" cap="rnd">
            <a:solidFill>
              <a:schemeClr val="accent2"/>
            </a:solidFill>
            <a:round/>
          </a:ln>
          <a:effectLst/>
        </c:spPr>
        <c:marker>
          <c:symbol val="none"/>
        </c:marker>
      </c:pivotFmt>
      <c:pivotFmt>
        <c:idx val="541"/>
        <c:spPr>
          <a:solidFill>
            <a:schemeClr val="accent2"/>
          </a:solidFill>
          <a:ln w="15875" cap="rnd">
            <a:solidFill>
              <a:schemeClr val="accent2"/>
            </a:solidFill>
            <a:round/>
          </a:ln>
          <a:effectLst/>
        </c:spPr>
        <c:marker>
          <c:symbol val="none"/>
        </c:marker>
      </c:pivotFmt>
      <c:pivotFmt>
        <c:idx val="542"/>
        <c:spPr>
          <a:solidFill>
            <a:schemeClr val="accent2"/>
          </a:solidFill>
          <a:ln w="15875" cap="rnd">
            <a:solidFill>
              <a:schemeClr val="accent2"/>
            </a:solidFill>
            <a:round/>
          </a:ln>
          <a:effectLst/>
        </c:spPr>
        <c:marker>
          <c:symbol val="none"/>
        </c:marker>
      </c:pivotFmt>
      <c:pivotFmt>
        <c:idx val="543"/>
        <c:spPr>
          <a:solidFill>
            <a:schemeClr val="accent2"/>
          </a:solidFill>
          <a:ln w="15875" cap="rnd">
            <a:solidFill>
              <a:schemeClr val="accent2"/>
            </a:solidFill>
            <a:round/>
          </a:ln>
          <a:effectLst/>
        </c:spPr>
        <c:marker>
          <c:symbol val="none"/>
        </c:marker>
      </c:pivotFmt>
      <c:pivotFmt>
        <c:idx val="544"/>
        <c:spPr>
          <a:solidFill>
            <a:schemeClr val="accent2"/>
          </a:solidFill>
          <a:ln w="15875" cap="rnd">
            <a:solidFill>
              <a:schemeClr val="accent2"/>
            </a:solidFill>
            <a:round/>
          </a:ln>
          <a:effectLst/>
        </c:spPr>
        <c:marker>
          <c:symbol val="none"/>
        </c:marker>
      </c:pivotFmt>
      <c:pivotFmt>
        <c:idx val="545"/>
        <c:spPr>
          <a:solidFill>
            <a:schemeClr val="accent2"/>
          </a:solidFill>
          <a:ln w="15875" cap="rnd">
            <a:solidFill>
              <a:schemeClr val="accent2"/>
            </a:solidFill>
            <a:round/>
          </a:ln>
          <a:effectLst/>
        </c:spPr>
        <c:marker>
          <c:symbol val="none"/>
        </c:marker>
      </c:pivotFmt>
      <c:pivotFmt>
        <c:idx val="546"/>
        <c:spPr>
          <a:solidFill>
            <a:schemeClr val="accent2"/>
          </a:solidFill>
          <a:ln w="15875" cap="rnd">
            <a:solidFill>
              <a:schemeClr val="accent2"/>
            </a:solidFill>
            <a:round/>
          </a:ln>
          <a:effectLst/>
        </c:spPr>
        <c:marker>
          <c:symbol val="none"/>
        </c:marker>
      </c:pivotFmt>
      <c:pivotFmt>
        <c:idx val="547"/>
        <c:spPr>
          <a:solidFill>
            <a:schemeClr val="accent2"/>
          </a:solidFill>
          <a:ln w="15875" cap="rnd">
            <a:solidFill>
              <a:schemeClr val="accent2"/>
            </a:solidFill>
            <a:round/>
          </a:ln>
          <a:effectLst/>
        </c:spPr>
        <c:marker>
          <c:symbol val="none"/>
        </c:marker>
      </c:pivotFmt>
      <c:pivotFmt>
        <c:idx val="548"/>
        <c:spPr>
          <a:solidFill>
            <a:schemeClr val="accent2"/>
          </a:solidFill>
          <a:ln w="15875" cap="rnd">
            <a:solidFill>
              <a:schemeClr val="accent2"/>
            </a:solidFill>
            <a:round/>
          </a:ln>
          <a:effectLst/>
        </c:spPr>
        <c:marker>
          <c:symbol val="none"/>
        </c:marker>
      </c:pivotFmt>
      <c:pivotFmt>
        <c:idx val="549"/>
        <c:spPr>
          <a:solidFill>
            <a:schemeClr val="accent2"/>
          </a:solidFill>
          <a:ln w="15875" cap="rnd">
            <a:solidFill>
              <a:schemeClr val="accent2"/>
            </a:solidFill>
            <a:round/>
          </a:ln>
          <a:effectLst/>
        </c:spPr>
        <c:marker>
          <c:symbol val="none"/>
        </c:marker>
      </c:pivotFmt>
      <c:pivotFmt>
        <c:idx val="550"/>
        <c:spPr>
          <a:solidFill>
            <a:schemeClr val="accent2"/>
          </a:solidFill>
          <a:ln w="15875" cap="rnd">
            <a:solidFill>
              <a:schemeClr val="accent2"/>
            </a:solidFill>
            <a:round/>
          </a:ln>
          <a:effectLst/>
        </c:spPr>
        <c:marker>
          <c:symbol val="none"/>
        </c:marker>
      </c:pivotFmt>
      <c:pivotFmt>
        <c:idx val="551"/>
        <c:spPr>
          <a:solidFill>
            <a:schemeClr val="accent2"/>
          </a:solidFill>
          <a:ln w="15875" cap="rnd">
            <a:solidFill>
              <a:schemeClr val="accent2"/>
            </a:solidFill>
            <a:round/>
          </a:ln>
          <a:effectLst/>
        </c:spPr>
        <c:marker>
          <c:symbol val="none"/>
        </c:marker>
      </c:pivotFmt>
      <c:pivotFmt>
        <c:idx val="552"/>
        <c:spPr>
          <a:solidFill>
            <a:schemeClr val="accent2"/>
          </a:solidFill>
          <a:ln w="15875" cap="rnd">
            <a:solidFill>
              <a:schemeClr val="accent2"/>
            </a:solidFill>
            <a:round/>
          </a:ln>
          <a:effectLst/>
        </c:spPr>
        <c:marker>
          <c:symbol val="none"/>
        </c:marker>
      </c:pivotFmt>
      <c:pivotFmt>
        <c:idx val="553"/>
        <c:spPr>
          <a:solidFill>
            <a:schemeClr val="accent2"/>
          </a:solidFill>
          <a:ln w="15875" cap="rnd">
            <a:solidFill>
              <a:schemeClr val="accent2"/>
            </a:solidFill>
            <a:round/>
          </a:ln>
          <a:effectLst/>
        </c:spPr>
        <c:marker>
          <c:symbol val="none"/>
        </c:marker>
      </c:pivotFmt>
      <c:pivotFmt>
        <c:idx val="554"/>
        <c:spPr>
          <a:solidFill>
            <a:schemeClr val="accent2"/>
          </a:solidFill>
          <a:ln w="15875" cap="rnd">
            <a:solidFill>
              <a:schemeClr val="accent2"/>
            </a:solidFill>
            <a:round/>
          </a:ln>
          <a:effectLst/>
        </c:spPr>
        <c:marker>
          <c:symbol val="none"/>
        </c:marker>
      </c:pivotFmt>
      <c:pivotFmt>
        <c:idx val="555"/>
        <c:spPr>
          <a:solidFill>
            <a:schemeClr val="accent2"/>
          </a:solidFill>
          <a:ln w="15875" cap="rnd">
            <a:solidFill>
              <a:schemeClr val="accent2"/>
            </a:solidFill>
            <a:round/>
          </a:ln>
          <a:effectLst/>
        </c:spPr>
        <c:marker>
          <c:symbol val="none"/>
        </c:marker>
      </c:pivotFmt>
      <c:pivotFmt>
        <c:idx val="556"/>
        <c:spPr>
          <a:solidFill>
            <a:schemeClr val="accent2"/>
          </a:solidFill>
          <a:ln w="15875" cap="rnd">
            <a:solidFill>
              <a:schemeClr val="accent2"/>
            </a:solidFill>
            <a:round/>
          </a:ln>
          <a:effectLst/>
        </c:spPr>
        <c:marker>
          <c:symbol val="none"/>
        </c:marker>
      </c:pivotFmt>
      <c:pivotFmt>
        <c:idx val="557"/>
        <c:spPr>
          <a:solidFill>
            <a:schemeClr val="accent2"/>
          </a:solidFill>
          <a:ln w="15875" cap="rnd">
            <a:solidFill>
              <a:schemeClr val="accent2"/>
            </a:solidFill>
            <a:round/>
          </a:ln>
          <a:effectLst/>
        </c:spPr>
        <c:marker>
          <c:symbol val="none"/>
        </c:marker>
      </c:pivotFmt>
      <c:pivotFmt>
        <c:idx val="558"/>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59"/>
        <c:spPr>
          <a:solidFill>
            <a:schemeClr val="accent2"/>
          </a:solidFill>
          <a:ln w="15875" cap="rnd">
            <a:solidFill>
              <a:schemeClr val="accent2"/>
            </a:solidFill>
            <a:round/>
          </a:ln>
          <a:effectLst/>
        </c:spPr>
        <c:marker>
          <c:symbol val="none"/>
        </c:marker>
      </c:pivotFmt>
      <c:pivotFmt>
        <c:idx val="560"/>
        <c:spPr>
          <a:solidFill>
            <a:schemeClr val="accent2"/>
          </a:solidFill>
          <a:ln w="15875" cap="rnd">
            <a:solidFill>
              <a:schemeClr val="accent2"/>
            </a:solidFill>
            <a:round/>
          </a:ln>
          <a:effectLst/>
        </c:spPr>
        <c:marker>
          <c:symbol val="none"/>
        </c:marker>
      </c:pivotFmt>
      <c:pivotFmt>
        <c:idx val="561"/>
        <c:spPr>
          <a:solidFill>
            <a:schemeClr val="accent2"/>
          </a:solidFill>
          <a:ln w="15875" cap="rnd">
            <a:solidFill>
              <a:schemeClr val="accent2"/>
            </a:solidFill>
            <a:round/>
          </a:ln>
          <a:effectLst/>
        </c:spPr>
        <c:marker>
          <c:symbol val="none"/>
        </c:marker>
      </c:pivotFmt>
      <c:pivotFmt>
        <c:idx val="562"/>
        <c:spPr>
          <a:solidFill>
            <a:schemeClr val="accent2"/>
          </a:solidFill>
          <a:ln w="15875" cap="rnd">
            <a:solidFill>
              <a:schemeClr val="accent2"/>
            </a:solidFill>
            <a:round/>
          </a:ln>
          <a:effectLst/>
        </c:spPr>
        <c:marker>
          <c:symbol val="none"/>
        </c:marker>
      </c:pivotFmt>
      <c:pivotFmt>
        <c:idx val="563"/>
        <c:spPr>
          <a:solidFill>
            <a:schemeClr val="accent2"/>
          </a:solidFill>
          <a:ln w="15875" cap="rnd">
            <a:solidFill>
              <a:schemeClr val="accent2"/>
            </a:solidFill>
            <a:prstDash val="sysDot"/>
            <a:round/>
          </a:ln>
          <a:effectLst/>
        </c:spPr>
        <c:marker>
          <c:symbol val="none"/>
        </c:marker>
      </c:pivotFmt>
      <c:pivotFmt>
        <c:idx val="56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65"/>
        <c:spPr>
          <a:solidFill>
            <a:schemeClr val="accent2"/>
          </a:solidFill>
          <a:ln w="15875" cap="rnd">
            <a:solidFill>
              <a:schemeClr val="accent2"/>
            </a:solidFill>
            <a:round/>
          </a:ln>
          <a:effectLst/>
        </c:spPr>
        <c:marker>
          <c:symbol val="none"/>
        </c:marker>
      </c:pivotFmt>
      <c:pivotFmt>
        <c:idx val="566"/>
        <c:spPr>
          <a:solidFill>
            <a:schemeClr val="accent2"/>
          </a:solidFill>
          <a:ln w="15875" cap="rnd">
            <a:solidFill>
              <a:schemeClr val="accent2"/>
            </a:solidFill>
            <a:round/>
          </a:ln>
          <a:effectLst/>
        </c:spPr>
        <c:marker>
          <c:symbol val="none"/>
        </c:marker>
      </c:pivotFmt>
      <c:pivotFmt>
        <c:idx val="567"/>
        <c:spPr>
          <a:solidFill>
            <a:schemeClr val="accent2"/>
          </a:solidFill>
          <a:ln w="15875" cap="rnd">
            <a:solidFill>
              <a:schemeClr val="accent2"/>
            </a:solidFill>
            <a:round/>
          </a:ln>
          <a:effectLst/>
        </c:spPr>
        <c:marker>
          <c:symbol val="none"/>
        </c:marker>
      </c:pivotFmt>
      <c:pivotFmt>
        <c:idx val="568"/>
        <c:spPr>
          <a:solidFill>
            <a:schemeClr val="accent2"/>
          </a:solidFill>
          <a:ln w="15875" cap="rnd">
            <a:solidFill>
              <a:schemeClr val="accent2"/>
            </a:solidFill>
            <a:round/>
          </a:ln>
          <a:effectLst/>
        </c:spPr>
        <c:marker>
          <c:symbol val="none"/>
        </c:marker>
      </c:pivotFmt>
      <c:pivotFmt>
        <c:idx val="569"/>
        <c:spPr>
          <a:solidFill>
            <a:schemeClr val="accent2"/>
          </a:solidFill>
          <a:ln w="15875" cap="rnd">
            <a:solidFill>
              <a:schemeClr val="accent2"/>
            </a:solidFill>
            <a:round/>
          </a:ln>
          <a:effectLst/>
        </c:spPr>
        <c:marker>
          <c:symbol val="none"/>
        </c:marker>
      </c:pivotFmt>
      <c:pivotFmt>
        <c:idx val="570"/>
        <c:spPr>
          <a:solidFill>
            <a:schemeClr val="accent2"/>
          </a:solidFill>
          <a:ln w="15875" cap="rnd">
            <a:solidFill>
              <a:schemeClr val="accent2"/>
            </a:solidFill>
            <a:round/>
          </a:ln>
          <a:effectLst/>
        </c:spPr>
        <c:marker>
          <c:symbol val="none"/>
        </c:marker>
      </c:pivotFmt>
      <c:pivotFmt>
        <c:idx val="571"/>
        <c:spPr>
          <a:solidFill>
            <a:schemeClr val="accent2"/>
          </a:solidFill>
          <a:ln w="15875" cap="rnd">
            <a:solidFill>
              <a:schemeClr val="accent2"/>
            </a:solidFill>
            <a:round/>
          </a:ln>
          <a:effectLst/>
        </c:spPr>
        <c:marker>
          <c:symbol val="none"/>
        </c:marker>
      </c:pivotFmt>
      <c:pivotFmt>
        <c:idx val="572"/>
        <c:spPr>
          <a:solidFill>
            <a:schemeClr val="accent2"/>
          </a:solidFill>
          <a:ln w="15875" cap="rnd">
            <a:solidFill>
              <a:schemeClr val="accent2"/>
            </a:solidFill>
            <a:round/>
          </a:ln>
          <a:effectLst/>
        </c:spPr>
        <c:marker>
          <c:symbol val="none"/>
        </c:marker>
      </c:pivotFmt>
      <c:pivotFmt>
        <c:idx val="573"/>
        <c:spPr>
          <a:solidFill>
            <a:schemeClr val="accent2"/>
          </a:solidFill>
          <a:ln w="15875" cap="rnd">
            <a:solidFill>
              <a:schemeClr val="accent2"/>
            </a:solidFill>
            <a:round/>
          </a:ln>
          <a:effectLst/>
        </c:spPr>
        <c:marker>
          <c:symbol val="none"/>
        </c:marker>
      </c:pivotFmt>
      <c:pivotFmt>
        <c:idx val="574"/>
        <c:spPr>
          <a:solidFill>
            <a:schemeClr val="accent2"/>
          </a:solidFill>
          <a:ln w="15875" cap="rnd">
            <a:solidFill>
              <a:schemeClr val="accent2"/>
            </a:solidFill>
            <a:round/>
          </a:ln>
          <a:effectLst/>
        </c:spPr>
        <c:marker>
          <c:symbol val="none"/>
        </c:marker>
      </c:pivotFmt>
      <c:pivotFmt>
        <c:idx val="575"/>
        <c:spPr>
          <a:solidFill>
            <a:schemeClr val="accent2"/>
          </a:solidFill>
          <a:ln w="15875" cap="rnd">
            <a:solidFill>
              <a:schemeClr val="accent2"/>
            </a:solidFill>
            <a:round/>
          </a:ln>
          <a:effectLst/>
        </c:spPr>
        <c:marker>
          <c:symbol val="none"/>
        </c:marker>
      </c:pivotFmt>
      <c:pivotFmt>
        <c:idx val="576"/>
        <c:spPr>
          <a:solidFill>
            <a:schemeClr val="accent2"/>
          </a:solidFill>
          <a:ln w="15875" cap="rnd">
            <a:solidFill>
              <a:schemeClr val="accent2"/>
            </a:solidFill>
            <a:round/>
          </a:ln>
          <a:effectLst/>
        </c:spPr>
        <c:marker>
          <c:symbol val="none"/>
        </c:marker>
      </c:pivotFmt>
      <c:pivotFmt>
        <c:idx val="577"/>
        <c:spPr>
          <a:solidFill>
            <a:schemeClr val="accent2"/>
          </a:solidFill>
          <a:ln w="15875" cap="rnd">
            <a:solidFill>
              <a:schemeClr val="accent2"/>
            </a:solidFill>
            <a:round/>
          </a:ln>
          <a:effectLst/>
        </c:spPr>
        <c:marker>
          <c:symbol val="none"/>
        </c:marker>
      </c:pivotFmt>
      <c:pivotFmt>
        <c:idx val="578"/>
        <c:spPr>
          <a:solidFill>
            <a:schemeClr val="accent2"/>
          </a:solidFill>
          <a:ln w="15875" cap="rnd">
            <a:solidFill>
              <a:schemeClr val="accent2"/>
            </a:solidFill>
            <a:round/>
          </a:ln>
          <a:effectLst/>
        </c:spPr>
        <c:marker>
          <c:symbol val="none"/>
        </c:marker>
      </c:pivotFmt>
      <c:pivotFmt>
        <c:idx val="579"/>
        <c:spPr>
          <a:solidFill>
            <a:schemeClr val="accent2"/>
          </a:solidFill>
          <a:ln w="15875" cap="rnd">
            <a:solidFill>
              <a:schemeClr val="accent2"/>
            </a:solidFill>
            <a:round/>
          </a:ln>
          <a:effectLst/>
        </c:spPr>
        <c:marker>
          <c:symbol val="none"/>
        </c:marker>
      </c:pivotFmt>
      <c:pivotFmt>
        <c:idx val="580"/>
        <c:spPr>
          <a:solidFill>
            <a:schemeClr val="accent2"/>
          </a:solidFill>
          <a:ln w="15875" cap="rnd">
            <a:solidFill>
              <a:schemeClr val="accent2"/>
            </a:solidFill>
            <a:round/>
          </a:ln>
          <a:effectLst/>
        </c:spPr>
        <c:marker>
          <c:symbol val="none"/>
        </c:marker>
      </c:pivotFmt>
      <c:pivotFmt>
        <c:idx val="581"/>
        <c:spPr>
          <a:solidFill>
            <a:schemeClr val="accent2"/>
          </a:solidFill>
          <a:ln w="15875" cap="rnd">
            <a:solidFill>
              <a:schemeClr val="accent2"/>
            </a:solidFill>
            <a:round/>
          </a:ln>
          <a:effectLst/>
        </c:spPr>
        <c:marker>
          <c:symbol val="none"/>
        </c:marker>
      </c:pivotFmt>
      <c:pivotFmt>
        <c:idx val="582"/>
        <c:spPr>
          <a:solidFill>
            <a:schemeClr val="accent2"/>
          </a:solidFill>
          <a:ln w="15875" cap="rnd">
            <a:solidFill>
              <a:schemeClr val="accent2"/>
            </a:solidFill>
            <a:round/>
          </a:ln>
          <a:effectLst/>
        </c:spPr>
        <c:marker>
          <c:symbol val="none"/>
        </c:marker>
      </c:pivotFmt>
      <c:pivotFmt>
        <c:idx val="583"/>
        <c:spPr>
          <a:solidFill>
            <a:schemeClr val="accent2"/>
          </a:solidFill>
          <a:ln w="15875" cap="rnd">
            <a:solidFill>
              <a:schemeClr val="accent2"/>
            </a:solidFill>
            <a:round/>
          </a:ln>
          <a:effectLst/>
        </c:spPr>
        <c:marker>
          <c:symbol val="none"/>
        </c:marker>
      </c:pivotFmt>
      <c:pivotFmt>
        <c:idx val="584"/>
        <c:spPr>
          <a:solidFill>
            <a:schemeClr val="accent2"/>
          </a:solidFill>
          <a:ln w="15875" cap="rnd">
            <a:solidFill>
              <a:schemeClr val="accent2"/>
            </a:solidFill>
            <a:round/>
          </a:ln>
          <a:effectLst/>
        </c:spPr>
        <c:marker>
          <c:symbol val="none"/>
        </c:marker>
      </c:pivotFmt>
      <c:pivotFmt>
        <c:idx val="585"/>
        <c:spPr>
          <a:solidFill>
            <a:schemeClr val="accent2"/>
          </a:solidFill>
          <a:ln w="15875" cap="rnd">
            <a:solidFill>
              <a:schemeClr val="accent2"/>
            </a:solidFill>
            <a:round/>
          </a:ln>
          <a:effectLst/>
        </c:spPr>
        <c:marker>
          <c:symbol val="none"/>
        </c:marker>
      </c:pivotFmt>
      <c:pivotFmt>
        <c:idx val="586"/>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87"/>
        <c:spPr>
          <a:solidFill>
            <a:schemeClr val="accent2"/>
          </a:solidFill>
          <a:ln w="15875" cap="rnd">
            <a:solidFill>
              <a:schemeClr val="accent2"/>
            </a:solidFill>
            <a:round/>
          </a:ln>
          <a:effectLst/>
        </c:spPr>
        <c:marker>
          <c:symbol val="none"/>
        </c:marker>
      </c:pivotFmt>
      <c:pivotFmt>
        <c:idx val="588"/>
        <c:spPr>
          <a:solidFill>
            <a:schemeClr val="accent2"/>
          </a:solidFill>
          <a:ln w="15875" cap="rnd">
            <a:solidFill>
              <a:schemeClr val="accent2"/>
            </a:solidFill>
            <a:round/>
          </a:ln>
          <a:effectLst/>
        </c:spPr>
        <c:marker>
          <c:symbol val="none"/>
        </c:marker>
      </c:pivotFmt>
      <c:pivotFmt>
        <c:idx val="589"/>
        <c:spPr>
          <a:solidFill>
            <a:schemeClr val="accent2"/>
          </a:solidFill>
          <a:ln w="15875" cap="rnd">
            <a:solidFill>
              <a:schemeClr val="accent2"/>
            </a:solidFill>
            <a:round/>
          </a:ln>
          <a:effectLst/>
        </c:spPr>
        <c:marker>
          <c:symbol val="none"/>
        </c:marker>
      </c:pivotFmt>
      <c:pivotFmt>
        <c:idx val="590"/>
        <c:spPr>
          <a:solidFill>
            <a:schemeClr val="accent2"/>
          </a:solidFill>
          <a:ln w="15875" cap="rnd">
            <a:solidFill>
              <a:schemeClr val="accent2"/>
            </a:solidFill>
            <a:round/>
          </a:ln>
          <a:effectLst/>
        </c:spPr>
        <c:marker>
          <c:symbol val="none"/>
        </c:marker>
      </c:pivotFmt>
      <c:pivotFmt>
        <c:idx val="591"/>
        <c:spPr>
          <a:solidFill>
            <a:schemeClr val="accent2"/>
          </a:solidFill>
          <a:ln w="15875" cap="rnd">
            <a:solidFill>
              <a:schemeClr val="accent2"/>
            </a:solidFill>
            <a:prstDash val="sysDot"/>
            <a:round/>
          </a:ln>
          <a:effectLst/>
        </c:spPr>
        <c:marker>
          <c:symbol val="none"/>
        </c:marker>
      </c:pivotFmt>
      <c:pivotFmt>
        <c:idx val="592"/>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93"/>
        <c:spPr>
          <a:solidFill>
            <a:schemeClr val="accent2"/>
          </a:solidFill>
          <a:ln w="15875" cap="rnd">
            <a:solidFill>
              <a:schemeClr val="accent2"/>
            </a:solidFill>
            <a:round/>
          </a:ln>
          <a:effectLst/>
        </c:spPr>
        <c:marker>
          <c:symbol val="none"/>
        </c:marker>
      </c:pivotFmt>
      <c:pivotFmt>
        <c:idx val="594"/>
        <c:spPr>
          <a:solidFill>
            <a:schemeClr val="accent2"/>
          </a:solidFill>
          <a:ln w="15875" cap="rnd">
            <a:solidFill>
              <a:schemeClr val="accent2"/>
            </a:solidFill>
            <a:round/>
          </a:ln>
          <a:effectLst/>
        </c:spPr>
        <c:marker>
          <c:symbol val="none"/>
        </c:marker>
      </c:pivotFmt>
      <c:pivotFmt>
        <c:idx val="595"/>
        <c:spPr>
          <a:solidFill>
            <a:schemeClr val="accent2"/>
          </a:solidFill>
          <a:ln w="15875" cap="rnd">
            <a:solidFill>
              <a:schemeClr val="accent2"/>
            </a:solidFill>
            <a:round/>
          </a:ln>
          <a:effectLst/>
        </c:spPr>
        <c:marker>
          <c:symbol val="none"/>
        </c:marker>
      </c:pivotFmt>
      <c:pivotFmt>
        <c:idx val="596"/>
        <c:spPr>
          <a:solidFill>
            <a:schemeClr val="accent2"/>
          </a:solidFill>
          <a:ln w="15875" cap="rnd">
            <a:solidFill>
              <a:schemeClr val="accent2"/>
            </a:solidFill>
            <a:round/>
          </a:ln>
          <a:effectLst/>
        </c:spPr>
        <c:marker>
          <c:symbol val="none"/>
        </c:marker>
      </c:pivotFmt>
      <c:pivotFmt>
        <c:idx val="597"/>
        <c:spPr>
          <a:solidFill>
            <a:schemeClr val="accent2"/>
          </a:solidFill>
          <a:ln w="15875" cap="rnd">
            <a:solidFill>
              <a:schemeClr val="accent2"/>
            </a:solidFill>
            <a:round/>
          </a:ln>
          <a:effectLst/>
        </c:spPr>
        <c:marker>
          <c:symbol val="none"/>
        </c:marker>
      </c:pivotFmt>
      <c:pivotFmt>
        <c:idx val="598"/>
        <c:spPr>
          <a:solidFill>
            <a:schemeClr val="accent2"/>
          </a:solidFill>
          <a:ln w="15875" cap="rnd">
            <a:solidFill>
              <a:schemeClr val="accent2"/>
            </a:solidFill>
            <a:round/>
          </a:ln>
          <a:effectLst/>
        </c:spPr>
        <c:marker>
          <c:symbol val="none"/>
        </c:marker>
      </c:pivotFmt>
      <c:pivotFmt>
        <c:idx val="599"/>
        <c:spPr>
          <a:solidFill>
            <a:schemeClr val="accent2"/>
          </a:solidFill>
          <a:ln w="15875" cap="rnd">
            <a:solidFill>
              <a:schemeClr val="accent2"/>
            </a:solidFill>
            <a:round/>
          </a:ln>
          <a:effectLst/>
        </c:spPr>
        <c:marker>
          <c:symbol val="none"/>
        </c:marker>
      </c:pivotFmt>
      <c:pivotFmt>
        <c:idx val="600"/>
        <c:spPr>
          <a:solidFill>
            <a:schemeClr val="accent2"/>
          </a:solidFill>
          <a:ln w="15875" cap="rnd">
            <a:solidFill>
              <a:schemeClr val="accent2"/>
            </a:solidFill>
            <a:round/>
          </a:ln>
          <a:effectLst/>
        </c:spPr>
        <c:marker>
          <c:symbol val="none"/>
        </c:marker>
      </c:pivotFmt>
      <c:pivotFmt>
        <c:idx val="601"/>
        <c:spPr>
          <a:solidFill>
            <a:schemeClr val="accent2"/>
          </a:solidFill>
          <a:ln w="15875" cap="rnd">
            <a:solidFill>
              <a:schemeClr val="accent2"/>
            </a:solidFill>
            <a:round/>
          </a:ln>
          <a:effectLst/>
        </c:spPr>
        <c:marker>
          <c:symbol val="none"/>
        </c:marker>
      </c:pivotFmt>
      <c:pivotFmt>
        <c:idx val="602"/>
        <c:spPr>
          <a:solidFill>
            <a:schemeClr val="accent2"/>
          </a:solidFill>
          <a:ln w="15875" cap="rnd">
            <a:solidFill>
              <a:schemeClr val="accent2"/>
            </a:solidFill>
            <a:round/>
          </a:ln>
          <a:effectLst/>
        </c:spPr>
        <c:marker>
          <c:symbol val="none"/>
        </c:marker>
      </c:pivotFmt>
      <c:pivotFmt>
        <c:idx val="603"/>
        <c:spPr>
          <a:solidFill>
            <a:schemeClr val="accent2"/>
          </a:solidFill>
          <a:ln w="15875" cap="rnd">
            <a:solidFill>
              <a:schemeClr val="accent2"/>
            </a:solidFill>
            <a:round/>
          </a:ln>
          <a:effectLst/>
        </c:spPr>
        <c:marker>
          <c:symbol val="none"/>
        </c:marker>
      </c:pivotFmt>
      <c:pivotFmt>
        <c:idx val="604"/>
        <c:spPr>
          <a:solidFill>
            <a:schemeClr val="accent2"/>
          </a:solidFill>
          <a:ln w="15875" cap="rnd">
            <a:solidFill>
              <a:schemeClr val="accent2"/>
            </a:solidFill>
            <a:round/>
          </a:ln>
          <a:effectLst/>
        </c:spPr>
        <c:marker>
          <c:symbol val="none"/>
        </c:marker>
      </c:pivotFmt>
      <c:pivotFmt>
        <c:idx val="605"/>
        <c:spPr>
          <a:solidFill>
            <a:schemeClr val="accent2"/>
          </a:solidFill>
          <a:ln w="15875" cap="rnd">
            <a:solidFill>
              <a:schemeClr val="accent2"/>
            </a:solidFill>
            <a:round/>
          </a:ln>
          <a:effectLst/>
        </c:spPr>
        <c:marker>
          <c:symbol val="none"/>
        </c:marker>
      </c:pivotFmt>
      <c:pivotFmt>
        <c:idx val="606"/>
        <c:spPr>
          <a:solidFill>
            <a:schemeClr val="accent2"/>
          </a:solidFill>
          <a:ln w="15875" cap="rnd">
            <a:solidFill>
              <a:schemeClr val="accent2"/>
            </a:solidFill>
            <a:round/>
          </a:ln>
          <a:effectLst/>
        </c:spPr>
        <c:marker>
          <c:symbol val="none"/>
        </c:marker>
      </c:pivotFmt>
      <c:pivotFmt>
        <c:idx val="607"/>
        <c:spPr>
          <a:solidFill>
            <a:schemeClr val="accent2"/>
          </a:solidFill>
          <a:ln w="15875" cap="rnd">
            <a:solidFill>
              <a:schemeClr val="accent2"/>
            </a:solidFill>
            <a:round/>
          </a:ln>
          <a:effectLst/>
        </c:spPr>
        <c:marker>
          <c:symbol val="none"/>
        </c:marker>
      </c:pivotFmt>
      <c:pivotFmt>
        <c:idx val="608"/>
        <c:spPr>
          <a:solidFill>
            <a:schemeClr val="accent2"/>
          </a:solidFill>
          <a:ln w="15875" cap="rnd">
            <a:solidFill>
              <a:schemeClr val="accent2"/>
            </a:solidFill>
            <a:round/>
          </a:ln>
          <a:effectLst/>
        </c:spPr>
        <c:marker>
          <c:symbol val="none"/>
        </c:marker>
      </c:pivotFmt>
      <c:pivotFmt>
        <c:idx val="609"/>
        <c:spPr>
          <a:solidFill>
            <a:schemeClr val="accent2"/>
          </a:solidFill>
          <a:ln w="15875" cap="rnd">
            <a:solidFill>
              <a:schemeClr val="accent2"/>
            </a:solidFill>
            <a:round/>
          </a:ln>
          <a:effectLst/>
        </c:spPr>
        <c:marker>
          <c:symbol val="none"/>
        </c:marker>
      </c:pivotFmt>
      <c:pivotFmt>
        <c:idx val="610"/>
        <c:spPr>
          <a:solidFill>
            <a:schemeClr val="accent2"/>
          </a:solidFill>
          <a:ln w="15875" cap="rnd">
            <a:solidFill>
              <a:schemeClr val="accent2"/>
            </a:solidFill>
            <a:round/>
          </a:ln>
          <a:effectLst/>
        </c:spPr>
        <c:marker>
          <c:symbol val="none"/>
        </c:marker>
      </c:pivotFmt>
      <c:pivotFmt>
        <c:idx val="611"/>
        <c:spPr>
          <a:solidFill>
            <a:schemeClr val="accent2"/>
          </a:solidFill>
          <a:ln w="15875" cap="rnd">
            <a:solidFill>
              <a:schemeClr val="accent2"/>
            </a:solidFill>
            <a:round/>
          </a:ln>
          <a:effectLst/>
        </c:spPr>
        <c:marker>
          <c:symbol val="none"/>
        </c:marker>
      </c:pivotFmt>
      <c:pivotFmt>
        <c:idx val="612"/>
        <c:spPr>
          <a:solidFill>
            <a:schemeClr val="accent2"/>
          </a:solidFill>
          <a:ln w="15875" cap="rnd">
            <a:solidFill>
              <a:schemeClr val="accent2"/>
            </a:solidFill>
            <a:round/>
          </a:ln>
          <a:effectLst/>
        </c:spPr>
        <c:marker>
          <c:symbol val="none"/>
        </c:marker>
      </c:pivotFmt>
      <c:pivotFmt>
        <c:idx val="613"/>
        <c:spPr>
          <a:solidFill>
            <a:schemeClr val="accent2"/>
          </a:solidFill>
          <a:ln w="15875" cap="rnd">
            <a:solidFill>
              <a:schemeClr val="accent2"/>
            </a:solidFill>
            <a:round/>
          </a:ln>
          <a:effectLst/>
        </c:spPr>
        <c:marker>
          <c:symbol val="none"/>
        </c:marker>
      </c:pivotFmt>
      <c:pivotFmt>
        <c:idx val="614"/>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615"/>
        <c:spPr>
          <a:solidFill>
            <a:schemeClr val="accent2"/>
          </a:solidFill>
          <a:ln w="15875" cap="rnd">
            <a:solidFill>
              <a:schemeClr val="accent2"/>
            </a:solidFill>
            <a:round/>
          </a:ln>
          <a:effectLst/>
        </c:spPr>
        <c:marker>
          <c:symbol val="none"/>
        </c:marker>
      </c:pivotFmt>
      <c:pivotFmt>
        <c:idx val="616"/>
        <c:spPr>
          <a:solidFill>
            <a:schemeClr val="accent2"/>
          </a:solidFill>
          <a:ln w="15875" cap="rnd">
            <a:solidFill>
              <a:schemeClr val="accent2"/>
            </a:solidFill>
            <a:round/>
          </a:ln>
          <a:effectLst/>
        </c:spPr>
        <c:marker>
          <c:symbol val="none"/>
        </c:marker>
      </c:pivotFmt>
      <c:pivotFmt>
        <c:idx val="617"/>
        <c:spPr>
          <a:solidFill>
            <a:schemeClr val="accent2"/>
          </a:solidFill>
          <a:ln w="15875" cap="rnd">
            <a:solidFill>
              <a:schemeClr val="accent2"/>
            </a:solidFill>
            <a:round/>
          </a:ln>
          <a:effectLst/>
        </c:spPr>
        <c:marker>
          <c:symbol val="none"/>
        </c:marker>
      </c:pivotFmt>
      <c:pivotFmt>
        <c:idx val="618"/>
        <c:spPr>
          <a:solidFill>
            <a:schemeClr val="accent2"/>
          </a:solidFill>
          <a:ln w="15875" cap="rnd">
            <a:solidFill>
              <a:schemeClr val="accent2"/>
            </a:solidFill>
            <a:round/>
          </a:ln>
          <a:effectLst/>
        </c:spPr>
        <c:marker>
          <c:symbol val="none"/>
        </c:marker>
      </c:pivotFmt>
      <c:pivotFmt>
        <c:idx val="619"/>
        <c:spPr>
          <a:solidFill>
            <a:schemeClr val="accent2"/>
          </a:solidFill>
          <a:ln w="15875" cap="rnd">
            <a:solidFill>
              <a:schemeClr val="accent2"/>
            </a:solidFill>
            <a:prstDash val="sysDot"/>
            <a:round/>
          </a:ln>
          <a:effectLst/>
        </c:spPr>
        <c:marker>
          <c:symbol val="none"/>
        </c:marker>
      </c:pivotFmt>
    </c:pivotFmts>
    <c:plotArea>
      <c:layout>
        <c:manualLayout>
          <c:layoutTarget val="inner"/>
          <c:xMode val="edge"/>
          <c:yMode val="edge"/>
          <c:x val="5.3804978147589257E-2"/>
          <c:y val="0.10718099811886256"/>
          <c:w val="0.92372788150843932"/>
          <c:h val="0.7426079617861272"/>
        </c:manualLayout>
      </c:layout>
      <c:lineChart>
        <c:grouping val="standard"/>
        <c:varyColors val="0"/>
        <c:ser>
          <c:idx val="0"/>
          <c:order val="0"/>
          <c:tx>
            <c:strRef>
              <c:f>'Total Exp.'!$B$3:$B$4</c:f>
              <c:strCache>
                <c:ptCount val="1"/>
                <c:pt idx="0">
                  <c:v>Total</c:v>
                </c:pt>
              </c:strCache>
            </c:strRef>
          </c:tx>
          <c:spPr>
            <a:ln w="15875" cap="rnd">
              <a:solidFill>
                <a:schemeClr val="accent2"/>
              </a:solidFill>
              <a:round/>
            </a:ln>
            <a:effectLst/>
          </c:spPr>
          <c:marker>
            <c:symbol val="none"/>
          </c:marker>
          <c:dPt>
            <c:idx val="0"/>
            <c:marker>
              <c:symbol val="none"/>
            </c:marker>
            <c:bubble3D val="0"/>
            <c:spPr>
              <a:ln w="15875" cap="rnd">
                <a:solidFill>
                  <a:schemeClr val="accent2"/>
                </a:solidFill>
                <a:round/>
              </a:ln>
              <a:effectLst/>
            </c:spPr>
            <c:extLst>
              <c:ext xmlns:c16="http://schemas.microsoft.com/office/drawing/2014/chart" uri="{C3380CC4-5D6E-409C-BE32-E72D297353CC}">
                <c16:uniqueId val="{00000001-A336-40FD-8196-3EA30FA5B14B}"/>
              </c:ext>
            </c:extLst>
          </c:dPt>
          <c:dPt>
            <c:idx val="1"/>
            <c:marker>
              <c:symbol val="none"/>
            </c:marker>
            <c:bubble3D val="0"/>
            <c:spPr>
              <a:ln w="15875" cap="rnd">
                <a:solidFill>
                  <a:schemeClr val="accent2"/>
                </a:solidFill>
                <a:round/>
              </a:ln>
              <a:effectLst/>
            </c:spPr>
            <c:extLst>
              <c:ext xmlns:c16="http://schemas.microsoft.com/office/drawing/2014/chart" uri="{C3380CC4-5D6E-409C-BE32-E72D297353CC}">
                <c16:uniqueId val="{00000003-A336-40FD-8196-3EA30FA5B14B}"/>
              </c:ext>
            </c:extLst>
          </c:dPt>
          <c:dPt>
            <c:idx val="2"/>
            <c:marker>
              <c:symbol val="none"/>
            </c:marker>
            <c:bubble3D val="0"/>
            <c:spPr>
              <a:ln w="15875" cap="rnd">
                <a:solidFill>
                  <a:schemeClr val="accent2"/>
                </a:solidFill>
                <a:round/>
              </a:ln>
              <a:effectLst/>
            </c:spPr>
            <c:extLst>
              <c:ext xmlns:c16="http://schemas.microsoft.com/office/drawing/2014/chart" uri="{C3380CC4-5D6E-409C-BE32-E72D297353CC}">
                <c16:uniqueId val="{00000005-A336-40FD-8196-3EA30FA5B14B}"/>
              </c:ext>
            </c:extLst>
          </c:dPt>
          <c:dPt>
            <c:idx val="3"/>
            <c:marker>
              <c:symbol val="none"/>
            </c:marker>
            <c:bubble3D val="0"/>
            <c:spPr>
              <a:ln w="15875" cap="rnd">
                <a:solidFill>
                  <a:schemeClr val="accent2"/>
                </a:solidFill>
                <a:round/>
              </a:ln>
              <a:effectLst/>
            </c:spPr>
            <c:extLst>
              <c:ext xmlns:c16="http://schemas.microsoft.com/office/drawing/2014/chart" uri="{C3380CC4-5D6E-409C-BE32-E72D297353CC}">
                <c16:uniqueId val="{00000007-A336-40FD-8196-3EA30FA5B14B}"/>
              </c:ext>
            </c:extLst>
          </c:dPt>
          <c:dPt>
            <c:idx val="4"/>
            <c:marker>
              <c:symbol val="none"/>
            </c:marker>
            <c:bubble3D val="0"/>
            <c:spPr>
              <a:ln w="15875" cap="rnd">
                <a:solidFill>
                  <a:schemeClr val="accent2"/>
                </a:solidFill>
                <a:round/>
              </a:ln>
              <a:effectLst/>
            </c:spPr>
            <c:extLst>
              <c:ext xmlns:c16="http://schemas.microsoft.com/office/drawing/2014/chart" uri="{C3380CC4-5D6E-409C-BE32-E72D297353CC}">
                <c16:uniqueId val="{00000009-A336-40FD-8196-3EA30FA5B14B}"/>
              </c:ext>
            </c:extLst>
          </c:dPt>
          <c:dPt>
            <c:idx val="5"/>
            <c:marker>
              <c:symbol val="none"/>
            </c:marker>
            <c:bubble3D val="0"/>
            <c:spPr>
              <a:ln w="15875" cap="rnd">
                <a:solidFill>
                  <a:schemeClr val="accent2"/>
                </a:solidFill>
                <a:round/>
              </a:ln>
              <a:effectLst/>
            </c:spPr>
            <c:extLst>
              <c:ext xmlns:c16="http://schemas.microsoft.com/office/drawing/2014/chart" uri="{C3380CC4-5D6E-409C-BE32-E72D297353CC}">
                <c16:uniqueId val="{0000000B-A336-40FD-8196-3EA30FA5B14B}"/>
              </c:ext>
            </c:extLst>
          </c:dPt>
          <c:dPt>
            <c:idx val="6"/>
            <c:marker>
              <c:symbol val="none"/>
            </c:marker>
            <c:bubble3D val="0"/>
            <c:spPr>
              <a:ln w="15875" cap="rnd">
                <a:solidFill>
                  <a:schemeClr val="accent2"/>
                </a:solidFill>
                <a:round/>
              </a:ln>
              <a:effectLst/>
            </c:spPr>
            <c:extLst>
              <c:ext xmlns:c16="http://schemas.microsoft.com/office/drawing/2014/chart" uri="{C3380CC4-5D6E-409C-BE32-E72D297353CC}">
                <c16:uniqueId val="{0000000D-A336-40FD-8196-3EA30FA5B14B}"/>
              </c:ext>
            </c:extLst>
          </c:dPt>
          <c:dPt>
            <c:idx val="7"/>
            <c:marker>
              <c:symbol val="none"/>
            </c:marker>
            <c:bubble3D val="0"/>
            <c:spPr>
              <a:ln w="15875" cap="rnd">
                <a:solidFill>
                  <a:schemeClr val="accent2"/>
                </a:solidFill>
                <a:round/>
              </a:ln>
              <a:effectLst/>
            </c:spPr>
            <c:extLst>
              <c:ext xmlns:c16="http://schemas.microsoft.com/office/drawing/2014/chart" uri="{C3380CC4-5D6E-409C-BE32-E72D297353CC}">
                <c16:uniqueId val="{0000000F-A336-40FD-8196-3EA30FA5B14B}"/>
              </c:ext>
            </c:extLst>
          </c:dPt>
          <c:dPt>
            <c:idx val="8"/>
            <c:marker>
              <c:symbol val="none"/>
            </c:marker>
            <c:bubble3D val="0"/>
            <c:spPr>
              <a:ln w="15875" cap="rnd">
                <a:solidFill>
                  <a:schemeClr val="accent2"/>
                </a:solidFill>
                <a:round/>
              </a:ln>
              <a:effectLst/>
            </c:spPr>
            <c:extLst>
              <c:ext xmlns:c16="http://schemas.microsoft.com/office/drawing/2014/chart" uri="{C3380CC4-5D6E-409C-BE32-E72D297353CC}">
                <c16:uniqueId val="{00000011-A336-40FD-8196-3EA30FA5B14B}"/>
              </c:ext>
            </c:extLst>
          </c:dPt>
          <c:dPt>
            <c:idx val="9"/>
            <c:marker>
              <c:symbol val="none"/>
            </c:marker>
            <c:bubble3D val="0"/>
            <c:spPr>
              <a:ln w="15875" cap="rnd">
                <a:solidFill>
                  <a:schemeClr val="accent2"/>
                </a:solidFill>
                <a:round/>
              </a:ln>
              <a:effectLst/>
            </c:spPr>
            <c:extLst>
              <c:ext xmlns:c16="http://schemas.microsoft.com/office/drawing/2014/chart" uri="{C3380CC4-5D6E-409C-BE32-E72D297353CC}">
                <c16:uniqueId val="{00000013-A336-40FD-8196-3EA30FA5B14B}"/>
              </c:ext>
            </c:extLst>
          </c:dPt>
          <c:dPt>
            <c:idx val="10"/>
            <c:marker>
              <c:symbol val="none"/>
            </c:marker>
            <c:bubble3D val="0"/>
            <c:spPr>
              <a:ln w="15875" cap="rnd">
                <a:solidFill>
                  <a:schemeClr val="accent2"/>
                </a:solidFill>
                <a:round/>
              </a:ln>
              <a:effectLst/>
            </c:spPr>
            <c:extLst>
              <c:ext xmlns:c16="http://schemas.microsoft.com/office/drawing/2014/chart" uri="{C3380CC4-5D6E-409C-BE32-E72D297353CC}">
                <c16:uniqueId val="{00000015-A336-40FD-8196-3EA30FA5B14B}"/>
              </c:ext>
            </c:extLst>
          </c:dPt>
          <c:dPt>
            <c:idx val="11"/>
            <c:marker>
              <c:symbol val="none"/>
            </c:marker>
            <c:bubble3D val="0"/>
            <c:spPr>
              <a:ln w="15875" cap="rnd">
                <a:solidFill>
                  <a:schemeClr val="accent2"/>
                </a:solidFill>
                <a:round/>
              </a:ln>
              <a:effectLst/>
            </c:spPr>
            <c:extLst>
              <c:ext xmlns:c16="http://schemas.microsoft.com/office/drawing/2014/chart" uri="{C3380CC4-5D6E-409C-BE32-E72D297353CC}">
                <c16:uniqueId val="{00000017-A336-40FD-8196-3EA30FA5B14B}"/>
              </c:ext>
            </c:extLst>
          </c:dPt>
          <c:dPt>
            <c:idx val="12"/>
            <c:marker>
              <c:symbol val="none"/>
            </c:marker>
            <c:bubble3D val="0"/>
            <c:spPr>
              <a:ln w="15875" cap="rnd">
                <a:solidFill>
                  <a:schemeClr val="accent2"/>
                </a:solidFill>
                <a:round/>
              </a:ln>
              <a:effectLst/>
            </c:spPr>
            <c:extLst>
              <c:ext xmlns:c16="http://schemas.microsoft.com/office/drawing/2014/chart" uri="{C3380CC4-5D6E-409C-BE32-E72D297353CC}">
                <c16:uniqueId val="{00000019-A336-40FD-8196-3EA30FA5B14B}"/>
              </c:ext>
            </c:extLst>
          </c:dPt>
          <c:dPt>
            <c:idx val="13"/>
            <c:marker>
              <c:symbol val="none"/>
            </c:marker>
            <c:bubble3D val="0"/>
            <c:spPr>
              <a:ln w="15875" cap="rnd">
                <a:solidFill>
                  <a:schemeClr val="accent2"/>
                </a:solidFill>
                <a:round/>
              </a:ln>
              <a:effectLst/>
            </c:spPr>
            <c:extLst>
              <c:ext xmlns:c16="http://schemas.microsoft.com/office/drawing/2014/chart" uri="{C3380CC4-5D6E-409C-BE32-E72D297353CC}">
                <c16:uniqueId val="{0000001B-A336-40FD-8196-3EA30FA5B14B}"/>
              </c:ext>
            </c:extLst>
          </c:dPt>
          <c:dPt>
            <c:idx val="14"/>
            <c:marker>
              <c:symbol val="none"/>
            </c:marker>
            <c:bubble3D val="0"/>
            <c:spPr>
              <a:ln w="15875" cap="rnd">
                <a:solidFill>
                  <a:schemeClr val="accent2"/>
                </a:solidFill>
                <a:round/>
              </a:ln>
              <a:effectLst/>
            </c:spPr>
            <c:extLst>
              <c:ext xmlns:c16="http://schemas.microsoft.com/office/drawing/2014/chart" uri="{C3380CC4-5D6E-409C-BE32-E72D297353CC}">
                <c16:uniqueId val="{0000001D-A336-40FD-8196-3EA30FA5B14B}"/>
              </c:ext>
            </c:extLst>
          </c:dPt>
          <c:dPt>
            <c:idx val="15"/>
            <c:marker>
              <c:symbol val="none"/>
            </c:marker>
            <c:bubble3D val="0"/>
            <c:spPr>
              <a:ln w="15875" cap="rnd">
                <a:solidFill>
                  <a:schemeClr val="accent2"/>
                </a:solidFill>
                <a:round/>
              </a:ln>
              <a:effectLst/>
            </c:spPr>
            <c:extLst>
              <c:ext xmlns:c16="http://schemas.microsoft.com/office/drawing/2014/chart" uri="{C3380CC4-5D6E-409C-BE32-E72D297353CC}">
                <c16:uniqueId val="{0000001F-A336-40FD-8196-3EA30FA5B14B}"/>
              </c:ext>
            </c:extLst>
          </c:dPt>
          <c:dPt>
            <c:idx val="16"/>
            <c:marker>
              <c:symbol val="none"/>
            </c:marker>
            <c:bubble3D val="0"/>
            <c:spPr>
              <a:ln w="15875" cap="rnd">
                <a:solidFill>
                  <a:schemeClr val="accent2"/>
                </a:solidFill>
                <a:round/>
              </a:ln>
              <a:effectLst/>
            </c:spPr>
            <c:extLst>
              <c:ext xmlns:c16="http://schemas.microsoft.com/office/drawing/2014/chart" uri="{C3380CC4-5D6E-409C-BE32-E72D297353CC}">
                <c16:uniqueId val="{00000021-A336-40FD-8196-3EA30FA5B14B}"/>
              </c:ext>
            </c:extLst>
          </c:dPt>
          <c:dPt>
            <c:idx val="17"/>
            <c:marker>
              <c:symbol val="none"/>
            </c:marker>
            <c:bubble3D val="0"/>
            <c:spPr>
              <a:ln w="15875" cap="rnd">
                <a:solidFill>
                  <a:schemeClr val="accent2"/>
                </a:solidFill>
                <a:round/>
              </a:ln>
              <a:effectLst/>
            </c:spPr>
            <c:extLst>
              <c:ext xmlns:c16="http://schemas.microsoft.com/office/drawing/2014/chart" uri="{C3380CC4-5D6E-409C-BE32-E72D297353CC}">
                <c16:uniqueId val="{00000023-A336-40FD-8196-3EA30FA5B14B}"/>
              </c:ext>
            </c:extLst>
          </c:dPt>
          <c:dPt>
            <c:idx val="18"/>
            <c:marker>
              <c:symbol val="none"/>
            </c:marker>
            <c:bubble3D val="0"/>
            <c:spPr>
              <a:ln w="15875" cap="rnd">
                <a:solidFill>
                  <a:schemeClr val="accent2"/>
                </a:solidFill>
                <a:round/>
              </a:ln>
              <a:effectLst/>
            </c:spPr>
            <c:extLst>
              <c:ext xmlns:c16="http://schemas.microsoft.com/office/drawing/2014/chart" uri="{C3380CC4-5D6E-409C-BE32-E72D297353CC}">
                <c16:uniqueId val="{00000025-A336-40FD-8196-3EA30FA5B14B}"/>
              </c:ext>
            </c:extLst>
          </c:dPt>
          <c:dPt>
            <c:idx val="19"/>
            <c:marker>
              <c:symbol val="none"/>
            </c:marker>
            <c:bubble3D val="0"/>
            <c:spPr>
              <a:ln w="15875" cap="rnd">
                <a:solidFill>
                  <a:schemeClr val="accent2"/>
                </a:solidFill>
                <a:round/>
              </a:ln>
              <a:effectLst/>
            </c:spPr>
            <c:extLst>
              <c:ext xmlns:c16="http://schemas.microsoft.com/office/drawing/2014/chart" uri="{C3380CC4-5D6E-409C-BE32-E72D297353CC}">
                <c16:uniqueId val="{00000027-A336-40FD-8196-3EA30FA5B14B}"/>
              </c:ext>
            </c:extLst>
          </c:dPt>
          <c:dPt>
            <c:idx val="20"/>
            <c:marker>
              <c:symbol val="none"/>
            </c:marker>
            <c:bubble3D val="0"/>
            <c:spPr>
              <a:ln w="15875" cap="rnd">
                <a:solidFill>
                  <a:schemeClr val="accent2"/>
                </a:solidFill>
                <a:round/>
              </a:ln>
              <a:effectLst/>
            </c:spPr>
            <c:extLst>
              <c:ext xmlns:c16="http://schemas.microsoft.com/office/drawing/2014/chart" uri="{C3380CC4-5D6E-409C-BE32-E72D297353CC}">
                <c16:uniqueId val="{00000029-A336-40FD-8196-3EA30FA5B14B}"/>
              </c:ext>
            </c:extLst>
          </c:dPt>
          <c:dPt>
            <c:idx val="21"/>
            <c:marker>
              <c:symbol val="none"/>
            </c:marker>
            <c:bubble3D val="0"/>
            <c:spPr>
              <a:ln w="15875" cap="rnd">
                <a:solidFill>
                  <a:schemeClr val="accent2"/>
                </a:solidFill>
                <a:round/>
              </a:ln>
              <a:effectLst/>
            </c:spPr>
            <c:extLst>
              <c:ext xmlns:c16="http://schemas.microsoft.com/office/drawing/2014/chart" uri="{C3380CC4-5D6E-409C-BE32-E72D297353CC}">
                <c16:uniqueId val="{0000002B-A336-40FD-8196-3EA30FA5B14B}"/>
              </c:ext>
            </c:extLst>
          </c:dPt>
          <c:dLbls>
            <c:dLbl>
              <c:idx val="21"/>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B-A336-40FD-8196-3EA30FA5B14B}"/>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25400" cap="flat" cmpd="sng" algn="ctr">
                      <a:solidFill>
                        <a:schemeClr val="accent2"/>
                      </a:solidFill>
                      <a:round/>
                      <a:headEnd type="triangle"/>
                      <a:tailEnd type="none"/>
                    </a:ln>
                    <a:effectLst/>
                  </c:spPr>
                </c15:leaderLines>
              </c:ext>
            </c:extLst>
          </c:dLbls>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Exp.'!$B$5:$B$26</c:f>
              <c:numCache>
                <c:formatCode>#,##0</c:formatCode>
                <c:ptCount val="22"/>
                <c:pt idx="0">
                  <c:v>596562940</c:v>
                </c:pt>
                <c:pt idx="1">
                  <c:v>651502265</c:v>
                </c:pt>
                <c:pt idx="2">
                  <c:v>677489237</c:v>
                </c:pt>
                <c:pt idx="3">
                  <c:v>804599102</c:v>
                </c:pt>
                <c:pt idx="4">
                  <c:v>993228166</c:v>
                </c:pt>
                <c:pt idx="5">
                  <c:v>1030381102</c:v>
                </c:pt>
                <c:pt idx="6">
                  <c:v>882046407</c:v>
                </c:pt>
                <c:pt idx="7">
                  <c:v>549176236</c:v>
                </c:pt>
                <c:pt idx="8">
                  <c:v>397367971</c:v>
                </c:pt>
                <c:pt idx="9">
                  <c:v>384785950</c:v>
                </c:pt>
                <c:pt idx="10">
                  <c:v>416597872</c:v>
                </c:pt>
                <c:pt idx="11">
                  <c:v>458075993</c:v>
                </c:pt>
                <c:pt idx="12">
                  <c:v>524242530</c:v>
                </c:pt>
                <c:pt idx="13">
                  <c:v>562693185</c:v>
                </c:pt>
                <c:pt idx="14">
                  <c:v>549965797</c:v>
                </c:pt>
                <c:pt idx="15">
                  <c:v>479474879</c:v>
                </c:pt>
                <c:pt idx="16">
                  <c:v>549536295</c:v>
                </c:pt>
                <c:pt idx="17">
                  <c:v>513803128.40961432</c:v>
                </c:pt>
                <c:pt idx="18">
                  <c:v>584586158.57372546</c:v>
                </c:pt>
                <c:pt idx="19">
                  <c:v>532373193.06427503</c:v>
                </c:pt>
                <c:pt idx="20">
                  <c:v>441455288.2620706</c:v>
                </c:pt>
                <c:pt idx="21">
                  <c:v>472498262.22898299</c:v>
                </c:pt>
              </c:numCache>
            </c:numRef>
          </c:val>
          <c:smooth val="0"/>
          <c:extLst>
            <c:ext xmlns:c16="http://schemas.microsoft.com/office/drawing/2014/chart" uri="{C3380CC4-5D6E-409C-BE32-E72D297353CC}">
              <c16:uniqueId val="{0000002C-A336-40FD-8196-3EA30FA5B14B}"/>
            </c:ext>
          </c:extLst>
        </c:ser>
        <c:ser>
          <c:idx val="1"/>
          <c:order val="1"/>
          <c:tx>
            <c:strRef>
              <c:f>'Total Exp.'!$C$3:$C$4</c:f>
              <c:strCache>
                <c:ptCount val="1"/>
                <c:pt idx="0">
                  <c:v>Utilities</c:v>
                </c:pt>
              </c:strCache>
            </c:strRef>
          </c:tx>
          <c:spPr>
            <a:ln w="15875" cap="rnd">
              <a:solidFill>
                <a:schemeClr val="accent4"/>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Exp.'!$C$5:$C$26</c:f>
              <c:numCache>
                <c:formatCode>#,##0</c:formatCode>
                <c:ptCount val="22"/>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347078946</c:v>
                </c:pt>
                <c:pt idx="17">
                  <c:v>330860548.40961432</c:v>
                </c:pt>
                <c:pt idx="18">
                  <c:v>379973978.8400045</c:v>
                </c:pt>
                <c:pt idx="19">
                  <c:v>317504397.56231678</c:v>
                </c:pt>
                <c:pt idx="20">
                  <c:v>264644590.63130295</c:v>
                </c:pt>
                <c:pt idx="21">
                  <c:v>292998933.60184956</c:v>
                </c:pt>
              </c:numCache>
            </c:numRef>
          </c:val>
          <c:smooth val="0"/>
          <c:extLst>
            <c:ext xmlns:c16="http://schemas.microsoft.com/office/drawing/2014/chart" uri="{C3380CC4-5D6E-409C-BE32-E72D297353CC}">
              <c16:uniqueId val="{0000002D-A336-40FD-8196-3EA30FA5B14B}"/>
            </c:ext>
          </c:extLst>
        </c:ser>
        <c:ser>
          <c:idx val="2"/>
          <c:order val="2"/>
          <c:tx>
            <c:strRef>
              <c:f>'Total Exp.'!$D$3:$D$4</c:f>
              <c:strCache>
                <c:ptCount val="1"/>
                <c:pt idx="0">
                  <c:v>Supplies</c:v>
                </c:pt>
              </c:strCache>
            </c:strRef>
          </c:tx>
          <c:spPr>
            <a:ln w="15875" cap="rnd">
              <a:solidFill>
                <a:schemeClr val="accent6"/>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Exp.'!$D$5:$D$26</c:f>
              <c:numCache>
                <c:formatCode>#,##0</c:formatCode>
                <c:ptCount val="22"/>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342222700</c:v>
                </c:pt>
                <c:pt idx="17">
                  <c:v>265953258.24961436</c:v>
                </c:pt>
                <c:pt idx="18">
                  <c:v>307250689.59005803</c:v>
                </c:pt>
                <c:pt idx="19">
                  <c:v>287578535.08231699</c:v>
                </c:pt>
                <c:pt idx="20">
                  <c:v>234992398.491303</c:v>
                </c:pt>
                <c:pt idx="21">
                  <c:v>229278705.33184999</c:v>
                </c:pt>
              </c:numCache>
            </c:numRef>
          </c:val>
          <c:smooth val="0"/>
          <c:extLst>
            <c:ext xmlns:c16="http://schemas.microsoft.com/office/drawing/2014/chart" uri="{C3380CC4-5D6E-409C-BE32-E72D297353CC}">
              <c16:uniqueId val="{0000002E-A336-40FD-8196-3EA30FA5B14B}"/>
            </c:ext>
          </c:extLst>
        </c:ser>
        <c:ser>
          <c:idx val="3"/>
          <c:order val="3"/>
          <c:tx>
            <c:strRef>
              <c:f>'Total Exp.'!$E$3:$E$4</c:f>
              <c:strCache>
                <c:ptCount val="1"/>
                <c:pt idx="0">
                  <c:v>Services</c:v>
                </c:pt>
              </c:strCache>
            </c:strRef>
          </c:tx>
          <c:spPr>
            <a:ln w="15875" cap="rnd">
              <a:solidFill>
                <a:schemeClr val="accent2">
                  <a:lumMod val="60000"/>
                </a:schemeClr>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Exp.'!$E$5:$E$26</c:f>
              <c:numCache>
                <c:formatCode>#,##0</c:formatCode>
                <c:ptCount val="22"/>
                <c:pt idx="0">
                  <c:v>157959972</c:v>
                </c:pt>
                <c:pt idx="1">
                  <c:v>172196998</c:v>
                </c:pt>
                <c:pt idx="2">
                  <c:v>138170803</c:v>
                </c:pt>
                <c:pt idx="3">
                  <c:v>151150390</c:v>
                </c:pt>
                <c:pt idx="4">
                  <c:v>171871167</c:v>
                </c:pt>
                <c:pt idx="5">
                  <c:v>171124369</c:v>
                </c:pt>
                <c:pt idx="6">
                  <c:v>199763560</c:v>
                </c:pt>
                <c:pt idx="7">
                  <c:v>181324485</c:v>
                </c:pt>
                <c:pt idx="8">
                  <c:v>108509000</c:v>
                </c:pt>
                <c:pt idx="9">
                  <c:v>105747000</c:v>
                </c:pt>
                <c:pt idx="10">
                  <c:v>106663000</c:v>
                </c:pt>
                <c:pt idx="11">
                  <c:v>122164271</c:v>
                </c:pt>
                <c:pt idx="12">
                  <c:v>130558377</c:v>
                </c:pt>
                <c:pt idx="13">
                  <c:v>166390502</c:v>
                </c:pt>
                <c:pt idx="14">
                  <c:v>159408925</c:v>
                </c:pt>
                <c:pt idx="15">
                  <c:v>126378183</c:v>
                </c:pt>
                <c:pt idx="16">
                  <c:v>147272122</c:v>
                </c:pt>
                <c:pt idx="17">
                  <c:v>142731742</c:v>
                </c:pt>
                <c:pt idx="18">
                  <c:v>146758912.52371499</c:v>
                </c:pt>
                <c:pt idx="19">
                  <c:v>167528496.05199999</c:v>
                </c:pt>
                <c:pt idx="20">
                  <c:v>131216676.397157</c:v>
                </c:pt>
                <c:pt idx="21">
                  <c:v>133357502.449983</c:v>
                </c:pt>
              </c:numCache>
            </c:numRef>
          </c:val>
          <c:smooth val="0"/>
          <c:extLst>
            <c:ext xmlns:c16="http://schemas.microsoft.com/office/drawing/2014/chart" uri="{C3380CC4-5D6E-409C-BE32-E72D297353CC}">
              <c16:uniqueId val="{0000002F-A336-40FD-8196-3EA30FA5B14B}"/>
            </c:ext>
          </c:extLst>
        </c:ser>
        <c:ser>
          <c:idx val="4"/>
          <c:order val="4"/>
          <c:tx>
            <c:strRef>
              <c:f>'Total Exp.'!$F$3:$F$4</c:f>
              <c:strCache>
                <c:ptCount val="1"/>
                <c:pt idx="0">
                  <c:v>Teams</c:v>
                </c:pt>
              </c:strCache>
            </c:strRef>
          </c:tx>
          <c:spPr>
            <a:ln w="15875" cap="rnd">
              <a:solidFill>
                <a:schemeClr val="accent4">
                  <a:lumMod val="60000"/>
                </a:schemeClr>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Exp.'!$F$5:$F$26</c:f>
              <c:numCache>
                <c:formatCode>#,##0</c:formatCode>
                <c:ptCount val="22"/>
                <c:pt idx="0">
                  <c:v>67263575</c:v>
                </c:pt>
                <c:pt idx="1">
                  <c:v>81454622</c:v>
                </c:pt>
                <c:pt idx="2">
                  <c:v>100433454</c:v>
                </c:pt>
                <c:pt idx="3">
                  <c:v>116915991</c:v>
                </c:pt>
                <c:pt idx="4">
                  <c:v>120032910</c:v>
                </c:pt>
                <c:pt idx="5">
                  <c:v>132362119</c:v>
                </c:pt>
                <c:pt idx="6">
                  <c:v>128233542</c:v>
                </c:pt>
                <c:pt idx="7">
                  <c:v>103714372</c:v>
                </c:pt>
                <c:pt idx="8">
                  <c:v>63929941</c:v>
                </c:pt>
                <c:pt idx="9">
                  <c:v>42615900</c:v>
                </c:pt>
                <c:pt idx="10">
                  <c:v>38843502</c:v>
                </c:pt>
                <c:pt idx="11">
                  <c:v>41808886</c:v>
                </c:pt>
                <c:pt idx="12">
                  <c:v>41447378</c:v>
                </c:pt>
                <c:pt idx="13">
                  <c:v>44734942</c:v>
                </c:pt>
                <c:pt idx="14">
                  <c:v>61314169</c:v>
                </c:pt>
                <c:pt idx="15">
                  <c:v>55591762</c:v>
                </c:pt>
                <c:pt idx="16">
                  <c:v>55185227</c:v>
                </c:pt>
                <c:pt idx="17">
                  <c:v>40210838</c:v>
                </c:pt>
                <c:pt idx="18">
                  <c:v>57853267.210005999</c:v>
                </c:pt>
                <c:pt idx="19">
                  <c:v>47340299.449958265</c:v>
                </c:pt>
                <c:pt idx="20">
                  <c:v>45594021.233610645</c:v>
                </c:pt>
                <c:pt idx="21">
                  <c:v>46141826.177150436</c:v>
                </c:pt>
              </c:numCache>
            </c:numRef>
          </c:val>
          <c:smooth val="0"/>
          <c:extLst>
            <c:ext xmlns:c16="http://schemas.microsoft.com/office/drawing/2014/chart" uri="{C3380CC4-5D6E-409C-BE32-E72D297353CC}">
              <c16:uniqueId val="{00000030-A336-40FD-8196-3EA30FA5B14B}"/>
            </c:ext>
          </c:extLst>
        </c:ser>
        <c:ser>
          <c:idx val="5"/>
          <c:order val="5"/>
          <c:tx>
            <c:strRef>
              <c:f>'Total Exp.'!$G$3:$G$4</c:f>
              <c:strCache>
                <c:ptCount val="1"/>
                <c:pt idx="0">
                  <c:v>Long-term average</c:v>
                </c:pt>
              </c:strCache>
            </c:strRef>
          </c:tx>
          <c:spPr>
            <a:ln w="15875" cap="rnd">
              <a:solidFill>
                <a:schemeClr val="accent6">
                  <a:lumMod val="60000"/>
                </a:schemeClr>
              </a:solidFill>
              <a:prstDash val="sysDot"/>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Exp.'!$G$5:$G$26</c:f>
              <c:numCache>
                <c:formatCode>#,##0</c:formatCode>
                <c:ptCount val="22"/>
                <c:pt idx="0">
                  <c:v>500000000</c:v>
                </c:pt>
                <c:pt idx="1">
                  <c:v>500000000</c:v>
                </c:pt>
                <c:pt idx="2">
                  <c:v>500000000</c:v>
                </c:pt>
                <c:pt idx="3">
                  <c:v>500000000</c:v>
                </c:pt>
                <c:pt idx="4">
                  <c:v>500000000</c:v>
                </c:pt>
                <c:pt idx="5">
                  <c:v>500000000</c:v>
                </c:pt>
                <c:pt idx="6">
                  <c:v>500000000</c:v>
                </c:pt>
                <c:pt idx="7">
                  <c:v>500000000</c:v>
                </c:pt>
                <c:pt idx="8">
                  <c:v>500000000</c:v>
                </c:pt>
                <c:pt idx="9">
                  <c:v>500000000</c:v>
                </c:pt>
                <c:pt idx="10">
                  <c:v>500000000</c:v>
                </c:pt>
                <c:pt idx="11">
                  <c:v>500000000</c:v>
                </c:pt>
                <c:pt idx="12">
                  <c:v>500000000</c:v>
                </c:pt>
                <c:pt idx="13">
                  <c:v>500000000</c:v>
                </c:pt>
                <c:pt idx="14">
                  <c:v>500000000</c:v>
                </c:pt>
                <c:pt idx="15">
                  <c:v>500000000</c:v>
                </c:pt>
                <c:pt idx="16">
                  <c:v>500000000</c:v>
                </c:pt>
                <c:pt idx="17">
                  <c:v>500000000</c:v>
                </c:pt>
                <c:pt idx="18">
                  <c:v>500000000</c:v>
                </c:pt>
                <c:pt idx="19">
                  <c:v>500000000</c:v>
                </c:pt>
                <c:pt idx="20">
                  <c:v>500000000</c:v>
                </c:pt>
                <c:pt idx="21">
                  <c:v>500000000</c:v>
                </c:pt>
              </c:numCache>
            </c:numRef>
          </c:val>
          <c:smooth val="0"/>
          <c:extLst>
            <c:ext xmlns:c16="http://schemas.microsoft.com/office/drawing/2014/chart" uri="{C3380CC4-5D6E-409C-BE32-E72D297353CC}">
              <c16:uniqueId val="{00000031-A336-40FD-8196-3EA30FA5B14B}"/>
            </c:ext>
          </c:extLst>
        </c:ser>
        <c:dLbls>
          <c:showLegendKey val="0"/>
          <c:showVal val="0"/>
          <c:showCatName val="0"/>
          <c:showSerName val="0"/>
          <c:showPercent val="0"/>
          <c:showBubbleSize val="0"/>
        </c:dLbls>
        <c:smooth val="0"/>
        <c:axId val="793346160"/>
        <c:axId val="793348128"/>
      </c:lineChart>
      <c:catAx>
        <c:axId val="793346160"/>
        <c:scaling>
          <c:orientation val="minMax"/>
        </c:scaling>
        <c:delete val="0"/>
        <c:axPos val="b"/>
        <c:title>
          <c:tx>
            <c:rich>
              <a:bodyPr rot="0" spcFirstLastPara="1" vertOverflow="ellipsis" vert="horz" wrap="square" anchor="ctr" anchorCtr="1"/>
              <a:lstStyle/>
              <a:p>
                <a:pPr rtl="0">
                  <a:defRPr sz="900" b="1" i="0" u="none" strike="noStrike" kern="1200" baseline="0">
                    <a:solidFill>
                      <a:schemeClr val="tx1">
                        <a:lumMod val="65000"/>
                        <a:lumOff val="35000"/>
                      </a:schemeClr>
                    </a:solidFill>
                    <a:latin typeface="+mn-lt"/>
                    <a:ea typeface="+mn-ea"/>
                    <a:cs typeface="+mn-cs"/>
                  </a:defRPr>
                </a:pPr>
                <a:r>
                  <a:rPr lang="en-US"/>
                  <a:t>Year</a:t>
                </a:r>
              </a:p>
            </c:rich>
          </c:tx>
          <c:layout>
            <c:manualLayout>
              <c:xMode val="edge"/>
              <c:yMode val="edge"/>
              <c:x val="0.51314311709337102"/>
              <c:y val="0.89091863517060366"/>
            </c:manualLayout>
          </c:layout>
          <c:overlay val="0"/>
          <c:spPr>
            <a:noFill/>
            <a:ln>
              <a:noFill/>
            </a:ln>
            <a:effectLst/>
          </c:spPr>
          <c:txPr>
            <a:bodyPr rot="0" spcFirstLastPara="1" vertOverflow="ellipsis" vert="horz" wrap="square" anchor="ctr" anchorCtr="1"/>
            <a:lstStyle/>
            <a:p>
              <a:pPr rtl="0">
                <a:defRPr sz="9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accent1"/>
            </a:solidFill>
            <a:round/>
          </a:ln>
          <a:effectLst/>
        </c:spPr>
        <c:txPr>
          <a:bodyPr rot="-6000000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en-US"/>
          </a:p>
        </c:txPr>
        <c:crossAx val="793348128"/>
        <c:crosses val="autoZero"/>
        <c:auto val="1"/>
        <c:lblAlgn val="ctr"/>
        <c:lblOffset val="100"/>
        <c:noMultiLvlLbl val="0"/>
      </c:catAx>
      <c:valAx>
        <c:axId val="793348128"/>
        <c:scaling>
          <c:orientation val="minMax"/>
        </c:scaling>
        <c:delete val="0"/>
        <c:axPos val="l"/>
        <c:majorGridlines>
          <c:spPr>
            <a:ln w="9525" cap="flat" cmpd="sng" algn="ctr">
              <a:noFill/>
              <a:round/>
            </a:ln>
            <a:effectLst/>
          </c:spPr>
        </c:majorGridlines>
        <c:numFmt formatCode="#,##0" sourceLinked="0"/>
        <c:majorTickMark val="none"/>
        <c:minorTickMark val="none"/>
        <c:tickLblPos val="nextTo"/>
        <c:spPr>
          <a:noFill/>
          <a:ln>
            <a:solidFill>
              <a:schemeClr val="accent1"/>
            </a:solidFill>
          </a:ln>
          <a:effectLst/>
        </c:spPr>
        <c:txPr>
          <a:bodyPr rot="-6000000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en-US"/>
          </a:p>
        </c:txPr>
        <c:crossAx val="793346160"/>
        <c:crosses val="autoZero"/>
        <c:crossBetween val="between"/>
        <c:majorUnit val="100000000"/>
        <c:minorUnit val="50000000"/>
        <c:dispUnits>
          <c:builtInUnit val="millions"/>
          <c:dispUnitsLbl>
            <c:tx>
              <c:rich>
                <a:bodyPr rot="-5400000" spcFirstLastPara="1" vertOverflow="ellipsis" vert="horz" wrap="square" anchor="ctr" anchorCtr="1"/>
                <a:lstStyle/>
                <a:p>
                  <a:pPr rtl="0">
                    <a:defRPr sz="1000" b="0" i="0" u="none" strike="noStrike" kern="1200" baseline="0">
                      <a:solidFill>
                        <a:schemeClr val="tx1">
                          <a:lumMod val="65000"/>
                          <a:lumOff val="35000"/>
                        </a:schemeClr>
                      </a:solidFill>
                      <a:latin typeface="+mn-lt"/>
                      <a:ea typeface="+mn-ea"/>
                      <a:cs typeface="+mn-cs"/>
                    </a:defRPr>
                  </a:pPr>
                  <a:r>
                    <a:rPr lang="en-US"/>
                    <a:t> </a:t>
                  </a:r>
                </a:p>
              </c:rich>
            </c:tx>
            <c:spPr>
              <a:noFill/>
              <a:ln>
                <a:noFill/>
              </a:ln>
              <a:effectLst/>
            </c:spPr>
            <c:txPr>
              <a:bodyPr rot="-5400000" spcFirstLastPara="1" vertOverflow="ellipsis" vert="horz" wrap="square" anchor="ctr" anchorCtr="1"/>
              <a:lstStyle/>
              <a:p>
                <a:pPr rtl="0">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layout>
        <c:manualLayout>
          <c:xMode val="edge"/>
          <c:yMode val="edge"/>
          <c:x val="4.2864271370022911E-2"/>
          <c:y val="0.9484031124114547"/>
          <c:w val="0.93387362143658481"/>
          <c:h val="3.8762944021064893E-2"/>
        </c:manualLayout>
      </c:layout>
      <c:overlay val="0"/>
      <c:spPr>
        <a:noFill/>
        <a:ln>
          <a:noFill/>
        </a:ln>
        <a:effectLst/>
      </c:spPr>
      <c:txPr>
        <a:bodyPr rot="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ysClr val="window" lastClr="FFFFFF"/>
    </a:solidFill>
    <a:ln w="9525" cap="flat" cmpd="sng" algn="ctr">
      <a:noFill/>
      <a:round/>
    </a:ln>
    <a:effectLst/>
  </c:spPr>
  <c:txPr>
    <a:bodyPr/>
    <a:lstStyle/>
    <a:p>
      <a:pPr>
        <a:defRPr/>
      </a:pPr>
      <a:endParaRPr lang="en-US"/>
    </a:p>
  </c:txPr>
  <c:externalData r:id="rId4">
    <c:autoUpdate val="0"/>
  </c:externalData>
  <c:extLst/>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dirty="0">
              <a:latin typeface="Arial" panose="020B0604020202020204" pitchFamily="34" charset="0"/>
            </a:endParaRPr>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CBB72EAA-2733-D14F-950A-8F4240385864}" type="datetimeFigureOut">
              <a:rPr lang="en-US" smtClean="0">
                <a:latin typeface="Arial" panose="020B0604020202020204" pitchFamily="34" charset="0"/>
              </a:rPr>
              <a:t>11/28/2023</a:t>
            </a:fld>
            <a:endParaRPr lang="en-US" dirty="0">
              <a:latin typeface="Arial" panose="020B0604020202020204" pitchFamily="34" charset="0"/>
            </a:endParaRPr>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dirty="0">
              <a:latin typeface="Arial" panose="020B0604020202020204" pitchFamily="34" charset="0"/>
            </a:endParaRPr>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BC59750F-00B8-E148-9878-D197EE9CB895}"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atin typeface="Arial" panose="020B0604020202020204" pitchFamily="34" charset="0"/>
              </a:defRPr>
            </a:lvl1pPr>
          </a:lstStyle>
          <a:p>
            <a:fld id="{D4DD062E-52F7-A14D-A443-1F3854784447}" type="datetimeFigureOut">
              <a:rPr lang="en-US" smtClean="0"/>
              <a:pPr/>
              <a:t>11/28/2023</a:t>
            </a:fld>
            <a:endParaRPr lang="en-US" dirty="0"/>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66909" y="4777195"/>
            <a:ext cx="5335270" cy="3908614"/>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atin typeface="Arial" panose="020B0604020202020204" pitchFamily="34" charset="0"/>
              </a:defRPr>
            </a:lvl1pPr>
          </a:lstStyle>
          <a:p>
            <a:fld id="{8CB0EE9E-52B8-AA4F-8DD5-ED0FB4E5CBCC}" type="slidenum">
              <a:rPr lang="en-US" smtClean="0"/>
              <a:pPr/>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41343592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1564376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pPr/>
              <a:t>21</a:t>
            </a:fld>
            <a:endParaRPr lang="en-US" dirty="0"/>
          </a:p>
        </p:txBody>
      </p:sp>
    </p:spTree>
    <p:extLst>
      <p:ext uri="{BB962C8B-B14F-4D97-AF65-F5344CB8AC3E}">
        <p14:creationId xmlns:p14="http://schemas.microsoft.com/office/powerpoint/2010/main" val="3672240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2093588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4277631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98166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4097207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08487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3187250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speaker can highlight CERN’s second mission as stated when it was established: to foster peaceful collaborations between nations that had recently been at war.</a:t>
            </a:r>
          </a:p>
          <a:p>
            <a:endParaRPr lang="en-US" dirty="0"/>
          </a:p>
          <a:p>
            <a:r>
              <a:rPr lang="en-US" dirty="0"/>
              <a:t>This slide will have information on the country of the visiting delegation:</a:t>
            </a:r>
          </a:p>
          <a:p>
            <a:pPr marL="171450" indent="-171450">
              <a:buFont typeface="Arial" panose="020B0604020202020204" pitchFamily="34" charset="0"/>
              <a:buChar char="•"/>
            </a:pPr>
            <a:r>
              <a:rPr lang="en-US" dirty="0"/>
              <a:t>Location on the world map</a:t>
            </a:r>
          </a:p>
          <a:p>
            <a:pPr marL="171450" indent="-171450">
              <a:buFont typeface="Arial" panose="020B0604020202020204" pitchFamily="34" charset="0"/>
              <a:buChar char="•"/>
            </a:pPr>
            <a:r>
              <a:rPr lang="en-US" dirty="0"/>
              <a:t>Date of accession (if Member State or Associate Member State)</a:t>
            </a:r>
          </a:p>
          <a:p>
            <a:endParaRPr lang="en-US" dirty="0"/>
          </a:p>
          <a:p>
            <a:endParaRPr lang="en-US" dirty="0"/>
          </a:p>
          <a:p>
            <a:r>
              <a:rPr lang="en-US" dirty="0"/>
              <a:t>For information:</a:t>
            </a:r>
          </a:p>
          <a:p>
            <a:pPr marL="171450" indent="-171450">
              <a:buFont typeface="Arial" panose="020B0604020202020204" pitchFamily="34" charset="0"/>
              <a:buChar char="•"/>
            </a:pPr>
            <a:r>
              <a:rPr lang="en-US" dirty="0"/>
              <a:t>Member States – Austria, Belgium, Bulgaria, Czech Republic, Denmark, Finland, France, Germany, Greece, Hungary, Israel, Italy, Netherlands, Norway, Poland, Portugal, Romania, Slovak Republic, Spain, Sweden, Switzerland, United Kingdom</a:t>
            </a:r>
          </a:p>
          <a:p>
            <a:pPr marL="171450" indent="-171450">
              <a:buFont typeface="Arial" panose="020B0604020202020204" pitchFamily="34" charset="0"/>
              <a:buChar char="•"/>
            </a:pPr>
            <a:r>
              <a:rPr lang="en-US" dirty="0"/>
              <a:t>Associate Member States in the pre-stage to membership – Cyprus, Serbia, Slovenia</a:t>
            </a:r>
          </a:p>
          <a:p>
            <a:pPr marL="171450" indent="-171450">
              <a:buFont typeface="Arial" panose="020B0604020202020204" pitchFamily="34" charset="0"/>
              <a:buChar char="•"/>
            </a:pPr>
            <a:r>
              <a:rPr lang="en-US" dirty="0"/>
              <a:t>Associate Member States – India, Lithuania, Pakistan, Turkey, Ukraine</a:t>
            </a:r>
          </a:p>
          <a:p>
            <a:pPr marL="171450" indent="-171450">
              <a:buFont typeface="Arial" panose="020B0604020202020204" pitchFamily="34" charset="0"/>
              <a:buChar char="•"/>
            </a:pPr>
            <a:r>
              <a:rPr lang="en-US" dirty="0"/>
              <a:t>Observers – USA, Russia, Japan, (EU, JINR, UNESCO)</a:t>
            </a:r>
          </a:p>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5</a:t>
            </a:fld>
            <a:endParaRPr lang="fr-FR" dirty="0"/>
          </a:p>
        </p:txBody>
      </p:sp>
    </p:spTree>
    <p:extLst>
      <p:ext uri="{BB962C8B-B14F-4D97-AF65-F5344CB8AC3E}">
        <p14:creationId xmlns:p14="http://schemas.microsoft.com/office/powerpoint/2010/main" val="2005940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Before</a:t>
            </a:r>
            <a:r>
              <a:rPr lang="fr-CH" dirty="0"/>
              <a:t> </a:t>
            </a:r>
            <a:r>
              <a:rPr lang="fr-CH" dirty="0" err="1"/>
              <a:t>showing</a:t>
            </a:r>
            <a:r>
              <a:rPr lang="fr-CH" dirty="0"/>
              <a:t> </a:t>
            </a:r>
            <a:r>
              <a:rPr lang="fr-CH" dirty="0" err="1"/>
              <a:t>you</a:t>
            </a:r>
            <a:r>
              <a:rPr lang="fr-CH" dirty="0"/>
              <a:t> </a:t>
            </a:r>
            <a:r>
              <a:rPr lang="fr-CH" dirty="0" err="1"/>
              <a:t>what</a:t>
            </a:r>
            <a:r>
              <a:rPr lang="fr-CH" dirty="0"/>
              <a:t> </a:t>
            </a:r>
            <a:r>
              <a:rPr lang="fr-CH" dirty="0" err="1"/>
              <a:t>we</a:t>
            </a:r>
            <a:r>
              <a:rPr lang="fr-CH" dirty="0"/>
              <a:t> </a:t>
            </a:r>
            <a:r>
              <a:rPr lang="fr-CH" dirty="0" err="1"/>
              <a:t>buy</a:t>
            </a:r>
            <a:r>
              <a:rPr lang="fr-CH" dirty="0"/>
              <a:t>, </a:t>
            </a:r>
            <a:r>
              <a:rPr lang="fr-CH" dirty="0" err="1"/>
              <a:t>it’s</a:t>
            </a:r>
            <a:r>
              <a:rPr lang="fr-CH" dirty="0"/>
              <a:t> important to </a:t>
            </a:r>
            <a:r>
              <a:rPr lang="fr-CH" dirty="0" err="1"/>
              <a:t>realise</a:t>
            </a:r>
            <a:r>
              <a:rPr lang="fr-CH" dirty="0"/>
              <a:t> </a:t>
            </a:r>
            <a:r>
              <a:rPr lang="fr-CH" dirty="0" err="1"/>
              <a:t>that</a:t>
            </a:r>
            <a:r>
              <a:rPr lang="fr-CH" dirty="0"/>
              <a:t> </a:t>
            </a:r>
            <a:r>
              <a:rPr lang="fr-CH" dirty="0" err="1"/>
              <a:t>with</a:t>
            </a:r>
            <a:r>
              <a:rPr lang="fr-CH" dirty="0"/>
              <a:t> 10k people, </a:t>
            </a:r>
            <a:r>
              <a:rPr lang="fr-CH" dirty="0" err="1"/>
              <a:t>we</a:t>
            </a:r>
            <a:r>
              <a:rPr lang="fr-CH" dirty="0"/>
              <a:t> are </a:t>
            </a:r>
            <a:r>
              <a:rPr lang="fr-CH" dirty="0" err="1"/>
              <a:t>somehow</a:t>
            </a:r>
            <a:r>
              <a:rPr lang="fr-CH" dirty="0"/>
              <a:t> like a </a:t>
            </a:r>
            <a:r>
              <a:rPr lang="fr-CH" dirty="0" err="1"/>
              <a:t>small</a:t>
            </a:r>
            <a:r>
              <a:rPr lang="fr-CH" dirty="0"/>
              <a:t> </a:t>
            </a:r>
            <a:r>
              <a:rPr lang="fr-CH" dirty="0" err="1"/>
              <a:t>town</a:t>
            </a:r>
            <a:r>
              <a:rPr lang="fr-CH" dirty="0"/>
              <a:t>.</a:t>
            </a:r>
          </a:p>
          <a:p>
            <a:r>
              <a:rPr lang="fr-CH" dirty="0" err="1"/>
              <a:t>We</a:t>
            </a:r>
            <a:r>
              <a:rPr lang="fr-CH" dirty="0"/>
              <a:t> have 3 restaurants, </a:t>
            </a:r>
            <a:r>
              <a:rPr lang="fr-CH" dirty="0" err="1"/>
              <a:t>hotels</a:t>
            </a:r>
            <a:r>
              <a:rPr lang="fr-CH" dirty="0"/>
              <a:t> on site, </a:t>
            </a:r>
            <a:r>
              <a:rPr lang="fr-CH" dirty="0" err="1"/>
              <a:t>bank</a:t>
            </a:r>
            <a:r>
              <a:rPr lang="fr-CH" dirty="0"/>
              <a:t> and post offices, </a:t>
            </a:r>
            <a:r>
              <a:rPr lang="fr-CH" dirty="0" err="1"/>
              <a:t>we</a:t>
            </a:r>
            <a:r>
              <a:rPr lang="fr-CH" dirty="0"/>
              <a:t> have </a:t>
            </a:r>
            <a:r>
              <a:rPr lang="fr-CH" dirty="0" err="1"/>
              <a:t>our</a:t>
            </a:r>
            <a:r>
              <a:rPr lang="fr-CH" dirty="0"/>
              <a:t> </a:t>
            </a:r>
            <a:r>
              <a:rPr lang="fr-CH" dirty="0" err="1"/>
              <a:t>own</a:t>
            </a:r>
            <a:r>
              <a:rPr lang="fr-CH" dirty="0"/>
              <a:t> </a:t>
            </a:r>
            <a:r>
              <a:rPr lang="fr-CH" dirty="0" err="1"/>
              <a:t>fire</a:t>
            </a:r>
            <a:r>
              <a:rPr lang="fr-CH" dirty="0"/>
              <a:t> brigade, a </a:t>
            </a:r>
            <a:r>
              <a:rPr lang="fr-CH" dirty="0" err="1"/>
              <a:t>kindergarden</a:t>
            </a:r>
            <a:r>
              <a:rPr lang="fr-CH" dirty="0"/>
              <a:t>. So </a:t>
            </a:r>
            <a:r>
              <a:rPr lang="fr-CH" dirty="0" err="1"/>
              <a:t>we</a:t>
            </a:r>
            <a:r>
              <a:rPr lang="fr-CH" dirty="0"/>
              <a:t> </a:t>
            </a:r>
            <a:r>
              <a:rPr lang="fr-CH" dirty="0" err="1"/>
              <a:t>need</a:t>
            </a:r>
            <a:r>
              <a:rPr lang="fr-CH" dirty="0"/>
              <a:t> a large range of </a:t>
            </a:r>
            <a:r>
              <a:rPr lang="fr-CH" dirty="0" err="1"/>
              <a:t>recurrent</a:t>
            </a:r>
            <a:r>
              <a:rPr lang="fr-CH" dirty="0"/>
              <a:t> supplies and services to run the </a:t>
            </a:r>
            <a:r>
              <a:rPr lang="fr-CH" dirty="0" err="1"/>
              <a:t>org</a:t>
            </a:r>
            <a:r>
              <a:rPr lang="fr-CH" dirty="0"/>
              <a:t> on a </a:t>
            </a:r>
            <a:r>
              <a:rPr lang="fr-CH" dirty="0" err="1"/>
              <a:t>daily</a:t>
            </a:r>
            <a:r>
              <a:rPr lang="fr-CH" dirty="0"/>
              <a:t> basis.</a:t>
            </a:r>
          </a:p>
          <a:p>
            <a:r>
              <a:rPr lang="fr-CH" dirty="0"/>
              <a:t>On the </a:t>
            </a:r>
            <a:r>
              <a:rPr lang="fr-CH" dirty="0" err="1"/>
              <a:t>other</a:t>
            </a:r>
            <a:r>
              <a:rPr lang="fr-CH" dirty="0"/>
              <a:t> hand, </a:t>
            </a:r>
            <a:r>
              <a:rPr lang="fr-CH" dirty="0" err="1"/>
              <a:t>we</a:t>
            </a:r>
            <a:r>
              <a:rPr lang="fr-CH" dirty="0"/>
              <a:t> have </a:t>
            </a:r>
            <a:r>
              <a:rPr lang="fr-CH" dirty="0" err="1"/>
              <a:t>very</a:t>
            </a:r>
            <a:r>
              <a:rPr lang="fr-CH" dirty="0"/>
              <a:t> </a:t>
            </a:r>
            <a:r>
              <a:rPr lang="fr-CH" dirty="0" err="1"/>
              <a:t>specific</a:t>
            </a:r>
            <a:r>
              <a:rPr lang="fr-CH" dirty="0"/>
              <a:t> </a:t>
            </a:r>
            <a:r>
              <a:rPr lang="fr-CH" dirty="0" err="1"/>
              <a:t>requirements</a:t>
            </a:r>
            <a:r>
              <a:rPr lang="fr-CH" dirty="0"/>
              <a:t> </a:t>
            </a:r>
            <a:r>
              <a:rPr lang="fr-CH" dirty="0" err="1"/>
              <a:t>related</a:t>
            </a:r>
            <a:r>
              <a:rPr lang="fr-CH" dirty="0"/>
              <a:t> to </a:t>
            </a:r>
            <a:r>
              <a:rPr lang="fr-CH" dirty="0" err="1"/>
              <a:t>our</a:t>
            </a:r>
            <a:r>
              <a:rPr lang="fr-CH" dirty="0"/>
              <a:t> </a:t>
            </a:r>
            <a:r>
              <a:rPr lang="fr-CH" dirty="0" err="1"/>
              <a:t>accelerator</a:t>
            </a:r>
            <a:r>
              <a:rPr lang="fr-CH" dirty="0"/>
              <a:t> </a:t>
            </a:r>
            <a:r>
              <a:rPr lang="fr-CH" dirty="0" err="1"/>
              <a:t>complex</a:t>
            </a: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1286982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We</a:t>
            </a:r>
            <a:r>
              <a:rPr lang="fr-CH" dirty="0"/>
              <a:t> have more </a:t>
            </a:r>
            <a:r>
              <a:rPr lang="fr-CH" dirty="0" err="1"/>
              <a:t>than</a:t>
            </a:r>
            <a:r>
              <a:rPr lang="fr-CH" dirty="0"/>
              <a:t> 700 </a:t>
            </a:r>
            <a:r>
              <a:rPr lang="fr-CH" dirty="0" err="1"/>
              <a:t>bldg</a:t>
            </a:r>
            <a:r>
              <a:rPr lang="fr-CH" dirty="0"/>
              <a:t> on site. </a:t>
            </a:r>
            <a:r>
              <a:rPr lang="fr-CH" dirty="0" err="1"/>
              <a:t>We</a:t>
            </a:r>
            <a:r>
              <a:rPr lang="fr-CH" dirty="0"/>
              <a:t> </a:t>
            </a:r>
            <a:r>
              <a:rPr lang="fr-CH" dirty="0" err="1"/>
              <a:t>aneed</a:t>
            </a:r>
            <a:r>
              <a:rPr lang="fr-CH" dirty="0"/>
              <a:t> to </a:t>
            </a:r>
            <a:r>
              <a:rPr lang="fr-CH" dirty="0" err="1"/>
              <a:t>construct</a:t>
            </a:r>
            <a:r>
              <a:rPr lang="fr-CH" dirty="0"/>
              <a:t> new buildings, to </a:t>
            </a:r>
            <a:r>
              <a:rPr lang="fr-CH" dirty="0" err="1"/>
              <a:t>renovate</a:t>
            </a:r>
            <a:r>
              <a:rPr lang="fr-CH" dirty="0"/>
              <a:t> the </a:t>
            </a:r>
            <a:r>
              <a:rPr lang="fr-CH" dirty="0" err="1"/>
              <a:t>old</a:t>
            </a:r>
            <a:r>
              <a:rPr lang="fr-CH" dirty="0"/>
              <a:t> </a:t>
            </a:r>
            <a:r>
              <a:rPr lang="fr-CH" dirty="0" err="1"/>
              <a:t>ones</a:t>
            </a:r>
            <a:endParaRPr lang="fr-CH" dirty="0"/>
          </a:p>
          <a:p>
            <a:r>
              <a:rPr lang="fr-CH" dirty="0" err="1"/>
              <a:t>Cooling</a:t>
            </a:r>
            <a:r>
              <a:rPr lang="fr-CH" dirty="0"/>
              <a:t> and ventilation </a:t>
            </a:r>
            <a:r>
              <a:rPr lang="fr-CH" dirty="0" err="1"/>
              <a:t>equipment</a:t>
            </a:r>
            <a:endParaRPr lang="fr-CH" dirty="0"/>
          </a:p>
          <a:p>
            <a:r>
              <a:rPr lang="fr-CH" dirty="0"/>
              <a:t>Electrical engineering </a:t>
            </a:r>
            <a:r>
              <a:rPr lang="fr-CH" dirty="0" err="1"/>
              <a:t>with</a:t>
            </a:r>
            <a:r>
              <a:rPr lang="fr-CH" dirty="0"/>
              <a:t> </a:t>
            </a:r>
            <a:r>
              <a:rPr lang="fr-CH" dirty="0" err="1"/>
              <a:t>cables</a:t>
            </a:r>
            <a:r>
              <a:rPr lang="fr-CH" dirty="0"/>
              <a:t> or power supplies for </a:t>
            </a:r>
            <a:r>
              <a:rPr lang="fr-CH" dirty="0" err="1"/>
              <a:t>example</a:t>
            </a:r>
            <a:endParaRPr lang="fr-CH" dirty="0"/>
          </a:p>
          <a:p>
            <a:r>
              <a:rPr lang="fr-CH" dirty="0" err="1"/>
              <a:t>We</a:t>
            </a:r>
            <a:r>
              <a:rPr lang="fr-CH" dirty="0"/>
              <a:t> </a:t>
            </a:r>
            <a:r>
              <a:rPr lang="fr-CH" dirty="0" err="1"/>
              <a:t>need</a:t>
            </a:r>
            <a:r>
              <a:rPr lang="fr-CH" dirty="0"/>
              <a:t> magnets</a:t>
            </a:r>
          </a:p>
          <a:p>
            <a:r>
              <a:rPr lang="fr-CH" dirty="0"/>
              <a:t>IT, </a:t>
            </a:r>
            <a:r>
              <a:rPr lang="fr-CH" dirty="0" err="1"/>
              <a:t>we</a:t>
            </a:r>
            <a:r>
              <a:rPr lang="fr-CH" dirty="0"/>
              <a:t> have a big </a:t>
            </a:r>
            <a:r>
              <a:rPr lang="fr-CH" dirty="0" err="1"/>
              <a:t>datacentre</a:t>
            </a:r>
            <a:r>
              <a:rPr lang="fr-CH" dirty="0"/>
              <a:t> and are </a:t>
            </a:r>
            <a:r>
              <a:rPr lang="fr-CH" dirty="0" err="1"/>
              <a:t>currently</a:t>
            </a:r>
            <a:r>
              <a:rPr lang="fr-CH" dirty="0"/>
              <a:t> building a new one</a:t>
            </a:r>
          </a:p>
          <a:p>
            <a:r>
              <a:rPr lang="fr-CH" dirty="0" err="1"/>
              <a:t>Mechanical</a:t>
            </a:r>
            <a:r>
              <a:rPr lang="fr-CH" dirty="0"/>
              <a:t> engineering, </a:t>
            </a:r>
            <a:r>
              <a:rPr lang="fr-CH" dirty="0" err="1"/>
              <a:t>we</a:t>
            </a:r>
            <a:r>
              <a:rPr lang="fr-CH" dirty="0"/>
              <a:t> have </a:t>
            </a:r>
            <a:r>
              <a:rPr lang="fr-CH" dirty="0" err="1"/>
              <a:t>machining</a:t>
            </a:r>
            <a:r>
              <a:rPr lang="fr-CH" dirty="0"/>
              <a:t> </a:t>
            </a:r>
            <a:r>
              <a:rPr lang="fr-CH" dirty="0" err="1"/>
              <a:t>requirements</a:t>
            </a:r>
            <a:r>
              <a:rPr lang="fr-CH" dirty="0"/>
              <a:t>, </a:t>
            </a:r>
            <a:r>
              <a:rPr lang="fr-CH" dirty="0" err="1"/>
              <a:t>we</a:t>
            </a:r>
            <a:r>
              <a:rPr lang="fr-CH" dirty="0"/>
              <a:t> </a:t>
            </a:r>
            <a:r>
              <a:rPr lang="fr-CH" dirty="0" err="1"/>
              <a:t>need</a:t>
            </a:r>
            <a:r>
              <a:rPr lang="fr-CH" dirty="0"/>
              <a:t> </a:t>
            </a:r>
            <a:r>
              <a:rPr lang="fr-CH" dirty="0" err="1"/>
              <a:t>different</a:t>
            </a:r>
            <a:r>
              <a:rPr lang="fr-CH" dirty="0"/>
              <a:t> types of </a:t>
            </a:r>
            <a:r>
              <a:rPr lang="fr-CH" dirty="0" err="1"/>
              <a:t>raw</a:t>
            </a:r>
            <a:r>
              <a:rPr lang="fr-CH" dirty="0"/>
              <a:t> </a:t>
            </a:r>
            <a:r>
              <a:rPr lang="fr-CH" dirty="0" err="1"/>
              <a:t>material</a:t>
            </a:r>
            <a:endParaRPr lang="fr-CH" dirty="0"/>
          </a:p>
          <a:p>
            <a:r>
              <a:rPr lang="fr-CH" dirty="0"/>
              <a:t>Electronics, </a:t>
            </a:r>
            <a:r>
              <a:rPr lang="fr-CH" dirty="0" err="1"/>
              <a:t>with</a:t>
            </a:r>
            <a:r>
              <a:rPr lang="fr-CH" dirty="0"/>
              <a:t> </a:t>
            </a:r>
            <a:r>
              <a:rPr lang="fr-CH" dirty="0" err="1"/>
              <a:t>PCBs</a:t>
            </a:r>
            <a:r>
              <a:rPr lang="fr-CH" dirty="0"/>
              <a:t> and </a:t>
            </a:r>
            <a:r>
              <a:rPr lang="fr-CH" dirty="0" err="1"/>
              <a:t>assembly</a:t>
            </a:r>
            <a:r>
              <a:rPr lang="fr-CH" dirty="0"/>
              <a:t> of components on </a:t>
            </a:r>
            <a:r>
              <a:rPr lang="fr-CH" dirty="0" err="1"/>
              <a:t>these</a:t>
            </a:r>
            <a:r>
              <a:rPr lang="fr-CH" dirty="0"/>
              <a:t> </a:t>
            </a:r>
            <a:r>
              <a:rPr lang="fr-CH" dirty="0" err="1"/>
              <a:t>PCBs</a:t>
            </a:r>
            <a:endParaRPr lang="fr-CH" dirty="0"/>
          </a:p>
          <a:p>
            <a:r>
              <a:rPr lang="fr-CH" dirty="0"/>
              <a:t>As </a:t>
            </a:r>
            <a:r>
              <a:rPr lang="fr-CH" dirty="0" err="1"/>
              <a:t>well</a:t>
            </a:r>
            <a:r>
              <a:rPr lang="fr-CH" dirty="0"/>
              <a:t> as </a:t>
            </a:r>
            <a:r>
              <a:rPr lang="fr-CH" dirty="0" err="1"/>
              <a:t>Cryogenic</a:t>
            </a:r>
            <a:r>
              <a:rPr lang="fr-CH" dirty="0"/>
              <a:t>, vacuum, handling </a:t>
            </a:r>
            <a:r>
              <a:rPr lang="fr-CH" dirty="0" err="1"/>
              <a:t>equipment</a:t>
            </a:r>
            <a:r>
              <a:rPr lang="fr-CH" dirty="0"/>
              <a:t> to move </a:t>
            </a:r>
            <a:r>
              <a:rPr lang="fr-CH" dirty="0" err="1"/>
              <a:t>around</a:t>
            </a:r>
            <a:r>
              <a:rPr lang="fr-CH" dirty="0"/>
              <a:t> all </a:t>
            </a:r>
            <a:r>
              <a:rPr lang="fr-CH" dirty="0" err="1"/>
              <a:t>these</a:t>
            </a:r>
            <a:r>
              <a:rPr lang="fr-CH" dirty="0"/>
              <a:t> supplies</a:t>
            </a:r>
          </a:p>
          <a:p>
            <a:r>
              <a:rPr lang="fr-CH" dirty="0"/>
              <a:t>And of course, for 10k people </a:t>
            </a:r>
            <a:r>
              <a:rPr lang="fr-CH" dirty="0" err="1"/>
              <a:t>we</a:t>
            </a:r>
            <a:r>
              <a:rPr lang="fr-CH" dirty="0"/>
              <a:t> </a:t>
            </a:r>
            <a:r>
              <a:rPr lang="fr-CH" dirty="0" err="1"/>
              <a:t>need</a:t>
            </a:r>
            <a:r>
              <a:rPr lang="fr-CH" dirty="0"/>
              <a:t> office </a:t>
            </a:r>
            <a:r>
              <a:rPr lang="fr-CH" dirty="0" err="1"/>
              <a:t>furniture</a:t>
            </a:r>
            <a:endParaRPr lang="fr-CH" dirty="0"/>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1225995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1977384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3846345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13264398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30/01/2020</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Jérôme Pierlot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30/01/2020</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Jérôme Pierlot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30/01/2020</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Jérôme Pierlot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30/01/2020</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Jérôme Pierlot</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30/01/2020</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Jérôme Pierlot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30/01/2020</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Jérôme Pierlot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30/01/2020</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Jérôme Pierlot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30/01/2020</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Jérôme Pierlot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30/01/2020</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Jérôme Pierlot</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30/01/2020</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Jérôme Pierlot</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30/01/2020</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Jérôme Pierlot</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30/01/2020</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Jérôme Pierlot</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30/01/2020</a:t>
            </a:r>
            <a:endParaRPr lang="fr-FR" dirty="0"/>
          </a:p>
        </p:txBody>
      </p:sp>
      <p:sp>
        <p:nvSpPr>
          <p:cNvPr id="5" name="Espace réservé du pied de page 4"/>
          <p:cNvSpPr>
            <a:spLocks noGrp="1"/>
          </p:cNvSpPr>
          <p:nvPr>
            <p:ph type="ftr" sz="quarter" idx="11"/>
          </p:nvPr>
        </p:nvSpPr>
        <p:spPr>
          <a:xfrm>
            <a:off x="1296000" y="6316306"/>
            <a:ext cx="3608877" cy="365125"/>
          </a:xfrm>
        </p:spPr>
        <p:txBody>
          <a:bodyPr/>
          <a:lstStyle/>
          <a:p>
            <a:r>
              <a:rPr lang="fr-FR"/>
              <a:t>Jérôme Pierlot</a:t>
            </a:r>
            <a:endParaRPr lang="fr-FR" dirty="0"/>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dirty="0"/>
          </a:p>
        </p:txBody>
      </p:sp>
    </p:spTree>
    <p:extLst>
      <p:ext uri="{BB962C8B-B14F-4D97-AF65-F5344CB8AC3E}">
        <p14:creationId xmlns:p14="http://schemas.microsoft.com/office/powerpoint/2010/main" val="1102618927"/>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30/01/2020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Jérôme Pierlot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30/01/2020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Jérôme Pierlot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30/01/2020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Jérôme Pierlot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41987"/>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30/01/2020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Jérôme Pierlot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30/01/2020</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Jérôme Pierlot</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30/01/2020</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Jérôme Pierlot</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ADCD28F-2889-914B-9BC8-A12E155CCC4A}"/>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4F905B6-30CE-0743-B100-799C7E7345BE}"/>
              </a:ext>
            </a:extLst>
          </p:cNvPr>
          <p:cNvPicPr>
            <a:picLocks noChangeAspect="1"/>
          </p:cNvPicPr>
          <p:nvPr userDrawn="1"/>
        </p:nvPicPr>
        <p:blipFill>
          <a:blip r:embed="rId24"/>
          <a:stretch>
            <a:fillRect/>
          </a:stretch>
        </p:blipFill>
        <p:spPr>
          <a:xfrm>
            <a:off x="476741" y="6403399"/>
            <a:ext cx="394885" cy="390592"/>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en-US"/>
              <a:t>30/01/2020</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Jérôme Pierlot</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6"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11.xml"/><Relationship Id="rId5" Type="http://schemas.openxmlformats.org/officeDocument/2006/relationships/image" Target="../media/image25.emf"/><Relationship Id="rId4" Type="http://schemas.openxmlformats.org/officeDocument/2006/relationships/image" Target="../media/image24.emf"/></Relationships>
</file>

<file path=ppt/slides/_rels/slide1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9.xml"/><Relationship Id="rId1" Type="http://schemas.openxmlformats.org/officeDocument/2006/relationships/slideLayout" Target="../slideLayouts/slideLayout11.xml"/><Relationship Id="rId5" Type="http://schemas.openxmlformats.org/officeDocument/2006/relationships/image" Target="../media/image31.png"/><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procurement.web.cern.ch/" TargetMode="External"/><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forthcoming-ms.app.cern.ch/#!/" TargetMode="External"/><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hyperlink" Target="http://procurement.web.cern.ch/" TargetMode="External"/><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s://procurement.web.cern.ch/en/Supplierdb.Support@cern.ch"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procurement.web.cern.ch/" TargetMode="External"/><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image" Target="../media/image48.emf"/><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139189"/>
            <a:ext cx="11376025" cy="1731502"/>
          </a:xfrm>
        </p:spPr>
        <p:txBody>
          <a:bodyPr/>
          <a:lstStyle/>
          <a:p>
            <a:pPr algn="ctr"/>
            <a:br>
              <a:rPr lang="en-US" altLang="fr-FR" sz="4800" dirty="0"/>
            </a:br>
            <a:r>
              <a:rPr lang="en-US" altLang="fr-FR" sz="4800" dirty="0"/>
              <a:t>Doing Business with CERN</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4777741"/>
            <a:ext cx="11605672" cy="1577339"/>
          </a:xfrm>
        </p:spPr>
        <p:txBody>
          <a:bodyPr/>
          <a:lstStyle/>
          <a:p>
            <a:pPr>
              <a:defRPr/>
            </a:pPr>
            <a:r>
              <a:rPr lang="sv-SE" sz="2800" b="1" dirty="0"/>
              <a:t>Thematic Industry Day					28 November 2023</a:t>
            </a:r>
            <a:endParaRPr lang="en-GB" sz="2800" dirty="0"/>
          </a:p>
          <a:p>
            <a:pPr>
              <a:defRPr/>
            </a:pPr>
            <a:r>
              <a:rPr lang="en-US" dirty="0"/>
              <a:t>Nordine Azizi </a:t>
            </a:r>
          </a:p>
          <a:p>
            <a:r>
              <a:rPr lang="en-US" i="1" dirty="0"/>
              <a:t>Procurement Officer</a:t>
            </a:r>
            <a:endParaRPr lang="en-GB" dirty="0"/>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spTree>
    <p:extLst>
      <p:ext uri="{BB962C8B-B14F-4D97-AF65-F5344CB8AC3E}">
        <p14:creationId xmlns:p14="http://schemas.microsoft.com/office/powerpoint/2010/main" val="1763297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24590"/>
            <a:ext cx="12192000" cy="6351588"/>
          </a:xfrm>
        </p:spPr>
      </p:pic>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7191375" y="841436"/>
            <a:ext cx="5000625" cy="491166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6857999" y="2526427"/>
            <a:ext cx="5333999"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@CERN</a:t>
            </a: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1378" y="2421705"/>
            <a:ext cx="5869438" cy="2214411"/>
          </a:xfrm>
          <a:prstGeom prst="rect">
            <a:avLst/>
          </a:prstGeom>
        </p:spPr>
      </p:pic>
      <p:sp>
        <p:nvSpPr>
          <p:cNvPr id="8" name="Slide Number Placeholder 7"/>
          <p:cNvSpPr>
            <a:spLocks noGrp="1"/>
          </p:cNvSpPr>
          <p:nvPr>
            <p:ph type="sldNum" sz="quarter" idx="12"/>
          </p:nvPr>
        </p:nvSpPr>
        <p:spPr>
          <a:xfrm>
            <a:off x="11107546" y="6494233"/>
            <a:ext cx="681254" cy="365125"/>
          </a:xfrm>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530690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The Procurement Service</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7" y="1665333"/>
            <a:ext cx="11526838" cy="506367"/>
          </a:xfrm>
        </p:spPr>
        <p:txBody>
          <a:bodyPr/>
          <a:lstStyle/>
          <a:p>
            <a:r>
              <a:rPr lang="en-GB" sz="2000" dirty="0">
                <a:solidFill>
                  <a:schemeClr val="tx1"/>
                </a:solidFill>
              </a:rPr>
              <a:t>The mission of the Procurement Service is to procure all supplies and services for CERN</a:t>
            </a:r>
            <a:endParaRPr lang="en-US" dirty="0"/>
          </a:p>
          <a:p>
            <a:pPr lvl="2"/>
            <a:endParaRPr lang="en-US" dirty="0"/>
          </a:p>
          <a:p>
            <a:endParaRPr lang="en-US" dirty="0"/>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a:xfrm>
            <a:off x="11107546" y="6489700"/>
            <a:ext cx="681254" cy="365125"/>
          </a:xfrm>
        </p:spPr>
        <p:txBody>
          <a:bodyPr/>
          <a:lstStyle/>
          <a:p>
            <a:fld id="{36B5EA5A-BC32-A742-B11B-8E7414D5B535}" type="slidenum">
              <a:rPr lang="en-US" smtClean="0"/>
              <a:pPr/>
              <a:t>11</a:t>
            </a:fld>
            <a:endParaRPr lang="en-US" dirty="0"/>
          </a:p>
        </p:txBody>
      </p:sp>
      <p:sp>
        <p:nvSpPr>
          <p:cNvPr id="11" name="TextBox 10">
            <a:extLst>
              <a:ext uri="{FF2B5EF4-FFF2-40B4-BE49-F238E27FC236}">
                <a16:creationId xmlns:a16="http://schemas.microsoft.com/office/drawing/2014/main" id="{001F46DD-9DD1-8644-8FBE-3C6B3F026EF7}"/>
              </a:ext>
            </a:extLst>
          </p:cNvPr>
          <p:cNvSpPr txBox="1"/>
          <p:nvPr/>
        </p:nvSpPr>
        <p:spPr>
          <a:xfrm>
            <a:off x="1449208" y="2435798"/>
            <a:ext cx="4469405" cy="1693985"/>
          </a:xfrm>
          <a:prstGeom prst="rect">
            <a:avLst/>
          </a:prstGeom>
          <a:solidFill>
            <a:schemeClr val="accent2"/>
          </a:solidFill>
        </p:spPr>
        <p:txBody>
          <a:bodyPr vert="horz" wrap="square" rtlCol="0" anchor="ctr" anchorCtr="0">
            <a:noAutofit/>
          </a:bodyPr>
          <a:lstStyle/>
          <a:p>
            <a:pPr algn="ctr"/>
            <a:r>
              <a:rPr lang="en-GB" b="1" dirty="0">
                <a:solidFill>
                  <a:schemeClr val="bg1"/>
                </a:solidFill>
              </a:rPr>
              <a:t>Meeting all requirements:</a:t>
            </a:r>
          </a:p>
          <a:p>
            <a:pPr algn="ctr"/>
            <a:endParaRPr lang="en-GB" dirty="0">
              <a:solidFill>
                <a:schemeClr val="bg1"/>
              </a:solidFill>
            </a:endParaRPr>
          </a:p>
          <a:p>
            <a:pPr algn="ctr"/>
            <a:r>
              <a:rPr lang="en-GB" dirty="0">
                <a:solidFill>
                  <a:schemeClr val="bg1"/>
                </a:solidFill>
              </a:rPr>
              <a:t>specified and contractual technical, delivery </a:t>
            </a:r>
            <a:br>
              <a:rPr lang="en-GB" dirty="0">
                <a:solidFill>
                  <a:schemeClr val="bg1"/>
                </a:solidFill>
              </a:rPr>
            </a:br>
            <a:r>
              <a:rPr lang="en-GB" dirty="0">
                <a:solidFill>
                  <a:schemeClr val="bg1"/>
                </a:solidFill>
              </a:rPr>
              <a:t>and performance requirements</a:t>
            </a:r>
            <a:endParaRPr lang="en-US" dirty="0">
              <a:solidFill>
                <a:schemeClr val="bg1"/>
              </a:solidFill>
            </a:endParaRPr>
          </a:p>
        </p:txBody>
      </p:sp>
      <p:sp>
        <p:nvSpPr>
          <p:cNvPr id="12" name="TextBox 11">
            <a:extLst>
              <a:ext uri="{FF2B5EF4-FFF2-40B4-BE49-F238E27FC236}">
                <a16:creationId xmlns:a16="http://schemas.microsoft.com/office/drawing/2014/main" id="{CC1BFE7D-FC32-264A-AF00-3B2A7EE923C0}"/>
              </a:ext>
            </a:extLst>
          </p:cNvPr>
          <p:cNvSpPr txBox="1"/>
          <p:nvPr/>
        </p:nvSpPr>
        <p:spPr>
          <a:xfrm>
            <a:off x="6336898" y="2435798"/>
            <a:ext cx="4511898" cy="1693985"/>
          </a:xfrm>
          <a:prstGeom prst="rect">
            <a:avLst/>
          </a:prstGeom>
          <a:solidFill>
            <a:schemeClr val="accent2"/>
          </a:solidFill>
        </p:spPr>
        <p:txBody>
          <a:bodyPr vert="horz" wrap="square" rtlCol="0" anchor="ctr" anchorCtr="0">
            <a:noAutofit/>
          </a:bodyPr>
          <a:lstStyle/>
          <a:p>
            <a:pPr algn="ctr"/>
            <a:r>
              <a:rPr lang="en-GB" b="1" dirty="0">
                <a:solidFill>
                  <a:schemeClr val="bg1"/>
                </a:solidFill>
              </a:rPr>
              <a:t>At the lowest possible overall cost</a:t>
            </a:r>
          </a:p>
        </p:txBody>
      </p:sp>
      <p:sp>
        <p:nvSpPr>
          <p:cNvPr id="13" name="TextBox 12">
            <a:extLst>
              <a:ext uri="{FF2B5EF4-FFF2-40B4-BE49-F238E27FC236}">
                <a16:creationId xmlns:a16="http://schemas.microsoft.com/office/drawing/2014/main" id="{020C0DA9-3F75-5940-A192-7E2E1A84A481}"/>
              </a:ext>
            </a:extLst>
          </p:cNvPr>
          <p:cNvSpPr txBox="1"/>
          <p:nvPr/>
        </p:nvSpPr>
        <p:spPr>
          <a:xfrm>
            <a:off x="1449208" y="4798318"/>
            <a:ext cx="4275317" cy="1360636"/>
          </a:xfrm>
          <a:prstGeom prst="rect">
            <a:avLst/>
          </a:prstGeom>
          <a:solidFill>
            <a:schemeClr val="accent2"/>
          </a:solidFill>
        </p:spPr>
        <p:txBody>
          <a:bodyPr vert="horz" wrap="square" rtlCol="0" anchor="ctr" anchorCtr="0">
            <a:noAutofit/>
          </a:bodyPr>
          <a:lstStyle/>
          <a:p>
            <a:pPr algn="ctr"/>
            <a:r>
              <a:rPr lang="en-GB" b="1" dirty="0">
                <a:solidFill>
                  <a:schemeClr val="bg1"/>
                </a:solidFill>
              </a:rPr>
              <a:t>Achieving balanced industrial return for CERN Member States </a:t>
            </a:r>
            <a:endParaRPr lang="en-US" b="1" dirty="0">
              <a:solidFill>
                <a:schemeClr val="bg1"/>
              </a:solidFill>
            </a:endParaRPr>
          </a:p>
        </p:txBody>
      </p:sp>
      <p:sp>
        <p:nvSpPr>
          <p:cNvPr id="14" name="TextBox 13">
            <a:extLst>
              <a:ext uri="{FF2B5EF4-FFF2-40B4-BE49-F238E27FC236}">
                <a16:creationId xmlns:a16="http://schemas.microsoft.com/office/drawing/2014/main" id="{57C60059-AE24-2541-8796-3094669408F1}"/>
              </a:ext>
            </a:extLst>
          </p:cNvPr>
          <p:cNvSpPr txBox="1"/>
          <p:nvPr/>
        </p:nvSpPr>
        <p:spPr>
          <a:xfrm>
            <a:off x="6336898" y="4798318"/>
            <a:ext cx="4494584" cy="1360636"/>
          </a:xfrm>
          <a:prstGeom prst="rect">
            <a:avLst/>
          </a:prstGeom>
          <a:solidFill>
            <a:schemeClr val="accent2"/>
          </a:solidFill>
        </p:spPr>
        <p:txBody>
          <a:bodyPr vert="horz" wrap="square" rtlCol="0" anchor="ctr" anchorCtr="0">
            <a:noAutofit/>
          </a:bodyPr>
          <a:lstStyle/>
          <a:p>
            <a:pPr algn="ctr"/>
            <a:r>
              <a:rPr lang="en-GB" b="1" dirty="0">
                <a:solidFill>
                  <a:schemeClr val="bg1"/>
                </a:solidFill>
              </a:rPr>
              <a:t>Respecting CERN Procurement Rules</a:t>
            </a:r>
          </a:p>
        </p:txBody>
      </p:sp>
      <p:sp>
        <p:nvSpPr>
          <p:cNvPr id="15" name="TextBox 14">
            <a:extLst>
              <a:ext uri="{FF2B5EF4-FFF2-40B4-BE49-F238E27FC236}">
                <a16:creationId xmlns:a16="http://schemas.microsoft.com/office/drawing/2014/main" id="{CC1BFE7D-FC32-264A-AF00-3B2A7EE923C0}"/>
              </a:ext>
            </a:extLst>
          </p:cNvPr>
          <p:cNvSpPr txBox="1"/>
          <p:nvPr/>
        </p:nvSpPr>
        <p:spPr>
          <a:xfrm>
            <a:off x="1449207" y="4424225"/>
            <a:ext cx="9382275" cy="322055"/>
          </a:xfrm>
          <a:prstGeom prst="rect">
            <a:avLst/>
          </a:prstGeom>
          <a:solidFill>
            <a:schemeClr val="accent2"/>
          </a:solidFill>
        </p:spPr>
        <p:txBody>
          <a:bodyPr vert="horz" wrap="square" rtlCol="0" anchor="ctr" anchorCtr="0">
            <a:noAutofit/>
          </a:bodyPr>
          <a:lstStyle/>
          <a:p>
            <a:pPr algn="ctr"/>
            <a:r>
              <a:rPr lang="en-GB" dirty="0">
                <a:solidFill>
                  <a:schemeClr val="bg1"/>
                </a:solidFill>
              </a:rPr>
              <a:t>While :</a:t>
            </a:r>
          </a:p>
        </p:txBody>
      </p:sp>
    </p:spTree>
    <p:extLst>
      <p:ext uri="{BB962C8B-B14F-4D97-AF65-F5344CB8AC3E}">
        <p14:creationId xmlns:p14="http://schemas.microsoft.com/office/powerpoint/2010/main" val="3363448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Adjudication basis</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a:xfrm>
            <a:off x="11107546" y="6489700"/>
            <a:ext cx="681254" cy="365125"/>
          </a:xfrm>
        </p:spPr>
        <p:txBody>
          <a:bodyPr/>
          <a:lstStyle/>
          <a:p>
            <a:fld id="{36B5EA5A-BC32-A742-B11B-8E7414D5B535}" type="slidenum">
              <a:rPr lang="en-US" smtClean="0"/>
              <a:pPr/>
              <a:t>12</a:t>
            </a:fld>
            <a:endParaRPr lang="en-US" dirty="0"/>
          </a:p>
        </p:txBody>
      </p:sp>
      <p:sp>
        <p:nvSpPr>
          <p:cNvPr id="3" name="TextBox 2">
            <a:extLst>
              <a:ext uri="{FF2B5EF4-FFF2-40B4-BE49-F238E27FC236}">
                <a16:creationId xmlns:a16="http://schemas.microsoft.com/office/drawing/2014/main" id="{D68324F5-AFBF-6AF0-DF1C-0572FEDF6EF8}"/>
              </a:ext>
            </a:extLst>
          </p:cNvPr>
          <p:cNvSpPr txBox="1"/>
          <p:nvPr/>
        </p:nvSpPr>
        <p:spPr>
          <a:xfrm>
            <a:off x="5342850" y="4338933"/>
            <a:ext cx="385042" cy="523220"/>
          </a:xfrm>
          <a:prstGeom prst="rect">
            <a:avLst/>
          </a:prstGeom>
          <a:noFill/>
        </p:spPr>
        <p:txBody>
          <a:bodyPr wrap="none" rtlCol="0">
            <a:spAutoFit/>
          </a:bodyPr>
          <a:lstStyle/>
          <a:p>
            <a:r>
              <a:rPr lang="en-US" sz="2800" b="1" dirty="0">
                <a:solidFill>
                  <a:schemeClr val="bg1"/>
                </a:solidFill>
              </a:rPr>
              <a:t>2</a:t>
            </a:r>
          </a:p>
        </p:txBody>
      </p:sp>
      <p:sp>
        <p:nvSpPr>
          <p:cNvPr id="4" name="Right Arrow 14">
            <a:extLst>
              <a:ext uri="{FF2B5EF4-FFF2-40B4-BE49-F238E27FC236}">
                <a16:creationId xmlns:a16="http://schemas.microsoft.com/office/drawing/2014/main" id="{23906A9E-69CA-A757-1B65-665D8A0B6630}"/>
              </a:ext>
            </a:extLst>
          </p:cNvPr>
          <p:cNvSpPr/>
          <p:nvPr/>
        </p:nvSpPr>
        <p:spPr>
          <a:xfrm>
            <a:off x="6044319" y="3125184"/>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5" name="Right Arrow 11">
            <a:extLst>
              <a:ext uri="{FF2B5EF4-FFF2-40B4-BE49-F238E27FC236}">
                <a16:creationId xmlns:a16="http://schemas.microsoft.com/office/drawing/2014/main" id="{14D3A161-F286-5187-4D06-58DE7E3D457E}"/>
              </a:ext>
            </a:extLst>
          </p:cNvPr>
          <p:cNvSpPr/>
          <p:nvPr/>
        </p:nvSpPr>
        <p:spPr>
          <a:xfrm flipH="1">
            <a:off x="2810315" y="3979451"/>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7" name="Right Arrow 13">
            <a:extLst>
              <a:ext uri="{FF2B5EF4-FFF2-40B4-BE49-F238E27FC236}">
                <a16:creationId xmlns:a16="http://schemas.microsoft.com/office/drawing/2014/main" id="{2D593D5B-A2AF-4CF2-D655-15B77ABB286B}"/>
              </a:ext>
            </a:extLst>
          </p:cNvPr>
          <p:cNvSpPr/>
          <p:nvPr/>
        </p:nvSpPr>
        <p:spPr>
          <a:xfrm>
            <a:off x="6227199" y="5080593"/>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pic>
        <p:nvPicPr>
          <p:cNvPr id="8" name="Picture 7">
            <a:extLst>
              <a:ext uri="{FF2B5EF4-FFF2-40B4-BE49-F238E27FC236}">
                <a16:creationId xmlns:a16="http://schemas.microsoft.com/office/drawing/2014/main" id="{3C2CDD37-9DFF-8C94-170D-20462E131242}"/>
              </a:ext>
            </a:extLst>
          </p:cNvPr>
          <p:cNvPicPr>
            <a:picLocks noChangeAspect="1"/>
          </p:cNvPicPr>
          <p:nvPr/>
        </p:nvPicPr>
        <p:blipFill>
          <a:blip r:embed="rId2"/>
          <a:stretch>
            <a:fillRect/>
          </a:stretch>
        </p:blipFill>
        <p:spPr>
          <a:xfrm>
            <a:off x="3581736" y="3494805"/>
            <a:ext cx="1435100" cy="1435100"/>
          </a:xfrm>
          <a:prstGeom prst="rect">
            <a:avLst/>
          </a:prstGeom>
        </p:spPr>
      </p:pic>
      <p:pic>
        <p:nvPicPr>
          <p:cNvPr id="9" name="Picture 8">
            <a:extLst>
              <a:ext uri="{FF2B5EF4-FFF2-40B4-BE49-F238E27FC236}">
                <a16:creationId xmlns:a16="http://schemas.microsoft.com/office/drawing/2014/main" id="{CC5D0EB5-FDB7-E53F-7791-7A6BCEEBD29F}"/>
              </a:ext>
            </a:extLst>
          </p:cNvPr>
          <p:cNvPicPr>
            <a:picLocks noChangeAspect="1"/>
          </p:cNvPicPr>
          <p:nvPr/>
        </p:nvPicPr>
        <p:blipFill>
          <a:blip r:embed="rId3"/>
          <a:stretch>
            <a:fillRect/>
          </a:stretch>
        </p:blipFill>
        <p:spPr>
          <a:xfrm>
            <a:off x="4755263" y="2732814"/>
            <a:ext cx="1295400" cy="1295400"/>
          </a:xfrm>
          <a:prstGeom prst="rect">
            <a:avLst/>
          </a:prstGeom>
        </p:spPr>
      </p:pic>
      <p:pic>
        <p:nvPicPr>
          <p:cNvPr id="10" name="Picture 9">
            <a:extLst>
              <a:ext uri="{FF2B5EF4-FFF2-40B4-BE49-F238E27FC236}">
                <a16:creationId xmlns:a16="http://schemas.microsoft.com/office/drawing/2014/main" id="{4DA82CB9-667F-FC6C-CEDB-1027CD533D2C}"/>
              </a:ext>
            </a:extLst>
          </p:cNvPr>
          <p:cNvPicPr>
            <a:picLocks noChangeAspect="1"/>
          </p:cNvPicPr>
          <p:nvPr/>
        </p:nvPicPr>
        <p:blipFill>
          <a:blip r:embed="rId4"/>
          <a:stretch>
            <a:fillRect/>
          </a:stretch>
        </p:blipFill>
        <p:spPr>
          <a:xfrm>
            <a:off x="4690821" y="4378489"/>
            <a:ext cx="1689100" cy="1689100"/>
          </a:xfrm>
          <a:prstGeom prst="rect">
            <a:avLst/>
          </a:prstGeom>
        </p:spPr>
      </p:pic>
      <p:sp>
        <p:nvSpPr>
          <p:cNvPr id="11" name="TextBox 10">
            <a:extLst>
              <a:ext uri="{FF2B5EF4-FFF2-40B4-BE49-F238E27FC236}">
                <a16:creationId xmlns:a16="http://schemas.microsoft.com/office/drawing/2014/main" id="{90819BBE-958B-A0A1-F187-E29EC54A6349}"/>
              </a:ext>
            </a:extLst>
          </p:cNvPr>
          <p:cNvSpPr txBox="1"/>
          <p:nvPr/>
        </p:nvSpPr>
        <p:spPr>
          <a:xfrm>
            <a:off x="7188592" y="5148774"/>
            <a:ext cx="1195754" cy="369332"/>
          </a:xfrm>
          <a:prstGeom prst="rect">
            <a:avLst/>
          </a:prstGeom>
          <a:noFill/>
        </p:spPr>
        <p:txBody>
          <a:bodyPr wrap="square" lIns="0" rtlCol="0">
            <a:spAutoFit/>
          </a:bodyPr>
          <a:lstStyle/>
          <a:p>
            <a:r>
              <a:rPr lang="en-US" dirty="0"/>
              <a:t>Delivery</a:t>
            </a:r>
          </a:p>
        </p:txBody>
      </p:sp>
      <p:sp>
        <p:nvSpPr>
          <p:cNvPr id="12" name="TextBox 11">
            <a:extLst>
              <a:ext uri="{FF2B5EF4-FFF2-40B4-BE49-F238E27FC236}">
                <a16:creationId xmlns:a16="http://schemas.microsoft.com/office/drawing/2014/main" id="{D57FC477-4813-D8EC-8F99-1C0E244EF6EF}"/>
              </a:ext>
            </a:extLst>
          </p:cNvPr>
          <p:cNvSpPr txBox="1"/>
          <p:nvPr/>
        </p:nvSpPr>
        <p:spPr>
          <a:xfrm>
            <a:off x="1800666" y="4023360"/>
            <a:ext cx="1195754" cy="369332"/>
          </a:xfrm>
          <a:prstGeom prst="rect">
            <a:avLst/>
          </a:prstGeom>
          <a:noFill/>
        </p:spPr>
        <p:txBody>
          <a:bodyPr wrap="square" lIns="0" rtlCol="0">
            <a:spAutoFit/>
          </a:bodyPr>
          <a:lstStyle/>
          <a:p>
            <a:r>
              <a:rPr lang="en-US" dirty="0"/>
              <a:t>Financial</a:t>
            </a:r>
          </a:p>
        </p:txBody>
      </p:sp>
      <p:sp>
        <p:nvSpPr>
          <p:cNvPr id="13" name="Text Placeholder 2">
            <a:extLst>
              <a:ext uri="{FF2B5EF4-FFF2-40B4-BE49-F238E27FC236}">
                <a16:creationId xmlns:a16="http://schemas.microsoft.com/office/drawing/2014/main" id="{0B47B6BB-C9CD-1FCA-1523-D542DEA7C741}"/>
              </a:ext>
            </a:extLst>
          </p:cNvPr>
          <p:cNvSpPr txBox="1">
            <a:spLocks/>
          </p:cNvSpPr>
          <p:nvPr/>
        </p:nvSpPr>
        <p:spPr>
          <a:xfrm>
            <a:off x="1171939" y="1449388"/>
            <a:ext cx="9848121" cy="53514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supplies (and services, </a:t>
            </a:r>
            <a:r>
              <a:rPr lang="fr-CH" altLang="en-US" sz="2400" dirty="0" err="1">
                <a:solidFill>
                  <a:schemeClr val="accent2"/>
                </a:solidFill>
              </a:rPr>
              <a:t>exceptionally</a:t>
            </a:r>
            <a:r>
              <a:rPr lang="fr-CH" altLang="en-US" sz="2400" dirty="0">
                <a:solidFill>
                  <a:schemeClr val="accent2"/>
                </a:solidFill>
              </a:rPr>
              <a:t>) </a:t>
            </a:r>
            <a:r>
              <a:rPr lang="fr-CH" altLang="en-US" sz="2400" dirty="0" err="1">
                <a:solidFill>
                  <a:schemeClr val="accent2"/>
                </a:solidFill>
              </a:rPr>
              <a:t>based</a:t>
            </a:r>
            <a:r>
              <a:rPr lang="fr-CH" altLang="en-US" sz="2400" dirty="0">
                <a:solidFill>
                  <a:schemeClr val="accent2"/>
                </a:solidFill>
              </a:rPr>
              <a:t> on: </a:t>
            </a:r>
            <a:br>
              <a:rPr lang="fr-CH" altLang="en-US" sz="2400" dirty="0">
                <a:solidFill>
                  <a:schemeClr val="accent2"/>
                </a:solidFill>
              </a:rPr>
            </a:br>
            <a:r>
              <a:rPr lang="fr-CH" altLang="en-US" sz="2400" u="sng" dirty="0" err="1">
                <a:solidFill>
                  <a:schemeClr val="accent2"/>
                </a:solidFill>
              </a:rPr>
              <a:t>Lowest</a:t>
            </a:r>
            <a:r>
              <a:rPr lang="fr-CH" altLang="en-US" sz="2400" u="sng" dirty="0">
                <a:solidFill>
                  <a:schemeClr val="accent2"/>
                </a:solidFill>
              </a:rPr>
              <a:t> </a:t>
            </a:r>
            <a:r>
              <a:rPr lang="fr-CH" altLang="en-US" sz="2400" u="sng" dirty="0" err="1">
                <a:solidFill>
                  <a:schemeClr val="accent2"/>
                </a:solidFill>
              </a:rPr>
              <a:t>compliant</a:t>
            </a:r>
            <a:r>
              <a:rPr lang="fr-CH" altLang="en-US" sz="2400" u="sng" dirty="0">
                <a:solidFill>
                  <a:schemeClr val="accent2"/>
                </a:solidFill>
              </a:rPr>
              <a:t> </a:t>
            </a:r>
            <a:r>
              <a:rPr lang="fr-CH" altLang="en-US" sz="2400" u="sng" dirty="0" err="1">
                <a:solidFill>
                  <a:schemeClr val="accent2"/>
                </a:solidFill>
              </a:rPr>
              <a:t>bid</a:t>
            </a:r>
            <a:endParaRPr lang="fr-CH" altLang="en-US" sz="2400" dirty="0">
              <a:solidFill>
                <a:schemeClr val="accent2"/>
              </a:solidFill>
            </a:endParaRPr>
          </a:p>
        </p:txBody>
      </p:sp>
      <p:sp>
        <p:nvSpPr>
          <p:cNvPr id="14" name="TextBox 13">
            <a:extLst>
              <a:ext uri="{FF2B5EF4-FFF2-40B4-BE49-F238E27FC236}">
                <a16:creationId xmlns:a16="http://schemas.microsoft.com/office/drawing/2014/main" id="{CBFB0DC4-8015-A791-1335-7F815839BE6D}"/>
              </a:ext>
            </a:extLst>
          </p:cNvPr>
          <p:cNvSpPr txBox="1"/>
          <p:nvPr/>
        </p:nvSpPr>
        <p:spPr>
          <a:xfrm>
            <a:off x="7061983" y="3193365"/>
            <a:ext cx="1195754" cy="369332"/>
          </a:xfrm>
          <a:prstGeom prst="rect">
            <a:avLst/>
          </a:prstGeom>
          <a:noFill/>
        </p:spPr>
        <p:txBody>
          <a:bodyPr wrap="square" lIns="0" rtlCol="0">
            <a:spAutoFit/>
          </a:bodyPr>
          <a:lstStyle/>
          <a:p>
            <a:r>
              <a:rPr lang="en-US" dirty="0"/>
              <a:t>Technical</a:t>
            </a:r>
          </a:p>
        </p:txBody>
      </p:sp>
      <p:sp>
        <p:nvSpPr>
          <p:cNvPr id="15" name="Chevron 6">
            <a:extLst>
              <a:ext uri="{FF2B5EF4-FFF2-40B4-BE49-F238E27FC236}">
                <a16:creationId xmlns:a16="http://schemas.microsoft.com/office/drawing/2014/main" id="{571E403A-DAD9-69E2-6C03-DA734B5E4573}"/>
              </a:ext>
            </a:extLst>
          </p:cNvPr>
          <p:cNvSpPr/>
          <p:nvPr/>
        </p:nvSpPr>
        <p:spPr>
          <a:xfrm>
            <a:off x="8215533" y="3587262"/>
            <a:ext cx="914400" cy="157558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pic>
        <p:nvPicPr>
          <p:cNvPr id="16" name="Picture 15">
            <a:extLst>
              <a:ext uri="{FF2B5EF4-FFF2-40B4-BE49-F238E27FC236}">
                <a16:creationId xmlns:a16="http://schemas.microsoft.com/office/drawing/2014/main" id="{79A9CBD2-1E45-691D-8999-A5D27D353653}"/>
              </a:ext>
            </a:extLst>
          </p:cNvPr>
          <p:cNvPicPr>
            <a:picLocks noChangeAspect="1"/>
          </p:cNvPicPr>
          <p:nvPr/>
        </p:nvPicPr>
        <p:blipFill>
          <a:blip r:embed="rId5"/>
          <a:stretch>
            <a:fillRect/>
          </a:stretch>
        </p:blipFill>
        <p:spPr>
          <a:xfrm>
            <a:off x="9508617" y="2569504"/>
            <a:ext cx="2177825" cy="2177825"/>
          </a:xfrm>
          <a:prstGeom prst="rect">
            <a:avLst/>
          </a:prstGeom>
        </p:spPr>
      </p:pic>
    </p:spTree>
    <p:extLst>
      <p:ext uri="{BB962C8B-B14F-4D97-AF65-F5344CB8AC3E}">
        <p14:creationId xmlns:p14="http://schemas.microsoft.com/office/powerpoint/2010/main" val="14046727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14:presetBounceEnd="50000">
                                      <p:stCondLst>
                                        <p:cond delay="0"/>
                                      </p:stCondLst>
                                      <p:childTnLst>
                                        <p:animRot by="21600000" p14:bounceEnd="50000">
                                          <p:cBhvr>
                                            <p:cTn id="6" dur="3500" fill="hold"/>
                                            <p:tgtEl>
                                              <p:spTgt spid="10"/>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wipe(left)">
                                          <p:cBhvr>
                                            <p:cTn id="9" dur="500"/>
                                            <p:tgtEl>
                                              <p:spTgt spid="7"/>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 calcmode="lin" valueType="num">
                                          <p:cBhvr additive="base">
                                            <p:cTn id="12"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1">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14:presetBounceEnd="50000">
                                      <p:stCondLst>
                                        <p:cond delay="0"/>
                                      </p:stCondLst>
                                      <p:childTnLst>
                                        <p:animRot by="-21600000" p14:bounceEnd="50000">
                                          <p:cBhvr>
                                            <p:cTn id="15" dur="3500" fill="hold"/>
                                            <p:tgtEl>
                                              <p:spTgt spid="8"/>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right)">
                                          <p:cBhvr>
                                            <p:cTn id="18" dur="500"/>
                                            <p:tgtEl>
                                              <p:spTgt spid="5"/>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0-#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14:presetBounceEnd="50000">
                                      <p:stCondLst>
                                        <p:cond delay="0"/>
                                      </p:stCondLst>
                                      <p:childTnLst>
                                        <p:animRot by="21600000" p14:bounceEnd="50000">
                                          <p:cBhvr>
                                            <p:cTn id="24" dur="3500" fill="hold"/>
                                            <p:tgtEl>
                                              <p:spTgt spid="9"/>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1+#ppt_w/2"/>
                                              </p:val>
                                            </p:tav>
                                            <p:tav tm="100000">
                                              <p:val>
                                                <p:strVal val="#ppt_x"/>
                                              </p:val>
                                            </p:tav>
                                          </p:tavLst>
                                        </p:anim>
                                        <p:anim calcmode="lin" valueType="num">
                                          <p:cBhvr additive="base">
                                            <p:cTn id="31"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11" grpId="0" build="allAtOnce"/>
          <p:bldP spid="12" grpId="0"/>
          <p:bldP spid="14" grpId="0"/>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stCondLst>
                                        <p:cond delay="0"/>
                                      </p:stCondLst>
                                      <p:childTnLst>
                                        <p:animRot by="21600000">
                                          <p:cBhvr>
                                            <p:cTn id="6" dur="3500" fill="hold"/>
                                            <p:tgtEl>
                                              <p:spTgt spid="10"/>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wipe(left)">
                                          <p:cBhvr>
                                            <p:cTn id="9" dur="500"/>
                                            <p:tgtEl>
                                              <p:spTgt spid="7"/>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 calcmode="lin" valueType="num">
                                          <p:cBhvr additive="base">
                                            <p:cTn id="12"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1">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stCondLst>
                                        <p:cond delay="0"/>
                                      </p:stCondLst>
                                      <p:childTnLst>
                                        <p:animRot by="-21600000">
                                          <p:cBhvr>
                                            <p:cTn id="15" dur="3500" fill="hold"/>
                                            <p:tgtEl>
                                              <p:spTgt spid="8"/>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right)">
                                          <p:cBhvr>
                                            <p:cTn id="18" dur="500"/>
                                            <p:tgtEl>
                                              <p:spTgt spid="5"/>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0-#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stCondLst>
                                        <p:cond delay="0"/>
                                      </p:stCondLst>
                                      <p:childTnLst>
                                        <p:animRot by="21600000">
                                          <p:cBhvr>
                                            <p:cTn id="24" dur="3500" fill="hold"/>
                                            <p:tgtEl>
                                              <p:spTgt spid="9"/>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1+#ppt_w/2"/>
                                              </p:val>
                                            </p:tav>
                                            <p:tav tm="100000">
                                              <p:val>
                                                <p:strVal val="#ppt_x"/>
                                              </p:val>
                                            </p:tav>
                                          </p:tavLst>
                                        </p:anim>
                                        <p:anim calcmode="lin" valueType="num">
                                          <p:cBhvr additive="base">
                                            <p:cTn id="31"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11" grpId="0" build="allAtOnce"/>
          <p:bldP spid="12" grpId="0"/>
          <p:bldP spid="14" grpId="0"/>
          <p:bldP spid="15"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1962150" y="1714132"/>
            <a:ext cx="7524750" cy="3670668"/>
          </a:xfrm>
        </p:spPr>
        <p:txBody>
          <a:bodyPr/>
          <a:lstStyle/>
          <a:p>
            <a:pPr marL="0" indent="0">
              <a:buNone/>
            </a:pPr>
            <a:r>
              <a:rPr lang="en-US" altLang="en-US" sz="2800" dirty="0">
                <a:solidFill>
                  <a:schemeClr val="accent1"/>
                </a:solidFill>
              </a:rPr>
              <a:t>“Price Enquiry” (DO) :</a:t>
            </a:r>
          </a:p>
          <a:p>
            <a:pPr marL="0" indent="0">
              <a:lnSpc>
                <a:spcPct val="100000"/>
              </a:lnSpc>
              <a:buNone/>
            </a:pPr>
            <a:r>
              <a:rPr lang="en-US" altLang="en-US" sz="1800" dirty="0">
                <a:solidFill>
                  <a:schemeClr val="accent1"/>
                </a:solidFill>
              </a:rPr>
              <a:t> </a:t>
            </a:r>
            <a:endParaRPr lang="en-US" altLang="en-US" sz="1600" dirty="0">
              <a:solidFill>
                <a:schemeClr val="accent1"/>
              </a:solidFill>
            </a:endParaRPr>
          </a:p>
          <a:p>
            <a:pPr marL="823912" lvl="1" indent="-457200">
              <a:buFont typeface="+mj-lt"/>
              <a:buAutoNum type="arabicPeriod"/>
            </a:pPr>
            <a:r>
              <a:rPr lang="en-US" altLang="en-US" sz="2500" dirty="0">
                <a:solidFill>
                  <a:schemeClr val="accent1"/>
                </a:solidFill>
              </a:rPr>
              <a:t>Enquiries &lt; 10’000 CHF</a:t>
            </a:r>
          </a:p>
          <a:p>
            <a:pPr marL="823912" lvl="1" indent="-457200">
              <a:buFont typeface="+mj-lt"/>
              <a:buAutoNum type="arabicPeriod"/>
            </a:pPr>
            <a:r>
              <a:rPr lang="en-US" altLang="en-US" sz="2500" dirty="0">
                <a:solidFill>
                  <a:schemeClr val="accent1"/>
                </a:solidFill>
              </a:rPr>
              <a:t>10’000 CHF </a:t>
            </a:r>
            <a:r>
              <a:rPr lang="en-US" sz="2500" dirty="0">
                <a:solidFill>
                  <a:schemeClr val="accent1"/>
                </a:solidFill>
              </a:rPr>
              <a:t>≤ </a:t>
            </a:r>
            <a:r>
              <a:rPr lang="en-US" altLang="en-US" sz="2500" dirty="0">
                <a:solidFill>
                  <a:schemeClr val="accent1"/>
                </a:solidFill>
              </a:rPr>
              <a:t>Enquiries &lt; 200’000 CHF</a:t>
            </a:r>
          </a:p>
          <a:p>
            <a:pPr marL="0" indent="0">
              <a:lnSpc>
                <a:spcPct val="100000"/>
              </a:lnSpc>
              <a:buNone/>
            </a:pPr>
            <a:r>
              <a:rPr lang="en-US" altLang="en-US" sz="1600" dirty="0">
                <a:solidFill>
                  <a:schemeClr val="accent1"/>
                </a:solidFill>
              </a:rPr>
              <a:t> </a:t>
            </a:r>
          </a:p>
          <a:p>
            <a:pPr marL="0" indent="0">
              <a:buNone/>
            </a:pPr>
            <a:r>
              <a:rPr lang="en-US" altLang="en-US" sz="2800" dirty="0">
                <a:solidFill>
                  <a:schemeClr val="accent1"/>
                </a:solidFill>
              </a:rPr>
              <a:t>“Invitation-to-Tender” (IT) : </a:t>
            </a:r>
          </a:p>
          <a:p>
            <a:pPr marL="0" indent="0">
              <a:buNone/>
            </a:pPr>
            <a:endParaRPr lang="en-US" altLang="en-US" sz="1600" dirty="0">
              <a:solidFill>
                <a:schemeClr val="accent1"/>
              </a:solidFill>
            </a:endParaRPr>
          </a:p>
          <a:p>
            <a:pPr marL="366712" lvl="1" indent="0">
              <a:buNone/>
            </a:pPr>
            <a:r>
              <a:rPr lang="en-US" altLang="en-US" sz="2500" dirty="0">
                <a:solidFill>
                  <a:schemeClr val="accent1"/>
                </a:solidFill>
              </a:rPr>
              <a:t>3.	Enquiries </a:t>
            </a:r>
            <a:r>
              <a:rPr lang="en-US" sz="2500" dirty="0">
                <a:solidFill>
                  <a:schemeClr val="accent1"/>
                </a:solidFill>
              </a:rPr>
              <a:t>≥</a:t>
            </a:r>
            <a:r>
              <a:rPr lang="en-US" altLang="en-US" sz="2500" dirty="0">
                <a:solidFill>
                  <a:schemeClr val="accent1"/>
                </a:solidFill>
              </a:rPr>
              <a:t> 200’000 CHF</a:t>
            </a:r>
            <a:endParaRPr lang="en-US" dirty="0">
              <a:solidFill>
                <a:schemeClr val="accent1"/>
              </a:solidFill>
            </a:endParaRPr>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altLang="fr-FR"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3 Types of Enquiries</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a:xfrm>
            <a:off x="11107546" y="6489700"/>
            <a:ext cx="681254" cy="365125"/>
          </a:xfrm>
        </p:spPr>
        <p:txBody>
          <a:bodyPr/>
          <a:lstStyle/>
          <a:p>
            <a:fld id="{36B5EA5A-BC32-A742-B11B-8E7414D5B535}" type="slidenum">
              <a:rPr lang="en-US" smtClean="0"/>
              <a:pPr/>
              <a:t>13</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850694" y="4010669"/>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2" name="Picture 11">
            <a:extLst>
              <a:ext uri="{FF2B5EF4-FFF2-40B4-BE49-F238E27FC236}">
                <a16:creationId xmlns:a16="http://schemas.microsoft.com/office/drawing/2014/main" id="{EAF622EA-CB84-6245-BD81-8B9D437E7BF8}"/>
              </a:ext>
            </a:extLst>
          </p:cNvPr>
          <p:cNvPicPr>
            <a:picLocks noChangeAspect="1"/>
          </p:cNvPicPr>
          <p:nvPr/>
        </p:nvPicPr>
        <p:blipFill>
          <a:blip r:embed="rId2"/>
          <a:stretch>
            <a:fillRect/>
          </a:stretch>
        </p:blipFill>
        <p:spPr>
          <a:xfrm>
            <a:off x="9563524" y="2314207"/>
            <a:ext cx="2270394" cy="2641071"/>
          </a:xfrm>
          <a:prstGeom prst="rect">
            <a:avLst/>
          </a:prstGeom>
        </p:spPr>
      </p:pic>
    </p:spTree>
    <p:extLst>
      <p:ext uri="{BB962C8B-B14F-4D97-AF65-F5344CB8AC3E}">
        <p14:creationId xmlns:p14="http://schemas.microsoft.com/office/powerpoint/2010/main" val="37575827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209800" y="2314207"/>
            <a:ext cx="7524750" cy="3381743"/>
          </a:xfrm>
        </p:spPr>
        <p:txBody>
          <a:bodyPr/>
          <a:lstStyle/>
          <a:p>
            <a:pPr>
              <a:buNone/>
            </a:pPr>
            <a:r>
              <a:rPr lang="en-US" altLang="en-US" sz="2800" dirty="0">
                <a:solidFill>
                  <a:schemeClr val="accent1"/>
                </a:solidFill>
              </a:rPr>
              <a:t>“Price Enquiry” (DO)</a:t>
            </a:r>
            <a:endParaRPr lang="en-AU" altLang="en-US" sz="2800" dirty="0">
              <a:solidFill>
                <a:schemeClr val="accent1"/>
              </a:solidFill>
            </a:endParaRPr>
          </a:p>
          <a:p>
            <a:pPr>
              <a:buFontTx/>
              <a:buChar char="•"/>
            </a:pPr>
            <a:endParaRPr lang="en-GB" sz="2000" dirty="0">
              <a:solidFill>
                <a:schemeClr val="accent1"/>
              </a:solidFill>
              <a:latin typeface="Arial" panose="020B0604020202020204" pitchFamily="34" charset="0"/>
            </a:endParaRPr>
          </a:p>
          <a:p>
            <a:pPr>
              <a:buFontTx/>
              <a:buChar char="•"/>
            </a:pPr>
            <a:r>
              <a:rPr lang="en-GB" sz="2000" dirty="0">
                <a:solidFill>
                  <a:schemeClr val="accent1"/>
                </a:solidFill>
                <a:latin typeface="Arial" panose="020B0604020202020204" pitchFamily="34" charset="0"/>
              </a:rPr>
              <a:t>Price enquiry by Technical Officer or Procurement Officer;</a:t>
            </a:r>
          </a:p>
          <a:p>
            <a:pPr marL="366712" lvl="1" indent="0">
              <a:buNone/>
            </a:pPr>
            <a:r>
              <a:rPr lang="en-GB" altLang="en-US" b="1" dirty="0">
                <a:solidFill>
                  <a:schemeClr val="accent1"/>
                </a:solidFill>
                <a:latin typeface="Arial" panose="020B0604020202020204" pitchFamily="34" charset="0"/>
              </a:rPr>
              <a:t>(</a:t>
            </a:r>
            <a:r>
              <a:rPr lang="en-US" altLang="en-US" b="1" dirty="0">
                <a:solidFill>
                  <a:schemeClr val="accent1"/>
                </a:solidFill>
                <a:latin typeface="Arial" panose="020B0604020202020204" pitchFamily="34" charset="0"/>
              </a:rPr>
              <a:t>Users may issue enquiries directly provided CERN procurement rules are followed)</a:t>
            </a:r>
          </a:p>
          <a:p>
            <a:pPr>
              <a:buFontTx/>
              <a:buChar char="•"/>
            </a:pPr>
            <a:r>
              <a:rPr lang="en-GB" sz="2000" dirty="0">
                <a:solidFill>
                  <a:schemeClr val="accent1"/>
                </a:solidFill>
                <a:latin typeface="Arial" panose="020B0604020202020204" pitchFamily="34" charset="0"/>
              </a:rPr>
              <a:t>Minimum of 3 bids requested;</a:t>
            </a:r>
          </a:p>
          <a:p>
            <a:pPr>
              <a:buFontTx/>
              <a:buChar char="•"/>
            </a:pPr>
            <a:r>
              <a:rPr lang="en-GB" sz="2000" dirty="0">
                <a:solidFill>
                  <a:schemeClr val="accent1"/>
                </a:solidFill>
                <a:latin typeface="Arial" panose="020B0604020202020204" pitchFamily="34" charset="0"/>
              </a:rPr>
              <a:t>Purchase Order (PO) made to the lowest compliant bidder.</a:t>
            </a:r>
            <a:endParaRPr lang="en-AU" altLang="en-US" sz="2000" dirty="0">
              <a:solidFill>
                <a:schemeClr val="accent1"/>
              </a:solidFill>
              <a:latin typeface="Arial" panose="020B0604020202020204" pitchFamily="34" charset="0"/>
            </a:endParaRPr>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altLang="fr-FR"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Enquiries &lt; 10’000 CHF</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a:xfrm>
            <a:off x="11107546" y="6489700"/>
            <a:ext cx="681254" cy="365125"/>
          </a:xfrm>
        </p:spPr>
        <p:txBody>
          <a:bodyPr/>
          <a:lstStyle/>
          <a:p>
            <a:fld id="{36B5EA5A-BC32-A742-B11B-8E7414D5B535}" type="slidenum">
              <a:rPr lang="en-US" smtClean="0"/>
              <a:pPr/>
              <a:t>14</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850694" y="4010669"/>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2" name="Picture 11">
            <a:extLst>
              <a:ext uri="{FF2B5EF4-FFF2-40B4-BE49-F238E27FC236}">
                <a16:creationId xmlns:a16="http://schemas.microsoft.com/office/drawing/2014/main" id="{EAF622EA-CB84-6245-BD81-8B9D437E7BF8}"/>
              </a:ext>
            </a:extLst>
          </p:cNvPr>
          <p:cNvPicPr>
            <a:picLocks noChangeAspect="1"/>
          </p:cNvPicPr>
          <p:nvPr/>
        </p:nvPicPr>
        <p:blipFill>
          <a:blip r:embed="rId2"/>
          <a:stretch>
            <a:fillRect/>
          </a:stretch>
        </p:blipFill>
        <p:spPr>
          <a:xfrm>
            <a:off x="9734550" y="2314207"/>
            <a:ext cx="2270394" cy="2641071"/>
          </a:xfrm>
          <a:prstGeom prst="rect">
            <a:avLst/>
          </a:prstGeom>
        </p:spPr>
      </p:pic>
    </p:spTree>
    <p:extLst>
      <p:ext uri="{BB962C8B-B14F-4D97-AF65-F5344CB8AC3E}">
        <p14:creationId xmlns:p14="http://schemas.microsoft.com/office/powerpoint/2010/main" val="3599768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1847850" y="1533525"/>
            <a:ext cx="7886700" cy="4181475"/>
          </a:xfrm>
        </p:spPr>
        <p:txBody>
          <a:bodyPr/>
          <a:lstStyle/>
          <a:p>
            <a:pPr>
              <a:buNone/>
            </a:pPr>
            <a:r>
              <a:rPr lang="en-US" altLang="en-US" sz="2800" dirty="0">
                <a:solidFill>
                  <a:schemeClr val="accent1"/>
                </a:solidFill>
              </a:rPr>
              <a:t>“Price Enquiry” (DO)</a:t>
            </a:r>
            <a:endParaRPr lang="en-AU" altLang="en-US" sz="2000" dirty="0">
              <a:solidFill>
                <a:schemeClr val="accent1"/>
              </a:solidFill>
              <a:latin typeface="Arial" panose="020B0604020202020204" pitchFamily="34" charset="0"/>
            </a:endParaRPr>
          </a:p>
          <a:p>
            <a:pPr>
              <a:buFontTx/>
              <a:buChar char="•"/>
              <a:defRPr/>
            </a:pPr>
            <a:endParaRPr lang="en-GB" sz="1100" dirty="0">
              <a:solidFill>
                <a:schemeClr val="accent1"/>
              </a:solidFill>
              <a:latin typeface="Arial" panose="020B0604020202020204" pitchFamily="34" charset="0"/>
            </a:endParaRPr>
          </a:p>
          <a:p>
            <a:pPr>
              <a:buFontTx/>
              <a:buChar char="•"/>
              <a:defRPr/>
            </a:pPr>
            <a:r>
              <a:rPr lang="en-GB" sz="2000" dirty="0">
                <a:solidFill>
                  <a:schemeClr val="accent1"/>
                </a:solidFill>
                <a:latin typeface="Arial" panose="020B0604020202020204" pitchFamily="34" charset="0"/>
              </a:rPr>
              <a:t>Price Enquiry prepared  / managed by Procurement Officer;</a:t>
            </a:r>
            <a:endParaRPr lang="en-US" altLang="en-US" sz="2000" dirty="0">
              <a:solidFill>
                <a:schemeClr val="accent1"/>
              </a:solidFill>
              <a:latin typeface="Arial" panose="020B0604020202020204" pitchFamily="34" charset="0"/>
            </a:endParaRPr>
          </a:p>
          <a:p>
            <a:pPr>
              <a:buFontTx/>
              <a:buChar char="•"/>
              <a:defRPr/>
            </a:pPr>
            <a:r>
              <a:rPr lang="en-GB" sz="2000" dirty="0">
                <a:solidFill>
                  <a:schemeClr val="accent1"/>
                </a:solidFill>
                <a:latin typeface="Arial" panose="020B0604020202020204" pitchFamily="34" charset="0"/>
              </a:rPr>
              <a:t>Technical specification prepared by Technical Officer;</a:t>
            </a:r>
          </a:p>
          <a:p>
            <a:pPr>
              <a:buFontTx/>
              <a:buChar char="•"/>
              <a:defRPr/>
            </a:pPr>
            <a:r>
              <a:rPr lang="en-AU" altLang="en-US" sz="2000" dirty="0">
                <a:solidFill>
                  <a:schemeClr val="accent1"/>
                </a:solidFill>
                <a:latin typeface="Arial" panose="020B0604020202020204" pitchFamily="34" charset="0"/>
              </a:rPr>
              <a:t>Submission deadline: 4 weeks from date of dispatch; </a:t>
            </a:r>
          </a:p>
          <a:p>
            <a:pPr>
              <a:buFontTx/>
              <a:buChar char="•"/>
              <a:defRPr/>
            </a:pPr>
            <a:r>
              <a:rPr lang="en-GB" sz="2000" dirty="0">
                <a:solidFill>
                  <a:schemeClr val="accent1"/>
                </a:solidFill>
                <a:latin typeface="Arial" panose="020B0604020202020204" pitchFamily="34" charset="0"/>
              </a:rPr>
              <a:t>Minimum of 3 bids requested;</a:t>
            </a:r>
          </a:p>
          <a:p>
            <a:pPr>
              <a:buFontTx/>
              <a:buChar char="•"/>
              <a:defRPr/>
            </a:pPr>
            <a:r>
              <a:rPr lang="en-AU" altLang="en-US" sz="2000" dirty="0">
                <a:solidFill>
                  <a:schemeClr val="accent1"/>
                </a:solidFill>
                <a:latin typeface="Arial" panose="020B0604020202020204" pitchFamily="34" charset="0"/>
              </a:rPr>
              <a:t>All price enquiries above 50’000 CHF are sent to the </a:t>
            </a:r>
            <a:br>
              <a:rPr lang="en-AU" altLang="en-US" sz="2000" dirty="0">
                <a:solidFill>
                  <a:schemeClr val="accent1"/>
                </a:solidFill>
                <a:latin typeface="Arial" panose="020B0604020202020204" pitchFamily="34" charset="0"/>
              </a:rPr>
            </a:br>
            <a:r>
              <a:rPr lang="en-AU" altLang="en-US" sz="2000" dirty="0">
                <a:solidFill>
                  <a:schemeClr val="accent1"/>
                </a:solidFill>
                <a:latin typeface="Arial" panose="020B0604020202020204" pitchFamily="34" charset="0"/>
              </a:rPr>
              <a:t>Industrial Liaison Officers (ILOs) for information;</a:t>
            </a:r>
          </a:p>
          <a:p>
            <a:pPr>
              <a:buFontTx/>
              <a:buChar char="•"/>
              <a:defRPr/>
            </a:pPr>
            <a:r>
              <a:rPr lang="en-GB" sz="2000" dirty="0">
                <a:solidFill>
                  <a:schemeClr val="accent1"/>
                </a:solidFill>
                <a:latin typeface="Arial" panose="020B0604020202020204" pitchFamily="34" charset="0"/>
              </a:rPr>
              <a:t>PO made to the lowest compliant bidder.</a:t>
            </a:r>
            <a:endParaRPr lang="en-AU" altLang="en-US" sz="2000" dirty="0">
              <a:solidFill>
                <a:schemeClr val="accent1"/>
              </a:solidFill>
            </a:endParaRPr>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10’000 CHF </a:t>
            </a:r>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Enquiries &lt; 200’000 CHF</a:t>
            </a:r>
            <a:b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br>
            <a:br>
              <a:rPr lang="en-GB" altLang="fr-FR"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b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a:xfrm>
            <a:off x="11107546" y="6489700"/>
            <a:ext cx="681254" cy="365125"/>
          </a:xfrm>
        </p:spPr>
        <p:txBody>
          <a:bodyPr/>
          <a:lstStyle/>
          <a:p>
            <a:fld id="{36B5EA5A-BC32-A742-B11B-8E7414D5B535}" type="slidenum">
              <a:rPr lang="en-US" smtClean="0"/>
              <a:pPr/>
              <a:t>15</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850694" y="4010669"/>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2" name="Picture 11">
            <a:extLst>
              <a:ext uri="{FF2B5EF4-FFF2-40B4-BE49-F238E27FC236}">
                <a16:creationId xmlns:a16="http://schemas.microsoft.com/office/drawing/2014/main" id="{EAF622EA-CB84-6245-BD81-8B9D437E7BF8}"/>
              </a:ext>
            </a:extLst>
          </p:cNvPr>
          <p:cNvPicPr>
            <a:picLocks noChangeAspect="1"/>
          </p:cNvPicPr>
          <p:nvPr/>
        </p:nvPicPr>
        <p:blipFill>
          <a:blip r:embed="rId2"/>
          <a:stretch>
            <a:fillRect/>
          </a:stretch>
        </p:blipFill>
        <p:spPr>
          <a:xfrm>
            <a:off x="9563524" y="2314207"/>
            <a:ext cx="2270394" cy="2641071"/>
          </a:xfrm>
          <a:prstGeom prst="rect">
            <a:avLst/>
          </a:prstGeom>
        </p:spPr>
      </p:pic>
    </p:spTree>
    <p:extLst>
      <p:ext uri="{BB962C8B-B14F-4D97-AF65-F5344CB8AC3E}">
        <p14:creationId xmlns:p14="http://schemas.microsoft.com/office/powerpoint/2010/main" val="3612813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C2D0199-03AC-4547-94B2-F4E88EF3666F}"/>
              </a:ext>
            </a:extLst>
          </p:cNvPr>
          <p:cNvPicPr>
            <a:picLocks noChangeAspect="1"/>
          </p:cNvPicPr>
          <p:nvPr/>
        </p:nvPicPr>
        <p:blipFill>
          <a:blip r:embed="rId2"/>
          <a:stretch>
            <a:fillRect/>
          </a:stretch>
        </p:blipFill>
        <p:spPr>
          <a:xfrm>
            <a:off x="9782407" y="1055776"/>
            <a:ext cx="2259783" cy="3191945"/>
          </a:xfrm>
          <a:prstGeom prst="rect">
            <a:avLst/>
          </a:prstGeom>
        </p:spPr>
      </p:pic>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1300366" y="1525935"/>
            <a:ext cx="10421677" cy="4866168"/>
          </a:xfrm>
        </p:spPr>
        <p:txBody>
          <a:bodyPr/>
          <a:lstStyle/>
          <a:p>
            <a:pPr>
              <a:buFontTx/>
              <a:buChar char="•"/>
            </a:pPr>
            <a:r>
              <a:rPr lang="en-US" altLang="en-US" sz="1800" dirty="0">
                <a:solidFill>
                  <a:schemeClr val="accent1"/>
                </a:solidFill>
              </a:rPr>
              <a:t>Start-up Meeting + Announcement</a:t>
            </a:r>
          </a:p>
          <a:p>
            <a:pPr>
              <a:buFontTx/>
              <a:buChar char="•"/>
            </a:pPr>
            <a:r>
              <a:rPr lang="en-US" altLang="en-US" sz="1800" dirty="0">
                <a:solidFill>
                  <a:schemeClr val="accent1"/>
                </a:solidFill>
              </a:rPr>
              <a:t>Phase 1:  MS / “Market Survey”</a:t>
            </a:r>
          </a:p>
          <a:p>
            <a:pPr lvl="1"/>
            <a:r>
              <a:rPr lang="en-US" altLang="en-US" dirty="0">
                <a:solidFill>
                  <a:schemeClr val="accent1"/>
                </a:solidFill>
              </a:rPr>
              <a:t>“Technical Description” + “Qualification Questionnaire” - Specification Committee;</a:t>
            </a:r>
          </a:p>
          <a:p>
            <a:pPr lvl="1"/>
            <a:r>
              <a:rPr lang="en-US" altLang="en-US" dirty="0">
                <a:solidFill>
                  <a:schemeClr val="accent1"/>
                </a:solidFill>
              </a:rPr>
              <a:t>Submission deadline: 4 weeks, or more if the MS is still online.</a:t>
            </a:r>
          </a:p>
          <a:p>
            <a:pPr>
              <a:buFontTx/>
              <a:buChar char="•"/>
            </a:pPr>
            <a:r>
              <a:rPr lang="en-US" altLang="en-US" sz="1800" dirty="0">
                <a:solidFill>
                  <a:schemeClr val="accent1"/>
                </a:solidFill>
              </a:rPr>
              <a:t>Phase 2 : IT / “Invitation-to-Tender”</a:t>
            </a:r>
          </a:p>
          <a:p>
            <a:pPr lvl="1"/>
            <a:r>
              <a:rPr lang="en-US" altLang="en-US" dirty="0">
                <a:solidFill>
                  <a:schemeClr val="accent1"/>
                </a:solidFill>
              </a:rPr>
              <a:t>Tender Form, Technical Specification and all Annexes, Specification Committee;</a:t>
            </a:r>
          </a:p>
          <a:p>
            <a:pPr lvl="1"/>
            <a:r>
              <a:rPr lang="en-US" altLang="en-US" dirty="0">
                <a:solidFill>
                  <a:schemeClr val="accent1"/>
                </a:solidFill>
              </a:rPr>
              <a:t>Submission deadline: </a:t>
            </a:r>
            <a:r>
              <a:rPr lang="en-AU" altLang="en-US" dirty="0">
                <a:solidFill>
                  <a:schemeClr val="accent1"/>
                </a:solidFill>
              </a:rPr>
              <a:t>4 weeks – Clarification – Bidders Conference as required;</a:t>
            </a:r>
          </a:p>
          <a:p>
            <a:pPr lvl="1"/>
            <a:r>
              <a:rPr lang="en-AU" altLang="en-US" dirty="0">
                <a:solidFill>
                  <a:schemeClr val="accent1"/>
                </a:solidFill>
              </a:rPr>
              <a:t>Bids shall be submitted via CERN’s e-tendering application.</a:t>
            </a:r>
          </a:p>
          <a:p>
            <a:pPr>
              <a:buFontTx/>
              <a:buChar char="•"/>
            </a:pPr>
            <a:r>
              <a:rPr lang="en-US" altLang="en-US" sz="1800" dirty="0">
                <a:solidFill>
                  <a:schemeClr val="accent1"/>
                </a:solidFill>
              </a:rPr>
              <a:t>Phase 3 : Opening &amp; Evaluation of the bids</a:t>
            </a:r>
          </a:p>
          <a:p>
            <a:pPr lvl="1"/>
            <a:r>
              <a:rPr lang="en-US" altLang="en-US" dirty="0">
                <a:solidFill>
                  <a:schemeClr val="accent1"/>
                </a:solidFill>
              </a:rPr>
              <a:t>Technical verification, recalculation of unit prices, clarification as necessary;</a:t>
            </a:r>
          </a:p>
          <a:p>
            <a:pPr marL="366712" lvl="1" indent="0" algn="ctr">
              <a:buNone/>
            </a:pPr>
            <a:r>
              <a:rPr lang="en-US" altLang="en-US" b="1" dirty="0">
                <a:solidFill>
                  <a:srgbClr val="FF0000"/>
                </a:solidFill>
                <a:effectLst>
                  <a:outerShdw blurRad="38100" dist="38100" dir="2700000" algn="tl">
                    <a:srgbClr val="000000">
                      <a:alpha val="43137"/>
                    </a:srgbClr>
                  </a:outerShdw>
                </a:effectLst>
              </a:rPr>
              <a:t>Alignment rule applicable?</a:t>
            </a:r>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Enquiries </a:t>
            </a:r>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a:t>
            </a:r>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200’000 CHF</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a:xfrm>
            <a:off x="11107546" y="6489700"/>
            <a:ext cx="681254" cy="365125"/>
          </a:xfrm>
        </p:spPr>
        <p:txBody>
          <a:bodyPr/>
          <a:lstStyle/>
          <a:p>
            <a:fld id="{36B5EA5A-BC32-A742-B11B-8E7414D5B535}" type="slidenum">
              <a:rPr lang="en-US" smtClean="0"/>
              <a:pPr/>
              <a:t>16</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274962" y="2651749"/>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spTree>
    <p:extLst>
      <p:ext uri="{BB962C8B-B14F-4D97-AF65-F5344CB8AC3E}">
        <p14:creationId xmlns:p14="http://schemas.microsoft.com/office/powerpoint/2010/main" val="3297897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3CE3F8A3-81F0-D04E-9BF8-45ECEE3B320F}"/>
              </a:ext>
            </a:extLst>
          </p:cNvPr>
          <p:cNvGrpSpPr/>
          <p:nvPr/>
        </p:nvGrpSpPr>
        <p:grpSpPr>
          <a:xfrm>
            <a:off x="4350703" y="3458383"/>
            <a:ext cx="7529537" cy="858664"/>
            <a:chOff x="4254476" y="3260329"/>
            <a:chExt cx="7529537" cy="1189294"/>
          </a:xfrm>
        </p:grpSpPr>
        <p:sp>
          <p:nvSpPr>
            <p:cNvPr id="38" name="Rectangle 37">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1" name="TextBox 40">
              <a:extLst>
                <a:ext uri="{FF2B5EF4-FFF2-40B4-BE49-F238E27FC236}">
                  <a16:creationId xmlns:a16="http://schemas.microsoft.com/office/drawing/2014/main" id="{26E0B8AC-A2CA-3943-9388-5E6C4889B69A}"/>
                </a:ext>
              </a:extLst>
            </p:cNvPr>
            <p:cNvSpPr txBox="1"/>
            <p:nvPr/>
          </p:nvSpPr>
          <p:spPr>
            <a:xfrm>
              <a:off x="4714591" y="3590959"/>
              <a:ext cx="184731" cy="724687"/>
            </a:xfrm>
            <a:prstGeom prst="rect">
              <a:avLst/>
            </a:prstGeom>
            <a:noFill/>
          </p:spPr>
          <p:txBody>
            <a:bodyPr wrap="none" rtlCol="0">
              <a:spAutoFit/>
            </a:bodyPr>
            <a:lstStyle/>
            <a:p>
              <a:endParaRPr lang="en-US" sz="2800" b="1" dirty="0">
                <a:solidFill>
                  <a:schemeClr val="bg1"/>
                </a:solidFill>
              </a:endParaRPr>
            </a:p>
          </p:txBody>
        </p:sp>
      </p:grpSp>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Alignment Rule</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a:xfrm>
            <a:off x="11107546" y="6489700"/>
            <a:ext cx="681254" cy="365125"/>
          </a:xfrm>
        </p:spPr>
        <p:txBody>
          <a:bodyPr/>
          <a:lstStyle/>
          <a:p>
            <a:fld id="{36B5EA5A-BC32-A742-B11B-8E7414D5B535}" type="slidenum">
              <a:rPr lang="en-US" smtClean="0"/>
              <a:pPr/>
              <a:t>17</a:t>
            </a:fld>
            <a:endParaRPr lang="en-US" dirty="0"/>
          </a:p>
        </p:txBody>
      </p:sp>
      <p:grpSp>
        <p:nvGrpSpPr>
          <p:cNvPr id="52" name="Group 51">
            <a:extLst>
              <a:ext uri="{FF2B5EF4-FFF2-40B4-BE49-F238E27FC236}">
                <a16:creationId xmlns:a16="http://schemas.microsoft.com/office/drawing/2014/main" id="{3CE3F8A3-81F0-D04E-9BF8-45ECEE3B320F}"/>
              </a:ext>
            </a:extLst>
          </p:cNvPr>
          <p:cNvGrpSpPr/>
          <p:nvPr/>
        </p:nvGrpSpPr>
        <p:grpSpPr>
          <a:xfrm>
            <a:off x="4350703" y="5306004"/>
            <a:ext cx="7694525" cy="858664"/>
            <a:chOff x="4254476" y="3260329"/>
            <a:chExt cx="7694525" cy="1189294"/>
          </a:xfrm>
        </p:grpSpPr>
        <p:sp>
          <p:nvSpPr>
            <p:cNvPr id="43" name="Rectangle 4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591614"/>
              <a:ext cx="5781563" cy="554173"/>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Arial" panose="020B0604020202020204" pitchFamily="34" charset="0"/>
                </a:rPr>
                <a:t>Price difference shall not exceed 20%</a:t>
              </a:r>
            </a:p>
          </p:txBody>
        </p:sp>
      </p:grpSp>
      <p:grpSp>
        <p:nvGrpSpPr>
          <p:cNvPr id="11" name="Group 10">
            <a:extLst>
              <a:ext uri="{FF2B5EF4-FFF2-40B4-BE49-F238E27FC236}">
                <a16:creationId xmlns:a16="http://schemas.microsoft.com/office/drawing/2014/main" id="{F9A0753F-4BDD-1B47-B547-FAB185419AC1}"/>
              </a:ext>
            </a:extLst>
          </p:cNvPr>
          <p:cNvGrpSpPr/>
          <p:nvPr/>
        </p:nvGrpSpPr>
        <p:grpSpPr>
          <a:xfrm>
            <a:off x="377190" y="1762939"/>
            <a:ext cx="11898630" cy="1460297"/>
            <a:chOff x="412775" y="4793449"/>
            <a:chExt cx="11755268" cy="1460297"/>
          </a:xfrm>
        </p:grpSpPr>
        <p:sp>
          <p:nvSpPr>
            <p:cNvPr id="22" name="Rectangle 21">
              <a:extLst>
                <a:ext uri="{FF2B5EF4-FFF2-40B4-BE49-F238E27FC236}">
                  <a16:creationId xmlns:a16="http://schemas.microsoft.com/office/drawing/2014/main" id="{7EF8B4C1-85BB-DB48-B37A-D530B4A53550}"/>
                </a:ext>
              </a:extLst>
            </p:cNvPr>
            <p:cNvSpPr/>
            <p:nvPr/>
          </p:nvSpPr>
          <p:spPr>
            <a:xfrm>
              <a:off x="412775" y="4793449"/>
              <a:ext cx="11371237" cy="1460297"/>
            </a:xfrm>
            <a:prstGeom prst="rect">
              <a:avLst/>
            </a:prstGeom>
            <a:solidFill>
              <a:schemeClr val="accent2"/>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0" name="Group 9">
              <a:extLst>
                <a:ext uri="{FF2B5EF4-FFF2-40B4-BE49-F238E27FC236}">
                  <a16:creationId xmlns:a16="http://schemas.microsoft.com/office/drawing/2014/main" id="{7F52A6C5-40E6-B143-8301-650EB00C136A}"/>
                </a:ext>
              </a:extLst>
            </p:cNvPr>
            <p:cNvGrpSpPr/>
            <p:nvPr/>
          </p:nvGrpSpPr>
          <p:grpSpPr>
            <a:xfrm>
              <a:off x="571514" y="4844530"/>
              <a:ext cx="11596529" cy="1323439"/>
              <a:chOff x="571514" y="4844530"/>
              <a:chExt cx="11596529" cy="1323439"/>
            </a:xfrm>
          </p:grpSpPr>
          <p:sp>
            <p:nvSpPr>
              <p:cNvPr id="25" name="TextBox 24">
                <a:extLst>
                  <a:ext uri="{FF2B5EF4-FFF2-40B4-BE49-F238E27FC236}">
                    <a16:creationId xmlns:a16="http://schemas.microsoft.com/office/drawing/2014/main" id="{2CEA1F95-E214-A74E-9489-49EB47E2F480}"/>
                  </a:ext>
                </a:extLst>
              </p:cNvPr>
              <p:cNvSpPr txBox="1"/>
              <p:nvPr/>
            </p:nvSpPr>
            <p:spPr>
              <a:xfrm>
                <a:off x="2998708" y="4844530"/>
                <a:ext cx="9169335" cy="1323439"/>
              </a:xfrm>
              <a:prstGeom prst="rect">
                <a:avLst/>
              </a:prstGeom>
              <a:noFill/>
            </p:spPr>
            <p:txBody>
              <a:bodyPr wrap="square" lIns="0" rtlCol="0" anchor="ctr" anchorCtr="0">
                <a:spAutoFit/>
              </a:bodyPr>
              <a:lstStyle/>
              <a:p>
                <a:pPr>
                  <a:defRPr/>
                </a:pPr>
                <a:r>
                  <a:rPr lang="en-US" altLang="en-US" sz="2000" b="1" dirty="0">
                    <a:solidFill>
                      <a:schemeClr val="bg1"/>
                    </a:solidFill>
                    <a:ea typeface="Calibri" panose="020F0502020204030204" pitchFamily="34" charset="0"/>
                    <a:cs typeface="Times New Roman" panose="02020603050405020304" pitchFamily="18" charset="0"/>
                  </a:rPr>
                  <a:t>Under certain conditions as defined in CERN Procurement Rules, </a:t>
                </a:r>
              </a:p>
              <a:p>
                <a:pPr>
                  <a:defRPr/>
                </a:pPr>
                <a:r>
                  <a:rPr lang="en-US" altLang="en-US" sz="2000" b="1" dirty="0">
                    <a:solidFill>
                      <a:schemeClr val="bg1"/>
                    </a:solidFill>
                    <a:ea typeface="Calibri" panose="020F0502020204030204" pitchFamily="34" charset="0"/>
                    <a:cs typeface="Times New Roman" panose="02020603050405020304" pitchFamily="18" charset="0"/>
                  </a:rPr>
                  <a:t>a bidder offering goods originating* in poorly balanced Member States is allowed to align his price to that of the lowest bidder and thereby be awarded the contract.</a:t>
                </a:r>
              </a:p>
            </p:txBody>
          </p:sp>
          <p:sp>
            <p:nvSpPr>
              <p:cNvPr id="3" name="TextBox 2">
                <a:extLst>
                  <a:ext uri="{FF2B5EF4-FFF2-40B4-BE49-F238E27FC236}">
                    <a16:creationId xmlns:a16="http://schemas.microsoft.com/office/drawing/2014/main" id="{E7AF73BD-C073-2741-A9A5-86BC5524C866}"/>
                  </a:ext>
                </a:extLst>
              </p:cNvPr>
              <p:cNvSpPr txBox="1"/>
              <p:nvPr/>
            </p:nvSpPr>
            <p:spPr>
              <a:xfrm>
                <a:off x="571514" y="5332801"/>
                <a:ext cx="1681910" cy="553998"/>
              </a:xfrm>
              <a:prstGeom prst="rect">
                <a:avLst/>
              </a:prstGeom>
              <a:noFill/>
            </p:spPr>
            <p:txBody>
              <a:bodyPr wrap="square" rtlCol="0">
                <a:spAutoFit/>
              </a:bodyPr>
              <a:lstStyle/>
              <a:p>
                <a:pPr algn="ctr"/>
                <a:r>
                  <a:rPr lang="en-US" sz="3000" b="1" dirty="0">
                    <a:solidFill>
                      <a:schemeClr val="bg1"/>
                    </a:solidFill>
                  </a:rPr>
                  <a:t>RULE</a:t>
                </a:r>
              </a:p>
            </p:txBody>
          </p:sp>
        </p:grpSp>
      </p:grpSp>
      <p:pic>
        <p:nvPicPr>
          <p:cNvPr id="24" name="Picture 2" descr="http://developer.ibm.com/bpm/wp-content/uploads/sites/31/2014/10/brid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190" y="3458383"/>
            <a:ext cx="3897399" cy="2740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 name="Group 25">
            <a:extLst>
              <a:ext uri="{FF2B5EF4-FFF2-40B4-BE49-F238E27FC236}">
                <a16:creationId xmlns:a16="http://schemas.microsoft.com/office/drawing/2014/main" id="{F3E4049E-1CEF-DB48-9262-A22E50FAF757}"/>
              </a:ext>
            </a:extLst>
          </p:cNvPr>
          <p:cNvGrpSpPr/>
          <p:nvPr/>
        </p:nvGrpSpPr>
        <p:grpSpPr>
          <a:xfrm>
            <a:off x="4578415" y="3530768"/>
            <a:ext cx="728769" cy="728769"/>
            <a:chOff x="4530749" y="1909913"/>
            <a:chExt cx="728769" cy="728769"/>
          </a:xfrm>
        </p:grpSpPr>
        <p:sp>
          <p:nvSpPr>
            <p:cNvPr id="28" name="Oval 27">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1</a:t>
              </a:r>
            </a:p>
          </p:txBody>
        </p:sp>
      </p:grpSp>
      <p:grpSp>
        <p:nvGrpSpPr>
          <p:cNvPr id="32" name="Group 31">
            <a:extLst>
              <a:ext uri="{FF2B5EF4-FFF2-40B4-BE49-F238E27FC236}">
                <a16:creationId xmlns:a16="http://schemas.microsoft.com/office/drawing/2014/main" id="{3CE3F8A3-81F0-D04E-9BF8-45ECEE3B320F}"/>
              </a:ext>
            </a:extLst>
          </p:cNvPr>
          <p:cNvGrpSpPr/>
          <p:nvPr/>
        </p:nvGrpSpPr>
        <p:grpSpPr>
          <a:xfrm>
            <a:off x="4350703" y="4384608"/>
            <a:ext cx="7694525" cy="858664"/>
            <a:chOff x="4254476" y="3260329"/>
            <a:chExt cx="7694525" cy="1189294"/>
          </a:xfrm>
        </p:grpSpPr>
        <p:sp>
          <p:nvSpPr>
            <p:cNvPr id="33" name="Rectangle 3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36" name="TextBox 35">
              <a:extLst>
                <a:ext uri="{FF2B5EF4-FFF2-40B4-BE49-F238E27FC236}">
                  <a16:creationId xmlns:a16="http://schemas.microsoft.com/office/drawing/2014/main" id="{B746506D-5069-6F42-8185-7D1930A38F55}"/>
                </a:ext>
              </a:extLst>
            </p:cNvPr>
            <p:cNvSpPr txBox="1"/>
            <p:nvPr/>
          </p:nvSpPr>
          <p:spPr>
            <a:xfrm>
              <a:off x="6167438" y="3514758"/>
              <a:ext cx="5781563"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Arial" panose="020B0604020202020204" pitchFamily="34" charset="0"/>
                </a:rPr>
                <a:t>With a total amount exceeding </a:t>
              </a:r>
            </a:p>
            <a:p>
              <a:pPr marL="342900" indent="-342900">
                <a:spcBef>
                  <a:spcPct val="0"/>
                </a:spcBef>
                <a:buClrTx/>
                <a:buSzTx/>
                <a:defRPr/>
              </a:pPr>
              <a:r>
                <a:rPr lang="en-US" altLang="en-US" sz="2000" b="1" dirty="0">
                  <a:ea typeface="Calibri" panose="020F0502020204030204" pitchFamily="34" charset="0"/>
                  <a:cs typeface="Arial" panose="020B0604020202020204" pitchFamily="34" charset="0"/>
                </a:rPr>
                <a:t>100’000 CHF.</a:t>
              </a:r>
            </a:p>
          </p:txBody>
        </p:sp>
      </p:grpSp>
      <p:grpSp>
        <p:nvGrpSpPr>
          <p:cNvPr id="55" name="Group 54">
            <a:extLst>
              <a:ext uri="{FF2B5EF4-FFF2-40B4-BE49-F238E27FC236}">
                <a16:creationId xmlns:a16="http://schemas.microsoft.com/office/drawing/2014/main" id="{F3E4049E-1CEF-DB48-9262-A22E50FAF757}"/>
              </a:ext>
            </a:extLst>
          </p:cNvPr>
          <p:cNvGrpSpPr/>
          <p:nvPr/>
        </p:nvGrpSpPr>
        <p:grpSpPr>
          <a:xfrm>
            <a:off x="4538798" y="4449000"/>
            <a:ext cx="728769" cy="728769"/>
            <a:chOff x="4530749" y="1909913"/>
            <a:chExt cx="728769" cy="728769"/>
          </a:xfrm>
        </p:grpSpPr>
        <p:sp>
          <p:nvSpPr>
            <p:cNvPr id="56" name="Oval 55">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2</a:t>
              </a:r>
            </a:p>
          </p:txBody>
        </p:sp>
      </p:grpSp>
      <p:grpSp>
        <p:nvGrpSpPr>
          <p:cNvPr id="58" name="Group 57">
            <a:extLst>
              <a:ext uri="{FF2B5EF4-FFF2-40B4-BE49-F238E27FC236}">
                <a16:creationId xmlns:a16="http://schemas.microsoft.com/office/drawing/2014/main" id="{F3E4049E-1CEF-DB48-9262-A22E50FAF757}"/>
              </a:ext>
            </a:extLst>
          </p:cNvPr>
          <p:cNvGrpSpPr/>
          <p:nvPr/>
        </p:nvGrpSpPr>
        <p:grpSpPr>
          <a:xfrm>
            <a:off x="4536748" y="5379174"/>
            <a:ext cx="728769" cy="728769"/>
            <a:chOff x="4530749" y="1909913"/>
            <a:chExt cx="728769" cy="728769"/>
          </a:xfrm>
        </p:grpSpPr>
        <p:sp>
          <p:nvSpPr>
            <p:cNvPr id="59" name="Oval 5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3</a:t>
              </a:r>
            </a:p>
          </p:txBody>
        </p:sp>
      </p:grpSp>
      <p:sp>
        <p:nvSpPr>
          <p:cNvPr id="34" name="TextBox 33">
            <a:extLst>
              <a:ext uri="{FF2B5EF4-FFF2-40B4-BE49-F238E27FC236}">
                <a16:creationId xmlns:a16="http://schemas.microsoft.com/office/drawing/2014/main" id="{B746506D-5069-6F42-8185-7D1930A38F55}"/>
              </a:ext>
            </a:extLst>
          </p:cNvPr>
          <p:cNvSpPr txBox="1"/>
          <p:nvPr/>
        </p:nvSpPr>
        <p:spPr>
          <a:xfrm>
            <a:off x="6263665" y="3500107"/>
            <a:ext cx="5781563"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Arial" panose="020B0604020202020204" pitchFamily="34" charset="0"/>
              </a:rPr>
              <a:t>Supplies Contract only, adjudicated on the </a:t>
            </a:r>
          </a:p>
          <a:p>
            <a:pPr marL="342900" indent="-342900">
              <a:spcBef>
                <a:spcPct val="0"/>
              </a:spcBef>
              <a:buClrTx/>
              <a:buSzTx/>
              <a:defRPr/>
            </a:pPr>
            <a:r>
              <a:rPr lang="en-US" altLang="en-US" sz="2000" b="1" dirty="0">
                <a:ea typeface="Calibri" panose="020F0502020204030204" pitchFamily="34" charset="0"/>
                <a:cs typeface="Arial" panose="020B0604020202020204" pitchFamily="34" charset="0"/>
              </a:rPr>
              <a:t>Lowest Compliant Basis</a:t>
            </a:r>
          </a:p>
        </p:txBody>
      </p:sp>
    </p:spTree>
    <p:extLst>
      <p:ext uri="{BB962C8B-B14F-4D97-AF65-F5344CB8AC3E}">
        <p14:creationId xmlns:p14="http://schemas.microsoft.com/office/powerpoint/2010/main" val="32466149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351088" y="1419274"/>
            <a:ext cx="7287976" cy="3604301"/>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Country of Origin</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a:xfrm>
            <a:off x="11107546" y="6489700"/>
            <a:ext cx="681254" cy="365125"/>
          </a:xfrm>
        </p:spPr>
        <p:txBody>
          <a:bodyPr/>
          <a:lstStyle/>
          <a:p>
            <a:fld id="{36B5EA5A-BC32-A742-B11B-8E7414D5B535}" type="slidenum">
              <a:rPr lang="en-US" smtClean="0"/>
              <a:pPr/>
              <a:t>18</a:t>
            </a:fld>
            <a:endParaRPr lang="en-US" dirty="0"/>
          </a:p>
        </p:txBody>
      </p:sp>
      <p:sp>
        <p:nvSpPr>
          <p:cNvPr id="7" name="Freeform 6">
            <a:extLst>
              <a:ext uri="{FF2B5EF4-FFF2-40B4-BE49-F238E27FC236}">
                <a16:creationId xmlns:a16="http://schemas.microsoft.com/office/drawing/2014/main" id="{C7C8F343-D597-AD4A-95B9-FB133571A2FC}"/>
              </a:ext>
            </a:extLst>
          </p:cNvPr>
          <p:cNvSpPr/>
          <p:nvPr/>
        </p:nvSpPr>
        <p:spPr>
          <a:xfrm>
            <a:off x="5149223" y="2580431"/>
            <a:ext cx="1867803" cy="2149490"/>
          </a:xfrm>
          <a:custGeom>
            <a:avLst/>
            <a:gdLst>
              <a:gd name="connsiteX0" fmla="*/ 0 w 1867803"/>
              <a:gd name="connsiteY0" fmla="*/ 801725 h 2149490"/>
              <a:gd name="connsiteX1" fmla="*/ 1200421 w 1867803"/>
              <a:gd name="connsiteY1" fmla="*/ 2149490 h 2149490"/>
              <a:gd name="connsiteX2" fmla="*/ 1867803 w 1867803"/>
              <a:gd name="connsiteY2" fmla="*/ 1347765 h 2149490"/>
              <a:gd name="connsiteX3" fmla="*/ 637046 w 1867803"/>
              <a:gd name="connsiteY3" fmla="*/ 0 h 2149490"/>
              <a:gd name="connsiteX4" fmla="*/ 637046 w 1867803"/>
              <a:gd name="connsiteY4" fmla="*/ 0 h 2149490"/>
              <a:gd name="connsiteX5" fmla="*/ 637046 w 1867803"/>
              <a:gd name="connsiteY5" fmla="*/ 0 h 2149490"/>
              <a:gd name="connsiteX6" fmla="*/ 0 w 1867803"/>
              <a:gd name="connsiteY6" fmla="*/ 801725 h 214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7803" h="2149490">
                <a:moveTo>
                  <a:pt x="0" y="801725"/>
                </a:moveTo>
                <a:lnTo>
                  <a:pt x="1200421" y="2149490"/>
                </a:lnTo>
                <a:lnTo>
                  <a:pt x="1867803" y="1347765"/>
                </a:lnTo>
                <a:lnTo>
                  <a:pt x="637046" y="0"/>
                </a:lnTo>
                <a:lnTo>
                  <a:pt x="637046" y="0"/>
                </a:lnTo>
                <a:lnTo>
                  <a:pt x="637046" y="0"/>
                </a:lnTo>
                <a:lnTo>
                  <a:pt x="0" y="801725"/>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3725098" y="3514300"/>
            <a:ext cx="3300596" cy="1603636"/>
            <a:chOff x="2246427" y="3525674"/>
            <a:chExt cx="5013338" cy="2435795"/>
          </a:xfrm>
        </p:grpSpPr>
        <p:sp>
          <p:nvSpPr>
            <p:cNvPr id="23" name="Freeform 12"/>
            <p:cNvSpPr>
              <a:spLocks/>
            </p:cNvSpPr>
            <p:nvPr/>
          </p:nvSpPr>
          <p:spPr bwMode="auto">
            <a:xfrm rot="5400000">
              <a:off x="4469642" y="2593965"/>
              <a:ext cx="1234533" cy="4345713"/>
            </a:xfrm>
            <a:custGeom>
              <a:avLst/>
              <a:gdLst>
                <a:gd name="T0" fmla="*/ 0 w 418"/>
                <a:gd name="T1" fmla="*/ 676 h 676"/>
                <a:gd name="T2" fmla="*/ 0 w 418"/>
                <a:gd name="T3" fmla="*/ 0 h 676"/>
                <a:gd name="T4" fmla="*/ 418 w 418"/>
                <a:gd name="T5" fmla="*/ 162 h 676"/>
                <a:gd name="T6" fmla="*/ 418 w 418"/>
                <a:gd name="T7" fmla="*/ 676 h 676"/>
                <a:gd name="T8" fmla="*/ 0 w 418"/>
                <a:gd name="T9" fmla="*/ 676 h 676"/>
              </a:gdLst>
              <a:ahLst/>
              <a:cxnLst>
                <a:cxn ang="0">
                  <a:pos x="T0" y="T1"/>
                </a:cxn>
                <a:cxn ang="0">
                  <a:pos x="T2" y="T3"/>
                </a:cxn>
                <a:cxn ang="0">
                  <a:pos x="T4" y="T5"/>
                </a:cxn>
                <a:cxn ang="0">
                  <a:pos x="T6" y="T7"/>
                </a:cxn>
                <a:cxn ang="0">
                  <a:pos x="T8" y="T9"/>
                </a:cxn>
              </a:cxnLst>
              <a:rect l="0" t="0" r="r" b="b"/>
              <a:pathLst>
                <a:path w="418" h="676">
                  <a:moveTo>
                    <a:pt x="0" y="676"/>
                  </a:moveTo>
                  <a:lnTo>
                    <a:pt x="0" y="0"/>
                  </a:lnTo>
                  <a:lnTo>
                    <a:pt x="418" y="162"/>
                  </a:lnTo>
                  <a:lnTo>
                    <a:pt x="418" y="676"/>
                  </a:lnTo>
                  <a:lnTo>
                    <a:pt x="0" y="676"/>
                  </a:lnTo>
                  <a:close/>
                </a:path>
              </a:pathLst>
            </a:custGeom>
            <a:solidFill>
              <a:schemeClr val="accent2">
                <a:lumMod val="75000"/>
              </a:schemeClr>
            </a:solidFill>
            <a:ln>
              <a:noFill/>
            </a:ln>
          </p:spPr>
          <p:txBody>
            <a:bodyPr vert="vert270" wrap="square" lIns="182880" tIns="731520" rIns="91440" bIns="365760" numCol="1" anchor="ctr" anchorCtr="0" compatLnSpc="1">
              <a:prstTxWarp prst="textNoShape">
                <a:avLst/>
              </a:prstTxWarp>
            </a:bodyPr>
            <a:lstStyle/>
            <a:p>
              <a:r>
                <a:rPr lang="en-US" sz="2700" b="1" dirty="0">
                  <a:solidFill>
                    <a:srgbClr val="FFFFFF"/>
                  </a:solidFill>
                  <a:ea typeface="Bebas Neue" charset="0"/>
                  <a:cs typeface="Bebas Neue" charset="0"/>
                </a:rPr>
                <a:t>SERVICES</a:t>
              </a:r>
              <a:endParaRPr lang="en-US" sz="2700" b="1" dirty="0">
                <a:solidFill>
                  <a:srgbClr val="FFFFFF"/>
                </a:solidFill>
              </a:endParaRPr>
            </a:p>
          </p:txBody>
        </p:sp>
        <p:sp>
          <p:nvSpPr>
            <p:cNvPr id="24" name="Freeform 14"/>
            <p:cNvSpPr>
              <a:spLocks/>
            </p:cNvSpPr>
            <p:nvPr/>
          </p:nvSpPr>
          <p:spPr bwMode="auto">
            <a:xfrm rot="5400000">
              <a:off x="1568705" y="4203396"/>
              <a:ext cx="2435795" cy="1080352"/>
            </a:xfrm>
            <a:custGeom>
              <a:avLst/>
              <a:gdLst>
                <a:gd name="T0" fmla="*/ 411 w 822"/>
                <a:gd name="T1" fmla="*/ 175 h 175"/>
                <a:gd name="T2" fmla="*/ 822 w 822"/>
                <a:gd name="T3" fmla="*/ 0 h 175"/>
                <a:gd name="T4" fmla="*/ 411 w 822"/>
                <a:gd name="T5" fmla="*/ 0 h 175"/>
                <a:gd name="T6" fmla="*/ 0 w 822"/>
                <a:gd name="T7" fmla="*/ 0 h 175"/>
                <a:gd name="T8" fmla="*/ 411 w 822"/>
                <a:gd name="T9" fmla="*/ 175 h 175"/>
              </a:gdLst>
              <a:ahLst/>
              <a:cxnLst>
                <a:cxn ang="0">
                  <a:pos x="T0" y="T1"/>
                </a:cxn>
                <a:cxn ang="0">
                  <a:pos x="T2" y="T3"/>
                </a:cxn>
                <a:cxn ang="0">
                  <a:pos x="T4" y="T5"/>
                </a:cxn>
                <a:cxn ang="0">
                  <a:pos x="T6" y="T7"/>
                </a:cxn>
                <a:cxn ang="0">
                  <a:pos x="T8" y="T9"/>
                </a:cxn>
              </a:cxnLst>
              <a:rect l="0" t="0" r="r" b="b"/>
              <a:pathLst>
                <a:path w="822" h="175">
                  <a:moveTo>
                    <a:pt x="411" y="175"/>
                  </a:moveTo>
                  <a:lnTo>
                    <a:pt x="822" y="0"/>
                  </a:lnTo>
                  <a:lnTo>
                    <a:pt x="411" y="0"/>
                  </a:lnTo>
                  <a:lnTo>
                    <a:pt x="0" y="0"/>
                  </a:lnTo>
                  <a:lnTo>
                    <a:pt x="411" y="17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grpSp>
        <p:nvGrpSpPr>
          <p:cNvPr id="8" name="Group 7"/>
          <p:cNvGrpSpPr/>
          <p:nvPr/>
        </p:nvGrpSpPr>
        <p:grpSpPr>
          <a:xfrm>
            <a:off x="5149223" y="2176734"/>
            <a:ext cx="3432333" cy="1609489"/>
            <a:chOff x="4462715" y="1455531"/>
            <a:chExt cx="5213435" cy="2444684"/>
          </a:xfrm>
        </p:grpSpPr>
        <p:sp>
          <p:nvSpPr>
            <p:cNvPr id="26" name="Freeform 18"/>
            <p:cNvSpPr>
              <a:spLocks/>
            </p:cNvSpPr>
            <p:nvPr/>
          </p:nvSpPr>
          <p:spPr bwMode="auto">
            <a:xfrm rot="5400000">
              <a:off x="5964130" y="548245"/>
              <a:ext cx="1241606" cy="4244435"/>
            </a:xfrm>
            <a:custGeom>
              <a:avLst/>
              <a:gdLst>
                <a:gd name="T0" fmla="*/ 419 w 419"/>
                <a:gd name="T1" fmla="*/ 0 h 702"/>
                <a:gd name="T2" fmla="*/ 419 w 419"/>
                <a:gd name="T3" fmla="*/ 702 h 702"/>
                <a:gd name="T4" fmla="*/ 0 w 419"/>
                <a:gd name="T5" fmla="*/ 540 h 702"/>
                <a:gd name="T6" fmla="*/ 0 w 419"/>
                <a:gd name="T7" fmla="*/ 0 h 702"/>
                <a:gd name="T8" fmla="*/ 419 w 419"/>
                <a:gd name="T9" fmla="*/ 0 h 702"/>
              </a:gdLst>
              <a:ahLst/>
              <a:cxnLst>
                <a:cxn ang="0">
                  <a:pos x="T0" y="T1"/>
                </a:cxn>
                <a:cxn ang="0">
                  <a:pos x="T2" y="T3"/>
                </a:cxn>
                <a:cxn ang="0">
                  <a:pos x="T4" y="T5"/>
                </a:cxn>
                <a:cxn ang="0">
                  <a:pos x="T6" y="T7"/>
                </a:cxn>
                <a:cxn ang="0">
                  <a:pos x="T8" y="T9"/>
                </a:cxn>
              </a:cxnLst>
              <a:rect l="0" t="0" r="r" b="b"/>
              <a:pathLst>
                <a:path w="419" h="702">
                  <a:moveTo>
                    <a:pt x="419" y="0"/>
                  </a:moveTo>
                  <a:lnTo>
                    <a:pt x="419" y="702"/>
                  </a:lnTo>
                  <a:lnTo>
                    <a:pt x="0" y="540"/>
                  </a:lnTo>
                  <a:lnTo>
                    <a:pt x="0" y="0"/>
                  </a:lnTo>
                  <a:lnTo>
                    <a:pt x="419" y="0"/>
                  </a:lnTo>
                  <a:close/>
                </a:path>
              </a:pathLst>
            </a:custGeom>
            <a:solidFill>
              <a:schemeClr val="accent2"/>
            </a:solidFill>
            <a:ln>
              <a:noFill/>
            </a:ln>
          </p:spPr>
          <p:txBody>
            <a:bodyPr vert="vert270" wrap="square" lIns="182880" tIns="365760" rIns="91440" bIns="731520" numCol="1" anchor="ctr" anchorCtr="0" compatLnSpc="1">
              <a:prstTxWarp prst="textNoShape">
                <a:avLst/>
              </a:prstTxWarp>
            </a:bodyPr>
            <a:lstStyle/>
            <a:p>
              <a:pPr algn="r"/>
              <a:r>
                <a:rPr lang="en-US" altLang="fr-FR" sz="2700" b="1" dirty="0">
                  <a:solidFill>
                    <a:srgbClr val="FFFFFF"/>
                  </a:solidFill>
                </a:rPr>
                <a:t>SUPPLIES</a:t>
              </a:r>
              <a:endParaRPr lang="en-US" sz="2700" b="1" dirty="0">
                <a:solidFill>
                  <a:srgbClr val="FFFFFF"/>
                </a:solidFill>
                <a:latin typeface="Source Sans Pro" charset="0"/>
              </a:endParaRPr>
            </a:p>
          </p:txBody>
        </p:sp>
        <p:sp>
          <p:nvSpPr>
            <p:cNvPr id="27" name="Freeform 20"/>
            <p:cNvSpPr>
              <a:spLocks/>
            </p:cNvSpPr>
            <p:nvPr/>
          </p:nvSpPr>
          <p:spPr bwMode="auto">
            <a:xfrm rot="5400000">
              <a:off x="7924766" y="2148830"/>
              <a:ext cx="2444684" cy="1058085"/>
            </a:xfrm>
            <a:custGeom>
              <a:avLst/>
              <a:gdLst>
                <a:gd name="T0" fmla="*/ 414 w 825"/>
                <a:gd name="T1" fmla="*/ 0 h 175"/>
                <a:gd name="T2" fmla="*/ 0 w 825"/>
                <a:gd name="T3" fmla="*/ 175 h 175"/>
                <a:gd name="T4" fmla="*/ 414 w 825"/>
                <a:gd name="T5" fmla="*/ 175 h 175"/>
                <a:gd name="T6" fmla="*/ 825 w 825"/>
                <a:gd name="T7" fmla="*/ 175 h 175"/>
                <a:gd name="T8" fmla="*/ 414 w 825"/>
                <a:gd name="T9" fmla="*/ 0 h 175"/>
              </a:gdLst>
              <a:ahLst/>
              <a:cxnLst>
                <a:cxn ang="0">
                  <a:pos x="T0" y="T1"/>
                </a:cxn>
                <a:cxn ang="0">
                  <a:pos x="T2" y="T3"/>
                </a:cxn>
                <a:cxn ang="0">
                  <a:pos x="T4" y="T5"/>
                </a:cxn>
                <a:cxn ang="0">
                  <a:pos x="T6" y="T7"/>
                </a:cxn>
                <a:cxn ang="0">
                  <a:pos x="T8" y="T9"/>
                </a:cxn>
              </a:cxnLst>
              <a:rect l="0" t="0" r="r" b="b"/>
              <a:pathLst>
                <a:path w="825" h="175">
                  <a:moveTo>
                    <a:pt x="414" y="0"/>
                  </a:moveTo>
                  <a:lnTo>
                    <a:pt x="0" y="175"/>
                  </a:lnTo>
                  <a:lnTo>
                    <a:pt x="414" y="175"/>
                  </a:lnTo>
                  <a:lnTo>
                    <a:pt x="825" y="175"/>
                  </a:lnTo>
                  <a:lnTo>
                    <a:pt x="41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29" name="TextBox 28"/>
          <p:cNvSpPr txBox="1"/>
          <p:nvPr/>
        </p:nvSpPr>
        <p:spPr>
          <a:xfrm>
            <a:off x="8515350" y="1592263"/>
            <a:ext cx="3268663" cy="4524315"/>
          </a:xfrm>
          <a:prstGeom prst="rect">
            <a:avLst/>
          </a:prstGeom>
          <a:noFill/>
        </p:spPr>
        <p:txBody>
          <a:bodyPr wrap="square" rtlCol="0">
            <a:spAutoFit/>
          </a:bodyPr>
          <a:lstStyle/>
          <a:p>
            <a:r>
              <a:rPr lang="en-US" altLang="fr-FR" b="1" i="1" dirty="0"/>
              <a:t>“</a:t>
            </a:r>
            <a:r>
              <a:rPr lang="en-US" altLang="fr-FR" i="1" dirty="0"/>
              <a:t>Country(</a:t>
            </a:r>
            <a:r>
              <a:rPr lang="en-US" altLang="fr-FR" i="1" dirty="0" err="1"/>
              <a:t>ies</a:t>
            </a:r>
            <a:r>
              <a:rPr lang="en-US" altLang="fr-FR" i="1" dirty="0"/>
              <a:t>) where the </a:t>
            </a:r>
            <a:r>
              <a:rPr lang="en-US" altLang="fr-FR" b="1" i="1" dirty="0"/>
              <a:t>supplies</a:t>
            </a:r>
            <a:r>
              <a:rPr lang="en-US" altLang="fr-FR" i="1" dirty="0"/>
              <a:t> (including their components and sub-assemblies) are manufactured or undergo the last major transformation by the contractor or its sub-contractor”</a:t>
            </a:r>
          </a:p>
          <a:p>
            <a:endParaRPr lang="en-US" i="1" dirty="0"/>
          </a:p>
          <a:p>
            <a:r>
              <a:rPr lang="en-US" altLang="fr-FR" dirty="0"/>
              <a:t>If at least </a:t>
            </a:r>
            <a:r>
              <a:rPr lang="en-US" altLang="fr-FR" b="1" dirty="0"/>
              <a:t>60%</a:t>
            </a:r>
            <a:r>
              <a:rPr lang="en-US" altLang="fr-FR" dirty="0"/>
              <a:t> of the total amount of the bid comes from a poorly balanced MS, then the </a:t>
            </a:r>
            <a:r>
              <a:rPr lang="en-US" altLang="fr-FR" b="1" dirty="0"/>
              <a:t>whole bid </a:t>
            </a:r>
            <a:r>
              <a:rPr lang="en-US" altLang="fr-FR" dirty="0"/>
              <a:t>will be treated as that from a bidder in a poorly balanced MS.</a:t>
            </a:r>
            <a:endParaRPr lang="en-US" altLang="fr-FR" i="1" dirty="0"/>
          </a:p>
          <a:p>
            <a:endParaRPr lang="en-US" dirty="0"/>
          </a:p>
        </p:txBody>
      </p:sp>
      <p:sp>
        <p:nvSpPr>
          <p:cNvPr id="31" name="TextBox 30"/>
          <p:cNvSpPr txBox="1"/>
          <p:nvPr/>
        </p:nvSpPr>
        <p:spPr>
          <a:xfrm>
            <a:off x="398821" y="3219531"/>
            <a:ext cx="3268663" cy="2862322"/>
          </a:xfrm>
          <a:prstGeom prst="rect">
            <a:avLst/>
          </a:prstGeom>
          <a:noFill/>
        </p:spPr>
        <p:txBody>
          <a:bodyPr wrap="square" rtlCol="0">
            <a:spAutoFit/>
          </a:bodyPr>
          <a:lstStyle/>
          <a:p>
            <a:r>
              <a:rPr lang="en-GB" altLang="fr-FR" i="1" dirty="0"/>
              <a:t> “Country(</a:t>
            </a:r>
            <a:r>
              <a:rPr lang="en-GB" altLang="fr-FR" i="1" dirty="0" err="1"/>
              <a:t>ies</a:t>
            </a:r>
            <a:r>
              <a:rPr lang="en-GB" altLang="fr-FR" i="1" dirty="0"/>
              <a:t>) in which the bidder is established.”</a:t>
            </a:r>
          </a:p>
          <a:p>
            <a:endParaRPr lang="en-GB" i="1" dirty="0"/>
          </a:p>
          <a:p>
            <a:r>
              <a:rPr lang="en-US" altLang="en-US" dirty="0"/>
              <a:t>If at least </a:t>
            </a:r>
            <a:r>
              <a:rPr lang="en-US" altLang="en-US" b="1" dirty="0"/>
              <a:t>40%</a:t>
            </a:r>
            <a:r>
              <a:rPr lang="en-US" altLang="en-US" dirty="0"/>
              <a:t> of the total amount of the bid comes from a poorly balanced MS, then the </a:t>
            </a:r>
            <a:r>
              <a:rPr lang="en-US" altLang="en-US" b="1" dirty="0"/>
              <a:t>whole bid </a:t>
            </a:r>
            <a:r>
              <a:rPr lang="en-US" altLang="en-US" dirty="0"/>
              <a:t>will be treated as that from a bidder in a poorly balanced MS.</a:t>
            </a:r>
            <a:endParaRPr lang="en-GB" altLang="en-US" dirty="0"/>
          </a:p>
          <a:p>
            <a:endParaRPr lang="en-US" dirty="0"/>
          </a:p>
        </p:txBody>
      </p:sp>
    </p:spTree>
    <p:extLst>
      <p:ext uri="{BB962C8B-B14F-4D97-AF65-F5344CB8AC3E}">
        <p14:creationId xmlns:p14="http://schemas.microsoft.com/office/powerpoint/2010/main" val="993089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0558" y="0"/>
            <a:ext cx="12171442" cy="6356928"/>
          </a:xfrm>
          <a:prstGeom prst="rect">
            <a:avLst/>
          </a:prstGeom>
        </p:spPr>
      </p:pic>
      <p:pic>
        <p:nvPicPr>
          <p:cNvPr id="17" name="Picture 2" descr="http://science.ma/wp-content/uploads/2014/02/o-equation-57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53224" y="2800351"/>
            <a:ext cx="5362575"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Industrial Return Coefficient</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a:xfrm>
            <a:off x="11107546" y="6499225"/>
            <a:ext cx="681254" cy="365125"/>
          </a:xfrm>
        </p:spPr>
        <p:txBody>
          <a:bodyPr/>
          <a:lstStyle/>
          <a:p>
            <a:fld id="{36B5EA5A-BC32-A742-B11B-8E7414D5B535}" type="slidenum">
              <a:rPr lang="en-US" smtClean="0"/>
              <a:pPr/>
              <a:t>19</a:t>
            </a:fld>
            <a:endParaRPr lang="en-US" dirty="0"/>
          </a:p>
        </p:txBody>
      </p:sp>
      <p:sp>
        <p:nvSpPr>
          <p:cNvPr id="16" name="Content Placeholder 11">
            <a:extLst>
              <a:ext uri="{FF2B5EF4-FFF2-40B4-BE49-F238E27FC236}">
                <a16:creationId xmlns:a16="http://schemas.microsoft.com/office/drawing/2014/main" id="{B19435F9-A7D8-1C41-A4F9-CA62844B2DEF}"/>
              </a:ext>
            </a:extLst>
          </p:cNvPr>
          <p:cNvSpPr>
            <a:spLocks noGrp="1"/>
          </p:cNvSpPr>
          <p:nvPr>
            <p:ph idx="4294967295"/>
          </p:nvPr>
        </p:nvSpPr>
        <p:spPr>
          <a:xfrm>
            <a:off x="412776" y="1033606"/>
            <a:ext cx="11228387" cy="5493906"/>
          </a:xfrm>
        </p:spPr>
        <p:txBody>
          <a:bodyPr anchor="ctr">
            <a:noAutofit/>
          </a:bodyPr>
          <a:lstStyle/>
          <a:p>
            <a:pPr marL="36513" indent="0">
              <a:buClr>
                <a:schemeClr val="bg2">
                  <a:lumMod val="10000"/>
                </a:schemeClr>
              </a:buClr>
              <a:buFont typeface="Arial" panose="020B0604020202020204" pitchFamily="34" charset="0"/>
              <a:buNone/>
              <a:defRPr/>
            </a:pPr>
            <a:r>
              <a:rPr lang="en-GB" sz="2000" dirty="0">
                <a:solidFill>
                  <a:schemeClr val="tx1"/>
                </a:solidFill>
                <a:ea typeface="Calibri" panose="020F0502020204030204" pitchFamily="34" charset="0"/>
                <a:cs typeface="Arial" panose="020B0604020202020204" pitchFamily="34" charset="0"/>
              </a:rPr>
              <a:t>The Industrial Return Coefficient (IRC) of a Member State is defined as the ratio between that Member State's percentage share of the value of all Supply contracts and that Member State's percentage contribution to the CERN Budget over the same period.</a:t>
            </a:r>
          </a:p>
          <a:p>
            <a:pPr marL="36513" indent="0">
              <a:buClr>
                <a:schemeClr val="bg2">
                  <a:lumMod val="10000"/>
                </a:schemeClr>
              </a:buClr>
              <a:buFont typeface="Arial" panose="020B0604020202020204" pitchFamily="34" charset="0"/>
              <a:buNone/>
              <a:defRPr/>
            </a:pPr>
            <a:endParaRPr lang="fr-CH" sz="2000" dirty="0">
              <a:solidFill>
                <a:schemeClr val="tx1"/>
              </a:solidFill>
              <a:ea typeface="Calibri" panose="020F0502020204030204" pitchFamily="34" charset="0"/>
              <a:cs typeface="Arial" panose="020B0604020202020204" pitchFamily="34" charset="0"/>
            </a:endParaRPr>
          </a:p>
          <a:p>
            <a:pPr marL="36513" indent="0">
              <a:buClr>
                <a:schemeClr val="bg2">
                  <a:lumMod val="10000"/>
                </a:schemeClr>
              </a:buClr>
              <a:buFont typeface="Arial" panose="020B0604020202020204" pitchFamily="34" charset="0"/>
              <a:buNone/>
              <a:defRPr/>
            </a:pPr>
            <a:endParaRPr lang="fr-CH" sz="2000" dirty="0">
              <a:solidFill>
                <a:schemeClr val="tx1"/>
              </a:solidFill>
              <a:ea typeface="Calibri" panose="020F0502020204030204" pitchFamily="34" charset="0"/>
              <a:cs typeface="Arial" panose="020B0604020202020204" pitchFamily="34" charset="0"/>
            </a:endParaRPr>
          </a:p>
          <a:p>
            <a:pPr marL="36513" indent="0">
              <a:buClr>
                <a:schemeClr val="bg2">
                  <a:lumMod val="10000"/>
                </a:schemeClr>
              </a:buClr>
              <a:buFont typeface="Arial" panose="020B0604020202020204" pitchFamily="34" charset="0"/>
              <a:buNone/>
              <a:defRPr/>
            </a:pPr>
            <a:endParaRPr lang="en-GB" sz="2000" dirty="0">
              <a:solidFill>
                <a:schemeClr val="tx1"/>
              </a:solidFill>
              <a:ea typeface="Calibri" panose="020F0502020204030204" pitchFamily="34" charset="0"/>
              <a:cs typeface="Arial" panose="020B0604020202020204" pitchFamily="34" charset="0"/>
            </a:endParaRPr>
          </a:p>
          <a:p>
            <a:pPr>
              <a:buClr>
                <a:schemeClr val="bg2">
                  <a:lumMod val="10000"/>
                </a:schemeClr>
              </a:buClr>
              <a:buFontTx/>
              <a:buChar char="-"/>
              <a:defRPr/>
            </a:pPr>
            <a:r>
              <a:rPr lang="en-US" sz="2000" dirty="0">
                <a:solidFill>
                  <a:schemeClr val="tx1"/>
                </a:solidFill>
                <a:ea typeface="Calibri" panose="020F0502020204030204" pitchFamily="34" charset="0"/>
                <a:cs typeface="Arial" panose="020B0604020202020204" pitchFamily="34" charset="0"/>
              </a:rPr>
              <a:t> Well balanced Member States: IRC ≥ 1</a:t>
            </a:r>
          </a:p>
          <a:p>
            <a:pPr>
              <a:buClr>
                <a:schemeClr val="bg2">
                  <a:lumMod val="10000"/>
                </a:schemeClr>
              </a:buClr>
              <a:buFontTx/>
              <a:buChar char="-"/>
              <a:defRPr/>
            </a:pPr>
            <a:r>
              <a:rPr lang="en-US" sz="2000" dirty="0">
                <a:solidFill>
                  <a:schemeClr val="tx1"/>
                </a:solidFill>
                <a:ea typeface="Calibri" panose="020F0502020204030204" pitchFamily="34" charset="0"/>
                <a:cs typeface="Arial" panose="020B0604020202020204" pitchFamily="34" charset="0"/>
              </a:rPr>
              <a:t> Poorly balanced Member States: 0.40 ≤ IRC &lt; 1</a:t>
            </a:r>
          </a:p>
          <a:p>
            <a:pPr>
              <a:buClr>
                <a:schemeClr val="bg2">
                  <a:lumMod val="10000"/>
                </a:schemeClr>
              </a:buClr>
              <a:buFontTx/>
              <a:buChar char="-"/>
              <a:defRPr/>
            </a:pPr>
            <a:r>
              <a:rPr lang="en-US" sz="2000" dirty="0">
                <a:solidFill>
                  <a:schemeClr val="tx1"/>
                </a:solidFill>
                <a:ea typeface="Calibri" panose="020F0502020204030204" pitchFamily="34" charset="0"/>
                <a:cs typeface="Arial" panose="020B0604020202020204" pitchFamily="34" charset="0"/>
              </a:rPr>
              <a:t> Very Poorly balanced Members States : IRC &lt; 0.40</a:t>
            </a:r>
          </a:p>
        </p:txBody>
      </p:sp>
      <p:pic>
        <p:nvPicPr>
          <p:cNvPr id="3" name="Picture 2"/>
          <p:cNvPicPr>
            <a:picLocks noChangeAspect="1"/>
          </p:cNvPicPr>
          <p:nvPr/>
        </p:nvPicPr>
        <p:blipFill>
          <a:blip r:embed="rId5"/>
          <a:stretch>
            <a:fillRect/>
          </a:stretch>
        </p:blipFill>
        <p:spPr>
          <a:xfrm>
            <a:off x="415895" y="3178753"/>
            <a:ext cx="5677041" cy="814532"/>
          </a:xfrm>
          <a:prstGeom prst="rect">
            <a:avLst/>
          </a:prstGeom>
          <a:ln w="38100">
            <a:solidFill>
              <a:schemeClr val="tx1"/>
            </a:solidFill>
          </a:ln>
        </p:spPr>
      </p:pic>
    </p:spTree>
    <p:extLst>
      <p:ext uri="{BB962C8B-B14F-4D97-AF65-F5344CB8AC3E}">
        <p14:creationId xmlns:p14="http://schemas.microsoft.com/office/powerpoint/2010/main" val="505612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41987"/>
            <a:ext cx="12192000" cy="6392838"/>
          </a:xfrm>
        </p:spPr>
      </p:pic>
      <p:sp>
        <p:nvSpPr>
          <p:cNvPr id="8" name="Rectangle 7">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8075613" y="1592263"/>
            <a:ext cx="3708400" cy="4608512"/>
          </a:xfrm>
        </p:spPr>
        <p:txBody>
          <a:bodyPr/>
          <a:lstStyle/>
          <a:p>
            <a:r>
              <a:rPr lang="en-US" dirty="0"/>
              <a:t>Introduction</a:t>
            </a:r>
          </a:p>
          <a:p>
            <a:pPr lvl="2"/>
            <a:r>
              <a:rPr lang="en-US" dirty="0"/>
              <a:t>Legal Framework</a:t>
            </a:r>
          </a:p>
          <a:p>
            <a:pPr lvl="2"/>
            <a:r>
              <a:rPr lang="en-US" dirty="0"/>
              <a:t>Budget</a:t>
            </a:r>
          </a:p>
          <a:p>
            <a:pPr lvl="2"/>
            <a:r>
              <a:rPr lang="en-US" dirty="0"/>
              <a:t>What we buy</a:t>
            </a:r>
          </a:p>
          <a:p>
            <a:r>
              <a:rPr lang="en-US" dirty="0"/>
              <a:t>Procurement @ CERN</a:t>
            </a:r>
          </a:p>
          <a:p>
            <a:pPr lvl="2"/>
            <a:r>
              <a:rPr lang="en-US" dirty="0"/>
              <a:t>Procurement Service</a:t>
            </a:r>
          </a:p>
          <a:p>
            <a:pPr lvl="2"/>
            <a:r>
              <a:rPr lang="en-US" dirty="0"/>
              <a:t>Procedures</a:t>
            </a:r>
          </a:p>
          <a:p>
            <a:r>
              <a:rPr lang="en-US" dirty="0"/>
              <a:t>Procurement website </a:t>
            </a:r>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a:xfrm>
            <a:off x="9115880" y="548432"/>
            <a:ext cx="1892978" cy="408832"/>
          </a:xfrm>
        </p:spPr>
        <p:txBody>
          <a:bodyPr/>
          <a:lstStyle/>
          <a:p>
            <a:r>
              <a:rPr lang="en-US" sz="3200" dirty="0"/>
              <a:t>AGENDA</a:t>
            </a:r>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2"/>
          </p:nvPr>
        </p:nvSpPr>
        <p:spPr>
          <a:xfrm>
            <a:off x="11107546" y="6480175"/>
            <a:ext cx="681254" cy="365125"/>
          </a:xfrm>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3560904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D521D-B04A-144F-AE02-7864BE15C7BA}"/>
              </a:ext>
            </a:extLst>
          </p:cNvPr>
          <p:cNvSpPr>
            <a:spLocks noGrp="1"/>
          </p:cNvSpPr>
          <p:nvPr>
            <p:ph type="title"/>
          </p:nvPr>
        </p:nvSpPr>
        <p:spPr/>
        <p:txBody>
          <a:bodyPr/>
          <a:lstStyle/>
          <a:p>
            <a:r>
              <a:rPr lang="fr-CH" dirty="0" err="1">
                <a:cs typeface="Calibri" panose="020F0502020204030204" pitchFamily="34" charset="0"/>
              </a:rPr>
              <a:t>Member</a:t>
            </a:r>
            <a:r>
              <a:rPr lang="fr-CH" dirty="0">
                <a:cs typeface="Calibri" panose="020F0502020204030204" pitchFamily="34" charset="0"/>
              </a:rPr>
              <a:t> State Balancing (Supplies)</a:t>
            </a:r>
            <a:br>
              <a:rPr lang="fr-CH" dirty="0">
                <a:cs typeface="Calibri" panose="020F0502020204030204" pitchFamily="34" charset="0"/>
              </a:rPr>
            </a:br>
            <a:r>
              <a:rPr lang="fr-CH" altLang="en-US" sz="2400" dirty="0"/>
              <a:t>(1st March 2023 – 29 </a:t>
            </a:r>
            <a:r>
              <a:rPr lang="fr-CH" altLang="en-US" sz="2400" dirty="0" err="1"/>
              <a:t>February</a:t>
            </a:r>
            <a:r>
              <a:rPr lang="fr-CH" altLang="en-US" sz="2400" dirty="0"/>
              <a:t> 2024, </a:t>
            </a:r>
            <a:r>
              <a:rPr lang="fr-CH" altLang="en-US" sz="2400" dirty="0" err="1"/>
              <a:t>based</a:t>
            </a:r>
            <a:r>
              <a:rPr lang="fr-CH" altLang="en-US" sz="2400" dirty="0"/>
              <a:t> on the </a:t>
            </a:r>
            <a:r>
              <a:rPr lang="fr-CH" altLang="en-US" sz="2400" dirty="0" err="1"/>
              <a:t>previous</a:t>
            </a:r>
            <a:r>
              <a:rPr lang="fr-CH" altLang="en-US" sz="2400" dirty="0"/>
              <a:t> 4 </a:t>
            </a:r>
            <a:r>
              <a:rPr lang="fr-CH" altLang="en-US" sz="2400" dirty="0" err="1"/>
              <a:t>calendar</a:t>
            </a:r>
            <a:r>
              <a:rPr lang="fr-CH" altLang="en-US" sz="2400" dirty="0"/>
              <a:t> </a:t>
            </a:r>
            <a:r>
              <a:rPr lang="fr-CH" altLang="en-US" sz="2400" dirty="0" err="1"/>
              <a:t>years</a:t>
            </a:r>
            <a:r>
              <a:rPr lang="fr-CH" altLang="en-US" sz="2400" dirty="0"/>
              <a:t>):</a:t>
            </a:r>
            <a:br>
              <a:rPr lang="fr-CH" altLang="en-US" sz="2400" dirty="0"/>
            </a:br>
            <a:endParaRPr lang="en-US" sz="2400" dirty="0"/>
          </a:p>
        </p:txBody>
      </p:sp>
      <p:sp>
        <p:nvSpPr>
          <p:cNvPr id="5" name="Slide Number Placeholder 4">
            <a:extLst>
              <a:ext uri="{FF2B5EF4-FFF2-40B4-BE49-F238E27FC236}">
                <a16:creationId xmlns:a16="http://schemas.microsoft.com/office/drawing/2014/main" id="{4AC729E7-645C-D34E-8536-6467A416B488}"/>
              </a:ext>
            </a:extLst>
          </p:cNvPr>
          <p:cNvSpPr>
            <a:spLocks noGrp="1"/>
          </p:cNvSpPr>
          <p:nvPr>
            <p:ph type="sldNum" sz="quarter" idx="12"/>
          </p:nvPr>
        </p:nvSpPr>
        <p:spPr>
          <a:xfrm>
            <a:off x="11190703" y="6369711"/>
            <a:ext cx="681254" cy="365125"/>
          </a:xfrm>
        </p:spPr>
        <p:txBody>
          <a:bodyPr/>
          <a:lstStyle/>
          <a:p>
            <a:fld id="{36B5EA5A-BC32-A742-B11B-8E7414D5B535}" type="slidenum">
              <a:rPr lang="en-US" smtClean="0"/>
              <a:pPr/>
              <a:t>20</a:t>
            </a:fld>
            <a:endParaRPr lang="en-US" dirty="0"/>
          </a:p>
        </p:txBody>
      </p:sp>
      <p:pic>
        <p:nvPicPr>
          <p:cNvPr id="8" name="Picture 7">
            <a:extLst>
              <a:ext uri="{FF2B5EF4-FFF2-40B4-BE49-F238E27FC236}">
                <a16:creationId xmlns:a16="http://schemas.microsoft.com/office/drawing/2014/main" id="{ED7B43D0-BC33-354A-6D83-84723B32DD18}"/>
              </a:ext>
            </a:extLst>
          </p:cNvPr>
          <p:cNvPicPr>
            <a:picLocks noChangeAspect="1"/>
          </p:cNvPicPr>
          <p:nvPr/>
        </p:nvPicPr>
        <p:blipFill>
          <a:blip r:embed="rId3"/>
          <a:stretch>
            <a:fillRect/>
          </a:stretch>
        </p:blipFill>
        <p:spPr>
          <a:xfrm>
            <a:off x="696289" y="1439335"/>
            <a:ext cx="5235661" cy="4757182"/>
          </a:xfrm>
          <a:prstGeom prst="rect">
            <a:avLst/>
          </a:prstGeom>
        </p:spPr>
      </p:pic>
      <p:sp>
        <p:nvSpPr>
          <p:cNvPr id="9" name="TextBox 8">
            <a:extLst>
              <a:ext uri="{FF2B5EF4-FFF2-40B4-BE49-F238E27FC236}">
                <a16:creationId xmlns:a16="http://schemas.microsoft.com/office/drawing/2014/main" id="{7D1C807E-5687-8987-4C5B-4F759342A62F}"/>
              </a:ext>
            </a:extLst>
          </p:cNvPr>
          <p:cNvSpPr txBox="1"/>
          <p:nvPr/>
        </p:nvSpPr>
        <p:spPr>
          <a:xfrm>
            <a:off x="6220252" y="5903435"/>
            <a:ext cx="2457023" cy="307777"/>
          </a:xfrm>
          <a:prstGeom prst="rect">
            <a:avLst/>
          </a:prstGeom>
          <a:noFill/>
        </p:spPr>
        <p:txBody>
          <a:bodyPr wrap="square" rtlCol="0">
            <a:spAutoFit/>
          </a:bodyPr>
          <a:lstStyle/>
          <a:p>
            <a:r>
              <a:rPr lang="fr-CH" sz="1400" dirty="0"/>
              <a:t>*</a:t>
            </a:r>
            <a:r>
              <a:rPr lang="fr-CH" sz="1400" dirty="0" err="1"/>
              <a:t>Associate</a:t>
            </a:r>
            <a:r>
              <a:rPr lang="fr-CH" sz="1400" dirty="0"/>
              <a:t> </a:t>
            </a:r>
            <a:r>
              <a:rPr lang="fr-CH" sz="1400" dirty="0" err="1"/>
              <a:t>Member</a:t>
            </a:r>
            <a:r>
              <a:rPr lang="fr-CH" sz="1400" dirty="0"/>
              <a:t> States</a:t>
            </a:r>
          </a:p>
        </p:txBody>
      </p:sp>
      <p:pic>
        <p:nvPicPr>
          <p:cNvPr id="11" name="Picture 4">
            <a:extLst>
              <a:ext uri="{FF2B5EF4-FFF2-40B4-BE49-F238E27FC236}">
                <a16:creationId xmlns:a16="http://schemas.microsoft.com/office/drawing/2014/main" id="{D7648414-B6DC-CB4E-236B-E16332D6BCA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03233" y="1607030"/>
            <a:ext cx="2014713" cy="78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11B21609-82CC-BA53-0E49-0A955A9A7812}"/>
              </a:ext>
            </a:extLst>
          </p:cNvPr>
          <p:cNvPicPr>
            <a:picLocks noChangeAspect="1"/>
          </p:cNvPicPr>
          <p:nvPr/>
        </p:nvPicPr>
        <p:blipFill>
          <a:blip r:embed="rId5"/>
          <a:stretch>
            <a:fillRect/>
          </a:stretch>
        </p:blipFill>
        <p:spPr>
          <a:xfrm>
            <a:off x="6096000" y="1427116"/>
            <a:ext cx="5750552" cy="4476319"/>
          </a:xfrm>
          <a:prstGeom prst="rect">
            <a:avLst/>
          </a:prstGeom>
        </p:spPr>
      </p:pic>
    </p:spTree>
    <p:extLst>
      <p:ext uri="{BB962C8B-B14F-4D97-AF65-F5344CB8AC3E}">
        <p14:creationId xmlns:p14="http://schemas.microsoft.com/office/powerpoint/2010/main" val="84516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11107546" y="6472890"/>
            <a:ext cx="681254" cy="365125"/>
          </a:xfrm>
        </p:spPr>
        <p:txBody>
          <a:bodyPr/>
          <a:lstStyle/>
          <a:p>
            <a:fld id="{36B5EA5A-BC32-A742-B11B-8E7414D5B535}" type="slidenum">
              <a:rPr lang="en-US" smtClean="0"/>
              <a:pPr/>
              <a:t>21</a:t>
            </a:fld>
            <a:endParaRPr lang="en-US" dirty="0"/>
          </a:p>
        </p:txBody>
      </p:sp>
      <p:sp>
        <p:nvSpPr>
          <p:cNvPr id="9" name="Rectangle 8"/>
          <p:cNvSpPr/>
          <p:nvPr/>
        </p:nvSpPr>
        <p:spPr>
          <a:xfrm>
            <a:off x="1021977" y="1038590"/>
            <a:ext cx="8373036" cy="1200329"/>
          </a:xfrm>
          <a:prstGeom prst="rect">
            <a:avLst/>
          </a:prstGeom>
        </p:spPr>
        <p:txBody>
          <a:bodyPr wrap="square">
            <a:spAutoFit/>
          </a:bodyPr>
          <a:lstStyle/>
          <a:p>
            <a:pPr marL="0" marR="0" lvl="0" indent="0" algn="just" defTabSz="914400" eaLnBrk="0" fontAlgn="base" latinLnBrk="0" hangingPunct="0">
              <a:lnSpc>
                <a:spcPct val="100000"/>
              </a:lnSpc>
              <a:spcBef>
                <a:spcPct val="20000"/>
              </a:spcBef>
              <a:spcAft>
                <a:spcPct val="0"/>
              </a:spcAft>
              <a:buClr>
                <a:srgbClr val="DDDDDD"/>
              </a:buClr>
              <a:buSzPct val="80000"/>
              <a:buFontTx/>
              <a:buNone/>
              <a:tabLst/>
              <a:defRPr/>
            </a:pPr>
            <a:r>
              <a:rPr kumimoji="0" lang="en-GB" altLang="en-US" sz="2400" b="0" i="0" u="sng" strike="noStrike" kern="0" cap="none" spc="0" normalizeH="0" baseline="0" noProof="0" dirty="0">
                <a:ln>
                  <a:noFill/>
                </a:ln>
                <a:solidFill>
                  <a:srgbClr val="0C377B"/>
                </a:solidFill>
                <a:effectLst/>
                <a:uLnTx/>
                <a:uFillTx/>
              </a:rPr>
              <a:t>Scenario 1: </a:t>
            </a:r>
          </a:p>
          <a:p>
            <a:pPr marL="0" marR="0" lvl="0" indent="0" algn="just" defTabSz="914400" eaLnBrk="0" fontAlgn="base" latinLnBrk="0" hangingPunct="0">
              <a:lnSpc>
                <a:spcPct val="100000"/>
              </a:lnSpc>
              <a:spcBef>
                <a:spcPct val="20000"/>
              </a:spcBef>
              <a:spcAft>
                <a:spcPct val="0"/>
              </a:spcAft>
              <a:buClr>
                <a:srgbClr val="DDDDDD"/>
              </a:buClr>
              <a:buSzPct val="80000"/>
              <a:buFontTx/>
              <a:buNone/>
              <a:tabLst/>
              <a:defRPr/>
            </a:pPr>
            <a:r>
              <a:rPr kumimoji="0" lang="en-GB" altLang="en-US" sz="2000" b="0" i="0" u="none" strike="noStrike" kern="0" cap="none" spc="0" normalizeH="0" baseline="0" noProof="0" dirty="0">
                <a:ln>
                  <a:noFill/>
                </a:ln>
                <a:solidFill>
                  <a:srgbClr val="0C377B"/>
                </a:solidFill>
                <a:effectLst/>
                <a:uLnTx/>
                <a:uFillTx/>
              </a:rPr>
              <a:t>Lowest bid from a PB MS</a:t>
            </a:r>
            <a:endParaRPr kumimoji="0" lang="en-GB" altLang="en-US" sz="2000" b="1" i="0" u="none" strike="noStrike" kern="0" cap="none" spc="0" normalizeH="0" baseline="0" noProof="0" dirty="0">
              <a:ln>
                <a:noFill/>
              </a:ln>
              <a:solidFill>
                <a:srgbClr val="0C377B"/>
              </a:solidFill>
              <a:effectLst/>
              <a:uLnTx/>
              <a:uFillTx/>
            </a:endParaRPr>
          </a:p>
          <a:p>
            <a:pPr marL="0" marR="0" lvl="1" indent="0" algn="just" defTabSz="914400" eaLnBrk="0" fontAlgn="base" latinLnBrk="0" hangingPunct="0">
              <a:lnSpc>
                <a:spcPct val="100000"/>
              </a:lnSpc>
              <a:spcBef>
                <a:spcPct val="20000"/>
              </a:spcBef>
              <a:spcAft>
                <a:spcPct val="0"/>
              </a:spcAft>
              <a:buClr>
                <a:srgbClr val="DDDDDD"/>
              </a:buClr>
              <a:buSzPct val="80000"/>
              <a:buFontTx/>
              <a:buNone/>
              <a:tabLst/>
              <a:defRPr/>
            </a:pPr>
            <a:endParaRPr kumimoji="0" lang="en-GB" altLang="en-US" sz="2000" b="1" i="0" u="none" strike="noStrike" kern="0" cap="none" spc="0" normalizeH="0" baseline="0" noProof="0" dirty="0">
              <a:ln>
                <a:noFill/>
              </a:ln>
              <a:solidFill>
                <a:srgbClr val="0C377B"/>
              </a:solidFill>
              <a:effectLst/>
              <a:uLnTx/>
              <a:uFillTx/>
            </a:endParaRPr>
          </a:p>
        </p:txBody>
      </p:sp>
      <p:pic>
        <p:nvPicPr>
          <p:cNvPr id="1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80234" y="1236090"/>
            <a:ext cx="930275"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1021978" y="1957584"/>
            <a:ext cx="9610162" cy="1569660"/>
          </a:xfrm>
          <a:prstGeom prst="rect">
            <a:avLst/>
          </a:prstGeom>
        </p:spPr>
        <p:txBody>
          <a:bodyPr wrap="square">
            <a:spAutoFit/>
          </a:bodyPr>
          <a:lstStyle/>
          <a:p>
            <a:pPr marL="0" marR="0" lvl="0" indent="0" algn="just" defTabSz="914400" eaLnBrk="0" fontAlgn="base" latinLnBrk="0" hangingPunct="0">
              <a:lnSpc>
                <a:spcPct val="100000"/>
              </a:lnSpc>
              <a:spcBef>
                <a:spcPct val="20000"/>
              </a:spcBef>
              <a:spcAft>
                <a:spcPct val="0"/>
              </a:spcAft>
              <a:buClr>
                <a:srgbClr val="DDDDDD"/>
              </a:buClr>
              <a:buSzPct val="80000"/>
              <a:buFontTx/>
              <a:buNone/>
              <a:tabLst/>
              <a:defRPr/>
            </a:pPr>
            <a:r>
              <a:rPr kumimoji="0" lang="en-GB" altLang="en-US" sz="2400" b="0" i="0" u="sng" strike="noStrike" kern="0" cap="none" spc="0" normalizeH="0" baseline="0" noProof="0" dirty="0">
                <a:ln>
                  <a:noFill/>
                </a:ln>
                <a:solidFill>
                  <a:srgbClr val="0C377B"/>
                </a:solidFill>
                <a:effectLst/>
                <a:uLnTx/>
                <a:uFillTx/>
              </a:rPr>
              <a:t>Scenario 2: </a:t>
            </a:r>
          </a:p>
          <a:p>
            <a:pPr lvl="0" algn="just" eaLnBrk="0" fontAlgn="base" hangingPunct="0">
              <a:spcBef>
                <a:spcPct val="20000"/>
              </a:spcBef>
              <a:spcAft>
                <a:spcPct val="0"/>
              </a:spcAft>
              <a:buClr>
                <a:srgbClr val="DDDDDD"/>
              </a:buClr>
              <a:buSzPct val="80000"/>
              <a:defRPr/>
            </a:pPr>
            <a:r>
              <a:rPr lang="fr-CH" altLang="en-US" sz="2000" kern="0" dirty="0" err="1">
                <a:solidFill>
                  <a:srgbClr val="0C377B"/>
                </a:solidFill>
              </a:rPr>
              <a:t>Lowest</a:t>
            </a:r>
            <a:r>
              <a:rPr lang="fr-CH" altLang="en-US" sz="2000" kern="0" dirty="0">
                <a:solidFill>
                  <a:srgbClr val="0C377B"/>
                </a:solidFill>
              </a:rPr>
              <a:t> </a:t>
            </a:r>
            <a:r>
              <a:rPr lang="fr-CH" altLang="en-US" sz="2000" kern="0" dirty="0" err="1">
                <a:solidFill>
                  <a:srgbClr val="0C377B"/>
                </a:solidFill>
              </a:rPr>
              <a:t>bid</a:t>
            </a:r>
            <a:r>
              <a:rPr lang="fr-CH" altLang="en-US" sz="2000" kern="0" dirty="0">
                <a:solidFill>
                  <a:srgbClr val="0C377B"/>
                </a:solidFill>
              </a:rPr>
              <a:t> </a:t>
            </a:r>
            <a:r>
              <a:rPr lang="fr-CH" altLang="en-US" sz="2000" kern="0" dirty="0" err="1">
                <a:solidFill>
                  <a:srgbClr val="0C377B"/>
                </a:solidFill>
              </a:rPr>
              <a:t>from</a:t>
            </a:r>
            <a:r>
              <a:rPr lang="fr-CH" altLang="en-US" sz="2000" kern="0" dirty="0">
                <a:solidFill>
                  <a:srgbClr val="0C377B"/>
                </a:solidFill>
              </a:rPr>
              <a:t> a WB MS</a:t>
            </a:r>
            <a:endParaRPr lang="en-GB" altLang="en-US" sz="2000" kern="0" dirty="0">
              <a:solidFill>
                <a:srgbClr val="0C377B"/>
              </a:solidFill>
            </a:endParaRPr>
          </a:p>
          <a:p>
            <a:pPr marL="0" lvl="1" algn="just" eaLnBrk="0" fontAlgn="base" hangingPunct="0">
              <a:spcBef>
                <a:spcPct val="20000"/>
              </a:spcBef>
              <a:spcAft>
                <a:spcPct val="0"/>
              </a:spcAft>
              <a:buClr>
                <a:srgbClr val="DDDDDD"/>
              </a:buClr>
              <a:buSzPct val="80000"/>
              <a:defRPr/>
            </a:pPr>
            <a:r>
              <a:rPr lang="en-GB" altLang="en-US" sz="2000" kern="0" dirty="0">
                <a:solidFill>
                  <a:srgbClr val="0C377B"/>
                </a:solidFill>
              </a:rPr>
              <a:t>1st bidder (within 20%) from PB MS aligns  </a:t>
            </a:r>
            <a:r>
              <a:rPr lang="en-GB" altLang="en-US" sz="2000" b="1" kern="0" dirty="0">
                <a:solidFill>
                  <a:srgbClr val="0C377B"/>
                </a:solidFill>
              </a:rPr>
              <a:t>     </a:t>
            </a:r>
          </a:p>
          <a:p>
            <a:pPr marL="0" marR="0" lvl="1" indent="0" algn="just" defTabSz="914400" eaLnBrk="0" fontAlgn="base" latinLnBrk="0" hangingPunct="0">
              <a:lnSpc>
                <a:spcPct val="100000"/>
              </a:lnSpc>
              <a:spcBef>
                <a:spcPct val="20000"/>
              </a:spcBef>
              <a:spcAft>
                <a:spcPct val="0"/>
              </a:spcAft>
              <a:buClr>
                <a:srgbClr val="DDDDDD"/>
              </a:buClr>
              <a:buSzPct val="80000"/>
              <a:buFontTx/>
              <a:buNone/>
              <a:tabLst/>
              <a:defRPr/>
            </a:pPr>
            <a:endParaRPr kumimoji="0" lang="en-GB" altLang="en-US" sz="2000" b="1" i="0" u="none" strike="noStrike" kern="0" cap="none" spc="0" normalizeH="0" baseline="0" noProof="0" dirty="0">
              <a:ln>
                <a:noFill/>
              </a:ln>
              <a:solidFill>
                <a:srgbClr val="0C377B"/>
              </a:solidFill>
              <a:effectLst/>
              <a:uLnTx/>
              <a:uFillTx/>
            </a:endParaRPr>
          </a:p>
        </p:txBody>
      </p:sp>
      <p:pic>
        <p:nvPicPr>
          <p:cNvPr id="1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29874" y="2529312"/>
            <a:ext cx="930275"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1021979" y="3307733"/>
            <a:ext cx="9610164" cy="1508105"/>
          </a:xfrm>
          <a:prstGeom prst="rect">
            <a:avLst/>
          </a:prstGeom>
        </p:spPr>
        <p:txBody>
          <a:bodyPr wrap="square">
            <a:spAutoFit/>
          </a:bodyPr>
          <a:lstStyle/>
          <a:p>
            <a:pPr marL="0" marR="0" lvl="0" indent="0" algn="just" defTabSz="914400" eaLnBrk="0" fontAlgn="base" latinLnBrk="0" hangingPunct="0">
              <a:lnSpc>
                <a:spcPct val="100000"/>
              </a:lnSpc>
              <a:spcBef>
                <a:spcPct val="20000"/>
              </a:spcBef>
              <a:spcAft>
                <a:spcPct val="0"/>
              </a:spcAft>
              <a:buClr>
                <a:srgbClr val="DDDDDD"/>
              </a:buClr>
              <a:buSzPct val="80000"/>
              <a:buFontTx/>
              <a:buNone/>
              <a:tabLst/>
              <a:defRPr/>
            </a:pPr>
            <a:r>
              <a:rPr kumimoji="0" lang="en-GB" altLang="en-US" sz="2000" b="0" i="0" u="sng" strike="noStrike" kern="0" cap="none" spc="0" normalizeH="0" baseline="0" noProof="0" dirty="0">
                <a:ln>
                  <a:noFill/>
                </a:ln>
                <a:solidFill>
                  <a:srgbClr val="0C377B"/>
                </a:solidFill>
                <a:effectLst/>
                <a:uLnTx/>
                <a:uFillTx/>
              </a:rPr>
              <a:t>Scenario 2.1: </a:t>
            </a:r>
          </a:p>
          <a:p>
            <a:pPr marL="0" lvl="1" algn="just" eaLnBrk="0" fontAlgn="base" hangingPunct="0">
              <a:spcBef>
                <a:spcPct val="20000"/>
              </a:spcBef>
              <a:spcAft>
                <a:spcPct val="0"/>
              </a:spcAft>
              <a:buClr>
                <a:srgbClr val="DDDDDD"/>
              </a:buClr>
              <a:buSzPct val="80000"/>
              <a:defRPr/>
            </a:pPr>
            <a:r>
              <a:rPr lang="en-GB" altLang="en-US" sz="2000" kern="0" dirty="0">
                <a:solidFill>
                  <a:srgbClr val="0C377B"/>
                </a:solidFill>
              </a:rPr>
              <a:t>if not, 2nd lowest bidder (within 20%) from PB MS aligns  </a:t>
            </a:r>
            <a:r>
              <a:rPr lang="en-GB" altLang="en-US" sz="2000" b="1" kern="0" dirty="0">
                <a:solidFill>
                  <a:srgbClr val="0C377B"/>
                </a:solidFill>
              </a:rPr>
              <a:t>	</a:t>
            </a:r>
          </a:p>
          <a:p>
            <a:pPr marL="0" lvl="1" algn="just" eaLnBrk="0" fontAlgn="base" hangingPunct="0">
              <a:spcBef>
                <a:spcPct val="20000"/>
              </a:spcBef>
              <a:spcAft>
                <a:spcPct val="0"/>
              </a:spcAft>
              <a:buClr>
                <a:srgbClr val="DDDDDD"/>
              </a:buClr>
              <a:buSzPct val="80000"/>
              <a:defRPr/>
            </a:pPr>
            <a:r>
              <a:rPr lang="en-GB" altLang="en-US" sz="2000" b="1" kern="0" dirty="0">
                <a:solidFill>
                  <a:srgbClr val="0C377B"/>
                </a:solidFill>
              </a:rPr>
              <a:t> </a:t>
            </a:r>
          </a:p>
          <a:p>
            <a:pPr marL="0" marR="0" lvl="1" indent="0" algn="just" defTabSz="914400" eaLnBrk="0" fontAlgn="base" latinLnBrk="0" hangingPunct="0">
              <a:lnSpc>
                <a:spcPct val="100000"/>
              </a:lnSpc>
              <a:spcBef>
                <a:spcPct val="20000"/>
              </a:spcBef>
              <a:spcAft>
                <a:spcPct val="0"/>
              </a:spcAft>
              <a:buClr>
                <a:srgbClr val="DDDDDD"/>
              </a:buClr>
              <a:buSzPct val="80000"/>
              <a:buFontTx/>
              <a:buNone/>
              <a:tabLst/>
              <a:defRPr/>
            </a:pPr>
            <a:endParaRPr kumimoji="0" lang="en-GB" altLang="en-US" sz="2000" b="1" i="0" u="none" strike="noStrike" kern="0" cap="none" spc="0" normalizeH="0" baseline="0" noProof="0" dirty="0">
              <a:ln>
                <a:noFill/>
              </a:ln>
              <a:solidFill>
                <a:srgbClr val="0C377B"/>
              </a:solidFill>
              <a:effectLst/>
              <a:uLnTx/>
              <a:uFillTx/>
            </a:endParaRPr>
          </a:p>
        </p:txBody>
      </p:sp>
      <p:pic>
        <p:nvPicPr>
          <p:cNvPr id="1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5553" y="4025296"/>
            <a:ext cx="930275"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1021979" y="4725627"/>
            <a:ext cx="10085567" cy="769441"/>
          </a:xfrm>
          <a:prstGeom prst="rect">
            <a:avLst/>
          </a:prstGeom>
        </p:spPr>
        <p:txBody>
          <a:bodyPr wrap="square">
            <a:spAutoFit/>
          </a:bodyPr>
          <a:lstStyle/>
          <a:p>
            <a:pPr lvl="0" algn="just" eaLnBrk="0" fontAlgn="base" hangingPunct="0">
              <a:spcBef>
                <a:spcPct val="20000"/>
              </a:spcBef>
              <a:spcAft>
                <a:spcPct val="0"/>
              </a:spcAft>
              <a:buClr>
                <a:srgbClr val="DDDDDD"/>
              </a:buClr>
              <a:buSzPct val="80000"/>
              <a:defRPr/>
            </a:pPr>
            <a:r>
              <a:rPr lang="en-GB" altLang="en-US" sz="2000" u="sng" kern="0" dirty="0">
                <a:solidFill>
                  <a:srgbClr val="0C377B"/>
                </a:solidFill>
              </a:rPr>
              <a:t>Scenario 2.2: </a:t>
            </a:r>
          </a:p>
          <a:p>
            <a:pPr marL="0" lvl="1" algn="just" eaLnBrk="0" fontAlgn="base" hangingPunct="0">
              <a:spcBef>
                <a:spcPct val="20000"/>
              </a:spcBef>
              <a:spcAft>
                <a:spcPct val="0"/>
              </a:spcAft>
              <a:buClr>
                <a:srgbClr val="DDDDDD"/>
              </a:buClr>
              <a:buSzPct val="80000"/>
              <a:defRPr/>
            </a:pPr>
            <a:r>
              <a:rPr lang="en-GB" altLang="en-US" sz="2000" kern="0" dirty="0">
                <a:solidFill>
                  <a:srgbClr val="0C377B"/>
                </a:solidFill>
              </a:rPr>
              <a:t>if no alignment, </a:t>
            </a:r>
            <a:r>
              <a:rPr lang="en-GB" altLang="en-US" sz="2000" b="1" kern="0" dirty="0">
                <a:solidFill>
                  <a:srgbClr val="0C377B"/>
                </a:solidFill>
              </a:rPr>
              <a:t>contract placed </a:t>
            </a:r>
            <a:r>
              <a:rPr lang="en-GB" altLang="en-US" sz="2000" kern="0" dirty="0">
                <a:solidFill>
                  <a:srgbClr val="0C377B"/>
                </a:solidFill>
              </a:rPr>
              <a:t>with lowest bidder from WB MS</a:t>
            </a:r>
          </a:p>
        </p:txBody>
      </p:sp>
      <p:sp>
        <p:nvSpPr>
          <p:cNvPr id="18" name="Title 1">
            <a:extLst>
              <a:ext uri="{FF2B5EF4-FFF2-40B4-BE49-F238E27FC236}">
                <a16:creationId xmlns:a16="http://schemas.microsoft.com/office/drawing/2014/main" id="{AF8D521D-B04A-144F-AE02-7864BE15C7BA}"/>
              </a:ext>
            </a:extLst>
          </p:cNvPr>
          <p:cNvSpPr>
            <a:spLocks noGrp="1"/>
          </p:cNvSpPr>
          <p:nvPr>
            <p:ph type="title"/>
          </p:nvPr>
        </p:nvSpPr>
        <p:spPr>
          <a:xfrm>
            <a:off x="407988" y="373593"/>
            <a:ext cx="11376025" cy="646995"/>
          </a:xfrm>
        </p:spPr>
        <p:txBody>
          <a:bodyPr/>
          <a:lstStyle/>
          <a:p>
            <a:r>
              <a:rPr lang="en-US" sz="4000" dirty="0">
                <a:solidFill>
                  <a:schemeClr val="tx1">
                    <a:lumMod val="60000"/>
                    <a:lumOff val="40000"/>
                  </a:schemeClr>
                </a:solidFill>
                <a:effectLst>
                  <a:outerShdw blurRad="38100" dist="38100" dir="2700000" algn="tl">
                    <a:srgbClr val="000000">
                      <a:alpha val="43137"/>
                    </a:srgbClr>
                  </a:outerShdw>
                </a:effectLst>
                <a:latin typeface="Calibri" panose="020F0502020204030204" pitchFamily="34" charset="0"/>
              </a:rPr>
              <a:t>Alignment Rule</a:t>
            </a:r>
            <a:br>
              <a:rPr lang="fr-CH" altLang="en-US" sz="2400" dirty="0"/>
            </a:br>
            <a:endParaRPr lang="en-US" sz="2400" dirty="0"/>
          </a:p>
        </p:txBody>
      </p:sp>
      <p:pic>
        <p:nvPicPr>
          <p:cNvPr id="19"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94015" y="4936501"/>
            <a:ext cx="930275"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a:extLst>
              <a:ext uri="{FF2B5EF4-FFF2-40B4-BE49-F238E27FC236}">
                <a16:creationId xmlns:a16="http://schemas.microsoft.com/office/drawing/2014/main" id="{D51E40F5-912A-4B24-8EB1-F0C129AF4352}"/>
              </a:ext>
            </a:extLst>
          </p:cNvPr>
          <p:cNvSpPr/>
          <p:nvPr/>
        </p:nvSpPr>
        <p:spPr>
          <a:xfrm>
            <a:off x="4425828" y="1444117"/>
            <a:ext cx="8373036" cy="769441"/>
          </a:xfrm>
          <a:prstGeom prst="rect">
            <a:avLst/>
          </a:prstGeom>
        </p:spPr>
        <p:txBody>
          <a:bodyPr wrap="square">
            <a:spAutoFit/>
          </a:bodyPr>
          <a:lstStyle/>
          <a:p>
            <a:pPr marL="0" marR="0" lvl="0" indent="0" algn="just" defTabSz="914400" eaLnBrk="0" fontAlgn="base" latinLnBrk="0" hangingPunct="0">
              <a:lnSpc>
                <a:spcPct val="100000"/>
              </a:lnSpc>
              <a:spcBef>
                <a:spcPct val="20000"/>
              </a:spcBef>
              <a:spcAft>
                <a:spcPct val="0"/>
              </a:spcAft>
              <a:buClr>
                <a:srgbClr val="DDDDDD"/>
              </a:buClr>
              <a:buSzPct val="80000"/>
              <a:buFontTx/>
              <a:buNone/>
              <a:tabLst/>
              <a:defRPr/>
            </a:pPr>
            <a:r>
              <a:rPr kumimoji="0" lang="en-GB" altLang="en-US" sz="2000" b="1" i="0" u="none" strike="noStrike" kern="0" cap="none" spc="0" normalizeH="0" baseline="0" noProof="0" dirty="0">
                <a:ln>
                  <a:noFill/>
                </a:ln>
                <a:solidFill>
                  <a:srgbClr val="0C377B"/>
                </a:solidFill>
                <a:effectLst/>
                <a:uLnTx/>
                <a:uFillTx/>
              </a:rPr>
              <a:t>=&gt;</a:t>
            </a:r>
            <a:r>
              <a:rPr kumimoji="0" lang="en-GB" altLang="en-US" sz="2000" b="0" i="0" u="none" strike="noStrike" kern="0" cap="none" spc="0" normalizeH="0" baseline="0" noProof="0" dirty="0">
                <a:ln>
                  <a:noFill/>
                </a:ln>
                <a:solidFill>
                  <a:srgbClr val="0C377B"/>
                </a:solidFill>
                <a:effectLst/>
                <a:uLnTx/>
                <a:uFillTx/>
              </a:rPr>
              <a:t> </a:t>
            </a:r>
            <a:r>
              <a:rPr kumimoji="0" lang="en-GB" altLang="en-US" sz="2000" b="1" i="0" u="none" strike="noStrike" kern="0" cap="none" spc="0" normalizeH="0" baseline="0" noProof="0" dirty="0">
                <a:ln>
                  <a:noFill/>
                </a:ln>
                <a:solidFill>
                  <a:srgbClr val="0C377B"/>
                </a:solidFill>
                <a:effectLst/>
                <a:uLnTx/>
                <a:uFillTx/>
              </a:rPr>
              <a:t>contract placed</a:t>
            </a:r>
          </a:p>
          <a:p>
            <a:pPr marL="0" marR="0" lvl="1" indent="0" algn="just" defTabSz="914400" eaLnBrk="0" fontAlgn="base" latinLnBrk="0" hangingPunct="0">
              <a:lnSpc>
                <a:spcPct val="100000"/>
              </a:lnSpc>
              <a:spcBef>
                <a:spcPct val="20000"/>
              </a:spcBef>
              <a:spcAft>
                <a:spcPct val="0"/>
              </a:spcAft>
              <a:buClr>
                <a:srgbClr val="DDDDDD"/>
              </a:buClr>
              <a:buSzPct val="80000"/>
              <a:buFontTx/>
              <a:buNone/>
              <a:tabLst/>
              <a:defRPr/>
            </a:pPr>
            <a:endParaRPr kumimoji="0" lang="en-GB" altLang="en-US" sz="2000" b="1" i="0" u="none" strike="noStrike" kern="0" cap="none" spc="0" normalizeH="0" baseline="0" noProof="0" dirty="0">
              <a:ln>
                <a:noFill/>
              </a:ln>
              <a:solidFill>
                <a:srgbClr val="0C377B"/>
              </a:solidFill>
              <a:effectLst/>
              <a:uLnTx/>
              <a:uFillTx/>
            </a:endParaRPr>
          </a:p>
        </p:txBody>
      </p:sp>
      <p:sp>
        <p:nvSpPr>
          <p:cNvPr id="21" name="Rectangle 20">
            <a:extLst>
              <a:ext uri="{FF2B5EF4-FFF2-40B4-BE49-F238E27FC236}">
                <a16:creationId xmlns:a16="http://schemas.microsoft.com/office/drawing/2014/main" id="{84E52700-923C-40B5-98D5-85DBA9824364}"/>
              </a:ext>
            </a:extLst>
          </p:cNvPr>
          <p:cNvSpPr/>
          <p:nvPr/>
        </p:nvSpPr>
        <p:spPr>
          <a:xfrm>
            <a:off x="6280028" y="2765533"/>
            <a:ext cx="8373036" cy="769441"/>
          </a:xfrm>
          <a:prstGeom prst="rect">
            <a:avLst/>
          </a:prstGeom>
        </p:spPr>
        <p:txBody>
          <a:bodyPr wrap="square">
            <a:spAutoFit/>
          </a:bodyPr>
          <a:lstStyle/>
          <a:p>
            <a:pPr marL="0" marR="0" lvl="0" indent="0" algn="just" defTabSz="914400" eaLnBrk="0" fontAlgn="base" latinLnBrk="0" hangingPunct="0">
              <a:lnSpc>
                <a:spcPct val="100000"/>
              </a:lnSpc>
              <a:spcBef>
                <a:spcPct val="20000"/>
              </a:spcBef>
              <a:spcAft>
                <a:spcPct val="0"/>
              </a:spcAft>
              <a:buClr>
                <a:srgbClr val="DDDDDD"/>
              </a:buClr>
              <a:buSzPct val="80000"/>
              <a:buFontTx/>
              <a:buNone/>
              <a:tabLst/>
              <a:defRPr/>
            </a:pPr>
            <a:r>
              <a:rPr kumimoji="0" lang="en-GB" altLang="en-US" sz="2000" b="1" i="0" u="none" strike="noStrike" kern="0" cap="none" spc="0" normalizeH="0" baseline="0" noProof="0" dirty="0">
                <a:ln>
                  <a:noFill/>
                </a:ln>
                <a:solidFill>
                  <a:srgbClr val="0C377B"/>
                </a:solidFill>
                <a:effectLst/>
                <a:uLnTx/>
                <a:uFillTx/>
              </a:rPr>
              <a:t>=&gt;</a:t>
            </a:r>
            <a:r>
              <a:rPr kumimoji="0" lang="en-GB" altLang="en-US" sz="2000" b="0" i="0" u="none" strike="noStrike" kern="0" cap="none" spc="0" normalizeH="0" baseline="0" noProof="0" dirty="0">
                <a:ln>
                  <a:noFill/>
                </a:ln>
                <a:solidFill>
                  <a:srgbClr val="0C377B"/>
                </a:solidFill>
                <a:effectLst/>
                <a:uLnTx/>
                <a:uFillTx/>
              </a:rPr>
              <a:t> </a:t>
            </a:r>
            <a:r>
              <a:rPr kumimoji="0" lang="en-GB" altLang="en-US" sz="2000" b="1" i="0" u="none" strike="noStrike" kern="0" cap="none" spc="0" normalizeH="0" baseline="0" noProof="0" dirty="0">
                <a:ln>
                  <a:noFill/>
                </a:ln>
                <a:solidFill>
                  <a:srgbClr val="0C377B"/>
                </a:solidFill>
                <a:effectLst/>
                <a:uLnTx/>
                <a:uFillTx/>
              </a:rPr>
              <a:t>contract placed</a:t>
            </a:r>
          </a:p>
          <a:p>
            <a:pPr marL="0" marR="0" lvl="1" indent="0" algn="just" defTabSz="914400" eaLnBrk="0" fontAlgn="base" latinLnBrk="0" hangingPunct="0">
              <a:lnSpc>
                <a:spcPct val="100000"/>
              </a:lnSpc>
              <a:spcBef>
                <a:spcPct val="20000"/>
              </a:spcBef>
              <a:spcAft>
                <a:spcPct val="0"/>
              </a:spcAft>
              <a:buClr>
                <a:srgbClr val="DDDDDD"/>
              </a:buClr>
              <a:buSzPct val="80000"/>
              <a:buFontTx/>
              <a:buNone/>
              <a:tabLst/>
              <a:defRPr/>
            </a:pPr>
            <a:endParaRPr kumimoji="0" lang="en-GB" altLang="en-US" sz="2000" b="1" i="0" u="none" strike="noStrike" kern="0" cap="none" spc="0" normalizeH="0" baseline="0" noProof="0" dirty="0">
              <a:ln>
                <a:noFill/>
              </a:ln>
              <a:solidFill>
                <a:srgbClr val="0C377B"/>
              </a:solidFill>
              <a:effectLst/>
              <a:uLnTx/>
              <a:uFillTx/>
            </a:endParaRPr>
          </a:p>
        </p:txBody>
      </p:sp>
      <p:sp>
        <p:nvSpPr>
          <p:cNvPr id="22" name="Rectangle 21">
            <a:extLst>
              <a:ext uri="{FF2B5EF4-FFF2-40B4-BE49-F238E27FC236}">
                <a16:creationId xmlns:a16="http://schemas.microsoft.com/office/drawing/2014/main" id="{B5D45599-5E08-48DB-9B52-CA464C4B87F9}"/>
              </a:ext>
            </a:extLst>
          </p:cNvPr>
          <p:cNvSpPr/>
          <p:nvPr/>
        </p:nvSpPr>
        <p:spPr>
          <a:xfrm>
            <a:off x="1021979" y="4061517"/>
            <a:ext cx="8373036" cy="769441"/>
          </a:xfrm>
          <a:prstGeom prst="rect">
            <a:avLst/>
          </a:prstGeom>
        </p:spPr>
        <p:txBody>
          <a:bodyPr wrap="square">
            <a:spAutoFit/>
          </a:bodyPr>
          <a:lstStyle/>
          <a:p>
            <a:pPr marL="0" marR="0" lvl="0" indent="0" algn="just" defTabSz="914400" eaLnBrk="0" fontAlgn="base" latinLnBrk="0" hangingPunct="0">
              <a:lnSpc>
                <a:spcPct val="100000"/>
              </a:lnSpc>
              <a:spcBef>
                <a:spcPct val="20000"/>
              </a:spcBef>
              <a:spcAft>
                <a:spcPct val="0"/>
              </a:spcAft>
              <a:buClr>
                <a:srgbClr val="DDDDDD"/>
              </a:buClr>
              <a:buSzPct val="80000"/>
              <a:buFontTx/>
              <a:buNone/>
              <a:tabLst/>
              <a:defRPr/>
            </a:pPr>
            <a:r>
              <a:rPr kumimoji="0" lang="en-GB" altLang="en-US" sz="2000" b="1" i="0" u="none" strike="noStrike" kern="0" cap="none" spc="0" normalizeH="0" baseline="0" noProof="0" dirty="0">
                <a:ln>
                  <a:noFill/>
                </a:ln>
                <a:solidFill>
                  <a:srgbClr val="0C377B"/>
                </a:solidFill>
                <a:effectLst/>
                <a:uLnTx/>
                <a:uFillTx/>
              </a:rPr>
              <a:t>=&gt;</a:t>
            </a:r>
            <a:r>
              <a:rPr kumimoji="0" lang="en-GB" altLang="en-US" sz="2000" b="0" i="0" u="none" strike="noStrike" kern="0" cap="none" spc="0" normalizeH="0" baseline="0" noProof="0" dirty="0">
                <a:ln>
                  <a:noFill/>
                </a:ln>
                <a:solidFill>
                  <a:srgbClr val="0C377B"/>
                </a:solidFill>
                <a:effectLst/>
                <a:uLnTx/>
                <a:uFillTx/>
              </a:rPr>
              <a:t> </a:t>
            </a:r>
            <a:r>
              <a:rPr kumimoji="0" lang="en-GB" altLang="en-US" sz="2000" b="1" i="0" u="none" strike="noStrike" kern="0" cap="none" spc="0" normalizeH="0" baseline="0" noProof="0" dirty="0">
                <a:ln>
                  <a:noFill/>
                </a:ln>
                <a:solidFill>
                  <a:srgbClr val="0C377B"/>
                </a:solidFill>
                <a:effectLst/>
                <a:uLnTx/>
                <a:uFillTx/>
              </a:rPr>
              <a:t>contract placed</a:t>
            </a:r>
          </a:p>
          <a:p>
            <a:pPr marL="0" marR="0" lvl="1" indent="0" algn="just" defTabSz="914400" eaLnBrk="0" fontAlgn="base" latinLnBrk="0" hangingPunct="0">
              <a:lnSpc>
                <a:spcPct val="100000"/>
              </a:lnSpc>
              <a:spcBef>
                <a:spcPct val="20000"/>
              </a:spcBef>
              <a:spcAft>
                <a:spcPct val="0"/>
              </a:spcAft>
              <a:buClr>
                <a:srgbClr val="DDDDDD"/>
              </a:buClr>
              <a:buSzPct val="80000"/>
              <a:buFontTx/>
              <a:buNone/>
              <a:tabLst/>
              <a:defRPr/>
            </a:pPr>
            <a:endParaRPr kumimoji="0" lang="en-GB" altLang="en-US" sz="2000" b="1" i="0" u="none" strike="noStrike" kern="0" cap="none" spc="0" normalizeH="0" baseline="0" noProof="0" dirty="0">
              <a:ln>
                <a:noFill/>
              </a:ln>
              <a:solidFill>
                <a:srgbClr val="0C377B"/>
              </a:solidFill>
              <a:effectLst/>
              <a:uLnTx/>
              <a:uFillTx/>
            </a:endParaRPr>
          </a:p>
        </p:txBody>
      </p:sp>
    </p:spTree>
    <p:extLst>
      <p:ext uri="{BB962C8B-B14F-4D97-AF65-F5344CB8AC3E}">
        <p14:creationId xmlns:p14="http://schemas.microsoft.com/office/powerpoint/2010/main" val="160069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5" grpId="0"/>
      <p:bldP spid="17" grpId="0"/>
      <p:bldP spid="20"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45291335"/>
              </p:ext>
            </p:extLst>
          </p:nvPr>
        </p:nvGraphicFramePr>
        <p:xfrm>
          <a:off x="2127157" y="1456886"/>
          <a:ext cx="7461944" cy="2526564"/>
        </p:xfrm>
        <a:graphic>
          <a:graphicData uri="http://schemas.openxmlformats.org/drawingml/2006/table">
            <a:tbl>
              <a:tblPr firstRow="1" bandRow="1">
                <a:tableStyleId>{5C22544A-7EE6-4342-B048-85BDC9FD1C3A}</a:tableStyleId>
              </a:tblPr>
              <a:tblGrid>
                <a:gridCol w="2041236">
                  <a:extLst>
                    <a:ext uri="{9D8B030D-6E8A-4147-A177-3AD203B41FA5}">
                      <a16:colId xmlns:a16="http://schemas.microsoft.com/office/drawing/2014/main" val="594882764"/>
                    </a:ext>
                  </a:extLst>
                </a:gridCol>
                <a:gridCol w="5420708">
                  <a:extLst>
                    <a:ext uri="{9D8B030D-6E8A-4147-A177-3AD203B41FA5}">
                      <a16:colId xmlns:a16="http://schemas.microsoft.com/office/drawing/2014/main" val="1114442490"/>
                    </a:ext>
                  </a:extLst>
                </a:gridCol>
              </a:tblGrid>
              <a:tr h="392424">
                <a:tc>
                  <a:txBody>
                    <a:bodyPr/>
                    <a:lstStyle/>
                    <a:p>
                      <a:r>
                        <a:rPr lang="en-US" dirty="0"/>
                        <a:t>Funding</a:t>
                      </a:r>
                      <a:endParaRPr lang="en-GB" dirty="0"/>
                    </a:p>
                  </a:txBody>
                  <a:tcPr/>
                </a:tc>
                <a:tc>
                  <a:txBody>
                    <a:bodyPr/>
                    <a:lstStyle/>
                    <a:p>
                      <a:r>
                        <a:rPr lang="en-US" dirty="0"/>
                        <a:t>Deviations</a:t>
                      </a:r>
                      <a:r>
                        <a:rPr lang="en-US" baseline="0" dirty="0"/>
                        <a:t> from rules</a:t>
                      </a:r>
                      <a:endParaRPr lang="en-GB" dirty="0"/>
                    </a:p>
                  </a:txBody>
                  <a:tcPr/>
                </a:tc>
                <a:extLst>
                  <a:ext uri="{0D108BD9-81ED-4DB2-BD59-A6C34878D82A}">
                    <a16:rowId xmlns:a16="http://schemas.microsoft.com/office/drawing/2014/main" val="2692561131"/>
                  </a:ext>
                </a:extLst>
              </a:tr>
              <a:tr h="612826">
                <a:tc>
                  <a:txBody>
                    <a:bodyPr/>
                    <a:lstStyle/>
                    <a:p>
                      <a:r>
                        <a:rPr lang="en-US" sz="1600" dirty="0"/>
                        <a:t>No</a:t>
                      </a:r>
                      <a:r>
                        <a:rPr lang="en-US" sz="1600" baseline="0" dirty="0"/>
                        <a:t> CERN money</a:t>
                      </a:r>
                      <a:endParaRPr lang="en-GB" sz="1600" dirty="0"/>
                    </a:p>
                  </a:txBody>
                  <a:tcPr/>
                </a:tc>
                <a:tc>
                  <a:txBody>
                    <a:bodyPr/>
                    <a:lstStyle/>
                    <a:p>
                      <a:r>
                        <a:rPr lang="en-US" sz="1600" dirty="0"/>
                        <a:t>Open to all</a:t>
                      </a:r>
                      <a:r>
                        <a:rPr lang="en-US" sz="1600" baseline="0" dirty="0"/>
                        <a:t> Collaboration MS¹</a:t>
                      </a:r>
                    </a:p>
                    <a:p>
                      <a:r>
                        <a:rPr lang="en-US" sz="1600" dirty="0"/>
                        <a:t>No alignment</a:t>
                      </a:r>
                    </a:p>
                  </a:txBody>
                  <a:tcPr/>
                </a:tc>
                <a:extLst>
                  <a:ext uri="{0D108BD9-81ED-4DB2-BD59-A6C34878D82A}">
                    <a16:rowId xmlns:a16="http://schemas.microsoft.com/office/drawing/2014/main" val="3187348153"/>
                  </a:ext>
                </a:extLst>
              </a:tr>
              <a:tr h="392424">
                <a:tc>
                  <a:txBody>
                    <a:bodyPr/>
                    <a:lstStyle/>
                    <a:p>
                      <a:r>
                        <a:rPr lang="en-US" sz="1600" dirty="0"/>
                        <a:t>All CERN</a:t>
                      </a:r>
                      <a:r>
                        <a:rPr lang="en-US" sz="1600" baseline="0" dirty="0"/>
                        <a:t> money</a:t>
                      </a:r>
                      <a:endParaRPr lang="en-GB" sz="1600" dirty="0"/>
                    </a:p>
                  </a:txBody>
                  <a:tcPr/>
                </a:tc>
                <a:tc>
                  <a:txBody>
                    <a:bodyPr/>
                    <a:lstStyle/>
                    <a:p>
                      <a:r>
                        <a:rPr lang="en-US" sz="1600" dirty="0"/>
                        <a:t>None</a:t>
                      </a:r>
                      <a:endParaRPr lang="en-GB" sz="1600" dirty="0"/>
                    </a:p>
                  </a:txBody>
                  <a:tcPr/>
                </a:tc>
                <a:extLst>
                  <a:ext uri="{0D108BD9-81ED-4DB2-BD59-A6C34878D82A}">
                    <a16:rowId xmlns:a16="http://schemas.microsoft.com/office/drawing/2014/main" val="732492691"/>
                  </a:ext>
                </a:extLst>
              </a:tr>
              <a:tr h="1128890">
                <a:tc>
                  <a:txBody>
                    <a:bodyPr/>
                    <a:lstStyle/>
                    <a:p>
                      <a:r>
                        <a:rPr lang="en-US" sz="1600" dirty="0"/>
                        <a:t>Common Fund (some CERN money)</a:t>
                      </a:r>
                      <a:endParaRPr lang="en-GB" sz="1600" dirty="0"/>
                    </a:p>
                  </a:txBody>
                  <a:tcPr/>
                </a:tc>
                <a:tc>
                  <a:txBody>
                    <a:bodyPr/>
                    <a:lstStyle/>
                    <a:p>
                      <a:r>
                        <a:rPr lang="en-US" sz="1600" baseline="0" dirty="0"/>
                        <a:t>Open to all Collaboration MS</a:t>
                      </a:r>
                      <a:r>
                        <a:rPr lang="en-US" sz="1600" dirty="0"/>
                        <a:t>²</a:t>
                      </a:r>
                      <a:endParaRPr lang="en-US" sz="1600" baseline="0" dirty="0"/>
                    </a:p>
                    <a:p>
                      <a:r>
                        <a:rPr lang="en-US" sz="1600" baseline="0" dirty="0"/>
                        <a:t>No alignment</a:t>
                      </a:r>
                    </a:p>
                  </a:txBody>
                  <a:tcPr/>
                </a:tc>
                <a:extLst>
                  <a:ext uri="{0D108BD9-81ED-4DB2-BD59-A6C34878D82A}">
                    <a16:rowId xmlns:a16="http://schemas.microsoft.com/office/drawing/2014/main" val="126432919"/>
                  </a:ext>
                </a:extLst>
              </a:tr>
            </a:tbl>
          </a:graphicData>
        </a:graphic>
      </p:graphicFrame>
      <p:sp>
        <p:nvSpPr>
          <p:cNvPr id="5" name="TextBox 4"/>
          <p:cNvSpPr txBox="1"/>
          <p:nvPr/>
        </p:nvSpPr>
        <p:spPr>
          <a:xfrm>
            <a:off x="1606091" y="4621728"/>
            <a:ext cx="8645235" cy="954107"/>
          </a:xfrm>
          <a:prstGeom prst="rect">
            <a:avLst/>
          </a:prstGeom>
          <a:noFill/>
        </p:spPr>
        <p:txBody>
          <a:bodyPr wrap="square" rtlCol="0">
            <a:spAutoFit/>
          </a:bodyPr>
          <a:lstStyle/>
          <a:p>
            <a:r>
              <a:rPr lang="en-US" sz="1400" baseline="0" dirty="0"/>
              <a:t>¹</a:t>
            </a:r>
            <a:r>
              <a:rPr lang="en-US" sz="1400" dirty="0"/>
              <a:t> The Collaboration can request that 50% of the contract originates in the country of the institute providing the funds</a:t>
            </a:r>
          </a:p>
          <a:p>
            <a:r>
              <a:rPr lang="en-US" sz="1400" dirty="0"/>
              <a:t>²</a:t>
            </a:r>
            <a:r>
              <a:rPr lang="en-GB" sz="1400" dirty="0"/>
              <a:t> Unless only CERN and CERN MS contribute to the Common Fund, in which case origin shall be a CERN MS</a:t>
            </a:r>
            <a:endParaRPr lang="en-US" sz="1400" dirty="0"/>
          </a:p>
        </p:txBody>
      </p:sp>
      <p:sp>
        <p:nvSpPr>
          <p:cNvPr id="2" name="Title 2">
            <a:extLst>
              <a:ext uri="{FF2B5EF4-FFF2-40B4-BE49-F238E27FC236}">
                <a16:creationId xmlns:a16="http://schemas.microsoft.com/office/drawing/2014/main" id="{50F15A81-C97E-9C90-40D8-80740BE26ACD}"/>
              </a:ext>
            </a:extLst>
          </p:cNvPr>
          <p:cNvSpPr>
            <a:spLocks noGrp="1"/>
          </p:cNvSpPr>
          <p:nvPr>
            <p:ph type="title"/>
          </p:nvPr>
        </p:nvSpPr>
        <p:spPr>
          <a:xfrm>
            <a:off x="514993" y="217342"/>
            <a:ext cx="11376025" cy="1065742"/>
          </a:xfrm>
        </p:spPr>
        <p:txBody>
          <a:body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Procurement for Experiments</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Tree>
    <p:extLst>
      <p:ext uri="{BB962C8B-B14F-4D97-AF65-F5344CB8AC3E}">
        <p14:creationId xmlns:p14="http://schemas.microsoft.com/office/powerpoint/2010/main" val="42445235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25066" y="332765"/>
            <a:ext cx="6982691" cy="6400800"/>
          </a:xfrm>
          <a:prstGeom prst="rect">
            <a:avLst/>
          </a:prstGeom>
        </p:spPr>
      </p:pic>
      <p:sp>
        <p:nvSpPr>
          <p:cNvPr id="6" name="Slide Number Placeholder 5"/>
          <p:cNvSpPr>
            <a:spLocks noGrp="1"/>
          </p:cNvSpPr>
          <p:nvPr>
            <p:ph type="sldNum" sz="quarter" idx="12"/>
          </p:nvPr>
        </p:nvSpPr>
        <p:spPr>
          <a:xfrm>
            <a:off x="11107546" y="6489700"/>
            <a:ext cx="681254" cy="365125"/>
          </a:xfrm>
        </p:spPr>
        <p:txBody>
          <a:bodyPr/>
          <a:lstStyle/>
          <a:p>
            <a:fld id="{36B5EA5A-BC32-A742-B11B-8E7414D5B535}" type="slidenum">
              <a:rPr lang="en-US" smtClean="0"/>
              <a:pPr/>
              <a:t>23</a:t>
            </a:fld>
            <a:endParaRPr lang="en-US" dirty="0"/>
          </a:p>
        </p:txBody>
      </p:sp>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13908" y="2594566"/>
            <a:ext cx="3372146" cy="1077218"/>
          </a:xfrm>
          <a:prstGeom prst="rect">
            <a:avLst/>
          </a:prstGeom>
          <a:noFill/>
        </p:spPr>
        <p:txBody>
          <a:bodyPr wrap="square" rtlCol="0">
            <a:spAutoFit/>
          </a:bodyPr>
          <a:lstStyle/>
          <a:p>
            <a:pPr algn="ctr"/>
            <a:r>
              <a:rPr lang="en-US" sz="3200" dirty="0">
                <a:solidFill>
                  <a:schemeClr val="bg1"/>
                </a:solidFill>
                <a:latin typeface="Arial" charset="0"/>
                <a:ea typeface="Arial" charset="0"/>
                <a:cs typeface="Arial" charset="0"/>
              </a:rPr>
              <a:t>PROCUREMENT WEBSITE</a:t>
            </a:r>
            <a:endParaRPr lang="fr-FR" sz="3200"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335"/>
          <a:stretch/>
        </p:blipFill>
        <p:spPr>
          <a:xfrm>
            <a:off x="5247573" y="772025"/>
            <a:ext cx="6137676" cy="3664131"/>
          </a:xfrm>
          <a:prstGeom prst="rect">
            <a:avLst/>
          </a:prstGeom>
        </p:spPr>
      </p:pic>
    </p:spTree>
    <p:extLst>
      <p:ext uri="{BB962C8B-B14F-4D97-AF65-F5344CB8AC3E}">
        <p14:creationId xmlns:p14="http://schemas.microsoft.com/office/powerpoint/2010/main" val="17311060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4294967295"/>
          </p:nvPr>
        </p:nvSpPr>
        <p:spPr>
          <a:xfrm>
            <a:off x="11107546" y="6489700"/>
            <a:ext cx="681254" cy="365125"/>
          </a:xfrm>
        </p:spPr>
        <p:txBody>
          <a:bodyPr/>
          <a:lstStyle/>
          <a:p>
            <a:fld id="{36B5EA5A-BC32-A742-B11B-8E7414D5B535}" type="slidenum">
              <a:rPr lang="en-US" smtClean="0"/>
              <a:pPr/>
              <a:t>24</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5312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defRPr/>
            </a:pPr>
            <a:r>
              <a:rPr lang="en-GB"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Procurement Website</a:t>
            </a:r>
            <a:endParaRPr lang="en-GB"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pic>
        <p:nvPicPr>
          <p:cNvPr id="11" name="Picture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155" r="4155"/>
          <a:stretch>
            <a:fillRect/>
          </a:stretch>
        </p:blipFill>
        <p:spPr bwMode="auto">
          <a:xfrm>
            <a:off x="2207430" y="1284268"/>
            <a:ext cx="8358608" cy="4354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884484" y="5720526"/>
            <a:ext cx="4427815" cy="461665"/>
          </a:xfrm>
          <a:prstGeom prst="rect">
            <a:avLst/>
          </a:prstGeom>
        </p:spPr>
        <p:txBody>
          <a:bodyPr wrap="none">
            <a:spAutoFit/>
          </a:bodyPr>
          <a:lstStyle/>
          <a:p>
            <a:r>
              <a:rPr lang="fr-CH" altLang="en-US" sz="2400" dirty="0">
                <a:solidFill>
                  <a:srgbClr val="404040"/>
                </a:solidFill>
                <a:latin typeface="Arial" panose="020B0604020202020204" pitchFamily="34" charset="0"/>
                <a:cs typeface="Arial" panose="020B0604020202020204" pitchFamily="34" charset="0"/>
                <a:hlinkClick r:id="rId3"/>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p:txBody>
      </p:sp>
      <p:sp>
        <p:nvSpPr>
          <p:cNvPr id="9" name="Right Arrow 8"/>
          <p:cNvSpPr/>
          <p:nvPr/>
        </p:nvSpPr>
        <p:spPr>
          <a:xfrm>
            <a:off x="5428648" y="2473693"/>
            <a:ext cx="529390" cy="17325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979671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4294967295"/>
          </p:nvPr>
        </p:nvSpPr>
        <p:spPr>
          <a:xfrm>
            <a:off x="11107546" y="6489700"/>
            <a:ext cx="681254" cy="365125"/>
          </a:xfrm>
        </p:spPr>
        <p:txBody>
          <a:bodyPr/>
          <a:lstStyle/>
          <a:p>
            <a:fld id="{36B5EA5A-BC32-A742-B11B-8E7414D5B535}" type="slidenum">
              <a:rPr lang="en-US" smtClean="0"/>
              <a:pPr/>
              <a:t>25</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6836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CERN Shopping List</a:t>
            </a:r>
            <a:endParaRPr lang="en-GB" altLang="en-US" sz="2400" dirty="0">
              <a:hlinkClick r:id="rId2"/>
            </a:endParaRPr>
          </a:p>
        </p:txBody>
      </p:sp>
      <p:sp>
        <p:nvSpPr>
          <p:cNvPr id="2" name="Rectangle 1"/>
          <p:cNvSpPr/>
          <p:nvPr/>
        </p:nvSpPr>
        <p:spPr>
          <a:xfrm>
            <a:off x="3378748" y="5690041"/>
            <a:ext cx="5434501" cy="461665"/>
          </a:xfrm>
          <a:prstGeom prst="rect">
            <a:avLst/>
          </a:prstGeom>
        </p:spPr>
        <p:txBody>
          <a:bodyPr wrap="none">
            <a:spAutoFit/>
          </a:bodyPr>
          <a:lstStyle/>
          <a:p>
            <a:r>
              <a:rPr lang="en-GB" altLang="en-US" sz="2400" dirty="0">
                <a:solidFill>
                  <a:srgbClr val="404040"/>
                </a:solidFill>
                <a:latin typeface="Arial" panose="020B0604020202020204" pitchFamily="34" charset="0"/>
                <a:cs typeface="Arial" panose="020B0604020202020204" pitchFamily="34" charset="0"/>
                <a:hlinkClick r:id="rId3"/>
              </a:rPr>
              <a:t>https://forthcoming-ms.app.cern.ch/#!/</a:t>
            </a:r>
            <a:r>
              <a:rPr lang="en-GB" altLang="en-US" sz="2400" dirty="0">
                <a:solidFill>
                  <a:srgbClr val="404040"/>
                </a:solidFill>
                <a:latin typeface="Arial" panose="020B0604020202020204" pitchFamily="34" charset="0"/>
                <a:cs typeface="Arial" panose="020B0604020202020204" pitchFamily="34" charset="0"/>
              </a:rPr>
              <a:t> </a:t>
            </a:r>
            <a:endParaRPr lang="en-GB" sz="2400" dirty="0">
              <a:solidFill>
                <a:srgbClr val="404040"/>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9DB25674-F104-1327-E320-B40B1AD74C36}"/>
              </a:ext>
            </a:extLst>
          </p:cNvPr>
          <p:cNvPicPr>
            <a:picLocks noChangeAspect="1"/>
          </p:cNvPicPr>
          <p:nvPr/>
        </p:nvPicPr>
        <p:blipFill>
          <a:blip r:embed="rId4"/>
          <a:stretch>
            <a:fillRect/>
          </a:stretch>
        </p:blipFill>
        <p:spPr>
          <a:xfrm>
            <a:off x="1909762" y="1328737"/>
            <a:ext cx="8372475" cy="4200525"/>
          </a:xfrm>
          <a:prstGeom prst="rect">
            <a:avLst/>
          </a:prstGeom>
        </p:spPr>
      </p:pic>
    </p:spTree>
    <p:extLst>
      <p:ext uri="{BB962C8B-B14F-4D97-AF65-F5344CB8AC3E}">
        <p14:creationId xmlns:p14="http://schemas.microsoft.com/office/powerpoint/2010/main" val="14637014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4294967295"/>
          </p:nvPr>
        </p:nvSpPr>
        <p:spPr>
          <a:xfrm>
            <a:off x="11107546" y="6489700"/>
            <a:ext cx="681254" cy="365125"/>
          </a:xfrm>
        </p:spPr>
        <p:txBody>
          <a:bodyPr/>
          <a:lstStyle/>
          <a:p>
            <a:fld id="{36B5EA5A-BC32-A742-B11B-8E7414D5B535}" type="slidenum">
              <a:rPr lang="en-US" smtClean="0"/>
              <a:pPr/>
              <a:t>26</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5312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Opportunities at Other Institutes</a:t>
            </a:r>
            <a:endParaRPr lang="en-GB" altLang="en-US" sz="2400" dirty="0">
              <a:hlinkClick r:id="rId2"/>
            </a:endParaRPr>
          </a:p>
        </p:txBody>
      </p:sp>
      <p:pic>
        <p:nvPicPr>
          <p:cNvPr id="11" name="Picture 4"/>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4155" r="4155"/>
          <a:stretch>
            <a:fillRect/>
          </a:stretch>
        </p:blipFill>
        <p:spPr bwMode="auto">
          <a:xfrm>
            <a:off x="5794066" y="3152775"/>
            <a:ext cx="4771972" cy="248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ight Arrow 8"/>
          <p:cNvSpPr/>
          <p:nvPr/>
        </p:nvSpPr>
        <p:spPr>
          <a:xfrm>
            <a:off x="5428648" y="2473693"/>
            <a:ext cx="529390" cy="17325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3E949AEE-C506-420B-99A3-AB7E8A21BEB4}"/>
              </a:ext>
            </a:extLst>
          </p:cNvPr>
          <p:cNvPicPr>
            <a:picLocks noChangeAspect="1"/>
          </p:cNvPicPr>
          <p:nvPr/>
        </p:nvPicPr>
        <p:blipFill>
          <a:blip r:embed="rId4"/>
          <a:stretch>
            <a:fillRect/>
          </a:stretch>
        </p:blipFill>
        <p:spPr>
          <a:xfrm>
            <a:off x="1505171" y="1455102"/>
            <a:ext cx="9363075" cy="4438650"/>
          </a:xfrm>
          <a:prstGeom prst="rect">
            <a:avLst/>
          </a:prstGeom>
        </p:spPr>
      </p:pic>
      <p:sp>
        <p:nvSpPr>
          <p:cNvPr id="12" name="Rectangle 11">
            <a:extLst>
              <a:ext uri="{FF2B5EF4-FFF2-40B4-BE49-F238E27FC236}">
                <a16:creationId xmlns:a16="http://schemas.microsoft.com/office/drawing/2014/main" id="{31059373-E40F-4B62-90BB-BD6D27C27CAD}"/>
              </a:ext>
            </a:extLst>
          </p:cNvPr>
          <p:cNvSpPr/>
          <p:nvPr/>
        </p:nvSpPr>
        <p:spPr>
          <a:xfrm>
            <a:off x="1059581" y="5569892"/>
            <a:ext cx="10729219" cy="461665"/>
          </a:xfrm>
          <a:prstGeom prst="rect">
            <a:avLst/>
          </a:prstGeom>
        </p:spPr>
        <p:txBody>
          <a:bodyPr wrap="none">
            <a:spAutoFit/>
          </a:bodyPr>
          <a:lstStyle/>
          <a:p>
            <a:r>
              <a:rPr lang="en-GB" altLang="en-US" sz="2400" dirty="0">
                <a:solidFill>
                  <a:srgbClr val="404040"/>
                </a:solidFill>
                <a:latin typeface="Arial" panose="020B0604020202020204" pitchFamily="34" charset="0"/>
                <a:cs typeface="Arial" panose="020B0604020202020204" pitchFamily="34" charset="0"/>
              </a:rPr>
              <a:t>https://procurement.web.cern.ch/home/business-opportunities-other-institutes</a:t>
            </a:r>
            <a:endParaRPr lang="en-GB" sz="2400" dirty="0">
              <a:solidFill>
                <a:srgbClr val="40404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96288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4294967295"/>
          </p:nvPr>
        </p:nvSpPr>
        <p:spPr>
          <a:xfrm>
            <a:off x="11107546" y="6489700"/>
            <a:ext cx="681254" cy="365125"/>
          </a:xfrm>
        </p:spPr>
        <p:txBody>
          <a:bodyPr/>
          <a:lstStyle/>
          <a:p>
            <a:fld id="{36B5EA5A-BC32-A742-B11B-8E7414D5B535}" type="slidenum">
              <a:rPr lang="en-US" smtClean="0"/>
              <a:pPr/>
              <a:t>27</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5312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defRPr/>
            </a:pPr>
            <a:r>
              <a:rPr lang="fr-CH" altLang="en-US" sz="40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Procurement</a:t>
            </a:r>
            <a:r>
              <a:rPr lang="fr-CH"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fr-CH" altLang="en-US" sz="40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Website</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pic>
        <p:nvPicPr>
          <p:cNvPr id="11" name="Picture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155" r="4155"/>
          <a:stretch>
            <a:fillRect/>
          </a:stretch>
        </p:blipFill>
        <p:spPr bwMode="auto">
          <a:xfrm>
            <a:off x="2207430" y="1284268"/>
            <a:ext cx="8358608" cy="4354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884484" y="5720526"/>
            <a:ext cx="4427815" cy="461665"/>
          </a:xfrm>
          <a:prstGeom prst="rect">
            <a:avLst/>
          </a:prstGeom>
        </p:spPr>
        <p:txBody>
          <a:bodyPr wrap="none">
            <a:spAutoFit/>
          </a:bodyPr>
          <a:lstStyle/>
          <a:p>
            <a:r>
              <a:rPr lang="fr-CH" altLang="en-US" sz="2400" dirty="0">
                <a:solidFill>
                  <a:srgbClr val="404040"/>
                </a:solidFill>
                <a:latin typeface="Arial" panose="020B0604020202020204" pitchFamily="34" charset="0"/>
                <a:cs typeface="Arial" panose="020B0604020202020204" pitchFamily="34" charset="0"/>
                <a:hlinkClick r:id="rId3"/>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p:txBody>
      </p:sp>
      <p:sp>
        <p:nvSpPr>
          <p:cNvPr id="8" name="Right Arrow 7"/>
          <p:cNvSpPr/>
          <p:nvPr/>
        </p:nvSpPr>
        <p:spPr>
          <a:xfrm>
            <a:off x="3729872" y="3975234"/>
            <a:ext cx="529390" cy="17325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492042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2"/>
          </p:nvPr>
        </p:nvSpPr>
        <p:spPr>
          <a:xfrm>
            <a:off x="11107546" y="6489700"/>
            <a:ext cx="681254" cy="365125"/>
          </a:xfrm>
        </p:spPr>
        <p:txBody>
          <a:bodyPr/>
          <a:lstStyle/>
          <a:p>
            <a:fld id="{36B5EA5A-BC32-A742-B11B-8E7414D5B535}" type="slidenum">
              <a:rPr lang="en-US" smtClean="0"/>
              <a:pPr/>
              <a:t>28</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72203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Suppliers must register in the Suppliers Portal</a:t>
            </a:r>
            <a:endParaRPr lang="en-GB"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endParaRPr lang="en-US" sz="2400" dirty="0">
              <a:solidFill>
                <a:schemeClr val="tx1"/>
              </a:solidFill>
            </a:endParaRPr>
          </a:p>
        </p:txBody>
      </p:sp>
      <p:grpSp>
        <p:nvGrpSpPr>
          <p:cNvPr id="15" name="Group 14">
            <a:extLst>
              <a:ext uri="{FF2B5EF4-FFF2-40B4-BE49-F238E27FC236}">
                <a16:creationId xmlns:a16="http://schemas.microsoft.com/office/drawing/2014/main" id="{F9A0753F-4BDD-1B47-B547-FAB185419AC1}"/>
              </a:ext>
            </a:extLst>
          </p:cNvPr>
          <p:cNvGrpSpPr/>
          <p:nvPr/>
        </p:nvGrpSpPr>
        <p:grpSpPr>
          <a:xfrm>
            <a:off x="412775" y="1592263"/>
            <a:ext cx="11779225" cy="1870465"/>
            <a:chOff x="412775" y="4793449"/>
            <a:chExt cx="11779225" cy="1870465"/>
          </a:xfrm>
        </p:grpSpPr>
        <p:sp>
          <p:nvSpPr>
            <p:cNvPr id="16" name="Rectangle 15">
              <a:extLst>
                <a:ext uri="{FF2B5EF4-FFF2-40B4-BE49-F238E27FC236}">
                  <a16:creationId xmlns:a16="http://schemas.microsoft.com/office/drawing/2014/main" id="{7EF8B4C1-85BB-DB48-B37A-D530B4A53550}"/>
                </a:ext>
              </a:extLst>
            </p:cNvPr>
            <p:cNvSpPr/>
            <p:nvPr/>
          </p:nvSpPr>
          <p:spPr>
            <a:xfrm>
              <a:off x="412775" y="4793449"/>
              <a:ext cx="11371237" cy="1870465"/>
            </a:xfrm>
            <a:prstGeom prst="rect">
              <a:avLst/>
            </a:prstGeom>
            <a:solidFill>
              <a:schemeClr val="accent3"/>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7" name="Group 16">
              <a:extLst>
                <a:ext uri="{FF2B5EF4-FFF2-40B4-BE49-F238E27FC236}">
                  <a16:creationId xmlns:a16="http://schemas.microsoft.com/office/drawing/2014/main" id="{7F52A6C5-40E6-B143-8301-650EB00C136A}"/>
                </a:ext>
              </a:extLst>
            </p:cNvPr>
            <p:cNvGrpSpPr/>
            <p:nvPr/>
          </p:nvGrpSpPr>
          <p:grpSpPr>
            <a:xfrm>
              <a:off x="785960" y="4943298"/>
              <a:ext cx="11406040" cy="1692771"/>
              <a:chOff x="785960" y="4943298"/>
              <a:chExt cx="11406040" cy="1692771"/>
            </a:xfrm>
          </p:grpSpPr>
          <p:sp>
            <p:nvSpPr>
              <p:cNvPr id="18" name="TextBox 17">
                <a:extLst>
                  <a:ext uri="{FF2B5EF4-FFF2-40B4-BE49-F238E27FC236}">
                    <a16:creationId xmlns:a16="http://schemas.microsoft.com/office/drawing/2014/main" id="{2CEA1F95-E214-A74E-9489-49EB47E2F480}"/>
                  </a:ext>
                </a:extLst>
              </p:cNvPr>
              <p:cNvSpPr txBox="1"/>
              <p:nvPr/>
            </p:nvSpPr>
            <p:spPr>
              <a:xfrm>
                <a:off x="4283220" y="4943298"/>
                <a:ext cx="7908780" cy="1692771"/>
              </a:xfrm>
              <a:prstGeom prst="rect">
                <a:avLst/>
              </a:prstGeom>
              <a:noFill/>
            </p:spPr>
            <p:txBody>
              <a:bodyPr wrap="square" lIns="0" rtlCol="0" anchor="ctr" anchorCtr="0">
                <a:spAutoFit/>
              </a:bodyPr>
              <a:lstStyle/>
              <a:p>
                <a:r>
                  <a:rPr lang="en-US" altLang="en-US" sz="2400" b="1" dirty="0">
                    <a:solidFill>
                      <a:schemeClr val="bg2"/>
                    </a:solidFill>
                    <a:latin typeface="+mj-lt"/>
                    <a:ea typeface="Calibri" charset="0"/>
                    <a:cs typeface="Arial" panose="020B0604020202020204" pitchFamily="34" charset="0"/>
                  </a:rPr>
                  <a:t>for all exchanges with CERN, in particular to: </a:t>
                </a:r>
              </a:p>
              <a:p>
                <a:pPr marL="342900" indent="-342900">
                  <a:buFont typeface="Arial" charset="0"/>
                  <a:buChar char="•"/>
                </a:pPr>
                <a:r>
                  <a:rPr lang="en-US" altLang="en-US" sz="2000" dirty="0">
                    <a:solidFill>
                      <a:schemeClr val="bg2"/>
                    </a:solidFill>
                    <a:latin typeface="+mj-lt"/>
                    <a:ea typeface="Calibri" charset="0"/>
                    <a:cs typeface="Arial" panose="020B0604020202020204" pitchFamily="34" charset="0"/>
                  </a:rPr>
                  <a:t>Be visible for future opportunities </a:t>
                </a:r>
                <a:br>
                  <a:rPr lang="en-US" altLang="en-US" sz="2000" dirty="0">
                    <a:solidFill>
                      <a:schemeClr val="bg2"/>
                    </a:solidFill>
                    <a:latin typeface="+mj-lt"/>
                    <a:ea typeface="Calibri" charset="0"/>
                    <a:cs typeface="Arial" panose="020B0604020202020204" pitchFamily="34" charset="0"/>
                  </a:rPr>
                </a:br>
                <a:r>
                  <a:rPr lang="en-US" altLang="en-US" sz="2000" dirty="0">
                    <a:solidFill>
                      <a:schemeClr val="bg2"/>
                    </a:solidFill>
                    <a:latin typeface="+mj-lt"/>
                    <a:ea typeface="Calibri" charset="0"/>
                    <a:cs typeface="Arial" panose="020B0604020202020204" pitchFamily="34" charset="0"/>
                  </a:rPr>
                  <a:t>(with the procurement codes you have indicated), </a:t>
                </a:r>
              </a:p>
              <a:p>
                <a:pPr marL="342900" indent="-342900">
                  <a:buFont typeface="Arial" charset="0"/>
                  <a:buChar char="•"/>
                </a:pPr>
                <a:r>
                  <a:rPr lang="en-US" altLang="en-US" sz="2000" dirty="0">
                    <a:solidFill>
                      <a:schemeClr val="bg2"/>
                    </a:solidFill>
                    <a:latin typeface="+mj-lt"/>
                    <a:ea typeface="Calibri" charset="0"/>
                    <a:cs typeface="Arial" panose="020B0604020202020204" pitchFamily="34" charset="0"/>
                  </a:rPr>
                  <a:t>Receive and follow-up orders,</a:t>
                </a:r>
              </a:p>
              <a:p>
                <a:pPr marL="342900" indent="-342900">
                  <a:buFont typeface="Arial" charset="0"/>
                  <a:buChar char="•"/>
                </a:pPr>
                <a:r>
                  <a:rPr lang="en-US" altLang="en-US" sz="2000" dirty="0">
                    <a:solidFill>
                      <a:schemeClr val="bg2"/>
                    </a:solidFill>
                    <a:latin typeface="+mj-lt"/>
                    <a:ea typeface="Calibri" charset="0"/>
                    <a:cs typeface="Arial" panose="020B0604020202020204" pitchFamily="34" charset="0"/>
                  </a:rPr>
                  <a:t>Send invoices.</a:t>
                </a:r>
              </a:p>
            </p:txBody>
          </p:sp>
          <p:sp>
            <p:nvSpPr>
              <p:cNvPr id="19" name="TextBox 18">
                <a:extLst>
                  <a:ext uri="{FF2B5EF4-FFF2-40B4-BE49-F238E27FC236}">
                    <a16:creationId xmlns:a16="http://schemas.microsoft.com/office/drawing/2014/main" id="{E7AF73BD-C073-2741-A9A5-86BC5524C866}"/>
                  </a:ext>
                </a:extLst>
              </p:cNvPr>
              <p:cNvSpPr txBox="1"/>
              <p:nvPr/>
            </p:nvSpPr>
            <p:spPr>
              <a:xfrm>
                <a:off x="785960" y="5463430"/>
                <a:ext cx="2771480" cy="553998"/>
              </a:xfrm>
              <a:prstGeom prst="rect">
                <a:avLst/>
              </a:prstGeom>
              <a:noFill/>
            </p:spPr>
            <p:txBody>
              <a:bodyPr wrap="square" rtlCol="0">
                <a:spAutoFit/>
              </a:bodyPr>
              <a:lstStyle/>
              <a:p>
                <a:pPr algn="ctr"/>
                <a:r>
                  <a:rPr lang="en-US" sz="3000" b="1" dirty="0">
                    <a:solidFill>
                      <a:schemeClr val="bg1"/>
                    </a:solidFill>
                  </a:rPr>
                  <a:t>MANDATORY</a:t>
                </a:r>
              </a:p>
            </p:txBody>
          </p:sp>
        </p:grpSp>
      </p:gr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t="987"/>
          <a:stretch/>
        </p:blipFill>
        <p:spPr>
          <a:xfrm>
            <a:off x="4268788" y="3807958"/>
            <a:ext cx="7517422" cy="2389187"/>
          </a:xfrm>
          <a:prstGeom prst="rect">
            <a:avLst/>
          </a:prstGeom>
          <a:ln>
            <a:noFill/>
          </a:ln>
        </p:spPr>
      </p:pic>
      <p:sp>
        <p:nvSpPr>
          <p:cNvPr id="11" name="Rectangle 10">
            <a:extLst>
              <a:ext uri="{FF2B5EF4-FFF2-40B4-BE49-F238E27FC236}">
                <a16:creationId xmlns:a16="http://schemas.microsoft.com/office/drawing/2014/main" id="{76A76111-A9D9-0C46-970E-87203F46212F}"/>
              </a:ext>
            </a:extLst>
          </p:cNvPr>
          <p:cNvSpPr/>
          <p:nvPr/>
        </p:nvSpPr>
        <p:spPr>
          <a:xfrm>
            <a:off x="4254476" y="3804337"/>
            <a:ext cx="7529537" cy="2376486"/>
          </a:xfrm>
          <a:prstGeom prst="rect">
            <a:avLst/>
          </a:prstGeom>
          <a:noFill/>
          <a:ln>
            <a:solidFill>
              <a:schemeClr val="accent3"/>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3" name="Rectangle 2"/>
          <p:cNvSpPr/>
          <p:nvPr/>
        </p:nvSpPr>
        <p:spPr>
          <a:xfrm>
            <a:off x="412775" y="4992580"/>
            <a:ext cx="3550972" cy="400110"/>
          </a:xfrm>
          <a:prstGeom prst="rect">
            <a:avLst/>
          </a:prstGeom>
        </p:spPr>
        <p:txBody>
          <a:bodyPr wrap="none">
            <a:spAutoFit/>
          </a:bodyPr>
          <a:lstStyle/>
          <a:p>
            <a:r>
              <a:rPr lang="en-GB" sz="2000" dirty="0">
                <a:solidFill>
                  <a:schemeClr val="tx1">
                    <a:lumMod val="60000"/>
                    <a:lumOff val="40000"/>
                  </a:schemeClr>
                </a:solidFill>
                <a:latin typeface="&amp;quot"/>
                <a:hlinkClick r:id="rId4"/>
              </a:rPr>
              <a:t>Supplierdb.Support@cern.ch</a:t>
            </a:r>
            <a:r>
              <a:rPr lang="en-GB" sz="2000" dirty="0">
                <a:solidFill>
                  <a:schemeClr val="tx1">
                    <a:lumMod val="60000"/>
                    <a:lumOff val="40000"/>
                  </a:schemeClr>
                </a:solidFill>
                <a:latin typeface="PT Sans"/>
              </a:rPr>
              <a:t>.</a:t>
            </a:r>
            <a:endParaRPr lang="en-GB" sz="2000" dirty="0">
              <a:solidFill>
                <a:schemeClr val="tx1">
                  <a:lumMod val="60000"/>
                  <a:lumOff val="40000"/>
                </a:schemeClr>
              </a:solidFill>
            </a:endParaRPr>
          </a:p>
        </p:txBody>
      </p:sp>
    </p:spTree>
    <p:extLst>
      <p:ext uri="{BB962C8B-B14F-4D97-AF65-F5344CB8AC3E}">
        <p14:creationId xmlns:p14="http://schemas.microsoft.com/office/powerpoint/2010/main" val="11030168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4294967295"/>
          </p:nvPr>
        </p:nvSpPr>
        <p:spPr>
          <a:xfrm>
            <a:off x="11107546" y="6489700"/>
            <a:ext cx="681254" cy="365125"/>
          </a:xfrm>
        </p:spPr>
        <p:txBody>
          <a:bodyPr/>
          <a:lstStyle/>
          <a:p>
            <a:fld id="{36B5EA5A-BC32-A742-B11B-8E7414D5B535}" type="slidenum">
              <a:rPr lang="en-US" smtClean="0"/>
              <a:pPr/>
              <a:t>29</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5312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defRPr/>
            </a:pPr>
            <a:r>
              <a:rPr lang="fr-CH" altLang="en-US" sz="40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Procurement</a:t>
            </a:r>
            <a:r>
              <a:rPr lang="fr-CH"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fr-CH" altLang="en-US" sz="40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Website</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pic>
        <p:nvPicPr>
          <p:cNvPr id="11" name="Picture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155" r="4155"/>
          <a:stretch>
            <a:fillRect/>
          </a:stretch>
        </p:blipFill>
        <p:spPr bwMode="auto">
          <a:xfrm>
            <a:off x="2207430" y="1284268"/>
            <a:ext cx="8358608" cy="4354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884484" y="5720526"/>
            <a:ext cx="4427815" cy="461665"/>
          </a:xfrm>
          <a:prstGeom prst="rect">
            <a:avLst/>
          </a:prstGeom>
        </p:spPr>
        <p:txBody>
          <a:bodyPr wrap="none">
            <a:spAutoFit/>
          </a:bodyPr>
          <a:lstStyle/>
          <a:p>
            <a:r>
              <a:rPr lang="fr-CH" altLang="en-US" sz="2400" dirty="0">
                <a:solidFill>
                  <a:srgbClr val="404040"/>
                </a:solidFill>
                <a:latin typeface="Arial" panose="020B0604020202020204" pitchFamily="34" charset="0"/>
                <a:cs typeface="Arial" panose="020B0604020202020204" pitchFamily="34" charset="0"/>
                <a:hlinkClick r:id="rId3"/>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p:txBody>
      </p:sp>
      <p:sp>
        <p:nvSpPr>
          <p:cNvPr id="8" name="Right Arrow 7"/>
          <p:cNvSpPr/>
          <p:nvPr/>
        </p:nvSpPr>
        <p:spPr>
          <a:xfrm>
            <a:off x="6939814" y="3927108"/>
            <a:ext cx="529390" cy="17325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93143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0A56DEF-4CFF-CA4E-88EA-D9D3BC7BFBD2}"/>
              </a:ext>
            </a:extLst>
          </p:cNvPr>
          <p:cNvSpPr>
            <a:spLocks noGrp="1"/>
          </p:cNvSpPr>
          <p:nvPr>
            <p:ph type="ftr" sz="quarter" idx="15"/>
          </p:nvPr>
        </p:nvSpPr>
        <p:spPr>
          <a:xfrm>
            <a:off x="4259262" y="6356350"/>
            <a:ext cx="6572221" cy="365125"/>
          </a:xfrm>
        </p:spPr>
        <p:txBody>
          <a:bodyPr/>
          <a:lstStyle/>
          <a:p>
            <a:r>
              <a:rPr lang="en-US"/>
              <a:t>Jérôme Pierlot</a:t>
            </a:r>
            <a:endParaRPr lang="en-US" dirty="0"/>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a:t>
            </a:fld>
            <a:endParaRPr lang="en-US" dirty="0"/>
          </a:p>
        </p:txBody>
      </p:sp>
      <p:pic>
        <p:nvPicPr>
          <p:cNvPr id="18" name="Picture Placeholder 17">
            <a:extLst>
              <a:ext uri="{FF2B5EF4-FFF2-40B4-BE49-F238E27FC236}">
                <a16:creationId xmlns:a16="http://schemas.microsoft.com/office/drawing/2014/main" id="{08538402-900E-7542-B60E-882DFF4742FD}"/>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0"/>
            <a:ext cx="12192000" cy="6350851"/>
          </a:xfrm>
        </p:spPr>
      </p:pic>
      <p:sp>
        <p:nvSpPr>
          <p:cNvPr id="19" name="Larme 14">
            <a:extLst>
              <a:ext uri="{FF2B5EF4-FFF2-40B4-BE49-F238E27FC236}">
                <a16:creationId xmlns:a16="http://schemas.microsoft.com/office/drawing/2014/main" id="{DF2E70E2-EE82-8A47-8D06-AC7B69A5192C}"/>
              </a:ext>
            </a:extLst>
          </p:cNvPr>
          <p:cNvSpPr/>
          <p:nvPr/>
        </p:nvSpPr>
        <p:spPr>
          <a:xfrm rot="16200000">
            <a:off x="0" y="939041"/>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Larme 15">
            <a:extLst>
              <a:ext uri="{FF2B5EF4-FFF2-40B4-BE49-F238E27FC236}">
                <a16:creationId xmlns:a16="http://schemas.microsoft.com/office/drawing/2014/main" id="{BDBEC3D0-9A97-FE42-A4FC-8CC4935BBEC2}"/>
              </a:ext>
            </a:extLst>
          </p:cNvPr>
          <p:cNvSpPr/>
          <p:nvPr/>
        </p:nvSpPr>
        <p:spPr>
          <a:xfrm rot="16200000">
            <a:off x="0" y="939041"/>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13">
            <a:extLst>
              <a:ext uri="{FF2B5EF4-FFF2-40B4-BE49-F238E27FC236}">
                <a16:creationId xmlns:a16="http://schemas.microsoft.com/office/drawing/2014/main" id="{CFA80AB9-E22C-4B4D-B4F5-75AF269452D3}"/>
              </a:ext>
            </a:extLst>
          </p:cNvPr>
          <p:cNvSpPr txBox="1"/>
          <p:nvPr/>
        </p:nvSpPr>
        <p:spPr>
          <a:xfrm>
            <a:off x="162040" y="2811087"/>
            <a:ext cx="4010339"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INTRODUCTION</a:t>
            </a:r>
            <a:endParaRPr lang="fr-FR" sz="3600" dirty="0">
              <a:solidFill>
                <a:schemeClr val="bg1"/>
              </a:solidFill>
              <a:latin typeface="Arial" charset="0"/>
              <a:ea typeface="Arial" charset="0"/>
              <a:cs typeface="Arial" charset="0"/>
            </a:endParaRPr>
          </a:p>
        </p:txBody>
      </p:sp>
      <p:sp>
        <p:nvSpPr>
          <p:cNvPr id="11" name="Slide Number Placeholder 6">
            <a:extLst>
              <a:ext uri="{FF2B5EF4-FFF2-40B4-BE49-F238E27FC236}">
                <a16:creationId xmlns:a16="http://schemas.microsoft.com/office/drawing/2014/main" id="{F64288E2-D5F8-AC40-8C7F-C23722B3A9E7}"/>
              </a:ext>
            </a:extLst>
          </p:cNvPr>
          <p:cNvSpPr>
            <a:spLocks noGrp="1"/>
          </p:cNvSpPr>
          <p:nvPr>
            <p:ph type="sldNum" sz="quarter" idx="12"/>
          </p:nvPr>
        </p:nvSpPr>
        <p:spPr>
          <a:xfrm>
            <a:off x="11107546" y="6480175"/>
            <a:ext cx="681254" cy="365125"/>
          </a:xfrm>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41801107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85044" y="1205597"/>
            <a:ext cx="4224266" cy="397362"/>
          </a:xfrm>
        </p:spPr>
        <p:txBody>
          <a:bodyPr/>
          <a:lstStyle/>
          <a:p>
            <a:r>
              <a:rPr lang="en-US" sz="2800" dirty="0">
                <a:solidFill>
                  <a:schemeClr val="accent3"/>
                </a:solidFill>
              </a:rPr>
              <a:t>Procurement Officers:</a:t>
            </a:r>
          </a:p>
        </p:txBody>
      </p:sp>
      <p:sp>
        <p:nvSpPr>
          <p:cNvPr id="3" name="Title 2"/>
          <p:cNvSpPr>
            <a:spLocks noGrp="1"/>
          </p:cNvSpPr>
          <p:nvPr>
            <p:ph type="title"/>
          </p:nvPr>
        </p:nvSpPr>
        <p:spPr/>
        <p:txBody>
          <a:body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Contact at CERN</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p:cNvSpPr>
            <a:spLocks noGrp="1"/>
          </p:cNvSpPr>
          <p:nvPr>
            <p:ph type="sldNum" sz="quarter" idx="12"/>
          </p:nvPr>
        </p:nvSpPr>
        <p:spPr>
          <a:xfrm>
            <a:off x="11107546" y="6489700"/>
            <a:ext cx="681254" cy="365125"/>
          </a:xfrm>
        </p:spPr>
        <p:txBody>
          <a:bodyPr/>
          <a:lstStyle/>
          <a:p>
            <a:fld id="{36B5EA5A-BC32-A742-B11B-8E7414D5B535}" type="slidenum">
              <a:rPr lang="en-US" smtClean="0"/>
              <a:pPr/>
              <a:t>30</a:t>
            </a:fld>
            <a:endParaRPr lang="en-US" dirty="0"/>
          </a:p>
        </p:txBody>
      </p:sp>
      <p:sp>
        <p:nvSpPr>
          <p:cNvPr id="10" name="Content Placeholder 1"/>
          <p:cNvSpPr txBox="1">
            <a:spLocks/>
          </p:cNvSpPr>
          <p:nvPr/>
        </p:nvSpPr>
        <p:spPr>
          <a:xfrm>
            <a:off x="6979444" y="1205596"/>
            <a:ext cx="4224266" cy="39736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800" dirty="0">
                <a:solidFill>
                  <a:schemeClr val="accent3"/>
                </a:solidFill>
              </a:rPr>
              <a:t>Technical Contacts</a:t>
            </a:r>
          </a:p>
        </p:txBody>
      </p:sp>
      <p:pic>
        <p:nvPicPr>
          <p:cNvPr id="11" name="Picture 10"/>
          <p:cNvPicPr>
            <a:picLocks noChangeAspect="1"/>
          </p:cNvPicPr>
          <p:nvPr/>
        </p:nvPicPr>
        <p:blipFill>
          <a:blip r:embed="rId2"/>
          <a:stretch>
            <a:fillRect/>
          </a:stretch>
        </p:blipFill>
        <p:spPr>
          <a:xfrm>
            <a:off x="985044" y="2017126"/>
            <a:ext cx="3747811" cy="3687185"/>
          </a:xfrm>
          <a:prstGeom prst="rect">
            <a:avLst/>
          </a:prstGeom>
        </p:spPr>
      </p:pic>
      <p:pic>
        <p:nvPicPr>
          <p:cNvPr id="12" name="Picture 11"/>
          <p:cNvPicPr>
            <a:picLocks noChangeAspect="1"/>
          </p:cNvPicPr>
          <p:nvPr/>
        </p:nvPicPr>
        <p:blipFill>
          <a:blip r:embed="rId3"/>
          <a:stretch>
            <a:fillRect/>
          </a:stretch>
        </p:blipFill>
        <p:spPr>
          <a:xfrm>
            <a:off x="6979444" y="2017126"/>
            <a:ext cx="3722255" cy="3759692"/>
          </a:xfrm>
          <a:prstGeom prst="rect">
            <a:avLst/>
          </a:prstGeom>
        </p:spPr>
      </p:pic>
    </p:spTree>
    <p:extLst>
      <p:ext uri="{BB962C8B-B14F-4D97-AF65-F5344CB8AC3E}">
        <p14:creationId xmlns:p14="http://schemas.microsoft.com/office/powerpoint/2010/main" val="14236533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85043" y="1205596"/>
            <a:ext cx="10221913" cy="5120481"/>
          </a:xfrm>
        </p:spPr>
        <p:txBody>
          <a:bodyPr/>
          <a:lstStyle/>
          <a:p>
            <a:r>
              <a:rPr lang="en-US" sz="2800" dirty="0">
                <a:solidFill>
                  <a:schemeClr val="accent3"/>
                </a:solidFill>
              </a:rPr>
              <a:t>ILO: Industrial Liaison Officer</a:t>
            </a:r>
          </a:p>
          <a:p>
            <a:pPr marL="342900" indent="-342900" fontAlgn="base">
              <a:buFont typeface="Arial" charset="0"/>
              <a:buChar char="•"/>
            </a:pPr>
            <a:r>
              <a:rPr lang="en-US" dirty="0">
                <a:solidFill>
                  <a:schemeClr val="accent1"/>
                </a:solidFill>
              </a:rPr>
              <a:t>Who to contact in your Country</a:t>
            </a:r>
          </a:p>
          <a:p>
            <a:pPr marL="324000" lvl="2" indent="0" fontAlgn="base">
              <a:buNone/>
            </a:pPr>
            <a:r>
              <a:rPr lang="en-US" dirty="0">
                <a:solidFill>
                  <a:schemeClr val="accent1"/>
                </a:solidFill>
              </a:rPr>
              <a:t>Industrial Liaison Officers</a:t>
            </a:r>
            <a:r>
              <a:rPr lang="en-US" b="0" dirty="0">
                <a:solidFill>
                  <a:schemeClr val="accent1"/>
                </a:solidFill>
              </a:rPr>
              <a:t> (ILO's) are appointed by CERN's Member States to facilitate the flow of communication between CERN and its suppliers. ILO's can provide advice on the opportunities available for doing business with CERN and the support available to firms in their local regions.</a:t>
            </a:r>
            <a:endParaRPr lang="en-US" dirty="0">
              <a:solidFill>
                <a:schemeClr val="accent1"/>
              </a:solidFill>
            </a:endParaRPr>
          </a:p>
        </p:txBody>
      </p:sp>
      <p:sp>
        <p:nvSpPr>
          <p:cNvPr id="3" name="Title 2"/>
          <p:cNvSpPr>
            <a:spLocks noGrp="1"/>
          </p:cNvSpPr>
          <p:nvPr>
            <p:ph type="title"/>
          </p:nvPr>
        </p:nvSpPr>
        <p:spPr/>
        <p:txBody>
          <a:body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Contacts in your country</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p:cNvSpPr>
            <a:spLocks noGrp="1"/>
          </p:cNvSpPr>
          <p:nvPr>
            <p:ph type="sldNum" sz="quarter" idx="12"/>
          </p:nvPr>
        </p:nvSpPr>
        <p:spPr>
          <a:xfrm>
            <a:off x="11107546" y="6489700"/>
            <a:ext cx="681254" cy="365125"/>
          </a:xfrm>
        </p:spPr>
        <p:txBody>
          <a:bodyPr/>
          <a:lstStyle/>
          <a:p>
            <a:fld id="{36B5EA5A-BC32-A742-B11B-8E7414D5B535}" type="slidenum">
              <a:rPr lang="en-US" smtClean="0"/>
              <a:pPr/>
              <a:t>31</a:t>
            </a:fld>
            <a:endParaRPr lang="en-US" dirty="0"/>
          </a:p>
        </p:txBody>
      </p:sp>
      <p:sp>
        <p:nvSpPr>
          <p:cNvPr id="8" name="TextBox 7"/>
          <p:cNvSpPr txBox="1"/>
          <p:nvPr/>
        </p:nvSpPr>
        <p:spPr>
          <a:xfrm>
            <a:off x="2327445" y="3321377"/>
            <a:ext cx="4203574" cy="2446824"/>
          </a:xfrm>
          <a:prstGeom prst="rect">
            <a:avLst/>
          </a:prstGeom>
          <a:noFill/>
        </p:spPr>
        <p:txBody>
          <a:bodyPr wrap="square" rtlCol="0">
            <a:spAutoFit/>
          </a:bodyPr>
          <a:lstStyle/>
          <a:p>
            <a:pPr marL="36576"/>
            <a:r>
              <a:rPr lang="en-GB" sz="1700" dirty="0">
                <a:solidFill>
                  <a:schemeClr val="accent1"/>
                </a:solidFill>
              </a:rPr>
              <a:t>ILOs are essential in order to:</a:t>
            </a:r>
          </a:p>
          <a:p>
            <a:pPr marL="36576"/>
            <a:endParaRPr lang="en-GB" sz="1700" dirty="0">
              <a:solidFill>
                <a:schemeClr val="accent1"/>
              </a:solidFill>
            </a:endParaRPr>
          </a:p>
          <a:p>
            <a:pPr marL="322326" indent="-285750">
              <a:buFontTx/>
              <a:buChar char="-"/>
            </a:pPr>
            <a:r>
              <a:rPr lang="en-GB" sz="1700" dirty="0">
                <a:solidFill>
                  <a:schemeClr val="accent1"/>
                </a:solidFill>
              </a:rPr>
              <a:t>Increase competition in bidding</a:t>
            </a:r>
          </a:p>
          <a:p>
            <a:pPr marL="322326" indent="-285750">
              <a:buFontTx/>
              <a:buChar char="-"/>
            </a:pPr>
            <a:r>
              <a:rPr lang="en-GB" sz="1700" dirty="0">
                <a:solidFill>
                  <a:schemeClr val="accent1"/>
                </a:solidFill>
              </a:rPr>
              <a:t>Balance Industrial Return</a:t>
            </a:r>
          </a:p>
          <a:p>
            <a:pPr marL="322326" indent="-285750">
              <a:buFontTx/>
              <a:buChar char="-"/>
            </a:pPr>
            <a:r>
              <a:rPr lang="en-GB" sz="1700" dirty="0">
                <a:solidFill>
                  <a:schemeClr val="accent1"/>
                </a:solidFill>
              </a:rPr>
              <a:t>Raise awareness</a:t>
            </a:r>
          </a:p>
          <a:p>
            <a:pPr marL="322326" indent="-285750">
              <a:buFontTx/>
              <a:buChar char="-"/>
            </a:pPr>
            <a:r>
              <a:rPr lang="en-GB" sz="1700" dirty="0">
                <a:solidFill>
                  <a:schemeClr val="accent1"/>
                </a:solidFill>
              </a:rPr>
              <a:t>Transmit information to potential suppliers</a:t>
            </a:r>
          </a:p>
          <a:p>
            <a:pPr marL="322326" indent="-285750">
              <a:buFontTx/>
              <a:buChar char="-"/>
            </a:pPr>
            <a:r>
              <a:rPr lang="en-GB" sz="1700" dirty="0">
                <a:solidFill>
                  <a:schemeClr val="accent1"/>
                </a:solidFill>
              </a:rPr>
              <a:t>Advise CERN about potential suppliers</a:t>
            </a:r>
          </a:p>
        </p:txBody>
      </p:sp>
      <p:sp>
        <p:nvSpPr>
          <p:cNvPr id="10" name="TextBox 9"/>
          <p:cNvSpPr txBox="1"/>
          <p:nvPr/>
        </p:nvSpPr>
        <p:spPr>
          <a:xfrm>
            <a:off x="5992949" y="3765836"/>
            <a:ext cx="4488872" cy="1923604"/>
          </a:xfrm>
          <a:prstGeom prst="rect">
            <a:avLst/>
          </a:prstGeom>
          <a:noFill/>
        </p:spPr>
        <p:txBody>
          <a:bodyPr wrap="square" rtlCol="0">
            <a:spAutoFit/>
          </a:bodyPr>
          <a:lstStyle/>
          <a:p>
            <a:pPr marL="322326" indent="-285750">
              <a:buFontTx/>
              <a:buChar char="-"/>
            </a:pPr>
            <a:r>
              <a:rPr lang="en-GB" sz="1700" dirty="0">
                <a:solidFill>
                  <a:schemeClr val="accent1"/>
                </a:solidFill>
              </a:rPr>
              <a:t>Support contractors &amp; suppliers on any general technical, organisational and procedural aspects of CERN;</a:t>
            </a:r>
          </a:p>
          <a:p>
            <a:pPr marL="322326" indent="-285750">
              <a:buFontTx/>
              <a:buChar char="-"/>
            </a:pPr>
            <a:r>
              <a:rPr lang="en-GB" sz="1700" dirty="0">
                <a:solidFill>
                  <a:schemeClr val="accent1"/>
                </a:solidFill>
              </a:rPr>
              <a:t>Promote registration in suppliers DB</a:t>
            </a:r>
          </a:p>
          <a:p>
            <a:pPr marL="322326" indent="-285750">
              <a:buFontTx/>
              <a:buChar char="-"/>
            </a:pPr>
            <a:r>
              <a:rPr lang="en-GB" sz="1700" dirty="0">
                <a:solidFill>
                  <a:schemeClr val="accent1"/>
                </a:solidFill>
              </a:rPr>
              <a:t>Encourage long-term participation of industry in CERN’s mission</a:t>
            </a:r>
          </a:p>
          <a:p>
            <a:pPr marL="36576"/>
            <a:endParaRPr lang="en-GB" sz="1700" dirty="0">
              <a:solidFill>
                <a:schemeClr val="accent1"/>
              </a:solidFill>
            </a:endParaRPr>
          </a:p>
        </p:txBody>
      </p:sp>
    </p:spTree>
    <p:extLst>
      <p:ext uri="{BB962C8B-B14F-4D97-AF65-F5344CB8AC3E}">
        <p14:creationId xmlns:p14="http://schemas.microsoft.com/office/powerpoint/2010/main" val="9493095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26366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982B-3DCC-D149-98AC-E88B6F86CCD6}"/>
              </a:ext>
            </a:extLst>
          </p:cNvPr>
          <p:cNvSpPr>
            <a:spLocks noGrp="1"/>
          </p:cNvSpPr>
          <p:nvPr>
            <p:ph type="title"/>
          </p:nvPr>
        </p:nvSpPr>
        <p:spPr>
          <a:xfrm>
            <a:off x="407988" y="373593"/>
            <a:ext cx="11376025" cy="1065742"/>
          </a:xfrm>
        </p:spPr>
        <p:txBody>
          <a:bodyPr anchor="t">
            <a:normAutofit/>
          </a:bodyPr>
          <a:lstStyle/>
          <a:p>
            <a:r>
              <a:rPr lang="en-US" dirty="0"/>
              <a:t>CMS Member States</a:t>
            </a:r>
          </a:p>
        </p:txBody>
      </p:sp>
      <p:pic>
        <p:nvPicPr>
          <p:cNvPr id="8" name="Image 7">
            <a:extLst>
              <a:ext uri="{FF2B5EF4-FFF2-40B4-BE49-F238E27FC236}">
                <a16:creationId xmlns:a16="http://schemas.microsoft.com/office/drawing/2014/main" id="{5A8BCCFD-3F44-FCE6-6B6A-613C48AD22A0}"/>
              </a:ext>
            </a:extLst>
          </p:cNvPr>
          <p:cNvPicPr>
            <a:picLocks noChangeAspect="1"/>
          </p:cNvPicPr>
          <p:nvPr/>
        </p:nvPicPr>
        <p:blipFill>
          <a:blip r:embed="rId3"/>
          <a:stretch>
            <a:fillRect/>
          </a:stretch>
        </p:blipFill>
        <p:spPr>
          <a:xfrm>
            <a:off x="196175" y="1621970"/>
            <a:ext cx="6962717" cy="3812088"/>
          </a:xfrm>
          <a:prstGeom prst="rect">
            <a:avLst/>
          </a:prstGeom>
          <a:noFill/>
        </p:spPr>
      </p:pic>
      <p:sp>
        <p:nvSpPr>
          <p:cNvPr id="19" name="Content Placeholder 3">
            <a:extLst>
              <a:ext uri="{FF2B5EF4-FFF2-40B4-BE49-F238E27FC236}">
                <a16:creationId xmlns:a16="http://schemas.microsoft.com/office/drawing/2014/main" id="{586B2C06-858D-4479-059C-69100A3C7935}"/>
              </a:ext>
            </a:extLst>
          </p:cNvPr>
          <p:cNvSpPr>
            <a:spLocks noGrp="1"/>
          </p:cNvSpPr>
          <p:nvPr>
            <p:ph sz="half" idx="2"/>
          </p:nvPr>
        </p:nvSpPr>
        <p:spPr>
          <a:xfrm>
            <a:off x="7448057" y="1621970"/>
            <a:ext cx="4625120" cy="4578805"/>
          </a:xfrm>
        </p:spPr>
        <p:txBody>
          <a:bodyPr/>
          <a:lstStyle/>
          <a:p>
            <a:pPr marL="342900" indent="-342900">
              <a:buFont typeface="Wingdings" panose="05000000000000000000" pitchFamily="2" charset="2"/>
              <a:buChar char="Ø"/>
            </a:pPr>
            <a:r>
              <a:rPr lang="en-GB" dirty="0">
                <a:solidFill>
                  <a:schemeClr val="tx1"/>
                </a:solidFill>
              </a:rPr>
              <a:t>3394 Physicist </a:t>
            </a:r>
          </a:p>
          <a:p>
            <a:pPr marL="666750" lvl="1" indent="-342900">
              <a:buFont typeface="Wingdings" panose="05000000000000000000" pitchFamily="2" charset="2"/>
              <a:buChar char="Ø"/>
            </a:pPr>
            <a:r>
              <a:rPr lang="en-GB" dirty="0">
                <a:solidFill>
                  <a:schemeClr val="tx1"/>
                </a:solidFill>
              </a:rPr>
              <a:t>2166 PhD Physicist</a:t>
            </a:r>
          </a:p>
          <a:p>
            <a:pPr marL="666750" lvl="1" indent="-342900">
              <a:buFont typeface="Wingdings" panose="05000000000000000000" pitchFamily="2" charset="2"/>
              <a:buChar char="Ø"/>
            </a:pPr>
            <a:r>
              <a:rPr lang="en-GB" dirty="0">
                <a:solidFill>
                  <a:schemeClr val="tx1"/>
                </a:solidFill>
              </a:rPr>
              <a:t>1228 Physical Doctoral Students</a:t>
            </a:r>
          </a:p>
          <a:p>
            <a:pPr marL="342900" indent="-342900">
              <a:buFont typeface="Wingdings" panose="05000000000000000000" pitchFamily="2" charset="2"/>
              <a:buChar char="Ø"/>
            </a:pPr>
            <a:r>
              <a:rPr lang="en-GB" dirty="0">
                <a:solidFill>
                  <a:schemeClr val="tx1"/>
                </a:solidFill>
              </a:rPr>
              <a:t>1102 Engineers</a:t>
            </a:r>
          </a:p>
          <a:p>
            <a:pPr marL="342900" indent="-342900">
              <a:buFont typeface="Wingdings" panose="05000000000000000000" pitchFamily="2" charset="2"/>
              <a:buChar char="Ø"/>
            </a:pPr>
            <a:r>
              <a:rPr lang="en-GB" dirty="0">
                <a:solidFill>
                  <a:schemeClr val="tx1"/>
                </a:solidFill>
              </a:rPr>
              <a:t>282 Technicians</a:t>
            </a:r>
          </a:p>
          <a:p>
            <a:pPr marL="342900" indent="-342900">
              <a:buFont typeface="Wingdings" panose="05000000000000000000" pitchFamily="2" charset="2"/>
              <a:buChar char="Ø"/>
            </a:pPr>
            <a:r>
              <a:rPr lang="en-GB" dirty="0">
                <a:solidFill>
                  <a:schemeClr val="tx1"/>
                </a:solidFill>
              </a:rPr>
              <a:t>247 Institutes</a:t>
            </a:r>
          </a:p>
          <a:p>
            <a:pPr marL="342900" indent="-342900">
              <a:buFont typeface="Wingdings" panose="05000000000000000000" pitchFamily="2" charset="2"/>
              <a:buChar char="Ø"/>
            </a:pPr>
            <a:r>
              <a:rPr lang="en-GB" dirty="0">
                <a:solidFill>
                  <a:schemeClr val="tx1"/>
                </a:solidFill>
              </a:rPr>
              <a:t>57 Countries and Regions</a:t>
            </a:r>
          </a:p>
        </p:txBody>
      </p:sp>
      <p:sp>
        <p:nvSpPr>
          <p:cNvPr id="20" name="Date Placeholder 4">
            <a:extLst>
              <a:ext uri="{FF2B5EF4-FFF2-40B4-BE49-F238E27FC236}">
                <a16:creationId xmlns:a16="http://schemas.microsoft.com/office/drawing/2014/main" id="{657F1AF3-2CC0-74B3-8907-A66D9569E45A}"/>
              </a:ext>
            </a:extLst>
          </p:cNvPr>
          <p:cNvSpPr>
            <a:spLocks noGrp="1"/>
          </p:cNvSpPr>
          <p:nvPr>
            <p:ph type="dt" sz="half" idx="10"/>
          </p:nvPr>
        </p:nvSpPr>
        <p:spPr>
          <a:xfrm>
            <a:off x="3485228" y="6350851"/>
            <a:ext cx="631160" cy="365125"/>
          </a:xfrm>
        </p:spPr>
        <p:txBody>
          <a:bodyPr/>
          <a:lstStyle/>
          <a:p>
            <a:pPr>
              <a:spcAft>
                <a:spcPts val="600"/>
              </a:spcAft>
            </a:pPr>
            <a:fld id="{23793A62-AA7E-5A4D-A43E-DF1B3593C4E5}" type="datetime1">
              <a:rPr lang="en-US" smtClean="0"/>
              <a:pPr>
                <a:spcAft>
                  <a:spcPts val="600"/>
                </a:spcAft>
              </a:pPr>
              <a:t>11/28/2023</a:t>
            </a:fld>
            <a:endParaRPr lang="en-US"/>
          </a:p>
        </p:txBody>
      </p:sp>
      <p:sp>
        <p:nvSpPr>
          <p:cNvPr id="21" name="Footer Placeholder 5">
            <a:extLst>
              <a:ext uri="{FF2B5EF4-FFF2-40B4-BE49-F238E27FC236}">
                <a16:creationId xmlns:a16="http://schemas.microsoft.com/office/drawing/2014/main" id="{6A7B48E1-B1B2-1220-8685-96765571660C}"/>
              </a:ext>
            </a:extLst>
          </p:cNvPr>
          <p:cNvSpPr>
            <a:spLocks noGrp="1"/>
          </p:cNvSpPr>
          <p:nvPr>
            <p:ph type="ftr" sz="quarter" idx="11"/>
          </p:nvPr>
        </p:nvSpPr>
        <p:spPr>
          <a:xfrm>
            <a:off x="4259262" y="6356350"/>
            <a:ext cx="6572221" cy="365125"/>
          </a:xfrm>
        </p:spPr>
        <p:txBody>
          <a:bodyPr/>
          <a:lstStyle/>
          <a:p>
            <a:pPr>
              <a:spcAft>
                <a:spcPts val="600"/>
              </a:spcAft>
            </a:pPr>
            <a:r>
              <a:rPr lang="en-US"/>
              <a:t>Presenter | Presentation Title</a:t>
            </a:r>
          </a:p>
        </p:txBody>
      </p:sp>
      <p:sp>
        <p:nvSpPr>
          <p:cNvPr id="5" name="Slide Number Placeholder 4">
            <a:extLst>
              <a:ext uri="{FF2B5EF4-FFF2-40B4-BE49-F238E27FC236}">
                <a16:creationId xmlns:a16="http://schemas.microsoft.com/office/drawing/2014/main" id="{FAC9218A-0F97-E244-AFAF-286DBB97FE23}"/>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33</a:t>
            </a:fld>
            <a:endParaRPr lang="en-US"/>
          </a:p>
        </p:txBody>
      </p:sp>
    </p:spTree>
    <p:extLst>
      <p:ext uri="{BB962C8B-B14F-4D97-AF65-F5344CB8AC3E}">
        <p14:creationId xmlns:p14="http://schemas.microsoft.com/office/powerpoint/2010/main" val="29073899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982B-3DCC-D149-98AC-E88B6F86CCD6}"/>
              </a:ext>
            </a:extLst>
          </p:cNvPr>
          <p:cNvSpPr>
            <a:spLocks noGrp="1"/>
          </p:cNvSpPr>
          <p:nvPr>
            <p:ph type="title"/>
          </p:nvPr>
        </p:nvSpPr>
        <p:spPr>
          <a:xfrm>
            <a:off x="407988" y="373593"/>
            <a:ext cx="11376025" cy="1065742"/>
          </a:xfrm>
        </p:spPr>
        <p:txBody>
          <a:bodyPr anchor="t">
            <a:normAutofit/>
          </a:bodyPr>
          <a:lstStyle/>
          <a:p>
            <a:r>
              <a:rPr lang="fr-CH" dirty="0"/>
              <a:t>A</a:t>
            </a:r>
            <a:r>
              <a:rPr lang="en-US" dirty="0"/>
              <a:t>TLAS Member States</a:t>
            </a:r>
          </a:p>
        </p:txBody>
      </p:sp>
      <p:pic>
        <p:nvPicPr>
          <p:cNvPr id="4" name="Image 3">
            <a:extLst>
              <a:ext uri="{FF2B5EF4-FFF2-40B4-BE49-F238E27FC236}">
                <a16:creationId xmlns:a16="http://schemas.microsoft.com/office/drawing/2014/main" id="{7A1660F2-020F-80BD-B517-9AF316601563}"/>
              </a:ext>
            </a:extLst>
          </p:cNvPr>
          <p:cNvPicPr>
            <a:picLocks noChangeAspect="1"/>
          </p:cNvPicPr>
          <p:nvPr/>
        </p:nvPicPr>
        <p:blipFill>
          <a:blip r:embed="rId3"/>
          <a:stretch>
            <a:fillRect/>
          </a:stretch>
        </p:blipFill>
        <p:spPr>
          <a:xfrm>
            <a:off x="407987" y="1592264"/>
            <a:ext cx="7583948" cy="4261458"/>
          </a:xfrm>
          <a:prstGeom prst="rect">
            <a:avLst/>
          </a:prstGeom>
          <a:noFill/>
        </p:spPr>
      </p:pic>
      <p:sp>
        <p:nvSpPr>
          <p:cNvPr id="10" name="Content Placeholder 3">
            <a:extLst>
              <a:ext uri="{FF2B5EF4-FFF2-40B4-BE49-F238E27FC236}">
                <a16:creationId xmlns:a16="http://schemas.microsoft.com/office/drawing/2014/main" id="{F5C800CB-C169-208C-B089-6FD4E14FD72C}"/>
              </a:ext>
            </a:extLst>
          </p:cNvPr>
          <p:cNvSpPr>
            <a:spLocks noGrp="1"/>
          </p:cNvSpPr>
          <p:nvPr>
            <p:ph sz="half" idx="2"/>
          </p:nvPr>
        </p:nvSpPr>
        <p:spPr>
          <a:xfrm>
            <a:off x="8112369" y="1592265"/>
            <a:ext cx="3671643" cy="4261458"/>
          </a:xfrm>
        </p:spPr>
        <p:txBody>
          <a:bodyPr/>
          <a:lstStyle/>
          <a:p>
            <a:pPr marL="342900" indent="-342900">
              <a:buFont typeface="Wingdings" panose="05000000000000000000" pitchFamily="2" charset="2"/>
              <a:buChar char="Ø"/>
            </a:pPr>
            <a:r>
              <a:rPr lang="fr-CH" dirty="0">
                <a:solidFill>
                  <a:schemeClr val="tx1"/>
                </a:solidFill>
              </a:rPr>
              <a:t>3000 Scientific </a:t>
            </a:r>
            <a:r>
              <a:rPr lang="fr-CH" dirty="0" err="1">
                <a:solidFill>
                  <a:schemeClr val="tx1"/>
                </a:solidFill>
              </a:rPr>
              <a:t>Authors</a:t>
            </a:r>
            <a:endParaRPr lang="fr-CH" dirty="0">
              <a:solidFill>
                <a:schemeClr val="tx1"/>
              </a:solidFill>
            </a:endParaRPr>
          </a:p>
          <a:p>
            <a:pPr marL="342900" indent="-342900">
              <a:buFont typeface="Wingdings" panose="05000000000000000000" pitchFamily="2" charset="2"/>
              <a:buChar char="Ø"/>
            </a:pPr>
            <a:r>
              <a:rPr lang="fr-CH" dirty="0">
                <a:solidFill>
                  <a:schemeClr val="tx1"/>
                </a:solidFill>
              </a:rPr>
              <a:t>1200 Doctoral </a:t>
            </a:r>
            <a:r>
              <a:rPr lang="fr-CH" dirty="0" err="1">
                <a:solidFill>
                  <a:schemeClr val="tx1"/>
                </a:solidFill>
              </a:rPr>
              <a:t>Students</a:t>
            </a:r>
            <a:endParaRPr lang="fr-CH" dirty="0">
              <a:solidFill>
                <a:schemeClr val="tx1"/>
              </a:solidFill>
            </a:endParaRPr>
          </a:p>
          <a:p>
            <a:pPr marL="342900" indent="-342900">
              <a:buFont typeface="Wingdings" panose="05000000000000000000" pitchFamily="2" charset="2"/>
              <a:buChar char="Ø"/>
            </a:pPr>
            <a:r>
              <a:rPr lang="fr-CH" dirty="0">
                <a:solidFill>
                  <a:schemeClr val="tx1"/>
                </a:solidFill>
              </a:rPr>
              <a:t>182 Institutions</a:t>
            </a:r>
          </a:p>
          <a:p>
            <a:pPr marL="342900" indent="-342900">
              <a:buFont typeface="Wingdings" panose="05000000000000000000" pitchFamily="2" charset="2"/>
              <a:buChar char="Ø"/>
            </a:pPr>
            <a:r>
              <a:rPr lang="fr-CH" dirty="0">
                <a:solidFill>
                  <a:schemeClr val="tx1"/>
                </a:solidFill>
              </a:rPr>
              <a:t>42 Countries</a:t>
            </a:r>
          </a:p>
          <a:p>
            <a:endParaRPr lang="en-US" dirty="0"/>
          </a:p>
        </p:txBody>
      </p:sp>
      <p:sp>
        <p:nvSpPr>
          <p:cNvPr id="12" name="Date Placeholder 4">
            <a:extLst>
              <a:ext uri="{FF2B5EF4-FFF2-40B4-BE49-F238E27FC236}">
                <a16:creationId xmlns:a16="http://schemas.microsoft.com/office/drawing/2014/main" id="{8930BB7C-A4C9-1118-E56A-21A5EE0425E1}"/>
              </a:ext>
            </a:extLst>
          </p:cNvPr>
          <p:cNvSpPr>
            <a:spLocks noGrp="1"/>
          </p:cNvSpPr>
          <p:nvPr>
            <p:ph type="dt" sz="half" idx="10"/>
          </p:nvPr>
        </p:nvSpPr>
        <p:spPr>
          <a:xfrm>
            <a:off x="3485228" y="6350851"/>
            <a:ext cx="631160" cy="365125"/>
          </a:xfrm>
        </p:spPr>
        <p:txBody>
          <a:bodyPr/>
          <a:lstStyle/>
          <a:p>
            <a:pPr>
              <a:spcAft>
                <a:spcPts val="600"/>
              </a:spcAft>
            </a:pPr>
            <a:fld id="{23793A62-AA7E-5A4D-A43E-DF1B3593C4E5}" type="datetime1">
              <a:rPr lang="en-US" smtClean="0"/>
              <a:pPr>
                <a:spcAft>
                  <a:spcPts val="600"/>
                </a:spcAft>
              </a:pPr>
              <a:t>11/28/2023</a:t>
            </a:fld>
            <a:endParaRPr lang="en-US"/>
          </a:p>
        </p:txBody>
      </p:sp>
      <p:sp>
        <p:nvSpPr>
          <p:cNvPr id="14" name="Footer Placeholder 5">
            <a:extLst>
              <a:ext uri="{FF2B5EF4-FFF2-40B4-BE49-F238E27FC236}">
                <a16:creationId xmlns:a16="http://schemas.microsoft.com/office/drawing/2014/main" id="{7EC3D9FD-7ECC-24C9-A237-07D9F74E2C48}"/>
              </a:ext>
            </a:extLst>
          </p:cNvPr>
          <p:cNvSpPr>
            <a:spLocks noGrp="1"/>
          </p:cNvSpPr>
          <p:nvPr>
            <p:ph type="ftr" sz="quarter" idx="11"/>
          </p:nvPr>
        </p:nvSpPr>
        <p:spPr>
          <a:xfrm>
            <a:off x="4259262" y="6356350"/>
            <a:ext cx="6572221" cy="365125"/>
          </a:xfrm>
        </p:spPr>
        <p:txBody>
          <a:bodyPr/>
          <a:lstStyle/>
          <a:p>
            <a:pPr>
              <a:spcAft>
                <a:spcPts val="600"/>
              </a:spcAft>
            </a:pPr>
            <a:r>
              <a:rPr lang="en-US"/>
              <a:t>Presenter | Presentation Title</a:t>
            </a:r>
          </a:p>
        </p:txBody>
      </p:sp>
      <p:sp>
        <p:nvSpPr>
          <p:cNvPr id="5" name="Slide Number Placeholder 4">
            <a:extLst>
              <a:ext uri="{FF2B5EF4-FFF2-40B4-BE49-F238E27FC236}">
                <a16:creationId xmlns:a16="http://schemas.microsoft.com/office/drawing/2014/main" id="{FAC9218A-0F97-E244-AFAF-286DBB97FE23}"/>
              </a:ext>
            </a:extLst>
          </p:cNvPr>
          <p:cNvSpPr>
            <a:spLocks noGrp="1"/>
          </p:cNvSpPr>
          <p:nvPr>
            <p:ph type="sldNum" sz="quarter" idx="12"/>
          </p:nvPr>
        </p:nvSpPr>
        <p:spPr>
          <a:xfrm>
            <a:off x="11107546" y="6356350"/>
            <a:ext cx="681254"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36B5EA5A-BC32-A742-B11B-8E7414D5B535}" type="slidenum">
              <a:rPr kumimoji="0" lang="en-US" b="0" i="0" u="none" strike="noStrike" kern="1200" cap="none" spc="0" normalizeH="0" baseline="0" noProof="0" smtClean="0">
                <a:ln>
                  <a:noFill/>
                </a:ln>
                <a:effectLst/>
                <a:uLnTx/>
                <a:uFillTx/>
              </a:rPr>
              <a:pPr marL="0" marR="0" lvl="0" indent="0" defTabSz="914400" rtl="0" eaLnBrk="1" fontAlgn="auto" latinLnBrk="0" hangingPunct="1">
                <a:spcBef>
                  <a:spcPts val="0"/>
                </a:spcBef>
                <a:spcAft>
                  <a:spcPts val="600"/>
                </a:spcAft>
                <a:buClrTx/>
                <a:buSzTx/>
                <a:buFontTx/>
                <a:buNone/>
                <a:tabLst/>
                <a:defRPr/>
              </a:pPr>
              <a:t>34</a:t>
            </a:fld>
            <a:endParaRPr kumimoji="0" lang="en-US" b="0" i="0" u="none" strike="noStrike" kern="1200" cap="none" spc="0" normalizeH="0" baseline="0" noProof="0">
              <a:ln>
                <a:noFill/>
              </a:ln>
              <a:effectLst/>
              <a:uLnTx/>
              <a:uFillTx/>
            </a:endParaRPr>
          </a:p>
        </p:txBody>
      </p:sp>
    </p:spTree>
    <p:extLst>
      <p:ext uri="{BB962C8B-B14F-4D97-AF65-F5344CB8AC3E}">
        <p14:creationId xmlns:p14="http://schemas.microsoft.com/office/powerpoint/2010/main" val="11150457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593823" y="207301"/>
            <a:ext cx="3593846" cy="2639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How do we buy? </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517237" y="2775379"/>
            <a:ext cx="4435907" cy="734426"/>
          </a:xfrm>
        </p:spPr>
        <p:txBody>
          <a:bodyPr/>
          <a:lstStyle/>
          <a:p>
            <a:pPr marL="0" lvl="1">
              <a:buClr>
                <a:srgbClr val="3861AA"/>
              </a:buClr>
            </a:pPr>
            <a:r>
              <a:rPr lang="en-US" altLang="fr-FR" sz="1800" dirty="0"/>
              <a:t>Off-the shelf or non-standard products which can be produced with existing manufacturing techniques or technologies:</a:t>
            </a:r>
          </a:p>
          <a:p>
            <a:pPr marL="342900" lvl="1" indent="-342900">
              <a:buClrTx/>
              <a:buFont typeface="Arial" panose="020B0604020202020204" pitchFamily="34" charset="0"/>
              <a:buChar char="•"/>
            </a:pPr>
            <a:r>
              <a:rPr lang="en-US" altLang="fr-FR" sz="1800" dirty="0">
                <a:solidFill>
                  <a:schemeClr val="tx1"/>
                </a:solidFill>
              </a:rPr>
              <a:t>Functional specification</a:t>
            </a:r>
          </a:p>
          <a:p>
            <a:endParaRPr lang="en-US"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7012246" y="2846679"/>
            <a:ext cx="4435927" cy="774826"/>
          </a:xfrm>
        </p:spPr>
        <p:txBody>
          <a:bodyPr/>
          <a:lstStyle/>
          <a:p>
            <a:pPr marL="0" lvl="1">
              <a:buClr>
                <a:srgbClr val="3861AA"/>
              </a:buClr>
            </a:pPr>
            <a:r>
              <a:rPr lang="en-US" altLang="fr-FR" sz="1800" dirty="0"/>
              <a:t>Non-standard products where industry has neither the required know-how nor the interest to develop and design the products:</a:t>
            </a:r>
          </a:p>
          <a:p>
            <a:pPr marL="342900" lvl="1" indent="-342900">
              <a:buClrTx/>
              <a:buFont typeface="Arial" panose="020B0604020202020204" pitchFamily="34" charset="0"/>
              <a:buChar char="•"/>
            </a:pPr>
            <a:r>
              <a:rPr lang="en-US" altLang="fr-FR" sz="1800" dirty="0">
                <a:solidFill>
                  <a:schemeClr val="tx1"/>
                </a:solidFill>
              </a:rPr>
              <a:t>Build-to-Print specification</a:t>
            </a:r>
          </a:p>
          <a:p>
            <a:endParaRPr lang="en-US" dirty="0"/>
          </a:p>
        </p:txBody>
      </p:sp>
      <p:sp>
        <p:nvSpPr>
          <p:cNvPr id="20" name="TextBox 19">
            <a:extLst>
              <a:ext uri="{FF2B5EF4-FFF2-40B4-BE49-F238E27FC236}">
                <a16:creationId xmlns:a16="http://schemas.microsoft.com/office/drawing/2014/main" id="{7BEC00B3-18D8-D64C-81E2-315F92F9E4FF}"/>
              </a:ext>
            </a:extLst>
          </p:cNvPr>
          <p:cNvSpPr txBox="1"/>
          <p:nvPr/>
        </p:nvSpPr>
        <p:spPr>
          <a:xfrm>
            <a:off x="10520218" y="5486399"/>
            <a:ext cx="1498298" cy="584775"/>
          </a:xfrm>
          <a:prstGeom prst="rect">
            <a:avLst/>
          </a:prstGeom>
          <a:noFill/>
        </p:spPr>
        <p:txBody>
          <a:bodyPr wrap="square" lIns="0" tIns="0" rIns="0" bIns="0" rtlCol="0">
            <a:spAutoFit/>
          </a:bodyPr>
          <a:lstStyle/>
          <a:p>
            <a:r>
              <a:rPr lang="en-US" altLang="en-US" sz="1000" dirty="0"/>
              <a:t>Prototypes and or Pre-series might be required.</a:t>
            </a:r>
          </a:p>
          <a:p>
            <a:endParaRPr lang="en-US" dirty="0"/>
          </a:p>
        </p:txBody>
      </p:sp>
      <p:pic>
        <p:nvPicPr>
          <p:cNvPr id="16"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4" cstate="screen">
            <a:extLst>
              <a:ext uri="{28A0092B-C50C-407E-A947-70E740481C1C}">
                <a14:useLocalDpi xmlns:a14="http://schemas.microsoft.com/office/drawing/2010/main"/>
              </a:ext>
            </a:extLst>
          </a:blip>
          <a:srcRect l="-83"/>
          <a:stretch/>
        </p:blipFill>
        <p:spPr>
          <a:xfrm>
            <a:off x="7007416" y="4603385"/>
            <a:ext cx="3180293" cy="1342950"/>
          </a:xfrm>
        </p:spPr>
      </p:pic>
      <p:grpSp>
        <p:nvGrpSpPr>
          <p:cNvPr id="10" name="Group 9">
            <a:extLst>
              <a:ext uri="{FF2B5EF4-FFF2-40B4-BE49-F238E27FC236}">
                <a16:creationId xmlns:a16="http://schemas.microsoft.com/office/drawing/2014/main" id="{466803F0-CAAF-B349-BE2C-32A55F67E481}"/>
              </a:ext>
            </a:extLst>
          </p:cNvPr>
          <p:cNvGrpSpPr/>
          <p:nvPr/>
        </p:nvGrpSpPr>
        <p:grpSpPr>
          <a:xfrm>
            <a:off x="517238" y="4710610"/>
            <a:ext cx="4435906" cy="1360564"/>
            <a:chOff x="407988" y="3824288"/>
            <a:chExt cx="5616574" cy="2371725"/>
          </a:xfrm>
        </p:grpSpPr>
        <p:sp>
          <p:nvSpPr>
            <p:cNvPr id="19" name="Rectangle 18">
              <a:extLst>
                <a:ext uri="{FF2B5EF4-FFF2-40B4-BE49-F238E27FC236}">
                  <a16:creationId xmlns:a16="http://schemas.microsoft.com/office/drawing/2014/main" id="{B94C20EA-BCA4-5849-98A8-14CD65C797B5}"/>
                </a:ext>
              </a:extLst>
            </p:cNvPr>
            <p:cNvSpPr/>
            <p:nvPr/>
          </p:nvSpPr>
          <p:spPr>
            <a:xfrm>
              <a:off x="407988" y="3824288"/>
              <a:ext cx="5616574" cy="2371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140B95C-3C78-D949-B2E9-F40FA212CC4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2006" y="4374290"/>
              <a:ext cx="5130247" cy="1604105"/>
            </a:xfrm>
            <a:prstGeom prst="rect">
              <a:avLst/>
            </a:prstGeom>
          </p:spPr>
        </p:pic>
      </p:grpSp>
      <p:sp>
        <p:nvSpPr>
          <p:cNvPr id="7" name="Slide Number Placeholder 5">
            <a:extLst>
              <a:ext uri="{FF2B5EF4-FFF2-40B4-BE49-F238E27FC236}">
                <a16:creationId xmlns:a16="http://schemas.microsoft.com/office/drawing/2014/main" id="{54FBB5A9-C55D-B2EC-D42E-183F436E1535}"/>
              </a:ext>
            </a:extLst>
          </p:cNvPr>
          <p:cNvSpPr txBox="1">
            <a:spLocks/>
          </p:cNvSpPr>
          <p:nvPr/>
        </p:nvSpPr>
        <p:spPr>
          <a:xfrm>
            <a:off x="11107546" y="6489700"/>
            <a:ext cx="681254"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35</a:t>
            </a:fld>
            <a:endParaRPr lang="en-US" dirty="0"/>
          </a:p>
        </p:txBody>
      </p:sp>
    </p:spTree>
    <p:extLst>
      <p:ext uri="{BB962C8B-B14F-4D97-AF65-F5344CB8AC3E}">
        <p14:creationId xmlns:p14="http://schemas.microsoft.com/office/powerpoint/2010/main" val="2483930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Placeholder 33">
            <a:extLst>
              <a:ext uri="{FF2B5EF4-FFF2-40B4-BE49-F238E27FC236}">
                <a16:creationId xmlns:a16="http://schemas.microsoft.com/office/drawing/2014/main" id="{2335B630-8AED-C142-9492-C32537A02D7D}"/>
              </a:ext>
            </a:extLst>
          </p:cNvPr>
          <p:cNvPicPr>
            <a:picLocks noGrp="1" noChangeAspect="1"/>
          </p:cNvPicPr>
          <p:nvPr>
            <p:ph type="pic" sz="quarter" idx="13"/>
          </p:nvPr>
        </p:nvPicPr>
        <p:blipFill rotWithShape="1">
          <a:blip r:embed="rId3"/>
          <a:srcRect t="10936" b="10936"/>
          <a:stretch/>
        </p:blipFill>
        <p:spPr>
          <a:xfrm>
            <a:off x="-8237" y="-5499"/>
            <a:ext cx="12192000" cy="6351588"/>
          </a:xfrm>
        </p:spPr>
      </p:pic>
      <p:sp>
        <p:nvSpPr>
          <p:cNvPr id="11" name="Rectangle 10">
            <a:extLst>
              <a:ext uri="{FF2B5EF4-FFF2-40B4-BE49-F238E27FC236}">
                <a16:creationId xmlns:a16="http://schemas.microsoft.com/office/drawing/2014/main" id="{295B38D7-4623-2E43-B529-4DA08ABA3630}"/>
              </a:ext>
            </a:extLst>
          </p:cNvPr>
          <p:cNvSpPr/>
          <p:nvPr/>
        </p:nvSpPr>
        <p:spPr>
          <a:xfrm>
            <a:off x="7932738" y="0"/>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004FA9A-FA80-7C44-BAFC-E8625210E62D}"/>
              </a:ext>
            </a:extLst>
          </p:cNvPr>
          <p:cNvSpPr>
            <a:spLocks noGrp="1"/>
          </p:cNvSpPr>
          <p:nvPr>
            <p:ph idx="1"/>
          </p:nvPr>
        </p:nvSpPr>
        <p:spPr/>
        <p:txBody>
          <a:bodyPr/>
          <a:lstStyle/>
          <a:p>
            <a:pPr marL="436626" indent="-285750">
              <a:spcAft>
                <a:spcPts val="0"/>
              </a:spcAft>
              <a:buClr>
                <a:schemeClr val="bg1"/>
              </a:buClr>
              <a:defRPr/>
            </a:pPr>
            <a:r>
              <a:rPr lang="en-US" sz="1800" dirty="0">
                <a:effectLst>
                  <a:outerShdw sx="1000" sy="1000" algn="ctr" rotWithShape="0">
                    <a:schemeClr val="bg1"/>
                  </a:outerShdw>
                </a:effectLst>
                <a:latin typeface="+mj-lt"/>
              </a:rPr>
              <a:t>CERN</a:t>
            </a:r>
            <a:r>
              <a:rPr lang="en-US" sz="1800" b="0" dirty="0">
                <a:effectLst>
                  <a:outerShdw sx="1000" sy="1000" algn="ctr" rotWithShape="0">
                    <a:schemeClr val="bg1"/>
                  </a:outerShdw>
                </a:effectLst>
                <a:latin typeface="+mj-lt"/>
              </a:rPr>
              <a:t>, an </a:t>
            </a:r>
            <a:r>
              <a:rPr lang="en-US" sz="1800" dirty="0">
                <a:effectLst>
                  <a:outerShdw sx="1000" sy="1000" algn="ctr" rotWithShape="0">
                    <a:schemeClr val="bg1"/>
                  </a:outerShdw>
                </a:effectLst>
                <a:latin typeface="+mj-lt"/>
              </a:rPr>
              <a:t>Intergovernmental Organization</a:t>
            </a:r>
            <a:r>
              <a:rPr lang="en-US" sz="1800" b="0" dirty="0">
                <a:effectLst>
                  <a:outerShdw sx="1000" sy="1000" algn="ctr" rotWithShape="0">
                    <a:schemeClr val="bg1"/>
                  </a:outerShdw>
                </a:effectLst>
                <a:latin typeface="+mj-lt"/>
              </a:rPr>
              <a:t>, was established in July 1953, by the “Convention for the establishment of a European Organization for Nuclear Research”;</a:t>
            </a:r>
          </a:p>
          <a:p>
            <a:pPr marL="436626" indent="-285750">
              <a:spcAft>
                <a:spcPts val="0"/>
              </a:spcAft>
              <a:buClr>
                <a:schemeClr val="bg1"/>
              </a:buClr>
              <a:defRPr/>
            </a:pPr>
            <a:r>
              <a:rPr lang="en-US" sz="1800" b="0" dirty="0">
                <a:effectLst>
                  <a:outerShdw sx="1000" sy="1000" algn="ctr" rotWithShape="0">
                    <a:schemeClr val="bg1"/>
                  </a:outerShdw>
                </a:effectLst>
                <a:latin typeface="+mj-lt"/>
              </a:rPr>
              <a:t>As an Intergovernmental Organization, CERN is not a legal entity under national law but </a:t>
            </a:r>
            <a:r>
              <a:rPr lang="en-US" sz="1800" dirty="0">
                <a:effectLst>
                  <a:outerShdw sx="1000" sy="1000" algn="ctr" rotWithShape="0">
                    <a:schemeClr val="bg1"/>
                  </a:outerShdw>
                </a:effectLst>
                <a:latin typeface="+mj-lt"/>
              </a:rPr>
              <a:t>governed by public international law</a:t>
            </a:r>
            <a:r>
              <a:rPr lang="en-US" sz="1800" b="0" dirty="0">
                <a:effectLst>
                  <a:outerShdw sx="1000" sy="1000" algn="ctr" rotWithShape="0">
                    <a:schemeClr val="bg1"/>
                  </a:outerShdw>
                </a:effectLst>
                <a:latin typeface="+mj-lt"/>
              </a:rPr>
              <a:t>;</a:t>
            </a:r>
          </a:p>
          <a:p>
            <a:pPr marL="436626" indent="-285750">
              <a:spcAft>
                <a:spcPts val="0"/>
              </a:spcAft>
              <a:buClr>
                <a:schemeClr val="bg1"/>
              </a:buClr>
              <a:defRPr/>
            </a:pPr>
            <a:r>
              <a:rPr lang="en-US" sz="1800" b="0" dirty="0">
                <a:effectLst>
                  <a:outerShdw sx="1000" sy="1000" algn="ctr" rotWithShape="0">
                    <a:schemeClr val="bg1"/>
                  </a:outerShdw>
                </a:effectLst>
                <a:latin typeface="+mj-lt"/>
              </a:rPr>
              <a:t>CERN is therefore entitled to establish its </a:t>
            </a:r>
            <a:r>
              <a:rPr lang="en-US" sz="1800" dirty="0">
                <a:effectLst>
                  <a:outerShdw sx="1000" sy="1000" algn="ctr" rotWithShape="0">
                    <a:schemeClr val="bg1"/>
                  </a:outerShdw>
                </a:effectLst>
                <a:latin typeface="+mj-lt"/>
              </a:rPr>
              <a:t>own internal rules </a:t>
            </a:r>
            <a:r>
              <a:rPr lang="en-US" sz="1800" b="0" dirty="0">
                <a:effectLst>
                  <a:outerShdw sx="1000" sy="1000" algn="ctr" rotWithShape="0">
                    <a:schemeClr val="bg1"/>
                  </a:outerShdw>
                </a:effectLst>
                <a:latin typeface="+mj-lt"/>
              </a:rPr>
              <a:t>necessary for its proper functioning, such as the rules under which it </a:t>
            </a:r>
            <a:r>
              <a:rPr lang="en-US" sz="1800" dirty="0">
                <a:effectLst>
                  <a:outerShdw sx="1000" sy="1000" algn="ctr" rotWithShape="0">
                    <a:schemeClr val="bg1"/>
                  </a:outerShdw>
                </a:effectLst>
                <a:latin typeface="+mj-lt"/>
              </a:rPr>
              <a:t>purchases</a:t>
            </a:r>
            <a:r>
              <a:rPr lang="en-US" sz="1800" b="0" dirty="0">
                <a:effectLst>
                  <a:outerShdw sx="1000" sy="1000" algn="ctr" rotWithShape="0">
                    <a:schemeClr val="bg1"/>
                  </a:outerShdw>
                </a:effectLst>
                <a:latin typeface="+mj-lt"/>
              </a:rPr>
              <a:t> equipment and services.</a:t>
            </a:r>
          </a:p>
        </p:txBody>
      </p:sp>
      <p:sp>
        <p:nvSpPr>
          <p:cNvPr id="7" name="Slide Number Placeholder 6">
            <a:extLst>
              <a:ext uri="{FF2B5EF4-FFF2-40B4-BE49-F238E27FC236}">
                <a16:creationId xmlns:a16="http://schemas.microsoft.com/office/drawing/2014/main" id="{5F814F97-A23B-5145-A2E1-7CE9E4027ED4}"/>
              </a:ext>
            </a:extLst>
          </p:cNvPr>
          <p:cNvSpPr>
            <a:spLocks noGrp="1"/>
          </p:cNvSpPr>
          <p:nvPr>
            <p:ph type="sldNum" sz="quarter" idx="12"/>
          </p:nvPr>
        </p:nvSpPr>
        <p:spPr>
          <a:xfrm>
            <a:off x="11107546" y="6497755"/>
            <a:ext cx="681254" cy="365125"/>
          </a:xfrm>
        </p:spPr>
        <p:txBody>
          <a:bodyPr/>
          <a:lstStyle/>
          <a:p>
            <a:fld id="{36B5EA5A-BC32-A742-B11B-8E7414D5B535}" type="slidenum">
              <a:rPr lang="en-US" smtClean="0"/>
              <a:pPr/>
              <a:t>4</a:t>
            </a:fld>
            <a:endParaRPr lang="en-US" dirty="0"/>
          </a:p>
        </p:txBody>
      </p:sp>
      <p:sp>
        <p:nvSpPr>
          <p:cNvPr id="12" name="Title 11">
            <a:extLst>
              <a:ext uri="{FF2B5EF4-FFF2-40B4-BE49-F238E27FC236}">
                <a16:creationId xmlns:a16="http://schemas.microsoft.com/office/drawing/2014/main" id="{1FE7AC45-7757-D94F-8968-BA6FC93692C7}"/>
              </a:ext>
            </a:extLst>
          </p:cNvPr>
          <p:cNvSpPr>
            <a:spLocks noGrp="1"/>
          </p:cNvSpPr>
          <p:nvPr>
            <p:ph type="title"/>
          </p:nvPr>
        </p:nvSpPr>
        <p:spPr>
          <a:xfrm>
            <a:off x="8075612" y="373593"/>
            <a:ext cx="3914457" cy="10657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Legal Framework</a:t>
            </a:r>
          </a:p>
        </p:txBody>
      </p:sp>
    </p:spTree>
    <p:extLst>
      <p:ext uri="{BB962C8B-B14F-4D97-AF65-F5344CB8AC3E}">
        <p14:creationId xmlns:p14="http://schemas.microsoft.com/office/powerpoint/2010/main" val="1303937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Title 1">
            <a:extLst>
              <a:ext uri="{FF2B5EF4-FFF2-40B4-BE49-F238E27FC236}">
                <a16:creationId xmlns:a16="http://schemas.microsoft.com/office/drawing/2014/main" id="{68B73EEE-2481-9741-8EDF-DB83F0A69BE9}"/>
              </a:ext>
            </a:extLst>
          </p:cNvPr>
          <p:cNvSpPr>
            <a:spLocks noGrp="1"/>
          </p:cNvSpPr>
          <p:nvPr>
            <p:ph type="title"/>
          </p:nvPr>
        </p:nvSpPr>
        <p:spPr>
          <a:xfrm>
            <a:off x="249913" y="189026"/>
            <a:ext cx="10800000" cy="719993"/>
          </a:xfrm>
        </p:spPr>
        <p:txBody>
          <a:bodyPr>
            <a:noAutofit/>
          </a:bodyPr>
          <a:lstStyle/>
          <a:p>
            <a:r>
              <a:rPr lang="en-US" sz="3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In 1954  CERN had 12 Member States</a:t>
            </a:r>
            <a:br>
              <a:rPr lang="en-US" sz="3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br>
            <a:r>
              <a:rPr lang="en-US" sz="3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Today CERN has 23 Member States</a:t>
            </a:r>
          </a:p>
        </p:txBody>
      </p:sp>
      <p:pic>
        <p:nvPicPr>
          <p:cNvPr id="7" name="Picture 6">
            <a:extLst>
              <a:ext uri="{FF2B5EF4-FFF2-40B4-BE49-F238E27FC236}">
                <a16:creationId xmlns:a16="http://schemas.microsoft.com/office/drawing/2014/main" id="{ECBC4855-0DC1-5E4D-8B6A-C047D0FCC799}"/>
              </a:ext>
            </a:extLst>
          </p:cNvPr>
          <p:cNvPicPr>
            <a:picLocks noChangeAspect="1"/>
          </p:cNvPicPr>
          <p:nvPr/>
        </p:nvPicPr>
        <p:blipFill>
          <a:blip r:embed="rId3"/>
          <a:stretch>
            <a:fillRect/>
          </a:stretch>
        </p:blipFill>
        <p:spPr>
          <a:xfrm>
            <a:off x="2352675" y="1417686"/>
            <a:ext cx="7289800" cy="3606800"/>
          </a:xfrm>
          <a:prstGeom prst="rect">
            <a:avLst/>
          </a:prstGeom>
        </p:spPr>
      </p:pic>
      <p:sp>
        <p:nvSpPr>
          <p:cNvPr id="377" name="AutoShape 188">
            <a:extLst>
              <a:ext uri="{FF2B5EF4-FFF2-40B4-BE49-F238E27FC236}">
                <a16:creationId xmlns:a16="http://schemas.microsoft.com/office/drawing/2014/main" id="{685819BA-431B-6848-96D0-F6F37EC8522B}"/>
              </a:ext>
            </a:extLst>
          </p:cNvPr>
          <p:cNvSpPr>
            <a:spLocks noChangeAspect="1" noChangeArrowheads="1" noTextEdit="1"/>
          </p:cNvSpPr>
          <p:nvPr/>
        </p:nvSpPr>
        <p:spPr bwMode="auto">
          <a:xfrm>
            <a:off x="2352674" y="1420861"/>
            <a:ext cx="7286626"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x-none"/>
          </a:p>
        </p:txBody>
      </p:sp>
      <p:sp>
        <p:nvSpPr>
          <p:cNvPr id="425" name="Freeform 237">
            <a:extLst>
              <a:ext uri="{FF2B5EF4-FFF2-40B4-BE49-F238E27FC236}">
                <a16:creationId xmlns:a16="http://schemas.microsoft.com/office/drawing/2014/main" id="{A4613956-7486-D840-847A-07322B1E3922}"/>
              </a:ext>
            </a:extLst>
          </p:cNvPr>
          <p:cNvSpPr>
            <a:spLocks/>
          </p:cNvSpPr>
          <p:nvPr/>
        </p:nvSpPr>
        <p:spPr bwMode="auto">
          <a:xfrm>
            <a:off x="6469063" y="3054399"/>
            <a:ext cx="11113" cy="30163"/>
          </a:xfrm>
          <a:custGeom>
            <a:avLst/>
            <a:gdLst>
              <a:gd name="T0" fmla="*/ 2 w 5"/>
              <a:gd name="T1" fmla="*/ 0 h 13"/>
              <a:gd name="T2" fmla="*/ 0 w 5"/>
              <a:gd name="T3" fmla="*/ 7 h 13"/>
              <a:gd name="T4" fmla="*/ 3 w 5"/>
              <a:gd name="T5" fmla="*/ 13 h 13"/>
              <a:gd name="T6" fmla="*/ 4 w 5"/>
              <a:gd name="T7" fmla="*/ 2 h 13"/>
              <a:gd name="T8" fmla="*/ 5 w 5"/>
              <a:gd name="T9" fmla="*/ 0 h 13"/>
              <a:gd name="T10" fmla="*/ 2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2" y="0"/>
                </a:moveTo>
                <a:cubicBezTo>
                  <a:pt x="1" y="1"/>
                  <a:pt x="0" y="6"/>
                  <a:pt x="0" y="7"/>
                </a:cubicBezTo>
                <a:cubicBezTo>
                  <a:pt x="0" y="8"/>
                  <a:pt x="1" y="10"/>
                  <a:pt x="3" y="13"/>
                </a:cubicBezTo>
                <a:cubicBezTo>
                  <a:pt x="4" y="9"/>
                  <a:pt x="4" y="4"/>
                  <a:pt x="4" y="2"/>
                </a:cubicBezTo>
                <a:cubicBezTo>
                  <a:pt x="5" y="2"/>
                  <a:pt x="5" y="1"/>
                  <a:pt x="5" y="0"/>
                </a:cubicBezTo>
                <a:cubicBezTo>
                  <a:pt x="3" y="0"/>
                  <a:pt x="2" y="0"/>
                  <a:pt x="2"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1" name="Freeform 253">
            <a:extLst>
              <a:ext uri="{FF2B5EF4-FFF2-40B4-BE49-F238E27FC236}">
                <a16:creationId xmlns:a16="http://schemas.microsoft.com/office/drawing/2014/main" id="{FC6167F7-3DED-394B-B8B0-4536BADDF792}"/>
              </a:ext>
            </a:extLst>
          </p:cNvPr>
          <p:cNvSpPr>
            <a:spLocks/>
          </p:cNvSpPr>
          <p:nvPr/>
        </p:nvSpPr>
        <p:spPr bwMode="auto">
          <a:xfrm>
            <a:off x="5888038" y="2624186"/>
            <a:ext cx="15875" cy="20638"/>
          </a:xfrm>
          <a:custGeom>
            <a:avLst/>
            <a:gdLst>
              <a:gd name="T0" fmla="*/ 4 w 7"/>
              <a:gd name="T1" fmla="*/ 0 h 9"/>
              <a:gd name="T2" fmla="*/ 1 w 7"/>
              <a:gd name="T3" fmla="*/ 8 h 9"/>
              <a:gd name="T4" fmla="*/ 7 w 7"/>
              <a:gd name="T5" fmla="*/ 9 h 9"/>
              <a:gd name="T6" fmla="*/ 4 w 7"/>
              <a:gd name="T7" fmla="*/ 1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cubicBezTo>
                  <a:pt x="2" y="1"/>
                  <a:pt x="0" y="3"/>
                  <a:pt x="1" y="8"/>
                </a:cubicBezTo>
                <a:cubicBezTo>
                  <a:pt x="2" y="8"/>
                  <a:pt x="5" y="8"/>
                  <a:pt x="7" y="9"/>
                </a:cubicBezTo>
                <a:cubicBezTo>
                  <a:pt x="6" y="4"/>
                  <a:pt x="4" y="2"/>
                  <a:pt x="4" y="1"/>
                </a:cubicBezTo>
                <a:cubicBezTo>
                  <a:pt x="4" y="1"/>
                  <a:pt x="4" y="1"/>
                  <a:pt x="4"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2" name="Freeform 254">
            <a:extLst>
              <a:ext uri="{FF2B5EF4-FFF2-40B4-BE49-F238E27FC236}">
                <a16:creationId xmlns:a16="http://schemas.microsoft.com/office/drawing/2014/main" id="{A5A7EC84-A75F-5E49-97AA-FB3F585091EC}"/>
              </a:ext>
            </a:extLst>
          </p:cNvPr>
          <p:cNvSpPr>
            <a:spLocks/>
          </p:cNvSpPr>
          <p:nvPr/>
        </p:nvSpPr>
        <p:spPr bwMode="auto">
          <a:xfrm>
            <a:off x="6307138" y="2667049"/>
            <a:ext cx="61913" cy="77788"/>
          </a:xfrm>
          <a:custGeom>
            <a:avLst/>
            <a:gdLst>
              <a:gd name="T0" fmla="*/ 20 w 28"/>
              <a:gd name="T1" fmla="*/ 9 h 35"/>
              <a:gd name="T2" fmla="*/ 14 w 28"/>
              <a:gd name="T3" fmla="*/ 4 h 35"/>
              <a:gd name="T4" fmla="*/ 6 w 28"/>
              <a:gd name="T5" fmla="*/ 0 h 35"/>
              <a:gd name="T6" fmla="*/ 0 w 28"/>
              <a:gd name="T7" fmla="*/ 2 h 35"/>
              <a:gd name="T8" fmla="*/ 6 w 28"/>
              <a:gd name="T9" fmla="*/ 12 h 35"/>
              <a:gd name="T10" fmla="*/ 12 w 28"/>
              <a:gd name="T11" fmla="*/ 25 h 35"/>
              <a:gd name="T12" fmla="*/ 13 w 28"/>
              <a:gd name="T13" fmla="*/ 35 h 35"/>
              <a:gd name="T14" fmla="*/ 18 w 28"/>
              <a:gd name="T15" fmla="*/ 27 h 35"/>
              <a:gd name="T16" fmla="*/ 22 w 28"/>
              <a:gd name="T17" fmla="*/ 23 h 35"/>
              <a:gd name="T18" fmla="*/ 28 w 28"/>
              <a:gd name="T19" fmla="*/ 24 h 35"/>
              <a:gd name="T20" fmla="*/ 26 w 28"/>
              <a:gd name="T21" fmla="*/ 18 h 35"/>
              <a:gd name="T22" fmla="*/ 20 w 28"/>
              <a:gd name="T23"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5">
                <a:moveTo>
                  <a:pt x="20" y="9"/>
                </a:moveTo>
                <a:cubicBezTo>
                  <a:pt x="19" y="6"/>
                  <a:pt x="16" y="4"/>
                  <a:pt x="14" y="4"/>
                </a:cubicBezTo>
                <a:cubicBezTo>
                  <a:pt x="12" y="4"/>
                  <a:pt x="9" y="0"/>
                  <a:pt x="6" y="0"/>
                </a:cubicBezTo>
                <a:cubicBezTo>
                  <a:pt x="5" y="0"/>
                  <a:pt x="2" y="1"/>
                  <a:pt x="0" y="2"/>
                </a:cubicBezTo>
                <a:cubicBezTo>
                  <a:pt x="2" y="6"/>
                  <a:pt x="5" y="11"/>
                  <a:pt x="6" y="12"/>
                </a:cubicBezTo>
                <a:cubicBezTo>
                  <a:pt x="8" y="15"/>
                  <a:pt x="14" y="23"/>
                  <a:pt x="12" y="25"/>
                </a:cubicBezTo>
                <a:cubicBezTo>
                  <a:pt x="10" y="27"/>
                  <a:pt x="11" y="33"/>
                  <a:pt x="13" y="35"/>
                </a:cubicBezTo>
                <a:cubicBezTo>
                  <a:pt x="14" y="34"/>
                  <a:pt x="18" y="29"/>
                  <a:pt x="18" y="27"/>
                </a:cubicBezTo>
                <a:cubicBezTo>
                  <a:pt x="18" y="26"/>
                  <a:pt x="19" y="22"/>
                  <a:pt x="22" y="23"/>
                </a:cubicBezTo>
                <a:cubicBezTo>
                  <a:pt x="25" y="24"/>
                  <a:pt x="28" y="25"/>
                  <a:pt x="28" y="24"/>
                </a:cubicBezTo>
                <a:cubicBezTo>
                  <a:pt x="28" y="23"/>
                  <a:pt x="27" y="20"/>
                  <a:pt x="26" y="18"/>
                </a:cubicBezTo>
                <a:cubicBezTo>
                  <a:pt x="25" y="17"/>
                  <a:pt x="21" y="13"/>
                  <a:pt x="20" y="9"/>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0" name="Freeform 292">
            <a:extLst>
              <a:ext uri="{FF2B5EF4-FFF2-40B4-BE49-F238E27FC236}">
                <a16:creationId xmlns:a16="http://schemas.microsoft.com/office/drawing/2014/main" id="{F19C118C-B71D-CD4C-AC46-E0927BD3E9F2}"/>
              </a:ext>
            </a:extLst>
          </p:cNvPr>
          <p:cNvSpPr>
            <a:spLocks noEditPoints="1"/>
          </p:cNvSpPr>
          <p:nvPr/>
        </p:nvSpPr>
        <p:spPr bwMode="auto">
          <a:xfrm>
            <a:off x="4519613" y="4895899"/>
            <a:ext cx="73025" cy="30163"/>
          </a:xfrm>
          <a:custGeom>
            <a:avLst/>
            <a:gdLst>
              <a:gd name="T0" fmla="*/ 31 w 33"/>
              <a:gd name="T1" fmla="*/ 6 h 14"/>
              <a:gd name="T2" fmla="*/ 17 w 33"/>
              <a:gd name="T3" fmla="*/ 13 h 14"/>
              <a:gd name="T4" fmla="*/ 31 w 33"/>
              <a:gd name="T5" fmla="*/ 6 h 14"/>
              <a:gd name="T6" fmla="*/ 15 w 33"/>
              <a:gd name="T7" fmla="*/ 1 h 14"/>
              <a:gd name="T8" fmla="*/ 4 w 33"/>
              <a:gd name="T9" fmla="*/ 12 h 14"/>
              <a:gd name="T10" fmla="*/ 15 w 33"/>
              <a:gd name="T11" fmla="*/ 1 h 14"/>
            </a:gdLst>
            <a:ahLst/>
            <a:cxnLst>
              <a:cxn ang="0">
                <a:pos x="T0" y="T1"/>
              </a:cxn>
              <a:cxn ang="0">
                <a:pos x="T2" y="T3"/>
              </a:cxn>
              <a:cxn ang="0">
                <a:pos x="T4" y="T5"/>
              </a:cxn>
              <a:cxn ang="0">
                <a:pos x="T6" y="T7"/>
              </a:cxn>
              <a:cxn ang="0">
                <a:pos x="T8" y="T9"/>
              </a:cxn>
              <a:cxn ang="0">
                <a:pos x="T10" y="T11"/>
              </a:cxn>
            </a:cxnLst>
            <a:rect l="0" t="0" r="r" b="b"/>
            <a:pathLst>
              <a:path w="33" h="14">
                <a:moveTo>
                  <a:pt x="31" y="6"/>
                </a:moveTo>
                <a:cubicBezTo>
                  <a:pt x="28" y="0"/>
                  <a:pt x="13" y="11"/>
                  <a:pt x="17" y="13"/>
                </a:cubicBezTo>
                <a:cubicBezTo>
                  <a:pt x="20" y="14"/>
                  <a:pt x="33" y="9"/>
                  <a:pt x="31" y="6"/>
                </a:cubicBezTo>
                <a:close/>
                <a:moveTo>
                  <a:pt x="15" y="1"/>
                </a:moveTo>
                <a:cubicBezTo>
                  <a:pt x="10" y="1"/>
                  <a:pt x="0" y="10"/>
                  <a:pt x="4" y="12"/>
                </a:cubicBezTo>
                <a:cubicBezTo>
                  <a:pt x="9" y="14"/>
                  <a:pt x="19" y="2"/>
                  <a:pt x="15" y="1"/>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2" name="Freeform 294">
            <a:extLst>
              <a:ext uri="{FF2B5EF4-FFF2-40B4-BE49-F238E27FC236}">
                <a16:creationId xmlns:a16="http://schemas.microsoft.com/office/drawing/2014/main" id="{81CAE30E-E1D6-FA4F-AAB8-CF8E39DFB68F}"/>
              </a:ext>
            </a:extLst>
          </p:cNvPr>
          <p:cNvSpPr>
            <a:spLocks/>
          </p:cNvSpPr>
          <p:nvPr/>
        </p:nvSpPr>
        <p:spPr bwMode="auto">
          <a:xfrm>
            <a:off x="4995863" y="4975274"/>
            <a:ext cx="49213" cy="36513"/>
          </a:xfrm>
          <a:custGeom>
            <a:avLst/>
            <a:gdLst>
              <a:gd name="T0" fmla="*/ 0 w 22"/>
              <a:gd name="T1" fmla="*/ 2 h 16"/>
              <a:gd name="T2" fmla="*/ 8 w 22"/>
              <a:gd name="T3" fmla="*/ 7 h 16"/>
              <a:gd name="T4" fmla="*/ 19 w 22"/>
              <a:gd name="T5" fmla="*/ 10 h 16"/>
              <a:gd name="T6" fmla="*/ 0 w 22"/>
              <a:gd name="T7" fmla="*/ 2 h 16"/>
            </a:gdLst>
            <a:ahLst/>
            <a:cxnLst>
              <a:cxn ang="0">
                <a:pos x="T0" y="T1"/>
              </a:cxn>
              <a:cxn ang="0">
                <a:pos x="T2" y="T3"/>
              </a:cxn>
              <a:cxn ang="0">
                <a:pos x="T4" y="T5"/>
              </a:cxn>
              <a:cxn ang="0">
                <a:pos x="T6" y="T7"/>
              </a:cxn>
            </a:cxnLst>
            <a:rect l="0" t="0" r="r" b="b"/>
            <a:pathLst>
              <a:path w="22" h="16">
                <a:moveTo>
                  <a:pt x="0" y="2"/>
                </a:moveTo>
                <a:cubicBezTo>
                  <a:pt x="1" y="5"/>
                  <a:pt x="5" y="4"/>
                  <a:pt x="8" y="7"/>
                </a:cubicBezTo>
                <a:cubicBezTo>
                  <a:pt x="12" y="10"/>
                  <a:pt x="15" y="16"/>
                  <a:pt x="19" y="10"/>
                </a:cubicBezTo>
                <a:cubicBezTo>
                  <a:pt x="22" y="5"/>
                  <a:pt x="0" y="0"/>
                  <a:pt x="0" y="2"/>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4" name="Freeform 296">
            <a:extLst>
              <a:ext uri="{FF2B5EF4-FFF2-40B4-BE49-F238E27FC236}">
                <a16:creationId xmlns:a16="http://schemas.microsoft.com/office/drawing/2014/main" id="{4956D2EC-BE3E-F648-B077-B424BCFD2D93}"/>
              </a:ext>
            </a:extLst>
          </p:cNvPr>
          <p:cNvSpPr>
            <a:spLocks noEditPoints="1"/>
          </p:cNvSpPr>
          <p:nvPr/>
        </p:nvSpPr>
        <p:spPr bwMode="auto">
          <a:xfrm>
            <a:off x="2351088" y="1962199"/>
            <a:ext cx="2054225" cy="1398588"/>
          </a:xfrm>
          <a:custGeom>
            <a:avLst/>
            <a:gdLst>
              <a:gd name="T0" fmla="*/ 283 w 928"/>
              <a:gd name="T1" fmla="*/ 186 h 630"/>
              <a:gd name="T2" fmla="*/ 247 w 928"/>
              <a:gd name="T3" fmla="*/ 28 h 630"/>
              <a:gd name="T4" fmla="*/ 150 w 928"/>
              <a:gd name="T5" fmla="*/ 16 h 630"/>
              <a:gd name="T6" fmla="*/ 109 w 928"/>
              <a:gd name="T7" fmla="*/ 8 h 630"/>
              <a:gd name="T8" fmla="*/ 75 w 928"/>
              <a:gd name="T9" fmla="*/ 17 h 630"/>
              <a:gd name="T10" fmla="*/ 15 w 928"/>
              <a:gd name="T11" fmla="*/ 47 h 630"/>
              <a:gd name="T12" fmla="*/ 57 w 928"/>
              <a:gd name="T13" fmla="*/ 83 h 630"/>
              <a:gd name="T14" fmla="*/ 13 w 928"/>
              <a:gd name="T15" fmla="*/ 85 h 630"/>
              <a:gd name="T16" fmla="*/ 47 w 928"/>
              <a:gd name="T17" fmla="*/ 110 h 630"/>
              <a:gd name="T18" fmla="*/ 34 w 928"/>
              <a:gd name="T19" fmla="*/ 128 h 630"/>
              <a:gd name="T20" fmla="*/ 36 w 928"/>
              <a:gd name="T21" fmla="*/ 177 h 630"/>
              <a:gd name="T22" fmla="*/ 77 w 928"/>
              <a:gd name="T23" fmla="*/ 190 h 630"/>
              <a:gd name="T24" fmla="*/ 82 w 928"/>
              <a:gd name="T25" fmla="*/ 217 h 630"/>
              <a:gd name="T26" fmla="*/ 68 w 928"/>
              <a:gd name="T27" fmla="*/ 232 h 630"/>
              <a:gd name="T28" fmla="*/ 118 w 928"/>
              <a:gd name="T29" fmla="*/ 202 h 630"/>
              <a:gd name="T30" fmla="*/ 139 w 928"/>
              <a:gd name="T31" fmla="*/ 172 h 630"/>
              <a:gd name="T32" fmla="*/ 154 w 928"/>
              <a:gd name="T33" fmla="*/ 162 h 630"/>
              <a:gd name="T34" fmla="*/ 183 w 928"/>
              <a:gd name="T35" fmla="*/ 174 h 630"/>
              <a:gd name="T36" fmla="*/ 201 w 928"/>
              <a:gd name="T37" fmla="*/ 163 h 630"/>
              <a:gd name="T38" fmla="*/ 223 w 928"/>
              <a:gd name="T39" fmla="*/ 172 h 630"/>
              <a:gd name="T40" fmla="*/ 275 w 928"/>
              <a:gd name="T41" fmla="*/ 187 h 630"/>
              <a:gd name="T42" fmla="*/ 304 w 928"/>
              <a:gd name="T43" fmla="*/ 200 h 630"/>
              <a:gd name="T44" fmla="*/ 304 w 928"/>
              <a:gd name="T45" fmla="*/ 211 h 630"/>
              <a:gd name="T46" fmla="*/ 315 w 928"/>
              <a:gd name="T47" fmla="*/ 212 h 630"/>
              <a:gd name="T48" fmla="*/ 324 w 928"/>
              <a:gd name="T49" fmla="*/ 222 h 630"/>
              <a:gd name="T50" fmla="*/ 320 w 928"/>
              <a:gd name="T51" fmla="*/ 242 h 630"/>
              <a:gd name="T52" fmla="*/ 340 w 928"/>
              <a:gd name="T53" fmla="*/ 242 h 630"/>
              <a:gd name="T54" fmla="*/ 12 w 928"/>
              <a:gd name="T55" fmla="*/ 253 h 630"/>
              <a:gd name="T56" fmla="*/ 144 w 928"/>
              <a:gd name="T57" fmla="*/ 194 h 630"/>
              <a:gd name="T58" fmla="*/ 143 w 928"/>
              <a:gd name="T59" fmla="*/ 207 h 630"/>
              <a:gd name="T60" fmla="*/ 19 w 928"/>
              <a:gd name="T61" fmla="*/ 177 h 630"/>
              <a:gd name="T62" fmla="*/ 113 w 928"/>
              <a:gd name="T63" fmla="*/ 617 h 630"/>
              <a:gd name="T64" fmla="*/ 75 w 928"/>
              <a:gd name="T65" fmla="*/ 599 h 630"/>
              <a:gd name="T66" fmla="*/ 897 w 928"/>
              <a:gd name="T67" fmla="*/ 347 h 630"/>
              <a:gd name="T68" fmla="*/ 817 w 928"/>
              <a:gd name="T69" fmla="*/ 378 h 630"/>
              <a:gd name="T70" fmla="*/ 786 w 928"/>
              <a:gd name="T71" fmla="*/ 390 h 630"/>
              <a:gd name="T72" fmla="*/ 752 w 928"/>
              <a:gd name="T73" fmla="*/ 361 h 630"/>
              <a:gd name="T74" fmla="*/ 771 w 928"/>
              <a:gd name="T75" fmla="*/ 345 h 630"/>
              <a:gd name="T76" fmla="*/ 733 w 928"/>
              <a:gd name="T77" fmla="*/ 336 h 630"/>
              <a:gd name="T78" fmla="*/ 707 w 928"/>
              <a:gd name="T79" fmla="*/ 322 h 630"/>
              <a:gd name="T80" fmla="*/ 669 w 928"/>
              <a:gd name="T81" fmla="*/ 312 h 630"/>
              <a:gd name="T82" fmla="*/ 415 w 928"/>
              <a:gd name="T83" fmla="*/ 323 h 630"/>
              <a:gd name="T84" fmla="*/ 407 w 928"/>
              <a:gd name="T85" fmla="*/ 344 h 630"/>
              <a:gd name="T86" fmla="*/ 408 w 928"/>
              <a:gd name="T87" fmla="*/ 428 h 630"/>
              <a:gd name="T88" fmla="*/ 439 w 928"/>
              <a:gd name="T89" fmla="*/ 472 h 630"/>
              <a:gd name="T90" fmla="*/ 500 w 928"/>
              <a:gd name="T91" fmla="*/ 497 h 630"/>
              <a:gd name="T92" fmla="*/ 583 w 928"/>
              <a:gd name="T93" fmla="*/ 518 h 630"/>
              <a:gd name="T94" fmla="*/ 631 w 928"/>
              <a:gd name="T95" fmla="*/ 549 h 630"/>
              <a:gd name="T96" fmla="*/ 656 w 928"/>
              <a:gd name="T97" fmla="*/ 535 h 630"/>
              <a:gd name="T98" fmla="*/ 690 w 928"/>
              <a:gd name="T99" fmla="*/ 521 h 630"/>
              <a:gd name="T100" fmla="*/ 721 w 928"/>
              <a:gd name="T101" fmla="*/ 524 h 630"/>
              <a:gd name="T102" fmla="*/ 758 w 928"/>
              <a:gd name="T103" fmla="*/ 521 h 630"/>
              <a:gd name="T104" fmla="*/ 790 w 928"/>
              <a:gd name="T105" fmla="*/ 558 h 630"/>
              <a:gd name="T106" fmla="*/ 794 w 928"/>
              <a:gd name="T107" fmla="*/ 511 h 630"/>
              <a:gd name="T108" fmla="*/ 837 w 928"/>
              <a:gd name="T109" fmla="*/ 466 h 630"/>
              <a:gd name="T110" fmla="*/ 841 w 928"/>
              <a:gd name="T111" fmla="*/ 443 h 630"/>
              <a:gd name="T112" fmla="*/ 845 w 928"/>
              <a:gd name="T113" fmla="*/ 440 h 630"/>
              <a:gd name="T114" fmla="*/ 867 w 928"/>
              <a:gd name="T115" fmla="*/ 408 h 630"/>
              <a:gd name="T116" fmla="*/ 891 w 928"/>
              <a:gd name="T117" fmla="*/ 389 h 630"/>
              <a:gd name="T118" fmla="*/ 928 w 928"/>
              <a:gd name="T119" fmla="*/ 359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28" h="630">
                <a:moveTo>
                  <a:pt x="348" y="231"/>
                </a:moveTo>
                <a:cubicBezTo>
                  <a:pt x="350" y="227"/>
                  <a:pt x="350" y="225"/>
                  <a:pt x="340" y="221"/>
                </a:cubicBezTo>
                <a:cubicBezTo>
                  <a:pt x="329" y="217"/>
                  <a:pt x="331" y="214"/>
                  <a:pt x="324" y="202"/>
                </a:cubicBezTo>
                <a:cubicBezTo>
                  <a:pt x="317" y="190"/>
                  <a:pt x="304" y="184"/>
                  <a:pt x="304" y="180"/>
                </a:cubicBezTo>
                <a:cubicBezTo>
                  <a:pt x="304" y="175"/>
                  <a:pt x="291" y="176"/>
                  <a:pt x="291" y="179"/>
                </a:cubicBezTo>
                <a:cubicBezTo>
                  <a:pt x="291" y="183"/>
                  <a:pt x="286" y="184"/>
                  <a:pt x="283" y="186"/>
                </a:cubicBezTo>
                <a:cubicBezTo>
                  <a:pt x="280" y="187"/>
                  <a:pt x="279" y="184"/>
                  <a:pt x="276" y="181"/>
                </a:cubicBezTo>
                <a:cubicBezTo>
                  <a:pt x="273" y="177"/>
                  <a:pt x="267" y="174"/>
                  <a:pt x="267" y="172"/>
                </a:cubicBezTo>
                <a:cubicBezTo>
                  <a:pt x="267" y="170"/>
                  <a:pt x="265" y="165"/>
                  <a:pt x="261" y="167"/>
                </a:cubicBezTo>
                <a:cubicBezTo>
                  <a:pt x="256" y="169"/>
                  <a:pt x="254" y="167"/>
                  <a:pt x="252" y="169"/>
                </a:cubicBezTo>
                <a:cubicBezTo>
                  <a:pt x="251" y="170"/>
                  <a:pt x="247" y="168"/>
                  <a:pt x="247" y="168"/>
                </a:cubicBezTo>
                <a:cubicBezTo>
                  <a:pt x="247" y="28"/>
                  <a:pt x="247" y="28"/>
                  <a:pt x="247" y="28"/>
                </a:cubicBezTo>
                <a:cubicBezTo>
                  <a:pt x="246" y="28"/>
                  <a:pt x="244" y="27"/>
                  <a:pt x="243" y="27"/>
                </a:cubicBezTo>
                <a:cubicBezTo>
                  <a:pt x="237" y="25"/>
                  <a:pt x="229" y="21"/>
                  <a:pt x="224" y="22"/>
                </a:cubicBezTo>
                <a:cubicBezTo>
                  <a:pt x="219" y="23"/>
                  <a:pt x="210" y="24"/>
                  <a:pt x="207" y="22"/>
                </a:cubicBezTo>
                <a:cubicBezTo>
                  <a:pt x="204" y="21"/>
                  <a:pt x="199" y="19"/>
                  <a:pt x="192" y="20"/>
                </a:cubicBezTo>
                <a:cubicBezTo>
                  <a:pt x="186" y="21"/>
                  <a:pt x="181" y="17"/>
                  <a:pt x="173" y="15"/>
                </a:cubicBezTo>
                <a:cubicBezTo>
                  <a:pt x="164" y="13"/>
                  <a:pt x="152" y="15"/>
                  <a:pt x="150" y="16"/>
                </a:cubicBezTo>
                <a:cubicBezTo>
                  <a:pt x="147" y="17"/>
                  <a:pt x="147" y="13"/>
                  <a:pt x="144" y="14"/>
                </a:cubicBezTo>
                <a:cubicBezTo>
                  <a:pt x="140" y="14"/>
                  <a:pt x="143" y="12"/>
                  <a:pt x="141" y="9"/>
                </a:cubicBezTo>
                <a:cubicBezTo>
                  <a:pt x="139" y="6"/>
                  <a:pt x="129" y="9"/>
                  <a:pt x="125" y="9"/>
                </a:cubicBezTo>
                <a:cubicBezTo>
                  <a:pt x="122" y="10"/>
                  <a:pt x="120" y="7"/>
                  <a:pt x="121" y="5"/>
                </a:cubicBezTo>
                <a:cubicBezTo>
                  <a:pt x="121" y="4"/>
                  <a:pt x="117" y="4"/>
                  <a:pt x="116" y="7"/>
                </a:cubicBezTo>
                <a:cubicBezTo>
                  <a:pt x="115" y="9"/>
                  <a:pt x="111" y="10"/>
                  <a:pt x="109" y="8"/>
                </a:cubicBezTo>
                <a:cubicBezTo>
                  <a:pt x="107" y="6"/>
                  <a:pt x="112" y="6"/>
                  <a:pt x="113" y="4"/>
                </a:cubicBezTo>
                <a:cubicBezTo>
                  <a:pt x="113" y="2"/>
                  <a:pt x="107" y="1"/>
                  <a:pt x="105" y="0"/>
                </a:cubicBezTo>
                <a:cubicBezTo>
                  <a:pt x="103" y="0"/>
                  <a:pt x="100" y="2"/>
                  <a:pt x="96" y="6"/>
                </a:cubicBezTo>
                <a:cubicBezTo>
                  <a:pt x="92" y="10"/>
                  <a:pt x="85" y="10"/>
                  <a:pt x="81" y="9"/>
                </a:cubicBezTo>
                <a:cubicBezTo>
                  <a:pt x="78" y="9"/>
                  <a:pt x="73" y="10"/>
                  <a:pt x="73" y="12"/>
                </a:cubicBezTo>
                <a:cubicBezTo>
                  <a:pt x="73" y="14"/>
                  <a:pt x="78" y="14"/>
                  <a:pt x="75" y="17"/>
                </a:cubicBezTo>
                <a:cubicBezTo>
                  <a:pt x="72" y="20"/>
                  <a:pt x="71" y="13"/>
                  <a:pt x="68" y="16"/>
                </a:cubicBezTo>
                <a:cubicBezTo>
                  <a:pt x="65" y="19"/>
                  <a:pt x="57" y="19"/>
                  <a:pt x="55" y="18"/>
                </a:cubicBezTo>
                <a:cubicBezTo>
                  <a:pt x="53" y="18"/>
                  <a:pt x="46" y="25"/>
                  <a:pt x="44" y="27"/>
                </a:cubicBezTo>
                <a:cubicBezTo>
                  <a:pt x="42" y="29"/>
                  <a:pt x="46" y="31"/>
                  <a:pt x="40" y="37"/>
                </a:cubicBezTo>
                <a:cubicBezTo>
                  <a:pt x="35" y="43"/>
                  <a:pt x="20" y="42"/>
                  <a:pt x="17" y="42"/>
                </a:cubicBezTo>
                <a:cubicBezTo>
                  <a:pt x="14" y="42"/>
                  <a:pt x="16" y="45"/>
                  <a:pt x="15" y="47"/>
                </a:cubicBezTo>
                <a:cubicBezTo>
                  <a:pt x="13" y="50"/>
                  <a:pt x="17" y="52"/>
                  <a:pt x="25" y="54"/>
                </a:cubicBezTo>
                <a:cubicBezTo>
                  <a:pt x="33" y="56"/>
                  <a:pt x="39" y="67"/>
                  <a:pt x="40" y="70"/>
                </a:cubicBezTo>
                <a:cubicBezTo>
                  <a:pt x="41" y="72"/>
                  <a:pt x="51" y="69"/>
                  <a:pt x="55" y="70"/>
                </a:cubicBezTo>
                <a:cubicBezTo>
                  <a:pt x="59" y="71"/>
                  <a:pt x="55" y="76"/>
                  <a:pt x="58" y="78"/>
                </a:cubicBezTo>
                <a:cubicBezTo>
                  <a:pt x="62" y="80"/>
                  <a:pt x="67" y="77"/>
                  <a:pt x="68" y="80"/>
                </a:cubicBezTo>
                <a:cubicBezTo>
                  <a:pt x="69" y="83"/>
                  <a:pt x="61" y="80"/>
                  <a:pt x="57" y="83"/>
                </a:cubicBezTo>
                <a:cubicBezTo>
                  <a:pt x="53" y="86"/>
                  <a:pt x="51" y="87"/>
                  <a:pt x="49" y="85"/>
                </a:cubicBezTo>
                <a:cubicBezTo>
                  <a:pt x="48" y="83"/>
                  <a:pt x="41" y="84"/>
                  <a:pt x="38" y="85"/>
                </a:cubicBezTo>
                <a:cubicBezTo>
                  <a:pt x="34" y="85"/>
                  <a:pt x="37" y="81"/>
                  <a:pt x="38" y="79"/>
                </a:cubicBezTo>
                <a:cubicBezTo>
                  <a:pt x="38" y="77"/>
                  <a:pt x="33" y="75"/>
                  <a:pt x="26" y="79"/>
                </a:cubicBezTo>
                <a:cubicBezTo>
                  <a:pt x="20" y="83"/>
                  <a:pt x="22" y="81"/>
                  <a:pt x="21" y="84"/>
                </a:cubicBezTo>
                <a:cubicBezTo>
                  <a:pt x="20" y="87"/>
                  <a:pt x="18" y="83"/>
                  <a:pt x="13" y="85"/>
                </a:cubicBezTo>
                <a:cubicBezTo>
                  <a:pt x="9" y="88"/>
                  <a:pt x="2" y="90"/>
                  <a:pt x="1" y="92"/>
                </a:cubicBezTo>
                <a:cubicBezTo>
                  <a:pt x="0" y="95"/>
                  <a:pt x="10" y="97"/>
                  <a:pt x="14" y="98"/>
                </a:cubicBezTo>
                <a:cubicBezTo>
                  <a:pt x="18" y="98"/>
                  <a:pt x="9" y="101"/>
                  <a:pt x="13" y="102"/>
                </a:cubicBezTo>
                <a:cubicBezTo>
                  <a:pt x="16" y="103"/>
                  <a:pt x="14" y="106"/>
                  <a:pt x="19" y="109"/>
                </a:cubicBezTo>
                <a:cubicBezTo>
                  <a:pt x="25" y="111"/>
                  <a:pt x="36" y="109"/>
                  <a:pt x="39" y="109"/>
                </a:cubicBezTo>
                <a:cubicBezTo>
                  <a:pt x="42" y="109"/>
                  <a:pt x="45" y="112"/>
                  <a:pt x="47" y="110"/>
                </a:cubicBezTo>
                <a:cubicBezTo>
                  <a:pt x="50" y="107"/>
                  <a:pt x="59" y="100"/>
                  <a:pt x="63" y="104"/>
                </a:cubicBezTo>
                <a:cubicBezTo>
                  <a:pt x="68" y="108"/>
                  <a:pt x="58" y="108"/>
                  <a:pt x="61" y="110"/>
                </a:cubicBezTo>
                <a:cubicBezTo>
                  <a:pt x="63" y="113"/>
                  <a:pt x="66" y="119"/>
                  <a:pt x="62" y="123"/>
                </a:cubicBezTo>
                <a:cubicBezTo>
                  <a:pt x="57" y="126"/>
                  <a:pt x="53" y="124"/>
                  <a:pt x="51" y="123"/>
                </a:cubicBezTo>
                <a:cubicBezTo>
                  <a:pt x="48" y="123"/>
                  <a:pt x="50" y="128"/>
                  <a:pt x="46" y="131"/>
                </a:cubicBezTo>
                <a:cubicBezTo>
                  <a:pt x="42" y="134"/>
                  <a:pt x="39" y="128"/>
                  <a:pt x="34" y="128"/>
                </a:cubicBezTo>
                <a:cubicBezTo>
                  <a:pt x="29" y="128"/>
                  <a:pt x="30" y="134"/>
                  <a:pt x="31" y="137"/>
                </a:cubicBezTo>
                <a:cubicBezTo>
                  <a:pt x="31" y="140"/>
                  <a:pt x="23" y="136"/>
                  <a:pt x="21" y="144"/>
                </a:cubicBezTo>
                <a:cubicBezTo>
                  <a:pt x="20" y="151"/>
                  <a:pt x="12" y="145"/>
                  <a:pt x="17" y="152"/>
                </a:cubicBezTo>
                <a:cubicBezTo>
                  <a:pt x="22" y="159"/>
                  <a:pt x="21" y="154"/>
                  <a:pt x="25" y="157"/>
                </a:cubicBezTo>
                <a:cubicBezTo>
                  <a:pt x="29" y="160"/>
                  <a:pt x="21" y="165"/>
                  <a:pt x="25" y="166"/>
                </a:cubicBezTo>
                <a:cubicBezTo>
                  <a:pt x="29" y="167"/>
                  <a:pt x="33" y="174"/>
                  <a:pt x="36" y="177"/>
                </a:cubicBezTo>
                <a:cubicBezTo>
                  <a:pt x="39" y="179"/>
                  <a:pt x="43" y="175"/>
                  <a:pt x="47" y="175"/>
                </a:cubicBezTo>
                <a:cubicBezTo>
                  <a:pt x="51" y="175"/>
                  <a:pt x="49" y="169"/>
                  <a:pt x="52" y="171"/>
                </a:cubicBezTo>
                <a:cubicBezTo>
                  <a:pt x="54" y="173"/>
                  <a:pt x="58" y="180"/>
                  <a:pt x="55" y="181"/>
                </a:cubicBezTo>
                <a:cubicBezTo>
                  <a:pt x="53" y="183"/>
                  <a:pt x="55" y="188"/>
                  <a:pt x="54" y="191"/>
                </a:cubicBezTo>
                <a:cubicBezTo>
                  <a:pt x="54" y="193"/>
                  <a:pt x="64" y="192"/>
                  <a:pt x="64" y="189"/>
                </a:cubicBezTo>
                <a:cubicBezTo>
                  <a:pt x="65" y="187"/>
                  <a:pt x="73" y="186"/>
                  <a:pt x="77" y="190"/>
                </a:cubicBezTo>
                <a:cubicBezTo>
                  <a:pt x="81" y="195"/>
                  <a:pt x="83" y="196"/>
                  <a:pt x="83" y="192"/>
                </a:cubicBezTo>
                <a:cubicBezTo>
                  <a:pt x="83" y="189"/>
                  <a:pt x="86" y="184"/>
                  <a:pt x="86" y="188"/>
                </a:cubicBezTo>
                <a:cubicBezTo>
                  <a:pt x="87" y="191"/>
                  <a:pt x="90" y="191"/>
                  <a:pt x="96" y="189"/>
                </a:cubicBezTo>
                <a:cubicBezTo>
                  <a:pt x="103" y="186"/>
                  <a:pt x="100" y="189"/>
                  <a:pt x="97" y="193"/>
                </a:cubicBezTo>
                <a:cubicBezTo>
                  <a:pt x="92" y="198"/>
                  <a:pt x="97" y="207"/>
                  <a:pt x="93" y="207"/>
                </a:cubicBezTo>
                <a:cubicBezTo>
                  <a:pt x="90" y="208"/>
                  <a:pt x="87" y="216"/>
                  <a:pt x="82" y="217"/>
                </a:cubicBezTo>
                <a:cubicBezTo>
                  <a:pt x="77" y="218"/>
                  <a:pt x="68" y="228"/>
                  <a:pt x="67" y="229"/>
                </a:cubicBezTo>
                <a:cubicBezTo>
                  <a:pt x="66" y="231"/>
                  <a:pt x="54" y="226"/>
                  <a:pt x="53" y="231"/>
                </a:cubicBezTo>
                <a:cubicBezTo>
                  <a:pt x="51" y="235"/>
                  <a:pt x="44" y="239"/>
                  <a:pt x="46" y="241"/>
                </a:cubicBezTo>
                <a:cubicBezTo>
                  <a:pt x="47" y="242"/>
                  <a:pt x="57" y="237"/>
                  <a:pt x="57" y="235"/>
                </a:cubicBezTo>
                <a:cubicBezTo>
                  <a:pt x="57" y="232"/>
                  <a:pt x="59" y="233"/>
                  <a:pt x="60" y="235"/>
                </a:cubicBezTo>
                <a:cubicBezTo>
                  <a:pt x="62" y="236"/>
                  <a:pt x="66" y="234"/>
                  <a:pt x="68" y="232"/>
                </a:cubicBezTo>
                <a:cubicBezTo>
                  <a:pt x="69" y="230"/>
                  <a:pt x="73" y="231"/>
                  <a:pt x="74" y="231"/>
                </a:cubicBezTo>
                <a:cubicBezTo>
                  <a:pt x="76" y="231"/>
                  <a:pt x="77" y="229"/>
                  <a:pt x="82" y="228"/>
                </a:cubicBezTo>
                <a:cubicBezTo>
                  <a:pt x="88" y="227"/>
                  <a:pt x="87" y="225"/>
                  <a:pt x="88" y="223"/>
                </a:cubicBezTo>
                <a:cubicBezTo>
                  <a:pt x="89" y="220"/>
                  <a:pt x="102" y="214"/>
                  <a:pt x="105" y="213"/>
                </a:cubicBezTo>
                <a:cubicBezTo>
                  <a:pt x="107" y="212"/>
                  <a:pt x="106" y="208"/>
                  <a:pt x="108" y="208"/>
                </a:cubicBezTo>
                <a:cubicBezTo>
                  <a:pt x="111" y="208"/>
                  <a:pt x="115" y="205"/>
                  <a:pt x="118" y="202"/>
                </a:cubicBezTo>
                <a:cubicBezTo>
                  <a:pt x="122" y="199"/>
                  <a:pt x="123" y="200"/>
                  <a:pt x="125" y="199"/>
                </a:cubicBezTo>
                <a:cubicBezTo>
                  <a:pt x="128" y="198"/>
                  <a:pt x="126" y="193"/>
                  <a:pt x="128" y="193"/>
                </a:cubicBezTo>
                <a:cubicBezTo>
                  <a:pt x="131" y="192"/>
                  <a:pt x="133" y="190"/>
                  <a:pt x="133" y="188"/>
                </a:cubicBezTo>
                <a:cubicBezTo>
                  <a:pt x="133" y="186"/>
                  <a:pt x="126" y="186"/>
                  <a:pt x="126" y="184"/>
                </a:cubicBezTo>
                <a:cubicBezTo>
                  <a:pt x="125" y="183"/>
                  <a:pt x="131" y="178"/>
                  <a:pt x="133" y="178"/>
                </a:cubicBezTo>
                <a:cubicBezTo>
                  <a:pt x="135" y="178"/>
                  <a:pt x="139" y="176"/>
                  <a:pt x="139" y="172"/>
                </a:cubicBezTo>
                <a:cubicBezTo>
                  <a:pt x="140" y="169"/>
                  <a:pt x="143" y="168"/>
                  <a:pt x="145" y="166"/>
                </a:cubicBezTo>
                <a:cubicBezTo>
                  <a:pt x="148" y="163"/>
                  <a:pt x="147" y="160"/>
                  <a:pt x="150" y="160"/>
                </a:cubicBezTo>
                <a:cubicBezTo>
                  <a:pt x="153" y="160"/>
                  <a:pt x="155" y="156"/>
                  <a:pt x="158" y="155"/>
                </a:cubicBezTo>
                <a:cubicBezTo>
                  <a:pt x="161" y="153"/>
                  <a:pt x="158" y="157"/>
                  <a:pt x="163" y="157"/>
                </a:cubicBezTo>
                <a:cubicBezTo>
                  <a:pt x="169" y="157"/>
                  <a:pt x="168" y="162"/>
                  <a:pt x="164" y="160"/>
                </a:cubicBezTo>
                <a:cubicBezTo>
                  <a:pt x="160" y="159"/>
                  <a:pt x="158" y="159"/>
                  <a:pt x="154" y="162"/>
                </a:cubicBezTo>
                <a:cubicBezTo>
                  <a:pt x="150" y="166"/>
                  <a:pt x="153" y="167"/>
                  <a:pt x="150" y="171"/>
                </a:cubicBezTo>
                <a:cubicBezTo>
                  <a:pt x="148" y="174"/>
                  <a:pt x="147" y="177"/>
                  <a:pt x="151" y="177"/>
                </a:cubicBezTo>
                <a:cubicBezTo>
                  <a:pt x="155" y="178"/>
                  <a:pt x="151" y="180"/>
                  <a:pt x="148" y="181"/>
                </a:cubicBezTo>
                <a:cubicBezTo>
                  <a:pt x="144" y="182"/>
                  <a:pt x="147" y="184"/>
                  <a:pt x="151" y="184"/>
                </a:cubicBezTo>
                <a:cubicBezTo>
                  <a:pt x="156" y="184"/>
                  <a:pt x="163" y="178"/>
                  <a:pt x="170" y="174"/>
                </a:cubicBezTo>
                <a:cubicBezTo>
                  <a:pt x="176" y="171"/>
                  <a:pt x="181" y="174"/>
                  <a:pt x="183" y="174"/>
                </a:cubicBezTo>
                <a:cubicBezTo>
                  <a:pt x="184" y="173"/>
                  <a:pt x="181" y="170"/>
                  <a:pt x="183" y="169"/>
                </a:cubicBezTo>
                <a:cubicBezTo>
                  <a:pt x="185" y="168"/>
                  <a:pt x="180" y="167"/>
                  <a:pt x="179" y="164"/>
                </a:cubicBezTo>
                <a:cubicBezTo>
                  <a:pt x="177" y="160"/>
                  <a:pt x="181" y="162"/>
                  <a:pt x="182" y="159"/>
                </a:cubicBezTo>
                <a:cubicBezTo>
                  <a:pt x="183" y="156"/>
                  <a:pt x="185" y="157"/>
                  <a:pt x="187" y="159"/>
                </a:cubicBezTo>
                <a:cubicBezTo>
                  <a:pt x="189" y="160"/>
                  <a:pt x="192" y="157"/>
                  <a:pt x="194" y="161"/>
                </a:cubicBezTo>
                <a:cubicBezTo>
                  <a:pt x="195" y="165"/>
                  <a:pt x="197" y="160"/>
                  <a:pt x="201" y="163"/>
                </a:cubicBezTo>
                <a:cubicBezTo>
                  <a:pt x="204" y="165"/>
                  <a:pt x="200" y="165"/>
                  <a:pt x="197" y="166"/>
                </a:cubicBezTo>
                <a:cubicBezTo>
                  <a:pt x="193" y="167"/>
                  <a:pt x="195" y="171"/>
                  <a:pt x="198" y="169"/>
                </a:cubicBezTo>
                <a:cubicBezTo>
                  <a:pt x="200" y="167"/>
                  <a:pt x="203" y="165"/>
                  <a:pt x="205" y="168"/>
                </a:cubicBezTo>
                <a:cubicBezTo>
                  <a:pt x="207" y="170"/>
                  <a:pt x="208" y="169"/>
                  <a:pt x="210" y="167"/>
                </a:cubicBezTo>
                <a:cubicBezTo>
                  <a:pt x="212" y="165"/>
                  <a:pt x="212" y="167"/>
                  <a:pt x="212" y="169"/>
                </a:cubicBezTo>
                <a:cubicBezTo>
                  <a:pt x="212" y="170"/>
                  <a:pt x="217" y="171"/>
                  <a:pt x="223" y="172"/>
                </a:cubicBezTo>
                <a:cubicBezTo>
                  <a:pt x="229" y="173"/>
                  <a:pt x="240" y="172"/>
                  <a:pt x="243" y="171"/>
                </a:cubicBezTo>
                <a:cubicBezTo>
                  <a:pt x="245" y="171"/>
                  <a:pt x="244" y="176"/>
                  <a:pt x="251" y="177"/>
                </a:cubicBezTo>
                <a:cubicBezTo>
                  <a:pt x="257" y="178"/>
                  <a:pt x="259" y="171"/>
                  <a:pt x="262" y="173"/>
                </a:cubicBezTo>
                <a:cubicBezTo>
                  <a:pt x="265" y="176"/>
                  <a:pt x="262" y="177"/>
                  <a:pt x="260" y="179"/>
                </a:cubicBezTo>
                <a:cubicBezTo>
                  <a:pt x="258" y="181"/>
                  <a:pt x="262" y="181"/>
                  <a:pt x="264" y="182"/>
                </a:cubicBezTo>
                <a:cubicBezTo>
                  <a:pt x="267" y="183"/>
                  <a:pt x="273" y="185"/>
                  <a:pt x="275" y="187"/>
                </a:cubicBezTo>
                <a:cubicBezTo>
                  <a:pt x="278" y="190"/>
                  <a:pt x="279" y="193"/>
                  <a:pt x="286" y="196"/>
                </a:cubicBezTo>
                <a:cubicBezTo>
                  <a:pt x="292" y="199"/>
                  <a:pt x="286" y="188"/>
                  <a:pt x="291" y="192"/>
                </a:cubicBezTo>
                <a:cubicBezTo>
                  <a:pt x="296" y="195"/>
                  <a:pt x="294" y="192"/>
                  <a:pt x="298" y="195"/>
                </a:cubicBezTo>
                <a:cubicBezTo>
                  <a:pt x="303" y="199"/>
                  <a:pt x="301" y="194"/>
                  <a:pt x="299" y="188"/>
                </a:cubicBezTo>
                <a:cubicBezTo>
                  <a:pt x="297" y="182"/>
                  <a:pt x="301" y="186"/>
                  <a:pt x="303" y="189"/>
                </a:cubicBezTo>
                <a:cubicBezTo>
                  <a:pt x="305" y="191"/>
                  <a:pt x="305" y="197"/>
                  <a:pt x="304" y="200"/>
                </a:cubicBezTo>
                <a:cubicBezTo>
                  <a:pt x="302" y="204"/>
                  <a:pt x="296" y="201"/>
                  <a:pt x="297" y="199"/>
                </a:cubicBezTo>
                <a:cubicBezTo>
                  <a:pt x="297" y="197"/>
                  <a:pt x="291" y="198"/>
                  <a:pt x="291" y="201"/>
                </a:cubicBezTo>
                <a:cubicBezTo>
                  <a:pt x="290" y="204"/>
                  <a:pt x="295" y="209"/>
                  <a:pt x="298" y="210"/>
                </a:cubicBezTo>
                <a:cubicBezTo>
                  <a:pt x="301" y="210"/>
                  <a:pt x="299" y="215"/>
                  <a:pt x="301" y="216"/>
                </a:cubicBezTo>
                <a:cubicBezTo>
                  <a:pt x="304" y="217"/>
                  <a:pt x="304" y="222"/>
                  <a:pt x="305" y="221"/>
                </a:cubicBezTo>
                <a:cubicBezTo>
                  <a:pt x="307" y="220"/>
                  <a:pt x="306" y="214"/>
                  <a:pt x="304" y="211"/>
                </a:cubicBezTo>
                <a:cubicBezTo>
                  <a:pt x="303" y="208"/>
                  <a:pt x="303" y="204"/>
                  <a:pt x="306" y="205"/>
                </a:cubicBezTo>
                <a:cubicBezTo>
                  <a:pt x="308" y="206"/>
                  <a:pt x="306" y="210"/>
                  <a:pt x="307" y="212"/>
                </a:cubicBezTo>
                <a:cubicBezTo>
                  <a:pt x="308" y="213"/>
                  <a:pt x="310" y="210"/>
                  <a:pt x="312" y="209"/>
                </a:cubicBezTo>
                <a:cubicBezTo>
                  <a:pt x="315" y="207"/>
                  <a:pt x="311" y="202"/>
                  <a:pt x="312" y="200"/>
                </a:cubicBezTo>
                <a:cubicBezTo>
                  <a:pt x="313" y="197"/>
                  <a:pt x="317" y="202"/>
                  <a:pt x="318" y="206"/>
                </a:cubicBezTo>
                <a:cubicBezTo>
                  <a:pt x="319" y="210"/>
                  <a:pt x="315" y="210"/>
                  <a:pt x="315" y="212"/>
                </a:cubicBezTo>
                <a:cubicBezTo>
                  <a:pt x="315" y="215"/>
                  <a:pt x="311" y="214"/>
                  <a:pt x="310" y="215"/>
                </a:cubicBezTo>
                <a:cubicBezTo>
                  <a:pt x="308" y="216"/>
                  <a:pt x="309" y="224"/>
                  <a:pt x="311" y="224"/>
                </a:cubicBezTo>
                <a:cubicBezTo>
                  <a:pt x="312" y="225"/>
                  <a:pt x="313" y="218"/>
                  <a:pt x="314" y="221"/>
                </a:cubicBezTo>
                <a:cubicBezTo>
                  <a:pt x="315" y="225"/>
                  <a:pt x="319" y="217"/>
                  <a:pt x="320" y="220"/>
                </a:cubicBezTo>
                <a:cubicBezTo>
                  <a:pt x="321" y="223"/>
                  <a:pt x="326" y="227"/>
                  <a:pt x="328" y="226"/>
                </a:cubicBezTo>
                <a:cubicBezTo>
                  <a:pt x="330" y="225"/>
                  <a:pt x="327" y="222"/>
                  <a:pt x="324" y="222"/>
                </a:cubicBezTo>
                <a:cubicBezTo>
                  <a:pt x="321" y="221"/>
                  <a:pt x="322" y="217"/>
                  <a:pt x="324" y="216"/>
                </a:cubicBezTo>
                <a:cubicBezTo>
                  <a:pt x="327" y="216"/>
                  <a:pt x="332" y="223"/>
                  <a:pt x="332" y="226"/>
                </a:cubicBezTo>
                <a:cubicBezTo>
                  <a:pt x="331" y="228"/>
                  <a:pt x="329" y="228"/>
                  <a:pt x="327" y="230"/>
                </a:cubicBezTo>
                <a:cubicBezTo>
                  <a:pt x="325" y="233"/>
                  <a:pt x="322" y="226"/>
                  <a:pt x="319" y="226"/>
                </a:cubicBezTo>
                <a:cubicBezTo>
                  <a:pt x="316" y="227"/>
                  <a:pt x="319" y="231"/>
                  <a:pt x="320" y="233"/>
                </a:cubicBezTo>
                <a:cubicBezTo>
                  <a:pt x="321" y="236"/>
                  <a:pt x="317" y="240"/>
                  <a:pt x="320" y="242"/>
                </a:cubicBezTo>
                <a:cubicBezTo>
                  <a:pt x="324" y="245"/>
                  <a:pt x="323" y="241"/>
                  <a:pt x="323" y="239"/>
                </a:cubicBezTo>
                <a:cubicBezTo>
                  <a:pt x="324" y="238"/>
                  <a:pt x="327" y="240"/>
                  <a:pt x="328" y="241"/>
                </a:cubicBezTo>
                <a:cubicBezTo>
                  <a:pt x="330" y="243"/>
                  <a:pt x="330" y="238"/>
                  <a:pt x="330" y="236"/>
                </a:cubicBezTo>
                <a:cubicBezTo>
                  <a:pt x="330" y="234"/>
                  <a:pt x="334" y="235"/>
                  <a:pt x="335" y="238"/>
                </a:cubicBezTo>
                <a:cubicBezTo>
                  <a:pt x="337" y="240"/>
                  <a:pt x="337" y="235"/>
                  <a:pt x="339" y="236"/>
                </a:cubicBezTo>
                <a:cubicBezTo>
                  <a:pt x="342" y="236"/>
                  <a:pt x="340" y="240"/>
                  <a:pt x="340" y="242"/>
                </a:cubicBezTo>
                <a:cubicBezTo>
                  <a:pt x="340" y="244"/>
                  <a:pt x="344" y="240"/>
                  <a:pt x="344" y="243"/>
                </a:cubicBezTo>
                <a:cubicBezTo>
                  <a:pt x="344" y="243"/>
                  <a:pt x="344" y="243"/>
                  <a:pt x="344" y="244"/>
                </a:cubicBezTo>
                <a:cubicBezTo>
                  <a:pt x="346" y="242"/>
                  <a:pt x="349" y="240"/>
                  <a:pt x="350" y="239"/>
                </a:cubicBezTo>
                <a:cubicBezTo>
                  <a:pt x="355" y="236"/>
                  <a:pt x="347" y="234"/>
                  <a:pt x="348" y="231"/>
                </a:cubicBezTo>
                <a:close/>
                <a:moveTo>
                  <a:pt x="7" y="260"/>
                </a:moveTo>
                <a:cubicBezTo>
                  <a:pt x="12" y="258"/>
                  <a:pt x="14" y="255"/>
                  <a:pt x="12" y="253"/>
                </a:cubicBezTo>
                <a:cubicBezTo>
                  <a:pt x="10" y="250"/>
                  <a:pt x="3" y="261"/>
                  <a:pt x="7" y="260"/>
                </a:cubicBezTo>
                <a:close/>
                <a:moveTo>
                  <a:pt x="41" y="241"/>
                </a:moveTo>
                <a:cubicBezTo>
                  <a:pt x="37" y="240"/>
                  <a:pt x="25" y="247"/>
                  <a:pt x="29" y="247"/>
                </a:cubicBezTo>
                <a:cubicBezTo>
                  <a:pt x="32" y="248"/>
                  <a:pt x="33" y="245"/>
                  <a:pt x="36" y="245"/>
                </a:cubicBezTo>
                <a:cubicBezTo>
                  <a:pt x="39" y="245"/>
                  <a:pt x="46" y="243"/>
                  <a:pt x="41" y="241"/>
                </a:cubicBezTo>
                <a:close/>
                <a:moveTo>
                  <a:pt x="144" y="194"/>
                </a:moveTo>
                <a:cubicBezTo>
                  <a:pt x="144" y="192"/>
                  <a:pt x="141" y="192"/>
                  <a:pt x="137" y="196"/>
                </a:cubicBezTo>
                <a:cubicBezTo>
                  <a:pt x="133" y="201"/>
                  <a:pt x="129" y="204"/>
                  <a:pt x="129" y="206"/>
                </a:cubicBezTo>
                <a:cubicBezTo>
                  <a:pt x="128" y="208"/>
                  <a:pt x="123" y="205"/>
                  <a:pt x="122" y="208"/>
                </a:cubicBezTo>
                <a:cubicBezTo>
                  <a:pt x="120" y="211"/>
                  <a:pt x="123" y="217"/>
                  <a:pt x="126" y="215"/>
                </a:cubicBezTo>
                <a:cubicBezTo>
                  <a:pt x="129" y="213"/>
                  <a:pt x="129" y="215"/>
                  <a:pt x="131" y="215"/>
                </a:cubicBezTo>
                <a:cubicBezTo>
                  <a:pt x="132" y="215"/>
                  <a:pt x="141" y="210"/>
                  <a:pt x="143" y="207"/>
                </a:cubicBezTo>
                <a:cubicBezTo>
                  <a:pt x="144" y="204"/>
                  <a:pt x="139" y="203"/>
                  <a:pt x="139" y="201"/>
                </a:cubicBezTo>
                <a:cubicBezTo>
                  <a:pt x="139" y="199"/>
                  <a:pt x="143" y="199"/>
                  <a:pt x="146" y="198"/>
                </a:cubicBezTo>
                <a:cubicBezTo>
                  <a:pt x="148" y="197"/>
                  <a:pt x="144" y="196"/>
                  <a:pt x="144" y="194"/>
                </a:cubicBezTo>
                <a:close/>
                <a:moveTo>
                  <a:pt x="15" y="170"/>
                </a:moveTo>
                <a:cubicBezTo>
                  <a:pt x="14" y="167"/>
                  <a:pt x="6" y="170"/>
                  <a:pt x="7" y="173"/>
                </a:cubicBezTo>
                <a:cubicBezTo>
                  <a:pt x="8" y="176"/>
                  <a:pt x="16" y="178"/>
                  <a:pt x="19" y="177"/>
                </a:cubicBezTo>
                <a:cubicBezTo>
                  <a:pt x="22" y="176"/>
                  <a:pt x="24" y="172"/>
                  <a:pt x="21" y="170"/>
                </a:cubicBezTo>
                <a:cubicBezTo>
                  <a:pt x="19" y="168"/>
                  <a:pt x="15" y="173"/>
                  <a:pt x="15" y="170"/>
                </a:cubicBezTo>
                <a:close/>
                <a:moveTo>
                  <a:pt x="113" y="617"/>
                </a:moveTo>
                <a:cubicBezTo>
                  <a:pt x="108" y="618"/>
                  <a:pt x="111" y="630"/>
                  <a:pt x="114" y="628"/>
                </a:cubicBezTo>
                <a:cubicBezTo>
                  <a:pt x="116" y="627"/>
                  <a:pt x="119" y="626"/>
                  <a:pt x="120" y="624"/>
                </a:cubicBezTo>
                <a:cubicBezTo>
                  <a:pt x="122" y="622"/>
                  <a:pt x="119" y="616"/>
                  <a:pt x="113" y="617"/>
                </a:cubicBezTo>
                <a:close/>
                <a:moveTo>
                  <a:pt x="107" y="609"/>
                </a:moveTo>
                <a:cubicBezTo>
                  <a:pt x="104" y="610"/>
                  <a:pt x="106" y="615"/>
                  <a:pt x="108" y="614"/>
                </a:cubicBezTo>
                <a:cubicBezTo>
                  <a:pt x="111" y="611"/>
                  <a:pt x="110" y="609"/>
                  <a:pt x="107" y="609"/>
                </a:cubicBezTo>
                <a:close/>
                <a:moveTo>
                  <a:pt x="75" y="599"/>
                </a:moveTo>
                <a:cubicBezTo>
                  <a:pt x="78" y="602"/>
                  <a:pt x="80" y="601"/>
                  <a:pt x="81" y="599"/>
                </a:cubicBezTo>
                <a:cubicBezTo>
                  <a:pt x="81" y="596"/>
                  <a:pt x="72" y="596"/>
                  <a:pt x="75" y="599"/>
                </a:cubicBezTo>
                <a:close/>
                <a:moveTo>
                  <a:pt x="89" y="605"/>
                </a:moveTo>
                <a:cubicBezTo>
                  <a:pt x="91" y="608"/>
                  <a:pt x="94" y="609"/>
                  <a:pt x="95" y="606"/>
                </a:cubicBezTo>
                <a:cubicBezTo>
                  <a:pt x="97" y="603"/>
                  <a:pt x="87" y="602"/>
                  <a:pt x="89" y="605"/>
                </a:cubicBezTo>
                <a:close/>
                <a:moveTo>
                  <a:pt x="921" y="334"/>
                </a:moveTo>
                <a:cubicBezTo>
                  <a:pt x="920" y="331"/>
                  <a:pt x="912" y="333"/>
                  <a:pt x="908" y="330"/>
                </a:cubicBezTo>
                <a:cubicBezTo>
                  <a:pt x="905" y="328"/>
                  <a:pt x="898" y="341"/>
                  <a:pt x="897" y="347"/>
                </a:cubicBezTo>
                <a:cubicBezTo>
                  <a:pt x="895" y="352"/>
                  <a:pt x="885" y="359"/>
                  <a:pt x="885" y="359"/>
                </a:cubicBezTo>
                <a:cubicBezTo>
                  <a:pt x="885" y="359"/>
                  <a:pt x="857" y="359"/>
                  <a:pt x="854" y="359"/>
                </a:cubicBezTo>
                <a:cubicBezTo>
                  <a:pt x="852" y="359"/>
                  <a:pt x="846" y="365"/>
                  <a:pt x="842" y="368"/>
                </a:cubicBezTo>
                <a:cubicBezTo>
                  <a:pt x="842" y="368"/>
                  <a:pt x="842" y="368"/>
                  <a:pt x="842" y="369"/>
                </a:cubicBezTo>
                <a:cubicBezTo>
                  <a:pt x="845" y="374"/>
                  <a:pt x="835" y="377"/>
                  <a:pt x="824" y="377"/>
                </a:cubicBezTo>
                <a:cubicBezTo>
                  <a:pt x="821" y="378"/>
                  <a:pt x="819" y="378"/>
                  <a:pt x="817" y="378"/>
                </a:cubicBezTo>
                <a:cubicBezTo>
                  <a:pt x="817" y="379"/>
                  <a:pt x="818" y="381"/>
                  <a:pt x="818" y="382"/>
                </a:cubicBezTo>
                <a:cubicBezTo>
                  <a:pt x="818" y="382"/>
                  <a:pt x="816" y="383"/>
                  <a:pt x="815" y="384"/>
                </a:cubicBezTo>
                <a:cubicBezTo>
                  <a:pt x="813" y="387"/>
                  <a:pt x="801" y="393"/>
                  <a:pt x="794" y="397"/>
                </a:cubicBezTo>
                <a:cubicBezTo>
                  <a:pt x="786" y="401"/>
                  <a:pt x="776" y="399"/>
                  <a:pt x="776" y="393"/>
                </a:cubicBezTo>
                <a:cubicBezTo>
                  <a:pt x="776" y="387"/>
                  <a:pt x="781" y="388"/>
                  <a:pt x="783" y="391"/>
                </a:cubicBezTo>
                <a:cubicBezTo>
                  <a:pt x="783" y="392"/>
                  <a:pt x="784" y="391"/>
                  <a:pt x="786" y="390"/>
                </a:cubicBezTo>
                <a:cubicBezTo>
                  <a:pt x="784" y="388"/>
                  <a:pt x="784" y="385"/>
                  <a:pt x="785" y="383"/>
                </a:cubicBezTo>
                <a:cubicBezTo>
                  <a:pt x="783" y="382"/>
                  <a:pt x="786" y="373"/>
                  <a:pt x="781" y="371"/>
                </a:cubicBezTo>
                <a:cubicBezTo>
                  <a:pt x="777" y="369"/>
                  <a:pt x="771" y="378"/>
                  <a:pt x="772" y="373"/>
                </a:cubicBezTo>
                <a:cubicBezTo>
                  <a:pt x="773" y="367"/>
                  <a:pt x="780" y="363"/>
                  <a:pt x="775" y="356"/>
                </a:cubicBezTo>
                <a:cubicBezTo>
                  <a:pt x="771" y="349"/>
                  <a:pt x="763" y="349"/>
                  <a:pt x="761" y="354"/>
                </a:cubicBezTo>
                <a:cubicBezTo>
                  <a:pt x="760" y="360"/>
                  <a:pt x="754" y="357"/>
                  <a:pt x="752" y="361"/>
                </a:cubicBezTo>
                <a:cubicBezTo>
                  <a:pt x="750" y="365"/>
                  <a:pt x="748" y="374"/>
                  <a:pt x="749" y="381"/>
                </a:cubicBezTo>
                <a:cubicBezTo>
                  <a:pt x="751" y="387"/>
                  <a:pt x="749" y="390"/>
                  <a:pt x="743" y="394"/>
                </a:cubicBezTo>
                <a:cubicBezTo>
                  <a:pt x="737" y="398"/>
                  <a:pt x="734" y="389"/>
                  <a:pt x="736" y="377"/>
                </a:cubicBezTo>
                <a:cubicBezTo>
                  <a:pt x="738" y="369"/>
                  <a:pt x="742" y="361"/>
                  <a:pt x="738" y="361"/>
                </a:cubicBezTo>
                <a:cubicBezTo>
                  <a:pt x="734" y="361"/>
                  <a:pt x="743" y="351"/>
                  <a:pt x="752" y="349"/>
                </a:cubicBezTo>
                <a:cubicBezTo>
                  <a:pt x="760" y="347"/>
                  <a:pt x="771" y="348"/>
                  <a:pt x="771" y="345"/>
                </a:cubicBezTo>
                <a:cubicBezTo>
                  <a:pt x="771" y="345"/>
                  <a:pt x="771" y="345"/>
                  <a:pt x="772" y="344"/>
                </a:cubicBezTo>
                <a:cubicBezTo>
                  <a:pt x="770" y="343"/>
                  <a:pt x="768" y="342"/>
                  <a:pt x="767" y="341"/>
                </a:cubicBezTo>
                <a:cubicBezTo>
                  <a:pt x="767" y="341"/>
                  <a:pt x="766" y="342"/>
                  <a:pt x="766" y="342"/>
                </a:cubicBezTo>
                <a:cubicBezTo>
                  <a:pt x="762" y="345"/>
                  <a:pt x="763" y="339"/>
                  <a:pt x="757" y="339"/>
                </a:cubicBezTo>
                <a:cubicBezTo>
                  <a:pt x="751" y="339"/>
                  <a:pt x="745" y="344"/>
                  <a:pt x="740" y="342"/>
                </a:cubicBezTo>
                <a:cubicBezTo>
                  <a:pt x="735" y="339"/>
                  <a:pt x="738" y="336"/>
                  <a:pt x="733" y="336"/>
                </a:cubicBezTo>
                <a:cubicBezTo>
                  <a:pt x="729" y="336"/>
                  <a:pt x="737" y="328"/>
                  <a:pt x="730" y="331"/>
                </a:cubicBezTo>
                <a:cubicBezTo>
                  <a:pt x="724" y="335"/>
                  <a:pt x="714" y="344"/>
                  <a:pt x="709" y="340"/>
                </a:cubicBezTo>
                <a:cubicBezTo>
                  <a:pt x="705" y="336"/>
                  <a:pt x="701" y="341"/>
                  <a:pt x="698" y="338"/>
                </a:cubicBezTo>
                <a:cubicBezTo>
                  <a:pt x="694" y="335"/>
                  <a:pt x="709" y="326"/>
                  <a:pt x="716" y="326"/>
                </a:cubicBezTo>
                <a:cubicBezTo>
                  <a:pt x="718" y="326"/>
                  <a:pt x="719" y="325"/>
                  <a:pt x="721" y="324"/>
                </a:cubicBezTo>
                <a:cubicBezTo>
                  <a:pt x="717" y="323"/>
                  <a:pt x="709" y="320"/>
                  <a:pt x="707" y="322"/>
                </a:cubicBezTo>
                <a:cubicBezTo>
                  <a:pt x="705" y="325"/>
                  <a:pt x="702" y="323"/>
                  <a:pt x="700" y="321"/>
                </a:cubicBezTo>
                <a:cubicBezTo>
                  <a:pt x="698" y="319"/>
                  <a:pt x="695" y="322"/>
                  <a:pt x="692" y="318"/>
                </a:cubicBezTo>
                <a:cubicBezTo>
                  <a:pt x="689" y="314"/>
                  <a:pt x="686" y="317"/>
                  <a:pt x="684" y="318"/>
                </a:cubicBezTo>
                <a:cubicBezTo>
                  <a:pt x="682" y="319"/>
                  <a:pt x="679" y="316"/>
                  <a:pt x="676" y="315"/>
                </a:cubicBezTo>
                <a:cubicBezTo>
                  <a:pt x="672" y="314"/>
                  <a:pt x="675" y="310"/>
                  <a:pt x="672" y="308"/>
                </a:cubicBezTo>
                <a:cubicBezTo>
                  <a:pt x="669" y="306"/>
                  <a:pt x="669" y="312"/>
                  <a:pt x="669" y="312"/>
                </a:cubicBezTo>
                <a:cubicBezTo>
                  <a:pt x="417" y="314"/>
                  <a:pt x="417" y="314"/>
                  <a:pt x="417" y="314"/>
                </a:cubicBezTo>
                <a:cubicBezTo>
                  <a:pt x="418" y="314"/>
                  <a:pt x="418" y="314"/>
                  <a:pt x="418" y="315"/>
                </a:cubicBezTo>
                <a:cubicBezTo>
                  <a:pt x="421" y="318"/>
                  <a:pt x="419" y="320"/>
                  <a:pt x="420" y="324"/>
                </a:cubicBezTo>
                <a:cubicBezTo>
                  <a:pt x="421" y="328"/>
                  <a:pt x="420" y="334"/>
                  <a:pt x="417" y="334"/>
                </a:cubicBezTo>
                <a:cubicBezTo>
                  <a:pt x="414" y="334"/>
                  <a:pt x="414" y="330"/>
                  <a:pt x="416" y="329"/>
                </a:cubicBezTo>
                <a:cubicBezTo>
                  <a:pt x="418" y="328"/>
                  <a:pt x="417" y="323"/>
                  <a:pt x="415" y="323"/>
                </a:cubicBezTo>
                <a:cubicBezTo>
                  <a:pt x="413" y="323"/>
                  <a:pt x="413" y="322"/>
                  <a:pt x="413" y="320"/>
                </a:cubicBezTo>
                <a:cubicBezTo>
                  <a:pt x="409" y="321"/>
                  <a:pt x="404" y="321"/>
                  <a:pt x="398" y="320"/>
                </a:cubicBezTo>
                <a:cubicBezTo>
                  <a:pt x="398" y="320"/>
                  <a:pt x="399" y="320"/>
                  <a:pt x="399" y="321"/>
                </a:cubicBezTo>
                <a:cubicBezTo>
                  <a:pt x="399" y="323"/>
                  <a:pt x="400" y="328"/>
                  <a:pt x="403" y="333"/>
                </a:cubicBezTo>
                <a:cubicBezTo>
                  <a:pt x="406" y="337"/>
                  <a:pt x="404" y="340"/>
                  <a:pt x="407" y="341"/>
                </a:cubicBezTo>
                <a:cubicBezTo>
                  <a:pt x="410" y="343"/>
                  <a:pt x="410" y="345"/>
                  <a:pt x="407" y="344"/>
                </a:cubicBezTo>
                <a:cubicBezTo>
                  <a:pt x="404" y="344"/>
                  <a:pt x="406" y="346"/>
                  <a:pt x="405" y="353"/>
                </a:cubicBezTo>
                <a:cubicBezTo>
                  <a:pt x="404" y="359"/>
                  <a:pt x="405" y="371"/>
                  <a:pt x="404" y="375"/>
                </a:cubicBezTo>
                <a:cubicBezTo>
                  <a:pt x="403" y="379"/>
                  <a:pt x="399" y="385"/>
                  <a:pt x="402" y="389"/>
                </a:cubicBezTo>
                <a:cubicBezTo>
                  <a:pt x="404" y="393"/>
                  <a:pt x="406" y="399"/>
                  <a:pt x="405" y="404"/>
                </a:cubicBezTo>
                <a:cubicBezTo>
                  <a:pt x="403" y="409"/>
                  <a:pt x="403" y="412"/>
                  <a:pt x="406" y="416"/>
                </a:cubicBezTo>
                <a:cubicBezTo>
                  <a:pt x="408" y="420"/>
                  <a:pt x="406" y="426"/>
                  <a:pt x="408" y="428"/>
                </a:cubicBezTo>
                <a:cubicBezTo>
                  <a:pt x="411" y="429"/>
                  <a:pt x="413" y="432"/>
                  <a:pt x="415" y="436"/>
                </a:cubicBezTo>
                <a:cubicBezTo>
                  <a:pt x="418" y="439"/>
                  <a:pt x="420" y="437"/>
                  <a:pt x="420" y="441"/>
                </a:cubicBezTo>
                <a:cubicBezTo>
                  <a:pt x="420" y="445"/>
                  <a:pt x="420" y="445"/>
                  <a:pt x="424" y="447"/>
                </a:cubicBezTo>
                <a:cubicBezTo>
                  <a:pt x="427" y="448"/>
                  <a:pt x="425" y="452"/>
                  <a:pt x="425" y="454"/>
                </a:cubicBezTo>
                <a:cubicBezTo>
                  <a:pt x="425" y="456"/>
                  <a:pt x="429" y="459"/>
                  <a:pt x="434" y="464"/>
                </a:cubicBezTo>
                <a:cubicBezTo>
                  <a:pt x="440" y="469"/>
                  <a:pt x="435" y="472"/>
                  <a:pt x="439" y="472"/>
                </a:cubicBezTo>
                <a:cubicBezTo>
                  <a:pt x="443" y="472"/>
                  <a:pt x="447" y="475"/>
                  <a:pt x="450" y="477"/>
                </a:cubicBezTo>
                <a:cubicBezTo>
                  <a:pt x="454" y="480"/>
                  <a:pt x="455" y="478"/>
                  <a:pt x="458" y="479"/>
                </a:cubicBezTo>
                <a:cubicBezTo>
                  <a:pt x="461" y="479"/>
                  <a:pt x="466" y="485"/>
                  <a:pt x="467" y="489"/>
                </a:cubicBezTo>
                <a:cubicBezTo>
                  <a:pt x="467" y="491"/>
                  <a:pt x="468" y="493"/>
                  <a:pt x="469" y="495"/>
                </a:cubicBezTo>
                <a:cubicBezTo>
                  <a:pt x="490" y="492"/>
                  <a:pt x="490" y="492"/>
                  <a:pt x="490" y="492"/>
                </a:cubicBezTo>
                <a:cubicBezTo>
                  <a:pt x="490" y="492"/>
                  <a:pt x="496" y="496"/>
                  <a:pt x="500" y="497"/>
                </a:cubicBezTo>
                <a:cubicBezTo>
                  <a:pt x="503" y="498"/>
                  <a:pt x="523" y="505"/>
                  <a:pt x="523" y="505"/>
                </a:cubicBezTo>
                <a:cubicBezTo>
                  <a:pt x="549" y="505"/>
                  <a:pt x="549" y="505"/>
                  <a:pt x="549" y="505"/>
                </a:cubicBezTo>
                <a:cubicBezTo>
                  <a:pt x="552" y="501"/>
                  <a:pt x="552" y="501"/>
                  <a:pt x="552" y="501"/>
                </a:cubicBezTo>
                <a:cubicBezTo>
                  <a:pt x="567" y="501"/>
                  <a:pt x="567" y="501"/>
                  <a:pt x="567" y="501"/>
                </a:cubicBezTo>
                <a:cubicBezTo>
                  <a:pt x="567" y="501"/>
                  <a:pt x="576" y="510"/>
                  <a:pt x="577" y="511"/>
                </a:cubicBezTo>
                <a:cubicBezTo>
                  <a:pt x="578" y="511"/>
                  <a:pt x="583" y="515"/>
                  <a:pt x="583" y="518"/>
                </a:cubicBezTo>
                <a:cubicBezTo>
                  <a:pt x="583" y="520"/>
                  <a:pt x="584" y="523"/>
                  <a:pt x="586" y="524"/>
                </a:cubicBezTo>
                <a:cubicBezTo>
                  <a:pt x="588" y="525"/>
                  <a:pt x="596" y="529"/>
                  <a:pt x="597" y="529"/>
                </a:cubicBezTo>
                <a:cubicBezTo>
                  <a:pt x="598" y="529"/>
                  <a:pt x="600" y="520"/>
                  <a:pt x="604" y="521"/>
                </a:cubicBezTo>
                <a:cubicBezTo>
                  <a:pt x="608" y="521"/>
                  <a:pt x="618" y="524"/>
                  <a:pt x="620" y="530"/>
                </a:cubicBezTo>
                <a:cubicBezTo>
                  <a:pt x="622" y="536"/>
                  <a:pt x="627" y="541"/>
                  <a:pt x="629" y="542"/>
                </a:cubicBezTo>
                <a:cubicBezTo>
                  <a:pt x="630" y="544"/>
                  <a:pt x="630" y="547"/>
                  <a:pt x="631" y="549"/>
                </a:cubicBezTo>
                <a:cubicBezTo>
                  <a:pt x="632" y="551"/>
                  <a:pt x="632" y="555"/>
                  <a:pt x="633" y="555"/>
                </a:cubicBezTo>
                <a:cubicBezTo>
                  <a:pt x="635" y="555"/>
                  <a:pt x="643" y="560"/>
                  <a:pt x="646" y="559"/>
                </a:cubicBezTo>
                <a:cubicBezTo>
                  <a:pt x="647" y="559"/>
                  <a:pt x="649" y="560"/>
                  <a:pt x="650" y="561"/>
                </a:cubicBezTo>
                <a:cubicBezTo>
                  <a:pt x="650" y="554"/>
                  <a:pt x="643" y="552"/>
                  <a:pt x="647" y="549"/>
                </a:cubicBezTo>
                <a:cubicBezTo>
                  <a:pt x="652" y="545"/>
                  <a:pt x="647" y="542"/>
                  <a:pt x="650" y="540"/>
                </a:cubicBezTo>
                <a:cubicBezTo>
                  <a:pt x="652" y="539"/>
                  <a:pt x="656" y="537"/>
                  <a:pt x="656" y="535"/>
                </a:cubicBezTo>
                <a:cubicBezTo>
                  <a:pt x="656" y="532"/>
                  <a:pt x="659" y="532"/>
                  <a:pt x="662" y="533"/>
                </a:cubicBezTo>
                <a:cubicBezTo>
                  <a:pt x="665" y="533"/>
                  <a:pt x="671" y="527"/>
                  <a:pt x="671" y="525"/>
                </a:cubicBezTo>
                <a:cubicBezTo>
                  <a:pt x="670" y="523"/>
                  <a:pt x="671" y="522"/>
                  <a:pt x="675" y="523"/>
                </a:cubicBezTo>
                <a:cubicBezTo>
                  <a:pt x="679" y="524"/>
                  <a:pt x="678" y="519"/>
                  <a:pt x="681" y="520"/>
                </a:cubicBezTo>
                <a:cubicBezTo>
                  <a:pt x="683" y="520"/>
                  <a:pt x="685" y="522"/>
                  <a:pt x="685" y="520"/>
                </a:cubicBezTo>
                <a:cubicBezTo>
                  <a:pt x="686" y="518"/>
                  <a:pt x="688" y="519"/>
                  <a:pt x="690" y="521"/>
                </a:cubicBezTo>
                <a:cubicBezTo>
                  <a:pt x="692" y="523"/>
                  <a:pt x="697" y="524"/>
                  <a:pt x="697" y="521"/>
                </a:cubicBezTo>
                <a:cubicBezTo>
                  <a:pt x="698" y="518"/>
                  <a:pt x="701" y="521"/>
                  <a:pt x="703" y="524"/>
                </a:cubicBezTo>
                <a:cubicBezTo>
                  <a:pt x="706" y="527"/>
                  <a:pt x="707" y="526"/>
                  <a:pt x="711" y="526"/>
                </a:cubicBezTo>
                <a:cubicBezTo>
                  <a:pt x="715" y="527"/>
                  <a:pt x="715" y="526"/>
                  <a:pt x="715" y="523"/>
                </a:cubicBezTo>
                <a:cubicBezTo>
                  <a:pt x="715" y="521"/>
                  <a:pt x="719" y="528"/>
                  <a:pt x="723" y="529"/>
                </a:cubicBezTo>
                <a:cubicBezTo>
                  <a:pt x="727" y="529"/>
                  <a:pt x="724" y="526"/>
                  <a:pt x="721" y="524"/>
                </a:cubicBezTo>
                <a:cubicBezTo>
                  <a:pt x="718" y="522"/>
                  <a:pt x="722" y="521"/>
                  <a:pt x="719" y="519"/>
                </a:cubicBezTo>
                <a:cubicBezTo>
                  <a:pt x="717" y="517"/>
                  <a:pt x="723" y="515"/>
                  <a:pt x="727" y="515"/>
                </a:cubicBezTo>
                <a:cubicBezTo>
                  <a:pt x="732" y="515"/>
                  <a:pt x="732" y="516"/>
                  <a:pt x="734" y="514"/>
                </a:cubicBezTo>
                <a:cubicBezTo>
                  <a:pt x="736" y="511"/>
                  <a:pt x="738" y="514"/>
                  <a:pt x="738" y="516"/>
                </a:cubicBezTo>
                <a:cubicBezTo>
                  <a:pt x="738" y="518"/>
                  <a:pt x="745" y="515"/>
                  <a:pt x="750" y="515"/>
                </a:cubicBezTo>
                <a:cubicBezTo>
                  <a:pt x="754" y="515"/>
                  <a:pt x="758" y="518"/>
                  <a:pt x="758" y="521"/>
                </a:cubicBezTo>
                <a:cubicBezTo>
                  <a:pt x="759" y="523"/>
                  <a:pt x="761" y="524"/>
                  <a:pt x="764" y="522"/>
                </a:cubicBezTo>
                <a:cubicBezTo>
                  <a:pt x="767" y="519"/>
                  <a:pt x="770" y="516"/>
                  <a:pt x="773" y="519"/>
                </a:cubicBezTo>
                <a:cubicBezTo>
                  <a:pt x="776" y="522"/>
                  <a:pt x="779" y="526"/>
                  <a:pt x="782" y="529"/>
                </a:cubicBezTo>
                <a:cubicBezTo>
                  <a:pt x="786" y="532"/>
                  <a:pt x="780" y="537"/>
                  <a:pt x="782" y="539"/>
                </a:cubicBezTo>
                <a:cubicBezTo>
                  <a:pt x="784" y="542"/>
                  <a:pt x="782" y="546"/>
                  <a:pt x="786" y="548"/>
                </a:cubicBezTo>
                <a:cubicBezTo>
                  <a:pt x="790" y="551"/>
                  <a:pt x="787" y="557"/>
                  <a:pt x="790" y="558"/>
                </a:cubicBezTo>
                <a:cubicBezTo>
                  <a:pt x="793" y="559"/>
                  <a:pt x="796" y="564"/>
                  <a:pt x="796" y="566"/>
                </a:cubicBezTo>
                <a:cubicBezTo>
                  <a:pt x="796" y="568"/>
                  <a:pt x="803" y="570"/>
                  <a:pt x="803" y="567"/>
                </a:cubicBezTo>
                <a:cubicBezTo>
                  <a:pt x="803" y="564"/>
                  <a:pt x="807" y="560"/>
                  <a:pt x="807" y="556"/>
                </a:cubicBezTo>
                <a:cubicBezTo>
                  <a:pt x="807" y="553"/>
                  <a:pt x="805" y="541"/>
                  <a:pt x="802" y="538"/>
                </a:cubicBezTo>
                <a:cubicBezTo>
                  <a:pt x="799" y="534"/>
                  <a:pt x="803" y="533"/>
                  <a:pt x="799" y="529"/>
                </a:cubicBezTo>
                <a:cubicBezTo>
                  <a:pt x="796" y="525"/>
                  <a:pt x="794" y="517"/>
                  <a:pt x="794" y="511"/>
                </a:cubicBezTo>
                <a:cubicBezTo>
                  <a:pt x="794" y="505"/>
                  <a:pt x="802" y="495"/>
                  <a:pt x="805" y="492"/>
                </a:cubicBezTo>
                <a:cubicBezTo>
                  <a:pt x="808" y="489"/>
                  <a:pt x="812" y="491"/>
                  <a:pt x="813" y="488"/>
                </a:cubicBezTo>
                <a:cubicBezTo>
                  <a:pt x="814" y="484"/>
                  <a:pt x="818" y="480"/>
                  <a:pt x="821" y="480"/>
                </a:cubicBezTo>
                <a:cubicBezTo>
                  <a:pt x="823" y="480"/>
                  <a:pt x="826" y="481"/>
                  <a:pt x="826" y="478"/>
                </a:cubicBezTo>
                <a:cubicBezTo>
                  <a:pt x="826" y="476"/>
                  <a:pt x="830" y="472"/>
                  <a:pt x="836" y="472"/>
                </a:cubicBezTo>
                <a:cubicBezTo>
                  <a:pt x="841" y="471"/>
                  <a:pt x="838" y="468"/>
                  <a:pt x="837" y="466"/>
                </a:cubicBezTo>
                <a:cubicBezTo>
                  <a:pt x="835" y="463"/>
                  <a:pt x="838" y="461"/>
                  <a:pt x="839" y="462"/>
                </a:cubicBezTo>
                <a:cubicBezTo>
                  <a:pt x="840" y="464"/>
                  <a:pt x="843" y="464"/>
                  <a:pt x="845" y="463"/>
                </a:cubicBezTo>
                <a:cubicBezTo>
                  <a:pt x="847" y="461"/>
                  <a:pt x="852" y="457"/>
                  <a:pt x="847" y="457"/>
                </a:cubicBezTo>
                <a:cubicBezTo>
                  <a:pt x="843" y="457"/>
                  <a:pt x="842" y="455"/>
                  <a:pt x="844" y="454"/>
                </a:cubicBezTo>
                <a:cubicBezTo>
                  <a:pt x="847" y="453"/>
                  <a:pt x="845" y="448"/>
                  <a:pt x="841" y="448"/>
                </a:cubicBezTo>
                <a:cubicBezTo>
                  <a:pt x="838" y="448"/>
                  <a:pt x="839" y="446"/>
                  <a:pt x="841" y="443"/>
                </a:cubicBezTo>
                <a:cubicBezTo>
                  <a:pt x="843" y="441"/>
                  <a:pt x="838" y="438"/>
                  <a:pt x="835" y="436"/>
                </a:cubicBezTo>
                <a:cubicBezTo>
                  <a:pt x="832" y="434"/>
                  <a:pt x="837" y="433"/>
                  <a:pt x="839" y="433"/>
                </a:cubicBezTo>
                <a:cubicBezTo>
                  <a:pt x="841" y="432"/>
                  <a:pt x="839" y="423"/>
                  <a:pt x="840" y="421"/>
                </a:cubicBezTo>
                <a:cubicBezTo>
                  <a:pt x="841" y="418"/>
                  <a:pt x="845" y="418"/>
                  <a:pt x="843" y="421"/>
                </a:cubicBezTo>
                <a:cubicBezTo>
                  <a:pt x="842" y="423"/>
                  <a:pt x="840" y="426"/>
                  <a:pt x="842" y="430"/>
                </a:cubicBezTo>
                <a:cubicBezTo>
                  <a:pt x="845" y="433"/>
                  <a:pt x="846" y="436"/>
                  <a:pt x="845" y="440"/>
                </a:cubicBezTo>
                <a:cubicBezTo>
                  <a:pt x="844" y="445"/>
                  <a:pt x="846" y="444"/>
                  <a:pt x="849" y="438"/>
                </a:cubicBezTo>
                <a:cubicBezTo>
                  <a:pt x="852" y="432"/>
                  <a:pt x="852" y="426"/>
                  <a:pt x="850" y="426"/>
                </a:cubicBezTo>
                <a:cubicBezTo>
                  <a:pt x="848" y="425"/>
                  <a:pt x="848" y="419"/>
                  <a:pt x="851" y="422"/>
                </a:cubicBezTo>
                <a:cubicBezTo>
                  <a:pt x="853" y="425"/>
                  <a:pt x="854" y="425"/>
                  <a:pt x="857" y="422"/>
                </a:cubicBezTo>
                <a:cubicBezTo>
                  <a:pt x="861" y="418"/>
                  <a:pt x="864" y="412"/>
                  <a:pt x="862" y="410"/>
                </a:cubicBezTo>
                <a:cubicBezTo>
                  <a:pt x="860" y="409"/>
                  <a:pt x="863" y="407"/>
                  <a:pt x="867" y="408"/>
                </a:cubicBezTo>
                <a:cubicBezTo>
                  <a:pt x="871" y="408"/>
                  <a:pt x="880" y="405"/>
                  <a:pt x="880" y="404"/>
                </a:cubicBezTo>
                <a:cubicBezTo>
                  <a:pt x="882" y="400"/>
                  <a:pt x="867" y="406"/>
                  <a:pt x="867" y="404"/>
                </a:cubicBezTo>
                <a:cubicBezTo>
                  <a:pt x="867" y="401"/>
                  <a:pt x="877" y="399"/>
                  <a:pt x="881" y="399"/>
                </a:cubicBezTo>
                <a:cubicBezTo>
                  <a:pt x="886" y="399"/>
                  <a:pt x="884" y="392"/>
                  <a:pt x="886" y="395"/>
                </a:cubicBezTo>
                <a:cubicBezTo>
                  <a:pt x="888" y="398"/>
                  <a:pt x="891" y="397"/>
                  <a:pt x="893" y="396"/>
                </a:cubicBezTo>
                <a:cubicBezTo>
                  <a:pt x="896" y="394"/>
                  <a:pt x="894" y="389"/>
                  <a:pt x="891" y="389"/>
                </a:cubicBezTo>
                <a:cubicBezTo>
                  <a:pt x="888" y="388"/>
                  <a:pt x="893" y="386"/>
                  <a:pt x="892" y="384"/>
                </a:cubicBezTo>
                <a:cubicBezTo>
                  <a:pt x="891" y="382"/>
                  <a:pt x="894" y="375"/>
                  <a:pt x="898" y="374"/>
                </a:cubicBezTo>
                <a:cubicBezTo>
                  <a:pt x="902" y="373"/>
                  <a:pt x="900" y="371"/>
                  <a:pt x="903" y="371"/>
                </a:cubicBezTo>
                <a:cubicBezTo>
                  <a:pt x="907" y="371"/>
                  <a:pt x="907" y="367"/>
                  <a:pt x="910" y="364"/>
                </a:cubicBezTo>
                <a:cubicBezTo>
                  <a:pt x="913" y="361"/>
                  <a:pt x="917" y="369"/>
                  <a:pt x="921" y="365"/>
                </a:cubicBezTo>
                <a:cubicBezTo>
                  <a:pt x="923" y="363"/>
                  <a:pt x="926" y="361"/>
                  <a:pt x="928" y="359"/>
                </a:cubicBezTo>
                <a:cubicBezTo>
                  <a:pt x="918" y="346"/>
                  <a:pt x="921" y="336"/>
                  <a:pt x="921" y="334"/>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2" name="Freeform 304">
            <a:extLst>
              <a:ext uri="{FF2B5EF4-FFF2-40B4-BE49-F238E27FC236}">
                <a16:creationId xmlns:a16="http://schemas.microsoft.com/office/drawing/2014/main" id="{456E45C3-8B09-0941-AE8F-776D66ED0A30}"/>
              </a:ext>
            </a:extLst>
          </p:cNvPr>
          <p:cNvSpPr>
            <a:spLocks noEditPoints="1"/>
          </p:cNvSpPr>
          <p:nvPr/>
        </p:nvSpPr>
        <p:spPr bwMode="auto">
          <a:xfrm>
            <a:off x="8370888" y="2746424"/>
            <a:ext cx="344488" cy="349250"/>
          </a:xfrm>
          <a:custGeom>
            <a:avLst/>
            <a:gdLst>
              <a:gd name="T0" fmla="*/ 138 w 156"/>
              <a:gd name="T1" fmla="*/ 20 h 157"/>
              <a:gd name="T2" fmla="*/ 112 w 156"/>
              <a:gd name="T3" fmla="*/ 8 h 157"/>
              <a:gd name="T4" fmla="*/ 109 w 156"/>
              <a:gd name="T5" fmla="*/ 25 h 157"/>
              <a:gd name="T6" fmla="*/ 98 w 156"/>
              <a:gd name="T7" fmla="*/ 34 h 157"/>
              <a:gd name="T8" fmla="*/ 96 w 156"/>
              <a:gd name="T9" fmla="*/ 46 h 157"/>
              <a:gd name="T10" fmla="*/ 106 w 156"/>
              <a:gd name="T11" fmla="*/ 43 h 157"/>
              <a:gd name="T12" fmla="*/ 108 w 156"/>
              <a:gd name="T13" fmla="*/ 36 h 157"/>
              <a:gd name="T14" fmla="*/ 128 w 156"/>
              <a:gd name="T15" fmla="*/ 37 h 157"/>
              <a:gd name="T16" fmla="*/ 146 w 156"/>
              <a:gd name="T17" fmla="*/ 26 h 157"/>
              <a:gd name="T18" fmla="*/ 147 w 156"/>
              <a:gd name="T19" fmla="*/ 17 h 157"/>
              <a:gd name="T20" fmla="*/ 96 w 156"/>
              <a:gd name="T21" fmla="*/ 67 h 157"/>
              <a:gd name="T22" fmla="*/ 86 w 156"/>
              <a:gd name="T23" fmla="*/ 88 h 157"/>
              <a:gd name="T24" fmla="*/ 72 w 156"/>
              <a:gd name="T25" fmla="*/ 91 h 157"/>
              <a:gd name="T26" fmla="*/ 59 w 156"/>
              <a:gd name="T27" fmla="*/ 108 h 157"/>
              <a:gd name="T28" fmla="*/ 42 w 156"/>
              <a:gd name="T29" fmla="*/ 111 h 157"/>
              <a:gd name="T30" fmla="*/ 15 w 156"/>
              <a:gd name="T31" fmla="*/ 122 h 157"/>
              <a:gd name="T32" fmla="*/ 25 w 156"/>
              <a:gd name="T33" fmla="*/ 125 h 157"/>
              <a:gd name="T34" fmla="*/ 52 w 156"/>
              <a:gd name="T35" fmla="*/ 128 h 157"/>
              <a:gd name="T36" fmla="*/ 66 w 156"/>
              <a:gd name="T37" fmla="*/ 121 h 157"/>
              <a:gd name="T38" fmla="*/ 80 w 156"/>
              <a:gd name="T39" fmla="*/ 119 h 157"/>
              <a:gd name="T40" fmla="*/ 92 w 156"/>
              <a:gd name="T41" fmla="*/ 114 h 157"/>
              <a:gd name="T42" fmla="*/ 103 w 156"/>
              <a:gd name="T43" fmla="*/ 100 h 157"/>
              <a:gd name="T44" fmla="*/ 114 w 156"/>
              <a:gd name="T45" fmla="*/ 76 h 157"/>
              <a:gd name="T46" fmla="*/ 98 w 156"/>
              <a:gd name="T47" fmla="*/ 54 h 157"/>
              <a:gd name="T48" fmla="*/ 30 w 156"/>
              <a:gd name="T49" fmla="*/ 127 h 157"/>
              <a:gd name="T50" fmla="*/ 33 w 156"/>
              <a:gd name="T51" fmla="*/ 137 h 157"/>
              <a:gd name="T52" fmla="*/ 48 w 156"/>
              <a:gd name="T53" fmla="*/ 126 h 157"/>
              <a:gd name="T54" fmla="*/ 20 w 156"/>
              <a:gd name="T55" fmla="*/ 135 h 157"/>
              <a:gd name="T56" fmla="*/ 5 w 156"/>
              <a:gd name="T57" fmla="*/ 132 h 157"/>
              <a:gd name="T58" fmla="*/ 6 w 156"/>
              <a:gd name="T59" fmla="*/ 136 h 157"/>
              <a:gd name="T60" fmla="*/ 11 w 156"/>
              <a:gd name="T61" fmla="*/ 157 h 157"/>
              <a:gd name="T62" fmla="*/ 20 w 156"/>
              <a:gd name="T63"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57">
                <a:moveTo>
                  <a:pt x="147" y="17"/>
                </a:moveTo>
                <a:cubicBezTo>
                  <a:pt x="146" y="15"/>
                  <a:pt x="142" y="19"/>
                  <a:pt x="138" y="20"/>
                </a:cubicBezTo>
                <a:cubicBezTo>
                  <a:pt x="134" y="20"/>
                  <a:pt x="121" y="10"/>
                  <a:pt x="118" y="5"/>
                </a:cubicBezTo>
                <a:cubicBezTo>
                  <a:pt x="115" y="0"/>
                  <a:pt x="110" y="4"/>
                  <a:pt x="112" y="8"/>
                </a:cubicBezTo>
                <a:cubicBezTo>
                  <a:pt x="115" y="11"/>
                  <a:pt x="112" y="12"/>
                  <a:pt x="112" y="17"/>
                </a:cubicBezTo>
                <a:cubicBezTo>
                  <a:pt x="112" y="22"/>
                  <a:pt x="109" y="22"/>
                  <a:pt x="109" y="25"/>
                </a:cubicBezTo>
                <a:cubicBezTo>
                  <a:pt x="110" y="29"/>
                  <a:pt x="105" y="28"/>
                  <a:pt x="101" y="29"/>
                </a:cubicBezTo>
                <a:cubicBezTo>
                  <a:pt x="98" y="29"/>
                  <a:pt x="102" y="32"/>
                  <a:pt x="98" y="34"/>
                </a:cubicBezTo>
                <a:cubicBezTo>
                  <a:pt x="94" y="36"/>
                  <a:pt x="94" y="38"/>
                  <a:pt x="96" y="39"/>
                </a:cubicBezTo>
                <a:cubicBezTo>
                  <a:pt x="98" y="40"/>
                  <a:pt x="97" y="44"/>
                  <a:pt x="96" y="46"/>
                </a:cubicBezTo>
                <a:cubicBezTo>
                  <a:pt x="96" y="49"/>
                  <a:pt x="99" y="47"/>
                  <a:pt x="101" y="44"/>
                </a:cubicBezTo>
                <a:cubicBezTo>
                  <a:pt x="103" y="42"/>
                  <a:pt x="105" y="46"/>
                  <a:pt x="106" y="43"/>
                </a:cubicBezTo>
                <a:cubicBezTo>
                  <a:pt x="106" y="41"/>
                  <a:pt x="100" y="39"/>
                  <a:pt x="100" y="37"/>
                </a:cubicBezTo>
                <a:cubicBezTo>
                  <a:pt x="101" y="34"/>
                  <a:pt x="105" y="37"/>
                  <a:pt x="108" y="36"/>
                </a:cubicBezTo>
                <a:cubicBezTo>
                  <a:pt x="111" y="34"/>
                  <a:pt x="118" y="36"/>
                  <a:pt x="122" y="39"/>
                </a:cubicBezTo>
                <a:cubicBezTo>
                  <a:pt x="126" y="43"/>
                  <a:pt x="127" y="41"/>
                  <a:pt x="128" y="37"/>
                </a:cubicBezTo>
                <a:cubicBezTo>
                  <a:pt x="129" y="33"/>
                  <a:pt x="135" y="31"/>
                  <a:pt x="141" y="31"/>
                </a:cubicBezTo>
                <a:cubicBezTo>
                  <a:pt x="147" y="31"/>
                  <a:pt x="148" y="28"/>
                  <a:pt x="146" y="26"/>
                </a:cubicBezTo>
                <a:cubicBezTo>
                  <a:pt x="144" y="25"/>
                  <a:pt x="156" y="17"/>
                  <a:pt x="156" y="15"/>
                </a:cubicBezTo>
                <a:cubicBezTo>
                  <a:pt x="155" y="13"/>
                  <a:pt x="149" y="20"/>
                  <a:pt x="147" y="17"/>
                </a:cubicBezTo>
                <a:close/>
                <a:moveTo>
                  <a:pt x="98" y="54"/>
                </a:moveTo>
                <a:cubicBezTo>
                  <a:pt x="95" y="56"/>
                  <a:pt x="93" y="64"/>
                  <a:pt x="96" y="67"/>
                </a:cubicBezTo>
                <a:cubicBezTo>
                  <a:pt x="99" y="69"/>
                  <a:pt x="91" y="74"/>
                  <a:pt x="92" y="79"/>
                </a:cubicBezTo>
                <a:cubicBezTo>
                  <a:pt x="92" y="84"/>
                  <a:pt x="87" y="84"/>
                  <a:pt x="86" y="88"/>
                </a:cubicBezTo>
                <a:cubicBezTo>
                  <a:pt x="85" y="91"/>
                  <a:pt x="82" y="91"/>
                  <a:pt x="77" y="94"/>
                </a:cubicBezTo>
                <a:cubicBezTo>
                  <a:pt x="73" y="98"/>
                  <a:pt x="70" y="94"/>
                  <a:pt x="72" y="91"/>
                </a:cubicBezTo>
                <a:cubicBezTo>
                  <a:pt x="73" y="89"/>
                  <a:pt x="65" y="93"/>
                  <a:pt x="65" y="98"/>
                </a:cubicBezTo>
                <a:cubicBezTo>
                  <a:pt x="65" y="104"/>
                  <a:pt x="57" y="105"/>
                  <a:pt x="59" y="108"/>
                </a:cubicBezTo>
                <a:cubicBezTo>
                  <a:pt x="61" y="110"/>
                  <a:pt x="53" y="112"/>
                  <a:pt x="53" y="110"/>
                </a:cubicBezTo>
                <a:cubicBezTo>
                  <a:pt x="54" y="107"/>
                  <a:pt x="49" y="108"/>
                  <a:pt x="42" y="111"/>
                </a:cubicBezTo>
                <a:cubicBezTo>
                  <a:pt x="36" y="113"/>
                  <a:pt x="32" y="108"/>
                  <a:pt x="29" y="112"/>
                </a:cubicBezTo>
                <a:cubicBezTo>
                  <a:pt x="25" y="115"/>
                  <a:pt x="19" y="121"/>
                  <a:pt x="15" y="122"/>
                </a:cubicBezTo>
                <a:cubicBezTo>
                  <a:pt x="10" y="123"/>
                  <a:pt x="13" y="129"/>
                  <a:pt x="15" y="128"/>
                </a:cubicBezTo>
                <a:cubicBezTo>
                  <a:pt x="18" y="126"/>
                  <a:pt x="23" y="128"/>
                  <a:pt x="25" y="125"/>
                </a:cubicBezTo>
                <a:cubicBezTo>
                  <a:pt x="26" y="123"/>
                  <a:pt x="40" y="120"/>
                  <a:pt x="48" y="120"/>
                </a:cubicBezTo>
                <a:cubicBezTo>
                  <a:pt x="56" y="119"/>
                  <a:pt x="51" y="123"/>
                  <a:pt x="52" y="128"/>
                </a:cubicBezTo>
                <a:cubicBezTo>
                  <a:pt x="52" y="132"/>
                  <a:pt x="59" y="131"/>
                  <a:pt x="62" y="127"/>
                </a:cubicBezTo>
                <a:cubicBezTo>
                  <a:pt x="66" y="123"/>
                  <a:pt x="69" y="123"/>
                  <a:pt x="66" y="121"/>
                </a:cubicBezTo>
                <a:cubicBezTo>
                  <a:pt x="63" y="118"/>
                  <a:pt x="66" y="116"/>
                  <a:pt x="68" y="120"/>
                </a:cubicBezTo>
                <a:cubicBezTo>
                  <a:pt x="70" y="123"/>
                  <a:pt x="77" y="123"/>
                  <a:pt x="80" y="119"/>
                </a:cubicBezTo>
                <a:cubicBezTo>
                  <a:pt x="83" y="114"/>
                  <a:pt x="83" y="120"/>
                  <a:pt x="87" y="119"/>
                </a:cubicBezTo>
                <a:cubicBezTo>
                  <a:pt x="90" y="119"/>
                  <a:pt x="92" y="111"/>
                  <a:pt x="92" y="114"/>
                </a:cubicBezTo>
                <a:cubicBezTo>
                  <a:pt x="92" y="117"/>
                  <a:pt x="97" y="116"/>
                  <a:pt x="101" y="112"/>
                </a:cubicBezTo>
                <a:cubicBezTo>
                  <a:pt x="104" y="109"/>
                  <a:pt x="101" y="103"/>
                  <a:pt x="103" y="100"/>
                </a:cubicBezTo>
                <a:cubicBezTo>
                  <a:pt x="105" y="96"/>
                  <a:pt x="107" y="90"/>
                  <a:pt x="105" y="85"/>
                </a:cubicBezTo>
                <a:cubicBezTo>
                  <a:pt x="103" y="81"/>
                  <a:pt x="110" y="79"/>
                  <a:pt x="114" y="76"/>
                </a:cubicBezTo>
                <a:cubicBezTo>
                  <a:pt x="117" y="72"/>
                  <a:pt x="110" y="56"/>
                  <a:pt x="109" y="51"/>
                </a:cubicBezTo>
                <a:cubicBezTo>
                  <a:pt x="109" y="46"/>
                  <a:pt x="100" y="53"/>
                  <a:pt x="98" y="54"/>
                </a:cubicBezTo>
                <a:close/>
                <a:moveTo>
                  <a:pt x="38" y="125"/>
                </a:moveTo>
                <a:cubicBezTo>
                  <a:pt x="37" y="128"/>
                  <a:pt x="34" y="126"/>
                  <a:pt x="30" y="127"/>
                </a:cubicBezTo>
                <a:cubicBezTo>
                  <a:pt x="25" y="128"/>
                  <a:pt x="25" y="138"/>
                  <a:pt x="28" y="139"/>
                </a:cubicBezTo>
                <a:cubicBezTo>
                  <a:pt x="31" y="140"/>
                  <a:pt x="33" y="140"/>
                  <a:pt x="33" y="137"/>
                </a:cubicBezTo>
                <a:cubicBezTo>
                  <a:pt x="34" y="134"/>
                  <a:pt x="39" y="132"/>
                  <a:pt x="41" y="134"/>
                </a:cubicBezTo>
                <a:cubicBezTo>
                  <a:pt x="44" y="135"/>
                  <a:pt x="48" y="130"/>
                  <a:pt x="48" y="126"/>
                </a:cubicBezTo>
                <a:cubicBezTo>
                  <a:pt x="48" y="122"/>
                  <a:pt x="39" y="122"/>
                  <a:pt x="38" y="125"/>
                </a:cubicBezTo>
                <a:close/>
                <a:moveTo>
                  <a:pt x="20" y="135"/>
                </a:moveTo>
                <a:cubicBezTo>
                  <a:pt x="20" y="132"/>
                  <a:pt x="14" y="133"/>
                  <a:pt x="13" y="131"/>
                </a:cubicBezTo>
                <a:cubicBezTo>
                  <a:pt x="13" y="128"/>
                  <a:pt x="9" y="130"/>
                  <a:pt x="5" y="132"/>
                </a:cubicBezTo>
                <a:cubicBezTo>
                  <a:pt x="1" y="135"/>
                  <a:pt x="0" y="136"/>
                  <a:pt x="1" y="139"/>
                </a:cubicBezTo>
                <a:cubicBezTo>
                  <a:pt x="3" y="142"/>
                  <a:pt x="5" y="139"/>
                  <a:pt x="6" y="136"/>
                </a:cubicBezTo>
                <a:cubicBezTo>
                  <a:pt x="8" y="133"/>
                  <a:pt x="10" y="141"/>
                  <a:pt x="8" y="145"/>
                </a:cubicBezTo>
                <a:cubicBezTo>
                  <a:pt x="5" y="150"/>
                  <a:pt x="8" y="157"/>
                  <a:pt x="11" y="157"/>
                </a:cubicBezTo>
                <a:cubicBezTo>
                  <a:pt x="14" y="156"/>
                  <a:pt x="18" y="146"/>
                  <a:pt x="22" y="141"/>
                </a:cubicBezTo>
                <a:cubicBezTo>
                  <a:pt x="26" y="136"/>
                  <a:pt x="20" y="138"/>
                  <a:pt x="20" y="135"/>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9" name="Freeform 311">
            <a:extLst>
              <a:ext uri="{FF2B5EF4-FFF2-40B4-BE49-F238E27FC236}">
                <a16:creationId xmlns:a16="http://schemas.microsoft.com/office/drawing/2014/main" id="{8C615D2F-69A8-A74A-B744-BE09900C0416}"/>
              </a:ext>
            </a:extLst>
          </p:cNvPr>
          <p:cNvSpPr>
            <a:spLocks/>
          </p:cNvSpPr>
          <p:nvPr/>
        </p:nvSpPr>
        <p:spPr bwMode="auto">
          <a:xfrm>
            <a:off x="7132638" y="4830811"/>
            <a:ext cx="55563" cy="33338"/>
          </a:xfrm>
          <a:custGeom>
            <a:avLst/>
            <a:gdLst>
              <a:gd name="T0" fmla="*/ 12 w 25"/>
              <a:gd name="T1" fmla="*/ 3 h 15"/>
              <a:gd name="T2" fmla="*/ 8 w 25"/>
              <a:gd name="T3" fmla="*/ 13 h 15"/>
              <a:gd name="T4" fmla="*/ 16 w 25"/>
              <a:gd name="T5" fmla="*/ 13 h 15"/>
              <a:gd name="T6" fmla="*/ 24 w 25"/>
              <a:gd name="T7" fmla="*/ 9 h 15"/>
              <a:gd name="T8" fmla="*/ 12 w 25"/>
              <a:gd name="T9" fmla="*/ 3 h 15"/>
            </a:gdLst>
            <a:ahLst/>
            <a:cxnLst>
              <a:cxn ang="0">
                <a:pos x="T0" y="T1"/>
              </a:cxn>
              <a:cxn ang="0">
                <a:pos x="T2" y="T3"/>
              </a:cxn>
              <a:cxn ang="0">
                <a:pos x="T4" y="T5"/>
              </a:cxn>
              <a:cxn ang="0">
                <a:pos x="T6" y="T7"/>
              </a:cxn>
              <a:cxn ang="0">
                <a:pos x="T8" y="T9"/>
              </a:cxn>
            </a:cxnLst>
            <a:rect l="0" t="0" r="r" b="b"/>
            <a:pathLst>
              <a:path w="25" h="15">
                <a:moveTo>
                  <a:pt x="12" y="3"/>
                </a:moveTo>
                <a:cubicBezTo>
                  <a:pt x="10" y="0"/>
                  <a:pt x="0" y="9"/>
                  <a:pt x="8" y="13"/>
                </a:cubicBezTo>
                <a:cubicBezTo>
                  <a:pt x="12" y="14"/>
                  <a:pt x="14" y="11"/>
                  <a:pt x="16" y="13"/>
                </a:cubicBezTo>
                <a:cubicBezTo>
                  <a:pt x="18" y="15"/>
                  <a:pt x="23" y="14"/>
                  <a:pt x="24" y="9"/>
                </a:cubicBezTo>
                <a:cubicBezTo>
                  <a:pt x="25" y="5"/>
                  <a:pt x="13" y="5"/>
                  <a:pt x="12" y="3"/>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2" name="Group 1">
            <a:extLst>
              <a:ext uri="{FF2B5EF4-FFF2-40B4-BE49-F238E27FC236}">
                <a16:creationId xmlns:a16="http://schemas.microsoft.com/office/drawing/2014/main" id="{0AB85590-AF99-7143-9928-2457484414DB}"/>
              </a:ext>
            </a:extLst>
          </p:cNvPr>
          <p:cNvGrpSpPr/>
          <p:nvPr/>
        </p:nvGrpSpPr>
        <p:grpSpPr>
          <a:xfrm>
            <a:off x="6032500" y="2711499"/>
            <a:ext cx="431801" cy="300038"/>
            <a:chOff x="6032500" y="2711499"/>
            <a:chExt cx="431801" cy="300038"/>
          </a:xfrm>
        </p:grpSpPr>
        <p:sp>
          <p:nvSpPr>
            <p:cNvPr id="523" name="Freeform 335">
              <a:extLst>
                <a:ext uri="{FF2B5EF4-FFF2-40B4-BE49-F238E27FC236}">
                  <a16:creationId xmlns:a16="http://schemas.microsoft.com/office/drawing/2014/main" id="{4864050C-0181-EC49-BCB1-A5D997730F21}"/>
                </a:ext>
              </a:extLst>
            </p:cNvPr>
            <p:cNvSpPr>
              <a:spLocks/>
            </p:cNvSpPr>
            <p:nvPr/>
          </p:nvSpPr>
          <p:spPr bwMode="auto">
            <a:xfrm>
              <a:off x="6032500" y="2711499"/>
              <a:ext cx="68263" cy="36513"/>
            </a:xfrm>
            <a:custGeom>
              <a:avLst/>
              <a:gdLst>
                <a:gd name="T0" fmla="*/ 0 w 31"/>
                <a:gd name="T1" fmla="*/ 15 h 17"/>
                <a:gd name="T2" fmla="*/ 6 w 31"/>
                <a:gd name="T3" fmla="*/ 14 h 17"/>
                <a:gd name="T4" fmla="*/ 8 w 31"/>
                <a:gd name="T5" fmla="*/ 17 h 17"/>
                <a:gd name="T6" fmla="*/ 14 w 31"/>
                <a:gd name="T7" fmla="*/ 15 h 17"/>
                <a:gd name="T8" fmla="*/ 20 w 31"/>
                <a:gd name="T9" fmla="*/ 16 h 17"/>
                <a:gd name="T10" fmla="*/ 23 w 31"/>
                <a:gd name="T11" fmla="*/ 12 h 17"/>
                <a:gd name="T12" fmla="*/ 25 w 31"/>
                <a:gd name="T13" fmla="*/ 7 h 17"/>
                <a:gd name="T14" fmla="*/ 31 w 31"/>
                <a:gd name="T15" fmla="*/ 3 h 17"/>
                <a:gd name="T16" fmla="*/ 29 w 31"/>
                <a:gd name="T17" fmla="*/ 0 h 17"/>
                <a:gd name="T18" fmla="*/ 22 w 31"/>
                <a:gd name="T19" fmla="*/ 2 h 17"/>
                <a:gd name="T20" fmla="*/ 15 w 31"/>
                <a:gd name="T21" fmla="*/ 5 h 17"/>
                <a:gd name="T22" fmla="*/ 4 w 31"/>
                <a:gd name="T23" fmla="*/ 3 h 17"/>
                <a:gd name="T24" fmla="*/ 1 w 31"/>
                <a:gd name="T25" fmla="*/ 3 h 17"/>
                <a:gd name="T26" fmla="*/ 0 w 31"/>
                <a:gd name="T27"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7">
                  <a:moveTo>
                    <a:pt x="0" y="15"/>
                  </a:moveTo>
                  <a:cubicBezTo>
                    <a:pt x="2" y="14"/>
                    <a:pt x="5" y="13"/>
                    <a:pt x="6" y="14"/>
                  </a:cubicBezTo>
                  <a:cubicBezTo>
                    <a:pt x="7" y="14"/>
                    <a:pt x="7" y="15"/>
                    <a:pt x="8" y="17"/>
                  </a:cubicBezTo>
                  <a:cubicBezTo>
                    <a:pt x="10" y="16"/>
                    <a:pt x="13" y="16"/>
                    <a:pt x="14" y="15"/>
                  </a:cubicBezTo>
                  <a:cubicBezTo>
                    <a:pt x="16" y="15"/>
                    <a:pt x="19" y="17"/>
                    <a:pt x="20" y="16"/>
                  </a:cubicBezTo>
                  <a:cubicBezTo>
                    <a:pt x="20" y="14"/>
                    <a:pt x="21" y="12"/>
                    <a:pt x="23" y="12"/>
                  </a:cubicBezTo>
                  <a:cubicBezTo>
                    <a:pt x="25" y="12"/>
                    <a:pt x="24" y="7"/>
                    <a:pt x="25" y="7"/>
                  </a:cubicBezTo>
                  <a:cubicBezTo>
                    <a:pt x="27" y="7"/>
                    <a:pt x="31" y="3"/>
                    <a:pt x="31" y="3"/>
                  </a:cubicBezTo>
                  <a:cubicBezTo>
                    <a:pt x="31" y="3"/>
                    <a:pt x="29" y="0"/>
                    <a:pt x="29" y="0"/>
                  </a:cubicBezTo>
                  <a:cubicBezTo>
                    <a:pt x="28" y="0"/>
                    <a:pt x="26" y="2"/>
                    <a:pt x="22" y="2"/>
                  </a:cubicBezTo>
                  <a:cubicBezTo>
                    <a:pt x="19" y="2"/>
                    <a:pt x="16" y="5"/>
                    <a:pt x="15" y="5"/>
                  </a:cubicBezTo>
                  <a:cubicBezTo>
                    <a:pt x="13" y="5"/>
                    <a:pt x="8" y="3"/>
                    <a:pt x="4" y="3"/>
                  </a:cubicBezTo>
                  <a:cubicBezTo>
                    <a:pt x="3" y="3"/>
                    <a:pt x="2" y="3"/>
                    <a:pt x="1" y="3"/>
                  </a:cubicBezTo>
                  <a:cubicBezTo>
                    <a:pt x="0" y="6"/>
                    <a:pt x="0" y="10"/>
                    <a:pt x="0" y="15"/>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25" name="Freeform 337">
              <a:extLst>
                <a:ext uri="{FF2B5EF4-FFF2-40B4-BE49-F238E27FC236}">
                  <a16:creationId xmlns:a16="http://schemas.microsoft.com/office/drawing/2014/main" id="{04099CF0-0CE7-9740-8768-AC931DBC52F1}"/>
                </a:ext>
              </a:extLst>
            </p:cNvPr>
            <p:cNvSpPr>
              <a:spLocks/>
            </p:cNvSpPr>
            <p:nvPr/>
          </p:nvSpPr>
          <p:spPr bwMode="auto">
            <a:xfrm>
              <a:off x="6411913" y="2978199"/>
              <a:ext cx="52388" cy="33338"/>
            </a:xfrm>
            <a:custGeom>
              <a:avLst/>
              <a:gdLst>
                <a:gd name="T0" fmla="*/ 16 w 24"/>
                <a:gd name="T1" fmla="*/ 9 h 15"/>
                <a:gd name="T2" fmla="*/ 21 w 24"/>
                <a:gd name="T3" fmla="*/ 4 h 15"/>
                <a:gd name="T4" fmla="*/ 21 w 24"/>
                <a:gd name="T5" fmla="*/ 2 h 15"/>
                <a:gd name="T6" fmla="*/ 8 w 24"/>
                <a:gd name="T7" fmla="*/ 6 h 15"/>
                <a:gd name="T8" fmla="*/ 4 w 24"/>
                <a:gd name="T9" fmla="*/ 12 h 15"/>
                <a:gd name="T10" fmla="*/ 16 w 24"/>
                <a:gd name="T11" fmla="*/ 9 h 15"/>
              </a:gdLst>
              <a:ahLst/>
              <a:cxnLst>
                <a:cxn ang="0">
                  <a:pos x="T0" y="T1"/>
                </a:cxn>
                <a:cxn ang="0">
                  <a:pos x="T2" y="T3"/>
                </a:cxn>
                <a:cxn ang="0">
                  <a:pos x="T4" y="T5"/>
                </a:cxn>
                <a:cxn ang="0">
                  <a:pos x="T6" y="T7"/>
                </a:cxn>
                <a:cxn ang="0">
                  <a:pos x="T8" y="T9"/>
                </a:cxn>
                <a:cxn ang="0">
                  <a:pos x="T10" y="T11"/>
                </a:cxn>
              </a:cxnLst>
              <a:rect l="0" t="0" r="r" b="b"/>
              <a:pathLst>
                <a:path w="24" h="15">
                  <a:moveTo>
                    <a:pt x="16" y="9"/>
                  </a:moveTo>
                  <a:cubicBezTo>
                    <a:pt x="16" y="8"/>
                    <a:pt x="18" y="5"/>
                    <a:pt x="21" y="4"/>
                  </a:cubicBezTo>
                  <a:cubicBezTo>
                    <a:pt x="24" y="2"/>
                    <a:pt x="23" y="0"/>
                    <a:pt x="21" y="2"/>
                  </a:cubicBezTo>
                  <a:cubicBezTo>
                    <a:pt x="19" y="4"/>
                    <a:pt x="14" y="6"/>
                    <a:pt x="8" y="6"/>
                  </a:cubicBezTo>
                  <a:cubicBezTo>
                    <a:pt x="2" y="6"/>
                    <a:pt x="0" y="10"/>
                    <a:pt x="4" y="12"/>
                  </a:cubicBezTo>
                  <a:cubicBezTo>
                    <a:pt x="8" y="15"/>
                    <a:pt x="16" y="11"/>
                    <a:pt x="16" y="9"/>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sp>
        <p:nvSpPr>
          <p:cNvPr id="558" name="Oval 370">
            <a:extLst>
              <a:ext uri="{FF2B5EF4-FFF2-40B4-BE49-F238E27FC236}">
                <a16:creationId xmlns:a16="http://schemas.microsoft.com/office/drawing/2014/main" id="{4FC205A5-7230-DB48-8297-6CA8AE771E29}"/>
              </a:ext>
            </a:extLst>
          </p:cNvPr>
          <p:cNvSpPr>
            <a:spLocks noChangeArrowheads="1"/>
          </p:cNvSpPr>
          <p:nvPr/>
        </p:nvSpPr>
        <p:spPr bwMode="auto">
          <a:xfrm>
            <a:off x="6169025" y="2813099"/>
            <a:ext cx="19050" cy="15875"/>
          </a:xfrm>
          <a:prstGeom prst="ellipse">
            <a:avLst/>
          </a:pr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5" name="Group 4">
            <a:extLst>
              <a:ext uri="{FF2B5EF4-FFF2-40B4-BE49-F238E27FC236}">
                <a16:creationId xmlns:a16="http://schemas.microsoft.com/office/drawing/2014/main" id="{D67BF15C-7EEC-DE4B-9201-B1A41055CEEC}"/>
              </a:ext>
            </a:extLst>
          </p:cNvPr>
          <p:cNvGrpSpPr/>
          <p:nvPr/>
        </p:nvGrpSpPr>
        <p:grpSpPr>
          <a:xfrm>
            <a:off x="4287838" y="1419274"/>
            <a:ext cx="2193925" cy="2289175"/>
            <a:chOff x="4287838" y="1419274"/>
            <a:chExt cx="2193925" cy="2289175"/>
          </a:xfrm>
        </p:grpSpPr>
        <p:sp>
          <p:nvSpPr>
            <p:cNvPr id="526" name="Freeform 338">
              <a:extLst>
                <a:ext uri="{FF2B5EF4-FFF2-40B4-BE49-F238E27FC236}">
                  <a16:creationId xmlns:a16="http://schemas.microsoft.com/office/drawing/2014/main" id="{87BDA83B-F967-A14E-8FA6-9AF2D03E6EFE}"/>
                </a:ext>
              </a:extLst>
            </p:cNvPr>
            <p:cNvSpPr>
              <a:spLocks/>
            </p:cNvSpPr>
            <p:nvPr/>
          </p:nvSpPr>
          <p:spPr bwMode="auto">
            <a:xfrm>
              <a:off x="6145213" y="2725786"/>
              <a:ext cx="84138" cy="103188"/>
            </a:xfrm>
            <a:custGeom>
              <a:avLst/>
              <a:gdLst>
                <a:gd name="T0" fmla="*/ 33 w 38"/>
                <a:gd name="T1" fmla="*/ 31 h 46"/>
                <a:gd name="T2" fmla="*/ 33 w 38"/>
                <a:gd name="T3" fmla="*/ 24 h 46"/>
                <a:gd name="T4" fmla="*/ 33 w 38"/>
                <a:gd name="T5" fmla="*/ 20 h 46"/>
                <a:gd name="T6" fmla="*/ 23 w 38"/>
                <a:gd name="T7" fmla="*/ 16 h 46"/>
                <a:gd name="T8" fmla="*/ 22 w 38"/>
                <a:gd name="T9" fmla="*/ 11 h 46"/>
                <a:gd name="T10" fmla="*/ 19 w 38"/>
                <a:gd name="T11" fmla="*/ 8 h 46"/>
                <a:gd name="T12" fmla="*/ 16 w 38"/>
                <a:gd name="T13" fmla="*/ 2 h 46"/>
                <a:gd name="T14" fmla="*/ 16 w 38"/>
                <a:gd name="T15" fmla="*/ 2 h 46"/>
                <a:gd name="T16" fmla="*/ 13 w 38"/>
                <a:gd name="T17" fmla="*/ 1 h 46"/>
                <a:gd name="T18" fmla="*/ 9 w 38"/>
                <a:gd name="T19" fmla="*/ 0 h 46"/>
                <a:gd name="T20" fmla="*/ 0 w 38"/>
                <a:gd name="T21" fmla="*/ 3 h 46"/>
                <a:gd name="T22" fmla="*/ 2 w 38"/>
                <a:gd name="T23" fmla="*/ 9 h 46"/>
                <a:gd name="T24" fmla="*/ 5 w 38"/>
                <a:gd name="T25" fmla="*/ 15 h 46"/>
                <a:gd name="T26" fmla="*/ 4 w 38"/>
                <a:gd name="T27" fmla="*/ 29 h 46"/>
                <a:gd name="T28" fmla="*/ 1 w 38"/>
                <a:gd name="T29" fmla="*/ 33 h 46"/>
                <a:gd name="T30" fmla="*/ 8 w 38"/>
                <a:gd name="T31" fmla="*/ 41 h 46"/>
                <a:gd name="T32" fmla="*/ 8 w 38"/>
                <a:gd name="T33" fmla="*/ 41 h 46"/>
                <a:gd name="T34" fmla="*/ 17 w 38"/>
                <a:gd name="T35" fmla="*/ 46 h 46"/>
                <a:gd name="T36" fmla="*/ 33 w 38"/>
                <a:gd name="T37" fmla="*/ 43 h 46"/>
                <a:gd name="T38" fmla="*/ 33 w 38"/>
                <a:gd name="T39" fmla="*/ 40 h 46"/>
                <a:gd name="T40" fmla="*/ 36 w 38"/>
                <a:gd name="T41" fmla="*/ 37 h 46"/>
                <a:gd name="T42" fmla="*/ 33 w 38"/>
                <a:gd name="T43" fmla="*/ 3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6">
                  <a:moveTo>
                    <a:pt x="33" y="31"/>
                  </a:moveTo>
                  <a:cubicBezTo>
                    <a:pt x="31" y="29"/>
                    <a:pt x="31" y="26"/>
                    <a:pt x="33" y="24"/>
                  </a:cubicBezTo>
                  <a:cubicBezTo>
                    <a:pt x="35" y="23"/>
                    <a:pt x="33" y="22"/>
                    <a:pt x="33" y="20"/>
                  </a:cubicBezTo>
                  <a:cubicBezTo>
                    <a:pt x="33" y="17"/>
                    <a:pt x="24" y="17"/>
                    <a:pt x="23" y="16"/>
                  </a:cubicBezTo>
                  <a:cubicBezTo>
                    <a:pt x="22" y="16"/>
                    <a:pt x="24" y="11"/>
                    <a:pt x="22" y="11"/>
                  </a:cubicBezTo>
                  <a:cubicBezTo>
                    <a:pt x="20" y="11"/>
                    <a:pt x="19" y="9"/>
                    <a:pt x="19" y="8"/>
                  </a:cubicBezTo>
                  <a:cubicBezTo>
                    <a:pt x="19" y="6"/>
                    <a:pt x="15" y="3"/>
                    <a:pt x="16" y="2"/>
                  </a:cubicBezTo>
                  <a:cubicBezTo>
                    <a:pt x="16" y="2"/>
                    <a:pt x="16" y="2"/>
                    <a:pt x="16" y="2"/>
                  </a:cubicBezTo>
                  <a:cubicBezTo>
                    <a:pt x="15" y="2"/>
                    <a:pt x="14" y="2"/>
                    <a:pt x="13" y="1"/>
                  </a:cubicBezTo>
                  <a:cubicBezTo>
                    <a:pt x="12" y="1"/>
                    <a:pt x="9" y="0"/>
                    <a:pt x="9" y="0"/>
                  </a:cubicBezTo>
                  <a:cubicBezTo>
                    <a:pt x="9" y="0"/>
                    <a:pt x="4" y="2"/>
                    <a:pt x="0" y="3"/>
                  </a:cubicBezTo>
                  <a:cubicBezTo>
                    <a:pt x="0" y="6"/>
                    <a:pt x="1" y="8"/>
                    <a:pt x="2" y="9"/>
                  </a:cubicBezTo>
                  <a:cubicBezTo>
                    <a:pt x="5" y="10"/>
                    <a:pt x="4" y="13"/>
                    <a:pt x="5" y="15"/>
                  </a:cubicBezTo>
                  <a:cubicBezTo>
                    <a:pt x="6" y="18"/>
                    <a:pt x="6" y="29"/>
                    <a:pt x="4" y="29"/>
                  </a:cubicBezTo>
                  <a:cubicBezTo>
                    <a:pt x="4" y="29"/>
                    <a:pt x="2" y="31"/>
                    <a:pt x="1" y="33"/>
                  </a:cubicBezTo>
                  <a:cubicBezTo>
                    <a:pt x="3" y="35"/>
                    <a:pt x="6" y="38"/>
                    <a:pt x="8" y="41"/>
                  </a:cubicBezTo>
                  <a:cubicBezTo>
                    <a:pt x="8" y="41"/>
                    <a:pt x="8" y="41"/>
                    <a:pt x="8" y="41"/>
                  </a:cubicBezTo>
                  <a:cubicBezTo>
                    <a:pt x="10" y="41"/>
                    <a:pt x="17" y="46"/>
                    <a:pt x="17" y="46"/>
                  </a:cubicBezTo>
                  <a:cubicBezTo>
                    <a:pt x="17" y="46"/>
                    <a:pt x="26" y="44"/>
                    <a:pt x="33" y="43"/>
                  </a:cubicBezTo>
                  <a:cubicBezTo>
                    <a:pt x="33" y="42"/>
                    <a:pt x="33" y="41"/>
                    <a:pt x="33" y="40"/>
                  </a:cubicBezTo>
                  <a:cubicBezTo>
                    <a:pt x="33" y="39"/>
                    <a:pt x="34" y="37"/>
                    <a:pt x="36" y="37"/>
                  </a:cubicBezTo>
                  <a:cubicBezTo>
                    <a:pt x="38" y="37"/>
                    <a:pt x="35" y="32"/>
                    <a:pt x="33" y="3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4" name="Group 3">
              <a:extLst>
                <a:ext uri="{FF2B5EF4-FFF2-40B4-BE49-F238E27FC236}">
                  <a16:creationId xmlns:a16="http://schemas.microsoft.com/office/drawing/2014/main" id="{146200AE-950E-EC4C-919C-6107C2CD8876}"/>
                </a:ext>
              </a:extLst>
            </p:cNvPr>
            <p:cNvGrpSpPr/>
            <p:nvPr/>
          </p:nvGrpSpPr>
          <p:grpSpPr>
            <a:xfrm>
              <a:off x="4287838" y="1419274"/>
              <a:ext cx="2193925" cy="2289175"/>
              <a:chOff x="4287838" y="1206614"/>
              <a:chExt cx="2193925" cy="2289175"/>
            </a:xfrm>
          </p:grpSpPr>
          <p:grpSp>
            <p:nvGrpSpPr>
              <p:cNvPr id="3" name="Group 2">
                <a:extLst>
                  <a:ext uri="{FF2B5EF4-FFF2-40B4-BE49-F238E27FC236}">
                    <a16:creationId xmlns:a16="http://schemas.microsoft.com/office/drawing/2014/main" id="{9C624CF6-A038-4A4C-941B-AB768B7E357B}"/>
                  </a:ext>
                </a:extLst>
              </p:cNvPr>
              <p:cNvGrpSpPr/>
              <p:nvPr/>
            </p:nvGrpSpPr>
            <p:grpSpPr>
              <a:xfrm>
                <a:off x="5573713" y="2108314"/>
                <a:ext cx="766762" cy="654050"/>
                <a:chOff x="5573713" y="2108314"/>
                <a:chExt cx="766762" cy="654050"/>
              </a:xfrm>
            </p:grpSpPr>
            <p:sp>
              <p:nvSpPr>
                <p:cNvPr id="607" name="Freeform 346">
                  <a:extLst>
                    <a:ext uri="{FF2B5EF4-FFF2-40B4-BE49-F238E27FC236}">
                      <a16:creationId xmlns:a16="http://schemas.microsoft.com/office/drawing/2014/main" id="{56EC1E31-1E1A-5040-9790-51BCA1A08127}"/>
                    </a:ext>
                  </a:extLst>
                </p:cNvPr>
                <p:cNvSpPr>
                  <a:spLocks/>
                </p:cNvSpPr>
                <p:nvPr/>
              </p:nvSpPr>
              <p:spPr bwMode="auto">
                <a:xfrm>
                  <a:off x="6110288" y="2425814"/>
                  <a:ext cx="112713" cy="47625"/>
                </a:xfrm>
                <a:custGeom>
                  <a:avLst/>
                  <a:gdLst>
                    <a:gd name="T0" fmla="*/ 38 w 51"/>
                    <a:gd name="T1" fmla="*/ 3 h 22"/>
                    <a:gd name="T2" fmla="*/ 31 w 51"/>
                    <a:gd name="T3" fmla="*/ 2 h 22"/>
                    <a:gd name="T4" fmla="*/ 23 w 51"/>
                    <a:gd name="T5" fmla="*/ 1 h 22"/>
                    <a:gd name="T6" fmla="*/ 18 w 51"/>
                    <a:gd name="T7" fmla="*/ 2 h 22"/>
                    <a:gd name="T8" fmla="*/ 17 w 51"/>
                    <a:gd name="T9" fmla="*/ 1 h 22"/>
                    <a:gd name="T10" fmla="*/ 11 w 51"/>
                    <a:gd name="T11" fmla="*/ 5 h 22"/>
                    <a:gd name="T12" fmla="*/ 3 w 51"/>
                    <a:gd name="T13" fmla="*/ 10 h 22"/>
                    <a:gd name="T14" fmla="*/ 0 w 51"/>
                    <a:gd name="T15" fmla="*/ 13 h 22"/>
                    <a:gd name="T16" fmla="*/ 4 w 51"/>
                    <a:gd name="T17" fmla="*/ 20 h 22"/>
                    <a:gd name="T18" fmla="*/ 17 w 51"/>
                    <a:gd name="T19" fmla="*/ 20 h 22"/>
                    <a:gd name="T20" fmla="*/ 26 w 51"/>
                    <a:gd name="T21" fmla="*/ 17 h 22"/>
                    <a:gd name="T22" fmla="*/ 35 w 51"/>
                    <a:gd name="T23" fmla="*/ 11 h 22"/>
                    <a:gd name="T24" fmla="*/ 43 w 51"/>
                    <a:gd name="T25" fmla="*/ 14 h 22"/>
                    <a:gd name="T26" fmla="*/ 49 w 51"/>
                    <a:gd name="T27" fmla="*/ 16 h 22"/>
                    <a:gd name="T28" fmla="*/ 47 w 51"/>
                    <a:gd name="T29" fmla="*/ 13 h 22"/>
                    <a:gd name="T30" fmla="*/ 51 w 51"/>
                    <a:gd name="T31" fmla="*/ 6 h 22"/>
                    <a:gd name="T32" fmla="*/ 51 w 51"/>
                    <a:gd name="T33" fmla="*/ 6 h 22"/>
                    <a:gd name="T34" fmla="*/ 46 w 51"/>
                    <a:gd name="T35" fmla="*/ 5 h 22"/>
                    <a:gd name="T36" fmla="*/ 38 w 51"/>
                    <a:gd name="T3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22">
                      <a:moveTo>
                        <a:pt x="38" y="3"/>
                      </a:moveTo>
                      <a:cubicBezTo>
                        <a:pt x="35" y="3"/>
                        <a:pt x="33" y="1"/>
                        <a:pt x="31" y="2"/>
                      </a:cubicBezTo>
                      <a:cubicBezTo>
                        <a:pt x="29" y="3"/>
                        <a:pt x="25" y="2"/>
                        <a:pt x="23" y="1"/>
                      </a:cubicBezTo>
                      <a:cubicBezTo>
                        <a:pt x="22" y="0"/>
                        <a:pt x="20" y="3"/>
                        <a:pt x="18" y="2"/>
                      </a:cubicBezTo>
                      <a:cubicBezTo>
                        <a:pt x="17" y="2"/>
                        <a:pt x="17" y="1"/>
                        <a:pt x="17" y="1"/>
                      </a:cubicBezTo>
                      <a:cubicBezTo>
                        <a:pt x="15" y="2"/>
                        <a:pt x="13" y="3"/>
                        <a:pt x="11" y="5"/>
                      </a:cubicBezTo>
                      <a:cubicBezTo>
                        <a:pt x="9" y="9"/>
                        <a:pt x="5" y="9"/>
                        <a:pt x="3" y="10"/>
                      </a:cubicBezTo>
                      <a:cubicBezTo>
                        <a:pt x="2" y="10"/>
                        <a:pt x="1" y="11"/>
                        <a:pt x="0" y="13"/>
                      </a:cubicBezTo>
                      <a:cubicBezTo>
                        <a:pt x="1" y="15"/>
                        <a:pt x="2" y="18"/>
                        <a:pt x="4" y="20"/>
                      </a:cubicBezTo>
                      <a:cubicBezTo>
                        <a:pt x="7" y="22"/>
                        <a:pt x="17" y="22"/>
                        <a:pt x="17" y="20"/>
                      </a:cubicBezTo>
                      <a:cubicBezTo>
                        <a:pt x="17" y="18"/>
                        <a:pt x="24" y="17"/>
                        <a:pt x="26" y="17"/>
                      </a:cubicBezTo>
                      <a:cubicBezTo>
                        <a:pt x="28" y="17"/>
                        <a:pt x="34" y="11"/>
                        <a:pt x="35" y="11"/>
                      </a:cubicBezTo>
                      <a:cubicBezTo>
                        <a:pt x="36" y="12"/>
                        <a:pt x="42" y="13"/>
                        <a:pt x="43" y="14"/>
                      </a:cubicBezTo>
                      <a:cubicBezTo>
                        <a:pt x="44" y="15"/>
                        <a:pt x="46" y="16"/>
                        <a:pt x="49" y="16"/>
                      </a:cubicBezTo>
                      <a:cubicBezTo>
                        <a:pt x="48" y="15"/>
                        <a:pt x="47" y="14"/>
                        <a:pt x="47" y="13"/>
                      </a:cubicBezTo>
                      <a:cubicBezTo>
                        <a:pt x="47" y="11"/>
                        <a:pt x="50" y="7"/>
                        <a:pt x="51" y="6"/>
                      </a:cubicBezTo>
                      <a:cubicBezTo>
                        <a:pt x="51" y="6"/>
                        <a:pt x="51" y="6"/>
                        <a:pt x="51" y="6"/>
                      </a:cubicBezTo>
                      <a:cubicBezTo>
                        <a:pt x="49" y="6"/>
                        <a:pt x="46" y="5"/>
                        <a:pt x="46" y="5"/>
                      </a:cubicBezTo>
                      <a:cubicBezTo>
                        <a:pt x="45" y="4"/>
                        <a:pt x="41" y="3"/>
                        <a:pt x="38"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28" name="Freeform 343">
                  <a:extLst>
                    <a:ext uri="{FF2B5EF4-FFF2-40B4-BE49-F238E27FC236}">
                      <a16:creationId xmlns:a16="http://schemas.microsoft.com/office/drawing/2014/main" id="{DB9524CA-880E-4842-9DE5-C32B6ADB40B4}"/>
                    </a:ext>
                  </a:extLst>
                </p:cNvPr>
                <p:cNvSpPr>
                  <a:spLocks/>
                </p:cNvSpPr>
                <p:nvPr/>
              </p:nvSpPr>
              <p:spPr bwMode="auto">
                <a:xfrm>
                  <a:off x="5965825" y="2440101"/>
                  <a:ext cx="150813" cy="69850"/>
                </a:xfrm>
                <a:custGeom>
                  <a:avLst/>
                  <a:gdLst>
                    <a:gd name="T0" fmla="*/ 57 w 68"/>
                    <a:gd name="T1" fmla="*/ 3 h 31"/>
                    <a:gd name="T2" fmla="*/ 49 w 68"/>
                    <a:gd name="T3" fmla="*/ 0 h 31"/>
                    <a:gd name="T4" fmla="*/ 47 w 68"/>
                    <a:gd name="T5" fmla="*/ 4 h 31"/>
                    <a:gd name="T6" fmla="*/ 40 w 68"/>
                    <a:gd name="T7" fmla="*/ 5 h 31"/>
                    <a:gd name="T8" fmla="*/ 35 w 68"/>
                    <a:gd name="T9" fmla="*/ 8 h 31"/>
                    <a:gd name="T10" fmla="*/ 31 w 68"/>
                    <a:gd name="T11" fmla="*/ 14 h 31"/>
                    <a:gd name="T12" fmla="*/ 27 w 68"/>
                    <a:gd name="T13" fmla="*/ 16 h 31"/>
                    <a:gd name="T14" fmla="*/ 18 w 68"/>
                    <a:gd name="T15" fmla="*/ 18 h 31"/>
                    <a:gd name="T16" fmla="*/ 13 w 68"/>
                    <a:gd name="T17" fmla="*/ 19 h 31"/>
                    <a:gd name="T18" fmla="*/ 7 w 68"/>
                    <a:gd name="T19" fmla="*/ 19 h 31"/>
                    <a:gd name="T20" fmla="*/ 2 w 68"/>
                    <a:gd name="T21" fmla="*/ 18 h 31"/>
                    <a:gd name="T22" fmla="*/ 1 w 68"/>
                    <a:gd name="T23" fmla="*/ 23 h 31"/>
                    <a:gd name="T24" fmla="*/ 6 w 68"/>
                    <a:gd name="T25" fmla="*/ 25 h 31"/>
                    <a:gd name="T26" fmla="*/ 11 w 68"/>
                    <a:gd name="T27" fmla="*/ 27 h 31"/>
                    <a:gd name="T28" fmla="*/ 17 w 68"/>
                    <a:gd name="T29" fmla="*/ 25 h 31"/>
                    <a:gd name="T30" fmla="*/ 24 w 68"/>
                    <a:gd name="T31" fmla="*/ 24 h 31"/>
                    <a:gd name="T32" fmla="*/ 26 w 68"/>
                    <a:gd name="T33" fmla="*/ 28 h 31"/>
                    <a:gd name="T34" fmla="*/ 34 w 68"/>
                    <a:gd name="T35" fmla="*/ 29 h 31"/>
                    <a:gd name="T36" fmla="*/ 45 w 68"/>
                    <a:gd name="T37" fmla="*/ 31 h 31"/>
                    <a:gd name="T38" fmla="*/ 52 w 68"/>
                    <a:gd name="T39" fmla="*/ 28 h 31"/>
                    <a:gd name="T40" fmla="*/ 59 w 68"/>
                    <a:gd name="T41" fmla="*/ 26 h 31"/>
                    <a:gd name="T42" fmla="*/ 59 w 68"/>
                    <a:gd name="T43" fmla="*/ 26 h 31"/>
                    <a:gd name="T44" fmla="*/ 60 w 68"/>
                    <a:gd name="T45" fmla="*/ 24 h 31"/>
                    <a:gd name="T46" fmla="*/ 62 w 68"/>
                    <a:gd name="T47" fmla="*/ 20 h 31"/>
                    <a:gd name="T48" fmla="*/ 63 w 68"/>
                    <a:gd name="T49" fmla="*/ 16 h 31"/>
                    <a:gd name="T50" fmla="*/ 67 w 68"/>
                    <a:gd name="T51" fmla="*/ 14 h 31"/>
                    <a:gd name="T52" fmla="*/ 68 w 68"/>
                    <a:gd name="T53" fmla="*/ 11 h 31"/>
                    <a:gd name="T54" fmla="*/ 64 w 68"/>
                    <a:gd name="T55" fmla="*/ 4 h 31"/>
                    <a:gd name="T56" fmla="*/ 57 w 68"/>
                    <a:gd name="T5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31">
                      <a:moveTo>
                        <a:pt x="57" y="3"/>
                      </a:moveTo>
                      <a:cubicBezTo>
                        <a:pt x="55" y="0"/>
                        <a:pt x="49" y="0"/>
                        <a:pt x="49" y="0"/>
                      </a:cubicBezTo>
                      <a:cubicBezTo>
                        <a:pt x="49" y="0"/>
                        <a:pt x="48" y="3"/>
                        <a:pt x="47" y="4"/>
                      </a:cubicBezTo>
                      <a:cubicBezTo>
                        <a:pt x="47" y="6"/>
                        <a:pt x="42" y="6"/>
                        <a:pt x="40" y="5"/>
                      </a:cubicBezTo>
                      <a:cubicBezTo>
                        <a:pt x="39" y="6"/>
                        <a:pt x="35" y="7"/>
                        <a:pt x="35" y="8"/>
                      </a:cubicBezTo>
                      <a:cubicBezTo>
                        <a:pt x="34" y="10"/>
                        <a:pt x="30" y="9"/>
                        <a:pt x="31" y="14"/>
                      </a:cubicBezTo>
                      <a:cubicBezTo>
                        <a:pt x="32" y="19"/>
                        <a:pt x="29" y="17"/>
                        <a:pt x="27" y="16"/>
                      </a:cubicBezTo>
                      <a:cubicBezTo>
                        <a:pt x="26" y="16"/>
                        <a:pt x="20" y="17"/>
                        <a:pt x="18" y="18"/>
                      </a:cubicBezTo>
                      <a:cubicBezTo>
                        <a:pt x="16" y="20"/>
                        <a:pt x="14" y="19"/>
                        <a:pt x="13" y="19"/>
                      </a:cubicBezTo>
                      <a:cubicBezTo>
                        <a:pt x="11" y="18"/>
                        <a:pt x="8" y="17"/>
                        <a:pt x="7" y="19"/>
                      </a:cubicBezTo>
                      <a:cubicBezTo>
                        <a:pt x="6" y="22"/>
                        <a:pt x="4" y="18"/>
                        <a:pt x="2" y="18"/>
                      </a:cubicBezTo>
                      <a:cubicBezTo>
                        <a:pt x="0" y="18"/>
                        <a:pt x="1" y="22"/>
                        <a:pt x="1" y="23"/>
                      </a:cubicBezTo>
                      <a:cubicBezTo>
                        <a:pt x="1" y="24"/>
                        <a:pt x="4" y="26"/>
                        <a:pt x="6" y="25"/>
                      </a:cubicBezTo>
                      <a:cubicBezTo>
                        <a:pt x="7" y="25"/>
                        <a:pt x="10" y="26"/>
                        <a:pt x="11" y="27"/>
                      </a:cubicBezTo>
                      <a:cubicBezTo>
                        <a:pt x="13" y="28"/>
                        <a:pt x="16" y="26"/>
                        <a:pt x="17" y="25"/>
                      </a:cubicBezTo>
                      <a:cubicBezTo>
                        <a:pt x="18" y="24"/>
                        <a:pt x="24" y="24"/>
                        <a:pt x="24" y="24"/>
                      </a:cubicBezTo>
                      <a:cubicBezTo>
                        <a:pt x="25" y="24"/>
                        <a:pt x="25" y="27"/>
                        <a:pt x="26" y="28"/>
                      </a:cubicBezTo>
                      <a:cubicBezTo>
                        <a:pt x="27" y="28"/>
                        <a:pt x="31" y="29"/>
                        <a:pt x="34" y="29"/>
                      </a:cubicBezTo>
                      <a:cubicBezTo>
                        <a:pt x="38" y="29"/>
                        <a:pt x="43" y="31"/>
                        <a:pt x="45" y="31"/>
                      </a:cubicBezTo>
                      <a:cubicBezTo>
                        <a:pt x="46" y="31"/>
                        <a:pt x="49" y="28"/>
                        <a:pt x="52" y="28"/>
                      </a:cubicBezTo>
                      <a:cubicBezTo>
                        <a:pt x="56" y="28"/>
                        <a:pt x="58" y="26"/>
                        <a:pt x="59" y="26"/>
                      </a:cubicBezTo>
                      <a:cubicBezTo>
                        <a:pt x="59" y="26"/>
                        <a:pt x="59" y="26"/>
                        <a:pt x="59" y="26"/>
                      </a:cubicBezTo>
                      <a:cubicBezTo>
                        <a:pt x="59" y="25"/>
                        <a:pt x="59" y="24"/>
                        <a:pt x="60" y="24"/>
                      </a:cubicBezTo>
                      <a:cubicBezTo>
                        <a:pt x="62" y="23"/>
                        <a:pt x="61" y="21"/>
                        <a:pt x="62" y="20"/>
                      </a:cubicBezTo>
                      <a:cubicBezTo>
                        <a:pt x="63" y="18"/>
                        <a:pt x="61" y="16"/>
                        <a:pt x="63" y="16"/>
                      </a:cubicBezTo>
                      <a:cubicBezTo>
                        <a:pt x="65" y="16"/>
                        <a:pt x="67" y="16"/>
                        <a:pt x="67" y="14"/>
                      </a:cubicBezTo>
                      <a:cubicBezTo>
                        <a:pt x="67" y="13"/>
                        <a:pt x="67" y="12"/>
                        <a:pt x="68" y="11"/>
                      </a:cubicBezTo>
                      <a:cubicBezTo>
                        <a:pt x="66" y="8"/>
                        <a:pt x="64" y="4"/>
                        <a:pt x="64" y="4"/>
                      </a:cubicBezTo>
                      <a:cubicBezTo>
                        <a:pt x="64" y="4"/>
                        <a:pt x="60" y="6"/>
                        <a:pt x="57"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29" name="Freeform 345">
                  <a:extLst>
                    <a:ext uri="{FF2B5EF4-FFF2-40B4-BE49-F238E27FC236}">
                      <a16:creationId xmlns:a16="http://schemas.microsoft.com/office/drawing/2014/main" id="{BC7F5DE6-3E75-9A44-9461-6AE389515464}"/>
                    </a:ext>
                  </a:extLst>
                </p:cNvPr>
                <p:cNvSpPr>
                  <a:spLocks/>
                </p:cNvSpPr>
                <p:nvPr/>
              </p:nvSpPr>
              <p:spPr bwMode="auto">
                <a:xfrm>
                  <a:off x="6019800" y="2387714"/>
                  <a:ext cx="128588" cy="66675"/>
                </a:xfrm>
                <a:custGeom>
                  <a:avLst/>
                  <a:gdLst>
                    <a:gd name="T0" fmla="*/ 55 w 58"/>
                    <a:gd name="T1" fmla="*/ 14 h 30"/>
                    <a:gd name="T2" fmla="*/ 49 w 58"/>
                    <a:gd name="T3" fmla="*/ 12 h 30"/>
                    <a:gd name="T4" fmla="*/ 46 w 58"/>
                    <a:gd name="T5" fmla="*/ 9 h 30"/>
                    <a:gd name="T6" fmla="*/ 41 w 58"/>
                    <a:gd name="T7" fmla="*/ 10 h 30"/>
                    <a:gd name="T8" fmla="*/ 36 w 58"/>
                    <a:gd name="T9" fmla="*/ 7 h 30"/>
                    <a:gd name="T10" fmla="*/ 30 w 58"/>
                    <a:gd name="T11" fmla="*/ 3 h 30"/>
                    <a:gd name="T12" fmla="*/ 25 w 58"/>
                    <a:gd name="T13" fmla="*/ 0 h 30"/>
                    <a:gd name="T14" fmla="*/ 24 w 58"/>
                    <a:gd name="T15" fmla="*/ 1 h 30"/>
                    <a:gd name="T16" fmla="*/ 20 w 58"/>
                    <a:gd name="T17" fmla="*/ 1 h 30"/>
                    <a:gd name="T18" fmla="*/ 12 w 58"/>
                    <a:gd name="T19" fmla="*/ 5 h 30"/>
                    <a:gd name="T20" fmla="*/ 2 w 58"/>
                    <a:gd name="T21" fmla="*/ 8 h 30"/>
                    <a:gd name="T22" fmla="*/ 3 w 58"/>
                    <a:gd name="T23" fmla="*/ 13 h 30"/>
                    <a:gd name="T24" fmla="*/ 6 w 58"/>
                    <a:gd name="T25" fmla="*/ 21 h 30"/>
                    <a:gd name="T26" fmla="*/ 16 w 58"/>
                    <a:gd name="T27" fmla="*/ 28 h 30"/>
                    <a:gd name="T28" fmla="*/ 16 w 58"/>
                    <a:gd name="T29" fmla="*/ 29 h 30"/>
                    <a:gd name="T30" fmla="*/ 23 w 58"/>
                    <a:gd name="T31" fmla="*/ 28 h 30"/>
                    <a:gd name="T32" fmla="*/ 25 w 58"/>
                    <a:gd name="T33" fmla="*/ 24 h 30"/>
                    <a:gd name="T34" fmla="*/ 33 w 58"/>
                    <a:gd name="T35" fmla="*/ 27 h 30"/>
                    <a:gd name="T36" fmla="*/ 40 w 58"/>
                    <a:gd name="T37" fmla="*/ 28 h 30"/>
                    <a:gd name="T38" fmla="*/ 41 w 58"/>
                    <a:gd name="T39" fmla="*/ 30 h 30"/>
                    <a:gd name="T40" fmla="*/ 44 w 58"/>
                    <a:gd name="T41" fmla="*/ 27 h 30"/>
                    <a:gd name="T42" fmla="*/ 52 w 58"/>
                    <a:gd name="T43" fmla="*/ 22 h 30"/>
                    <a:gd name="T44" fmla="*/ 58 w 58"/>
                    <a:gd name="T45" fmla="*/ 18 h 30"/>
                    <a:gd name="T46" fmla="*/ 55 w 58"/>
                    <a:gd name="T4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 h="30">
                      <a:moveTo>
                        <a:pt x="55" y="14"/>
                      </a:moveTo>
                      <a:cubicBezTo>
                        <a:pt x="53" y="13"/>
                        <a:pt x="49" y="13"/>
                        <a:pt x="49" y="12"/>
                      </a:cubicBezTo>
                      <a:cubicBezTo>
                        <a:pt x="48" y="11"/>
                        <a:pt x="48" y="9"/>
                        <a:pt x="46" y="9"/>
                      </a:cubicBezTo>
                      <a:cubicBezTo>
                        <a:pt x="44" y="9"/>
                        <a:pt x="42" y="7"/>
                        <a:pt x="41" y="10"/>
                      </a:cubicBezTo>
                      <a:cubicBezTo>
                        <a:pt x="40" y="12"/>
                        <a:pt x="36" y="9"/>
                        <a:pt x="36" y="7"/>
                      </a:cubicBezTo>
                      <a:cubicBezTo>
                        <a:pt x="36" y="6"/>
                        <a:pt x="34" y="5"/>
                        <a:pt x="30" y="3"/>
                      </a:cubicBezTo>
                      <a:cubicBezTo>
                        <a:pt x="28" y="3"/>
                        <a:pt x="27" y="1"/>
                        <a:pt x="25" y="0"/>
                      </a:cubicBezTo>
                      <a:cubicBezTo>
                        <a:pt x="25" y="1"/>
                        <a:pt x="25" y="1"/>
                        <a:pt x="24" y="1"/>
                      </a:cubicBezTo>
                      <a:cubicBezTo>
                        <a:pt x="24" y="2"/>
                        <a:pt x="21" y="0"/>
                        <a:pt x="20" y="1"/>
                      </a:cubicBezTo>
                      <a:cubicBezTo>
                        <a:pt x="18" y="3"/>
                        <a:pt x="14" y="3"/>
                        <a:pt x="12" y="5"/>
                      </a:cubicBezTo>
                      <a:cubicBezTo>
                        <a:pt x="10" y="7"/>
                        <a:pt x="5" y="8"/>
                        <a:pt x="2" y="8"/>
                      </a:cubicBezTo>
                      <a:cubicBezTo>
                        <a:pt x="0" y="9"/>
                        <a:pt x="2" y="11"/>
                        <a:pt x="3" y="13"/>
                      </a:cubicBezTo>
                      <a:cubicBezTo>
                        <a:pt x="4" y="15"/>
                        <a:pt x="4" y="20"/>
                        <a:pt x="6" y="21"/>
                      </a:cubicBezTo>
                      <a:cubicBezTo>
                        <a:pt x="8" y="22"/>
                        <a:pt x="15" y="27"/>
                        <a:pt x="16" y="28"/>
                      </a:cubicBezTo>
                      <a:cubicBezTo>
                        <a:pt x="16" y="28"/>
                        <a:pt x="16" y="29"/>
                        <a:pt x="16" y="29"/>
                      </a:cubicBezTo>
                      <a:cubicBezTo>
                        <a:pt x="18" y="30"/>
                        <a:pt x="23" y="30"/>
                        <a:pt x="23" y="28"/>
                      </a:cubicBezTo>
                      <a:cubicBezTo>
                        <a:pt x="24" y="27"/>
                        <a:pt x="25" y="24"/>
                        <a:pt x="25" y="24"/>
                      </a:cubicBezTo>
                      <a:cubicBezTo>
                        <a:pt x="25" y="24"/>
                        <a:pt x="31" y="24"/>
                        <a:pt x="33" y="27"/>
                      </a:cubicBezTo>
                      <a:cubicBezTo>
                        <a:pt x="36" y="30"/>
                        <a:pt x="40" y="28"/>
                        <a:pt x="40" y="28"/>
                      </a:cubicBezTo>
                      <a:cubicBezTo>
                        <a:pt x="40" y="28"/>
                        <a:pt x="41" y="28"/>
                        <a:pt x="41" y="30"/>
                      </a:cubicBezTo>
                      <a:cubicBezTo>
                        <a:pt x="42" y="28"/>
                        <a:pt x="43" y="27"/>
                        <a:pt x="44" y="27"/>
                      </a:cubicBezTo>
                      <a:cubicBezTo>
                        <a:pt x="46" y="26"/>
                        <a:pt x="50" y="26"/>
                        <a:pt x="52" y="22"/>
                      </a:cubicBezTo>
                      <a:cubicBezTo>
                        <a:pt x="54" y="20"/>
                        <a:pt x="56" y="19"/>
                        <a:pt x="58" y="18"/>
                      </a:cubicBezTo>
                      <a:cubicBezTo>
                        <a:pt x="56" y="16"/>
                        <a:pt x="56" y="14"/>
                        <a:pt x="55" y="1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0" name="Freeform 347">
                  <a:extLst>
                    <a:ext uri="{FF2B5EF4-FFF2-40B4-BE49-F238E27FC236}">
                      <a16:creationId xmlns:a16="http://schemas.microsoft.com/office/drawing/2014/main" id="{3202DFA7-9BA2-4645-BF5C-16286811F90B}"/>
                    </a:ext>
                  </a:extLst>
                </p:cNvPr>
                <p:cNvSpPr>
                  <a:spLocks/>
                </p:cNvSpPr>
                <p:nvPr/>
              </p:nvSpPr>
              <p:spPr bwMode="auto">
                <a:xfrm>
                  <a:off x="5573713" y="2616314"/>
                  <a:ext cx="76200" cy="127000"/>
                </a:xfrm>
                <a:custGeom>
                  <a:avLst/>
                  <a:gdLst>
                    <a:gd name="T0" fmla="*/ 24 w 34"/>
                    <a:gd name="T1" fmla="*/ 46 h 57"/>
                    <a:gd name="T2" fmla="*/ 22 w 34"/>
                    <a:gd name="T3" fmla="*/ 42 h 57"/>
                    <a:gd name="T4" fmla="*/ 25 w 34"/>
                    <a:gd name="T5" fmla="*/ 37 h 57"/>
                    <a:gd name="T6" fmla="*/ 22 w 34"/>
                    <a:gd name="T7" fmla="*/ 32 h 57"/>
                    <a:gd name="T8" fmla="*/ 24 w 34"/>
                    <a:gd name="T9" fmla="*/ 28 h 57"/>
                    <a:gd name="T10" fmla="*/ 26 w 34"/>
                    <a:gd name="T11" fmla="*/ 22 h 57"/>
                    <a:gd name="T12" fmla="*/ 25 w 34"/>
                    <a:gd name="T13" fmla="*/ 13 h 57"/>
                    <a:gd name="T14" fmla="*/ 31 w 34"/>
                    <a:gd name="T15" fmla="*/ 8 h 57"/>
                    <a:gd name="T16" fmla="*/ 29 w 34"/>
                    <a:gd name="T17" fmla="*/ 5 h 57"/>
                    <a:gd name="T18" fmla="*/ 23 w 34"/>
                    <a:gd name="T19" fmla="*/ 4 h 57"/>
                    <a:gd name="T20" fmla="*/ 20 w 34"/>
                    <a:gd name="T21" fmla="*/ 4 h 57"/>
                    <a:gd name="T22" fmla="*/ 14 w 34"/>
                    <a:gd name="T23" fmla="*/ 2 h 57"/>
                    <a:gd name="T24" fmla="*/ 11 w 34"/>
                    <a:gd name="T25" fmla="*/ 2 h 57"/>
                    <a:gd name="T26" fmla="*/ 8 w 34"/>
                    <a:gd name="T27" fmla="*/ 3 h 57"/>
                    <a:gd name="T28" fmla="*/ 9 w 34"/>
                    <a:gd name="T29" fmla="*/ 9 h 57"/>
                    <a:gd name="T30" fmla="*/ 3 w 34"/>
                    <a:gd name="T31" fmla="*/ 31 h 57"/>
                    <a:gd name="T32" fmla="*/ 7 w 34"/>
                    <a:gd name="T33" fmla="*/ 39 h 57"/>
                    <a:gd name="T34" fmla="*/ 8 w 34"/>
                    <a:gd name="T35" fmla="*/ 55 h 57"/>
                    <a:gd name="T36" fmla="*/ 15 w 34"/>
                    <a:gd name="T37" fmla="*/ 56 h 57"/>
                    <a:gd name="T38" fmla="*/ 22 w 34"/>
                    <a:gd name="T39" fmla="*/ 55 h 57"/>
                    <a:gd name="T40" fmla="*/ 21 w 34"/>
                    <a:gd name="T41" fmla="*/ 52 h 57"/>
                    <a:gd name="T42" fmla="*/ 24 w 34"/>
                    <a:gd name="T43"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7">
                      <a:moveTo>
                        <a:pt x="24" y="46"/>
                      </a:moveTo>
                      <a:cubicBezTo>
                        <a:pt x="28" y="46"/>
                        <a:pt x="23" y="43"/>
                        <a:pt x="22" y="42"/>
                      </a:cubicBezTo>
                      <a:cubicBezTo>
                        <a:pt x="21" y="41"/>
                        <a:pt x="23" y="37"/>
                        <a:pt x="25" y="37"/>
                      </a:cubicBezTo>
                      <a:cubicBezTo>
                        <a:pt x="27" y="37"/>
                        <a:pt x="25" y="35"/>
                        <a:pt x="22" y="32"/>
                      </a:cubicBezTo>
                      <a:cubicBezTo>
                        <a:pt x="19" y="29"/>
                        <a:pt x="22" y="28"/>
                        <a:pt x="24" y="28"/>
                      </a:cubicBezTo>
                      <a:cubicBezTo>
                        <a:pt x="27" y="28"/>
                        <a:pt x="24" y="24"/>
                        <a:pt x="26" y="22"/>
                      </a:cubicBezTo>
                      <a:cubicBezTo>
                        <a:pt x="28" y="20"/>
                        <a:pt x="25" y="15"/>
                        <a:pt x="25" y="13"/>
                      </a:cubicBezTo>
                      <a:cubicBezTo>
                        <a:pt x="25" y="12"/>
                        <a:pt x="29" y="11"/>
                        <a:pt x="31" y="8"/>
                      </a:cubicBezTo>
                      <a:cubicBezTo>
                        <a:pt x="34" y="6"/>
                        <a:pt x="29" y="7"/>
                        <a:pt x="29" y="5"/>
                      </a:cubicBezTo>
                      <a:cubicBezTo>
                        <a:pt x="29" y="3"/>
                        <a:pt x="26" y="2"/>
                        <a:pt x="23" y="4"/>
                      </a:cubicBezTo>
                      <a:cubicBezTo>
                        <a:pt x="21" y="5"/>
                        <a:pt x="22" y="4"/>
                        <a:pt x="20" y="4"/>
                      </a:cubicBezTo>
                      <a:cubicBezTo>
                        <a:pt x="18" y="4"/>
                        <a:pt x="14" y="4"/>
                        <a:pt x="14" y="2"/>
                      </a:cubicBezTo>
                      <a:cubicBezTo>
                        <a:pt x="14" y="0"/>
                        <a:pt x="13" y="0"/>
                        <a:pt x="11" y="2"/>
                      </a:cubicBezTo>
                      <a:cubicBezTo>
                        <a:pt x="10" y="3"/>
                        <a:pt x="10" y="3"/>
                        <a:pt x="8" y="3"/>
                      </a:cubicBezTo>
                      <a:cubicBezTo>
                        <a:pt x="8" y="6"/>
                        <a:pt x="8" y="8"/>
                        <a:pt x="9" y="9"/>
                      </a:cubicBezTo>
                      <a:cubicBezTo>
                        <a:pt x="10" y="12"/>
                        <a:pt x="7" y="27"/>
                        <a:pt x="3" y="31"/>
                      </a:cubicBezTo>
                      <a:cubicBezTo>
                        <a:pt x="0" y="35"/>
                        <a:pt x="3" y="36"/>
                        <a:pt x="7" y="39"/>
                      </a:cubicBezTo>
                      <a:cubicBezTo>
                        <a:pt x="10" y="42"/>
                        <a:pt x="8" y="52"/>
                        <a:pt x="8" y="55"/>
                      </a:cubicBezTo>
                      <a:cubicBezTo>
                        <a:pt x="8" y="57"/>
                        <a:pt x="11" y="56"/>
                        <a:pt x="15" y="56"/>
                      </a:cubicBezTo>
                      <a:cubicBezTo>
                        <a:pt x="17" y="56"/>
                        <a:pt x="20" y="55"/>
                        <a:pt x="22" y="55"/>
                      </a:cubicBezTo>
                      <a:cubicBezTo>
                        <a:pt x="21" y="54"/>
                        <a:pt x="21" y="53"/>
                        <a:pt x="21" y="52"/>
                      </a:cubicBezTo>
                      <a:cubicBezTo>
                        <a:pt x="21" y="50"/>
                        <a:pt x="21" y="47"/>
                        <a:pt x="24" y="4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1" name="Freeform 348">
                  <a:extLst>
                    <a:ext uri="{FF2B5EF4-FFF2-40B4-BE49-F238E27FC236}">
                      <a16:creationId xmlns:a16="http://schemas.microsoft.com/office/drawing/2014/main" id="{8B7EA651-C53B-0642-8225-5D7D2ACCA3B2}"/>
                    </a:ext>
                  </a:extLst>
                </p:cNvPr>
                <p:cNvSpPr>
                  <a:spLocks/>
                </p:cNvSpPr>
                <p:nvPr/>
              </p:nvSpPr>
              <p:spPr bwMode="auto">
                <a:xfrm>
                  <a:off x="5837238" y="2321039"/>
                  <a:ext cx="82550" cy="73025"/>
                </a:xfrm>
                <a:custGeom>
                  <a:avLst/>
                  <a:gdLst>
                    <a:gd name="T0" fmla="*/ 11 w 37"/>
                    <a:gd name="T1" fmla="*/ 26 h 33"/>
                    <a:gd name="T2" fmla="*/ 18 w 37"/>
                    <a:gd name="T3" fmla="*/ 26 h 33"/>
                    <a:gd name="T4" fmla="*/ 24 w 37"/>
                    <a:gd name="T5" fmla="*/ 31 h 33"/>
                    <a:gd name="T6" fmla="*/ 26 w 37"/>
                    <a:gd name="T7" fmla="*/ 33 h 33"/>
                    <a:gd name="T8" fmla="*/ 27 w 37"/>
                    <a:gd name="T9" fmla="*/ 26 h 33"/>
                    <a:gd name="T10" fmla="*/ 28 w 37"/>
                    <a:gd name="T11" fmla="*/ 21 h 33"/>
                    <a:gd name="T12" fmla="*/ 33 w 37"/>
                    <a:gd name="T13" fmla="*/ 19 h 33"/>
                    <a:gd name="T14" fmla="*/ 35 w 37"/>
                    <a:gd name="T15" fmla="*/ 16 h 33"/>
                    <a:gd name="T16" fmla="*/ 32 w 37"/>
                    <a:gd name="T17" fmla="*/ 11 h 33"/>
                    <a:gd name="T18" fmla="*/ 36 w 37"/>
                    <a:gd name="T19" fmla="*/ 7 h 33"/>
                    <a:gd name="T20" fmla="*/ 36 w 37"/>
                    <a:gd name="T21" fmla="*/ 1 h 33"/>
                    <a:gd name="T22" fmla="*/ 34 w 37"/>
                    <a:gd name="T23" fmla="*/ 2 h 33"/>
                    <a:gd name="T24" fmla="*/ 25 w 37"/>
                    <a:gd name="T25" fmla="*/ 2 h 33"/>
                    <a:gd name="T26" fmla="*/ 21 w 37"/>
                    <a:gd name="T27" fmla="*/ 8 h 33"/>
                    <a:gd name="T28" fmla="*/ 17 w 37"/>
                    <a:gd name="T29" fmla="*/ 8 h 33"/>
                    <a:gd name="T30" fmla="*/ 12 w 37"/>
                    <a:gd name="T31" fmla="*/ 11 h 33"/>
                    <a:gd name="T32" fmla="*/ 8 w 37"/>
                    <a:gd name="T33" fmla="*/ 18 h 33"/>
                    <a:gd name="T34" fmla="*/ 1 w 37"/>
                    <a:gd name="T35" fmla="*/ 27 h 33"/>
                    <a:gd name="T36" fmla="*/ 0 w 37"/>
                    <a:gd name="T37" fmla="*/ 27 h 33"/>
                    <a:gd name="T38" fmla="*/ 3 w 37"/>
                    <a:gd name="T39" fmla="*/ 28 h 33"/>
                    <a:gd name="T40" fmla="*/ 11 w 37"/>
                    <a:gd name="T4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3">
                      <a:moveTo>
                        <a:pt x="11" y="26"/>
                      </a:moveTo>
                      <a:cubicBezTo>
                        <a:pt x="13" y="24"/>
                        <a:pt x="16" y="25"/>
                        <a:pt x="18" y="26"/>
                      </a:cubicBezTo>
                      <a:cubicBezTo>
                        <a:pt x="19" y="28"/>
                        <a:pt x="22" y="28"/>
                        <a:pt x="24" y="31"/>
                      </a:cubicBezTo>
                      <a:cubicBezTo>
                        <a:pt x="25" y="32"/>
                        <a:pt x="26" y="32"/>
                        <a:pt x="26" y="33"/>
                      </a:cubicBezTo>
                      <a:cubicBezTo>
                        <a:pt x="26" y="31"/>
                        <a:pt x="26" y="27"/>
                        <a:pt x="27" y="26"/>
                      </a:cubicBezTo>
                      <a:cubicBezTo>
                        <a:pt x="28" y="24"/>
                        <a:pt x="26" y="21"/>
                        <a:pt x="28" y="21"/>
                      </a:cubicBezTo>
                      <a:cubicBezTo>
                        <a:pt x="29" y="21"/>
                        <a:pt x="33" y="21"/>
                        <a:pt x="33" y="19"/>
                      </a:cubicBezTo>
                      <a:cubicBezTo>
                        <a:pt x="33" y="17"/>
                        <a:pt x="34" y="17"/>
                        <a:pt x="35" y="16"/>
                      </a:cubicBezTo>
                      <a:cubicBezTo>
                        <a:pt x="36" y="15"/>
                        <a:pt x="32" y="12"/>
                        <a:pt x="32" y="11"/>
                      </a:cubicBezTo>
                      <a:cubicBezTo>
                        <a:pt x="31" y="10"/>
                        <a:pt x="34" y="10"/>
                        <a:pt x="36" y="7"/>
                      </a:cubicBezTo>
                      <a:cubicBezTo>
                        <a:pt x="37" y="6"/>
                        <a:pt x="37" y="3"/>
                        <a:pt x="36" y="1"/>
                      </a:cubicBezTo>
                      <a:cubicBezTo>
                        <a:pt x="36" y="2"/>
                        <a:pt x="35" y="2"/>
                        <a:pt x="34" y="2"/>
                      </a:cubicBezTo>
                      <a:cubicBezTo>
                        <a:pt x="32" y="0"/>
                        <a:pt x="29" y="1"/>
                        <a:pt x="25" y="2"/>
                      </a:cubicBezTo>
                      <a:cubicBezTo>
                        <a:pt x="21" y="3"/>
                        <a:pt x="19" y="7"/>
                        <a:pt x="21" y="8"/>
                      </a:cubicBezTo>
                      <a:cubicBezTo>
                        <a:pt x="22" y="10"/>
                        <a:pt x="17" y="11"/>
                        <a:pt x="17" y="8"/>
                      </a:cubicBezTo>
                      <a:cubicBezTo>
                        <a:pt x="16" y="6"/>
                        <a:pt x="12" y="8"/>
                        <a:pt x="12" y="11"/>
                      </a:cubicBezTo>
                      <a:cubicBezTo>
                        <a:pt x="13" y="13"/>
                        <a:pt x="8" y="15"/>
                        <a:pt x="8" y="18"/>
                      </a:cubicBezTo>
                      <a:cubicBezTo>
                        <a:pt x="8" y="22"/>
                        <a:pt x="4" y="25"/>
                        <a:pt x="1" y="27"/>
                      </a:cubicBezTo>
                      <a:cubicBezTo>
                        <a:pt x="0" y="27"/>
                        <a:pt x="0" y="27"/>
                        <a:pt x="0" y="27"/>
                      </a:cubicBezTo>
                      <a:cubicBezTo>
                        <a:pt x="1" y="28"/>
                        <a:pt x="2" y="28"/>
                        <a:pt x="3" y="28"/>
                      </a:cubicBezTo>
                      <a:cubicBezTo>
                        <a:pt x="5" y="28"/>
                        <a:pt x="10" y="27"/>
                        <a:pt x="11" y="2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2" name="Freeform 349">
                  <a:extLst>
                    <a:ext uri="{FF2B5EF4-FFF2-40B4-BE49-F238E27FC236}">
                      <a16:creationId xmlns:a16="http://schemas.microsoft.com/office/drawing/2014/main" id="{5C75675B-EEB8-D944-8C86-9CA0BA2F8613}"/>
                    </a:ext>
                  </a:extLst>
                </p:cNvPr>
                <p:cNvSpPr>
                  <a:spLocks/>
                </p:cNvSpPr>
                <p:nvPr/>
              </p:nvSpPr>
              <p:spPr bwMode="auto">
                <a:xfrm>
                  <a:off x="5822950" y="2373426"/>
                  <a:ext cx="79375" cy="58738"/>
                </a:xfrm>
                <a:custGeom>
                  <a:avLst/>
                  <a:gdLst>
                    <a:gd name="T0" fmla="*/ 2 w 36"/>
                    <a:gd name="T1" fmla="*/ 7 h 26"/>
                    <a:gd name="T2" fmla="*/ 5 w 36"/>
                    <a:gd name="T3" fmla="*/ 11 h 26"/>
                    <a:gd name="T4" fmla="*/ 9 w 36"/>
                    <a:gd name="T5" fmla="*/ 13 h 26"/>
                    <a:gd name="T6" fmla="*/ 15 w 36"/>
                    <a:gd name="T7" fmla="*/ 17 h 26"/>
                    <a:gd name="T8" fmla="*/ 18 w 36"/>
                    <a:gd name="T9" fmla="*/ 20 h 26"/>
                    <a:gd name="T10" fmla="*/ 22 w 36"/>
                    <a:gd name="T11" fmla="*/ 18 h 26"/>
                    <a:gd name="T12" fmla="*/ 24 w 36"/>
                    <a:gd name="T13" fmla="*/ 22 h 26"/>
                    <a:gd name="T14" fmla="*/ 29 w 36"/>
                    <a:gd name="T15" fmla="*/ 25 h 26"/>
                    <a:gd name="T16" fmla="*/ 31 w 36"/>
                    <a:gd name="T17" fmla="*/ 25 h 26"/>
                    <a:gd name="T18" fmla="*/ 34 w 36"/>
                    <a:gd name="T19" fmla="*/ 17 h 26"/>
                    <a:gd name="T20" fmla="*/ 36 w 36"/>
                    <a:gd name="T21" fmla="*/ 15 h 26"/>
                    <a:gd name="T22" fmla="*/ 33 w 36"/>
                    <a:gd name="T23" fmla="*/ 9 h 26"/>
                    <a:gd name="T24" fmla="*/ 33 w 36"/>
                    <a:gd name="T25" fmla="*/ 9 h 26"/>
                    <a:gd name="T26" fmla="*/ 31 w 36"/>
                    <a:gd name="T27" fmla="*/ 7 h 26"/>
                    <a:gd name="T28" fmla="*/ 25 w 36"/>
                    <a:gd name="T29" fmla="*/ 2 h 26"/>
                    <a:gd name="T30" fmla="*/ 18 w 36"/>
                    <a:gd name="T31" fmla="*/ 2 h 26"/>
                    <a:gd name="T32" fmla="*/ 10 w 36"/>
                    <a:gd name="T33" fmla="*/ 4 h 26"/>
                    <a:gd name="T34" fmla="*/ 7 w 36"/>
                    <a:gd name="T35" fmla="*/ 3 h 26"/>
                    <a:gd name="T36" fmla="*/ 0 w 36"/>
                    <a:gd name="T37" fmla="*/ 6 h 26"/>
                    <a:gd name="T38" fmla="*/ 2 w 36"/>
                    <a:gd name="T39"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6">
                      <a:moveTo>
                        <a:pt x="2" y="7"/>
                      </a:moveTo>
                      <a:cubicBezTo>
                        <a:pt x="2" y="9"/>
                        <a:pt x="4" y="12"/>
                        <a:pt x="5" y="11"/>
                      </a:cubicBezTo>
                      <a:cubicBezTo>
                        <a:pt x="6" y="9"/>
                        <a:pt x="8" y="12"/>
                        <a:pt x="9" y="13"/>
                      </a:cubicBezTo>
                      <a:cubicBezTo>
                        <a:pt x="11" y="14"/>
                        <a:pt x="15" y="16"/>
                        <a:pt x="15" y="17"/>
                      </a:cubicBezTo>
                      <a:cubicBezTo>
                        <a:pt x="15" y="18"/>
                        <a:pt x="16" y="21"/>
                        <a:pt x="18" y="20"/>
                      </a:cubicBezTo>
                      <a:cubicBezTo>
                        <a:pt x="20" y="19"/>
                        <a:pt x="22" y="16"/>
                        <a:pt x="22" y="18"/>
                      </a:cubicBezTo>
                      <a:cubicBezTo>
                        <a:pt x="22" y="20"/>
                        <a:pt x="22" y="23"/>
                        <a:pt x="24" y="22"/>
                      </a:cubicBezTo>
                      <a:cubicBezTo>
                        <a:pt x="26" y="22"/>
                        <a:pt x="27" y="26"/>
                        <a:pt x="29" y="25"/>
                      </a:cubicBezTo>
                      <a:cubicBezTo>
                        <a:pt x="29" y="25"/>
                        <a:pt x="30" y="25"/>
                        <a:pt x="31" y="25"/>
                      </a:cubicBezTo>
                      <a:cubicBezTo>
                        <a:pt x="30" y="20"/>
                        <a:pt x="32" y="18"/>
                        <a:pt x="34" y="17"/>
                      </a:cubicBezTo>
                      <a:cubicBezTo>
                        <a:pt x="34" y="17"/>
                        <a:pt x="35" y="16"/>
                        <a:pt x="36" y="15"/>
                      </a:cubicBezTo>
                      <a:cubicBezTo>
                        <a:pt x="36" y="13"/>
                        <a:pt x="33" y="11"/>
                        <a:pt x="33" y="9"/>
                      </a:cubicBezTo>
                      <a:cubicBezTo>
                        <a:pt x="33" y="9"/>
                        <a:pt x="33" y="9"/>
                        <a:pt x="33" y="9"/>
                      </a:cubicBezTo>
                      <a:cubicBezTo>
                        <a:pt x="33" y="8"/>
                        <a:pt x="32" y="8"/>
                        <a:pt x="31" y="7"/>
                      </a:cubicBezTo>
                      <a:cubicBezTo>
                        <a:pt x="29" y="4"/>
                        <a:pt x="26" y="4"/>
                        <a:pt x="25" y="2"/>
                      </a:cubicBezTo>
                      <a:cubicBezTo>
                        <a:pt x="23" y="1"/>
                        <a:pt x="20" y="0"/>
                        <a:pt x="18" y="2"/>
                      </a:cubicBezTo>
                      <a:cubicBezTo>
                        <a:pt x="17" y="3"/>
                        <a:pt x="12" y="4"/>
                        <a:pt x="10" y="4"/>
                      </a:cubicBezTo>
                      <a:cubicBezTo>
                        <a:pt x="9" y="4"/>
                        <a:pt x="8" y="4"/>
                        <a:pt x="7" y="3"/>
                      </a:cubicBezTo>
                      <a:cubicBezTo>
                        <a:pt x="5" y="4"/>
                        <a:pt x="2" y="6"/>
                        <a:pt x="0" y="6"/>
                      </a:cubicBezTo>
                      <a:cubicBezTo>
                        <a:pt x="1" y="7"/>
                        <a:pt x="1" y="6"/>
                        <a:pt x="2" y="7"/>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3" name="Freeform 351">
                  <a:extLst>
                    <a:ext uri="{FF2B5EF4-FFF2-40B4-BE49-F238E27FC236}">
                      <a16:creationId xmlns:a16="http://schemas.microsoft.com/office/drawing/2014/main" id="{F632B43E-3095-2C41-8ED9-A9D4D9AF6570}"/>
                    </a:ext>
                  </a:extLst>
                </p:cNvPr>
                <p:cNvSpPr>
                  <a:spLocks/>
                </p:cNvSpPr>
                <p:nvPr/>
              </p:nvSpPr>
              <p:spPr bwMode="auto">
                <a:xfrm>
                  <a:off x="6213475" y="2565514"/>
                  <a:ext cx="127000" cy="69850"/>
                </a:xfrm>
                <a:custGeom>
                  <a:avLst/>
                  <a:gdLst>
                    <a:gd name="T0" fmla="*/ 45 w 57"/>
                    <a:gd name="T1" fmla="*/ 1 h 32"/>
                    <a:gd name="T2" fmla="*/ 34 w 57"/>
                    <a:gd name="T3" fmla="*/ 3 h 32"/>
                    <a:gd name="T4" fmla="*/ 27 w 57"/>
                    <a:gd name="T5" fmla="*/ 5 h 32"/>
                    <a:gd name="T6" fmla="*/ 18 w 57"/>
                    <a:gd name="T7" fmla="*/ 5 h 32"/>
                    <a:gd name="T8" fmla="*/ 8 w 57"/>
                    <a:gd name="T9" fmla="*/ 4 h 32"/>
                    <a:gd name="T10" fmla="*/ 3 w 57"/>
                    <a:gd name="T11" fmla="*/ 0 h 32"/>
                    <a:gd name="T12" fmla="*/ 2 w 57"/>
                    <a:gd name="T13" fmla="*/ 1 h 32"/>
                    <a:gd name="T14" fmla="*/ 2 w 57"/>
                    <a:gd name="T15" fmla="*/ 8 h 32"/>
                    <a:gd name="T16" fmla="*/ 5 w 57"/>
                    <a:gd name="T17" fmla="*/ 14 h 32"/>
                    <a:gd name="T18" fmla="*/ 2 w 57"/>
                    <a:gd name="T19" fmla="*/ 17 h 32"/>
                    <a:gd name="T20" fmla="*/ 2 w 57"/>
                    <a:gd name="T21" fmla="*/ 22 h 32"/>
                    <a:gd name="T22" fmla="*/ 7 w 57"/>
                    <a:gd name="T23" fmla="*/ 27 h 32"/>
                    <a:gd name="T24" fmla="*/ 9 w 57"/>
                    <a:gd name="T25" fmla="*/ 30 h 32"/>
                    <a:gd name="T26" fmla="*/ 21 w 57"/>
                    <a:gd name="T27" fmla="*/ 30 h 32"/>
                    <a:gd name="T28" fmla="*/ 31 w 57"/>
                    <a:gd name="T29" fmla="*/ 32 h 32"/>
                    <a:gd name="T30" fmla="*/ 34 w 57"/>
                    <a:gd name="T31" fmla="*/ 30 h 32"/>
                    <a:gd name="T32" fmla="*/ 38 w 57"/>
                    <a:gd name="T33" fmla="*/ 28 h 32"/>
                    <a:gd name="T34" fmla="*/ 38 w 57"/>
                    <a:gd name="T35" fmla="*/ 25 h 32"/>
                    <a:gd name="T36" fmla="*/ 48 w 57"/>
                    <a:gd name="T37" fmla="*/ 25 h 32"/>
                    <a:gd name="T38" fmla="*/ 51 w 57"/>
                    <a:gd name="T39" fmla="*/ 24 h 32"/>
                    <a:gd name="T40" fmla="*/ 50 w 57"/>
                    <a:gd name="T41" fmla="*/ 22 h 32"/>
                    <a:gd name="T42" fmla="*/ 48 w 57"/>
                    <a:gd name="T43" fmla="*/ 15 h 32"/>
                    <a:gd name="T44" fmla="*/ 56 w 57"/>
                    <a:gd name="T45" fmla="*/ 8 h 32"/>
                    <a:gd name="T46" fmla="*/ 57 w 57"/>
                    <a:gd name="T47" fmla="*/ 6 h 32"/>
                    <a:gd name="T48" fmla="*/ 52 w 57"/>
                    <a:gd name="T49" fmla="*/ 3 h 32"/>
                    <a:gd name="T50" fmla="*/ 45 w 57"/>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2">
                      <a:moveTo>
                        <a:pt x="45" y="1"/>
                      </a:moveTo>
                      <a:cubicBezTo>
                        <a:pt x="42" y="0"/>
                        <a:pt x="36" y="1"/>
                        <a:pt x="34" y="3"/>
                      </a:cubicBezTo>
                      <a:cubicBezTo>
                        <a:pt x="32" y="5"/>
                        <a:pt x="30" y="6"/>
                        <a:pt x="27" y="5"/>
                      </a:cubicBezTo>
                      <a:cubicBezTo>
                        <a:pt x="25" y="5"/>
                        <a:pt x="19" y="5"/>
                        <a:pt x="18" y="5"/>
                      </a:cubicBezTo>
                      <a:cubicBezTo>
                        <a:pt x="16" y="5"/>
                        <a:pt x="9" y="4"/>
                        <a:pt x="8" y="4"/>
                      </a:cubicBezTo>
                      <a:cubicBezTo>
                        <a:pt x="7" y="4"/>
                        <a:pt x="5" y="1"/>
                        <a:pt x="3" y="0"/>
                      </a:cubicBezTo>
                      <a:cubicBezTo>
                        <a:pt x="3" y="1"/>
                        <a:pt x="2" y="1"/>
                        <a:pt x="2" y="1"/>
                      </a:cubicBezTo>
                      <a:cubicBezTo>
                        <a:pt x="0" y="3"/>
                        <a:pt x="0" y="6"/>
                        <a:pt x="2" y="8"/>
                      </a:cubicBezTo>
                      <a:cubicBezTo>
                        <a:pt x="4" y="9"/>
                        <a:pt x="7" y="14"/>
                        <a:pt x="5" y="14"/>
                      </a:cubicBezTo>
                      <a:cubicBezTo>
                        <a:pt x="3" y="14"/>
                        <a:pt x="2" y="16"/>
                        <a:pt x="2" y="17"/>
                      </a:cubicBezTo>
                      <a:cubicBezTo>
                        <a:pt x="2" y="18"/>
                        <a:pt x="1" y="21"/>
                        <a:pt x="2" y="22"/>
                      </a:cubicBezTo>
                      <a:cubicBezTo>
                        <a:pt x="2" y="22"/>
                        <a:pt x="7" y="26"/>
                        <a:pt x="7" y="27"/>
                      </a:cubicBezTo>
                      <a:cubicBezTo>
                        <a:pt x="7" y="29"/>
                        <a:pt x="9" y="29"/>
                        <a:pt x="9" y="30"/>
                      </a:cubicBezTo>
                      <a:cubicBezTo>
                        <a:pt x="12" y="30"/>
                        <a:pt x="19" y="29"/>
                        <a:pt x="21" y="30"/>
                      </a:cubicBezTo>
                      <a:cubicBezTo>
                        <a:pt x="23" y="31"/>
                        <a:pt x="31" y="32"/>
                        <a:pt x="31" y="32"/>
                      </a:cubicBezTo>
                      <a:cubicBezTo>
                        <a:pt x="33" y="32"/>
                        <a:pt x="35" y="31"/>
                        <a:pt x="34" y="30"/>
                      </a:cubicBezTo>
                      <a:cubicBezTo>
                        <a:pt x="34" y="29"/>
                        <a:pt x="36" y="28"/>
                        <a:pt x="38" y="28"/>
                      </a:cubicBezTo>
                      <a:cubicBezTo>
                        <a:pt x="38" y="26"/>
                        <a:pt x="38" y="25"/>
                        <a:pt x="38" y="25"/>
                      </a:cubicBezTo>
                      <a:cubicBezTo>
                        <a:pt x="39" y="25"/>
                        <a:pt x="45" y="24"/>
                        <a:pt x="48" y="25"/>
                      </a:cubicBezTo>
                      <a:cubicBezTo>
                        <a:pt x="49" y="26"/>
                        <a:pt x="50" y="25"/>
                        <a:pt x="51" y="24"/>
                      </a:cubicBezTo>
                      <a:cubicBezTo>
                        <a:pt x="51" y="23"/>
                        <a:pt x="51" y="22"/>
                        <a:pt x="50" y="22"/>
                      </a:cubicBezTo>
                      <a:cubicBezTo>
                        <a:pt x="49" y="22"/>
                        <a:pt x="46" y="16"/>
                        <a:pt x="48" y="15"/>
                      </a:cubicBezTo>
                      <a:cubicBezTo>
                        <a:pt x="50" y="15"/>
                        <a:pt x="53" y="8"/>
                        <a:pt x="56" y="8"/>
                      </a:cubicBezTo>
                      <a:cubicBezTo>
                        <a:pt x="57" y="7"/>
                        <a:pt x="57" y="6"/>
                        <a:pt x="57" y="6"/>
                      </a:cubicBezTo>
                      <a:cubicBezTo>
                        <a:pt x="55" y="5"/>
                        <a:pt x="52" y="4"/>
                        <a:pt x="52" y="3"/>
                      </a:cubicBezTo>
                      <a:cubicBezTo>
                        <a:pt x="51" y="2"/>
                        <a:pt x="47" y="1"/>
                        <a:pt x="45" y="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4" name="Freeform 352">
                  <a:extLst>
                    <a:ext uri="{FF2B5EF4-FFF2-40B4-BE49-F238E27FC236}">
                      <a16:creationId xmlns:a16="http://schemas.microsoft.com/office/drawing/2014/main" id="{4B03B1D8-8683-794D-89ED-CE439D994212}"/>
                    </a:ext>
                  </a:extLst>
                </p:cNvPr>
                <p:cNvSpPr>
                  <a:spLocks/>
                </p:cNvSpPr>
                <p:nvPr/>
              </p:nvSpPr>
              <p:spPr bwMode="auto">
                <a:xfrm>
                  <a:off x="5897563" y="2476614"/>
                  <a:ext cx="90488" cy="50800"/>
                </a:xfrm>
                <a:custGeom>
                  <a:avLst/>
                  <a:gdLst>
                    <a:gd name="T0" fmla="*/ 37 w 41"/>
                    <a:gd name="T1" fmla="*/ 9 h 23"/>
                    <a:gd name="T2" fmla="*/ 32 w 41"/>
                    <a:gd name="T3" fmla="*/ 7 h 23"/>
                    <a:gd name="T4" fmla="*/ 32 w 41"/>
                    <a:gd name="T5" fmla="*/ 3 h 23"/>
                    <a:gd name="T6" fmla="*/ 27 w 41"/>
                    <a:gd name="T7" fmla="*/ 1 h 23"/>
                    <a:gd name="T8" fmla="*/ 21 w 41"/>
                    <a:gd name="T9" fmla="*/ 1 h 23"/>
                    <a:gd name="T10" fmla="*/ 13 w 41"/>
                    <a:gd name="T11" fmla="*/ 1 h 23"/>
                    <a:gd name="T12" fmla="*/ 12 w 41"/>
                    <a:gd name="T13" fmla="*/ 3 h 23"/>
                    <a:gd name="T14" fmla="*/ 7 w 41"/>
                    <a:gd name="T15" fmla="*/ 7 h 23"/>
                    <a:gd name="T16" fmla="*/ 1 w 41"/>
                    <a:gd name="T17" fmla="*/ 14 h 23"/>
                    <a:gd name="T18" fmla="*/ 2 w 41"/>
                    <a:gd name="T19" fmla="*/ 17 h 23"/>
                    <a:gd name="T20" fmla="*/ 6 w 41"/>
                    <a:gd name="T21" fmla="*/ 17 h 23"/>
                    <a:gd name="T22" fmla="*/ 8 w 41"/>
                    <a:gd name="T23" fmla="*/ 22 h 23"/>
                    <a:gd name="T24" fmla="*/ 8 w 41"/>
                    <a:gd name="T25" fmla="*/ 22 h 23"/>
                    <a:gd name="T26" fmla="*/ 16 w 41"/>
                    <a:gd name="T27" fmla="*/ 21 h 23"/>
                    <a:gd name="T28" fmla="*/ 20 w 41"/>
                    <a:gd name="T29" fmla="*/ 15 h 23"/>
                    <a:gd name="T30" fmla="*/ 25 w 41"/>
                    <a:gd name="T31" fmla="*/ 21 h 23"/>
                    <a:gd name="T32" fmla="*/ 28 w 41"/>
                    <a:gd name="T33" fmla="*/ 18 h 23"/>
                    <a:gd name="T34" fmla="*/ 31 w 41"/>
                    <a:gd name="T35" fmla="*/ 16 h 23"/>
                    <a:gd name="T36" fmla="*/ 35 w 41"/>
                    <a:gd name="T37" fmla="*/ 15 h 23"/>
                    <a:gd name="T38" fmla="*/ 38 w 41"/>
                    <a:gd name="T39" fmla="*/ 14 h 23"/>
                    <a:gd name="T40" fmla="*/ 39 w 41"/>
                    <a:gd name="T41" fmla="*/ 12 h 23"/>
                    <a:gd name="T42" fmla="*/ 41 w 41"/>
                    <a:gd name="T43" fmla="*/ 10 h 23"/>
                    <a:gd name="T44" fmla="*/ 37 w 41"/>
                    <a:gd name="T4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23">
                      <a:moveTo>
                        <a:pt x="37" y="9"/>
                      </a:moveTo>
                      <a:cubicBezTo>
                        <a:pt x="35" y="10"/>
                        <a:pt x="32" y="8"/>
                        <a:pt x="32" y="7"/>
                      </a:cubicBezTo>
                      <a:cubicBezTo>
                        <a:pt x="32" y="6"/>
                        <a:pt x="32" y="4"/>
                        <a:pt x="32" y="3"/>
                      </a:cubicBezTo>
                      <a:cubicBezTo>
                        <a:pt x="30" y="2"/>
                        <a:pt x="28" y="1"/>
                        <a:pt x="27" y="1"/>
                      </a:cubicBezTo>
                      <a:cubicBezTo>
                        <a:pt x="24" y="0"/>
                        <a:pt x="23" y="0"/>
                        <a:pt x="21" y="1"/>
                      </a:cubicBezTo>
                      <a:cubicBezTo>
                        <a:pt x="19" y="2"/>
                        <a:pt x="15" y="2"/>
                        <a:pt x="13" y="1"/>
                      </a:cubicBezTo>
                      <a:cubicBezTo>
                        <a:pt x="13" y="2"/>
                        <a:pt x="12" y="3"/>
                        <a:pt x="12" y="3"/>
                      </a:cubicBezTo>
                      <a:cubicBezTo>
                        <a:pt x="10" y="3"/>
                        <a:pt x="7" y="5"/>
                        <a:pt x="7" y="7"/>
                      </a:cubicBezTo>
                      <a:cubicBezTo>
                        <a:pt x="6" y="9"/>
                        <a:pt x="2" y="10"/>
                        <a:pt x="1" y="14"/>
                      </a:cubicBezTo>
                      <a:cubicBezTo>
                        <a:pt x="0" y="17"/>
                        <a:pt x="0" y="19"/>
                        <a:pt x="2" y="17"/>
                      </a:cubicBezTo>
                      <a:cubicBezTo>
                        <a:pt x="4" y="15"/>
                        <a:pt x="6" y="15"/>
                        <a:pt x="6" y="17"/>
                      </a:cubicBezTo>
                      <a:cubicBezTo>
                        <a:pt x="6" y="19"/>
                        <a:pt x="9" y="19"/>
                        <a:pt x="8" y="22"/>
                      </a:cubicBezTo>
                      <a:cubicBezTo>
                        <a:pt x="8" y="22"/>
                        <a:pt x="8" y="22"/>
                        <a:pt x="8" y="22"/>
                      </a:cubicBezTo>
                      <a:cubicBezTo>
                        <a:pt x="11" y="22"/>
                        <a:pt x="14" y="21"/>
                        <a:pt x="16" y="21"/>
                      </a:cubicBezTo>
                      <a:cubicBezTo>
                        <a:pt x="18" y="21"/>
                        <a:pt x="19" y="15"/>
                        <a:pt x="20" y="15"/>
                      </a:cubicBezTo>
                      <a:cubicBezTo>
                        <a:pt x="21" y="14"/>
                        <a:pt x="23" y="19"/>
                        <a:pt x="25" y="21"/>
                      </a:cubicBezTo>
                      <a:cubicBezTo>
                        <a:pt x="28" y="23"/>
                        <a:pt x="28" y="19"/>
                        <a:pt x="28" y="18"/>
                      </a:cubicBezTo>
                      <a:cubicBezTo>
                        <a:pt x="28" y="16"/>
                        <a:pt x="30" y="16"/>
                        <a:pt x="31" y="16"/>
                      </a:cubicBezTo>
                      <a:cubicBezTo>
                        <a:pt x="32" y="16"/>
                        <a:pt x="35" y="17"/>
                        <a:pt x="35" y="15"/>
                      </a:cubicBezTo>
                      <a:cubicBezTo>
                        <a:pt x="35" y="13"/>
                        <a:pt x="37" y="14"/>
                        <a:pt x="38" y="14"/>
                      </a:cubicBezTo>
                      <a:cubicBezTo>
                        <a:pt x="39" y="14"/>
                        <a:pt x="39" y="12"/>
                        <a:pt x="39" y="12"/>
                      </a:cubicBezTo>
                      <a:cubicBezTo>
                        <a:pt x="41" y="10"/>
                        <a:pt x="41" y="10"/>
                        <a:pt x="41" y="10"/>
                      </a:cubicBezTo>
                      <a:cubicBezTo>
                        <a:pt x="40" y="9"/>
                        <a:pt x="38" y="9"/>
                        <a:pt x="37" y="9"/>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5" name="Freeform 357">
                  <a:extLst>
                    <a:ext uri="{FF2B5EF4-FFF2-40B4-BE49-F238E27FC236}">
                      <a16:creationId xmlns:a16="http://schemas.microsoft.com/office/drawing/2014/main" id="{AAB2F5A1-9DA8-644D-B561-D79BC77BB827}"/>
                    </a:ext>
                  </a:extLst>
                </p:cNvPr>
                <p:cNvSpPr>
                  <a:spLocks noEditPoints="1"/>
                </p:cNvSpPr>
                <p:nvPr/>
              </p:nvSpPr>
              <p:spPr bwMode="auto">
                <a:xfrm>
                  <a:off x="5581650" y="2578214"/>
                  <a:ext cx="260350" cy="184150"/>
                </a:xfrm>
                <a:custGeom>
                  <a:avLst/>
                  <a:gdLst>
                    <a:gd name="T0" fmla="*/ 116 w 118"/>
                    <a:gd name="T1" fmla="*/ 15 h 83"/>
                    <a:gd name="T2" fmla="*/ 107 w 118"/>
                    <a:gd name="T3" fmla="*/ 14 h 83"/>
                    <a:gd name="T4" fmla="*/ 96 w 118"/>
                    <a:gd name="T5" fmla="*/ 12 h 83"/>
                    <a:gd name="T6" fmla="*/ 92 w 118"/>
                    <a:gd name="T7" fmla="*/ 11 h 83"/>
                    <a:gd name="T8" fmla="*/ 84 w 118"/>
                    <a:gd name="T9" fmla="*/ 11 h 83"/>
                    <a:gd name="T10" fmla="*/ 76 w 118"/>
                    <a:gd name="T11" fmla="*/ 7 h 83"/>
                    <a:gd name="T12" fmla="*/ 70 w 118"/>
                    <a:gd name="T13" fmla="*/ 5 h 83"/>
                    <a:gd name="T14" fmla="*/ 55 w 118"/>
                    <a:gd name="T15" fmla="*/ 3 h 83"/>
                    <a:gd name="T16" fmla="*/ 24 w 118"/>
                    <a:gd name="T17" fmla="*/ 3 h 83"/>
                    <a:gd name="T18" fmla="*/ 13 w 118"/>
                    <a:gd name="T19" fmla="*/ 0 h 83"/>
                    <a:gd name="T20" fmla="*/ 6 w 118"/>
                    <a:gd name="T21" fmla="*/ 4 h 83"/>
                    <a:gd name="T22" fmla="*/ 4 w 118"/>
                    <a:gd name="T23" fmla="*/ 11 h 83"/>
                    <a:gd name="T24" fmla="*/ 5 w 118"/>
                    <a:gd name="T25" fmla="*/ 20 h 83"/>
                    <a:gd name="T26" fmla="*/ 8 w 118"/>
                    <a:gd name="T27" fmla="*/ 19 h 83"/>
                    <a:gd name="T28" fmla="*/ 11 w 118"/>
                    <a:gd name="T29" fmla="*/ 19 h 83"/>
                    <a:gd name="T30" fmla="*/ 17 w 118"/>
                    <a:gd name="T31" fmla="*/ 21 h 83"/>
                    <a:gd name="T32" fmla="*/ 20 w 118"/>
                    <a:gd name="T33" fmla="*/ 21 h 83"/>
                    <a:gd name="T34" fmla="*/ 26 w 118"/>
                    <a:gd name="T35" fmla="*/ 22 h 83"/>
                    <a:gd name="T36" fmla="*/ 28 w 118"/>
                    <a:gd name="T37" fmla="*/ 25 h 83"/>
                    <a:gd name="T38" fmla="*/ 22 w 118"/>
                    <a:gd name="T39" fmla="*/ 30 h 83"/>
                    <a:gd name="T40" fmla="*/ 23 w 118"/>
                    <a:gd name="T41" fmla="*/ 39 h 83"/>
                    <a:gd name="T42" fmla="*/ 21 w 118"/>
                    <a:gd name="T43" fmla="*/ 45 h 83"/>
                    <a:gd name="T44" fmla="*/ 19 w 118"/>
                    <a:gd name="T45" fmla="*/ 49 h 83"/>
                    <a:gd name="T46" fmla="*/ 22 w 118"/>
                    <a:gd name="T47" fmla="*/ 54 h 83"/>
                    <a:gd name="T48" fmla="*/ 19 w 118"/>
                    <a:gd name="T49" fmla="*/ 59 h 83"/>
                    <a:gd name="T50" fmla="*/ 21 w 118"/>
                    <a:gd name="T51" fmla="*/ 63 h 83"/>
                    <a:gd name="T52" fmla="*/ 18 w 118"/>
                    <a:gd name="T53" fmla="*/ 69 h 83"/>
                    <a:gd name="T54" fmla="*/ 19 w 118"/>
                    <a:gd name="T55" fmla="*/ 72 h 83"/>
                    <a:gd name="T56" fmla="*/ 24 w 118"/>
                    <a:gd name="T57" fmla="*/ 72 h 83"/>
                    <a:gd name="T58" fmla="*/ 35 w 118"/>
                    <a:gd name="T59" fmla="*/ 83 h 83"/>
                    <a:gd name="T60" fmla="*/ 37 w 118"/>
                    <a:gd name="T61" fmla="*/ 80 h 83"/>
                    <a:gd name="T62" fmla="*/ 42 w 118"/>
                    <a:gd name="T63" fmla="*/ 80 h 83"/>
                    <a:gd name="T64" fmla="*/ 51 w 118"/>
                    <a:gd name="T65" fmla="*/ 76 h 83"/>
                    <a:gd name="T66" fmla="*/ 62 w 118"/>
                    <a:gd name="T67" fmla="*/ 76 h 83"/>
                    <a:gd name="T68" fmla="*/ 69 w 118"/>
                    <a:gd name="T69" fmla="*/ 73 h 83"/>
                    <a:gd name="T70" fmla="*/ 76 w 118"/>
                    <a:gd name="T71" fmla="*/ 68 h 83"/>
                    <a:gd name="T72" fmla="*/ 80 w 118"/>
                    <a:gd name="T73" fmla="*/ 61 h 83"/>
                    <a:gd name="T74" fmla="*/ 86 w 118"/>
                    <a:gd name="T75" fmla="*/ 54 h 83"/>
                    <a:gd name="T76" fmla="*/ 86 w 118"/>
                    <a:gd name="T77" fmla="*/ 41 h 83"/>
                    <a:gd name="T78" fmla="*/ 94 w 118"/>
                    <a:gd name="T79" fmla="*/ 32 h 83"/>
                    <a:gd name="T80" fmla="*/ 102 w 118"/>
                    <a:gd name="T81" fmla="*/ 28 h 83"/>
                    <a:gd name="T82" fmla="*/ 112 w 118"/>
                    <a:gd name="T83" fmla="*/ 22 h 83"/>
                    <a:gd name="T84" fmla="*/ 116 w 118"/>
                    <a:gd name="T85" fmla="*/ 15 h 83"/>
                    <a:gd name="T86" fmla="*/ 117 w 118"/>
                    <a:gd name="T87" fmla="*/ 44 h 83"/>
                    <a:gd name="T88" fmla="*/ 109 w 118"/>
                    <a:gd name="T89" fmla="*/ 47 h 83"/>
                    <a:gd name="T90" fmla="*/ 117 w 118"/>
                    <a:gd name="T91" fmla="*/ 4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83">
                      <a:moveTo>
                        <a:pt x="116" y="15"/>
                      </a:moveTo>
                      <a:cubicBezTo>
                        <a:pt x="113" y="15"/>
                        <a:pt x="109" y="15"/>
                        <a:pt x="107" y="14"/>
                      </a:cubicBezTo>
                      <a:cubicBezTo>
                        <a:pt x="104" y="14"/>
                        <a:pt x="98" y="13"/>
                        <a:pt x="96" y="12"/>
                      </a:cubicBezTo>
                      <a:cubicBezTo>
                        <a:pt x="94" y="10"/>
                        <a:pt x="92" y="9"/>
                        <a:pt x="92" y="11"/>
                      </a:cubicBezTo>
                      <a:cubicBezTo>
                        <a:pt x="92" y="13"/>
                        <a:pt x="87" y="13"/>
                        <a:pt x="84" y="11"/>
                      </a:cubicBezTo>
                      <a:cubicBezTo>
                        <a:pt x="82" y="10"/>
                        <a:pt x="78" y="8"/>
                        <a:pt x="76" y="7"/>
                      </a:cubicBezTo>
                      <a:cubicBezTo>
                        <a:pt x="75" y="6"/>
                        <a:pt x="72" y="6"/>
                        <a:pt x="70" y="5"/>
                      </a:cubicBezTo>
                      <a:cubicBezTo>
                        <a:pt x="68" y="5"/>
                        <a:pt x="60" y="2"/>
                        <a:pt x="55" y="3"/>
                      </a:cubicBezTo>
                      <a:cubicBezTo>
                        <a:pt x="49" y="4"/>
                        <a:pt x="31" y="2"/>
                        <a:pt x="24" y="3"/>
                      </a:cubicBezTo>
                      <a:cubicBezTo>
                        <a:pt x="18" y="3"/>
                        <a:pt x="17" y="0"/>
                        <a:pt x="13" y="0"/>
                      </a:cubicBezTo>
                      <a:cubicBezTo>
                        <a:pt x="10" y="0"/>
                        <a:pt x="11" y="4"/>
                        <a:pt x="6" y="4"/>
                      </a:cubicBezTo>
                      <a:cubicBezTo>
                        <a:pt x="0" y="5"/>
                        <a:pt x="0" y="8"/>
                        <a:pt x="4" y="11"/>
                      </a:cubicBezTo>
                      <a:cubicBezTo>
                        <a:pt x="6" y="13"/>
                        <a:pt x="6" y="17"/>
                        <a:pt x="5" y="20"/>
                      </a:cubicBezTo>
                      <a:cubicBezTo>
                        <a:pt x="7" y="20"/>
                        <a:pt x="7" y="20"/>
                        <a:pt x="8" y="19"/>
                      </a:cubicBezTo>
                      <a:cubicBezTo>
                        <a:pt x="10" y="17"/>
                        <a:pt x="11" y="17"/>
                        <a:pt x="11" y="19"/>
                      </a:cubicBezTo>
                      <a:cubicBezTo>
                        <a:pt x="11" y="21"/>
                        <a:pt x="15" y="21"/>
                        <a:pt x="17" y="21"/>
                      </a:cubicBezTo>
                      <a:cubicBezTo>
                        <a:pt x="19" y="21"/>
                        <a:pt x="18" y="22"/>
                        <a:pt x="20" y="21"/>
                      </a:cubicBezTo>
                      <a:cubicBezTo>
                        <a:pt x="23" y="19"/>
                        <a:pt x="26" y="20"/>
                        <a:pt x="26" y="22"/>
                      </a:cubicBezTo>
                      <a:cubicBezTo>
                        <a:pt x="26" y="24"/>
                        <a:pt x="31" y="23"/>
                        <a:pt x="28" y="25"/>
                      </a:cubicBezTo>
                      <a:cubicBezTo>
                        <a:pt x="26" y="28"/>
                        <a:pt x="22" y="29"/>
                        <a:pt x="22" y="30"/>
                      </a:cubicBezTo>
                      <a:cubicBezTo>
                        <a:pt x="22" y="32"/>
                        <a:pt x="25" y="37"/>
                        <a:pt x="23" y="39"/>
                      </a:cubicBezTo>
                      <a:cubicBezTo>
                        <a:pt x="21" y="41"/>
                        <a:pt x="24" y="45"/>
                        <a:pt x="21" y="45"/>
                      </a:cubicBezTo>
                      <a:cubicBezTo>
                        <a:pt x="19" y="45"/>
                        <a:pt x="16" y="46"/>
                        <a:pt x="19" y="49"/>
                      </a:cubicBezTo>
                      <a:cubicBezTo>
                        <a:pt x="22" y="52"/>
                        <a:pt x="24" y="54"/>
                        <a:pt x="22" y="54"/>
                      </a:cubicBezTo>
                      <a:cubicBezTo>
                        <a:pt x="20" y="54"/>
                        <a:pt x="18" y="58"/>
                        <a:pt x="19" y="59"/>
                      </a:cubicBezTo>
                      <a:cubicBezTo>
                        <a:pt x="20" y="60"/>
                        <a:pt x="25" y="63"/>
                        <a:pt x="21" y="63"/>
                      </a:cubicBezTo>
                      <a:cubicBezTo>
                        <a:pt x="18" y="64"/>
                        <a:pt x="18" y="67"/>
                        <a:pt x="18" y="69"/>
                      </a:cubicBezTo>
                      <a:cubicBezTo>
                        <a:pt x="18" y="70"/>
                        <a:pt x="18" y="71"/>
                        <a:pt x="19" y="72"/>
                      </a:cubicBezTo>
                      <a:cubicBezTo>
                        <a:pt x="21" y="72"/>
                        <a:pt x="22" y="72"/>
                        <a:pt x="24" y="72"/>
                      </a:cubicBezTo>
                      <a:cubicBezTo>
                        <a:pt x="28" y="74"/>
                        <a:pt x="30" y="83"/>
                        <a:pt x="35" y="83"/>
                      </a:cubicBezTo>
                      <a:cubicBezTo>
                        <a:pt x="37" y="83"/>
                        <a:pt x="36" y="81"/>
                        <a:pt x="37" y="80"/>
                      </a:cubicBezTo>
                      <a:cubicBezTo>
                        <a:pt x="38" y="79"/>
                        <a:pt x="40" y="80"/>
                        <a:pt x="42" y="80"/>
                      </a:cubicBezTo>
                      <a:cubicBezTo>
                        <a:pt x="45" y="80"/>
                        <a:pt x="46" y="76"/>
                        <a:pt x="51" y="76"/>
                      </a:cubicBezTo>
                      <a:cubicBezTo>
                        <a:pt x="56" y="76"/>
                        <a:pt x="59" y="76"/>
                        <a:pt x="62" y="76"/>
                      </a:cubicBezTo>
                      <a:cubicBezTo>
                        <a:pt x="66" y="76"/>
                        <a:pt x="68" y="75"/>
                        <a:pt x="69" y="73"/>
                      </a:cubicBezTo>
                      <a:cubicBezTo>
                        <a:pt x="70" y="70"/>
                        <a:pt x="73" y="68"/>
                        <a:pt x="76" y="68"/>
                      </a:cubicBezTo>
                      <a:cubicBezTo>
                        <a:pt x="80" y="67"/>
                        <a:pt x="79" y="63"/>
                        <a:pt x="80" y="61"/>
                      </a:cubicBezTo>
                      <a:cubicBezTo>
                        <a:pt x="80" y="59"/>
                        <a:pt x="86" y="56"/>
                        <a:pt x="86" y="54"/>
                      </a:cubicBezTo>
                      <a:cubicBezTo>
                        <a:pt x="87" y="53"/>
                        <a:pt x="83" y="46"/>
                        <a:pt x="86" y="41"/>
                      </a:cubicBezTo>
                      <a:cubicBezTo>
                        <a:pt x="90" y="35"/>
                        <a:pt x="94" y="35"/>
                        <a:pt x="94" y="32"/>
                      </a:cubicBezTo>
                      <a:cubicBezTo>
                        <a:pt x="94" y="29"/>
                        <a:pt x="98" y="28"/>
                        <a:pt x="102" y="28"/>
                      </a:cubicBezTo>
                      <a:cubicBezTo>
                        <a:pt x="107" y="27"/>
                        <a:pt x="108" y="24"/>
                        <a:pt x="112" y="22"/>
                      </a:cubicBezTo>
                      <a:cubicBezTo>
                        <a:pt x="116" y="21"/>
                        <a:pt x="117" y="19"/>
                        <a:pt x="116" y="15"/>
                      </a:cubicBezTo>
                      <a:close/>
                      <a:moveTo>
                        <a:pt x="117" y="44"/>
                      </a:moveTo>
                      <a:cubicBezTo>
                        <a:pt x="116" y="40"/>
                        <a:pt x="107" y="46"/>
                        <a:pt x="109" y="47"/>
                      </a:cubicBezTo>
                      <a:cubicBezTo>
                        <a:pt x="113" y="50"/>
                        <a:pt x="118" y="49"/>
                        <a:pt x="117" y="4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r>
                    <a:rPr lang="fr-CH" dirty="0"/>
                    <a:t> </a:t>
                  </a:r>
                  <a:endParaRPr lang="x-none"/>
                </a:p>
              </p:txBody>
            </p:sp>
            <p:sp>
              <p:nvSpPr>
                <p:cNvPr id="636" name="Freeform 359">
                  <a:extLst>
                    <a:ext uri="{FF2B5EF4-FFF2-40B4-BE49-F238E27FC236}">
                      <a16:creationId xmlns:a16="http://schemas.microsoft.com/office/drawing/2014/main" id="{B8CEC086-B875-BA40-A618-8C32C1999BE7}"/>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nvGrpSpPr>
              <p:cNvPr id="211" name="Group 210">
                <a:extLst>
                  <a:ext uri="{FF2B5EF4-FFF2-40B4-BE49-F238E27FC236}">
                    <a16:creationId xmlns:a16="http://schemas.microsoft.com/office/drawing/2014/main" id="{80079AF0-592E-1F4B-80A4-BE42A062A906}"/>
                  </a:ext>
                </a:extLst>
              </p:cNvPr>
              <p:cNvGrpSpPr/>
              <p:nvPr/>
            </p:nvGrpSpPr>
            <p:grpSpPr>
              <a:xfrm>
                <a:off x="4287838" y="1206614"/>
                <a:ext cx="2193925" cy="2289175"/>
                <a:chOff x="4287838" y="1206614"/>
                <a:chExt cx="2193925" cy="2289175"/>
              </a:xfrm>
            </p:grpSpPr>
            <p:sp>
              <p:nvSpPr>
                <p:cNvPr id="212" name="Freeform 288">
                  <a:extLst>
                    <a:ext uri="{FF2B5EF4-FFF2-40B4-BE49-F238E27FC236}">
                      <a16:creationId xmlns:a16="http://schemas.microsoft.com/office/drawing/2014/main" id="{3173692D-2975-FB4F-8CA7-09D6297DDBE9}"/>
                    </a:ext>
                  </a:extLst>
                </p:cNvPr>
                <p:cNvSpPr>
                  <a:spLocks/>
                </p:cNvSpPr>
                <p:nvPr/>
              </p:nvSpPr>
              <p:spPr bwMode="auto">
                <a:xfrm>
                  <a:off x="4659313" y="3418001"/>
                  <a:ext cx="65088" cy="77788"/>
                </a:xfrm>
                <a:custGeom>
                  <a:avLst/>
                  <a:gdLst>
                    <a:gd name="T0" fmla="*/ 2 w 29"/>
                    <a:gd name="T1" fmla="*/ 15 h 35"/>
                    <a:gd name="T2" fmla="*/ 3 w 29"/>
                    <a:gd name="T3" fmla="*/ 27 h 35"/>
                    <a:gd name="T4" fmla="*/ 0 w 29"/>
                    <a:gd name="T5" fmla="*/ 32 h 35"/>
                    <a:gd name="T6" fmla="*/ 9 w 29"/>
                    <a:gd name="T7" fmla="*/ 33 h 35"/>
                    <a:gd name="T8" fmla="*/ 18 w 29"/>
                    <a:gd name="T9" fmla="*/ 29 h 35"/>
                    <a:gd name="T10" fmla="*/ 29 w 29"/>
                    <a:gd name="T11" fmla="*/ 15 h 35"/>
                    <a:gd name="T12" fmla="*/ 29 w 29"/>
                    <a:gd name="T13" fmla="*/ 14 h 35"/>
                    <a:gd name="T14" fmla="*/ 13 w 29"/>
                    <a:gd name="T15" fmla="*/ 2 h 35"/>
                    <a:gd name="T16" fmla="*/ 6 w 29"/>
                    <a:gd name="T17" fmla="*/ 0 h 35"/>
                    <a:gd name="T18" fmla="*/ 4 w 29"/>
                    <a:gd name="T19" fmla="*/ 4 h 35"/>
                    <a:gd name="T20" fmla="*/ 2 w 29"/>
                    <a:gd name="T2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5">
                      <a:moveTo>
                        <a:pt x="2" y="15"/>
                      </a:moveTo>
                      <a:cubicBezTo>
                        <a:pt x="4" y="19"/>
                        <a:pt x="4" y="26"/>
                        <a:pt x="3" y="27"/>
                      </a:cubicBezTo>
                      <a:cubicBezTo>
                        <a:pt x="3" y="28"/>
                        <a:pt x="2" y="30"/>
                        <a:pt x="0" y="32"/>
                      </a:cubicBezTo>
                      <a:cubicBezTo>
                        <a:pt x="2" y="33"/>
                        <a:pt x="4" y="35"/>
                        <a:pt x="9" y="33"/>
                      </a:cubicBezTo>
                      <a:cubicBezTo>
                        <a:pt x="14" y="32"/>
                        <a:pt x="16" y="35"/>
                        <a:pt x="18" y="29"/>
                      </a:cubicBezTo>
                      <a:cubicBezTo>
                        <a:pt x="20" y="25"/>
                        <a:pt x="25" y="18"/>
                        <a:pt x="29" y="15"/>
                      </a:cubicBezTo>
                      <a:cubicBezTo>
                        <a:pt x="29" y="15"/>
                        <a:pt x="29" y="14"/>
                        <a:pt x="29" y="14"/>
                      </a:cubicBezTo>
                      <a:cubicBezTo>
                        <a:pt x="25" y="13"/>
                        <a:pt x="19" y="4"/>
                        <a:pt x="13" y="2"/>
                      </a:cubicBezTo>
                      <a:cubicBezTo>
                        <a:pt x="11" y="2"/>
                        <a:pt x="8" y="1"/>
                        <a:pt x="6" y="0"/>
                      </a:cubicBezTo>
                      <a:cubicBezTo>
                        <a:pt x="5" y="2"/>
                        <a:pt x="4" y="4"/>
                        <a:pt x="4" y="4"/>
                      </a:cubicBezTo>
                      <a:cubicBezTo>
                        <a:pt x="2" y="6"/>
                        <a:pt x="1" y="11"/>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3" name="Freeform 341">
                  <a:extLst>
                    <a:ext uri="{FF2B5EF4-FFF2-40B4-BE49-F238E27FC236}">
                      <a16:creationId xmlns:a16="http://schemas.microsoft.com/office/drawing/2014/main" id="{9B085A28-B0F4-BF44-8417-C22BC216DBA3}"/>
                    </a:ext>
                  </a:extLst>
                </p:cNvPr>
                <p:cNvSpPr>
                  <a:spLocks/>
                </p:cNvSpPr>
                <p:nvPr/>
              </p:nvSpPr>
              <p:spPr bwMode="auto">
                <a:xfrm>
                  <a:off x="6451600" y="2824276"/>
                  <a:ext cx="30163" cy="84138"/>
                </a:xfrm>
                <a:custGeom>
                  <a:avLst/>
                  <a:gdLst>
                    <a:gd name="T0" fmla="*/ 6 w 14"/>
                    <a:gd name="T1" fmla="*/ 38 h 38"/>
                    <a:gd name="T2" fmla="*/ 7 w 14"/>
                    <a:gd name="T3" fmla="*/ 38 h 38"/>
                    <a:gd name="T4" fmla="*/ 10 w 14"/>
                    <a:gd name="T5" fmla="*/ 25 h 38"/>
                    <a:gd name="T6" fmla="*/ 11 w 14"/>
                    <a:gd name="T7" fmla="*/ 21 h 38"/>
                    <a:gd name="T8" fmla="*/ 8 w 14"/>
                    <a:gd name="T9" fmla="*/ 15 h 38"/>
                    <a:gd name="T10" fmla="*/ 10 w 14"/>
                    <a:gd name="T11" fmla="*/ 8 h 38"/>
                    <a:gd name="T12" fmla="*/ 13 w 14"/>
                    <a:gd name="T13" fmla="*/ 8 h 38"/>
                    <a:gd name="T14" fmla="*/ 14 w 14"/>
                    <a:gd name="T15" fmla="*/ 2 h 38"/>
                    <a:gd name="T16" fmla="*/ 9 w 14"/>
                    <a:gd name="T17" fmla="*/ 0 h 38"/>
                    <a:gd name="T18" fmla="*/ 7 w 14"/>
                    <a:gd name="T19" fmla="*/ 5 h 38"/>
                    <a:gd name="T20" fmla="*/ 0 w 14"/>
                    <a:gd name="T21" fmla="*/ 21 h 38"/>
                    <a:gd name="T22" fmla="*/ 7 w 14"/>
                    <a:gd name="T23" fmla="*/ 37 h 38"/>
                    <a:gd name="T24" fmla="*/ 6 w 14"/>
                    <a:gd name="T2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8">
                      <a:moveTo>
                        <a:pt x="6" y="38"/>
                      </a:moveTo>
                      <a:cubicBezTo>
                        <a:pt x="7" y="38"/>
                        <a:pt x="7" y="38"/>
                        <a:pt x="7" y="38"/>
                      </a:cubicBezTo>
                      <a:cubicBezTo>
                        <a:pt x="8" y="33"/>
                        <a:pt x="9" y="27"/>
                        <a:pt x="10" y="25"/>
                      </a:cubicBezTo>
                      <a:cubicBezTo>
                        <a:pt x="11" y="25"/>
                        <a:pt x="11" y="23"/>
                        <a:pt x="11" y="21"/>
                      </a:cubicBezTo>
                      <a:cubicBezTo>
                        <a:pt x="9" y="18"/>
                        <a:pt x="8" y="16"/>
                        <a:pt x="8" y="15"/>
                      </a:cubicBezTo>
                      <a:cubicBezTo>
                        <a:pt x="8" y="14"/>
                        <a:pt x="9" y="9"/>
                        <a:pt x="10" y="8"/>
                      </a:cubicBezTo>
                      <a:cubicBezTo>
                        <a:pt x="10" y="8"/>
                        <a:pt x="11" y="8"/>
                        <a:pt x="13" y="8"/>
                      </a:cubicBezTo>
                      <a:cubicBezTo>
                        <a:pt x="13" y="7"/>
                        <a:pt x="13" y="4"/>
                        <a:pt x="14" y="2"/>
                      </a:cubicBezTo>
                      <a:cubicBezTo>
                        <a:pt x="9" y="0"/>
                        <a:pt x="9" y="0"/>
                        <a:pt x="9" y="0"/>
                      </a:cubicBezTo>
                      <a:cubicBezTo>
                        <a:pt x="8" y="2"/>
                        <a:pt x="8" y="3"/>
                        <a:pt x="7" y="5"/>
                      </a:cubicBezTo>
                      <a:cubicBezTo>
                        <a:pt x="7" y="9"/>
                        <a:pt x="2" y="17"/>
                        <a:pt x="0" y="21"/>
                      </a:cubicBezTo>
                      <a:cubicBezTo>
                        <a:pt x="7" y="37"/>
                        <a:pt x="7" y="37"/>
                        <a:pt x="7" y="37"/>
                      </a:cubicBezTo>
                      <a:lnTo>
                        <a:pt x="6" y="38"/>
                      </a:ln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4" name="Freeform 342">
                  <a:extLst>
                    <a:ext uri="{FF2B5EF4-FFF2-40B4-BE49-F238E27FC236}">
                      <a16:creationId xmlns:a16="http://schemas.microsoft.com/office/drawing/2014/main" id="{F2CC1095-D8FB-2E45-94F3-AB78A76BCE75}"/>
                    </a:ext>
                  </a:extLst>
                </p:cNvPr>
                <p:cNvSpPr>
                  <a:spLocks/>
                </p:cNvSpPr>
                <p:nvPr/>
              </p:nvSpPr>
              <p:spPr bwMode="auto">
                <a:xfrm>
                  <a:off x="6056313" y="2278176"/>
                  <a:ext cx="195263" cy="160338"/>
                </a:xfrm>
                <a:custGeom>
                  <a:avLst/>
                  <a:gdLst>
                    <a:gd name="T0" fmla="*/ 2 w 88"/>
                    <a:gd name="T1" fmla="*/ 15 h 72"/>
                    <a:gd name="T2" fmla="*/ 1 w 88"/>
                    <a:gd name="T3" fmla="*/ 25 h 72"/>
                    <a:gd name="T4" fmla="*/ 2 w 88"/>
                    <a:gd name="T5" fmla="*/ 29 h 72"/>
                    <a:gd name="T6" fmla="*/ 4 w 88"/>
                    <a:gd name="T7" fmla="*/ 33 h 72"/>
                    <a:gd name="T8" fmla="*/ 5 w 88"/>
                    <a:gd name="T9" fmla="*/ 38 h 72"/>
                    <a:gd name="T10" fmla="*/ 8 w 88"/>
                    <a:gd name="T11" fmla="*/ 45 h 72"/>
                    <a:gd name="T12" fmla="*/ 8 w 88"/>
                    <a:gd name="T13" fmla="*/ 49 h 72"/>
                    <a:gd name="T14" fmla="*/ 13 w 88"/>
                    <a:gd name="T15" fmla="*/ 52 h 72"/>
                    <a:gd name="T16" fmla="*/ 19 w 88"/>
                    <a:gd name="T17" fmla="*/ 56 h 72"/>
                    <a:gd name="T18" fmla="*/ 24 w 88"/>
                    <a:gd name="T19" fmla="*/ 59 h 72"/>
                    <a:gd name="T20" fmla="*/ 29 w 88"/>
                    <a:gd name="T21" fmla="*/ 58 h 72"/>
                    <a:gd name="T22" fmla="*/ 32 w 88"/>
                    <a:gd name="T23" fmla="*/ 61 h 72"/>
                    <a:gd name="T24" fmla="*/ 38 w 88"/>
                    <a:gd name="T25" fmla="*/ 63 h 72"/>
                    <a:gd name="T26" fmla="*/ 42 w 88"/>
                    <a:gd name="T27" fmla="*/ 68 h 72"/>
                    <a:gd name="T28" fmla="*/ 47 w 88"/>
                    <a:gd name="T29" fmla="*/ 67 h 72"/>
                    <a:gd name="T30" fmla="*/ 55 w 88"/>
                    <a:gd name="T31" fmla="*/ 68 h 72"/>
                    <a:gd name="T32" fmla="*/ 62 w 88"/>
                    <a:gd name="T33" fmla="*/ 69 h 72"/>
                    <a:gd name="T34" fmla="*/ 70 w 88"/>
                    <a:gd name="T35" fmla="*/ 71 h 72"/>
                    <a:gd name="T36" fmla="*/ 75 w 88"/>
                    <a:gd name="T37" fmla="*/ 72 h 72"/>
                    <a:gd name="T38" fmla="*/ 75 w 88"/>
                    <a:gd name="T39" fmla="*/ 66 h 72"/>
                    <a:gd name="T40" fmla="*/ 83 w 88"/>
                    <a:gd name="T41" fmla="*/ 57 h 72"/>
                    <a:gd name="T42" fmla="*/ 87 w 88"/>
                    <a:gd name="T43" fmla="*/ 54 h 72"/>
                    <a:gd name="T44" fmla="*/ 84 w 88"/>
                    <a:gd name="T45" fmla="*/ 45 h 72"/>
                    <a:gd name="T46" fmla="*/ 83 w 88"/>
                    <a:gd name="T47" fmla="*/ 37 h 72"/>
                    <a:gd name="T48" fmla="*/ 80 w 88"/>
                    <a:gd name="T49" fmla="*/ 32 h 72"/>
                    <a:gd name="T50" fmla="*/ 85 w 88"/>
                    <a:gd name="T51" fmla="*/ 28 h 72"/>
                    <a:gd name="T52" fmla="*/ 85 w 88"/>
                    <a:gd name="T53" fmla="*/ 20 h 72"/>
                    <a:gd name="T54" fmla="*/ 84 w 88"/>
                    <a:gd name="T55" fmla="*/ 13 h 72"/>
                    <a:gd name="T56" fmla="*/ 76 w 88"/>
                    <a:gd name="T57" fmla="*/ 8 h 72"/>
                    <a:gd name="T58" fmla="*/ 76 w 88"/>
                    <a:gd name="T59" fmla="*/ 7 h 72"/>
                    <a:gd name="T60" fmla="*/ 52 w 88"/>
                    <a:gd name="T61" fmla="*/ 6 h 72"/>
                    <a:gd name="T62" fmla="*/ 48 w 88"/>
                    <a:gd name="T63" fmla="*/ 5 h 72"/>
                    <a:gd name="T64" fmla="*/ 43 w 88"/>
                    <a:gd name="T65" fmla="*/ 7 h 72"/>
                    <a:gd name="T66" fmla="*/ 38 w 88"/>
                    <a:gd name="T67" fmla="*/ 2 h 72"/>
                    <a:gd name="T68" fmla="*/ 18 w 88"/>
                    <a:gd name="T69" fmla="*/ 7 h 72"/>
                    <a:gd name="T70" fmla="*/ 4 w 88"/>
                    <a:gd name="T71" fmla="*/ 12 h 72"/>
                    <a:gd name="T72" fmla="*/ 2 w 88"/>
                    <a:gd name="T73" fmla="*/ 14 h 72"/>
                    <a:gd name="T74" fmla="*/ 2 w 88"/>
                    <a:gd name="T7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72">
                      <a:moveTo>
                        <a:pt x="2" y="15"/>
                      </a:moveTo>
                      <a:cubicBezTo>
                        <a:pt x="2" y="17"/>
                        <a:pt x="3" y="23"/>
                        <a:pt x="1" y="25"/>
                      </a:cubicBezTo>
                      <a:cubicBezTo>
                        <a:pt x="0" y="27"/>
                        <a:pt x="1" y="28"/>
                        <a:pt x="2" y="29"/>
                      </a:cubicBezTo>
                      <a:cubicBezTo>
                        <a:pt x="4" y="29"/>
                        <a:pt x="4" y="31"/>
                        <a:pt x="4" y="33"/>
                      </a:cubicBezTo>
                      <a:cubicBezTo>
                        <a:pt x="4" y="35"/>
                        <a:pt x="5" y="34"/>
                        <a:pt x="5" y="38"/>
                      </a:cubicBezTo>
                      <a:cubicBezTo>
                        <a:pt x="6" y="41"/>
                        <a:pt x="6" y="44"/>
                        <a:pt x="8" y="45"/>
                      </a:cubicBezTo>
                      <a:cubicBezTo>
                        <a:pt x="9" y="46"/>
                        <a:pt x="8" y="48"/>
                        <a:pt x="8" y="49"/>
                      </a:cubicBezTo>
                      <a:cubicBezTo>
                        <a:pt x="10" y="50"/>
                        <a:pt x="11" y="52"/>
                        <a:pt x="13" y="52"/>
                      </a:cubicBezTo>
                      <a:cubicBezTo>
                        <a:pt x="17" y="54"/>
                        <a:pt x="19" y="55"/>
                        <a:pt x="19" y="56"/>
                      </a:cubicBezTo>
                      <a:cubicBezTo>
                        <a:pt x="19" y="58"/>
                        <a:pt x="23" y="61"/>
                        <a:pt x="24" y="59"/>
                      </a:cubicBezTo>
                      <a:cubicBezTo>
                        <a:pt x="25" y="56"/>
                        <a:pt x="27" y="58"/>
                        <a:pt x="29" y="58"/>
                      </a:cubicBezTo>
                      <a:cubicBezTo>
                        <a:pt x="31" y="58"/>
                        <a:pt x="31" y="60"/>
                        <a:pt x="32" y="61"/>
                      </a:cubicBezTo>
                      <a:cubicBezTo>
                        <a:pt x="32" y="62"/>
                        <a:pt x="36" y="62"/>
                        <a:pt x="38" y="63"/>
                      </a:cubicBezTo>
                      <a:cubicBezTo>
                        <a:pt x="39" y="63"/>
                        <a:pt x="40" y="67"/>
                        <a:pt x="42" y="68"/>
                      </a:cubicBezTo>
                      <a:cubicBezTo>
                        <a:pt x="44" y="69"/>
                        <a:pt x="46" y="66"/>
                        <a:pt x="47" y="67"/>
                      </a:cubicBezTo>
                      <a:cubicBezTo>
                        <a:pt x="49" y="68"/>
                        <a:pt x="53" y="69"/>
                        <a:pt x="55" y="68"/>
                      </a:cubicBezTo>
                      <a:cubicBezTo>
                        <a:pt x="57" y="67"/>
                        <a:pt x="59" y="69"/>
                        <a:pt x="62" y="69"/>
                      </a:cubicBezTo>
                      <a:cubicBezTo>
                        <a:pt x="65" y="69"/>
                        <a:pt x="69" y="70"/>
                        <a:pt x="70" y="71"/>
                      </a:cubicBezTo>
                      <a:cubicBezTo>
                        <a:pt x="70" y="71"/>
                        <a:pt x="73" y="72"/>
                        <a:pt x="75" y="72"/>
                      </a:cubicBezTo>
                      <a:cubicBezTo>
                        <a:pt x="76" y="71"/>
                        <a:pt x="75" y="67"/>
                        <a:pt x="75" y="66"/>
                      </a:cubicBezTo>
                      <a:cubicBezTo>
                        <a:pt x="75" y="65"/>
                        <a:pt x="82" y="59"/>
                        <a:pt x="83" y="57"/>
                      </a:cubicBezTo>
                      <a:cubicBezTo>
                        <a:pt x="85" y="56"/>
                        <a:pt x="86" y="56"/>
                        <a:pt x="87" y="54"/>
                      </a:cubicBezTo>
                      <a:cubicBezTo>
                        <a:pt x="88" y="52"/>
                        <a:pt x="85" y="46"/>
                        <a:pt x="84" y="45"/>
                      </a:cubicBezTo>
                      <a:cubicBezTo>
                        <a:pt x="83" y="44"/>
                        <a:pt x="82" y="39"/>
                        <a:pt x="83" y="37"/>
                      </a:cubicBezTo>
                      <a:cubicBezTo>
                        <a:pt x="84" y="35"/>
                        <a:pt x="80" y="34"/>
                        <a:pt x="80" y="32"/>
                      </a:cubicBezTo>
                      <a:cubicBezTo>
                        <a:pt x="80" y="31"/>
                        <a:pt x="84" y="29"/>
                        <a:pt x="85" y="28"/>
                      </a:cubicBezTo>
                      <a:cubicBezTo>
                        <a:pt x="87" y="27"/>
                        <a:pt x="87" y="21"/>
                        <a:pt x="85" y="20"/>
                      </a:cubicBezTo>
                      <a:cubicBezTo>
                        <a:pt x="83" y="18"/>
                        <a:pt x="82" y="16"/>
                        <a:pt x="84" y="13"/>
                      </a:cubicBezTo>
                      <a:cubicBezTo>
                        <a:pt x="85" y="10"/>
                        <a:pt x="77" y="8"/>
                        <a:pt x="76" y="8"/>
                      </a:cubicBezTo>
                      <a:cubicBezTo>
                        <a:pt x="76" y="8"/>
                        <a:pt x="76" y="8"/>
                        <a:pt x="76" y="7"/>
                      </a:cubicBezTo>
                      <a:cubicBezTo>
                        <a:pt x="70" y="9"/>
                        <a:pt x="54" y="7"/>
                        <a:pt x="52" y="6"/>
                      </a:cubicBezTo>
                      <a:cubicBezTo>
                        <a:pt x="52" y="6"/>
                        <a:pt x="49" y="5"/>
                        <a:pt x="48" y="5"/>
                      </a:cubicBezTo>
                      <a:cubicBezTo>
                        <a:pt x="47" y="6"/>
                        <a:pt x="45" y="7"/>
                        <a:pt x="43" y="7"/>
                      </a:cubicBezTo>
                      <a:cubicBezTo>
                        <a:pt x="39" y="7"/>
                        <a:pt x="39" y="3"/>
                        <a:pt x="38" y="2"/>
                      </a:cubicBezTo>
                      <a:cubicBezTo>
                        <a:pt x="38" y="0"/>
                        <a:pt x="23" y="3"/>
                        <a:pt x="18" y="7"/>
                      </a:cubicBezTo>
                      <a:cubicBezTo>
                        <a:pt x="14" y="11"/>
                        <a:pt x="5" y="10"/>
                        <a:pt x="4" y="12"/>
                      </a:cubicBezTo>
                      <a:cubicBezTo>
                        <a:pt x="4" y="14"/>
                        <a:pt x="3" y="15"/>
                        <a:pt x="2" y="14"/>
                      </a:cubicBezTo>
                      <a:cubicBezTo>
                        <a:pt x="2" y="15"/>
                        <a:pt x="2" y="15"/>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5" name="Freeform 344">
                  <a:extLst>
                    <a:ext uri="{FF2B5EF4-FFF2-40B4-BE49-F238E27FC236}">
                      <a16:creationId xmlns:a16="http://schemas.microsoft.com/office/drawing/2014/main" id="{38E92AAC-7EAC-2145-9414-CE63717CA7AB}"/>
                    </a:ext>
                  </a:extLst>
                </p:cNvPr>
                <p:cNvSpPr>
                  <a:spLocks/>
                </p:cNvSpPr>
                <p:nvPr/>
              </p:nvSpPr>
              <p:spPr bwMode="auto">
                <a:xfrm>
                  <a:off x="6096000" y="2449626"/>
                  <a:ext cx="131763" cy="74613"/>
                </a:xfrm>
                <a:custGeom>
                  <a:avLst/>
                  <a:gdLst>
                    <a:gd name="T0" fmla="*/ 57 w 59"/>
                    <a:gd name="T1" fmla="*/ 6 h 34"/>
                    <a:gd name="T2" fmla="*/ 55 w 59"/>
                    <a:gd name="T3" fmla="*/ 5 h 34"/>
                    <a:gd name="T4" fmla="*/ 49 w 59"/>
                    <a:gd name="T5" fmla="*/ 3 h 34"/>
                    <a:gd name="T6" fmla="*/ 41 w 59"/>
                    <a:gd name="T7" fmla="*/ 0 h 34"/>
                    <a:gd name="T8" fmla="*/ 32 w 59"/>
                    <a:gd name="T9" fmla="*/ 6 h 34"/>
                    <a:gd name="T10" fmla="*/ 23 w 59"/>
                    <a:gd name="T11" fmla="*/ 9 h 34"/>
                    <a:gd name="T12" fmla="*/ 10 w 59"/>
                    <a:gd name="T13" fmla="*/ 9 h 34"/>
                    <a:gd name="T14" fmla="*/ 9 w 59"/>
                    <a:gd name="T15" fmla="*/ 7 h 34"/>
                    <a:gd name="T16" fmla="*/ 8 w 59"/>
                    <a:gd name="T17" fmla="*/ 10 h 34"/>
                    <a:gd name="T18" fmla="*/ 4 w 59"/>
                    <a:gd name="T19" fmla="*/ 12 h 34"/>
                    <a:gd name="T20" fmla="*/ 3 w 59"/>
                    <a:gd name="T21" fmla="*/ 16 h 34"/>
                    <a:gd name="T22" fmla="*/ 1 w 59"/>
                    <a:gd name="T23" fmla="*/ 20 h 34"/>
                    <a:gd name="T24" fmla="*/ 0 w 59"/>
                    <a:gd name="T25" fmla="*/ 22 h 34"/>
                    <a:gd name="T26" fmla="*/ 2 w 59"/>
                    <a:gd name="T27" fmla="*/ 25 h 34"/>
                    <a:gd name="T28" fmla="*/ 2 w 59"/>
                    <a:gd name="T29" fmla="*/ 25 h 34"/>
                    <a:gd name="T30" fmla="*/ 9 w 59"/>
                    <a:gd name="T31" fmla="*/ 31 h 34"/>
                    <a:gd name="T32" fmla="*/ 19 w 59"/>
                    <a:gd name="T33" fmla="*/ 33 h 34"/>
                    <a:gd name="T34" fmla="*/ 31 w 59"/>
                    <a:gd name="T35" fmla="*/ 29 h 34"/>
                    <a:gd name="T36" fmla="*/ 35 w 59"/>
                    <a:gd name="T37" fmla="*/ 30 h 34"/>
                    <a:gd name="T38" fmla="*/ 38 w 59"/>
                    <a:gd name="T39" fmla="*/ 31 h 34"/>
                    <a:gd name="T40" fmla="*/ 43 w 59"/>
                    <a:gd name="T41" fmla="*/ 27 h 34"/>
                    <a:gd name="T42" fmla="*/ 52 w 59"/>
                    <a:gd name="T43" fmla="*/ 13 h 34"/>
                    <a:gd name="T44" fmla="*/ 58 w 59"/>
                    <a:gd name="T45" fmla="*/ 9 h 34"/>
                    <a:gd name="T46" fmla="*/ 57 w 59"/>
                    <a:gd name="T47"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 h="34">
                      <a:moveTo>
                        <a:pt x="57" y="6"/>
                      </a:moveTo>
                      <a:cubicBezTo>
                        <a:pt x="56" y="6"/>
                        <a:pt x="56" y="6"/>
                        <a:pt x="55" y="5"/>
                      </a:cubicBezTo>
                      <a:cubicBezTo>
                        <a:pt x="52" y="5"/>
                        <a:pt x="50" y="4"/>
                        <a:pt x="49" y="3"/>
                      </a:cubicBezTo>
                      <a:cubicBezTo>
                        <a:pt x="48" y="2"/>
                        <a:pt x="42" y="1"/>
                        <a:pt x="41" y="0"/>
                      </a:cubicBezTo>
                      <a:cubicBezTo>
                        <a:pt x="40" y="0"/>
                        <a:pt x="34" y="6"/>
                        <a:pt x="32" y="6"/>
                      </a:cubicBezTo>
                      <a:cubicBezTo>
                        <a:pt x="30" y="6"/>
                        <a:pt x="23" y="7"/>
                        <a:pt x="23" y="9"/>
                      </a:cubicBezTo>
                      <a:cubicBezTo>
                        <a:pt x="23" y="11"/>
                        <a:pt x="13" y="11"/>
                        <a:pt x="10" y="9"/>
                      </a:cubicBezTo>
                      <a:cubicBezTo>
                        <a:pt x="10" y="8"/>
                        <a:pt x="9" y="8"/>
                        <a:pt x="9" y="7"/>
                      </a:cubicBezTo>
                      <a:cubicBezTo>
                        <a:pt x="8" y="8"/>
                        <a:pt x="8" y="9"/>
                        <a:pt x="8" y="10"/>
                      </a:cubicBezTo>
                      <a:cubicBezTo>
                        <a:pt x="8" y="12"/>
                        <a:pt x="6" y="12"/>
                        <a:pt x="4" y="12"/>
                      </a:cubicBezTo>
                      <a:cubicBezTo>
                        <a:pt x="2" y="12"/>
                        <a:pt x="4" y="14"/>
                        <a:pt x="3" y="16"/>
                      </a:cubicBezTo>
                      <a:cubicBezTo>
                        <a:pt x="2" y="17"/>
                        <a:pt x="3" y="19"/>
                        <a:pt x="1" y="20"/>
                      </a:cubicBezTo>
                      <a:cubicBezTo>
                        <a:pt x="0" y="20"/>
                        <a:pt x="0" y="21"/>
                        <a:pt x="0" y="22"/>
                      </a:cubicBezTo>
                      <a:cubicBezTo>
                        <a:pt x="0" y="22"/>
                        <a:pt x="2" y="25"/>
                        <a:pt x="2" y="25"/>
                      </a:cubicBezTo>
                      <a:cubicBezTo>
                        <a:pt x="2" y="25"/>
                        <a:pt x="2" y="25"/>
                        <a:pt x="2" y="25"/>
                      </a:cubicBezTo>
                      <a:cubicBezTo>
                        <a:pt x="4" y="27"/>
                        <a:pt x="8" y="29"/>
                        <a:pt x="9" y="31"/>
                      </a:cubicBezTo>
                      <a:cubicBezTo>
                        <a:pt x="11" y="33"/>
                        <a:pt x="16" y="34"/>
                        <a:pt x="19" y="33"/>
                      </a:cubicBezTo>
                      <a:cubicBezTo>
                        <a:pt x="21" y="33"/>
                        <a:pt x="31" y="29"/>
                        <a:pt x="31" y="29"/>
                      </a:cubicBezTo>
                      <a:cubicBezTo>
                        <a:pt x="31" y="29"/>
                        <a:pt x="34" y="30"/>
                        <a:pt x="35" y="30"/>
                      </a:cubicBezTo>
                      <a:cubicBezTo>
                        <a:pt x="36" y="31"/>
                        <a:pt x="37" y="31"/>
                        <a:pt x="38" y="31"/>
                      </a:cubicBezTo>
                      <a:cubicBezTo>
                        <a:pt x="39" y="30"/>
                        <a:pt x="41" y="29"/>
                        <a:pt x="43" y="27"/>
                      </a:cubicBezTo>
                      <a:cubicBezTo>
                        <a:pt x="46" y="24"/>
                        <a:pt x="50" y="14"/>
                        <a:pt x="52" y="13"/>
                      </a:cubicBezTo>
                      <a:cubicBezTo>
                        <a:pt x="53" y="12"/>
                        <a:pt x="56" y="11"/>
                        <a:pt x="58" y="9"/>
                      </a:cubicBezTo>
                      <a:cubicBezTo>
                        <a:pt x="59" y="8"/>
                        <a:pt x="59" y="7"/>
                        <a:pt x="57" y="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6" name="Freeform 350">
                  <a:extLst>
                    <a:ext uri="{FF2B5EF4-FFF2-40B4-BE49-F238E27FC236}">
                      <a16:creationId xmlns:a16="http://schemas.microsoft.com/office/drawing/2014/main" id="{2123172C-EAF1-CC45-8E95-9339174045F0}"/>
                    </a:ext>
                  </a:extLst>
                </p:cNvPr>
                <p:cNvSpPr>
                  <a:spLocks/>
                </p:cNvSpPr>
                <p:nvPr/>
              </p:nvSpPr>
              <p:spPr bwMode="auto">
                <a:xfrm>
                  <a:off x="6178550" y="2459151"/>
                  <a:ext cx="184150" cy="119063"/>
                </a:xfrm>
                <a:custGeom>
                  <a:avLst/>
                  <a:gdLst>
                    <a:gd name="T0" fmla="*/ 74 w 83"/>
                    <a:gd name="T1" fmla="*/ 36 h 54"/>
                    <a:gd name="T2" fmla="*/ 71 w 83"/>
                    <a:gd name="T3" fmla="*/ 34 h 54"/>
                    <a:gd name="T4" fmla="*/ 71 w 83"/>
                    <a:gd name="T5" fmla="*/ 33 h 54"/>
                    <a:gd name="T6" fmla="*/ 70 w 83"/>
                    <a:gd name="T7" fmla="*/ 23 h 54"/>
                    <a:gd name="T8" fmla="*/ 64 w 83"/>
                    <a:gd name="T9" fmla="*/ 10 h 54"/>
                    <a:gd name="T10" fmla="*/ 58 w 83"/>
                    <a:gd name="T11" fmla="*/ 0 h 54"/>
                    <a:gd name="T12" fmla="*/ 53 w 83"/>
                    <a:gd name="T13" fmla="*/ 2 h 54"/>
                    <a:gd name="T14" fmla="*/ 48 w 83"/>
                    <a:gd name="T15" fmla="*/ 5 h 54"/>
                    <a:gd name="T16" fmla="*/ 44 w 83"/>
                    <a:gd name="T17" fmla="*/ 5 h 54"/>
                    <a:gd name="T18" fmla="*/ 40 w 83"/>
                    <a:gd name="T19" fmla="*/ 6 h 54"/>
                    <a:gd name="T20" fmla="*/ 34 w 83"/>
                    <a:gd name="T21" fmla="*/ 5 h 54"/>
                    <a:gd name="T22" fmla="*/ 25 w 83"/>
                    <a:gd name="T23" fmla="*/ 3 h 54"/>
                    <a:gd name="T24" fmla="*/ 21 w 83"/>
                    <a:gd name="T25" fmla="*/ 3 h 54"/>
                    <a:gd name="T26" fmla="*/ 21 w 83"/>
                    <a:gd name="T27" fmla="*/ 5 h 54"/>
                    <a:gd name="T28" fmla="*/ 15 w 83"/>
                    <a:gd name="T29" fmla="*/ 9 h 54"/>
                    <a:gd name="T30" fmla="*/ 6 w 83"/>
                    <a:gd name="T31" fmla="*/ 23 h 54"/>
                    <a:gd name="T32" fmla="*/ 1 w 83"/>
                    <a:gd name="T33" fmla="*/ 27 h 54"/>
                    <a:gd name="T34" fmla="*/ 4 w 83"/>
                    <a:gd name="T35" fmla="*/ 33 h 54"/>
                    <a:gd name="T36" fmla="*/ 7 w 83"/>
                    <a:gd name="T37" fmla="*/ 36 h 54"/>
                    <a:gd name="T38" fmla="*/ 8 w 83"/>
                    <a:gd name="T39" fmla="*/ 41 h 54"/>
                    <a:gd name="T40" fmla="*/ 18 w 83"/>
                    <a:gd name="T41" fmla="*/ 45 h 54"/>
                    <a:gd name="T42" fmla="*/ 19 w 83"/>
                    <a:gd name="T43" fmla="*/ 48 h 54"/>
                    <a:gd name="T44" fmla="*/ 24 w 83"/>
                    <a:gd name="T45" fmla="*/ 52 h 54"/>
                    <a:gd name="T46" fmla="*/ 34 w 83"/>
                    <a:gd name="T47" fmla="*/ 53 h 54"/>
                    <a:gd name="T48" fmla="*/ 43 w 83"/>
                    <a:gd name="T49" fmla="*/ 53 h 54"/>
                    <a:gd name="T50" fmla="*/ 50 w 83"/>
                    <a:gd name="T51" fmla="*/ 51 h 54"/>
                    <a:gd name="T52" fmla="*/ 61 w 83"/>
                    <a:gd name="T53" fmla="*/ 49 h 54"/>
                    <a:gd name="T54" fmla="*/ 68 w 83"/>
                    <a:gd name="T55" fmla="*/ 51 h 54"/>
                    <a:gd name="T56" fmla="*/ 73 w 83"/>
                    <a:gd name="T57" fmla="*/ 54 h 54"/>
                    <a:gd name="T58" fmla="*/ 73 w 83"/>
                    <a:gd name="T59" fmla="*/ 49 h 54"/>
                    <a:gd name="T60" fmla="*/ 78 w 83"/>
                    <a:gd name="T61" fmla="*/ 41 h 54"/>
                    <a:gd name="T62" fmla="*/ 83 w 83"/>
                    <a:gd name="T63" fmla="*/ 36 h 54"/>
                    <a:gd name="T64" fmla="*/ 83 w 83"/>
                    <a:gd name="T65" fmla="*/ 36 h 54"/>
                    <a:gd name="T66" fmla="*/ 80 w 83"/>
                    <a:gd name="T67" fmla="*/ 34 h 54"/>
                    <a:gd name="T68" fmla="*/ 74 w 83"/>
                    <a:gd name="T69" fmla="*/ 3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 h="54">
                      <a:moveTo>
                        <a:pt x="74" y="36"/>
                      </a:moveTo>
                      <a:cubicBezTo>
                        <a:pt x="73" y="36"/>
                        <a:pt x="70" y="35"/>
                        <a:pt x="71" y="34"/>
                      </a:cubicBezTo>
                      <a:cubicBezTo>
                        <a:pt x="71" y="34"/>
                        <a:pt x="71" y="33"/>
                        <a:pt x="71" y="33"/>
                      </a:cubicBezTo>
                      <a:cubicBezTo>
                        <a:pt x="69" y="31"/>
                        <a:pt x="68" y="25"/>
                        <a:pt x="70" y="23"/>
                      </a:cubicBezTo>
                      <a:cubicBezTo>
                        <a:pt x="72" y="21"/>
                        <a:pt x="66" y="13"/>
                        <a:pt x="64" y="10"/>
                      </a:cubicBezTo>
                      <a:cubicBezTo>
                        <a:pt x="63" y="9"/>
                        <a:pt x="60" y="4"/>
                        <a:pt x="58" y="0"/>
                      </a:cubicBezTo>
                      <a:cubicBezTo>
                        <a:pt x="56" y="1"/>
                        <a:pt x="54" y="1"/>
                        <a:pt x="53" y="2"/>
                      </a:cubicBezTo>
                      <a:cubicBezTo>
                        <a:pt x="53" y="3"/>
                        <a:pt x="50" y="5"/>
                        <a:pt x="48" y="5"/>
                      </a:cubicBezTo>
                      <a:cubicBezTo>
                        <a:pt x="47" y="5"/>
                        <a:pt x="45" y="4"/>
                        <a:pt x="44" y="5"/>
                      </a:cubicBezTo>
                      <a:cubicBezTo>
                        <a:pt x="42" y="7"/>
                        <a:pt x="40" y="7"/>
                        <a:pt x="40" y="6"/>
                      </a:cubicBezTo>
                      <a:cubicBezTo>
                        <a:pt x="39" y="6"/>
                        <a:pt x="36" y="5"/>
                        <a:pt x="34" y="5"/>
                      </a:cubicBezTo>
                      <a:cubicBezTo>
                        <a:pt x="32" y="5"/>
                        <a:pt x="26" y="3"/>
                        <a:pt x="25" y="3"/>
                      </a:cubicBezTo>
                      <a:cubicBezTo>
                        <a:pt x="24" y="3"/>
                        <a:pt x="23" y="3"/>
                        <a:pt x="21" y="3"/>
                      </a:cubicBezTo>
                      <a:cubicBezTo>
                        <a:pt x="22" y="4"/>
                        <a:pt x="22" y="5"/>
                        <a:pt x="21" y="5"/>
                      </a:cubicBezTo>
                      <a:cubicBezTo>
                        <a:pt x="19" y="7"/>
                        <a:pt x="16" y="8"/>
                        <a:pt x="15" y="9"/>
                      </a:cubicBezTo>
                      <a:cubicBezTo>
                        <a:pt x="13" y="10"/>
                        <a:pt x="9" y="20"/>
                        <a:pt x="6" y="23"/>
                      </a:cubicBezTo>
                      <a:cubicBezTo>
                        <a:pt x="3" y="26"/>
                        <a:pt x="1" y="26"/>
                        <a:pt x="1" y="27"/>
                      </a:cubicBezTo>
                      <a:cubicBezTo>
                        <a:pt x="0" y="28"/>
                        <a:pt x="4" y="31"/>
                        <a:pt x="4" y="33"/>
                      </a:cubicBezTo>
                      <a:cubicBezTo>
                        <a:pt x="4" y="34"/>
                        <a:pt x="5" y="36"/>
                        <a:pt x="7" y="36"/>
                      </a:cubicBezTo>
                      <a:cubicBezTo>
                        <a:pt x="9" y="36"/>
                        <a:pt x="7" y="41"/>
                        <a:pt x="8" y="41"/>
                      </a:cubicBezTo>
                      <a:cubicBezTo>
                        <a:pt x="9" y="42"/>
                        <a:pt x="18" y="42"/>
                        <a:pt x="18" y="45"/>
                      </a:cubicBezTo>
                      <a:cubicBezTo>
                        <a:pt x="18" y="46"/>
                        <a:pt x="19" y="47"/>
                        <a:pt x="19" y="48"/>
                      </a:cubicBezTo>
                      <a:cubicBezTo>
                        <a:pt x="21" y="49"/>
                        <a:pt x="23" y="52"/>
                        <a:pt x="24" y="52"/>
                      </a:cubicBezTo>
                      <a:cubicBezTo>
                        <a:pt x="25" y="52"/>
                        <a:pt x="32" y="53"/>
                        <a:pt x="34" y="53"/>
                      </a:cubicBezTo>
                      <a:cubicBezTo>
                        <a:pt x="35" y="53"/>
                        <a:pt x="41" y="53"/>
                        <a:pt x="43" y="53"/>
                      </a:cubicBezTo>
                      <a:cubicBezTo>
                        <a:pt x="46" y="54"/>
                        <a:pt x="48" y="53"/>
                        <a:pt x="50" y="51"/>
                      </a:cubicBezTo>
                      <a:cubicBezTo>
                        <a:pt x="52" y="49"/>
                        <a:pt x="58" y="48"/>
                        <a:pt x="61" y="49"/>
                      </a:cubicBezTo>
                      <a:cubicBezTo>
                        <a:pt x="63" y="49"/>
                        <a:pt x="67" y="50"/>
                        <a:pt x="68" y="51"/>
                      </a:cubicBezTo>
                      <a:cubicBezTo>
                        <a:pt x="68" y="52"/>
                        <a:pt x="71" y="53"/>
                        <a:pt x="73" y="54"/>
                      </a:cubicBezTo>
                      <a:cubicBezTo>
                        <a:pt x="74" y="52"/>
                        <a:pt x="73" y="50"/>
                        <a:pt x="73" y="49"/>
                      </a:cubicBezTo>
                      <a:cubicBezTo>
                        <a:pt x="74" y="46"/>
                        <a:pt x="75" y="42"/>
                        <a:pt x="78" y="41"/>
                      </a:cubicBezTo>
                      <a:cubicBezTo>
                        <a:pt x="81" y="41"/>
                        <a:pt x="83" y="41"/>
                        <a:pt x="83" y="36"/>
                      </a:cubicBezTo>
                      <a:cubicBezTo>
                        <a:pt x="83" y="36"/>
                        <a:pt x="83" y="36"/>
                        <a:pt x="83" y="36"/>
                      </a:cubicBezTo>
                      <a:cubicBezTo>
                        <a:pt x="81" y="35"/>
                        <a:pt x="80" y="34"/>
                        <a:pt x="80" y="34"/>
                      </a:cubicBezTo>
                      <a:cubicBezTo>
                        <a:pt x="78" y="34"/>
                        <a:pt x="75" y="36"/>
                        <a:pt x="74" y="3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7" name="Freeform 353">
                  <a:extLst>
                    <a:ext uri="{FF2B5EF4-FFF2-40B4-BE49-F238E27FC236}">
                      <a16:creationId xmlns:a16="http://schemas.microsoft.com/office/drawing/2014/main" id="{9606C757-C1BD-6B45-A151-E7DE34010317}"/>
                    </a:ext>
                  </a:extLst>
                </p:cNvPr>
                <p:cNvSpPr>
                  <a:spLocks/>
                </p:cNvSpPr>
                <p:nvPr/>
              </p:nvSpPr>
              <p:spPr bwMode="auto">
                <a:xfrm>
                  <a:off x="5895975" y="2282939"/>
                  <a:ext cx="180975" cy="206375"/>
                </a:xfrm>
                <a:custGeom>
                  <a:avLst/>
                  <a:gdLst>
                    <a:gd name="T0" fmla="*/ 10 w 82"/>
                    <a:gd name="T1" fmla="*/ 24 h 93"/>
                    <a:gd name="T2" fmla="*/ 6 w 82"/>
                    <a:gd name="T3" fmla="*/ 28 h 93"/>
                    <a:gd name="T4" fmla="*/ 9 w 82"/>
                    <a:gd name="T5" fmla="*/ 33 h 93"/>
                    <a:gd name="T6" fmla="*/ 7 w 82"/>
                    <a:gd name="T7" fmla="*/ 36 h 93"/>
                    <a:gd name="T8" fmla="*/ 2 w 82"/>
                    <a:gd name="T9" fmla="*/ 38 h 93"/>
                    <a:gd name="T10" fmla="*/ 1 w 82"/>
                    <a:gd name="T11" fmla="*/ 43 h 93"/>
                    <a:gd name="T12" fmla="*/ 0 w 82"/>
                    <a:gd name="T13" fmla="*/ 50 h 93"/>
                    <a:gd name="T14" fmla="*/ 3 w 82"/>
                    <a:gd name="T15" fmla="*/ 56 h 93"/>
                    <a:gd name="T16" fmla="*/ 1 w 82"/>
                    <a:gd name="T17" fmla="*/ 59 h 93"/>
                    <a:gd name="T18" fmla="*/ 4 w 82"/>
                    <a:gd name="T19" fmla="*/ 67 h 93"/>
                    <a:gd name="T20" fmla="*/ 6 w 82"/>
                    <a:gd name="T21" fmla="*/ 68 h 93"/>
                    <a:gd name="T22" fmla="*/ 12 w 82"/>
                    <a:gd name="T23" fmla="*/ 71 h 93"/>
                    <a:gd name="T24" fmla="*/ 16 w 82"/>
                    <a:gd name="T25" fmla="*/ 72 h 93"/>
                    <a:gd name="T26" fmla="*/ 18 w 82"/>
                    <a:gd name="T27" fmla="*/ 75 h 93"/>
                    <a:gd name="T28" fmla="*/ 15 w 82"/>
                    <a:gd name="T29" fmla="*/ 83 h 93"/>
                    <a:gd name="T30" fmla="*/ 14 w 82"/>
                    <a:gd name="T31" fmla="*/ 88 h 93"/>
                    <a:gd name="T32" fmla="*/ 22 w 82"/>
                    <a:gd name="T33" fmla="*/ 88 h 93"/>
                    <a:gd name="T34" fmla="*/ 28 w 82"/>
                    <a:gd name="T35" fmla="*/ 88 h 93"/>
                    <a:gd name="T36" fmla="*/ 33 w 82"/>
                    <a:gd name="T37" fmla="*/ 90 h 93"/>
                    <a:gd name="T38" fmla="*/ 34 w 82"/>
                    <a:gd name="T39" fmla="*/ 89 h 93"/>
                    <a:gd name="T40" fmla="*/ 39 w 82"/>
                    <a:gd name="T41" fmla="*/ 90 h 93"/>
                    <a:gd name="T42" fmla="*/ 45 w 82"/>
                    <a:gd name="T43" fmla="*/ 90 h 93"/>
                    <a:gd name="T44" fmla="*/ 50 w 82"/>
                    <a:gd name="T45" fmla="*/ 89 h 93"/>
                    <a:gd name="T46" fmla="*/ 59 w 82"/>
                    <a:gd name="T47" fmla="*/ 87 h 93"/>
                    <a:gd name="T48" fmla="*/ 63 w 82"/>
                    <a:gd name="T49" fmla="*/ 85 h 93"/>
                    <a:gd name="T50" fmla="*/ 67 w 82"/>
                    <a:gd name="T51" fmla="*/ 79 h 93"/>
                    <a:gd name="T52" fmla="*/ 72 w 82"/>
                    <a:gd name="T53" fmla="*/ 75 h 93"/>
                    <a:gd name="T54" fmla="*/ 62 w 82"/>
                    <a:gd name="T55" fmla="*/ 68 h 93"/>
                    <a:gd name="T56" fmla="*/ 59 w 82"/>
                    <a:gd name="T57" fmla="*/ 60 h 93"/>
                    <a:gd name="T58" fmla="*/ 58 w 82"/>
                    <a:gd name="T59" fmla="*/ 55 h 93"/>
                    <a:gd name="T60" fmla="*/ 68 w 82"/>
                    <a:gd name="T61" fmla="*/ 52 h 93"/>
                    <a:gd name="T62" fmla="*/ 76 w 82"/>
                    <a:gd name="T63" fmla="*/ 48 h 93"/>
                    <a:gd name="T64" fmla="*/ 80 w 82"/>
                    <a:gd name="T65" fmla="*/ 48 h 93"/>
                    <a:gd name="T66" fmla="*/ 81 w 82"/>
                    <a:gd name="T67" fmla="*/ 43 h 93"/>
                    <a:gd name="T68" fmla="*/ 78 w 82"/>
                    <a:gd name="T69" fmla="*/ 36 h 93"/>
                    <a:gd name="T70" fmla="*/ 77 w 82"/>
                    <a:gd name="T71" fmla="*/ 31 h 93"/>
                    <a:gd name="T72" fmla="*/ 75 w 82"/>
                    <a:gd name="T73" fmla="*/ 27 h 93"/>
                    <a:gd name="T74" fmla="*/ 74 w 82"/>
                    <a:gd name="T75" fmla="*/ 23 h 93"/>
                    <a:gd name="T76" fmla="*/ 75 w 82"/>
                    <a:gd name="T77" fmla="*/ 13 h 93"/>
                    <a:gd name="T78" fmla="*/ 75 w 82"/>
                    <a:gd name="T79" fmla="*/ 12 h 93"/>
                    <a:gd name="T80" fmla="*/ 74 w 82"/>
                    <a:gd name="T81" fmla="*/ 11 h 93"/>
                    <a:gd name="T82" fmla="*/ 68 w 82"/>
                    <a:gd name="T83" fmla="*/ 8 h 93"/>
                    <a:gd name="T84" fmla="*/ 69 w 82"/>
                    <a:gd name="T85" fmla="*/ 3 h 93"/>
                    <a:gd name="T86" fmla="*/ 61 w 82"/>
                    <a:gd name="T87" fmla="*/ 5 h 93"/>
                    <a:gd name="T88" fmla="*/ 51 w 82"/>
                    <a:gd name="T89" fmla="*/ 11 h 93"/>
                    <a:gd name="T90" fmla="*/ 46 w 82"/>
                    <a:gd name="T91" fmla="*/ 7 h 93"/>
                    <a:gd name="T92" fmla="*/ 43 w 82"/>
                    <a:gd name="T93" fmla="*/ 6 h 93"/>
                    <a:gd name="T94" fmla="*/ 36 w 82"/>
                    <a:gd name="T95" fmla="*/ 3 h 93"/>
                    <a:gd name="T96" fmla="*/ 36 w 82"/>
                    <a:gd name="T97" fmla="*/ 1 h 93"/>
                    <a:gd name="T98" fmla="*/ 32 w 82"/>
                    <a:gd name="T99" fmla="*/ 1 h 93"/>
                    <a:gd name="T100" fmla="*/ 24 w 82"/>
                    <a:gd name="T101" fmla="*/ 0 h 93"/>
                    <a:gd name="T102" fmla="*/ 26 w 82"/>
                    <a:gd name="T103" fmla="*/ 4 h 93"/>
                    <a:gd name="T104" fmla="*/ 28 w 82"/>
                    <a:gd name="T105" fmla="*/ 12 h 93"/>
                    <a:gd name="T106" fmla="*/ 24 w 82"/>
                    <a:gd name="T107" fmla="*/ 16 h 93"/>
                    <a:gd name="T108" fmla="*/ 17 w 82"/>
                    <a:gd name="T109" fmla="*/ 15 h 93"/>
                    <a:gd name="T110" fmla="*/ 10 w 82"/>
                    <a:gd name="T111" fmla="*/ 16 h 93"/>
                    <a:gd name="T112" fmla="*/ 10 w 82"/>
                    <a:gd name="T113" fmla="*/ 18 h 93"/>
                    <a:gd name="T114" fmla="*/ 10 w 82"/>
                    <a:gd name="T115" fmla="*/ 2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 h="93">
                      <a:moveTo>
                        <a:pt x="10" y="24"/>
                      </a:moveTo>
                      <a:cubicBezTo>
                        <a:pt x="8" y="27"/>
                        <a:pt x="5" y="27"/>
                        <a:pt x="6" y="28"/>
                      </a:cubicBezTo>
                      <a:cubicBezTo>
                        <a:pt x="6" y="29"/>
                        <a:pt x="10" y="32"/>
                        <a:pt x="9" y="33"/>
                      </a:cubicBezTo>
                      <a:cubicBezTo>
                        <a:pt x="8" y="34"/>
                        <a:pt x="7" y="34"/>
                        <a:pt x="7" y="36"/>
                      </a:cubicBezTo>
                      <a:cubicBezTo>
                        <a:pt x="7" y="38"/>
                        <a:pt x="3" y="38"/>
                        <a:pt x="2" y="38"/>
                      </a:cubicBezTo>
                      <a:cubicBezTo>
                        <a:pt x="0" y="38"/>
                        <a:pt x="2" y="41"/>
                        <a:pt x="1" y="43"/>
                      </a:cubicBezTo>
                      <a:cubicBezTo>
                        <a:pt x="0" y="45"/>
                        <a:pt x="0" y="48"/>
                        <a:pt x="0" y="50"/>
                      </a:cubicBezTo>
                      <a:cubicBezTo>
                        <a:pt x="0" y="52"/>
                        <a:pt x="3" y="54"/>
                        <a:pt x="3" y="56"/>
                      </a:cubicBezTo>
                      <a:cubicBezTo>
                        <a:pt x="2" y="57"/>
                        <a:pt x="0" y="58"/>
                        <a:pt x="1" y="59"/>
                      </a:cubicBezTo>
                      <a:cubicBezTo>
                        <a:pt x="1" y="60"/>
                        <a:pt x="3" y="62"/>
                        <a:pt x="4" y="67"/>
                      </a:cubicBezTo>
                      <a:cubicBezTo>
                        <a:pt x="5" y="67"/>
                        <a:pt x="5" y="67"/>
                        <a:pt x="6" y="68"/>
                      </a:cubicBezTo>
                      <a:cubicBezTo>
                        <a:pt x="7" y="69"/>
                        <a:pt x="9" y="71"/>
                        <a:pt x="12" y="71"/>
                      </a:cubicBezTo>
                      <a:cubicBezTo>
                        <a:pt x="14" y="71"/>
                        <a:pt x="15" y="72"/>
                        <a:pt x="16" y="72"/>
                      </a:cubicBezTo>
                      <a:cubicBezTo>
                        <a:pt x="18" y="72"/>
                        <a:pt x="21" y="73"/>
                        <a:pt x="18" y="75"/>
                      </a:cubicBezTo>
                      <a:cubicBezTo>
                        <a:pt x="16" y="78"/>
                        <a:pt x="15" y="80"/>
                        <a:pt x="15" y="83"/>
                      </a:cubicBezTo>
                      <a:cubicBezTo>
                        <a:pt x="14" y="84"/>
                        <a:pt x="14" y="87"/>
                        <a:pt x="14" y="88"/>
                      </a:cubicBezTo>
                      <a:cubicBezTo>
                        <a:pt x="16" y="89"/>
                        <a:pt x="20" y="89"/>
                        <a:pt x="22" y="88"/>
                      </a:cubicBezTo>
                      <a:cubicBezTo>
                        <a:pt x="24" y="87"/>
                        <a:pt x="25" y="87"/>
                        <a:pt x="28" y="88"/>
                      </a:cubicBezTo>
                      <a:cubicBezTo>
                        <a:pt x="29" y="88"/>
                        <a:pt x="31" y="89"/>
                        <a:pt x="33" y="90"/>
                      </a:cubicBezTo>
                      <a:cubicBezTo>
                        <a:pt x="33" y="90"/>
                        <a:pt x="33" y="89"/>
                        <a:pt x="34" y="89"/>
                      </a:cubicBezTo>
                      <a:cubicBezTo>
                        <a:pt x="36" y="89"/>
                        <a:pt x="38" y="93"/>
                        <a:pt x="39" y="90"/>
                      </a:cubicBezTo>
                      <a:cubicBezTo>
                        <a:pt x="40" y="88"/>
                        <a:pt x="43" y="89"/>
                        <a:pt x="45" y="90"/>
                      </a:cubicBezTo>
                      <a:cubicBezTo>
                        <a:pt x="46" y="90"/>
                        <a:pt x="48" y="91"/>
                        <a:pt x="50" y="89"/>
                      </a:cubicBezTo>
                      <a:cubicBezTo>
                        <a:pt x="52" y="88"/>
                        <a:pt x="58" y="87"/>
                        <a:pt x="59" y="87"/>
                      </a:cubicBezTo>
                      <a:cubicBezTo>
                        <a:pt x="61" y="88"/>
                        <a:pt x="64" y="90"/>
                        <a:pt x="63" y="85"/>
                      </a:cubicBezTo>
                      <a:cubicBezTo>
                        <a:pt x="62" y="80"/>
                        <a:pt x="66" y="81"/>
                        <a:pt x="67" y="79"/>
                      </a:cubicBezTo>
                      <a:cubicBezTo>
                        <a:pt x="67" y="77"/>
                        <a:pt x="72" y="77"/>
                        <a:pt x="72" y="75"/>
                      </a:cubicBezTo>
                      <a:cubicBezTo>
                        <a:pt x="71" y="74"/>
                        <a:pt x="64" y="69"/>
                        <a:pt x="62" y="68"/>
                      </a:cubicBezTo>
                      <a:cubicBezTo>
                        <a:pt x="60" y="67"/>
                        <a:pt x="60" y="62"/>
                        <a:pt x="59" y="60"/>
                      </a:cubicBezTo>
                      <a:cubicBezTo>
                        <a:pt x="58" y="58"/>
                        <a:pt x="56" y="56"/>
                        <a:pt x="58" y="55"/>
                      </a:cubicBezTo>
                      <a:cubicBezTo>
                        <a:pt x="61" y="55"/>
                        <a:pt x="66" y="54"/>
                        <a:pt x="68" y="52"/>
                      </a:cubicBezTo>
                      <a:cubicBezTo>
                        <a:pt x="70" y="50"/>
                        <a:pt x="74" y="50"/>
                        <a:pt x="76" y="48"/>
                      </a:cubicBezTo>
                      <a:cubicBezTo>
                        <a:pt x="77" y="47"/>
                        <a:pt x="80" y="49"/>
                        <a:pt x="80" y="48"/>
                      </a:cubicBezTo>
                      <a:cubicBezTo>
                        <a:pt x="81" y="47"/>
                        <a:pt x="82" y="45"/>
                        <a:pt x="81" y="43"/>
                      </a:cubicBezTo>
                      <a:cubicBezTo>
                        <a:pt x="79" y="42"/>
                        <a:pt x="79" y="39"/>
                        <a:pt x="78" y="36"/>
                      </a:cubicBezTo>
                      <a:cubicBezTo>
                        <a:pt x="78" y="32"/>
                        <a:pt x="77" y="33"/>
                        <a:pt x="77" y="31"/>
                      </a:cubicBezTo>
                      <a:cubicBezTo>
                        <a:pt x="77" y="29"/>
                        <a:pt x="77" y="27"/>
                        <a:pt x="75" y="27"/>
                      </a:cubicBezTo>
                      <a:cubicBezTo>
                        <a:pt x="74" y="26"/>
                        <a:pt x="73" y="25"/>
                        <a:pt x="74" y="23"/>
                      </a:cubicBezTo>
                      <a:cubicBezTo>
                        <a:pt x="76" y="21"/>
                        <a:pt x="75" y="15"/>
                        <a:pt x="75" y="13"/>
                      </a:cubicBezTo>
                      <a:cubicBezTo>
                        <a:pt x="75" y="13"/>
                        <a:pt x="75" y="13"/>
                        <a:pt x="75" y="12"/>
                      </a:cubicBezTo>
                      <a:cubicBezTo>
                        <a:pt x="74" y="12"/>
                        <a:pt x="74" y="12"/>
                        <a:pt x="74" y="11"/>
                      </a:cubicBezTo>
                      <a:cubicBezTo>
                        <a:pt x="73" y="9"/>
                        <a:pt x="72" y="8"/>
                        <a:pt x="68" y="8"/>
                      </a:cubicBezTo>
                      <a:cubicBezTo>
                        <a:pt x="65" y="8"/>
                        <a:pt x="71" y="5"/>
                        <a:pt x="69" y="3"/>
                      </a:cubicBezTo>
                      <a:cubicBezTo>
                        <a:pt x="68" y="1"/>
                        <a:pt x="64" y="6"/>
                        <a:pt x="61" y="5"/>
                      </a:cubicBezTo>
                      <a:cubicBezTo>
                        <a:pt x="58" y="4"/>
                        <a:pt x="54" y="9"/>
                        <a:pt x="51" y="11"/>
                      </a:cubicBezTo>
                      <a:cubicBezTo>
                        <a:pt x="48" y="13"/>
                        <a:pt x="44" y="11"/>
                        <a:pt x="46" y="7"/>
                      </a:cubicBezTo>
                      <a:cubicBezTo>
                        <a:pt x="48" y="4"/>
                        <a:pt x="46" y="5"/>
                        <a:pt x="43" y="6"/>
                      </a:cubicBezTo>
                      <a:cubicBezTo>
                        <a:pt x="40" y="7"/>
                        <a:pt x="36" y="6"/>
                        <a:pt x="36" y="3"/>
                      </a:cubicBezTo>
                      <a:cubicBezTo>
                        <a:pt x="36" y="2"/>
                        <a:pt x="36" y="1"/>
                        <a:pt x="36" y="1"/>
                      </a:cubicBezTo>
                      <a:cubicBezTo>
                        <a:pt x="34" y="1"/>
                        <a:pt x="33" y="1"/>
                        <a:pt x="32" y="1"/>
                      </a:cubicBezTo>
                      <a:cubicBezTo>
                        <a:pt x="31" y="0"/>
                        <a:pt x="28" y="0"/>
                        <a:pt x="24" y="0"/>
                      </a:cubicBezTo>
                      <a:cubicBezTo>
                        <a:pt x="25" y="1"/>
                        <a:pt x="26" y="3"/>
                        <a:pt x="26" y="4"/>
                      </a:cubicBezTo>
                      <a:cubicBezTo>
                        <a:pt x="24" y="6"/>
                        <a:pt x="26" y="9"/>
                        <a:pt x="28" y="12"/>
                      </a:cubicBezTo>
                      <a:cubicBezTo>
                        <a:pt x="30" y="15"/>
                        <a:pt x="24" y="13"/>
                        <a:pt x="24" y="16"/>
                      </a:cubicBezTo>
                      <a:cubicBezTo>
                        <a:pt x="24" y="18"/>
                        <a:pt x="19" y="15"/>
                        <a:pt x="17" y="15"/>
                      </a:cubicBezTo>
                      <a:cubicBezTo>
                        <a:pt x="16" y="14"/>
                        <a:pt x="10" y="14"/>
                        <a:pt x="10" y="16"/>
                      </a:cubicBezTo>
                      <a:cubicBezTo>
                        <a:pt x="10" y="16"/>
                        <a:pt x="10" y="17"/>
                        <a:pt x="10" y="18"/>
                      </a:cubicBezTo>
                      <a:cubicBezTo>
                        <a:pt x="11" y="20"/>
                        <a:pt x="11" y="23"/>
                        <a:pt x="10" y="2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8" name="Freeform 354">
                  <a:extLst>
                    <a:ext uri="{FF2B5EF4-FFF2-40B4-BE49-F238E27FC236}">
                      <a16:creationId xmlns:a16="http://schemas.microsoft.com/office/drawing/2014/main" id="{D9B80134-958F-E148-825D-87EA2740B3DB}"/>
                    </a:ext>
                  </a:extLst>
                </p:cNvPr>
                <p:cNvSpPr>
                  <a:spLocks/>
                </p:cNvSpPr>
                <p:nvPr/>
              </p:nvSpPr>
              <p:spPr bwMode="auto">
                <a:xfrm>
                  <a:off x="6189663" y="1790814"/>
                  <a:ext cx="212725" cy="339725"/>
                </a:xfrm>
                <a:custGeom>
                  <a:avLst/>
                  <a:gdLst>
                    <a:gd name="T0" fmla="*/ 82 w 96"/>
                    <a:gd name="T1" fmla="*/ 128 h 153"/>
                    <a:gd name="T2" fmla="*/ 95 w 96"/>
                    <a:gd name="T3" fmla="*/ 115 h 153"/>
                    <a:gd name="T4" fmla="*/ 93 w 96"/>
                    <a:gd name="T5" fmla="*/ 108 h 153"/>
                    <a:gd name="T6" fmla="*/ 81 w 96"/>
                    <a:gd name="T7" fmla="*/ 99 h 153"/>
                    <a:gd name="T8" fmla="*/ 87 w 96"/>
                    <a:gd name="T9" fmla="*/ 94 h 153"/>
                    <a:gd name="T10" fmla="*/ 82 w 96"/>
                    <a:gd name="T11" fmla="*/ 89 h 153"/>
                    <a:gd name="T12" fmla="*/ 83 w 96"/>
                    <a:gd name="T13" fmla="*/ 85 h 153"/>
                    <a:gd name="T14" fmla="*/ 79 w 96"/>
                    <a:gd name="T15" fmla="*/ 82 h 153"/>
                    <a:gd name="T16" fmla="*/ 81 w 96"/>
                    <a:gd name="T17" fmla="*/ 79 h 153"/>
                    <a:gd name="T18" fmla="*/ 80 w 96"/>
                    <a:gd name="T19" fmla="*/ 72 h 153"/>
                    <a:gd name="T20" fmla="*/ 83 w 96"/>
                    <a:gd name="T21" fmla="*/ 67 h 153"/>
                    <a:gd name="T22" fmla="*/ 74 w 96"/>
                    <a:gd name="T23" fmla="*/ 53 h 153"/>
                    <a:gd name="T24" fmla="*/ 77 w 96"/>
                    <a:gd name="T25" fmla="*/ 47 h 153"/>
                    <a:gd name="T26" fmla="*/ 82 w 96"/>
                    <a:gd name="T27" fmla="*/ 41 h 153"/>
                    <a:gd name="T28" fmla="*/ 76 w 96"/>
                    <a:gd name="T29" fmla="*/ 34 h 153"/>
                    <a:gd name="T30" fmla="*/ 70 w 96"/>
                    <a:gd name="T31" fmla="*/ 31 h 153"/>
                    <a:gd name="T32" fmla="*/ 69 w 96"/>
                    <a:gd name="T33" fmla="*/ 25 h 153"/>
                    <a:gd name="T34" fmla="*/ 70 w 96"/>
                    <a:gd name="T35" fmla="*/ 21 h 153"/>
                    <a:gd name="T36" fmla="*/ 74 w 96"/>
                    <a:gd name="T37" fmla="*/ 18 h 153"/>
                    <a:gd name="T38" fmla="*/ 76 w 96"/>
                    <a:gd name="T39" fmla="*/ 15 h 153"/>
                    <a:gd name="T40" fmla="*/ 76 w 96"/>
                    <a:gd name="T41" fmla="*/ 10 h 153"/>
                    <a:gd name="T42" fmla="*/ 66 w 96"/>
                    <a:gd name="T43" fmla="*/ 3 h 153"/>
                    <a:gd name="T44" fmla="*/ 59 w 96"/>
                    <a:gd name="T45" fmla="*/ 3 h 153"/>
                    <a:gd name="T46" fmla="*/ 50 w 96"/>
                    <a:gd name="T47" fmla="*/ 5 h 153"/>
                    <a:gd name="T48" fmla="*/ 44 w 96"/>
                    <a:gd name="T49" fmla="*/ 11 h 153"/>
                    <a:gd name="T50" fmla="*/ 42 w 96"/>
                    <a:gd name="T51" fmla="*/ 19 h 153"/>
                    <a:gd name="T52" fmla="*/ 38 w 96"/>
                    <a:gd name="T53" fmla="*/ 24 h 153"/>
                    <a:gd name="T54" fmla="*/ 33 w 96"/>
                    <a:gd name="T55" fmla="*/ 23 h 153"/>
                    <a:gd name="T56" fmla="*/ 26 w 96"/>
                    <a:gd name="T57" fmla="*/ 23 h 153"/>
                    <a:gd name="T58" fmla="*/ 16 w 96"/>
                    <a:gd name="T59" fmla="*/ 22 h 153"/>
                    <a:gd name="T60" fmla="*/ 6 w 96"/>
                    <a:gd name="T61" fmla="*/ 15 h 153"/>
                    <a:gd name="T62" fmla="*/ 0 w 96"/>
                    <a:gd name="T63" fmla="*/ 19 h 153"/>
                    <a:gd name="T64" fmla="*/ 10 w 96"/>
                    <a:gd name="T65" fmla="*/ 26 h 153"/>
                    <a:gd name="T66" fmla="*/ 23 w 96"/>
                    <a:gd name="T67" fmla="*/ 34 h 153"/>
                    <a:gd name="T68" fmla="*/ 24 w 96"/>
                    <a:gd name="T69" fmla="*/ 43 h 153"/>
                    <a:gd name="T70" fmla="*/ 26 w 96"/>
                    <a:gd name="T71" fmla="*/ 51 h 153"/>
                    <a:gd name="T72" fmla="*/ 25 w 96"/>
                    <a:gd name="T73" fmla="*/ 59 h 153"/>
                    <a:gd name="T74" fmla="*/ 27 w 96"/>
                    <a:gd name="T75" fmla="*/ 64 h 153"/>
                    <a:gd name="T76" fmla="*/ 28 w 96"/>
                    <a:gd name="T77" fmla="*/ 68 h 153"/>
                    <a:gd name="T78" fmla="*/ 36 w 96"/>
                    <a:gd name="T79" fmla="*/ 71 h 153"/>
                    <a:gd name="T80" fmla="*/ 39 w 96"/>
                    <a:gd name="T81" fmla="*/ 78 h 153"/>
                    <a:gd name="T82" fmla="*/ 37 w 96"/>
                    <a:gd name="T83" fmla="*/ 82 h 153"/>
                    <a:gd name="T84" fmla="*/ 32 w 96"/>
                    <a:gd name="T85" fmla="*/ 86 h 153"/>
                    <a:gd name="T86" fmla="*/ 23 w 96"/>
                    <a:gd name="T87" fmla="*/ 95 h 153"/>
                    <a:gd name="T88" fmla="*/ 18 w 96"/>
                    <a:gd name="T89" fmla="*/ 99 h 153"/>
                    <a:gd name="T90" fmla="*/ 13 w 96"/>
                    <a:gd name="T91" fmla="*/ 104 h 153"/>
                    <a:gd name="T92" fmla="*/ 6 w 96"/>
                    <a:gd name="T93" fmla="*/ 107 h 153"/>
                    <a:gd name="T94" fmla="*/ 2 w 96"/>
                    <a:gd name="T95" fmla="*/ 113 h 153"/>
                    <a:gd name="T96" fmla="*/ 3 w 96"/>
                    <a:gd name="T97" fmla="*/ 118 h 153"/>
                    <a:gd name="T98" fmla="*/ 4 w 96"/>
                    <a:gd name="T99" fmla="*/ 124 h 153"/>
                    <a:gd name="T100" fmla="*/ 5 w 96"/>
                    <a:gd name="T101" fmla="*/ 135 h 153"/>
                    <a:gd name="T102" fmla="*/ 3 w 96"/>
                    <a:gd name="T103" fmla="*/ 144 h 153"/>
                    <a:gd name="T104" fmla="*/ 11 w 96"/>
                    <a:gd name="T105" fmla="*/ 148 h 153"/>
                    <a:gd name="T106" fmla="*/ 17 w 96"/>
                    <a:gd name="T107" fmla="*/ 150 h 153"/>
                    <a:gd name="T108" fmla="*/ 27 w 96"/>
                    <a:gd name="T109" fmla="*/ 153 h 153"/>
                    <a:gd name="T110" fmla="*/ 55 w 96"/>
                    <a:gd name="T111" fmla="*/ 146 h 153"/>
                    <a:gd name="T112" fmla="*/ 63 w 96"/>
                    <a:gd name="T113" fmla="*/ 145 h 153"/>
                    <a:gd name="T114" fmla="*/ 68 w 96"/>
                    <a:gd name="T115" fmla="*/ 140 h 153"/>
                    <a:gd name="T116" fmla="*/ 82 w 96"/>
                    <a:gd name="T117" fmla="*/ 12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153">
                      <a:moveTo>
                        <a:pt x="82" y="128"/>
                      </a:moveTo>
                      <a:cubicBezTo>
                        <a:pt x="84" y="123"/>
                        <a:pt x="94" y="120"/>
                        <a:pt x="95" y="115"/>
                      </a:cubicBezTo>
                      <a:cubicBezTo>
                        <a:pt x="96" y="113"/>
                        <a:pt x="96" y="112"/>
                        <a:pt x="93" y="108"/>
                      </a:cubicBezTo>
                      <a:cubicBezTo>
                        <a:pt x="89" y="104"/>
                        <a:pt x="82" y="101"/>
                        <a:pt x="81" y="99"/>
                      </a:cubicBezTo>
                      <a:cubicBezTo>
                        <a:pt x="81" y="97"/>
                        <a:pt x="87" y="97"/>
                        <a:pt x="87" y="94"/>
                      </a:cubicBezTo>
                      <a:cubicBezTo>
                        <a:pt x="87" y="91"/>
                        <a:pt x="83" y="91"/>
                        <a:pt x="82" y="89"/>
                      </a:cubicBezTo>
                      <a:cubicBezTo>
                        <a:pt x="81" y="87"/>
                        <a:pt x="84" y="86"/>
                        <a:pt x="83" y="85"/>
                      </a:cubicBezTo>
                      <a:cubicBezTo>
                        <a:pt x="83" y="84"/>
                        <a:pt x="79" y="83"/>
                        <a:pt x="79" y="82"/>
                      </a:cubicBezTo>
                      <a:cubicBezTo>
                        <a:pt x="79" y="80"/>
                        <a:pt x="82" y="81"/>
                        <a:pt x="81" y="79"/>
                      </a:cubicBezTo>
                      <a:cubicBezTo>
                        <a:pt x="80" y="77"/>
                        <a:pt x="78" y="74"/>
                        <a:pt x="80" y="72"/>
                      </a:cubicBezTo>
                      <a:cubicBezTo>
                        <a:pt x="82" y="69"/>
                        <a:pt x="86" y="72"/>
                        <a:pt x="83" y="67"/>
                      </a:cubicBezTo>
                      <a:cubicBezTo>
                        <a:pt x="80" y="61"/>
                        <a:pt x="75" y="54"/>
                        <a:pt x="74" y="53"/>
                      </a:cubicBezTo>
                      <a:cubicBezTo>
                        <a:pt x="73" y="51"/>
                        <a:pt x="75" y="48"/>
                        <a:pt x="77" y="47"/>
                      </a:cubicBezTo>
                      <a:cubicBezTo>
                        <a:pt x="78" y="46"/>
                        <a:pt x="82" y="42"/>
                        <a:pt x="82" y="41"/>
                      </a:cubicBezTo>
                      <a:cubicBezTo>
                        <a:pt x="82" y="39"/>
                        <a:pt x="77" y="35"/>
                        <a:pt x="76" y="34"/>
                      </a:cubicBezTo>
                      <a:cubicBezTo>
                        <a:pt x="75" y="33"/>
                        <a:pt x="72" y="33"/>
                        <a:pt x="70" y="31"/>
                      </a:cubicBezTo>
                      <a:cubicBezTo>
                        <a:pt x="69" y="28"/>
                        <a:pt x="68" y="27"/>
                        <a:pt x="69" y="25"/>
                      </a:cubicBezTo>
                      <a:cubicBezTo>
                        <a:pt x="70" y="24"/>
                        <a:pt x="70" y="22"/>
                        <a:pt x="70" y="21"/>
                      </a:cubicBezTo>
                      <a:cubicBezTo>
                        <a:pt x="70" y="19"/>
                        <a:pt x="73" y="20"/>
                        <a:pt x="74" y="18"/>
                      </a:cubicBezTo>
                      <a:cubicBezTo>
                        <a:pt x="74" y="17"/>
                        <a:pt x="75" y="16"/>
                        <a:pt x="76" y="15"/>
                      </a:cubicBezTo>
                      <a:cubicBezTo>
                        <a:pt x="76" y="13"/>
                        <a:pt x="76" y="11"/>
                        <a:pt x="76" y="10"/>
                      </a:cubicBezTo>
                      <a:cubicBezTo>
                        <a:pt x="75" y="7"/>
                        <a:pt x="68" y="6"/>
                        <a:pt x="66" y="3"/>
                      </a:cubicBezTo>
                      <a:cubicBezTo>
                        <a:pt x="64" y="0"/>
                        <a:pt x="60" y="1"/>
                        <a:pt x="59" y="3"/>
                      </a:cubicBezTo>
                      <a:cubicBezTo>
                        <a:pt x="58" y="5"/>
                        <a:pt x="50" y="3"/>
                        <a:pt x="50" y="5"/>
                      </a:cubicBezTo>
                      <a:cubicBezTo>
                        <a:pt x="50" y="8"/>
                        <a:pt x="44" y="8"/>
                        <a:pt x="44" y="11"/>
                      </a:cubicBezTo>
                      <a:cubicBezTo>
                        <a:pt x="44" y="14"/>
                        <a:pt x="47" y="19"/>
                        <a:pt x="42" y="19"/>
                      </a:cubicBezTo>
                      <a:cubicBezTo>
                        <a:pt x="38" y="19"/>
                        <a:pt x="41" y="21"/>
                        <a:pt x="38" y="24"/>
                      </a:cubicBezTo>
                      <a:cubicBezTo>
                        <a:pt x="36" y="28"/>
                        <a:pt x="36" y="22"/>
                        <a:pt x="33" y="23"/>
                      </a:cubicBezTo>
                      <a:cubicBezTo>
                        <a:pt x="31" y="24"/>
                        <a:pt x="28" y="20"/>
                        <a:pt x="26" y="23"/>
                      </a:cubicBezTo>
                      <a:cubicBezTo>
                        <a:pt x="25" y="25"/>
                        <a:pt x="21" y="23"/>
                        <a:pt x="16" y="22"/>
                      </a:cubicBezTo>
                      <a:cubicBezTo>
                        <a:pt x="12" y="21"/>
                        <a:pt x="10" y="15"/>
                        <a:pt x="6" y="15"/>
                      </a:cubicBezTo>
                      <a:cubicBezTo>
                        <a:pt x="4" y="14"/>
                        <a:pt x="2" y="16"/>
                        <a:pt x="0" y="19"/>
                      </a:cubicBezTo>
                      <a:cubicBezTo>
                        <a:pt x="4" y="21"/>
                        <a:pt x="6" y="24"/>
                        <a:pt x="10" y="26"/>
                      </a:cubicBezTo>
                      <a:cubicBezTo>
                        <a:pt x="15" y="29"/>
                        <a:pt x="24" y="31"/>
                        <a:pt x="23" y="34"/>
                      </a:cubicBezTo>
                      <a:cubicBezTo>
                        <a:pt x="23" y="37"/>
                        <a:pt x="22" y="42"/>
                        <a:pt x="24" y="43"/>
                      </a:cubicBezTo>
                      <a:cubicBezTo>
                        <a:pt x="26" y="44"/>
                        <a:pt x="23" y="50"/>
                        <a:pt x="26" y="51"/>
                      </a:cubicBezTo>
                      <a:cubicBezTo>
                        <a:pt x="28" y="52"/>
                        <a:pt x="28" y="59"/>
                        <a:pt x="25" y="59"/>
                      </a:cubicBezTo>
                      <a:cubicBezTo>
                        <a:pt x="23" y="59"/>
                        <a:pt x="26" y="62"/>
                        <a:pt x="27" y="64"/>
                      </a:cubicBezTo>
                      <a:cubicBezTo>
                        <a:pt x="28" y="64"/>
                        <a:pt x="28" y="66"/>
                        <a:pt x="28" y="68"/>
                      </a:cubicBezTo>
                      <a:cubicBezTo>
                        <a:pt x="31" y="69"/>
                        <a:pt x="33" y="70"/>
                        <a:pt x="36" y="71"/>
                      </a:cubicBezTo>
                      <a:cubicBezTo>
                        <a:pt x="39" y="73"/>
                        <a:pt x="39" y="75"/>
                        <a:pt x="39" y="78"/>
                      </a:cubicBezTo>
                      <a:cubicBezTo>
                        <a:pt x="39" y="81"/>
                        <a:pt x="39" y="83"/>
                        <a:pt x="37" y="82"/>
                      </a:cubicBezTo>
                      <a:cubicBezTo>
                        <a:pt x="36" y="80"/>
                        <a:pt x="33" y="82"/>
                        <a:pt x="32" y="86"/>
                      </a:cubicBezTo>
                      <a:cubicBezTo>
                        <a:pt x="31" y="90"/>
                        <a:pt x="26" y="94"/>
                        <a:pt x="23" y="95"/>
                      </a:cubicBezTo>
                      <a:cubicBezTo>
                        <a:pt x="20" y="95"/>
                        <a:pt x="20" y="98"/>
                        <a:pt x="18" y="99"/>
                      </a:cubicBezTo>
                      <a:cubicBezTo>
                        <a:pt x="15" y="100"/>
                        <a:pt x="13" y="101"/>
                        <a:pt x="13" y="104"/>
                      </a:cubicBezTo>
                      <a:cubicBezTo>
                        <a:pt x="13" y="107"/>
                        <a:pt x="9" y="107"/>
                        <a:pt x="6" y="107"/>
                      </a:cubicBezTo>
                      <a:cubicBezTo>
                        <a:pt x="4" y="107"/>
                        <a:pt x="4" y="112"/>
                        <a:pt x="2" y="113"/>
                      </a:cubicBezTo>
                      <a:cubicBezTo>
                        <a:pt x="0" y="114"/>
                        <a:pt x="1" y="116"/>
                        <a:pt x="3" y="118"/>
                      </a:cubicBezTo>
                      <a:cubicBezTo>
                        <a:pt x="5" y="121"/>
                        <a:pt x="3" y="123"/>
                        <a:pt x="4" y="124"/>
                      </a:cubicBezTo>
                      <a:cubicBezTo>
                        <a:pt x="4" y="126"/>
                        <a:pt x="7" y="130"/>
                        <a:pt x="5" y="135"/>
                      </a:cubicBezTo>
                      <a:cubicBezTo>
                        <a:pt x="3" y="139"/>
                        <a:pt x="1" y="145"/>
                        <a:pt x="3" y="144"/>
                      </a:cubicBezTo>
                      <a:cubicBezTo>
                        <a:pt x="5" y="144"/>
                        <a:pt x="9" y="148"/>
                        <a:pt x="11" y="148"/>
                      </a:cubicBezTo>
                      <a:cubicBezTo>
                        <a:pt x="14" y="147"/>
                        <a:pt x="14" y="151"/>
                        <a:pt x="17" y="150"/>
                      </a:cubicBezTo>
                      <a:cubicBezTo>
                        <a:pt x="19" y="150"/>
                        <a:pt x="19" y="153"/>
                        <a:pt x="27" y="153"/>
                      </a:cubicBezTo>
                      <a:cubicBezTo>
                        <a:pt x="34" y="152"/>
                        <a:pt x="49" y="146"/>
                        <a:pt x="55" y="146"/>
                      </a:cubicBezTo>
                      <a:cubicBezTo>
                        <a:pt x="59" y="146"/>
                        <a:pt x="61" y="146"/>
                        <a:pt x="63" y="145"/>
                      </a:cubicBezTo>
                      <a:cubicBezTo>
                        <a:pt x="65" y="143"/>
                        <a:pt x="66" y="141"/>
                        <a:pt x="68" y="140"/>
                      </a:cubicBezTo>
                      <a:cubicBezTo>
                        <a:pt x="72" y="136"/>
                        <a:pt x="80" y="133"/>
                        <a:pt x="82" y="12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9" name="Freeform 355">
                  <a:extLst>
                    <a:ext uri="{FF2B5EF4-FFF2-40B4-BE49-F238E27FC236}">
                      <a16:creationId xmlns:a16="http://schemas.microsoft.com/office/drawing/2014/main" id="{E614D4D3-DCFD-C441-A87D-81E66DA9258C}"/>
                    </a:ext>
                  </a:extLst>
                </p:cNvPr>
                <p:cNvSpPr>
                  <a:spLocks noEditPoints="1"/>
                </p:cNvSpPr>
                <p:nvPr/>
              </p:nvSpPr>
              <p:spPr bwMode="auto">
                <a:xfrm>
                  <a:off x="5672138" y="2387714"/>
                  <a:ext cx="296863" cy="247650"/>
                </a:xfrm>
                <a:custGeom>
                  <a:avLst/>
                  <a:gdLst>
                    <a:gd name="T0" fmla="*/ 117 w 134"/>
                    <a:gd name="T1" fmla="*/ 25 h 112"/>
                    <a:gd name="T2" fmla="*/ 113 w 134"/>
                    <a:gd name="T3" fmla="*/ 24 h 112"/>
                    <a:gd name="T4" fmla="*/ 107 w 134"/>
                    <a:gd name="T5" fmla="*/ 21 h 112"/>
                    <a:gd name="T6" fmla="*/ 97 w 134"/>
                    <a:gd name="T7" fmla="*/ 19 h 112"/>
                    <a:gd name="T8" fmla="*/ 92 w 134"/>
                    <a:gd name="T9" fmla="*/ 16 h 112"/>
                    <a:gd name="T10" fmla="*/ 90 w 134"/>
                    <a:gd name="T11" fmla="*/ 12 h 112"/>
                    <a:gd name="T12" fmla="*/ 86 w 134"/>
                    <a:gd name="T13" fmla="*/ 14 h 112"/>
                    <a:gd name="T14" fmla="*/ 83 w 134"/>
                    <a:gd name="T15" fmla="*/ 11 h 112"/>
                    <a:gd name="T16" fmla="*/ 77 w 134"/>
                    <a:gd name="T17" fmla="*/ 7 h 112"/>
                    <a:gd name="T18" fmla="*/ 73 w 134"/>
                    <a:gd name="T19" fmla="*/ 5 h 112"/>
                    <a:gd name="T20" fmla="*/ 70 w 134"/>
                    <a:gd name="T21" fmla="*/ 1 h 112"/>
                    <a:gd name="T22" fmla="*/ 68 w 134"/>
                    <a:gd name="T23" fmla="*/ 0 h 112"/>
                    <a:gd name="T24" fmla="*/ 66 w 134"/>
                    <a:gd name="T25" fmla="*/ 0 h 112"/>
                    <a:gd name="T26" fmla="*/ 61 w 134"/>
                    <a:gd name="T27" fmla="*/ 8 h 112"/>
                    <a:gd name="T28" fmla="*/ 51 w 134"/>
                    <a:gd name="T29" fmla="*/ 14 h 112"/>
                    <a:gd name="T30" fmla="*/ 45 w 134"/>
                    <a:gd name="T31" fmla="*/ 21 h 112"/>
                    <a:gd name="T32" fmla="*/ 34 w 134"/>
                    <a:gd name="T33" fmla="*/ 17 h 112"/>
                    <a:gd name="T34" fmla="*/ 29 w 134"/>
                    <a:gd name="T35" fmla="*/ 20 h 112"/>
                    <a:gd name="T36" fmla="*/ 30 w 134"/>
                    <a:gd name="T37" fmla="*/ 30 h 112"/>
                    <a:gd name="T38" fmla="*/ 22 w 134"/>
                    <a:gd name="T39" fmla="*/ 30 h 112"/>
                    <a:gd name="T40" fmla="*/ 16 w 134"/>
                    <a:gd name="T41" fmla="*/ 27 h 112"/>
                    <a:gd name="T42" fmla="*/ 7 w 134"/>
                    <a:gd name="T43" fmla="*/ 28 h 112"/>
                    <a:gd name="T44" fmla="*/ 2 w 134"/>
                    <a:gd name="T45" fmla="*/ 32 h 112"/>
                    <a:gd name="T46" fmla="*/ 3 w 134"/>
                    <a:gd name="T47" fmla="*/ 38 h 112"/>
                    <a:gd name="T48" fmla="*/ 15 w 134"/>
                    <a:gd name="T49" fmla="*/ 42 h 112"/>
                    <a:gd name="T50" fmla="*/ 23 w 134"/>
                    <a:gd name="T51" fmla="*/ 44 h 112"/>
                    <a:gd name="T52" fmla="*/ 26 w 134"/>
                    <a:gd name="T53" fmla="*/ 48 h 112"/>
                    <a:gd name="T54" fmla="*/ 33 w 134"/>
                    <a:gd name="T55" fmla="*/ 56 h 112"/>
                    <a:gd name="T56" fmla="*/ 36 w 134"/>
                    <a:gd name="T57" fmla="*/ 63 h 112"/>
                    <a:gd name="T58" fmla="*/ 34 w 134"/>
                    <a:gd name="T59" fmla="*/ 74 h 112"/>
                    <a:gd name="T60" fmla="*/ 30 w 134"/>
                    <a:gd name="T61" fmla="*/ 90 h 112"/>
                    <a:gd name="T62" fmla="*/ 29 w 134"/>
                    <a:gd name="T63" fmla="*/ 91 h 112"/>
                    <a:gd name="T64" fmla="*/ 35 w 134"/>
                    <a:gd name="T65" fmla="*/ 93 h 112"/>
                    <a:gd name="T66" fmla="*/ 43 w 134"/>
                    <a:gd name="T67" fmla="*/ 97 h 112"/>
                    <a:gd name="T68" fmla="*/ 51 w 134"/>
                    <a:gd name="T69" fmla="*/ 97 h 112"/>
                    <a:gd name="T70" fmla="*/ 55 w 134"/>
                    <a:gd name="T71" fmla="*/ 98 h 112"/>
                    <a:gd name="T72" fmla="*/ 66 w 134"/>
                    <a:gd name="T73" fmla="*/ 100 h 112"/>
                    <a:gd name="T74" fmla="*/ 75 w 134"/>
                    <a:gd name="T75" fmla="*/ 101 h 112"/>
                    <a:gd name="T76" fmla="*/ 75 w 134"/>
                    <a:gd name="T77" fmla="*/ 98 h 112"/>
                    <a:gd name="T78" fmla="*/ 82 w 134"/>
                    <a:gd name="T79" fmla="*/ 89 h 112"/>
                    <a:gd name="T80" fmla="*/ 99 w 134"/>
                    <a:gd name="T81" fmla="*/ 93 h 112"/>
                    <a:gd name="T82" fmla="*/ 109 w 134"/>
                    <a:gd name="T83" fmla="*/ 89 h 112"/>
                    <a:gd name="T84" fmla="*/ 115 w 134"/>
                    <a:gd name="T85" fmla="*/ 86 h 112"/>
                    <a:gd name="T86" fmla="*/ 116 w 134"/>
                    <a:gd name="T87" fmla="*/ 83 h 112"/>
                    <a:gd name="T88" fmla="*/ 112 w 134"/>
                    <a:gd name="T89" fmla="*/ 81 h 112"/>
                    <a:gd name="T90" fmla="*/ 110 w 134"/>
                    <a:gd name="T91" fmla="*/ 77 h 112"/>
                    <a:gd name="T92" fmla="*/ 107 w 134"/>
                    <a:gd name="T93" fmla="*/ 72 h 112"/>
                    <a:gd name="T94" fmla="*/ 109 w 134"/>
                    <a:gd name="T95" fmla="*/ 70 h 112"/>
                    <a:gd name="T96" fmla="*/ 111 w 134"/>
                    <a:gd name="T97" fmla="*/ 66 h 112"/>
                    <a:gd name="T98" fmla="*/ 110 w 134"/>
                    <a:gd name="T99" fmla="*/ 62 h 112"/>
                    <a:gd name="T100" fmla="*/ 108 w 134"/>
                    <a:gd name="T101" fmla="*/ 57 h 112"/>
                    <a:gd name="T102" fmla="*/ 104 w 134"/>
                    <a:gd name="T103" fmla="*/ 57 h 112"/>
                    <a:gd name="T104" fmla="*/ 103 w 134"/>
                    <a:gd name="T105" fmla="*/ 54 h 112"/>
                    <a:gd name="T106" fmla="*/ 109 w 134"/>
                    <a:gd name="T107" fmla="*/ 47 h 112"/>
                    <a:gd name="T108" fmla="*/ 114 w 134"/>
                    <a:gd name="T109" fmla="*/ 43 h 112"/>
                    <a:gd name="T110" fmla="*/ 116 w 134"/>
                    <a:gd name="T111" fmla="*/ 36 h 112"/>
                    <a:gd name="T112" fmla="*/ 119 w 134"/>
                    <a:gd name="T113" fmla="*/ 28 h 112"/>
                    <a:gd name="T114" fmla="*/ 117 w 134"/>
                    <a:gd name="T115" fmla="*/ 25 h 112"/>
                    <a:gd name="T116" fmla="*/ 132 w 134"/>
                    <a:gd name="T117" fmla="*/ 94 h 112"/>
                    <a:gd name="T118" fmla="*/ 126 w 134"/>
                    <a:gd name="T119" fmla="*/ 99 h 112"/>
                    <a:gd name="T120" fmla="*/ 130 w 134"/>
                    <a:gd name="T121" fmla="*/ 111 h 112"/>
                    <a:gd name="T122" fmla="*/ 132 w 134"/>
                    <a:gd name="T123" fmla="*/ 9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112">
                      <a:moveTo>
                        <a:pt x="117" y="25"/>
                      </a:moveTo>
                      <a:cubicBezTo>
                        <a:pt x="116" y="25"/>
                        <a:pt x="115" y="24"/>
                        <a:pt x="113" y="24"/>
                      </a:cubicBezTo>
                      <a:cubicBezTo>
                        <a:pt x="110" y="24"/>
                        <a:pt x="108" y="22"/>
                        <a:pt x="107" y="21"/>
                      </a:cubicBezTo>
                      <a:cubicBezTo>
                        <a:pt x="105" y="19"/>
                        <a:pt x="99" y="19"/>
                        <a:pt x="97" y="19"/>
                      </a:cubicBezTo>
                      <a:cubicBezTo>
                        <a:pt x="95" y="20"/>
                        <a:pt x="94" y="16"/>
                        <a:pt x="92" y="16"/>
                      </a:cubicBezTo>
                      <a:cubicBezTo>
                        <a:pt x="90" y="17"/>
                        <a:pt x="90" y="14"/>
                        <a:pt x="90" y="12"/>
                      </a:cubicBezTo>
                      <a:cubicBezTo>
                        <a:pt x="90" y="10"/>
                        <a:pt x="88" y="13"/>
                        <a:pt x="86" y="14"/>
                      </a:cubicBezTo>
                      <a:cubicBezTo>
                        <a:pt x="84" y="15"/>
                        <a:pt x="83" y="12"/>
                        <a:pt x="83" y="11"/>
                      </a:cubicBezTo>
                      <a:cubicBezTo>
                        <a:pt x="83" y="10"/>
                        <a:pt x="79" y="8"/>
                        <a:pt x="77" y="7"/>
                      </a:cubicBezTo>
                      <a:cubicBezTo>
                        <a:pt x="76" y="6"/>
                        <a:pt x="74" y="3"/>
                        <a:pt x="73" y="5"/>
                      </a:cubicBezTo>
                      <a:cubicBezTo>
                        <a:pt x="72" y="6"/>
                        <a:pt x="70" y="3"/>
                        <a:pt x="70" y="1"/>
                      </a:cubicBezTo>
                      <a:cubicBezTo>
                        <a:pt x="69" y="0"/>
                        <a:pt x="69" y="1"/>
                        <a:pt x="68" y="0"/>
                      </a:cubicBezTo>
                      <a:cubicBezTo>
                        <a:pt x="68" y="0"/>
                        <a:pt x="67" y="0"/>
                        <a:pt x="66" y="0"/>
                      </a:cubicBezTo>
                      <a:cubicBezTo>
                        <a:pt x="63" y="0"/>
                        <a:pt x="60" y="3"/>
                        <a:pt x="61" y="8"/>
                      </a:cubicBezTo>
                      <a:cubicBezTo>
                        <a:pt x="61" y="13"/>
                        <a:pt x="57" y="14"/>
                        <a:pt x="51" y="14"/>
                      </a:cubicBezTo>
                      <a:cubicBezTo>
                        <a:pt x="46" y="15"/>
                        <a:pt x="48" y="19"/>
                        <a:pt x="45" y="21"/>
                      </a:cubicBezTo>
                      <a:cubicBezTo>
                        <a:pt x="43" y="23"/>
                        <a:pt x="35" y="20"/>
                        <a:pt x="34" y="17"/>
                      </a:cubicBezTo>
                      <a:cubicBezTo>
                        <a:pt x="33" y="14"/>
                        <a:pt x="26" y="17"/>
                        <a:pt x="29" y="20"/>
                      </a:cubicBezTo>
                      <a:cubicBezTo>
                        <a:pt x="32" y="24"/>
                        <a:pt x="32" y="29"/>
                        <a:pt x="30" y="30"/>
                      </a:cubicBezTo>
                      <a:cubicBezTo>
                        <a:pt x="28" y="31"/>
                        <a:pt x="24" y="28"/>
                        <a:pt x="22" y="30"/>
                      </a:cubicBezTo>
                      <a:cubicBezTo>
                        <a:pt x="20" y="31"/>
                        <a:pt x="19" y="28"/>
                        <a:pt x="16" y="27"/>
                      </a:cubicBezTo>
                      <a:cubicBezTo>
                        <a:pt x="13" y="26"/>
                        <a:pt x="12" y="28"/>
                        <a:pt x="7" y="28"/>
                      </a:cubicBezTo>
                      <a:cubicBezTo>
                        <a:pt x="3" y="28"/>
                        <a:pt x="0" y="30"/>
                        <a:pt x="2" y="32"/>
                      </a:cubicBezTo>
                      <a:cubicBezTo>
                        <a:pt x="4" y="34"/>
                        <a:pt x="2" y="36"/>
                        <a:pt x="3" y="38"/>
                      </a:cubicBezTo>
                      <a:cubicBezTo>
                        <a:pt x="4" y="40"/>
                        <a:pt x="10" y="39"/>
                        <a:pt x="15" y="42"/>
                      </a:cubicBezTo>
                      <a:cubicBezTo>
                        <a:pt x="20" y="44"/>
                        <a:pt x="21" y="42"/>
                        <a:pt x="23" y="44"/>
                      </a:cubicBezTo>
                      <a:cubicBezTo>
                        <a:pt x="25" y="46"/>
                        <a:pt x="26" y="45"/>
                        <a:pt x="26" y="48"/>
                      </a:cubicBezTo>
                      <a:cubicBezTo>
                        <a:pt x="26" y="51"/>
                        <a:pt x="29" y="55"/>
                        <a:pt x="33" y="56"/>
                      </a:cubicBezTo>
                      <a:cubicBezTo>
                        <a:pt x="38" y="57"/>
                        <a:pt x="34" y="60"/>
                        <a:pt x="36" y="63"/>
                      </a:cubicBezTo>
                      <a:cubicBezTo>
                        <a:pt x="37" y="66"/>
                        <a:pt x="34" y="70"/>
                        <a:pt x="34" y="74"/>
                      </a:cubicBezTo>
                      <a:cubicBezTo>
                        <a:pt x="35" y="78"/>
                        <a:pt x="32" y="89"/>
                        <a:pt x="30" y="90"/>
                      </a:cubicBezTo>
                      <a:cubicBezTo>
                        <a:pt x="30" y="91"/>
                        <a:pt x="30" y="91"/>
                        <a:pt x="29" y="91"/>
                      </a:cubicBezTo>
                      <a:cubicBezTo>
                        <a:pt x="31" y="92"/>
                        <a:pt x="34" y="92"/>
                        <a:pt x="35" y="93"/>
                      </a:cubicBezTo>
                      <a:cubicBezTo>
                        <a:pt x="37" y="94"/>
                        <a:pt x="41" y="96"/>
                        <a:pt x="43" y="97"/>
                      </a:cubicBezTo>
                      <a:cubicBezTo>
                        <a:pt x="46" y="99"/>
                        <a:pt x="51" y="99"/>
                        <a:pt x="51" y="97"/>
                      </a:cubicBezTo>
                      <a:cubicBezTo>
                        <a:pt x="51" y="95"/>
                        <a:pt x="53" y="96"/>
                        <a:pt x="55" y="98"/>
                      </a:cubicBezTo>
                      <a:cubicBezTo>
                        <a:pt x="57" y="99"/>
                        <a:pt x="63" y="100"/>
                        <a:pt x="66" y="100"/>
                      </a:cubicBezTo>
                      <a:cubicBezTo>
                        <a:pt x="68" y="101"/>
                        <a:pt x="72" y="101"/>
                        <a:pt x="75" y="101"/>
                      </a:cubicBezTo>
                      <a:cubicBezTo>
                        <a:pt x="75" y="100"/>
                        <a:pt x="75" y="99"/>
                        <a:pt x="75" y="98"/>
                      </a:cubicBezTo>
                      <a:cubicBezTo>
                        <a:pt x="73" y="93"/>
                        <a:pt x="78" y="90"/>
                        <a:pt x="82" y="89"/>
                      </a:cubicBezTo>
                      <a:cubicBezTo>
                        <a:pt x="87" y="89"/>
                        <a:pt x="96" y="91"/>
                        <a:pt x="99" y="93"/>
                      </a:cubicBezTo>
                      <a:cubicBezTo>
                        <a:pt x="101" y="95"/>
                        <a:pt x="105" y="94"/>
                        <a:pt x="109" y="89"/>
                      </a:cubicBezTo>
                      <a:cubicBezTo>
                        <a:pt x="112" y="87"/>
                        <a:pt x="114" y="86"/>
                        <a:pt x="115" y="86"/>
                      </a:cubicBezTo>
                      <a:cubicBezTo>
                        <a:pt x="115" y="85"/>
                        <a:pt x="116" y="84"/>
                        <a:pt x="116" y="83"/>
                      </a:cubicBezTo>
                      <a:cubicBezTo>
                        <a:pt x="117" y="81"/>
                        <a:pt x="114" y="81"/>
                        <a:pt x="112" y="81"/>
                      </a:cubicBezTo>
                      <a:cubicBezTo>
                        <a:pt x="110" y="81"/>
                        <a:pt x="108" y="79"/>
                        <a:pt x="110" y="77"/>
                      </a:cubicBezTo>
                      <a:cubicBezTo>
                        <a:pt x="111" y="74"/>
                        <a:pt x="109" y="74"/>
                        <a:pt x="107" y="72"/>
                      </a:cubicBezTo>
                      <a:cubicBezTo>
                        <a:pt x="106" y="70"/>
                        <a:pt x="108" y="70"/>
                        <a:pt x="109" y="70"/>
                      </a:cubicBezTo>
                      <a:cubicBezTo>
                        <a:pt x="110" y="69"/>
                        <a:pt x="112" y="67"/>
                        <a:pt x="111" y="66"/>
                      </a:cubicBezTo>
                      <a:cubicBezTo>
                        <a:pt x="110" y="66"/>
                        <a:pt x="109" y="64"/>
                        <a:pt x="110" y="62"/>
                      </a:cubicBezTo>
                      <a:cubicBezTo>
                        <a:pt x="111" y="59"/>
                        <a:pt x="108" y="59"/>
                        <a:pt x="108" y="57"/>
                      </a:cubicBezTo>
                      <a:cubicBezTo>
                        <a:pt x="108" y="55"/>
                        <a:pt x="106" y="55"/>
                        <a:pt x="104" y="57"/>
                      </a:cubicBezTo>
                      <a:cubicBezTo>
                        <a:pt x="102" y="59"/>
                        <a:pt x="102" y="57"/>
                        <a:pt x="103" y="54"/>
                      </a:cubicBezTo>
                      <a:cubicBezTo>
                        <a:pt x="104" y="50"/>
                        <a:pt x="108" y="49"/>
                        <a:pt x="109" y="47"/>
                      </a:cubicBezTo>
                      <a:cubicBezTo>
                        <a:pt x="109" y="45"/>
                        <a:pt x="112" y="43"/>
                        <a:pt x="114" y="43"/>
                      </a:cubicBezTo>
                      <a:cubicBezTo>
                        <a:pt x="115" y="43"/>
                        <a:pt x="115" y="38"/>
                        <a:pt x="116" y="36"/>
                      </a:cubicBezTo>
                      <a:cubicBezTo>
                        <a:pt x="116" y="33"/>
                        <a:pt x="117" y="31"/>
                        <a:pt x="119" y="28"/>
                      </a:cubicBezTo>
                      <a:cubicBezTo>
                        <a:pt x="122" y="26"/>
                        <a:pt x="119" y="25"/>
                        <a:pt x="117" y="25"/>
                      </a:cubicBezTo>
                      <a:close/>
                      <a:moveTo>
                        <a:pt x="132" y="94"/>
                      </a:moveTo>
                      <a:cubicBezTo>
                        <a:pt x="130" y="94"/>
                        <a:pt x="130" y="97"/>
                        <a:pt x="126" y="99"/>
                      </a:cubicBezTo>
                      <a:cubicBezTo>
                        <a:pt x="122" y="101"/>
                        <a:pt x="126" y="112"/>
                        <a:pt x="130" y="111"/>
                      </a:cubicBezTo>
                      <a:cubicBezTo>
                        <a:pt x="134" y="110"/>
                        <a:pt x="133" y="94"/>
                        <a:pt x="132" y="9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0" name="Freeform 356">
                  <a:extLst>
                    <a:ext uri="{FF2B5EF4-FFF2-40B4-BE49-F238E27FC236}">
                      <a16:creationId xmlns:a16="http://schemas.microsoft.com/office/drawing/2014/main" id="{65F9750E-2075-7E47-9CFC-CBB8925EC113}"/>
                    </a:ext>
                  </a:extLst>
                </p:cNvPr>
                <p:cNvSpPr>
                  <a:spLocks noEditPoints="1"/>
                </p:cNvSpPr>
                <p:nvPr/>
              </p:nvSpPr>
              <p:spPr bwMode="auto">
                <a:xfrm>
                  <a:off x="4287838" y="1206614"/>
                  <a:ext cx="1239838" cy="927100"/>
                </a:xfrm>
                <a:custGeom>
                  <a:avLst/>
                  <a:gdLst>
                    <a:gd name="T0" fmla="*/ 491 w 560"/>
                    <a:gd name="T1" fmla="*/ 49 h 418"/>
                    <a:gd name="T2" fmla="*/ 450 w 560"/>
                    <a:gd name="T3" fmla="*/ 68 h 418"/>
                    <a:gd name="T4" fmla="*/ 448 w 560"/>
                    <a:gd name="T5" fmla="*/ 43 h 418"/>
                    <a:gd name="T6" fmla="*/ 400 w 560"/>
                    <a:gd name="T7" fmla="*/ 39 h 418"/>
                    <a:gd name="T8" fmla="*/ 447 w 560"/>
                    <a:gd name="T9" fmla="*/ 32 h 418"/>
                    <a:gd name="T10" fmla="*/ 443 w 560"/>
                    <a:gd name="T11" fmla="*/ 14 h 418"/>
                    <a:gd name="T12" fmla="*/ 378 w 560"/>
                    <a:gd name="T13" fmla="*/ 1 h 418"/>
                    <a:gd name="T14" fmla="*/ 318 w 560"/>
                    <a:gd name="T15" fmla="*/ 9 h 418"/>
                    <a:gd name="T16" fmla="*/ 273 w 560"/>
                    <a:gd name="T17" fmla="*/ 9 h 418"/>
                    <a:gd name="T18" fmla="*/ 236 w 560"/>
                    <a:gd name="T19" fmla="*/ 26 h 418"/>
                    <a:gd name="T20" fmla="*/ 227 w 560"/>
                    <a:gd name="T21" fmla="*/ 31 h 418"/>
                    <a:gd name="T22" fmla="*/ 200 w 560"/>
                    <a:gd name="T23" fmla="*/ 39 h 418"/>
                    <a:gd name="T24" fmla="*/ 175 w 560"/>
                    <a:gd name="T25" fmla="*/ 47 h 418"/>
                    <a:gd name="T26" fmla="*/ 132 w 560"/>
                    <a:gd name="T27" fmla="*/ 39 h 418"/>
                    <a:gd name="T28" fmla="*/ 108 w 560"/>
                    <a:gd name="T29" fmla="*/ 57 h 418"/>
                    <a:gd name="T30" fmla="*/ 71 w 560"/>
                    <a:gd name="T31" fmla="*/ 81 h 418"/>
                    <a:gd name="T32" fmla="*/ 0 w 560"/>
                    <a:gd name="T33" fmla="*/ 116 h 418"/>
                    <a:gd name="T34" fmla="*/ 46 w 560"/>
                    <a:gd name="T35" fmla="*/ 129 h 418"/>
                    <a:gd name="T36" fmla="*/ 13 w 560"/>
                    <a:gd name="T37" fmla="*/ 140 h 418"/>
                    <a:gd name="T38" fmla="*/ 41 w 560"/>
                    <a:gd name="T39" fmla="*/ 158 h 418"/>
                    <a:gd name="T40" fmla="*/ 77 w 560"/>
                    <a:gd name="T41" fmla="*/ 156 h 418"/>
                    <a:gd name="T42" fmla="*/ 132 w 560"/>
                    <a:gd name="T43" fmla="*/ 171 h 418"/>
                    <a:gd name="T44" fmla="*/ 159 w 560"/>
                    <a:gd name="T45" fmla="*/ 208 h 418"/>
                    <a:gd name="T46" fmla="*/ 164 w 560"/>
                    <a:gd name="T47" fmla="*/ 242 h 418"/>
                    <a:gd name="T48" fmla="*/ 198 w 560"/>
                    <a:gd name="T49" fmla="*/ 253 h 418"/>
                    <a:gd name="T50" fmla="*/ 195 w 560"/>
                    <a:gd name="T51" fmla="*/ 266 h 418"/>
                    <a:gd name="T52" fmla="*/ 189 w 560"/>
                    <a:gd name="T53" fmla="*/ 289 h 418"/>
                    <a:gd name="T54" fmla="*/ 183 w 560"/>
                    <a:gd name="T55" fmla="*/ 317 h 418"/>
                    <a:gd name="T56" fmla="*/ 191 w 560"/>
                    <a:gd name="T57" fmla="*/ 354 h 418"/>
                    <a:gd name="T58" fmla="*/ 208 w 560"/>
                    <a:gd name="T59" fmla="*/ 376 h 418"/>
                    <a:gd name="T60" fmla="*/ 233 w 560"/>
                    <a:gd name="T61" fmla="*/ 404 h 418"/>
                    <a:gd name="T62" fmla="*/ 268 w 560"/>
                    <a:gd name="T63" fmla="*/ 418 h 418"/>
                    <a:gd name="T64" fmla="*/ 279 w 560"/>
                    <a:gd name="T65" fmla="*/ 382 h 418"/>
                    <a:gd name="T66" fmla="*/ 294 w 560"/>
                    <a:gd name="T67" fmla="*/ 364 h 418"/>
                    <a:gd name="T68" fmla="*/ 296 w 560"/>
                    <a:gd name="T69" fmla="*/ 347 h 418"/>
                    <a:gd name="T70" fmla="*/ 311 w 560"/>
                    <a:gd name="T71" fmla="*/ 335 h 418"/>
                    <a:gd name="T72" fmla="*/ 325 w 560"/>
                    <a:gd name="T73" fmla="*/ 332 h 418"/>
                    <a:gd name="T74" fmla="*/ 374 w 560"/>
                    <a:gd name="T75" fmla="*/ 300 h 418"/>
                    <a:gd name="T76" fmla="*/ 405 w 560"/>
                    <a:gd name="T77" fmla="*/ 291 h 418"/>
                    <a:gd name="T78" fmla="*/ 467 w 560"/>
                    <a:gd name="T79" fmla="*/ 264 h 418"/>
                    <a:gd name="T80" fmla="*/ 433 w 560"/>
                    <a:gd name="T81" fmla="*/ 257 h 418"/>
                    <a:gd name="T82" fmla="*/ 468 w 560"/>
                    <a:gd name="T83" fmla="*/ 259 h 418"/>
                    <a:gd name="T84" fmla="*/ 461 w 560"/>
                    <a:gd name="T85" fmla="*/ 227 h 418"/>
                    <a:gd name="T86" fmla="*/ 443 w 560"/>
                    <a:gd name="T87" fmla="*/ 212 h 418"/>
                    <a:gd name="T88" fmla="*/ 483 w 560"/>
                    <a:gd name="T89" fmla="*/ 206 h 418"/>
                    <a:gd name="T90" fmla="*/ 493 w 560"/>
                    <a:gd name="T91" fmla="*/ 187 h 418"/>
                    <a:gd name="T92" fmla="*/ 488 w 560"/>
                    <a:gd name="T93" fmla="*/ 157 h 418"/>
                    <a:gd name="T94" fmla="*/ 478 w 560"/>
                    <a:gd name="T95" fmla="*/ 145 h 418"/>
                    <a:gd name="T96" fmla="*/ 482 w 560"/>
                    <a:gd name="T97" fmla="*/ 132 h 418"/>
                    <a:gd name="T98" fmla="*/ 469 w 560"/>
                    <a:gd name="T99" fmla="*/ 125 h 418"/>
                    <a:gd name="T100" fmla="*/ 506 w 560"/>
                    <a:gd name="T101" fmla="*/ 87 h 418"/>
                    <a:gd name="T102" fmla="*/ 497 w 560"/>
                    <a:gd name="T103" fmla="*/ 77 h 418"/>
                    <a:gd name="T104" fmla="*/ 507 w 560"/>
                    <a:gd name="T105" fmla="*/ 67 h 418"/>
                    <a:gd name="T106" fmla="*/ 560 w 560"/>
                    <a:gd name="T107" fmla="*/ 48 h 418"/>
                    <a:gd name="T108" fmla="*/ 185 w 560"/>
                    <a:gd name="T109" fmla="*/ 267 h 418"/>
                    <a:gd name="T110" fmla="*/ 175 w 560"/>
                    <a:gd name="T111" fmla="*/ 27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0" h="418">
                      <a:moveTo>
                        <a:pt x="528" y="39"/>
                      </a:moveTo>
                      <a:cubicBezTo>
                        <a:pt x="518" y="39"/>
                        <a:pt x="510" y="41"/>
                        <a:pt x="510" y="48"/>
                      </a:cubicBezTo>
                      <a:cubicBezTo>
                        <a:pt x="509" y="55"/>
                        <a:pt x="496" y="46"/>
                        <a:pt x="491" y="49"/>
                      </a:cubicBezTo>
                      <a:cubicBezTo>
                        <a:pt x="486" y="51"/>
                        <a:pt x="488" y="43"/>
                        <a:pt x="483" y="46"/>
                      </a:cubicBezTo>
                      <a:cubicBezTo>
                        <a:pt x="478" y="48"/>
                        <a:pt x="472" y="55"/>
                        <a:pt x="465" y="58"/>
                      </a:cubicBezTo>
                      <a:cubicBezTo>
                        <a:pt x="459" y="60"/>
                        <a:pt x="454" y="67"/>
                        <a:pt x="450" y="68"/>
                      </a:cubicBezTo>
                      <a:cubicBezTo>
                        <a:pt x="446" y="68"/>
                        <a:pt x="458" y="55"/>
                        <a:pt x="465" y="49"/>
                      </a:cubicBezTo>
                      <a:cubicBezTo>
                        <a:pt x="471" y="42"/>
                        <a:pt x="468" y="35"/>
                        <a:pt x="459" y="35"/>
                      </a:cubicBezTo>
                      <a:cubicBezTo>
                        <a:pt x="451" y="36"/>
                        <a:pt x="452" y="42"/>
                        <a:pt x="448" y="43"/>
                      </a:cubicBezTo>
                      <a:cubicBezTo>
                        <a:pt x="443" y="44"/>
                        <a:pt x="419" y="55"/>
                        <a:pt x="418" y="52"/>
                      </a:cubicBezTo>
                      <a:cubicBezTo>
                        <a:pt x="417" y="48"/>
                        <a:pt x="438" y="43"/>
                        <a:pt x="437" y="40"/>
                      </a:cubicBezTo>
                      <a:cubicBezTo>
                        <a:pt x="437" y="38"/>
                        <a:pt x="412" y="37"/>
                        <a:pt x="400" y="39"/>
                      </a:cubicBezTo>
                      <a:cubicBezTo>
                        <a:pt x="389" y="41"/>
                        <a:pt x="369" y="47"/>
                        <a:pt x="369" y="44"/>
                      </a:cubicBezTo>
                      <a:cubicBezTo>
                        <a:pt x="368" y="41"/>
                        <a:pt x="392" y="36"/>
                        <a:pt x="404" y="35"/>
                      </a:cubicBezTo>
                      <a:cubicBezTo>
                        <a:pt x="416" y="33"/>
                        <a:pt x="438" y="35"/>
                        <a:pt x="447" y="32"/>
                      </a:cubicBezTo>
                      <a:cubicBezTo>
                        <a:pt x="456" y="28"/>
                        <a:pt x="470" y="28"/>
                        <a:pt x="472" y="25"/>
                      </a:cubicBezTo>
                      <a:cubicBezTo>
                        <a:pt x="475" y="22"/>
                        <a:pt x="462" y="18"/>
                        <a:pt x="455" y="18"/>
                      </a:cubicBezTo>
                      <a:cubicBezTo>
                        <a:pt x="449" y="18"/>
                        <a:pt x="442" y="17"/>
                        <a:pt x="443" y="14"/>
                      </a:cubicBezTo>
                      <a:cubicBezTo>
                        <a:pt x="443" y="11"/>
                        <a:pt x="433" y="10"/>
                        <a:pt x="432" y="8"/>
                      </a:cubicBezTo>
                      <a:cubicBezTo>
                        <a:pt x="431" y="5"/>
                        <a:pt x="410" y="7"/>
                        <a:pt x="406" y="4"/>
                      </a:cubicBezTo>
                      <a:cubicBezTo>
                        <a:pt x="402" y="2"/>
                        <a:pt x="389" y="0"/>
                        <a:pt x="378" y="1"/>
                      </a:cubicBezTo>
                      <a:cubicBezTo>
                        <a:pt x="367" y="2"/>
                        <a:pt x="345" y="2"/>
                        <a:pt x="340" y="2"/>
                      </a:cubicBezTo>
                      <a:cubicBezTo>
                        <a:pt x="335" y="3"/>
                        <a:pt x="332" y="5"/>
                        <a:pt x="327" y="4"/>
                      </a:cubicBezTo>
                      <a:cubicBezTo>
                        <a:pt x="323" y="4"/>
                        <a:pt x="316" y="6"/>
                        <a:pt x="318" y="9"/>
                      </a:cubicBezTo>
                      <a:cubicBezTo>
                        <a:pt x="323" y="14"/>
                        <a:pt x="311" y="16"/>
                        <a:pt x="312" y="12"/>
                      </a:cubicBezTo>
                      <a:cubicBezTo>
                        <a:pt x="313" y="8"/>
                        <a:pt x="301" y="6"/>
                        <a:pt x="298" y="9"/>
                      </a:cubicBezTo>
                      <a:cubicBezTo>
                        <a:pt x="294" y="13"/>
                        <a:pt x="276" y="6"/>
                        <a:pt x="273" y="9"/>
                      </a:cubicBezTo>
                      <a:cubicBezTo>
                        <a:pt x="270" y="13"/>
                        <a:pt x="249" y="12"/>
                        <a:pt x="243" y="13"/>
                      </a:cubicBezTo>
                      <a:cubicBezTo>
                        <a:pt x="236" y="14"/>
                        <a:pt x="252" y="18"/>
                        <a:pt x="252" y="21"/>
                      </a:cubicBezTo>
                      <a:cubicBezTo>
                        <a:pt x="251" y="24"/>
                        <a:pt x="232" y="21"/>
                        <a:pt x="236" y="26"/>
                      </a:cubicBezTo>
                      <a:cubicBezTo>
                        <a:pt x="240" y="31"/>
                        <a:pt x="253" y="34"/>
                        <a:pt x="259" y="41"/>
                      </a:cubicBezTo>
                      <a:cubicBezTo>
                        <a:pt x="265" y="47"/>
                        <a:pt x="254" y="43"/>
                        <a:pt x="247" y="38"/>
                      </a:cubicBezTo>
                      <a:cubicBezTo>
                        <a:pt x="240" y="34"/>
                        <a:pt x="231" y="35"/>
                        <a:pt x="227" y="31"/>
                      </a:cubicBezTo>
                      <a:cubicBezTo>
                        <a:pt x="222" y="26"/>
                        <a:pt x="206" y="23"/>
                        <a:pt x="202" y="26"/>
                      </a:cubicBezTo>
                      <a:cubicBezTo>
                        <a:pt x="197" y="29"/>
                        <a:pt x="213" y="35"/>
                        <a:pt x="213" y="38"/>
                      </a:cubicBezTo>
                      <a:cubicBezTo>
                        <a:pt x="213" y="42"/>
                        <a:pt x="202" y="37"/>
                        <a:pt x="200" y="39"/>
                      </a:cubicBezTo>
                      <a:cubicBezTo>
                        <a:pt x="199" y="40"/>
                        <a:pt x="189" y="30"/>
                        <a:pt x="184" y="30"/>
                      </a:cubicBezTo>
                      <a:cubicBezTo>
                        <a:pt x="178" y="30"/>
                        <a:pt x="183" y="34"/>
                        <a:pt x="183" y="41"/>
                      </a:cubicBezTo>
                      <a:cubicBezTo>
                        <a:pt x="183" y="48"/>
                        <a:pt x="172" y="52"/>
                        <a:pt x="175" y="47"/>
                      </a:cubicBezTo>
                      <a:cubicBezTo>
                        <a:pt x="178" y="43"/>
                        <a:pt x="176" y="31"/>
                        <a:pt x="171" y="29"/>
                      </a:cubicBezTo>
                      <a:cubicBezTo>
                        <a:pt x="165" y="27"/>
                        <a:pt x="150" y="33"/>
                        <a:pt x="143" y="33"/>
                      </a:cubicBezTo>
                      <a:cubicBezTo>
                        <a:pt x="135" y="33"/>
                        <a:pt x="125" y="35"/>
                        <a:pt x="132" y="39"/>
                      </a:cubicBezTo>
                      <a:cubicBezTo>
                        <a:pt x="138" y="43"/>
                        <a:pt x="131" y="45"/>
                        <a:pt x="126" y="41"/>
                      </a:cubicBezTo>
                      <a:cubicBezTo>
                        <a:pt x="120" y="37"/>
                        <a:pt x="101" y="41"/>
                        <a:pt x="105" y="44"/>
                      </a:cubicBezTo>
                      <a:cubicBezTo>
                        <a:pt x="109" y="46"/>
                        <a:pt x="110" y="54"/>
                        <a:pt x="108" y="57"/>
                      </a:cubicBezTo>
                      <a:cubicBezTo>
                        <a:pt x="105" y="61"/>
                        <a:pt x="98" y="54"/>
                        <a:pt x="90" y="55"/>
                      </a:cubicBezTo>
                      <a:cubicBezTo>
                        <a:pt x="83" y="55"/>
                        <a:pt x="47" y="72"/>
                        <a:pt x="49" y="77"/>
                      </a:cubicBezTo>
                      <a:cubicBezTo>
                        <a:pt x="51" y="82"/>
                        <a:pt x="67" y="78"/>
                        <a:pt x="71" y="81"/>
                      </a:cubicBezTo>
                      <a:cubicBezTo>
                        <a:pt x="76" y="83"/>
                        <a:pt x="70" y="93"/>
                        <a:pt x="64" y="97"/>
                      </a:cubicBezTo>
                      <a:cubicBezTo>
                        <a:pt x="58" y="101"/>
                        <a:pt x="36" y="98"/>
                        <a:pt x="35" y="102"/>
                      </a:cubicBezTo>
                      <a:cubicBezTo>
                        <a:pt x="35" y="107"/>
                        <a:pt x="0" y="108"/>
                        <a:pt x="0" y="116"/>
                      </a:cubicBezTo>
                      <a:cubicBezTo>
                        <a:pt x="0" y="119"/>
                        <a:pt x="2" y="122"/>
                        <a:pt x="6" y="123"/>
                      </a:cubicBezTo>
                      <a:cubicBezTo>
                        <a:pt x="11" y="124"/>
                        <a:pt x="17" y="122"/>
                        <a:pt x="21" y="127"/>
                      </a:cubicBezTo>
                      <a:cubicBezTo>
                        <a:pt x="25" y="132"/>
                        <a:pt x="37" y="132"/>
                        <a:pt x="46" y="129"/>
                      </a:cubicBezTo>
                      <a:cubicBezTo>
                        <a:pt x="54" y="126"/>
                        <a:pt x="60" y="129"/>
                        <a:pt x="60" y="134"/>
                      </a:cubicBezTo>
                      <a:cubicBezTo>
                        <a:pt x="60" y="139"/>
                        <a:pt x="41" y="132"/>
                        <a:pt x="36" y="136"/>
                      </a:cubicBezTo>
                      <a:cubicBezTo>
                        <a:pt x="30" y="139"/>
                        <a:pt x="12" y="136"/>
                        <a:pt x="13" y="140"/>
                      </a:cubicBezTo>
                      <a:cubicBezTo>
                        <a:pt x="14" y="144"/>
                        <a:pt x="23" y="143"/>
                        <a:pt x="30" y="145"/>
                      </a:cubicBezTo>
                      <a:cubicBezTo>
                        <a:pt x="37" y="146"/>
                        <a:pt x="30" y="149"/>
                        <a:pt x="30" y="152"/>
                      </a:cubicBezTo>
                      <a:cubicBezTo>
                        <a:pt x="30" y="155"/>
                        <a:pt x="34" y="154"/>
                        <a:pt x="41" y="158"/>
                      </a:cubicBezTo>
                      <a:cubicBezTo>
                        <a:pt x="48" y="161"/>
                        <a:pt x="59" y="163"/>
                        <a:pt x="55" y="159"/>
                      </a:cubicBezTo>
                      <a:cubicBezTo>
                        <a:pt x="52" y="155"/>
                        <a:pt x="63" y="156"/>
                        <a:pt x="65" y="158"/>
                      </a:cubicBezTo>
                      <a:cubicBezTo>
                        <a:pt x="67" y="161"/>
                        <a:pt x="72" y="155"/>
                        <a:pt x="77" y="156"/>
                      </a:cubicBezTo>
                      <a:cubicBezTo>
                        <a:pt x="82" y="158"/>
                        <a:pt x="84" y="151"/>
                        <a:pt x="88" y="154"/>
                      </a:cubicBezTo>
                      <a:cubicBezTo>
                        <a:pt x="92" y="157"/>
                        <a:pt x="111" y="158"/>
                        <a:pt x="117" y="162"/>
                      </a:cubicBezTo>
                      <a:cubicBezTo>
                        <a:pt x="124" y="165"/>
                        <a:pt x="133" y="166"/>
                        <a:pt x="132" y="171"/>
                      </a:cubicBezTo>
                      <a:cubicBezTo>
                        <a:pt x="131" y="176"/>
                        <a:pt x="137" y="180"/>
                        <a:pt x="145" y="183"/>
                      </a:cubicBezTo>
                      <a:cubicBezTo>
                        <a:pt x="152" y="187"/>
                        <a:pt x="153" y="194"/>
                        <a:pt x="153" y="198"/>
                      </a:cubicBezTo>
                      <a:cubicBezTo>
                        <a:pt x="153" y="203"/>
                        <a:pt x="161" y="206"/>
                        <a:pt x="159" y="208"/>
                      </a:cubicBezTo>
                      <a:cubicBezTo>
                        <a:pt x="158" y="210"/>
                        <a:pt x="159" y="213"/>
                        <a:pt x="164" y="218"/>
                      </a:cubicBezTo>
                      <a:cubicBezTo>
                        <a:pt x="169" y="222"/>
                        <a:pt x="156" y="225"/>
                        <a:pt x="159" y="229"/>
                      </a:cubicBezTo>
                      <a:cubicBezTo>
                        <a:pt x="162" y="233"/>
                        <a:pt x="155" y="240"/>
                        <a:pt x="164" y="242"/>
                      </a:cubicBezTo>
                      <a:cubicBezTo>
                        <a:pt x="172" y="243"/>
                        <a:pt x="171" y="236"/>
                        <a:pt x="178" y="236"/>
                      </a:cubicBezTo>
                      <a:cubicBezTo>
                        <a:pt x="184" y="236"/>
                        <a:pt x="177" y="241"/>
                        <a:pt x="181" y="245"/>
                      </a:cubicBezTo>
                      <a:cubicBezTo>
                        <a:pt x="184" y="248"/>
                        <a:pt x="192" y="247"/>
                        <a:pt x="198" y="253"/>
                      </a:cubicBezTo>
                      <a:cubicBezTo>
                        <a:pt x="205" y="259"/>
                        <a:pt x="201" y="261"/>
                        <a:pt x="195" y="257"/>
                      </a:cubicBezTo>
                      <a:cubicBezTo>
                        <a:pt x="188" y="252"/>
                        <a:pt x="170" y="253"/>
                        <a:pt x="170" y="255"/>
                      </a:cubicBezTo>
                      <a:cubicBezTo>
                        <a:pt x="170" y="257"/>
                        <a:pt x="190" y="268"/>
                        <a:pt x="195" y="266"/>
                      </a:cubicBezTo>
                      <a:cubicBezTo>
                        <a:pt x="199" y="265"/>
                        <a:pt x="206" y="273"/>
                        <a:pt x="203" y="276"/>
                      </a:cubicBezTo>
                      <a:cubicBezTo>
                        <a:pt x="200" y="278"/>
                        <a:pt x="202" y="285"/>
                        <a:pt x="201" y="288"/>
                      </a:cubicBezTo>
                      <a:cubicBezTo>
                        <a:pt x="200" y="292"/>
                        <a:pt x="194" y="288"/>
                        <a:pt x="189" y="289"/>
                      </a:cubicBezTo>
                      <a:cubicBezTo>
                        <a:pt x="185" y="290"/>
                        <a:pt x="182" y="291"/>
                        <a:pt x="182" y="296"/>
                      </a:cubicBezTo>
                      <a:cubicBezTo>
                        <a:pt x="182" y="300"/>
                        <a:pt x="175" y="303"/>
                        <a:pt x="175" y="309"/>
                      </a:cubicBezTo>
                      <a:cubicBezTo>
                        <a:pt x="174" y="315"/>
                        <a:pt x="180" y="314"/>
                        <a:pt x="183" y="317"/>
                      </a:cubicBezTo>
                      <a:cubicBezTo>
                        <a:pt x="187" y="319"/>
                        <a:pt x="177" y="321"/>
                        <a:pt x="176" y="325"/>
                      </a:cubicBezTo>
                      <a:cubicBezTo>
                        <a:pt x="176" y="329"/>
                        <a:pt x="186" y="336"/>
                        <a:pt x="189" y="338"/>
                      </a:cubicBezTo>
                      <a:cubicBezTo>
                        <a:pt x="193" y="340"/>
                        <a:pt x="189" y="349"/>
                        <a:pt x="191" y="354"/>
                      </a:cubicBezTo>
                      <a:cubicBezTo>
                        <a:pt x="192" y="358"/>
                        <a:pt x="197" y="353"/>
                        <a:pt x="196" y="359"/>
                      </a:cubicBezTo>
                      <a:cubicBezTo>
                        <a:pt x="196" y="365"/>
                        <a:pt x="200" y="364"/>
                        <a:pt x="201" y="368"/>
                      </a:cubicBezTo>
                      <a:cubicBezTo>
                        <a:pt x="201" y="371"/>
                        <a:pt x="209" y="371"/>
                        <a:pt x="208" y="376"/>
                      </a:cubicBezTo>
                      <a:cubicBezTo>
                        <a:pt x="206" y="381"/>
                        <a:pt x="210" y="384"/>
                        <a:pt x="212" y="387"/>
                      </a:cubicBezTo>
                      <a:cubicBezTo>
                        <a:pt x="214" y="389"/>
                        <a:pt x="221" y="394"/>
                        <a:pt x="222" y="398"/>
                      </a:cubicBezTo>
                      <a:cubicBezTo>
                        <a:pt x="224" y="401"/>
                        <a:pt x="228" y="406"/>
                        <a:pt x="233" y="404"/>
                      </a:cubicBezTo>
                      <a:cubicBezTo>
                        <a:pt x="237" y="403"/>
                        <a:pt x="238" y="408"/>
                        <a:pt x="242" y="407"/>
                      </a:cubicBezTo>
                      <a:cubicBezTo>
                        <a:pt x="245" y="406"/>
                        <a:pt x="251" y="409"/>
                        <a:pt x="252" y="412"/>
                      </a:cubicBezTo>
                      <a:cubicBezTo>
                        <a:pt x="253" y="415"/>
                        <a:pt x="265" y="417"/>
                        <a:pt x="268" y="418"/>
                      </a:cubicBezTo>
                      <a:cubicBezTo>
                        <a:pt x="271" y="418"/>
                        <a:pt x="272" y="412"/>
                        <a:pt x="275" y="411"/>
                      </a:cubicBezTo>
                      <a:cubicBezTo>
                        <a:pt x="278" y="409"/>
                        <a:pt x="277" y="397"/>
                        <a:pt x="280" y="396"/>
                      </a:cubicBezTo>
                      <a:cubicBezTo>
                        <a:pt x="282" y="396"/>
                        <a:pt x="281" y="383"/>
                        <a:pt x="279" y="382"/>
                      </a:cubicBezTo>
                      <a:cubicBezTo>
                        <a:pt x="276" y="381"/>
                        <a:pt x="277" y="377"/>
                        <a:pt x="283" y="378"/>
                      </a:cubicBezTo>
                      <a:cubicBezTo>
                        <a:pt x="290" y="378"/>
                        <a:pt x="287" y="372"/>
                        <a:pt x="290" y="371"/>
                      </a:cubicBezTo>
                      <a:cubicBezTo>
                        <a:pt x="293" y="371"/>
                        <a:pt x="292" y="365"/>
                        <a:pt x="294" y="364"/>
                      </a:cubicBezTo>
                      <a:cubicBezTo>
                        <a:pt x="296" y="364"/>
                        <a:pt x="296" y="360"/>
                        <a:pt x="294" y="358"/>
                      </a:cubicBezTo>
                      <a:cubicBezTo>
                        <a:pt x="293" y="356"/>
                        <a:pt x="295" y="354"/>
                        <a:pt x="298" y="354"/>
                      </a:cubicBezTo>
                      <a:cubicBezTo>
                        <a:pt x="301" y="353"/>
                        <a:pt x="300" y="348"/>
                        <a:pt x="296" y="347"/>
                      </a:cubicBezTo>
                      <a:cubicBezTo>
                        <a:pt x="292" y="345"/>
                        <a:pt x="293" y="340"/>
                        <a:pt x="297" y="343"/>
                      </a:cubicBezTo>
                      <a:cubicBezTo>
                        <a:pt x="302" y="346"/>
                        <a:pt x="305" y="344"/>
                        <a:pt x="303" y="341"/>
                      </a:cubicBezTo>
                      <a:cubicBezTo>
                        <a:pt x="300" y="338"/>
                        <a:pt x="306" y="336"/>
                        <a:pt x="311" y="335"/>
                      </a:cubicBezTo>
                      <a:cubicBezTo>
                        <a:pt x="317" y="335"/>
                        <a:pt x="320" y="332"/>
                        <a:pt x="319" y="328"/>
                      </a:cubicBezTo>
                      <a:cubicBezTo>
                        <a:pt x="318" y="323"/>
                        <a:pt x="325" y="324"/>
                        <a:pt x="323" y="327"/>
                      </a:cubicBezTo>
                      <a:cubicBezTo>
                        <a:pt x="321" y="331"/>
                        <a:pt x="323" y="335"/>
                        <a:pt x="325" y="332"/>
                      </a:cubicBezTo>
                      <a:cubicBezTo>
                        <a:pt x="328" y="330"/>
                        <a:pt x="333" y="331"/>
                        <a:pt x="342" y="329"/>
                      </a:cubicBezTo>
                      <a:cubicBezTo>
                        <a:pt x="351" y="326"/>
                        <a:pt x="360" y="318"/>
                        <a:pt x="362" y="311"/>
                      </a:cubicBezTo>
                      <a:cubicBezTo>
                        <a:pt x="365" y="304"/>
                        <a:pt x="375" y="305"/>
                        <a:pt x="374" y="300"/>
                      </a:cubicBezTo>
                      <a:cubicBezTo>
                        <a:pt x="372" y="295"/>
                        <a:pt x="376" y="293"/>
                        <a:pt x="382" y="296"/>
                      </a:cubicBezTo>
                      <a:cubicBezTo>
                        <a:pt x="389" y="300"/>
                        <a:pt x="384" y="294"/>
                        <a:pt x="391" y="294"/>
                      </a:cubicBezTo>
                      <a:cubicBezTo>
                        <a:pt x="399" y="294"/>
                        <a:pt x="398" y="291"/>
                        <a:pt x="405" y="291"/>
                      </a:cubicBezTo>
                      <a:cubicBezTo>
                        <a:pt x="412" y="291"/>
                        <a:pt x="431" y="288"/>
                        <a:pt x="438" y="282"/>
                      </a:cubicBezTo>
                      <a:cubicBezTo>
                        <a:pt x="444" y="277"/>
                        <a:pt x="458" y="272"/>
                        <a:pt x="463" y="269"/>
                      </a:cubicBezTo>
                      <a:cubicBezTo>
                        <a:pt x="469" y="265"/>
                        <a:pt x="470" y="262"/>
                        <a:pt x="467" y="264"/>
                      </a:cubicBezTo>
                      <a:cubicBezTo>
                        <a:pt x="463" y="266"/>
                        <a:pt x="456" y="266"/>
                        <a:pt x="451" y="265"/>
                      </a:cubicBezTo>
                      <a:cubicBezTo>
                        <a:pt x="445" y="264"/>
                        <a:pt x="437" y="259"/>
                        <a:pt x="431" y="263"/>
                      </a:cubicBezTo>
                      <a:cubicBezTo>
                        <a:pt x="424" y="266"/>
                        <a:pt x="428" y="257"/>
                        <a:pt x="433" y="257"/>
                      </a:cubicBezTo>
                      <a:cubicBezTo>
                        <a:pt x="438" y="256"/>
                        <a:pt x="436" y="253"/>
                        <a:pt x="435" y="248"/>
                      </a:cubicBezTo>
                      <a:cubicBezTo>
                        <a:pt x="434" y="243"/>
                        <a:pt x="443" y="246"/>
                        <a:pt x="448" y="252"/>
                      </a:cubicBezTo>
                      <a:cubicBezTo>
                        <a:pt x="452" y="259"/>
                        <a:pt x="460" y="261"/>
                        <a:pt x="468" y="259"/>
                      </a:cubicBezTo>
                      <a:cubicBezTo>
                        <a:pt x="475" y="257"/>
                        <a:pt x="468" y="251"/>
                        <a:pt x="471" y="247"/>
                      </a:cubicBezTo>
                      <a:cubicBezTo>
                        <a:pt x="474" y="243"/>
                        <a:pt x="449" y="230"/>
                        <a:pt x="447" y="226"/>
                      </a:cubicBezTo>
                      <a:cubicBezTo>
                        <a:pt x="446" y="222"/>
                        <a:pt x="454" y="224"/>
                        <a:pt x="461" y="227"/>
                      </a:cubicBezTo>
                      <a:cubicBezTo>
                        <a:pt x="468" y="230"/>
                        <a:pt x="469" y="222"/>
                        <a:pt x="469" y="218"/>
                      </a:cubicBezTo>
                      <a:cubicBezTo>
                        <a:pt x="469" y="214"/>
                        <a:pt x="454" y="214"/>
                        <a:pt x="448" y="218"/>
                      </a:cubicBezTo>
                      <a:cubicBezTo>
                        <a:pt x="441" y="222"/>
                        <a:pt x="434" y="213"/>
                        <a:pt x="443" y="212"/>
                      </a:cubicBezTo>
                      <a:cubicBezTo>
                        <a:pt x="453" y="211"/>
                        <a:pt x="444" y="207"/>
                        <a:pt x="447" y="204"/>
                      </a:cubicBezTo>
                      <a:cubicBezTo>
                        <a:pt x="450" y="202"/>
                        <a:pt x="461" y="212"/>
                        <a:pt x="467" y="210"/>
                      </a:cubicBezTo>
                      <a:cubicBezTo>
                        <a:pt x="473" y="208"/>
                        <a:pt x="478" y="210"/>
                        <a:pt x="483" y="206"/>
                      </a:cubicBezTo>
                      <a:cubicBezTo>
                        <a:pt x="488" y="202"/>
                        <a:pt x="473" y="199"/>
                        <a:pt x="470" y="195"/>
                      </a:cubicBezTo>
                      <a:cubicBezTo>
                        <a:pt x="468" y="192"/>
                        <a:pt x="485" y="193"/>
                        <a:pt x="491" y="193"/>
                      </a:cubicBezTo>
                      <a:cubicBezTo>
                        <a:pt x="496" y="193"/>
                        <a:pt x="497" y="185"/>
                        <a:pt x="493" y="187"/>
                      </a:cubicBezTo>
                      <a:cubicBezTo>
                        <a:pt x="489" y="189"/>
                        <a:pt x="473" y="182"/>
                        <a:pt x="477" y="177"/>
                      </a:cubicBezTo>
                      <a:cubicBezTo>
                        <a:pt x="480" y="172"/>
                        <a:pt x="486" y="178"/>
                        <a:pt x="493" y="174"/>
                      </a:cubicBezTo>
                      <a:cubicBezTo>
                        <a:pt x="499" y="170"/>
                        <a:pt x="493" y="157"/>
                        <a:pt x="488" y="157"/>
                      </a:cubicBezTo>
                      <a:cubicBezTo>
                        <a:pt x="483" y="157"/>
                        <a:pt x="472" y="156"/>
                        <a:pt x="472" y="153"/>
                      </a:cubicBezTo>
                      <a:cubicBezTo>
                        <a:pt x="472" y="151"/>
                        <a:pt x="463" y="149"/>
                        <a:pt x="465" y="146"/>
                      </a:cubicBezTo>
                      <a:cubicBezTo>
                        <a:pt x="468" y="144"/>
                        <a:pt x="472" y="149"/>
                        <a:pt x="478" y="145"/>
                      </a:cubicBezTo>
                      <a:cubicBezTo>
                        <a:pt x="484" y="140"/>
                        <a:pt x="497" y="146"/>
                        <a:pt x="503" y="145"/>
                      </a:cubicBezTo>
                      <a:cubicBezTo>
                        <a:pt x="508" y="143"/>
                        <a:pt x="500" y="133"/>
                        <a:pt x="497" y="135"/>
                      </a:cubicBezTo>
                      <a:cubicBezTo>
                        <a:pt x="494" y="137"/>
                        <a:pt x="483" y="137"/>
                        <a:pt x="482" y="132"/>
                      </a:cubicBezTo>
                      <a:cubicBezTo>
                        <a:pt x="481" y="126"/>
                        <a:pt x="492" y="132"/>
                        <a:pt x="494" y="129"/>
                      </a:cubicBezTo>
                      <a:cubicBezTo>
                        <a:pt x="496" y="126"/>
                        <a:pt x="479" y="119"/>
                        <a:pt x="476" y="125"/>
                      </a:cubicBezTo>
                      <a:cubicBezTo>
                        <a:pt x="473" y="131"/>
                        <a:pt x="463" y="129"/>
                        <a:pt x="469" y="125"/>
                      </a:cubicBezTo>
                      <a:cubicBezTo>
                        <a:pt x="474" y="122"/>
                        <a:pt x="475" y="113"/>
                        <a:pt x="474" y="108"/>
                      </a:cubicBezTo>
                      <a:cubicBezTo>
                        <a:pt x="474" y="104"/>
                        <a:pt x="493" y="104"/>
                        <a:pt x="490" y="96"/>
                      </a:cubicBezTo>
                      <a:cubicBezTo>
                        <a:pt x="488" y="88"/>
                        <a:pt x="499" y="87"/>
                        <a:pt x="506" y="87"/>
                      </a:cubicBezTo>
                      <a:cubicBezTo>
                        <a:pt x="512" y="87"/>
                        <a:pt x="505" y="79"/>
                        <a:pt x="499" y="80"/>
                      </a:cubicBezTo>
                      <a:cubicBezTo>
                        <a:pt x="493" y="80"/>
                        <a:pt x="487" y="87"/>
                        <a:pt x="484" y="84"/>
                      </a:cubicBezTo>
                      <a:cubicBezTo>
                        <a:pt x="481" y="82"/>
                        <a:pt x="491" y="77"/>
                        <a:pt x="497" y="77"/>
                      </a:cubicBezTo>
                      <a:cubicBezTo>
                        <a:pt x="502" y="77"/>
                        <a:pt x="515" y="76"/>
                        <a:pt x="520" y="74"/>
                      </a:cubicBezTo>
                      <a:cubicBezTo>
                        <a:pt x="524" y="71"/>
                        <a:pt x="512" y="68"/>
                        <a:pt x="503" y="70"/>
                      </a:cubicBezTo>
                      <a:cubicBezTo>
                        <a:pt x="494" y="71"/>
                        <a:pt x="494" y="67"/>
                        <a:pt x="507" y="67"/>
                      </a:cubicBezTo>
                      <a:cubicBezTo>
                        <a:pt x="520" y="66"/>
                        <a:pt x="518" y="64"/>
                        <a:pt x="527" y="62"/>
                      </a:cubicBezTo>
                      <a:cubicBezTo>
                        <a:pt x="536" y="61"/>
                        <a:pt x="533" y="58"/>
                        <a:pt x="539" y="57"/>
                      </a:cubicBezTo>
                      <a:cubicBezTo>
                        <a:pt x="545" y="57"/>
                        <a:pt x="560" y="51"/>
                        <a:pt x="560" y="48"/>
                      </a:cubicBezTo>
                      <a:cubicBezTo>
                        <a:pt x="560" y="45"/>
                        <a:pt x="538" y="39"/>
                        <a:pt x="528" y="39"/>
                      </a:cubicBezTo>
                      <a:close/>
                      <a:moveTo>
                        <a:pt x="192" y="274"/>
                      </a:moveTo>
                      <a:cubicBezTo>
                        <a:pt x="192" y="270"/>
                        <a:pt x="187" y="273"/>
                        <a:pt x="185" y="267"/>
                      </a:cubicBezTo>
                      <a:cubicBezTo>
                        <a:pt x="182" y="262"/>
                        <a:pt x="168" y="260"/>
                        <a:pt x="167" y="264"/>
                      </a:cubicBezTo>
                      <a:cubicBezTo>
                        <a:pt x="166" y="266"/>
                        <a:pt x="162" y="268"/>
                        <a:pt x="165" y="272"/>
                      </a:cubicBezTo>
                      <a:cubicBezTo>
                        <a:pt x="169" y="276"/>
                        <a:pt x="171" y="274"/>
                        <a:pt x="175" y="278"/>
                      </a:cubicBezTo>
                      <a:cubicBezTo>
                        <a:pt x="179" y="282"/>
                        <a:pt x="192" y="278"/>
                        <a:pt x="192" y="27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1" name="Freeform 358">
                  <a:extLst>
                    <a:ext uri="{FF2B5EF4-FFF2-40B4-BE49-F238E27FC236}">
                      <a16:creationId xmlns:a16="http://schemas.microsoft.com/office/drawing/2014/main" id="{8CB24DA9-DF80-3C49-9CDA-1917F4915063}"/>
                    </a:ext>
                  </a:extLst>
                </p:cNvPr>
                <p:cNvSpPr>
                  <a:spLocks noEditPoints="1"/>
                </p:cNvSpPr>
                <p:nvPr/>
              </p:nvSpPr>
              <p:spPr bwMode="auto">
                <a:xfrm>
                  <a:off x="6172200" y="2627426"/>
                  <a:ext cx="128588" cy="160338"/>
                </a:xfrm>
                <a:custGeom>
                  <a:avLst/>
                  <a:gdLst>
                    <a:gd name="T0" fmla="*/ 57 w 58"/>
                    <a:gd name="T1" fmla="*/ 0 h 72"/>
                    <a:gd name="T2" fmla="*/ 53 w 58"/>
                    <a:gd name="T3" fmla="*/ 2 h 72"/>
                    <a:gd name="T4" fmla="*/ 50 w 58"/>
                    <a:gd name="T5" fmla="*/ 4 h 72"/>
                    <a:gd name="T6" fmla="*/ 40 w 58"/>
                    <a:gd name="T7" fmla="*/ 2 h 72"/>
                    <a:gd name="T8" fmla="*/ 28 w 58"/>
                    <a:gd name="T9" fmla="*/ 2 h 72"/>
                    <a:gd name="T10" fmla="*/ 27 w 58"/>
                    <a:gd name="T11" fmla="*/ 2 h 72"/>
                    <a:gd name="T12" fmla="*/ 19 w 58"/>
                    <a:gd name="T13" fmla="*/ 6 h 72"/>
                    <a:gd name="T14" fmla="*/ 15 w 58"/>
                    <a:gd name="T15" fmla="*/ 9 h 72"/>
                    <a:gd name="T16" fmla="*/ 8 w 58"/>
                    <a:gd name="T17" fmla="*/ 10 h 72"/>
                    <a:gd name="T18" fmla="*/ 5 w 58"/>
                    <a:gd name="T19" fmla="*/ 15 h 72"/>
                    <a:gd name="T20" fmla="*/ 3 w 58"/>
                    <a:gd name="T21" fmla="*/ 19 h 72"/>
                    <a:gd name="T22" fmla="*/ 0 w 58"/>
                    <a:gd name="T23" fmla="*/ 23 h 72"/>
                    <a:gd name="T24" fmla="*/ 1 w 58"/>
                    <a:gd name="T25" fmla="*/ 24 h 72"/>
                    <a:gd name="T26" fmla="*/ 6 w 58"/>
                    <a:gd name="T27" fmla="*/ 31 h 72"/>
                    <a:gd name="T28" fmla="*/ 12 w 58"/>
                    <a:gd name="T29" fmla="*/ 34 h 72"/>
                    <a:gd name="T30" fmla="*/ 20 w 58"/>
                    <a:gd name="T31" fmla="*/ 37 h 72"/>
                    <a:gd name="T32" fmla="*/ 11 w 58"/>
                    <a:gd name="T33" fmla="*/ 37 h 72"/>
                    <a:gd name="T34" fmla="*/ 12 w 58"/>
                    <a:gd name="T35" fmla="*/ 45 h 72"/>
                    <a:gd name="T36" fmla="*/ 17 w 58"/>
                    <a:gd name="T37" fmla="*/ 51 h 72"/>
                    <a:gd name="T38" fmla="*/ 26 w 58"/>
                    <a:gd name="T39" fmla="*/ 56 h 72"/>
                    <a:gd name="T40" fmla="*/ 24 w 58"/>
                    <a:gd name="T41" fmla="*/ 46 h 72"/>
                    <a:gd name="T42" fmla="*/ 30 w 58"/>
                    <a:gd name="T43" fmla="*/ 46 h 72"/>
                    <a:gd name="T44" fmla="*/ 26 w 58"/>
                    <a:gd name="T45" fmla="*/ 42 h 72"/>
                    <a:gd name="T46" fmla="*/ 29 w 58"/>
                    <a:gd name="T47" fmla="*/ 41 h 72"/>
                    <a:gd name="T48" fmla="*/ 36 w 58"/>
                    <a:gd name="T49" fmla="*/ 40 h 72"/>
                    <a:gd name="T50" fmla="*/ 33 w 58"/>
                    <a:gd name="T51" fmla="*/ 32 h 72"/>
                    <a:gd name="T52" fmla="*/ 26 w 58"/>
                    <a:gd name="T53" fmla="*/ 33 h 72"/>
                    <a:gd name="T54" fmla="*/ 29 w 58"/>
                    <a:gd name="T55" fmla="*/ 28 h 72"/>
                    <a:gd name="T56" fmla="*/ 21 w 58"/>
                    <a:gd name="T57" fmla="*/ 18 h 72"/>
                    <a:gd name="T58" fmla="*/ 26 w 58"/>
                    <a:gd name="T59" fmla="*/ 15 h 72"/>
                    <a:gd name="T60" fmla="*/ 33 w 58"/>
                    <a:gd name="T61" fmla="*/ 16 h 72"/>
                    <a:gd name="T62" fmla="*/ 35 w 58"/>
                    <a:gd name="T63" fmla="*/ 9 h 72"/>
                    <a:gd name="T64" fmla="*/ 40 w 58"/>
                    <a:gd name="T65" fmla="*/ 11 h 72"/>
                    <a:gd name="T66" fmla="*/ 47 w 58"/>
                    <a:gd name="T67" fmla="*/ 8 h 72"/>
                    <a:gd name="T68" fmla="*/ 53 w 58"/>
                    <a:gd name="T69" fmla="*/ 11 h 72"/>
                    <a:gd name="T70" fmla="*/ 56 w 58"/>
                    <a:gd name="T71" fmla="*/ 7 h 72"/>
                    <a:gd name="T72" fmla="*/ 58 w 58"/>
                    <a:gd name="T73" fmla="*/ 3 h 72"/>
                    <a:gd name="T74" fmla="*/ 57 w 58"/>
                    <a:gd name="T75" fmla="*/ 0 h 72"/>
                    <a:gd name="T76" fmla="*/ 50 w 58"/>
                    <a:gd name="T77" fmla="*/ 68 h 72"/>
                    <a:gd name="T78" fmla="*/ 35 w 58"/>
                    <a:gd name="T79" fmla="*/ 66 h 72"/>
                    <a:gd name="T80" fmla="*/ 30 w 58"/>
                    <a:gd name="T81" fmla="*/ 68 h 72"/>
                    <a:gd name="T82" fmla="*/ 43 w 58"/>
                    <a:gd name="T83" fmla="*/ 72 h 72"/>
                    <a:gd name="T84" fmla="*/ 56 w 58"/>
                    <a:gd name="T85" fmla="*/ 68 h 72"/>
                    <a:gd name="T86" fmla="*/ 50 w 58"/>
                    <a:gd name="T87"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 h="72">
                      <a:moveTo>
                        <a:pt x="57" y="0"/>
                      </a:moveTo>
                      <a:cubicBezTo>
                        <a:pt x="55" y="0"/>
                        <a:pt x="53" y="1"/>
                        <a:pt x="53" y="2"/>
                      </a:cubicBezTo>
                      <a:cubicBezTo>
                        <a:pt x="54" y="3"/>
                        <a:pt x="52" y="4"/>
                        <a:pt x="50" y="4"/>
                      </a:cubicBezTo>
                      <a:cubicBezTo>
                        <a:pt x="50" y="4"/>
                        <a:pt x="42" y="3"/>
                        <a:pt x="40" y="2"/>
                      </a:cubicBezTo>
                      <a:cubicBezTo>
                        <a:pt x="38" y="1"/>
                        <a:pt x="31" y="2"/>
                        <a:pt x="28" y="2"/>
                      </a:cubicBezTo>
                      <a:cubicBezTo>
                        <a:pt x="28" y="2"/>
                        <a:pt x="28" y="2"/>
                        <a:pt x="27" y="2"/>
                      </a:cubicBezTo>
                      <a:cubicBezTo>
                        <a:pt x="27" y="4"/>
                        <a:pt x="20" y="7"/>
                        <a:pt x="19" y="6"/>
                      </a:cubicBezTo>
                      <a:cubicBezTo>
                        <a:pt x="18" y="6"/>
                        <a:pt x="17" y="8"/>
                        <a:pt x="15" y="9"/>
                      </a:cubicBezTo>
                      <a:cubicBezTo>
                        <a:pt x="12" y="10"/>
                        <a:pt x="9" y="9"/>
                        <a:pt x="8" y="10"/>
                      </a:cubicBezTo>
                      <a:cubicBezTo>
                        <a:pt x="8" y="11"/>
                        <a:pt x="7" y="14"/>
                        <a:pt x="5" y="15"/>
                      </a:cubicBezTo>
                      <a:cubicBezTo>
                        <a:pt x="4" y="16"/>
                        <a:pt x="5" y="18"/>
                        <a:pt x="3" y="19"/>
                      </a:cubicBezTo>
                      <a:cubicBezTo>
                        <a:pt x="2" y="19"/>
                        <a:pt x="1" y="21"/>
                        <a:pt x="0" y="23"/>
                      </a:cubicBezTo>
                      <a:cubicBezTo>
                        <a:pt x="0" y="24"/>
                        <a:pt x="1" y="24"/>
                        <a:pt x="1" y="24"/>
                      </a:cubicBezTo>
                      <a:cubicBezTo>
                        <a:pt x="4" y="25"/>
                        <a:pt x="6" y="28"/>
                        <a:pt x="6" y="31"/>
                      </a:cubicBezTo>
                      <a:cubicBezTo>
                        <a:pt x="5" y="35"/>
                        <a:pt x="10" y="36"/>
                        <a:pt x="12" y="34"/>
                      </a:cubicBezTo>
                      <a:cubicBezTo>
                        <a:pt x="14" y="31"/>
                        <a:pt x="20" y="35"/>
                        <a:pt x="20" y="37"/>
                      </a:cubicBezTo>
                      <a:cubicBezTo>
                        <a:pt x="20" y="38"/>
                        <a:pt x="14" y="35"/>
                        <a:pt x="11" y="37"/>
                      </a:cubicBezTo>
                      <a:cubicBezTo>
                        <a:pt x="7" y="40"/>
                        <a:pt x="13" y="42"/>
                        <a:pt x="12" y="45"/>
                      </a:cubicBezTo>
                      <a:cubicBezTo>
                        <a:pt x="12" y="48"/>
                        <a:pt x="14" y="52"/>
                        <a:pt x="17" y="51"/>
                      </a:cubicBezTo>
                      <a:cubicBezTo>
                        <a:pt x="20" y="51"/>
                        <a:pt x="24" y="56"/>
                        <a:pt x="26" y="56"/>
                      </a:cubicBezTo>
                      <a:cubicBezTo>
                        <a:pt x="28" y="55"/>
                        <a:pt x="23" y="47"/>
                        <a:pt x="24" y="46"/>
                      </a:cubicBezTo>
                      <a:cubicBezTo>
                        <a:pt x="25" y="45"/>
                        <a:pt x="29" y="48"/>
                        <a:pt x="30" y="46"/>
                      </a:cubicBezTo>
                      <a:cubicBezTo>
                        <a:pt x="32" y="44"/>
                        <a:pt x="29" y="42"/>
                        <a:pt x="26" y="42"/>
                      </a:cubicBezTo>
                      <a:cubicBezTo>
                        <a:pt x="23" y="43"/>
                        <a:pt x="26" y="39"/>
                        <a:pt x="29" y="41"/>
                      </a:cubicBezTo>
                      <a:cubicBezTo>
                        <a:pt x="33" y="43"/>
                        <a:pt x="34" y="40"/>
                        <a:pt x="36" y="40"/>
                      </a:cubicBezTo>
                      <a:cubicBezTo>
                        <a:pt x="38" y="40"/>
                        <a:pt x="38" y="34"/>
                        <a:pt x="33" y="32"/>
                      </a:cubicBezTo>
                      <a:cubicBezTo>
                        <a:pt x="28" y="31"/>
                        <a:pt x="29" y="36"/>
                        <a:pt x="26" y="33"/>
                      </a:cubicBezTo>
                      <a:cubicBezTo>
                        <a:pt x="22" y="29"/>
                        <a:pt x="29" y="31"/>
                        <a:pt x="29" y="28"/>
                      </a:cubicBezTo>
                      <a:cubicBezTo>
                        <a:pt x="29" y="25"/>
                        <a:pt x="24" y="21"/>
                        <a:pt x="21" y="18"/>
                      </a:cubicBezTo>
                      <a:cubicBezTo>
                        <a:pt x="19" y="14"/>
                        <a:pt x="24" y="13"/>
                        <a:pt x="26" y="15"/>
                      </a:cubicBezTo>
                      <a:cubicBezTo>
                        <a:pt x="27" y="17"/>
                        <a:pt x="31" y="17"/>
                        <a:pt x="33" y="16"/>
                      </a:cubicBezTo>
                      <a:cubicBezTo>
                        <a:pt x="35" y="15"/>
                        <a:pt x="31" y="11"/>
                        <a:pt x="35" y="9"/>
                      </a:cubicBezTo>
                      <a:cubicBezTo>
                        <a:pt x="39" y="8"/>
                        <a:pt x="39" y="10"/>
                        <a:pt x="40" y="11"/>
                      </a:cubicBezTo>
                      <a:cubicBezTo>
                        <a:pt x="42" y="12"/>
                        <a:pt x="43" y="8"/>
                        <a:pt x="47" y="8"/>
                      </a:cubicBezTo>
                      <a:cubicBezTo>
                        <a:pt x="50" y="8"/>
                        <a:pt x="52" y="9"/>
                        <a:pt x="53" y="11"/>
                      </a:cubicBezTo>
                      <a:cubicBezTo>
                        <a:pt x="55" y="9"/>
                        <a:pt x="56" y="8"/>
                        <a:pt x="56" y="7"/>
                      </a:cubicBezTo>
                      <a:cubicBezTo>
                        <a:pt x="56" y="6"/>
                        <a:pt x="58" y="5"/>
                        <a:pt x="58" y="3"/>
                      </a:cubicBezTo>
                      <a:cubicBezTo>
                        <a:pt x="58" y="2"/>
                        <a:pt x="58" y="1"/>
                        <a:pt x="57" y="0"/>
                      </a:cubicBezTo>
                      <a:close/>
                      <a:moveTo>
                        <a:pt x="50" y="68"/>
                      </a:moveTo>
                      <a:cubicBezTo>
                        <a:pt x="48" y="66"/>
                        <a:pt x="38" y="68"/>
                        <a:pt x="35" y="66"/>
                      </a:cubicBezTo>
                      <a:cubicBezTo>
                        <a:pt x="33" y="64"/>
                        <a:pt x="28" y="68"/>
                        <a:pt x="30" y="68"/>
                      </a:cubicBezTo>
                      <a:cubicBezTo>
                        <a:pt x="33" y="69"/>
                        <a:pt x="38" y="72"/>
                        <a:pt x="43" y="72"/>
                      </a:cubicBezTo>
                      <a:cubicBezTo>
                        <a:pt x="49" y="72"/>
                        <a:pt x="56" y="69"/>
                        <a:pt x="56" y="68"/>
                      </a:cubicBezTo>
                      <a:cubicBezTo>
                        <a:pt x="55" y="67"/>
                        <a:pt x="52" y="69"/>
                        <a:pt x="50" y="6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2" name="Freeform 360">
                  <a:extLst>
                    <a:ext uri="{FF2B5EF4-FFF2-40B4-BE49-F238E27FC236}">
                      <a16:creationId xmlns:a16="http://schemas.microsoft.com/office/drawing/2014/main" id="{30464844-B302-9F42-9372-CCA6992052BC}"/>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3" name="Freeform 361">
                  <a:extLst>
                    <a:ext uri="{FF2B5EF4-FFF2-40B4-BE49-F238E27FC236}">
                      <a16:creationId xmlns:a16="http://schemas.microsoft.com/office/drawing/2014/main" id="{12059AE0-661A-DA41-9291-182036213873}"/>
                    </a:ext>
                  </a:extLst>
                </p:cNvPr>
                <p:cNvSpPr>
                  <a:spLocks noEditPoints="1"/>
                </p:cNvSpPr>
                <p:nvPr/>
              </p:nvSpPr>
              <p:spPr bwMode="auto">
                <a:xfrm>
                  <a:off x="5935663" y="2198801"/>
                  <a:ext cx="96838" cy="90488"/>
                </a:xfrm>
                <a:custGeom>
                  <a:avLst/>
                  <a:gdLst>
                    <a:gd name="T0" fmla="*/ 22 w 44"/>
                    <a:gd name="T1" fmla="*/ 15 h 41"/>
                    <a:gd name="T2" fmla="*/ 22 w 44"/>
                    <a:gd name="T3" fmla="*/ 9 h 41"/>
                    <a:gd name="T4" fmla="*/ 23 w 44"/>
                    <a:gd name="T5" fmla="*/ 1 h 41"/>
                    <a:gd name="T6" fmla="*/ 16 w 44"/>
                    <a:gd name="T7" fmla="*/ 5 h 41"/>
                    <a:gd name="T8" fmla="*/ 11 w 44"/>
                    <a:gd name="T9" fmla="*/ 7 h 41"/>
                    <a:gd name="T10" fmla="*/ 11 w 44"/>
                    <a:gd name="T11" fmla="*/ 11 h 41"/>
                    <a:gd name="T12" fmla="*/ 6 w 44"/>
                    <a:gd name="T13" fmla="*/ 9 h 41"/>
                    <a:gd name="T14" fmla="*/ 1 w 44"/>
                    <a:gd name="T15" fmla="*/ 15 h 41"/>
                    <a:gd name="T16" fmla="*/ 1 w 44"/>
                    <a:gd name="T17" fmla="*/ 26 h 41"/>
                    <a:gd name="T18" fmla="*/ 5 w 44"/>
                    <a:gd name="T19" fmla="*/ 34 h 41"/>
                    <a:gd name="T20" fmla="*/ 6 w 44"/>
                    <a:gd name="T21" fmla="*/ 38 h 41"/>
                    <a:gd name="T22" fmla="*/ 14 w 44"/>
                    <a:gd name="T23" fmla="*/ 39 h 41"/>
                    <a:gd name="T24" fmla="*/ 18 w 44"/>
                    <a:gd name="T25" fmla="*/ 39 h 41"/>
                    <a:gd name="T26" fmla="*/ 14 w 44"/>
                    <a:gd name="T27" fmla="*/ 34 h 41"/>
                    <a:gd name="T28" fmla="*/ 19 w 44"/>
                    <a:gd name="T29" fmla="*/ 35 h 41"/>
                    <a:gd name="T30" fmla="*/ 25 w 44"/>
                    <a:gd name="T31" fmla="*/ 34 h 41"/>
                    <a:gd name="T32" fmla="*/ 22 w 44"/>
                    <a:gd name="T33" fmla="*/ 29 h 41"/>
                    <a:gd name="T34" fmla="*/ 18 w 44"/>
                    <a:gd name="T35" fmla="*/ 28 h 41"/>
                    <a:gd name="T36" fmla="*/ 20 w 44"/>
                    <a:gd name="T37" fmla="*/ 23 h 41"/>
                    <a:gd name="T38" fmla="*/ 26 w 44"/>
                    <a:gd name="T39" fmla="*/ 19 h 41"/>
                    <a:gd name="T40" fmla="*/ 22 w 44"/>
                    <a:gd name="T41" fmla="*/ 15 h 41"/>
                    <a:gd name="T42" fmla="*/ 42 w 44"/>
                    <a:gd name="T43" fmla="*/ 23 h 41"/>
                    <a:gd name="T44" fmla="*/ 39 w 44"/>
                    <a:gd name="T45" fmla="*/ 25 h 41"/>
                    <a:gd name="T46" fmla="*/ 36 w 44"/>
                    <a:gd name="T47" fmla="*/ 23 h 41"/>
                    <a:gd name="T48" fmla="*/ 30 w 44"/>
                    <a:gd name="T49" fmla="*/ 26 h 41"/>
                    <a:gd name="T50" fmla="*/ 34 w 44"/>
                    <a:gd name="T51" fmla="*/ 34 h 41"/>
                    <a:gd name="T52" fmla="*/ 31 w 44"/>
                    <a:gd name="T53" fmla="*/ 37 h 41"/>
                    <a:gd name="T54" fmla="*/ 33 w 44"/>
                    <a:gd name="T55" fmla="*/ 41 h 41"/>
                    <a:gd name="T56" fmla="*/ 40 w 44"/>
                    <a:gd name="T57" fmla="*/ 33 h 41"/>
                    <a:gd name="T58" fmla="*/ 42 w 44"/>
                    <a:gd name="T59"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 h="41">
                      <a:moveTo>
                        <a:pt x="22" y="15"/>
                      </a:moveTo>
                      <a:cubicBezTo>
                        <a:pt x="21" y="14"/>
                        <a:pt x="20" y="10"/>
                        <a:pt x="22" y="9"/>
                      </a:cubicBezTo>
                      <a:cubicBezTo>
                        <a:pt x="23" y="7"/>
                        <a:pt x="24" y="2"/>
                        <a:pt x="23" y="1"/>
                      </a:cubicBezTo>
                      <a:cubicBezTo>
                        <a:pt x="21" y="0"/>
                        <a:pt x="16" y="1"/>
                        <a:pt x="16" y="5"/>
                      </a:cubicBezTo>
                      <a:cubicBezTo>
                        <a:pt x="16" y="8"/>
                        <a:pt x="12" y="7"/>
                        <a:pt x="11" y="7"/>
                      </a:cubicBezTo>
                      <a:cubicBezTo>
                        <a:pt x="9" y="8"/>
                        <a:pt x="13" y="10"/>
                        <a:pt x="11" y="11"/>
                      </a:cubicBezTo>
                      <a:cubicBezTo>
                        <a:pt x="9" y="13"/>
                        <a:pt x="9" y="9"/>
                        <a:pt x="6" y="9"/>
                      </a:cubicBezTo>
                      <a:cubicBezTo>
                        <a:pt x="3" y="8"/>
                        <a:pt x="3" y="13"/>
                        <a:pt x="1" y="15"/>
                      </a:cubicBezTo>
                      <a:cubicBezTo>
                        <a:pt x="0" y="18"/>
                        <a:pt x="1" y="23"/>
                        <a:pt x="1" y="26"/>
                      </a:cubicBezTo>
                      <a:cubicBezTo>
                        <a:pt x="2" y="29"/>
                        <a:pt x="6" y="31"/>
                        <a:pt x="5" y="34"/>
                      </a:cubicBezTo>
                      <a:cubicBezTo>
                        <a:pt x="4" y="35"/>
                        <a:pt x="5" y="36"/>
                        <a:pt x="6" y="38"/>
                      </a:cubicBezTo>
                      <a:cubicBezTo>
                        <a:pt x="10" y="38"/>
                        <a:pt x="13" y="38"/>
                        <a:pt x="14" y="39"/>
                      </a:cubicBezTo>
                      <a:cubicBezTo>
                        <a:pt x="15" y="39"/>
                        <a:pt x="16" y="39"/>
                        <a:pt x="18" y="39"/>
                      </a:cubicBezTo>
                      <a:cubicBezTo>
                        <a:pt x="17" y="37"/>
                        <a:pt x="14" y="35"/>
                        <a:pt x="14" y="34"/>
                      </a:cubicBezTo>
                      <a:cubicBezTo>
                        <a:pt x="14" y="32"/>
                        <a:pt x="17" y="33"/>
                        <a:pt x="19" y="35"/>
                      </a:cubicBezTo>
                      <a:cubicBezTo>
                        <a:pt x="21" y="36"/>
                        <a:pt x="25" y="36"/>
                        <a:pt x="25" y="34"/>
                      </a:cubicBezTo>
                      <a:cubicBezTo>
                        <a:pt x="25" y="33"/>
                        <a:pt x="25" y="27"/>
                        <a:pt x="22" y="29"/>
                      </a:cubicBezTo>
                      <a:cubicBezTo>
                        <a:pt x="19" y="30"/>
                        <a:pt x="19" y="30"/>
                        <a:pt x="18" y="28"/>
                      </a:cubicBezTo>
                      <a:cubicBezTo>
                        <a:pt x="17" y="27"/>
                        <a:pt x="20" y="25"/>
                        <a:pt x="20" y="23"/>
                      </a:cubicBezTo>
                      <a:cubicBezTo>
                        <a:pt x="21" y="20"/>
                        <a:pt x="26" y="21"/>
                        <a:pt x="26" y="19"/>
                      </a:cubicBezTo>
                      <a:cubicBezTo>
                        <a:pt x="27" y="18"/>
                        <a:pt x="23" y="16"/>
                        <a:pt x="22" y="15"/>
                      </a:cubicBezTo>
                      <a:close/>
                      <a:moveTo>
                        <a:pt x="42" y="23"/>
                      </a:moveTo>
                      <a:cubicBezTo>
                        <a:pt x="41" y="23"/>
                        <a:pt x="40" y="25"/>
                        <a:pt x="39" y="25"/>
                      </a:cubicBezTo>
                      <a:cubicBezTo>
                        <a:pt x="38" y="26"/>
                        <a:pt x="37" y="20"/>
                        <a:pt x="36" y="23"/>
                      </a:cubicBezTo>
                      <a:cubicBezTo>
                        <a:pt x="36" y="26"/>
                        <a:pt x="33" y="22"/>
                        <a:pt x="30" y="26"/>
                      </a:cubicBezTo>
                      <a:cubicBezTo>
                        <a:pt x="27" y="30"/>
                        <a:pt x="32" y="33"/>
                        <a:pt x="34" y="34"/>
                      </a:cubicBezTo>
                      <a:cubicBezTo>
                        <a:pt x="36" y="35"/>
                        <a:pt x="33" y="37"/>
                        <a:pt x="31" y="37"/>
                      </a:cubicBezTo>
                      <a:cubicBezTo>
                        <a:pt x="29" y="36"/>
                        <a:pt x="30" y="40"/>
                        <a:pt x="33" y="41"/>
                      </a:cubicBezTo>
                      <a:cubicBezTo>
                        <a:pt x="37" y="41"/>
                        <a:pt x="40" y="35"/>
                        <a:pt x="40" y="33"/>
                      </a:cubicBezTo>
                      <a:cubicBezTo>
                        <a:pt x="40" y="32"/>
                        <a:pt x="44" y="24"/>
                        <a:pt x="42" y="2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4" name="Freeform 362">
                  <a:extLst>
                    <a:ext uri="{FF2B5EF4-FFF2-40B4-BE49-F238E27FC236}">
                      <a16:creationId xmlns:a16="http://schemas.microsoft.com/office/drawing/2014/main" id="{57B29061-0B92-1349-A769-C8E666DBF991}"/>
                    </a:ext>
                  </a:extLst>
                </p:cNvPr>
                <p:cNvSpPr>
                  <a:spLocks noEditPoints="1"/>
                </p:cNvSpPr>
                <p:nvPr/>
              </p:nvSpPr>
              <p:spPr bwMode="auto">
                <a:xfrm>
                  <a:off x="5999163" y="1825739"/>
                  <a:ext cx="252413" cy="444500"/>
                </a:xfrm>
                <a:custGeom>
                  <a:avLst/>
                  <a:gdLst>
                    <a:gd name="T0" fmla="*/ 111 w 114"/>
                    <a:gd name="T1" fmla="*/ 43 h 200"/>
                    <a:gd name="T2" fmla="*/ 110 w 114"/>
                    <a:gd name="T3" fmla="*/ 27 h 200"/>
                    <a:gd name="T4" fmla="*/ 96 w 114"/>
                    <a:gd name="T5" fmla="*/ 10 h 200"/>
                    <a:gd name="T6" fmla="*/ 80 w 114"/>
                    <a:gd name="T7" fmla="*/ 10 h 200"/>
                    <a:gd name="T8" fmla="*/ 65 w 114"/>
                    <a:gd name="T9" fmla="*/ 10 h 200"/>
                    <a:gd name="T10" fmla="*/ 55 w 114"/>
                    <a:gd name="T11" fmla="*/ 19 h 200"/>
                    <a:gd name="T12" fmla="*/ 46 w 114"/>
                    <a:gd name="T13" fmla="*/ 30 h 200"/>
                    <a:gd name="T14" fmla="*/ 39 w 114"/>
                    <a:gd name="T15" fmla="*/ 42 h 200"/>
                    <a:gd name="T16" fmla="*/ 30 w 114"/>
                    <a:gd name="T17" fmla="*/ 49 h 200"/>
                    <a:gd name="T18" fmla="*/ 24 w 114"/>
                    <a:gd name="T19" fmla="*/ 69 h 200"/>
                    <a:gd name="T20" fmla="*/ 26 w 114"/>
                    <a:gd name="T21" fmla="*/ 79 h 200"/>
                    <a:gd name="T22" fmla="*/ 11 w 114"/>
                    <a:gd name="T23" fmla="*/ 85 h 200"/>
                    <a:gd name="T24" fmla="*/ 10 w 114"/>
                    <a:gd name="T25" fmla="*/ 104 h 200"/>
                    <a:gd name="T26" fmla="*/ 16 w 114"/>
                    <a:gd name="T27" fmla="*/ 119 h 200"/>
                    <a:gd name="T28" fmla="*/ 13 w 114"/>
                    <a:gd name="T29" fmla="*/ 128 h 200"/>
                    <a:gd name="T30" fmla="*/ 7 w 114"/>
                    <a:gd name="T31" fmla="*/ 139 h 200"/>
                    <a:gd name="T32" fmla="*/ 3 w 114"/>
                    <a:gd name="T33" fmla="*/ 152 h 200"/>
                    <a:gd name="T34" fmla="*/ 1 w 114"/>
                    <a:gd name="T35" fmla="*/ 153 h 200"/>
                    <a:gd name="T36" fmla="*/ 8 w 114"/>
                    <a:gd name="T37" fmla="*/ 171 h 200"/>
                    <a:gd name="T38" fmla="*/ 14 w 114"/>
                    <a:gd name="T39" fmla="*/ 186 h 200"/>
                    <a:gd name="T40" fmla="*/ 17 w 114"/>
                    <a:gd name="T41" fmla="*/ 198 h 200"/>
                    <a:gd name="T42" fmla="*/ 28 w 114"/>
                    <a:gd name="T43" fmla="*/ 193 h 200"/>
                    <a:gd name="T44" fmla="*/ 38 w 114"/>
                    <a:gd name="T45" fmla="*/ 189 h 200"/>
                    <a:gd name="T46" fmla="*/ 46 w 114"/>
                    <a:gd name="T47" fmla="*/ 186 h 200"/>
                    <a:gd name="T48" fmla="*/ 48 w 114"/>
                    <a:gd name="T49" fmla="*/ 178 h 200"/>
                    <a:gd name="T50" fmla="*/ 50 w 114"/>
                    <a:gd name="T51" fmla="*/ 159 h 200"/>
                    <a:gd name="T52" fmla="*/ 63 w 114"/>
                    <a:gd name="T53" fmla="*/ 146 h 200"/>
                    <a:gd name="T54" fmla="*/ 60 w 114"/>
                    <a:gd name="T55" fmla="*/ 129 h 200"/>
                    <a:gd name="T56" fmla="*/ 52 w 114"/>
                    <a:gd name="T57" fmla="*/ 117 h 200"/>
                    <a:gd name="T58" fmla="*/ 58 w 114"/>
                    <a:gd name="T59" fmla="*/ 101 h 200"/>
                    <a:gd name="T60" fmla="*/ 69 w 114"/>
                    <a:gd name="T61" fmla="*/ 89 h 200"/>
                    <a:gd name="T62" fmla="*/ 91 w 114"/>
                    <a:gd name="T63" fmla="*/ 74 h 200"/>
                    <a:gd name="T64" fmla="*/ 94 w 114"/>
                    <a:gd name="T65" fmla="*/ 58 h 200"/>
                    <a:gd name="T66" fmla="*/ 110 w 114"/>
                    <a:gd name="T67" fmla="*/ 52 h 200"/>
                    <a:gd name="T68" fmla="*/ 113 w 114"/>
                    <a:gd name="T69" fmla="*/ 48 h 200"/>
                    <a:gd name="T70" fmla="*/ 61 w 114"/>
                    <a:gd name="T71" fmla="*/ 17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 h="200">
                      <a:moveTo>
                        <a:pt x="113" y="48"/>
                      </a:moveTo>
                      <a:cubicBezTo>
                        <a:pt x="112" y="46"/>
                        <a:pt x="109" y="43"/>
                        <a:pt x="111" y="43"/>
                      </a:cubicBezTo>
                      <a:cubicBezTo>
                        <a:pt x="114" y="43"/>
                        <a:pt x="114" y="36"/>
                        <a:pt x="112" y="35"/>
                      </a:cubicBezTo>
                      <a:cubicBezTo>
                        <a:pt x="109" y="34"/>
                        <a:pt x="112" y="28"/>
                        <a:pt x="110" y="27"/>
                      </a:cubicBezTo>
                      <a:cubicBezTo>
                        <a:pt x="108" y="26"/>
                        <a:pt x="109" y="21"/>
                        <a:pt x="109" y="18"/>
                      </a:cubicBezTo>
                      <a:cubicBezTo>
                        <a:pt x="110" y="15"/>
                        <a:pt x="101" y="13"/>
                        <a:pt x="96" y="10"/>
                      </a:cubicBezTo>
                      <a:cubicBezTo>
                        <a:pt x="91" y="8"/>
                        <a:pt x="89" y="5"/>
                        <a:pt x="85" y="3"/>
                      </a:cubicBezTo>
                      <a:cubicBezTo>
                        <a:pt x="81" y="0"/>
                        <a:pt x="80" y="6"/>
                        <a:pt x="80" y="10"/>
                      </a:cubicBezTo>
                      <a:cubicBezTo>
                        <a:pt x="80" y="13"/>
                        <a:pt x="77" y="13"/>
                        <a:pt x="74" y="11"/>
                      </a:cubicBezTo>
                      <a:cubicBezTo>
                        <a:pt x="72" y="9"/>
                        <a:pt x="68" y="11"/>
                        <a:pt x="65" y="10"/>
                      </a:cubicBezTo>
                      <a:cubicBezTo>
                        <a:pt x="61" y="8"/>
                        <a:pt x="62" y="13"/>
                        <a:pt x="62" y="16"/>
                      </a:cubicBezTo>
                      <a:cubicBezTo>
                        <a:pt x="62" y="19"/>
                        <a:pt x="58" y="19"/>
                        <a:pt x="55" y="19"/>
                      </a:cubicBezTo>
                      <a:cubicBezTo>
                        <a:pt x="53" y="19"/>
                        <a:pt x="49" y="21"/>
                        <a:pt x="49" y="24"/>
                      </a:cubicBezTo>
                      <a:cubicBezTo>
                        <a:pt x="49" y="27"/>
                        <a:pt x="45" y="29"/>
                        <a:pt x="46" y="30"/>
                      </a:cubicBezTo>
                      <a:cubicBezTo>
                        <a:pt x="47" y="32"/>
                        <a:pt x="45" y="34"/>
                        <a:pt x="44" y="35"/>
                      </a:cubicBezTo>
                      <a:cubicBezTo>
                        <a:pt x="42" y="36"/>
                        <a:pt x="40" y="41"/>
                        <a:pt x="39" y="42"/>
                      </a:cubicBezTo>
                      <a:cubicBezTo>
                        <a:pt x="38" y="43"/>
                        <a:pt x="40" y="46"/>
                        <a:pt x="37" y="47"/>
                      </a:cubicBezTo>
                      <a:cubicBezTo>
                        <a:pt x="35" y="49"/>
                        <a:pt x="32" y="48"/>
                        <a:pt x="30" y="49"/>
                      </a:cubicBezTo>
                      <a:cubicBezTo>
                        <a:pt x="29" y="50"/>
                        <a:pt x="30" y="53"/>
                        <a:pt x="30" y="57"/>
                      </a:cubicBezTo>
                      <a:cubicBezTo>
                        <a:pt x="29" y="61"/>
                        <a:pt x="26" y="66"/>
                        <a:pt x="24" y="69"/>
                      </a:cubicBezTo>
                      <a:cubicBezTo>
                        <a:pt x="21" y="72"/>
                        <a:pt x="25" y="73"/>
                        <a:pt x="26" y="74"/>
                      </a:cubicBezTo>
                      <a:cubicBezTo>
                        <a:pt x="27" y="74"/>
                        <a:pt x="27" y="76"/>
                        <a:pt x="26" y="79"/>
                      </a:cubicBezTo>
                      <a:cubicBezTo>
                        <a:pt x="25" y="82"/>
                        <a:pt x="22" y="80"/>
                        <a:pt x="20" y="79"/>
                      </a:cubicBezTo>
                      <a:cubicBezTo>
                        <a:pt x="18" y="79"/>
                        <a:pt x="13" y="81"/>
                        <a:pt x="11" y="85"/>
                      </a:cubicBezTo>
                      <a:cubicBezTo>
                        <a:pt x="8" y="90"/>
                        <a:pt x="9" y="92"/>
                        <a:pt x="10" y="95"/>
                      </a:cubicBezTo>
                      <a:cubicBezTo>
                        <a:pt x="11" y="97"/>
                        <a:pt x="8" y="99"/>
                        <a:pt x="10" y="104"/>
                      </a:cubicBezTo>
                      <a:cubicBezTo>
                        <a:pt x="12" y="108"/>
                        <a:pt x="9" y="109"/>
                        <a:pt x="9" y="112"/>
                      </a:cubicBezTo>
                      <a:cubicBezTo>
                        <a:pt x="10" y="116"/>
                        <a:pt x="15" y="115"/>
                        <a:pt x="16" y="119"/>
                      </a:cubicBezTo>
                      <a:cubicBezTo>
                        <a:pt x="16" y="122"/>
                        <a:pt x="14" y="124"/>
                        <a:pt x="12" y="124"/>
                      </a:cubicBezTo>
                      <a:cubicBezTo>
                        <a:pt x="10" y="124"/>
                        <a:pt x="11" y="127"/>
                        <a:pt x="13" y="128"/>
                      </a:cubicBezTo>
                      <a:cubicBezTo>
                        <a:pt x="14" y="129"/>
                        <a:pt x="14" y="135"/>
                        <a:pt x="13" y="137"/>
                      </a:cubicBezTo>
                      <a:cubicBezTo>
                        <a:pt x="12" y="138"/>
                        <a:pt x="6" y="137"/>
                        <a:pt x="7" y="139"/>
                      </a:cubicBezTo>
                      <a:cubicBezTo>
                        <a:pt x="7" y="141"/>
                        <a:pt x="6" y="144"/>
                        <a:pt x="6" y="146"/>
                      </a:cubicBezTo>
                      <a:cubicBezTo>
                        <a:pt x="6" y="148"/>
                        <a:pt x="5" y="154"/>
                        <a:pt x="3" y="152"/>
                      </a:cubicBezTo>
                      <a:cubicBezTo>
                        <a:pt x="3" y="152"/>
                        <a:pt x="2" y="152"/>
                        <a:pt x="1" y="152"/>
                      </a:cubicBezTo>
                      <a:cubicBezTo>
                        <a:pt x="1" y="152"/>
                        <a:pt x="1" y="152"/>
                        <a:pt x="1" y="153"/>
                      </a:cubicBezTo>
                      <a:cubicBezTo>
                        <a:pt x="0" y="156"/>
                        <a:pt x="2" y="159"/>
                        <a:pt x="5" y="162"/>
                      </a:cubicBezTo>
                      <a:cubicBezTo>
                        <a:pt x="8" y="164"/>
                        <a:pt x="5" y="168"/>
                        <a:pt x="8" y="171"/>
                      </a:cubicBezTo>
                      <a:cubicBezTo>
                        <a:pt x="10" y="175"/>
                        <a:pt x="10" y="177"/>
                        <a:pt x="12" y="180"/>
                      </a:cubicBezTo>
                      <a:cubicBezTo>
                        <a:pt x="15" y="182"/>
                        <a:pt x="16" y="183"/>
                        <a:pt x="14" y="186"/>
                      </a:cubicBezTo>
                      <a:cubicBezTo>
                        <a:pt x="13" y="190"/>
                        <a:pt x="17" y="189"/>
                        <a:pt x="17" y="191"/>
                      </a:cubicBezTo>
                      <a:cubicBezTo>
                        <a:pt x="17" y="193"/>
                        <a:pt x="16" y="196"/>
                        <a:pt x="17" y="198"/>
                      </a:cubicBezTo>
                      <a:cubicBezTo>
                        <a:pt x="18" y="200"/>
                        <a:pt x="20" y="198"/>
                        <a:pt x="24" y="198"/>
                      </a:cubicBezTo>
                      <a:cubicBezTo>
                        <a:pt x="29" y="198"/>
                        <a:pt x="27" y="195"/>
                        <a:pt x="28" y="193"/>
                      </a:cubicBezTo>
                      <a:cubicBezTo>
                        <a:pt x="28" y="190"/>
                        <a:pt x="30" y="191"/>
                        <a:pt x="30" y="190"/>
                      </a:cubicBezTo>
                      <a:cubicBezTo>
                        <a:pt x="31" y="188"/>
                        <a:pt x="35" y="188"/>
                        <a:pt x="38" y="189"/>
                      </a:cubicBezTo>
                      <a:cubicBezTo>
                        <a:pt x="41" y="191"/>
                        <a:pt x="43" y="188"/>
                        <a:pt x="43" y="185"/>
                      </a:cubicBezTo>
                      <a:cubicBezTo>
                        <a:pt x="44" y="182"/>
                        <a:pt x="46" y="186"/>
                        <a:pt x="46" y="186"/>
                      </a:cubicBezTo>
                      <a:cubicBezTo>
                        <a:pt x="47" y="187"/>
                        <a:pt x="50" y="181"/>
                        <a:pt x="52" y="178"/>
                      </a:cubicBezTo>
                      <a:cubicBezTo>
                        <a:pt x="53" y="174"/>
                        <a:pt x="51" y="175"/>
                        <a:pt x="48" y="178"/>
                      </a:cubicBezTo>
                      <a:cubicBezTo>
                        <a:pt x="45" y="182"/>
                        <a:pt x="47" y="175"/>
                        <a:pt x="48" y="172"/>
                      </a:cubicBezTo>
                      <a:cubicBezTo>
                        <a:pt x="49" y="169"/>
                        <a:pt x="49" y="161"/>
                        <a:pt x="50" y="159"/>
                      </a:cubicBezTo>
                      <a:cubicBezTo>
                        <a:pt x="50" y="157"/>
                        <a:pt x="51" y="154"/>
                        <a:pt x="55" y="153"/>
                      </a:cubicBezTo>
                      <a:cubicBezTo>
                        <a:pt x="59" y="153"/>
                        <a:pt x="64" y="148"/>
                        <a:pt x="63" y="146"/>
                      </a:cubicBezTo>
                      <a:cubicBezTo>
                        <a:pt x="62" y="144"/>
                        <a:pt x="68" y="140"/>
                        <a:pt x="68" y="138"/>
                      </a:cubicBezTo>
                      <a:cubicBezTo>
                        <a:pt x="68" y="136"/>
                        <a:pt x="62" y="130"/>
                        <a:pt x="60" y="129"/>
                      </a:cubicBezTo>
                      <a:cubicBezTo>
                        <a:pt x="58" y="127"/>
                        <a:pt x="53" y="128"/>
                        <a:pt x="53" y="127"/>
                      </a:cubicBezTo>
                      <a:cubicBezTo>
                        <a:pt x="54" y="125"/>
                        <a:pt x="53" y="120"/>
                        <a:pt x="52" y="117"/>
                      </a:cubicBezTo>
                      <a:cubicBezTo>
                        <a:pt x="52" y="114"/>
                        <a:pt x="56" y="111"/>
                        <a:pt x="56" y="108"/>
                      </a:cubicBezTo>
                      <a:cubicBezTo>
                        <a:pt x="56" y="105"/>
                        <a:pt x="56" y="102"/>
                        <a:pt x="58" y="101"/>
                      </a:cubicBezTo>
                      <a:cubicBezTo>
                        <a:pt x="61" y="100"/>
                        <a:pt x="59" y="97"/>
                        <a:pt x="62" y="97"/>
                      </a:cubicBezTo>
                      <a:cubicBezTo>
                        <a:pt x="66" y="96"/>
                        <a:pt x="65" y="91"/>
                        <a:pt x="69" y="89"/>
                      </a:cubicBezTo>
                      <a:cubicBezTo>
                        <a:pt x="72" y="88"/>
                        <a:pt x="73" y="87"/>
                        <a:pt x="77" y="84"/>
                      </a:cubicBezTo>
                      <a:cubicBezTo>
                        <a:pt x="82" y="82"/>
                        <a:pt x="90" y="77"/>
                        <a:pt x="91" y="74"/>
                      </a:cubicBezTo>
                      <a:cubicBezTo>
                        <a:pt x="93" y="71"/>
                        <a:pt x="87" y="68"/>
                        <a:pt x="90" y="65"/>
                      </a:cubicBezTo>
                      <a:cubicBezTo>
                        <a:pt x="94" y="62"/>
                        <a:pt x="91" y="59"/>
                        <a:pt x="94" y="58"/>
                      </a:cubicBezTo>
                      <a:cubicBezTo>
                        <a:pt x="97" y="57"/>
                        <a:pt x="98" y="55"/>
                        <a:pt x="100" y="53"/>
                      </a:cubicBezTo>
                      <a:cubicBezTo>
                        <a:pt x="102" y="51"/>
                        <a:pt x="105" y="53"/>
                        <a:pt x="110" y="52"/>
                      </a:cubicBezTo>
                      <a:cubicBezTo>
                        <a:pt x="111" y="52"/>
                        <a:pt x="113" y="52"/>
                        <a:pt x="114" y="52"/>
                      </a:cubicBezTo>
                      <a:cubicBezTo>
                        <a:pt x="114" y="50"/>
                        <a:pt x="114" y="48"/>
                        <a:pt x="113" y="48"/>
                      </a:cubicBezTo>
                      <a:close/>
                      <a:moveTo>
                        <a:pt x="68" y="166"/>
                      </a:moveTo>
                      <a:cubicBezTo>
                        <a:pt x="62" y="167"/>
                        <a:pt x="60" y="177"/>
                        <a:pt x="61" y="178"/>
                      </a:cubicBezTo>
                      <a:cubicBezTo>
                        <a:pt x="62" y="180"/>
                        <a:pt x="73" y="166"/>
                        <a:pt x="68" y="16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5" name="Freeform 363">
                  <a:extLst>
                    <a:ext uri="{FF2B5EF4-FFF2-40B4-BE49-F238E27FC236}">
                      <a16:creationId xmlns:a16="http://schemas.microsoft.com/office/drawing/2014/main" id="{9CFD65DE-1573-D447-B5F1-7BC03FD75CA6}"/>
                    </a:ext>
                  </a:extLst>
                </p:cNvPr>
                <p:cNvSpPr>
                  <a:spLocks noEditPoints="1"/>
                </p:cNvSpPr>
                <p:nvPr/>
              </p:nvSpPr>
              <p:spPr bwMode="auto">
                <a:xfrm>
                  <a:off x="5870575" y="1359014"/>
                  <a:ext cx="525463" cy="830263"/>
                </a:xfrm>
                <a:custGeom>
                  <a:avLst/>
                  <a:gdLst>
                    <a:gd name="T0" fmla="*/ 224 w 237"/>
                    <a:gd name="T1" fmla="*/ 195 h 374"/>
                    <a:gd name="T2" fmla="*/ 225 w 237"/>
                    <a:gd name="T3" fmla="*/ 184 h 374"/>
                    <a:gd name="T4" fmla="*/ 212 w 237"/>
                    <a:gd name="T5" fmla="*/ 182 h 374"/>
                    <a:gd name="T6" fmla="*/ 197 w 237"/>
                    <a:gd name="T7" fmla="*/ 182 h 374"/>
                    <a:gd name="T8" fmla="*/ 190 w 237"/>
                    <a:gd name="T9" fmla="*/ 181 h 374"/>
                    <a:gd name="T10" fmla="*/ 176 w 237"/>
                    <a:gd name="T11" fmla="*/ 184 h 374"/>
                    <a:gd name="T12" fmla="*/ 164 w 237"/>
                    <a:gd name="T13" fmla="*/ 196 h 374"/>
                    <a:gd name="T14" fmla="*/ 164 w 237"/>
                    <a:gd name="T15" fmla="*/ 183 h 374"/>
                    <a:gd name="T16" fmla="*/ 148 w 237"/>
                    <a:gd name="T17" fmla="*/ 193 h 374"/>
                    <a:gd name="T18" fmla="*/ 141 w 237"/>
                    <a:gd name="T19" fmla="*/ 195 h 374"/>
                    <a:gd name="T20" fmla="*/ 134 w 237"/>
                    <a:gd name="T21" fmla="*/ 194 h 374"/>
                    <a:gd name="T22" fmla="*/ 121 w 237"/>
                    <a:gd name="T23" fmla="*/ 203 h 374"/>
                    <a:gd name="T24" fmla="*/ 113 w 237"/>
                    <a:gd name="T25" fmla="*/ 210 h 374"/>
                    <a:gd name="T26" fmla="*/ 105 w 237"/>
                    <a:gd name="T27" fmla="*/ 214 h 374"/>
                    <a:gd name="T28" fmla="*/ 91 w 237"/>
                    <a:gd name="T29" fmla="*/ 218 h 374"/>
                    <a:gd name="T30" fmla="*/ 85 w 237"/>
                    <a:gd name="T31" fmla="*/ 226 h 374"/>
                    <a:gd name="T32" fmla="*/ 105 w 237"/>
                    <a:gd name="T33" fmla="*/ 226 h 374"/>
                    <a:gd name="T34" fmla="*/ 90 w 237"/>
                    <a:gd name="T35" fmla="*/ 236 h 374"/>
                    <a:gd name="T36" fmla="*/ 70 w 237"/>
                    <a:gd name="T37" fmla="*/ 258 h 374"/>
                    <a:gd name="T38" fmla="*/ 57 w 237"/>
                    <a:gd name="T39" fmla="*/ 276 h 374"/>
                    <a:gd name="T40" fmla="*/ 45 w 237"/>
                    <a:gd name="T41" fmla="*/ 292 h 374"/>
                    <a:gd name="T42" fmla="*/ 30 w 237"/>
                    <a:gd name="T43" fmla="*/ 303 h 374"/>
                    <a:gd name="T44" fmla="*/ 13 w 237"/>
                    <a:gd name="T45" fmla="*/ 313 h 374"/>
                    <a:gd name="T46" fmla="*/ 5 w 237"/>
                    <a:gd name="T47" fmla="*/ 327 h 374"/>
                    <a:gd name="T48" fmla="*/ 2 w 237"/>
                    <a:gd name="T49" fmla="*/ 344 h 374"/>
                    <a:gd name="T50" fmla="*/ 10 w 237"/>
                    <a:gd name="T51" fmla="*/ 349 h 374"/>
                    <a:gd name="T52" fmla="*/ 8 w 237"/>
                    <a:gd name="T53" fmla="*/ 356 h 374"/>
                    <a:gd name="T54" fmla="*/ 16 w 237"/>
                    <a:gd name="T55" fmla="*/ 370 h 374"/>
                    <a:gd name="T56" fmla="*/ 53 w 237"/>
                    <a:gd name="T57" fmla="*/ 353 h 374"/>
                    <a:gd name="T58" fmla="*/ 64 w 237"/>
                    <a:gd name="T59" fmla="*/ 356 h 374"/>
                    <a:gd name="T60" fmla="*/ 70 w 237"/>
                    <a:gd name="T61" fmla="*/ 334 h 374"/>
                    <a:gd name="T62" fmla="*/ 68 w 237"/>
                    <a:gd name="T63" fmla="*/ 305 h 374"/>
                    <a:gd name="T64" fmla="*/ 84 w 237"/>
                    <a:gd name="T65" fmla="*/ 284 h 374"/>
                    <a:gd name="T66" fmla="*/ 95 w 237"/>
                    <a:gd name="T67" fmla="*/ 257 h 374"/>
                    <a:gd name="T68" fmla="*/ 107 w 237"/>
                    <a:gd name="T69" fmla="*/ 234 h 374"/>
                    <a:gd name="T70" fmla="*/ 132 w 237"/>
                    <a:gd name="T71" fmla="*/ 221 h 374"/>
                    <a:gd name="T72" fmla="*/ 150 w 237"/>
                    <a:gd name="T73" fmla="*/ 209 h 374"/>
                    <a:gd name="T74" fmla="*/ 182 w 237"/>
                    <a:gd name="T75" fmla="*/ 218 h 374"/>
                    <a:gd name="T76" fmla="*/ 203 w 237"/>
                    <a:gd name="T77" fmla="*/ 197 h 374"/>
                    <a:gd name="T78" fmla="*/ 224 w 237"/>
                    <a:gd name="T79" fmla="*/ 207 h 374"/>
                    <a:gd name="T80" fmla="*/ 66 w 237"/>
                    <a:gd name="T81" fmla="*/ 27 h 374"/>
                    <a:gd name="T82" fmla="*/ 88 w 237"/>
                    <a:gd name="T83" fmla="*/ 40 h 374"/>
                    <a:gd name="T84" fmla="*/ 105 w 237"/>
                    <a:gd name="T85" fmla="*/ 43 h 374"/>
                    <a:gd name="T86" fmla="*/ 106 w 237"/>
                    <a:gd name="T87" fmla="*/ 56 h 374"/>
                    <a:gd name="T88" fmla="*/ 90 w 237"/>
                    <a:gd name="T89" fmla="*/ 70 h 374"/>
                    <a:gd name="T90" fmla="*/ 108 w 237"/>
                    <a:gd name="T91" fmla="*/ 77 h 374"/>
                    <a:gd name="T92" fmla="*/ 130 w 237"/>
                    <a:gd name="T93" fmla="*/ 42 h 374"/>
                    <a:gd name="T94" fmla="*/ 147 w 237"/>
                    <a:gd name="T95" fmla="*/ 51 h 374"/>
                    <a:gd name="T96" fmla="*/ 171 w 237"/>
                    <a:gd name="T97" fmla="*/ 61 h 374"/>
                    <a:gd name="T98" fmla="*/ 163 w 237"/>
                    <a:gd name="T99" fmla="*/ 48 h 374"/>
                    <a:gd name="T100" fmla="*/ 143 w 237"/>
                    <a:gd name="T101" fmla="*/ 31 h 374"/>
                    <a:gd name="T102" fmla="*/ 122 w 237"/>
                    <a:gd name="T103" fmla="*/ 20 h 374"/>
                    <a:gd name="T104" fmla="*/ 103 w 237"/>
                    <a:gd name="T105" fmla="*/ 10 h 374"/>
                    <a:gd name="T106" fmla="*/ 95 w 237"/>
                    <a:gd name="T107" fmla="*/ 21 h 374"/>
                    <a:gd name="T108" fmla="*/ 76 w 237"/>
                    <a:gd name="T109" fmla="*/ 19 h 374"/>
                    <a:gd name="T110" fmla="*/ 64 w 237"/>
                    <a:gd name="T111" fmla="*/ 15 h 374"/>
                    <a:gd name="T112" fmla="*/ 58 w 237"/>
                    <a:gd name="T113" fmla="*/ 43 h 374"/>
                    <a:gd name="T114" fmla="*/ 58 w 237"/>
                    <a:gd name="T115" fmla="*/ 43 h 374"/>
                    <a:gd name="T116" fmla="*/ 135 w 237"/>
                    <a:gd name="T117" fmla="*/ 22 h 374"/>
                    <a:gd name="T118" fmla="*/ 190 w 237"/>
                    <a:gd name="T119" fmla="*/ 20 h 374"/>
                    <a:gd name="T120" fmla="*/ 166 w 237"/>
                    <a:gd name="T121" fmla="*/ 8 h 374"/>
                    <a:gd name="T122" fmla="*/ 144 w 237"/>
                    <a:gd name="T123" fmla="*/ 6 h 374"/>
                    <a:gd name="T124" fmla="*/ 128 w 237"/>
                    <a:gd name="T125" fmla="*/ 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74">
                      <a:moveTo>
                        <a:pt x="229" y="200"/>
                      </a:moveTo>
                      <a:cubicBezTo>
                        <a:pt x="229" y="202"/>
                        <a:pt x="225" y="202"/>
                        <a:pt x="225" y="200"/>
                      </a:cubicBezTo>
                      <a:cubicBezTo>
                        <a:pt x="225" y="198"/>
                        <a:pt x="220" y="196"/>
                        <a:pt x="219" y="195"/>
                      </a:cubicBezTo>
                      <a:cubicBezTo>
                        <a:pt x="219" y="194"/>
                        <a:pt x="222" y="194"/>
                        <a:pt x="224" y="195"/>
                      </a:cubicBezTo>
                      <a:cubicBezTo>
                        <a:pt x="226" y="197"/>
                        <a:pt x="228" y="196"/>
                        <a:pt x="230" y="194"/>
                      </a:cubicBezTo>
                      <a:cubicBezTo>
                        <a:pt x="232" y="191"/>
                        <a:pt x="236" y="193"/>
                        <a:pt x="236" y="191"/>
                      </a:cubicBezTo>
                      <a:cubicBezTo>
                        <a:pt x="237" y="189"/>
                        <a:pt x="232" y="188"/>
                        <a:pt x="231" y="187"/>
                      </a:cubicBezTo>
                      <a:cubicBezTo>
                        <a:pt x="231" y="185"/>
                        <a:pt x="228" y="184"/>
                        <a:pt x="225" y="184"/>
                      </a:cubicBezTo>
                      <a:cubicBezTo>
                        <a:pt x="222" y="185"/>
                        <a:pt x="222" y="184"/>
                        <a:pt x="220" y="182"/>
                      </a:cubicBezTo>
                      <a:cubicBezTo>
                        <a:pt x="218" y="180"/>
                        <a:pt x="213" y="183"/>
                        <a:pt x="213" y="187"/>
                      </a:cubicBezTo>
                      <a:cubicBezTo>
                        <a:pt x="213" y="191"/>
                        <a:pt x="209" y="190"/>
                        <a:pt x="210" y="188"/>
                      </a:cubicBezTo>
                      <a:cubicBezTo>
                        <a:pt x="212" y="186"/>
                        <a:pt x="209" y="183"/>
                        <a:pt x="212" y="182"/>
                      </a:cubicBezTo>
                      <a:cubicBezTo>
                        <a:pt x="214" y="182"/>
                        <a:pt x="213" y="178"/>
                        <a:pt x="208" y="177"/>
                      </a:cubicBezTo>
                      <a:cubicBezTo>
                        <a:pt x="203" y="177"/>
                        <a:pt x="201" y="181"/>
                        <a:pt x="202" y="182"/>
                      </a:cubicBezTo>
                      <a:cubicBezTo>
                        <a:pt x="203" y="184"/>
                        <a:pt x="199" y="190"/>
                        <a:pt x="197" y="190"/>
                      </a:cubicBezTo>
                      <a:cubicBezTo>
                        <a:pt x="195" y="190"/>
                        <a:pt x="197" y="185"/>
                        <a:pt x="197" y="182"/>
                      </a:cubicBezTo>
                      <a:cubicBezTo>
                        <a:pt x="197" y="179"/>
                        <a:pt x="195" y="181"/>
                        <a:pt x="191" y="185"/>
                      </a:cubicBezTo>
                      <a:cubicBezTo>
                        <a:pt x="187" y="189"/>
                        <a:pt x="184" y="193"/>
                        <a:pt x="182" y="194"/>
                      </a:cubicBezTo>
                      <a:cubicBezTo>
                        <a:pt x="180" y="194"/>
                        <a:pt x="180" y="190"/>
                        <a:pt x="184" y="188"/>
                      </a:cubicBezTo>
                      <a:cubicBezTo>
                        <a:pt x="187" y="186"/>
                        <a:pt x="187" y="181"/>
                        <a:pt x="190" y="181"/>
                      </a:cubicBezTo>
                      <a:cubicBezTo>
                        <a:pt x="192" y="181"/>
                        <a:pt x="192" y="178"/>
                        <a:pt x="189" y="177"/>
                      </a:cubicBezTo>
                      <a:cubicBezTo>
                        <a:pt x="185" y="177"/>
                        <a:pt x="185" y="180"/>
                        <a:pt x="184" y="181"/>
                      </a:cubicBezTo>
                      <a:cubicBezTo>
                        <a:pt x="183" y="182"/>
                        <a:pt x="177" y="180"/>
                        <a:pt x="177" y="181"/>
                      </a:cubicBezTo>
                      <a:cubicBezTo>
                        <a:pt x="177" y="182"/>
                        <a:pt x="174" y="182"/>
                        <a:pt x="176" y="184"/>
                      </a:cubicBezTo>
                      <a:cubicBezTo>
                        <a:pt x="177" y="186"/>
                        <a:pt x="175" y="188"/>
                        <a:pt x="174" y="185"/>
                      </a:cubicBezTo>
                      <a:cubicBezTo>
                        <a:pt x="172" y="183"/>
                        <a:pt x="169" y="185"/>
                        <a:pt x="167" y="188"/>
                      </a:cubicBezTo>
                      <a:cubicBezTo>
                        <a:pt x="166" y="190"/>
                        <a:pt x="163" y="190"/>
                        <a:pt x="165" y="191"/>
                      </a:cubicBezTo>
                      <a:cubicBezTo>
                        <a:pt x="167" y="192"/>
                        <a:pt x="167" y="196"/>
                        <a:pt x="164" y="196"/>
                      </a:cubicBezTo>
                      <a:cubicBezTo>
                        <a:pt x="162" y="197"/>
                        <a:pt x="163" y="190"/>
                        <a:pt x="161" y="190"/>
                      </a:cubicBezTo>
                      <a:cubicBezTo>
                        <a:pt x="159" y="191"/>
                        <a:pt x="160" y="187"/>
                        <a:pt x="163" y="187"/>
                      </a:cubicBezTo>
                      <a:cubicBezTo>
                        <a:pt x="165" y="187"/>
                        <a:pt x="168" y="183"/>
                        <a:pt x="168" y="182"/>
                      </a:cubicBezTo>
                      <a:cubicBezTo>
                        <a:pt x="167" y="181"/>
                        <a:pt x="164" y="181"/>
                        <a:pt x="164" y="183"/>
                      </a:cubicBezTo>
                      <a:cubicBezTo>
                        <a:pt x="164" y="185"/>
                        <a:pt x="160" y="185"/>
                        <a:pt x="157" y="185"/>
                      </a:cubicBezTo>
                      <a:cubicBezTo>
                        <a:pt x="153" y="184"/>
                        <a:pt x="154" y="188"/>
                        <a:pt x="157" y="191"/>
                      </a:cubicBezTo>
                      <a:cubicBezTo>
                        <a:pt x="161" y="193"/>
                        <a:pt x="157" y="194"/>
                        <a:pt x="155" y="192"/>
                      </a:cubicBezTo>
                      <a:cubicBezTo>
                        <a:pt x="153" y="191"/>
                        <a:pt x="150" y="192"/>
                        <a:pt x="148" y="193"/>
                      </a:cubicBezTo>
                      <a:cubicBezTo>
                        <a:pt x="146" y="194"/>
                        <a:pt x="153" y="196"/>
                        <a:pt x="153" y="197"/>
                      </a:cubicBezTo>
                      <a:cubicBezTo>
                        <a:pt x="153" y="198"/>
                        <a:pt x="150" y="196"/>
                        <a:pt x="149" y="197"/>
                      </a:cubicBezTo>
                      <a:cubicBezTo>
                        <a:pt x="148" y="198"/>
                        <a:pt x="144" y="196"/>
                        <a:pt x="144" y="194"/>
                      </a:cubicBezTo>
                      <a:cubicBezTo>
                        <a:pt x="144" y="191"/>
                        <a:pt x="138" y="195"/>
                        <a:pt x="141" y="195"/>
                      </a:cubicBezTo>
                      <a:cubicBezTo>
                        <a:pt x="144" y="196"/>
                        <a:pt x="143" y="198"/>
                        <a:pt x="143" y="201"/>
                      </a:cubicBezTo>
                      <a:cubicBezTo>
                        <a:pt x="143" y="204"/>
                        <a:pt x="139" y="202"/>
                        <a:pt x="140" y="200"/>
                      </a:cubicBezTo>
                      <a:cubicBezTo>
                        <a:pt x="141" y="197"/>
                        <a:pt x="138" y="197"/>
                        <a:pt x="135" y="199"/>
                      </a:cubicBezTo>
                      <a:cubicBezTo>
                        <a:pt x="132" y="201"/>
                        <a:pt x="135" y="196"/>
                        <a:pt x="134" y="194"/>
                      </a:cubicBezTo>
                      <a:cubicBezTo>
                        <a:pt x="133" y="192"/>
                        <a:pt x="131" y="194"/>
                        <a:pt x="128" y="194"/>
                      </a:cubicBezTo>
                      <a:cubicBezTo>
                        <a:pt x="125" y="195"/>
                        <a:pt x="124" y="195"/>
                        <a:pt x="125" y="197"/>
                      </a:cubicBezTo>
                      <a:cubicBezTo>
                        <a:pt x="127" y="199"/>
                        <a:pt x="127" y="202"/>
                        <a:pt x="124" y="201"/>
                      </a:cubicBezTo>
                      <a:cubicBezTo>
                        <a:pt x="122" y="201"/>
                        <a:pt x="121" y="201"/>
                        <a:pt x="121" y="203"/>
                      </a:cubicBezTo>
                      <a:cubicBezTo>
                        <a:pt x="122" y="205"/>
                        <a:pt x="119" y="206"/>
                        <a:pt x="118" y="204"/>
                      </a:cubicBezTo>
                      <a:cubicBezTo>
                        <a:pt x="118" y="202"/>
                        <a:pt x="113" y="202"/>
                        <a:pt x="112" y="205"/>
                      </a:cubicBezTo>
                      <a:cubicBezTo>
                        <a:pt x="111" y="207"/>
                        <a:pt x="107" y="208"/>
                        <a:pt x="107" y="211"/>
                      </a:cubicBezTo>
                      <a:cubicBezTo>
                        <a:pt x="108" y="213"/>
                        <a:pt x="111" y="209"/>
                        <a:pt x="113" y="210"/>
                      </a:cubicBezTo>
                      <a:cubicBezTo>
                        <a:pt x="116" y="211"/>
                        <a:pt x="113" y="212"/>
                        <a:pt x="114" y="214"/>
                      </a:cubicBezTo>
                      <a:cubicBezTo>
                        <a:pt x="116" y="215"/>
                        <a:pt x="115" y="218"/>
                        <a:pt x="114" y="216"/>
                      </a:cubicBezTo>
                      <a:cubicBezTo>
                        <a:pt x="112" y="214"/>
                        <a:pt x="109" y="214"/>
                        <a:pt x="109" y="217"/>
                      </a:cubicBezTo>
                      <a:cubicBezTo>
                        <a:pt x="108" y="219"/>
                        <a:pt x="106" y="216"/>
                        <a:pt x="105" y="214"/>
                      </a:cubicBezTo>
                      <a:cubicBezTo>
                        <a:pt x="103" y="212"/>
                        <a:pt x="101" y="218"/>
                        <a:pt x="100" y="217"/>
                      </a:cubicBezTo>
                      <a:cubicBezTo>
                        <a:pt x="98" y="215"/>
                        <a:pt x="103" y="211"/>
                        <a:pt x="102" y="209"/>
                      </a:cubicBezTo>
                      <a:cubicBezTo>
                        <a:pt x="101" y="207"/>
                        <a:pt x="100" y="210"/>
                        <a:pt x="96" y="213"/>
                      </a:cubicBezTo>
                      <a:cubicBezTo>
                        <a:pt x="93" y="216"/>
                        <a:pt x="89" y="216"/>
                        <a:pt x="91" y="218"/>
                      </a:cubicBezTo>
                      <a:cubicBezTo>
                        <a:pt x="92" y="219"/>
                        <a:pt x="88" y="220"/>
                        <a:pt x="87" y="223"/>
                      </a:cubicBezTo>
                      <a:cubicBezTo>
                        <a:pt x="86" y="225"/>
                        <a:pt x="80" y="226"/>
                        <a:pt x="76" y="229"/>
                      </a:cubicBezTo>
                      <a:cubicBezTo>
                        <a:pt x="72" y="231"/>
                        <a:pt x="76" y="232"/>
                        <a:pt x="79" y="229"/>
                      </a:cubicBezTo>
                      <a:cubicBezTo>
                        <a:pt x="81" y="227"/>
                        <a:pt x="82" y="228"/>
                        <a:pt x="85" y="226"/>
                      </a:cubicBezTo>
                      <a:cubicBezTo>
                        <a:pt x="89" y="223"/>
                        <a:pt x="93" y="222"/>
                        <a:pt x="94" y="222"/>
                      </a:cubicBezTo>
                      <a:cubicBezTo>
                        <a:pt x="96" y="223"/>
                        <a:pt x="98" y="224"/>
                        <a:pt x="100" y="222"/>
                      </a:cubicBezTo>
                      <a:cubicBezTo>
                        <a:pt x="101" y="219"/>
                        <a:pt x="104" y="220"/>
                        <a:pt x="105" y="221"/>
                      </a:cubicBezTo>
                      <a:cubicBezTo>
                        <a:pt x="107" y="223"/>
                        <a:pt x="102" y="224"/>
                        <a:pt x="105" y="226"/>
                      </a:cubicBezTo>
                      <a:cubicBezTo>
                        <a:pt x="107" y="228"/>
                        <a:pt x="102" y="229"/>
                        <a:pt x="102" y="228"/>
                      </a:cubicBezTo>
                      <a:cubicBezTo>
                        <a:pt x="102" y="226"/>
                        <a:pt x="99" y="224"/>
                        <a:pt x="98" y="226"/>
                      </a:cubicBezTo>
                      <a:cubicBezTo>
                        <a:pt x="97" y="228"/>
                        <a:pt x="96" y="229"/>
                        <a:pt x="94" y="230"/>
                      </a:cubicBezTo>
                      <a:cubicBezTo>
                        <a:pt x="92" y="230"/>
                        <a:pt x="90" y="233"/>
                        <a:pt x="90" y="236"/>
                      </a:cubicBezTo>
                      <a:cubicBezTo>
                        <a:pt x="90" y="239"/>
                        <a:pt x="87" y="236"/>
                        <a:pt x="87" y="239"/>
                      </a:cubicBezTo>
                      <a:cubicBezTo>
                        <a:pt x="87" y="242"/>
                        <a:pt x="82" y="247"/>
                        <a:pt x="79" y="251"/>
                      </a:cubicBezTo>
                      <a:cubicBezTo>
                        <a:pt x="75" y="254"/>
                        <a:pt x="78" y="255"/>
                        <a:pt x="77" y="257"/>
                      </a:cubicBezTo>
                      <a:cubicBezTo>
                        <a:pt x="76" y="260"/>
                        <a:pt x="72" y="258"/>
                        <a:pt x="70" y="258"/>
                      </a:cubicBezTo>
                      <a:cubicBezTo>
                        <a:pt x="69" y="259"/>
                        <a:pt x="71" y="265"/>
                        <a:pt x="69" y="267"/>
                      </a:cubicBezTo>
                      <a:cubicBezTo>
                        <a:pt x="67" y="269"/>
                        <a:pt x="69" y="271"/>
                        <a:pt x="69" y="273"/>
                      </a:cubicBezTo>
                      <a:cubicBezTo>
                        <a:pt x="69" y="275"/>
                        <a:pt x="64" y="272"/>
                        <a:pt x="63" y="274"/>
                      </a:cubicBezTo>
                      <a:cubicBezTo>
                        <a:pt x="63" y="276"/>
                        <a:pt x="58" y="275"/>
                        <a:pt x="57" y="276"/>
                      </a:cubicBezTo>
                      <a:cubicBezTo>
                        <a:pt x="55" y="276"/>
                        <a:pt x="60" y="280"/>
                        <a:pt x="62" y="282"/>
                      </a:cubicBezTo>
                      <a:cubicBezTo>
                        <a:pt x="64" y="283"/>
                        <a:pt x="60" y="285"/>
                        <a:pt x="59" y="283"/>
                      </a:cubicBezTo>
                      <a:cubicBezTo>
                        <a:pt x="59" y="281"/>
                        <a:pt x="55" y="284"/>
                        <a:pt x="51" y="286"/>
                      </a:cubicBezTo>
                      <a:cubicBezTo>
                        <a:pt x="47" y="288"/>
                        <a:pt x="49" y="292"/>
                        <a:pt x="45" y="292"/>
                      </a:cubicBezTo>
                      <a:cubicBezTo>
                        <a:pt x="42" y="292"/>
                        <a:pt x="43" y="297"/>
                        <a:pt x="41" y="299"/>
                      </a:cubicBezTo>
                      <a:cubicBezTo>
                        <a:pt x="39" y="300"/>
                        <a:pt x="39" y="295"/>
                        <a:pt x="36" y="295"/>
                      </a:cubicBezTo>
                      <a:cubicBezTo>
                        <a:pt x="33" y="295"/>
                        <a:pt x="33" y="297"/>
                        <a:pt x="35" y="300"/>
                      </a:cubicBezTo>
                      <a:cubicBezTo>
                        <a:pt x="37" y="303"/>
                        <a:pt x="32" y="301"/>
                        <a:pt x="30" y="303"/>
                      </a:cubicBezTo>
                      <a:cubicBezTo>
                        <a:pt x="28" y="305"/>
                        <a:pt x="23" y="304"/>
                        <a:pt x="21" y="306"/>
                      </a:cubicBezTo>
                      <a:cubicBezTo>
                        <a:pt x="20" y="308"/>
                        <a:pt x="25" y="308"/>
                        <a:pt x="26" y="310"/>
                      </a:cubicBezTo>
                      <a:cubicBezTo>
                        <a:pt x="27" y="312"/>
                        <a:pt x="21" y="311"/>
                        <a:pt x="18" y="310"/>
                      </a:cubicBezTo>
                      <a:cubicBezTo>
                        <a:pt x="15" y="309"/>
                        <a:pt x="16" y="314"/>
                        <a:pt x="13" y="313"/>
                      </a:cubicBezTo>
                      <a:cubicBezTo>
                        <a:pt x="11" y="313"/>
                        <a:pt x="7" y="316"/>
                        <a:pt x="9" y="317"/>
                      </a:cubicBezTo>
                      <a:cubicBezTo>
                        <a:pt x="11" y="319"/>
                        <a:pt x="8" y="320"/>
                        <a:pt x="6" y="318"/>
                      </a:cubicBezTo>
                      <a:cubicBezTo>
                        <a:pt x="4" y="317"/>
                        <a:pt x="2" y="320"/>
                        <a:pt x="1" y="322"/>
                      </a:cubicBezTo>
                      <a:cubicBezTo>
                        <a:pt x="1" y="325"/>
                        <a:pt x="5" y="326"/>
                        <a:pt x="5" y="327"/>
                      </a:cubicBezTo>
                      <a:cubicBezTo>
                        <a:pt x="5" y="328"/>
                        <a:pt x="1" y="330"/>
                        <a:pt x="4" y="330"/>
                      </a:cubicBezTo>
                      <a:cubicBezTo>
                        <a:pt x="6" y="331"/>
                        <a:pt x="5" y="333"/>
                        <a:pt x="3" y="334"/>
                      </a:cubicBezTo>
                      <a:cubicBezTo>
                        <a:pt x="1" y="335"/>
                        <a:pt x="1" y="336"/>
                        <a:pt x="3" y="338"/>
                      </a:cubicBezTo>
                      <a:cubicBezTo>
                        <a:pt x="5" y="340"/>
                        <a:pt x="0" y="341"/>
                        <a:pt x="2" y="344"/>
                      </a:cubicBezTo>
                      <a:cubicBezTo>
                        <a:pt x="4" y="347"/>
                        <a:pt x="6" y="343"/>
                        <a:pt x="7" y="345"/>
                      </a:cubicBezTo>
                      <a:cubicBezTo>
                        <a:pt x="8" y="347"/>
                        <a:pt x="11" y="345"/>
                        <a:pt x="13" y="343"/>
                      </a:cubicBezTo>
                      <a:cubicBezTo>
                        <a:pt x="16" y="340"/>
                        <a:pt x="18" y="346"/>
                        <a:pt x="15" y="346"/>
                      </a:cubicBezTo>
                      <a:cubicBezTo>
                        <a:pt x="13" y="345"/>
                        <a:pt x="10" y="347"/>
                        <a:pt x="10" y="349"/>
                      </a:cubicBezTo>
                      <a:cubicBezTo>
                        <a:pt x="11" y="352"/>
                        <a:pt x="7" y="351"/>
                        <a:pt x="7" y="348"/>
                      </a:cubicBezTo>
                      <a:cubicBezTo>
                        <a:pt x="7" y="345"/>
                        <a:pt x="2" y="349"/>
                        <a:pt x="4" y="351"/>
                      </a:cubicBezTo>
                      <a:cubicBezTo>
                        <a:pt x="6" y="353"/>
                        <a:pt x="3" y="354"/>
                        <a:pt x="3" y="357"/>
                      </a:cubicBezTo>
                      <a:cubicBezTo>
                        <a:pt x="3" y="359"/>
                        <a:pt x="7" y="358"/>
                        <a:pt x="8" y="356"/>
                      </a:cubicBezTo>
                      <a:cubicBezTo>
                        <a:pt x="10" y="354"/>
                        <a:pt x="12" y="354"/>
                        <a:pt x="13" y="356"/>
                      </a:cubicBezTo>
                      <a:cubicBezTo>
                        <a:pt x="14" y="359"/>
                        <a:pt x="11" y="357"/>
                        <a:pt x="11" y="360"/>
                      </a:cubicBezTo>
                      <a:cubicBezTo>
                        <a:pt x="11" y="363"/>
                        <a:pt x="9" y="360"/>
                        <a:pt x="7" y="363"/>
                      </a:cubicBezTo>
                      <a:cubicBezTo>
                        <a:pt x="5" y="365"/>
                        <a:pt x="14" y="370"/>
                        <a:pt x="16" y="370"/>
                      </a:cubicBezTo>
                      <a:cubicBezTo>
                        <a:pt x="19" y="371"/>
                        <a:pt x="22" y="374"/>
                        <a:pt x="27" y="373"/>
                      </a:cubicBezTo>
                      <a:cubicBezTo>
                        <a:pt x="33" y="372"/>
                        <a:pt x="43" y="362"/>
                        <a:pt x="44" y="361"/>
                      </a:cubicBezTo>
                      <a:cubicBezTo>
                        <a:pt x="45" y="359"/>
                        <a:pt x="48" y="361"/>
                        <a:pt x="50" y="359"/>
                      </a:cubicBezTo>
                      <a:cubicBezTo>
                        <a:pt x="52" y="358"/>
                        <a:pt x="51" y="354"/>
                        <a:pt x="53" y="353"/>
                      </a:cubicBezTo>
                      <a:cubicBezTo>
                        <a:pt x="54" y="352"/>
                        <a:pt x="55" y="357"/>
                        <a:pt x="56" y="358"/>
                      </a:cubicBezTo>
                      <a:cubicBezTo>
                        <a:pt x="58" y="358"/>
                        <a:pt x="59" y="359"/>
                        <a:pt x="59" y="362"/>
                      </a:cubicBezTo>
                      <a:cubicBezTo>
                        <a:pt x="60" y="362"/>
                        <a:pt x="61" y="362"/>
                        <a:pt x="61" y="362"/>
                      </a:cubicBezTo>
                      <a:cubicBezTo>
                        <a:pt x="63" y="364"/>
                        <a:pt x="64" y="358"/>
                        <a:pt x="64" y="356"/>
                      </a:cubicBezTo>
                      <a:cubicBezTo>
                        <a:pt x="64" y="354"/>
                        <a:pt x="65" y="351"/>
                        <a:pt x="65" y="349"/>
                      </a:cubicBezTo>
                      <a:cubicBezTo>
                        <a:pt x="64" y="347"/>
                        <a:pt x="70" y="348"/>
                        <a:pt x="71" y="347"/>
                      </a:cubicBezTo>
                      <a:cubicBezTo>
                        <a:pt x="72" y="345"/>
                        <a:pt x="72" y="339"/>
                        <a:pt x="71" y="338"/>
                      </a:cubicBezTo>
                      <a:cubicBezTo>
                        <a:pt x="69" y="337"/>
                        <a:pt x="68" y="334"/>
                        <a:pt x="70" y="334"/>
                      </a:cubicBezTo>
                      <a:cubicBezTo>
                        <a:pt x="72" y="334"/>
                        <a:pt x="74" y="332"/>
                        <a:pt x="74" y="329"/>
                      </a:cubicBezTo>
                      <a:cubicBezTo>
                        <a:pt x="73" y="325"/>
                        <a:pt x="68" y="326"/>
                        <a:pt x="67" y="322"/>
                      </a:cubicBezTo>
                      <a:cubicBezTo>
                        <a:pt x="67" y="319"/>
                        <a:pt x="70" y="318"/>
                        <a:pt x="68" y="314"/>
                      </a:cubicBezTo>
                      <a:cubicBezTo>
                        <a:pt x="66" y="309"/>
                        <a:pt x="69" y="307"/>
                        <a:pt x="68" y="305"/>
                      </a:cubicBezTo>
                      <a:cubicBezTo>
                        <a:pt x="67" y="302"/>
                        <a:pt x="66" y="300"/>
                        <a:pt x="69" y="295"/>
                      </a:cubicBezTo>
                      <a:cubicBezTo>
                        <a:pt x="71" y="291"/>
                        <a:pt x="76" y="289"/>
                        <a:pt x="78" y="289"/>
                      </a:cubicBezTo>
                      <a:cubicBezTo>
                        <a:pt x="80" y="290"/>
                        <a:pt x="83" y="292"/>
                        <a:pt x="84" y="289"/>
                      </a:cubicBezTo>
                      <a:cubicBezTo>
                        <a:pt x="85" y="286"/>
                        <a:pt x="85" y="284"/>
                        <a:pt x="84" y="284"/>
                      </a:cubicBezTo>
                      <a:cubicBezTo>
                        <a:pt x="83" y="283"/>
                        <a:pt x="79" y="282"/>
                        <a:pt x="82" y="279"/>
                      </a:cubicBezTo>
                      <a:cubicBezTo>
                        <a:pt x="84" y="276"/>
                        <a:pt x="87" y="271"/>
                        <a:pt x="88" y="267"/>
                      </a:cubicBezTo>
                      <a:cubicBezTo>
                        <a:pt x="88" y="263"/>
                        <a:pt x="87" y="260"/>
                        <a:pt x="88" y="259"/>
                      </a:cubicBezTo>
                      <a:cubicBezTo>
                        <a:pt x="90" y="258"/>
                        <a:pt x="93" y="259"/>
                        <a:pt x="95" y="257"/>
                      </a:cubicBezTo>
                      <a:cubicBezTo>
                        <a:pt x="98" y="256"/>
                        <a:pt x="96" y="253"/>
                        <a:pt x="97" y="252"/>
                      </a:cubicBezTo>
                      <a:cubicBezTo>
                        <a:pt x="98" y="251"/>
                        <a:pt x="100" y="246"/>
                        <a:pt x="102" y="245"/>
                      </a:cubicBezTo>
                      <a:cubicBezTo>
                        <a:pt x="103" y="244"/>
                        <a:pt x="105" y="242"/>
                        <a:pt x="104" y="240"/>
                      </a:cubicBezTo>
                      <a:cubicBezTo>
                        <a:pt x="103" y="239"/>
                        <a:pt x="107" y="237"/>
                        <a:pt x="107" y="234"/>
                      </a:cubicBezTo>
                      <a:cubicBezTo>
                        <a:pt x="107" y="231"/>
                        <a:pt x="111" y="229"/>
                        <a:pt x="113" y="229"/>
                      </a:cubicBezTo>
                      <a:cubicBezTo>
                        <a:pt x="116" y="229"/>
                        <a:pt x="120" y="229"/>
                        <a:pt x="120" y="226"/>
                      </a:cubicBezTo>
                      <a:cubicBezTo>
                        <a:pt x="120" y="223"/>
                        <a:pt x="119" y="218"/>
                        <a:pt x="123" y="220"/>
                      </a:cubicBezTo>
                      <a:cubicBezTo>
                        <a:pt x="126" y="221"/>
                        <a:pt x="130" y="219"/>
                        <a:pt x="132" y="221"/>
                      </a:cubicBezTo>
                      <a:cubicBezTo>
                        <a:pt x="135" y="223"/>
                        <a:pt x="138" y="223"/>
                        <a:pt x="138" y="220"/>
                      </a:cubicBezTo>
                      <a:cubicBezTo>
                        <a:pt x="138" y="216"/>
                        <a:pt x="139" y="210"/>
                        <a:pt x="143" y="213"/>
                      </a:cubicBezTo>
                      <a:cubicBezTo>
                        <a:pt x="144" y="213"/>
                        <a:pt x="144" y="213"/>
                        <a:pt x="144" y="213"/>
                      </a:cubicBezTo>
                      <a:cubicBezTo>
                        <a:pt x="146" y="210"/>
                        <a:pt x="148" y="208"/>
                        <a:pt x="150" y="209"/>
                      </a:cubicBezTo>
                      <a:cubicBezTo>
                        <a:pt x="154" y="209"/>
                        <a:pt x="156" y="215"/>
                        <a:pt x="160" y="216"/>
                      </a:cubicBezTo>
                      <a:cubicBezTo>
                        <a:pt x="165" y="217"/>
                        <a:pt x="169" y="219"/>
                        <a:pt x="170" y="217"/>
                      </a:cubicBezTo>
                      <a:cubicBezTo>
                        <a:pt x="172" y="214"/>
                        <a:pt x="175" y="218"/>
                        <a:pt x="177" y="217"/>
                      </a:cubicBezTo>
                      <a:cubicBezTo>
                        <a:pt x="180" y="216"/>
                        <a:pt x="180" y="222"/>
                        <a:pt x="182" y="218"/>
                      </a:cubicBezTo>
                      <a:cubicBezTo>
                        <a:pt x="185" y="215"/>
                        <a:pt x="182" y="213"/>
                        <a:pt x="186" y="213"/>
                      </a:cubicBezTo>
                      <a:cubicBezTo>
                        <a:pt x="191" y="213"/>
                        <a:pt x="188" y="208"/>
                        <a:pt x="188" y="205"/>
                      </a:cubicBezTo>
                      <a:cubicBezTo>
                        <a:pt x="188" y="202"/>
                        <a:pt x="194" y="202"/>
                        <a:pt x="194" y="199"/>
                      </a:cubicBezTo>
                      <a:cubicBezTo>
                        <a:pt x="194" y="197"/>
                        <a:pt x="202" y="199"/>
                        <a:pt x="203" y="197"/>
                      </a:cubicBezTo>
                      <a:cubicBezTo>
                        <a:pt x="204" y="195"/>
                        <a:pt x="208" y="194"/>
                        <a:pt x="210" y="197"/>
                      </a:cubicBezTo>
                      <a:cubicBezTo>
                        <a:pt x="212" y="200"/>
                        <a:pt x="219" y="201"/>
                        <a:pt x="220" y="204"/>
                      </a:cubicBezTo>
                      <a:cubicBezTo>
                        <a:pt x="220" y="205"/>
                        <a:pt x="220" y="207"/>
                        <a:pt x="220" y="209"/>
                      </a:cubicBezTo>
                      <a:cubicBezTo>
                        <a:pt x="221" y="207"/>
                        <a:pt x="222" y="207"/>
                        <a:pt x="224" y="207"/>
                      </a:cubicBezTo>
                      <a:cubicBezTo>
                        <a:pt x="227" y="207"/>
                        <a:pt x="229" y="202"/>
                        <a:pt x="231" y="203"/>
                      </a:cubicBezTo>
                      <a:cubicBezTo>
                        <a:pt x="234" y="203"/>
                        <a:pt x="236" y="203"/>
                        <a:pt x="236" y="200"/>
                      </a:cubicBezTo>
                      <a:cubicBezTo>
                        <a:pt x="234" y="198"/>
                        <a:pt x="230" y="198"/>
                        <a:pt x="229" y="200"/>
                      </a:cubicBezTo>
                      <a:close/>
                      <a:moveTo>
                        <a:pt x="66" y="27"/>
                      </a:moveTo>
                      <a:cubicBezTo>
                        <a:pt x="70" y="28"/>
                        <a:pt x="62" y="32"/>
                        <a:pt x="61" y="36"/>
                      </a:cubicBezTo>
                      <a:cubicBezTo>
                        <a:pt x="60" y="40"/>
                        <a:pt x="67" y="43"/>
                        <a:pt x="70" y="46"/>
                      </a:cubicBezTo>
                      <a:cubicBezTo>
                        <a:pt x="73" y="49"/>
                        <a:pt x="80" y="48"/>
                        <a:pt x="83" y="47"/>
                      </a:cubicBezTo>
                      <a:cubicBezTo>
                        <a:pt x="85" y="45"/>
                        <a:pt x="85" y="40"/>
                        <a:pt x="88" y="40"/>
                      </a:cubicBezTo>
                      <a:cubicBezTo>
                        <a:pt x="92" y="40"/>
                        <a:pt x="90" y="37"/>
                        <a:pt x="93" y="36"/>
                      </a:cubicBezTo>
                      <a:cubicBezTo>
                        <a:pt x="95" y="35"/>
                        <a:pt x="96" y="38"/>
                        <a:pt x="93" y="41"/>
                      </a:cubicBezTo>
                      <a:cubicBezTo>
                        <a:pt x="91" y="44"/>
                        <a:pt x="98" y="44"/>
                        <a:pt x="101" y="40"/>
                      </a:cubicBezTo>
                      <a:cubicBezTo>
                        <a:pt x="105" y="37"/>
                        <a:pt x="106" y="40"/>
                        <a:pt x="105" y="43"/>
                      </a:cubicBezTo>
                      <a:cubicBezTo>
                        <a:pt x="104" y="47"/>
                        <a:pt x="97" y="45"/>
                        <a:pt x="94" y="48"/>
                      </a:cubicBezTo>
                      <a:cubicBezTo>
                        <a:pt x="91" y="52"/>
                        <a:pt x="83" y="49"/>
                        <a:pt x="80" y="53"/>
                      </a:cubicBezTo>
                      <a:cubicBezTo>
                        <a:pt x="76" y="57"/>
                        <a:pt x="83" y="58"/>
                        <a:pt x="88" y="57"/>
                      </a:cubicBezTo>
                      <a:cubicBezTo>
                        <a:pt x="93" y="56"/>
                        <a:pt x="103" y="55"/>
                        <a:pt x="106" y="56"/>
                      </a:cubicBezTo>
                      <a:cubicBezTo>
                        <a:pt x="110" y="57"/>
                        <a:pt x="104" y="58"/>
                        <a:pt x="98" y="58"/>
                      </a:cubicBezTo>
                      <a:cubicBezTo>
                        <a:pt x="92" y="58"/>
                        <a:pt x="90" y="60"/>
                        <a:pt x="90" y="61"/>
                      </a:cubicBezTo>
                      <a:cubicBezTo>
                        <a:pt x="90" y="63"/>
                        <a:pt x="81" y="59"/>
                        <a:pt x="81" y="63"/>
                      </a:cubicBezTo>
                      <a:cubicBezTo>
                        <a:pt x="81" y="67"/>
                        <a:pt x="89" y="68"/>
                        <a:pt x="90" y="70"/>
                      </a:cubicBezTo>
                      <a:cubicBezTo>
                        <a:pt x="91" y="73"/>
                        <a:pt x="97" y="71"/>
                        <a:pt x="99" y="71"/>
                      </a:cubicBezTo>
                      <a:cubicBezTo>
                        <a:pt x="101" y="72"/>
                        <a:pt x="95" y="74"/>
                        <a:pt x="95" y="75"/>
                      </a:cubicBezTo>
                      <a:cubicBezTo>
                        <a:pt x="94" y="76"/>
                        <a:pt x="101" y="77"/>
                        <a:pt x="102" y="79"/>
                      </a:cubicBezTo>
                      <a:cubicBezTo>
                        <a:pt x="103" y="81"/>
                        <a:pt x="108" y="80"/>
                        <a:pt x="108" y="77"/>
                      </a:cubicBezTo>
                      <a:cubicBezTo>
                        <a:pt x="108" y="74"/>
                        <a:pt x="113" y="63"/>
                        <a:pt x="119" y="61"/>
                      </a:cubicBezTo>
                      <a:cubicBezTo>
                        <a:pt x="125" y="59"/>
                        <a:pt x="121" y="57"/>
                        <a:pt x="122" y="53"/>
                      </a:cubicBezTo>
                      <a:cubicBezTo>
                        <a:pt x="123" y="50"/>
                        <a:pt x="128" y="53"/>
                        <a:pt x="126" y="50"/>
                      </a:cubicBezTo>
                      <a:cubicBezTo>
                        <a:pt x="125" y="47"/>
                        <a:pt x="126" y="46"/>
                        <a:pt x="130" y="42"/>
                      </a:cubicBezTo>
                      <a:cubicBezTo>
                        <a:pt x="133" y="39"/>
                        <a:pt x="136" y="41"/>
                        <a:pt x="141" y="39"/>
                      </a:cubicBezTo>
                      <a:cubicBezTo>
                        <a:pt x="145" y="37"/>
                        <a:pt x="147" y="41"/>
                        <a:pt x="142" y="41"/>
                      </a:cubicBezTo>
                      <a:cubicBezTo>
                        <a:pt x="138" y="41"/>
                        <a:pt x="140" y="46"/>
                        <a:pt x="144" y="48"/>
                      </a:cubicBezTo>
                      <a:cubicBezTo>
                        <a:pt x="147" y="49"/>
                        <a:pt x="144" y="50"/>
                        <a:pt x="147" y="51"/>
                      </a:cubicBezTo>
                      <a:cubicBezTo>
                        <a:pt x="150" y="52"/>
                        <a:pt x="149" y="56"/>
                        <a:pt x="145" y="60"/>
                      </a:cubicBezTo>
                      <a:cubicBezTo>
                        <a:pt x="142" y="64"/>
                        <a:pt x="146" y="64"/>
                        <a:pt x="154" y="62"/>
                      </a:cubicBezTo>
                      <a:cubicBezTo>
                        <a:pt x="162" y="59"/>
                        <a:pt x="157" y="64"/>
                        <a:pt x="159" y="66"/>
                      </a:cubicBezTo>
                      <a:cubicBezTo>
                        <a:pt x="161" y="68"/>
                        <a:pt x="168" y="65"/>
                        <a:pt x="171" y="61"/>
                      </a:cubicBezTo>
                      <a:cubicBezTo>
                        <a:pt x="174" y="57"/>
                        <a:pt x="179" y="58"/>
                        <a:pt x="179" y="56"/>
                      </a:cubicBezTo>
                      <a:cubicBezTo>
                        <a:pt x="178" y="53"/>
                        <a:pt x="175" y="53"/>
                        <a:pt x="172" y="54"/>
                      </a:cubicBezTo>
                      <a:cubicBezTo>
                        <a:pt x="169" y="55"/>
                        <a:pt x="162" y="54"/>
                        <a:pt x="165" y="52"/>
                      </a:cubicBezTo>
                      <a:cubicBezTo>
                        <a:pt x="167" y="50"/>
                        <a:pt x="167" y="48"/>
                        <a:pt x="163" y="48"/>
                      </a:cubicBezTo>
                      <a:cubicBezTo>
                        <a:pt x="159" y="49"/>
                        <a:pt x="153" y="47"/>
                        <a:pt x="156" y="46"/>
                      </a:cubicBezTo>
                      <a:cubicBezTo>
                        <a:pt x="159" y="45"/>
                        <a:pt x="154" y="41"/>
                        <a:pt x="151" y="41"/>
                      </a:cubicBezTo>
                      <a:cubicBezTo>
                        <a:pt x="148" y="41"/>
                        <a:pt x="149" y="38"/>
                        <a:pt x="149" y="35"/>
                      </a:cubicBezTo>
                      <a:cubicBezTo>
                        <a:pt x="149" y="33"/>
                        <a:pt x="141" y="32"/>
                        <a:pt x="143" y="31"/>
                      </a:cubicBezTo>
                      <a:cubicBezTo>
                        <a:pt x="144" y="31"/>
                        <a:pt x="139" y="29"/>
                        <a:pt x="138" y="30"/>
                      </a:cubicBezTo>
                      <a:cubicBezTo>
                        <a:pt x="137" y="32"/>
                        <a:pt x="134" y="32"/>
                        <a:pt x="134" y="29"/>
                      </a:cubicBezTo>
                      <a:cubicBezTo>
                        <a:pt x="134" y="27"/>
                        <a:pt x="128" y="27"/>
                        <a:pt x="126" y="28"/>
                      </a:cubicBezTo>
                      <a:cubicBezTo>
                        <a:pt x="123" y="28"/>
                        <a:pt x="125" y="22"/>
                        <a:pt x="122" y="20"/>
                      </a:cubicBezTo>
                      <a:cubicBezTo>
                        <a:pt x="120" y="19"/>
                        <a:pt x="116" y="24"/>
                        <a:pt x="115" y="24"/>
                      </a:cubicBezTo>
                      <a:cubicBezTo>
                        <a:pt x="113" y="23"/>
                        <a:pt x="116" y="20"/>
                        <a:pt x="117" y="17"/>
                      </a:cubicBezTo>
                      <a:cubicBezTo>
                        <a:pt x="118" y="15"/>
                        <a:pt x="109" y="12"/>
                        <a:pt x="108" y="14"/>
                      </a:cubicBezTo>
                      <a:cubicBezTo>
                        <a:pt x="107" y="16"/>
                        <a:pt x="105" y="10"/>
                        <a:pt x="103" y="10"/>
                      </a:cubicBezTo>
                      <a:cubicBezTo>
                        <a:pt x="101" y="9"/>
                        <a:pt x="102" y="14"/>
                        <a:pt x="100" y="14"/>
                      </a:cubicBezTo>
                      <a:cubicBezTo>
                        <a:pt x="99" y="15"/>
                        <a:pt x="96" y="16"/>
                        <a:pt x="99" y="18"/>
                      </a:cubicBezTo>
                      <a:cubicBezTo>
                        <a:pt x="102" y="20"/>
                        <a:pt x="105" y="31"/>
                        <a:pt x="105" y="32"/>
                      </a:cubicBezTo>
                      <a:cubicBezTo>
                        <a:pt x="105" y="34"/>
                        <a:pt x="95" y="25"/>
                        <a:pt x="95" y="21"/>
                      </a:cubicBezTo>
                      <a:cubicBezTo>
                        <a:pt x="94" y="16"/>
                        <a:pt x="90" y="13"/>
                        <a:pt x="89" y="16"/>
                      </a:cubicBezTo>
                      <a:cubicBezTo>
                        <a:pt x="87" y="19"/>
                        <a:pt x="84" y="20"/>
                        <a:pt x="85" y="23"/>
                      </a:cubicBezTo>
                      <a:cubicBezTo>
                        <a:pt x="86" y="26"/>
                        <a:pt x="82" y="27"/>
                        <a:pt x="82" y="25"/>
                      </a:cubicBezTo>
                      <a:cubicBezTo>
                        <a:pt x="82" y="23"/>
                        <a:pt x="77" y="20"/>
                        <a:pt x="76" y="19"/>
                      </a:cubicBezTo>
                      <a:cubicBezTo>
                        <a:pt x="74" y="19"/>
                        <a:pt x="80" y="18"/>
                        <a:pt x="83" y="17"/>
                      </a:cubicBezTo>
                      <a:cubicBezTo>
                        <a:pt x="86" y="15"/>
                        <a:pt x="81" y="13"/>
                        <a:pt x="78" y="15"/>
                      </a:cubicBezTo>
                      <a:cubicBezTo>
                        <a:pt x="75" y="16"/>
                        <a:pt x="72" y="14"/>
                        <a:pt x="70" y="16"/>
                      </a:cubicBezTo>
                      <a:cubicBezTo>
                        <a:pt x="69" y="18"/>
                        <a:pt x="67" y="16"/>
                        <a:pt x="64" y="15"/>
                      </a:cubicBezTo>
                      <a:cubicBezTo>
                        <a:pt x="61" y="15"/>
                        <a:pt x="59" y="19"/>
                        <a:pt x="57" y="19"/>
                      </a:cubicBezTo>
                      <a:cubicBezTo>
                        <a:pt x="55" y="18"/>
                        <a:pt x="53" y="23"/>
                        <a:pt x="57" y="28"/>
                      </a:cubicBezTo>
                      <a:cubicBezTo>
                        <a:pt x="60" y="33"/>
                        <a:pt x="62" y="26"/>
                        <a:pt x="66" y="27"/>
                      </a:cubicBezTo>
                      <a:close/>
                      <a:moveTo>
                        <a:pt x="58" y="43"/>
                      </a:moveTo>
                      <a:cubicBezTo>
                        <a:pt x="60" y="44"/>
                        <a:pt x="62" y="48"/>
                        <a:pt x="64" y="48"/>
                      </a:cubicBezTo>
                      <a:cubicBezTo>
                        <a:pt x="65" y="48"/>
                        <a:pt x="61" y="43"/>
                        <a:pt x="58" y="40"/>
                      </a:cubicBezTo>
                      <a:cubicBezTo>
                        <a:pt x="56" y="37"/>
                        <a:pt x="56" y="34"/>
                        <a:pt x="52" y="35"/>
                      </a:cubicBezTo>
                      <a:cubicBezTo>
                        <a:pt x="48" y="36"/>
                        <a:pt x="55" y="43"/>
                        <a:pt x="58" y="43"/>
                      </a:cubicBezTo>
                      <a:close/>
                      <a:moveTo>
                        <a:pt x="122" y="11"/>
                      </a:moveTo>
                      <a:cubicBezTo>
                        <a:pt x="124" y="12"/>
                        <a:pt x="119" y="12"/>
                        <a:pt x="121" y="14"/>
                      </a:cubicBezTo>
                      <a:cubicBezTo>
                        <a:pt x="127" y="20"/>
                        <a:pt x="151" y="13"/>
                        <a:pt x="154" y="15"/>
                      </a:cubicBezTo>
                      <a:cubicBezTo>
                        <a:pt x="158" y="17"/>
                        <a:pt x="134" y="19"/>
                        <a:pt x="135" y="22"/>
                      </a:cubicBezTo>
                      <a:cubicBezTo>
                        <a:pt x="136" y="24"/>
                        <a:pt x="155" y="26"/>
                        <a:pt x="157" y="24"/>
                      </a:cubicBezTo>
                      <a:cubicBezTo>
                        <a:pt x="158" y="23"/>
                        <a:pt x="161" y="28"/>
                        <a:pt x="168" y="28"/>
                      </a:cubicBezTo>
                      <a:cubicBezTo>
                        <a:pt x="174" y="28"/>
                        <a:pt x="173" y="26"/>
                        <a:pt x="178" y="25"/>
                      </a:cubicBezTo>
                      <a:cubicBezTo>
                        <a:pt x="183" y="25"/>
                        <a:pt x="190" y="23"/>
                        <a:pt x="190" y="20"/>
                      </a:cubicBezTo>
                      <a:cubicBezTo>
                        <a:pt x="190" y="18"/>
                        <a:pt x="204" y="14"/>
                        <a:pt x="202" y="10"/>
                      </a:cubicBezTo>
                      <a:cubicBezTo>
                        <a:pt x="201" y="6"/>
                        <a:pt x="188" y="9"/>
                        <a:pt x="184" y="7"/>
                      </a:cubicBezTo>
                      <a:cubicBezTo>
                        <a:pt x="181" y="5"/>
                        <a:pt x="172" y="2"/>
                        <a:pt x="171" y="5"/>
                      </a:cubicBezTo>
                      <a:cubicBezTo>
                        <a:pt x="169" y="8"/>
                        <a:pt x="167" y="9"/>
                        <a:pt x="166" y="8"/>
                      </a:cubicBezTo>
                      <a:cubicBezTo>
                        <a:pt x="164" y="7"/>
                        <a:pt x="166" y="0"/>
                        <a:pt x="160" y="2"/>
                      </a:cubicBezTo>
                      <a:cubicBezTo>
                        <a:pt x="155" y="4"/>
                        <a:pt x="160" y="10"/>
                        <a:pt x="159" y="11"/>
                      </a:cubicBezTo>
                      <a:cubicBezTo>
                        <a:pt x="158" y="12"/>
                        <a:pt x="152" y="10"/>
                        <a:pt x="152" y="7"/>
                      </a:cubicBezTo>
                      <a:cubicBezTo>
                        <a:pt x="151" y="4"/>
                        <a:pt x="145" y="10"/>
                        <a:pt x="144" y="6"/>
                      </a:cubicBezTo>
                      <a:cubicBezTo>
                        <a:pt x="143" y="3"/>
                        <a:pt x="136" y="0"/>
                        <a:pt x="134" y="1"/>
                      </a:cubicBezTo>
                      <a:cubicBezTo>
                        <a:pt x="132" y="1"/>
                        <a:pt x="136" y="3"/>
                        <a:pt x="135" y="5"/>
                      </a:cubicBezTo>
                      <a:cubicBezTo>
                        <a:pt x="134" y="6"/>
                        <a:pt x="130" y="3"/>
                        <a:pt x="128" y="3"/>
                      </a:cubicBezTo>
                      <a:cubicBezTo>
                        <a:pt x="126" y="3"/>
                        <a:pt x="129" y="6"/>
                        <a:pt x="128" y="8"/>
                      </a:cubicBezTo>
                      <a:cubicBezTo>
                        <a:pt x="127" y="10"/>
                        <a:pt x="124" y="3"/>
                        <a:pt x="121" y="3"/>
                      </a:cubicBezTo>
                      <a:cubicBezTo>
                        <a:pt x="119" y="3"/>
                        <a:pt x="120" y="6"/>
                        <a:pt x="117" y="7"/>
                      </a:cubicBezTo>
                      <a:cubicBezTo>
                        <a:pt x="115" y="7"/>
                        <a:pt x="120" y="9"/>
                        <a:pt x="122"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6" name="Freeform 364">
                  <a:extLst>
                    <a:ext uri="{FF2B5EF4-FFF2-40B4-BE49-F238E27FC236}">
                      <a16:creationId xmlns:a16="http://schemas.microsoft.com/office/drawing/2014/main" id="{A2D5A14A-F3BC-6041-AE5E-374F354BDC78}"/>
                    </a:ext>
                  </a:extLst>
                </p:cNvPr>
                <p:cNvSpPr>
                  <a:spLocks noEditPoints="1"/>
                </p:cNvSpPr>
                <p:nvPr/>
              </p:nvSpPr>
              <p:spPr bwMode="auto">
                <a:xfrm>
                  <a:off x="5907088" y="2494076"/>
                  <a:ext cx="231775" cy="252413"/>
                </a:xfrm>
                <a:custGeom>
                  <a:avLst/>
                  <a:gdLst>
                    <a:gd name="T0" fmla="*/ 73 w 105"/>
                    <a:gd name="T1" fmla="*/ 99 h 114"/>
                    <a:gd name="T2" fmla="*/ 62 w 105"/>
                    <a:gd name="T3" fmla="*/ 99 h 114"/>
                    <a:gd name="T4" fmla="*/ 54 w 105"/>
                    <a:gd name="T5" fmla="*/ 103 h 114"/>
                    <a:gd name="T6" fmla="*/ 64 w 105"/>
                    <a:gd name="T7" fmla="*/ 108 h 114"/>
                    <a:gd name="T8" fmla="*/ 74 w 105"/>
                    <a:gd name="T9" fmla="*/ 114 h 114"/>
                    <a:gd name="T10" fmla="*/ 76 w 105"/>
                    <a:gd name="T11" fmla="*/ 108 h 114"/>
                    <a:gd name="T12" fmla="*/ 80 w 105"/>
                    <a:gd name="T13" fmla="*/ 100 h 114"/>
                    <a:gd name="T14" fmla="*/ 73 w 105"/>
                    <a:gd name="T15" fmla="*/ 99 h 114"/>
                    <a:gd name="T16" fmla="*/ 21 w 105"/>
                    <a:gd name="T17" fmla="*/ 68 h 114"/>
                    <a:gd name="T18" fmla="*/ 14 w 105"/>
                    <a:gd name="T19" fmla="*/ 70 h 114"/>
                    <a:gd name="T20" fmla="*/ 17 w 105"/>
                    <a:gd name="T21" fmla="*/ 82 h 114"/>
                    <a:gd name="T22" fmla="*/ 21 w 105"/>
                    <a:gd name="T23" fmla="*/ 91 h 114"/>
                    <a:gd name="T24" fmla="*/ 28 w 105"/>
                    <a:gd name="T25" fmla="*/ 87 h 114"/>
                    <a:gd name="T26" fmla="*/ 29 w 105"/>
                    <a:gd name="T27" fmla="*/ 72 h 114"/>
                    <a:gd name="T28" fmla="*/ 21 w 105"/>
                    <a:gd name="T29" fmla="*/ 68 h 114"/>
                    <a:gd name="T30" fmla="*/ 87 w 105"/>
                    <a:gd name="T31" fmla="*/ 64 h 114"/>
                    <a:gd name="T32" fmla="*/ 80 w 105"/>
                    <a:gd name="T33" fmla="*/ 59 h 114"/>
                    <a:gd name="T34" fmla="*/ 66 w 105"/>
                    <a:gd name="T35" fmla="*/ 44 h 114"/>
                    <a:gd name="T36" fmla="*/ 53 w 105"/>
                    <a:gd name="T37" fmla="*/ 31 h 114"/>
                    <a:gd name="T38" fmla="*/ 53 w 105"/>
                    <a:gd name="T39" fmla="*/ 22 h 114"/>
                    <a:gd name="T40" fmla="*/ 57 w 105"/>
                    <a:gd name="T41" fmla="*/ 17 h 114"/>
                    <a:gd name="T42" fmla="*/ 58 w 105"/>
                    <a:gd name="T43" fmla="*/ 5 h 114"/>
                    <a:gd name="T44" fmla="*/ 53 w 105"/>
                    <a:gd name="T45" fmla="*/ 4 h 114"/>
                    <a:gd name="T46" fmla="*/ 51 w 105"/>
                    <a:gd name="T47" fmla="*/ 0 h 114"/>
                    <a:gd name="T48" fmla="*/ 44 w 105"/>
                    <a:gd name="T49" fmla="*/ 1 h 114"/>
                    <a:gd name="T50" fmla="*/ 38 w 105"/>
                    <a:gd name="T51" fmla="*/ 3 h 114"/>
                    <a:gd name="T52" fmla="*/ 37 w 105"/>
                    <a:gd name="T53" fmla="*/ 2 h 114"/>
                    <a:gd name="T54" fmla="*/ 35 w 105"/>
                    <a:gd name="T55" fmla="*/ 4 h 114"/>
                    <a:gd name="T56" fmla="*/ 34 w 105"/>
                    <a:gd name="T57" fmla="*/ 6 h 114"/>
                    <a:gd name="T58" fmla="*/ 31 w 105"/>
                    <a:gd name="T59" fmla="*/ 7 h 114"/>
                    <a:gd name="T60" fmla="*/ 27 w 105"/>
                    <a:gd name="T61" fmla="*/ 8 h 114"/>
                    <a:gd name="T62" fmla="*/ 24 w 105"/>
                    <a:gd name="T63" fmla="*/ 10 h 114"/>
                    <a:gd name="T64" fmla="*/ 21 w 105"/>
                    <a:gd name="T65" fmla="*/ 13 h 114"/>
                    <a:gd name="T66" fmla="*/ 16 w 105"/>
                    <a:gd name="T67" fmla="*/ 7 h 114"/>
                    <a:gd name="T68" fmla="*/ 12 w 105"/>
                    <a:gd name="T69" fmla="*/ 13 h 114"/>
                    <a:gd name="T70" fmla="*/ 4 w 105"/>
                    <a:gd name="T71" fmla="*/ 14 h 114"/>
                    <a:gd name="T72" fmla="*/ 5 w 105"/>
                    <a:gd name="T73" fmla="*/ 18 h 114"/>
                    <a:gd name="T74" fmla="*/ 3 w 105"/>
                    <a:gd name="T75" fmla="*/ 22 h 114"/>
                    <a:gd name="T76" fmla="*/ 1 w 105"/>
                    <a:gd name="T77" fmla="*/ 24 h 114"/>
                    <a:gd name="T78" fmla="*/ 4 w 105"/>
                    <a:gd name="T79" fmla="*/ 29 h 114"/>
                    <a:gd name="T80" fmla="*/ 6 w 105"/>
                    <a:gd name="T81" fmla="*/ 33 h 114"/>
                    <a:gd name="T82" fmla="*/ 10 w 105"/>
                    <a:gd name="T83" fmla="*/ 35 h 114"/>
                    <a:gd name="T84" fmla="*/ 9 w 105"/>
                    <a:gd name="T85" fmla="*/ 38 h 114"/>
                    <a:gd name="T86" fmla="*/ 14 w 105"/>
                    <a:gd name="T87" fmla="*/ 36 h 114"/>
                    <a:gd name="T88" fmla="*/ 20 w 105"/>
                    <a:gd name="T89" fmla="*/ 31 h 114"/>
                    <a:gd name="T90" fmla="*/ 33 w 105"/>
                    <a:gd name="T91" fmla="*/ 36 h 114"/>
                    <a:gd name="T92" fmla="*/ 36 w 105"/>
                    <a:gd name="T93" fmla="*/ 42 h 114"/>
                    <a:gd name="T94" fmla="*/ 44 w 105"/>
                    <a:gd name="T95" fmla="*/ 53 h 114"/>
                    <a:gd name="T96" fmla="*/ 57 w 105"/>
                    <a:gd name="T97" fmla="*/ 64 h 114"/>
                    <a:gd name="T98" fmla="*/ 65 w 105"/>
                    <a:gd name="T99" fmla="*/ 67 h 114"/>
                    <a:gd name="T100" fmla="*/ 73 w 105"/>
                    <a:gd name="T101" fmla="*/ 73 h 114"/>
                    <a:gd name="T102" fmla="*/ 80 w 105"/>
                    <a:gd name="T103" fmla="*/ 78 h 114"/>
                    <a:gd name="T104" fmla="*/ 83 w 105"/>
                    <a:gd name="T105" fmla="*/ 83 h 114"/>
                    <a:gd name="T106" fmla="*/ 83 w 105"/>
                    <a:gd name="T107" fmla="*/ 93 h 114"/>
                    <a:gd name="T108" fmla="*/ 84 w 105"/>
                    <a:gd name="T109" fmla="*/ 101 h 114"/>
                    <a:gd name="T110" fmla="*/ 88 w 105"/>
                    <a:gd name="T111" fmla="*/ 93 h 114"/>
                    <a:gd name="T112" fmla="*/ 93 w 105"/>
                    <a:gd name="T113" fmla="*/ 88 h 114"/>
                    <a:gd name="T114" fmla="*/ 89 w 105"/>
                    <a:gd name="T115" fmla="*/ 80 h 114"/>
                    <a:gd name="T116" fmla="*/ 98 w 105"/>
                    <a:gd name="T117" fmla="*/ 76 h 114"/>
                    <a:gd name="T118" fmla="*/ 105 w 105"/>
                    <a:gd name="T119" fmla="*/ 77 h 114"/>
                    <a:gd name="T120" fmla="*/ 87 w 105"/>
                    <a:gd name="T121" fmla="*/ 6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 h="114">
                      <a:moveTo>
                        <a:pt x="73" y="99"/>
                      </a:moveTo>
                      <a:cubicBezTo>
                        <a:pt x="67" y="100"/>
                        <a:pt x="65" y="101"/>
                        <a:pt x="62" y="99"/>
                      </a:cubicBezTo>
                      <a:cubicBezTo>
                        <a:pt x="59" y="97"/>
                        <a:pt x="53" y="101"/>
                        <a:pt x="54" y="103"/>
                      </a:cubicBezTo>
                      <a:cubicBezTo>
                        <a:pt x="55" y="104"/>
                        <a:pt x="57" y="106"/>
                        <a:pt x="64" y="108"/>
                      </a:cubicBezTo>
                      <a:cubicBezTo>
                        <a:pt x="70" y="110"/>
                        <a:pt x="71" y="114"/>
                        <a:pt x="74" y="114"/>
                      </a:cubicBezTo>
                      <a:cubicBezTo>
                        <a:pt x="77" y="114"/>
                        <a:pt x="77" y="112"/>
                        <a:pt x="76" y="108"/>
                      </a:cubicBezTo>
                      <a:cubicBezTo>
                        <a:pt x="76" y="104"/>
                        <a:pt x="80" y="100"/>
                        <a:pt x="80" y="100"/>
                      </a:cubicBezTo>
                      <a:cubicBezTo>
                        <a:pt x="81" y="99"/>
                        <a:pt x="78" y="98"/>
                        <a:pt x="73" y="99"/>
                      </a:cubicBezTo>
                      <a:close/>
                      <a:moveTo>
                        <a:pt x="21" y="68"/>
                      </a:moveTo>
                      <a:cubicBezTo>
                        <a:pt x="18" y="71"/>
                        <a:pt x="15" y="68"/>
                        <a:pt x="14" y="70"/>
                      </a:cubicBezTo>
                      <a:cubicBezTo>
                        <a:pt x="13" y="73"/>
                        <a:pt x="19" y="76"/>
                        <a:pt x="17" y="82"/>
                      </a:cubicBezTo>
                      <a:cubicBezTo>
                        <a:pt x="16" y="87"/>
                        <a:pt x="18" y="94"/>
                        <a:pt x="21" y="91"/>
                      </a:cubicBezTo>
                      <a:cubicBezTo>
                        <a:pt x="24" y="87"/>
                        <a:pt x="26" y="89"/>
                        <a:pt x="28" y="87"/>
                      </a:cubicBezTo>
                      <a:cubicBezTo>
                        <a:pt x="29" y="84"/>
                        <a:pt x="28" y="76"/>
                        <a:pt x="29" y="72"/>
                      </a:cubicBezTo>
                      <a:cubicBezTo>
                        <a:pt x="30" y="68"/>
                        <a:pt x="24" y="66"/>
                        <a:pt x="21" y="68"/>
                      </a:cubicBezTo>
                      <a:close/>
                      <a:moveTo>
                        <a:pt x="87" y="64"/>
                      </a:moveTo>
                      <a:cubicBezTo>
                        <a:pt x="83" y="62"/>
                        <a:pt x="86" y="58"/>
                        <a:pt x="80" y="59"/>
                      </a:cubicBezTo>
                      <a:cubicBezTo>
                        <a:pt x="75" y="59"/>
                        <a:pt x="68" y="52"/>
                        <a:pt x="66" y="44"/>
                      </a:cubicBezTo>
                      <a:cubicBezTo>
                        <a:pt x="64" y="36"/>
                        <a:pt x="55" y="36"/>
                        <a:pt x="53" y="31"/>
                      </a:cubicBezTo>
                      <a:cubicBezTo>
                        <a:pt x="51" y="26"/>
                        <a:pt x="55" y="26"/>
                        <a:pt x="53" y="22"/>
                      </a:cubicBezTo>
                      <a:cubicBezTo>
                        <a:pt x="52" y="20"/>
                        <a:pt x="55" y="18"/>
                        <a:pt x="57" y="17"/>
                      </a:cubicBezTo>
                      <a:cubicBezTo>
                        <a:pt x="57" y="12"/>
                        <a:pt x="57" y="8"/>
                        <a:pt x="58" y="5"/>
                      </a:cubicBezTo>
                      <a:cubicBezTo>
                        <a:pt x="56" y="4"/>
                        <a:pt x="54" y="4"/>
                        <a:pt x="53" y="4"/>
                      </a:cubicBezTo>
                      <a:cubicBezTo>
                        <a:pt x="52" y="3"/>
                        <a:pt x="52" y="0"/>
                        <a:pt x="51" y="0"/>
                      </a:cubicBezTo>
                      <a:cubicBezTo>
                        <a:pt x="51" y="0"/>
                        <a:pt x="45" y="0"/>
                        <a:pt x="44" y="1"/>
                      </a:cubicBezTo>
                      <a:cubicBezTo>
                        <a:pt x="43" y="2"/>
                        <a:pt x="40" y="4"/>
                        <a:pt x="38" y="3"/>
                      </a:cubicBezTo>
                      <a:cubicBezTo>
                        <a:pt x="38" y="2"/>
                        <a:pt x="38" y="2"/>
                        <a:pt x="37" y="2"/>
                      </a:cubicBezTo>
                      <a:cubicBezTo>
                        <a:pt x="35" y="4"/>
                        <a:pt x="35" y="4"/>
                        <a:pt x="35" y="4"/>
                      </a:cubicBezTo>
                      <a:cubicBezTo>
                        <a:pt x="35" y="4"/>
                        <a:pt x="35" y="6"/>
                        <a:pt x="34" y="6"/>
                      </a:cubicBezTo>
                      <a:cubicBezTo>
                        <a:pt x="33" y="6"/>
                        <a:pt x="31" y="5"/>
                        <a:pt x="31" y="7"/>
                      </a:cubicBezTo>
                      <a:cubicBezTo>
                        <a:pt x="31" y="9"/>
                        <a:pt x="28" y="8"/>
                        <a:pt x="27" y="8"/>
                      </a:cubicBezTo>
                      <a:cubicBezTo>
                        <a:pt x="26" y="8"/>
                        <a:pt x="24" y="8"/>
                        <a:pt x="24" y="10"/>
                      </a:cubicBezTo>
                      <a:cubicBezTo>
                        <a:pt x="24" y="11"/>
                        <a:pt x="24" y="15"/>
                        <a:pt x="21" y="13"/>
                      </a:cubicBezTo>
                      <a:cubicBezTo>
                        <a:pt x="19" y="11"/>
                        <a:pt x="17" y="6"/>
                        <a:pt x="16" y="7"/>
                      </a:cubicBezTo>
                      <a:cubicBezTo>
                        <a:pt x="15" y="7"/>
                        <a:pt x="14" y="13"/>
                        <a:pt x="12" y="13"/>
                      </a:cubicBezTo>
                      <a:cubicBezTo>
                        <a:pt x="10" y="13"/>
                        <a:pt x="7" y="14"/>
                        <a:pt x="4" y="14"/>
                      </a:cubicBezTo>
                      <a:cubicBezTo>
                        <a:pt x="3" y="16"/>
                        <a:pt x="4" y="18"/>
                        <a:pt x="5" y="18"/>
                      </a:cubicBezTo>
                      <a:cubicBezTo>
                        <a:pt x="6" y="19"/>
                        <a:pt x="4" y="21"/>
                        <a:pt x="3" y="22"/>
                      </a:cubicBezTo>
                      <a:cubicBezTo>
                        <a:pt x="2" y="22"/>
                        <a:pt x="0" y="22"/>
                        <a:pt x="1" y="24"/>
                      </a:cubicBezTo>
                      <a:cubicBezTo>
                        <a:pt x="3" y="26"/>
                        <a:pt x="5" y="26"/>
                        <a:pt x="4" y="29"/>
                      </a:cubicBezTo>
                      <a:cubicBezTo>
                        <a:pt x="2" y="31"/>
                        <a:pt x="4" y="33"/>
                        <a:pt x="6" y="33"/>
                      </a:cubicBezTo>
                      <a:cubicBezTo>
                        <a:pt x="8" y="33"/>
                        <a:pt x="11" y="33"/>
                        <a:pt x="10" y="35"/>
                      </a:cubicBezTo>
                      <a:cubicBezTo>
                        <a:pt x="10" y="36"/>
                        <a:pt x="9" y="37"/>
                        <a:pt x="9" y="38"/>
                      </a:cubicBezTo>
                      <a:cubicBezTo>
                        <a:pt x="11" y="37"/>
                        <a:pt x="12" y="37"/>
                        <a:pt x="14" y="36"/>
                      </a:cubicBezTo>
                      <a:cubicBezTo>
                        <a:pt x="16" y="35"/>
                        <a:pt x="15" y="32"/>
                        <a:pt x="20" y="31"/>
                      </a:cubicBezTo>
                      <a:cubicBezTo>
                        <a:pt x="25" y="30"/>
                        <a:pt x="31" y="34"/>
                        <a:pt x="33" y="36"/>
                      </a:cubicBezTo>
                      <a:cubicBezTo>
                        <a:pt x="35" y="39"/>
                        <a:pt x="35" y="40"/>
                        <a:pt x="36" y="42"/>
                      </a:cubicBezTo>
                      <a:cubicBezTo>
                        <a:pt x="36" y="44"/>
                        <a:pt x="38" y="49"/>
                        <a:pt x="44" y="53"/>
                      </a:cubicBezTo>
                      <a:cubicBezTo>
                        <a:pt x="51" y="57"/>
                        <a:pt x="53" y="62"/>
                        <a:pt x="57" y="64"/>
                      </a:cubicBezTo>
                      <a:cubicBezTo>
                        <a:pt x="60" y="65"/>
                        <a:pt x="63" y="65"/>
                        <a:pt x="65" y="67"/>
                      </a:cubicBezTo>
                      <a:cubicBezTo>
                        <a:pt x="67" y="70"/>
                        <a:pt x="70" y="71"/>
                        <a:pt x="73" y="73"/>
                      </a:cubicBezTo>
                      <a:cubicBezTo>
                        <a:pt x="77" y="74"/>
                        <a:pt x="77" y="78"/>
                        <a:pt x="80" y="78"/>
                      </a:cubicBezTo>
                      <a:cubicBezTo>
                        <a:pt x="83" y="78"/>
                        <a:pt x="81" y="81"/>
                        <a:pt x="83" y="83"/>
                      </a:cubicBezTo>
                      <a:cubicBezTo>
                        <a:pt x="85" y="86"/>
                        <a:pt x="85" y="91"/>
                        <a:pt x="83" y="93"/>
                      </a:cubicBezTo>
                      <a:cubicBezTo>
                        <a:pt x="81" y="96"/>
                        <a:pt x="82" y="101"/>
                        <a:pt x="84" y="101"/>
                      </a:cubicBezTo>
                      <a:cubicBezTo>
                        <a:pt x="85" y="101"/>
                        <a:pt x="88" y="96"/>
                        <a:pt x="88" y="93"/>
                      </a:cubicBezTo>
                      <a:cubicBezTo>
                        <a:pt x="89" y="90"/>
                        <a:pt x="91" y="90"/>
                        <a:pt x="93" y="88"/>
                      </a:cubicBezTo>
                      <a:cubicBezTo>
                        <a:pt x="96" y="85"/>
                        <a:pt x="90" y="84"/>
                        <a:pt x="89" y="80"/>
                      </a:cubicBezTo>
                      <a:cubicBezTo>
                        <a:pt x="88" y="77"/>
                        <a:pt x="93" y="74"/>
                        <a:pt x="98" y="76"/>
                      </a:cubicBezTo>
                      <a:cubicBezTo>
                        <a:pt x="103" y="79"/>
                        <a:pt x="105" y="81"/>
                        <a:pt x="105" y="77"/>
                      </a:cubicBezTo>
                      <a:cubicBezTo>
                        <a:pt x="105" y="72"/>
                        <a:pt x="90" y="66"/>
                        <a:pt x="87" y="6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grpSp>
      <p:grpSp>
        <p:nvGrpSpPr>
          <p:cNvPr id="10" name="Group 9">
            <a:extLst>
              <a:ext uri="{FF2B5EF4-FFF2-40B4-BE49-F238E27FC236}">
                <a16:creationId xmlns:a16="http://schemas.microsoft.com/office/drawing/2014/main" id="{340DB838-6653-2641-8514-6EEE6120CD1A}"/>
              </a:ext>
            </a:extLst>
          </p:cNvPr>
          <p:cNvGrpSpPr/>
          <p:nvPr/>
        </p:nvGrpSpPr>
        <p:grpSpPr>
          <a:xfrm>
            <a:off x="3706547" y="4539665"/>
            <a:ext cx="4195234" cy="1873677"/>
            <a:chOff x="4259263" y="4816925"/>
            <a:chExt cx="3642518" cy="1386859"/>
          </a:xfrm>
        </p:grpSpPr>
        <p:pic>
          <p:nvPicPr>
            <p:cNvPr id="8" name="Picture 7">
              <a:extLst>
                <a:ext uri="{FF2B5EF4-FFF2-40B4-BE49-F238E27FC236}">
                  <a16:creationId xmlns:a16="http://schemas.microsoft.com/office/drawing/2014/main" id="{53678A13-DDF4-DB46-9BFB-5B182E86B1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5743" y="4816925"/>
              <a:ext cx="469559" cy="895448"/>
            </a:xfrm>
            <a:prstGeom prst="rect">
              <a:avLst/>
            </a:prstGeom>
          </p:spPr>
        </p:pic>
        <p:sp>
          <p:nvSpPr>
            <p:cNvPr id="9" name="TextBox 8">
              <a:extLst>
                <a:ext uri="{FF2B5EF4-FFF2-40B4-BE49-F238E27FC236}">
                  <a16:creationId xmlns:a16="http://schemas.microsoft.com/office/drawing/2014/main" id="{34BAD0C1-714E-7D40-8CBC-2DADC5D4FC48}"/>
                </a:ext>
              </a:extLst>
            </p:cNvPr>
            <p:cNvSpPr txBox="1"/>
            <p:nvPr/>
          </p:nvSpPr>
          <p:spPr>
            <a:xfrm>
              <a:off x="4259263" y="5770945"/>
              <a:ext cx="3642518" cy="432839"/>
            </a:xfrm>
            <a:prstGeom prst="rect">
              <a:avLst/>
            </a:prstGeom>
            <a:noFill/>
          </p:spPr>
          <p:txBody>
            <a:bodyPr wrap="square" rtlCol="0">
              <a:spAutoFit/>
            </a:bodyPr>
            <a:lstStyle/>
            <a:p>
              <a:pPr algn="ctr"/>
              <a:r>
                <a:rPr lang="en-GB" sz="1400" b="1" dirty="0">
                  <a:solidFill>
                    <a:schemeClr val="accent1"/>
                  </a:solidFill>
                  <a:latin typeface="Arial" panose="020B0604020202020204" pitchFamily="34" charset="0"/>
                  <a:cs typeface="Arial" panose="020B0604020202020204" pitchFamily="34" charset="0"/>
                </a:rPr>
                <a:t>Yearly budget ~ 1200 MCHF</a:t>
              </a:r>
            </a:p>
            <a:p>
              <a:endParaRPr lang="en-US" dirty="0"/>
            </a:p>
          </p:txBody>
        </p:sp>
      </p:grpSp>
      <p:grpSp>
        <p:nvGrpSpPr>
          <p:cNvPr id="13" name="Group 12">
            <a:extLst>
              <a:ext uri="{FF2B5EF4-FFF2-40B4-BE49-F238E27FC236}">
                <a16:creationId xmlns:a16="http://schemas.microsoft.com/office/drawing/2014/main" id="{DCC9D1EF-B2DE-4A45-8464-2D169CE02FF5}"/>
              </a:ext>
            </a:extLst>
          </p:cNvPr>
          <p:cNvGrpSpPr/>
          <p:nvPr/>
        </p:nvGrpSpPr>
        <p:grpSpPr>
          <a:xfrm>
            <a:off x="7981537" y="3819202"/>
            <a:ext cx="4235826" cy="2784835"/>
            <a:chOff x="7987686" y="4065412"/>
            <a:chExt cx="4235826" cy="2784835"/>
          </a:xfrm>
        </p:grpSpPr>
        <p:grpSp>
          <p:nvGrpSpPr>
            <p:cNvPr id="12" name="Group 11">
              <a:extLst>
                <a:ext uri="{FF2B5EF4-FFF2-40B4-BE49-F238E27FC236}">
                  <a16:creationId xmlns:a16="http://schemas.microsoft.com/office/drawing/2014/main" id="{2EE44B0D-F104-1F45-B6F6-49150CCD6378}"/>
                </a:ext>
              </a:extLst>
            </p:cNvPr>
            <p:cNvGrpSpPr/>
            <p:nvPr/>
          </p:nvGrpSpPr>
          <p:grpSpPr>
            <a:xfrm>
              <a:off x="7987686" y="4065412"/>
              <a:ext cx="4235826" cy="2784835"/>
              <a:chOff x="7987686" y="4065412"/>
              <a:chExt cx="4235826" cy="2784835"/>
            </a:xfrm>
          </p:grpSpPr>
          <p:grpSp>
            <p:nvGrpSpPr>
              <p:cNvPr id="280" name="Group 279">
                <a:extLst>
                  <a:ext uri="{FF2B5EF4-FFF2-40B4-BE49-F238E27FC236}">
                    <a16:creationId xmlns:a16="http://schemas.microsoft.com/office/drawing/2014/main" id="{AF6EA6D8-3FF8-004F-AEE5-87436F76985C}"/>
                  </a:ext>
                </a:extLst>
              </p:cNvPr>
              <p:cNvGrpSpPr/>
              <p:nvPr/>
            </p:nvGrpSpPr>
            <p:grpSpPr>
              <a:xfrm>
                <a:off x="9572626" y="4065412"/>
                <a:ext cx="1443644" cy="434180"/>
                <a:chOff x="1189613" y="2827705"/>
                <a:chExt cx="2385856" cy="717553"/>
              </a:xfrm>
            </p:grpSpPr>
            <p:grpSp>
              <p:nvGrpSpPr>
                <p:cNvPr id="281" name="Group 280">
                  <a:extLst>
                    <a:ext uri="{FF2B5EF4-FFF2-40B4-BE49-F238E27FC236}">
                      <a16:creationId xmlns:a16="http://schemas.microsoft.com/office/drawing/2014/main" id="{F2387AEB-092D-F643-9A0C-91A559D2A36C}"/>
                    </a:ext>
                  </a:extLst>
                </p:cNvPr>
                <p:cNvGrpSpPr/>
                <p:nvPr/>
              </p:nvGrpSpPr>
              <p:grpSpPr>
                <a:xfrm>
                  <a:off x="2240744" y="2827705"/>
                  <a:ext cx="1334725" cy="717553"/>
                  <a:chOff x="6183573" y="1646971"/>
                  <a:chExt cx="669639" cy="360000"/>
                </a:xfrm>
              </p:grpSpPr>
              <p:pic>
                <p:nvPicPr>
                  <p:cNvPr id="289" name="Picture 288">
                    <a:extLst>
                      <a:ext uri="{FF2B5EF4-FFF2-40B4-BE49-F238E27FC236}">
                        <a16:creationId xmlns:a16="http://schemas.microsoft.com/office/drawing/2014/main" id="{8BD54F30-5198-7C42-8489-63F12CA3F31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83573" y="1646971"/>
                    <a:ext cx="141429" cy="360000"/>
                  </a:xfrm>
                  <a:prstGeom prst="rect">
                    <a:avLst/>
                  </a:prstGeom>
                </p:spPr>
              </p:pic>
              <p:pic>
                <p:nvPicPr>
                  <p:cNvPr id="290" name="Picture 289">
                    <a:extLst>
                      <a:ext uri="{FF2B5EF4-FFF2-40B4-BE49-F238E27FC236}">
                        <a16:creationId xmlns:a16="http://schemas.microsoft.com/office/drawing/2014/main" id="{404FF076-433E-964A-AAE6-788D1B93236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91" name="Picture 290">
                    <a:extLst>
                      <a:ext uri="{FF2B5EF4-FFF2-40B4-BE49-F238E27FC236}">
                        <a16:creationId xmlns:a16="http://schemas.microsoft.com/office/drawing/2014/main" id="{54A6F8CF-1513-3C48-BFBC-545B7CD783B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92" name="Picture 291">
                    <a:extLst>
                      <a:ext uri="{FF2B5EF4-FFF2-40B4-BE49-F238E27FC236}">
                        <a16:creationId xmlns:a16="http://schemas.microsoft.com/office/drawing/2014/main" id="{5B718D3C-0614-D547-AA0D-F09E4240486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nvGrpSpPr>
                <p:cNvPr id="282" name="Group 281">
                  <a:extLst>
                    <a:ext uri="{FF2B5EF4-FFF2-40B4-BE49-F238E27FC236}">
                      <a16:creationId xmlns:a16="http://schemas.microsoft.com/office/drawing/2014/main" id="{895FF945-E6B7-074B-A5B0-304917E80A94}"/>
                    </a:ext>
                  </a:extLst>
                </p:cNvPr>
                <p:cNvGrpSpPr/>
                <p:nvPr/>
              </p:nvGrpSpPr>
              <p:grpSpPr>
                <a:xfrm>
                  <a:off x="1189613" y="2827705"/>
                  <a:ext cx="943916" cy="717553"/>
                  <a:chOff x="6379644" y="1646971"/>
                  <a:chExt cx="473568" cy="360000"/>
                </a:xfrm>
              </p:grpSpPr>
              <p:pic>
                <p:nvPicPr>
                  <p:cNvPr id="286" name="Picture 285">
                    <a:extLst>
                      <a:ext uri="{FF2B5EF4-FFF2-40B4-BE49-F238E27FC236}">
                        <a16:creationId xmlns:a16="http://schemas.microsoft.com/office/drawing/2014/main" id="{E74838DE-2B4A-1F4D-993D-B1FA14736B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87" name="Picture 286">
                    <a:extLst>
                      <a:ext uri="{FF2B5EF4-FFF2-40B4-BE49-F238E27FC236}">
                        <a16:creationId xmlns:a16="http://schemas.microsoft.com/office/drawing/2014/main" id="{E21E4BD2-EFCE-3547-8F2A-88391121761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88" name="Picture 287">
                    <a:extLst>
                      <a:ext uri="{FF2B5EF4-FFF2-40B4-BE49-F238E27FC236}">
                        <a16:creationId xmlns:a16="http://schemas.microsoft.com/office/drawing/2014/main" id="{CB1DE8A9-23CD-5548-8B8D-696051E629E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sp>
            <p:nvSpPr>
              <p:cNvPr id="294" name="TextBox 293">
                <a:extLst>
                  <a:ext uri="{FF2B5EF4-FFF2-40B4-BE49-F238E27FC236}">
                    <a16:creationId xmlns:a16="http://schemas.microsoft.com/office/drawing/2014/main" id="{ACF113C2-7C12-454A-B87E-6D465F40381B}"/>
                  </a:ext>
                </a:extLst>
              </p:cNvPr>
              <p:cNvSpPr txBox="1"/>
              <p:nvPr/>
            </p:nvSpPr>
            <p:spPr>
              <a:xfrm>
                <a:off x="7987686" y="5538419"/>
                <a:ext cx="3102202" cy="1311828"/>
              </a:xfrm>
              <a:prstGeom prst="rect">
                <a:avLst/>
              </a:prstGeom>
              <a:noFill/>
            </p:spPr>
            <p:txBody>
              <a:bodyPr wrap="square" rtlCol="0">
                <a:noAutofit/>
              </a:bodyPr>
              <a:lstStyle/>
              <a:p>
                <a:pPr>
                  <a:lnSpc>
                    <a:spcPct val="110000"/>
                  </a:lnSpc>
                  <a:tabLst>
                    <a:tab pos="842963" algn="l"/>
                  </a:tabLst>
                </a:pPr>
                <a:r>
                  <a:rPr lang="en-GB" sz="1400" dirty="0">
                    <a:solidFill>
                      <a:schemeClr val="accent1"/>
                    </a:solidFill>
                    <a:latin typeface="+mj-lt"/>
                  </a:rPr>
                  <a:t>~ </a:t>
                </a:r>
                <a:r>
                  <a:rPr lang="en-GB" sz="1400" b="1" dirty="0">
                    <a:solidFill>
                      <a:schemeClr val="accent1"/>
                    </a:solidFill>
                    <a:latin typeface="+mj-lt"/>
                  </a:rPr>
                  <a:t>2 500	</a:t>
                </a:r>
                <a:r>
                  <a:rPr lang="en-GB" sz="1400" dirty="0">
                    <a:solidFill>
                      <a:schemeClr val="accent1"/>
                    </a:solidFill>
                    <a:latin typeface="+mj-lt"/>
                  </a:rPr>
                  <a:t>Staff members</a:t>
                </a:r>
              </a:p>
              <a:p>
                <a:pPr>
                  <a:lnSpc>
                    <a:spcPct val="110000"/>
                  </a:lnSpc>
                  <a:tabLst>
                    <a:tab pos="842963" algn="l"/>
                  </a:tabLst>
                </a:pPr>
                <a:r>
                  <a:rPr lang="en-GB" sz="1400" dirty="0">
                    <a:solidFill>
                      <a:schemeClr val="accent1"/>
                    </a:solidFill>
                    <a:latin typeface="+mj-lt"/>
                  </a:rPr>
                  <a:t>~ </a:t>
                </a:r>
                <a:r>
                  <a:rPr lang="en-GB" sz="1400" b="1" dirty="0">
                    <a:solidFill>
                      <a:schemeClr val="accent1"/>
                    </a:solidFill>
                    <a:latin typeface="+mj-lt"/>
                  </a:rPr>
                  <a:t>2 000	</a:t>
                </a:r>
                <a:r>
                  <a:rPr lang="en-GB" sz="1400" dirty="0">
                    <a:solidFill>
                      <a:schemeClr val="accent1"/>
                    </a:solidFill>
                    <a:latin typeface="+mj-lt"/>
                  </a:rPr>
                  <a:t>Contractors’ employees </a:t>
                </a:r>
              </a:p>
              <a:p>
                <a:pPr>
                  <a:lnSpc>
                    <a:spcPct val="110000"/>
                  </a:lnSpc>
                  <a:tabLst>
                    <a:tab pos="842963" algn="l"/>
                  </a:tabLst>
                </a:pPr>
                <a:r>
                  <a:rPr lang="en-GB" sz="1400" dirty="0">
                    <a:solidFill>
                      <a:schemeClr val="accent1"/>
                    </a:solidFill>
                    <a:latin typeface="+mj-lt"/>
                  </a:rPr>
                  <a:t>~</a:t>
                </a:r>
                <a:r>
                  <a:rPr lang="en-GB" sz="1400" b="1" dirty="0">
                    <a:solidFill>
                      <a:schemeClr val="accent1"/>
                    </a:solidFill>
                    <a:latin typeface="+mj-lt"/>
                  </a:rPr>
                  <a:t>13 000	</a:t>
                </a:r>
                <a:r>
                  <a:rPr lang="en-GB" sz="1400" dirty="0">
                    <a:solidFill>
                      <a:schemeClr val="accent1"/>
                    </a:solidFill>
                    <a:latin typeface="+mj-lt"/>
                  </a:rPr>
                  <a:t>Physicists /users</a:t>
                </a:r>
                <a:endParaRPr lang="en-GB" sz="1400" b="1" dirty="0">
                  <a:solidFill>
                    <a:schemeClr val="accent1"/>
                  </a:solidFill>
                  <a:latin typeface="+mj-lt"/>
                </a:endParaRPr>
              </a:p>
            </p:txBody>
          </p:sp>
          <p:sp>
            <p:nvSpPr>
              <p:cNvPr id="295" name="ZoneTexte 9">
                <a:extLst>
                  <a:ext uri="{FF2B5EF4-FFF2-40B4-BE49-F238E27FC236}">
                    <a16:creationId xmlns:a16="http://schemas.microsoft.com/office/drawing/2014/main" id="{114FD421-C4B3-A749-BCD3-B110018B1694}"/>
                  </a:ext>
                </a:extLst>
              </p:cNvPr>
              <p:cNvSpPr txBox="1"/>
              <p:nvPr/>
            </p:nvSpPr>
            <p:spPr bwMode="auto">
              <a:xfrm>
                <a:off x="8078788" y="4560437"/>
                <a:ext cx="4144724" cy="903148"/>
              </a:xfrm>
              <a:prstGeom prst="rect">
                <a:avLst/>
              </a:prstGeom>
              <a:solidFill>
                <a:schemeClr val="tx1"/>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CH" sz="1600" dirty="0" err="1">
                    <a:solidFill>
                      <a:schemeClr val="bg1"/>
                    </a:solidFill>
                  </a:rPr>
                  <a:t>Geographical</a:t>
                </a:r>
                <a:r>
                  <a:rPr lang="fr-CH" sz="1600" dirty="0">
                    <a:solidFill>
                      <a:schemeClr val="bg1"/>
                    </a:solidFill>
                  </a:rPr>
                  <a:t> &amp; cultural </a:t>
                </a:r>
                <a:r>
                  <a:rPr lang="fr-CH" sz="1600" dirty="0" err="1">
                    <a:solidFill>
                      <a:schemeClr val="bg1"/>
                    </a:solidFill>
                  </a:rPr>
                  <a:t>diversity</a:t>
                </a:r>
                <a:endParaRPr lang="fr-CH" sz="1600" dirty="0">
                  <a:solidFill>
                    <a:schemeClr val="bg1"/>
                  </a:solidFill>
                </a:endParaRPr>
              </a:p>
              <a:p>
                <a:pPr algn="ctr"/>
                <a:r>
                  <a:rPr lang="fr-CH" sz="1600" b="1" dirty="0">
                    <a:solidFill>
                      <a:schemeClr val="bg1"/>
                    </a:solidFill>
                  </a:rPr>
                  <a:t>110</a:t>
                </a:r>
                <a:r>
                  <a:rPr lang="fr-CH" sz="1600" dirty="0">
                    <a:solidFill>
                      <a:schemeClr val="bg1"/>
                    </a:solidFill>
                  </a:rPr>
                  <a:t> </a:t>
                </a:r>
                <a:r>
                  <a:rPr lang="fr-CH" sz="1600" dirty="0" err="1">
                    <a:solidFill>
                      <a:schemeClr val="bg1"/>
                    </a:solidFill>
                  </a:rPr>
                  <a:t>nationalities</a:t>
                </a:r>
                <a:r>
                  <a:rPr lang="fr-CH" sz="1600" dirty="0">
                    <a:solidFill>
                      <a:schemeClr val="bg1"/>
                    </a:solidFill>
                  </a:rPr>
                  <a:t>, </a:t>
                </a:r>
              </a:p>
              <a:p>
                <a:pPr algn="ctr"/>
                <a:r>
                  <a:rPr lang="fr-CH" sz="1600" dirty="0" err="1">
                    <a:solidFill>
                      <a:schemeClr val="bg1"/>
                    </a:solidFill>
                  </a:rPr>
                  <a:t>from</a:t>
                </a:r>
                <a:r>
                  <a:rPr lang="fr-CH" sz="1600" b="1" dirty="0">
                    <a:solidFill>
                      <a:schemeClr val="bg1"/>
                    </a:solidFill>
                  </a:rPr>
                  <a:t> 77 </a:t>
                </a:r>
                <a:r>
                  <a:rPr lang="fr-CH" sz="1600" dirty="0">
                    <a:solidFill>
                      <a:schemeClr val="bg1"/>
                    </a:solidFill>
                  </a:rPr>
                  <a:t>countries </a:t>
                </a:r>
                <a:endParaRPr lang="en-US" sz="1600" dirty="0">
                  <a:solidFill>
                    <a:schemeClr val="bg1"/>
                  </a:solidFill>
                </a:endParaRPr>
              </a:p>
            </p:txBody>
          </p:sp>
        </p:grpSp>
        <p:pic>
          <p:nvPicPr>
            <p:cNvPr id="229" name="Picture 228">
              <a:extLst>
                <a:ext uri="{FF2B5EF4-FFF2-40B4-BE49-F238E27FC236}">
                  <a16:creationId xmlns:a16="http://schemas.microsoft.com/office/drawing/2014/main" id="{E7DAFA24-45CC-914F-BBEB-63918FF1914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36155" y="4065412"/>
              <a:ext cx="170571" cy="434180"/>
            </a:xfrm>
            <a:prstGeom prst="rect">
              <a:avLst/>
            </a:prstGeom>
          </p:spPr>
        </p:pic>
      </p:grpSp>
      <p:grpSp>
        <p:nvGrpSpPr>
          <p:cNvPr id="11" name="Group 10">
            <a:extLst>
              <a:ext uri="{FF2B5EF4-FFF2-40B4-BE49-F238E27FC236}">
                <a16:creationId xmlns:a16="http://schemas.microsoft.com/office/drawing/2014/main" id="{98BD42D6-14F1-C645-B000-19F1B82171ED}"/>
              </a:ext>
            </a:extLst>
          </p:cNvPr>
          <p:cNvGrpSpPr/>
          <p:nvPr/>
        </p:nvGrpSpPr>
        <p:grpSpPr>
          <a:xfrm>
            <a:off x="6049963" y="2444799"/>
            <a:ext cx="1665287" cy="1143000"/>
            <a:chOff x="6049963" y="2444799"/>
            <a:chExt cx="1665287" cy="1143000"/>
          </a:xfrm>
        </p:grpSpPr>
        <p:sp>
          <p:nvSpPr>
            <p:cNvPr id="423" name="Freeform 235">
              <a:extLst>
                <a:ext uri="{FF2B5EF4-FFF2-40B4-BE49-F238E27FC236}">
                  <a16:creationId xmlns:a16="http://schemas.microsoft.com/office/drawing/2014/main" id="{18CDCB98-9824-184D-8E6A-7BF6AB331055}"/>
                </a:ext>
              </a:extLst>
            </p:cNvPr>
            <p:cNvSpPr>
              <a:spLocks/>
            </p:cNvSpPr>
            <p:nvPr/>
          </p:nvSpPr>
          <p:spPr bwMode="auto">
            <a:xfrm>
              <a:off x="7150100" y="2990899"/>
              <a:ext cx="565150" cy="596900"/>
            </a:xfrm>
            <a:custGeom>
              <a:avLst/>
              <a:gdLst>
                <a:gd name="T0" fmla="*/ 180 w 255"/>
                <a:gd name="T1" fmla="*/ 108 h 269"/>
                <a:gd name="T2" fmla="*/ 179 w 255"/>
                <a:gd name="T3" fmla="*/ 96 h 269"/>
                <a:gd name="T4" fmla="*/ 192 w 255"/>
                <a:gd name="T5" fmla="*/ 101 h 269"/>
                <a:gd name="T6" fmla="*/ 207 w 255"/>
                <a:gd name="T7" fmla="*/ 105 h 269"/>
                <a:gd name="T8" fmla="*/ 206 w 255"/>
                <a:gd name="T9" fmla="*/ 116 h 269"/>
                <a:gd name="T10" fmla="*/ 213 w 255"/>
                <a:gd name="T11" fmla="*/ 119 h 269"/>
                <a:gd name="T12" fmla="*/ 218 w 255"/>
                <a:gd name="T13" fmla="*/ 136 h 269"/>
                <a:gd name="T14" fmla="*/ 222 w 255"/>
                <a:gd name="T15" fmla="*/ 117 h 269"/>
                <a:gd name="T16" fmla="*/ 232 w 255"/>
                <a:gd name="T17" fmla="*/ 106 h 269"/>
                <a:gd name="T18" fmla="*/ 241 w 255"/>
                <a:gd name="T19" fmla="*/ 88 h 269"/>
                <a:gd name="T20" fmla="*/ 253 w 255"/>
                <a:gd name="T21" fmla="*/ 85 h 269"/>
                <a:gd name="T22" fmla="*/ 254 w 255"/>
                <a:gd name="T23" fmla="*/ 74 h 269"/>
                <a:gd name="T24" fmla="*/ 245 w 255"/>
                <a:gd name="T25" fmla="*/ 65 h 269"/>
                <a:gd name="T26" fmla="*/ 229 w 255"/>
                <a:gd name="T27" fmla="*/ 66 h 269"/>
                <a:gd name="T28" fmla="*/ 218 w 255"/>
                <a:gd name="T29" fmla="*/ 75 h 269"/>
                <a:gd name="T30" fmla="*/ 209 w 255"/>
                <a:gd name="T31" fmla="*/ 81 h 269"/>
                <a:gd name="T32" fmla="*/ 201 w 255"/>
                <a:gd name="T33" fmla="*/ 90 h 269"/>
                <a:gd name="T34" fmla="*/ 186 w 255"/>
                <a:gd name="T35" fmla="*/ 88 h 269"/>
                <a:gd name="T36" fmla="*/ 180 w 255"/>
                <a:gd name="T37" fmla="*/ 77 h 269"/>
                <a:gd name="T38" fmla="*/ 176 w 255"/>
                <a:gd name="T39" fmla="*/ 90 h 269"/>
                <a:gd name="T40" fmla="*/ 149 w 255"/>
                <a:gd name="T41" fmla="*/ 87 h 269"/>
                <a:gd name="T42" fmla="*/ 135 w 255"/>
                <a:gd name="T43" fmla="*/ 84 h 269"/>
                <a:gd name="T44" fmla="*/ 121 w 255"/>
                <a:gd name="T45" fmla="*/ 76 h 269"/>
                <a:gd name="T46" fmla="*/ 109 w 255"/>
                <a:gd name="T47" fmla="*/ 68 h 269"/>
                <a:gd name="T48" fmla="*/ 114 w 255"/>
                <a:gd name="T49" fmla="*/ 56 h 269"/>
                <a:gd name="T50" fmla="*/ 105 w 255"/>
                <a:gd name="T51" fmla="*/ 47 h 269"/>
                <a:gd name="T52" fmla="*/ 94 w 255"/>
                <a:gd name="T53" fmla="*/ 35 h 269"/>
                <a:gd name="T54" fmla="*/ 102 w 255"/>
                <a:gd name="T55" fmla="*/ 27 h 269"/>
                <a:gd name="T56" fmla="*/ 96 w 255"/>
                <a:gd name="T57" fmla="*/ 11 h 269"/>
                <a:gd name="T58" fmla="*/ 87 w 255"/>
                <a:gd name="T59" fmla="*/ 0 h 269"/>
                <a:gd name="T60" fmla="*/ 80 w 255"/>
                <a:gd name="T61" fmla="*/ 7 h 269"/>
                <a:gd name="T62" fmla="*/ 57 w 255"/>
                <a:gd name="T63" fmla="*/ 8 h 269"/>
                <a:gd name="T64" fmla="*/ 54 w 255"/>
                <a:gd name="T65" fmla="*/ 22 h 269"/>
                <a:gd name="T66" fmla="*/ 64 w 255"/>
                <a:gd name="T67" fmla="*/ 35 h 269"/>
                <a:gd name="T68" fmla="*/ 57 w 255"/>
                <a:gd name="T69" fmla="*/ 48 h 269"/>
                <a:gd name="T70" fmla="*/ 48 w 255"/>
                <a:gd name="T71" fmla="*/ 58 h 269"/>
                <a:gd name="T72" fmla="*/ 37 w 255"/>
                <a:gd name="T73" fmla="*/ 72 h 269"/>
                <a:gd name="T74" fmla="*/ 25 w 255"/>
                <a:gd name="T75" fmla="*/ 79 h 269"/>
                <a:gd name="T76" fmla="*/ 12 w 255"/>
                <a:gd name="T77" fmla="*/ 87 h 269"/>
                <a:gd name="T78" fmla="*/ 21 w 255"/>
                <a:gd name="T79" fmla="*/ 103 h 269"/>
                <a:gd name="T80" fmla="*/ 18 w 255"/>
                <a:gd name="T81" fmla="*/ 113 h 269"/>
                <a:gd name="T82" fmla="*/ 1 w 255"/>
                <a:gd name="T83" fmla="*/ 119 h 269"/>
                <a:gd name="T84" fmla="*/ 9 w 255"/>
                <a:gd name="T85" fmla="*/ 128 h 269"/>
                <a:gd name="T86" fmla="*/ 6 w 255"/>
                <a:gd name="T87" fmla="*/ 133 h 269"/>
                <a:gd name="T88" fmla="*/ 35 w 255"/>
                <a:gd name="T89" fmla="*/ 139 h 269"/>
                <a:gd name="T90" fmla="*/ 40 w 255"/>
                <a:gd name="T91" fmla="*/ 144 h 269"/>
                <a:gd name="T92" fmla="*/ 42 w 255"/>
                <a:gd name="T93" fmla="*/ 167 h 269"/>
                <a:gd name="T94" fmla="*/ 55 w 255"/>
                <a:gd name="T95" fmla="*/ 208 h 269"/>
                <a:gd name="T96" fmla="*/ 72 w 255"/>
                <a:gd name="T97" fmla="*/ 251 h 269"/>
                <a:gd name="T98" fmla="*/ 90 w 255"/>
                <a:gd name="T99" fmla="*/ 262 h 269"/>
                <a:gd name="T100" fmla="*/ 102 w 255"/>
                <a:gd name="T101" fmla="*/ 247 h 269"/>
                <a:gd name="T102" fmla="*/ 107 w 255"/>
                <a:gd name="T103" fmla="*/ 229 h 269"/>
                <a:gd name="T104" fmla="*/ 109 w 255"/>
                <a:gd name="T105" fmla="*/ 202 h 269"/>
                <a:gd name="T106" fmla="*/ 121 w 255"/>
                <a:gd name="T107" fmla="*/ 189 h 269"/>
                <a:gd name="T108" fmla="*/ 150 w 255"/>
                <a:gd name="T109" fmla="*/ 163 h 269"/>
                <a:gd name="T110" fmla="*/ 166 w 255"/>
                <a:gd name="T111" fmla="*/ 144 h 269"/>
                <a:gd name="T112" fmla="*/ 185 w 255"/>
                <a:gd name="T113" fmla="*/ 13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69">
                  <a:moveTo>
                    <a:pt x="182" y="121"/>
                  </a:moveTo>
                  <a:cubicBezTo>
                    <a:pt x="180" y="117"/>
                    <a:pt x="179" y="110"/>
                    <a:pt x="180" y="108"/>
                  </a:cubicBezTo>
                  <a:cubicBezTo>
                    <a:pt x="180" y="105"/>
                    <a:pt x="184" y="107"/>
                    <a:pt x="185" y="104"/>
                  </a:cubicBezTo>
                  <a:cubicBezTo>
                    <a:pt x="186" y="100"/>
                    <a:pt x="175" y="100"/>
                    <a:pt x="179" y="96"/>
                  </a:cubicBezTo>
                  <a:cubicBezTo>
                    <a:pt x="182" y="92"/>
                    <a:pt x="182" y="96"/>
                    <a:pt x="186" y="96"/>
                  </a:cubicBezTo>
                  <a:cubicBezTo>
                    <a:pt x="191" y="96"/>
                    <a:pt x="192" y="98"/>
                    <a:pt x="192" y="101"/>
                  </a:cubicBezTo>
                  <a:cubicBezTo>
                    <a:pt x="192" y="104"/>
                    <a:pt x="197" y="105"/>
                    <a:pt x="197" y="105"/>
                  </a:cubicBezTo>
                  <a:cubicBezTo>
                    <a:pt x="197" y="105"/>
                    <a:pt x="204" y="105"/>
                    <a:pt x="207" y="105"/>
                  </a:cubicBezTo>
                  <a:cubicBezTo>
                    <a:pt x="210" y="105"/>
                    <a:pt x="214" y="105"/>
                    <a:pt x="214" y="107"/>
                  </a:cubicBezTo>
                  <a:cubicBezTo>
                    <a:pt x="214" y="109"/>
                    <a:pt x="210" y="116"/>
                    <a:pt x="206" y="116"/>
                  </a:cubicBezTo>
                  <a:cubicBezTo>
                    <a:pt x="203" y="116"/>
                    <a:pt x="203" y="126"/>
                    <a:pt x="206" y="126"/>
                  </a:cubicBezTo>
                  <a:cubicBezTo>
                    <a:pt x="209" y="127"/>
                    <a:pt x="211" y="119"/>
                    <a:pt x="213" y="119"/>
                  </a:cubicBezTo>
                  <a:cubicBezTo>
                    <a:pt x="214" y="119"/>
                    <a:pt x="215" y="128"/>
                    <a:pt x="216" y="137"/>
                  </a:cubicBezTo>
                  <a:cubicBezTo>
                    <a:pt x="217" y="136"/>
                    <a:pt x="217" y="136"/>
                    <a:pt x="218" y="136"/>
                  </a:cubicBezTo>
                  <a:cubicBezTo>
                    <a:pt x="220" y="136"/>
                    <a:pt x="219" y="128"/>
                    <a:pt x="220" y="126"/>
                  </a:cubicBezTo>
                  <a:cubicBezTo>
                    <a:pt x="222" y="124"/>
                    <a:pt x="221" y="117"/>
                    <a:pt x="222" y="117"/>
                  </a:cubicBezTo>
                  <a:cubicBezTo>
                    <a:pt x="223" y="117"/>
                    <a:pt x="229" y="119"/>
                    <a:pt x="229" y="117"/>
                  </a:cubicBezTo>
                  <a:cubicBezTo>
                    <a:pt x="229" y="116"/>
                    <a:pt x="233" y="110"/>
                    <a:pt x="232" y="106"/>
                  </a:cubicBezTo>
                  <a:cubicBezTo>
                    <a:pt x="232" y="103"/>
                    <a:pt x="235" y="99"/>
                    <a:pt x="235" y="95"/>
                  </a:cubicBezTo>
                  <a:cubicBezTo>
                    <a:pt x="235" y="91"/>
                    <a:pt x="238" y="90"/>
                    <a:pt x="241" y="88"/>
                  </a:cubicBezTo>
                  <a:cubicBezTo>
                    <a:pt x="243" y="86"/>
                    <a:pt x="248" y="83"/>
                    <a:pt x="249" y="85"/>
                  </a:cubicBezTo>
                  <a:cubicBezTo>
                    <a:pt x="249" y="86"/>
                    <a:pt x="255" y="88"/>
                    <a:pt x="253" y="85"/>
                  </a:cubicBezTo>
                  <a:cubicBezTo>
                    <a:pt x="250" y="81"/>
                    <a:pt x="250" y="79"/>
                    <a:pt x="252" y="78"/>
                  </a:cubicBezTo>
                  <a:cubicBezTo>
                    <a:pt x="253" y="78"/>
                    <a:pt x="254" y="74"/>
                    <a:pt x="254" y="74"/>
                  </a:cubicBezTo>
                  <a:cubicBezTo>
                    <a:pt x="254" y="74"/>
                    <a:pt x="249" y="73"/>
                    <a:pt x="249" y="71"/>
                  </a:cubicBezTo>
                  <a:cubicBezTo>
                    <a:pt x="248" y="69"/>
                    <a:pt x="245" y="67"/>
                    <a:pt x="245" y="65"/>
                  </a:cubicBezTo>
                  <a:cubicBezTo>
                    <a:pt x="245" y="63"/>
                    <a:pt x="242" y="64"/>
                    <a:pt x="240" y="66"/>
                  </a:cubicBezTo>
                  <a:cubicBezTo>
                    <a:pt x="238" y="68"/>
                    <a:pt x="234" y="64"/>
                    <a:pt x="229" y="66"/>
                  </a:cubicBezTo>
                  <a:cubicBezTo>
                    <a:pt x="225" y="69"/>
                    <a:pt x="224" y="72"/>
                    <a:pt x="222" y="71"/>
                  </a:cubicBezTo>
                  <a:cubicBezTo>
                    <a:pt x="219" y="71"/>
                    <a:pt x="220" y="73"/>
                    <a:pt x="218" y="75"/>
                  </a:cubicBezTo>
                  <a:cubicBezTo>
                    <a:pt x="216" y="77"/>
                    <a:pt x="215" y="79"/>
                    <a:pt x="214" y="79"/>
                  </a:cubicBezTo>
                  <a:cubicBezTo>
                    <a:pt x="212" y="79"/>
                    <a:pt x="209" y="81"/>
                    <a:pt x="209" y="81"/>
                  </a:cubicBezTo>
                  <a:cubicBezTo>
                    <a:pt x="209" y="81"/>
                    <a:pt x="211" y="86"/>
                    <a:pt x="210" y="89"/>
                  </a:cubicBezTo>
                  <a:cubicBezTo>
                    <a:pt x="209" y="91"/>
                    <a:pt x="205" y="89"/>
                    <a:pt x="201" y="90"/>
                  </a:cubicBezTo>
                  <a:cubicBezTo>
                    <a:pt x="197" y="91"/>
                    <a:pt x="195" y="88"/>
                    <a:pt x="192" y="89"/>
                  </a:cubicBezTo>
                  <a:cubicBezTo>
                    <a:pt x="189" y="90"/>
                    <a:pt x="188" y="87"/>
                    <a:pt x="186" y="88"/>
                  </a:cubicBezTo>
                  <a:cubicBezTo>
                    <a:pt x="185" y="88"/>
                    <a:pt x="183" y="84"/>
                    <a:pt x="183" y="81"/>
                  </a:cubicBezTo>
                  <a:cubicBezTo>
                    <a:pt x="184" y="78"/>
                    <a:pt x="182" y="75"/>
                    <a:pt x="180" y="77"/>
                  </a:cubicBezTo>
                  <a:cubicBezTo>
                    <a:pt x="179" y="79"/>
                    <a:pt x="177" y="78"/>
                    <a:pt x="177" y="81"/>
                  </a:cubicBezTo>
                  <a:cubicBezTo>
                    <a:pt x="177" y="84"/>
                    <a:pt x="179" y="88"/>
                    <a:pt x="176" y="90"/>
                  </a:cubicBezTo>
                  <a:cubicBezTo>
                    <a:pt x="174" y="93"/>
                    <a:pt x="163" y="94"/>
                    <a:pt x="161" y="92"/>
                  </a:cubicBezTo>
                  <a:cubicBezTo>
                    <a:pt x="158" y="90"/>
                    <a:pt x="149" y="89"/>
                    <a:pt x="149" y="87"/>
                  </a:cubicBezTo>
                  <a:cubicBezTo>
                    <a:pt x="148" y="85"/>
                    <a:pt x="145" y="82"/>
                    <a:pt x="144" y="82"/>
                  </a:cubicBezTo>
                  <a:cubicBezTo>
                    <a:pt x="142" y="82"/>
                    <a:pt x="136" y="85"/>
                    <a:pt x="135" y="84"/>
                  </a:cubicBezTo>
                  <a:cubicBezTo>
                    <a:pt x="134" y="82"/>
                    <a:pt x="130" y="80"/>
                    <a:pt x="127" y="79"/>
                  </a:cubicBezTo>
                  <a:cubicBezTo>
                    <a:pt x="125" y="79"/>
                    <a:pt x="121" y="77"/>
                    <a:pt x="121" y="76"/>
                  </a:cubicBezTo>
                  <a:cubicBezTo>
                    <a:pt x="120" y="74"/>
                    <a:pt x="114" y="73"/>
                    <a:pt x="113" y="72"/>
                  </a:cubicBezTo>
                  <a:cubicBezTo>
                    <a:pt x="112" y="71"/>
                    <a:pt x="109" y="70"/>
                    <a:pt x="109" y="68"/>
                  </a:cubicBezTo>
                  <a:cubicBezTo>
                    <a:pt x="109" y="67"/>
                    <a:pt x="110" y="64"/>
                    <a:pt x="110" y="62"/>
                  </a:cubicBezTo>
                  <a:cubicBezTo>
                    <a:pt x="110" y="59"/>
                    <a:pt x="114" y="57"/>
                    <a:pt x="114" y="56"/>
                  </a:cubicBezTo>
                  <a:cubicBezTo>
                    <a:pt x="114" y="54"/>
                    <a:pt x="110" y="52"/>
                    <a:pt x="110" y="52"/>
                  </a:cubicBezTo>
                  <a:cubicBezTo>
                    <a:pt x="110" y="52"/>
                    <a:pt x="108" y="47"/>
                    <a:pt x="105" y="47"/>
                  </a:cubicBezTo>
                  <a:cubicBezTo>
                    <a:pt x="102" y="47"/>
                    <a:pt x="100" y="42"/>
                    <a:pt x="97" y="42"/>
                  </a:cubicBezTo>
                  <a:cubicBezTo>
                    <a:pt x="95" y="41"/>
                    <a:pt x="96" y="36"/>
                    <a:pt x="94" y="35"/>
                  </a:cubicBezTo>
                  <a:cubicBezTo>
                    <a:pt x="93" y="33"/>
                    <a:pt x="94" y="28"/>
                    <a:pt x="96" y="31"/>
                  </a:cubicBezTo>
                  <a:cubicBezTo>
                    <a:pt x="99" y="33"/>
                    <a:pt x="104" y="31"/>
                    <a:pt x="102" y="27"/>
                  </a:cubicBezTo>
                  <a:cubicBezTo>
                    <a:pt x="100" y="24"/>
                    <a:pt x="97" y="21"/>
                    <a:pt x="97" y="19"/>
                  </a:cubicBezTo>
                  <a:cubicBezTo>
                    <a:pt x="97" y="18"/>
                    <a:pt x="99" y="12"/>
                    <a:pt x="96" y="11"/>
                  </a:cubicBezTo>
                  <a:cubicBezTo>
                    <a:pt x="94" y="9"/>
                    <a:pt x="92" y="7"/>
                    <a:pt x="91" y="5"/>
                  </a:cubicBezTo>
                  <a:cubicBezTo>
                    <a:pt x="90" y="2"/>
                    <a:pt x="87" y="0"/>
                    <a:pt x="87" y="0"/>
                  </a:cubicBezTo>
                  <a:cubicBezTo>
                    <a:pt x="84" y="1"/>
                    <a:pt x="84" y="1"/>
                    <a:pt x="84" y="1"/>
                  </a:cubicBezTo>
                  <a:cubicBezTo>
                    <a:pt x="84" y="1"/>
                    <a:pt x="82" y="6"/>
                    <a:pt x="80" y="7"/>
                  </a:cubicBezTo>
                  <a:cubicBezTo>
                    <a:pt x="79" y="8"/>
                    <a:pt x="74" y="9"/>
                    <a:pt x="71" y="11"/>
                  </a:cubicBezTo>
                  <a:cubicBezTo>
                    <a:pt x="69" y="13"/>
                    <a:pt x="61" y="8"/>
                    <a:pt x="57" y="8"/>
                  </a:cubicBezTo>
                  <a:cubicBezTo>
                    <a:pt x="54" y="8"/>
                    <a:pt x="51" y="12"/>
                    <a:pt x="53" y="13"/>
                  </a:cubicBezTo>
                  <a:cubicBezTo>
                    <a:pt x="55" y="14"/>
                    <a:pt x="54" y="22"/>
                    <a:pt x="54" y="22"/>
                  </a:cubicBezTo>
                  <a:cubicBezTo>
                    <a:pt x="54" y="22"/>
                    <a:pt x="56" y="31"/>
                    <a:pt x="60" y="31"/>
                  </a:cubicBezTo>
                  <a:cubicBezTo>
                    <a:pt x="63" y="30"/>
                    <a:pt x="67" y="34"/>
                    <a:pt x="64" y="35"/>
                  </a:cubicBezTo>
                  <a:cubicBezTo>
                    <a:pt x="61" y="35"/>
                    <a:pt x="60" y="38"/>
                    <a:pt x="59" y="41"/>
                  </a:cubicBezTo>
                  <a:cubicBezTo>
                    <a:pt x="59" y="44"/>
                    <a:pt x="60" y="48"/>
                    <a:pt x="57" y="48"/>
                  </a:cubicBezTo>
                  <a:cubicBezTo>
                    <a:pt x="55" y="49"/>
                    <a:pt x="53" y="49"/>
                    <a:pt x="53" y="53"/>
                  </a:cubicBezTo>
                  <a:cubicBezTo>
                    <a:pt x="53" y="57"/>
                    <a:pt x="48" y="56"/>
                    <a:pt x="48" y="58"/>
                  </a:cubicBezTo>
                  <a:cubicBezTo>
                    <a:pt x="47" y="59"/>
                    <a:pt x="45" y="66"/>
                    <a:pt x="44" y="67"/>
                  </a:cubicBezTo>
                  <a:cubicBezTo>
                    <a:pt x="43" y="68"/>
                    <a:pt x="37" y="69"/>
                    <a:pt x="37" y="72"/>
                  </a:cubicBezTo>
                  <a:cubicBezTo>
                    <a:pt x="36" y="75"/>
                    <a:pt x="33" y="79"/>
                    <a:pt x="32" y="79"/>
                  </a:cubicBezTo>
                  <a:cubicBezTo>
                    <a:pt x="30" y="78"/>
                    <a:pt x="26" y="77"/>
                    <a:pt x="25" y="79"/>
                  </a:cubicBezTo>
                  <a:cubicBezTo>
                    <a:pt x="24" y="81"/>
                    <a:pt x="20" y="77"/>
                    <a:pt x="19" y="78"/>
                  </a:cubicBezTo>
                  <a:cubicBezTo>
                    <a:pt x="17" y="80"/>
                    <a:pt x="12" y="84"/>
                    <a:pt x="12" y="87"/>
                  </a:cubicBezTo>
                  <a:cubicBezTo>
                    <a:pt x="12" y="90"/>
                    <a:pt x="18" y="90"/>
                    <a:pt x="17" y="94"/>
                  </a:cubicBezTo>
                  <a:cubicBezTo>
                    <a:pt x="17" y="97"/>
                    <a:pt x="20" y="101"/>
                    <a:pt x="21" y="103"/>
                  </a:cubicBezTo>
                  <a:cubicBezTo>
                    <a:pt x="23" y="105"/>
                    <a:pt x="26" y="109"/>
                    <a:pt x="25" y="111"/>
                  </a:cubicBezTo>
                  <a:cubicBezTo>
                    <a:pt x="23" y="113"/>
                    <a:pt x="21" y="114"/>
                    <a:pt x="18" y="113"/>
                  </a:cubicBezTo>
                  <a:cubicBezTo>
                    <a:pt x="15" y="112"/>
                    <a:pt x="15" y="115"/>
                    <a:pt x="9" y="113"/>
                  </a:cubicBezTo>
                  <a:cubicBezTo>
                    <a:pt x="3" y="112"/>
                    <a:pt x="3" y="117"/>
                    <a:pt x="1" y="119"/>
                  </a:cubicBezTo>
                  <a:cubicBezTo>
                    <a:pt x="1" y="119"/>
                    <a:pt x="1" y="120"/>
                    <a:pt x="0" y="120"/>
                  </a:cubicBezTo>
                  <a:cubicBezTo>
                    <a:pt x="3" y="122"/>
                    <a:pt x="4" y="126"/>
                    <a:pt x="9" y="128"/>
                  </a:cubicBezTo>
                  <a:cubicBezTo>
                    <a:pt x="14" y="130"/>
                    <a:pt x="19" y="124"/>
                    <a:pt x="19" y="128"/>
                  </a:cubicBezTo>
                  <a:cubicBezTo>
                    <a:pt x="19" y="132"/>
                    <a:pt x="6" y="131"/>
                    <a:pt x="6" y="133"/>
                  </a:cubicBezTo>
                  <a:cubicBezTo>
                    <a:pt x="6" y="134"/>
                    <a:pt x="19" y="150"/>
                    <a:pt x="25" y="148"/>
                  </a:cubicBezTo>
                  <a:cubicBezTo>
                    <a:pt x="32" y="147"/>
                    <a:pt x="37" y="140"/>
                    <a:pt x="35" y="139"/>
                  </a:cubicBezTo>
                  <a:cubicBezTo>
                    <a:pt x="33" y="138"/>
                    <a:pt x="36" y="133"/>
                    <a:pt x="38" y="134"/>
                  </a:cubicBezTo>
                  <a:cubicBezTo>
                    <a:pt x="40" y="135"/>
                    <a:pt x="38" y="142"/>
                    <a:pt x="40" y="144"/>
                  </a:cubicBezTo>
                  <a:cubicBezTo>
                    <a:pt x="42" y="145"/>
                    <a:pt x="41" y="148"/>
                    <a:pt x="40" y="152"/>
                  </a:cubicBezTo>
                  <a:cubicBezTo>
                    <a:pt x="39" y="156"/>
                    <a:pt x="41" y="163"/>
                    <a:pt x="42" y="167"/>
                  </a:cubicBezTo>
                  <a:cubicBezTo>
                    <a:pt x="42" y="172"/>
                    <a:pt x="45" y="178"/>
                    <a:pt x="46" y="184"/>
                  </a:cubicBezTo>
                  <a:cubicBezTo>
                    <a:pt x="47" y="190"/>
                    <a:pt x="51" y="201"/>
                    <a:pt x="55" y="208"/>
                  </a:cubicBezTo>
                  <a:cubicBezTo>
                    <a:pt x="58" y="215"/>
                    <a:pt x="61" y="229"/>
                    <a:pt x="63" y="232"/>
                  </a:cubicBezTo>
                  <a:cubicBezTo>
                    <a:pt x="66" y="235"/>
                    <a:pt x="72" y="245"/>
                    <a:pt x="72" y="251"/>
                  </a:cubicBezTo>
                  <a:cubicBezTo>
                    <a:pt x="72" y="257"/>
                    <a:pt x="79" y="266"/>
                    <a:pt x="81" y="267"/>
                  </a:cubicBezTo>
                  <a:cubicBezTo>
                    <a:pt x="83" y="269"/>
                    <a:pt x="88" y="265"/>
                    <a:pt x="90" y="262"/>
                  </a:cubicBezTo>
                  <a:cubicBezTo>
                    <a:pt x="91" y="258"/>
                    <a:pt x="98" y="256"/>
                    <a:pt x="98" y="253"/>
                  </a:cubicBezTo>
                  <a:cubicBezTo>
                    <a:pt x="98" y="250"/>
                    <a:pt x="99" y="247"/>
                    <a:pt x="102" y="247"/>
                  </a:cubicBezTo>
                  <a:cubicBezTo>
                    <a:pt x="104" y="246"/>
                    <a:pt x="104" y="244"/>
                    <a:pt x="104" y="240"/>
                  </a:cubicBezTo>
                  <a:cubicBezTo>
                    <a:pt x="104" y="237"/>
                    <a:pt x="104" y="232"/>
                    <a:pt x="107" y="229"/>
                  </a:cubicBezTo>
                  <a:cubicBezTo>
                    <a:pt x="109" y="226"/>
                    <a:pt x="110" y="217"/>
                    <a:pt x="108" y="214"/>
                  </a:cubicBezTo>
                  <a:cubicBezTo>
                    <a:pt x="107" y="211"/>
                    <a:pt x="107" y="206"/>
                    <a:pt x="109" y="202"/>
                  </a:cubicBezTo>
                  <a:cubicBezTo>
                    <a:pt x="110" y="199"/>
                    <a:pt x="110" y="195"/>
                    <a:pt x="112" y="195"/>
                  </a:cubicBezTo>
                  <a:cubicBezTo>
                    <a:pt x="115" y="195"/>
                    <a:pt x="118" y="192"/>
                    <a:pt x="121" y="189"/>
                  </a:cubicBezTo>
                  <a:cubicBezTo>
                    <a:pt x="124" y="185"/>
                    <a:pt x="132" y="180"/>
                    <a:pt x="135" y="178"/>
                  </a:cubicBezTo>
                  <a:cubicBezTo>
                    <a:pt x="138" y="175"/>
                    <a:pt x="147" y="167"/>
                    <a:pt x="150" y="163"/>
                  </a:cubicBezTo>
                  <a:cubicBezTo>
                    <a:pt x="152" y="158"/>
                    <a:pt x="160" y="157"/>
                    <a:pt x="164" y="153"/>
                  </a:cubicBezTo>
                  <a:cubicBezTo>
                    <a:pt x="167" y="150"/>
                    <a:pt x="166" y="148"/>
                    <a:pt x="166" y="144"/>
                  </a:cubicBezTo>
                  <a:cubicBezTo>
                    <a:pt x="167" y="140"/>
                    <a:pt x="179" y="138"/>
                    <a:pt x="183" y="138"/>
                  </a:cubicBezTo>
                  <a:cubicBezTo>
                    <a:pt x="184" y="138"/>
                    <a:pt x="184" y="138"/>
                    <a:pt x="185" y="138"/>
                  </a:cubicBezTo>
                  <a:cubicBezTo>
                    <a:pt x="185" y="132"/>
                    <a:pt x="183" y="124"/>
                    <a:pt x="182" y="121"/>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6" name="Freeform 258">
              <a:extLst>
                <a:ext uri="{FF2B5EF4-FFF2-40B4-BE49-F238E27FC236}">
                  <a16:creationId xmlns:a16="http://schemas.microsoft.com/office/drawing/2014/main" id="{03DC2013-A63B-314E-AD49-50EFCD7301C8}"/>
                </a:ext>
              </a:extLst>
            </p:cNvPr>
            <p:cNvSpPr>
              <a:spLocks/>
            </p:cNvSpPr>
            <p:nvPr/>
          </p:nvSpPr>
          <p:spPr bwMode="auto">
            <a:xfrm>
              <a:off x="6184900" y="2444799"/>
              <a:ext cx="117475" cy="74613"/>
            </a:xfrm>
            <a:custGeom>
              <a:avLst/>
              <a:gdLst>
                <a:gd name="T0" fmla="*/ 8 w 53"/>
                <a:gd name="T1" fmla="*/ 17 h 34"/>
                <a:gd name="T2" fmla="*/ 13 w 53"/>
                <a:gd name="T3" fmla="*/ 19 h 34"/>
                <a:gd name="T4" fmla="*/ 18 w 53"/>
                <a:gd name="T5" fmla="*/ 22 h 34"/>
                <a:gd name="T6" fmla="*/ 18 w 53"/>
                <a:gd name="T7" fmla="*/ 29 h 34"/>
                <a:gd name="T8" fmla="*/ 26 w 53"/>
                <a:gd name="T9" fmla="*/ 33 h 34"/>
                <a:gd name="T10" fmla="*/ 32 w 53"/>
                <a:gd name="T11" fmla="*/ 34 h 34"/>
                <a:gd name="T12" fmla="*/ 37 w 53"/>
                <a:gd name="T13" fmla="*/ 31 h 34"/>
                <a:gd name="T14" fmla="*/ 43 w 53"/>
                <a:gd name="T15" fmla="*/ 30 h 34"/>
                <a:gd name="T16" fmla="*/ 44 w 53"/>
                <a:gd name="T17" fmla="*/ 25 h 34"/>
                <a:gd name="T18" fmla="*/ 49 w 53"/>
                <a:gd name="T19" fmla="*/ 21 h 34"/>
                <a:gd name="T20" fmla="*/ 52 w 53"/>
                <a:gd name="T21" fmla="*/ 18 h 34"/>
                <a:gd name="T22" fmla="*/ 53 w 53"/>
                <a:gd name="T23" fmla="*/ 15 h 34"/>
                <a:gd name="T24" fmla="*/ 53 w 53"/>
                <a:gd name="T25" fmla="*/ 12 h 34"/>
                <a:gd name="T26" fmla="*/ 49 w 53"/>
                <a:gd name="T27" fmla="*/ 9 h 34"/>
                <a:gd name="T28" fmla="*/ 40 w 53"/>
                <a:gd name="T29" fmla="*/ 5 h 34"/>
                <a:gd name="T30" fmla="*/ 35 w 53"/>
                <a:gd name="T31" fmla="*/ 2 h 34"/>
                <a:gd name="T32" fmla="*/ 23 w 53"/>
                <a:gd name="T33" fmla="*/ 2 h 34"/>
                <a:gd name="T34" fmla="*/ 10 w 53"/>
                <a:gd name="T35" fmla="*/ 2 h 34"/>
                <a:gd name="T36" fmla="*/ 3 w 53"/>
                <a:gd name="T37" fmla="*/ 4 h 34"/>
                <a:gd name="T38" fmla="*/ 2 w 53"/>
                <a:gd name="T39" fmla="*/ 14 h 34"/>
                <a:gd name="T40" fmla="*/ 2 w 53"/>
                <a:gd name="T41" fmla="*/ 17 h 34"/>
                <a:gd name="T42" fmla="*/ 8 w 53"/>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34">
                  <a:moveTo>
                    <a:pt x="8" y="17"/>
                  </a:moveTo>
                  <a:cubicBezTo>
                    <a:pt x="9" y="19"/>
                    <a:pt x="12" y="20"/>
                    <a:pt x="13" y="19"/>
                  </a:cubicBezTo>
                  <a:cubicBezTo>
                    <a:pt x="15" y="19"/>
                    <a:pt x="18" y="21"/>
                    <a:pt x="18" y="22"/>
                  </a:cubicBezTo>
                  <a:cubicBezTo>
                    <a:pt x="18" y="24"/>
                    <a:pt x="17" y="29"/>
                    <a:pt x="18" y="29"/>
                  </a:cubicBezTo>
                  <a:cubicBezTo>
                    <a:pt x="19" y="29"/>
                    <a:pt x="25" y="31"/>
                    <a:pt x="26" y="33"/>
                  </a:cubicBezTo>
                  <a:cubicBezTo>
                    <a:pt x="28" y="33"/>
                    <a:pt x="31" y="33"/>
                    <a:pt x="32" y="34"/>
                  </a:cubicBezTo>
                  <a:cubicBezTo>
                    <a:pt x="34" y="34"/>
                    <a:pt x="36" y="33"/>
                    <a:pt x="37" y="31"/>
                  </a:cubicBezTo>
                  <a:cubicBezTo>
                    <a:pt x="38" y="30"/>
                    <a:pt x="42" y="30"/>
                    <a:pt x="43" y="30"/>
                  </a:cubicBezTo>
                  <a:cubicBezTo>
                    <a:pt x="44" y="30"/>
                    <a:pt x="44" y="27"/>
                    <a:pt x="44" y="25"/>
                  </a:cubicBezTo>
                  <a:cubicBezTo>
                    <a:pt x="44" y="24"/>
                    <a:pt x="47" y="21"/>
                    <a:pt x="49" y="21"/>
                  </a:cubicBezTo>
                  <a:cubicBezTo>
                    <a:pt x="50" y="20"/>
                    <a:pt x="50" y="18"/>
                    <a:pt x="52" y="18"/>
                  </a:cubicBezTo>
                  <a:cubicBezTo>
                    <a:pt x="53" y="18"/>
                    <a:pt x="53" y="16"/>
                    <a:pt x="53" y="15"/>
                  </a:cubicBezTo>
                  <a:cubicBezTo>
                    <a:pt x="53" y="14"/>
                    <a:pt x="53" y="13"/>
                    <a:pt x="53" y="12"/>
                  </a:cubicBezTo>
                  <a:cubicBezTo>
                    <a:pt x="52" y="11"/>
                    <a:pt x="50" y="10"/>
                    <a:pt x="49" y="9"/>
                  </a:cubicBezTo>
                  <a:cubicBezTo>
                    <a:pt x="46" y="7"/>
                    <a:pt x="42" y="4"/>
                    <a:pt x="40" y="5"/>
                  </a:cubicBezTo>
                  <a:cubicBezTo>
                    <a:pt x="38" y="5"/>
                    <a:pt x="38" y="1"/>
                    <a:pt x="35" y="2"/>
                  </a:cubicBezTo>
                  <a:cubicBezTo>
                    <a:pt x="31" y="4"/>
                    <a:pt x="26" y="2"/>
                    <a:pt x="23" y="2"/>
                  </a:cubicBezTo>
                  <a:cubicBezTo>
                    <a:pt x="21" y="2"/>
                    <a:pt x="13" y="0"/>
                    <a:pt x="10" y="2"/>
                  </a:cubicBezTo>
                  <a:cubicBezTo>
                    <a:pt x="8" y="4"/>
                    <a:pt x="5" y="4"/>
                    <a:pt x="3" y="4"/>
                  </a:cubicBezTo>
                  <a:cubicBezTo>
                    <a:pt x="5" y="8"/>
                    <a:pt x="4" y="12"/>
                    <a:pt x="2" y="14"/>
                  </a:cubicBezTo>
                  <a:cubicBezTo>
                    <a:pt x="0" y="16"/>
                    <a:pt x="1" y="16"/>
                    <a:pt x="2" y="17"/>
                  </a:cubicBezTo>
                  <a:cubicBezTo>
                    <a:pt x="5" y="17"/>
                    <a:pt x="7" y="16"/>
                    <a:pt x="8" y="17"/>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5" name="Freeform 367">
              <a:extLst>
                <a:ext uri="{FF2B5EF4-FFF2-40B4-BE49-F238E27FC236}">
                  <a16:creationId xmlns:a16="http://schemas.microsoft.com/office/drawing/2014/main" id="{A11B9EF6-616F-FB4E-B9F0-06045ABA0873}"/>
                </a:ext>
              </a:extLst>
            </p:cNvPr>
            <p:cNvSpPr>
              <a:spLocks noEditPoints="1"/>
            </p:cNvSpPr>
            <p:nvPr/>
          </p:nvSpPr>
          <p:spPr bwMode="auto">
            <a:xfrm>
              <a:off x="6286500" y="2828974"/>
              <a:ext cx="381000" cy="150813"/>
            </a:xfrm>
            <a:custGeom>
              <a:avLst/>
              <a:gdLst>
                <a:gd name="T0" fmla="*/ 167 w 172"/>
                <a:gd name="T1" fmla="*/ 48 h 68"/>
                <a:gd name="T2" fmla="*/ 167 w 172"/>
                <a:gd name="T3" fmla="*/ 38 h 68"/>
                <a:gd name="T4" fmla="*/ 167 w 172"/>
                <a:gd name="T5" fmla="*/ 30 h 68"/>
                <a:gd name="T6" fmla="*/ 169 w 172"/>
                <a:gd name="T7" fmla="*/ 26 h 68"/>
                <a:gd name="T8" fmla="*/ 168 w 172"/>
                <a:gd name="T9" fmla="*/ 22 h 68"/>
                <a:gd name="T10" fmla="*/ 161 w 172"/>
                <a:gd name="T11" fmla="*/ 19 h 68"/>
                <a:gd name="T12" fmla="*/ 158 w 172"/>
                <a:gd name="T13" fmla="*/ 12 h 68"/>
                <a:gd name="T14" fmla="*/ 152 w 172"/>
                <a:gd name="T15" fmla="*/ 6 h 68"/>
                <a:gd name="T16" fmla="*/ 142 w 172"/>
                <a:gd name="T17" fmla="*/ 7 h 68"/>
                <a:gd name="T18" fmla="*/ 125 w 172"/>
                <a:gd name="T19" fmla="*/ 12 h 68"/>
                <a:gd name="T20" fmla="*/ 109 w 172"/>
                <a:gd name="T21" fmla="*/ 13 h 68"/>
                <a:gd name="T22" fmla="*/ 99 w 172"/>
                <a:gd name="T23" fmla="*/ 9 h 68"/>
                <a:gd name="T24" fmla="*/ 90 w 172"/>
                <a:gd name="T25" fmla="*/ 6 h 68"/>
                <a:gd name="T26" fmla="*/ 77 w 172"/>
                <a:gd name="T27" fmla="*/ 2 h 68"/>
                <a:gd name="T28" fmla="*/ 49 w 172"/>
                <a:gd name="T29" fmla="*/ 10 h 68"/>
                <a:gd name="T30" fmla="*/ 29 w 172"/>
                <a:gd name="T31" fmla="*/ 12 h 68"/>
                <a:gd name="T32" fmla="*/ 25 w 172"/>
                <a:gd name="T33" fmla="*/ 19 h 68"/>
                <a:gd name="T34" fmla="*/ 5 w 172"/>
                <a:gd name="T35" fmla="*/ 20 h 68"/>
                <a:gd name="T36" fmla="*/ 4 w 172"/>
                <a:gd name="T37" fmla="*/ 27 h 68"/>
                <a:gd name="T38" fmla="*/ 7 w 172"/>
                <a:gd name="T39" fmla="*/ 29 h 68"/>
                <a:gd name="T40" fmla="*/ 8 w 172"/>
                <a:gd name="T41" fmla="*/ 36 h 68"/>
                <a:gd name="T42" fmla="*/ 8 w 172"/>
                <a:gd name="T43" fmla="*/ 43 h 68"/>
                <a:gd name="T44" fmla="*/ 8 w 172"/>
                <a:gd name="T45" fmla="*/ 48 h 68"/>
                <a:gd name="T46" fmla="*/ 13 w 172"/>
                <a:gd name="T47" fmla="*/ 52 h 68"/>
                <a:gd name="T48" fmla="*/ 19 w 172"/>
                <a:gd name="T49" fmla="*/ 56 h 68"/>
                <a:gd name="T50" fmla="*/ 24 w 172"/>
                <a:gd name="T51" fmla="*/ 57 h 68"/>
                <a:gd name="T52" fmla="*/ 29 w 172"/>
                <a:gd name="T53" fmla="*/ 63 h 68"/>
                <a:gd name="T54" fmla="*/ 41 w 172"/>
                <a:gd name="T55" fmla="*/ 61 h 68"/>
                <a:gd name="T56" fmla="*/ 48 w 172"/>
                <a:gd name="T57" fmla="*/ 58 h 68"/>
                <a:gd name="T58" fmla="*/ 61 w 172"/>
                <a:gd name="T59" fmla="*/ 65 h 68"/>
                <a:gd name="T60" fmla="*/ 70 w 172"/>
                <a:gd name="T61" fmla="*/ 63 h 68"/>
                <a:gd name="T62" fmla="*/ 79 w 172"/>
                <a:gd name="T63" fmla="*/ 58 h 68"/>
                <a:gd name="T64" fmla="*/ 86 w 172"/>
                <a:gd name="T65" fmla="*/ 60 h 68"/>
                <a:gd name="T66" fmla="*/ 93 w 172"/>
                <a:gd name="T67" fmla="*/ 58 h 68"/>
                <a:gd name="T68" fmla="*/ 90 w 172"/>
                <a:gd name="T69" fmla="*/ 65 h 68"/>
                <a:gd name="T70" fmla="*/ 91 w 172"/>
                <a:gd name="T71" fmla="*/ 68 h 68"/>
                <a:gd name="T72" fmla="*/ 96 w 172"/>
                <a:gd name="T73" fmla="*/ 62 h 68"/>
                <a:gd name="T74" fmla="*/ 100 w 172"/>
                <a:gd name="T75" fmla="*/ 60 h 68"/>
                <a:gd name="T76" fmla="*/ 108 w 172"/>
                <a:gd name="T77" fmla="*/ 60 h 68"/>
                <a:gd name="T78" fmla="*/ 114 w 172"/>
                <a:gd name="T79" fmla="*/ 58 h 68"/>
                <a:gd name="T80" fmla="*/ 124 w 172"/>
                <a:gd name="T81" fmla="*/ 59 h 68"/>
                <a:gd name="T82" fmla="*/ 136 w 172"/>
                <a:gd name="T83" fmla="*/ 55 h 68"/>
                <a:gd name="T84" fmla="*/ 146 w 172"/>
                <a:gd name="T85" fmla="*/ 54 h 68"/>
                <a:gd name="T86" fmla="*/ 150 w 172"/>
                <a:gd name="T87" fmla="*/ 55 h 68"/>
                <a:gd name="T88" fmla="*/ 154 w 172"/>
                <a:gd name="T89" fmla="*/ 52 h 68"/>
                <a:gd name="T90" fmla="*/ 162 w 172"/>
                <a:gd name="T91" fmla="*/ 53 h 68"/>
                <a:gd name="T92" fmla="*/ 172 w 172"/>
                <a:gd name="T93" fmla="*/ 55 h 68"/>
                <a:gd name="T94" fmla="*/ 167 w 172"/>
                <a:gd name="T95" fmla="*/ 48 h 68"/>
                <a:gd name="T96" fmla="*/ 15 w 172"/>
                <a:gd name="T97" fmla="*/ 13 h 68"/>
                <a:gd name="T98" fmla="*/ 28 w 172"/>
                <a:gd name="T99" fmla="*/ 12 h 68"/>
                <a:gd name="T100" fmla="*/ 21 w 172"/>
                <a:gd name="T101" fmla="*/ 6 h 68"/>
                <a:gd name="T102" fmla="*/ 18 w 172"/>
                <a:gd name="T103" fmla="*/ 1 h 68"/>
                <a:gd name="T104" fmla="*/ 15 w 172"/>
                <a:gd name="T105" fmla="*/ 2 h 68"/>
                <a:gd name="T106" fmla="*/ 5 w 172"/>
                <a:gd name="T107" fmla="*/ 2 h 68"/>
                <a:gd name="T108" fmla="*/ 6 w 172"/>
                <a:gd name="T109" fmla="*/ 8 h 68"/>
                <a:gd name="T110" fmla="*/ 4 w 172"/>
                <a:gd name="T111" fmla="*/ 12 h 68"/>
                <a:gd name="T112" fmla="*/ 1 w 172"/>
                <a:gd name="T113" fmla="*/ 16 h 68"/>
                <a:gd name="T114" fmla="*/ 7 w 172"/>
                <a:gd name="T115" fmla="*/ 18 h 68"/>
                <a:gd name="T116" fmla="*/ 15 w 172"/>
                <a:gd name="T117" fmla="*/ 1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68">
                  <a:moveTo>
                    <a:pt x="167" y="48"/>
                  </a:moveTo>
                  <a:cubicBezTo>
                    <a:pt x="166" y="47"/>
                    <a:pt x="168" y="39"/>
                    <a:pt x="167" y="38"/>
                  </a:cubicBezTo>
                  <a:cubicBezTo>
                    <a:pt x="167" y="36"/>
                    <a:pt x="165" y="30"/>
                    <a:pt x="167" y="30"/>
                  </a:cubicBezTo>
                  <a:cubicBezTo>
                    <a:pt x="169" y="30"/>
                    <a:pt x="167" y="26"/>
                    <a:pt x="169" y="26"/>
                  </a:cubicBezTo>
                  <a:cubicBezTo>
                    <a:pt x="169" y="24"/>
                    <a:pt x="168" y="23"/>
                    <a:pt x="168" y="22"/>
                  </a:cubicBezTo>
                  <a:cubicBezTo>
                    <a:pt x="166" y="21"/>
                    <a:pt x="162" y="23"/>
                    <a:pt x="161" y="19"/>
                  </a:cubicBezTo>
                  <a:cubicBezTo>
                    <a:pt x="159" y="15"/>
                    <a:pt x="161" y="15"/>
                    <a:pt x="158" y="12"/>
                  </a:cubicBezTo>
                  <a:cubicBezTo>
                    <a:pt x="156" y="8"/>
                    <a:pt x="155" y="5"/>
                    <a:pt x="152" y="6"/>
                  </a:cubicBezTo>
                  <a:cubicBezTo>
                    <a:pt x="150" y="7"/>
                    <a:pt x="146" y="7"/>
                    <a:pt x="142" y="7"/>
                  </a:cubicBezTo>
                  <a:cubicBezTo>
                    <a:pt x="138" y="11"/>
                    <a:pt x="128" y="13"/>
                    <a:pt x="125" y="12"/>
                  </a:cubicBezTo>
                  <a:cubicBezTo>
                    <a:pt x="122" y="11"/>
                    <a:pt x="115" y="13"/>
                    <a:pt x="109" y="13"/>
                  </a:cubicBezTo>
                  <a:cubicBezTo>
                    <a:pt x="104" y="13"/>
                    <a:pt x="103" y="9"/>
                    <a:pt x="99" y="9"/>
                  </a:cubicBezTo>
                  <a:cubicBezTo>
                    <a:pt x="95" y="9"/>
                    <a:pt x="95" y="6"/>
                    <a:pt x="90" y="6"/>
                  </a:cubicBezTo>
                  <a:cubicBezTo>
                    <a:pt x="86" y="6"/>
                    <a:pt x="90" y="4"/>
                    <a:pt x="77" y="2"/>
                  </a:cubicBezTo>
                  <a:cubicBezTo>
                    <a:pt x="64" y="0"/>
                    <a:pt x="53" y="7"/>
                    <a:pt x="49" y="10"/>
                  </a:cubicBezTo>
                  <a:cubicBezTo>
                    <a:pt x="45" y="14"/>
                    <a:pt x="31" y="11"/>
                    <a:pt x="29" y="12"/>
                  </a:cubicBezTo>
                  <a:cubicBezTo>
                    <a:pt x="28" y="12"/>
                    <a:pt x="29" y="17"/>
                    <a:pt x="25" y="19"/>
                  </a:cubicBezTo>
                  <a:cubicBezTo>
                    <a:pt x="20" y="20"/>
                    <a:pt x="9" y="19"/>
                    <a:pt x="5" y="20"/>
                  </a:cubicBezTo>
                  <a:cubicBezTo>
                    <a:pt x="2" y="22"/>
                    <a:pt x="0" y="27"/>
                    <a:pt x="4" y="27"/>
                  </a:cubicBezTo>
                  <a:cubicBezTo>
                    <a:pt x="7" y="27"/>
                    <a:pt x="8" y="28"/>
                    <a:pt x="7" y="29"/>
                  </a:cubicBezTo>
                  <a:cubicBezTo>
                    <a:pt x="6" y="31"/>
                    <a:pt x="10" y="35"/>
                    <a:pt x="8" y="36"/>
                  </a:cubicBezTo>
                  <a:cubicBezTo>
                    <a:pt x="6" y="38"/>
                    <a:pt x="6" y="41"/>
                    <a:pt x="8" y="43"/>
                  </a:cubicBezTo>
                  <a:cubicBezTo>
                    <a:pt x="11" y="44"/>
                    <a:pt x="11" y="47"/>
                    <a:pt x="8" y="48"/>
                  </a:cubicBezTo>
                  <a:cubicBezTo>
                    <a:pt x="6" y="48"/>
                    <a:pt x="13" y="51"/>
                    <a:pt x="13" y="52"/>
                  </a:cubicBezTo>
                  <a:cubicBezTo>
                    <a:pt x="13" y="54"/>
                    <a:pt x="19" y="54"/>
                    <a:pt x="19" y="56"/>
                  </a:cubicBezTo>
                  <a:cubicBezTo>
                    <a:pt x="19" y="58"/>
                    <a:pt x="21" y="58"/>
                    <a:pt x="24" y="57"/>
                  </a:cubicBezTo>
                  <a:cubicBezTo>
                    <a:pt x="26" y="56"/>
                    <a:pt x="27" y="60"/>
                    <a:pt x="29" y="63"/>
                  </a:cubicBezTo>
                  <a:cubicBezTo>
                    <a:pt x="31" y="66"/>
                    <a:pt x="41" y="64"/>
                    <a:pt x="41" y="61"/>
                  </a:cubicBezTo>
                  <a:cubicBezTo>
                    <a:pt x="41" y="58"/>
                    <a:pt x="44" y="57"/>
                    <a:pt x="48" y="58"/>
                  </a:cubicBezTo>
                  <a:cubicBezTo>
                    <a:pt x="53" y="58"/>
                    <a:pt x="59" y="64"/>
                    <a:pt x="61" y="65"/>
                  </a:cubicBezTo>
                  <a:cubicBezTo>
                    <a:pt x="63" y="66"/>
                    <a:pt x="67" y="63"/>
                    <a:pt x="70" y="63"/>
                  </a:cubicBezTo>
                  <a:cubicBezTo>
                    <a:pt x="73" y="63"/>
                    <a:pt x="77" y="59"/>
                    <a:pt x="79" y="58"/>
                  </a:cubicBezTo>
                  <a:cubicBezTo>
                    <a:pt x="80" y="57"/>
                    <a:pt x="83" y="61"/>
                    <a:pt x="86" y="60"/>
                  </a:cubicBezTo>
                  <a:cubicBezTo>
                    <a:pt x="88" y="58"/>
                    <a:pt x="91" y="57"/>
                    <a:pt x="93" y="58"/>
                  </a:cubicBezTo>
                  <a:cubicBezTo>
                    <a:pt x="94" y="59"/>
                    <a:pt x="89" y="63"/>
                    <a:pt x="90" y="65"/>
                  </a:cubicBezTo>
                  <a:cubicBezTo>
                    <a:pt x="91" y="66"/>
                    <a:pt x="91" y="67"/>
                    <a:pt x="91" y="68"/>
                  </a:cubicBezTo>
                  <a:cubicBezTo>
                    <a:pt x="96" y="67"/>
                    <a:pt x="96" y="63"/>
                    <a:pt x="96" y="62"/>
                  </a:cubicBezTo>
                  <a:cubicBezTo>
                    <a:pt x="96" y="60"/>
                    <a:pt x="98" y="58"/>
                    <a:pt x="100" y="60"/>
                  </a:cubicBezTo>
                  <a:cubicBezTo>
                    <a:pt x="101" y="61"/>
                    <a:pt x="104" y="61"/>
                    <a:pt x="108" y="60"/>
                  </a:cubicBezTo>
                  <a:cubicBezTo>
                    <a:pt x="112" y="58"/>
                    <a:pt x="112" y="57"/>
                    <a:pt x="114" y="58"/>
                  </a:cubicBezTo>
                  <a:cubicBezTo>
                    <a:pt x="115" y="60"/>
                    <a:pt x="118" y="59"/>
                    <a:pt x="124" y="59"/>
                  </a:cubicBezTo>
                  <a:cubicBezTo>
                    <a:pt x="130" y="59"/>
                    <a:pt x="131" y="55"/>
                    <a:pt x="136" y="55"/>
                  </a:cubicBezTo>
                  <a:cubicBezTo>
                    <a:pt x="142" y="56"/>
                    <a:pt x="146" y="54"/>
                    <a:pt x="146" y="54"/>
                  </a:cubicBezTo>
                  <a:cubicBezTo>
                    <a:pt x="150" y="55"/>
                    <a:pt x="150" y="55"/>
                    <a:pt x="150" y="55"/>
                  </a:cubicBezTo>
                  <a:cubicBezTo>
                    <a:pt x="151" y="54"/>
                    <a:pt x="151" y="52"/>
                    <a:pt x="154" y="52"/>
                  </a:cubicBezTo>
                  <a:cubicBezTo>
                    <a:pt x="158" y="51"/>
                    <a:pt x="160" y="54"/>
                    <a:pt x="162" y="53"/>
                  </a:cubicBezTo>
                  <a:cubicBezTo>
                    <a:pt x="164" y="52"/>
                    <a:pt x="171" y="60"/>
                    <a:pt x="172" y="55"/>
                  </a:cubicBezTo>
                  <a:cubicBezTo>
                    <a:pt x="172" y="54"/>
                    <a:pt x="169" y="48"/>
                    <a:pt x="167" y="48"/>
                  </a:cubicBezTo>
                  <a:close/>
                  <a:moveTo>
                    <a:pt x="15" y="13"/>
                  </a:moveTo>
                  <a:cubicBezTo>
                    <a:pt x="19" y="12"/>
                    <a:pt x="26" y="13"/>
                    <a:pt x="28" y="12"/>
                  </a:cubicBezTo>
                  <a:cubicBezTo>
                    <a:pt x="29" y="10"/>
                    <a:pt x="23" y="8"/>
                    <a:pt x="21" y="6"/>
                  </a:cubicBezTo>
                  <a:cubicBezTo>
                    <a:pt x="19" y="5"/>
                    <a:pt x="19" y="3"/>
                    <a:pt x="18" y="1"/>
                  </a:cubicBezTo>
                  <a:cubicBezTo>
                    <a:pt x="17" y="2"/>
                    <a:pt x="16" y="3"/>
                    <a:pt x="15" y="2"/>
                  </a:cubicBezTo>
                  <a:cubicBezTo>
                    <a:pt x="12" y="1"/>
                    <a:pt x="6" y="2"/>
                    <a:pt x="5" y="2"/>
                  </a:cubicBezTo>
                  <a:cubicBezTo>
                    <a:pt x="4" y="2"/>
                    <a:pt x="6" y="6"/>
                    <a:pt x="6" y="8"/>
                  </a:cubicBezTo>
                  <a:cubicBezTo>
                    <a:pt x="6" y="10"/>
                    <a:pt x="4" y="11"/>
                    <a:pt x="4" y="12"/>
                  </a:cubicBezTo>
                  <a:cubicBezTo>
                    <a:pt x="4" y="13"/>
                    <a:pt x="3" y="14"/>
                    <a:pt x="1" y="16"/>
                  </a:cubicBezTo>
                  <a:cubicBezTo>
                    <a:pt x="3" y="17"/>
                    <a:pt x="5" y="18"/>
                    <a:pt x="7" y="18"/>
                  </a:cubicBezTo>
                  <a:cubicBezTo>
                    <a:pt x="11" y="18"/>
                    <a:pt x="12" y="14"/>
                    <a:pt x="15" y="13"/>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6" name="Freeform 368">
              <a:extLst>
                <a:ext uri="{FF2B5EF4-FFF2-40B4-BE49-F238E27FC236}">
                  <a16:creationId xmlns:a16="http://schemas.microsoft.com/office/drawing/2014/main" id="{36E71B0B-7B93-114D-A91B-1050B6AA2CC2}"/>
                </a:ext>
              </a:extLst>
            </p:cNvPr>
            <p:cNvSpPr>
              <a:spLocks/>
            </p:cNvSpPr>
            <p:nvPr/>
          </p:nvSpPr>
          <p:spPr bwMode="auto">
            <a:xfrm>
              <a:off x="6213475" y="2562274"/>
              <a:ext cx="361950" cy="211138"/>
            </a:xfrm>
            <a:custGeom>
              <a:avLst/>
              <a:gdLst>
                <a:gd name="T0" fmla="*/ 152 w 163"/>
                <a:gd name="T1" fmla="*/ 54 h 95"/>
                <a:gd name="T2" fmla="*/ 161 w 163"/>
                <a:gd name="T3" fmla="*/ 49 h 95"/>
                <a:gd name="T4" fmla="*/ 162 w 163"/>
                <a:gd name="T5" fmla="*/ 43 h 95"/>
                <a:gd name="T6" fmla="*/ 163 w 163"/>
                <a:gd name="T7" fmla="*/ 37 h 95"/>
                <a:gd name="T8" fmla="*/ 150 w 163"/>
                <a:gd name="T9" fmla="*/ 32 h 95"/>
                <a:gd name="T10" fmla="*/ 138 w 163"/>
                <a:gd name="T11" fmla="*/ 25 h 95"/>
                <a:gd name="T12" fmla="*/ 128 w 163"/>
                <a:gd name="T13" fmla="*/ 26 h 95"/>
                <a:gd name="T14" fmla="*/ 120 w 163"/>
                <a:gd name="T15" fmla="*/ 22 h 95"/>
                <a:gd name="T16" fmla="*/ 110 w 163"/>
                <a:gd name="T17" fmla="*/ 14 h 95"/>
                <a:gd name="T18" fmla="*/ 106 w 163"/>
                <a:gd name="T19" fmla="*/ 2 h 95"/>
                <a:gd name="T20" fmla="*/ 93 w 163"/>
                <a:gd name="T21" fmla="*/ 1 h 95"/>
                <a:gd name="T22" fmla="*/ 86 w 163"/>
                <a:gd name="T23" fmla="*/ 2 h 95"/>
                <a:gd name="T24" fmla="*/ 75 w 163"/>
                <a:gd name="T25" fmla="*/ 9 h 95"/>
                <a:gd name="T26" fmla="*/ 65 w 163"/>
                <a:gd name="T27" fmla="*/ 12 h 95"/>
                <a:gd name="T28" fmla="*/ 53 w 163"/>
                <a:gd name="T29" fmla="*/ 9 h 95"/>
                <a:gd name="T30" fmla="*/ 38 w 163"/>
                <a:gd name="T31" fmla="*/ 7 h 95"/>
                <a:gd name="T32" fmla="*/ 17 w 163"/>
                <a:gd name="T33" fmla="*/ 9 h 95"/>
                <a:gd name="T34" fmla="*/ 13 w 163"/>
                <a:gd name="T35" fmla="*/ 13 h 95"/>
                <a:gd name="T36" fmla="*/ 12 w 163"/>
                <a:gd name="T37" fmla="*/ 25 h 95"/>
                <a:gd name="T38" fmla="*/ 4 w 163"/>
                <a:gd name="T39" fmla="*/ 40 h 95"/>
                <a:gd name="T40" fmla="*/ 4 w 163"/>
                <a:gd name="T41" fmla="*/ 51 h 95"/>
                <a:gd name="T42" fmla="*/ 9 w 163"/>
                <a:gd name="T43" fmla="*/ 52 h 95"/>
                <a:gd name="T44" fmla="*/ 24 w 163"/>
                <a:gd name="T45" fmla="*/ 55 h 95"/>
                <a:gd name="T46" fmla="*/ 32 w 163"/>
                <a:gd name="T47" fmla="*/ 54 h 95"/>
                <a:gd name="T48" fmla="*/ 48 w 163"/>
                <a:gd name="T49" fmla="*/ 47 h 95"/>
                <a:gd name="T50" fmla="*/ 62 w 163"/>
                <a:gd name="T51" fmla="*/ 56 h 95"/>
                <a:gd name="T52" fmla="*/ 70 w 163"/>
                <a:gd name="T53" fmla="*/ 71 h 95"/>
                <a:gd name="T54" fmla="*/ 60 w 163"/>
                <a:gd name="T55" fmla="*/ 74 h 95"/>
                <a:gd name="T56" fmla="*/ 58 w 163"/>
                <a:gd name="T57" fmla="*/ 85 h 95"/>
                <a:gd name="T58" fmla="*/ 67 w 163"/>
                <a:gd name="T59" fmla="*/ 85 h 95"/>
                <a:gd name="T60" fmla="*/ 79 w 163"/>
                <a:gd name="T61" fmla="*/ 69 h 95"/>
                <a:gd name="T62" fmla="*/ 90 w 163"/>
                <a:gd name="T63" fmla="*/ 73 h 95"/>
                <a:gd name="T64" fmla="*/ 93 w 163"/>
                <a:gd name="T65" fmla="*/ 82 h 95"/>
                <a:gd name="T66" fmla="*/ 102 w 163"/>
                <a:gd name="T67" fmla="*/ 93 h 95"/>
                <a:gd name="T68" fmla="*/ 118 w 163"/>
                <a:gd name="T69" fmla="*/ 88 h 95"/>
                <a:gd name="T70" fmla="*/ 121 w 163"/>
                <a:gd name="T71" fmla="*/ 84 h 95"/>
                <a:gd name="T72" fmla="*/ 126 w 163"/>
                <a:gd name="T73" fmla="*/ 69 h 95"/>
                <a:gd name="T74" fmla="*/ 145 w 163"/>
                <a:gd name="T75" fmla="*/ 6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95">
                  <a:moveTo>
                    <a:pt x="145" y="59"/>
                  </a:moveTo>
                  <a:cubicBezTo>
                    <a:pt x="146" y="59"/>
                    <a:pt x="150" y="54"/>
                    <a:pt x="152" y="54"/>
                  </a:cubicBezTo>
                  <a:cubicBezTo>
                    <a:pt x="153" y="54"/>
                    <a:pt x="159" y="55"/>
                    <a:pt x="159" y="54"/>
                  </a:cubicBezTo>
                  <a:cubicBezTo>
                    <a:pt x="159" y="53"/>
                    <a:pt x="161" y="50"/>
                    <a:pt x="161" y="49"/>
                  </a:cubicBezTo>
                  <a:cubicBezTo>
                    <a:pt x="161" y="48"/>
                    <a:pt x="159" y="47"/>
                    <a:pt x="159" y="46"/>
                  </a:cubicBezTo>
                  <a:cubicBezTo>
                    <a:pt x="159" y="44"/>
                    <a:pt x="162" y="44"/>
                    <a:pt x="162" y="43"/>
                  </a:cubicBezTo>
                  <a:cubicBezTo>
                    <a:pt x="162" y="42"/>
                    <a:pt x="160" y="41"/>
                    <a:pt x="160" y="41"/>
                  </a:cubicBezTo>
                  <a:cubicBezTo>
                    <a:pt x="160" y="40"/>
                    <a:pt x="163" y="38"/>
                    <a:pt x="163" y="37"/>
                  </a:cubicBezTo>
                  <a:cubicBezTo>
                    <a:pt x="162" y="35"/>
                    <a:pt x="160" y="35"/>
                    <a:pt x="157" y="34"/>
                  </a:cubicBezTo>
                  <a:cubicBezTo>
                    <a:pt x="155" y="32"/>
                    <a:pt x="152" y="33"/>
                    <a:pt x="150" y="32"/>
                  </a:cubicBezTo>
                  <a:cubicBezTo>
                    <a:pt x="147" y="30"/>
                    <a:pt x="142" y="31"/>
                    <a:pt x="142" y="30"/>
                  </a:cubicBezTo>
                  <a:cubicBezTo>
                    <a:pt x="142" y="30"/>
                    <a:pt x="139" y="27"/>
                    <a:pt x="138" y="25"/>
                  </a:cubicBezTo>
                  <a:cubicBezTo>
                    <a:pt x="137" y="24"/>
                    <a:pt x="135" y="25"/>
                    <a:pt x="133" y="26"/>
                  </a:cubicBezTo>
                  <a:cubicBezTo>
                    <a:pt x="131" y="27"/>
                    <a:pt x="130" y="27"/>
                    <a:pt x="128" y="26"/>
                  </a:cubicBezTo>
                  <a:cubicBezTo>
                    <a:pt x="127" y="25"/>
                    <a:pt x="125" y="24"/>
                    <a:pt x="124" y="24"/>
                  </a:cubicBezTo>
                  <a:cubicBezTo>
                    <a:pt x="122" y="25"/>
                    <a:pt x="120" y="24"/>
                    <a:pt x="120" y="22"/>
                  </a:cubicBezTo>
                  <a:cubicBezTo>
                    <a:pt x="121" y="20"/>
                    <a:pt x="118" y="16"/>
                    <a:pt x="116" y="15"/>
                  </a:cubicBezTo>
                  <a:cubicBezTo>
                    <a:pt x="115" y="15"/>
                    <a:pt x="111" y="16"/>
                    <a:pt x="110" y="14"/>
                  </a:cubicBezTo>
                  <a:cubicBezTo>
                    <a:pt x="109" y="12"/>
                    <a:pt x="107" y="10"/>
                    <a:pt x="108" y="9"/>
                  </a:cubicBezTo>
                  <a:cubicBezTo>
                    <a:pt x="108" y="7"/>
                    <a:pt x="107" y="3"/>
                    <a:pt x="106" y="2"/>
                  </a:cubicBezTo>
                  <a:cubicBezTo>
                    <a:pt x="105" y="0"/>
                    <a:pt x="100" y="0"/>
                    <a:pt x="99" y="1"/>
                  </a:cubicBezTo>
                  <a:cubicBezTo>
                    <a:pt x="98" y="2"/>
                    <a:pt x="94" y="0"/>
                    <a:pt x="93" y="1"/>
                  </a:cubicBezTo>
                  <a:cubicBezTo>
                    <a:pt x="91" y="2"/>
                    <a:pt x="91" y="3"/>
                    <a:pt x="89" y="3"/>
                  </a:cubicBezTo>
                  <a:cubicBezTo>
                    <a:pt x="88" y="3"/>
                    <a:pt x="87" y="3"/>
                    <a:pt x="86" y="2"/>
                  </a:cubicBezTo>
                  <a:cubicBezTo>
                    <a:pt x="84" y="3"/>
                    <a:pt x="80" y="4"/>
                    <a:pt x="80" y="4"/>
                  </a:cubicBezTo>
                  <a:cubicBezTo>
                    <a:pt x="80" y="4"/>
                    <a:pt x="75" y="8"/>
                    <a:pt x="75" y="9"/>
                  </a:cubicBezTo>
                  <a:cubicBezTo>
                    <a:pt x="75" y="11"/>
                    <a:pt x="75" y="14"/>
                    <a:pt x="73" y="12"/>
                  </a:cubicBezTo>
                  <a:cubicBezTo>
                    <a:pt x="72" y="11"/>
                    <a:pt x="66" y="11"/>
                    <a:pt x="65" y="12"/>
                  </a:cubicBezTo>
                  <a:cubicBezTo>
                    <a:pt x="64" y="13"/>
                    <a:pt x="61" y="9"/>
                    <a:pt x="59" y="10"/>
                  </a:cubicBezTo>
                  <a:cubicBezTo>
                    <a:pt x="57" y="11"/>
                    <a:pt x="53" y="8"/>
                    <a:pt x="53" y="9"/>
                  </a:cubicBezTo>
                  <a:cubicBezTo>
                    <a:pt x="53" y="11"/>
                    <a:pt x="49" y="10"/>
                    <a:pt x="47" y="9"/>
                  </a:cubicBezTo>
                  <a:cubicBezTo>
                    <a:pt x="44" y="8"/>
                    <a:pt x="40" y="9"/>
                    <a:pt x="38" y="7"/>
                  </a:cubicBezTo>
                  <a:cubicBezTo>
                    <a:pt x="37" y="5"/>
                    <a:pt x="26" y="5"/>
                    <a:pt x="23" y="5"/>
                  </a:cubicBezTo>
                  <a:cubicBezTo>
                    <a:pt x="19" y="5"/>
                    <a:pt x="18" y="7"/>
                    <a:pt x="17" y="9"/>
                  </a:cubicBezTo>
                  <a:cubicBezTo>
                    <a:pt x="15" y="10"/>
                    <a:pt x="14" y="10"/>
                    <a:pt x="12" y="10"/>
                  </a:cubicBezTo>
                  <a:cubicBezTo>
                    <a:pt x="12" y="11"/>
                    <a:pt x="12" y="13"/>
                    <a:pt x="13" y="13"/>
                  </a:cubicBezTo>
                  <a:cubicBezTo>
                    <a:pt x="14" y="14"/>
                    <a:pt x="17" y="20"/>
                    <a:pt x="16" y="22"/>
                  </a:cubicBezTo>
                  <a:cubicBezTo>
                    <a:pt x="15" y="24"/>
                    <a:pt x="14" y="24"/>
                    <a:pt x="12" y="25"/>
                  </a:cubicBezTo>
                  <a:cubicBezTo>
                    <a:pt x="11" y="27"/>
                    <a:pt x="4" y="33"/>
                    <a:pt x="4" y="34"/>
                  </a:cubicBezTo>
                  <a:cubicBezTo>
                    <a:pt x="4" y="35"/>
                    <a:pt x="5" y="39"/>
                    <a:pt x="4" y="40"/>
                  </a:cubicBezTo>
                  <a:cubicBezTo>
                    <a:pt x="3" y="41"/>
                    <a:pt x="0" y="45"/>
                    <a:pt x="0" y="47"/>
                  </a:cubicBezTo>
                  <a:cubicBezTo>
                    <a:pt x="0" y="49"/>
                    <a:pt x="2" y="51"/>
                    <a:pt x="4" y="51"/>
                  </a:cubicBezTo>
                  <a:cubicBezTo>
                    <a:pt x="5" y="52"/>
                    <a:pt x="5" y="52"/>
                    <a:pt x="5" y="52"/>
                  </a:cubicBezTo>
                  <a:cubicBezTo>
                    <a:pt x="7" y="52"/>
                    <a:pt x="8" y="52"/>
                    <a:pt x="9" y="52"/>
                  </a:cubicBezTo>
                  <a:cubicBezTo>
                    <a:pt x="10" y="52"/>
                    <a:pt x="16" y="54"/>
                    <a:pt x="18" y="54"/>
                  </a:cubicBezTo>
                  <a:cubicBezTo>
                    <a:pt x="20" y="54"/>
                    <a:pt x="23" y="55"/>
                    <a:pt x="24" y="55"/>
                  </a:cubicBezTo>
                  <a:cubicBezTo>
                    <a:pt x="24" y="56"/>
                    <a:pt x="26" y="56"/>
                    <a:pt x="28" y="54"/>
                  </a:cubicBezTo>
                  <a:cubicBezTo>
                    <a:pt x="29" y="53"/>
                    <a:pt x="31" y="54"/>
                    <a:pt x="32" y="54"/>
                  </a:cubicBezTo>
                  <a:cubicBezTo>
                    <a:pt x="34" y="54"/>
                    <a:pt x="37" y="52"/>
                    <a:pt x="37" y="51"/>
                  </a:cubicBezTo>
                  <a:cubicBezTo>
                    <a:pt x="38" y="50"/>
                    <a:pt x="46" y="48"/>
                    <a:pt x="48" y="47"/>
                  </a:cubicBezTo>
                  <a:cubicBezTo>
                    <a:pt x="51" y="47"/>
                    <a:pt x="54" y="51"/>
                    <a:pt x="56" y="51"/>
                  </a:cubicBezTo>
                  <a:cubicBezTo>
                    <a:pt x="58" y="51"/>
                    <a:pt x="61" y="53"/>
                    <a:pt x="62" y="56"/>
                  </a:cubicBezTo>
                  <a:cubicBezTo>
                    <a:pt x="63" y="60"/>
                    <a:pt x="67" y="64"/>
                    <a:pt x="68" y="65"/>
                  </a:cubicBezTo>
                  <a:cubicBezTo>
                    <a:pt x="69" y="67"/>
                    <a:pt x="70" y="70"/>
                    <a:pt x="70" y="71"/>
                  </a:cubicBezTo>
                  <a:cubicBezTo>
                    <a:pt x="70" y="72"/>
                    <a:pt x="67" y="71"/>
                    <a:pt x="64" y="70"/>
                  </a:cubicBezTo>
                  <a:cubicBezTo>
                    <a:pt x="61" y="69"/>
                    <a:pt x="60" y="73"/>
                    <a:pt x="60" y="74"/>
                  </a:cubicBezTo>
                  <a:cubicBezTo>
                    <a:pt x="60" y="76"/>
                    <a:pt x="56" y="82"/>
                    <a:pt x="55" y="83"/>
                  </a:cubicBezTo>
                  <a:cubicBezTo>
                    <a:pt x="54" y="84"/>
                    <a:pt x="57" y="85"/>
                    <a:pt x="58" y="85"/>
                  </a:cubicBezTo>
                  <a:cubicBezTo>
                    <a:pt x="59" y="85"/>
                    <a:pt x="62" y="83"/>
                    <a:pt x="64" y="83"/>
                  </a:cubicBezTo>
                  <a:cubicBezTo>
                    <a:pt x="64" y="83"/>
                    <a:pt x="65" y="84"/>
                    <a:pt x="67" y="85"/>
                  </a:cubicBezTo>
                  <a:cubicBezTo>
                    <a:pt x="66" y="81"/>
                    <a:pt x="67" y="81"/>
                    <a:pt x="71" y="78"/>
                  </a:cubicBezTo>
                  <a:cubicBezTo>
                    <a:pt x="75" y="75"/>
                    <a:pt x="75" y="70"/>
                    <a:pt x="79" y="69"/>
                  </a:cubicBezTo>
                  <a:cubicBezTo>
                    <a:pt x="82" y="68"/>
                    <a:pt x="84" y="67"/>
                    <a:pt x="89" y="67"/>
                  </a:cubicBezTo>
                  <a:cubicBezTo>
                    <a:pt x="94" y="68"/>
                    <a:pt x="86" y="71"/>
                    <a:pt x="90" y="73"/>
                  </a:cubicBezTo>
                  <a:cubicBezTo>
                    <a:pt x="94" y="75"/>
                    <a:pt x="104" y="73"/>
                    <a:pt x="105" y="75"/>
                  </a:cubicBezTo>
                  <a:cubicBezTo>
                    <a:pt x="105" y="78"/>
                    <a:pt x="92" y="81"/>
                    <a:pt x="93" y="82"/>
                  </a:cubicBezTo>
                  <a:cubicBezTo>
                    <a:pt x="93" y="84"/>
                    <a:pt x="100" y="85"/>
                    <a:pt x="102" y="86"/>
                  </a:cubicBezTo>
                  <a:cubicBezTo>
                    <a:pt x="104" y="88"/>
                    <a:pt x="101" y="92"/>
                    <a:pt x="102" y="93"/>
                  </a:cubicBezTo>
                  <a:cubicBezTo>
                    <a:pt x="103" y="95"/>
                    <a:pt x="107" y="94"/>
                    <a:pt x="110" y="92"/>
                  </a:cubicBezTo>
                  <a:cubicBezTo>
                    <a:pt x="113" y="90"/>
                    <a:pt x="115" y="90"/>
                    <a:pt x="118" y="88"/>
                  </a:cubicBezTo>
                  <a:cubicBezTo>
                    <a:pt x="122" y="85"/>
                    <a:pt x="130" y="88"/>
                    <a:pt x="131" y="86"/>
                  </a:cubicBezTo>
                  <a:cubicBezTo>
                    <a:pt x="132" y="85"/>
                    <a:pt x="128" y="83"/>
                    <a:pt x="121" y="84"/>
                  </a:cubicBezTo>
                  <a:cubicBezTo>
                    <a:pt x="114" y="84"/>
                    <a:pt x="114" y="78"/>
                    <a:pt x="114" y="76"/>
                  </a:cubicBezTo>
                  <a:cubicBezTo>
                    <a:pt x="114" y="75"/>
                    <a:pt x="121" y="69"/>
                    <a:pt x="126" y="69"/>
                  </a:cubicBezTo>
                  <a:cubicBezTo>
                    <a:pt x="130" y="69"/>
                    <a:pt x="133" y="67"/>
                    <a:pt x="137" y="65"/>
                  </a:cubicBezTo>
                  <a:cubicBezTo>
                    <a:pt x="139" y="65"/>
                    <a:pt x="142" y="64"/>
                    <a:pt x="145" y="63"/>
                  </a:cubicBezTo>
                  <a:cubicBezTo>
                    <a:pt x="144" y="61"/>
                    <a:pt x="144" y="59"/>
                    <a:pt x="145" y="59"/>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7" name="Freeform 369">
              <a:extLst>
                <a:ext uri="{FF2B5EF4-FFF2-40B4-BE49-F238E27FC236}">
                  <a16:creationId xmlns:a16="http://schemas.microsoft.com/office/drawing/2014/main" id="{20F870E4-07FD-E94B-A263-9FF481E7FC1E}"/>
                </a:ext>
              </a:extLst>
            </p:cNvPr>
            <p:cNvSpPr>
              <a:spLocks/>
            </p:cNvSpPr>
            <p:nvPr/>
          </p:nvSpPr>
          <p:spPr bwMode="auto">
            <a:xfrm>
              <a:off x="7000875" y="2955974"/>
              <a:ext cx="333375" cy="301625"/>
            </a:xfrm>
            <a:custGeom>
              <a:avLst/>
              <a:gdLst>
                <a:gd name="T0" fmla="*/ 140 w 151"/>
                <a:gd name="T1" fmla="*/ 7 h 136"/>
                <a:gd name="T2" fmla="*/ 129 w 151"/>
                <a:gd name="T3" fmla="*/ 1 h 136"/>
                <a:gd name="T4" fmla="*/ 118 w 151"/>
                <a:gd name="T5" fmla="*/ 2 h 136"/>
                <a:gd name="T6" fmla="*/ 101 w 151"/>
                <a:gd name="T7" fmla="*/ 8 h 136"/>
                <a:gd name="T8" fmla="*/ 98 w 151"/>
                <a:gd name="T9" fmla="*/ 13 h 136"/>
                <a:gd name="T10" fmla="*/ 95 w 151"/>
                <a:gd name="T11" fmla="*/ 25 h 136"/>
                <a:gd name="T12" fmla="*/ 84 w 151"/>
                <a:gd name="T13" fmla="*/ 32 h 136"/>
                <a:gd name="T14" fmla="*/ 81 w 151"/>
                <a:gd name="T15" fmla="*/ 41 h 136"/>
                <a:gd name="T16" fmla="*/ 74 w 151"/>
                <a:gd name="T17" fmla="*/ 55 h 136"/>
                <a:gd name="T18" fmla="*/ 58 w 151"/>
                <a:gd name="T19" fmla="*/ 60 h 136"/>
                <a:gd name="T20" fmla="*/ 51 w 151"/>
                <a:gd name="T21" fmla="*/ 74 h 136"/>
                <a:gd name="T22" fmla="*/ 0 w 151"/>
                <a:gd name="T23" fmla="*/ 77 h 136"/>
                <a:gd name="T24" fmla="*/ 14 w 151"/>
                <a:gd name="T25" fmla="*/ 89 h 136"/>
                <a:gd name="T26" fmla="*/ 21 w 151"/>
                <a:gd name="T27" fmla="*/ 106 h 136"/>
                <a:gd name="T28" fmla="*/ 6 w 151"/>
                <a:gd name="T29" fmla="*/ 118 h 136"/>
                <a:gd name="T30" fmla="*/ 24 w 151"/>
                <a:gd name="T31" fmla="*/ 119 h 136"/>
                <a:gd name="T32" fmla="*/ 45 w 151"/>
                <a:gd name="T33" fmla="*/ 118 h 136"/>
                <a:gd name="T34" fmla="*/ 57 w 151"/>
                <a:gd name="T35" fmla="*/ 125 h 136"/>
                <a:gd name="T36" fmla="*/ 67 w 151"/>
                <a:gd name="T37" fmla="*/ 135 h 136"/>
                <a:gd name="T38" fmla="*/ 69 w 151"/>
                <a:gd name="T39" fmla="*/ 135 h 136"/>
                <a:gd name="T40" fmla="*/ 86 w 151"/>
                <a:gd name="T41" fmla="*/ 129 h 136"/>
                <a:gd name="T42" fmla="*/ 89 w 151"/>
                <a:gd name="T43" fmla="*/ 119 h 136"/>
                <a:gd name="T44" fmla="*/ 80 w 151"/>
                <a:gd name="T45" fmla="*/ 103 h 136"/>
                <a:gd name="T46" fmla="*/ 93 w 151"/>
                <a:gd name="T47" fmla="*/ 95 h 136"/>
                <a:gd name="T48" fmla="*/ 105 w 151"/>
                <a:gd name="T49" fmla="*/ 88 h 136"/>
                <a:gd name="T50" fmla="*/ 116 w 151"/>
                <a:gd name="T51" fmla="*/ 74 h 136"/>
                <a:gd name="T52" fmla="*/ 125 w 151"/>
                <a:gd name="T53" fmla="*/ 64 h 136"/>
                <a:gd name="T54" fmla="*/ 132 w 151"/>
                <a:gd name="T55" fmla="*/ 51 h 136"/>
                <a:gd name="T56" fmla="*/ 122 w 151"/>
                <a:gd name="T57" fmla="*/ 38 h 136"/>
                <a:gd name="T58" fmla="*/ 125 w 151"/>
                <a:gd name="T59" fmla="*/ 24 h 136"/>
                <a:gd name="T60" fmla="*/ 148 w 151"/>
                <a:gd name="T61" fmla="*/ 23 h 136"/>
                <a:gd name="T62" fmla="*/ 144 w 151"/>
                <a:gd name="T63" fmla="*/ 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 h="136">
                  <a:moveTo>
                    <a:pt x="144" y="14"/>
                  </a:moveTo>
                  <a:cubicBezTo>
                    <a:pt x="140" y="12"/>
                    <a:pt x="140" y="8"/>
                    <a:pt x="140" y="7"/>
                  </a:cubicBezTo>
                  <a:cubicBezTo>
                    <a:pt x="140" y="6"/>
                    <a:pt x="135" y="3"/>
                    <a:pt x="131" y="0"/>
                  </a:cubicBezTo>
                  <a:cubicBezTo>
                    <a:pt x="131" y="0"/>
                    <a:pt x="130" y="0"/>
                    <a:pt x="129" y="1"/>
                  </a:cubicBezTo>
                  <a:cubicBezTo>
                    <a:pt x="128" y="0"/>
                    <a:pt x="128" y="0"/>
                    <a:pt x="127" y="0"/>
                  </a:cubicBezTo>
                  <a:cubicBezTo>
                    <a:pt x="124" y="2"/>
                    <a:pt x="120" y="3"/>
                    <a:pt x="118" y="2"/>
                  </a:cubicBezTo>
                  <a:cubicBezTo>
                    <a:pt x="115" y="1"/>
                    <a:pt x="109" y="3"/>
                    <a:pt x="105" y="6"/>
                  </a:cubicBezTo>
                  <a:cubicBezTo>
                    <a:pt x="104" y="7"/>
                    <a:pt x="102" y="7"/>
                    <a:pt x="101" y="8"/>
                  </a:cubicBezTo>
                  <a:cubicBezTo>
                    <a:pt x="100" y="8"/>
                    <a:pt x="100" y="8"/>
                    <a:pt x="99" y="8"/>
                  </a:cubicBezTo>
                  <a:cubicBezTo>
                    <a:pt x="97" y="9"/>
                    <a:pt x="96" y="11"/>
                    <a:pt x="98" y="13"/>
                  </a:cubicBezTo>
                  <a:cubicBezTo>
                    <a:pt x="100" y="15"/>
                    <a:pt x="99" y="16"/>
                    <a:pt x="100" y="18"/>
                  </a:cubicBezTo>
                  <a:cubicBezTo>
                    <a:pt x="100" y="20"/>
                    <a:pt x="97" y="23"/>
                    <a:pt x="95" y="25"/>
                  </a:cubicBezTo>
                  <a:cubicBezTo>
                    <a:pt x="94" y="27"/>
                    <a:pt x="95" y="30"/>
                    <a:pt x="94" y="32"/>
                  </a:cubicBezTo>
                  <a:cubicBezTo>
                    <a:pt x="93" y="34"/>
                    <a:pt x="85" y="31"/>
                    <a:pt x="84" y="32"/>
                  </a:cubicBezTo>
                  <a:cubicBezTo>
                    <a:pt x="83" y="33"/>
                    <a:pt x="87" y="36"/>
                    <a:pt x="87" y="38"/>
                  </a:cubicBezTo>
                  <a:cubicBezTo>
                    <a:pt x="87" y="39"/>
                    <a:pt x="84" y="41"/>
                    <a:pt x="81" y="41"/>
                  </a:cubicBezTo>
                  <a:cubicBezTo>
                    <a:pt x="78" y="42"/>
                    <a:pt x="78" y="46"/>
                    <a:pt x="78" y="51"/>
                  </a:cubicBezTo>
                  <a:cubicBezTo>
                    <a:pt x="78" y="57"/>
                    <a:pt x="74" y="57"/>
                    <a:pt x="74" y="55"/>
                  </a:cubicBezTo>
                  <a:cubicBezTo>
                    <a:pt x="73" y="53"/>
                    <a:pt x="64" y="56"/>
                    <a:pt x="64" y="58"/>
                  </a:cubicBezTo>
                  <a:cubicBezTo>
                    <a:pt x="64" y="61"/>
                    <a:pt x="61" y="60"/>
                    <a:pt x="58" y="60"/>
                  </a:cubicBezTo>
                  <a:cubicBezTo>
                    <a:pt x="54" y="60"/>
                    <a:pt x="51" y="63"/>
                    <a:pt x="50" y="64"/>
                  </a:cubicBezTo>
                  <a:cubicBezTo>
                    <a:pt x="50" y="66"/>
                    <a:pt x="52" y="72"/>
                    <a:pt x="51" y="74"/>
                  </a:cubicBezTo>
                  <a:cubicBezTo>
                    <a:pt x="51" y="75"/>
                    <a:pt x="20" y="79"/>
                    <a:pt x="14" y="78"/>
                  </a:cubicBezTo>
                  <a:cubicBezTo>
                    <a:pt x="10" y="77"/>
                    <a:pt x="5" y="77"/>
                    <a:pt x="0" y="77"/>
                  </a:cubicBezTo>
                  <a:cubicBezTo>
                    <a:pt x="2" y="78"/>
                    <a:pt x="4" y="80"/>
                    <a:pt x="5" y="82"/>
                  </a:cubicBezTo>
                  <a:cubicBezTo>
                    <a:pt x="6" y="85"/>
                    <a:pt x="10" y="88"/>
                    <a:pt x="14" y="89"/>
                  </a:cubicBezTo>
                  <a:cubicBezTo>
                    <a:pt x="18" y="91"/>
                    <a:pt x="16" y="99"/>
                    <a:pt x="18" y="100"/>
                  </a:cubicBezTo>
                  <a:cubicBezTo>
                    <a:pt x="21" y="100"/>
                    <a:pt x="23" y="106"/>
                    <a:pt x="21" y="106"/>
                  </a:cubicBezTo>
                  <a:cubicBezTo>
                    <a:pt x="18" y="107"/>
                    <a:pt x="15" y="107"/>
                    <a:pt x="12" y="109"/>
                  </a:cubicBezTo>
                  <a:cubicBezTo>
                    <a:pt x="9" y="110"/>
                    <a:pt x="6" y="114"/>
                    <a:pt x="6" y="118"/>
                  </a:cubicBezTo>
                  <a:cubicBezTo>
                    <a:pt x="7" y="119"/>
                    <a:pt x="7" y="120"/>
                    <a:pt x="7" y="121"/>
                  </a:cubicBezTo>
                  <a:cubicBezTo>
                    <a:pt x="14" y="121"/>
                    <a:pt x="23" y="120"/>
                    <a:pt x="24" y="119"/>
                  </a:cubicBezTo>
                  <a:cubicBezTo>
                    <a:pt x="25" y="118"/>
                    <a:pt x="29" y="117"/>
                    <a:pt x="31" y="118"/>
                  </a:cubicBezTo>
                  <a:cubicBezTo>
                    <a:pt x="33" y="120"/>
                    <a:pt x="42" y="120"/>
                    <a:pt x="45" y="118"/>
                  </a:cubicBezTo>
                  <a:cubicBezTo>
                    <a:pt x="50" y="116"/>
                    <a:pt x="53" y="118"/>
                    <a:pt x="53" y="120"/>
                  </a:cubicBezTo>
                  <a:cubicBezTo>
                    <a:pt x="53" y="122"/>
                    <a:pt x="55" y="123"/>
                    <a:pt x="57" y="125"/>
                  </a:cubicBezTo>
                  <a:cubicBezTo>
                    <a:pt x="59" y="127"/>
                    <a:pt x="58" y="129"/>
                    <a:pt x="59" y="131"/>
                  </a:cubicBezTo>
                  <a:cubicBezTo>
                    <a:pt x="60" y="134"/>
                    <a:pt x="63" y="133"/>
                    <a:pt x="67" y="135"/>
                  </a:cubicBezTo>
                  <a:cubicBezTo>
                    <a:pt x="67" y="135"/>
                    <a:pt x="68" y="136"/>
                    <a:pt x="68" y="136"/>
                  </a:cubicBezTo>
                  <a:cubicBezTo>
                    <a:pt x="69" y="136"/>
                    <a:pt x="69" y="135"/>
                    <a:pt x="69" y="135"/>
                  </a:cubicBezTo>
                  <a:cubicBezTo>
                    <a:pt x="71" y="133"/>
                    <a:pt x="71" y="128"/>
                    <a:pt x="77" y="129"/>
                  </a:cubicBezTo>
                  <a:cubicBezTo>
                    <a:pt x="83" y="131"/>
                    <a:pt x="83" y="128"/>
                    <a:pt x="86" y="129"/>
                  </a:cubicBezTo>
                  <a:cubicBezTo>
                    <a:pt x="89" y="130"/>
                    <a:pt x="91" y="129"/>
                    <a:pt x="93" y="127"/>
                  </a:cubicBezTo>
                  <a:cubicBezTo>
                    <a:pt x="94" y="125"/>
                    <a:pt x="91" y="121"/>
                    <a:pt x="89" y="119"/>
                  </a:cubicBezTo>
                  <a:cubicBezTo>
                    <a:pt x="88" y="117"/>
                    <a:pt x="85" y="113"/>
                    <a:pt x="85" y="110"/>
                  </a:cubicBezTo>
                  <a:cubicBezTo>
                    <a:pt x="86" y="106"/>
                    <a:pt x="80" y="106"/>
                    <a:pt x="80" y="103"/>
                  </a:cubicBezTo>
                  <a:cubicBezTo>
                    <a:pt x="80" y="100"/>
                    <a:pt x="85" y="96"/>
                    <a:pt x="87" y="94"/>
                  </a:cubicBezTo>
                  <a:cubicBezTo>
                    <a:pt x="88" y="93"/>
                    <a:pt x="92" y="97"/>
                    <a:pt x="93" y="95"/>
                  </a:cubicBezTo>
                  <a:cubicBezTo>
                    <a:pt x="94" y="93"/>
                    <a:pt x="98" y="94"/>
                    <a:pt x="100" y="95"/>
                  </a:cubicBezTo>
                  <a:cubicBezTo>
                    <a:pt x="101" y="95"/>
                    <a:pt x="104" y="91"/>
                    <a:pt x="105" y="88"/>
                  </a:cubicBezTo>
                  <a:cubicBezTo>
                    <a:pt x="105" y="85"/>
                    <a:pt x="111" y="84"/>
                    <a:pt x="112" y="83"/>
                  </a:cubicBezTo>
                  <a:cubicBezTo>
                    <a:pt x="113" y="82"/>
                    <a:pt x="115" y="75"/>
                    <a:pt x="116" y="74"/>
                  </a:cubicBezTo>
                  <a:cubicBezTo>
                    <a:pt x="116" y="72"/>
                    <a:pt x="121" y="73"/>
                    <a:pt x="121" y="69"/>
                  </a:cubicBezTo>
                  <a:cubicBezTo>
                    <a:pt x="121" y="65"/>
                    <a:pt x="123" y="65"/>
                    <a:pt x="125" y="64"/>
                  </a:cubicBezTo>
                  <a:cubicBezTo>
                    <a:pt x="128" y="64"/>
                    <a:pt x="127" y="60"/>
                    <a:pt x="127" y="57"/>
                  </a:cubicBezTo>
                  <a:cubicBezTo>
                    <a:pt x="128" y="54"/>
                    <a:pt x="129" y="51"/>
                    <a:pt x="132" y="51"/>
                  </a:cubicBezTo>
                  <a:cubicBezTo>
                    <a:pt x="135" y="50"/>
                    <a:pt x="131" y="46"/>
                    <a:pt x="128" y="47"/>
                  </a:cubicBezTo>
                  <a:cubicBezTo>
                    <a:pt x="124" y="47"/>
                    <a:pt x="122" y="38"/>
                    <a:pt x="122" y="38"/>
                  </a:cubicBezTo>
                  <a:cubicBezTo>
                    <a:pt x="122" y="38"/>
                    <a:pt x="123" y="30"/>
                    <a:pt x="121" y="29"/>
                  </a:cubicBezTo>
                  <a:cubicBezTo>
                    <a:pt x="119" y="28"/>
                    <a:pt x="122" y="24"/>
                    <a:pt x="125" y="24"/>
                  </a:cubicBezTo>
                  <a:cubicBezTo>
                    <a:pt x="129" y="24"/>
                    <a:pt x="137" y="29"/>
                    <a:pt x="139" y="27"/>
                  </a:cubicBezTo>
                  <a:cubicBezTo>
                    <a:pt x="142" y="25"/>
                    <a:pt x="147" y="24"/>
                    <a:pt x="148" y="23"/>
                  </a:cubicBezTo>
                  <a:cubicBezTo>
                    <a:pt x="149" y="23"/>
                    <a:pt x="151" y="19"/>
                    <a:pt x="151" y="17"/>
                  </a:cubicBezTo>
                  <a:cubicBezTo>
                    <a:pt x="150" y="16"/>
                    <a:pt x="147" y="15"/>
                    <a:pt x="144" y="14"/>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76" name="Freeform 251">
              <a:extLst>
                <a:ext uri="{FF2B5EF4-FFF2-40B4-BE49-F238E27FC236}">
                  <a16:creationId xmlns:a16="http://schemas.microsoft.com/office/drawing/2014/main" id="{53551A20-E8C1-BF44-AB17-DC2A111265F6}"/>
                </a:ext>
              </a:extLst>
            </p:cNvPr>
            <p:cNvSpPr>
              <a:spLocks/>
            </p:cNvSpPr>
            <p:nvPr/>
          </p:nvSpPr>
          <p:spPr bwMode="auto">
            <a:xfrm>
              <a:off x="6049963" y="2717849"/>
              <a:ext cx="109538" cy="95250"/>
            </a:xfrm>
            <a:custGeom>
              <a:avLst/>
              <a:gdLst>
                <a:gd name="T0" fmla="*/ 28 w 49"/>
                <a:gd name="T1" fmla="*/ 35 h 43"/>
                <a:gd name="T2" fmla="*/ 21 w 49"/>
                <a:gd name="T3" fmla="*/ 26 h 43"/>
                <a:gd name="T4" fmla="*/ 16 w 49"/>
                <a:gd name="T5" fmla="*/ 19 h 43"/>
                <a:gd name="T6" fmla="*/ 20 w 49"/>
                <a:gd name="T7" fmla="*/ 17 h 43"/>
                <a:gd name="T8" fmla="*/ 26 w 49"/>
                <a:gd name="T9" fmla="*/ 16 h 43"/>
                <a:gd name="T10" fmla="*/ 40 w 49"/>
                <a:gd name="T11" fmla="*/ 17 h 43"/>
                <a:gd name="T12" fmla="*/ 49 w 49"/>
                <a:gd name="T13" fmla="*/ 21 h 43"/>
                <a:gd name="T14" fmla="*/ 48 w 49"/>
                <a:gd name="T15" fmla="*/ 19 h 43"/>
                <a:gd name="T16" fmla="*/ 45 w 49"/>
                <a:gd name="T17" fmla="*/ 13 h 43"/>
                <a:gd name="T18" fmla="*/ 43 w 49"/>
                <a:gd name="T19" fmla="*/ 7 h 43"/>
                <a:gd name="T20" fmla="*/ 40 w 49"/>
                <a:gd name="T21" fmla="*/ 8 h 43"/>
                <a:gd name="T22" fmla="*/ 30 w 49"/>
                <a:gd name="T23" fmla="*/ 6 h 43"/>
                <a:gd name="T24" fmla="*/ 23 w 49"/>
                <a:gd name="T25" fmla="*/ 0 h 43"/>
                <a:gd name="T26" fmla="*/ 17 w 49"/>
                <a:gd name="T27" fmla="*/ 4 h 43"/>
                <a:gd name="T28" fmla="*/ 15 w 49"/>
                <a:gd name="T29" fmla="*/ 9 h 43"/>
                <a:gd name="T30" fmla="*/ 12 w 49"/>
                <a:gd name="T31" fmla="*/ 13 h 43"/>
                <a:gd name="T32" fmla="*/ 6 w 49"/>
                <a:gd name="T33" fmla="*/ 12 h 43"/>
                <a:gd name="T34" fmla="*/ 0 w 49"/>
                <a:gd name="T35" fmla="*/ 14 h 43"/>
                <a:gd name="T36" fmla="*/ 1 w 49"/>
                <a:gd name="T37" fmla="*/ 17 h 43"/>
                <a:gd name="T38" fmla="*/ 8 w 49"/>
                <a:gd name="T39" fmla="*/ 20 h 43"/>
                <a:gd name="T40" fmla="*/ 16 w 49"/>
                <a:gd name="T41" fmla="*/ 33 h 43"/>
                <a:gd name="T42" fmla="*/ 24 w 49"/>
                <a:gd name="T43" fmla="*/ 37 h 43"/>
                <a:gd name="T44" fmla="*/ 32 w 49"/>
                <a:gd name="T45" fmla="*/ 41 h 43"/>
                <a:gd name="T46" fmla="*/ 35 w 49"/>
                <a:gd name="T47" fmla="*/ 43 h 43"/>
                <a:gd name="T48" fmla="*/ 28 w 49"/>
                <a:gd name="T49"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3">
                  <a:moveTo>
                    <a:pt x="28" y="35"/>
                  </a:moveTo>
                  <a:cubicBezTo>
                    <a:pt x="28" y="33"/>
                    <a:pt x="21" y="29"/>
                    <a:pt x="21" y="26"/>
                  </a:cubicBezTo>
                  <a:cubicBezTo>
                    <a:pt x="21" y="23"/>
                    <a:pt x="17" y="21"/>
                    <a:pt x="16" y="19"/>
                  </a:cubicBezTo>
                  <a:cubicBezTo>
                    <a:pt x="16" y="17"/>
                    <a:pt x="19" y="15"/>
                    <a:pt x="20" y="17"/>
                  </a:cubicBezTo>
                  <a:cubicBezTo>
                    <a:pt x="22" y="18"/>
                    <a:pt x="24" y="15"/>
                    <a:pt x="26" y="16"/>
                  </a:cubicBezTo>
                  <a:cubicBezTo>
                    <a:pt x="28" y="16"/>
                    <a:pt x="40" y="17"/>
                    <a:pt x="40" y="17"/>
                  </a:cubicBezTo>
                  <a:cubicBezTo>
                    <a:pt x="40" y="17"/>
                    <a:pt x="44" y="18"/>
                    <a:pt x="49" y="21"/>
                  </a:cubicBezTo>
                  <a:cubicBezTo>
                    <a:pt x="48" y="20"/>
                    <a:pt x="48" y="20"/>
                    <a:pt x="48" y="19"/>
                  </a:cubicBezTo>
                  <a:cubicBezTo>
                    <a:pt x="47" y="17"/>
                    <a:pt x="48" y="14"/>
                    <a:pt x="45" y="13"/>
                  </a:cubicBezTo>
                  <a:cubicBezTo>
                    <a:pt x="44" y="12"/>
                    <a:pt x="43" y="10"/>
                    <a:pt x="43" y="7"/>
                  </a:cubicBezTo>
                  <a:cubicBezTo>
                    <a:pt x="41" y="8"/>
                    <a:pt x="40" y="8"/>
                    <a:pt x="40" y="8"/>
                  </a:cubicBezTo>
                  <a:cubicBezTo>
                    <a:pt x="37" y="9"/>
                    <a:pt x="32" y="8"/>
                    <a:pt x="30" y="6"/>
                  </a:cubicBezTo>
                  <a:cubicBezTo>
                    <a:pt x="29" y="4"/>
                    <a:pt x="25" y="2"/>
                    <a:pt x="23" y="0"/>
                  </a:cubicBezTo>
                  <a:cubicBezTo>
                    <a:pt x="22" y="1"/>
                    <a:pt x="19" y="4"/>
                    <a:pt x="17" y="4"/>
                  </a:cubicBezTo>
                  <a:cubicBezTo>
                    <a:pt x="16" y="4"/>
                    <a:pt x="17" y="9"/>
                    <a:pt x="15" y="9"/>
                  </a:cubicBezTo>
                  <a:cubicBezTo>
                    <a:pt x="13" y="9"/>
                    <a:pt x="12" y="11"/>
                    <a:pt x="12" y="13"/>
                  </a:cubicBezTo>
                  <a:cubicBezTo>
                    <a:pt x="11" y="14"/>
                    <a:pt x="8" y="12"/>
                    <a:pt x="6" y="12"/>
                  </a:cubicBezTo>
                  <a:cubicBezTo>
                    <a:pt x="5" y="13"/>
                    <a:pt x="2" y="13"/>
                    <a:pt x="0" y="14"/>
                  </a:cubicBezTo>
                  <a:cubicBezTo>
                    <a:pt x="0" y="15"/>
                    <a:pt x="0" y="17"/>
                    <a:pt x="1" y="17"/>
                  </a:cubicBezTo>
                  <a:cubicBezTo>
                    <a:pt x="4" y="17"/>
                    <a:pt x="8" y="17"/>
                    <a:pt x="8" y="20"/>
                  </a:cubicBezTo>
                  <a:cubicBezTo>
                    <a:pt x="8" y="24"/>
                    <a:pt x="14" y="31"/>
                    <a:pt x="16" y="33"/>
                  </a:cubicBezTo>
                  <a:cubicBezTo>
                    <a:pt x="19" y="36"/>
                    <a:pt x="23" y="35"/>
                    <a:pt x="24" y="37"/>
                  </a:cubicBezTo>
                  <a:cubicBezTo>
                    <a:pt x="24" y="39"/>
                    <a:pt x="28" y="41"/>
                    <a:pt x="32" y="41"/>
                  </a:cubicBezTo>
                  <a:cubicBezTo>
                    <a:pt x="33" y="41"/>
                    <a:pt x="34" y="42"/>
                    <a:pt x="35" y="43"/>
                  </a:cubicBezTo>
                  <a:cubicBezTo>
                    <a:pt x="33" y="39"/>
                    <a:pt x="28" y="36"/>
                    <a:pt x="28" y="35"/>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sp>
        <p:nvSpPr>
          <p:cNvPr id="80" name="Slide Number Placeholder 6">
            <a:extLst>
              <a:ext uri="{FF2B5EF4-FFF2-40B4-BE49-F238E27FC236}">
                <a16:creationId xmlns:a16="http://schemas.microsoft.com/office/drawing/2014/main" id="{5F814F97-A23B-5145-A2E1-7CE9E4027ED4}"/>
              </a:ext>
            </a:extLst>
          </p:cNvPr>
          <p:cNvSpPr txBox="1">
            <a:spLocks/>
          </p:cNvSpPr>
          <p:nvPr/>
        </p:nvSpPr>
        <p:spPr>
          <a:xfrm>
            <a:off x="11107546" y="6497755"/>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5</a:t>
            </a:fld>
            <a:endParaRPr lang="en-US" dirty="0"/>
          </a:p>
        </p:txBody>
      </p:sp>
      <p:sp>
        <p:nvSpPr>
          <p:cNvPr id="82" name="ZoneTexte 15">
            <a:extLst>
              <a:ext uri="{FF2B5EF4-FFF2-40B4-BE49-F238E27FC236}">
                <a16:creationId xmlns:a16="http://schemas.microsoft.com/office/drawing/2014/main" id="{2DE2D6F8-1DB4-4848-B600-3D4B891DC928}"/>
              </a:ext>
            </a:extLst>
          </p:cNvPr>
          <p:cNvSpPr txBox="1"/>
          <p:nvPr/>
        </p:nvSpPr>
        <p:spPr>
          <a:xfrm>
            <a:off x="0" y="4235320"/>
            <a:ext cx="4405313" cy="1989989"/>
          </a:xfrm>
          <a:prstGeom prst="rect">
            <a:avLst/>
          </a:prstGeom>
          <a:noFill/>
        </p:spPr>
        <p:txBody>
          <a:bodyPr wrap="square" lIns="324000" rIns="72000" rtlCol="0">
            <a:noAutofit/>
          </a:bodyPr>
          <a:lstStyle/>
          <a:p>
            <a:pPr marL="407988" indent="-407988"/>
            <a:r>
              <a:rPr lang="en-US" b="1" dirty="0">
                <a:latin typeface="Arial" charset="0"/>
                <a:ea typeface="Arial" charset="0"/>
                <a:cs typeface="Arial" charset="0"/>
              </a:rPr>
              <a:t>23</a:t>
            </a:r>
            <a:r>
              <a:rPr lang="en-US" dirty="0">
                <a:latin typeface="Arial" charset="0"/>
                <a:ea typeface="Arial" charset="0"/>
                <a:cs typeface="Arial" charset="0"/>
              </a:rPr>
              <a:t> 	Member States</a:t>
            </a:r>
            <a:endParaRPr lang="en-US" sz="1600" dirty="0">
              <a:solidFill>
                <a:srgbClr val="0055A0"/>
              </a:solidFill>
              <a:latin typeface="Arial" charset="0"/>
              <a:ea typeface="Arial" charset="0"/>
              <a:cs typeface="Arial" charset="0"/>
            </a:endParaRPr>
          </a:p>
          <a:p>
            <a:pPr marL="407988" indent="-407988"/>
            <a:endParaRPr lang="fr-FR" b="1" dirty="0">
              <a:solidFill>
                <a:srgbClr val="61C5D3"/>
              </a:solidFill>
              <a:latin typeface="Arial" charset="0"/>
              <a:ea typeface="Arial" charset="0"/>
              <a:cs typeface="Arial" charset="0"/>
            </a:endParaRPr>
          </a:p>
          <a:p>
            <a:pPr marL="407988" indent="-407988"/>
            <a:r>
              <a:rPr lang="fr-FR" b="1" dirty="0">
                <a:solidFill>
                  <a:srgbClr val="61C5D3"/>
                </a:solidFill>
                <a:latin typeface="Arial" charset="0"/>
                <a:ea typeface="Arial" charset="0"/>
                <a:cs typeface="Arial" charset="0"/>
              </a:rPr>
              <a:t>3 	</a:t>
            </a:r>
            <a:r>
              <a:rPr lang="fr-FR" dirty="0">
                <a:solidFill>
                  <a:srgbClr val="61C5D3"/>
                </a:solidFill>
                <a:latin typeface="Arial" charset="0"/>
                <a:ea typeface="Arial" charset="0"/>
                <a:cs typeface="Arial" charset="0"/>
              </a:rPr>
              <a:t>Associate </a:t>
            </a:r>
            <a:r>
              <a:rPr lang="fr-FR" dirty="0" err="1">
                <a:solidFill>
                  <a:srgbClr val="61C5D3"/>
                </a:solidFill>
                <a:latin typeface="Arial" charset="0"/>
                <a:ea typeface="Arial" charset="0"/>
                <a:cs typeface="Arial" charset="0"/>
              </a:rPr>
              <a:t>Member</a:t>
            </a:r>
            <a:r>
              <a:rPr lang="fr-FR" dirty="0">
                <a:solidFill>
                  <a:srgbClr val="61C5D3"/>
                </a:solidFill>
                <a:latin typeface="Arial" charset="0"/>
                <a:ea typeface="Arial" charset="0"/>
                <a:cs typeface="Arial" charset="0"/>
              </a:rPr>
              <a:t> States in the </a:t>
            </a:r>
            <a:r>
              <a:rPr lang="fr-FR" dirty="0" err="1">
                <a:solidFill>
                  <a:srgbClr val="61C5D3"/>
                </a:solidFill>
                <a:latin typeface="Arial" charset="0"/>
                <a:ea typeface="Arial" charset="0"/>
                <a:cs typeface="Arial" charset="0"/>
              </a:rPr>
              <a:t>pre</a:t>
            </a:r>
            <a:r>
              <a:rPr lang="fr-FR" dirty="0">
                <a:solidFill>
                  <a:srgbClr val="61C5D3"/>
                </a:solidFill>
                <a:latin typeface="Arial" charset="0"/>
                <a:ea typeface="Arial" charset="0"/>
                <a:cs typeface="Arial" charset="0"/>
              </a:rPr>
              <a:t>-stage to </a:t>
            </a:r>
            <a:r>
              <a:rPr lang="fr-FR" dirty="0" err="1">
                <a:solidFill>
                  <a:srgbClr val="61C5D3"/>
                </a:solidFill>
                <a:latin typeface="Arial" charset="0"/>
                <a:ea typeface="Arial" charset="0"/>
                <a:cs typeface="Arial" charset="0"/>
              </a:rPr>
              <a:t>membership</a:t>
            </a:r>
            <a:r>
              <a:rPr lang="fr-FR" dirty="0">
                <a:solidFill>
                  <a:srgbClr val="61C5D3"/>
                </a:solidFill>
                <a:latin typeface="Arial" charset="0"/>
                <a:ea typeface="Arial" charset="0"/>
                <a:cs typeface="Arial" charset="0"/>
              </a:rPr>
              <a:t> </a:t>
            </a:r>
            <a:endParaRPr lang="fr-FR" b="1" dirty="0">
              <a:solidFill>
                <a:schemeClr val="bg1">
                  <a:lumMod val="65000"/>
                </a:schemeClr>
              </a:solidFill>
              <a:latin typeface="Arial" charset="0"/>
              <a:ea typeface="Arial" charset="0"/>
              <a:cs typeface="Arial" charset="0"/>
            </a:endParaRPr>
          </a:p>
          <a:p>
            <a:pPr marL="407988" indent="-407988"/>
            <a:endParaRPr lang="fr-FR" sz="1000" b="1" dirty="0">
              <a:solidFill>
                <a:srgbClr val="6698CB"/>
              </a:solidFill>
              <a:latin typeface="Arial" charset="0"/>
              <a:ea typeface="Arial" charset="0"/>
              <a:cs typeface="Arial" charset="0"/>
            </a:endParaRPr>
          </a:p>
          <a:p>
            <a:pPr marL="407988" indent="-407988"/>
            <a:r>
              <a:rPr lang="fr-FR" dirty="0">
                <a:solidFill>
                  <a:srgbClr val="6698CB"/>
                </a:solidFill>
                <a:latin typeface="Arial" charset="0"/>
                <a:ea typeface="Arial" charset="0"/>
                <a:cs typeface="Arial" charset="0"/>
              </a:rPr>
              <a:t>7  	Associate </a:t>
            </a:r>
            <a:r>
              <a:rPr lang="fr-FR" dirty="0" err="1">
                <a:solidFill>
                  <a:srgbClr val="6698CB"/>
                </a:solidFill>
                <a:latin typeface="Arial" charset="0"/>
                <a:ea typeface="Arial" charset="0"/>
                <a:cs typeface="Arial" charset="0"/>
              </a:rPr>
              <a:t>Member</a:t>
            </a:r>
            <a:r>
              <a:rPr lang="fr-FR" dirty="0">
                <a:solidFill>
                  <a:srgbClr val="6698CB"/>
                </a:solidFill>
                <a:latin typeface="Arial" charset="0"/>
                <a:ea typeface="Arial" charset="0"/>
                <a:cs typeface="Arial" charset="0"/>
              </a:rPr>
              <a:t> States</a:t>
            </a:r>
            <a:endParaRPr lang="fr-FR" sz="2000" dirty="0">
              <a:solidFill>
                <a:srgbClr val="6698CB"/>
              </a:solidFill>
              <a:latin typeface="Arial" charset="0"/>
              <a:ea typeface="Arial" charset="0"/>
              <a:cs typeface="Arial" charset="0"/>
            </a:endParaRPr>
          </a:p>
          <a:p>
            <a:pPr marL="450850" indent="-450850"/>
            <a:endParaRPr lang="en-US" sz="1000" b="1" dirty="0"/>
          </a:p>
          <a:p>
            <a:pPr marL="450850" indent="-450850"/>
            <a:r>
              <a:rPr lang="fr-FR" sz="1600" dirty="0">
                <a:solidFill>
                  <a:srgbClr val="A8CEE3"/>
                </a:solidFill>
                <a:latin typeface="Arial" charset="0"/>
                <a:ea typeface="Arial" charset="0"/>
                <a:cs typeface="Arial" charset="0"/>
              </a:rPr>
              <a:t>5     </a:t>
            </a:r>
            <a:r>
              <a:rPr lang="fr-FR" sz="1600" dirty="0" err="1">
                <a:solidFill>
                  <a:srgbClr val="A8CEE3"/>
                </a:solidFill>
                <a:latin typeface="Arial" charset="0"/>
                <a:ea typeface="Arial" charset="0"/>
                <a:cs typeface="Arial" charset="0"/>
              </a:rPr>
              <a:t>Observers</a:t>
            </a:r>
            <a:endParaRPr lang="fr-FR" sz="1600" dirty="0">
              <a:solidFill>
                <a:srgbClr val="A8CEE3"/>
              </a:solidFill>
              <a:latin typeface="Arial" charset="0"/>
              <a:ea typeface="Arial" charset="0"/>
              <a:cs typeface="Arial" charset="0"/>
            </a:endParaRPr>
          </a:p>
          <a:p>
            <a:pPr marL="450850" indent="-450850"/>
            <a:endParaRPr lang="fr-FR" sz="1600" dirty="0">
              <a:solidFill>
                <a:schemeClr val="accent4"/>
              </a:solidFill>
              <a:latin typeface="Arial" charset="0"/>
              <a:ea typeface="Arial" charset="0"/>
              <a:cs typeface="Arial" charset="0"/>
            </a:endParaRPr>
          </a:p>
          <a:p>
            <a:endParaRPr lang="en-US" sz="1600" dirty="0">
              <a:latin typeface="Arial" charset="0"/>
              <a:ea typeface="Arial" charset="0"/>
              <a:cs typeface="Arial" charset="0"/>
            </a:endParaRPr>
          </a:p>
        </p:txBody>
      </p:sp>
    </p:spTree>
    <p:extLst>
      <p:ext uri="{BB962C8B-B14F-4D97-AF65-F5344CB8AC3E}">
        <p14:creationId xmlns:p14="http://schemas.microsoft.com/office/powerpoint/2010/main" val="394049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982B-3DCC-D149-98AC-E88B6F86CCD6}"/>
              </a:ext>
            </a:extLst>
          </p:cNvPr>
          <p:cNvSpPr>
            <a:spLocks noGrp="1"/>
          </p:cNvSpPr>
          <p:nvPr>
            <p:ph type="title"/>
          </p:nvPr>
        </p:nvSpPr>
        <p:spPr>
          <a:xfrm>
            <a:off x="407988" y="373593"/>
            <a:ext cx="11376025" cy="660880"/>
          </a:xfrm>
        </p:spPr>
        <p:txBody>
          <a:bodyPr/>
          <a:lstStyle/>
          <a:p>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Yearly Budget (contributions 2022)</a:t>
            </a:r>
          </a:p>
        </p:txBody>
      </p:sp>
      <p:sp>
        <p:nvSpPr>
          <p:cNvPr id="5" name="Slide Number Placeholder 4">
            <a:extLst>
              <a:ext uri="{FF2B5EF4-FFF2-40B4-BE49-F238E27FC236}">
                <a16:creationId xmlns:a16="http://schemas.microsoft.com/office/drawing/2014/main" id="{FAC9218A-0F97-E244-AFAF-286DBB97FE23}"/>
              </a:ext>
            </a:extLst>
          </p:cNvPr>
          <p:cNvSpPr>
            <a:spLocks noGrp="1"/>
          </p:cNvSpPr>
          <p:nvPr>
            <p:ph type="sldNum" sz="quarter" idx="12"/>
          </p:nvPr>
        </p:nvSpPr>
        <p:spPr>
          <a:xfrm>
            <a:off x="11107546" y="6480175"/>
            <a:ext cx="681254" cy="365125"/>
          </a:xfrm>
        </p:spPr>
        <p:txBody>
          <a:bodyPr/>
          <a:lstStyle/>
          <a:p>
            <a:fld id="{36B5EA5A-BC32-A742-B11B-8E7414D5B535}" type="slidenum">
              <a:rPr lang="en-US" smtClean="0"/>
              <a:pPr/>
              <a:t>6</a:t>
            </a:fld>
            <a:endParaRPr lang="en-US" dirty="0"/>
          </a:p>
        </p:txBody>
      </p:sp>
      <p:pic>
        <p:nvPicPr>
          <p:cNvPr id="3" name="Picture 2">
            <a:extLst>
              <a:ext uri="{FF2B5EF4-FFF2-40B4-BE49-F238E27FC236}">
                <a16:creationId xmlns:a16="http://schemas.microsoft.com/office/drawing/2014/main" id="{B090806D-AA80-53CA-1852-AA9E3D235FDB}"/>
              </a:ext>
            </a:extLst>
          </p:cNvPr>
          <p:cNvPicPr>
            <a:picLocks noChangeAspect="1"/>
          </p:cNvPicPr>
          <p:nvPr/>
        </p:nvPicPr>
        <p:blipFill>
          <a:blip r:embed="rId2"/>
          <a:stretch>
            <a:fillRect/>
          </a:stretch>
        </p:blipFill>
        <p:spPr>
          <a:xfrm>
            <a:off x="1698579" y="906464"/>
            <a:ext cx="8794842" cy="5218067"/>
          </a:xfrm>
          <a:prstGeom prst="rect">
            <a:avLst/>
          </a:prstGeom>
        </p:spPr>
      </p:pic>
    </p:spTree>
    <p:extLst>
      <p:ext uri="{BB962C8B-B14F-4D97-AF65-F5344CB8AC3E}">
        <p14:creationId xmlns:p14="http://schemas.microsoft.com/office/powerpoint/2010/main" val="2021745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7">
            <a:extLst>
              <a:ext uri="{FF2B5EF4-FFF2-40B4-BE49-F238E27FC236}">
                <a16:creationId xmlns:a16="http://schemas.microsoft.com/office/drawing/2014/main" id="{BCCB1E3B-03ED-C449-ADAA-784FFB69483B}"/>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t="26" b="26"/>
          <a:stretch>
            <a:fillRect/>
          </a:stretch>
        </p:blipFill>
        <p:spPr/>
      </p:pic>
      <p:sp>
        <p:nvSpPr>
          <p:cNvPr id="11" name="Rectangle 10">
            <a:extLst>
              <a:ext uri="{FF2B5EF4-FFF2-40B4-BE49-F238E27FC236}">
                <a16:creationId xmlns:a16="http://schemas.microsoft.com/office/drawing/2014/main" id="{295B38D7-4623-2E43-B529-4DA08ABA3630}"/>
              </a:ext>
            </a:extLst>
          </p:cNvPr>
          <p:cNvSpPr/>
          <p:nvPr/>
        </p:nvSpPr>
        <p:spPr>
          <a:xfrm>
            <a:off x="7890235" y="-41986"/>
            <a:ext cx="4301765" cy="6392838"/>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004FA9A-FA80-7C44-BAFC-E8625210E62D}"/>
              </a:ext>
            </a:extLst>
          </p:cNvPr>
          <p:cNvSpPr>
            <a:spLocks noGrp="1"/>
          </p:cNvSpPr>
          <p:nvPr>
            <p:ph idx="1"/>
          </p:nvPr>
        </p:nvSpPr>
        <p:spPr>
          <a:xfrm>
            <a:off x="8075613" y="2468957"/>
            <a:ext cx="3708400" cy="2225593"/>
          </a:xfrm>
        </p:spPr>
        <p:txBody>
          <a:bodyPr/>
          <a:lstStyle/>
          <a:p>
            <a:pPr marL="436626" indent="-285750">
              <a:spcAft>
                <a:spcPts val="0"/>
              </a:spcAft>
              <a:buClr>
                <a:schemeClr val="bg1"/>
              </a:buClr>
              <a:defRPr/>
            </a:pPr>
            <a:r>
              <a:rPr lang="en-US" sz="1800" dirty="0">
                <a:effectLst>
                  <a:outerShdw sx="1000" sy="1000" algn="ctr" rotWithShape="0">
                    <a:schemeClr val="bg1"/>
                  </a:outerShdw>
                </a:effectLst>
                <a:latin typeface="+mj-lt"/>
              </a:rPr>
              <a:t>Recurrent supplies &amp; services</a:t>
            </a:r>
          </a:p>
          <a:p>
            <a:pPr marL="436626" indent="-285750">
              <a:spcAft>
                <a:spcPts val="0"/>
              </a:spcAft>
              <a:buClr>
                <a:schemeClr val="bg1"/>
              </a:buClr>
              <a:defRPr/>
            </a:pPr>
            <a:r>
              <a:rPr lang="en-US" altLang="en-US" sz="1800" dirty="0">
                <a:effectLst>
                  <a:outerShdw sx="1000" sy="1000" algn="ctr" rotWithShape="0">
                    <a:schemeClr val="bg1"/>
                  </a:outerShdw>
                </a:effectLst>
                <a:latin typeface="+mj-lt"/>
              </a:rPr>
              <a:t>Accelerator technologies required for consolidation projects and new developments</a:t>
            </a:r>
          </a:p>
        </p:txBody>
      </p:sp>
      <p:sp>
        <p:nvSpPr>
          <p:cNvPr id="7" name="Slide Number Placeholder 6">
            <a:extLst>
              <a:ext uri="{FF2B5EF4-FFF2-40B4-BE49-F238E27FC236}">
                <a16:creationId xmlns:a16="http://schemas.microsoft.com/office/drawing/2014/main" id="{5F814F97-A23B-5145-A2E1-7CE9E4027ED4}"/>
              </a:ext>
            </a:extLst>
          </p:cNvPr>
          <p:cNvSpPr>
            <a:spLocks noGrp="1"/>
          </p:cNvSpPr>
          <p:nvPr>
            <p:ph type="sldNum" sz="quarter" idx="12"/>
          </p:nvPr>
        </p:nvSpPr>
        <p:spPr>
          <a:xfrm>
            <a:off x="11107546" y="6497755"/>
            <a:ext cx="681254" cy="365125"/>
          </a:xfrm>
        </p:spPr>
        <p:txBody>
          <a:bodyPr/>
          <a:lstStyle/>
          <a:p>
            <a:fld id="{36B5EA5A-BC32-A742-B11B-8E7414D5B535}" type="slidenum">
              <a:rPr lang="en-US" smtClean="0"/>
              <a:pPr/>
              <a:t>7</a:t>
            </a:fld>
            <a:endParaRPr lang="en-US" dirty="0"/>
          </a:p>
        </p:txBody>
      </p:sp>
      <p:sp>
        <p:nvSpPr>
          <p:cNvPr id="12" name="Title 11">
            <a:extLst>
              <a:ext uri="{FF2B5EF4-FFF2-40B4-BE49-F238E27FC236}">
                <a16:creationId xmlns:a16="http://schemas.microsoft.com/office/drawing/2014/main" id="{1FE7AC45-7757-D94F-8968-BA6FC93692C7}"/>
              </a:ext>
            </a:extLst>
          </p:cNvPr>
          <p:cNvSpPr>
            <a:spLocks noGrp="1"/>
          </p:cNvSpPr>
          <p:nvPr>
            <p:ph type="title"/>
          </p:nvPr>
        </p:nvSpPr>
        <p:spPr>
          <a:xfrm>
            <a:off x="8075612" y="373593"/>
            <a:ext cx="3438144" cy="4663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What we buy</a:t>
            </a:r>
          </a:p>
        </p:txBody>
      </p:sp>
    </p:spTree>
    <p:extLst>
      <p:ext uri="{BB962C8B-B14F-4D97-AF65-F5344CB8AC3E}">
        <p14:creationId xmlns:p14="http://schemas.microsoft.com/office/powerpoint/2010/main" val="595747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71A3D1EF-E5BA-D348-AFEC-D79946ACBEF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137884" y="79827"/>
            <a:ext cx="3744686" cy="1950845"/>
          </a:xfrm>
        </p:spPr>
      </p:pic>
      <p:sp>
        <p:nvSpPr>
          <p:cNvPr id="7" name="Slide Number Placeholder 6"/>
          <p:cNvSpPr>
            <a:spLocks noGrp="1"/>
          </p:cNvSpPr>
          <p:nvPr>
            <p:ph type="sldNum" sz="quarter" idx="12"/>
          </p:nvPr>
        </p:nvSpPr>
        <p:spPr>
          <a:xfrm>
            <a:off x="11107546" y="6480175"/>
            <a:ext cx="681254" cy="365125"/>
          </a:xfrm>
        </p:spPr>
        <p:txBody>
          <a:bodyPr/>
          <a:lstStyle/>
          <a:p>
            <a:fld id="{36B5EA5A-BC32-A742-B11B-8E7414D5B535}" type="slidenum">
              <a:rPr lang="en-US" smtClean="0"/>
              <a:pPr/>
              <a:t>8</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18587"/>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7998734" y="1166505"/>
            <a:ext cx="4106179" cy="5217963"/>
          </a:xfrm>
        </p:spPr>
        <p:txBody>
          <a:bodyPr/>
          <a:lstStyle/>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Civil engineering</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Cooling and ventilation</a:t>
            </a:r>
          </a:p>
          <a:p>
            <a:pPr>
              <a:lnSpc>
                <a:spcPts val="2600"/>
              </a:lnSpc>
              <a:spcBef>
                <a:spcPts val="800"/>
              </a:spcBef>
              <a:spcAft>
                <a:spcPts val="0"/>
              </a:spcAft>
              <a:buFont typeface="Arial" charset="0"/>
              <a:buChar char="•"/>
            </a:pPr>
            <a:r>
              <a:rPr lang="en-US" sz="1600" dirty="0"/>
              <a:t>Electrical engineering and magnets</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Information Technology</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Mechanical engineering and raw materials</a:t>
            </a:r>
          </a:p>
          <a:p>
            <a:pPr>
              <a:lnSpc>
                <a:spcPts val="2600"/>
              </a:lnSpc>
              <a:spcBef>
                <a:spcPts val="800"/>
              </a:spcBef>
              <a:spcAft>
                <a:spcPts val="0"/>
              </a:spcAft>
              <a:buFont typeface="Arial" charset="0"/>
              <a:buChar char="•"/>
            </a:pPr>
            <a:r>
              <a:rPr lang="fr-CH" altLang="en-US" sz="1600" dirty="0">
                <a:cs typeface="Arial" panose="020B0604020202020204" pitchFamily="34" charset="0"/>
              </a:rPr>
              <a:t>Electronics and </a:t>
            </a:r>
            <a:r>
              <a:rPr lang="fr-CH" altLang="en-US" sz="1600" dirty="0" err="1">
                <a:cs typeface="Arial" panose="020B0604020202020204" pitchFamily="34" charset="0"/>
              </a:rPr>
              <a:t>radiofrequency</a:t>
            </a:r>
            <a:endParaRPr lang="fr-CH" altLang="en-US" sz="1600" dirty="0">
              <a:cs typeface="Arial" panose="020B0604020202020204" pitchFamily="34" charset="0"/>
            </a:endParaRP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Cryogenic and vacuum equipment</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Health and safety equipment, </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Transport and handling equipment</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Office supply, furniture</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Industrial services on the CERN site</a:t>
            </a:r>
          </a:p>
          <a:p>
            <a:pPr>
              <a:lnSpc>
                <a:spcPts val="2600"/>
              </a:lnSpc>
              <a:spcBef>
                <a:spcPts val="800"/>
              </a:spcBef>
              <a:spcAft>
                <a:spcPts val="0"/>
              </a:spcAft>
              <a:buFont typeface="Arial" charset="0"/>
              <a:buChar char="•"/>
            </a:pPr>
            <a:endParaRPr lang="fr-CH" altLang="en-US" dirty="0">
              <a:cs typeface="Arial" panose="020B0604020202020204" pitchFamily="34" charset="0"/>
            </a:endParaRPr>
          </a:p>
          <a:p>
            <a:pPr>
              <a:lnSpc>
                <a:spcPts val="2600"/>
              </a:lnSpc>
              <a:spcBef>
                <a:spcPts val="800"/>
              </a:spcBef>
              <a:spcAft>
                <a:spcPts val="0"/>
              </a:spcAft>
              <a:buFont typeface="Arial" charset="0"/>
              <a:buChar char="•"/>
            </a:pPr>
            <a:endParaRPr lang="en-US" altLang="en-US" dirty="0">
              <a:ea typeface="Calibri" charset="0"/>
              <a:cs typeface="Arial" panose="020B0604020202020204" pitchFamily="34" charset="0"/>
            </a:endParaRPr>
          </a:p>
          <a:p>
            <a:pPr>
              <a:lnSpc>
                <a:spcPts val="2600"/>
              </a:lnSpc>
              <a:spcBef>
                <a:spcPts val="800"/>
              </a:spcBef>
              <a:spcAft>
                <a:spcPts val="0"/>
              </a:spcAft>
              <a:buFont typeface="Arial" charset="0"/>
              <a:buChar char="•"/>
            </a:pPr>
            <a:endParaRPr lang="en-US" dirty="0"/>
          </a:p>
          <a:p>
            <a:pPr>
              <a:lnSpc>
                <a:spcPts val="2600"/>
              </a:lnSpc>
              <a:spcBef>
                <a:spcPts val="800"/>
              </a:spcBef>
              <a:spcAft>
                <a:spcPts val="0"/>
              </a:spcAft>
              <a:buFont typeface="Arial" charset="0"/>
              <a:buChar char="•"/>
            </a:pPr>
            <a:endParaRPr lang="en-US" altLang="en-US" dirty="0">
              <a:ea typeface="Calibri" charset="0"/>
              <a:cs typeface="Arial" panose="020B0604020202020204" pitchFamily="34" charset="0"/>
            </a:endParaRPr>
          </a:p>
          <a:p>
            <a:pPr>
              <a:lnSpc>
                <a:spcPts val="2600"/>
              </a:lnSpc>
              <a:spcBef>
                <a:spcPts val="800"/>
              </a:spcBef>
              <a:spcAft>
                <a:spcPts val="0"/>
              </a:spcAft>
              <a:buFont typeface="Arial" charset="0"/>
              <a:buChar char="•"/>
            </a:pPr>
            <a:endParaRPr lang="en-US" altLang="en-US" dirty="0">
              <a:ea typeface="Calibri" charset="0"/>
              <a:cs typeface="Arial" panose="020B0604020202020204" pitchFamily="34" charset="0"/>
            </a:endParaRPr>
          </a:p>
          <a:p>
            <a:pPr>
              <a:lnSpc>
                <a:spcPts val="2600"/>
              </a:lnSpc>
              <a:spcBef>
                <a:spcPts val="800"/>
              </a:spcBef>
              <a:spcAft>
                <a:spcPts val="0"/>
              </a:spcAft>
              <a:buFont typeface="Arial" charset="0"/>
              <a:buChar char="•"/>
            </a:pPr>
            <a:endParaRPr lang="en-US" altLang="en-US" dirty="0">
              <a:ea typeface="Calibri" charset="0"/>
              <a:cs typeface="Arial" panose="020B0604020202020204" pitchFamily="34" charset="0"/>
            </a:endParaRPr>
          </a:p>
          <a:p>
            <a:pPr>
              <a:lnSpc>
                <a:spcPts val="2600"/>
              </a:lnSpc>
              <a:spcBef>
                <a:spcPts val="800"/>
              </a:spcBef>
              <a:spcAft>
                <a:spcPts val="0"/>
              </a:spcAft>
            </a:pPr>
            <a:endParaRPr lang="en-US" dirty="0"/>
          </a:p>
        </p:txBody>
      </p:sp>
      <p:sp>
        <p:nvSpPr>
          <p:cNvPr id="13" name="Title 11">
            <a:extLst>
              <a:ext uri="{FF2B5EF4-FFF2-40B4-BE49-F238E27FC236}">
                <a16:creationId xmlns:a16="http://schemas.microsoft.com/office/drawing/2014/main" id="{D76A4B19-E20C-441C-9EF9-F97448AF6983}"/>
              </a:ext>
            </a:extLst>
          </p:cNvPr>
          <p:cNvSpPr txBox="1">
            <a:spLocks/>
          </p:cNvSpPr>
          <p:nvPr/>
        </p:nvSpPr>
        <p:spPr>
          <a:xfrm>
            <a:off x="8075612" y="373593"/>
            <a:ext cx="3438144" cy="466344"/>
          </a:xfrm>
          <a:prstGeom prst="rect">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3600" b="1" kern="1200">
                <a:solidFill>
                  <a:schemeClr val="bg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a:t>What we buy</a:t>
            </a:r>
            <a:endParaRPr lang="en-US" dirty="0"/>
          </a:p>
        </p:txBody>
      </p:sp>
      <p:pic>
        <p:nvPicPr>
          <p:cNvPr id="10" name="Picture Placeholder 10">
            <a:extLst>
              <a:ext uri="{FF2B5EF4-FFF2-40B4-BE49-F238E27FC236}">
                <a16:creationId xmlns:a16="http://schemas.microsoft.com/office/drawing/2014/main" id="{B4C0E200-0DEE-6542-9B63-A9D142BC75BF}"/>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37884" y="2191659"/>
            <a:ext cx="3744686" cy="1950845"/>
          </a:xfrm>
          <a:prstGeom prst="rect">
            <a:avLst/>
          </a:prstGeom>
          <a:pattFill prst="lgCheck">
            <a:fgClr>
              <a:schemeClr val="accent4"/>
            </a:fgClr>
            <a:bgClr>
              <a:schemeClr val="bg1"/>
            </a:bgClr>
          </a:pattFill>
        </p:spPr>
      </p:pic>
      <p:pic>
        <p:nvPicPr>
          <p:cNvPr id="11" name="Picture 10">
            <a:extLst>
              <a:ext uri="{FF2B5EF4-FFF2-40B4-BE49-F238E27FC236}">
                <a16:creationId xmlns:a16="http://schemas.microsoft.com/office/drawing/2014/main" id="{BD5D41DC-FD78-E343-A6E7-27A46128083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999368" y="80066"/>
            <a:ext cx="3744686" cy="1950618"/>
          </a:xfrm>
          <a:prstGeom prst="rect">
            <a:avLst/>
          </a:prstGeom>
        </p:spPr>
      </p:pic>
      <p:pic>
        <p:nvPicPr>
          <p:cNvPr id="14" name="Picture 13">
            <a:extLst>
              <a:ext uri="{FF2B5EF4-FFF2-40B4-BE49-F238E27FC236}">
                <a16:creationId xmlns:a16="http://schemas.microsoft.com/office/drawing/2014/main" id="{3024C9B6-F1A1-4F4B-8D4A-D2693404DBE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3959112" y="2187095"/>
            <a:ext cx="3784942" cy="1968799"/>
          </a:xfrm>
          <a:prstGeom prst="rect">
            <a:avLst/>
          </a:prstGeom>
        </p:spPr>
      </p:pic>
      <p:pic>
        <p:nvPicPr>
          <p:cNvPr id="15" name="Picture Placeholder 10">
            <a:extLst>
              <a:ext uri="{FF2B5EF4-FFF2-40B4-BE49-F238E27FC236}">
                <a16:creationId xmlns:a16="http://schemas.microsoft.com/office/drawing/2014/main" id="{95DBACEC-2B80-1145-B373-6E0C205E19D7}"/>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37884" y="4297471"/>
            <a:ext cx="3744686" cy="1950845"/>
          </a:xfrm>
          <a:prstGeom prst="rect">
            <a:avLst/>
          </a:prstGeom>
          <a:pattFill prst="lgCheck">
            <a:fgClr>
              <a:schemeClr val="accent4"/>
            </a:fgClr>
            <a:bgClr>
              <a:schemeClr val="bg1"/>
            </a:bgClr>
          </a:pattFill>
        </p:spPr>
      </p:pic>
      <p:pic>
        <p:nvPicPr>
          <p:cNvPr id="16" name="Picture 15">
            <a:extLst>
              <a:ext uri="{FF2B5EF4-FFF2-40B4-BE49-F238E27FC236}">
                <a16:creationId xmlns:a16="http://schemas.microsoft.com/office/drawing/2014/main" id="{879A0CA9-5136-1941-B63B-A575C2952C5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r="-1280"/>
          <a:stretch/>
        </p:blipFill>
        <p:spPr>
          <a:xfrm>
            <a:off x="3959112" y="4297471"/>
            <a:ext cx="3784942" cy="1944979"/>
          </a:xfrm>
          <a:prstGeom prst="rect">
            <a:avLst/>
          </a:prstGeom>
        </p:spPr>
      </p:pic>
    </p:spTree>
    <p:extLst>
      <p:ext uri="{BB962C8B-B14F-4D97-AF65-F5344CB8AC3E}">
        <p14:creationId xmlns:p14="http://schemas.microsoft.com/office/powerpoint/2010/main" val="1247655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Procurement Expenditure</a:t>
            </a:r>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9</a:t>
            </a:fld>
            <a:endParaRPr lang="en-US" dirty="0"/>
          </a:p>
        </p:txBody>
      </p:sp>
      <p:graphicFrame>
        <p:nvGraphicFramePr>
          <p:cNvPr id="2" name="Chart 1">
            <a:extLst>
              <a:ext uri="{FF2B5EF4-FFF2-40B4-BE49-F238E27FC236}">
                <a16:creationId xmlns:a16="http://schemas.microsoft.com/office/drawing/2014/main" id="{4CD14DB3-9B76-DE9A-F1C0-CDEBAE06406A}"/>
              </a:ext>
            </a:extLst>
          </p:cNvPr>
          <p:cNvGraphicFramePr>
            <a:graphicFrameLocks/>
          </p:cNvGraphicFramePr>
          <p:nvPr>
            <p:extLst>
              <p:ext uri="{D42A27DB-BD31-4B8C-83A1-F6EECF244321}">
                <p14:modId xmlns:p14="http://schemas.microsoft.com/office/powerpoint/2010/main" val="3392403910"/>
              </p:ext>
            </p:extLst>
          </p:nvPr>
        </p:nvGraphicFramePr>
        <p:xfrm>
          <a:off x="1240090" y="1079335"/>
          <a:ext cx="8876595" cy="472214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84287235"/>
      </p:ext>
    </p:extLst>
  </p:cSld>
  <p:clrMapOvr>
    <a:masterClrMapping/>
  </p:clrMapOvr>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A1F4FE2F4172447BC6BF3DED9C81530" ma:contentTypeVersion="11" ma:contentTypeDescription="Create a new document." ma:contentTypeScope="" ma:versionID="60a2e11f708bad8264ab015e882d8d86">
  <xsd:schema xmlns:xsd="http://www.w3.org/2001/XMLSchema" xmlns:xs="http://www.w3.org/2001/XMLSchema" xmlns:p="http://schemas.microsoft.com/office/2006/metadata/properties" xmlns:ns3="7711b265-0409-466d-ab96-e8f726e62d93" xmlns:ns4="850c376b-1aac-4ec0-adcf-4224293d5934" targetNamespace="http://schemas.microsoft.com/office/2006/metadata/properties" ma:root="true" ma:fieldsID="98906e67102b65541e72bab9d1ab89a0" ns3:_="" ns4:_="">
    <xsd:import namespace="7711b265-0409-466d-ab96-e8f726e62d93"/>
    <xsd:import namespace="850c376b-1aac-4ec0-adcf-4224293d593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11b265-0409-466d-ab96-e8f726e62d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50c376b-1aac-4ec0-adcf-4224293d59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A52B2B5-D8D4-4E43-83D3-1C71938555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11b265-0409-466d-ab96-e8f726e62d93"/>
    <ds:schemaRef ds:uri="850c376b-1aac-4ec0-adcf-4224293d59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35EF5ED-8550-457C-B27E-6B948D0D2840}">
  <ds:schemaRefs>
    <ds:schemaRef ds:uri="http://schemas.microsoft.com/sharepoint/v3/contenttype/forms"/>
  </ds:schemaRefs>
</ds:datastoreItem>
</file>

<file path=customXml/itemProps3.xml><?xml version="1.0" encoding="utf-8"?>
<ds:datastoreItem xmlns:ds="http://schemas.openxmlformats.org/officeDocument/2006/customXml" ds:itemID="{2ECFFA68-9535-4A73-9537-96DF82D2D29C}">
  <ds:schemaRefs>
    <ds:schemaRef ds:uri="7711b265-0409-466d-ab96-e8f726e62d93"/>
    <ds:schemaRef ds:uri="http://schemas.microsoft.com/office/2006/documentManagement/types"/>
    <ds:schemaRef ds:uri="http://purl.org/dc/dcmitype/"/>
    <ds:schemaRef ds:uri="http://purl.org/dc/elements/1.1/"/>
    <ds:schemaRef ds:uri="http://purl.org/dc/terms/"/>
    <ds:schemaRef ds:uri="http://schemas.microsoft.com/office/infopath/2007/PartnerControls"/>
    <ds:schemaRef ds:uri="http://schemas.openxmlformats.org/package/2006/metadata/core-properties"/>
    <ds:schemaRef ds:uri="850c376b-1aac-4ec0-adcf-4224293d5934"/>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29783</TotalTime>
  <Words>1789</Words>
  <Application>Microsoft Office PowerPoint</Application>
  <PresentationFormat>Widescreen</PresentationFormat>
  <Paragraphs>300</Paragraphs>
  <Slides>35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&amp;quot</vt:lpstr>
      <vt:lpstr>Arial</vt:lpstr>
      <vt:lpstr>Calibri</vt:lpstr>
      <vt:lpstr>PT Sans</vt:lpstr>
      <vt:lpstr>Source Sans Pro</vt:lpstr>
      <vt:lpstr>Wingdings</vt:lpstr>
      <vt:lpstr>Office Theme</vt:lpstr>
      <vt:lpstr> Doing Business with CERN</vt:lpstr>
      <vt:lpstr>AGENDA</vt:lpstr>
      <vt:lpstr>PowerPoint Presentation</vt:lpstr>
      <vt:lpstr>Legal Framework</vt:lpstr>
      <vt:lpstr>In 1954  CERN had 12 Member States Today CERN has 23 Member States</vt:lpstr>
      <vt:lpstr>Yearly Budget (contributions 2022)</vt:lpstr>
      <vt:lpstr>What we buy</vt:lpstr>
      <vt:lpstr>PowerPoint Presentation</vt:lpstr>
      <vt:lpstr>Procurement Expenditure</vt:lpstr>
      <vt:lpstr>PowerPoint Presentation</vt:lpstr>
      <vt:lpstr>The Procurement Service</vt:lpstr>
      <vt:lpstr>Adjudication basis</vt:lpstr>
      <vt:lpstr>3 Types of Enquiries</vt:lpstr>
      <vt:lpstr>Enquiries &lt; 10’000 CHF</vt:lpstr>
      <vt:lpstr>10’000 CHF ≤ Enquiries &lt; 200’000 CHF  </vt:lpstr>
      <vt:lpstr>Enquiries ≥ 200’000 CHF</vt:lpstr>
      <vt:lpstr>Alignment Rule</vt:lpstr>
      <vt:lpstr>Country of Origin</vt:lpstr>
      <vt:lpstr>Industrial Return Coefficient</vt:lpstr>
      <vt:lpstr>Member State Balancing (Supplies) (1st March 2023 – 29 February 2024, based on the previous 4 calendar years): </vt:lpstr>
      <vt:lpstr>Alignment Rule </vt:lpstr>
      <vt:lpstr>Procurement for Experiments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Contact at CERN</vt:lpstr>
      <vt:lpstr>Contacts in your country</vt:lpstr>
      <vt:lpstr>PowerPoint Presentation</vt:lpstr>
      <vt:lpstr>CMS Member States</vt:lpstr>
      <vt:lpstr>ATLAS Member States</vt:lpstr>
      <vt:lpstr>How do we buy?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Merethe Morer-Olafsen</cp:lastModifiedBy>
  <cp:revision>384</cp:revision>
  <cp:lastPrinted>2023-11-24T16:54:17Z</cp:lastPrinted>
  <dcterms:created xsi:type="dcterms:W3CDTF">2019-03-14T08:20:25Z</dcterms:created>
  <dcterms:modified xsi:type="dcterms:W3CDTF">2023-11-28T07:53:49Z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0x0101009A1F4FE2F4172447BC6BF3DED9C81530</vt:lpwstr>
  </property>
</Properties>
</file>