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82" r:id="rId2"/>
    <p:sldId id="289" r:id="rId3"/>
    <p:sldId id="326" r:id="rId4"/>
    <p:sldId id="300" r:id="rId5"/>
    <p:sldId id="319" r:id="rId6"/>
    <p:sldId id="302" r:id="rId7"/>
    <p:sldId id="320" r:id="rId8"/>
    <p:sldId id="334" r:id="rId9"/>
    <p:sldId id="314" r:id="rId10"/>
    <p:sldId id="315" r:id="rId11"/>
    <p:sldId id="308" r:id="rId12"/>
    <p:sldId id="307" r:id="rId13"/>
    <p:sldId id="321" r:id="rId14"/>
    <p:sldId id="318" r:id="rId15"/>
    <p:sldId id="316" r:id="rId16"/>
    <p:sldId id="310" r:id="rId17"/>
    <p:sldId id="309" r:id="rId18"/>
    <p:sldId id="317" r:id="rId19"/>
    <p:sldId id="333" r:id="rId20"/>
    <p:sldId id="311" r:id="rId21"/>
    <p:sldId id="306" r:id="rId22"/>
    <p:sldId id="327" r:id="rId23"/>
    <p:sldId id="262" r:id="rId24"/>
    <p:sldId id="297" r:id="rId25"/>
    <p:sldId id="298" r:id="rId26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A3D9"/>
    <a:srgbClr val="B4D5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77" autoAdjust="0"/>
  </p:normalViewPr>
  <p:slideViewPr>
    <p:cSldViewPr snapToGrid="0">
      <p:cViewPr varScale="1">
        <p:scale>
          <a:sx n="80" d="100"/>
          <a:sy n="80" d="100"/>
        </p:scale>
        <p:origin x="566" y="6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57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berbera\cernbox\WINDOWS\Desktop\Gestion_section\Annual-meeting\2021\Analyse_job_2021_12120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berbera\cernbox\WINDOWS\Desktop\Gestion_section\Annual-meeting\2021\Analyse_job_2021_12120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berbera\cernbox\WINDOWS\Desktop\Gestion_section\Annual-meeting\2021\Analyse_job_2021_121201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berbera\cernbox\WINDOWS\Desktop\Gestion_section\Annual-meeting\2021\Analyse_job_2021_121201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/>
              <a:t>Electronic</a:t>
            </a:r>
            <a:r>
              <a:rPr lang="en-US" baseline="0"/>
              <a:t> service</a:t>
            </a:r>
            <a:r>
              <a:rPr lang="en-US"/>
              <a:t> statistics</a:t>
            </a:r>
            <a:r>
              <a:rPr lang="en-US" baseline="0"/>
              <a:t> for annual jobs</a:t>
            </a:r>
            <a:endParaRPr lang="en-US"/>
          </a:p>
        </c:rich>
      </c:tx>
      <c:layout>
        <c:manualLayout>
          <c:xMode val="edge"/>
          <c:yMode val="edge"/>
          <c:x val="0.22327777777777777"/>
          <c:y val="3.703703703703703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2"/>
          <c:order val="0"/>
          <c:tx>
            <c:strRef>
              <c:f>'Stat-Générales'!$E$1</c:f>
              <c:strCache>
                <c:ptCount val="1"/>
                <c:pt idx="0">
                  <c:v>Nb of annual JOB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'Stat-Générales'!$A$6:$A$19</c:f>
              <c:strCache>
                <c:ptCount val="14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  <c:pt idx="11">
                  <c:v>2019</c:v>
                </c:pt>
                <c:pt idx="12">
                  <c:v>2020</c:v>
                </c:pt>
                <c:pt idx="13">
                  <c:v>Jan-Nov 2021</c:v>
                </c:pt>
              </c:strCache>
            </c:strRef>
          </c:cat>
          <c:val>
            <c:numRef>
              <c:f>'Stat-Générales'!$E$6:$E$19</c:f>
              <c:numCache>
                <c:formatCode>General</c:formatCode>
                <c:ptCount val="14"/>
                <c:pt idx="0">
                  <c:v>1484</c:v>
                </c:pt>
                <c:pt idx="1">
                  <c:v>1436</c:v>
                </c:pt>
                <c:pt idx="2">
                  <c:v>1135</c:v>
                </c:pt>
                <c:pt idx="3">
                  <c:v>1436</c:v>
                </c:pt>
                <c:pt idx="4">
                  <c:v>1744</c:v>
                </c:pt>
                <c:pt idx="5">
                  <c:v>1756</c:v>
                </c:pt>
                <c:pt idx="6">
                  <c:v>1666</c:v>
                </c:pt>
                <c:pt idx="7">
                  <c:v>1470</c:v>
                </c:pt>
                <c:pt idx="8">
                  <c:v>1958</c:v>
                </c:pt>
                <c:pt idx="9">
                  <c:v>1826</c:v>
                </c:pt>
                <c:pt idx="10">
                  <c:v>1806</c:v>
                </c:pt>
                <c:pt idx="11">
                  <c:v>1567</c:v>
                </c:pt>
                <c:pt idx="12">
                  <c:v>1189</c:v>
                </c:pt>
                <c:pt idx="13">
                  <c:v>1364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F43-487C-B4C9-EAFE314922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49437832"/>
        <c:axId val="549438488"/>
      </c:barChart>
      <c:catAx>
        <c:axId val="549437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9438488"/>
        <c:crosses val="autoZero"/>
        <c:auto val="1"/>
        <c:lblAlgn val="ctr"/>
        <c:lblOffset val="100"/>
        <c:noMultiLvlLbl val="0"/>
      </c:catAx>
      <c:valAx>
        <c:axId val="549438488"/>
        <c:scaling>
          <c:orientation val="minMax"/>
          <c:max val="2000"/>
          <c:min val="0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9437832"/>
        <c:crosses val="autoZero"/>
        <c:crossBetween val="between"/>
        <c:majorUnit val="20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928324584426947"/>
          <c:y val="0.80439705453485"/>
          <c:w val="0.60322397200349953"/>
          <c:h val="0.1493066491688538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'Stat-Générales'!$B$1</c:f>
              <c:strCache>
                <c:ptCount val="1"/>
                <c:pt idx="0">
                  <c:v>Jobs Planning Office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'Stat-Générales'!$A$2:$A$19</c:f>
              <c:strCache>
                <c:ptCount val="14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  <c:pt idx="11">
                  <c:v>2019</c:v>
                </c:pt>
                <c:pt idx="12">
                  <c:v>2020</c:v>
                </c:pt>
                <c:pt idx="13">
                  <c:v>Jan-Nov 2021</c:v>
                </c:pt>
              </c:strCache>
            </c:strRef>
          </c:cat>
          <c:val>
            <c:numRef>
              <c:f>'Stat-Générales'!$B$2:$B$19</c:f>
              <c:numCache>
                <c:formatCode>General</c:formatCode>
                <c:ptCount val="14"/>
                <c:pt idx="0">
                  <c:v>529</c:v>
                </c:pt>
                <c:pt idx="1">
                  <c:v>488</c:v>
                </c:pt>
                <c:pt idx="2">
                  <c:v>379</c:v>
                </c:pt>
                <c:pt idx="3">
                  <c:v>528</c:v>
                </c:pt>
                <c:pt idx="4">
                  <c:v>713</c:v>
                </c:pt>
                <c:pt idx="5">
                  <c:v>665</c:v>
                </c:pt>
                <c:pt idx="6">
                  <c:v>670</c:v>
                </c:pt>
                <c:pt idx="7">
                  <c:v>540</c:v>
                </c:pt>
                <c:pt idx="8">
                  <c:v>753</c:v>
                </c:pt>
                <c:pt idx="9">
                  <c:v>665</c:v>
                </c:pt>
                <c:pt idx="10">
                  <c:v>653</c:v>
                </c:pt>
                <c:pt idx="11">
                  <c:v>639</c:v>
                </c:pt>
                <c:pt idx="12">
                  <c:v>464</c:v>
                </c:pt>
                <c:pt idx="13">
                  <c:v>574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F92-44DD-B037-53E0029B59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434064287"/>
        <c:axId val="1434087167"/>
      </c:barChart>
      <c:catAx>
        <c:axId val="14340642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34087167"/>
        <c:crosses val="autoZero"/>
        <c:auto val="1"/>
        <c:lblAlgn val="ctr"/>
        <c:lblOffset val="100"/>
        <c:noMultiLvlLbl val="0"/>
      </c:catAx>
      <c:valAx>
        <c:axId val="143408716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3406428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'Stat-Générales'!$D$1</c:f>
              <c:strCache>
                <c:ptCount val="1"/>
                <c:pt idx="0">
                  <c:v>Jobs WorkShop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'Stat-Générales'!$A$2:$A$19</c:f>
              <c:strCache>
                <c:ptCount val="14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  <c:pt idx="11">
                  <c:v>2019</c:v>
                </c:pt>
                <c:pt idx="12">
                  <c:v>2020</c:v>
                </c:pt>
                <c:pt idx="13">
                  <c:v>Jan-Nov 2021</c:v>
                </c:pt>
              </c:strCache>
            </c:strRef>
          </c:cat>
          <c:val>
            <c:numRef>
              <c:f>'Stat-Générales'!$D$2:$D$19</c:f>
              <c:numCache>
                <c:formatCode>General</c:formatCode>
                <c:ptCount val="14"/>
                <c:pt idx="0">
                  <c:v>672</c:v>
                </c:pt>
                <c:pt idx="1">
                  <c:v>656</c:v>
                </c:pt>
                <c:pt idx="2">
                  <c:v>495</c:v>
                </c:pt>
                <c:pt idx="3">
                  <c:v>571</c:v>
                </c:pt>
                <c:pt idx="4">
                  <c:v>599</c:v>
                </c:pt>
                <c:pt idx="5">
                  <c:v>629</c:v>
                </c:pt>
                <c:pt idx="6">
                  <c:v>586</c:v>
                </c:pt>
                <c:pt idx="7">
                  <c:v>534</c:v>
                </c:pt>
                <c:pt idx="8">
                  <c:v>685</c:v>
                </c:pt>
                <c:pt idx="9">
                  <c:v>680</c:v>
                </c:pt>
                <c:pt idx="10">
                  <c:v>676</c:v>
                </c:pt>
                <c:pt idx="11">
                  <c:v>565</c:v>
                </c:pt>
                <c:pt idx="12">
                  <c:v>442</c:v>
                </c:pt>
                <c:pt idx="13">
                  <c:v>413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662-417B-B02E-AAEBCEF680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437755727"/>
        <c:axId val="1437757807"/>
      </c:barChart>
      <c:catAx>
        <c:axId val="143775572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37757807"/>
        <c:crosses val="autoZero"/>
        <c:auto val="1"/>
        <c:lblAlgn val="ctr"/>
        <c:lblOffset val="100"/>
        <c:noMultiLvlLbl val="0"/>
      </c:catAx>
      <c:valAx>
        <c:axId val="143775780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3775572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'Stat-Générales'!$C$1</c:f>
              <c:strCache>
                <c:ptCount val="1"/>
                <c:pt idx="0">
                  <c:v>Jobs Design Office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'Stat-Générales'!$A$2:$A$19</c:f>
              <c:strCache>
                <c:ptCount val="14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  <c:pt idx="11">
                  <c:v>2019</c:v>
                </c:pt>
                <c:pt idx="12">
                  <c:v>2020</c:v>
                </c:pt>
                <c:pt idx="13">
                  <c:v>Jan-Nov 2021</c:v>
                </c:pt>
              </c:strCache>
            </c:strRef>
          </c:cat>
          <c:val>
            <c:numRef>
              <c:f>'Stat-Générales'!$C$2:$C$19</c:f>
              <c:numCache>
                <c:formatCode>General</c:formatCode>
                <c:ptCount val="14"/>
                <c:pt idx="0">
                  <c:v>283</c:v>
                </c:pt>
                <c:pt idx="1">
                  <c:v>292</c:v>
                </c:pt>
                <c:pt idx="2">
                  <c:v>261</c:v>
                </c:pt>
                <c:pt idx="3">
                  <c:v>337</c:v>
                </c:pt>
                <c:pt idx="4">
                  <c:v>432</c:v>
                </c:pt>
                <c:pt idx="5">
                  <c:v>462</c:v>
                </c:pt>
                <c:pt idx="6">
                  <c:v>410</c:v>
                </c:pt>
                <c:pt idx="7">
                  <c:v>396</c:v>
                </c:pt>
                <c:pt idx="8">
                  <c:v>520</c:v>
                </c:pt>
                <c:pt idx="9">
                  <c:v>481</c:v>
                </c:pt>
                <c:pt idx="10">
                  <c:v>477</c:v>
                </c:pt>
                <c:pt idx="11">
                  <c:v>363</c:v>
                </c:pt>
                <c:pt idx="12">
                  <c:v>283</c:v>
                </c:pt>
                <c:pt idx="13">
                  <c:v>377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CD3-4B5C-8803-597CD52461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442160655"/>
        <c:axId val="1442165231"/>
      </c:barChart>
      <c:catAx>
        <c:axId val="14421606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42165231"/>
        <c:crosses val="autoZero"/>
        <c:auto val="1"/>
        <c:lblAlgn val="ctr"/>
        <c:lblOffset val="100"/>
        <c:noMultiLvlLbl val="0"/>
      </c:catAx>
      <c:valAx>
        <c:axId val="144216523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4216065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8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gradFill>
        <a:gsLst>
          <a:gs pos="100000">
            <a:schemeClr val="dk1">
              <a:lumMod val="95000"/>
              <a:lumOff val="5000"/>
            </a:schemeClr>
          </a:gs>
          <a:gs pos="0">
            <a:schemeClr val="dk1">
              <a:lumMod val="75000"/>
              <a:lumOff val="25000"/>
            </a:schemeClr>
          </a:gs>
        </a:gsLst>
        <a:path path="circle">
          <a:fillToRect l="50000" t="50000" r="50000" b="50000"/>
        </a:path>
      </a:gradFill>
      <a:ln w="9525">
        <a:solidFill>
          <a:schemeClr val="dk1">
            <a:lumMod val="75000"/>
            <a:lumOff val="2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/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/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gradFill>
        <a:gsLst>
          <a:gs pos="100000">
            <a:schemeClr val="lt1">
              <a:lumMod val="85000"/>
            </a:schemeClr>
          </a:gs>
          <a:gs pos="0">
            <a:schemeClr val="lt1"/>
          </a:gs>
        </a:gsLst>
        <a:path path="circle">
          <a:fillToRect l="50000" t="50000" r="50000" b="50000"/>
        </a:path>
      </a:gradFill>
      <a:ln w="9525" cap="flat" cmpd="sng" algn="ctr">
        <a:solidFill>
          <a:schemeClr val="lt1"/>
        </a:solidFill>
        <a:round/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1B75427-663A-4EE2-8380-B80E5C686C3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F75175-7678-4923-964A-D20F6FB6D06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31F353-28F0-4B6D-AAB0-5E40750303C5}" type="datetimeFigureOut">
              <a:rPr lang="fr-FR" smtClean="0"/>
              <a:t>28/11/2023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063C92-3134-4DD7-9894-B00A2A2EE9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CD1BCF-7039-44FD-8B28-AA8873AB8F9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E9FD6A-9D16-48A3-9822-EA3507F5389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27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7ED948-4277-43C5-BC91-78282101CB7A}" type="datetimeFigureOut">
              <a:rPr lang="en-GB" smtClean="0"/>
              <a:t>28/11/2023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DCEDA2-1B88-48E1-800B-61AB73D06C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431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5542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24835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1732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26715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56709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3316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3743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73714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14705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355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5083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620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0024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38462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479681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47468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96459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36857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8300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88095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84315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7374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49995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4B67D71E-F341-4E1D-95ED-31A81CDB16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6675" y="-11248"/>
            <a:ext cx="12258675" cy="6881169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399718" y="1230949"/>
            <a:ext cx="7533103" cy="1826363"/>
          </a:xfrm>
          <a:prstGeom prst="rect">
            <a:avLst/>
          </a:prstGeo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800" b="1" i="0" kern="1200" cap="none" spc="0" baseline="0" dirty="0">
                <a:ln w="12700">
                  <a:noFill/>
                  <a:prstDash val="solid"/>
                </a:ln>
                <a:solidFill>
                  <a:srgbClr val="5AA3D9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799" y="3372530"/>
            <a:ext cx="7501021" cy="1066688"/>
          </a:xfrm>
          <a:prstGeom prst="rect">
            <a:avLst/>
          </a:prstGeo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  <p:pic>
        <p:nvPicPr>
          <p:cNvPr id="11" name="Picture 10" descr="2015-01-13_CERN_ENdept 36% h32mm 300dpi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134"/>
          <a:stretch/>
        </p:blipFill>
        <p:spPr>
          <a:xfrm>
            <a:off x="268393" y="5362278"/>
            <a:ext cx="1287604" cy="1152182"/>
          </a:xfrm>
          <a:prstGeom prst="rect">
            <a:avLst/>
          </a:prstGeom>
        </p:spPr>
      </p:pic>
      <p:pic>
        <p:nvPicPr>
          <p:cNvPr id="6" name="Picture 2" descr="home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8659" y="5362278"/>
            <a:ext cx="1124853" cy="1124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Graphical user interface&#10;&#10;Description automatically generated">
            <a:extLst>
              <a:ext uri="{FF2B5EF4-FFF2-40B4-BE49-F238E27FC236}">
                <a16:creationId xmlns:a16="http://schemas.microsoft.com/office/drawing/2014/main" id="{CEBA3E21-4F4B-4C0A-B14A-4AF0CA15FBB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3293948" y="5421783"/>
            <a:ext cx="2506345" cy="1148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158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54" y="0"/>
            <a:ext cx="12204700" cy="685087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33B12-47E4-426A-8CF5-21256C2D4B5B}" type="datetime1">
              <a:rPr lang="en-GB" smtClean="0"/>
              <a:t>28/11/2023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4839368" y="2695074"/>
            <a:ext cx="7357978" cy="853991"/>
          </a:xfrm>
          <a:prstGeom prst="rect">
            <a:avLst/>
          </a:prstGeom>
        </p:spPr>
        <p:txBody>
          <a:bodyPr/>
          <a:lstStyle>
            <a:lvl1pPr>
              <a:defRPr sz="4800" baseline="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Slide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7456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413250"/>
            <a:ext cx="10515600" cy="741780"/>
          </a:xfrm>
          <a:prstGeom prst="rect">
            <a:avLst/>
          </a:prstGeom>
        </p:spPr>
        <p:txBody>
          <a:bodyPr/>
          <a:lstStyle>
            <a:lvl1pPr>
              <a:defRPr sz="4000" baseline="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Slide title</a:t>
            </a:r>
            <a:endParaRPr lang="en-GB" dirty="0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838200" y="1358241"/>
            <a:ext cx="10515600" cy="4705675"/>
          </a:xfrm>
          <a:prstGeom prst="rect">
            <a:avLst/>
          </a:prstGeom>
        </p:spPr>
        <p:txBody>
          <a:bodyPr lIns="108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936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59400" indent="0">
              <a:spcBef>
                <a:spcPts val="900"/>
              </a:spcBef>
              <a:buClr>
                <a:schemeClr val="bg1">
                  <a:lumMod val="75000"/>
                </a:schemeClr>
              </a:buClr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42571EC-9B1F-4FEB-98C4-305A72F8CB96}"/>
              </a:ext>
            </a:extLst>
          </p:cNvPr>
          <p:cNvCxnSpPr/>
          <p:nvPr userDrawn="1"/>
        </p:nvCxnSpPr>
        <p:spPr>
          <a:xfrm>
            <a:off x="838200" y="1227962"/>
            <a:ext cx="10515600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28/11/2023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345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3C4FF-3B54-4708-8175-DD65796099B1}" type="datetime1">
              <a:rPr lang="en-GB" smtClean="0"/>
              <a:t>28/11/2023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413250"/>
            <a:ext cx="10515600" cy="741780"/>
          </a:xfrm>
          <a:prstGeom prst="rect">
            <a:avLst/>
          </a:prstGeom>
        </p:spPr>
        <p:txBody>
          <a:bodyPr/>
          <a:lstStyle>
            <a:lvl1pPr>
              <a:defRPr sz="4000" baseline="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Slide title</a:t>
            </a:r>
            <a:endParaRPr lang="en-GB" dirty="0"/>
          </a:p>
        </p:txBody>
      </p:sp>
      <p:sp>
        <p:nvSpPr>
          <p:cNvPr id="18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838200" y="1356363"/>
            <a:ext cx="5097380" cy="4705675"/>
          </a:xfrm>
          <a:prstGeom prst="rect">
            <a:avLst/>
          </a:prstGeom>
        </p:spPr>
        <p:txBody>
          <a:bodyPr lIns="108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936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188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</p:txBody>
      </p:sp>
      <p:sp>
        <p:nvSpPr>
          <p:cNvPr id="19" name="Content Placeholder 6"/>
          <p:cNvSpPr>
            <a:spLocks noGrp="1"/>
          </p:cNvSpPr>
          <p:nvPr>
            <p:ph sz="quarter" idx="16" hasCustomPrompt="1"/>
          </p:nvPr>
        </p:nvSpPr>
        <p:spPr>
          <a:xfrm>
            <a:off x="6256420" y="1356363"/>
            <a:ext cx="5097380" cy="4705675"/>
          </a:xfrm>
          <a:prstGeom prst="rect">
            <a:avLst/>
          </a:prstGeom>
        </p:spPr>
        <p:txBody>
          <a:bodyPr lIns="108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936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188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AE33D7A-4616-4BB5-90CF-38CED4FBB781}"/>
              </a:ext>
            </a:extLst>
          </p:cNvPr>
          <p:cNvCxnSpPr/>
          <p:nvPr userDrawn="1"/>
        </p:nvCxnSpPr>
        <p:spPr>
          <a:xfrm>
            <a:off x="838200" y="1227962"/>
            <a:ext cx="10515600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9285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DD482-8DFC-4181-9A6F-80E0C38D6D62}" type="datetime1">
              <a:rPr lang="en-GB" smtClean="0"/>
              <a:t>28/11/2023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495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CCABB-4C4A-4B5A-AC2E-3BCB9022A509}" type="datetime1">
              <a:rPr lang="en-GB" smtClean="0"/>
              <a:t>28/11/2023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"/>
          <a:stretch/>
        </p:blipFill>
        <p:spPr>
          <a:xfrm>
            <a:off x="0" y="0"/>
            <a:ext cx="12197348" cy="6850871"/>
          </a:xfrm>
          <a:prstGeom prst="rect">
            <a:avLst/>
          </a:prstGeom>
        </p:spPr>
      </p:pic>
      <p:pic>
        <p:nvPicPr>
          <p:cNvPr id="6" name="Picture 5" descr="2015-01-13_CERN_ENdept 36% h32mm 300dpi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929"/>
          <a:stretch/>
        </p:blipFill>
        <p:spPr>
          <a:xfrm>
            <a:off x="6154093" y="4914554"/>
            <a:ext cx="1711767" cy="1334010"/>
          </a:xfrm>
          <a:prstGeom prst="rect">
            <a:avLst/>
          </a:prstGeom>
        </p:spPr>
      </p:pic>
      <p:pic>
        <p:nvPicPr>
          <p:cNvPr id="2050" name="Picture 2" descr="home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160" y="5018708"/>
            <a:ext cx="1124853" cy="1124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Graphical user interface&#10;&#10;Description automatically generated">
            <a:extLst>
              <a:ext uri="{FF2B5EF4-FFF2-40B4-BE49-F238E27FC236}">
                <a16:creationId xmlns:a16="http://schemas.microsoft.com/office/drawing/2014/main" id="{CEBA3E21-4F4B-4C0A-B14A-4AF0CA15FBB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9568449" y="5078213"/>
            <a:ext cx="2506345" cy="1148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934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31333" y="6356350"/>
            <a:ext cx="11015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A0D3E42-B0C2-4F30-BDE7-D565CBA0C71A}" type="datetime1">
              <a:rPr lang="en-GB" smtClean="0"/>
              <a:pPr/>
              <a:t>28/11/2023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96249" y="6356350"/>
            <a:ext cx="64582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16553" y="6356350"/>
            <a:ext cx="6697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C151B33-829D-47D6-9AAB-F36ECA45A282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838200" y="6176963"/>
            <a:ext cx="10515600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2015-01-13_CERN_ENdept 36% h32mm 300dpi.png"/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929"/>
          <a:stretch/>
        </p:blipFill>
        <p:spPr>
          <a:xfrm>
            <a:off x="293852" y="6283462"/>
            <a:ext cx="672878" cy="524386"/>
          </a:xfrm>
          <a:prstGeom prst="rect">
            <a:avLst/>
          </a:prstGeom>
        </p:spPr>
      </p:pic>
      <p:pic>
        <p:nvPicPr>
          <p:cNvPr id="12" name="Picture 2" descr="home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661" y="6350462"/>
            <a:ext cx="390386" cy="390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Graphical user interface&#10;&#10;Description automatically generated">
            <a:extLst>
              <a:ext uri="{FF2B5EF4-FFF2-40B4-BE49-F238E27FC236}">
                <a16:creationId xmlns:a16="http://schemas.microsoft.com/office/drawing/2014/main" id="{CEBA3E21-4F4B-4C0A-B14A-4AF0CA15FBB5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 bwMode="auto">
          <a:xfrm>
            <a:off x="1693204" y="6339851"/>
            <a:ext cx="1130508" cy="518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094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2" r:id="rId4"/>
    <p:sldLayoutId id="2147483655" r:id="rId5"/>
    <p:sldLayoutId id="2147483654" r:id="rId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5425" marR="0" indent="-225425" algn="l" defTabSz="914400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rgbClr val="5AA3D9"/>
        </a:buClr>
        <a:buSzPct val="100000"/>
        <a:buFont typeface="Arial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60375" marR="0" indent="-228600" algn="l" defTabSz="914400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rgbClr val="FFFFFF">
            <a:lumMod val="75000"/>
          </a:srgbClr>
        </a:buClr>
        <a:buSzPct val="100000"/>
        <a:buFont typeface="Arial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marR="0" indent="-225425" algn="l" defTabSz="914400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rgbClr val="FFFFFF">
            <a:lumMod val="75000"/>
          </a:srgbClr>
        </a:buClr>
        <a:buSzPct val="100000"/>
        <a:buFont typeface="Arial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31.jp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22.sv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20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22.sv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cms-daq-dth-p2.web.cern.ch/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chart" Target="../charts/chart1.xml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11" Type="http://schemas.openxmlformats.org/officeDocument/2006/relationships/image" Target="../media/image12.png"/><Relationship Id="rId5" Type="http://schemas.openxmlformats.org/officeDocument/2006/relationships/chart" Target="../charts/chart3.xml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chart" Target="../charts/chart2.xml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21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7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2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E9816-6F2A-4873-B3B5-56956B010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215" y="588935"/>
            <a:ext cx="8830547" cy="3959817"/>
          </a:xfrm>
        </p:spPr>
        <p:txBody>
          <a:bodyPr>
            <a:normAutofit fontScale="90000"/>
          </a:bodyPr>
          <a:lstStyle/>
          <a:p>
            <a:r>
              <a:rPr lang="en-GB" sz="4000" dirty="0"/>
              <a:t>Thematic Industry Day-PCB and Electronics Cards Assembly Manufacturing</a:t>
            </a:r>
            <a:br>
              <a:rPr lang="en-GB" sz="1050" dirty="0"/>
            </a:br>
            <a:br>
              <a:rPr lang="en-GB" sz="4400" dirty="0"/>
            </a:br>
            <a:r>
              <a:rPr lang="en-GB" sz="2700" dirty="0"/>
              <a:t>Beams (BE) Department</a:t>
            </a:r>
            <a:br>
              <a:rPr lang="en-GB" sz="2700" dirty="0"/>
            </a:br>
            <a:r>
              <a:rPr lang="en-GB" sz="2700" dirty="0"/>
              <a:t>Controls Electronics and Mechatronics (CEM) group</a:t>
            </a:r>
            <a:br>
              <a:rPr lang="en-GB" sz="2700" dirty="0"/>
            </a:br>
            <a:r>
              <a:rPr lang="en-GB" sz="2700" b="1" dirty="0"/>
              <a:t>Electronics Production &amp; Radiation Tolerant (EPR)</a:t>
            </a:r>
            <a:br>
              <a:rPr lang="en-GB" dirty="0"/>
            </a:b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B92B36-17A1-4A26-ABDC-29F9DB4658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7363" y="4003091"/>
            <a:ext cx="4244195" cy="362708"/>
          </a:xfrm>
        </p:spPr>
        <p:txBody>
          <a:bodyPr>
            <a:normAutofit/>
          </a:bodyPr>
          <a:lstStyle/>
          <a:p>
            <a:r>
              <a:rPr lang="fr-FR" sz="2000" dirty="0"/>
              <a:t>R. Berberat, S. Danzeca</a:t>
            </a:r>
          </a:p>
        </p:txBody>
      </p:sp>
    </p:spTree>
    <p:extLst>
      <p:ext uri="{BB962C8B-B14F-4D97-AF65-F5344CB8AC3E}">
        <p14:creationId xmlns:p14="http://schemas.microsoft.com/office/powerpoint/2010/main" val="1293547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28/11/2023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7CD62CA-0AE7-4945-AC9D-A21532FEC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475" y="448535"/>
            <a:ext cx="10515600" cy="741780"/>
          </a:xfrm>
        </p:spPr>
        <p:txBody>
          <a:bodyPr/>
          <a:lstStyle/>
          <a:p>
            <a:r>
              <a:rPr lang="en-GB" sz="3000" b="1" dirty="0"/>
              <a:t>Printed Circuit Boards (PCB) specifics</a:t>
            </a:r>
            <a:endParaRPr lang="en-GB" sz="3000" b="1" dirty="0">
              <a:latin typeface="+mj-lt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16FDB63C-5E7E-49AF-B508-38168588B846}"/>
              </a:ext>
            </a:extLst>
          </p:cNvPr>
          <p:cNvSpPr txBox="1">
            <a:spLocks noChangeArrowheads="1"/>
          </p:cNvSpPr>
          <p:nvPr/>
        </p:nvSpPr>
        <p:spPr>
          <a:xfrm>
            <a:off x="666841" y="1550581"/>
            <a:ext cx="10279833" cy="3908110"/>
          </a:xfrm>
          <a:prstGeom prst="rect">
            <a:avLst/>
          </a:prstGeom>
          <a:noFill/>
          <a:ln/>
        </p:spPr>
        <p:txBody>
          <a:bodyPr>
            <a:noAutofit/>
          </a:bodyPr>
          <a:lstStyle>
            <a:lvl1pPr marL="225425" marR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5AA3D9"/>
              </a:buClr>
              <a:buSzPct val="100000"/>
              <a:buFont typeface="Arial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marR="0" indent="-22860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Arial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marR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Arial"/>
              <a:buChar char="•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3314700" algn="l"/>
              </a:tabLst>
            </a:pPr>
            <a:r>
              <a:rPr lang="en-US" sz="2400" dirty="0">
                <a:solidFill>
                  <a:srgbClr val="5AA3D9"/>
                </a:solidFill>
              </a:rPr>
              <a:t>One of the </a:t>
            </a:r>
            <a:r>
              <a:rPr lang="en-US" sz="2400" dirty="0">
                <a:solidFill>
                  <a:srgbClr val="0070C0"/>
                </a:solidFill>
              </a:rPr>
              <a:t>most expensive single parts </a:t>
            </a:r>
            <a:r>
              <a:rPr lang="en-US" sz="2400" dirty="0">
                <a:solidFill>
                  <a:srgbClr val="5AA3D9"/>
                </a:solidFill>
              </a:rPr>
              <a:t>of an assembly</a:t>
            </a:r>
          </a:p>
          <a:p>
            <a:pPr>
              <a:tabLst>
                <a:tab pos="3314700" algn="l"/>
              </a:tabLst>
            </a:pPr>
            <a:r>
              <a:rPr lang="en-US" sz="2400" dirty="0">
                <a:solidFill>
                  <a:srgbClr val="5AA3D9"/>
                </a:solidFill>
              </a:rPr>
              <a:t>A </a:t>
            </a:r>
            <a:r>
              <a:rPr lang="en-US" sz="2400" dirty="0">
                <a:solidFill>
                  <a:srgbClr val="0070C0"/>
                </a:solidFill>
              </a:rPr>
              <a:t>defective PCB </a:t>
            </a:r>
            <a:r>
              <a:rPr lang="en-US" sz="2400" dirty="0">
                <a:solidFill>
                  <a:srgbClr val="5AA3D9"/>
                </a:solidFill>
              </a:rPr>
              <a:t>may result in the </a:t>
            </a:r>
            <a:r>
              <a:rPr lang="en-US" sz="2400" dirty="0">
                <a:solidFill>
                  <a:srgbClr val="0070C0"/>
                </a:solidFill>
              </a:rPr>
              <a:t>complete loss of components</a:t>
            </a:r>
          </a:p>
          <a:p>
            <a:pPr>
              <a:tabLst>
                <a:tab pos="3314700" algn="l"/>
              </a:tabLst>
            </a:pPr>
            <a:r>
              <a:rPr lang="en-US" sz="2400" dirty="0">
                <a:solidFill>
                  <a:srgbClr val="0070C0"/>
                </a:solidFill>
              </a:rPr>
              <a:t>Defects in PCB </a:t>
            </a:r>
            <a:r>
              <a:rPr lang="en-US" sz="2400" dirty="0">
                <a:solidFill>
                  <a:srgbClr val="5AA3D9"/>
                </a:solidFill>
              </a:rPr>
              <a:t>may be </a:t>
            </a:r>
            <a:r>
              <a:rPr lang="en-US" sz="2400" dirty="0">
                <a:solidFill>
                  <a:srgbClr val="0070C0"/>
                </a:solidFill>
              </a:rPr>
              <a:t>hidden</a:t>
            </a:r>
            <a:r>
              <a:rPr lang="en-US" sz="2400" dirty="0">
                <a:solidFill>
                  <a:srgbClr val="5AA3D9"/>
                </a:solidFill>
              </a:rPr>
              <a:t> and introduce </a:t>
            </a:r>
            <a:r>
              <a:rPr lang="en-US" sz="2400" dirty="0">
                <a:solidFill>
                  <a:srgbClr val="0070C0"/>
                </a:solidFill>
              </a:rPr>
              <a:t>reliability problems during operation</a:t>
            </a:r>
            <a:r>
              <a:rPr lang="en-US" sz="2400" dirty="0">
                <a:solidFill>
                  <a:srgbClr val="5AA3D9"/>
                </a:solidFill>
              </a:rPr>
              <a:t> and/or for safety of critical equipment</a:t>
            </a:r>
          </a:p>
          <a:p>
            <a:pPr>
              <a:tabLst>
                <a:tab pos="3314700" algn="l"/>
              </a:tabLst>
            </a:pPr>
            <a:r>
              <a:rPr lang="fr-CH" sz="2400" dirty="0">
                <a:solidFill>
                  <a:srgbClr val="5AA3D9"/>
                </a:solidFill>
              </a:rPr>
              <a:t>The </a:t>
            </a:r>
            <a:r>
              <a:rPr lang="fr-CH" sz="2400" dirty="0">
                <a:solidFill>
                  <a:srgbClr val="0070C0"/>
                </a:solidFill>
              </a:rPr>
              <a:t>PCB</a:t>
            </a:r>
            <a:r>
              <a:rPr lang="fr-CH" sz="2400" dirty="0">
                <a:solidFill>
                  <a:srgbClr val="5AA3D9"/>
                </a:solidFill>
              </a:rPr>
              <a:t> must </a:t>
            </a:r>
            <a:r>
              <a:rPr lang="en-GB" sz="2400" dirty="0">
                <a:solidFill>
                  <a:srgbClr val="0070C0"/>
                </a:solidFill>
              </a:rPr>
              <a:t>withstand</a:t>
            </a:r>
            <a:r>
              <a:rPr lang="fr-CH" sz="2400" dirty="0">
                <a:solidFill>
                  <a:srgbClr val="0070C0"/>
                </a:solidFill>
              </a:rPr>
              <a:t> the </a:t>
            </a:r>
            <a:r>
              <a:rPr lang="en-GB" sz="2400" dirty="0">
                <a:solidFill>
                  <a:srgbClr val="0070C0"/>
                </a:solidFill>
              </a:rPr>
              <a:t>assembly</a:t>
            </a:r>
            <a:r>
              <a:rPr lang="fr-CH" sz="2400" dirty="0">
                <a:solidFill>
                  <a:srgbClr val="0070C0"/>
                </a:solidFill>
              </a:rPr>
              <a:t> process </a:t>
            </a:r>
            <a:r>
              <a:rPr lang="fr-CH" sz="1800" dirty="0">
                <a:solidFill>
                  <a:srgbClr val="5AA3D9"/>
                </a:solidFill>
              </a:rPr>
              <a:t>(RoHS, High Tg) </a:t>
            </a:r>
            <a:r>
              <a:rPr lang="fr-CH" sz="2400" dirty="0">
                <a:solidFill>
                  <a:srgbClr val="5AA3D9"/>
                </a:solidFill>
              </a:rPr>
              <a:t>and CERN </a:t>
            </a:r>
            <a:r>
              <a:rPr lang="en-GB" sz="2400" dirty="0">
                <a:solidFill>
                  <a:srgbClr val="5AA3D9"/>
                </a:solidFill>
              </a:rPr>
              <a:t>safety rules </a:t>
            </a:r>
            <a:r>
              <a:rPr lang="en-GB" sz="1800" dirty="0">
                <a:solidFill>
                  <a:srgbClr val="5AA3D9"/>
                </a:solidFill>
              </a:rPr>
              <a:t>(halogen-free base material)</a:t>
            </a:r>
          </a:p>
          <a:p>
            <a:pPr>
              <a:tabLst>
                <a:tab pos="3314700" algn="l"/>
              </a:tabLst>
            </a:pPr>
            <a:r>
              <a:rPr lang="en-US" sz="2400" dirty="0">
                <a:solidFill>
                  <a:srgbClr val="5AA3D9"/>
                </a:solidFill>
              </a:rPr>
              <a:t>As compared to “off the shelf “ components, </a:t>
            </a:r>
            <a:r>
              <a:rPr lang="en-US" sz="2400" dirty="0">
                <a:solidFill>
                  <a:srgbClr val="0070C0"/>
                </a:solidFill>
              </a:rPr>
              <a:t>each PCB is a new product made in limited quantity </a:t>
            </a:r>
            <a:r>
              <a:rPr lang="en-US" sz="2400" dirty="0">
                <a:solidFill>
                  <a:srgbClr val="5AA3D9"/>
                </a:solidFill>
              </a:rPr>
              <a:t>and </a:t>
            </a:r>
            <a:r>
              <a:rPr lang="en-US" sz="2400" dirty="0">
                <a:solidFill>
                  <a:srgbClr val="0070C0"/>
                </a:solidFill>
              </a:rPr>
              <a:t>each production may be impacted by technical issues</a:t>
            </a:r>
            <a:r>
              <a:rPr lang="en-US" sz="2400" dirty="0">
                <a:solidFill>
                  <a:srgbClr val="5AA3D9"/>
                </a:solidFill>
              </a:rPr>
              <a:t> during the complex manufacturing processes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7BC61B0D-D777-4933-95E7-4428380D8049}"/>
              </a:ext>
            </a:extLst>
          </p:cNvPr>
          <p:cNvSpPr/>
          <p:nvPr/>
        </p:nvSpPr>
        <p:spPr>
          <a:xfrm>
            <a:off x="1969032" y="5580790"/>
            <a:ext cx="1645920" cy="4615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97640B-A87D-4595-8F1F-6E304213FD41}"/>
              </a:ext>
            </a:extLst>
          </p:cNvPr>
          <p:cNvSpPr txBox="1"/>
          <p:nvPr/>
        </p:nvSpPr>
        <p:spPr>
          <a:xfrm>
            <a:off x="3352800" y="5580679"/>
            <a:ext cx="76637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8056" lvl="1" indent="0">
              <a:buNone/>
            </a:pPr>
            <a:r>
              <a:rPr lang="en-GB" sz="2400" u="sng" dirty="0">
                <a:solidFill>
                  <a:srgbClr val="0070C0"/>
                </a:solidFill>
              </a:rPr>
              <a:t>Selection of PCB supplier is critical 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830040F0-A97C-63F3-C8CC-364A429C0B7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96249" y="6356350"/>
            <a:ext cx="6458284" cy="365125"/>
          </a:xfrm>
        </p:spPr>
        <p:txBody>
          <a:bodyPr/>
          <a:lstStyle/>
          <a:p>
            <a:r>
              <a:rPr lang="en-GB" dirty="0"/>
              <a:t>Thematic Industry Day-PCB and Electronics Cards Assembly Manufacturing</a:t>
            </a:r>
          </a:p>
        </p:txBody>
      </p:sp>
    </p:spTree>
    <p:extLst>
      <p:ext uri="{BB962C8B-B14F-4D97-AF65-F5344CB8AC3E}">
        <p14:creationId xmlns:p14="http://schemas.microsoft.com/office/powerpoint/2010/main" val="12933984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28/11/2023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7CD62CA-0AE7-4945-AC9D-A21532FEC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475" y="448535"/>
            <a:ext cx="10515600" cy="741780"/>
          </a:xfrm>
        </p:spPr>
        <p:txBody>
          <a:bodyPr/>
          <a:lstStyle/>
          <a:p>
            <a:r>
              <a:rPr lang="en-AU" sz="3000" b="1" dirty="0"/>
              <a:t>PCB Supplier Requirements</a:t>
            </a:r>
            <a:endParaRPr lang="fr-CH" sz="3000" b="1" dirty="0">
              <a:latin typeface="+mj-lt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EEED5F6-65BA-4657-B474-8D287990569B}"/>
              </a:ext>
            </a:extLst>
          </p:cNvPr>
          <p:cNvSpPr txBox="1">
            <a:spLocks/>
          </p:cNvSpPr>
          <p:nvPr/>
        </p:nvSpPr>
        <p:spPr>
          <a:xfrm>
            <a:off x="106440" y="1398015"/>
            <a:ext cx="9017725" cy="4628316"/>
          </a:xfrm>
          <a:prstGeom prst="rect">
            <a:avLst/>
          </a:prstGeom>
        </p:spPr>
        <p:txBody>
          <a:bodyPr>
            <a:noAutofit/>
          </a:bodyPr>
          <a:lstStyle>
            <a:lvl1pPr marL="225425" marR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5AA3D9"/>
              </a:buClr>
              <a:buSzPct val="100000"/>
              <a:buFont typeface="Arial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marR="0" indent="-22860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Arial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marR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Arial"/>
              <a:buChar char="•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n-AU" sz="2000" dirty="0">
                <a:solidFill>
                  <a:srgbClr val="5AA3D9"/>
                </a:solidFill>
              </a:rPr>
              <a:t>ISO 9001:2015 certified company in a CERN member state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AU" sz="2000" dirty="0">
                <a:solidFill>
                  <a:srgbClr val="0070C0"/>
                </a:solidFill>
              </a:rPr>
              <a:t>Halogen-free</a:t>
            </a:r>
            <a:r>
              <a:rPr lang="en-AU" sz="2000" dirty="0">
                <a:solidFill>
                  <a:srgbClr val="5AA3D9"/>
                </a:solidFill>
              </a:rPr>
              <a:t> base materials (</a:t>
            </a:r>
            <a:r>
              <a:rPr lang="en-AU" sz="2000" dirty="0">
                <a:solidFill>
                  <a:srgbClr val="5AA3D9"/>
                </a:solidFill>
                <a:sym typeface="Wingdings" panose="05000000000000000000" pitchFamily="2" charset="2"/>
              </a:rPr>
              <a:t>CERN Standard</a:t>
            </a:r>
            <a:r>
              <a:rPr lang="en-AU" sz="2000" dirty="0">
                <a:solidFill>
                  <a:srgbClr val="0070C0"/>
                </a:solidFill>
                <a:sym typeface="Wingdings" panose="05000000000000000000" pitchFamily="2" charset="2"/>
              </a:rPr>
              <a:t> IS41</a:t>
            </a:r>
            <a:r>
              <a:rPr lang="en-AU" sz="2000" dirty="0">
                <a:solidFill>
                  <a:srgbClr val="5AA3D9"/>
                </a:solidFill>
                <a:sym typeface="Wingdings" panose="05000000000000000000" pitchFamily="2" charset="2"/>
              </a:rPr>
              <a:t>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CH" sz="2000" dirty="0">
                <a:solidFill>
                  <a:srgbClr val="0070C0"/>
                </a:solidFill>
              </a:rPr>
              <a:t>All </a:t>
            </a:r>
            <a:r>
              <a:rPr lang="en-GB" sz="2000" dirty="0">
                <a:solidFill>
                  <a:srgbClr val="0070C0"/>
                </a:solidFill>
              </a:rPr>
              <a:t>process </a:t>
            </a:r>
            <a:r>
              <a:rPr lang="en-GB" sz="2000" dirty="0">
                <a:solidFill>
                  <a:srgbClr val="5AA3D9"/>
                </a:solidFill>
              </a:rPr>
              <a:t>steps shall be done</a:t>
            </a:r>
            <a:r>
              <a:rPr lang="en-GB" sz="2000" dirty="0">
                <a:solidFill>
                  <a:srgbClr val="0070C0"/>
                </a:solidFill>
              </a:rPr>
              <a:t> </a:t>
            </a:r>
            <a:r>
              <a:rPr lang="fr-CH" sz="2000" dirty="0">
                <a:solidFill>
                  <a:srgbClr val="0070C0"/>
                </a:solidFill>
              </a:rPr>
              <a:t>in-house</a:t>
            </a:r>
            <a:r>
              <a:rPr lang="fr-CH" sz="2000" dirty="0">
                <a:solidFill>
                  <a:srgbClr val="5AA3D9"/>
                </a:solidFill>
              </a:rPr>
              <a:t>, </a:t>
            </a:r>
            <a:r>
              <a:rPr lang="en-GB" sz="2000" dirty="0">
                <a:solidFill>
                  <a:srgbClr val="5AA3D9"/>
                </a:solidFill>
              </a:rPr>
              <a:t>no subcontracting allowed</a:t>
            </a:r>
            <a:endParaRPr lang="en-GB" sz="2000" dirty="0">
              <a:solidFill>
                <a:srgbClr val="5AA3D9"/>
              </a:solidFill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AU" sz="2000" dirty="0">
                <a:solidFill>
                  <a:srgbClr val="5AA3D9"/>
                </a:solidFill>
                <a:sym typeface="Wingdings" panose="05000000000000000000" pitchFamily="2" charset="2"/>
              </a:rPr>
              <a:t>Manufacturing according to relevant </a:t>
            </a:r>
            <a:r>
              <a:rPr lang="en-AU" sz="2000" dirty="0">
                <a:solidFill>
                  <a:srgbClr val="0070C0"/>
                </a:solidFill>
                <a:sym typeface="Wingdings" panose="05000000000000000000" pitchFamily="2" charset="2"/>
              </a:rPr>
              <a:t>IPC standards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AU" sz="2000" dirty="0">
                <a:solidFill>
                  <a:srgbClr val="0070C0"/>
                </a:solidFill>
              </a:rPr>
              <a:t>Acceptance</a:t>
            </a:r>
            <a:r>
              <a:rPr lang="en-AU" sz="2000" b="1" dirty="0">
                <a:solidFill>
                  <a:srgbClr val="5AA3D9"/>
                </a:solidFill>
              </a:rPr>
              <a:t> </a:t>
            </a:r>
            <a:r>
              <a:rPr lang="en-AU" sz="2000" dirty="0">
                <a:solidFill>
                  <a:srgbClr val="5AA3D9"/>
                </a:solidFill>
              </a:rPr>
              <a:t>of PCB shall be </a:t>
            </a:r>
            <a:r>
              <a:rPr lang="en-AU" sz="2000" dirty="0">
                <a:solidFill>
                  <a:srgbClr val="0070C0"/>
                </a:solidFill>
              </a:rPr>
              <a:t>compliant</a:t>
            </a:r>
            <a:r>
              <a:rPr lang="en-AU" sz="2000" dirty="0">
                <a:solidFill>
                  <a:srgbClr val="5AA3D9"/>
                </a:solidFill>
              </a:rPr>
              <a:t> with </a:t>
            </a:r>
            <a:r>
              <a:rPr lang="en-AU" sz="2000" dirty="0">
                <a:solidFill>
                  <a:srgbClr val="0070C0"/>
                </a:solidFill>
              </a:rPr>
              <a:t>IPC-A-600 class 3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000" dirty="0">
                <a:solidFill>
                  <a:srgbClr val="0070C0"/>
                </a:solidFill>
              </a:rPr>
              <a:t>Controlled impedances </a:t>
            </a:r>
            <a:r>
              <a:rPr lang="en-GB" sz="2000" dirty="0">
                <a:solidFill>
                  <a:srgbClr val="5AA3D9"/>
                </a:solidFill>
              </a:rPr>
              <a:t>shall be </a:t>
            </a:r>
            <a:r>
              <a:rPr lang="en-GB" sz="2000" dirty="0">
                <a:solidFill>
                  <a:srgbClr val="0070C0"/>
                </a:solidFill>
              </a:rPr>
              <a:t>measured </a:t>
            </a:r>
            <a:r>
              <a:rPr lang="fr-CH" sz="2000" dirty="0">
                <a:solidFill>
                  <a:srgbClr val="0070C0"/>
                </a:solidFill>
              </a:rPr>
              <a:t>by the PCB manufacturer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000" dirty="0">
                <a:solidFill>
                  <a:srgbClr val="5AA3D9"/>
                </a:solidFill>
              </a:rPr>
              <a:t>Blind and buried </a:t>
            </a:r>
            <a:r>
              <a:rPr lang="en-GB" sz="2000" dirty="0">
                <a:solidFill>
                  <a:srgbClr val="0070C0"/>
                </a:solidFill>
              </a:rPr>
              <a:t>via holes </a:t>
            </a:r>
            <a:r>
              <a:rPr lang="en-GB" sz="2000" dirty="0">
                <a:solidFill>
                  <a:srgbClr val="5AA3D9"/>
                </a:solidFill>
              </a:rPr>
              <a:t>according to </a:t>
            </a:r>
            <a:r>
              <a:rPr lang="en-GB" sz="2000" dirty="0">
                <a:solidFill>
                  <a:srgbClr val="0070C0"/>
                </a:solidFill>
              </a:rPr>
              <a:t>IPC-DR-572</a:t>
            </a:r>
            <a:endParaRPr lang="en-AU" sz="2000" dirty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AU" sz="2000" dirty="0">
                <a:solidFill>
                  <a:srgbClr val="0070C0"/>
                </a:solidFill>
              </a:rPr>
              <a:t>Cold room </a:t>
            </a:r>
            <a:r>
              <a:rPr lang="en-AU" sz="2000" dirty="0">
                <a:solidFill>
                  <a:srgbClr val="5AA3D9"/>
                </a:solidFill>
              </a:rPr>
              <a:t>for material storage and </a:t>
            </a:r>
            <a:r>
              <a:rPr lang="en-AU" sz="2000" dirty="0">
                <a:solidFill>
                  <a:srgbClr val="0070C0"/>
                </a:solidFill>
              </a:rPr>
              <a:t>laboratory for measuring process chemistries </a:t>
            </a:r>
            <a:r>
              <a:rPr lang="en-AU" sz="2000" dirty="0">
                <a:solidFill>
                  <a:srgbClr val="5AA3D9"/>
                </a:solidFill>
              </a:rPr>
              <a:t>on a daily basis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AU" sz="2000" dirty="0">
                <a:solidFill>
                  <a:srgbClr val="0070C0"/>
                </a:solidFill>
              </a:rPr>
              <a:t>Test coupons and micro-section report </a:t>
            </a:r>
            <a:r>
              <a:rPr lang="en-US" sz="2000" dirty="0">
                <a:solidFill>
                  <a:srgbClr val="5AA3D9"/>
                </a:solidFill>
              </a:rPr>
              <a:t>is an </a:t>
            </a:r>
            <a:r>
              <a:rPr lang="en-US" sz="2000" dirty="0">
                <a:solidFill>
                  <a:srgbClr val="0070C0"/>
                </a:solidFill>
              </a:rPr>
              <a:t>important part of the deliverables</a:t>
            </a:r>
            <a:r>
              <a:rPr lang="en-US" sz="2000" dirty="0">
                <a:solidFill>
                  <a:srgbClr val="5AA3D9"/>
                </a:solidFill>
              </a:rPr>
              <a:t> for each order </a:t>
            </a:r>
            <a:r>
              <a:rPr lang="en-AU" sz="2000" dirty="0">
                <a:solidFill>
                  <a:srgbClr val="5AA3D9"/>
                </a:solidFill>
              </a:rPr>
              <a:t>with &gt;2 copper layers</a:t>
            </a:r>
          </a:p>
          <a:p>
            <a:pPr lvl="1">
              <a:buClr>
                <a:srgbClr val="5AA3D9"/>
              </a:buClr>
              <a:buFont typeface="Wingdings" panose="05000000000000000000" pitchFamily="2" charset="2"/>
              <a:buChar char="ü"/>
            </a:pPr>
            <a:endParaRPr lang="en-AU" sz="1600" dirty="0">
              <a:solidFill>
                <a:srgbClr val="5AA3D9"/>
              </a:solidFill>
            </a:endParaRPr>
          </a:p>
        </p:txBody>
      </p:sp>
      <p:pic>
        <p:nvPicPr>
          <p:cNvPr id="10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45303618-6A82-4409-8AB1-C3318FD6114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302" r="41652" b="29557"/>
          <a:stretch/>
        </p:blipFill>
        <p:spPr bwMode="auto">
          <a:xfrm>
            <a:off x="8201320" y="1282719"/>
            <a:ext cx="3884240" cy="327233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45303618-6A82-4409-8AB1-C3318FD6114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3934" r="41044"/>
          <a:stretch/>
        </p:blipFill>
        <p:spPr bwMode="auto">
          <a:xfrm>
            <a:off x="8229325" y="4831030"/>
            <a:ext cx="3828230" cy="125790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B9047970-9C57-2C09-1125-8CF4BDB70D5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96249" y="6356350"/>
            <a:ext cx="6458284" cy="365125"/>
          </a:xfrm>
        </p:spPr>
        <p:txBody>
          <a:bodyPr/>
          <a:lstStyle/>
          <a:p>
            <a:r>
              <a:rPr lang="en-GB" dirty="0"/>
              <a:t>Thematic Industry Day-PCB and Electronics Cards Assembly Manufacturing</a:t>
            </a:r>
          </a:p>
        </p:txBody>
      </p:sp>
    </p:spTree>
    <p:extLst>
      <p:ext uri="{BB962C8B-B14F-4D97-AF65-F5344CB8AC3E}">
        <p14:creationId xmlns:p14="http://schemas.microsoft.com/office/powerpoint/2010/main" val="41201394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28/11/2023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7CD62CA-0AE7-4945-AC9D-A21532FEC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475" y="448535"/>
            <a:ext cx="10515600" cy="741780"/>
          </a:xfrm>
        </p:spPr>
        <p:txBody>
          <a:bodyPr/>
          <a:lstStyle/>
          <a:p>
            <a:r>
              <a:rPr lang="en-GB" sz="3000" b="1" dirty="0">
                <a:latin typeface="+mj-lt"/>
              </a:rPr>
              <a:t>PCB procurement strategy</a:t>
            </a:r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BDEAEA30-9D0B-433E-9E7F-5CB0DB0A93EA}"/>
              </a:ext>
            </a:extLst>
          </p:cNvPr>
          <p:cNvSpPr txBox="1">
            <a:spLocks/>
          </p:cNvSpPr>
          <p:nvPr/>
        </p:nvSpPr>
        <p:spPr>
          <a:xfrm>
            <a:off x="47663" y="1190315"/>
            <a:ext cx="11383261" cy="5023996"/>
          </a:xfrm>
          <a:prstGeom prst="rect">
            <a:avLst/>
          </a:prstGeom>
        </p:spPr>
        <p:txBody>
          <a:bodyPr>
            <a:noAutofit/>
          </a:bodyPr>
          <a:lstStyle>
            <a:lvl1pPr marL="225425" marR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5AA3D9"/>
              </a:buClr>
              <a:buSzPct val="100000"/>
              <a:buFont typeface="Arial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marR="0" indent="-22860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Arial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marR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Arial"/>
              <a:buChar char="•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900" dirty="0">
                <a:solidFill>
                  <a:srgbClr val="5AA3D9"/>
                </a:solidFill>
              </a:rPr>
              <a:t>Creation of </a:t>
            </a:r>
            <a:r>
              <a:rPr lang="en-GB" sz="1900" b="1" dirty="0">
                <a:solidFill>
                  <a:srgbClr val="0070C0"/>
                </a:solidFill>
              </a:rPr>
              <a:t>Open Contracts </a:t>
            </a:r>
            <a:r>
              <a:rPr lang="en-GB" sz="1900" dirty="0">
                <a:solidFill>
                  <a:srgbClr val="5AA3D9"/>
                </a:solidFill>
              </a:rPr>
              <a:t>with validated firms in CERN Member states</a:t>
            </a:r>
          </a:p>
          <a:p>
            <a:r>
              <a:rPr lang="en-GB" sz="1900" b="1" dirty="0">
                <a:solidFill>
                  <a:srgbClr val="0070C0"/>
                </a:solidFill>
              </a:rPr>
              <a:t>Market Survey (MS) </a:t>
            </a:r>
            <a:r>
              <a:rPr lang="en-GB" sz="1900" dirty="0">
                <a:solidFill>
                  <a:srgbClr val="5AA3D9"/>
                </a:solidFill>
              </a:rPr>
              <a:t>sent (in July 2022) to 69 firms in 23 Member States </a:t>
            </a:r>
          </a:p>
          <a:p>
            <a:pPr lvl="1">
              <a:buClr>
                <a:srgbClr val="5AA3D9"/>
              </a:buClr>
            </a:pPr>
            <a:r>
              <a:rPr lang="en-GB" sz="1900" dirty="0">
                <a:solidFill>
                  <a:srgbClr val="5AA3D9"/>
                </a:solidFill>
              </a:rPr>
              <a:t>31 answers received</a:t>
            </a:r>
          </a:p>
          <a:p>
            <a:pPr lvl="1">
              <a:buClr>
                <a:srgbClr val="5AA3D9"/>
              </a:buClr>
            </a:pPr>
            <a:r>
              <a:rPr lang="en-GB" sz="1900" dirty="0">
                <a:solidFill>
                  <a:srgbClr val="5AA3D9"/>
                </a:solidFill>
              </a:rPr>
              <a:t>13 companies declined and 18 sent technical answers</a:t>
            </a:r>
          </a:p>
          <a:p>
            <a:pPr lvl="1">
              <a:buClr>
                <a:srgbClr val="5AA3D9"/>
              </a:buClr>
            </a:pPr>
            <a:r>
              <a:rPr lang="en-GB" sz="1900" dirty="0">
                <a:solidFill>
                  <a:srgbClr val="5AA3D9"/>
                </a:solidFill>
              </a:rPr>
              <a:t>7 selected based on their replies to the Technical Questionnaire</a:t>
            </a:r>
          </a:p>
          <a:p>
            <a:pPr lvl="1">
              <a:buClr>
                <a:srgbClr val="5AA3D9"/>
              </a:buClr>
            </a:pPr>
            <a:r>
              <a:rPr lang="en-GB" sz="1900" dirty="0">
                <a:solidFill>
                  <a:srgbClr val="5AA3D9"/>
                </a:solidFill>
              </a:rPr>
              <a:t>3 technical audits done on companies' production plants</a:t>
            </a:r>
          </a:p>
          <a:p>
            <a:pPr lvl="1">
              <a:buClr>
                <a:srgbClr val="5AA3D9"/>
              </a:buClr>
            </a:pPr>
            <a:r>
              <a:rPr lang="en-GB" sz="1900" dirty="0">
                <a:solidFill>
                  <a:srgbClr val="5AA3D9"/>
                </a:solidFill>
              </a:rPr>
              <a:t>7 short listed after technical audits </a:t>
            </a:r>
          </a:p>
          <a:p>
            <a:r>
              <a:rPr lang="en-GB" sz="1900" b="1" dirty="0">
                <a:solidFill>
                  <a:srgbClr val="0070C0"/>
                </a:solidFill>
              </a:rPr>
              <a:t>Invitation to Tender (IT) </a:t>
            </a:r>
            <a:r>
              <a:rPr lang="en-GB" sz="1900" dirty="0">
                <a:solidFill>
                  <a:srgbClr val="5AA3D9"/>
                </a:solidFill>
              </a:rPr>
              <a:t>sent to the 7 firms</a:t>
            </a:r>
          </a:p>
          <a:p>
            <a:pPr lvl="1">
              <a:buClr>
                <a:srgbClr val="5AA3D9"/>
              </a:buClr>
            </a:pPr>
            <a:r>
              <a:rPr lang="en-GB" sz="1900" dirty="0">
                <a:solidFill>
                  <a:srgbClr val="0070C0"/>
                </a:solidFill>
              </a:rPr>
              <a:t>Based on a list of samples of representative PCB designs produced </a:t>
            </a:r>
            <a:r>
              <a:rPr lang="en-GB" sz="1900" dirty="0">
                <a:solidFill>
                  <a:srgbClr val="5AA3D9"/>
                </a:solidFill>
              </a:rPr>
              <a:t>in the past years</a:t>
            </a:r>
          </a:p>
          <a:p>
            <a:pPr lvl="1">
              <a:buClr>
                <a:srgbClr val="5AA3D9"/>
              </a:buClr>
            </a:pPr>
            <a:r>
              <a:rPr lang="en-GB" sz="1900" dirty="0">
                <a:solidFill>
                  <a:srgbClr val="0070C0"/>
                </a:solidFill>
              </a:rPr>
              <a:t>A pricing model </a:t>
            </a:r>
            <a:r>
              <a:rPr lang="en-GB" sz="1900" dirty="0">
                <a:solidFill>
                  <a:srgbClr val="5AA3D9"/>
                </a:solidFill>
              </a:rPr>
              <a:t>was part of the deliverable (to guarantee that the costs of the future orders will comply with those announced for the Invitation to Tender)</a:t>
            </a:r>
          </a:p>
          <a:p>
            <a:pPr algn="ctr"/>
            <a:r>
              <a:rPr lang="en-GB" sz="1900" b="1" u="sng" dirty="0">
                <a:solidFill>
                  <a:srgbClr val="0070C0"/>
                </a:solidFill>
              </a:rPr>
              <a:t>2 contracts established in July 2023 and for 3 years with two companies</a:t>
            </a:r>
            <a:endParaRPr lang="en-GB" sz="1900" b="1" dirty="0">
              <a:solidFill>
                <a:srgbClr val="5AA3D9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D9EE85-E3EE-BB60-DF4C-AB694F0BAA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8581" y="643689"/>
            <a:ext cx="3980986" cy="3804052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7B63B22-EB4C-C099-0B01-B857DC6AD24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96249" y="6356350"/>
            <a:ext cx="6458284" cy="365125"/>
          </a:xfrm>
        </p:spPr>
        <p:txBody>
          <a:bodyPr/>
          <a:lstStyle/>
          <a:p>
            <a:r>
              <a:rPr lang="en-GB" dirty="0"/>
              <a:t>Thematic Industry Day-PCB and Electronics Cards Assembly Manufacturing</a:t>
            </a:r>
          </a:p>
        </p:txBody>
      </p:sp>
    </p:spTree>
    <p:extLst>
      <p:ext uri="{BB962C8B-B14F-4D97-AF65-F5344CB8AC3E}">
        <p14:creationId xmlns:p14="http://schemas.microsoft.com/office/powerpoint/2010/main" val="2688339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28/11/2023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7CD62CA-0AE7-4945-AC9D-A21532FEC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475" y="448535"/>
            <a:ext cx="10515600" cy="741780"/>
          </a:xfrm>
        </p:spPr>
        <p:txBody>
          <a:bodyPr/>
          <a:lstStyle/>
          <a:p>
            <a:r>
              <a:rPr lang="en-GB" sz="3000" b="1">
                <a:latin typeface="+mj-lt"/>
              </a:rPr>
              <a:t>PCB procurement strategy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F8F7BE1-A05E-4ACE-9F38-D41B34227A91}"/>
              </a:ext>
            </a:extLst>
          </p:cNvPr>
          <p:cNvSpPr/>
          <p:nvPr/>
        </p:nvSpPr>
        <p:spPr>
          <a:xfrm>
            <a:off x="1355690" y="4372908"/>
            <a:ext cx="646331" cy="92333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solidFill>
                  <a:srgbClr val="5AA3D9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&amp;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D347EB2-CCD4-4D91-A33A-568DBE749353}"/>
              </a:ext>
            </a:extLst>
          </p:cNvPr>
          <p:cNvSpPr/>
          <p:nvPr/>
        </p:nvSpPr>
        <p:spPr>
          <a:xfrm>
            <a:off x="2002021" y="4234409"/>
            <a:ext cx="68083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5AA3D9"/>
                </a:solidFill>
              </a:rPr>
              <a:t>The companies validated during the IT phase represent an alternative to keep the pressure on Price, Quality and Lead-times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83EAE1D-B8D7-40AB-ADAB-77EEC9906EB4}"/>
              </a:ext>
            </a:extLst>
          </p:cNvPr>
          <p:cNvSpPr txBox="1">
            <a:spLocks/>
          </p:cNvSpPr>
          <p:nvPr/>
        </p:nvSpPr>
        <p:spPr>
          <a:xfrm>
            <a:off x="334311" y="1515597"/>
            <a:ext cx="11230672" cy="1413977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Clr>
                <a:schemeClr val="tx1"/>
              </a:buClr>
              <a:buNone/>
            </a:pPr>
            <a:r>
              <a:rPr lang="en-GB" sz="2400" dirty="0">
                <a:solidFill>
                  <a:srgbClr val="5AA3D9"/>
                </a:solidFill>
              </a:rPr>
              <a:t>Advantage</a:t>
            </a:r>
            <a:r>
              <a:rPr lang="fr-CH" sz="2400" dirty="0">
                <a:solidFill>
                  <a:srgbClr val="5AA3D9"/>
                </a:solidFill>
              </a:rPr>
              <a:t> of the </a:t>
            </a:r>
            <a:r>
              <a:rPr lang="en-GB" sz="2400" dirty="0">
                <a:solidFill>
                  <a:srgbClr val="5AA3D9"/>
                </a:solidFill>
              </a:rPr>
              <a:t>contract</a:t>
            </a:r>
            <a:r>
              <a:rPr lang="fr-CH" sz="2400" dirty="0">
                <a:solidFill>
                  <a:srgbClr val="5AA3D9"/>
                </a:solidFill>
              </a:rPr>
              <a:t>: </a:t>
            </a:r>
          </a:p>
          <a:p>
            <a:pPr>
              <a:buClr>
                <a:srgbClr val="5AA3D9"/>
              </a:buClr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rgbClr val="0070C0"/>
                </a:solidFill>
              </a:rPr>
              <a:t>Orders</a:t>
            </a:r>
            <a:r>
              <a:rPr lang="fr-CH" sz="2400" dirty="0">
                <a:solidFill>
                  <a:srgbClr val="0070C0"/>
                </a:solidFill>
              </a:rPr>
              <a:t> &lt;5kCHF </a:t>
            </a:r>
            <a:r>
              <a:rPr lang="fr-CH" sz="2400" dirty="0">
                <a:solidFill>
                  <a:srgbClr val="5AA3D9"/>
                </a:solidFill>
              </a:rPr>
              <a:t>are </a:t>
            </a:r>
            <a:r>
              <a:rPr lang="en-GB" sz="2400" dirty="0">
                <a:solidFill>
                  <a:srgbClr val="5AA3D9"/>
                </a:solidFill>
              </a:rPr>
              <a:t>managed</a:t>
            </a:r>
            <a:r>
              <a:rPr lang="fr-CH" sz="2400" dirty="0">
                <a:solidFill>
                  <a:srgbClr val="5AA3D9"/>
                </a:solidFill>
              </a:rPr>
              <a:t> as </a:t>
            </a:r>
            <a:r>
              <a:rPr lang="en-GB" sz="2400" dirty="0">
                <a:solidFill>
                  <a:srgbClr val="5AA3D9"/>
                </a:solidFill>
              </a:rPr>
              <a:t>small orders by purchasing office (</a:t>
            </a:r>
            <a:r>
              <a:rPr lang="en-GB" sz="2400" dirty="0">
                <a:solidFill>
                  <a:srgbClr val="0070C0"/>
                </a:solidFill>
              </a:rPr>
              <a:t>instead of &lt;1kCHF</a:t>
            </a:r>
            <a:r>
              <a:rPr lang="en-GB" sz="2400" dirty="0">
                <a:solidFill>
                  <a:srgbClr val="5AA3D9"/>
                </a:solidFill>
              </a:rPr>
              <a:t>)</a:t>
            </a:r>
          </a:p>
          <a:p>
            <a:pPr>
              <a:buClr>
                <a:srgbClr val="5AA3D9"/>
              </a:buClr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rgbClr val="5AA3D9"/>
                </a:solidFill>
              </a:rPr>
              <a:t>With the </a:t>
            </a:r>
            <a:r>
              <a:rPr lang="en-GB" sz="2400" dirty="0">
                <a:solidFill>
                  <a:srgbClr val="0070C0"/>
                </a:solidFill>
              </a:rPr>
              <a:t>pricing model</a:t>
            </a:r>
            <a:r>
              <a:rPr lang="en-GB" sz="2400" dirty="0">
                <a:solidFill>
                  <a:srgbClr val="5AA3D9"/>
                </a:solidFill>
              </a:rPr>
              <a:t>, no bad surprises, the </a:t>
            </a:r>
            <a:r>
              <a:rPr lang="en-GB" sz="2400" dirty="0">
                <a:solidFill>
                  <a:srgbClr val="0070C0"/>
                </a:solidFill>
              </a:rPr>
              <a:t>costs remain under control</a:t>
            </a:r>
          </a:p>
          <a:p>
            <a:pPr>
              <a:buClr>
                <a:srgbClr val="5AA3D9"/>
              </a:buClr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rgbClr val="5AA3D9"/>
                </a:solidFill>
              </a:rPr>
              <a:t>We</a:t>
            </a:r>
            <a:r>
              <a:rPr lang="fr-CH" sz="2400" dirty="0">
                <a:solidFill>
                  <a:srgbClr val="5AA3D9"/>
                </a:solidFill>
              </a:rPr>
              <a:t> have the </a:t>
            </a:r>
            <a:r>
              <a:rPr lang="en-GB" sz="2400" dirty="0">
                <a:solidFill>
                  <a:srgbClr val="0070C0"/>
                </a:solidFill>
              </a:rPr>
              <a:t>guarantee</a:t>
            </a:r>
            <a:r>
              <a:rPr lang="fr-CH" sz="2400" dirty="0">
                <a:solidFill>
                  <a:srgbClr val="0070C0"/>
                </a:solidFill>
              </a:rPr>
              <a:t> for 3 </a:t>
            </a:r>
            <a:r>
              <a:rPr lang="en-GB" sz="2400" dirty="0">
                <a:solidFill>
                  <a:srgbClr val="0070C0"/>
                </a:solidFill>
              </a:rPr>
              <a:t>years </a:t>
            </a:r>
            <a:r>
              <a:rPr lang="fr-CH" sz="2400" dirty="0">
                <a:solidFill>
                  <a:srgbClr val="0070C0"/>
                </a:solidFill>
              </a:rPr>
              <a:t>of the </a:t>
            </a:r>
            <a:r>
              <a:rPr lang="en-GB" sz="2400" dirty="0">
                <a:solidFill>
                  <a:srgbClr val="0070C0"/>
                </a:solidFill>
              </a:rPr>
              <a:t>lowest</a:t>
            </a:r>
            <a:r>
              <a:rPr lang="fr-CH" sz="2400" dirty="0">
                <a:solidFill>
                  <a:srgbClr val="0070C0"/>
                </a:solidFill>
              </a:rPr>
              <a:t> </a:t>
            </a:r>
            <a:r>
              <a:rPr lang="en-GB" sz="2400" dirty="0">
                <a:solidFill>
                  <a:srgbClr val="0070C0"/>
                </a:solidFill>
              </a:rPr>
              <a:t>prices</a:t>
            </a:r>
            <a:r>
              <a:rPr lang="fr-CH" sz="2400" dirty="0">
                <a:solidFill>
                  <a:srgbClr val="0070C0"/>
                </a:solidFill>
              </a:rPr>
              <a:t> for the </a:t>
            </a:r>
            <a:r>
              <a:rPr lang="en-GB" sz="2400" dirty="0">
                <a:solidFill>
                  <a:srgbClr val="0070C0"/>
                </a:solidFill>
              </a:rPr>
              <a:t>quality</a:t>
            </a:r>
            <a:r>
              <a:rPr lang="fr-CH" sz="2400" dirty="0">
                <a:solidFill>
                  <a:srgbClr val="0070C0"/>
                </a:solidFill>
              </a:rPr>
              <a:t> and </a:t>
            </a:r>
            <a:r>
              <a:rPr lang="en-GB" sz="2400" dirty="0">
                <a:solidFill>
                  <a:srgbClr val="0070C0"/>
                </a:solidFill>
              </a:rPr>
              <a:t>lead-time</a:t>
            </a:r>
            <a:r>
              <a:rPr lang="fr-CH" sz="2400" dirty="0">
                <a:solidFill>
                  <a:srgbClr val="0070C0"/>
                </a:solidFill>
              </a:rPr>
              <a:t> </a:t>
            </a:r>
            <a:r>
              <a:rPr lang="en-GB" sz="2400" dirty="0">
                <a:solidFill>
                  <a:srgbClr val="0070C0"/>
                </a:solidFill>
              </a:rPr>
              <a:t>required</a:t>
            </a:r>
            <a:endParaRPr lang="fr-CH" sz="2400" dirty="0">
              <a:solidFill>
                <a:srgbClr val="0070C0"/>
              </a:solidFill>
            </a:endParaRPr>
          </a:p>
          <a:p>
            <a:pPr>
              <a:buClr>
                <a:schemeClr val="tx1"/>
              </a:buClr>
            </a:pPr>
            <a:endParaRPr lang="en-GB" sz="2400" dirty="0">
              <a:solidFill>
                <a:srgbClr val="5AA3D9"/>
              </a:solidFill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66512830-DCE8-4021-E4CC-58118FAE991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96249" y="6356350"/>
            <a:ext cx="6458284" cy="365125"/>
          </a:xfrm>
        </p:spPr>
        <p:txBody>
          <a:bodyPr/>
          <a:lstStyle/>
          <a:p>
            <a:r>
              <a:rPr lang="en-GB" dirty="0"/>
              <a:t>Thematic Industry Day-PCB and Electronics Cards Assembly Manufacturing</a:t>
            </a:r>
          </a:p>
        </p:txBody>
      </p:sp>
    </p:spTree>
    <p:extLst>
      <p:ext uri="{BB962C8B-B14F-4D97-AF65-F5344CB8AC3E}">
        <p14:creationId xmlns:p14="http://schemas.microsoft.com/office/powerpoint/2010/main" val="6122228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28/11/2023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7CD62CA-0AE7-4945-AC9D-A21532FEC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475" y="448535"/>
            <a:ext cx="10515600" cy="741780"/>
          </a:xfrm>
        </p:spPr>
        <p:txBody>
          <a:bodyPr/>
          <a:lstStyle/>
          <a:p>
            <a:r>
              <a:rPr lang="en-GB" sz="3000" b="1">
                <a:latin typeface="+mj-lt"/>
              </a:rPr>
              <a:t>PCB procurement strategy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8E30CEC-D081-4D10-9B8F-50B5AD161CF4}"/>
              </a:ext>
            </a:extLst>
          </p:cNvPr>
          <p:cNvSpPr txBox="1">
            <a:spLocks/>
          </p:cNvSpPr>
          <p:nvPr/>
        </p:nvSpPr>
        <p:spPr>
          <a:xfrm>
            <a:off x="457199" y="1312149"/>
            <a:ext cx="11020698" cy="4667421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5425" marR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5AA3D9"/>
              </a:buClr>
              <a:buSzPct val="100000"/>
              <a:buFont typeface="Arial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marR="0" indent="-22860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Arial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marR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Arial"/>
              <a:buChar char="•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Clr>
                <a:schemeClr val="tx1"/>
              </a:buClr>
              <a:buFont typeface="Arial"/>
              <a:buNone/>
            </a:pPr>
            <a:r>
              <a:rPr lang="en-GB" sz="2400" dirty="0">
                <a:solidFill>
                  <a:srgbClr val="0070C0"/>
                </a:solidFill>
              </a:rPr>
              <a:t>In parallel with the external contracts</a:t>
            </a:r>
            <a:r>
              <a:rPr lang="en-GB" sz="2400" dirty="0">
                <a:solidFill>
                  <a:srgbClr val="5AA3D9"/>
                </a:solidFill>
              </a:rPr>
              <a:t>, some productions are given to CERN PCB manufacturing plant with the Detector Technologies (DT) group in the Experimental Physics (EP) department</a:t>
            </a:r>
          </a:p>
          <a:p>
            <a:pPr marL="36576" indent="0">
              <a:buClr>
                <a:schemeClr val="tx1"/>
              </a:buClr>
              <a:buFont typeface="Arial"/>
              <a:buNone/>
            </a:pPr>
            <a:endParaRPr lang="en-GB" sz="800" dirty="0">
              <a:solidFill>
                <a:srgbClr val="5AA3D9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70C0"/>
                </a:solidFill>
              </a:rPr>
              <a:t>Low volume or prototypes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70C0"/>
                </a:solidFill>
              </a:rPr>
              <a:t>Fast Track </a:t>
            </a:r>
            <a:r>
              <a:rPr lang="en-GB" sz="2400" dirty="0">
                <a:solidFill>
                  <a:srgbClr val="5AA3D9"/>
                </a:solidFill>
              </a:rPr>
              <a:t>production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70C0"/>
                </a:solidFill>
              </a:rPr>
              <a:t>Specific designs</a:t>
            </a:r>
            <a:r>
              <a:rPr lang="en-GB" sz="2400" dirty="0">
                <a:solidFill>
                  <a:srgbClr val="5AA3D9"/>
                </a:solidFill>
              </a:rPr>
              <a:t>, too risky to subcontract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70C0"/>
                </a:solidFill>
              </a:rPr>
              <a:t>Process validation </a:t>
            </a:r>
            <a:r>
              <a:rPr lang="en-GB" sz="2400" dirty="0">
                <a:solidFill>
                  <a:srgbClr val="5AA3D9"/>
                </a:solidFill>
              </a:rPr>
              <a:t>and trials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800" dirty="0">
              <a:solidFill>
                <a:srgbClr val="5AA3D9"/>
              </a:solidFill>
            </a:endParaRPr>
          </a:p>
          <a:p>
            <a:pPr marL="36576" indent="0">
              <a:buClr>
                <a:schemeClr val="tx1"/>
              </a:buClr>
              <a:buFont typeface="Arial"/>
              <a:buNone/>
            </a:pPr>
            <a:r>
              <a:rPr lang="en-GB" sz="2400" dirty="0">
                <a:solidFill>
                  <a:srgbClr val="5AA3D9"/>
                </a:solidFill>
              </a:rPr>
              <a:t>Chemical processes must be maintained operational by </a:t>
            </a:r>
            <a:r>
              <a:rPr lang="en-GB" sz="2400" dirty="0">
                <a:solidFill>
                  <a:srgbClr val="0070C0"/>
                </a:solidFill>
              </a:rPr>
              <a:t>EP-DT</a:t>
            </a:r>
            <a:r>
              <a:rPr lang="en-GB" sz="2400" dirty="0">
                <a:solidFill>
                  <a:srgbClr val="5AA3D9"/>
                </a:solidFill>
              </a:rPr>
              <a:t> and in perfect conditions for </a:t>
            </a:r>
            <a:r>
              <a:rPr lang="en-GB" sz="2400" dirty="0">
                <a:solidFill>
                  <a:srgbClr val="0070C0"/>
                </a:solidFill>
              </a:rPr>
              <a:t>manufacturing of physics detectors</a:t>
            </a:r>
            <a:r>
              <a:rPr lang="en-GB" sz="2400" dirty="0">
                <a:solidFill>
                  <a:srgbClr val="5AA3D9"/>
                </a:solidFill>
              </a:rPr>
              <a:t>. Our PCB production requests help to maintain the minimum workload and the machines/chemicals “operational”</a:t>
            </a:r>
            <a:endParaRPr lang="en-GB" dirty="0">
              <a:solidFill>
                <a:srgbClr val="5AA3D9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3791A98-7252-4865-9DF7-BCB37A8B0A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2075" y="2079588"/>
            <a:ext cx="4505302" cy="2642807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0551EFE-81BF-39B6-F35B-71E927CFF49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96249" y="6356350"/>
            <a:ext cx="6458284" cy="365125"/>
          </a:xfrm>
        </p:spPr>
        <p:txBody>
          <a:bodyPr/>
          <a:lstStyle/>
          <a:p>
            <a:r>
              <a:rPr lang="en-GB" dirty="0"/>
              <a:t>Thematic Industry Day-PCB and Electronics Cards Assembly Manufacturing</a:t>
            </a:r>
          </a:p>
        </p:txBody>
      </p:sp>
    </p:spTree>
    <p:extLst>
      <p:ext uri="{BB962C8B-B14F-4D97-AF65-F5344CB8AC3E}">
        <p14:creationId xmlns:p14="http://schemas.microsoft.com/office/powerpoint/2010/main" val="19423403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E9816-6F2A-4873-B3B5-56956B010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49" y="1594912"/>
            <a:ext cx="8830547" cy="2338726"/>
          </a:xfrm>
        </p:spPr>
        <p:txBody>
          <a:bodyPr>
            <a:normAutofit/>
          </a:bodyPr>
          <a:lstStyle/>
          <a:p>
            <a:br>
              <a:rPr lang="fr-FR"/>
            </a:br>
            <a:endParaRPr lang="fr-F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5C65CA-F3DB-43B3-B0B4-850D50B0C0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249" y="3429000"/>
            <a:ext cx="8076475" cy="1066688"/>
          </a:xfrm>
        </p:spPr>
        <p:txBody>
          <a:bodyPr>
            <a:normAutofit/>
          </a:bodyPr>
          <a:lstStyle/>
          <a:p>
            <a:pPr marL="36576"/>
            <a:r>
              <a:rPr lang="en-GB" sz="2800" b="1" dirty="0">
                <a:solidFill>
                  <a:srgbClr val="5AA3D9"/>
                </a:solidFill>
              </a:rPr>
              <a:t>Assembly and integration of electronic modules, by subcontracting or internally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F2A2F7-FAC6-4A70-BC58-CE5A1577695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58"/>
          <a:stretch/>
        </p:blipFill>
        <p:spPr>
          <a:xfrm>
            <a:off x="7796448" y="4270342"/>
            <a:ext cx="4345278" cy="2517265"/>
          </a:xfrm>
          <a:prstGeom prst="rect">
            <a:avLst/>
          </a:prstGeom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C8359115-DF32-49B8-8ECD-541716B6CCD8}"/>
              </a:ext>
            </a:extLst>
          </p:cNvPr>
          <p:cNvGrpSpPr/>
          <p:nvPr/>
        </p:nvGrpSpPr>
        <p:grpSpPr>
          <a:xfrm>
            <a:off x="-28280" y="245101"/>
            <a:ext cx="8540684" cy="1668542"/>
            <a:chOff x="17559" y="2168165"/>
            <a:chExt cx="12046515" cy="2343148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10AEB459-9FA0-418D-8AEC-7D70A47C43D9}"/>
                </a:ext>
              </a:extLst>
            </p:cNvPr>
            <p:cNvGrpSpPr/>
            <p:nvPr/>
          </p:nvGrpSpPr>
          <p:grpSpPr>
            <a:xfrm>
              <a:off x="17559" y="2168165"/>
              <a:ext cx="12046515" cy="2343148"/>
              <a:chOff x="17559" y="2168165"/>
              <a:chExt cx="12046515" cy="2343148"/>
            </a:xfrm>
          </p:grpSpPr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073A3CAE-EF22-4820-B8FD-24D578EB8C96}"/>
                  </a:ext>
                </a:extLst>
              </p:cNvPr>
              <p:cNvSpPr/>
              <p:nvPr/>
            </p:nvSpPr>
            <p:spPr>
              <a:xfrm>
                <a:off x="17559" y="2168165"/>
                <a:ext cx="12046515" cy="2343148"/>
              </a:xfrm>
              <a:prstGeom prst="rect">
                <a:avLst/>
              </a:prstGeom>
              <a:noFill/>
              <a:ln w="47625">
                <a:solidFill>
                  <a:schemeClr val="accent1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/>
              </a:p>
            </p:txBody>
          </p:sp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8E922F6B-93CE-40AD-B197-760B1C5559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23681" y="3482757"/>
                <a:ext cx="1202127" cy="955614"/>
              </a:xfrm>
              <a:prstGeom prst="rect">
                <a:avLst/>
              </a:prstGeom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B8042EB5-A570-44F6-A944-27C958FE1FB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914290" y="3723805"/>
                <a:ext cx="1091799" cy="710049"/>
              </a:xfrm>
              <a:prstGeom prst="rect">
                <a:avLst/>
              </a:prstGeom>
            </p:spPr>
          </p:pic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7E92A6A0-676C-4376-A693-346E60154B54}"/>
                  </a:ext>
                </a:extLst>
              </p:cNvPr>
              <p:cNvSpPr/>
              <p:nvPr/>
            </p:nvSpPr>
            <p:spPr>
              <a:xfrm>
                <a:off x="99644" y="2624714"/>
                <a:ext cx="1914627" cy="1819110"/>
              </a:xfrm>
              <a:prstGeom prst="rect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42" name="TextBox 7">
                <a:extLst>
                  <a:ext uri="{FF2B5EF4-FFF2-40B4-BE49-F238E27FC236}">
                    <a16:creationId xmlns:a16="http://schemas.microsoft.com/office/drawing/2014/main" id="{624E048B-6BAC-40FF-B2A7-AE2DA8CD8766}"/>
                  </a:ext>
                </a:extLst>
              </p:cNvPr>
              <p:cNvSpPr txBox="1"/>
              <p:nvPr/>
            </p:nvSpPr>
            <p:spPr>
              <a:xfrm>
                <a:off x="240774" y="2626412"/>
                <a:ext cx="1684141" cy="3241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900" dirty="0">
                    <a:solidFill>
                      <a:srgbClr val="5AA3D9"/>
                    </a:solidFill>
                  </a:rPr>
                  <a:t>Schematic Libraries </a:t>
                </a:r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5092B519-2698-41E1-81A2-69FE49B8599C}"/>
                  </a:ext>
                </a:extLst>
              </p:cNvPr>
              <p:cNvSpPr/>
              <p:nvPr/>
            </p:nvSpPr>
            <p:spPr>
              <a:xfrm>
                <a:off x="2091461" y="2624714"/>
                <a:ext cx="1914627" cy="1819110"/>
              </a:xfrm>
              <a:prstGeom prst="rect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44" name="TextBox 15">
                <a:extLst>
                  <a:ext uri="{FF2B5EF4-FFF2-40B4-BE49-F238E27FC236}">
                    <a16:creationId xmlns:a16="http://schemas.microsoft.com/office/drawing/2014/main" id="{A2A696DE-F752-4000-A035-E0E82618CA23}"/>
                  </a:ext>
                </a:extLst>
              </p:cNvPr>
              <p:cNvSpPr txBox="1"/>
              <p:nvPr/>
            </p:nvSpPr>
            <p:spPr>
              <a:xfrm>
                <a:off x="2428584" y="2618407"/>
                <a:ext cx="1474980" cy="2420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900" dirty="0">
                    <a:solidFill>
                      <a:srgbClr val="5AA3D9"/>
                    </a:solidFill>
                  </a:rPr>
                  <a:t>PCB Libraries</a:t>
                </a: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90B2F73F-7420-408D-957F-0256542049A3}"/>
                  </a:ext>
                </a:extLst>
              </p:cNvPr>
              <p:cNvSpPr/>
              <p:nvPr/>
            </p:nvSpPr>
            <p:spPr>
              <a:xfrm>
                <a:off x="4087269" y="2624714"/>
                <a:ext cx="1914627" cy="1819110"/>
              </a:xfrm>
              <a:prstGeom prst="rect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46" name="TextBox 18">
                <a:extLst>
                  <a:ext uri="{FF2B5EF4-FFF2-40B4-BE49-F238E27FC236}">
                    <a16:creationId xmlns:a16="http://schemas.microsoft.com/office/drawing/2014/main" id="{3119D6A8-8F38-452D-866A-C894E48ABAE6}"/>
                  </a:ext>
                </a:extLst>
              </p:cNvPr>
              <p:cNvSpPr txBox="1"/>
              <p:nvPr/>
            </p:nvSpPr>
            <p:spPr>
              <a:xfrm>
                <a:off x="4110355" y="2618407"/>
                <a:ext cx="2138700" cy="3241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900" dirty="0">
                    <a:solidFill>
                      <a:srgbClr val="5AA3D9"/>
                    </a:solidFill>
                  </a:rPr>
                  <a:t>Layout and integration</a:t>
                </a:r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ACC63131-B8D3-4385-BF2C-C8D733F23CB8}"/>
                  </a:ext>
                </a:extLst>
              </p:cNvPr>
              <p:cNvSpPr/>
              <p:nvPr/>
            </p:nvSpPr>
            <p:spPr>
              <a:xfrm>
                <a:off x="6083077" y="2628264"/>
                <a:ext cx="1914627" cy="1819110"/>
              </a:xfrm>
              <a:prstGeom prst="rect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48" name="TextBox 21">
                <a:extLst>
                  <a:ext uri="{FF2B5EF4-FFF2-40B4-BE49-F238E27FC236}">
                    <a16:creationId xmlns:a16="http://schemas.microsoft.com/office/drawing/2014/main" id="{DB912B53-E4F8-49C2-8DA3-9A53AF9B1923}"/>
                  </a:ext>
                </a:extLst>
              </p:cNvPr>
              <p:cNvSpPr txBox="1"/>
              <p:nvPr/>
            </p:nvSpPr>
            <p:spPr>
              <a:xfrm>
                <a:off x="6148307" y="2590283"/>
                <a:ext cx="1860183" cy="518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900" dirty="0">
                    <a:solidFill>
                      <a:srgbClr val="5AA3D9"/>
                    </a:solidFill>
                  </a:rPr>
                  <a:t>PCB procurement and </a:t>
                </a:r>
              </a:p>
              <a:p>
                <a:r>
                  <a:rPr lang="en-GB" sz="900" dirty="0">
                    <a:solidFill>
                      <a:srgbClr val="5AA3D9"/>
                    </a:solidFill>
                  </a:rPr>
                  <a:t>some components</a:t>
                </a: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5029DB5D-2CA1-4F6B-8366-3F470C37BE96}"/>
                  </a:ext>
                </a:extLst>
              </p:cNvPr>
              <p:cNvSpPr/>
              <p:nvPr/>
            </p:nvSpPr>
            <p:spPr>
              <a:xfrm>
                <a:off x="8069292" y="2637265"/>
                <a:ext cx="1914627" cy="1819110"/>
              </a:xfrm>
              <a:prstGeom prst="rect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50" name="TextBox 24">
                <a:extLst>
                  <a:ext uri="{FF2B5EF4-FFF2-40B4-BE49-F238E27FC236}">
                    <a16:creationId xmlns:a16="http://schemas.microsoft.com/office/drawing/2014/main" id="{DB7E71D1-BEA3-444C-A69E-05DBB3DD4D93}"/>
                  </a:ext>
                </a:extLst>
              </p:cNvPr>
              <p:cNvSpPr txBox="1"/>
              <p:nvPr/>
            </p:nvSpPr>
            <p:spPr>
              <a:xfrm>
                <a:off x="8391273" y="2646103"/>
                <a:ext cx="1397095" cy="3241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900" dirty="0">
                    <a:solidFill>
                      <a:srgbClr val="5AA3D9"/>
                    </a:solidFill>
                  </a:rPr>
                  <a:t>PCB assembly</a:t>
                </a:r>
              </a:p>
            </p:txBody>
          </p:sp>
          <p:pic>
            <p:nvPicPr>
              <p:cNvPr id="51" name="Picture 50">
                <a:extLst>
                  <a:ext uri="{FF2B5EF4-FFF2-40B4-BE49-F238E27FC236}">
                    <a16:creationId xmlns:a16="http://schemas.microsoft.com/office/drawing/2014/main" id="{28BB5563-35E2-48EC-855F-440C718E59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111661" y="2882000"/>
                <a:ext cx="999216" cy="1022829"/>
              </a:xfrm>
              <a:prstGeom prst="rect">
                <a:avLst/>
              </a:prstGeom>
            </p:spPr>
          </p:pic>
          <p:pic>
            <p:nvPicPr>
              <p:cNvPr id="52" name="Picture 51">
                <a:extLst>
                  <a:ext uri="{FF2B5EF4-FFF2-40B4-BE49-F238E27FC236}">
                    <a16:creationId xmlns:a16="http://schemas.microsoft.com/office/drawing/2014/main" id="{834E9E02-CF7B-4B0D-BF86-8103957748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 rot="5400000">
                <a:off x="4256589" y="2852634"/>
                <a:ext cx="720528" cy="944927"/>
              </a:xfrm>
              <a:prstGeom prst="rect">
                <a:avLst/>
              </a:prstGeom>
            </p:spPr>
          </p:pic>
          <p:sp>
            <p:nvSpPr>
              <p:cNvPr id="53" name="TextBox 15">
                <a:extLst>
                  <a:ext uri="{FF2B5EF4-FFF2-40B4-BE49-F238E27FC236}">
                    <a16:creationId xmlns:a16="http://schemas.microsoft.com/office/drawing/2014/main" id="{50C6DD63-AF01-4597-9876-00B9DB1BFD69}"/>
                  </a:ext>
                </a:extLst>
              </p:cNvPr>
              <p:cNvSpPr txBox="1"/>
              <p:nvPr/>
            </p:nvSpPr>
            <p:spPr>
              <a:xfrm>
                <a:off x="3044903" y="3506560"/>
                <a:ext cx="1085533" cy="2582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000" dirty="0">
                    <a:solidFill>
                      <a:srgbClr val="5AA3D9"/>
                    </a:solidFill>
                  </a:rPr>
                  <a:t>3D Model</a:t>
                </a:r>
              </a:p>
            </p:txBody>
          </p:sp>
          <p:pic>
            <p:nvPicPr>
              <p:cNvPr id="54" name="Picture 53">
                <a:extLst>
                  <a:ext uri="{FF2B5EF4-FFF2-40B4-BE49-F238E27FC236}">
                    <a16:creationId xmlns:a16="http://schemas.microsoft.com/office/drawing/2014/main" id="{A1E521F3-CD37-4CF8-941C-18B7ABEE63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123500" y="3094208"/>
                <a:ext cx="1300050" cy="1237445"/>
              </a:xfrm>
              <a:prstGeom prst="rect">
                <a:avLst/>
              </a:prstGeom>
            </p:spPr>
          </p:pic>
          <p:pic>
            <p:nvPicPr>
              <p:cNvPr id="55" name="Picture 54">
                <a:extLst>
                  <a:ext uri="{FF2B5EF4-FFF2-40B4-BE49-F238E27FC236}">
                    <a16:creationId xmlns:a16="http://schemas.microsoft.com/office/drawing/2014/main" id="{FF671911-A93F-4121-B0C4-81FF4AD66E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 rot="5400000">
                <a:off x="7116913" y="3474658"/>
                <a:ext cx="1244751" cy="488302"/>
              </a:xfrm>
              <a:prstGeom prst="rect">
                <a:avLst/>
              </a:prstGeom>
            </p:spPr>
          </p:pic>
          <p:pic>
            <p:nvPicPr>
              <p:cNvPr id="56" name="Picture 55">
                <a:extLst>
                  <a:ext uri="{FF2B5EF4-FFF2-40B4-BE49-F238E27FC236}">
                    <a16:creationId xmlns:a16="http://schemas.microsoft.com/office/drawing/2014/main" id="{1BA57045-8BDB-45DD-97B7-AC1181C9FF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302685" y="3025201"/>
                <a:ext cx="1537357" cy="1365591"/>
              </a:xfrm>
              <a:prstGeom prst="rect">
                <a:avLst/>
              </a:prstGeom>
              <a:ln w="38100">
                <a:solidFill>
                  <a:schemeClr val="bg1"/>
                </a:solidFill>
              </a:ln>
            </p:spPr>
          </p:pic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65B9DB88-A1C2-4512-A532-2E13022D21D5}"/>
                  </a:ext>
                </a:extLst>
              </p:cNvPr>
              <p:cNvSpPr/>
              <p:nvPr/>
            </p:nvSpPr>
            <p:spPr>
              <a:xfrm>
                <a:off x="10055507" y="2639679"/>
                <a:ext cx="1914627" cy="1819110"/>
              </a:xfrm>
              <a:prstGeom prst="rect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58" name="TextBox 24">
                <a:extLst>
                  <a:ext uri="{FF2B5EF4-FFF2-40B4-BE49-F238E27FC236}">
                    <a16:creationId xmlns:a16="http://schemas.microsoft.com/office/drawing/2014/main" id="{4AF44AC6-C70A-4AB4-AE35-6FF7FBD17C76}"/>
                  </a:ext>
                </a:extLst>
              </p:cNvPr>
              <p:cNvSpPr txBox="1"/>
              <p:nvPr/>
            </p:nvSpPr>
            <p:spPr>
              <a:xfrm>
                <a:off x="10037106" y="2634033"/>
                <a:ext cx="2012810" cy="475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800" dirty="0">
                    <a:solidFill>
                      <a:srgbClr val="5AA3D9"/>
                    </a:solidFill>
                  </a:rPr>
                  <a:t>Mechanical production in collaboration with EN-MME</a:t>
                </a:r>
              </a:p>
            </p:txBody>
          </p:sp>
          <p:pic>
            <p:nvPicPr>
              <p:cNvPr id="59" name="Picture 58" descr="Table&#10;&#10;Description automatically generated">
                <a:extLst>
                  <a:ext uri="{FF2B5EF4-FFF2-40B4-BE49-F238E27FC236}">
                    <a16:creationId xmlns:a16="http://schemas.microsoft.com/office/drawing/2014/main" id="{3BA62108-09CE-42F3-A965-A6EA8271147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/>
              <a:srcRect l="1" r="1484"/>
              <a:stretch/>
            </p:blipFill>
            <p:spPr bwMode="auto">
              <a:xfrm>
                <a:off x="491093" y="2909416"/>
                <a:ext cx="1053318" cy="1286539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60" name="Picture 59">
                <a:extLst>
                  <a:ext uri="{FF2B5EF4-FFF2-40B4-BE49-F238E27FC236}">
                    <a16:creationId xmlns:a16="http://schemas.microsoft.com/office/drawing/2014/main" id="{08D129A5-D6B9-4873-B467-54BC5F4C03C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1617951" y="3127297"/>
                <a:ext cx="136718" cy="1220405"/>
              </a:xfrm>
              <a:prstGeom prst="rect">
                <a:avLst/>
              </a:prstGeom>
            </p:spPr>
          </p:pic>
          <p:pic>
            <p:nvPicPr>
              <p:cNvPr id="61" name="Picture 60">
                <a:extLst>
                  <a:ext uri="{FF2B5EF4-FFF2-40B4-BE49-F238E27FC236}">
                    <a16:creationId xmlns:a16="http://schemas.microsoft.com/office/drawing/2014/main" id="{DBF53830-C556-4FAF-AC37-F2789E9370E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0189011" y="3051328"/>
                <a:ext cx="827541" cy="1377307"/>
              </a:xfrm>
              <a:prstGeom prst="rect">
                <a:avLst/>
              </a:prstGeom>
            </p:spPr>
          </p:pic>
          <p:sp>
            <p:nvSpPr>
              <p:cNvPr id="62" name="Arrow: Right 61">
                <a:extLst>
                  <a:ext uri="{FF2B5EF4-FFF2-40B4-BE49-F238E27FC236}">
                    <a16:creationId xmlns:a16="http://schemas.microsoft.com/office/drawing/2014/main" id="{BAA93E67-FBAB-4F98-996E-ADEDA4F97301}"/>
                  </a:ext>
                </a:extLst>
              </p:cNvPr>
              <p:cNvSpPr/>
              <p:nvPr/>
            </p:nvSpPr>
            <p:spPr>
              <a:xfrm>
                <a:off x="11118211" y="3561806"/>
                <a:ext cx="342416" cy="186551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15A133D-6237-40A8-A252-BD9BC571FC26}"/>
                </a:ext>
              </a:extLst>
            </p:cNvPr>
            <p:cNvSpPr txBox="1"/>
            <p:nvPr/>
          </p:nvSpPr>
          <p:spPr>
            <a:xfrm>
              <a:off x="4143927" y="2214398"/>
              <a:ext cx="38395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rgbClr val="5AA3D9"/>
                  </a:solidFill>
                </a:rPr>
                <a:t>BE-CEM-EPR Electronics Service</a:t>
              </a:r>
            </a:p>
          </p:txBody>
        </p:sp>
      </p:grpSp>
      <p:pic>
        <p:nvPicPr>
          <p:cNvPr id="63" name="Graphic 62" descr="Checkmark with solid fill">
            <a:extLst>
              <a:ext uri="{FF2B5EF4-FFF2-40B4-BE49-F238E27FC236}">
                <a16:creationId xmlns:a16="http://schemas.microsoft.com/office/drawing/2014/main" id="{E3AAD23C-75F0-4C41-81E6-71FBEE49CB9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962382" y="77467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2595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28/11/2023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7CD62CA-0AE7-4945-AC9D-A21532FEC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475" y="448535"/>
            <a:ext cx="10515600" cy="741780"/>
          </a:xfrm>
        </p:spPr>
        <p:txBody>
          <a:bodyPr/>
          <a:lstStyle/>
          <a:p>
            <a:r>
              <a:rPr lang="en-US" sz="3000" b="1" dirty="0"/>
              <a:t>Electronic assembly procurement strategy</a:t>
            </a:r>
            <a:endParaRPr lang="fr-CH" sz="3000" b="1" dirty="0">
              <a:latin typeface="+mj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AE4C9AF-AA98-4C2C-B04D-0A4682D86C00}"/>
              </a:ext>
            </a:extLst>
          </p:cNvPr>
          <p:cNvSpPr/>
          <p:nvPr/>
        </p:nvSpPr>
        <p:spPr>
          <a:xfrm>
            <a:off x="90086" y="1213008"/>
            <a:ext cx="11309433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5AA3D9"/>
                </a:solidFill>
              </a:rPr>
              <a:t> </a:t>
            </a:r>
            <a:r>
              <a:rPr lang="en-US" sz="2000" dirty="0">
                <a:solidFill>
                  <a:srgbClr val="0070C0"/>
                </a:solidFill>
              </a:rPr>
              <a:t>	3 categories of assemblies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5AA3D9"/>
                </a:solidFill>
              </a:rPr>
              <a:t> </a:t>
            </a:r>
            <a:r>
              <a:rPr lang="en-US" sz="2000" dirty="0">
                <a:solidFill>
                  <a:srgbClr val="0070C0"/>
                </a:solidFill>
              </a:rPr>
              <a:t>Simple</a:t>
            </a:r>
            <a:r>
              <a:rPr lang="en-US" sz="2000" dirty="0">
                <a:solidFill>
                  <a:srgbClr val="5AA3D9"/>
                </a:solidFill>
              </a:rPr>
              <a:t>: through hole components, low density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5AA3D9"/>
                </a:solidFill>
              </a:rPr>
              <a:t> </a:t>
            </a:r>
            <a:r>
              <a:rPr lang="en-US" sz="2000" dirty="0">
                <a:solidFill>
                  <a:srgbClr val="0070C0"/>
                </a:solidFill>
              </a:rPr>
              <a:t>Intermediate</a:t>
            </a:r>
            <a:r>
              <a:rPr lang="en-US" sz="2000" dirty="0">
                <a:solidFill>
                  <a:srgbClr val="5AA3D9"/>
                </a:solidFill>
              </a:rPr>
              <a:t>: Through hole and simple SMD components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5AA3D9"/>
                </a:solidFill>
              </a:rPr>
              <a:t> </a:t>
            </a:r>
            <a:r>
              <a:rPr lang="en-US" sz="2000" dirty="0">
                <a:solidFill>
                  <a:srgbClr val="0070C0"/>
                </a:solidFill>
              </a:rPr>
              <a:t>Complex</a:t>
            </a:r>
            <a:r>
              <a:rPr lang="en-US" sz="2000" dirty="0">
                <a:solidFill>
                  <a:srgbClr val="5AA3D9"/>
                </a:solidFill>
              </a:rPr>
              <a:t>: BGA, QFN, LGA packages</a:t>
            </a:r>
          </a:p>
          <a:p>
            <a:pPr lvl="2"/>
            <a:endParaRPr lang="en-US" sz="2000" dirty="0">
              <a:solidFill>
                <a:srgbClr val="5AA3D9"/>
              </a:solidFill>
            </a:endParaRPr>
          </a:p>
          <a:p>
            <a:pPr marL="896938" lvl="1" indent="-439738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</a:rPr>
              <a:t>Each category </a:t>
            </a:r>
            <a:r>
              <a:rPr lang="en-US" sz="2000" dirty="0">
                <a:solidFill>
                  <a:srgbClr val="5AA3D9"/>
                </a:solidFill>
              </a:rPr>
              <a:t>has its assembly requirements, </a:t>
            </a:r>
            <a:r>
              <a:rPr lang="en-US" sz="2000" dirty="0">
                <a:solidFill>
                  <a:srgbClr val="0070C0"/>
                </a:solidFill>
              </a:rPr>
              <a:t>leading to </a:t>
            </a:r>
          </a:p>
          <a:p>
            <a:pPr lvl="1"/>
            <a:r>
              <a:rPr lang="en-US" sz="2000" dirty="0">
                <a:solidFill>
                  <a:srgbClr val="0070C0"/>
                </a:solidFill>
              </a:rPr>
              <a:t>	different processes and equipment</a:t>
            </a:r>
          </a:p>
          <a:p>
            <a:pPr lvl="1"/>
            <a:endParaRPr lang="en-US" sz="2000" dirty="0">
              <a:solidFill>
                <a:srgbClr val="5AA3D9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5AA3D9"/>
                </a:solidFill>
              </a:rPr>
              <a:t> 	A firm equipped for the assembly of complex boards </a:t>
            </a:r>
          </a:p>
          <a:p>
            <a:pPr lvl="1"/>
            <a:r>
              <a:rPr lang="en-US" sz="2000" dirty="0">
                <a:solidFill>
                  <a:srgbClr val="5AA3D9"/>
                </a:solidFill>
              </a:rPr>
              <a:t>	will not be competitive for simple ones</a:t>
            </a:r>
          </a:p>
          <a:p>
            <a:pPr lvl="1"/>
            <a:endParaRPr lang="en-US" sz="2000" dirty="0">
              <a:solidFill>
                <a:srgbClr val="5AA3D9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5AA3D9"/>
                </a:solidFill>
              </a:rPr>
              <a:t> 	</a:t>
            </a:r>
            <a:r>
              <a:rPr lang="en-US" sz="2000" dirty="0">
                <a:solidFill>
                  <a:srgbClr val="0070C0"/>
                </a:solidFill>
              </a:rPr>
              <a:t>Urgent projects </a:t>
            </a:r>
            <a:r>
              <a:rPr lang="en-US" sz="2000" dirty="0">
                <a:solidFill>
                  <a:srgbClr val="5AA3D9"/>
                </a:solidFill>
              </a:rPr>
              <a:t>often require </a:t>
            </a:r>
            <a:r>
              <a:rPr lang="en-US" sz="2000" dirty="0">
                <a:solidFill>
                  <a:srgbClr val="0070C0"/>
                </a:solidFill>
              </a:rPr>
              <a:t>proximity to the firm</a:t>
            </a:r>
          </a:p>
          <a:p>
            <a:pPr lvl="1"/>
            <a:endParaRPr lang="en-US" sz="2000" dirty="0">
              <a:solidFill>
                <a:srgbClr val="5AA3D9"/>
              </a:solidFill>
            </a:endParaRPr>
          </a:p>
          <a:p>
            <a:pPr marL="896938" lvl="1" indent="-439738">
              <a:buFont typeface="Arial" panose="020B0604020202020204" pitchFamily="34" charset="0"/>
              <a:buChar char="•"/>
            </a:pPr>
            <a:r>
              <a:rPr lang="en-AU" sz="2000" dirty="0">
                <a:solidFill>
                  <a:srgbClr val="5AA3D9"/>
                </a:solidFill>
              </a:rPr>
              <a:t>Too varied to establish a standard pricing model and create an Open Contract. </a:t>
            </a:r>
            <a:r>
              <a:rPr lang="en-US" sz="2000" dirty="0">
                <a:solidFill>
                  <a:srgbClr val="5AA3D9"/>
                </a:solidFill>
              </a:rPr>
              <a:t>An Open Contract requires a pricing model to guarantee the best cost at any time and for any project. </a:t>
            </a:r>
            <a:r>
              <a:rPr lang="en-US" sz="2000" dirty="0">
                <a:solidFill>
                  <a:srgbClr val="0070C0"/>
                </a:solidFill>
              </a:rPr>
              <a:t>For assembly, a price model is not easy to establish or will be too expensive</a:t>
            </a:r>
            <a:endParaRPr lang="en-US" sz="2000" dirty="0">
              <a:solidFill>
                <a:srgbClr val="5AA3D9"/>
              </a:solidFill>
            </a:endParaRPr>
          </a:p>
          <a:p>
            <a:pPr lvl="1"/>
            <a:endParaRPr lang="en-US" sz="2000" dirty="0">
              <a:solidFill>
                <a:srgbClr val="5AA3D9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43C743-D4F0-5B81-3FB1-EE2B29111E54}"/>
              </a:ext>
            </a:extLst>
          </p:cNvPr>
          <p:cNvGrpSpPr/>
          <p:nvPr/>
        </p:nvGrpSpPr>
        <p:grpSpPr>
          <a:xfrm>
            <a:off x="8097867" y="1293953"/>
            <a:ext cx="3828081" cy="3733503"/>
            <a:chOff x="6125520" y="1244490"/>
            <a:chExt cx="5134879" cy="495324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5314A1A-A9F6-74B1-3B31-EF4C1ED746E0}"/>
                </a:ext>
              </a:extLst>
            </p:cNvPr>
            <p:cNvSpPr txBox="1"/>
            <p:nvPr/>
          </p:nvSpPr>
          <p:spPr>
            <a:xfrm>
              <a:off x="7170936" y="5889956"/>
              <a:ext cx="370113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dirty="0">
                  <a:solidFill>
                    <a:srgbClr val="5AA3D9"/>
                  </a:solidFill>
                </a:rPr>
                <a:t>LHC ADT Beam Position Module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DEF9249-6444-13A9-65F3-2ABE77F320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51233" y="1018777"/>
              <a:ext cx="4683453" cy="5134879"/>
            </a:xfrm>
            <a:prstGeom prst="rect">
              <a:avLst/>
            </a:prstGeom>
          </p:spPr>
        </p:pic>
      </p:grp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A7D07E9A-3084-FCBA-43C5-840C849D1E0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96249" y="6356350"/>
            <a:ext cx="6458284" cy="365125"/>
          </a:xfrm>
        </p:spPr>
        <p:txBody>
          <a:bodyPr/>
          <a:lstStyle/>
          <a:p>
            <a:r>
              <a:rPr lang="en-GB" dirty="0"/>
              <a:t>Thematic Industry Day-PCB and Electronics Cards Assembly Manufacturing</a:t>
            </a:r>
          </a:p>
        </p:txBody>
      </p:sp>
    </p:spTree>
    <p:extLst>
      <p:ext uri="{BB962C8B-B14F-4D97-AF65-F5344CB8AC3E}">
        <p14:creationId xmlns:p14="http://schemas.microsoft.com/office/powerpoint/2010/main" val="17982181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7695FB-2AA5-55D5-2800-2BE4AFCF92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6615" y="387458"/>
            <a:ext cx="4051742" cy="278150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28/11/2023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7CD62CA-0AE7-4945-AC9D-A21532FEC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475" y="471782"/>
            <a:ext cx="10515600" cy="741780"/>
          </a:xfrm>
        </p:spPr>
        <p:txBody>
          <a:bodyPr/>
          <a:lstStyle/>
          <a:p>
            <a:r>
              <a:rPr lang="en-US" sz="3000" b="1" dirty="0"/>
              <a:t>Electronic </a:t>
            </a:r>
            <a:r>
              <a:rPr lang="en-AU" sz="3000" b="1" dirty="0"/>
              <a:t>Assembly Requirements</a:t>
            </a:r>
            <a:endParaRPr lang="fr-CH" sz="3000" b="1" dirty="0">
              <a:latin typeface="+mj-lt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D2B805F-C75C-448F-8F4F-F3C8B2D78F08}"/>
              </a:ext>
            </a:extLst>
          </p:cNvPr>
          <p:cNvSpPr txBox="1">
            <a:spLocks/>
          </p:cNvSpPr>
          <p:nvPr/>
        </p:nvSpPr>
        <p:spPr>
          <a:xfrm>
            <a:off x="71226" y="1231281"/>
            <a:ext cx="11513763" cy="494479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5AA3D9"/>
              </a:buClr>
              <a:buFont typeface="Wingdings" panose="05000000000000000000" pitchFamily="2" charset="2"/>
              <a:buChar char="ü"/>
            </a:pPr>
            <a:r>
              <a:rPr lang="en-AU" sz="1800" dirty="0">
                <a:solidFill>
                  <a:srgbClr val="0070C0"/>
                </a:solidFill>
              </a:rPr>
              <a:t>ISO 9001:2015 </a:t>
            </a:r>
            <a:r>
              <a:rPr lang="en-AU" sz="1800" dirty="0">
                <a:solidFill>
                  <a:srgbClr val="5AA3D9"/>
                </a:solidFill>
              </a:rPr>
              <a:t>certified company</a:t>
            </a:r>
          </a:p>
          <a:p>
            <a:pPr>
              <a:buClr>
                <a:srgbClr val="5AA3D9"/>
              </a:buClr>
              <a:buFont typeface="Wingdings" panose="05000000000000000000" pitchFamily="2" charset="2"/>
              <a:buChar char="ü"/>
            </a:pPr>
            <a:r>
              <a:rPr lang="en-AU" sz="1800" dirty="0">
                <a:solidFill>
                  <a:srgbClr val="5AA3D9"/>
                </a:solidFill>
              </a:rPr>
              <a:t>In a </a:t>
            </a:r>
            <a:r>
              <a:rPr lang="en-AU" sz="1800" dirty="0">
                <a:solidFill>
                  <a:srgbClr val="0070C0"/>
                </a:solidFill>
              </a:rPr>
              <a:t>CERN Member State </a:t>
            </a:r>
            <a:r>
              <a:rPr lang="en-AU" sz="1800" dirty="0">
                <a:solidFill>
                  <a:srgbClr val="5AA3D9"/>
                </a:solidFill>
              </a:rPr>
              <a:t>or </a:t>
            </a:r>
            <a:r>
              <a:rPr lang="en-US" sz="1800" dirty="0">
                <a:solidFill>
                  <a:srgbClr val="0070C0"/>
                </a:solidFill>
              </a:rPr>
              <a:t>Associate Member States</a:t>
            </a:r>
            <a:endParaRPr lang="en-AU" sz="1800" dirty="0">
              <a:solidFill>
                <a:srgbClr val="0070C0"/>
              </a:solidFill>
            </a:endParaRPr>
          </a:p>
          <a:p>
            <a:pPr>
              <a:buClr>
                <a:srgbClr val="5AA3D9"/>
              </a:buClr>
              <a:buFont typeface="Wingdings" panose="05000000000000000000" pitchFamily="2" charset="2"/>
              <a:buChar char="ü"/>
            </a:pPr>
            <a:r>
              <a:rPr lang="en-AU" sz="1800" dirty="0">
                <a:solidFill>
                  <a:srgbClr val="0070C0"/>
                </a:solidFill>
              </a:rPr>
              <a:t>All process steps </a:t>
            </a:r>
            <a:r>
              <a:rPr lang="en-AU" sz="1800" dirty="0">
                <a:solidFill>
                  <a:srgbClr val="5AA3D9"/>
                </a:solidFill>
              </a:rPr>
              <a:t>shall be done </a:t>
            </a:r>
            <a:r>
              <a:rPr lang="en-AU" sz="1800" dirty="0">
                <a:solidFill>
                  <a:srgbClr val="0070C0"/>
                </a:solidFill>
              </a:rPr>
              <a:t>in-house</a:t>
            </a:r>
            <a:r>
              <a:rPr lang="en-AU" sz="1800" dirty="0">
                <a:solidFill>
                  <a:srgbClr val="5AA3D9"/>
                </a:solidFill>
              </a:rPr>
              <a:t>, no subcontracting allowed</a:t>
            </a:r>
          </a:p>
          <a:p>
            <a:pPr>
              <a:buClr>
                <a:srgbClr val="5AA3D9"/>
              </a:buClr>
              <a:buFont typeface="Wingdings" panose="05000000000000000000" pitchFamily="2" charset="2"/>
              <a:buChar char="ü"/>
            </a:pPr>
            <a:r>
              <a:rPr lang="en-AU" sz="1800" dirty="0">
                <a:solidFill>
                  <a:srgbClr val="0070C0"/>
                </a:solidFill>
              </a:rPr>
              <a:t>Industrial cleaning </a:t>
            </a:r>
            <a:r>
              <a:rPr lang="en-AU" sz="1800" dirty="0">
                <a:solidFill>
                  <a:srgbClr val="5AA3D9"/>
                </a:solidFill>
              </a:rPr>
              <a:t>process in-house is </a:t>
            </a:r>
            <a:r>
              <a:rPr lang="en-AU" sz="1800" dirty="0">
                <a:solidFill>
                  <a:srgbClr val="0070C0"/>
                </a:solidFill>
              </a:rPr>
              <a:t>mandatory</a:t>
            </a:r>
          </a:p>
          <a:p>
            <a:pPr>
              <a:buClr>
                <a:srgbClr val="5AA3D9"/>
              </a:buClr>
              <a:buFont typeface="Wingdings" panose="05000000000000000000" pitchFamily="2" charset="2"/>
              <a:buChar char="ü"/>
            </a:pPr>
            <a:r>
              <a:rPr lang="en-AU" sz="1800" dirty="0">
                <a:solidFill>
                  <a:srgbClr val="0070C0"/>
                </a:solidFill>
              </a:rPr>
              <a:t>Vapour phase oven </a:t>
            </a:r>
            <a:r>
              <a:rPr lang="en-AU" sz="1800" dirty="0">
                <a:solidFill>
                  <a:srgbClr val="5AA3D9"/>
                </a:solidFill>
              </a:rPr>
              <a:t>is a real advantage</a:t>
            </a:r>
          </a:p>
          <a:p>
            <a:pPr>
              <a:buClr>
                <a:srgbClr val="5AA3D9"/>
              </a:buClr>
              <a:buFont typeface="Wingdings" panose="05000000000000000000" pitchFamily="2" charset="2"/>
              <a:buChar char="ü"/>
            </a:pPr>
            <a:r>
              <a:rPr lang="en-AU" sz="1800" dirty="0">
                <a:solidFill>
                  <a:srgbClr val="5AA3D9"/>
                </a:solidFill>
              </a:rPr>
              <a:t>Assembly processes according to </a:t>
            </a:r>
            <a:r>
              <a:rPr lang="en-AU" sz="1800" dirty="0">
                <a:solidFill>
                  <a:srgbClr val="0070C0"/>
                </a:solidFill>
              </a:rPr>
              <a:t>J-STD-001 and </a:t>
            </a:r>
            <a:r>
              <a:rPr lang="en-GB" sz="1800" dirty="0">
                <a:solidFill>
                  <a:srgbClr val="0070C0"/>
                </a:solidFill>
              </a:rPr>
              <a:t>IPC/JEDEC-J-STD-033</a:t>
            </a:r>
            <a:endParaRPr lang="en-AU" sz="1800" dirty="0">
              <a:solidFill>
                <a:srgbClr val="0070C0"/>
              </a:solidFill>
            </a:endParaRPr>
          </a:p>
          <a:p>
            <a:pPr>
              <a:buClr>
                <a:srgbClr val="5AA3D9"/>
              </a:buClr>
              <a:buFont typeface="Wingdings" panose="05000000000000000000" pitchFamily="2" charset="2"/>
              <a:buChar char="ü"/>
            </a:pPr>
            <a:r>
              <a:rPr lang="en-AU" sz="1800" dirty="0">
                <a:solidFill>
                  <a:srgbClr val="5AA3D9"/>
                </a:solidFill>
              </a:rPr>
              <a:t>Acceptance of electronic assemblies in compliance with</a:t>
            </a:r>
            <a:r>
              <a:rPr lang="en-AU" sz="1800" dirty="0">
                <a:solidFill>
                  <a:srgbClr val="0070C0"/>
                </a:solidFill>
              </a:rPr>
              <a:t> IPC-A-610 and IPC-A-620 </a:t>
            </a:r>
          </a:p>
          <a:p>
            <a:pPr>
              <a:buClr>
                <a:srgbClr val="5AA3D9"/>
              </a:buClr>
              <a:buFont typeface="Wingdings" panose="05000000000000000000" pitchFamily="2" charset="2"/>
              <a:buChar char="ü"/>
            </a:pPr>
            <a:endParaRPr lang="en-AU" sz="1800" dirty="0">
              <a:solidFill>
                <a:srgbClr val="0070C0"/>
              </a:solidFill>
            </a:endParaRPr>
          </a:p>
          <a:p>
            <a:pPr marL="36576" indent="0">
              <a:buClr>
                <a:srgbClr val="5AA3D9"/>
              </a:buClr>
              <a:buNone/>
            </a:pPr>
            <a:endParaRPr lang="fr-CH" sz="1800" dirty="0">
              <a:solidFill>
                <a:srgbClr val="5AA3D9"/>
              </a:solidFill>
            </a:endParaRPr>
          </a:p>
          <a:p>
            <a:pPr marL="635508" lvl="2" indent="0">
              <a:buClr>
                <a:srgbClr val="5AA3D9"/>
              </a:buClr>
              <a:buNone/>
            </a:pPr>
            <a:r>
              <a:rPr lang="en-GB" sz="1800" b="1" dirty="0">
                <a:solidFill>
                  <a:srgbClr val="5AA3D9"/>
                </a:solidFill>
              </a:rPr>
              <a:t>	</a:t>
            </a:r>
          </a:p>
          <a:p>
            <a:pPr marL="978408" lvl="2">
              <a:buClr>
                <a:srgbClr val="5AA3D9"/>
              </a:buClr>
              <a:buFont typeface="Wingdings" panose="05000000000000000000" pitchFamily="2" charset="2"/>
              <a:buChar char="ü"/>
            </a:pPr>
            <a:endParaRPr lang="en-GB" sz="1800" b="1" dirty="0">
              <a:solidFill>
                <a:srgbClr val="5AA3D9"/>
              </a:solidFill>
            </a:endParaRPr>
          </a:p>
          <a:p>
            <a:pPr marL="978408" lvl="2">
              <a:buClr>
                <a:srgbClr val="5AA3D9"/>
              </a:buClr>
              <a:buFont typeface="Wingdings" panose="05000000000000000000" pitchFamily="2" charset="2"/>
              <a:buChar char="ü"/>
            </a:pPr>
            <a:endParaRPr lang="en-GB" sz="1800" b="1" dirty="0">
              <a:solidFill>
                <a:srgbClr val="5AA3D9"/>
              </a:solidFill>
            </a:endParaRPr>
          </a:p>
          <a:p>
            <a:pPr marL="978408" lvl="2">
              <a:buClr>
                <a:srgbClr val="5AA3D9"/>
              </a:buClr>
              <a:buFont typeface="Wingdings" panose="05000000000000000000" pitchFamily="2" charset="2"/>
              <a:buChar char="ü"/>
            </a:pPr>
            <a:endParaRPr lang="en-GB" sz="1800" b="1" dirty="0">
              <a:solidFill>
                <a:srgbClr val="5AA3D9"/>
              </a:solidFill>
            </a:endParaRPr>
          </a:p>
          <a:p>
            <a:pPr marL="448056" lvl="1" indent="0">
              <a:buClr>
                <a:srgbClr val="5AA3D9"/>
              </a:buClr>
              <a:buNone/>
            </a:pPr>
            <a:endParaRPr lang="en-GB" sz="1800" b="1" dirty="0">
              <a:solidFill>
                <a:srgbClr val="5AA3D9"/>
              </a:solidFill>
            </a:endParaRPr>
          </a:p>
          <a:p>
            <a:pPr marL="448056" lvl="1" indent="0">
              <a:buClr>
                <a:srgbClr val="5AA3D9"/>
              </a:buClr>
              <a:buNone/>
            </a:pPr>
            <a:endParaRPr lang="en-AU" sz="1050" dirty="0">
              <a:solidFill>
                <a:srgbClr val="5AA3D9"/>
              </a:solidFill>
            </a:endParaRPr>
          </a:p>
          <a:p>
            <a:pPr>
              <a:buClr>
                <a:srgbClr val="5AA3D9"/>
              </a:buClr>
              <a:buFont typeface="Wingdings" panose="05000000000000000000" pitchFamily="2" charset="2"/>
              <a:buChar char="ü"/>
            </a:pPr>
            <a:endParaRPr lang="en-AU" sz="1800" dirty="0">
              <a:solidFill>
                <a:srgbClr val="5AA3D9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C4EA74B-05C8-4DCB-9882-414DE9CCD546}"/>
              </a:ext>
            </a:extLst>
          </p:cNvPr>
          <p:cNvGrpSpPr/>
          <p:nvPr/>
        </p:nvGrpSpPr>
        <p:grpSpPr>
          <a:xfrm>
            <a:off x="393305" y="3664435"/>
            <a:ext cx="10405429" cy="2462213"/>
            <a:chOff x="1700984" y="3921168"/>
            <a:chExt cx="10405429" cy="2462213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D9311C6-7EA6-43F9-A601-0DF96C6AA030}"/>
                </a:ext>
              </a:extLst>
            </p:cNvPr>
            <p:cNvSpPr txBox="1"/>
            <p:nvPr/>
          </p:nvSpPr>
          <p:spPr>
            <a:xfrm>
              <a:off x="1700984" y="3921168"/>
              <a:ext cx="10405429" cy="2462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8308" lvl="1"/>
              <a:r>
                <a:rPr lang="en-AU" sz="1200" b="1" dirty="0">
                  <a:solidFill>
                    <a:srgbClr val="5AA3D9"/>
                  </a:solidFill>
                </a:rPr>
                <a:t>Class 1 -- General Electronic Products</a:t>
              </a:r>
            </a:p>
            <a:p>
              <a:pPr marL="178308" lvl="1"/>
              <a:r>
                <a:rPr lang="en-AU" sz="1200" dirty="0">
                  <a:solidFill>
                    <a:srgbClr val="5AA3D9"/>
                  </a:solidFill>
                </a:rPr>
                <a:t>Includes products suitable for applications where the major requirement is function of the completed assembly.</a:t>
              </a:r>
            </a:p>
            <a:p>
              <a:pPr marL="178308" lvl="1"/>
              <a:endParaRPr lang="en-AU" sz="1200" dirty="0">
                <a:solidFill>
                  <a:srgbClr val="5AA3D9"/>
                </a:solidFill>
              </a:endParaRPr>
            </a:p>
            <a:p>
              <a:pPr marL="178308" lvl="1"/>
              <a:r>
                <a:rPr lang="en-AU" sz="1200" b="1" dirty="0">
                  <a:solidFill>
                    <a:srgbClr val="5AA3D9"/>
                  </a:solidFill>
                </a:rPr>
                <a:t>Class 2 -- Dedicated Service Electronic Products</a:t>
              </a:r>
            </a:p>
            <a:p>
              <a:pPr marL="178308" lvl="1"/>
              <a:r>
                <a:rPr lang="en-AU" sz="1200" dirty="0">
                  <a:solidFill>
                    <a:srgbClr val="5AA3D9"/>
                  </a:solidFill>
                </a:rPr>
                <a:t>Includes products where continued performance and extended life is required, and for which uninterrupted service is desired but not critical. </a:t>
              </a:r>
            </a:p>
            <a:p>
              <a:pPr marL="178308" lvl="1"/>
              <a:r>
                <a:rPr lang="en-AU" sz="1200" dirty="0">
                  <a:solidFill>
                    <a:srgbClr val="5AA3D9"/>
                  </a:solidFill>
                </a:rPr>
                <a:t>Typically the end-use environment would not cause failures.</a:t>
              </a:r>
            </a:p>
            <a:p>
              <a:pPr marL="178308" lvl="1"/>
              <a:endParaRPr lang="en-AU" sz="1200" dirty="0">
                <a:solidFill>
                  <a:srgbClr val="5AA3D9"/>
                </a:solidFill>
              </a:endParaRPr>
            </a:p>
            <a:p>
              <a:pPr marL="178308" lvl="1"/>
              <a:r>
                <a:rPr lang="en-AU" sz="1400" b="1" dirty="0">
                  <a:solidFill>
                    <a:srgbClr val="0070C0"/>
                  </a:solidFill>
                </a:rPr>
                <a:t>Class 3 -- High Performance Electronic Products</a:t>
              </a:r>
            </a:p>
            <a:p>
              <a:pPr marL="178308" lvl="1"/>
              <a:r>
                <a:rPr lang="en-AU" sz="1400" dirty="0">
                  <a:solidFill>
                    <a:srgbClr val="5AA3D9"/>
                  </a:solidFill>
                </a:rPr>
                <a:t>Includes products where continued high performance or performance-on-demand is critical, equipment downtime cannot be tolerated, end-use environment may be uncommonly harsh, and the equipment must function when required, such as life support or other critical systems</a:t>
              </a:r>
              <a:r>
                <a:rPr lang="en-GB" sz="1400" dirty="0">
                  <a:solidFill>
                    <a:srgbClr val="5AA3D9"/>
                  </a:solidFill>
                </a:rPr>
                <a:t>.</a:t>
              </a:r>
              <a:endParaRPr lang="fr-CH" sz="1400" dirty="0">
                <a:solidFill>
                  <a:srgbClr val="5AA3D9"/>
                </a:solidFill>
              </a:endParaRPr>
            </a:p>
            <a:p>
              <a:endParaRPr lang="en-AU" sz="1400" dirty="0">
                <a:solidFill>
                  <a:srgbClr val="5AA3D9"/>
                </a:solidFill>
              </a:endParaRPr>
            </a:p>
          </p:txBody>
        </p:sp>
        <p:sp>
          <p:nvSpPr>
            <p:cNvPr id="10" name="Rounded Rectangle 8">
              <a:extLst>
                <a:ext uri="{FF2B5EF4-FFF2-40B4-BE49-F238E27FC236}">
                  <a16:creationId xmlns:a16="http://schemas.microsoft.com/office/drawing/2014/main" id="{189D9488-FAAD-4122-A445-5C7E95080B56}"/>
                </a:ext>
              </a:extLst>
            </p:cNvPr>
            <p:cNvSpPr/>
            <p:nvPr/>
          </p:nvSpPr>
          <p:spPr>
            <a:xfrm>
              <a:off x="1788074" y="5215340"/>
              <a:ext cx="9959789" cy="926829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6305EF-0380-7AE9-9648-31EDA2C858A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96249" y="6356350"/>
            <a:ext cx="6458284" cy="365125"/>
          </a:xfrm>
        </p:spPr>
        <p:txBody>
          <a:bodyPr/>
          <a:lstStyle/>
          <a:p>
            <a:r>
              <a:rPr lang="en-GB" dirty="0"/>
              <a:t>Thematic Industry Day-PCB and Electronics Cards Assembly Manufacturing</a:t>
            </a:r>
          </a:p>
        </p:txBody>
      </p:sp>
    </p:spTree>
    <p:extLst>
      <p:ext uri="{BB962C8B-B14F-4D97-AF65-F5344CB8AC3E}">
        <p14:creationId xmlns:p14="http://schemas.microsoft.com/office/powerpoint/2010/main" val="4705988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28/11/2023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7CD62CA-0AE7-4945-AC9D-A21532FEC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475" y="448535"/>
            <a:ext cx="10515600" cy="741780"/>
          </a:xfrm>
        </p:spPr>
        <p:txBody>
          <a:bodyPr/>
          <a:lstStyle/>
          <a:p>
            <a:r>
              <a:rPr lang="en-US" sz="3000" b="1" dirty="0"/>
              <a:t>Electronic </a:t>
            </a:r>
            <a:r>
              <a:rPr lang="en-AU" sz="3000" b="1" dirty="0"/>
              <a:t>Assembly Requirements</a:t>
            </a:r>
            <a:endParaRPr lang="fr-CH" sz="3000" b="1" dirty="0"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A26894A-9DF1-460A-852B-D3B617685490}"/>
              </a:ext>
            </a:extLst>
          </p:cNvPr>
          <p:cNvSpPr txBox="1"/>
          <p:nvPr/>
        </p:nvSpPr>
        <p:spPr>
          <a:xfrm>
            <a:off x="265612" y="1190315"/>
            <a:ext cx="397317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2200" b="1" dirty="0">
                <a:solidFill>
                  <a:srgbClr val="5AA3D9"/>
                </a:solidFill>
              </a:rPr>
              <a:t>Measurement of thermal </a:t>
            </a:r>
          </a:p>
          <a:p>
            <a:r>
              <a:rPr lang="en-AU" sz="2200" b="1" dirty="0">
                <a:solidFill>
                  <a:srgbClr val="5AA3D9"/>
                </a:solidFill>
              </a:rPr>
              <a:t>profile for reflow process validation prior production</a:t>
            </a:r>
            <a:endParaRPr lang="en-GB" sz="2200" b="1" dirty="0">
              <a:solidFill>
                <a:srgbClr val="5AA3D9"/>
              </a:solidFill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15DB744E-33B5-4401-B996-0CDABEB89BE9}"/>
              </a:ext>
            </a:extLst>
          </p:cNvPr>
          <p:cNvSpPr txBox="1">
            <a:spLocks/>
          </p:cNvSpPr>
          <p:nvPr/>
        </p:nvSpPr>
        <p:spPr>
          <a:xfrm>
            <a:off x="265612" y="2412216"/>
            <a:ext cx="3915326" cy="2715647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5425" marR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5AA3D9"/>
              </a:buClr>
              <a:buSzPct val="100000"/>
              <a:buFont typeface="Arial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marR="0" indent="-22860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Arial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marR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Arial"/>
              <a:buChar char="•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2000" dirty="0">
                <a:solidFill>
                  <a:srgbClr val="0070C0"/>
                </a:solidFill>
              </a:rPr>
              <a:t>Mandatory</a:t>
            </a:r>
            <a:r>
              <a:rPr lang="en-AU" sz="2000" dirty="0">
                <a:solidFill>
                  <a:srgbClr val="5AA3D9"/>
                </a:solidFill>
              </a:rPr>
              <a:t> for “complex” assemblies</a:t>
            </a:r>
          </a:p>
          <a:p>
            <a:r>
              <a:rPr lang="en-AU" sz="2000" dirty="0">
                <a:solidFill>
                  <a:srgbClr val="0070C0"/>
                </a:solidFill>
              </a:rPr>
              <a:t>When BGA, LGA </a:t>
            </a:r>
            <a:r>
              <a:rPr lang="en-AU" sz="2000" dirty="0">
                <a:solidFill>
                  <a:srgbClr val="5AA3D9"/>
                </a:solidFill>
              </a:rPr>
              <a:t>and specific components are on present on board to be assembled</a:t>
            </a:r>
          </a:p>
          <a:p>
            <a:r>
              <a:rPr lang="en-AU" sz="2000" dirty="0">
                <a:solidFill>
                  <a:srgbClr val="0070C0"/>
                </a:solidFill>
              </a:rPr>
              <a:t>Thermal parameters defined</a:t>
            </a:r>
            <a:r>
              <a:rPr lang="en-AU" sz="2000" dirty="0">
                <a:solidFill>
                  <a:srgbClr val="5AA3D9"/>
                </a:solidFill>
              </a:rPr>
              <a:t> in  our documentation</a:t>
            </a:r>
          </a:p>
          <a:p>
            <a:r>
              <a:rPr lang="en-AU" sz="2000" dirty="0">
                <a:solidFill>
                  <a:srgbClr val="0070C0"/>
                </a:solidFill>
              </a:rPr>
              <a:t>Measured using real PCB </a:t>
            </a:r>
            <a:r>
              <a:rPr lang="en-AU" sz="2000" dirty="0">
                <a:solidFill>
                  <a:srgbClr val="5AA3D9"/>
                </a:solidFill>
              </a:rPr>
              <a:t>&amp; dummy components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703F3EC-2C6B-428A-9BE8-19A6A063DD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0938" y="1263091"/>
            <a:ext cx="7893497" cy="484435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7FEC2B7-F421-4CD6-B9B8-2F5C9AE941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6769" y="3914664"/>
            <a:ext cx="3223260" cy="1375443"/>
          </a:xfrm>
          <a:prstGeom prst="rect">
            <a:avLst/>
          </a:prstGeom>
        </p:spPr>
      </p:pic>
      <p:sp>
        <p:nvSpPr>
          <p:cNvPr id="10" name="Content Placeholder 18">
            <a:extLst>
              <a:ext uri="{FF2B5EF4-FFF2-40B4-BE49-F238E27FC236}">
                <a16:creationId xmlns:a16="http://schemas.microsoft.com/office/drawing/2014/main" id="{182437AE-57AC-48FB-8900-66AE0D088566}"/>
              </a:ext>
            </a:extLst>
          </p:cNvPr>
          <p:cNvSpPr txBox="1">
            <a:spLocks/>
          </p:cNvSpPr>
          <p:nvPr/>
        </p:nvSpPr>
        <p:spPr>
          <a:xfrm>
            <a:off x="871089" y="5291532"/>
            <a:ext cx="3151958" cy="820463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2200" b="1" dirty="0">
                <a:solidFill>
                  <a:srgbClr val="0070C0"/>
                </a:solidFill>
              </a:rPr>
              <a:t>Critical for high quality assemblies</a:t>
            </a: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E3AEC5D8-31A2-4161-BBDB-034EE46E14B0}"/>
              </a:ext>
            </a:extLst>
          </p:cNvPr>
          <p:cNvSpPr/>
          <p:nvPr/>
        </p:nvSpPr>
        <p:spPr>
          <a:xfrm>
            <a:off x="65882" y="5470986"/>
            <a:ext cx="739325" cy="4615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2661C09-C82D-3748-1F1B-22A81D67F03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96249" y="6356350"/>
            <a:ext cx="6458284" cy="365125"/>
          </a:xfrm>
        </p:spPr>
        <p:txBody>
          <a:bodyPr/>
          <a:lstStyle/>
          <a:p>
            <a:r>
              <a:rPr lang="en-GB" dirty="0"/>
              <a:t>Thematic Industry Day-PCB and Electronics Cards Assembly Manufacturing</a:t>
            </a:r>
          </a:p>
        </p:txBody>
      </p:sp>
    </p:spTree>
    <p:extLst>
      <p:ext uri="{BB962C8B-B14F-4D97-AF65-F5344CB8AC3E}">
        <p14:creationId xmlns:p14="http://schemas.microsoft.com/office/powerpoint/2010/main" val="3541591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28/11/2023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7CD62CA-0AE7-4945-AC9D-A21532FEC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475" y="448535"/>
            <a:ext cx="10515600" cy="741780"/>
          </a:xfrm>
        </p:spPr>
        <p:txBody>
          <a:bodyPr/>
          <a:lstStyle/>
          <a:p>
            <a:r>
              <a:rPr lang="en-US" sz="3000" b="1" dirty="0"/>
              <a:t>Electronic </a:t>
            </a:r>
            <a:r>
              <a:rPr lang="en-AU" sz="3000" b="1" dirty="0"/>
              <a:t>Assembly Requirements</a:t>
            </a:r>
            <a:endParaRPr lang="fr-CH" sz="3000" b="1" dirty="0">
              <a:latin typeface="+mj-lt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703F3EC-2C6B-428A-9BE8-19A6A063DD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0938" y="1263091"/>
            <a:ext cx="7893497" cy="484435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2A73EA0-262E-4214-8A0B-AAC64311798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8529"/>
          <a:stretch/>
        </p:blipFill>
        <p:spPr>
          <a:xfrm>
            <a:off x="4629174" y="2208664"/>
            <a:ext cx="6384857" cy="3618994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427EF507-0284-4A29-A46B-94E84A1E1058}"/>
              </a:ext>
            </a:extLst>
          </p:cNvPr>
          <p:cNvSpPr/>
          <p:nvPr/>
        </p:nvSpPr>
        <p:spPr>
          <a:xfrm>
            <a:off x="5225138" y="4197532"/>
            <a:ext cx="2063935" cy="1114353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Content Placeholder 18">
            <a:extLst>
              <a:ext uri="{FF2B5EF4-FFF2-40B4-BE49-F238E27FC236}">
                <a16:creationId xmlns:a16="http://schemas.microsoft.com/office/drawing/2014/main" id="{51427429-701D-40E1-B4B7-9A12E235ADB2}"/>
              </a:ext>
            </a:extLst>
          </p:cNvPr>
          <p:cNvSpPr txBox="1">
            <a:spLocks/>
          </p:cNvSpPr>
          <p:nvPr/>
        </p:nvSpPr>
        <p:spPr>
          <a:xfrm>
            <a:off x="4560271" y="5302907"/>
            <a:ext cx="3653831" cy="51577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2200" b="1" dirty="0">
                <a:solidFill>
                  <a:srgbClr val="FF0000"/>
                </a:solidFill>
              </a:rPr>
              <a:t>To avoid bad solder joint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DB98057-2005-15C9-1002-204D2E9EA418}"/>
              </a:ext>
            </a:extLst>
          </p:cNvPr>
          <p:cNvSpPr txBox="1"/>
          <p:nvPr/>
        </p:nvSpPr>
        <p:spPr>
          <a:xfrm>
            <a:off x="265612" y="1190315"/>
            <a:ext cx="397317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2200" b="1" dirty="0">
                <a:solidFill>
                  <a:srgbClr val="5AA3D9"/>
                </a:solidFill>
              </a:rPr>
              <a:t>Measurement of thermal </a:t>
            </a:r>
          </a:p>
          <a:p>
            <a:r>
              <a:rPr lang="en-AU" sz="2200" b="1" dirty="0">
                <a:solidFill>
                  <a:srgbClr val="5AA3D9"/>
                </a:solidFill>
              </a:rPr>
              <a:t>profile for reflow process validation prior production</a:t>
            </a:r>
            <a:endParaRPr lang="en-GB" sz="2200" b="1" dirty="0">
              <a:solidFill>
                <a:srgbClr val="5AA3D9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BDB9326-7D82-A26E-283B-01F2ED32669A}"/>
              </a:ext>
            </a:extLst>
          </p:cNvPr>
          <p:cNvSpPr txBox="1">
            <a:spLocks/>
          </p:cNvSpPr>
          <p:nvPr/>
        </p:nvSpPr>
        <p:spPr>
          <a:xfrm>
            <a:off x="265612" y="2412216"/>
            <a:ext cx="3915326" cy="2715647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5425" marR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5AA3D9"/>
              </a:buClr>
              <a:buSzPct val="100000"/>
              <a:buFont typeface="Arial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marR="0" indent="-22860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Arial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marR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Arial"/>
              <a:buChar char="•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2000" dirty="0">
                <a:solidFill>
                  <a:srgbClr val="0070C0"/>
                </a:solidFill>
              </a:rPr>
              <a:t>Mandatory</a:t>
            </a:r>
            <a:r>
              <a:rPr lang="en-AU" sz="2000" dirty="0">
                <a:solidFill>
                  <a:srgbClr val="5AA3D9"/>
                </a:solidFill>
              </a:rPr>
              <a:t> for “complex” assemblies</a:t>
            </a:r>
          </a:p>
          <a:p>
            <a:r>
              <a:rPr lang="en-AU" sz="2000" dirty="0">
                <a:solidFill>
                  <a:srgbClr val="0070C0"/>
                </a:solidFill>
              </a:rPr>
              <a:t>When BGA, LGA </a:t>
            </a:r>
            <a:r>
              <a:rPr lang="en-AU" sz="2000" dirty="0">
                <a:solidFill>
                  <a:srgbClr val="5AA3D9"/>
                </a:solidFill>
              </a:rPr>
              <a:t>and specific components are on present on board to be assembled</a:t>
            </a:r>
          </a:p>
          <a:p>
            <a:r>
              <a:rPr lang="en-AU" sz="2000" dirty="0">
                <a:solidFill>
                  <a:srgbClr val="0070C0"/>
                </a:solidFill>
              </a:rPr>
              <a:t>Thermal parameters defined</a:t>
            </a:r>
            <a:r>
              <a:rPr lang="en-AU" sz="2000" dirty="0">
                <a:solidFill>
                  <a:srgbClr val="5AA3D9"/>
                </a:solidFill>
              </a:rPr>
              <a:t> in  our documentation</a:t>
            </a:r>
          </a:p>
          <a:p>
            <a:r>
              <a:rPr lang="en-AU" sz="2000" dirty="0">
                <a:solidFill>
                  <a:srgbClr val="0070C0"/>
                </a:solidFill>
              </a:rPr>
              <a:t>Measured using real PCB </a:t>
            </a:r>
            <a:r>
              <a:rPr lang="en-AU" sz="2000" dirty="0">
                <a:solidFill>
                  <a:srgbClr val="5AA3D9"/>
                </a:solidFill>
              </a:rPr>
              <a:t>&amp; dummy components</a:t>
            </a:r>
          </a:p>
        </p:txBody>
      </p:sp>
      <p:sp>
        <p:nvSpPr>
          <p:cNvPr id="7" name="Content Placeholder 18">
            <a:extLst>
              <a:ext uri="{FF2B5EF4-FFF2-40B4-BE49-F238E27FC236}">
                <a16:creationId xmlns:a16="http://schemas.microsoft.com/office/drawing/2014/main" id="{59FC2CC6-F0B8-6102-02AB-0FF7D8540375}"/>
              </a:ext>
            </a:extLst>
          </p:cNvPr>
          <p:cNvSpPr txBox="1">
            <a:spLocks/>
          </p:cNvSpPr>
          <p:nvPr/>
        </p:nvSpPr>
        <p:spPr>
          <a:xfrm>
            <a:off x="871089" y="5291532"/>
            <a:ext cx="3151958" cy="820463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2200" b="1" dirty="0">
                <a:solidFill>
                  <a:srgbClr val="0070C0"/>
                </a:solidFill>
              </a:rPr>
              <a:t>Critical for high quality assemblies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2A54574A-3820-C5A1-68DE-8841FFFCD2B9}"/>
              </a:ext>
            </a:extLst>
          </p:cNvPr>
          <p:cNvSpPr/>
          <p:nvPr/>
        </p:nvSpPr>
        <p:spPr>
          <a:xfrm>
            <a:off x="65882" y="5470986"/>
            <a:ext cx="739325" cy="4615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9D7C09FC-653A-DCB9-1312-49A3C205D52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96249" y="6356350"/>
            <a:ext cx="6458284" cy="365125"/>
          </a:xfrm>
        </p:spPr>
        <p:txBody>
          <a:bodyPr/>
          <a:lstStyle/>
          <a:p>
            <a:r>
              <a:rPr lang="en-GB" dirty="0"/>
              <a:t>Thematic Industry Day-PCB and Electronics Cards Assembly Manufacturing</a:t>
            </a:r>
          </a:p>
        </p:txBody>
      </p:sp>
    </p:spTree>
    <p:extLst>
      <p:ext uri="{BB962C8B-B14F-4D97-AF65-F5344CB8AC3E}">
        <p14:creationId xmlns:p14="http://schemas.microsoft.com/office/powerpoint/2010/main" val="188489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28/11/2023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Thematic Industry Day-PCB and Electronics Cards Assembly Manufacturing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152315" y="1194716"/>
            <a:ext cx="11969501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GB" sz="2000" dirty="0">
                <a:solidFill>
                  <a:srgbClr val="0070C0"/>
                </a:solidFill>
              </a:rPr>
              <a:t>BE-CEM-EPR section offer an Electronics Service </a:t>
            </a:r>
            <a:r>
              <a:rPr lang="en-GB" sz="2000" dirty="0">
                <a:solidFill>
                  <a:srgbClr val="5AA3D9"/>
                </a:solidFill>
              </a:rPr>
              <a:t>providing </a:t>
            </a:r>
            <a:r>
              <a:rPr lang="en-GB" sz="2000" dirty="0">
                <a:solidFill>
                  <a:srgbClr val="0070C0"/>
                </a:solidFill>
              </a:rPr>
              <a:t>CERN-wide</a:t>
            </a:r>
            <a:r>
              <a:rPr lang="en-GB" sz="2000" dirty="0">
                <a:solidFill>
                  <a:srgbClr val="5AA3D9"/>
                </a:solidFill>
              </a:rPr>
              <a:t> support in the domain of </a:t>
            </a:r>
            <a:r>
              <a:rPr lang="en-GB" sz="2000" dirty="0">
                <a:solidFill>
                  <a:srgbClr val="0070C0"/>
                </a:solidFill>
              </a:rPr>
              <a:t>Printed Circuit Boards </a:t>
            </a:r>
            <a:r>
              <a:rPr lang="en-GB" sz="2000" dirty="0">
                <a:solidFill>
                  <a:srgbClr val="5AA3D9"/>
                </a:solidFill>
              </a:rPr>
              <a:t>(PCB) and </a:t>
            </a:r>
            <a:r>
              <a:rPr lang="en-GB" sz="2000" dirty="0">
                <a:solidFill>
                  <a:srgbClr val="0070C0"/>
                </a:solidFill>
              </a:rPr>
              <a:t>Electronic Module Assembly</a:t>
            </a:r>
          </a:p>
          <a:p>
            <a:pPr marL="36576" indent="0">
              <a:buNone/>
            </a:pPr>
            <a:endParaRPr lang="en-GB" sz="600" dirty="0">
              <a:solidFill>
                <a:srgbClr val="5AA3D9"/>
              </a:solidFill>
            </a:endParaRPr>
          </a:p>
          <a:p>
            <a:pPr marL="36576" indent="0">
              <a:buNone/>
            </a:pPr>
            <a:r>
              <a:rPr lang="en-GB" dirty="0">
                <a:solidFill>
                  <a:srgbClr val="0070C0"/>
                </a:solidFill>
              </a:rPr>
              <a:t>The main activities of the service </a:t>
            </a:r>
            <a:r>
              <a:rPr lang="en-GB" dirty="0">
                <a:solidFill>
                  <a:srgbClr val="5AA3D9"/>
                </a:solidFill>
              </a:rPr>
              <a:t>are:</a:t>
            </a:r>
          </a:p>
          <a:p>
            <a:pPr marL="322326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CERN Altium &amp; Cadence Libraries</a:t>
            </a:r>
            <a:r>
              <a:rPr lang="en-GB" dirty="0">
                <a:solidFill>
                  <a:srgbClr val="5AA3D9"/>
                </a:solidFill>
              </a:rPr>
              <a:t>: creation and maintenance</a:t>
            </a:r>
          </a:p>
          <a:p>
            <a:pPr marL="322326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Layout design</a:t>
            </a:r>
            <a:r>
              <a:rPr lang="en-GB" dirty="0">
                <a:solidFill>
                  <a:srgbClr val="5AA3D9"/>
                </a:solidFill>
              </a:rPr>
              <a:t> for electronics boards and crates</a:t>
            </a:r>
          </a:p>
          <a:p>
            <a:pPr marL="322326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Manufacturing of bare PCB</a:t>
            </a:r>
            <a:r>
              <a:rPr lang="en-GB" dirty="0">
                <a:solidFill>
                  <a:srgbClr val="5AA3D9"/>
                </a:solidFill>
              </a:rPr>
              <a:t> internally at CERN or by subcontracting</a:t>
            </a:r>
          </a:p>
          <a:p>
            <a:pPr marL="322326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Mechanical parts</a:t>
            </a:r>
            <a:r>
              <a:rPr lang="en-GB" dirty="0">
                <a:solidFill>
                  <a:srgbClr val="5AA3D9"/>
                </a:solidFill>
              </a:rPr>
              <a:t> production in collaboration </a:t>
            </a:r>
            <a:r>
              <a:rPr lang="en-GB" dirty="0">
                <a:solidFill>
                  <a:srgbClr val="0070C0"/>
                </a:solidFill>
              </a:rPr>
              <a:t>with Mechanical and Materials Engineering (MME) Group</a:t>
            </a:r>
          </a:p>
          <a:p>
            <a:pPr marL="322326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Assembly</a:t>
            </a:r>
            <a:r>
              <a:rPr lang="en-GB" dirty="0">
                <a:solidFill>
                  <a:srgbClr val="5AA3D9"/>
                </a:solidFill>
              </a:rPr>
              <a:t> and </a:t>
            </a:r>
            <a:r>
              <a:rPr lang="en-GB" dirty="0">
                <a:solidFill>
                  <a:srgbClr val="0070C0"/>
                </a:solidFill>
              </a:rPr>
              <a:t>integration of electronic modules</a:t>
            </a:r>
            <a:r>
              <a:rPr lang="en-GB" dirty="0">
                <a:solidFill>
                  <a:srgbClr val="5AA3D9"/>
                </a:solidFill>
              </a:rPr>
              <a:t>, internally or by subcontracting</a:t>
            </a:r>
          </a:p>
          <a:p>
            <a:pPr marL="322326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Electronics components procurement </a:t>
            </a:r>
            <a:r>
              <a:rPr lang="en-GB" dirty="0">
                <a:solidFill>
                  <a:srgbClr val="5AA3D9"/>
                </a:solidFill>
              </a:rPr>
              <a:t>for CERN users</a:t>
            </a:r>
          </a:p>
          <a:p>
            <a:pPr marL="36576"/>
            <a:r>
              <a:rPr lang="en-GB" sz="2400" dirty="0">
                <a:solidFill>
                  <a:srgbClr val="0070C0"/>
                </a:solidFill>
              </a:rPr>
              <a:t>&amp;</a:t>
            </a:r>
          </a:p>
          <a:p>
            <a:pPr marL="322326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Radiation tests campaigns for electronics components </a:t>
            </a:r>
            <a:r>
              <a:rPr lang="en-GB" dirty="0">
                <a:solidFill>
                  <a:srgbClr val="5AA3D9"/>
                </a:solidFill>
              </a:rPr>
              <a:t>for the qualification of components candidate for the electronics installed in the CERN accelerators’ radiation environment, representing approx. 400 kCHF per year.</a:t>
            </a:r>
          </a:p>
          <a:p>
            <a:pPr marL="36576"/>
            <a:r>
              <a:rPr lang="en-GB" sz="600" dirty="0">
                <a:solidFill>
                  <a:srgbClr val="5AA3D9"/>
                </a:solidFill>
              </a:rPr>
              <a:t> </a:t>
            </a:r>
          </a:p>
          <a:p>
            <a:pPr marL="779526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5AA3D9"/>
                </a:solidFill>
              </a:rPr>
              <a:t>These test campaigns are done internally at </a:t>
            </a:r>
            <a:r>
              <a:rPr lang="en-GB" dirty="0">
                <a:solidFill>
                  <a:srgbClr val="0070C0"/>
                </a:solidFill>
              </a:rPr>
              <a:t>CERN High energy </a:t>
            </a:r>
            <a:r>
              <a:rPr lang="en-GB" dirty="0" err="1">
                <a:solidFill>
                  <a:srgbClr val="0070C0"/>
                </a:solidFill>
              </a:rPr>
              <a:t>AcceleRator</a:t>
            </a:r>
            <a:r>
              <a:rPr lang="en-GB" dirty="0">
                <a:solidFill>
                  <a:srgbClr val="0070C0"/>
                </a:solidFill>
              </a:rPr>
              <a:t> Mixed field/facility </a:t>
            </a:r>
            <a:r>
              <a:rPr lang="en-GB" dirty="0">
                <a:solidFill>
                  <a:srgbClr val="5AA3D9"/>
                </a:solidFill>
              </a:rPr>
              <a:t>(CHARM) and at </a:t>
            </a:r>
            <a:r>
              <a:rPr lang="en-GB" dirty="0">
                <a:solidFill>
                  <a:srgbClr val="0070C0"/>
                </a:solidFill>
              </a:rPr>
              <a:t>CERN Cobalt-60 (CC60) facility. </a:t>
            </a:r>
            <a:r>
              <a:rPr lang="en-GB" dirty="0">
                <a:solidFill>
                  <a:srgbClr val="5AA3D9"/>
                </a:solidFill>
              </a:rPr>
              <a:t>Both CHARM and CC60 are under EPR section responsibility</a:t>
            </a:r>
          </a:p>
          <a:p>
            <a:pPr marL="779526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5AA3D9"/>
                </a:solidFill>
              </a:rPr>
              <a:t>But also externally at Paul Scherrer Institute in Villigen, Switzerland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29C2D90-0125-40DA-81DA-6566E2148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475" y="448535"/>
            <a:ext cx="10515600" cy="741780"/>
          </a:xfrm>
        </p:spPr>
        <p:txBody>
          <a:bodyPr/>
          <a:lstStyle/>
          <a:p>
            <a:r>
              <a:rPr lang="en-US" sz="3000" b="1" dirty="0"/>
              <a:t>Introduction to the BE-CEM-EPR Electronics Service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17725685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28/11/2023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7CD62CA-0AE7-4945-AC9D-A21532FEC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475" y="448535"/>
            <a:ext cx="10515600" cy="741780"/>
          </a:xfrm>
        </p:spPr>
        <p:txBody>
          <a:bodyPr/>
          <a:lstStyle/>
          <a:p>
            <a:r>
              <a:rPr lang="en-GB" sz="3000" b="1" dirty="0"/>
              <a:t>Purchasing</a:t>
            </a:r>
            <a:r>
              <a:rPr lang="fr-CH" sz="3000" b="1" dirty="0"/>
              <a:t> of </a:t>
            </a:r>
            <a:r>
              <a:rPr lang="en-US" sz="3000" b="1" dirty="0"/>
              <a:t>Electronic A</a:t>
            </a:r>
            <a:r>
              <a:rPr lang="en-GB" sz="3000" b="1" dirty="0"/>
              <a:t>ssemblies</a:t>
            </a:r>
            <a:endParaRPr lang="en-GB" sz="3000" b="1" dirty="0">
              <a:latin typeface="+mj-lt"/>
            </a:endParaRPr>
          </a:p>
        </p:txBody>
      </p:sp>
      <p:sp>
        <p:nvSpPr>
          <p:cNvPr id="9" name="Content Placeholder 18">
            <a:extLst>
              <a:ext uri="{FF2B5EF4-FFF2-40B4-BE49-F238E27FC236}">
                <a16:creationId xmlns:a16="http://schemas.microsoft.com/office/drawing/2014/main" id="{0A25083E-57EC-4656-96E8-4B5DA2F0FDED}"/>
              </a:ext>
            </a:extLst>
          </p:cNvPr>
          <p:cNvSpPr txBox="1">
            <a:spLocks/>
          </p:cNvSpPr>
          <p:nvPr/>
        </p:nvSpPr>
        <p:spPr>
          <a:xfrm>
            <a:off x="6618251" y="1557884"/>
            <a:ext cx="5121261" cy="2892196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5AA3D9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</a:rPr>
              <a:t>24 firms </a:t>
            </a:r>
            <a:r>
              <a:rPr lang="en-GB" sz="2000" dirty="0">
                <a:solidFill>
                  <a:srgbClr val="5AA3D9"/>
                </a:solidFill>
              </a:rPr>
              <a:t>based in </a:t>
            </a:r>
            <a:r>
              <a:rPr lang="en-GB" sz="2000" dirty="0">
                <a:solidFill>
                  <a:srgbClr val="0070C0"/>
                </a:solidFill>
              </a:rPr>
              <a:t>11 Member States</a:t>
            </a:r>
          </a:p>
          <a:p>
            <a:pPr>
              <a:buClr>
                <a:srgbClr val="5AA3D9"/>
              </a:buClr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5AA3D9"/>
              </a:solidFill>
            </a:endParaRPr>
          </a:p>
          <a:p>
            <a:pPr>
              <a:buClr>
                <a:srgbClr val="5AA3D9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5AA3D9"/>
                </a:solidFill>
              </a:rPr>
              <a:t>7 firms in well balanced countries</a:t>
            </a:r>
          </a:p>
          <a:p>
            <a:pPr>
              <a:buClr>
                <a:srgbClr val="5AA3D9"/>
              </a:buClr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5AA3D9"/>
              </a:solidFill>
            </a:endParaRPr>
          </a:p>
          <a:p>
            <a:pPr>
              <a:buClr>
                <a:srgbClr val="5AA3D9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</a:rPr>
              <a:t>15 firms in poorly balanced countries</a:t>
            </a:r>
          </a:p>
          <a:p>
            <a:pPr>
              <a:buClr>
                <a:srgbClr val="5AA3D9"/>
              </a:buClr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5AA3D9"/>
              </a:solidFill>
            </a:endParaRPr>
          </a:p>
          <a:p>
            <a:pPr>
              <a:buClr>
                <a:srgbClr val="5AA3D9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</a:rPr>
              <a:t>2 firms in very poorly balanced countries</a:t>
            </a:r>
          </a:p>
        </p:txBody>
      </p:sp>
      <p:sp>
        <p:nvSpPr>
          <p:cNvPr id="10" name="Content Placeholder 18">
            <a:extLst>
              <a:ext uri="{FF2B5EF4-FFF2-40B4-BE49-F238E27FC236}">
                <a16:creationId xmlns:a16="http://schemas.microsoft.com/office/drawing/2014/main" id="{9EA61FD6-F603-4952-92F6-AECC2CB9B392}"/>
              </a:ext>
            </a:extLst>
          </p:cNvPr>
          <p:cNvSpPr txBox="1">
            <a:spLocks/>
          </p:cNvSpPr>
          <p:nvPr/>
        </p:nvSpPr>
        <p:spPr>
          <a:xfrm>
            <a:off x="7183667" y="4892570"/>
            <a:ext cx="4381917" cy="1206009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2200" dirty="0">
                <a:solidFill>
                  <a:srgbClr val="5AA3D9"/>
                </a:solidFill>
              </a:rPr>
              <a:t>We are looking for firms doing electronic assembly for PCB and mechanical integration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BBF77B48-986B-4E2D-A938-EF530CCECE4B}"/>
              </a:ext>
            </a:extLst>
          </p:cNvPr>
          <p:cNvSpPr/>
          <p:nvPr/>
        </p:nvSpPr>
        <p:spPr>
          <a:xfrm>
            <a:off x="6444342" y="5252005"/>
            <a:ext cx="739325" cy="4615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FB792C9-4050-6C29-6EAF-A5FCF899D5E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944"/>
          <a:stretch/>
        </p:blipFill>
        <p:spPr>
          <a:xfrm>
            <a:off x="262029" y="1967163"/>
            <a:ext cx="5986559" cy="3631348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DF52E1C-3384-E587-42E6-348C2E1FA34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96249" y="6356350"/>
            <a:ext cx="6458284" cy="365125"/>
          </a:xfrm>
        </p:spPr>
        <p:txBody>
          <a:bodyPr/>
          <a:lstStyle/>
          <a:p>
            <a:r>
              <a:rPr lang="en-GB" dirty="0"/>
              <a:t>Thematic Industry Day-PCB and Electronics Cards Assembly Manufacturing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8A48C4-6760-A887-8ADD-871E2AB012C9}"/>
              </a:ext>
            </a:extLst>
          </p:cNvPr>
          <p:cNvSpPr txBox="1"/>
          <p:nvPr/>
        </p:nvSpPr>
        <p:spPr>
          <a:xfrm>
            <a:off x="431902" y="1627733"/>
            <a:ext cx="56543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5AA3D9"/>
                </a:solidFill>
              </a:rPr>
              <a:t>Electronic Assembly subcontractors geographical distribution</a:t>
            </a:r>
            <a:endParaRPr lang="en-GB" sz="1600" dirty="0">
              <a:solidFill>
                <a:srgbClr val="5AA3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7083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28/11/2023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7CD62CA-0AE7-4945-AC9D-A21532FEC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475" y="448535"/>
            <a:ext cx="10515600" cy="741780"/>
          </a:xfrm>
        </p:spPr>
        <p:txBody>
          <a:bodyPr/>
          <a:lstStyle/>
          <a:p>
            <a:r>
              <a:rPr lang="en-GB" sz="3000" b="1" dirty="0">
                <a:latin typeface="+mj-lt"/>
              </a:rPr>
              <a:t>Internal Electronics Assembly Workshop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AFF3E95-F8A5-4E12-85DB-DD32B76D852D}"/>
              </a:ext>
            </a:extLst>
          </p:cNvPr>
          <p:cNvSpPr txBox="1">
            <a:spLocks/>
          </p:cNvSpPr>
          <p:nvPr/>
        </p:nvSpPr>
        <p:spPr>
          <a:xfrm>
            <a:off x="158511" y="1736355"/>
            <a:ext cx="7067754" cy="338529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225425" marR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5AA3D9"/>
              </a:buClr>
              <a:buSzPct val="100000"/>
              <a:buFont typeface="Arial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marR="0" indent="-22860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Arial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marR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Arial"/>
              <a:buChar char="•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1463" indent="-271463" defTabSz="444500"/>
            <a:r>
              <a:rPr lang="en-GB" dirty="0">
                <a:solidFill>
                  <a:srgbClr val="0070C0"/>
                </a:solidFill>
              </a:rPr>
              <a:t>Prototypes</a:t>
            </a:r>
            <a:r>
              <a:rPr lang="en-GB" dirty="0">
                <a:solidFill>
                  <a:srgbClr val="5AA3D9"/>
                </a:solidFill>
              </a:rPr>
              <a:t> -&gt; in general 10 PCB or 10 panels</a:t>
            </a:r>
          </a:p>
          <a:p>
            <a:pPr marL="271463" indent="-271463" defTabSz="444500"/>
            <a:r>
              <a:rPr lang="en-GB" dirty="0">
                <a:solidFill>
                  <a:srgbClr val="5AA3D9"/>
                </a:solidFill>
              </a:rPr>
              <a:t>Same rules as when outsourced</a:t>
            </a:r>
          </a:p>
          <a:p>
            <a:pPr marL="271463" indent="-271463" defTabSz="444500"/>
            <a:r>
              <a:rPr lang="en-GB" dirty="0">
                <a:solidFill>
                  <a:srgbClr val="0070C0"/>
                </a:solidFill>
              </a:rPr>
              <a:t>Impossible-to-subcontract assemblies</a:t>
            </a:r>
          </a:p>
          <a:p>
            <a:pPr marL="269875" indent="0" defTabSz="444500">
              <a:buNone/>
            </a:pPr>
            <a:r>
              <a:rPr lang="en-GB" dirty="0">
                <a:solidFill>
                  <a:srgbClr val="5AA3D9"/>
                </a:solidFill>
              </a:rPr>
              <a:t>	</a:t>
            </a:r>
            <a:r>
              <a:rPr lang="en-GB" dirty="0">
                <a:solidFill>
                  <a:srgbClr val="5AA3D9"/>
                </a:solidFill>
                <a:sym typeface="Wingdings" panose="05000000000000000000" pitchFamily="2" charset="2"/>
              </a:rPr>
              <a:t> T</a:t>
            </a:r>
            <a:r>
              <a:rPr lang="en-GB" dirty="0">
                <a:solidFill>
                  <a:srgbClr val="5AA3D9"/>
                </a:solidFill>
              </a:rPr>
              <a:t>he lead-time may be long due to limited resources</a:t>
            </a:r>
          </a:p>
          <a:p>
            <a:pPr marL="271463" indent="-271463" defTabSz="444500"/>
            <a:r>
              <a:rPr lang="en-GB" dirty="0">
                <a:solidFill>
                  <a:srgbClr val="0070C0"/>
                </a:solidFill>
              </a:rPr>
              <a:t>Repair/rework </a:t>
            </a:r>
            <a:r>
              <a:rPr lang="en-GB" dirty="0">
                <a:solidFill>
                  <a:srgbClr val="5AA3D9"/>
                </a:solidFill>
              </a:rPr>
              <a:t>of almost any component type</a:t>
            </a:r>
          </a:p>
          <a:p>
            <a:pPr marL="271463" indent="-271463" defTabSz="444500"/>
            <a:r>
              <a:rPr lang="en-GB" dirty="0">
                <a:solidFill>
                  <a:srgbClr val="5AA3D9"/>
                </a:solidFill>
              </a:rPr>
              <a:t>Board/assembly </a:t>
            </a:r>
            <a:r>
              <a:rPr lang="en-GB" dirty="0">
                <a:solidFill>
                  <a:srgbClr val="0070C0"/>
                </a:solidFill>
              </a:rPr>
              <a:t>modification</a:t>
            </a:r>
          </a:p>
          <a:p>
            <a:pPr marL="271463" indent="-271463" defTabSz="444500"/>
            <a:r>
              <a:rPr lang="en-GB" dirty="0">
                <a:solidFill>
                  <a:srgbClr val="5AA3D9"/>
                </a:solidFill>
              </a:rPr>
              <a:t>On-demand PCBA </a:t>
            </a:r>
            <a:r>
              <a:rPr lang="en-GB" dirty="0">
                <a:solidFill>
                  <a:srgbClr val="0070C0"/>
                </a:solidFill>
              </a:rPr>
              <a:t>cleaning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84E0F7C-00C7-4D04-965A-EAFE9401F6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6265" y="3294435"/>
            <a:ext cx="3790288" cy="2842716"/>
          </a:xfrm>
          <a:prstGeom prst="rect">
            <a:avLst/>
          </a:prstGeom>
        </p:spPr>
      </p:pic>
      <p:pic>
        <p:nvPicPr>
          <p:cNvPr id="9" name="Picture 2" descr="https://www.seamarkzm.com/wp-content/uploads/2017/12/pcb-6-1-1067x600.png">
            <a:extLst>
              <a:ext uri="{FF2B5EF4-FFF2-40B4-BE49-F238E27FC236}">
                <a16:creationId xmlns:a16="http://schemas.microsoft.com/office/drawing/2014/main" id="{574E5C54-8E72-4E2D-A845-1D19A2F73C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6265" y="1235665"/>
            <a:ext cx="3395269" cy="1909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16D2540-827F-C4F8-E1B7-2E969D938CB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96249" y="6356350"/>
            <a:ext cx="6458284" cy="365125"/>
          </a:xfrm>
        </p:spPr>
        <p:txBody>
          <a:bodyPr/>
          <a:lstStyle/>
          <a:p>
            <a:r>
              <a:rPr lang="en-GB" dirty="0"/>
              <a:t>Thematic Industry Day-PCB and Electronics Cards Assembly Manufacturing</a:t>
            </a:r>
          </a:p>
        </p:txBody>
      </p:sp>
    </p:spTree>
    <p:extLst>
      <p:ext uri="{BB962C8B-B14F-4D97-AF65-F5344CB8AC3E}">
        <p14:creationId xmlns:p14="http://schemas.microsoft.com/office/powerpoint/2010/main" val="37534627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B754B8-A663-42F4-86C3-825315F76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500" b="1" dirty="0"/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B58513-4C7C-469E-908D-4AB7E45B5EE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28/11/2023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0A7195-B418-4476-B0B9-29A421A8ABC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22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D2C3B06-4666-4B3B-B2E1-46E8C0F332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9213" y="1333511"/>
            <a:ext cx="3046104" cy="1983653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AB912F09-9A3A-44E2-B4B2-8ED2501824BF}"/>
              </a:ext>
            </a:extLst>
          </p:cNvPr>
          <p:cNvGrpSpPr/>
          <p:nvPr/>
        </p:nvGrpSpPr>
        <p:grpSpPr>
          <a:xfrm>
            <a:off x="72742" y="3742444"/>
            <a:ext cx="12046515" cy="2343148"/>
            <a:chOff x="17559" y="2168165"/>
            <a:chExt cx="12046515" cy="234314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76D3AC3-3058-468C-B2C5-19BAFE96D8AC}"/>
                </a:ext>
              </a:extLst>
            </p:cNvPr>
            <p:cNvGrpSpPr/>
            <p:nvPr/>
          </p:nvGrpSpPr>
          <p:grpSpPr>
            <a:xfrm>
              <a:off x="17559" y="2168165"/>
              <a:ext cx="12046515" cy="2343148"/>
              <a:chOff x="17559" y="2168165"/>
              <a:chExt cx="12046515" cy="2343148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4026801D-E54B-4FD3-87A2-9EC0EC1783D5}"/>
                  </a:ext>
                </a:extLst>
              </p:cNvPr>
              <p:cNvSpPr/>
              <p:nvPr/>
            </p:nvSpPr>
            <p:spPr>
              <a:xfrm>
                <a:off x="17559" y="2168165"/>
                <a:ext cx="12046515" cy="2343148"/>
              </a:xfrm>
              <a:prstGeom prst="rect">
                <a:avLst/>
              </a:prstGeom>
              <a:noFill/>
              <a:ln w="47625">
                <a:solidFill>
                  <a:schemeClr val="accent1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/>
              </a:p>
            </p:txBody>
          </p:sp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EBA96153-23BE-44B9-9443-CA113E2918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923681" y="3482757"/>
                <a:ext cx="1202127" cy="955614"/>
              </a:xfrm>
              <a:prstGeom prst="rect">
                <a:avLst/>
              </a:prstGeom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FA93BD17-A5E6-46A6-80FB-6C5EB2A63B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14289" y="3631136"/>
                <a:ext cx="1091799" cy="710049"/>
              </a:xfrm>
              <a:prstGeom prst="rect">
                <a:avLst/>
              </a:prstGeom>
            </p:spPr>
          </p:pic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869E4D40-4893-4AD0-8832-3218A4453C8A}"/>
                  </a:ext>
                </a:extLst>
              </p:cNvPr>
              <p:cNvSpPr/>
              <p:nvPr/>
            </p:nvSpPr>
            <p:spPr>
              <a:xfrm>
                <a:off x="99644" y="2624714"/>
                <a:ext cx="1914627" cy="1819110"/>
              </a:xfrm>
              <a:prstGeom prst="rect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15" name="TextBox 7">
                <a:extLst>
                  <a:ext uri="{FF2B5EF4-FFF2-40B4-BE49-F238E27FC236}">
                    <a16:creationId xmlns:a16="http://schemas.microsoft.com/office/drawing/2014/main" id="{F11DA8BE-42A8-4298-85FF-4497F8E27440}"/>
                  </a:ext>
                </a:extLst>
              </p:cNvPr>
              <p:cNvSpPr txBox="1"/>
              <p:nvPr/>
            </p:nvSpPr>
            <p:spPr>
              <a:xfrm>
                <a:off x="368489" y="2688986"/>
                <a:ext cx="1378571" cy="262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050" dirty="0">
                    <a:solidFill>
                      <a:srgbClr val="5AA3D9"/>
                    </a:solidFill>
                  </a:rPr>
                  <a:t>Schematic Libraries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69513659-39BE-4DD6-BA0B-B76D68313937}"/>
                  </a:ext>
                </a:extLst>
              </p:cNvPr>
              <p:cNvSpPr/>
              <p:nvPr/>
            </p:nvSpPr>
            <p:spPr>
              <a:xfrm>
                <a:off x="2091461" y="2624714"/>
                <a:ext cx="1914627" cy="1819110"/>
              </a:xfrm>
              <a:prstGeom prst="rect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17" name="TextBox 15">
                <a:extLst>
                  <a:ext uri="{FF2B5EF4-FFF2-40B4-BE49-F238E27FC236}">
                    <a16:creationId xmlns:a16="http://schemas.microsoft.com/office/drawing/2014/main" id="{8B24399A-2B59-458E-99E9-13BDF2416AE0}"/>
                  </a:ext>
                </a:extLst>
              </p:cNvPr>
              <p:cNvSpPr txBox="1"/>
              <p:nvPr/>
            </p:nvSpPr>
            <p:spPr>
              <a:xfrm>
                <a:off x="2438413" y="2688986"/>
                <a:ext cx="1023934" cy="262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050" dirty="0">
                    <a:solidFill>
                      <a:srgbClr val="5AA3D9"/>
                    </a:solidFill>
                  </a:rPr>
                  <a:t>PCB Libraries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1EF1A72F-57E9-4805-8348-4A44B02AE083}"/>
                  </a:ext>
                </a:extLst>
              </p:cNvPr>
              <p:cNvSpPr/>
              <p:nvPr/>
            </p:nvSpPr>
            <p:spPr>
              <a:xfrm>
                <a:off x="4087269" y="2624714"/>
                <a:ext cx="1914627" cy="1819110"/>
              </a:xfrm>
              <a:prstGeom prst="rect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6B4C9E4-EE3C-4CD3-83F0-44450EB101A0}"/>
                  </a:ext>
                </a:extLst>
              </p:cNvPr>
              <p:cNvSpPr txBox="1"/>
              <p:nvPr/>
            </p:nvSpPr>
            <p:spPr>
              <a:xfrm>
                <a:off x="4281686" y="2694678"/>
                <a:ext cx="1546334" cy="262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050" dirty="0">
                    <a:solidFill>
                      <a:srgbClr val="5AA3D9"/>
                    </a:solidFill>
                  </a:rPr>
                  <a:t>Layout and integration</a:t>
                </a: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B858678D-C5D9-42CA-8851-E95F37795A12}"/>
                  </a:ext>
                </a:extLst>
              </p:cNvPr>
              <p:cNvSpPr/>
              <p:nvPr/>
            </p:nvSpPr>
            <p:spPr>
              <a:xfrm>
                <a:off x="6083077" y="2628264"/>
                <a:ext cx="1914627" cy="1819110"/>
              </a:xfrm>
              <a:prstGeom prst="rect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21" name="TextBox 21">
                <a:extLst>
                  <a:ext uri="{FF2B5EF4-FFF2-40B4-BE49-F238E27FC236}">
                    <a16:creationId xmlns:a16="http://schemas.microsoft.com/office/drawing/2014/main" id="{9C4092D9-13CD-4038-97F9-6D7EF253C2FE}"/>
                  </a:ext>
                </a:extLst>
              </p:cNvPr>
              <p:cNvSpPr txBox="1"/>
              <p:nvPr/>
            </p:nvSpPr>
            <p:spPr>
              <a:xfrm>
                <a:off x="6294847" y="2694678"/>
                <a:ext cx="1565561" cy="4294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sz="1050" dirty="0">
                    <a:solidFill>
                      <a:srgbClr val="5AA3D9"/>
                    </a:solidFill>
                  </a:rPr>
                  <a:t>PCB procurement and </a:t>
                </a:r>
              </a:p>
              <a:p>
                <a:pPr algn="ctr"/>
                <a:r>
                  <a:rPr lang="en-GB" sz="1050" dirty="0">
                    <a:solidFill>
                      <a:srgbClr val="5AA3D9"/>
                    </a:solidFill>
                  </a:rPr>
                  <a:t>some components</a:t>
                </a: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584ABD74-6E0F-4CF0-B990-8FF9454E334D}"/>
                  </a:ext>
                </a:extLst>
              </p:cNvPr>
              <p:cNvSpPr/>
              <p:nvPr/>
            </p:nvSpPr>
            <p:spPr>
              <a:xfrm>
                <a:off x="8069292" y="2637265"/>
                <a:ext cx="1914627" cy="1819110"/>
              </a:xfrm>
              <a:prstGeom prst="rect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23" name="TextBox 24">
                <a:extLst>
                  <a:ext uri="{FF2B5EF4-FFF2-40B4-BE49-F238E27FC236}">
                    <a16:creationId xmlns:a16="http://schemas.microsoft.com/office/drawing/2014/main" id="{0768D009-70DC-45CA-9A5E-BF7A060BD990}"/>
                  </a:ext>
                </a:extLst>
              </p:cNvPr>
              <p:cNvSpPr txBox="1"/>
              <p:nvPr/>
            </p:nvSpPr>
            <p:spPr>
              <a:xfrm>
                <a:off x="8488847" y="2684950"/>
                <a:ext cx="1075518" cy="262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050" dirty="0">
                    <a:solidFill>
                      <a:srgbClr val="5AA3D9"/>
                    </a:solidFill>
                  </a:rPr>
                  <a:t>PCB assembly</a:t>
                </a:r>
              </a:p>
            </p:txBody>
          </p:sp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53039AE6-9A9E-46BD-B605-EB13E70C031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11661" y="2882000"/>
                <a:ext cx="999216" cy="1022829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3A392B3A-AC70-4F12-8423-F978F91893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5400000">
                <a:off x="4256589" y="2852634"/>
                <a:ext cx="720528" cy="944927"/>
              </a:xfrm>
              <a:prstGeom prst="rect">
                <a:avLst/>
              </a:prstGeom>
            </p:spPr>
          </p:pic>
          <p:sp>
            <p:nvSpPr>
              <p:cNvPr id="26" name="TextBox 15">
                <a:extLst>
                  <a:ext uri="{FF2B5EF4-FFF2-40B4-BE49-F238E27FC236}">
                    <a16:creationId xmlns:a16="http://schemas.microsoft.com/office/drawing/2014/main" id="{EA163963-1657-4ECD-B315-F10564DB5A01}"/>
                  </a:ext>
                </a:extLst>
              </p:cNvPr>
              <p:cNvSpPr txBox="1"/>
              <p:nvPr/>
            </p:nvSpPr>
            <p:spPr>
              <a:xfrm>
                <a:off x="3196153" y="3458841"/>
                <a:ext cx="767629" cy="262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050" dirty="0"/>
                  <a:t>3D Model</a:t>
                </a:r>
              </a:p>
            </p:txBody>
          </p:sp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3C09F1E9-D3B3-41BA-8B94-4E0548A441E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123500" y="3094208"/>
                <a:ext cx="1300050" cy="1237445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80C8EE5A-0269-4801-A075-D4C6BEF948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 rot="5400000">
                <a:off x="7116913" y="3474658"/>
                <a:ext cx="1244751" cy="488302"/>
              </a:xfrm>
              <a:prstGeom prst="rect">
                <a:avLst/>
              </a:prstGeom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59EDE657-2896-4903-8FE4-E9ED52A994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302685" y="3025201"/>
                <a:ext cx="1537357" cy="1365591"/>
              </a:xfrm>
              <a:prstGeom prst="rect">
                <a:avLst/>
              </a:prstGeom>
              <a:ln w="38100">
                <a:solidFill>
                  <a:schemeClr val="bg1"/>
                </a:solidFill>
              </a:ln>
            </p:spPr>
          </p:pic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ACF23C77-364E-495E-ADA1-5F30E60BFB1F}"/>
                  </a:ext>
                </a:extLst>
              </p:cNvPr>
              <p:cNvSpPr/>
              <p:nvPr/>
            </p:nvSpPr>
            <p:spPr>
              <a:xfrm>
                <a:off x="10055507" y="2639679"/>
                <a:ext cx="1914627" cy="1819110"/>
              </a:xfrm>
              <a:prstGeom prst="rect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31" name="TextBox 24">
                <a:extLst>
                  <a:ext uri="{FF2B5EF4-FFF2-40B4-BE49-F238E27FC236}">
                    <a16:creationId xmlns:a16="http://schemas.microsoft.com/office/drawing/2014/main" id="{A4A8DDD6-0172-41C1-AA0A-9C9E3D991566}"/>
                  </a:ext>
                </a:extLst>
              </p:cNvPr>
              <p:cNvSpPr txBox="1"/>
              <p:nvPr/>
            </p:nvSpPr>
            <p:spPr>
              <a:xfrm>
                <a:off x="10141479" y="2664732"/>
                <a:ext cx="1850224" cy="4294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sz="1050" dirty="0">
                    <a:solidFill>
                      <a:srgbClr val="5AA3D9"/>
                    </a:solidFill>
                  </a:rPr>
                  <a:t>Mechanical production in collaboration with EN-MME</a:t>
                </a:r>
              </a:p>
            </p:txBody>
          </p:sp>
          <p:pic>
            <p:nvPicPr>
              <p:cNvPr id="32" name="Picture 31" descr="Table&#10;&#10;Description automatically generated">
                <a:extLst>
                  <a:ext uri="{FF2B5EF4-FFF2-40B4-BE49-F238E27FC236}">
                    <a16:creationId xmlns:a16="http://schemas.microsoft.com/office/drawing/2014/main" id="{4CB2707D-0435-4ED6-BFEB-D1CA24BB6F0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/>
              <a:srcRect l="1" r="1484"/>
              <a:stretch/>
            </p:blipFill>
            <p:spPr bwMode="auto">
              <a:xfrm>
                <a:off x="491093" y="2909416"/>
                <a:ext cx="1053318" cy="1286539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59D17F8E-416A-4388-BCB0-43EF8F08B4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1617951" y="3127297"/>
                <a:ext cx="136718" cy="1220405"/>
              </a:xfrm>
              <a:prstGeom prst="rect">
                <a:avLst/>
              </a:prstGeom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95E693BD-F2CB-410B-9AB7-2D0AD6686A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0189011" y="3051328"/>
                <a:ext cx="827541" cy="1377307"/>
              </a:xfrm>
              <a:prstGeom prst="rect">
                <a:avLst/>
              </a:prstGeom>
            </p:spPr>
          </p:pic>
          <p:sp>
            <p:nvSpPr>
              <p:cNvPr id="35" name="Arrow: Right 34">
                <a:extLst>
                  <a:ext uri="{FF2B5EF4-FFF2-40B4-BE49-F238E27FC236}">
                    <a16:creationId xmlns:a16="http://schemas.microsoft.com/office/drawing/2014/main" id="{B5690CD8-0B20-4EB3-A19D-C951D2092731}"/>
                  </a:ext>
                </a:extLst>
              </p:cNvPr>
              <p:cNvSpPr/>
              <p:nvPr/>
            </p:nvSpPr>
            <p:spPr>
              <a:xfrm>
                <a:off x="11118211" y="3561806"/>
                <a:ext cx="342416" cy="186551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EADAB81-8589-43A3-AE65-F75C1E2C5373}"/>
                </a:ext>
              </a:extLst>
            </p:cNvPr>
            <p:cNvSpPr txBox="1"/>
            <p:nvPr/>
          </p:nvSpPr>
          <p:spPr>
            <a:xfrm>
              <a:off x="4143927" y="2214398"/>
              <a:ext cx="38395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rgbClr val="0070C0"/>
                  </a:solidFill>
                </a:rPr>
                <a:t>BE-CEM-EPR Electronics Service</a:t>
              </a:r>
            </a:p>
          </p:txBody>
        </p:sp>
      </p:grpSp>
      <p:pic>
        <p:nvPicPr>
          <p:cNvPr id="36" name="Picture 35">
            <a:extLst>
              <a:ext uri="{FF2B5EF4-FFF2-40B4-BE49-F238E27FC236}">
                <a16:creationId xmlns:a16="http://schemas.microsoft.com/office/drawing/2014/main" id="{99405E80-8CCC-4FCC-99CF-4AB8CD11C3D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8738" y="1560876"/>
            <a:ext cx="3007728" cy="2078929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23E7DA37-FB2E-4E10-987A-C19AF966B76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261561" y="1462310"/>
            <a:ext cx="664103" cy="1848718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5A2F964E-21A4-4815-B694-666945AE62DD}"/>
              </a:ext>
            </a:extLst>
          </p:cNvPr>
          <p:cNvSpPr txBox="1"/>
          <p:nvPr/>
        </p:nvSpPr>
        <p:spPr>
          <a:xfrm>
            <a:off x="8896858" y="1182818"/>
            <a:ext cx="1334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5AA3D9"/>
                </a:solidFill>
              </a:rPr>
              <a:t>We deliver</a:t>
            </a:r>
          </a:p>
        </p:txBody>
      </p:sp>
      <p:sp>
        <p:nvSpPr>
          <p:cNvPr id="40" name="Arrow: Bent-Up 39">
            <a:extLst>
              <a:ext uri="{FF2B5EF4-FFF2-40B4-BE49-F238E27FC236}">
                <a16:creationId xmlns:a16="http://schemas.microsoft.com/office/drawing/2014/main" id="{01D63AF9-0A34-42F3-A2D1-7492C77F7351}"/>
              </a:ext>
            </a:extLst>
          </p:cNvPr>
          <p:cNvSpPr/>
          <p:nvPr/>
        </p:nvSpPr>
        <p:spPr>
          <a:xfrm rot="5400000">
            <a:off x="2859373" y="2947275"/>
            <a:ext cx="509367" cy="1894427"/>
          </a:xfrm>
          <a:prstGeom prst="bentUpArrow">
            <a:avLst>
              <a:gd name="adj1" fmla="val 31354"/>
              <a:gd name="adj2" fmla="val 36932"/>
              <a:gd name="adj3" fmla="val 50000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Arrow: Bent-Up 40">
            <a:extLst>
              <a:ext uri="{FF2B5EF4-FFF2-40B4-BE49-F238E27FC236}">
                <a16:creationId xmlns:a16="http://schemas.microsoft.com/office/drawing/2014/main" id="{F6FF080F-2860-4FC4-A986-8C6912DF7BEC}"/>
              </a:ext>
            </a:extLst>
          </p:cNvPr>
          <p:cNvSpPr/>
          <p:nvPr/>
        </p:nvSpPr>
        <p:spPr>
          <a:xfrm>
            <a:off x="8038624" y="3380608"/>
            <a:ext cx="2088938" cy="723671"/>
          </a:xfrm>
          <a:prstGeom prst="bentUpArrow">
            <a:avLst>
              <a:gd name="adj1" fmla="val 24064"/>
              <a:gd name="adj2" fmla="val 23728"/>
              <a:gd name="adj3" fmla="val 35774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929A1CA-2B43-49AC-8B91-AE373F5BFCB3}"/>
              </a:ext>
            </a:extLst>
          </p:cNvPr>
          <p:cNvSpPr txBox="1"/>
          <p:nvPr/>
        </p:nvSpPr>
        <p:spPr>
          <a:xfrm>
            <a:off x="4304704" y="1505089"/>
            <a:ext cx="35047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C00000"/>
                </a:solidFill>
              </a:rPr>
              <a:t>We are looking for subcontractors for bare PCB manufacturing and Electronic assembly and/or final integration with mechanical parts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9F7F6D5-C5A4-5CE7-C242-F50AE0E3ECF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96249" y="6356350"/>
            <a:ext cx="6458284" cy="365125"/>
          </a:xfrm>
        </p:spPr>
        <p:txBody>
          <a:bodyPr/>
          <a:lstStyle/>
          <a:p>
            <a:r>
              <a:rPr lang="en-GB" dirty="0"/>
              <a:t>Thematic Industry Day-PCB and Electronics Cards Assembly Manufacturing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63B8B8-19B3-244C-37B9-BD012CE87323}"/>
              </a:ext>
            </a:extLst>
          </p:cNvPr>
          <p:cNvSpPr txBox="1"/>
          <p:nvPr/>
        </p:nvSpPr>
        <p:spPr>
          <a:xfrm>
            <a:off x="1413048" y="1190315"/>
            <a:ext cx="223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5AA3D9"/>
                </a:solidFill>
              </a:rPr>
              <a:t>Engineers develop</a:t>
            </a:r>
          </a:p>
        </p:txBody>
      </p:sp>
    </p:spTree>
    <p:extLst>
      <p:ext uri="{BB962C8B-B14F-4D97-AF65-F5344CB8AC3E}">
        <p14:creationId xmlns:p14="http://schemas.microsoft.com/office/powerpoint/2010/main" val="16732501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834021" y="2553779"/>
            <a:ext cx="6474074" cy="2952749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r"/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8215863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28/11/2023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E8383C25-19D7-4C8C-A70F-9E753953A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475" y="270907"/>
            <a:ext cx="10515600" cy="741780"/>
          </a:xfrm>
        </p:spPr>
        <p:txBody>
          <a:bodyPr/>
          <a:lstStyle/>
          <a:p>
            <a:pPr marL="36576"/>
            <a:r>
              <a:rPr lang="en-GB" sz="3200" dirty="0">
                <a:solidFill>
                  <a:srgbClr val="5AA3D9"/>
                </a:solidFill>
              </a:rPr>
              <a:t>Layout design for electronics boards and crates, </a:t>
            </a:r>
            <a:br>
              <a:rPr lang="en-GB" sz="3200" dirty="0">
                <a:solidFill>
                  <a:srgbClr val="5AA3D9"/>
                </a:solidFill>
              </a:rPr>
            </a:br>
            <a:r>
              <a:rPr lang="en-GB" sz="3200" dirty="0">
                <a:solidFill>
                  <a:srgbClr val="5AA3D9"/>
                </a:solidFill>
              </a:rPr>
              <a:t>with production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3FA8F68-EFF4-28A7-F58E-2C9B62882A65}"/>
              </a:ext>
            </a:extLst>
          </p:cNvPr>
          <p:cNvGrpSpPr/>
          <p:nvPr/>
        </p:nvGrpSpPr>
        <p:grpSpPr>
          <a:xfrm>
            <a:off x="6125520" y="1244490"/>
            <a:ext cx="5134879" cy="4953243"/>
            <a:chOff x="6125520" y="1244490"/>
            <a:chExt cx="5134879" cy="495324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6F3B343-D8AE-4591-9602-82264785DCE5}"/>
                </a:ext>
              </a:extLst>
            </p:cNvPr>
            <p:cNvSpPr txBox="1"/>
            <p:nvPr/>
          </p:nvSpPr>
          <p:spPr>
            <a:xfrm>
              <a:off x="7170936" y="5889956"/>
              <a:ext cx="370113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dirty="0">
                  <a:solidFill>
                    <a:srgbClr val="5AA3D9"/>
                  </a:solidFill>
                </a:rPr>
                <a:t>LHC ADT Beam Position Module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7F3D799B-8A1A-4F7E-881D-7B1A45A6FE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51233" y="1018777"/>
              <a:ext cx="4683453" cy="5134879"/>
            </a:xfrm>
            <a:prstGeom prst="rect">
              <a:avLst/>
            </a:prstGeom>
          </p:spPr>
        </p:pic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8CB7AF39-371B-45C0-8771-710B74439E09}"/>
              </a:ext>
            </a:extLst>
          </p:cNvPr>
          <p:cNvSpPr txBox="1"/>
          <p:nvPr/>
        </p:nvSpPr>
        <p:spPr>
          <a:xfrm>
            <a:off x="356475" y="2473636"/>
            <a:ext cx="609600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5AA3D9"/>
                </a:solidFill>
              </a:rPr>
              <a:t>Some characteristics of this design: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>
                <a:solidFill>
                  <a:srgbClr val="5AA3D9"/>
                </a:solidFill>
              </a:rPr>
              <a:t>233mm x 221mm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</a:rPr>
              <a:t>10 layers</a:t>
            </a:r>
            <a:r>
              <a:rPr lang="en-GB" sz="2000" dirty="0">
                <a:solidFill>
                  <a:srgbClr val="5AA3D9"/>
                </a:solidFill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5AA3D9"/>
                </a:solidFill>
              </a:rPr>
              <a:t>0.1mm minimum trackwidth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5AA3D9"/>
                </a:solidFill>
              </a:rPr>
              <a:t>3’291 holes and via holes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</a:rPr>
              <a:t>Signal integrity / Controlled impedance lines</a:t>
            </a:r>
            <a:r>
              <a:rPr lang="en-GB" sz="2000" dirty="0">
                <a:solidFill>
                  <a:srgbClr val="5AA3D9"/>
                </a:solidFill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5AA3D9"/>
                </a:solidFill>
              </a:rPr>
              <a:t>Filled &amp; Capped via holes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</a:rPr>
              <a:t>Holes tolerances for press-fit connectors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</a:rPr>
              <a:t>92 different references of components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4740AC5-4B1B-4D72-AE66-1B2904684CE8}"/>
              </a:ext>
            </a:extLst>
          </p:cNvPr>
          <p:cNvSpPr txBox="1"/>
          <p:nvPr/>
        </p:nvSpPr>
        <p:spPr>
          <a:xfrm>
            <a:off x="356475" y="1342487"/>
            <a:ext cx="573952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200" dirty="0">
                <a:solidFill>
                  <a:srgbClr val="5AA3D9"/>
                </a:solidFill>
              </a:rPr>
              <a:t>Example: Typical production we have managed for SY-RF </a:t>
            </a:r>
            <a:endParaRPr lang="en-GB" sz="2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006FED-9334-4007-AF8B-D2ECB7EA169E}"/>
              </a:ext>
            </a:extLst>
          </p:cNvPr>
          <p:cNvSpPr txBox="1"/>
          <p:nvPr/>
        </p:nvSpPr>
        <p:spPr>
          <a:xfrm>
            <a:off x="356475" y="5451859"/>
            <a:ext cx="550702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5AA3D9"/>
                </a:solidFill>
              </a:rPr>
              <a:t>Quantity produced: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5AA3D9"/>
                </a:solidFill>
              </a:rPr>
              <a:t>A total of 18 units in fast production time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D41EF7F-2143-7B17-579F-8958088B400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96249" y="6356350"/>
            <a:ext cx="6458284" cy="365125"/>
          </a:xfrm>
        </p:spPr>
        <p:txBody>
          <a:bodyPr/>
          <a:lstStyle/>
          <a:p>
            <a:r>
              <a:rPr lang="en-GB" dirty="0"/>
              <a:t>Thematic Industry Day-PCB and Electronics Cards Assembly Manufacturing</a:t>
            </a:r>
          </a:p>
        </p:txBody>
      </p:sp>
    </p:spTree>
    <p:extLst>
      <p:ext uri="{BB962C8B-B14F-4D97-AF65-F5344CB8AC3E}">
        <p14:creationId xmlns:p14="http://schemas.microsoft.com/office/powerpoint/2010/main" val="39791241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28/11/2023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BEE188-04B1-43D0-80DC-5DC2CB21712A}"/>
              </a:ext>
            </a:extLst>
          </p:cNvPr>
          <p:cNvSpPr txBox="1"/>
          <p:nvPr/>
        </p:nvSpPr>
        <p:spPr>
          <a:xfrm>
            <a:off x="356475" y="2406318"/>
            <a:ext cx="464915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70C0"/>
                </a:solidFill>
              </a:rPr>
              <a:t>Crate</a:t>
            </a:r>
            <a:r>
              <a:rPr lang="fr-CH" sz="2000" dirty="0">
                <a:solidFill>
                  <a:srgbClr val="5AA3D9"/>
                </a:solidFill>
              </a:rPr>
              <a:t> </a:t>
            </a:r>
            <a:r>
              <a:rPr lang="en-GB" sz="2000" dirty="0">
                <a:solidFill>
                  <a:srgbClr val="5AA3D9"/>
                </a:solidFill>
              </a:rPr>
              <a:t>including</a:t>
            </a:r>
            <a:r>
              <a:rPr lang="fr-CH" sz="2000" dirty="0">
                <a:solidFill>
                  <a:srgbClr val="5AA3D9"/>
                </a:solidFill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>
                <a:solidFill>
                  <a:srgbClr val="0070C0"/>
                </a:solidFill>
              </a:rPr>
              <a:t>6 </a:t>
            </a:r>
            <a:r>
              <a:rPr lang="en-GB" sz="2000" dirty="0">
                <a:solidFill>
                  <a:srgbClr val="0070C0"/>
                </a:solidFill>
              </a:rPr>
              <a:t>different</a:t>
            </a:r>
            <a:r>
              <a:rPr lang="fr-CH" sz="2000" dirty="0">
                <a:solidFill>
                  <a:srgbClr val="0070C0"/>
                </a:solidFill>
              </a:rPr>
              <a:t> types of </a:t>
            </a:r>
            <a:r>
              <a:rPr lang="en-GB" sz="2000" dirty="0">
                <a:solidFill>
                  <a:srgbClr val="0070C0"/>
                </a:solidFill>
              </a:rPr>
              <a:t>populated</a:t>
            </a:r>
            <a:r>
              <a:rPr lang="fr-CH" sz="2000" dirty="0">
                <a:solidFill>
                  <a:srgbClr val="0070C0"/>
                </a:solidFill>
              </a:rPr>
              <a:t> PCB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</a:rPr>
              <a:t>Internal cables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</a:rPr>
              <a:t>Mechanical</a:t>
            </a:r>
            <a:r>
              <a:rPr lang="fr-CH" sz="2000" dirty="0">
                <a:solidFill>
                  <a:srgbClr val="0070C0"/>
                </a:solidFill>
              </a:rPr>
              <a:t> parts </a:t>
            </a:r>
            <a:r>
              <a:rPr lang="en-GB" sz="2000" dirty="0">
                <a:solidFill>
                  <a:srgbClr val="0070C0"/>
                </a:solidFill>
              </a:rPr>
              <a:t>produced</a:t>
            </a:r>
            <a:r>
              <a:rPr lang="fr-CH" sz="2000" dirty="0">
                <a:solidFill>
                  <a:srgbClr val="0070C0"/>
                </a:solidFill>
              </a:rPr>
              <a:t> </a:t>
            </a:r>
            <a:r>
              <a:rPr lang="fr-CH" sz="2000" dirty="0">
                <a:solidFill>
                  <a:srgbClr val="5AA3D9"/>
                </a:solidFill>
              </a:rPr>
              <a:t>in collaboration </a:t>
            </a:r>
            <a:r>
              <a:rPr lang="en-GB" sz="2000" dirty="0">
                <a:solidFill>
                  <a:srgbClr val="5AA3D9"/>
                </a:solidFill>
              </a:rPr>
              <a:t>with</a:t>
            </a:r>
            <a:r>
              <a:rPr lang="fr-CH" sz="2000" dirty="0">
                <a:solidFill>
                  <a:srgbClr val="5AA3D9"/>
                </a:solidFill>
              </a:rPr>
              <a:t> </a:t>
            </a:r>
            <a:r>
              <a:rPr lang="fr-CH" sz="2000" dirty="0">
                <a:solidFill>
                  <a:srgbClr val="0070C0"/>
                </a:solidFill>
              </a:rPr>
              <a:t>EN-MME</a:t>
            </a:r>
          </a:p>
          <a:p>
            <a:endParaRPr lang="fr-CH" sz="2000" dirty="0">
              <a:solidFill>
                <a:srgbClr val="5AA3D9"/>
              </a:solidFill>
            </a:endParaRPr>
          </a:p>
          <a:p>
            <a:r>
              <a:rPr lang="en-GB" sz="2000" dirty="0">
                <a:solidFill>
                  <a:srgbClr val="5AA3D9"/>
                </a:solidFill>
              </a:rPr>
              <a:t>Quantity for production: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5AA3D9"/>
                </a:solidFill>
              </a:rPr>
              <a:t>A total of </a:t>
            </a:r>
            <a:r>
              <a:rPr lang="en-GB" sz="2000" dirty="0">
                <a:solidFill>
                  <a:srgbClr val="0070C0"/>
                </a:solidFill>
              </a:rPr>
              <a:t>186 units assembled</a:t>
            </a:r>
            <a:endParaRPr lang="en-GB" sz="2000" dirty="0">
              <a:solidFill>
                <a:srgbClr val="5AA3D9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DCE1B53-B00E-4000-9069-96E5DEDDE9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4160" y="1385740"/>
            <a:ext cx="6666766" cy="457671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F6A40C0-B56D-44FE-936B-AD9A1957497A}"/>
              </a:ext>
            </a:extLst>
          </p:cNvPr>
          <p:cNvSpPr txBox="1"/>
          <p:nvPr/>
        </p:nvSpPr>
        <p:spPr>
          <a:xfrm>
            <a:off x="356475" y="1269400"/>
            <a:ext cx="757406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5AA3D9"/>
                </a:solidFill>
              </a:rPr>
              <a:t>Example: Typical production of a crate. This production done for TE-VSC-ICM </a:t>
            </a:r>
            <a:endParaRPr lang="en-GB" sz="24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D15A374A-D592-4F46-AE03-079173BD8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475" y="270907"/>
            <a:ext cx="10515600" cy="741780"/>
          </a:xfrm>
        </p:spPr>
        <p:txBody>
          <a:bodyPr/>
          <a:lstStyle/>
          <a:p>
            <a:pPr marL="36576"/>
            <a:r>
              <a:rPr lang="en-GB" sz="3200" dirty="0">
                <a:solidFill>
                  <a:srgbClr val="5AA3D9"/>
                </a:solidFill>
              </a:rPr>
              <a:t>Layout design for electronics boards and crates, </a:t>
            </a:r>
            <a:br>
              <a:rPr lang="en-GB" sz="3200" dirty="0">
                <a:solidFill>
                  <a:srgbClr val="5AA3D9"/>
                </a:solidFill>
              </a:rPr>
            </a:br>
            <a:r>
              <a:rPr lang="en-GB" sz="3200" dirty="0">
                <a:solidFill>
                  <a:srgbClr val="5AA3D9"/>
                </a:solidFill>
              </a:rPr>
              <a:t>with production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87F09A6-7ABE-7427-8917-46B185BFBCF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96249" y="6356350"/>
            <a:ext cx="6458284" cy="365125"/>
          </a:xfrm>
        </p:spPr>
        <p:txBody>
          <a:bodyPr/>
          <a:lstStyle/>
          <a:p>
            <a:r>
              <a:rPr lang="en-GB" dirty="0"/>
              <a:t>Thematic Industry Day-PCB and Electronics Cards Assembly Manufacturing</a:t>
            </a:r>
          </a:p>
        </p:txBody>
      </p:sp>
    </p:spTree>
    <p:extLst>
      <p:ext uri="{BB962C8B-B14F-4D97-AF65-F5344CB8AC3E}">
        <p14:creationId xmlns:p14="http://schemas.microsoft.com/office/powerpoint/2010/main" val="1905528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>
            <a:extLst>
              <a:ext uri="{FF2B5EF4-FFF2-40B4-BE49-F238E27FC236}">
                <a16:creationId xmlns:a16="http://schemas.microsoft.com/office/drawing/2014/main" id="{7C0B4A43-C653-4D38-9D88-71FC98CEE9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9213" y="1333511"/>
            <a:ext cx="3046104" cy="198365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C76360-ABE6-435A-BA96-E9F10AB7C78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28/11/2023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83B8DA-D762-4136-BF87-38CD602C177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B735F37A-FA17-45BE-9B98-63406DB4F4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475" y="448535"/>
            <a:ext cx="10515600" cy="741780"/>
          </a:xfrm>
        </p:spPr>
        <p:txBody>
          <a:bodyPr/>
          <a:lstStyle/>
          <a:p>
            <a:r>
              <a:rPr lang="en-US" sz="3000" b="1" dirty="0"/>
              <a:t>Introduction to the BE-CEM-EPR Electronics Service</a:t>
            </a:r>
            <a:endParaRPr lang="en-GB" sz="3000" dirty="0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94CD214-C630-4023-8A54-C614BE62838A}"/>
              </a:ext>
            </a:extLst>
          </p:cNvPr>
          <p:cNvGrpSpPr/>
          <p:nvPr/>
        </p:nvGrpSpPr>
        <p:grpSpPr>
          <a:xfrm>
            <a:off x="72742" y="3742444"/>
            <a:ext cx="12046515" cy="2343148"/>
            <a:chOff x="17559" y="2168165"/>
            <a:chExt cx="12046515" cy="2343148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24689C5E-6B9C-4677-BA2E-90511C0E1969}"/>
                </a:ext>
              </a:extLst>
            </p:cNvPr>
            <p:cNvGrpSpPr/>
            <p:nvPr/>
          </p:nvGrpSpPr>
          <p:grpSpPr>
            <a:xfrm>
              <a:off x="17559" y="2168165"/>
              <a:ext cx="12046515" cy="2343148"/>
              <a:chOff x="17559" y="2168165"/>
              <a:chExt cx="12046515" cy="2343148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ED024AC-7FE6-4AC6-8AE0-4AA7D6680534}"/>
                  </a:ext>
                </a:extLst>
              </p:cNvPr>
              <p:cNvSpPr/>
              <p:nvPr/>
            </p:nvSpPr>
            <p:spPr>
              <a:xfrm>
                <a:off x="17559" y="2168165"/>
                <a:ext cx="12046515" cy="2343148"/>
              </a:xfrm>
              <a:prstGeom prst="rect">
                <a:avLst/>
              </a:prstGeom>
              <a:noFill/>
              <a:ln w="47625">
                <a:solidFill>
                  <a:schemeClr val="accent1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/>
              </a:p>
            </p:txBody>
          </p:sp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16032859-06AE-4BDE-9927-0BA51669D8F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923681" y="3482757"/>
                <a:ext cx="1202127" cy="955614"/>
              </a:xfrm>
              <a:prstGeom prst="rect">
                <a:avLst/>
              </a:prstGeom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938471B1-AD86-49A8-9C49-A14A86FCCB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14289" y="3631136"/>
                <a:ext cx="1091799" cy="710049"/>
              </a:xfrm>
              <a:prstGeom prst="rect">
                <a:avLst/>
              </a:prstGeom>
            </p:spPr>
          </p:pic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039F3A6-9B12-455A-A015-DE90B5110A4B}"/>
                  </a:ext>
                </a:extLst>
              </p:cNvPr>
              <p:cNvSpPr/>
              <p:nvPr/>
            </p:nvSpPr>
            <p:spPr>
              <a:xfrm>
                <a:off x="99644" y="2624714"/>
                <a:ext cx="1914627" cy="1819110"/>
              </a:xfrm>
              <a:prstGeom prst="rect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9" name="TextBox 7">
                <a:extLst>
                  <a:ext uri="{FF2B5EF4-FFF2-40B4-BE49-F238E27FC236}">
                    <a16:creationId xmlns:a16="http://schemas.microsoft.com/office/drawing/2014/main" id="{5FAB8A8E-E05D-45D4-94CB-B449E7E5CBEF}"/>
                  </a:ext>
                </a:extLst>
              </p:cNvPr>
              <p:cNvSpPr txBox="1"/>
              <p:nvPr/>
            </p:nvSpPr>
            <p:spPr>
              <a:xfrm>
                <a:off x="368489" y="2688986"/>
                <a:ext cx="1378571" cy="262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050" dirty="0">
                    <a:solidFill>
                      <a:srgbClr val="5AA3D9"/>
                    </a:solidFill>
                  </a:rPr>
                  <a:t>Schematic Libraries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E6CE12A-4499-4483-8E75-AB5630144110}"/>
                  </a:ext>
                </a:extLst>
              </p:cNvPr>
              <p:cNvSpPr/>
              <p:nvPr/>
            </p:nvSpPr>
            <p:spPr>
              <a:xfrm>
                <a:off x="2091461" y="2624714"/>
                <a:ext cx="1914627" cy="1819110"/>
              </a:xfrm>
              <a:prstGeom prst="rect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12" name="TextBox 15">
                <a:extLst>
                  <a:ext uri="{FF2B5EF4-FFF2-40B4-BE49-F238E27FC236}">
                    <a16:creationId xmlns:a16="http://schemas.microsoft.com/office/drawing/2014/main" id="{D29E1CBA-4F7E-49FD-892F-F3CE1415A72F}"/>
                  </a:ext>
                </a:extLst>
              </p:cNvPr>
              <p:cNvSpPr txBox="1"/>
              <p:nvPr/>
            </p:nvSpPr>
            <p:spPr>
              <a:xfrm>
                <a:off x="2438413" y="2688986"/>
                <a:ext cx="1023934" cy="262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050" dirty="0">
                    <a:solidFill>
                      <a:srgbClr val="5AA3D9"/>
                    </a:solidFill>
                  </a:rPr>
                  <a:t>PCB Libraries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6BE6701A-A960-4550-8C67-E22EDB6815FF}"/>
                  </a:ext>
                </a:extLst>
              </p:cNvPr>
              <p:cNvSpPr/>
              <p:nvPr/>
            </p:nvSpPr>
            <p:spPr>
              <a:xfrm>
                <a:off x="4087269" y="2624714"/>
                <a:ext cx="1914627" cy="1819110"/>
              </a:xfrm>
              <a:prstGeom prst="rect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15" name="TextBox 18">
                <a:extLst>
                  <a:ext uri="{FF2B5EF4-FFF2-40B4-BE49-F238E27FC236}">
                    <a16:creationId xmlns:a16="http://schemas.microsoft.com/office/drawing/2014/main" id="{C50DA2FC-EA18-4F43-AD4F-9FB5A6D812CE}"/>
                  </a:ext>
                </a:extLst>
              </p:cNvPr>
              <p:cNvSpPr txBox="1"/>
              <p:nvPr/>
            </p:nvSpPr>
            <p:spPr>
              <a:xfrm>
                <a:off x="4281686" y="2694678"/>
                <a:ext cx="1546334" cy="262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050" dirty="0">
                    <a:solidFill>
                      <a:srgbClr val="5AA3D9"/>
                    </a:solidFill>
                  </a:rPr>
                  <a:t>Layout and integration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6D04E613-4B3F-4686-97D5-732D9A50126A}"/>
                  </a:ext>
                </a:extLst>
              </p:cNvPr>
              <p:cNvSpPr/>
              <p:nvPr/>
            </p:nvSpPr>
            <p:spPr>
              <a:xfrm>
                <a:off x="6083077" y="2628264"/>
                <a:ext cx="1914627" cy="1819110"/>
              </a:xfrm>
              <a:prstGeom prst="rect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18" name="TextBox 21">
                <a:extLst>
                  <a:ext uri="{FF2B5EF4-FFF2-40B4-BE49-F238E27FC236}">
                    <a16:creationId xmlns:a16="http://schemas.microsoft.com/office/drawing/2014/main" id="{7328A5E8-0DFA-49A2-B8A1-925ECA339EB8}"/>
                  </a:ext>
                </a:extLst>
              </p:cNvPr>
              <p:cNvSpPr txBox="1"/>
              <p:nvPr/>
            </p:nvSpPr>
            <p:spPr>
              <a:xfrm>
                <a:off x="6294847" y="2694678"/>
                <a:ext cx="1565561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sz="1050" dirty="0">
                    <a:solidFill>
                      <a:srgbClr val="5AA3D9"/>
                    </a:solidFill>
                  </a:rPr>
                  <a:t>PCB and components procurement</a:t>
                </a: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1EFD2EBF-CC6F-45B6-A27F-6E85A8608BFA}"/>
                  </a:ext>
                </a:extLst>
              </p:cNvPr>
              <p:cNvSpPr/>
              <p:nvPr/>
            </p:nvSpPr>
            <p:spPr>
              <a:xfrm>
                <a:off x="8069292" y="2637265"/>
                <a:ext cx="1914627" cy="1819110"/>
              </a:xfrm>
              <a:prstGeom prst="rect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21" name="TextBox 24">
                <a:extLst>
                  <a:ext uri="{FF2B5EF4-FFF2-40B4-BE49-F238E27FC236}">
                    <a16:creationId xmlns:a16="http://schemas.microsoft.com/office/drawing/2014/main" id="{73FD639F-C092-4400-A697-47839D1419A2}"/>
                  </a:ext>
                </a:extLst>
              </p:cNvPr>
              <p:cNvSpPr txBox="1"/>
              <p:nvPr/>
            </p:nvSpPr>
            <p:spPr>
              <a:xfrm>
                <a:off x="8488847" y="2684950"/>
                <a:ext cx="1075518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050" dirty="0">
                    <a:solidFill>
                      <a:srgbClr val="5AA3D9"/>
                    </a:solidFill>
                  </a:rPr>
                  <a:t>PCB assembly </a:t>
                </a:r>
              </a:p>
            </p:txBody>
          </p:sp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62FFA5F0-D6AF-4323-9223-CCE36075FD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11661" y="2882000"/>
                <a:ext cx="999216" cy="1022829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97DB2B62-4CA2-4F20-A8DA-ECCF70501A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5400000">
                <a:off x="4256589" y="2852634"/>
                <a:ext cx="720528" cy="944927"/>
              </a:xfrm>
              <a:prstGeom prst="rect">
                <a:avLst/>
              </a:prstGeom>
            </p:spPr>
          </p:pic>
          <p:sp>
            <p:nvSpPr>
              <p:cNvPr id="37" name="TextBox 15">
                <a:extLst>
                  <a:ext uri="{FF2B5EF4-FFF2-40B4-BE49-F238E27FC236}">
                    <a16:creationId xmlns:a16="http://schemas.microsoft.com/office/drawing/2014/main" id="{70332ECB-F6C6-455D-86C4-526A7EE5CF4F}"/>
                  </a:ext>
                </a:extLst>
              </p:cNvPr>
              <p:cNvSpPr txBox="1"/>
              <p:nvPr/>
            </p:nvSpPr>
            <p:spPr>
              <a:xfrm>
                <a:off x="3196153" y="3458841"/>
                <a:ext cx="767629" cy="262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050" dirty="0"/>
                  <a:t>3D Model</a:t>
                </a:r>
              </a:p>
            </p:txBody>
          </p:sp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470D0E56-6CA2-408F-9DB3-D53F64C837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123500" y="3094208"/>
                <a:ext cx="1300050" cy="1237445"/>
              </a:xfrm>
              <a:prstGeom prst="rect">
                <a:avLst/>
              </a:prstGeom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614C94FE-2519-4746-8C18-183362F543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 rot="5400000">
                <a:off x="7116913" y="3474658"/>
                <a:ext cx="1244751" cy="488302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81C2402D-D21B-454C-9147-14F35A55FB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302685" y="3025201"/>
                <a:ext cx="1537357" cy="1365591"/>
              </a:xfrm>
              <a:prstGeom prst="rect">
                <a:avLst/>
              </a:prstGeom>
              <a:ln w="38100">
                <a:solidFill>
                  <a:schemeClr val="bg1"/>
                </a:solidFill>
              </a:ln>
            </p:spPr>
          </p:pic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5826FF62-64CA-4643-9836-BBD817AD36F7}"/>
                  </a:ext>
                </a:extLst>
              </p:cNvPr>
              <p:cNvSpPr/>
              <p:nvPr/>
            </p:nvSpPr>
            <p:spPr>
              <a:xfrm>
                <a:off x="10055507" y="2639679"/>
                <a:ext cx="1914627" cy="1819110"/>
              </a:xfrm>
              <a:prstGeom prst="rect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45" name="TextBox 24">
                <a:extLst>
                  <a:ext uri="{FF2B5EF4-FFF2-40B4-BE49-F238E27FC236}">
                    <a16:creationId xmlns:a16="http://schemas.microsoft.com/office/drawing/2014/main" id="{19BADA87-91A4-4B71-A7CA-6D6B3E35570C}"/>
                  </a:ext>
                </a:extLst>
              </p:cNvPr>
              <p:cNvSpPr txBox="1"/>
              <p:nvPr/>
            </p:nvSpPr>
            <p:spPr>
              <a:xfrm>
                <a:off x="10141479" y="2664732"/>
                <a:ext cx="1850224" cy="4294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sz="1050" dirty="0">
                    <a:solidFill>
                      <a:srgbClr val="5AA3D9"/>
                    </a:solidFill>
                  </a:rPr>
                  <a:t>Mechanical production in collaboration with EN-MME</a:t>
                </a:r>
              </a:p>
            </p:txBody>
          </p:sp>
          <p:pic>
            <p:nvPicPr>
              <p:cNvPr id="47" name="Picture 46" descr="Table&#10;&#10;Description automatically generated">
                <a:extLst>
                  <a:ext uri="{FF2B5EF4-FFF2-40B4-BE49-F238E27FC236}">
                    <a16:creationId xmlns:a16="http://schemas.microsoft.com/office/drawing/2014/main" id="{1256D12F-BFD7-4B20-94B6-E5523291D47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/>
              <a:srcRect l="1" r="1484"/>
              <a:stretch/>
            </p:blipFill>
            <p:spPr bwMode="auto">
              <a:xfrm>
                <a:off x="491093" y="2909416"/>
                <a:ext cx="1053318" cy="1286539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50" name="Picture 49">
                <a:extLst>
                  <a:ext uri="{FF2B5EF4-FFF2-40B4-BE49-F238E27FC236}">
                    <a16:creationId xmlns:a16="http://schemas.microsoft.com/office/drawing/2014/main" id="{E7F1310F-029B-4084-965D-337D55CD666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1617951" y="3127297"/>
                <a:ext cx="136718" cy="1220405"/>
              </a:xfrm>
              <a:prstGeom prst="rect">
                <a:avLst/>
              </a:prstGeom>
            </p:spPr>
          </p:pic>
          <p:pic>
            <p:nvPicPr>
              <p:cNvPr id="52" name="Picture 51">
                <a:extLst>
                  <a:ext uri="{FF2B5EF4-FFF2-40B4-BE49-F238E27FC236}">
                    <a16:creationId xmlns:a16="http://schemas.microsoft.com/office/drawing/2014/main" id="{51DDBDBA-2032-4DC7-8C0D-60458380741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0189011" y="3051328"/>
                <a:ext cx="827541" cy="1377307"/>
              </a:xfrm>
              <a:prstGeom prst="rect">
                <a:avLst/>
              </a:prstGeom>
            </p:spPr>
          </p:pic>
          <p:sp>
            <p:nvSpPr>
              <p:cNvPr id="53" name="Arrow: Right 52">
                <a:extLst>
                  <a:ext uri="{FF2B5EF4-FFF2-40B4-BE49-F238E27FC236}">
                    <a16:creationId xmlns:a16="http://schemas.microsoft.com/office/drawing/2014/main" id="{8103F8D1-EFF1-409A-AE87-6DC7B5407C0E}"/>
                  </a:ext>
                </a:extLst>
              </p:cNvPr>
              <p:cNvSpPr/>
              <p:nvPr/>
            </p:nvSpPr>
            <p:spPr>
              <a:xfrm>
                <a:off x="11118211" y="3561806"/>
                <a:ext cx="342416" cy="186551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CFAA7DA0-261E-4195-AB55-61951DE17B04}"/>
                </a:ext>
              </a:extLst>
            </p:cNvPr>
            <p:cNvSpPr txBox="1"/>
            <p:nvPr/>
          </p:nvSpPr>
          <p:spPr>
            <a:xfrm>
              <a:off x="4143927" y="2214398"/>
              <a:ext cx="38395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rgbClr val="5AA3D9"/>
                  </a:solidFill>
                </a:rPr>
                <a:t>BE-CEM-EPR Electronics Service</a:t>
              </a:r>
            </a:p>
          </p:txBody>
        </p:sp>
      </p:grpSp>
      <p:pic>
        <p:nvPicPr>
          <p:cNvPr id="58" name="Picture 57">
            <a:extLst>
              <a:ext uri="{FF2B5EF4-FFF2-40B4-BE49-F238E27FC236}">
                <a16:creationId xmlns:a16="http://schemas.microsoft.com/office/drawing/2014/main" id="{4299C0FD-C354-4B80-9A11-035D8CAF26B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8738" y="1560876"/>
            <a:ext cx="3007728" cy="2078929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7B47DD8A-3898-4883-ADF3-77BF6938EEF2}"/>
              </a:ext>
            </a:extLst>
          </p:cNvPr>
          <p:cNvSpPr txBox="1"/>
          <p:nvPr/>
        </p:nvSpPr>
        <p:spPr>
          <a:xfrm>
            <a:off x="1413048" y="1190315"/>
            <a:ext cx="223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5AA3D9"/>
                </a:solidFill>
              </a:rPr>
              <a:t>Engineers develop</a:t>
            </a: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BECD4C69-AF06-4A74-999B-3A003A3F379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261561" y="1462310"/>
            <a:ext cx="664103" cy="1848718"/>
          </a:xfrm>
          <a:prstGeom prst="rect">
            <a:avLst/>
          </a:prstGeom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id="{6E05513E-36CF-44D3-8B43-0F96093D32B0}"/>
              </a:ext>
            </a:extLst>
          </p:cNvPr>
          <p:cNvSpPr txBox="1"/>
          <p:nvPr/>
        </p:nvSpPr>
        <p:spPr>
          <a:xfrm>
            <a:off x="8896858" y="1182818"/>
            <a:ext cx="1334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5AA3D9"/>
                </a:solidFill>
              </a:rPr>
              <a:t>We deliver</a:t>
            </a:r>
          </a:p>
        </p:txBody>
      </p:sp>
      <p:sp>
        <p:nvSpPr>
          <p:cNvPr id="70" name="Arrow: Bent-Up 69">
            <a:extLst>
              <a:ext uri="{FF2B5EF4-FFF2-40B4-BE49-F238E27FC236}">
                <a16:creationId xmlns:a16="http://schemas.microsoft.com/office/drawing/2014/main" id="{60366DD1-8B87-43D2-B365-6C358B385FC1}"/>
              </a:ext>
            </a:extLst>
          </p:cNvPr>
          <p:cNvSpPr/>
          <p:nvPr/>
        </p:nvSpPr>
        <p:spPr>
          <a:xfrm rot="5400000">
            <a:off x="2859373" y="2947275"/>
            <a:ext cx="509367" cy="1894427"/>
          </a:xfrm>
          <a:prstGeom prst="bentUpArrow">
            <a:avLst>
              <a:gd name="adj1" fmla="val 31354"/>
              <a:gd name="adj2" fmla="val 36932"/>
              <a:gd name="adj3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Arrow: Bent-Up 71">
            <a:extLst>
              <a:ext uri="{FF2B5EF4-FFF2-40B4-BE49-F238E27FC236}">
                <a16:creationId xmlns:a16="http://schemas.microsoft.com/office/drawing/2014/main" id="{FB43B241-5EB3-4550-8F9E-92F71F1850D6}"/>
              </a:ext>
            </a:extLst>
          </p:cNvPr>
          <p:cNvSpPr/>
          <p:nvPr/>
        </p:nvSpPr>
        <p:spPr>
          <a:xfrm>
            <a:off x="8038624" y="3380608"/>
            <a:ext cx="2088938" cy="723671"/>
          </a:xfrm>
          <a:prstGeom prst="bentUpArrow">
            <a:avLst>
              <a:gd name="adj1" fmla="val 24064"/>
              <a:gd name="adj2" fmla="val 23728"/>
              <a:gd name="adj3" fmla="val 3577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6A60D8B-2674-4C02-8F98-66DA58D124FD}"/>
              </a:ext>
            </a:extLst>
          </p:cNvPr>
          <p:cNvSpPr txBox="1"/>
          <p:nvPr/>
        </p:nvSpPr>
        <p:spPr>
          <a:xfrm>
            <a:off x="3846466" y="1847151"/>
            <a:ext cx="4579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0070C0"/>
                </a:solidFill>
              </a:rPr>
              <a:t>We take care of all processes involved prior and during electronic production  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BA83ED12-6130-CB94-B174-E1840155D25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96249" y="6356350"/>
            <a:ext cx="6458284" cy="365125"/>
          </a:xfrm>
        </p:spPr>
        <p:txBody>
          <a:bodyPr/>
          <a:lstStyle/>
          <a:p>
            <a:r>
              <a:rPr lang="en-GB" dirty="0"/>
              <a:t>Thematic Industry Day-PCB and Electronics Cards Assembly Manufacturing</a:t>
            </a:r>
          </a:p>
        </p:txBody>
      </p:sp>
    </p:spTree>
    <p:extLst>
      <p:ext uri="{BB962C8B-B14F-4D97-AF65-F5344CB8AC3E}">
        <p14:creationId xmlns:p14="http://schemas.microsoft.com/office/powerpoint/2010/main" val="643470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28/11/2023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38000" y="1190315"/>
            <a:ext cx="12154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Clr>
                <a:schemeClr val="tx1"/>
              </a:buClr>
              <a:buNone/>
              <a:defRPr/>
            </a:pPr>
            <a:r>
              <a:rPr lang="en-US" sz="2400" dirty="0">
                <a:solidFill>
                  <a:srgbClr val="0070C0"/>
                </a:solidFill>
              </a:rPr>
              <a:t>A team of 18 members </a:t>
            </a:r>
            <a:r>
              <a:rPr lang="en-US" sz="2400" dirty="0">
                <a:solidFill>
                  <a:srgbClr val="5AA3D9"/>
                </a:solidFill>
              </a:rPr>
              <a:t>coming from the industry and composed of </a:t>
            </a:r>
            <a:r>
              <a:rPr lang="en-US" sz="2400" dirty="0">
                <a:solidFill>
                  <a:srgbClr val="0070C0"/>
                </a:solidFill>
              </a:rPr>
              <a:t>7 CERN employees </a:t>
            </a:r>
            <a:r>
              <a:rPr lang="en-US" sz="2400" dirty="0">
                <a:solidFill>
                  <a:srgbClr val="5AA3D9"/>
                </a:solidFill>
              </a:rPr>
              <a:t>and </a:t>
            </a:r>
            <a:r>
              <a:rPr lang="en-US" sz="2400" dirty="0">
                <a:solidFill>
                  <a:srgbClr val="0070C0"/>
                </a:solidFill>
              </a:rPr>
              <a:t>11 members of external contractors</a:t>
            </a:r>
          </a:p>
          <a:p>
            <a:pPr marL="609600" indent="-342900">
              <a:buClr>
                <a:srgbClr val="5AA3D9"/>
              </a:buClr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solidFill>
                  <a:srgbClr val="5AA3D9"/>
                </a:solidFill>
              </a:rPr>
              <a:t>2 </a:t>
            </a:r>
            <a:r>
              <a:rPr lang="en-US" sz="2200" dirty="0">
                <a:solidFill>
                  <a:srgbClr val="0070C0"/>
                </a:solidFill>
              </a:rPr>
              <a:t>Engineers specialized in production processes</a:t>
            </a:r>
            <a:r>
              <a:rPr lang="en-US" sz="2200" dirty="0">
                <a:solidFill>
                  <a:srgbClr val="5AA3D9"/>
                </a:solidFill>
              </a:rPr>
              <a:t>, dedicated to </a:t>
            </a:r>
            <a:r>
              <a:rPr lang="en-US" sz="2200" dirty="0">
                <a:solidFill>
                  <a:srgbClr val="0070C0"/>
                </a:solidFill>
              </a:rPr>
              <a:t>design reviews </a:t>
            </a:r>
          </a:p>
          <a:p>
            <a:pPr marL="896938">
              <a:buClr>
                <a:srgbClr val="5AA3D9"/>
              </a:buClr>
              <a:defRPr/>
            </a:pPr>
            <a:r>
              <a:rPr lang="en-US" sz="2200" dirty="0">
                <a:solidFill>
                  <a:srgbClr val="0070C0"/>
                </a:solidFill>
              </a:rPr>
              <a:t>for the jobs done in our Design Office</a:t>
            </a:r>
            <a:r>
              <a:rPr lang="en-US" sz="2200" dirty="0">
                <a:solidFill>
                  <a:srgbClr val="5AA3D9"/>
                </a:solidFill>
              </a:rPr>
              <a:t>, </a:t>
            </a:r>
            <a:r>
              <a:rPr lang="en-US" sz="2200" dirty="0">
                <a:solidFill>
                  <a:srgbClr val="0070C0"/>
                </a:solidFill>
              </a:rPr>
              <a:t>subcontractor validation</a:t>
            </a:r>
            <a:r>
              <a:rPr lang="en-US" sz="2200" dirty="0">
                <a:solidFill>
                  <a:srgbClr val="5AA3D9"/>
                </a:solidFill>
              </a:rPr>
              <a:t> and </a:t>
            </a:r>
            <a:r>
              <a:rPr lang="en-US" sz="2200" dirty="0">
                <a:solidFill>
                  <a:srgbClr val="0070C0"/>
                </a:solidFill>
              </a:rPr>
              <a:t>planning follow-up</a:t>
            </a:r>
          </a:p>
          <a:p>
            <a:pPr marL="609600" indent="-342900">
              <a:buClr>
                <a:srgbClr val="5AA3D9"/>
              </a:buClr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solidFill>
                  <a:srgbClr val="5AA3D9"/>
                </a:solidFill>
              </a:rPr>
              <a:t>2 </a:t>
            </a:r>
            <a:r>
              <a:rPr lang="en-US" sz="2200" dirty="0">
                <a:solidFill>
                  <a:srgbClr val="0070C0"/>
                </a:solidFill>
              </a:rPr>
              <a:t>Engineers &amp; Technicians specialized </a:t>
            </a:r>
            <a:r>
              <a:rPr lang="en-US" sz="2200" dirty="0">
                <a:solidFill>
                  <a:srgbClr val="5AA3D9"/>
                </a:solidFill>
              </a:rPr>
              <a:t>in </a:t>
            </a:r>
            <a:r>
              <a:rPr lang="en-US" sz="2200" dirty="0">
                <a:solidFill>
                  <a:srgbClr val="0070C0"/>
                </a:solidFill>
              </a:rPr>
              <a:t>PCB assembly and special repair</a:t>
            </a:r>
            <a:endParaRPr lang="en-US" sz="2200" dirty="0">
              <a:solidFill>
                <a:srgbClr val="5AA3D9"/>
              </a:solidFill>
            </a:endParaRPr>
          </a:p>
          <a:p>
            <a:pPr marL="609600" indent="-342900">
              <a:buClr>
                <a:srgbClr val="5AA3D9"/>
              </a:buClr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solidFill>
                  <a:srgbClr val="5AA3D9"/>
                </a:solidFill>
              </a:rPr>
              <a:t>1 </a:t>
            </a:r>
            <a:r>
              <a:rPr lang="en-US" sz="2200" dirty="0">
                <a:solidFill>
                  <a:srgbClr val="0070C0"/>
                </a:solidFill>
              </a:rPr>
              <a:t>ADMIN student,</a:t>
            </a:r>
            <a:r>
              <a:rPr lang="en-US" sz="2200" dirty="0">
                <a:solidFill>
                  <a:srgbClr val="5AA3D9"/>
                </a:solidFill>
              </a:rPr>
              <a:t> working on </a:t>
            </a:r>
            <a:r>
              <a:rPr lang="en-US" sz="2200" dirty="0">
                <a:solidFill>
                  <a:srgbClr val="0070C0"/>
                </a:solidFill>
              </a:rPr>
              <a:t>bare PCB subcontracting activities and cost invoicing </a:t>
            </a:r>
          </a:p>
          <a:p>
            <a:pPr marL="609600" indent="-342900">
              <a:buClr>
                <a:srgbClr val="5AA3D9"/>
              </a:buClr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solidFill>
                  <a:srgbClr val="5AA3D9"/>
                </a:solidFill>
              </a:rPr>
              <a:t>2 </a:t>
            </a:r>
            <a:r>
              <a:rPr lang="en-US" sz="2200" dirty="0">
                <a:solidFill>
                  <a:srgbClr val="0070C0"/>
                </a:solidFill>
              </a:rPr>
              <a:t>Early-Career Professionals (ORIGIN) program members,</a:t>
            </a:r>
            <a:r>
              <a:rPr lang="en-US" sz="2200" dirty="0">
                <a:solidFill>
                  <a:srgbClr val="5AA3D9"/>
                </a:solidFill>
              </a:rPr>
              <a:t> </a:t>
            </a:r>
            <a:r>
              <a:rPr lang="en-GB" sz="2200" dirty="0">
                <a:solidFill>
                  <a:srgbClr val="5AA3D9"/>
                </a:solidFill>
              </a:rPr>
              <a:t>real work opportunity in a technical or administrative field </a:t>
            </a:r>
          </a:p>
          <a:p>
            <a:pPr marL="266700">
              <a:buClr>
                <a:srgbClr val="5AA3D9"/>
              </a:buClr>
              <a:defRPr/>
            </a:pPr>
            <a:r>
              <a:rPr lang="en-US" sz="3600" dirty="0">
                <a:solidFill>
                  <a:srgbClr val="0070C0"/>
                </a:solidFill>
              </a:rPr>
              <a:t>&amp;</a:t>
            </a:r>
          </a:p>
          <a:p>
            <a:pPr marL="609600" indent="-342900">
              <a:buClr>
                <a:srgbClr val="5AA3D9"/>
              </a:buClr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solidFill>
                  <a:srgbClr val="5AA3D9"/>
                </a:solidFill>
              </a:rPr>
              <a:t>6 </a:t>
            </a:r>
            <a:r>
              <a:rPr lang="en-US" sz="2200" dirty="0">
                <a:solidFill>
                  <a:srgbClr val="0070C0"/>
                </a:solidFill>
              </a:rPr>
              <a:t>contractor technicians </a:t>
            </a:r>
            <a:r>
              <a:rPr lang="en-US" sz="2200" dirty="0">
                <a:solidFill>
                  <a:srgbClr val="5AA3D9"/>
                </a:solidFill>
              </a:rPr>
              <a:t>for the </a:t>
            </a:r>
            <a:r>
              <a:rPr lang="en-US" sz="2200" dirty="0">
                <a:solidFill>
                  <a:srgbClr val="0070C0"/>
                </a:solidFill>
              </a:rPr>
              <a:t>design of standard and special PCB layouts</a:t>
            </a:r>
            <a:endParaRPr lang="en-US" sz="2200" dirty="0">
              <a:solidFill>
                <a:srgbClr val="5AA3D9"/>
              </a:solidFill>
            </a:endParaRPr>
          </a:p>
          <a:p>
            <a:pPr marL="609600" indent="-342900">
              <a:buClr>
                <a:srgbClr val="5AA3D9"/>
              </a:buClr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solidFill>
                  <a:srgbClr val="5AA3D9"/>
                </a:solidFill>
              </a:rPr>
              <a:t>2 </a:t>
            </a:r>
            <a:r>
              <a:rPr lang="en-US" sz="2200" dirty="0">
                <a:solidFill>
                  <a:srgbClr val="0070C0"/>
                </a:solidFill>
              </a:rPr>
              <a:t>contractor technicians</a:t>
            </a:r>
            <a:r>
              <a:rPr lang="en-US" sz="2200" dirty="0">
                <a:solidFill>
                  <a:srgbClr val="5AA3D9"/>
                </a:solidFill>
              </a:rPr>
              <a:t> specialized in </a:t>
            </a:r>
            <a:r>
              <a:rPr lang="en-US" sz="2200" dirty="0">
                <a:solidFill>
                  <a:srgbClr val="0070C0"/>
                </a:solidFill>
              </a:rPr>
              <a:t>CAD libraries </a:t>
            </a:r>
            <a:r>
              <a:rPr lang="en-US" sz="2200" dirty="0">
                <a:solidFill>
                  <a:srgbClr val="5AA3D9"/>
                </a:solidFill>
              </a:rPr>
              <a:t>(free of charge for all CERN users) </a:t>
            </a:r>
          </a:p>
          <a:p>
            <a:pPr marL="609600" indent="-342900">
              <a:buClr>
                <a:srgbClr val="5AA3D9"/>
              </a:buClr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solidFill>
                  <a:srgbClr val="5AA3D9"/>
                </a:solidFill>
              </a:rPr>
              <a:t>3 </a:t>
            </a:r>
            <a:r>
              <a:rPr lang="en-US" sz="2200" dirty="0">
                <a:solidFill>
                  <a:srgbClr val="0070C0"/>
                </a:solidFill>
              </a:rPr>
              <a:t>contractor technical assistants for ordering components</a:t>
            </a:r>
            <a:r>
              <a:rPr lang="en-US" sz="2200" dirty="0">
                <a:solidFill>
                  <a:srgbClr val="5AA3D9"/>
                </a:solidFill>
              </a:rPr>
              <a:t> and </a:t>
            </a:r>
            <a:r>
              <a:rPr lang="en-US" sz="2200" dirty="0">
                <a:solidFill>
                  <a:srgbClr val="0070C0"/>
                </a:solidFill>
              </a:rPr>
              <a:t>assembly</a:t>
            </a:r>
            <a:r>
              <a:rPr lang="en-US" sz="2200" dirty="0">
                <a:solidFill>
                  <a:srgbClr val="5AA3D9"/>
                </a:solidFill>
              </a:rPr>
              <a:t>, which is a </a:t>
            </a:r>
            <a:r>
              <a:rPr lang="en-US" sz="2200" dirty="0">
                <a:solidFill>
                  <a:srgbClr val="0070C0"/>
                </a:solidFill>
              </a:rPr>
              <a:t>real advantage for users of the service</a:t>
            </a:r>
            <a:r>
              <a:rPr lang="en-US" sz="2200" dirty="0">
                <a:solidFill>
                  <a:srgbClr val="5AA3D9"/>
                </a:solidFill>
              </a:rPr>
              <a:t> when producing more than 10 units (free of charge)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3543939-6872-4499-8C01-B8D20DBF2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475" y="448535"/>
            <a:ext cx="10515600" cy="741780"/>
          </a:xfrm>
        </p:spPr>
        <p:txBody>
          <a:bodyPr/>
          <a:lstStyle/>
          <a:p>
            <a:r>
              <a:rPr lang="en-US" sz="3000" b="1" dirty="0"/>
              <a:t>Introduction to the BE-CEM-EPR Electronics Service</a:t>
            </a:r>
            <a:endParaRPr lang="en-GB" sz="3000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18C8FF0-9E74-60EA-6850-DB9399C057C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96249" y="6356350"/>
            <a:ext cx="6458284" cy="365125"/>
          </a:xfrm>
        </p:spPr>
        <p:txBody>
          <a:bodyPr/>
          <a:lstStyle/>
          <a:p>
            <a:r>
              <a:rPr lang="en-GB" dirty="0"/>
              <a:t>Thematic Industry Day-PCB and Electronics Cards Assembly Manufacturing</a:t>
            </a:r>
          </a:p>
        </p:txBody>
      </p:sp>
    </p:spTree>
    <p:extLst>
      <p:ext uri="{BB962C8B-B14F-4D97-AF65-F5344CB8AC3E}">
        <p14:creationId xmlns:p14="http://schemas.microsoft.com/office/powerpoint/2010/main" val="1761231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5C65CA-F3DB-43B3-B0B4-850D50B0C0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40153" y="3429000"/>
            <a:ext cx="8003345" cy="555036"/>
          </a:xfrm>
        </p:spPr>
        <p:txBody>
          <a:bodyPr>
            <a:normAutofit fontScale="92500"/>
          </a:bodyPr>
          <a:lstStyle/>
          <a:p>
            <a:pPr marL="36576"/>
            <a:r>
              <a:rPr lang="en-GB" sz="2800" b="1" dirty="0">
                <a:solidFill>
                  <a:srgbClr val="5AA3D9"/>
                </a:solidFill>
              </a:rPr>
              <a:t>Layout design for electronics boards and crates</a:t>
            </a:r>
          </a:p>
        </p:txBody>
      </p:sp>
      <p:pic>
        <p:nvPicPr>
          <p:cNvPr id="6" name="Picture 5" descr="Screen Clipping">
            <a:extLst>
              <a:ext uri="{FF2B5EF4-FFF2-40B4-BE49-F238E27FC236}">
                <a16:creationId xmlns:a16="http://schemas.microsoft.com/office/drawing/2014/main" id="{96E2DF5F-EA07-4C63-A09E-CD36C7D078A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395" y="3032439"/>
            <a:ext cx="3889809" cy="3757555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FB7A8BCF-BF4E-4F1C-8757-D644D6252EDC}"/>
              </a:ext>
            </a:extLst>
          </p:cNvPr>
          <p:cNvGrpSpPr/>
          <p:nvPr/>
        </p:nvGrpSpPr>
        <p:grpSpPr>
          <a:xfrm>
            <a:off x="-28280" y="245101"/>
            <a:ext cx="8540684" cy="1668542"/>
            <a:chOff x="17559" y="2168165"/>
            <a:chExt cx="12046515" cy="2343148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6C533FA6-6D31-4E70-A55D-BEF3E165357E}"/>
                </a:ext>
              </a:extLst>
            </p:cNvPr>
            <p:cNvGrpSpPr/>
            <p:nvPr/>
          </p:nvGrpSpPr>
          <p:grpSpPr>
            <a:xfrm>
              <a:off x="17559" y="2168165"/>
              <a:ext cx="12046515" cy="2343148"/>
              <a:chOff x="17559" y="2168165"/>
              <a:chExt cx="12046515" cy="2343148"/>
            </a:xfrm>
          </p:grpSpPr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85D04554-50B7-4923-A549-50E35A26E30B}"/>
                  </a:ext>
                </a:extLst>
              </p:cNvPr>
              <p:cNvSpPr/>
              <p:nvPr/>
            </p:nvSpPr>
            <p:spPr>
              <a:xfrm>
                <a:off x="17559" y="2168165"/>
                <a:ext cx="12046515" cy="2343148"/>
              </a:xfrm>
              <a:prstGeom prst="rect">
                <a:avLst/>
              </a:prstGeom>
              <a:noFill/>
              <a:ln w="47625">
                <a:solidFill>
                  <a:schemeClr val="accent1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/>
              </a:p>
            </p:txBody>
          </p:sp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2215565F-0859-4984-AD86-51F7D2AEEC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23681" y="3482757"/>
                <a:ext cx="1202127" cy="955614"/>
              </a:xfrm>
              <a:prstGeom prst="rect">
                <a:avLst/>
              </a:prstGeom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D8660D7A-4C74-4F59-91D0-8DBD8FD9354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914290" y="3723805"/>
                <a:ext cx="1091799" cy="710049"/>
              </a:xfrm>
              <a:prstGeom prst="rect">
                <a:avLst/>
              </a:prstGeom>
            </p:spPr>
          </p:pic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111915CC-A02A-4EC2-821B-F144711A004F}"/>
                  </a:ext>
                </a:extLst>
              </p:cNvPr>
              <p:cNvSpPr/>
              <p:nvPr/>
            </p:nvSpPr>
            <p:spPr>
              <a:xfrm>
                <a:off x="99644" y="2624714"/>
                <a:ext cx="1914627" cy="1819110"/>
              </a:xfrm>
              <a:prstGeom prst="rect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43" name="TextBox 7">
                <a:extLst>
                  <a:ext uri="{FF2B5EF4-FFF2-40B4-BE49-F238E27FC236}">
                    <a16:creationId xmlns:a16="http://schemas.microsoft.com/office/drawing/2014/main" id="{E181F827-30BE-48AF-949A-E0D5AD1747F1}"/>
                  </a:ext>
                </a:extLst>
              </p:cNvPr>
              <p:cNvSpPr txBox="1"/>
              <p:nvPr/>
            </p:nvSpPr>
            <p:spPr>
              <a:xfrm>
                <a:off x="240774" y="2626412"/>
                <a:ext cx="1684141" cy="3241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900" dirty="0">
                    <a:solidFill>
                      <a:srgbClr val="5AA3D9"/>
                    </a:solidFill>
                  </a:rPr>
                  <a:t>Schematic Libraries </a:t>
                </a:r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A8FEAC0D-F125-4D23-AB30-A09C36CA0AE6}"/>
                  </a:ext>
                </a:extLst>
              </p:cNvPr>
              <p:cNvSpPr/>
              <p:nvPr/>
            </p:nvSpPr>
            <p:spPr>
              <a:xfrm>
                <a:off x="2091461" y="2624714"/>
                <a:ext cx="1914627" cy="1819110"/>
              </a:xfrm>
              <a:prstGeom prst="rect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45" name="TextBox 15">
                <a:extLst>
                  <a:ext uri="{FF2B5EF4-FFF2-40B4-BE49-F238E27FC236}">
                    <a16:creationId xmlns:a16="http://schemas.microsoft.com/office/drawing/2014/main" id="{AF27A522-1134-4923-88C6-51F991D17FA6}"/>
                  </a:ext>
                </a:extLst>
              </p:cNvPr>
              <p:cNvSpPr txBox="1"/>
              <p:nvPr/>
            </p:nvSpPr>
            <p:spPr>
              <a:xfrm>
                <a:off x="2428584" y="2618407"/>
                <a:ext cx="1474980" cy="2420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900" dirty="0">
                    <a:solidFill>
                      <a:srgbClr val="5AA3D9"/>
                    </a:solidFill>
                  </a:rPr>
                  <a:t>PCB Libraries</a:t>
                </a: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1A78F05B-45F7-4218-B524-EEACB21236C8}"/>
                  </a:ext>
                </a:extLst>
              </p:cNvPr>
              <p:cNvSpPr/>
              <p:nvPr/>
            </p:nvSpPr>
            <p:spPr>
              <a:xfrm>
                <a:off x="4087269" y="2624714"/>
                <a:ext cx="1914627" cy="1819110"/>
              </a:xfrm>
              <a:prstGeom prst="rect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47" name="TextBox 18">
                <a:extLst>
                  <a:ext uri="{FF2B5EF4-FFF2-40B4-BE49-F238E27FC236}">
                    <a16:creationId xmlns:a16="http://schemas.microsoft.com/office/drawing/2014/main" id="{DA19DE9C-3CAD-4134-AF9C-5DAC6B9277E8}"/>
                  </a:ext>
                </a:extLst>
              </p:cNvPr>
              <p:cNvSpPr txBox="1"/>
              <p:nvPr/>
            </p:nvSpPr>
            <p:spPr>
              <a:xfrm>
                <a:off x="4110355" y="2618407"/>
                <a:ext cx="2138700" cy="3241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900" dirty="0">
                    <a:solidFill>
                      <a:srgbClr val="5AA3D9"/>
                    </a:solidFill>
                  </a:rPr>
                  <a:t>Layout and integration</a:t>
                </a: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AFA485B6-E3F8-4817-8582-642ECCC10032}"/>
                  </a:ext>
                </a:extLst>
              </p:cNvPr>
              <p:cNvSpPr/>
              <p:nvPr/>
            </p:nvSpPr>
            <p:spPr>
              <a:xfrm>
                <a:off x="6083077" y="2628264"/>
                <a:ext cx="1914627" cy="1819110"/>
              </a:xfrm>
              <a:prstGeom prst="rect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49" name="TextBox 21">
                <a:extLst>
                  <a:ext uri="{FF2B5EF4-FFF2-40B4-BE49-F238E27FC236}">
                    <a16:creationId xmlns:a16="http://schemas.microsoft.com/office/drawing/2014/main" id="{D3A7F905-A80E-4F82-B9A9-903C6156FD7D}"/>
                  </a:ext>
                </a:extLst>
              </p:cNvPr>
              <p:cNvSpPr txBox="1"/>
              <p:nvPr/>
            </p:nvSpPr>
            <p:spPr>
              <a:xfrm>
                <a:off x="6148307" y="2590283"/>
                <a:ext cx="1860183" cy="518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900" dirty="0">
                    <a:solidFill>
                      <a:srgbClr val="5AA3D9"/>
                    </a:solidFill>
                  </a:rPr>
                  <a:t>PCB procurement and </a:t>
                </a:r>
              </a:p>
              <a:p>
                <a:r>
                  <a:rPr lang="en-GB" sz="900" dirty="0">
                    <a:solidFill>
                      <a:srgbClr val="5AA3D9"/>
                    </a:solidFill>
                  </a:rPr>
                  <a:t>some components</a:t>
                </a: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0FFFA770-90B8-457E-8263-5387842F9A4A}"/>
                  </a:ext>
                </a:extLst>
              </p:cNvPr>
              <p:cNvSpPr/>
              <p:nvPr/>
            </p:nvSpPr>
            <p:spPr>
              <a:xfrm>
                <a:off x="8069292" y="2637265"/>
                <a:ext cx="1914627" cy="1819110"/>
              </a:xfrm>
              <a:prstGeom prst="rect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51" name="TextBox 24">
                <a:extLst>
                  <a:ext uri="{FF2B5EF4-FFF2-40B4-BE49-F238E27FC236}">
                    <a16:creationId xmlns:a16="http://schemas.microsoft.com/office/drawing/2014/main" id="{476FE4A2-A27C-45E8-8706-926A24D37955}"/>
                  </a:ext>
                </a:extLst>
              </p:cNvPr>
              <p:cNvSpPr txBox="1"/>
              <p:nvPr/>
            </p:nvSpPr>
            <p:spPr>
              <a:xfrm>
                <a:off x="8391273" y="2646103"/>
                <a:ext cx="1397095" cy="3241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900" dirty="0">
                    <a:solidFill>
                      <a:srgbClr val="5AA3D9"/>
                    </a:solidFill>
                  </a:rPr>
                  <a:t>PCB assembly</a:t>
                </a:r>
              </a:p>
            </p:txBody>
          </p:sp>
          <p:pic>
            <p:nvPicPr>
              <p:cNvPr id="52" name="Picture 51">
                <a:extLst>
                  <a:ext uri="{FF2B5EF4-FFF2-40B4-BE49-F238E27FC236}">
                    <a16:creationId xmlns:a16="http://schemas.microsoft.com/office/drawing/2014/main" id="{C8405E11-F579-446B-8F4D-B4B12F6223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111661" y="2882000"/>
                <a:ext cx="999216" cy="1022829"/>
              </a:xfrm>
              <a:prstGeom prst="rect">
                <a:avLst/>
              </a:prstGeom>
            </p:spPr>
          </p:pic>
          <p:pic>
            <p:nvPicPr>
              <p:cNvPr id="53" name="Picture 52">
                <a:extLst>
                  <a:ext uri="{FF2B5EF4-FFF2-40B4-BE49-F238E27FC236}">
                    <a16:creationId xmlns:a16="http://schemas.microsoft.com/office/drawing/2014/main" id="{A53ABC75-99AA-46D9-AA17-BC9107BA4D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 rot="5400000">
                <a:off x="4256589" y="2852634"/>
                <a:ext cx="720528" cy="944927"/>
              </a:xfrm>
              <a:prstGeom prst="rect">
                <a:avLst/>
              </a:prstGeom>
            </p:spPr>
          </p:pic>
          <p:sp>
            <p:nvSpPr>
              <p:cNvPr id="54" name="TextBox 15">
                <a:extLst>
                  <a:ext uri="{FF2B5EF4-FFF2-40B4-BE49-F238E27FC236}">
                    <a16:creationId xmlns:a16="http://schemas.microsoft.com/office/drawing/2014/main" id="{7C92B268-254E-4440-AC31-FF94E2C44B23}"/>
                  </a:ext>
                </a:extLst>
              </p:cNvPr>
              <p:cNvSpPr txBox="1"/>
              <p:nvPr/>
            </p:nvSpPr>
            <p:spPr>
              <a:xfrm>
                <a:off x="3044903" y="3506560"/>
                <a:ext cx="1085533" cy="2582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000" dirty="0">
                    <a:solidFill>
                      <a:srgbClr val="5AA3D9"/>
                    </a:solidFill>
                  </a:rPr>
                  <a:t>3D Model</a:t>
                </a:r>
              </a:p>
            </p:txBody>
          </p:sp>
          <p:pic>
            <p:nvPicPr>
              <p:cNvPr id="55" name="Picture 54">
                <a:extLst>
                  <a:ext uri="{FF2B5EF4-FFF2-40B4-BE49-F238E27FC236}">
                    <a16:creationId xmlns:a16="http://schemas.microsoft.com/office/drawing/2014/main" id="{D9301CB8-F7AB-4B44-9230-20208B2E4FA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123500" y="3094208"/>
                <a:ext cx="1300050" cy="1237445"/>
              </a:xfrm>
              <a:prstGeom prst="rect">
                <a:avLst/>
              </a:prstGeom>
            </p:spPr>
          </p:pic>
          <p:pic>
            <p:nvPicPr>
              <p:cNvPr id="56" name="Picture 55">
                <a:extLst>
                  <a:ext uri="{FF2B5EF4-FFF2-40B4-BE49-F238E27FC236}">
                    <a16:creationId xmlns:a16="http://schemas.microsoft.com/office/drawing/2014/main" id="{DD7A92DE-0D9A-46F2-89C6-6678F111922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 rot="5400000">
                <a:off x="7116913" y="3474658"/>
                <a:ext cx="1244751" cy="488302"/>
              </a:xfrm>
              <a:prstGeom prst="rect">
                <a:avLst/>
              </a:prstGeom>
            </p:spPr>
          </p:pic>
          <p:pic>
            <p:nvPicPr>
              <p:cNvPr id="57" name="Picture 56">
                <a:extLst>
                  <a:ext uri="{FF2B5EF4-FFF2-40B4-BE49-F238E27FC236}">
                    <a16:creationId xmlns:a16="http://schemas.microsoft.com/office/drawing/2014/main" id="{D2D9E5C8-D4B9-4533-81AB-40377C14D5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302685" y="3025201"/>
                <a:ext cx="1537357" cy="1365591"/>
              </a:xfrm>
              <a:prstGeom prst="rect">
                <a:avLst/>
              </a:prstGeom>
              <a:ln w="38100">
                <a:solidFill>
                  <a:schemeClr val="bg1"/>
                </a:solidFill>
              </a:ln>
            </p:spPr>
          </p:pic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79D86A6F-511D-4F6D-8ECD-9CD21EE71797}"/>
                  </a:ext>
                </a:extLst>
              </p:cNvPr>
              <p:cNvSpPr/>
              <p:nvPr/>
            </p:nvSpPr>
            <p:spPr>
              <a:xfrm>
                <a:off x="10055507" y="2639679"/>
                <a:ext cx="1914627" cy="1819110"/>
              </a:xfrm>
              <a:prstGeom prst="rect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59" name="TextBox 24">
                <a:extLst>
                  <a:ext uri="{FF2B5EF4-FFF2-40B4-BE49-F238E27FC236}">
                    <a16:creationId xmlns:a16="http://schemas.microsoft.com/office/drawing/2014/main" id="{8F86277B-F79C-46BB-B6BD-CB868D7E09A2}"/>
                  </a:ext>
                </a:extLst>
              </p:cNvPr>
              <p:cNvSpPr txBox="1"/>
              <p:nvPr/>
            </p:nvSpPr>
            <p:spPr>
              <a:xfrm>
                <a:off x="10037106" y="2634033"/>
                <a:ext cx="2012810" cy="475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800" dirty="0">
                    <a:solidFill>
                      <a:srgbClr val="5AA3D9"/>
                    </a:solidFill>
                  </a:rPr>
                  <a:t>Mechanical production in collaboration with EN-MME</a:t>
                </a:r>
              </a:p>
            </p:txBody>
          </p:sp>
          <p:pic>
            <p:nvPicPr>
              <p:cNvPr id="60" name="Picture 59" descr="Table&#10;&#10;Description automatically generated">
                <a:extLst>
                  <a:ext uri="{FF2B5EF4-FFF2-40B4-BE49-F238E27FC236}">
                    <a16:creationId xmlns:a16="http://schemas.microsoft.com/office/drawing/2014/main" id="{E62218E2-2C56-42EA-8790-3CB29F6D294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/>
              <a:srcRect l="1" r="1484"/>
              <a:stretch/>
            </p:blipFill>
            <p:spPr bwMode="auto">
              <a:xfrm>
                <a:off x="491093" y="2909416"/>
                <a:ext cx="1053318" cy="1286539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61" name="Picture 60">
                <a:extLst>
                  <a:ext uri="{FF2B5EF4-FFF2-40B4-BE49-F238E27FC236}">
                    <a16:creationId xmlns:a16="http://schemas.microsoft.com/office/drawing/2014/main" id="{497EF0A8-4C05-4460-A6AF-CEF495F583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1617951" y="3127297"/>
                <a:ext cx="136718" cy="1220405"/>
              </a:xfrm>
              <a:prstGeom prst="rect">
                <a:avLst/>
              </a:prstGeom>
            </p:spPr>
          </p:pic>
          <p:pic>
            <p:nvPicPr>
              <p:cNvPr id="62" name="Picture 61">
                <a:extLst>
                  <a:ext uri="{FF2B5EF4-FFF2-40B4-BE49-F238E27FC236}">
                    <a16:creationId xmlns:a16="http://schemas.microsoft.com/office/drawing/2014/main" id="{DEDA1831-4D9B-42B7-81D6-FC79D9FFEA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0189011" y="3051328"/>
                <a:ext cx="827541" cy="1377307"/>
              </a:xfrm>
              <a:prstGeom prst="rect">
                <a:avLst/>
              </a:prstGeom>
            </p:spPr>
          </p:pic>
          <p:sp>
            <p:nvSpPr>
              <p:cNvPr id="63" name="Arrow: Right 62">
                <a:extLst>
                  <a:ext uri="{FF2B5EF4-FFF2-40B4-BE49-F238E27FC236}">
                    <a16:creationId xmlns:a16="http://schemas.microsoft.com/office/drawing/2014/main" id="{A54ABAD7-FD01-40DA-8A11-FF686BFCACBF}"/>
                  </a:ext>
                </a:extLst>
              </p:cNvPr>
              <p:cNvSpPr/>
              <p:nvPr/>
            </p:nvSpPr>
            <p:spPr>
              <a:xfrm>
                <a:off x="11118211" y="3561806"/>
                <a:ext cx="342416" cy="186551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CCEBA929-CDB1-4010-9B63-B81A7422F9E7}"/>
                </a:ext>
              </a:extLst>
            </p:cNvPr>
            <p:cNvSpPr txBox="1"/>
            <p:nvPr/>
          </p:nvSpPr>
          <p:spPr>
            <a:xfrm>
              <a:off x="4143927" y="2214398"/>
              <a:ext cx="38395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rgbClr val="5AA3D9"/>
                  </a:solidFill>
                </a:rPr>
                <a:t>BE-CEM-EPR Electronics Service</a:t>
              </a:r>
            </a:p>
          </p:txBody>
        </p:sp>
      </p:grpSp>
      <p:pic>
        <p:nvPicPr>
          <p:cNvPr id="64" name="Graphic 63" descr="Checkmark with solid fill">
            <a:extLst>
              <a:ext uri="{FF2B5EF4-FFF2-40B4-BE49-F238E27FC236}">
                <a16:creationId xmlns:a16="http://schemas.microsoft.com/office/drawing/2014/main" id="{16A3A262-0F19-414F-89AF-E26B6DB5219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096562" y="768345"/>
            <a:ext cx="914400" cy="914400"/>
          </a:xfrm>
          <a:prstGeom prst="rect">
            <a:avLst/>
          </a:prstGeom>
        </p:spPr>
      </p:pic>
      <p:pic>
        <p:nvPicPr>
          <p:cNvPr id="94" name="Graphic 93" descr="Checkmark with solid fill">
            <a:extLst>
              <a:ext uri="{FF2B5EF4-FFF2-40B4-BE49-F238E27FC236}">
                <a16:creationId xmlns:a16="http://schemas.microsoft.com/office/drawing/2014/main" id="{7AAD5A80-4975-45AF-A12C-7B1624B76F5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704075" y="796548"/>
            <a:ext cx="914400" cy="914400"/>
          </a:xfrm>
          <a:prstGeom prst="rect">
            <a:avLst/>
          </a:prstGeom>
        </p:spPr>
      </p:pic>
      <p:pic>
        <p:nvPicPr>
          <p:cNvPr id="95" name="Graphic 94" descr="Checkmark with solid fill">
            <a:extLst>
              <a:ext uri="{FF2B5EF4-FFF2-40B4-BE49-F238E27FC236}">
                <a16:creationId xmlns:a16="http://schemas.microsoft.com/office/drawing/2014/main" id="{B83EF98B-77E7-40EF-9C5E-F95D6213654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83565" y="738110"/>
            <a:ext cx="914400" cy="914400"/>
          </a:xfrm>
          <a:prstGeom prst="rect">
            <a:avLst/>
          </a:prstGeom>
        </p:spPr>
      </p:pic>
      <p:pic>
        <p:nvPicPr>
          <p:cNvPr id="96" name="Graphic 95" descr="Checkmark with solid fill">
            <a:extLst>
              <a:ext uri="{FF2B5EF4-FFF2-40B4-BE49-F238E27FC236}">
                <a16:creationId xmlns:a16="http://schemas.microsoft.com/office/drawing/2014/main" id="{6A6D09E1-108E-49F8-931D-C5CD0EF1DCB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309995" y="74017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3026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475" y="448535"/>
            <a:ext cx="10515600" cy="741780"/>
          </a:xfrm>
        </p:spPr>
        <p:txBody>
          <a:bodyPr/>
          <a:lstStyle/>
          <a:p>
            <a:pPr marL="36576"/>
            <a:r>
              <a:rPr lang="en-GB" sz="3200" dirty="0">
                <a:solidFill>
                  <a:srgbClr val="5AA3D9"/>
                </a:solidFill>
              </a:rPr>
              <a:t>Layout design for electronics boards and crates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28/11/2023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6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544D16B-F664-4B8E-B7C6-A18E4F0496B7}"/>
              </a:ext>
            </a:extLst>
          </p:cNvPr>
          <p:cNvGrpSpPr/>
          <p:nvPr/>
        </p:nvGrpSpPr>
        <p:grpSpPr>
          <a:xfrm>
            <a:off x="7332621" y="1352710"/>
            <a:ext cx="3755150" cy="4794449"/>
            <a:chOff x="7916091" y="1763600"/>
            <a:chExt cx="3755150" cy="4794449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7CD9949-AEAA-414E-9ED6-1867EB2F8D9C}"/>
                </a:ext>
              </a:extLst>
            </p:cNvPr>
            <p:cNvSpPr txBox="1"/>
            <p:nvPr/>
          </p:nvSpPr>
          <p:spPr>
            <a:xfrm>
              <a:off x="8354315" y="6250272"/>
              <a:ext cx="33169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5AA3D9"/>
                  </a:solidFill>
                </a:rPr>
                <a:t>DTH_P2 (Data Trigger Hub)</a:t>
              </a: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84A96A5-F33C-46A2-B432-AF56C8D2DE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16091" y="1763600"/>
              <a:ext cx="3755150" cy="4486672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285F7A0F-989D-48B2-960C-18B86FC09BD9}"/>
              </a:ext>
            </a:extLst>
          </p:cNvPr>
          <p:cNvSpPr txBox="1"/>
          <p:nvPr/>
        </p:nvSpPr>
        <p:spPr>
          <a:xfrm>
            <a:off x="356475" y="1184488"/>
            <a:ext cx="697614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dirty="0">
              <a:solidFill>
                <a:srgbClr val="5AA3D9"/>
              </a:solidFill>
            </a:endParaRPr>
          </a:p>
          <a:p>
            <a:r>
              <a:rPr lang="en-GB" sz="2400" dirty="0">
                <a:solidFill>
                  <a:srgbClr val="5AA3D9"/>
                </a:solidFill>
              </a:rPr>
              <a:t>Example: Complex layout design managed by the design office for EP-CMD </a:t>
            </a:r>
            <a:r>
              <a:rPr lang="en-GB" sz="1600" dirty="0">
                <a:solidFill>
                  <a:srgbClr val="5AA3D9"/>
                </a:solidFill>
              </a:rPr>
              <a:t>(CMS - DAQ &amp; Trigger) </a:t>
            </a:r>
          </a:p>
          <a:p>
            <a:endParaRPr lang="en-GB" sz="2400" dirty="0">
              <a:solidFill>
                <a:srgbClr val="5AA3D9"/>
              </a:solidFill>
            </a:endParaRPr>
          </a:p>
          <a:p>
            <a:r>
              <a:rPr lang="en-GB" sz="2000" dirty="0">
                <a:solidFill>
                  <a:srgbClr val="5AA3D9"/>
                </a:solidFill>
              </a:rPr>
              <a:t>Some specifics of this design: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5AA3D9"/>
                </a:solidFill>
              </a:rPr>
              <a:t>280mm x 322mm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</a:rPr>
              <a:t>22 layers</a:t>
            </a:r>
            <a:r>
              <a:rPr lang="en-GB" sz="2000" dirty="0">
                <a:solidFill>
                  <a:srgbClr val="5AA3D9"/>
                </a:solidFill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</a:rPr>
              <a:t>0.075mm minimum trackwidth</a:t>
            </a:r>
            <a:r>
              <a:rPr lang="en-GB" sz="2000" dirty="0">
                <a:solidFill>
                  <a:srgbClr val="5AA3D9"/>
                </a:solidFill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</a:rPr>
              <a:t>12’811 holes and via holes</a:t>
            </a:r>
            <a:r>
              <a:rPr lang="en-GB" sz="2000" dirty="0">
                <a:solidFill>
                  <a:srgbClr val="5AA3D9"/>
                </a:solidFill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5AA3D9"/>
                </a:solidFill>
              </a:rPr>
              <a:t>controlled impedance lines, </a:t>
            </a:r>
            <a:r>
              <a:rPr lang="en-GB" sz="2000" dirty="0">
                <a:solidFill>
                  <a:srgbClr val="0070C0"/>
                </a:solidFill>
              </a:rPr>
              <a:t>filled &amp; capped via holes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5AA3D9"/>
              </a:solidFill>
            </a:endParaRPr>
          </a:p>
          <a:p>
            <a:r>
              <a:rPr lang="en-GB" sz="2400" dirty="0">
                <a:solidFill>
                  <a:srgbClr val="5AA3D9"/>
                </a:solidFill>
              </a:rPr>
              <a:t>You may find more information about this board here: </a:t>
            </a:r>
            <a:r>
              <a:rPr lang="en-GB" sz="2400" dirty="0">
                <a:solidFill>
                  <a:srgbClr val="5AA3D9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https://cms-daq-dth-p2.web.cern.ch/</a:t>
            </a:r>
            <a:endParaRPr lang="en-GB" sz="2400" dirty="0">
              <a:solidFill>
                <a:srgbClr val="5AA3D9"/>
              </a:solidFill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40361A1-F759-2594-18BD-D023E9B2843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96249" y="6356350"/>
            <a:ext cx="6458284" cy="365125"/>
          </a:xfrm>
        </p:spPr>
        <p:txBody>
          <a:bodyPr/>
          <a:lstStyle/>
          <a:p>
            <a:r>
              <a:rPr lang="en-GB" dirty="0"/>
              <a:t>Thematic Industry Day-PCB and Electronics Cards Assembly Manufacturing</a:t>
            </a:r>
          </a:p>
        </p:txBody>
      </p:sp>
    </p:spTree>
    <p:extLst>
      <p:ext uri="{BB962C8B-B14F-4D97-AF65-F5344CB8AC3E}">
        <p14:creationId xmlns:p14="http://schemas.microsoft.com/office/powerpoint/2010/main" val="5175840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E9816-6F2A-4873-B3B5-56956B010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49" y="1594912"/>
            <a:ext cx="8830547" cy="2338726"/>
          </a:xfrm>
        </p:spPr>
        <p:txBody>
          <a:bodyPr>
            <a:normAutofit/>
          </a:bodyPr>
          <a:lstStyle/>
          <a:p>
            <a:br>
              <a:rPr lang="fr-FR" dirty="0"/>
            </a:br>
            <a:endParaRPr lang="fr-F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5C65CA-F3DB-43B3-B0B4-850D50B0C0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9974" y="3425401"/>
            <a:ext cx="8003345" cy="1066688"/>
          </a:xfrm>
        </p:spPr>
        <p:txBody>
          <a:bodyPr/>
          <a:lstStyle/>
          <a:p>
            <a:pPr marL="36576"/>
            <a:r>
              <a:rPr lang="en-GB" sz="2800" b="1" dirty="0">
                <a:solidFill>
                  <a:srgbClr val="5AA3D9"/>
                </a:solidFill>
                <a:latin typeface="+mj-lt"/>
              </a:rPr>
              <a:t>Some numbers regarding BE-CEM-EPR Electronics Service </a:t>
            </a:r>
            <a:endParaRPr lang="en-GB" sz="2800" dirty="0">
              <a:solidFill>
                <a:srgbClr val="5AA3D9"/>
              </a:solidFill>
            </a:endParaRP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0000000-0008-0000-03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5486595"/>
              </p:ext>
            </p:extLst>
          </p:nvPr>
        </p:nvGraphicFramePr>
        <p:xfrm>
          <a:off x="9414561" y="3100939"/>
          <a:ext cx="2509100" cy="1765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9031B019-7A03-40EC-9376-30F665E5040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087599"/>
              </p:ext>
            </p:extLst>
          </p:nvPr>
        </p:nvGraphicFramePr>
        <p:xfrm>
          <a:off x="9572965" y="4250849"/>
          <a:ext cx="2535720" cy="13556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375E92C9-F8FF-483F-B1E2-EF7288CA27F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0905126"/>
              </p:ext>
            </p:extLst>
          </p:nvPr>
        </p:nvGraphicFramePr>
        <p:xfrm>
          <a:off x="8367400" y="3983852"/>
          <a:ext cx="2301711" cy="14933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E93E0B22-687D-4D4C-9CBC-7AEC32098CD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6175423"/>
              </p:ext>
            </p:extLst>
          </p:nvPr>
        </p:nvGraphicFramePr>
        <p:xfrm>
          <a:off x="9299851" y="5241854"/>
          <a:ext cx="2738520" cy="14240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7B45E22B-A3C0-437B-B646-CDF7669B5C41}"/>
              </a:ext>
            </a:extLst>
          </p:cNvPr>
          <p:cNvGrpSpPr/>
          <p:nvPr/>
        </p:nvGrpSpPr>
        <p:grpSpPr>
          <a:xfrm>
            <a:off x="-28280" y="245101"/>
            <a:ext cx="8540684" cy="1668542"/>
            <a:chOff x="17559" y="2168165"/>
            <a:chExt cx="12046515" cy="2343148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9D2D8F6-E040-4764-8EEA-CC194262E86F}"/>
                </a:ext>
              </a:extLst>
            </p:cNvPr>
            <p:cNvGrpSpPr/>
            <p:nvPr/>
          </p:nvGrpSpPr>
          <p:grpSpPr>
            <a:xfrm>
              <a:off x="17559" y="2168165"/>
              <a:ext cx="12046515" cy="2343148"/>
              <a:chOff x="17559" y="2168165"/>
              <a:chExt cx="12046515" cy="2343148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1B6D546-138F-4F07-8731-2FE17E7B6FE3}"/>
                  </a:ext>
                </a:extLst>
              </p:cNvPr>
              <p:cNvSpPr/>
              <p:nvPr/>
            </p:nvSpPr>
            <p:spPr>
              <a:xfrm>
                <a:off x="17559" y="2168165"/>
                <a:ext cx="12046515" cy="2343148"/>
              </a:xfrm>
              <a:prstGeom prst="rect">
                <a:avLst/>
              </a:prstGeom>
              <a:noFill/>
              <a:ln w="47625">
                <a:solidFill>
                  <a:schemeClr val="accent1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/>
              </a:p>
            </p:txBody>
          </p:sp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B46DD782-B65C-43C4-BB78-054398B5B5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923681" y="3482757"/>
                <a:ext cx="1202127" cy="955614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153ADFE2-5D76-4CDF-AD78-54F138AE1A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914290" y="3723805"/>
                <a:ext cx="1091799" cy="710049"/>
              </a:xfrm>
              <a:prstGeom prst="rect">
                <a:avLst/>
              </a:prstGeom>
            </p:spPr>
          </p:pic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5253427A-FDB4-4775-A237-168FE293602C}"/>
                  </a:ext>
                </a:extLst>
              </p:cNvPr>
              <p:cNvSpPr/>
              <p:nvPr/>
            </p:nvSpPr>
            <p:spPr>
              <a:xfrm>
                <a:off x="99644" y="2624714"/>
                <a:ext cx="1914627" cy="1819110"/>
              </a:xfrm>
              <a:prstGeom prst="rect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16" name="TextBox 7">
                <a:extLst>
                  <a:ext uri="{FF2B5EF4-FFF2-40B4-BE49-F238E27FC236}">
                    <a16:creationId xmlns:a16="http://schemas.microsoft.com/office/drawing/2014/main" id="{79497692-6AC7-48B9-B91F-B5541FF85400}"/>
                  </a:ext>
                </a:extLst>
              </p:cNvPr>
              <p:cNvSpPr txBox="1"/>
              <p:nvPr/>
            </p:nvSpPr>
            <p:spPr>
              <a:xfrm>
                <a:off x="240774" y="2626412"/>
                <a:ext cx="1684141" cy="3241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900" dirty="0">
                    <a:solidFill>
                      <a:srgbClr val="5AA3D9"/>
                    </a:solidFill>
                  </a:rPr>
                  <a:t>Schematic Libraries 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146B30EA-9CAC-4539-8428-DED380138DE9}"/>
                  </a:ext>
                </a:extLst>
              </p:cNvPr>
              <p:cNvSpPr/>
              <p:nvPr/>
            </p:nvSpPr>
            <p:spPr>
              <a:xfrm>
                <a:off x="2091461" y="2624714"/>
                <a:ext cx="1914627" cy="1819110"/>
              </a:xfrm>
              <a:prstGeom prst="rect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18" name="TextBox 15">
                <a:extLst>
                  <a:ext uri="{FF2B5EF4-FFF2-40B4-BE49-F238E27FC236}">
                    <a16:creationId xmlns:a16="http://schemas.microsoft.com/office/drawing/2014/main" id="{CF91A2AA-0940-4C0F-A963-D898A5AC6AC8}"/>
                  </a:ext>
                </a:extLst>
              </p:cNvPr>
              <p:cNvSpPr txBox="1"/>
              <p:nvPr/>
            </p:nvSpPr>
            <p:spPr>
              <a:xfrm>
                <a:off x="2428584" y="2618407"/>
                <a:ext cx="1474980" cy="2420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900" dirty="0">
                    <a:solidFill>
                      <a:srgbClr val="5AA3D9"/>
                    </a:solidFill>
                  </a:rPr>
                  <a:t>PCB Libraries</a:t>
                </a: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12C5081E-5384-44F0-B73C-CCE0C606E918}"/>
                  </a:ext>
                </a:extLst>
              </p:cNvPr>
              <p:cNvSpPr/>
              <p:nvPr/>
            </p:nvSpPr>
            <p:spPr>
              <a:xfrm>
                <a:off x="4087269" y="2624714"/>
                <a:ext cx="1914627" cy="1819110"/>
              </a:xfrm>
              <a:prstGeom prst="rect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20" name="TextBox 18">
                <a:extLst>
                  <a:ext uri="{FF2B5EF4-FFF2-40B4-BE49-F238E27FC236}">
                    <a16:creationId xmlns:a16="http://schemas.microsoft.com/office/drawing/2014/main" id="{02E79F5F-0258-4DE6-8A8E-E774F15FFEA2}"/>
                  </a:ext>
                </a:extLst>
              </p:cNvPr>
              <p:cNvSpPr txBox="1"/>
              <p:nvPr/>
            </p:nvSpPr>
            <p:spPr>
              <a:xfrm>
                <a:off x="4110355" y="2618407"/>
                <a:ext cx="2138700" cy="3241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900" dirty="0">
                    <a:solidFill>
                      <a:srgbClr val="5AA3D9"/>
                    </a:solidFill>
                  </a:rPr>
                  <a:t>Layout and integration</a:t>
                </a: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46C0CE45-254B-4D51-A8F5-B43A4961DF1B}"/>
                  </a:ext>
                </a:extLst>
              </p:cNvPr>
              <p:cNvSpPr/>
              <p:nvPr/>
            </p:nvSpPr>
            <p:spPr>
              <a:xfrm>
                <a:off x="6083077" y="2628264"/>
                <a:ext cx="1914627" cy="1819110"/>
              </a:xfrm>
              <a:prstGeom prst="rect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AE09991-2D1C-4D8C-93AE-3974AEB59817}"/>
                  </a:ext>
                </a:extLst>
              </p:cNvPr>
              <p:cNvSpPr txBox="1"/>
              <p:nvPr/>
            </p:nvSpPr>
            <p:spPr>
              <a:xfrm>
                <a:off x="6148307" y="2590283"/>
                <a:ext cx="1860183" cy="518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900" dirty="0">
                    <a:solidFill>
                      <a:srgbClr val="5AA3D9"/>
                    </a:solidFill>
                  </a:rPr>
                  <a:t>PCB procurement and </a:t>
                </a:r>
              </a:p>
              <a:p>
                <a:r>
                  <a:rPr lang="en-GB" sz="900" dirty="0">
                    <a:solidFill>
                      <a:srgbClr val="5AA3D9"/>
                    </a:solidFill>
                  </a:rPr>
                  <a:t>some components</a:t>
                </a: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4BB299CD-1ED1-4645-BF87-6B08EAF01D9F}"/>
                  </a:ext>
                </a:extLst>
              </p:cNvPr>
              <p:cNvSpPr/>
              <p:nvPr/>
            </p:nvSpPr>
            <p:spPr>
              <a:xfrm>
                <a:off x="8069292" y="2637265"/>
                <a:ext cx="1914627" cy="1819110"/>
              </a:xfrm>
              <a:prstGeom prst="rect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24" name="TextBox 24">
                <a:extLst>
                  <a:ext uri="{FF2B5EF4-FFF2-40B4-BE49-F238E27FC236}">
                    <a16:creationId xmlns:a16="http://schemas.microsoft.com/office/drawing/2014/main" id="{1F909B66-9187-4938-AFB1-4FFED469144F}"/>
                  </a:ext>
                </a:extLst>
              </p:cNvPr>
              <p:cNvSpPr txBox="1"/>
              <p:nvPr/>
            </p:nvSpPr>
            <p:spPr>
              <a:xfrm>
                <a:off x="8391273" y="2646103"/>
                <a:ext cx="1397095" cy="3241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900" dirty="0">
                    <a:solidFill>
                      <a:srgbClr val="5AA3D9"/>
                    </a:solidFill>
                  </a:rPr>
                  <a:t>PCB assembly</a:t>
                </a:r>
              </a:p>
            </p:txBody>
          </p:sp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676255F-256B-4802-8314-8C6966A05E4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111661" y="2882000"/>
                <a:ext cx="999216" cy="1022829"/>
              </a:xfrm>
              <a:prstGeom prst="rect">
                <a:avLst/>
              </a:prstGeom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12005363-ABC9-4C98-85F4-5F8862D33D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 rot="5400000">
                <a:off x="4256589" y="2852634"/>
                <a:ext cx="720528" cy="944927"/>
              </a:xfrm>
              <a:prstGeom prst="rect">
                <a:avLst/>
              </a:prstGeom>
            </p:spPr>
          </p:pic>
          <p:sp>
            <p:nvSpPr>
              <p:cNvPr id="27" name="TextBox 15">
                <a:extLst>
                  <a:ext uri="{FF2B5EF4-FFF2-40B4-BE49-F238E27FC236}">
                    <a16:creationId xmlns:a16="http://schemas.microsoft.com/office/drawing/2014/main" id="{925DA300-9893-4608-801C-631D0118BA41}"/>
                  </a:ext>
                </a:extLst>
              </p:cNvPr>
              <p:cNvSpPr txBox="1"/>
              <p:nvPr/>
            </p:nvSpPr>
            <p:spPr>
              <a:xfrm>
                <a:off x="3044903" y="3506560"/>
                <a:ext cx="1085533" cy="2582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000" dirty="0">
                    <a:solidFill>
                      <a:srgbClr val="5AA3D9"/>
                    </a:solidFill>
                  </a:rPr>
                  <a:t>3D Model</a:t>
                </a:r>
              </a:p>
            </p:txBody>
          </p:sp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88F4D796-4A64-4835-93F6-5E734576001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123500" y="3094208"/>
                <a:ext cx="1300050" cy="1237445"/>
              </a:xfrm>
              <a:prstGeom prst="rect">
                <a:avLst/>
              </a:prstGeom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DDEEA1F8-4849-4ED4-A17E-63AC34F434B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 rot="5400000">
                <a:off x="7116913" y="3474658"/>
                <a:ext cx="1244751" cy="488302"/>
              </a:xfrm>
              <a:prstGeom prst="rect">
                <a:avLst/>
              </a:prstGeom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8AF87C83-745F-4AF8-86C0-85D510DF83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8302685" y="3025201"/>
                <a:ext cx="1537357" cy="1365591"/>
              </a:xfrm>
              <a:prstGeom prst="rect">
                <a:avLst/>
              </a:prstGeom>
              <a:ln w="38100">
                <a:solidFill>
                  <a:schemeClr val="bg1"/>
                </a:solidFill>
              </a:ln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13819872-8844-4A8F-B5E2-66DE4904880B}"/>
                  </a:ext>
                </a:extLst>
              </p:cNvPr>
              <p:cNvSpPr/>
              <p:nvPr/>
            </p:nvSpPr>
            <p:spPr>
              <a:xfrm>
                <a:off x="10055507" y="2639679"/>
                <a:ext cx="1914627" cy="1819110"/>
              </a:xfrm>
              <a:prstGeom prst="rect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32" name="TextBox 24">
                <a:extLst>
                  <a:ext uri="{FF2B5EF4-FFF2-40B4-BE49-F238E27FC236}">
                    <a16:creationId xmlns:a16="http://schemas.microsoft.com/office/drawing/2014/main" id="{800BD621-C156-4D1E-992D-68B852B484A6}"/>
                  </a:ext>
                </a:extLst>
              </p:cNvPr>
              <p:cNvSpPr txBox="1"/>
              <p:nvPr/>
            </p:nvSpPr>
            <p:spPr>
              <a:xfrm>
                <a:off x="10037106" y="2634033"/>
                <a:ext cx="2012810" cy="475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800" dirty="0">
                    <a:solidFill>
                      <a:srgbClr val="5AA3D9"/>
                    </a:solidFill>
                  </a:rPr>
                  <a:t>Mechanical production in collaboration with EN-MME</a:t>
                </a:r>
              </a:p>
            </p:txBody>
          </p:sp>
          <p:pic>
            <p:nvPicPr>
              <p:cNvPr id="33" name="Picture 32" descr="Table&#10;&#10;Description automatically generated">
                <a:extLst>
                  <a:ext uri="{FF2B5EF4-FFF2-40B4-BE49-F238E27FC236}">
                    <a16:creationId xmlns:a16="http://schemas.microsoft.com/office/drawing/2014/main" id="{A8ABEC97-ECB2-4E44-BC30-93486B31EA9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4"/>
              <a:srcRect l="1" r="1484"/>
              <a:stretch/>
            </p:blipFill>
            <p:spPr bwMode="auto">
              <a:xfrm>
                <a:off x="491093" y="2909416"/>
                <a:ext cx="1053318" cy="1286539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81E01FCF-1057-4287-A7ED-6F2D9066A9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1617951" y="3127297"/>
                <a:ext cx="136718" cy="1220405"/>
              </a:xfrm>
              <a:prstGeom prst="rect">
                <a:avLst/>
              </a:prstGeom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00AEF552-015B-4841-9531-61C06D1151A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0189011" y="3051328"/>
                <a:ext cx="827541" cy="1377307"/>
              </a:xfrm>
              <a:prstGeom prst="rect">
                <a:avLst/>
              </a:prstGeom>
            </p:spPr>
          </p:pic>
          <p:sp>
            <p:nvSpPr>
              <p:cNvPr id="36" name="Arrow: Right 35">
                <a:extLst>
                  <a:ext uri="{FF2B5EF4-FFF2-40B4-BE49-F238E27FC236}">
                    <a16:creationId xmlns:a16="http://schemas.microsoft.com/office/drawing/2014/main" id="{39BE06D4-CEFF-4953-A159-64BFDF1317DA}"/>
                  </a:ext>
                </a:extLst>
              </p:cNvPr>
              <p:cNvSpPr/>
              <p:nvPr/>
            </p:nvSpPr>
            <p:spPr>
              <a:xfrm>
                <a:off x="11118211" y="3561806"/>
                <a:ext cx="342416" cy="186551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DD1CB42-6289-479D-B8B6-858DA1C17FC6}"/>
                </a:ext>
              </a:extLst>
            </p:cNvPr>
            <p:cNvSpPr txBox="1"/>
            <p:nvPr/>
          </p:nvSpPr>
          <p:spPr>
            <a:xfrm>
              <a:off x="4143927" y="2214398"/>
              <a:ext cx="38395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rgbClr val="5AA3D9"/>
                  </a:solidFill>
                </a:rPr>
                <a:t>BE-CEM-EPR Electronics Service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78308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28/11/2023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3543939-6872-4499-8C01-B8D20DBF2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475" y="448535"/>
            <a:ext cx="10515600" cy="741780"/>
          </a:xfrm>
        </p:spPr>
        <p:txBody>
          <a:bodyPr/>
          <a:lstStyle/>
          <a:p>
            <a:r>
              <a:rPr lang="en-US" sz="3000" b="1" dirty="0"/>
              <a:t>Introduction to the BE-CEM-EPR Electronics Service</a:t>
            </a:r>
            <a:endParaRPr lang="en-GB" sz="3000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377E3EC-8BC1-E091-F86D-068974E3635B}"/>
              </a:ext>
            </a:extLst>
          </p:cNvPr>
          <p:cNvGrpSpPr/>
          <p:nvPr/>
        </p:nvGrpSpPr>
        <p:grpSpPr>
          <a:xfrm>
            <a:off x="914405" y="4876767"/>
            <a:ext cx="3711737" cy="1301908"/>
            <a:chOff x="3482112" y="1539479"/>
            <a:chExt cx="3733493" cy="1401748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90B73D9-5EB3-6DF7-21EA-64A4B79D09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1797"/>
            <a:stretch/>
          </p:blipFill>
          <p:spPr>
            <a:xfrm>
              <a:off x="3915249" y="1847257"/>
              <a:ext cx="2714151" cy="109397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719A1C1-CCA2-EB79-9246-BDEFF98CDDFF}"/>
                </a:ext>
              </a:extLst>
            </p:cNvPr>
            <p:cNvSpPr txBox="1"/>
            <p:nvPr/>
          </p:nvSpPr>
          <p:spPr>
            <a:xfrm>
              <a:off x="3482112" y="1539479"/>
              <a:ext cx="373349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5AA3D9"/>
                  </a:solidFill>
                </a:rPr>
                <a:t>Subcontracted [PO] vs Internal projects [WS]</a:t>
              </a:r>
              <a:endParaRPr lang="en-GB" sz="1400" dirty="0">
                <a:solidFill>
                  <a:srgbClr val="5AA3D9"/>
                </a:solidFill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566F9EB-8E7D-EA30-2984-E570F75FEBFD}"/>
              </a:ext>
            </a:extLst>
          </p:cNvPr>
          <p:cNvGrpSpPr/>
          <p:nvPr/>
        </p:nvGrpSpPr>
        <p:grpSpPr>
          <a:xfrm>
            <a:off x="5748211" y="1756725"/>
            <a:ext cx="5852434" cy="4208179"/>
            <a:chOff x="7633627" y="1245720"/>
            <a:chExt cx="4052683" cy="324762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62E8EF7C-5732-9E24-2F6A-5E8C20CF68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6848" t="9215" r="17967"/>
            <a:stretch/>
          </p:blipFill>
          <p:spPr>
            <a:xfrm>
              <a:off x="7633627" y="1552259"/>
              <a:ext cx="4052683" cy="2941081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E97E38E-395E-8429-EE5B-DC8F0BD3487D}"/>
                </a:ext>
              </a:extLst>
            </p:cNvPr>
            <p:cNvSpPr txBox="1"/>
            <p:nvPr/>
          </p:nvSpPr>
          <p:spPr>
            <a:xfrm>
              <a:off x="8775930" y="1245720"/>
              <a:ext cx="2010660" cy="2375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5AA3D9"/>
                  </a:solidFill>
                </a:rPr>
                <a:t>Supplier geographical distribution</a:t>
              </a:r>
              <a:endParaRPr lang="en-GB" sz="1400" dirty="0">
                <a:solidFill>
                  <a:srgbClr val="5AA3D9"/>
                </a:solidFill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483BFDA5-3B32-E4AE-6C23-DDFE12D7AB3D}"/>
              </a:ext>
            </a:extLst>
          </p:cNvPr>
          <p:cNvSpPr txBox="1"/>
          <p:nvPr/>
        </p:nvSpPr>
        <p:spPr>
          <a:xfrm>
            <a:off x="356475" y="1250948"/>
            <a:ext cx="112512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5AA3D9"/>
                </a:solidFill>
              </a:rPr>
              <a:t>Working with 21 Member States - Associate Member States and </a:t>
            </a:r>
            <a:r>
              <a:rPr lang="en-GB" dirty="0">
                <a:solidFill>
                  <a:srgbClr val="5AA3D9"/>
                </a:solidFill>
              </a:rPr>
              <a:t>Associate Member States in the pre-stage to Membership</a:t>
            </a:r>
            <a:r>
              <a:rPr lang="en-US" dirty="0">
                <a:solidFill>
                  <a:srgbClr val="5AA3D9"/>
                </a:solidFill>
              </a:rPr>
              <a:t> </a:t>
            </a:r>
            <a:endParaRPr lang="en-GB" dirty="0">
              <a:solidFill>
                <a:srgbClr val="5AA3D9"/>
              </a:solidFill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8AB5A5F-C7E2-E819-B014-E2D3C7E9454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96249" y="6356350"/>
            <a:ext cx="6458284" cy="365125"/>
          </a:xfrm>
        </p:spPr>
        <p:txBody>
          <a:bodyPr/>
          <a:lstStyle/>
          <a:p>
            <a:r>
              <a:rPr lang="en-GB" dirty="0"/>
              <a:t>Thematic Industry Day-PCB and Electronics Cards Assembly Manufacturing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A490235-01D6-CEB8-4187-407DB4C9BDE1}"/>
              </a:ext>
            </a:extLst>
          </p:cNvPr>
          <p:cNvGrpSpPr/>
          <p:nvPr/>
        </p:nvGrpSpPr>
        <p:grpSpPr>
          <a:xfrm>
            <a:off x="1241583" y="1895090"/>
            <a:ext cx="3113850" cy="2839338"/>
            <a:chOff x="924648" y="2730672"/>
            <a:chExt cx="3754264" cy="349873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CEEC6E6-866E-D93F-A7DD-0E08CE3E508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24648" y="3008041"/>
              <a:ext cx="3289377" cy="3221364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210D117-FE81-0BA5-62DE-84A6F22D67F5}"/>
                </a:ext>
              </a:extLst>
            </p:cNvPr>
            <p:cNvSpPr txBox="1"/>
            <p:nvPr/>
          </p:nvSpPr>
          <p:spPr>
            <a:xfrm>
              <a:off x="1301179" y="2730672"/>
              <a:ext cx="33777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5AA3D9"/>
                  </a:solidFill>
                </a:rPr>
                <a:t>Number of JOB created per year</a:t>
              </a:r>
              <a:endParaRPr lang="en-GB" sz="1400" dirty="0">
                <a:solidFill>
                  <a:srgbClr val="5AA3D9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36714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E9816-6F2A-4873-B3B5-56956B010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49" y="1594912"/>
            <a:ext cx="8830547" cy="2338726"/>
          </a:xfrm>
        </p:spPr>
        <p:txBody>
          <a:bodyPr>
            <a:normAutofit/>
          </a:bodyPr>
          <a:lstStyle/>
          <a:p>
            <a:br>
              <a:rPr lang="fr-FR" dirty="0"/>
            </a:br>
            <a:endParaRPr lang="fr-F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5C65CA-F3DB-43B3-B0B4-850D50B0C0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249" y="3429000"/>
            <a:ext cx="7758260" cy="1066688"/>
          </a:xfrm>
        </p:spPr>
        <p:txBody>
          <a:bodyPr/>
          <a:lstStyle/>
          <a:p>
            <a:pPr marL="36576"/>
            <a:r>
              <a:rPr lang="en-GB" sz="2800" b="1" dirty="0">
                <a:solidFill>
                  <a:srgbClr val="5AA3D9"/>
                </a:solidFill>
              </a:rPr>
              <a:t>Manufacturing of bare PCB by subcontracting or at CERN with EP-DT-EF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67417F9-48CD-41C8-802E-9C8483A2C5A7}"/>
              </a:ext>
            </a:extLst>
          </p:cNvPr>
          <p:cNvGrpSpPr/>
          <p:nvPr/>
        </p:nvGrpSpPr>
        <p:grpSpPr>
          <a:xfrm>
            <a:off x="-28280" y="245101"/>
            <a:ext cx="8540684" cy="1668542"/>
            <a:chOff x="17559" y="2168165"/>
            <a:chExt cx="12046515" cy="234314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6793054-478D-4E52-BD9E-D856E45370A2}"/>
                </a:ext>
              </a:extLst>
            </p:cNvPr>
            <p:cNvGrpSpPr/>
            <p:nvPr/>
          </p:nvGrpSpPr>
          <p:grpSpPr>
            <a:xfrm>
              <a:off x="17559" y="2168165"/>
              <a:ext cx="12046515" cy="2343148"/>
              <a:chOff x="17559" y="2168165"/>
              <a:chExt cx="12046515" cy="2343148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66DCE5D8-DC70-4F69-861C-9F6DD86374FB}"/>
                  </a:ext>
                </a:extLst>
              </p:cNvPr>
              <p:cNvSpPr/>
              <p:nvPr/>
            </p:nvSpPr>
            <p:spPr>
              <a:xfrm>
                <a:off x="17559" y="2168165"/>
                <a:ext cx="12046515" cy="2343148"/>
              </a:xfrm>
              <a:prstGeom prst="rect">
                <a:avLst/>
              </a:prstGeom>
              <a:noFill/>
              <a:ln w="47625">
                <a:solidFill>
                  <a:schemeClr val="accent1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/>
              </a:p>
            </p:txBody>
          </p:sp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44934C6E-1A9E-4A8F-A489-6AD9840C7F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923681" y="3482757"/>
                <a:ext cx="1202127" cy="955614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3C68480D-CC61-4082-95D2-5C2EFB95D8F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14290" y="3723805"/>
                <a:ext cx="1091799" cy="710049"/>
              </a:xfrm>
              <a:prstGeom prst="rect">
                <a:avLst/>
              </a:prstGeom>
            </p:spPr>
          </p:pic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BC4EFC55-54E3-400A-840A-9A4DEDA0B541}"/>
                  </a:ext>
                </a:extLst>
              </p:cNvPr>
              <p:cNvSpPr/>
              <p:nvPr/>
            </p:nvSpPr>
            <p:spPr>
              <a:xfrm>
                <a:off x="99644" y="2624714"/>
                <a:ext cx="1914627" cy="1819110"/>
              </a:xfrm>
              <a:prstGeom prst="rect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12" name="TextBox 7">
                <a:extLst>
                  <a:ext uri="{FF2B5EF4-FFF2-40B4-BE49-F238E27FC236}">
                    <a16:creationId xmlns:a16="http://schemas.microsoft.com/office/drawing/2014/main" id="{58214970-3FB9-4CC5-B731-45DEF7DC67E9}"/>
                  </a:ext>
                </a:extLst>
              </p:cNvPr>
              <p:cNvSpPr txBox="1"/>
              <p:nvPr/>
            </p:nvSpPr>
            <p:spPr>
              <a:xfrm>
                <a:off x="240774" y="2626412"/>
                <a:ext cx="1684141" cy="3241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900" dirty="0">
                    <a:solidFill>
                      <a:srgbClr val="5AA3D9"/>
                    </a:solidFill>
                  </a:rPr>
                  <a:t>Schematic Libraries 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64E47D3-1C7B-4ECC-8DF3-2845DC32E6EA}"/>
                  </a:ext>
                </a:extLst>
              </p:cNvPr>
              <p:cNvSpPr/>
              <p:nvPr/>
            </p:nvSpPr>
            <p:spPr>
              <a:xfrm>
                <a:off x="2091461" y="2624714"/>
                <a:ext cx="1914627" cy="1819110"/>
              </a:xfrm>
              <a:prstGeom prst="rect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14" name="TextBox 15">
                <a:extLst>
                  <a:ext uri="{FF2B5EF4-FFF2-40B4-BE49-F238E27FC236}">
                    <a16:creationId xmlns:a16="http://schemas.microsoft.com/office/drawing/2014/main" id="{51C3D6B9-96B7-4938-BB38-4C20D219680C}"/>
                  </a:ext>
                </a:extLst>
              </p:cNvPr>
              <p:cNvSpPr txBox="1"/>
              <p:nvPr/>
            </p:nvSpPr>
            <p:spPr>
              <a:xfrm>
                <a:off x="2428584" y="2618407"/>
                <a:ext cx="1474980" cy="2420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900" dirty="0">
                    <a:solidFill>
                      <a:srgbClr val="5AA3D9"/>
                    </a:solidFill>
                  </a:rPr>
                  <a:t>PCB Libraries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C6C817B-66E7-40AF-8967-D7EA63670396}"/>
                  </a:ext>
                </a:extLst>
              </p:cNvPr>
              <p:cNvSpPr/>
              <p:nvPr/>
            </p:nvSpPr>
            <p:spPr>
              <a:xfrm>
                <a:off x="4087269" y="2624714"/>
                <a:ext cx="1914627" cy="1819110"/>
              </a:xfrm>
              <a:prstGeom prst="rect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16" name="TextBox 18">
                <a:extLst>
                  <a:ext uri="{FF2B5EF4-FFF2-40B4-BE49-F238E27FC236}">
                    <a16:creationId xmlns:a16="http://schemas.microsoft.com/office/drawing/2014/main" id="{51D73456-424D-497A-A910-0D058FCC5B67}"/>
                  </a:ext>
                </a:extLst>
              </p:cNvPr>
              <p:cNvSpPr txBox="1"/>
              <p:nvPr/>
            </p:nvSpPr>
            <p:spPr>
              <a:xfrm>
                <a:off x="4110355" y="2618407"/>
                <a:ext cx="2138700" cy="3241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900" dirty="0">
                    <a:solidFill>
                      <a:srgbClr val="5AA3D9"/>
                    </a:solidFill>
                  </a:rPr>
                  <a:t>Layout and integration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261F4478-9E61-43F1-8758-6221FC18560E}"/>
                  </a:ext>
                </a:extLst>
              </p:cNvPr>
              <p:cNvSpPr/>
              <p:nvPr/>
            </p:nvSpPr>
            <p:spPr>
              <a:xfrm>
                <a:off x="6083077" y="2628264"/>
                <a:ext cx="1914627" cy="1819110"/>
              </a:xfrm>
              <a:prstGeom prst="rect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18" name="TextBox 21">
                <a:extLst>
                  <a:ext uri="{FF2B5EF4-FFF2-40B4-BE49-F238E27FC236}">
                    <a16:creationId xmlns:a16="http://schemas.microsoft.com/office/drawing/2014/main" id="{C4C4C8D3-8CDA-4B08-AD95-DF280E414A70}"/>
                  </a:ext>
                </a:extLst>
              </p:cNvPr>
              <p:cNvSpPr txBox="1"/>
              <p:nvPr/>
            </p:nvSpPr>
            <p:spPr>
              <a:xfrm>
                <a:off x="6148307" y="2590283"/>
                <a:ext cx="1860183" cy="518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900" dirty="0">
                    <a:solidFill>
                      <a:srgbClr val="5AA3D9"/>
                    </a:solidFill>
                  </a:rPr>
                  <a:t>PCB procurement and </a:t>
                </a:r>
              </a:p>
              <a:p>
                <a:r>
                  <a:rPr lang="en-GB" sz="900" dirty="0">
                    <a:solidFill>
                      <a:srgbClr val="5AA3D9"/>
                    </a:solidFill>
                  </a:rPr>
                  <a:t>some components</a:t>
                </a: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6A303422-67E6-4673-BB74-CB4574F97F2D}"/>
                  </a:ext>
                </a:extLst>
              </p:cNvPr>
              <p:cNvSpPr/>
              <p:nvPr/>
            </p:nvSpPr>
            <p:spPr>
              <a:xfrm>
                <a:off x="8069292" y="2637265"/>
                <a:ext cx="1914627" cy="1819110"/>
              </a:xfrm>
              <a:prstGeom prst="rect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20" name="TextBox 24">
                <a:extLst>
                  <a:ext uri="{FF2B5EF4-FFF2-40B4-BE49-F238E27FC236}">
                    <a16:creationId xmlns:a16="http://schemas.microsoft.com/office/drawing/2014/main" id="{6C56A94E-D56A-40B5-B285-5A3E695A9D2C}"/>
                  </a:ext>
                </a:extLst>
              </p:cNvPr>
              <p:cNvSpPr txBox="1"/>
              <p:nvPr/>
            </p:nvSpPr>
            <p:spPr>
              <a:xfrm>
                <a:off x="8391273" y="2646103"/>
                <a:ext cx="1397095" cy="3241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900" dirty="0">
                    <a:solidFill>
                      <a:srgbClr val="5AA3D9"/>
                    </a:solidFill>
                  </a:rPr>
                  <a:t>PCB assembly</a:t>
                </a:r>
              </a:p>
            </p:txBody>
          </p:sp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69328C35-1A97-4E74-B076-1B62516448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11661" y="2882000"/>
                <a:ext cx="999216" cy="1022829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1065ABB8-189F-4B83-B0BE-BF62FC7897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5400000">
                <a:off x="4256589" y="2852634"/>
                <a:ext cx="720528" cy="944927"/>
              </a:xfrm>
              <a:prstGeom prst="rect">
                <a:avLst/>
              </a:prstGeom>
            </p:spPr>
          </p:pic>
          <p:sp>
            <p:nvSpPr>
              <p:cNvPr id="23" name="TextBox 15">
                <a:extLst>
                  <a:ext uri="{FF2B5EF4-FFF2-40B4-BE49-F238E27FC236}">
                    <a16:creationId xmlns:a16="http://schemas.microsoft.com/office/drawing/2014/main" id="{86A61DE5-904C-4229-9424-57082D6EFD02}"/>
                  </a:ext>
                </a:extLst>
              </p:cNvPr>
              <p:cNvSpPr txBox="1"/>
              <p:nvPr/>
            </p:nvSpPr>
            <p:spPr>
              <a:xfrm>
                <a:off x="3044903" y="3506560"/>
                <a:ext cx="1085533" cy="2582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000" dirty="0">
                    <a:solidFill>
                      <a:srgbClr val="5AA3D9"/>
                    </a:solidFill>
                  </a:rPr>
                  <a:t>3D Model</a:t>
                </a:r>
              </a:p>
            </p:txBody>
          </p:sp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AB13222E-B889-4A04-85CE-66CC3A5629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123500" y="3094208"/>
                <a:ext cx="1300050" cy="1237445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B2710353-6540-45A4-B01A-5B381317B9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 rot="5400000">
                <a:off x="7116913" y="3474658"/>
                <a:ext cx="1244751" cy="488302"/>
              </a:xfrm>
              <a:prstGeom prst="rect">
                <a:avLst/>
              </a:prstGeom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BA213CE8-E016-4F25-9036-DC6FCEE4E52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302685" y="3025201"/>
                <a:ext cx="1537357" cy="1365591"/>
              </a:xfrm>
              <a:prstGeom prst="rect">
                <a:avLst/>
              </a:prstGeom>
              <a:ln w="38100">
                <a:solidFill>
                  <a:schemeClr val="bg1"/>
                </a:solidFill>
              </a:ln>
            </p:spPr>
          </p:pic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466598C4-5754-4682-8C38-5BBAFD070EA5}"/>
                  </a:ext>
                </a:extLst>
              </p:cNvPr>
              <p:cNvSpPr/>
              <p:nvPr/>
            </p:nvSpPr>
            <p:spPr>
              <a:xfrm>
                <a:off x="10055507" y="2639679"/>
                <a:ext cx="1914627" cy="1819110"/>
              </a:xfrm>
              <a:prstGeom prst="rect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28" name="TextBox 24">
                <a:extLst>
                  <a:ext uri="{FF2B5EF4-FFF2-40B4-BE49-F238E27FC236}">
                    <a16:creationId xmlns:a16="http://schemas.microsoft.com/office/drawing/2014/main" id="{238A9751-C37D-4CE2-9C20-1C31B0172B08}"/>
                  </a:ext>
                </a:extLst>
              </p:cNvPr>
              <p:cNvSpPr txBox="1"/>
              <p:nvPr/>
            </p:nvSpPr>
            <p:spPr>
              <a:xfrm>
                <a:off x="10037106" y="2634033"/>
                <a:ext cx="2012810" cy="475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800" dirty="0">
                    <a:solidFill>
                      <a:srgbClr val="5AA3D9"/>
                    </a:solidFill>
                  </a:rPr>
                  <a:t>Mechanical production in collaboration with EN-MME</a:t>
                </a:r>
              </a:p>
            </p:txBody>
          </p:sp>
          <p:pic>
            <p:nvPicPr>
              <p:cNvPr id="29" name="Picture 28" descr="Table&#10;&#10;Description automatically generated">
                <a:extLst>
                  <a:ext uri="{FF2B5EF4-FFF2-40B4-BE49-F238E27FC236}">
                    <a16:creationId xmlns:a16="http://schemas.microsoft.com/office/drawing/2014/main" id="{441422A6-5DA1-46F8-BB77-3A6BE4F58AC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/>
              <a:srcRect l="1" r="1484"/>
              <a:stretch/>
            </p:blipFill>
            <p:spPr bwMode="auto">
              <a:xfrm>
                <a:off x="491093" y="2909416"/>
                <a:ext cx="1053318" cy="1286539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4EBBA500-5F32-4749-9B1B-AFD68A139D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1617951" y="3127297"/>
                <a:ext cx="136718" cy="1220405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AC9F61E3-9676-49F0-A28F-9F7757A316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0189011" y="3051328"/>
                <a:ext cx="827541" cy="1377307"/>
              </a:xfrm>
              <a:prstGeom prst="rect">
                <a:avLst/>
              </a:prstGeom>
            </p:spPr>
          </p:pic>
          <p:sp>
            <p:nvSpPr>
              <p:cNvPr id="32" name="Arrow: Right 31">
                <a:extLst>
                  <a:ext uri="{FF2B5EF4-FFF2-40B4-BE49-F238E27FC236}">
                    <a16:creationId xmlns:a16="http://schemas.microsoft.com/office/drawing/2014/main" id="{4B973223-CD0B-4B45-906A-89F19D4CD90F}"/>
                  </a:ext>
                </a:extLst>
              </p:cNvPr>
              <p:cNvSpPr/>
              <p:nvPr/>
            </p:nvSpPr>
            <p:spPr>
              <a:xfrm>
                <a:off x="11118211" y="3561806"/>
                <a:ext cx="342416" cy="186551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11A3E5F-0030-42FD-9444-38060BB11889}"/>
                </a:ext>
              </a:extLst>
            </p:cNvPr>
            <p:cNvSpPr txBox="1"/>
            <p:nvPr/>
          </p:nvSpPr>
          <p:spPr>
            <a:xfrm>
              <a:off x="4143927" y="2214398"/>
              <a:ext cx="38395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rgbClr val="5AA3D9"/>
                  </a:solidFill>
                </a:rPr>
                <a:t>BE-CEM-EPR Electronics Service</a:t>
              </a:r>
            </a:p>
          </p:txBody>
        </p:sp>
      </p:grpSp>
      <p:pic>
        <p:nvPicPr>
          <p:cNvPr id="36" name="Graphic 35" descr="Checkmark with solid fill">
            <a:extLst>
              <a:ext uri="{FF2B5EF4-FFF2-40B4-BE49-F238E27FC236}">
                <a16:creationId xmlns:a16="http://schemas.microsoft.com/office/drawing/2014/main" id="{C01CEF0C-2E5F-475D-AEEB-42E2B280EFB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446119" y="785071"/>
            <a:ext cx="914400" cy="9144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C0E69A0B-C780-411D-BB33-B46B5E7C6DFF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196115" y="3109320"/>
            <a:ext cx="3964968" cy="3705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0932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595959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6696</TotalTime>
  <Words>2107</Words>
  <Application>Microsoft Office PowerPoint</Application>
  <PresentationFormat>Widescreen</PresentationFormat>
  <Paragraphs>342</Paragraphs>
  <Slides>25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Wingdings</vt:lpstr>
      <vt:lpstr>Office Theme</vt:lpstr>
      <vt:lpstr>Thematic Industry Day-PCB and Electronics Cards Assembly Manufacturing  Beams (BE) Department Controls Electronics and Mechatronics (CEM) group Electronics Production &amp; Radiation Tolerant (EPR) </vt:lpstr>
      <vt:lpstr>Introduction to the BE-CEM-EPR Electronics Service</vt:lpstr>
      <vt:lpstr>Introduction to the BE-CEM-EPR Electronics Service</vt:lpstr>
      <vt:lpstr>Introduction to the BE-CEM-EPR Electronics Service</vt:lpstr>
      <vt:lpstr>PowerPoint Presentation</vt:lpstr>
      <vt:lpstr>Layout design for electronics boards and crates</vt:lpstr>
      <vt:lpstr> </vt:lpstr>
      <vt:lpstr>Introduction to the BE-CEM-EPR Electronics Service</vt:lpstr>
      <vt:lpstr> </vt:lpstr>
      <vt:lpstr>Printed Circuit Boards (PCB) specifics</vt:lpstr>
      <vt:lpstr>PCB Supplier Requirements</vt:lpstr>
      <vt:lpstr>PCB procurement strategy</vt:lpstr>
      <vt:lpstr>PCB procurement strategy</vt:lpstr>
      <vt:lpstr>PCB procurement strategy</vt:lpstr>
      <vt:lpstr> </vt:lpstr>
      <vt:lpstr>Electronic assembly procurement strategy</vt:lpstr>
      <vt:lpstr>Electronic Assembly Requirements</vt:lpstr>
      <vt:lpstr>Electronic Assembly Requirements</vt:lpstr>
      <vt:lpstr>Electronic Assembly Requirements</vt:lpstr>
      <vt:lpstr>Purchasing of Electronic Assemblies</vt:lpstr>
      <vt:lpstr>Internal Electronics Assembly Workshop</vt:lpstr>
      <vt:lpstr>Conclusions</vt:lpstr>
      <vt:lpstr>PowerPoint Presentation</vt:lpstr>
      <vt:lpstr>Layout design for electronics boards and crates,  with production</vt:lpstr>
      <vt:lpstr>Layout design for electronics boards and crates,  with production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Louisa Elizabeth Catherall</dc:creator>
  <cp:lastModifiedBy>Merethe Morer-Olafsen</cp:lastModifiedBy>
  <cp:revision>1021</cp:revision>
  <cp:lastPrinted>2021-11-03T14:39:24Z</cp:lastPrinted>
  <dcterms:created xsi:type="dcterms:W3CDTF">2019-11-06T09:35:48Z</dcterms:created>
  <dcterms:modified xsi:type="dcterms:W3CDTF">2023-11-28T07:54:38Z</dcterms:modified>
</cp:coreProperties>
</file>