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75d5f19722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275d5f19722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75d5f19722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275d5f19722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7e49cd955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27e49cd955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7b92e3ee87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27b92e3ee8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453bff457e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2453bff457e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2865819344f_1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2865819344f_1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2865819344f_1_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g2865819344f_1_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2865819344f_1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2865819344f_1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1bd10605f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1bd10605f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830cab023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830cab023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74e7e0c980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74e7e0c980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44c9cdf357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44c9cdf357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83bc70f49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83bc70f49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865819344f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2865819344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865819344f_1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865819344f_1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85e845f4c8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285e845f4c8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6" name="Google Shape;16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7" name="Google Shape;17;p2"/>
          <p:cNvSpPr txBox="1"/>
          <p:nvPr>
            <p:ph idx="12" type="sldNum"/>
          </p:nvPr>
        </p:nvSpPr>
        <p:spPr>
          <a:xfrm>
            <a:off x="8595300" y="-2"/>
            <a:ext cx="548700" cy="31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lnSpcReduction="20000"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oodbye Slide">
  <p:cSld name="Goodbye Slide">
    <p:bg>
      <p:bgPr>
        <a:solidFill>
          <a:schemeClr val="accent6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-1472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>
            <p:ph type="ctrTitle"/>
          </p:nvPr>
        </p:nvSpPr>
        <p:spPr>
          <a:xfrm>
            <a:off x="442800" y="1788663"/>
            <a:ext cx="82635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557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75"/>
              <a:buFont typeface="Arial"/>
              <a:buNone/>
              <a:defRPr sz="3375" cap="none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745300" y="52418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59" name="Google Shape;5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0450" y="95849"/>
            <a:ext cx="447816" cy="1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2800"/>
              <a:buNone/>
              <a:defRPr>
                <a:solidFill>
                  <a:srgbClr val="0033A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11700" y="8635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2083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2083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9" name="Google Shape;39;p8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083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863550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/>
        </p:nvSpPr>
        <p:spPr>
          <a:xfrm>
            <a:off x="0" y="-37950"/>
            <a:ext cx="9144000" cy="33870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45720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lt1"/>
                </a:solidFill>
              </a:rPr>
              <a:t>Kevin André</a:t>
            </a:r>
            <a:endParaRPr sz="1000">
              <a:solidFill>
                <a:schemeClr val="lt1"/>
              </a:solidFill>
            </a:endParaRPr>
          </a:p>
        </p:txBody>
      </p:sp>
      <p:sp>
        <p:nvSpPr>
          <p:cNvPr id="9" name="Google Shape;9;p1"/>
          <p:cNvSpPr txBox="1"/>
          <p:nvPr/>
        </p:nvSpPr>
        <p:spPr>
          <a:xfrm>
            <a:off x="237650" y="-53250"/>
            <a:ext cx="548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lt1"/>
                </a:solidFill>
              </a:rPr>
              <a:t>FCC</a:t>
            </a:r>
            <a:endParaRPr sz="1000">
              <a:solidFill>
                <a:schemeClr val="lt1"/>
              </a:solidFill>
            </a:endParaRPr>
          </a:p>
        </p:txBody>
      </p:sp>
      <p:sp>
        <p:nvSpPr>
          <p:cNvPr id="10" name="Google Shape;10;p1"/>
          <p:cNvSpPr txBox="1"/>
          <p:nvPr/>
        </p:nvSpPr>
        <p:spPr>
          <a:xfrm>
            <a:off x="1122450" y="-37950"/>
            <a:ext cx="2959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lt1"/>
                </a:solidFill>
              </a:rPr>
              <a:t>October 2</a:t>
            </a:r>
            <a:r>
              <a:rPr baseline="30000" lang="fr" sz="1000">
                <a:solidFill>
                  <a:schemeClr val="lt1"/>
                </a:solidFill>
              </a:rPr>
              <a:t>nd</a:t>
            </a:r>
            <a:r>
              <a:rPr lang="fr" sz="1000">
                <a:solidFill>
                  <a:schemeClr val="lt1"/>
                </a:solidFill>
              </a:rPr>
              <a:t> 2023 - MDI meeting #49</a:t>
            </a:r>
            <a:endParaRPr sz="1000">
              <a:solidFill>
                <a:schemeClr val="lt1"/>
              </a:solidFill>
            </a:endParaRPr>
          </a:p>
        </p:txBody>
      </p:sp>
      <p:sp>
        <p:nvSpPr>
          <p:cNvPr id="11" name="Google Shape;11;p1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</a:defRPr>
            </a:lvl1pPr>
            <a:lvl2pPr lvl="1" algn="r">
              <a:buNone/>
              <a:defRPr sz="1000">
                <a:solidFill>
                  <a:schemeClr val="lt1"/>
                </a:solidFill>
              </a:defRPr>
            </a:lvl2pPr>
            <a:lvl3pPr lvl="2" algn="r">
              <a:buNone/>
              <a:defRPr sz="1000">
                <a:solidFill>
                  <a:schemeClr val="lt1"/>
                </a:solidFill>
              </a:defRPr>
            </a:lvl3pPr>
            <a:lvl4pPr lvl="3" algn="r">
              <a:buNone/>
              <a:defRPr sz="1000">
                <a:solidFill>
                  <a:schemeClr val="lt1"/>
                </a:solidFill>
              </a:defRPr>
            </a:lvl4pPr>
            <a:lvl5pPr lvl="4" algn="r">
              <a:buNone/>
              <a:defRPr sz="1000">
                <a:solidFill>
                  <a:schemeClr val="lt1"/>
                </a:solidFill>
              </a:defRPr>
            </a:lvl5pPr>
            <a:lvl6pPr lvl="5" algn="r">
              <a:buNone/>
              <a:defRPr sz="1000">
                <a:solidFill>
                  <a:schemeClr val="lt1"/>
                </a:solidFill>
              </a:defRPr>
            </a:lvl6pPr>
            <a:lvl7pPr lvl="6" algn="r">
              <a:buNone/>
              <a:defRPr sz="1000">
                <a:solidFill>
                  <a:schemeClr val="lt1"/>
                </a:solidFill>
              </a:defRPr>
            </a:lvl7pPr>
            <a:lvl8pPr lvl="7" algn="r">
              <a:buNone/>
              <a:defRPr sz="1000">
                <a:solidFill>
                  <a:schemeClr val="lt1"/>
                </a:solidFill>
              </a:defRPr>
            </a:lvl8pPr>
            <a:lvl9pPr lvl="8" algn="r">
              <a:buNone/>
              <a:defRPr sz="1000"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12" name="Google Shape;12;p1"/>
          <p:cNvPicPr preferRelativeResize="0"/>
          <p:nvPr/>
        </p:nvPicPr>
        <p:blipFill rotWithShape="1">
          <a:blip r:embed="rId1">
            <a:alphaModFix/>
          </a:blip>
          <a:srcRect b="16903" l="8546" r="49268" t="9186"/>
          <a:stretch/>
        </p:blipFill>
        <p:spPr>
          <a:xfrm>
            <a:off x="0" y="-37738"/>
            <a:ext cx="380575" cy="33827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1"/>
          <p:cNvSpPr txBox="1"/>
          <p:nvPr/>
        </p:nvSpPr>
        <p:spPr>
          <a:xfrm>
            <a:off x="6099150" y="-37950"/>
            <a:ext cx="2447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lt1"/>
                </a:solidFill>
              </a:rPr>
              <a:t>SR background studies @ FCC</a:t>
            </a:r>
            <a:endParaRPr sz="1000">
              <a:solidFill>
                <a:schemeClr val="lt1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indico.cern.ch/event/932973/contributions/4075890/attachments/2140568/3606712/SR_study_of_a_1cm_bp_sullivan_update.pdf" TargetMode="External"/><Relationship Id="rId4" Type="http://schemas.openxmlformats.org/officeDocument/2006/relationships/hyperlink" Target="https://inspirehep.net/files/4d975353aedb337682a768456a096299" TargetMode="External"/><Relationship Id="rId5" Type="http://schemas.openxmlformats.org/officeDocument/2006/relationships/image" Target="../media/image11.png"/><Relationship Id="rId6" Type="http://schemas.openxmlformats.org/officeDocument/2006/relationships/image" Target="../media/image28.png"/><Relationship Id="rId7" Type="http://schemas.openxmlformats.org/officeDocument/2006/relationships/image" Target="../media/image3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4.png"/><Relationship Id="rId6" Type="http://schemas.openxmlformats.org/officeDocument/2006/relationships/image" Target="../media/image17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38.png"/><Relationship Id="rId6" Type="http://schemas.openxmlformats.org/officeDocument/2006/relationships/image" Target="../media/image26.png"/><Relationship Id="rId7" Type="http://schemas.openxmlformats.org/officeDocument/2006/relationships/image" Target="../media/image42.png"/><Relationship Id="rId8" Type="http://schemas.openxmlformats.org/officeDocument/2006/relationships/image" Target="../media/image4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indico.cern.ch/event/1186798/contributions/5062612/attachments/2530997/4354884/MH_FCC_Aperture_Collimation.pdf" TargetMode="External"/><Relationship Id="rId4" Type="http://schemas.openxmlformats.org/officeDocument/2006/relationships/image" Target="../media/image32.png"/><Relationship Id="rId5" Type="http://schemas.openxmlformats.org/officeDocument/2006/relationships/image" Target="../media/image3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3.png"/><Relationship Id="rId4" Type="http://schemas.openxmlformats.org/officeDocument/2006/relationships/image" Target="../media/image37.png"/><Relationship Id="rId5" Type="http://schemas.openxmlformats.org/officeDocument/2006/relationships/image" Target="../media/image3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0.png"/><Relationship Id="rId4" Type="http://schemas.openxmlformats.org/officeDocument/2006/relationships/hyperlink" Target="https://kds.kek.jp/event/47519/contributions/244635/attachments/169490/222475/230626_SRMask.pdf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4.png"/><Relationship Id="rId4" Type="http://schemas.openxmlformats.org/officeDocument/2006/relationships/image" Target="../media/image14.png"/><Relationship Id="rId5" Type="http://schemas.openxmlformats.org/officeDocument/2006/relationships/image" Target="../media/image7.png"/><Relationship Id="rId6" Type="http://schemas.openxmlformats.org/officeDocument/2006/relationships/image" Target="../media/image4.png"/><Relationship Id="rId7" Type="http://schemas.openxmlformats.org/officeDocument/2006/relationships/image" Target="../media/image15.png"/><Relationship Id="rId8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20.png"/><Relationship Id="rId7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5.png"/><Relationship Id="rId4" Type="http://schemas.openxmlformats.org/officeDocument/2006/relationships/image" Target="../media/image39.png"/><Relationship Id="rId5" Type="http://schemas.openxmlformats.org/officeDocument/2006/relationships/image" Target="../media/image1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png"/><Relationship Id="rId4" Type="http://schemas.openxmlformats.org/officeDocument/2006/relationships/image" Target="../media/image13.png"/><Relationship Id="rId5" Type="http://schemas.openxmlformats.org/officeDocument/2006/relationships/image" Target="../media/image16.png"/><Relationship Id="rId6" Type="http://schemas.openxmlformats.org/officeDocument/2006/relationships/image" Target="../media/image21.png"/><Relationship Id="rId7" Type="http://schemas.openxmlformats.org/officeDocument/2006/relationships/image" Target="../media/image2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4.png"/><Relationship Id="rId7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F124A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lt1"/>
                </a:solidFill>
              </a:rPr>
              <a:t>Synchrotron Radiation Background Studies @ FCC-ee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65" name="Google Shape;65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F3F3F3"/>
                </a:solidFill>
              </a:rPr>
              <a:t>K.D.J. André for the MDI study group</a:t>
            </a:r>
            <a:endParaRPr>
              <a:solidFill>
                <a:srgbClr val="F3F3F3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3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Beam model | Core and tail description</a:t>
            </a:r>
            <a:endParaRPr/>
          </a:p>
        </p:txBody>
      </p:sp>
      <p:sp>
        <p:nvSpPr>
          <p:cNvPr id="169" name="Google Shape;169;p23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70" name="Google Shape;170;p23"/>
          <p:cNvSpPr txBox="1"/>
          <p:nvPr/>
        </p:nvSpPr>
        <p:spPr>
          <a:xfrm>
            <a:off x="311700" y="847200"/>
            <a:ext cx="8520600" cy="17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Previous studies from M. Sullivan [</a:t>
            </a:r>
            <a:r>
              <a:rPr lang="fr" u="sng">
                <a:solidFill>
                  <a:schemeClr val="hlink"/>
                </a:solidFill>
                <a:hlinkClick r:id="rId3"/>
              </a:rPr>
              <a:t>1</a:t>
            </a:r>
            <a:r>
              <a:rPr lang="fr">
                <a:solidFill>
                  <a:schemeClr val="dk2"/>
                </a:solidFill>
              </a:rPr>
              <a:t>, </a:t>
            </a:r>
            <a:r>
              <a:rPr lang="fr" u="sng">
                <a:solidFill>
                  <a:schemeClr val="hlink"/>
                </a:solidFill>
                <a:hlinkClick r:id="rId4"/>
              </a:rPr>
              <a:t>2</a:t>
            </a:r>
            <a:r>
              <a:rPr lang="fr">
                <a:solidFill>
                  <a:schemeClr val="dk2"/>
                </a:solidFill>
              </a:rPr>
              <a:t>] showed that the non-gaussian beam tails will create a large amount of photons especially in the final focus quadrupoles, hence it needs to be modeled and studied.</a:t>
            </a:r>
            <a:endParaRPr>
              <a:solidFill>
                <a:schemeClr val="dk2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fr">
                <a:solidFill>
                  <a:schemeClr val="dk2"/>
                </a:solidFill>
              </a:rPr>
              <a:t>Gaussian distribution for the beam core</a:t>
            </a:r>
            <a:r>
              <a:rPr lang="fr">
                <a:solidFill>
                  <a:schemeClr val="dk2"/>
                </a:solidFill>
              </a:rPr>
              <a:t> extends to around 4(5) sigmas and a </a:t>
            </a:r>
            <a:r>
              <a:rPr b="1" lang="fr">
                <a:solidFill>
                  <a:schemeClr val="dk2"/>
                </a:solidFill>
              </a:rPr>
              <a:t>correlated uniform distribution</a:t>
            </a:r>
            <a:r>
              <a:rPr lang="fr">
                <a:solidFill>
                  <a:schemeClr val="dk2"/>
                </a:solidFill>
              </a:rPr>
              <a:t> is used to fill the X-X’ (and Y-Y’) phase space from </a:t>
            </a:r>
            <a:r>
              <a:rPr b="1" lang="fr">
                <a:solidFill>
                  <a:schemeClr val="dk2"/>
                </a:solidFill>
              </a:rPr>
              <a:t>3.5 σ</a:t>
            </a:r>
            <a:r>
              <a:rPr b="1" baseline="-25000" lang="fr">
                <a:solidFill>
                  <a:schemeClr val="dk2"/>
                </a:solidFill>
              </a:rPr>
              <a:t>x</a:t>
            </a:r>
            <a:r>
              <a:rPr b="1" lang="fr">
                <a:solidFill>
                  <a:schemeClr val="dk2"/>
                </a:solidFill>
              </a:rPr>
              <a:t> to 6 (8 or 10) σ</a:t>
            </a:r>
            <a:r>
              <a:rPr b="1" baseline="-25000" lang="fr">
                <a:solidFill>
                  <a:schemeClr val="dk2"/>
                </a:solidFill>
              </a:rPr>
              <a:t>x</a:t>
            </a:r>
            <a:r>
              <a:rPr lang="fr">
                <a:solidFill>
                  <a:schemeClr val="dk2"/>
                </a:solidFill>
              </a:rPr>
              <a:t> along the horizontal positions and angles and from </a:t>
            </a:r>
            <a:r>
              <a:rPr b="1" lang="fr">
                <a:solidFill>
                  <a:schemeClr val="dk2"/>
                </a:solidFill>
              </a:rPr>
              <a:t>3.5 σ</a:t>
            </a:r>
            <a:r>
              <a:rPr b="1" baseline="-25000" lang="fr">
                <a:solidFill>
                  <a:schemeClr val="dk2"/>
                </a:solidFill>
              </a:rPr>
              <a:t>y</a:t>
            </a:r>
            <a:r>
              <a:rPr b="1" lang="fr">
                <a:solidFill>
                  <a:schemeClr val="dk2"/>
                </a:solidFill>
              </a:rPr>
              <a:t> to 30 (50 or 60) σ</a:t>
            </a:r>
            <a:r>
              <a:rPr b="1" baseline="-25000" lang="fr">
                <a:solidFill>
                  <a:schemeClr val="dk2"/>
                </a:solidFill>
              </a:rPr>
              <a:t>y</a:t>
            </a:r>
            <a:r>
              <a:rPr lang="fr">
                <a:solidFill>
                  <a:schemeClr val="dk2"/>
                </a:solidFill>
              </a:rPr>
              <a:t> along the vertical positions and angles. Assuming </a:t>
            </a:r>
            <a:r>
              <a:rPr b="1" lang="fr">
                <a:solidFill>
                  <a:schemeClr val="dk2"/>
                </a:solidFill>
              </a:rPr>
              <a:t>98%</a:t>
            </a:r>
            <a:r>
              <a:rPr lang="fr">
                <a:solidFill>
                  <a:schemeClr val="dk2"/>
                </a:solidFill>
              </a:rPr>
              <a:t> of the particles</a:t>
            </a:r>
            <a:r>
              <a:rPr b="1" lang="fr">
                <a:solidFill>
                  <a:schemeClr val="dk2"/>
                </a:solidFill>
              </a:rPr>
              <a:t> in the core </a:t>
            </a:r>
            <a:r>
              <a:rPr lang="fr">
                <a:solidFill>
                  <a:schemeClr val="dk2"/>
                </a:solidFill>
              </a:rPr>
              <a:t>and </a:t>
            </a:r>
            <a:r>
              <a:rPr b="1" lang="fr">
                <a:solidFill>
                  <a:schemeClr val="dk2"/>
                </a:solidFill>
              </a:rPr>
              <a:t>2% in the tails</a:t>
            </a:r>
            <a:r>
              <a:rPr lang="fr">
                <a:solidFill>
                  <a:schemeClr val="dk2"/>
                </a:solidFill>
              </a:rPr>
              <a:t>.</a:t>
            </a:r>
            <a:endParaRPr/>
          </a:p>
        </p:txBody>
      </p:sp>
      <p:pic>
        <p:nvPicPr>
          <p:cNvPr id="171" name="Google Shape;171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45075" y="2670213"/>
            <a:ext cx="2807699" cy="2049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6050" y="2668700"/>
            <a:ext cx="2761551" cy="2052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080250" y="2668701"/>
            <a:ext cx="2807700" cy="205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3"/>
          <p:cNvSpPr txBox="1"/>
          <p:nvPr/>
        </p:nvSpPr>
        <p:spPr>
          <a:xfrm>
            <a:off x="307825" y="4719975"/>
            <a:ext cx="2658000" cy="400200"/>
          </a:xfrm>
          <a:prstGeom prst="rect">
            <a:avLst/>
          </a:prstGeom>
          <a:noFill/>
          <a:ln cap="flat" cmpd="sng" w="9525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Uniform along X-Y</a:t>
            </a:r>
            <a:endParaRPr/>
          </a:p>
        </p:txBody>
      </p:sp>
      <p:sp>
        <p:nvSpPr>
          <p:cNvPr id="175" name="Google Shape;175;p23"/>
          <p:cNvSpPr txBox="1"/>
          <p:nvPr/>
        </p:nvSpPr>
        <p:spPr>
          <a:xfrm>
            <a:off x="3145075" y="4719975"/>
            <a:ext cx="5450100" cy="400200"/>
          </a:xfrm>
          <a:prstGeom prst="rect">
            <a:avLst/>
          </a:prstGeom>
          <a:noFill/>
          <a:ln cap="flat" cmpd="sng" w="9525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Correlated in X-X’ and Y-Y’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4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Beam model | Weighted tail description</a:t>
            </a:r>
            <a:endParaRPr/>
          </a:p>
        </p:txBody>
      </p:sp>
      <p:sp>
        <p:nvSpPr>
          <p:cNvPr id="181" name="Google Shape;181;p24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82" name="Google Shape;182;p24"/>
          <p:cNvSpPr txBox="1"/>
          <p:nvPr/>
        </p:nvSpPr>
        <p:spPr>
          <a:xfrm>
            <a:off x="311700" y="694075"/>
            <a:ext cx="8520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fr">
                <a:solidFill>
                  <a:schemeClr val="dk2"/>
                </a:solidFill>
              </a:rPr>
              <a:t>C</a:t>
            </a:r>
            <a:r>
              <a:rPr b="1" lang="fr">
                <a:solidFill>
                  <a:schemeClr val="dk2"/>
                </a:solidFill>
              </a:rPr>
              <a:t>orrelated uniform distribution </a:t>
            </a:r>
            <a:r>
              <a:rPr lang="fr">
                <a:solidFill>
                  <a:schemeClr val="dk2"/>
                </a:solidFill>
              </a:rPr>
              <a:t>vs. </a:t>
            </a:r>
            <a:r>
              <a:rPr b="1" lang="fr">
                <a:solidFill>
                  <a:schemeClr val="dk2"/>
                </a:solidFill>
              </a:rPr>
              <a:t>correlated exponential distribution</a:t>
            </a:r>
            <a:r>
              <a:rPr lang="fr">
                <a:solidFill>
                  <a:schemeClr val="dk2"/>
                </a:solidFill>
              </a:rPr>
              <a:t>.</a:t>
            </a:r>
            <a:endParaRPr/>
          </a:p>
        </p:txBody>
      </p:sp>
      <p:pic>
        <p:nvPicPr>
          <p:cNvPr id="183" name="Google Shape;18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119143"/>
            <a:ext cx="2605508" cy="1954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2" y="1129650"/>
            <a:ext cx="2605508" cy="1954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07527" y="1129625"/>
            <a:ext cx="2605516" cy="1954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07550" y="3119137"/>
            <a:ext cx="2605490" cy="1954124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4"/>
          <p:cNvSpPr txBox="1"/>
          <p:nvPr/>
        </p:nvSpPr>
        <p:spPr>
          <a:xfrm>
            <a:off x="3204625" y="1031025"/>
            <a:ext cx="1641300" cy="227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Exponential </a:t>
            </a:r>
            <a:r>
              <a:rPr lang="fr" sz="1200"/>
              <a:t>- red</a:t>
            </a:r>
            <a:endParaRPr sz="1200"/>
          </a:p>
        </p:txBody>
      </p:sp>
      <p:sp>
        <p:nvSpPr>
          <p:cNvPr id="188" name="Google Shape;188;p24"/>
          <p:cNvSpPr txBox="1"/>
          <p:nvPr/>
        </p:nvSpPr>
        <p:spPr>
          <a:xfrm>
            <a:off x="3204625" y="3083750"/>
            <a:ext cx="1641300" cy="227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Exponential </a:t>
            </a:r>
            <a:r>
              <a:rPr lang="fr" sz="1200"/>
              <a:t>- grey</a:t>
            </a:r>
            <a:endParaRPr sz="1200"/>
          </a:p>
        </p:txBody>
      </p:sp>
      <p:sp>
        <p:nvSpPr>
          <p:cNvPr id="189" name="Google Shape;189;p24"/>
          <p:cNvSpPr txBox="1"/>
          <p:nvPr/>
        </p:nvSpPr>
        <p:spPr>
          <a:xfrm>
            <a:off x="544300" y="3083750"/>
            <a:ext cx="1641300" cy="227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Exponential - brown</a:t>
            </a:r>
            <a:endParaRPr sz="1200"/>
          </a:p>
        </p:txBody>
      </p:sp>
      <p:sp>
        <p:nvSpPr>
          <p:cNvPr id="190" name="Google Shape;190;p24"/>
          <p:cNvSpPr txBox="1"/>
          <p:nvPr/>
        </p:nvSpPr>
        <p:spPr>
          <a:xfrm>
            <a:off x="544300" y="1031025"/>
            <a:ext cx="1641300" cy="227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Uniform </a:t>
            </a:r>
            <a:r>
              <a:rPr lang="fr" sz="1200"/>
              <a:t>- green</a:t>
            </a:r>
            <a:endParaRPr sz="1200"/>
          </a:p>
        </p:txBody>
      </p:sp>
      <p:pic>
        <p:nvPicPr>
          <p:cNvPr id="191" name="Google Shape;191;p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330076" y="2743447"/>
            <a:ext cx="2813925" cy="233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330076" y="367000"/>
            <a:ext cx="2813925" cy="23376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07532" y="3065982"/>
            <a:ext cx="2605525" cy="1989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395" y="1031032"/>
            <a:ext cx="2605525" cy="1989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07530" y="1031032"/>
            <a:ext cx="2605525" cy="1989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2393" y="3065982"/>
            <a:ext cx="2605525" cy="1989744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5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Beam model | Weighted tail description</a:t>
            </a:r>
            <a:endParaRPr/>
          </a:p>
        </p:txBody>
      </p:sp>
      <p:sp>
        <p:nvSpPr>
          <p:cNvPr id="202" name="Google Shape;202;p25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203" name="Google Shape;203;p25"/>
          <p:cNvSpPr txBox="1"/>
          <p:nvPr/>
        </p:nvSpPr>
        <p:spPr>
          <a:xfrm>
            <a:off x="311700" y="694075"/>
            <a:ext cx="8520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fr">
                <a:solidFill>
                  <a:schemeClr val="dk2"/>
                </a:solidFill>
              </a:rPr>
              <a:t>Correlated uniform distribution </a:t>
            </a:r>
            <a:r>
              <a:rPr lang="fr">
                <a:solidFill>
                  <a:schemeClr val="dk2"/>
                </a:solidFill>
              </a:rPr>
              <a:t>vs. </a:t>
            </a:r>
            <a:r>
              <a:rPr b="1" lang="fr">
                <a:solidFill>
                  <a:schemeClr val="dk2"/>
                </a:solidFill>
              </a:rPr>
              <a:t>correlated exponential distribution</a:t>
            </a:r>
            <a:r>
              <a:rPr lang="fr">
                <a:solidFill>
                  <a:schemeClr val="dk2"/>
                </a:solidFill>
              </a:rPr>
              <a:t>.</a:t>
            </a:r>
            <a:endParaRPr/>
          </a:p>
        </p:txBody>
      </p:sp>
      <p:sp>
        <p:nvSpPr>
          <p:cNvPr id="204" name="Google Shape;204;p25"/>
          <p:cNvSpPr txBox="1"/>
          <p:nvPr/>
        </p:nvSpPr>
        <p:spPr>
          <a:xfrm>
            <a:off x="3204625" y="1031025"/>
            <a:ext cx="1641300" cy="227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Exponential - red</a:t>
            </a:r>
            <a:endParaRPr sz="1200"/>
          </a:p>
        </p:txBody>
      </p:sp>
      <p:sp>
        <p:nvSpPr>
          <p:cNvPr id="205" name="Google Shape;205;p25"/>
          <p:cNvSpPr txBox="1"/>
          <p:nvPr/>
        </p:nvSpPr>
        <p:spPr>
          <a:xfrm>
            <a:off x="3204625" y="3083750"/>
            <a:ext cx="1641300" cy="227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Exponential - grey</a:t>
            </a:r>
            <a:endParaRPr sz="1200"/>
          </a:p>
        </p:txBody>
      </p:sp>
      <p:sp>
        <p:nvSpPr>
          <p:cNvPr id="206" name="Google Shape;206;p25"/>
          <p:cNvSpPr txBox="1"/>
          <p:nvPr/>
        </p:nvSpPr>
        <p:spPr>
          <a:xfrm>
            <a:off x="544300" y="3083750"/>
            <a:ext cx="1641300" cy="227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Exponential - brown</a:t>
            </a:r>
            <a:endParaRPr sz="1200"/>
          </a:p>
        </p:txBody>
      </p:sp>
      <p:sp>
        <p:nvSpPr>
          <p:cNvPr id="207" name="Google Shape;207;p25"/>
          <p:cNvSpPr txBox="1"/>
          <p:nvPr/>
        </p:nvSpPr>
        <p:spPr>
          <a:xfrm>
            <a:off x="544300" y="1031025"/>
            <a:ext cx="1641300" cy="227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Uniform - green</a:t>
            </a:r>
            <a:endParaRPr sz="1200"/>
          </a:p>
        </p:txBody>
      </p:sp>
      <p:pic>
        <p:nvPicPr>
          <p:cNvPr id="208" name="Google Shape;208;p2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330076" y="367000"/>
            <a:ext cx="2813925" cy="233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2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330075" y="2743450"/>
            <a:ext cx="2813925" cy="233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6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Result from V22 - tt mode energy</a:t>
            </a:r>
            <a:endParaRPr/>
          </a:p>
        </p:txBody>
      </p:sp>
      <p:sp>
        <p:nvSpPr>
          <p:cNvPr id="215" name="Google Shape;215;p26"/>
          <p:cNvSpPr txBox="1"/>
          <p:nvPr>
            <p:ph idx="1" type="body"/>
          </p:nvPr>
        </p:nvSpPr>
        <p:spPr>
          <a:xfrm>
            <a:off x="311700" y="863550"/>
            <a:ext cx="8520600" cy="125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The primary collimator aperture is set to 15 sigmas horizontally and 80 sigmas vertically - M. Hofer (</a:t>
            </a:r>
            <a:r>
              <a:rPr lang="fr" u="sng">
                <a:solidFill>
                  <a:schemeClr val="hlink"/>
                </a:solidFill>
                <a:hlinkClick r:id="rId3"/>
              </a:rPr>
              <a:t>talk</a:t>
            </a:r>
            <a:r>
              <a:rPr lang="fr"/>
              <a:t>).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fr"/>
              <a:t>The following </a:t>
            </a:r>
            <a:r>
              <a:rPr lang="fr"/>
              <a:t>lifetime</a:t>
            </a:r>
            <a:r>
              <a:rPr lang="fr"/>
              <a:t> have been studied: uniform &lt;1min, 5 min, 1h, 1day.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fr"/>
              <a:t>Assuming 1% of the particle in the halo, and halo cut at 10 </a:t>
            </a:r>
            <a:r>
              <a:rPr lang="fr"/>
              <a:t>sigmas horizontally and 60 sigmas vertically.</a:t>
            </a:r>
            <a:endParaRPr/>
          </a:p>
        </p:txBody>
      </p:sp>
      <p:sp>
        <p:nvSpPr>
          <p:cNvPr id="216" name="Google Shape;216;p26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217" name="Google Shape;21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9526" y="2156825"/>
            <a:ext cx="3676226" cy="270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39500" y="2156825"/>
            <a:ext cx="3711844" cy="270425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6"/>
          <p:cNvSpPr txBox="1"/>
          <p:nvPr/>
        </p:nvSpPr>
        <p:spPr>
          <a:xfrm>
            <a:off x="1247238" y="4912750"/>
            <a:ext cx="2260800" cy="17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Horizontal slab mask</a:t>
            </a:r>
            <a:endParaRPr/>
          </a:p>
        </p:txBody>
      </p:sp>
      <p:sp>
        <p:nvSpPr>
          <p:cNvPr id="220" name="Google Shape;220;p26"/>
          <p:cNvSpPr txBox="1"/>
          <p:nvPr/>
        </p:nvSpPr>
        <p:spPr>
          <a:xfrm>
            <a:off x="5365013" y="4912750"/>
            <a:ext cx="2260800" cy="17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Elliptical </a:t>
            </a:r>
            <a:r>
              <a:rPr lang="fr"/>
              <a:t>mask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7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Mask designs - One jaw, two jaws, elliptical or round</a:t>
            </a:r>
            <a:endParaRPr/>
          </a:p>
        </p:txBody>
      </p:sp>
      <p:sp>
        <p:nvSpPr>
          <p:cNvPr id="226" name="Google Shape;226;p27"/>
          <p:cNvSpPr txBox="1"/>
          <p:nvPr>
            <p:ph idx="1" type="body"/>
          </p:nvPr>
        </p:nvSpPr>
        <p:spPr>
          <a:xfrm>
            <a:off x="311700" y="8635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At s=-2.1m from the IP the primary halo collimator apertures define as 78σ</a:t>
            </a:r>
            <a:r>
              <a:rPr baseline="-25000" lang="fr"/>
              <a:t>x</a:t>
            </a:r>
            <a:r>
              <a:rPr lang="fr"/>
              <a:t> (7mm) and 90</a:t>
            </a:r>
            <a:r>
              <a:rPr lang="fr"/>
              <a:t>σ</a:t>
            </a:r>
            <a:r>
              <a:rPr baseline="-25000" lang="fr"/>
              <a:t>y</a:t>
            </a:r>
            <a:r>
              <a:rPr lang="fr"/>
              <a:t> (8.3mm).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fr"/>
              <a:t>A round mask could only be opened at 8.3mm whereas an elliptical can have 7x8.3.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fr"/>
              <a:t>Then the length of the plateau and taper can be adjusted:</a:t>
            </a:r>
            <a:endParaRPr/>
          </a:p>
        </p:txBody>
      </p:sp>
      <p:sp>
        <p:nvSpPr>
          <p:cNvPr id="227" name="Google Shape;227;p27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228" name="Google Shape;22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9" y="2932449"/>
            <a:ext cx="2736651" cy="193065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27"/>
          <p:cNvSpPr txBox="1"/>
          <p:nvPr/>
        </p:nvSpPr>
        <p:spPr>
          <a:xfrm>
            <a:off x="389425" y="4609000"/>
            <a:ext cx="2581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fr" sz="1000">
                <a:solidFill>
                  <a:schemeClr val="dk1"/>
                </a:solidFill>
              </a:rPr>
              <a:t>SuperKEKB design</a:t>
            </a:r>
            <a:endParaRPr sz="1000">
              <a:solidFill>
                <a:schemeClr val="dk1"/>
              </a:solidFill>
            </a:endParaRPr>
          </a:p>
        </p:txBody>
      </p:sp>
      <p:pic>
        <p:nvPicPr>
          <p:cNvPr id="230" name="Google Shape;23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79425" y="3013000"/>
            <a:ext cx="2581201" cy="166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87450" y="3001362"/>
            <a:ext cx="2581200" cy="1685234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27"/>
          <p:cNvSpPr txBox="1"/>
          <p:nvPr/>
        </p:nvSpPr>
        <p:spPr>
          <a:xfrm>
            <a:off x="3487438" y="4609000"/>
            <a:ext cx="2581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fr" sz="1000">
                <a:solidFill>
                  <a:schemeClr val="dk1"/>
                </a:solidFill>
              </a:rPr>
              <a:t>Round mask </a:t>
            </a:r>
            <a:r>
              <a:rPr lang="fr" sz="1000">
                <a:solidFill>
                  <a:schemeClr val="dk1"/>
                </a:solidFill>
              </a:rPr>
              <a:t>design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233" name="Google Shape;233;p27"/>
          <p:cNvSpPr txBox="1"/>
          <p:nvPr/>
        </p:nvSpPr>
        <p:spPr>
          <a:xfrm>
            <a:off x="6379413" y="4609000"/>
            <a:ext cx="2581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fr" sz="1000">
                <a:solidFill>
                  <a:schemeClr val="dk1"/>
                </a:solidFill>
              </a:rPr>
              <a:t>Elliptical </a:t>
            </a:r>
            <a:r>
              <a:rPr lang="fr" sz="1000">
                <a:solidFill>
                  <a:schemeClr val="dk1"/>
                </a:solidFill>
              </a:rPr>
              <a:t>mask design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8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Summary</a:t>
            </a:r>
            <a:endParaRPr/>
          </a:p>
        </p:txBody>
      </p:sp>
      <p:sp>
        <p:nvSpPr>
          <p:cNvPr id="239" name="Google Shape;239;p28"/>
          <p:cNvSpPr txBox="1"/>
          <p:nvPr>
            <p:ph idx="1" type="body"/>
          </p:nvPr>
        </p:nvSpPr>
        <p:spPr>
          <a:xfrm>
            <a:off x="311700" y="8635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/>
              <a:t>The SR from beam position and divergence tolerances have been studied - </a:t>
            </a:r>
            <a:r>
              <a:rPr b="1" lang="fr"/>
              <a:t>at Z</a:t>
            </a:r>
            <a:r>
              <a:rPr lang="fr"/>
              <a:t>, the power deposition increases in the CC beyond </a:t>
            </a:r>
            <a:r>
              <a:rPr lang="fr"/>
              <a:t>15µrad and even more </a:t>
            </a:r>
            <a:r>
              <a:rPr lang="fr"/>
              <a:t>in the FF downstream the IP. </a:t>
            </a:r>
            <a:r>
              <a:rPr b="1" lang="fr"/>
              <a:t>At tt energy</a:t>
            </a:r>
            <a:r>
              <a:rPr lang="fr"/>
              <a:t>, the power deposition can be relatively high in the mask protecting the CC and also large downstream the IP.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/>
              <a:t>The SR from beam halo can be mitigated by a vertical collimation with an elliptical mask.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/>
              <a:t>Comments on beam halo description and beam tolerances are welcomed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/>
              <a:t>Proceed to perform these studies for W and H energies and move to V23.</a:t>
            </a:r>
            <a:endParaRPr/>
          </a:p>
        </p:txBody>
      </p:sp>
      <p:sp>
        <p:nvSpPr>
          <p:cNvPr id="240" name="Google Shape;240;p28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9"/>
          <p:cNvSpPr txBox="1"/>
          <p:nvPr>
            <p:ph type="ctrTitle"/>
          </p:nvPr>
        </p:nvSpPr>
        <p:spPr>
          <a:xfrm>
            <a:off x="442800" y="1788663"/>
            <a:ext cx="82635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7969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fr"/>
              <a:t>Thank you </a:t>
            </a:r>
            <a:br>
              <a:rPr lang="fr"/>
            </a:br>
            <a:r>
              <a:rPr lang="fr"/>
              <a:t>for your attention.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0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30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1000"/>
              <a:t>‹#›</a:t>
            </a:fld>
            <a:endParaRPr sz="1000"/>
          </a:p>
        </p:txBody>
      </p:sp>
      <p:sp>
        <p:nvSpPr>
          <p:cNvPr id="252" name="Google Shape;252;p30"/>
          <p:cNvSpPr txBox="1"/>
          <p:nvPr>
            <p:ph idx="1" type="body"/>
          </p:nvPr>
        </p:nvSpPr>
        <p:spPr>
          <a:xfrm>
            <a:off x="311700" y="8635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53" name="Google Shape;25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9774" y="408925"/>
            <a:ext cx="6324449" cy="453305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30"/>
          <p:cNvSpPr txBox="1"/>
          <p:nvPr/>
        </p:nvSpPr>
        <p:spPr>
          <a:xfrm>
            <a:off x="1104050" y="4789500"/>
            <a:ext cx="67674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u="sng">
                <a:solidFill>
                  <a:srgbClr val="0563C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https://kds.kek.jp/event/47519/contributions/244635/attachments/169490/222475/230626_SRMask.pdf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 rotWithShape="1">
          <a:blip r:embed="rId3">
            <a:alphaModFix amt="25000"/>
          </a:blip>
          <a:srcRect b="2818" l="0" r="0" t="0"/>
          <a:stretch/>
        </p:blipFill>
        <p:spPr>
          <a:xfrm>
            <a:off x="0" y="313775"/>
            <a:ext cx="9143999" cy="4829726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Outline</a:t>
            </a:r>
            <a:endParaRPr/>
          </a:p>
        </p:txBody>
      </p:sp>
      <p:sp>
        <p:nvSpPr>
          <p:cNvPr id="72" name="Google Shape;72;p15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73" name="Google Shape;73;p15"/>
          <p:cNvSpPr txBox="1"/>
          <p:nvPr>
            <p:ph idx="1" type="body"/>
          </p:nvPr>
        </p:nvSpPr>
        <p:spPr>
          <a:xfrm>
            <a:off x="311700" y="876900"/>
            <a:ext cx="8520600" cy="182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fr" sz="2400">
                <a:solidFill>
                  <a:schemeClr val="dk1"/>
                </a:solidFill>
              </a:rPr>
              <a:t>Updates since FCC-ee week 2023</a:t>
            </a:r>
            <a:endParaRPr sz="2400">
              <a:solidFill>
                <a:schemeClr val="dk1"/>
              </a:solidFill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◻"/>
            </a:pPr>
            <a:r>
              <a:rPr lang="fr" sz="2400">
                <a:solidFill>
                  <a:schemeClr val="dk1"/>
                </a:solidFill>
              </a:rPr>
              <a:t>SR from </a:t>
            </a:r>
            <a:r>
              <a:rPr lang="fr" sz="2400">
                <a:solidFill>
                  <a:schemeClr val="dk1"/>
                </a:solidFill>
              </a:rPr>
              <a:t>beam </a:t>
            </a:r>
            <a:r>
              <a:rPr lang="fr" sz="2400">
                <a:solidFill>
                  <a:schemeClr val="dk1"/>
                </a:solidFill>
              </a:rPr>
              <a:t>position and divergence tolerances</a:t>
            </a:r>
            <a:endParaRPr sz="2400">
              <a:solidFill>
                <a:schemeClr val="dk1"/>
              </a:solidFill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◻"/>
            </a:pPr>
            <a:r>
              <a:rPr lang="fr" sz="2400">
                <a:solidFill>
                  <a:schemeClr val="dk1"/>
                </a:solidFill>
              </a:rPr>
              <a:t>SR from </a:t>
            </a:r>
            <a:r>
              <a:rPr lang="fr" sz="2400">
                <a:solidFill>
                  <a:schemeClr val="dk1"/>
                </a:solidFill>
              </a:rPr>
              <a:t>uniform and exponential</a:t>
            </a:r>
            <a:r>
              <a:rPr lang="fr" sz="2400">
                <a:solidFill>
                  <a:schemeClr val="dk1"/>
                </a:solidFill>
              </a:rPr>
              <a:t> beam halo</a:t>
            </a:r>
            <a:endParaRPr sz="2400">
              <a:solidFill>
                <a:schemeClr val="dk1"/>
              </a:solidFill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◻"/>
            </a:pPr>
            <a:r>
              <a:rPr lang="fr" sz="2400">
                <a:solidFill>
                  <a:schemeClr val="dk1"/>
                </a:solidFill>
              </a:rPr>
              <a:t>Mask geometry</a:t>
            </a: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From FCC week 2023</a:t>
            </a:r>
            <a:endParaRPr/>
          </a:p>
        </p:txBody>
      </p:sp>
      <p:sp>
        <p:nvSpPr>
          <p:cNvPr id="79" name="Google Shape;79;p16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>
            <p:ph type="title"/>
          </p:nvPr>
        </p:nvSpPr>
        <p:spPr>
          <a:xfrm>
            <a:off x="311700" y="274500"/>
            <a:ext cx="855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Synchrotron radiation collimation at the </a:t>
            </a:r>
            <a:r>
              <a:rPr b="1" lang="fr">
                <a:solidFill>
                  <a:srgbClr val="FF0000"/>
                </a:solidFill>
              </a:rPr>
              <a:t>Z mode</a:t>
            </a:r>
            <a:r>
              <a:rPr lang="fr">
                <a:solidFill>
                  <a:srgbClr val="0033A0"/>
                </a:solidFill>
              </a:rPr>
              <a:t> - Core/Tail</a:t>
            </a:r>
            <a:endParaRPr>
              <a:solidFill>
                <a:srgbClr val="0033A0"/>
              </a:solidFill>
            </a:endParaRPr>
          </a:p>
        </p:txBody>
      </p:sp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725" y="847194"/>
            <a:ext cx="4393573" cy="3264856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7"/>
          <p:cNvSpPr txBox="1"/>
          <p:nvPr/>
        </p:nvSpPr>
        <p:spPr>
          <a:xfrm>
            <a:off x="1702900" y="1439450"/>
            <a:ext cx="1959000" cy="5232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33A0"/>
                </a:solidFill>
              </a:rPr>
              <a:t>SR </a:t>
            </a:r>
            <a:r>
              <a:rPr lang="fr" sz="1100">
                <a:solidFill>
                  <a:srgbClr val="0033A0"/>
                </a:solidFill>
              </a:rPr>
              <a:t>from a Gaussian core with several mask apertures</a:t>
            </a:r>
            <a:endParaRPr sz="1100">
              <a:solidFill>
                <a:srgbClr val="0033A0"/>
              </a:solidFill>
            </a:endParaRPr>
          </a:p>
        </p:txBody>
      </p:sp>
      <p:sp>
        <p:nvSpPr>
          <p:cNvPr id="87" name="Google Shape;87;p17"/>
          <p:cNvSpPr txBox="1"/>
          <p:nvPr/>
        </p:nvSpPr>
        <p:spPr>
          <a:xfrm>
            <a:off x="311700" y="4097575"/>
            <a:ext cx="42306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/>
              <a:t>A smaller aperture of the last mask reduces the power deposited in the </a:t>
            </a:r>
            <a:r>
              <a:rPr lang="fr" sz="1300"/>
              <a:t>central</a:t>
            </a:r>
            <a:r>
              <a:rPr lang="fr" sz="1300"/>
              <a:t> chamber. Leaving only the SR from the solenoid fringe field. 6 mm is better than 7 and 8 mm with same result and 9 mm is not sufficient.</a:t>
            </a:r>
            <a:endParaRPr sz="1300"/>
          </a:p>
        </p:txBody>
      </p:sp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15525" y="2230441"/>
            <a:ext cx="1987116" cy="1456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15534" y="3686964"/>
            <a:ext cx="1987121" cy="1456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27471" y="3697265"/>
            <a:ext cx="1959039" cy="1435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727475" y="2240744"/>
            <a:ext cx="1959025" cy="1435931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7"/>
          <p:cNvSpPr txBox="1"/>
          <p:nvPr/>
        </p:nvSpPr>
        <p:spPr>
          <a:xfrm>
            <a:off x="6675875" y="809463"/>
            <a:ext cx="23217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/>
              <a:t>With increasing horizontal halo width the mask gets more SR heat load.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/>
              <a:t>With increasing vertical halo width more SR photons hit the central chamber.</a:t>
            </a:r>
            <a:endParaRPr sz="1300"/>
          </a:p>
        </p:txBody>
      </p:sp>
      <p:sp>
        <p:nvSpPr>
          <p:cNvPr id="93" name="Google Shape;93;p17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94" name="Google Shape;94;p1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615537" y="773912"/>
            <a:ext cx="1987111" cy="145652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7"/>
          <p:cNvSpPr txBox="1"/>
          <p:nvPr/>
        </p:nvSpPr>
        <p:spPr>
          <a:xfrm>
            <a:off x="4926000" y="999875"/>
            <a:ext cx="1017300" cy="273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>
                <a:solidFill>
                  <a:srgbClr val="0033A0"/>
                </a:solidFill>
              </a:rPr>
              <a:t>SR from a beam tail with several mask aperture</a:t>
            </a:r>
            <a:endParaRPr sz="600">
              <a:solidFill>
                <a:srgbClr val="0033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58826" y="811975"/>
            <a:ext cx="2209455" cy="16194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34552" y="811983"/>
            <a:ext cx="2209445" cy="1619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58826" y="2492596"/>
            <a:ext cx="2209445" cy="16194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34556" y="2492596"/>
            <a:ext cx="2209445" cy="16194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48725" y="811975"/>
            <a:ext cx="4393573" cy="3264874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8"/>
          <p:cNvSpPr txBox="1"/>
          <p:nvPr>
            <p:ph type="title"/>
          </p:nvPr>
        </p:nvSpPr>
        <p:spPr>
          <a:xfrm>
            <a:off x="311700" y="274500"/>
            <a:ext cx="8690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Synchrotron radiation collimation at the </a:t>
            </a:r>
            <a:r>
              <a:rPr b="1" lang="fr">
                <a:solidFill>
                  <a:srgbClr val="FF0000"/>
                </a:solidFill>
              </a:rPr>
              <a:t>tt mode</a:t>
            </a:r>
            <a:r>
              <a:rPr lang="fr" sz="2244">
                <a:solidFill>
                  <a:srgbClr val="0033A0"/>
                </a:solidFill>
              </a:rPr>
              <a:t> - </a:t>
            </a:r>
            <a:r>
              <a:rPr lang="fr">
                <a:solidFill>
                  <a:srgbClr val="0033A0"/>
                </a:solidFill>
              </a:rPr>
              <a:t>Core/Tail</a:t>
            </a:r>
            <a:endParaRPr>
              <a:solidFill>
                <a:srgbClr val="0033A0"/>
              </a:solidFill>
            </a:endParaRPr>
          </a:p>
        </p:txBody>
      </p:sp>
      <p:sp>
        <p:nvSpPr>
          <p:cNvPr id="106" name="Google Shape;106;p18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07" name="Google Shape;107;p18"/>
          <p:cNvSpPr txBox="1"/>
          <p:nvPr/>
        </p:nvSpPr>
        <p:spPr>
          <a:xfrm>
            <a:off x="1569625" y="1292000"/>
            <a:ext cx="1980900" cy="5232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33A0"/>
                </a:solidFill>
              </a:rPr>
              <a:t>SR from a Gaussian core with several mask apertures</a:t>
            </a:r>
            <a:endParaRPr sz="1100">
              <a:solidFill>
                <a:srgbClr val="0033A0"/>
              </a:solidFill>
            </a:endParaRPr>
          </a:p>
        </p:txBody>
      </p:sp>
      <p:sp>
        <p:nvSpPr>
          <p:cNvPr id="108" name="Google Shape;108;p18"/>
          <p:cNvSpPr txBox="1"/>
          <p:nvPr/>
        </p:nvSpPr>
        <p:spPr>
          <a:xfrm>
            <a:off x="311700" y="4097575"/>
            <a:ext cx="42306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/>
              <a:t>A smaller aperture of the last mask reduces the power deposited in the central chamber. Mask aperture of 6, 7 and 8 mm provide the same heat load in the CC. Similarly to the Z energy, 9 mm is not sufficient.</a:t>
            </a:r>
            <a:endParaRPr sz="1300"/>
          </a:p>
        </p:txBody>
      </p:sp>
      <p:sp>
        <p:nvSpPr>
          <p:cNvPr id="109" name="Google Shape;109;p18"/>
          <p:cNvSpPr txBox="1"/>
          <p:nvPr/>
        </p:nvSpPr>
        <p:spPr>
          <a:xfrm>
            <a:off x="4771500" y="4097575"/>
            <a:ext cx="42306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>
                <a:solidFill>
                  <a:schemeClr val="dk1"/>
                </a:solidFill>
              </a:rPr>
              <a:t>The extension of the horizontal tail increases the heat load on the mask but has no effect downstream. The vertical tail extending to 60 </a:t>
            </a:r>
            <a:r>
              <a:rPr lang="fr" sz="1300">
                <a:solidFill>
                  <a:schemeClr val="dk1"/>
                </a:solidFill>
              </a:rPr>
              <a:t>σ</a:t>
            </a:r>
            <a:r>
              <a:rPr baseline="-25000" lang="fr" sz="1300">
                <a:solidFill>
                  <a:schemeClr val="dk1"/>
                </a:solidFill>
              </a:rPr>
              <a:t>y</a:t>
            </a:r>
            <a:r>
              <a:rPr lang="fr" sz="1300">
                <a:solidFill>
                  <a:schemeClr val="dk1"/>
                </a:solidFill>
              </a:rPr>
              <a:t> create a non negligible heat load on the CC.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110" name="Google Shape;110;p18"/>
          <p:cNvSpPr txBox="1"/>
          <p:nvPr/>
        </p:nvSpPr>
        <p:spPr>
          <a:xfrm>
            <a:off x="5013625" y="1078750"/>
            <a:ext cx="1017300" cy="273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>
                <a:solidFill>
                  <a:srgbClr val="0033A0"/>
                </a:solidFill>
              </a:rPr>
              <a:t>SR from a beam tail with several mask aperture</a:t>
            </a:r>
            <a:endParaRPr sz="600">
              <a:solidFill>
                <a:srgbClr val="0033A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9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fr"/>
              <a:t>Synchrotron radiation collimation at the </a:t>
            </a:r>
            <a:r>
              <a:rPr b="1" lang="fr">
                <a:solidFill>
                  <a:srgbClr val="FF0000"/>
                </a:solidFill>
              </a:rPr>
              <a:t>Z mode</a:t>
            </a:r>
            <a:r>
              <a:rPr lang="fr">
                <a:solidFill>
                  <a:srgbClr val="0033A0"/>
                </a:solidFill>
              </a:rPr>
              <a:t> - Jitter</a:t>
            </a:r>
            <a:endParaRPr>
              <a:solidFill>
                <a:srgbClr val="0033A0"/>
              </a:solidFill>
            </a:endParaRPr>
          </a:p>
        </p:txBody>
      </p:sp>
      <p:sp>
        <p:nvSpPr>
          <p:cNvPr id="116" name="Google Shape;116;p19"/>
          <p:cNvSpPr txBox="1"/>
          <p:nvPr>
            <p:ph idx="1" type="body"/>
          </p:nvPr>
        </p:nvSpPr>
        <p:spPr>
          <a:xfrm>
            <a:off x="311700" y="904325"/>
            <a:ext cx="2582700" cy="36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400"/>
              <a:t>Hor. &amp; Ver. beam jitter </a:t>
            </a:r>
            <a:r>
              <a:rPr b="1" lang="fr" sz="1400" u="sng"/>
              <a:t>only </a:t>
            </a:r>
            <a:r>
              <a:rPr lang="fr" sz="1400"/>
              <a:t>with σ</a:t>
            </a:r>
            <a:r>
              <a:rPr baseline="-25000" lang="fr" sz="1400"/>
              <a:t>x,y</a:t>
            </a:r>
            <a:r>
              <a:rPr lang="fr" sz="1400"/>
              <a:t>= 100 microns do not show significant difference with the case without beam jitter.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fr" sz="1400"/>
              <a:t>However, a value of the transverse beam direction jitter beyond ± 15 µrad. 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fr" sz="1400"/>
              <a:t>Beyond this number a large amount of SR power is deposited near the IP, mostly due to SR created in the FF quadrupoles upstream or the solenoid.</a:t>
            </a:r>
            <a:endParaRPr sz="1400"/>
          </a:p>
        </p:txBody>
      </p:sp>
      <p:sp>
        <p:nvSpPr>
          <p:cNvPr id="117" name="Google Shape;117;p19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18" name="Google Shape;118;p19"/>
          <p:cNvSpPr txBox="1"/>
          <p:nvPr/>
        </p:nvSpPr>
        <p:spPr>
          <a:xfrm>
            <a:off x="3150588" y="3284300"/>
            <a:ext cx="2842800" cy="1031400"/>
          </a:xfrm>
          <a:prstGeom prst="rect">
            <a:avLst/>
          </a:prstGeom>
          <a:noFill/>
          <a:ln cap="flat" cmpd="sng" w="9525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/>
              <a:t>Simulations made with a Gaussian positron beam </a:t>
            </a:r>
            <a:r>
              <a:rPr lang="fr" sz="1100">
                <a:solidFill>
                  <a:schemeClr val="dk1"/>
                </a:solidFill>
              </a:rPr>
              <a:t>with jitter of σ</a:t>
            </a:r>
            <a:r>
              <a:rPr baseline="-25000" lang="fr" sz="1100">
                <a:solidFill>
                  <a:schemeClr val="dk1"/>
                </a:solidFill>
              </a:rPr>
              <a:t>x,y</a:t>
            </a:r>
            <a:r>
              <a:rPr lang="fr" sz="1100">
                <a:solidFill>
                  <a:schemeClr val="dk1"/>
                </a:solidFill>
              </a:rPr>
              <a:t>= 100 microns and σ’</a:t>
            </a:r>
            <a:r>
              <a:rPr baseline="-25000" lang="fr" sz="1100">
                <a:solidFill>
                  <a:schemeClr val="dk1"/>
                </a:solidFill>
              </a:rPr>
              <a:t>x,y</a:t>
            </a:r>
            <a:r>
              <a:rPr lang="fr" sz="1100">
                <a:solidFill>
                  <a:schemeClr val="dk1"/>
                </a:solidFill>
              </a:rPr>
              <a:t>= 10 microradians. The grey color highlights 50 simulations, the red is the average.</a:t>
            </a:r>
            <a:endParaRPr sz="1100">
              <a:solidFill>
                <a:schemeClr val="dk1"/>
              </a:solidFill>
            </a:endParaRPr>
          </a:p>
        </p:txBody>
      </p:sp>
      <p:pic>
        <p:nvPicPr>
          <p:cNvPr id="119" name="Google Shape;11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17987" y="741000"/>
            <a:ext cx="2939987" cy="2154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17974" y="2895984"/>
            <a:ext cx="2939987" cy="2154989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9"/>
          <p:cNvSpPr txBox="1"/>
          <p:nvPr/>
        </p:nvSpPr>
        <p:spPr>
          <a:xfrm>
            <a:off x="6479911" y="1029991"/>
            <a:ext cx="733800" cy="353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7mm mask aperture</a:t>
            </a:r>
            <a:endParaRPr sz="800"/>
          </a:p>
        </p:txBody>
      </p:sp>
      <p:sp>
        <p:nvSpPr>
          <p:cNvPr id="122" name="Google Shape;122;p19"/>
          <p:cNvSpPr txBox="1"/>
          <p:nvPr/>
        </p:nvSpPr>
        <p:spPr>
          <a:xfrm>
            <a:off x="6486391" y="3184974"/>
            <a:ext cx="733800" cy="353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8mm mask aperture</a:t>
            </a:r>
            <a:endParaRPr sz="800"/>
          </a:p>
        </p:txBody>
      </p:sp>
      <p:pic>
        <p:nvPicPr>
          <p:cNvPr id="123" name="Google Shape;123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2600" y="734025"/>
            <a:ext cx="2918787" cy="216895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9"/>
          <p:cNvSpPr txBox="1"/>
          <p:nvPr/>
        </p:nvSpPr>
        <p:spPr>
          <a:xfrm>
            <a:off x="1562625" y="1740775"/>
            <a:ext cx="5459100" cy="3016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/>
              <a:t>Simulations made with a Gaussian positron beam </a:t>
            </a:r>
            <a:r>
              <a:rPr lang="fr" sz="1500">
                <a:solidFill>
                  <a:schemeClr val="dk1"/>
                </a:solidFill>
              </a:rPr>
              <a:t>with position and divergence beam tolerance starting from BWL.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500">
                <a:solidFill>
                  <a:schemeClr val="dk1"/>
                </a:solidFill>
              </a:rPr>
              <a:t>At Z energy:</a:t>
            </a:r>
            <a:endParaRPr b="1" sz="1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>
                <a:solidFill>
                  <a:schemeClr val="dk1"/>
                </a:solidFill>
              </a:rPr>
              <a:t>std of </a:t>
            </a:r>
            <a:r>
              <a:rPr lang="fr" sz="1500">
                <a:solidFill>
                  <a:schemeClr val="dk1"/>
                </a:solidFill>
              </a:rPr>
              <a:t>100 </a:t>
            </a:r>
            <a:r>
              <a:rPr lang="fr" sz="1600">
                <a:solidFill>
                  <a:schemeClr val="dk1"/>
                </a:solidFill>
              </a:rPr>
              <a:t>µm </a:t>
            </a:r>
            <a:r>
              <a:rPr lang="fr" sz="1500">
                <a:solidFill>
                  <a:schemeClr val="dk1"/>
                </a:solidFill>
              </a:rPr>
              <a:t>eq. to 0.06σ</a:t>
            </a:r>
            <a:r>
              <a:rPr baseline="-25000" lang="fr" sz="1500">
                <a:solidFill>
                  <a:schemeClr val="dk1"/>
                </a:solidFill>
              </a:rPr>
              <a:t>x</a:t>
            </a:r>
            <a:r>
              <a:rPr lang="fr" sz="1500">
                <a:solidFill>
                  <a:schemeClr val="dk1"/>
                </a:solidFill>
              </a:rPr>
              <a:t> at BWL and 5.1σ</a:t>
            </a:r>
            <a:r>
              <a:rPr baseline="-25000" lang="fr" sz="1500">
                <a:solidFill>
                  <a:schemeClr val="dk1"/>
                </a:solidFill>
              </a:rPr>
              <a:t>y</a:t>
            </a:r>
            <a:r>
              <a:rPr lang="fr" sz="1500">
                <a:solidFill>
                  <a:schemeClr val="dk1"/>
                </a:solidFill>
              </a:rPr>
              <a:t> at BWL.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>
                <a:solidFill>
                  <a:schemeClr val="dk1"/>
                </a:solidFill>
              </a:rPr>
              <a:t>std of </a:t>
            </a:r>
            <a:r>
              <a:rPr lang="fr" sz="1500">
                <a:solidFill>
                  <a:schemeClr val="dk1"/>
                </a:solidFill>
              </a:rPr>
              <a:t>10 </a:t>
            </a:r>
            <a:r>
              <a:rPr lang="fr" sz="1600">
                <a:solidFill>
                  <a:schemeClr val="dk1"/>
                </a:solidFill>
              </a:rPr>
              <a:t>µrad </a:t>
            </a:r>
            <a:r>
              <a:rPr lang="fr" sz="1500">
                <a:solidFill>
                  <a:schemeClr val="dk1"/>
                </a:solidFill>
              </a:rPr>
              <a:t>eq. to </a:t>
            </a:r>
            <a:r>
              <a:rPr lang="fr" sz="1500">
                <a:solidFill>
                  <a:schemeClr val="dk1"/>
                </a:solidFill>
              </a:rPr>
              <a:t>1.8 σ’</a:t>
            </a:r>
            <a:r>
              <a:rPr baseline="-25000" lang="fr" sz="1500">
                <a:solidFill>
                  <a:schemeClr val="dk1"/>
                </a:solidFill>
              </a:rPr>
              <a:t>x</a:t>
            </a:r>
            <a:r>
              <a:rPr lang="fr" sz="1500">
                <a:solidFill>
                  <a:schemeClr val="dk1"/>
                </a:solidFill>
              </a:rPr>
              <a:t> at BWL and 14.7σ’</a:t>
            </a:r>
            <a:r>
              <a:rPr baseline="-25000" lang="fr" sz="1500">
                <a:solidFill>
                  <a:schemeClr val="dk1"/>
                </a:solidFill>
              </a:rPr>
              <a:t>y</a:t>
            </a:r>
            <a:r>
              <a:rPr lang="fr" sz="1500">
                <a:solidFill>
                  <a:schemeClr val="dk1"/>
                </a:solidFill>
              </a:rPr>
              <a:t> at BWL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500">
                <a:solidFill>
                  <a:schemeClr val="dk1"/>
                </a:solidFill>
              </a:rPr>
              <a:t>At tt energy:</a:t>
            </a:r>
            <a:endParaRPr b="1" sz="1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500">
                <a:solidFill>
                  <a:schemeClr val="dk1"/>
                </a:solidFill>
              </a:rPr>
              <a:t>std of 100 </a:t>
            </a:r>
            <a:r>
              <a:rPr lang="fr" sz="1600">
                <a:solidFill>
                  <a:schemeClr val="dk1"/>
                </a:solidFill>
              </a:rPr>
              <a:t>µm </a:t>
            </a:r>
            <a:r>
              <a:rPr lang="fr" sz="1500">
                <a:solidFill>
                  <a:schemeClr val="dk1"/>
                </a:solidFill>
              </a:rPr>
              <a:t>eq. to 0.06σ</a:t>
            </a:r>
            <a:r>
              <a:rPr baseline="-25000" lang="fr" sz="1500">
                <a:solidFill>
                  <a:schemeClr val="dk1"/>
                </a:solidFill>
              </a:rPr>
              <a:t>x</a:t>
            </a:r>
            <a:r>
              <a:rPr lang="fr" sz="1500">
                <a:solidFill>
                  <a:schemeClr val="dk1"/>
                </a:solidFill>
              </a:rPr>
              <a:t> at BWL and 7.6σ</a:t>
            </a:r>
            <a:r>
              <a:rPr baseline="-25000" lang="fr" sz="1500">
                <a:solidFill>
                  <a:schemeClr val="dk1"/>
                </a:solidFill>
              </a:rPr>
              <a:t>y</a:t>
            </a:r>
            <a:r>
              <a:rPr lang="fr" sz="1500">
                <a:solidFill>
                  <a:schemeClr val="dk1"/>
                </a:solidFill>
              </a:rPr>
              <a:t> at BWL.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500">
                <a:solidFill>
                  <a:schemeClr val="dk1"/>
                </a:solidFill>
              </a:rPr>
              <a:t>std of 10 </a:t>
            </a:r>
            <a:r>
              <a:rPr lang="fr" sz="1600">
                <a:solidFill>
                  <a:schemeClr val="dk1"/>
                </a:solidFill>
              </a:rPr>
              <a:t>µrad </a:t>
            </a:r>
            <a:r>
              <a:rPr lang="fr" sz="1500">
                <a:solidFill>
                  <a:schemeClr val="dk1"/>
                </a:solidFill>
              </a:rPr>
              <a:t>eq. to 1.4σ’</a:t>
            </a:r>
            <a:r>
              <a:rPr baseline="-25000" lang="fr" sz="1500">
                <a:solidFill>
                  <a:schemeClr val="dk1"/>
                </a:solidFill>
              </a:rPr>
              <a:t>x</a:t>
            </a:r>
            <a:r>
              <a:rPr lang="fr" sz="1500">
                <a:solidFill>
                  <a:schemeClr val="dk1"/>
                </a:solidFill>
              </a:rPr>
              <a:t> at BWL and 13.6σ’</a:t>
            </a:r>
            <a:r>
              <a:rPr baseline="-25000" lang="fr" sz="1500">
                <a:solidFill>
                  <a:schemeClr val="dk1"/>
                </a:solidFill>
              </a:rPr>
              <a:t>y</a:t>
            </a:r>
            <a:r>
              <a:rPr lang="fr" sz="1500">
                <a:solidFill>
                  <a:schemeClr val="dk1"/>
                </a:solidFill>
              </a:rPr>
              <a:t> at BWL</a:t>
            </a:r>
            <a:endParaRPr sz="15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0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Summary from V22 studies</a:t>
            </a:r>
            <a:endParaRPr/>
          </a:p>
        </p:txBody>
      </p:sp>
      <p:sp>
        <p:nvSpPr>
          <p:cNvPr id="130" name="Google Shape;130;p20"/>
          <p:cNvSpPr txBox="1"/>
          <p:nvPr>
            <p:ph idx="1" type="body"/>
          </p:nvPr>
        </p:nvSpPr>
        <p:spPr>
          <a:xfrm>
            <a:off x="311700" y="863550"/>
            <a:ext cx="8520600" cy="36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fr"/>
              <a:t>The SR from the beam core without beam position and divergence </a:t>
            </a:r>
            <a:r>
              <a:rPr lang="fr"/>
              <a:t>tolerances</a:t>
            </a:r>
            <a:r>
              <a:rPr lang="fr"/>
              <a:t> is mostly suppressed by the SR collimation around the IP (SR collimators and horizontal mask).</a:t>
            </a:r>
            <a:endParaRPr/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fr"/>
              <a:t>However, at Z energy a beam divergence above ~15</a:t>
            </a:r>
            <a:r>
              <a:rPr lang="fr"/>
              <a:t>µrad seemed to cause large SR energy deposition in the CC and past the IP.</a:t>
            </a:r>
            <a:endParaRPr/>
          </a:p>
          <a:p>
            <a:pPr indent="-3302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Char char="➢"/>
            </a:pPr>
            <a:r>
              <a:rPr lang="fr" sz="1600">
                <a:solidFill>
                  <a:srgbClr val="0000FF"/>
                </a:solidFill>
              </a:rPr>
              <a:t>Study the SR from beam position and divergence tolerances at Z and tt energies.</a:t>
            </a:r>
            <a:endParaRPr sz="1600">
              <a:solidFill>
                <a:srgbClr val="0000FF"/>
              </a:solidFill>
            </a:endParaRPr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fr"/>
              <a:t>Additionally, the SR from the beam halo showed non negligible energy deposition as the vertical halo increases (~tens of watts). No vertical SR collimation after the FF quadrupole focusing horizontally (defocusing vertically).</a:t>
            </a:r>
            <a:endParaRPr/>
          </a:p>
          <a:p>
            <a:pPr indent="-3302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Char char="➢"/>
            </a:pPr>
            <a:r>
              <a:rPr lang="fr" sz="1600">
                <a:solidFill>
                  <a:srgbClr val="0000FF"/>
                </a:solidFill>
              </a:rPr>
              <a:t>Perform SR energy deposition studies from beam halo for Z and tt energies with non-uniform halo distribution (</a:t>
            </a:r>
            <a:r>
              <a:rPr i="1" lang="fr" sz="1600">
                <a:solidFill>
                  <a:srgbClr val="0000FF"/>
                </a:solidFill>
              </a:rPr>
              <a:t>e.g.</a:t>
            </a:r>
            <a:r>
              <a:rPr lang="fr" sz="1600">
                <a:solidFill>
                  <a:srgbClr val="0000FF"/>
                </a:solidFill>
              </a:rPr>
              <a:t> exponential) and consider an elliptical mask to compare with an horizontal slab.</a:t>
            </a:r>
            <a:endParaRPr sz="1600">
              <a:solidFill>
                <a:srgbClr val="0000FF"/>
              </a:solidFill>
            </a:endParaRPr>
          </a:p>
        </p:txBody>
      </p:sp>
      <p:sp>
        <p:nvSpPr>
          <p:cNvPr id="131" name="Google Shape;131;p20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1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2420"/>
              <a:t>SR from transverse and divergence beam tolerance - </a:t>
            </a:r>
            <a:r>
              <a:rPr lang="fr" sz="2420">
                <a:solidFill>
                  <a:srgbClr val="FF0000"/>
                </a:solidFill>
              </a:rPr>
              <a:t>Z </a:t>
            </a:r>
            <a:r>
              <a:rPr lang="fr" sz="2420">
                <a:solidFill>
                  <a:srgbClr val="FF0000"/>
                </a:solidFill>
              </a:rPr>
              <a:t>pole</a:t>
            </a:r>
            <a:endParaRPr sz="2420">
              <a:solidFill>
                <a:srgbClr val="FF0000"/>
              </a:solidFill>
            </a:endParaRPr>
          </a:p>
        </p:txBody>
      </p:sp>
      <p:sp>
        <p:nvSpPr>
          <p:cNvPr id="137" name="Google Shape;137;p21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38" name="Google Shape;138;p21"/>
          <p:cNvSpPr txBox="1"/>
          <p:nvPr/>
        </p:nvSpPr>
        <p:spPr>
          <a:xfrm>
            <a:off x="6358575" y="2977825"/>
            <a:ext cx="2439600" cy="2031900"/>
          </a:xfrm>
          <a:prstGeom prst="rect">
            <a:avLst/>
          </a:prstGeom>
          <a:noFill/>
          <a:ln cap="flat" cmpd="sng" w="9525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595959"/>
                </a:solidFill>
              </a:rPr>
              <a:t>From ΔX’=ΔY’=Gauss(0, </a:t>
            </a:r>
            <a:r>
              <a:rPr b="1" lang="fr" sz="1200">
                <a:solidFill>
                  <a:srgbClr val="595959"/>
                </a:solidFill>
              </a:rPr>
              <a:t>10µrad</a:t>
            </a:r>
            <a:r>
              <a:rPr lang="fr" sz="1200">
                <a:solidFill>
                  <a:srgbClr val="595959"/>
                </a:solidFill>
              </a:rPr>
              <a:t>) they are seeds reaching very divergence (up to 25</a:t>
            </a:r>
            <a:r>
              <a:rPr lang="fr" sz="1200">
                <a:solidFill>
                  <a:schemeClr val="dk2"/>
                </a:solidFill>
              </a:rPr>
              <a:t>µrad) leading to high heat load in the mask. 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2"/>
                </a:solidFill>
              </a:rPr>
              <a:t>A second peak appears between </a:t>
            </a:r>
            <a:r>
              <a:rPr b="1" lang="fr" sz="1200">
                <a:solidFill>
                  <a:schemeClr val="dk2"/>
                </a:solidFill>
              </a:rPr>
              <a:t>QC1R3 </a:t>
            </a:r>
            <a:r>
              <a:rPr lang="fr" sz="1200">
                <a:solidFill>
                  <a:schemeClr val="dk2"/>
                </a:solidFill>
              </a:rPr>
              <a:t>and </a:t>
            </a:r>
            <a:r>
              <a:rPr b="1" lang="fr" sz="1200">
                <a:solidFill>
                  <a:schemeClr val="dk2"/>
                </a:solidFill>
              </a:rPr>
              <a:t>QC2R1</a:t>
            </a:r>
            <a:r>
              <a:rPr lang="fr" sz="1200">
                <a:solidFill>
                  <a:schemeClr val="dk2"/>
                </a:solidFill>
              </a:rPr>
              <a:t>. An elliptical mask marginally helps.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0000FF"/>
                </a:solidFill>
              </a:rPr>
              <a:t>Study independently ΔX’ &amp; ΔY’ ?</a:t>
            </a:r>
            <a:endParaRPr sz="1200">
              <a:solidFill>
                <a:srgbClr val="0000FF"/>
              </a:solidFill>
            </a:endParaRPr>
          </a:p>
        </p:txBody>
      </p:sp>
      <p:grpSp>
        <p:nvGrpSpPr>
          <p:cNvPr id="139" name="Google Shape;139;p21"/>
          <p:cNvGrpSpPr/>
          <p:nvPr/>
        </p:nvGrpSpPr>
        <p:grpSpPr>
          <a:xfrm>
            <a:off x="311658" y="2943550"/>
            <a:ext cx="2826636" cy="2100448"/>
            <a:chOff x="311658" y="2943550"/>
            <a:chExt cx="2826636" cy="2100448"/>
          </a:xfrm>
        </p:grpSpPr>
        <p:pic>
          <p:nvPicPr>
            <p:cNvPr id="140" name="Google Shape;140;p2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11658" y="2943550"/>
              <a:ext cx="2826636" cy="210044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1" name="Google Shape;141;p21"/>
            <p:cNvSpPr txBox="1"/>
            <p:nvPr/>
          </p:nvSpPr>
          <p:spPr>
            <a:xfrm>
              <a:off x="717800" y="3239425"/>
              <a:ext cx="9363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1100">
                  <a:solidFill>
                    <a:srgbClr val="FF0000"/>
                  </a:solidFill>
                </a:rPr>
                <a:t>Horizontal slab mask</a:t>
              </a:r>
              <a:endParaRPr sz="1100">
                <a:solidFill>
                  <a:srgbClr val="FF0000"/>
                </a:solidFill>
              </a:endParaRPr>
            </a:p>
          </p:txBody>
        </p:sp>
      </p:grpSp>
      <p:grpSp>
        <p:nvGrpSpPr>
          <p:cNvPr id="142" name="Google Shape;142;p21"/>
          <p:cNvGrpSpPr/>
          <p:nvPr/>
        </p:nvGrpSpPr>
        <p:grpSpPr>
          <a:xfrm>
            <a:off x="3238357" y="2947655"/>
            <a:ext cx="2826631" cy="2100445"/>
            <a:chOff x="3238357" y="2947655"/>
            <a:chExt cx="2826631" cy="2100445"/>
          </a:xfrm>
        </p:grpSpPr>
        <p:pic>
          <p:nvPicPr>
            <p:cNvPr id="143" name="Google Shape;143;p2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238357" y="2947655"/>
              <a:ext cx="2826631" cy="210044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4" name="Google Shape;144;p21"/>
            <p:cNvSpPr txBox="1"/>
            <p:nvPr/>
          </p:nvSpPr>
          <p:spPr>
            <a:xfrm>
              <a:off x="3635700" y="3239425"/>
              <a:ext cx="9363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1100">
                  <a:solidFill>
                    <a:srgbClr val="FF0000"/>
                  </a:solidFill>
                </a:rPr>
                <a:t>Elliptical mask</a:t>
              </a:r>
              <a:endParaRPr sz="1100">
                <a:solidFill>
                  <a:srgbClr val="FF0000"/>
                </a:solidFill>
              </a:endParaRPr>
            </a:p>
          </p:txBody>
        </p:sp>
      </p:grpSp>
      <p:pic>
        <p:nvPicPr>
          <p:cNvPr id="145" name="Google Shape;145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713" y="847200"/>
            <a:ext cx="2826598" cy="2100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38362" y="847202"/>
            <a:ext cx="2826626" cy="2100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165062" y="847202"/>
            <a:ext cx="2826626" cy="2100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2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2420"/>
              <a:t>SR from transverse and divergence beam tolerance - </a:t>
            </a:r>
            <a:r>
              <a:rPr lang="fr" sz="2420">
                <a:solidFill>
                  <a:srgbClr val="FF0000"/>
                </a:solidFill>
              </a:rPr>
              <a:t>tt</a:t>
            </a:r>
            <a:r>
              <a:rPr lang="fr" sz="2420">
                <a:solidFill>
                  <a:srgbClr val="FF0000"/>
                </a:solidFill>
              </a:rPr>
              <a:t> pole</a:t>
            </a:r>
            <a:endParaRPr sz="2420">
              <a:solidFill>
                <a:srgbClr val="FF0000"/>
              </a:solidFill>
            </a:endParaRPr>
          </a:p>
        </p:txBody>
      </p:sp>
      <p:sp>
        <p:nvSpPr>
          <p:cNvPr id="153" name="Google Shape;153;p22"/>
          <p:cNvSpPr txBox="1"/>
          <p:nvPr>
            <p:ph idx="12" type="sldNum"/>
          </p:nvPr>
        </p:nvSpPr>
        <p:spPr>
          <a:xfrm>
            <a:off x="8595308" y="-6540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154" name="Google Shape;15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9385" y="847192"/>
            <a:ext cx="2826612" cy="2100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58699" y="847192"/>
            <a:ext cx="2826612" cy="2100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28012" y="847207"/>
            <a:ext cx="2826612" cy="2100445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2"/>
          <p:cNvSpPr txBox="1"/>
          <p:nvPr/>
        </p:nvSpPr>
        <p:spPr>
          <a:xfrm>
            <a:off x="6358575" y="2977825"/>
            <a:ext cx="2439600" cy="2031900"/>
          </a:xfrm>
          <a:prstGeom prst="rect">
            <a:avLst/>
          </a:prstGeom>
          <a:noFill/>
          <a:ln cap="flat" cmpd="sng" w="9525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595959"/>
                </a:solidFill>
              </a:rPr>
              <a:t>From </a:t>
            </a:r>
            <a:r>
              <a:rPr lang="fr" sz="1200">
                <a:solidFill>
                  <a:srgbClr val="595959"/>
                </a:solidFill>
              </a:rPr>
              <a:t>ΔX’=ΔY’=Gauss(0, </a:t>
            </a:r>
            <a:r>
              <a:rPr b="1" lang="fr" sz="1200">
                <a:solidFill>
                  <a:srgbClr val="595959"/>
                </a:solidFill>
              </a:rPr>
              <a:t>10µrad</a:t>
            </a:r>
            <a:r>
              <a:rPr lang="fr" sz="1200">
                <a:solidFill>
                  <a:srgbClr val="595959"/>
                </a:solidFill>
              </a:rPr>
              <a:t>) they are seeds reaching very divergence (up to 25</a:t>
            </a:r>
            <a:r>
              <a:rPr lang="fr" sz="1200">
                <a:solidFill>
                  <a:schemeClr val="dk2"/>
                </a:solidFill>
              </a:rPr>
              <a:t>µrad) leading to high heat load in the mask. 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2"/>
                </a:solidFill>
              </a:rPr>
              <a:t>A second peak appears between </a:t>
            </a:r>
            <a:r>
              <a:rPr b="1" lang="fr" sz="1200">
                <a:solidFill>
                  <a:schemeClr val="dk2"/>
                </a:solidFill>
              </a:rPr>
              <a:t>QC1R3 </a:t>
            </a:r>
            <a:r>
              <a:rPr lang="fr" sz="1200">
                <a:solidFill>
                  <a:schemeClr val="dk2"/>
                </a:solidFill>
              </a:rPr>
              <a:t>and </a:t>
            </a:r>
            <a:r>
              <a:rPr b="1" lang="fr" sz="1200">
                <a:solidFill>
                  <a:schemeClr val="dk2"/>
                </a:solidFill>
              </a:rPr>
              <a:t>QC2R1</a:t>
            </a:r>
            <a:r>
              <a:rPr lang="fr" sz="1200">
                <a:solidFill>
                  <a:schemeClr val="dk2"/>
                </a:solidFill>
              </a:rPr>
              <a:t>. An elliptical mask marginally helps.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0000FF"/>
                </a:solidFill>
              </a:rPr>
              <a:t>Study independently ΔX’ &amp; ΔY’ ?</a:t>
            </a:r>
            <a:endParaRPr sz="1200">
              <a:solidFill>
                <a:srgbClr val="0000FF"/>
              </a:solidFill>
            </a:endParaRPr>
          </a:p>
        </p:txBody>
      </p:sp>
      <p:grpSp>
        <p:nvGrpSpPr>
          <p:cNvPr id="158" name="Google Shape;158;p22"/>
          <p:cNvGrpSpPr/>
          <p:nvPr/>
        </p:nvGrpSpPr>
        <p:grpSpPr>
          <a:xfrm>
            <a:off x="311700" y="2947654"/>
            <a:ext cx="2826624" cy="2092234"/>
            <a:chOff x="311700" y="2947654"/>
            <a:chExt cx="2826624" cy="2092234"/>
          </a:xfrm>
        </p:grpSpPr>
        <p:pic>
          <p:nvPicPr>
            <p:cNvPr id="159" name="Google Shape;159;p22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311700" y="2947654"/>
              <a:ext cx="2826624" cy="209223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0" name="Google Shape;160;p22"/>
            <p:cNvSpPr txBox="1"/>
            <p:nvPr/>
          </p:nvSpPr>
          <p:spPr>
            <a:xfrm>
              <a:off x="717800" y="3239425"/>
              <a:ext cx="9363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fr" sz="1100">
                  <a:solidFill>
                    <a:srgbClr val="FF0000"/>
                  </a:solidFill>
                </a:rPr>
                <a:t>Horizontal slab mask</a:t>
              </a:r>
              <a:endParaRPr sz="1100">
                <a:solidFill>
                  <a:srgbClr val="FF0000"/>
                </a:solidFill>
              </a:endParaRPr>
            </a:p>
          </p:txBody>
        </p:sp>
      </p:grpSp>
      <p:grpSp>
        <p:nvGrpSpPr>
          <p:cNvPr id="161" name="Google Shape;161;p22"/>
          <p:cNvGrpSpPr/>
          <p:nvPr/>
        </p:nvGrpSpPr>
        <p:grpSpPr>
          <a:xfrm>
            <a:off x="3201376" y="2947647"/>
            <a:ext cx="2826624" cy="2092255"/>
            <a:chOff x="3201376" y="2947647"/>
            <a:chExt cx="2826624" cy="2092255"/>
          </a:xfrm>
        </p:grpSpPr>
        <p:pic>
          <p:nvPicPr>
            <p:cNvPr id="162" name="Google Shape;162;p22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3201376" y="2947647"/>
              <a:ext cx="2826624" cy="209225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3" name="Google Shape;163;p22"/>
            <p:cNvSpPr txBox="1"/>
            <p:nvPr/>
          </p:nvSpPr>
          <p:spPr>
            <a:xfrm>
              <a:off x="3635700" y="3239425"/>
              <a:ext cx="9363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1100">
                  <a:solidFill>
                    <a:srgbClr val="FF0000"/>
                  </a:solidFill>
                </a:rPr>
                <a:t>Elliptical</a:t>
              </a:r>
              <a:r>
                <a:rPr lang="fr" sz="1100">
                  <a:solidFill>
                    <a:srgbClr val="FF0000"/>
                  </a:solidFill>
                </a:rPr>
                <a:t> mask</a:t>
              </a:r>
              <a:endParaRPr sz="110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