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9" r:id="rId2"/>
    <p:sldId id="308" r:id="rId3"/>
    <p:sldId id="313" r:id="rId4"/>
    <p:sldId id="309" r:id="rId5"/>
    <p:sldId id="310" r:id="rId6"/>
    <p:sldId id="319" r:id="rId7"/>
    <p:sldId id="311" r:id="rId8"/>
    <p:sldId id="318" r:id="rId9"/>
    <p:sldId id="321" r:id="rId10"/>
    <p:sldId id="315" r:id="rId11"/>
    <p:sldId id="320" r:id="rId12"/>
    <p:sldId id="327" r:id="rId13"/>
    <p:sldId id="322" r:id="rId14"/>
    <p:sldId id="28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CAD9"/>
    <a:srgbClr val="003399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A0AA0E-F3B6-48A1-8472-271CB6D15D6A}" v="1707" dt="2024-01-29T14:52:03.651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829" autoAdjust="0"/>
    <p:restoredTop sz="94686"/>
  </p:normalViewPr>
  <p:slideViewPr>
    <p:cSldViewPr snapToGrid="0" snapToObjects="1">
      <p:cViewPr varScale="1">
        <p:scale>
          <a:sx n="105" d="100"/>
          <a:sy n="105" d="100"/>
        </p:scale>
        <p:origin x="200" y="3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3/12/24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3/12/24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B3BCDC0-8C70-417B-A705-ABC62FEDB47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2EC247-A298-46F5-A83C-87DF11C9438F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https://cern.ch/be-dep-ea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D4B852-3DEA-496D-8E63-98B1574381D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92F051-A80F-4EE7-A5FB-EF373274F9D1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859780D-4C69-49E3-8F6F-D32F7FC652A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A88865-637C-4EC1-A9CE-C2EBD4440AF1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085088"/>
            <a:ext cx="11376025" cy="527913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BE-EA Section Leader Meeting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820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400878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078991"/>
            <a:ext cx="5616575" cy="52608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078992"/>
            <a:ext cx="5611813" cy="52608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071670"/>
            <a:ext cx="11376024" cy="53046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26674" y="6505034"/>
            <a:ext cx="78971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510533"/>
            <a:ext cx="68125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BE-EA Section Leader Meeting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376336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601E8028-4D05-4287-A43C-BB893015EDDE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959819" y="6407272"/>
            <a:ext cx="495301" cy="3933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6F4BE4-5FA0-42F3-8258-5F7045B6E3FF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17195" y="6403772"/>
            <a:ext cx="396892" cy="3968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1AD8E53-18E7-49F4-9C60-8DE0F304A426}"/>
              </a:ext>
            </a:extLst>
          </p:cNvPr>
          <p:cNvPicPr/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8" y="6396375"/>
            <a:ext cx="404289" cy="40428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ADEF83-BE9C-4BC5-BB41-4D8B91E61155}"/>
              </a:ext>
            </a:extLst>
          </p:cNvPr>
          <p:cNvCxnSpPr/>
          <p:nvPr userDrawn="1"/>
        </p:nvCxnSpPr>
        <p:spPr>
          <a:xfrm>
            <a:off x="412775" y="955085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0807"/>
            <a:ext cx="11376025" cy="2948038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12 March 2024</a:t>
            </a:r>
            <a:br>
              <a:rPr lang="en-US" dirty="0"/>
            </a:br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</a:t>
            </a:r>
            <a:r>
              <a:rPr lang="en-US" dirty="0" err="1"/>
              <a:t>MuCol</a:t>
            </a:r>
            <a:r>
              <a:rPr lang="en-US" dirty="0"/>
              <a:t> Governing Board</a:t>
            </a:r>
            <a:br>
              <a:rPr lang="en-US" dirty="0">
                <a:cs typeface="Arial"/>
              </a:rPr>
            </a:br>
            <a:r>
              <a:rPr lang="en-US" dirty="0">
                <a:cs typeface="Arial"/>
              </a:rPr>
              <a:t>Dissemination and Exploitation plan</a:t>
            </a:r>
            <a:br>
              <a:rPr lang="en-US" dirty="0">
                <a:cs typeface="Arial"/>
              </a:rPr>
            </a:br>
            <a:br>
              <a:rPr lang="en-US" dirty="0"/>
            </a:br>
            <a:br>
              <a:rPr lang="en-US" dirty="0"/>
            </a:br>
            <a:endParaRPr lang="en-US" dirty="0">
              <a:cs typeface="Arial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049982"/>
            <a:ext cx="11376026" cy="1454057"/>
          </a:xfrm>
        </p:spPr>
        <p:txBody>
          <a:bodyPr vert="horz" lIns="0" tIns="0" rIns="0" bIns="0" rtlCol="0" anchor="t">
            <a:noAutofit/>
          </a:bodyPr>
          <a:lstStyle/>
          <a:p>
            <a:endParaRPr lang="en-US" sz="1800" dirty="0"/>
          </a:p>
          <a:p>
            <a:endParaRPr lang="en-US" sz="1800" dirty="0"/>
          </a:p>
          <a:p>
            <a:pPr algn="l"/>
            <a:r>
              <a:rPr lang="en-US" sz="1800" dirty="0"/>
              <a:t>Kristiane Bernhard-Novotny</a:t>
            </a:r>
            <a:endParaRPr lang="en-US" dirty="0">
              <a:cs typeface="Arial"/>
            </a:endParaRPr>
          </a:p>
        </p:txBody>
      </p:sp>
      <p:pic>
        <p:nvPicPr>
          <p:cNvPr id="5" name="Picture 4" descr="A black and white logo&#10;&#10;Description automatically generated">
            <a:extLst>
              <a:ext uri="{FF2B5EF4-FFF2-40B4-BE49-F238E27FC236}">
                <a16:creationId xmlns:a16="http://schemas.microsoft.com/office/drawing/2014/main" id="{44819F15-49C2-4A31-43C3-9A60ABDC97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2437" y="6047567"/>
            <a:ext cx="1436688" cy="64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BF76E6-BA13-4A98-A927-40FAAB925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12.03.2024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21E1A9-02A1-42E4-AA69-80BC59CE5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A424D8BD-0B42-9E85-74FA-76648A8C2679}"/>
              </a:ext>
            </a:extLst>
          </p:cNvPr>
          <p:cNvSpPr txBox="1">
            <a:spLocks/>
          </p:cNvSpPr>
          <p:nvPr/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/>
              <a:t>Content</a:t>
            </a:r>
            <a:endParaRPr lang="en-GB" dirty="0"/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A42E00B5-308D-7F46-CCB8-3F581A4F66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3679590"/>
              </p:ext>
            </p:extLst>
          </p:nvPr>
        </p:nvGraphicFramePr>
        <p:xfrm>
          <a:off x="1361899" y="1145469"/>
          <a:ext cx="9862592" cy="3364136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955683">
                  <a:extLst>
                    <a:ext uri="{9D8B030D-6E8A-4147-A177-3AD203B41FA5}">
                      <a16:colId xmlns:a16="http://schemas.microsoft.com/office/drawing/2014/main" val="762298124"/>
                    </a:ext>
                  </a:extLst>
                </a:gridCol>
                <a:gridCol w="4945944">
                  <a:extLst>
                    <a:ext uri="{9D8B030D-6E8A-4147-A177-3AD203B41FA5}">
                      <a16:colId xmlns:a16="http://schemas.microsoft.com/office/drawing/2014/main" val="321345458"/>
                    </a:ext>
                  </a:extLst>
                </a:gridCol>
                <a:gridCol w="2960965">
                  <a:extLst>
                    <a:ext uri="{9D8B030D-6E8A-4147-A177-3AD203B41FA5}">
                      <a16:colId xmlns:a16="http://schemas.microsoft.com/office/drawing/2014/main" val="3790163886"/>
                    </a:ext>
                  </a:extLst>
                </a:gridCol>
              </a:tblGrid>
              <a:tr h="618658">
                <a:tc>
                  <a:txBody>
                    <a:bodyPr/>
                    <a:lstStyle/>
                    <a:p>
                      <a:pPr algn="ctr"/>
                      <a:r>
                        <a:rPr lang="en-FR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FR" dirty="0"/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dirty="0"/>
                        <a:t>Platform (example)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9456500"/>
                  </a:ext>
                </a:extLst>
              </a:tr>
              <a:tr h="954439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Articles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b="0" i="0" u="none" strike="noStrike" noProof="0" dirty="0">
                          <a:solidFill>
                            <a:schemeClr val="tx1"/>
                          </a:solidFill>
                          <a:effectLst/>
                        </a:rPr>
                        <a:t>engages the audience with specific context in a </a:t>
                      </a:r>
                      <a:endParaRPr lang="en-US" dirty="0"/>
                    </a:p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b="0" i="0" u="none" strike="noStrike" noProof="0" dirty="0">
                          <a:solidFill>
                            <a:schemeClr val="tx1"/>
                          </a:solidFill>
                          <a:effectLst/>
                        </a:rPr>
                        <a:t>more detailed way about one specific subject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b="0" i="0" u="none" strike="noStrike" noProof="0" dirty="0">
                          <a:solidFill>
                            <a:schemeClr val="tx1"/>
                          </a:solidFill>
                          <a:effectLst/>
                        </a:rPr>
                        <a:t>Homepage, Magazines</a:t>
                      </a:r>
                    </a:p>
                  </a:txBody>
                  <a:tcPr marL="9524" marR="9524" marT="9524" anchor="ctr"/>
                </a:tc>
                <a:extLst>
                  <a:ext uri="{0D108BD9-81ED-4DB2-BD59-A6C34878D82A}">
                    <a16:rowId xmlns:a16="http://schemas.microsoft.com/office/drawing/2014/main" val="1908595142"/>
                  </a:ext>
                </a:extLst>
              </a:tr>
              <a:tr h="76043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Brochure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600" b="0" i="0" u="none" strike="noStrike" noProof="0" dirty="0">
                          <a:solidFill>
                            <a:schemeClr val="tx1"/>
                          </a:solidFill>
                          <a:effectLst/>
                        </a:rPr>
                        <a:t>engagement with audience on high level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600" b="0" i="0" u="none" strike="noStrike" noProof="0" dirty="0">
                          <a:solidFill>
                            <a:schemeClr val="tx1"/>
                          </a:solidFill>
                          <a:effectLst/>
                        </a:rPr>
                        <a:t>Homepage</a:t>
                      </a:r>
                    </a:p>
                  </a:txBody>
                  <a:tcPr marL="9524" marR="9524" marT="9524" anchor="ctr"/>
                </a:tc>
                <a:extLst>
                  <a:ext uri="{0D108BD9-81ED-4DB2-BD59-A6C34878D82A}">
                    <a16:rowId xmlns:a16="http://schemas.microsoft.com/office/drawing/2014/main" val="789510297"/>
                  </a:ext>
                </a:extLst>
              </a:tr>
              <a:tr h="651775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800" b="0" i="0" u="none" strike="noStrike" noProof="0" dirty="0">
                          <a:latin typeface="Arial"/>
                        </a:rPr>
                        <a:t>Newsletter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b="0" i="0" u="none" strike="noStrike" noProof="0" dirty="0">
                          <a:solidFill>
                            <a:schemeClr val="tx1"/>
                          </a:solidFill>
                          <a:effectLst/>
                        </a:rPr>
                        <a:t>engage audiences with news</a:t>
                      </a:r>
                      <a:endParaRPr lang="en-US" dirty="0"/>
                    </a:p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b="0" i="0" u="none" strike="noStrike" noProof="0" dirty="0">
                          <a:solidFill>
                            <a:schemeClr val="tx1"/>
                          </a:solidFill>
                          <a:effectLst/>
                        </a:rPr>
                        <a:t>about conferences, workshops, events, milestones regularly </a:t>
                      </a:r>
                      <a:endParaRPr lang="en-GB" dirty="0"/>
                    </a:p>
                    <a:p>
                      <a:pPr lvl="0" algn="ctr">
                        <a:buNone/>
                      </a:pP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E-mail</a:t>
                      </a:r>
                    </a:p>
                  </a:txBody>
                  <a:tcPr marL="9524" marR="9524" marT="9524" anchor="ctr"/>
                </a:tc>
                <a:extLst>
                  <a:ext uri="{0D108BD9-81ED-4DB2-BD59-A6C34878D82A}">
                    <a16:rowId xmlns:a16="http://schemas.microsoft.com/office/drawing/2014/main" val="306611316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432282E-1D96-594B-9F3B-7D628344AF95}"/>
              </a:ext>
            </a:extLst>
          </p:cNvPr>
          <p:cNvSpPr txBox="1"/>
          <p:nvPr/>
        </p:nvSpPr>
        <p:spPr>
          <a:xfrm>
            <a:off x="1361899" y="4843463"/>
            <a:ext cx="9862592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FR" dirty="0"/>
              <a:t>Goals: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FR" dirty="0"/>
              <a:t>Communicating in an easy, understandable way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FR" dirty="0"/>
              <a:t>Posts can be applied to multiple outlets, e.g. text in brochure can go on homepage and in chunks as LinkedIn posts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FR" dirty="0"/>
          </a:p>
        </p:txBody>
      </p:sp>
      <p:pic>
        <p:nvPicPr>
          <p:cNvPr id="8" name="Picture 7" descr="A blue and black logo&#10;&#10;Description automatically generated">
            <a:extLst>
              <a:ext uri="{FF2B5EF4-FFF2-40B4-BE49-F238E27FC236}">
                <a16:creationId xmlns:a16="http://schemas.microsoft.com/office/drawing/2014/main" id="{145D7F4D-8C0F-3189-9AC7-648A44F133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5884" y="6439369"/>
            <a:ext cx="816978" cy="352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380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BDEA08-6B6B-AD35-6AF7-1207B7E9F8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9BB4D6-77A2-CBE8-914C-16E87968A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12.03.2024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7B1075-6A51-096F-909B-5B4B05F7D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85BB38D2-ACA4-4B48-7F15-079CCA5F3AF6}"/>
              </a:ext>
            </a:extLst>
          </p:cNvPr>
          <p:cNvSpPr txBox="1">
            <a:spLocks/>
          </p:cNvSpPr>
          <p:nvPr/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/>
              <a:t>Channels</a:t>
            </a:r>
            <a:endParaRPr lang="en-GB" dirty="0"/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61916816-330A-9965-496A-0390D0C8A1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612796"/>
              </p:ext>
            </p:extLst>
          </p:nvPr>
        </p:nvGraphicFramePr>
        <p:xfrm>
          <a:off x="1434703" y="1435904"/>
          <a:ext cx="10013470" cy="3986192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985600">
                  <a:extLst>
                    <a:ext uri="{9D8B030D-6E8A-4147-A177-3AD203B41FA5}">
                      <a16:colId xmlns:a16="http://schemas.microsoft.com/office/drawing/2014/main" val="762298124"/>
                    </a:ext>
                  </a:extLst>
                </a:gridCol>
                <a:gridCol w="4013935">
                  <a:extLst>
                    <a:ext uri="{9D8B030D-6E8A-4147-A177-3AD203B41FA5}">
                      <a16:colId xmlns:a16="http://schemas.microsoft.com/office/drawing/2014/main" val="321345458"/>
                    </a:ext>
                  </a:extLst>
                </a:gridCol>
                <a:gridCol w="4013935">
                  <a:extLst>
                    <a:ext uri="{9D8B030D-6E8A-4147-A177-3AD203B41FA5}">
                      <a16:colId xmlns:a16="http://schemas.microsoft.com/office/drawing/2014/main" val="1905081897"/>
                    </a:ext>
                  </a:extLst>
                </a:gridCol>
              </a:tblGrid>
              <a:tr h="618658">
                <a:tc>
                  <a:txBody>
                    <a:bodyPr/>
                    <a:lstStyle/>
                    <a:p>
                      <a:pPr algn="ctr"/>
                      <a:r>
                        <a:rPr lang="en-FR" dirty="0"/>
                        <a:t>Channel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dirty="0"/>
                        <a:t>Audience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dirty="0"/>
                        <a:t>Frequency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9456500"/>
                  </a:ext>
                </a:extLst>
              </a:tr>
              <a:tr h="65177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Homepage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All target groups, “heart” 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 often as possible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713459618"/>
                  </a:ext>
                </a:extLst>
              </a:tr>
              <a:tr h="65177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Brochure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Financial actors (e.g. BMBF)</a:t>
                      </a:r>
                    </a:p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Decision-makers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To be defined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908595142"/>
                  </a:ext>
                </a:extLst>
              </a:tr>
              <a:tr h="760434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lvl="0" algn="ctr">
                        <a:buNone/>
                      </a:pPr>
                      <a:r>
                        <a:rPr lang="en-GB" dirty="0"/>
                        <a:t>LinkedIn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All target groups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At least once per week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789510297"/>
                  </a:ext>
                </a:extLst>
              </a:tr>
              <a:tr h="65177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Conferences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Particle physics community (e.g. IPAC)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To be defined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471778981"/>
                  </a:ext>
                </a:extLst>
              </a:tr>
              <a:tr h="65177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Magazines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Particle physics community,</a:t>
                      </a:r>
                    </a:p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Financial actors, decision makers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To be defined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3323684753"/>
                  </a:ext>
                </a:extLst>
              </a:tr>
            </a:tbl>
          </a:graphicData>
        </a:graphic>
      </p:graphicFrame>
      <p:pic>
        <p:nvPicPr>
          <p:cNvPr id="3" name="Picture 2" descr="A blue and black logo&#10;&#10;Description automatically generated">
            <a:extLst>
              <a:ext uri="{FF2B5EF4-FFF2-40B4-BE49-F238E27FC236}">
                <a16:creationId xmlns:a16="http://schemas.microsoft.com/office/drawing/2014/main" id="{16C639AD-A178-3251-D95D-B6F134A361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5884" y="6439369"/>
            <a:ext cx="816978" cy="352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7014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BDEA08-6B6B-AD35-6AF7-1207B7E9F8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9BB4D6-77A2-CBE8-914C-16E87968A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12.03.2024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7B1075-6A51-096F-909B-5B4B05F7D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85BB38D2-ACA4-4B48-7F15-079CCA5F3AF6}"/>
              </a:ext>
            </a:extLst>
          </p:cNvPr>
          <p:cNvSpPr txBox="1">
            <a:spLocks/>
          </p:cNvSpPr>
          <p:nvPr/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/>
              <a:t>Channels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B0ED44-6E39-F371-45EC-9D9809D73F6E}"/>
              </a:ext>
            </a:extLst>
          </p:cNvPr>
          <p:cNvSpPr txBox="1"/>
          <p:nvPr/>
        </p:nvSpPr>
        <p:spPr>
          <a:xfrm>
            <a:off x="1989864" y="1457323"/>
            <a:ext cx="21265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FR" b="1" dirty="0"/>
              <a:t>Homepage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C112E5-EF83-4232-1127-5A65D5D99A3B}"/>
              </a:ext>
            </a:extLst>
          </p:cNvPr>
          <p:cNvSpPr txBox="1"/>
          <p:nvPr/>
        </p:nvSpPr>
        <p:spPr>
          <a:xfrm>
            <a:off x="8470471" y="1457323"/>
            <a:ext cx="21265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FR" b="1" dirty="0"/>
              <a:t>Brochure</a:t>
            </a:r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210C98F3-E287-0198-8EC7-80541C0D7E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730" y="2462099"/>
            <a:ext cx="5308681" cy="2938578"/>
          </a:xfrm>
          <a:prstGeom prst="rect">
            <a:avLst/>
          </a:prstGeom>
        </p:spPr>
      </p:pic>
      <p:pic>
        <p:nvPicPr>
          <p:cNvPr id="10" name="Picture 9" descr="A map of the united states&#10;&#10;Description automatically generated">
            <a:extLst>
              <a:ext uri="{FF2B5EF4-FFF2-40B4-BE49-F238E27FC236}">
                <a16:creationId xmlns:a16="http://schemas.microsoft.com/office/drawing/2014/main" id="{10C5EA68-C41F-79B0-A1BA-23D31CB03A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3425" y="3543300"/>
            <a:ext cx="4040987" cy="2805112"/>
          </a:xfrm>
          <a:prstGeom prst="rect">
            <a:avLst/>
          </a:prstGeom>
        </p:spPr>
      </p:pic>
      <p:pic>
        <p:nvPicPr>
          <p:cNvPr id="12" name="Picture 11" descr="A diagram of a solar system&#10;&#10;Description automatically generated">
            <a:extLst>
              <a:ext uri="{FF2B5EF4-FFF2-40B4-BE49-F238E27FC236}">
                <a16:creationId xmlns:a16="http://schemas.microsoft.com/office/drawing/2014/main" id="{611F9FED-F1D6-410C-1789-D2D41C7AC4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0560" y="1973734"/>
            <a:ext cx="4040987" cy="2829520"/>
          </a:xfrm>
          <a:prstGeom prst="rect">
            <a:avLst/>
          </a:prstGeom>
        </p:spPr>
      </p:pic>
      <p:pic>
        <p:nvPicPr>
          <p:cNvPr id="13" name="Picture 12" descr="A blue and black logo&#10;&#10;Description automatically generated">
            <a:extLst>
              <a:ext uri="{FF2B5EF4-FFF2-40B4-BE49-F238E27FC236}">
                <a16:creationId xmlns:a16="http://schemas.microsoft.com/office/drawing/2014/main" id="{E0ADE479-4234-479F-6C4E-B4928A8BF4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5884" y="6439369"/>
            <a:ext cx="816978" cy="352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9980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FE2FA8-D3C0-1900-9999-D9246FC965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D4D7426-070C-CDBC-AA70-278EE2579B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155" y="950029"/>
            <a:ext cx="11784011" cy="5276600"/>
          </a:xfrm>
        </p:spPr>
        <p:txBody>
          <a:bodyPr vert="horz" lIns="0" tIns="0" rIns="0" bIns="0" rtlCol="0" anchor="t">
            <a:noAutofit/>
          </a:bodyPr>
          <a:lstStyle/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endParaRPr lang="en-US" sz="2800" b="0" dirty="0">
              <a:cs typeface="Arial"/>
            </a:endParaRP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2800" b="0" dirty="0"/>
              <a:t>Analysis on content performance (e.g., number of engagements per post, follower growth) to tailor content to different channels for targeting people efficiently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2800" b="0" dirty="0">
                <a:cs typeface="Arial"/>
              </a:rPr>
              <a:t>Impact analysis of alignment with Sustainable Development Goals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8F70B8-E1D3-FB42-887F-CF38BA797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cs typeface="Arial"/>
              </a:rPr>
              <a:t>Measures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97DE49-D760-FAE7-5FBA-541B25234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12.03.2024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B47365-A051-387E-42E0-B02103418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 descr="A blue and black logo&#10;&#10;Description automatically generated">
            <a:extLst>
              <a:ext uri="{FF2B5EF4-FFF2-40B4-BE49-F238E27FC236}">
                <a16:creationId xmlns:a16="http://schemas.microsoft.com/office/drawing/2014/main" id="{94AE1BD6-221A-8302-F46F-3E592A22DD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5884" y="6439369"/>
            <a:ext cx="816978" cy="352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2175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ue and black logo&#10;&#10;Description automatically generated">
            <a:extLst>
              <a:ext uri="{FF2B5EF4-FFF2-40B4-BE49-F238E27FC236}">
                <a16:creationId xmlns:a16="http://schemas.microsoft.com/office/drawing/2014/main" id="{0EA61384-EB4F-AC0F-FF18-6725DBF490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3669" y="159448"/>
            <a:ext cx="2322969" cy="100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12C2518-8126-426E-A859-C96169187F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42973"/>
            <a:ext cx="11784011" cy="5276600"/>
          </a:xfrm>
        </p:spPr>
        <p:txBody>
          <a:bodyPr vert="horz" lIns="0" tIns="0" rIns="0" bIns="0" rtlCol="0" anchor="t">
            <a:noAutofit/>
          </a:bodyPr>
          <a:lstStyle/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endParaRPr lang="en-US" b="0" dirty="0">
              <a:cs typeface="Arial"/>
            </a:endParaRP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2800" b="0" dirty="0"/>
              <a:t>Planned measures to </a:t>
            </a:r>
            <a:r>
              <a:rPr lang="en-US" sz="2800" b="0" dirty="0" err="1"/>
              <a:t>maximise</a:t>
            </a:r>
            <a:r>
              <a:rPr lang="en-US" sz="2800" b="0" dirty="0"/>
              <a:t> the impact of project results</a:t>
            </a:r>
            <a:endParaRPr lang="en-US" sz="2800" b="0" dirty="0">
              <a:cs typeface="Arial"/>
            </a:endParaRP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2800" dirty="0"/>
              <a:t>Target groups </a:t>
            </a:r>
            <a:r>
              <a:rPr lang="en-US" sz="2800" b="0" dirty="0"/>
              <a:t>(e.g. scientific community, end users, financial actors, general public) and proposed channels</a:t>
            </a:r>
            <a:endParaRPr lang="en-US" sz="2800" b="0" dirty="0">
              <a:cs typeface="Arial"/>
            </a:endParaRP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2800" b="0" dirty="0"/>
              <a:t>Communication measures for promoting the project and its findings throughout the full lifespan of the project</a:t>
            </a:r>
            <a:endParaRPr lang="en-US" sz="2800" b="0" dirty="0">
              <a:cs typeface="Arial"/>
            </a:endParaRP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2800" b="0" dirty="0"/>
              <a:t>A comprehensive and feasible strategy for the management of intellectual property and convincing justification that exploitation is still in the Union’s interest, if it is expected primarily on non-associated third countries</a:t>
            </a:r>
            <a:endParaRPr lang="en-GB" sz="2800" b="0" dirty="0">
              <a:cs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C1490B-1BC1-4F75-9A73-32DDD8549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Requests by EU officer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BCB7C3-B0B0-44AA-9013-33D4A995B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12.03.2024</a:t>
            </a:r>
          </a:p>
          <a:p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F7E928-31C1-47AB-A853-A9A8FE830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122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BF76E6-BA13-4A98-A927-40FAAB925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/>
              <a:t>DATE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21E1A9-02A1-42E4-AA69-80BC59CE5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AC0D69D0-8D50-5CA5-4865-EC46A1C5EB57}"/>
              </a:ext>
            </a:extLst>
          </p:cNvPr>
          <p:cNvSpPr txBox="1">
            <a:spLocks/>
          </p:cNvSpPr>
          <p:nvPr/>
        </p:nvSpPr>
        <p:spPr>
          <a:xfrm>
            <a:off x="638908" y="2189777"/>
            <a:ext cx="10914184" cy="293736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8000" dirty="0">
                <a:solidFill>
                  <a:schemeClr val="tx1"/>
                </a:solidFill>
              </a:rPr>
              <a:t>Target groups</a:t>
            </a:r>
          </a:p>
        </p:txBody>
      </p:sp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94C85E3-4928-C41C-E739-099E65A5D4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311" y="4452093"/>
            <a:ext cx="2775418" cy="1854999"/>
          </a:xfrm>
          <a:prstGeom prst="rect">
            <a:avLst/>
          </a:prstGeom>
        </p:spPr>
      </p:pic>
      <p:pic>
        <p:nvPicPr>
          <p:cNvPr id="7" name="Picture 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4B2DE713-B102-6650-6CAC-C1A1647B4B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7674" y="4428412"/>
            <a:ext cx="2775418" cy="1854999"/>
          </a:xfrm>
          <a:prstGeom prst="rect">
            <a:avLst/>
          </a:prstGeom>
        </p:spPr>
      </p:pic>
      <p:pic>
        <p:nvPicPr>
          <p:cNvPr id="5" name="Picture 4" descr="A blue and black logo&#10;&#10;Description automatically generated">
            <a:extLst>
              <a:ext uri="{FF2B5EF4-FFF2-40B4-BE49-F238E27FC236}">
                <a16:creationId xmlns:a16="http://schemas.microsoft.com/office/drawing/2014/main" id="{38AAAAF4-274F-7636-9499-F4309CD841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5884" y="6439369"/>
            <a:ext cx="816978" cy="352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402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BF76E6-BA13-4A98-A927-40FAAB925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12.03.2024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21E1A9-02A1-42E4-AA69-80BC59CE5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CB4C020-4B18-4178-ED5C-A6174CD57DF2}"/>
              </a:ext>
            </a:extLst>
          </p:cNvPr>
          <p:cNvGrpSpPr/>
          <p:nvPr/>
        </p:nvGrpSpPr>
        <p:grpSpPr>
          <a:xfrm>
            <a:off x="3469883" y="1393339"/>
            <a:ext cx="1857725" cy="1641843"/>
            <a:chOff x="1340970" y="2086495"/>
            <a:chExt cx="1857725" cy="1641843"/>
          </a:xfrm>
        </p:grpSpPr>
        <p:pic>
          <p:nvPicPr>
            <p:cNvPr id="3" name="Picture 2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09A58D3F-DE8E-ACC4-96CF-A786C92552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40970" y="2086495"/>
              <a:ext cx="1767990" cy="1181667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DEE2E5C-8670-37EC-0E76-4F50317DA8FA}"/>
                </a:ext>
              </a:extLst>
            </p:cNvPr>
            <p:cNvSpPr txBox="1"/>
            <p:nvPr/>
          </p:nvSpPr>
          <p:spPr>
            <a:xfrm>
              <a:off x="1430705" y="3451339"/>
              <a:ext cx="176799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/>
                <a:t>Decision-makers</a:t>
              </a:r>
              <a:endParaRPr lang="en-FR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200F73C-47EE-1C71-9256-1C0D9A6CACAC}"/>
              </a:ext>
            </a:extLst>
          </p:cNvPr>
          <p:cNvGrpSpPr/>
          <p:nvPr/>
        </p:nvGrpSpPr>
        <p:grpSpPr>
          <a:xfrm>
            <a:off x="6985771" y="1393339"/>
            <a:ext cx="1857725" cy="1918842"/>
            <a:chOff x="1340970" y="2086495"/>
            <a:chExt cx="1857725" cy="1918842"/>
          </a:xfrm>
        </p:grpSpPr>
        <p:pic>
          <p:nvPicPr>
            <p:cNvPr id="10" name="Picture 9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4E4FE42E-6D62-4119-E5E9-F5B507319F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40970" y="2086495"/>
              <a:ext cx="1767990" cy="1181667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14B7446-1DDC-7771-63DE-10D6A0FE99AD}"/>
                </a:ext>
              </a:extLst>
            </p:cNvPr>
            <p:cNvSpPr txBox="1"/>
            <p:nvPr/>
          </p:nvSpPr>
          <p:spPr>
            <a:xfrm>
              <a:off x="1430705" y="3451339"/>
              <a:ext cx="1767990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/>
                <a:t>Particle physics community</a:t>
              </a:r>
              <a:endParaRPr lang="en-FR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41E3D83-4ADC-1B47-EA66-B525062D79A5}"/>
              </a:ext>
            </a:extLst>
          </p:cNvPr>
          <p:cNvGrpSpPr/>
          <p:nvPr/>
        </p:nvGrpSpPr>
        <p:grpSpPr>
          <a:xfrm>
            <a:off x="3528523" y="3934690"/>
            <a:ext cx="1857725" cy="1641843"/>
            <a:chOff x="1340970" y="2086495"/>
            <a:chExt cx="1857725" cy="1641843"/>
          </a:xfrm>
        </p:grpSpPr>
        <p:pic>
          <p:nvPicPr>
            <p:cNvPr id="16" name="Picture 15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81E2EC34-63B3-9CFF-3653-D1A52A8F25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40970" y="2086495"/>
              <a:ext cx="1767990" cy="1181667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B7A163F-CB8F-CDBF-CFA1-026B3C432D05}"/>
                </a:ext>
              </a:extLst>
            </p:cNvPr>
            <p:cNvSpPr txBox="1"/>
            <p:nvPr/>
          </p:nvSpPr>
          <p:spPr>
            <a:xfrm>
              <a:off x="1430705" y="3451339"/>
              <a:ext cx="176799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/>
                <a:t>Financial actors</a:t>
              </a:r>
              <a:endParaRPr lang="en-FR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D554337-76C8-3546-5625-D856B49E35A6}"/>
              </a:ext>
            </a:extLst>
          </p:cNvPr>
          <p:cNvGrpSpPr/>
          <p:nvPr/>
        </p:nvGrpSpPr>
        <p:grpSpPr>
          <a:xfrm>
            <a:off x="7100074" y="3963683"/>
            <a:ext cx="1857725" cy="1641843"/>
            <a:chOff x="1340970" y="2086495"/>
            <a:chExt cx="1857725" cy="1641843"/>
          </a:xfrm>
        </p:grpSpPr>
        <p:pic>
          <p:nvPicPr>
            <p:cNvPr id="19" name="Picture 18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33BBBA10-D816-83D5-791D-E95A231BB4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40970" y="2086495"/>
              <a:ext cx="1767990" cy="1181667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B5957A3-15B3-DB6F-D60A-C7C4920DD58F}"/>
                </a:ext>
              </a:extLst>
            </p:cNvPr>
            <p:cNvSpPr txBox="1"/>
            <p:nvPr/>
          </p:nvSpPr>
          <p:spPr>
            <a:xfrm>
              <a:off x="1430705" y="3451339"/>
              <a:ext cx="176799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/>
                <a:t>G</a:t>
              </a:r>
              <a:r>
                <a:rPr lang="en-FR" dirty="0"/>
                <a:t>eneral public</a:t>
              </a:r>
            </a:p>
          </p:txBody>
        </p:sp>
      </p:grpSp>
      <p:sp>
        <p:nvSpPr>
          <p:cNvPr id="22" name="Title 2">
            <a:extLst>
              <a:ext uri="{FF2B5EF4-FFF2-40B4-BE49-F238E27FC236}">
                <a16:creationId xmlns:a16="http://schemas.microsoft.com/office/drawing/2014/main" id="{DBFBF9E6-30B6-8D15-72EE-2AB6C0101901}"/>
              </a:ext>
            </a:extLst>
          </p:cNvPr>
          <p:cNvSpPr txBox="1">
            <a:spLocks/>
          </p:cNvSpPr>
          <p:nvPr/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/>
              <a:t>Different groups</a:t>
            </a:r>
            <a:endParaRPr lang="en-GB" dirty="0"/>
          </a:p>
        </p:txBody>
      </p:sp>
      <p:pic>
        <p:nvPicPr>
          <p:cNvPr id="7" name="Picture 6" descr="A blue and black logo&#10;&#10;Description automatically generated">
            <a:extLst>
              <a:ext uri="{FF2B5EF4-FFF2-40B4-BE49-F238E27FC236}">
                <a16:creationId xmlns:a16="http://schemas.microsoft.com/office/drawing/2014/main" id="{CF6F9078-AEA1-2F1E-00DA-F8289BBCF6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5884" y="6439369"/>
            <a:ext cx="816978" cy="352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679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BF76E6-BA13-4A98-A927-40FAAB925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12.03.2024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21E1A9-02A1-42E4-AA69-80BC59CE5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200F73C-47EE-1C71-9256-1C0D9A6CACAC}"/>
              </a:ext>
            </a:extLst>
          </p:cNvPr>
          <p:cNvGrpSpPr/>
          <p:nvPr/>
        </p:nvGrpSpPr>
        <p:grpSpPr>
          <a:xfrm>
            <a:off x="2792668" y="3101347"/>
            <a:ext cx="1767990" cy="1996173"/>
            <a:chOff x="1340970" y="2086495"/>
            <a:chExt cx="1767990" cy="1996173"/>
          </a:xfrm>
        </p:grpSpPr>
        <p:pic>
          <p:nvPicPr>
            <p:cNvPr id="10" name="Picture 9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4E4FE42E-6D62-4119-E5E9-F5B507319F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40970" y="2086495"/>
              <a:ext cx="1767990" cy="1181667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14B7446-1DDC-7771-63DE-10D6A0FE99AD}"/>
                </a:ext>
              </a:extLst>
            </p:cNvPr>
            <p:cNvSpPr txBox="1"/>
            <p:nvPr/>
          </p:nvSpPr>
          <p:spPr>
            <a:xfrm>
              <a:off x="1340970" y="3528670"/>
              <a:ext cx="1767990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/>
                <a:t>Particle physics community</a:t>
              </a:r>
              <a:endParaRPr lang="en-FR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7829E85-A307-992C-FEDB-03ABDD8DC069}"/>
              </a:ext>
            </a:extLst>
          </p:cNvPr>
          <p:cNvGrpSpPr/>
          <p:nvPr/>
        </p:nvGrpSpPr>
        <p:grpSpPr>
          <a:xfrm>
            <a:off x="7016949" y="1097280"/>
            <a:ext cx="4315549" cy="4774251"/>
            <a:chOff x="7016949" y="1097280"/>
            <a:chExt cx="4315549" cy="4774251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CB4C020-4B18-4178-ED5C-A6174CD57DF2}"/>
                </a:ext>
              </a:extLst>
            </p:cNvPr>
            <p:cNvGrpSpPr/>
            <p:nvPr/>
          </p:nvGrpSpPr>
          <p:grpSpPr>
            <a:xfrm>
              <a:off x="9557899" y="4229688"/>
              <a:ext cx="1774599" cy="1641843"/>
              <a:chOff x="1340970" y="2086495"/>
              <a:chExt cx="1774599" cy="1641843"/>
            </a:xfrm>
          </p:grpSpPr>
          <p:pic>
            <p:nvPicPr>
              <p:cNvPr id="3" name="Picture 2" descr="A black background with a black square&#10;&#10;Description automatically generated with medium confidence">
                <a:extLst>
                  <a:ext uri="{FF2B5EF4-FFF2-40B4-BE49-F238E27FC236}">
                    <a16:creationId xmlns:a16="http://schemas.microsoft.com/office/drawing/2014/main" id="{09A58D3F-DE8E-ACC4-96CF-A786C92552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340970" y="2086495"/>
                <a:ext cx="1767990" cy="1181667"/>
              </a:xfrm>
              <a:prstGeom prst="rect">
                <a:avLst/>
              </a:prstGeom>
            </p:spPr>
          </p:pic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DEE2E5C-8670-37EC-0E76-4F50317DA8FA}"/>
                  </a:ext>
                </a:extLst>
              </p:cNvPr>
              <p:cNvSpPr txBox="1"/>
              <p:nvPr/>
            </p:nvSpPr>
            <p:spPr>
              <a:xfrm>
                <a:off x="1347579" y="3451339"/>
                <a:ext cx="176799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dirty="0"/>
                  <a:t>Decision-makers</a:t>
                </a:r>
                <a:endParaRPr lang="en-FR" dirty="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41E3D83-4ADC-1B47-EA66-B525062D79A5}"/>
                </a:ext>
              </a:extLst>
            </p:cNvPr>
            <p:cNvGrpSpPr/>
            <p:nvPr/>
          </p:nvGrpSpPr>
          <p:grpSpPr>
            <a:xfrm>
              <a:off x="8244061" y="2314997"/>
              <a:ext cx="1857725" cy="1641843"/>
              <a:chOff x="2641133" y="2132129"/>
              <a:chExt cx="1857725" cy="1641843"/>
            </a:xfrm>
          </p:grpSpPr>
          <p:pic>
            <p:nvPicPr>
              <p:cNvPr id="16" name="Picture 15" descr="A black background with a black square&#10;&#10;Description automatically generated with medium confidence">
                <a:extLst>
                  <a:ext uri="{FF2B5EF4-FFF2-40B4-BE49-F238E27FC236}">
                    <a16:creationId xmlns:a16="http://schemas.microsoft.com/office/drawing/2014/main" id="{81E2EC34-63B3-9CFF-3653-D1A52A8F25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641133" y="2132129"/>
                <a:ext cx="1767990" cy="1181667"/>
              </a:xfrm>
              <a:prstGeom prst="rect">
                <a:avLst/>
              </a:prstGeom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B7A163F-CB8F-CDBF-CFA1-026B3C432D05}"/>
                  </a:ext>
                </a:extLst>
              </p:cNvPr>
              <p:cNvSpPr txBox="1"/>
              <p:nvPr/>
            </p:nvSpPr>
            <p:spPr>
              <a:xfrm>
                <a:off x="2730868" y="3496973"/>
                <a:ext cx="176799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dirty="0"/>
                  <a:t>Financial actors</a:t>
                </a:r>
                <a:endParaRPr lang="en-FR" dirty="0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D554337-76C8-3546-5625-D856B49E35A6}"/>
                </a:ext>
              </a:extLst>
            </p:cNvPr>
            <p:cNvGrpSpPr/>
            <p:nvPr/>
          </p:nvGrpSpPr>
          <p:grpSpPr>
            <a:xfrm>
              <a:off x="7016949" y="4229688"/>
              <a:ext cx="1807850" cy="1641843"/>
              <a:chOff x="1340970" y="2086495"/>
              <a:chExt cx="1807850" cy="1641843"/>
            </a:xfrm>
          </p:grpSpPr>
          <p:pic>
            <p:nvPicPr>
              <p:cNvPr id="19" name="Picture 18" descr="A black background with a black square&#10;&#10;Description automatically generated with medium confidence">
                <a:extLst>
                  <a:ext uri="{FF2B5EF4-FFF2-40B4-BE49-F238E27FC236}">
                    <a16:creationId xmlns:a16="http://schemas.microsoft.com/office/drawing/2014/main" id="{33BBBA10-D816-83D5-791D-E95A231BB4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340970" y="2086495"/>
                <a:ext cx="1767990" cy="1181667"/>
              </a:xfrm>
              <a:prstGeom prst="rect">
                <a:avLst/>
              </a:prstGeom>
            </p:spPr>
          </p:pic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B5957A3-15B3-DB6F-D60A-C7C4920DD58F}"/>
                  </a:ext>
                </a:extLst>
              </p:cNvPr>
              <p:cNvSpPr txBox="1"/>
              <p:nvPr/>
            </p:nvSpPr>
            <p:spPr>
              <a:xfrm>
                <a:off x="1380830" y="3451339"/>
                <a:ext cx="176799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dirty="0"/>
                  <a:t>G</a:t>
                </a:r>
                <a:r>
                  <a:rPr lang="en-FR" dirty="0"/>
                  <a:t>eneral public</a:t>
                </a: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E5B5732-3EC9-C175-A6CF-2502647E8501}"/>
                </a:ext>
              </a:extLst>
            </p:cNvPr>
            <p:cNvSpPr txBox="1"/>
            <p:nvPr/>
          </p:nvSpPr>
          <p:spPr>
            <a:xfrm>
              <a:off x="7106684" y="1097280"/>
              <a:ext cx="3749738" cy="8617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2800" dirty="0"/>
                <a:t>L</a:t>
              </a:r>
              <a:r>
                <a:rPr lang="en-FR" sz="2800" dirty="0"/>
                <a:t>ittle previous knowledge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99AE4604-EE28-B18A-17EC-5F5A0E47FF26}"/>
              </a:ext>
            </a:extLst>
          </p:cNvPr>
          <p:cNvSpPr txBox="1"/>
          <p:nvPr/>
        </p:nvSpPr>
        <p:spPr>
          <a:xfrm>
            <a:off x="1808400" y="1158214"/>
            <a:ext cx="3749738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dirty="0"/>
              <a:t>Huge </a:t>
            </a:r>
            <a:r>
              <a:rPr lang="en-FR" sz="2800" dirty="0"/>
              <a:t>previous knowledge</a:t>
            </a:r>
          </a:p>
        </p:txBody>
      </p:sp>
      <p:sp>
        <p:nvSpPr>
          <p:cNvPr id="21" name="Title 2">
            <a:extLst>
              <a:ext uri="{FF2B5EF4-FFF2-40B4-BE49-F238E27FC236}">
                <a16:creationId xmlns:a16="http://schemas.microsoft.com/office/drawing/2014/main" id="{9461AF4A-1A74-59F0-85A0-25E91FFEFD02}"/>
              </a:ext>
            </a:extLst>
          </p:cNvPr>
          <p:cNvSpPr txBox="1">
            <a:spLocks/>
          </p:cNvSpPr>
          <p:nvPr/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/>
              <a:t>Knowledge about the </a:t>
            </a:r>
            <a:r>
              <a:rPr lang="en-US" altLang="en-US" dirty="0" err="1"/>
              <a:t>MuCol</a:t>
            </a:r>
            <a:r>
              <a:rPr lang="en-US" altLang="en-US" dirty="0"/>
              <a:t> Initiative &amp; physics</a:t>
            </a:r>
            <a:endParaRPr lang="en-GB" dirty="0"/>
          </a:p>
        </p:txBody>
      </p:sp>
      <p:pic>
        <p:nvPicPr>
          <p:cNvPr id="22" name="Picture 21" descr="A blue and black logo&#10;&#10;Description automatically generated">
            <a:extLst>
              <a:ext uri="{FF2B5EF4-FFF2-40B4-BE49-F238E27FC236}">
                <a16:creationId xmlns:a16="http://schemas.microsoft.com/office/drawing/2014/main" id="{1BDED879-BC92-6351-9D6B-5100302EC6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5884" y="6439369"/>
            <a:ext cx="816978" cy="352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420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BF76E6-BA13-4A98-A927-40FAAB925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12.03.2024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21E1A9-02A1-42E4-AA69-80BC59CE5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AC0D69D0-8D50-5CA5-4865-EC46A1C5EB57}"/>
              </a:ext>
            </a:extLst>
          </p:cNvPr>
          <p:cNvSpPr txBox="1">
            <a:spLocks/>
          </p:cNvSpPr>
          <p:nvPr/>
        </p:nvSpPr>
        <p:spPr>
          <a:xfrm>
            <a:off x="638908" y="1263925"/>
            <a:ext cx="10914184" cy="293736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8000" dirty="0">
                <a:solidFill>
                  <a:schemeClr val="tx1"/>
                </a:solidFill>
              </a:rPr>
              <a:t>Values, Knowledge </a:t>
            </a:r>
          </a:p>
          <a:p>
            <a:pPr algn="ctr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8000" dirty="0">
                <a:solidFill>
                  <a:schemeClr val="tx1"/>
                </a:solidFill>
              </a:rPr>
              <a:t>And</a:t>
            </a:r>
          </a:p>
          <a:p>
            <a:pPr algn="ctr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8000" dirty="0">
                <a:solidFill>
                  <a:schemeClr val="tx1"/>
                </a:solidFill>
              </a:rPr>
              <a:t>Messages</a:t>
            </a:r>
          </a:p>
        </p:txBody>
      </p:sp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94C85E3-4928-C41C-E739-099E65A5D4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311" y="4452093"/>
            <a:ext cx="2775418" cy="1854999"/>
          </a:xfrm>
          <a:prstGeom prst="rect">
            <a:avLst/>
          </a:prstGeom>
        </p:spPr>
      </p:pic>
      <p:pic>
        <p:nvPicPr>
          <p:cNvPr id="7" name="Picture 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4B2DE713-B102-6650-6CAC-C1A1647B4B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7674" y="4428412"/>
            <a:ext cx="2775418" cy="1854999"/>
          </a:xfrm>
          <a:prstGeom prst="rect">
            <a:avLst/>
          </a:prstGeom>
        </p:spPr>
      </p:pic>
      <p:pic>
        <p:nvPicPr>
          <p:cNvPr id="5" name="Picture 4" descr="A blue and black logo&#10;&#10;Description automatically generated">
            <a:extLst>
              <a:ext uri="{FF2B5EF4-FFF2-40B4-BE49-F238E27FC236}">
                <a16:creationId xmlns:a16="http://schemas.microsoft.com/office/drawing/2014/main" id="{CFFB115C-2A62-8E61-03BE-4AE6A4BFAB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5884" y="6439369"/>
            <a:ext cx="816978" cy="352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26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BF76E6-BA13-4A98-A927-40FAAB925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12.03.2024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21E1A9-02A1-42E4-AA69-80BC59CE5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CB4C020-4B18-4178-ED5C-A6174CD57DF2}"/>
              </a:ext>
            </a:extLst>
          </p:cNvPr>
          <p:cNvGrpSpPr/>
          <p:nvPr/>
        </p:nvGrpSpPr>
        <p:grpSpPr>
          <a:xfrm>
            <a:off x="791247" y="1726701"/>
            <a:ext cx="1857725" cy="1641843"/>
            <a:chOff x="1340970" y="2086495"/>
            <a:chExt cx="1857725" cy="1641843"/>
          </a:xfrm>
        </p:grpSpPr>
        <p:pic>
          <p:nvPicPr>
            <p:cNvPr id="3" name="Picture 2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09A58D3F-DE8E-ACC4-96CF-A786C92552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40970" y="2086495"/>
              <a:ext cx="1767990" cy="1181667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DEE2E5C-8670-37EC-0E76-4F50317DA8FA}"/>
                </a:ext>
              </a:extLst>
            </p:cNvPr>
            <p:cNvSpPr txBox="1"/>
            <p:nvPr/>
          </p:nvSpPr>
          <p:spPr>
            <a:xfrm>
              <a:off x="1430705" y="3451339"/>
              <a:ext cx="176799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/>
                <a:t>Decision-makers</a:t>
              </a:r>
              <a:endParaRPr lang="en-FR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41E3D83-4ADC-1B47-EA66-B525062D79A5}"/>
              </a:ext>
            </a:extLst>
          </p:cNvPr>
          <p:cNvGrpSpPr/>
          <p:nvPr/>
        </p:nvGrpSpPr>
        <p:grpSpPr>
          <a:xfrm>
            <a:off x="746380" y="4055878"/>
            <a:ext cx="1857725" cy="1641843"/>
            <a:chOff x="1340970" y="2086495"/>
            <a:chExt cx="1857725" cy="1641843"/>
          </a:xfrm>
        </p:grpSpPr>
        <p:pic>
          <p:nvPicPr>
            <p:cNvPr id="16" name="Picture 15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81E2EC34-63B3-9CFF-3653-D1A52A8F25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40970" y="2086495"/>
              <a:ext cx="1767990" cy="1181667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B7A163F-CB8F-CDBF-CFA1-026B3C432D05}"/>
                </a:ext>
              </a:extLst>
            </p:cNvPr>
            <p:cNvSpPr txBox="1"/>
            <p:nvPr/>
          </p:nvSpPr>
          <p:spPr>
            <a:xfrm>
              <a:off x="1430705" y="3451339"/>
              <a:ext cx="176799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/>
                <a:t>Financial actors</a:t>
              </a:r>
              <a:endParaRPr lang="en-FR" dirty="0"/>
            </a:p>
          </p:txBody>
        </p:sp>
      </p:grpSp>
      <p:sp>
        <p:nvSpPr>
          <p:cNvPr id="6" name="Title 2">
            <a:extLst>
              <a:ext uri="{FF2B5EF4-FFF2-40B4-BE49-F238E27FC236}">
                <a16:creationId xmlns:a16="http://schemas.microsoft.com/office/drawing/2014/main" id="{A424D8BD-0B42-9E85-74FA-76648A8C2679}"/>
              </a:ext>
            </a:extLst>
          </p:cNvPr>
          <p:cNvSpPr txBox="1">
            <a:spLocks/>
          </p:cNvSpPr>
          <p:nvPr/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/>
              <a:t>Decision makers &amp; financial actors</a:t>
            </a:r>
            <a:endParaRPr lang="en-GB" dirty="0"/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A42E00B5-308D-7F46-CCB8-3F581A4F66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443661"/>
              </p:ext>
            </p:extLst>
          </p:nvPr>
        </p:nvGraphicFramePr>
        <p:xfrm>
          <a:off x="3227886" y="1080655"/>
          <a:ext cx="8127999" cy="5149651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762298124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2134545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188404918"/>
                    </a:ext>
                  </a:extLst>
                </a:gridCol>
              </a:tblGrid>
              <a:tr h="1016842">
                <a:tc>
                  <a:txBody>
                    <a:bodyPr/>
                    <a:lstStyle/>
                    <a:p>
                      <a:pPr algn="ctr"/>
                      <a:endParaRPr lang="en-FR" dirty="0"/>
                    </a:p>
                    <a:p>
                      <a:pPr algn="ctr"/>
                      <a:r>
                        <a:rPr lang="en-FR" dirty="0"/>
                        <a:t>Values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FR" dirty="0"/>
                    </a:p>
                    <a:p>
                      <a:pPr algn="ctr"/>
                      <a:r>
                        <a:rPr lang="en-FR" dirty="0"/>
                        <a:t>Communication </a:t>
                      </a:r>
                    </a:p>
                    <a:p>
                      <a:pPr algn="ctr"/>
                      <a:r>
                        <a:rPr lang="en-FR" dirty="0"/>
                        <a:t>goal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FR" dirty="0"/>
                    </a:p>
                    <a:p>
                      <a:pPr algn="ctr"/>
                      <a:r>
                        <a:rPr lang="en-FR" dirty="0"/>
                        <a:t>Messages</a:t>
                      </a:r>
                    </a:p>
                    <a:p>
                      <a:pPr algn="ctr"/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9456500"/>
                  </a:ext>
                </a:extLst>
              </a:tr>
              <a:tr h="4132809">
                <a:tc>
                  <a:txBody>
                    <a:bodyPr/>
                    <a:lstStyle/>
                    <a:p>
                      <a:r>
                        <a:rPr lang="en-GB" dirty="0"/>
                        <a:t>- Influence on the global scientific agenda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- Economic and social return on investment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-Scientific excellence 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- Sustainability, energy efficiency, and other resource efficiency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 Investing in STEM skills, technological and industrial development for your region or country</a:t>
                      </a:r>
                    </a:p>
                    <a:p>
                      <a:pPr algn="l" fontAlgn="ctr"/>
                      <a:b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 Your region/country is part of world-class research, whose cutting-edge  technologies have transformed society and hold potential to help address current global challenges</a:t>
                      </a:r>
                    </a:p>
                    <a:p>
                      <a:pPr algn="l" fontAlgn="ctr"/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FR" dirty="0"/>
                        <a:t>- Through funding, EU’s vision plays vital role in the global context</a:t>
                      </a:r>
                    </a:p>
                    <a:p>
                      <a:pPr algn="l"/>
                      <a:endParaRPr lang="en-FR" dirty="0"/>
                    </a:p>
                    <a:p>
                      <a:pPr algn="l"/>
                      <a:r>
                        <a:rPr lang="en-FR" dirty="0"/>
                        <a:t>- </a:t>
                      </a:r>
                      <a:r>
                        <a:rPr lang="en-GB" dirty="0"/>
                        <a:t>Supporting </a:t>
                      </a:r>
                      <a:r>
                        <a:rPr lang="en-GB" dirty="0" err="1"/>
                        <a:t>MuCol</a:t>
                      </a:r>
                      <a:r>
                        <a:rPr lang="en-GB" dirty="0"/>
                        <a:t> Design </a:t>
                      </a:r>
                      <a:r>
                        <a:rPr lang="en-GB"/>
                        <a:t>study creates </a:t>
                      </a:r>
                      <a:r>
                        <a:rPr lang="en-GB" dirty="0"/>
                        <a:t>new EU-driven projects</a:t>
                      </a:r>
                    </a:p>
                    <a:p>
                      <a:pPr algn="l"/>
                      <a:endParaRPr lang="en-GB" dirty="0"/>
                    </a:p>
                    <a:p>
                      <a:pPr algn="l"/>
                      <a:r>
                        <a:rPr lang="en-GB" dirty="0"/>
                        <a:t>- Funding this project might attract other large-scale research infrastructures</a:t>
                      </a:r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3459618"/>
                  </a:ext>
                </a:extLst>
              </a:tr>
            </a:tbl>
          </a:graphicData>
        </a:graphic>
      </p:graphicFrame>
      <p:pic>
        <p:nvPicPr>
          <p:cNvPr id="7" name="Picture 6" descr="A blue and black logo&#10;&#10;Description automatically generated">
            <a:extLst>
              <a:ext uri="{FF2B5EF4-FFF2-40B4-BE49-F238E27FC236}">
                <a16:creationId xmlns:a16="http://schemas.microsoft.com/office/drawing/2014/main" id="{D2E208EB-CBF3-D883-C0BA-9A06D98198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5884" y="6439369"/>
            <a:ext cx="816978" cy="352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529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BF76E6-BA13-4A98-A927-40FAAB925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12.03.2024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21E1A9-02A1-42E4-AA69-80BC59CE5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CB4C020-4B18-4178-ED5C-A6174CD57DF2}"/>
              </a:ext>
            </a:extLst>
          </p:cNvPr>
          <p:cNvGrpSpPr/>
          <p:nvPr/>
        </p:nvGrpSpPr>
        <p:grpSpPr>
          <a:xfrm>
            <a:off x="691495" y="2871274"/>
            <a:ext cx="1767990" cy="1658468"/>
            <a:chOff x="1340970" y="2086495"/>
            <a:chExt cx="1767990" cy="1658468"/>
          </a:xfrm>
        </p:grpSpPr>
        <p:pic>
          <p:nvPicPr>
            <p:cNvPr id="3" name="Picture 2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09A58D3F-DE8E-ACC4-96CF-A786C92552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40970" y="2086495"/>
              <a:ext cx="1767990" cy="1181667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DEE2E5C-8670-37EC-0E76-4F50317DA8FA}"/>
                </a:ext>
              </a:extLst>
            </p:cNvPr>
            <p:cNvSpPr txBox="1"/>
            <p:nvPr/>
          </p:nvSpPr>
          <p:spPr>
            <a:xfrm>
              <a:off x="1340970" y="3467964"/>
              <a:ext cx="176799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/>
                <a:t>General public</a:t>
              </a:r>
              <a:endParaRPr lang="en-FR" dirty="0"/>
            </a:p>
          </p:txBody>
        </p:sp>
      </p:grpSp>
      <p:sp>
        <p:nvSpPr>
          <p:cNvPr id="6" name="Title 2">
            <a:extLst>
              <a:ext uri="{FF2B5EF4-FFF2-40B4-BE49-F238E27FC236}">
                <a16:creationId xmlns:a16="http://schemas.microsoft.com/office/drawing/2014/main" id="{A424D8BD-0B42-9E85-74FA-76648A8C2679}"/>
              </a:ext>
            </a:extLst>
          </p:cNvPr>
          <p:cNvSpPr txBox="1">
            <a:spLocks/>
          </p:cNvSpPr>
          <p:nvPr/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/>
              <a:t>General public</a:t>
            </a:r>
            <a:endParaRPr lang="en-GB" dirty="0"/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A42E00B5-308D-7F46-CCB8-3F581A4F66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97802"/>
              </p:ext>
            </p:extLst>
          </p:nvPr>
        </p:nvGraphicFramePr>
        <p:xfrm>
          <a:off x="3227886" y="1080655"/>
          <a:ext cx="8127999" cy="5149651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762298124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2134545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188404918"/>
                    </a:ext>
                  </a:extLst>
                </a:gridCol>
              </a:tblGrid>
              <a:tr h="1016842">
                <a:tc>
                  <a:txBody>
                    <a:bodyPr/>
                    <a:lstStyle/>
                    <a:p>
                      <a:pPr algn="ctr"/>
                      <a:endParaRPr lang="en-FR" dirty="0"/>
                    </a:p>
                    <a:p>
                      <a:pPr algn="ctr"/>
                      <a:r>
                        <a:rPr lang="en-FR" dirty="0"/>
                        <a:t>Values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FR" dirty="0"/>
                    </a:p>
                    <a:p>
                      <a:pPr algn="ctr"/>
                      <a:r>
                        <a:rPr lang="en-FR" dirty="0"/>
                        <a:t>Communication </a:t>
                      </a:r>
                    </a:p>
                    <a:p>
                      <a:pPr algn="ctr"/>
                      <a:r>
                        <a:rPr lang="en-FR" dirty="0"/>
                        <a:t>goal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FR" dirty="0"/>
                    </a:p>
                    <a:p>
                      <a:pPr algn="ctr"/>
                      <a:r>
                        <a:rPr lang="en-FR" dirty="0"/>
                        <a:t>Messages</a:t>
                      </a:r>
                    </a:p>
                    <a:p>
                      <a:pPr algn="ctr"/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9456500"/>
                  </a:ext>
                </a:extLst>
              </a:tr>
              <a:tr h="4132809"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  <a:p>
                      <a:pPr algn="ctr"/>
                      <a:endParaRPr lang="en-GB" sz="1800" dirty="0"/>
                    </a:p>
                    <a:p>
                      <a:pPr marL="285750" indent="-285750" algn="l">
                        <a:buFont typeface="Calibri"/>
                        <a:buChar char="-"/>
                      </a:pPr>
                      <a:r>
                        <a:rPr lang="en-GB" sz="1800" dirty="0"/>
                        <a:t>Interested in science in general</a:t>
                      </a:r>
                    </a:p>
                    <a:p>
                      <a:pPr marL="285750" indent="-285750" algn="l">
                        <a:buFont typeface="Calibri"/>
                        <a:buChar char="-"/>
                      </a:pPr>
                      <a:endParaRPr lang="en-GB" sz="1800" dirty="0"/>
                    </a:p>
                    <a:p>
                      <a:pPr marL="285750" lvl="0" indent="-285750" algn="l">
                        <a:buFont typeface="Calibri"/>
                        <a:buChar char="-"/>
                      </a:pPr>
                      <a:r>
                        <a:rPr lang="en-GB" sz="1800" dirty="0"/>
                        <a:t>More interested in societal applications</a:t>
                      </a:r>
                    </a:p>
                    <a:p>
                      <a:pPr marL="285750" lvl="0" indent="-285750" algn="l">
                        <a:buFont typeface="Calibri"/>
                        <a:buChar char="-"/>
                      </a:pPr>
                      <a:endParaRPr lang="en-GB" sz="1800" dirty="0"/>
                    </a:p>
                    <a:p>
                      <a:pPr marL="285750" lvl="0" indent="-285750" algn="l">
                        <a:buFont typeface="Calibri"/>
                        <a:buChar char="-"/>
                      </a:pPr>
                      <a:r>
                        <a:rPr lang="en-GB" sz="1800" dirty="0"/>
                        <a:t>Not interested in science at all</a:t>
                      </a:r>
                    </a:p>
                    <a:p>
                      <a:pPr marL="285750" lvl="0" indent="-285750" algn="ctr">
                        <a:buFont typeface="Calibri"/>
                        <a:buChar char="-"/>
                      </a:pPr>
                      <a:endParaRPr lang="en-GB" sz="1800" dirty="0"/>
                    </a:p>
                    <a:p>
                      <a:pPr marL="285750" lvl="0" indent="-285750" algn="ctr">
                        <a:buFont typeface="Calibri"/>
                        <a:buChar char="-"/>
                      </a:pPr>
                      <a:endParaRPr lang="en-GB" sz="1800" dirty="0"/>
                    </a:p>
                    <a:p>
                      <a:pPr marL="285750" lvl="0" indent="-285750" algn="ctr">
                        <a:buFont typeface="Calibri"/>
                        <a:buChar char="-"/>
                      </a:pPr>
                      <a:endParaRPr lang="en-GB" sz="1800" dirty="0"/>
                    </a:p>
                    <a:p>
                      <a:pPr marL="285750" lvl="0" indent="-285750" algn="ctr">
                        <a:buFont typeface="Calibri"/>
                        <a:buChar char="-"/>
                      </a:pP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Calibri"/>
                        <a:buChar char="-"/>
                      </a:pPr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One can ask deeper questions about the Higgs boson: its couplings to other particles, which role it had in the early universe and why it is so light</a:t>
                      </a:r>
                    </a:p>
                    <a:p>
                      <a:pPr marL="285750" indent="-285750" algn="l">
                        <a:buFont typeface="Calibri"/>
                        <a:buChar char="-"/>
                      </a:pP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285750" indent="-285750" algn="l">
                        <a:buFont typeface="Calibri"/>
                        <a:buChar char="-"/>
                      </a:pPr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Technological innovations can help to reduce energy consumption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marL="285750" lvl="0" indent="-285750" algn="l">
                        <a:buFont typeface="Calibri"/>
                        <a:buChar char="-"/>
                      </a:pPr>
                      <a:r>
                        <a:rPr lang="en-GB" sz="1800" b="0" i="0" u="none" strike="noStrike" noProof="0" dirty="0">
                          <a:latin typeface="Arial"/>
                        </a:rPr>
                        <a:t>Muon Collider aims to at least shed light on some of these questions, and even answer them</a:t>
                      </a:r>
                    </a:p>
                    <a:p>
                      <a:pPr marL="285750" lvl="0" indent="-285750" algn="l">
                        <a:buFont typeface="Calibri"/>
                        <a:buChar char="-"/>
                      </a:pPr>
                      <a:endParaRPr lang="en-US" dirty="0"/>
                    </a:p>
                    <a:p>
                      <a:pPr marL="285750" lvl="0" indent="-285750" algn="l">
                        <a:buFont typeface="Calibri"/>
                        <a:buChar char="-"/>
                      </a:pPr>
                      <a:r>
                        <a:rPr lang="en-GB" sz="1800" b="0" i="0" u="none" strike="noStrike" noProof="0" dirty="0" err="1">
                          <a:latin typeface="Arial"/>
                        </a:rPr>
                        <a:t>MuCol</a:t>
                      </a:r>
                      <a:r>
                        <a:rPr lang="en-GB" sz="1800" b="0" i="0" u="none" strike="noStrike" noProof="0" dirty="0">
                          <a:latin typeface="Arial"/>
                        </a:rPr>
                        <a:t> Design study is the first and important step in this direction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13459618"/>
                  </a:ext>
                </a:extLst>
              </a:tr>
            </a:tbl>
          </a:graphicData>
        </a:graphic>
      </p:graphicFrame>
      <p:pic>
        <p:nvPicPr>
          <p:cNvPr id="7" name="Picture 6" descr="A blue and black logo&#10;&#10;Description automatically generated">
            <a:extLst>
              <a:ext uri="{FF2B5EF4-FFF2-40B4-BE49-F238E27FC236}">
                <a16:creationId xmlns:a16="http://schemas.microsoft.com/office/drawing/2014/main" id="{21B0A227-2D30-711C-8A45-B1BA7BA62A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5884" y="6439369"/>
            <a:ext cx="816978" cy="352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614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953347-609F-2661-DAAE-8F1B3EEC5E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76F5EB-D872-54CE-CDB6-BE25CE2411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155" y="950029"/>
            <a:ext cx="11784011" cy="5276600"/>
          </a:xfrm>
        </p:spPr>
        <p:txBody>
          <a:bodyPr vert="horz" lIns="0" tIns="0" rIns="0" bIns="0" rtlCol="0" anchor="t">
            <a:noAutofit/>
          </a:bodyPr>
          <a:lstStyle/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endParaRPr lang="en-US" sz="2800" dirty="0"/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2800" dirty="0"/>
              <a:t>Planned measures to </a:t>
            </a:r>
            <a:r>
              <a:rPr lang="en-US" sz="2800" dirty="0" err="1"/>
              <a:t>maximise</a:t>
            </a:r>
            <a:r>
              <a:rPr lang="en-US" sz="2800" dirty="0"/>
              <a:t> the impact of project results</a:t>
            </a:r>
            <a:endParaRPr lang="en-US" sz="2800">
              <a:cs typeface="Arial"/>
            </a:endParaRP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2800" b="0" dirty="0"/>
              <a:t>Target groups (e.g. scientific community, end users, financial actors, general public) and proposed channels</a:t>
            </a:r>
            <a:endParaRPr lang="en-US" sz="2800" b="0">
              <a:cs typeface="Arial"/>
            </a:endParaRP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2800" dirty="0"/>
              <a:t>Communication measures for promoting the project and its findings throughout the full lifespan of the project</a:t>
            </a:r>
            <a:endParaRPr lang="en-US" sz="2800">
              <a:cs typeface="Arial"/>
            </a:endParaRP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2800" b="0" dirty="0"/>
              <a:t>A comprehensive and feasible strategy for the management of intellectual property and convincing justification that exploitation is still in the Union’s interest, if it is expected primarily on non-associated third countries</a:t>
            </a:r>
            <a:endParaRPr lang="en-GB" sz="2800" b="0">
              <a:cs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04AE7B-BEB9-215C-3DB7-45D0970C7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Requests by EU officer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825BE0-463E-C6FC-9CD6-E74EC589C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12.03.2024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88090-7EE4-61A7-0DC4-19B428B7D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 descr="A blue and black logo&#10;&#10;Description automatically generated">
            <a:extLst>
              <a:ext uri="{FF2B5EF4-FFF2-40B4-BE49-F238E27FC236}">
                <a16:creationId xmlns:a16="http://schemas.microsoft.com/office/drawing/2014/main" id="{EF84C3B7-F990-AEF5-CC65-EFB73DC51B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5884" y="6439369"/>
            <a:ext cx="816978" cy="352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285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to BE - Jan 2021 - template" id="{D7F86FE6-13B5-1742-902D-E033CFAF905E}" vid="{4FADA346-18AE-D546-9D9D-50DAEB7467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BE_Dep_Meeting_21_Jan20</Template>
  <TotalTime>1607</TotalTime>
  <Words>644</Words>
  <Application>Microsoft Macintosh PowerPoint</Application>
  <PresentationFormat>Widescreen</PresentationFormat>
  <Paragraphs>151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12 March 2024 3rd MuCol Governing Board Dissemination and Exploitation plan   </vt:lpstr>
      <vt:lpstr>Requests by EU officer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Requests by EU officer</vt:lpstr>
      <vt:lpstr>PowerPoint Presentation</vt:lpstr>
      <vt:lpstr>PowerPoint Presentation</vt:lpstr>
      <vt:lpstr>PowerPoint Presentation</vt:lpstr>
      <vt:lpstr>Measures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new-look BEAMS (BE) Department</dc:title>
  <dc:creator>Markus Brugger</dc:creator>
  <cp:lastModifiedBy>Friedrich Novotny</cp:lastModifiedBy>
  <cp:revision>565</cp:revision>
  <cp:lastPrinted>2020-01-30T13:49:18Z</cp:lastPrinted>
  <dcterms:created xsi:type="dcterms:W3CDTF">2021-01-11T13:55:30Z</dcterms:created>
  <dcterms:modified xsi:type="dcterms:W3CDTF">2024-03-12T17:21:24Z</dcterms:modified>
</cp:coreProperties>
</file>