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8" r:id="rId1"/>
  </p:sldMasterIdLst>
  <p:notesMasterIdLst>
    <p:notesMasterId r:id="rId32"/>
  </p:notesMasterIdLst>
  <p:sldIdLst>
    <p:sldId id="256" r:id="rId2"/>
    <p:sldId id="1016" r:id="rId3"/>
    <p:sldId id="3490" r:id="rId4"/>
    <p:sldId id="259" r:id="rId5"/>
    <p:sldId id="260" r:id="rId6"/>
    <p:sldId id="261" r:id="rId7"/>
    <p:sldId id="266" r:id="rId8"/>
    <p:sldId id="262" r:id="rId9"/>
    <p:sldId id="1015" r:id="rId10"/>
    <p:sldId id="3484" r:id="rId11"/>
    <p:sldId id="3485" r:id="rId12"/>
    <p:sldId id="3483" r:id="rId13"/>
    <p:sldId id="3488" r:id="rId14"/>
    <p:sldId id="1018" r:id="rId15"/>
    <p:sldId id="1013" r:id="rId16"/>
    <p:sldId id="257" r:id="rId17"/>
    <p:sldId id="1007" r:id="rId18"/>
    <p:sldId id="3489" r:id="rId19"/>
    <p:sldId id="461" r:id="rId20"/>
    <p:sldId id="312" r:id="rId21"/>
    <p:sldId id="3477" r:id="rId22"/>
    <p:sldId id="3479" r:id="rId23"/>
    <p:sldId id="269" r:id="rId24"/>
    <p:sldId id="1019" r:id="rId25"/>
    <p:sldId id="460" r:id="rId26"/>
    <p:sldId id="3478" r:id="rId27"/>
    <p:sldId id="3480" r:id="rId28"/>
    <p:sldId id="447" r:id="rId29"/>
    <p:sldId id="3487" r:id="rId30"/>
    <p:sldId id="3481" r:id="rId31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EB7E0"/>
    <a:srgbClr val="00183C"/>
    <a:srgbClr val="F2F2F2"/>
    <a:srgbClr val="002E92"/>
    <a:srgbClr val="4D444E"/>
    <a:srgbClr val="5B0F4F"/>
    <a:srgbClr val="333438"/>
    <a:srgbClr val="F6F7FB"/>
    <a:srgbClr val="76C4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938"/>
    <p:restoredTop sz="95807"/>
  </p:normalViewPr>
  <p:slideViewPr>
    <p:cSldViewPr snapToGrid="0">
      <p:cViewPr varScale="1">
        <p:scale>
          <a:sx n="88" d="100"/>
          <a:sy n="88" d="100"/>
        </p:scale>
        <p:origin x="208" y="6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EA8392-D603-DA4B-89AD-9DB26E48E915}" type="datetimeFigureOut">
              <a:rPr lang="en-CH" smtClean="0"/>
              <a:t>28.11.23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25B162-1048-694F-BEA5-0E240C85954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40911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542140-4772-5741-BF95-E5288E8C69C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0097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55" name="Shape 15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Example 1 - </a:t>
            </a:r>
            <a:r>
              <a:rPr dirty="0" err="1"/>
              <a:t>Medtech</a:t>
            </a:r>
            <a:endParaRPr dirty="0"/>
          </a:p>
          <a:p>
            <a:r>
              <a:rPr dirty="0"/>
              <a:t>CERN experts train Sanofi in machine learning - potential application in their vaccine production </a:t>
            </a:r>
          </a:p>
          <a:p>
            <a:r>
              <a:rPr dirty="0"/>
              <a:t>Training was in 2017</a:t>
            </a:r>
          </a:p>
        </p:txBody>
      </p:sp>
    </p:spTree>
    <p:extLst>
      <p:ext uri="{BB962C8B-B14F-4D97-AF65-F5344CB8AC3E}">
        <p14:creationId xmlns:p14="http://schemas.microsoft.com/office/powerpoint/2010/main" val="3624725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74A678-34CB-C546-AB96-B215D9FF8C0D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638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CB8B2-F20F-F7D5-E442-93951E0C95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2B9EA1-8D24-CE73-C587-F3D9AC7361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C0585D-6D56-50A7-7C57-CAAAFBE3A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A73AD-BB7A-6545-B5EB-133DC7133BCF}" type="datetime1">
              <a:rPr lang="de-CH" smtClean="0"/>
              <a:t>28.11.23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15EE79-11E2-247F-E15B-C2B38E84B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Black Duck by Synopsys - 2019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739880-55C2-0EED-9410-CBE2EB156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06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1CB0B-15D0-8451-D493-5AE73130E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BA3F3E-549D-6463-4AAA-5E712BA362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FB002B-02B2-89FB-CFDB-88D2A19CC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33A31-BA2C-2744-96E2-6552803318AC}" type="datetime1">
              <a:rPr lang="de-CH" smtClean="0"/>
              <a:t>28.11.23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0724E1-2611-455B-726A-2DD743A50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Black Duck by Synopsys - 2019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64B3E3-A776-14A1-63F3-99C2629CF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904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AC8DA07-0155-B72B-37A7-9EF1FD9B06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8DD923-CB3E-BD54-4AF8-B1F9503236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2363E3-B3B1-C1BA-9FE6-482D74276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C3C84-BA75-A44B-9FC2-22FF62BCBF05}" type="datetime1">
              <a:rPr lang="de-CH" smtClean="0"/>
              <a:t>28.11.23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AE463B-E887-D261-F69C-507AB2C5F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Black Duck by Synopsys - 2019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AE788D-F64B-A843-0D1E-959081E05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344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2"/>
            <a:ext cx="10249472" cy="552451"/>
          </a:xfrm>
        </p:spPr>
        <p:txBody>
          <a:bodyPr/>
          <a:lstStyle/>
          <a:p>
            <a:r>
              <a:rPr lang="fr-FR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190491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7CD6D9-0FCC-796F-D07A-8E21F80D0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23D58E-D540-B1BF-90E2-0CAA7271CB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0E3B54-970D-FE09-AE67-B8645264D0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5166C-6D4A-D549-A2DE-7A80749D17FA}" type="datetime1">
              <a:rPr lang="de-CH" smtClean="0"/>
              <a:t>28.11.23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C04D47-E782-F299-16AC-7F84D1515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Black Duck by Synopsys - 2019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91F739-43A4-A391-0CAB-8CED169C2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078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F7E893-CE97-AB44-F803-2E82A58D7B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DF06E6-A6D0-D0FE-E68C-F4C319AF58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63E1EE-FFD9-EEE1-B781-CF45B8BC6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146DB-2F4E-0C4C-ACBD-8A6BF0A82A13}" type="datetime1">
              <a:rPr lang="de-CH" smtClean="0"/>
              <a:t>28.11.23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61F9A8-CAB5-E405-5559-FA8BEE273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Black Duck by Synopsys - 2019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35CC01-6D3B-8C6E-5D52-047BE0AAB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474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92F0C-210E-292D-4200-019FDC133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4FB628-D7A3-F8F1-A114-A48E538A8E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FB80D8-96FF-6E12-E605-D4B277CAB5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21C995-D19A-F8AA-B806-A5094E23F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55FED-81F6-634D-8F1D-5640F2DAB922}" type="datetime1">
              <a:rPr lang="de-CH" smtClean="0"/>
              <a:t>28.11.23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736631-4FFD-324F-22D3-9FADD1D5D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Black Duck by Synopsys - 2019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C28499-FC89-655E-F85A-2EE6DE4D9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333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4C3A7E-A703-0D0E-E56A-8C8252169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7AA579-5BD4-7698-16D0-3918BDC806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36E07C-0526-BBC3-1DD9-0B10A6BBD2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D7836B-0BB1-C95B-A1F6-48E481C750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DA1B15-7ABD-0E40-0C52-54F07F6E7E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BB1E0DF-733E-BC64-B287-189BFE12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7C75D-61C2-8F43-B82B-E20013FAEE0D}" type="datetime1">
              <a:rPr lang="de-CH" smtClean="0"/>
              <a:t>28.11.23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45221D-2067-F872-A386-CE6665F17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Black Duck by Synopsys - 2019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65EDF7A-D817-54C7-EA41-BF3B04ACA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360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256E99-2107-DCAC-20DF-4A445B656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3F9837-D82D-1C0C-0CE7-F9B4E7C0D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55D39-246E-F74C-A36E-E759912DB86F}" type="datetime1">
              <a:rPr lang="de-CH" smtClean="0"/>
              <a:t>28.11.23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8C7C12-1FC0-99E1-B16A-D7044DBA8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Black Duck by Synopsys - 2019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0A5E7E-D020-E6A4-6A70-421D8A399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518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BB38B0A-7D79-1EAE-BD6F-C17B878A6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3F6EC-A7D4-244B-AA85-98EE85995B59}" type="datetime1">
              <a:rPr lang="de-CH" smtClean="0"/>
              <a:t>28.11.23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827BB51-246F-9188-D209-D6DF3F8D3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Black Duck by Synopsys - 2019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E1D740-AF70-93C0-575A-60CEFCDC8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692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95653-EC98-0E06-8555-AC6419EC1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5837F3-7D0E-271E-9F83-3066CFB8B6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EE8862-CA36-3CC2-EDC4-FE6D251928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B43218-6226-578E-BB4F-F3FB3D298E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DDACD-18A9-154D-AAB5-B131CEDDD0B1}" type="datetime1">
              <a:rPr lang="de-CH" smtClean="0"/>
              <a:t>28.11.23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188B6D-DB75-B6D5-E199-D4C40542F4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Black Duck by Synopsys - 2019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730C8F-A1B9-D891-5BFC-22CAC7399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346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5FD0A-7B3D-5DBA-23BF-073BE6FC1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78AF45-2B9D-2773-F8B5-AAB1C8D737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12B6D0-4846-2E28-B9C5-53BD133687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50169D-65C6-8272-B000-4A3A93186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59E5C-D204-0F4F-9852-8C5D9CC2D17B}" type="datetime1">
              <a:rPr lang="de-CH" smtClean="0"/>
              <a:t>28.11.23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D4A77D-D5AF-3500-171E-108C100C2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Black Duck by Synopsys - 2019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6B7F59-E4AA-252A-C84F-8046848B7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240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9B817E5-B07E-19EF-67BB-D66CB2EF8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C1894D-3AB5-A118-CA58-6B39D28486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BB5F65-86CF-3E42-5BD3-DE2BAA3A82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73B13C-02D2-814C-AAF8-D79C71A2AA3C}" type="datetime1">
              <a:rPr lang="de-CH" smtClean="0"/>
              <a:t>28.11.23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5D1B65-140F-6F8A-D037-BB8E8CD54C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Black Duck by Synopsys - 2019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AA138E-E95C-C283-504D-9506A1AF6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C0CD32-A6C8-4BA5-B3DF-D8325E32C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106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17.jpe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41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12" Type="http://schemas.openxmlformats.org/officeDocument/2006/relationships/image" Target="../media/image40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4.png"/><Relationship Id="rId11" Type="http://schemas.openxmlformats.org/officeDocument/2006/relationships/image" Target="../media/image39.png"/><Relationship Id="rId5" Type="http://schemas.openxmlformats.org/officeDocument/2006/relationships/image" Target="../media/image33.jpeg"/><Relationship Id="rId10" Type="http://schemas.openxmlformats.org/officeDocument/2006/relationships/image" Target="../media/image38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Relationship Id="rId1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A631AE5-9D00-85BB-3092-6579EFEDCE07}"/>
              </a:ext>
            </a:extLst>
          </p:cNvPr>
          <p:cNvPicPr/>
          <p:nvPr/>
        </p:nvPicPr>
        <p:blipFill>
          <a:blip r:embed="rId2">
            <a:alphaModFix amt="65000"/>
          </a:blip>
          <a:stretch/>
        </p:blipFill>
        <p:spPr>
          <a:xfrm>
            <a:off x="0" y="3139622"/>
            <a:ext cx="12191999" cy="3718378"/>
          </a:xfrm>
          <a:prstGeom prst="rect">
            <a:avLst/>
          </a:prstGeom>
          <a:ln w="0"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4BCBB7C-F9D0-7DBB-946A-0F514DFB9A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92824" y="1133476"/>
            <a:ext cx="4359744" cy="2738530"/>
          </a:xfrm>
        </p:spPr>
        <p:txBody>
          <a:bodyPr anchor="t">
            <a:normAutofit fontScale="90000"/>
          </a:bodyPr>
          <a:lstStyle/>
          <a:p>
            <a:r>
              <a:rPr lang="en-CH" dirty="0"/>
              <a:t>OPEN SOURCE PARTNERSHIPS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13A73E-BD00-8D52-9B96-99CE7CCF0F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49976" y="3429001"/>
            <a:ext cx="4975170" cy="2120740"/>
          </a:xfrm>
        </p:spPr>
        <p:txBody>
          <a:bodyPr>
            <a:normAutofit/>
          </a:bodyPr>
          <a:lstStyle/>
          <a:p>
            <a:pPr algn="l"/>
            <a:r>
              <a:rPr lang="en-CH" sz="2800" dirty="0">
                <a:latin typeface="+mj-lt"/>
              </a:rPr>
              <a:t>Han DOLS</a:t>
            </a:r>
          </a:p>
          <a:p>
            <a:pPr algn="l"/>
            <a:r>
              <a:rPr lang="en-CH" sz="2800" dirty="0">
                <a:latin typeface="+mj-lt"/>
              </a:rPr>
              <a:t>Business Development &amp; </a:t>
            </a:r>
            <a:br>
              <a:rPr lang="en-CH" sz="2800" dirty="0">
                <a:latin typeface="+mj-lt"/>
              </a:rPr>
            </a:br>
            <a:r>
              <a:rPr lang="en-CH" sz="2800" dirty="0">
                <a:latin typeface="+mj-lt"/>
              </a:rPr>
              <a:t>Entrepreneurship Section</a:t>
            </a:r>
          </a:p>
          <a:p>
            <a:pPr algn="l"/>
            <a:r>
              <a:rPr lang="en-CH" sz="2800" dirty="0">
                <a:latin typeface="+mj-lt"/>
              </a:rPr>
              <a:t>KT GROUP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209BD3-A1E2-7761-A8EE-CAC6315EF30C}"/>
              </a:ext>
            </a:extLst>
          </p:cNvPr>
          <p:cNvPicPr/>
          <p:nvPr/>
        </p:nvPicPr>
        <p:blipFill>
          <a:blip r:embed="rId3">
            <a:lum bright="100000"/>
          </a:blip>
          <a:stretch/>
        </p:blipFill>
        <p:spPr>
          <a:xfrm>
            <a:off x="10572750" y="5346068"/>
            <a:ext cx="1184872" cy="1184872"/>
          </a:xfrm>
          <a:prstGeom prst="rect">
            <a:avLst/>
          </a:prstGeom>
          <a:ln w="0">
            <a:noFill/>
          </a:ln>
          <a:effectLst>
            <a:outerShdw dist="71785" dir="2700000" rotWithShape="0">
              <a:srgbClr val="006064">
                <a:alpha val="1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240699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191CCB0-5751-516E-076C-794FD101BF8D}"/>
              </a:ext>
            </a:extLst>
          </p:cNvPr>
          <p:cNvSpPr/>
          <p:nvPr/>
        </p:nvSpPr>
        <p:spPr>
          <a:xfrm>
            <a:off x="-162046" y="0"/>
            <a:ext cx="12535383" cy="7002684"/>
          </a:xfrm>
          <a:prstGeom prst="rect">
            <a:avLst/>
          </a:prstGeom>
          <a:solidFill>
            <a:srgbClr val="F2F2F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5" name="Content Placeholder 4" descr="A screenshot of a survey&#10;&#10;Description automatically generated">
            <a:extLst>
              <a:ext uri="{FF2B5EF4-FFF2-40B4-BE49-F238E27FC236}">
                <a16:creationId xmlns:a16="http://schemas.microsoft.com/office/drawing/2014/main" id="{7EA312EB-35BC-0884-4AD5-946F9FE6A2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38490" y="2349660"/>
            <a:ext cx="9335886" cy="4415742"/>
          </a:xfrm>
        </p:spPr>
      </p:pic>
      <p:pic>
        <p:nvPicPr>
          <p:cNvPr id="7" name="Picture 6" descr="A screenshot of a test&#10;&#10;Description automatically generated">
            <a:extLst>
              <a:ext uri="{FF2B5EF4-FFF2-40B4-BE49-F238E27FC236}">
                <a16:creationId xmlns:a16="http://schemas.microsoft.com/office/drawing/2014/main" id="{E60D1DA3-9F53-152C-0521-3813F4CEBC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8491" y="129384"/>
            <a:ext cx="9335886" cy="218161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39B3F8B-5A51-229B-17E2-C108E31B5BD7}"/>
              </a:ext>
            </a:extLst>
          </p:cNvPr>
          <p:cNvSpPr/>
          <p:nvPr/>
        </p:nvSpPr>
        <p:spPr>
          <a:xfrm>
            <a:off x="1009934" y="-150125"/>
            <a:ext cx="341194" cy="715280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C3F7B43-7E80-26F4-8542-8EA60FBBE998}"/>
              </a:ext>
            </a:extLst>
          </p:cNvPr>
          <p:cNvSpPr/>
          <p:nvPr/>
        </p:nvSpPr>
        <p:spPr>
          <a:xfrm>
            <a:off x="1162333" y="6728616"/>
            <a:ext cx="9660342" cy="42646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48044DB-084C-7B01-6BB1-C1AF4FC6B079}"/>
              </a:ext>
            </a:extLst>
          </p:cNvPr>
          <p:cNvSpPr/>
          <p:nvPr/>
        </p:nvSpPr>
        <p:spPr>
          <a:xfrm>
            <a:off x="1076262" y="4378955"/>
            <a:ext cx="9660342" cy="28169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DC92B3A-4EA8-F335-CA47-606CCA4183C7}"/>
              </a:ext>
            </a:extLst>
          </p:cNvPr>
          <p:cNvSpPr/>
          <p:nvPr/>
        </p:nvSpPr>
        <p:spPr>
          <a:xfrm>
            <a:off x="1275474" y="2197345"/>
            <a:ext cx="9660342" cy="42646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50E5424-C5A5-ED96-BA25-C5DCCE23C2DA}"/>
              </a:ext>
            </a:extLst>
          </p:cNvPr>
          <p:cNvSpPr/>
          <p:nvPr/>
        </p:nvSpPr>
        <p:spPr>
          <a:xfrm>
            <a:off x="1304818" y="4421986"/>
            <a:ext cx="9660342" cy="42646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4BD9720-9CF2-04B9-E3C4-53BF64F8DB4E}"/>
              </a:ext>
            </a:extLst>
          </p:cNvPr>
          <p:cNvSpPr/>
          <p:nvPr/>
        </p:nvSpPr>
        <p:spPr>
          <a:xfrm>
            <a:off x="1361728" y="-17804"/>
            <a:ext cx="9660342" cy="42646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65D47F3-1B80-4A3B-F982-26CC67F84E90}"/>
              </a:ext>
            </a:extLst>
          </p:cNvPr>
          <p:cNvPicPr/>
          <p:nvPr/>
        </p:nvPicPr>
        <p:blipFill>
          <a:blip r:embed="rId4">
            <a:alphaModFix amt="40000"/>
          </a:blip>
          <a:stretch/>
        </p:blipFill>
        <p:spPr>
          <a:xfrm>
            <a:off x="11179890" y="5830720"/>
            <a:ext cx="714240" cy="714240"/>
          </a:xfrm>
          <a:prstGeom prst="rect">
            <a:avLst/>
          </a:prstGeom>
          <a:ln w="0">
            <a:noFill/>
          </a:ln>
          <a:effectLst>
            <a:outerShdw dist="71785" dir="2700000" rotWithShape="0">
              <a:srgbClr val="006064">
                <a:alpha val="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823765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584C8-600A-CBDB-95E4-E35F25F2C7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5" name="Content Placeholder 4" descr="A graph of benefits from open source&#10;&#10;Description automatically generated">
            <a:extLst>
              <a:ext uri="{FF2B5EF4-FFF2-40B4-BE49-F238E27FC236}">
                <a16:creationId xmlns:a16="http://schemas.microsoft.com/office/drawing/2014/main" id="{6BD538E0-27AE-099C-A944-A4BF3EA0DC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638033"/>
            <a:ext cx="12334084" cy="5581934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BCCC01A-30DB-DC9E-3DA9-59AC460F5ABB}"/>
              </a:ext>
            </a:extLst>
          </p:cNvPr>
          <p:cNvSpPr/>
          <p:nvPr/>
        </p:nvSpPr>
        <p:spPr>
          <a:xfrm>
            <a:off x="-109182" y="-17805"/>
            <a:ext cx="12443266" cy="1014092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3F752A1-CE03-3922-C0D7-0D4C505DC922}"/>
              </a:ext>
            </a:extLst>
          </p:cNvPr>
          <p:cNvSpPr/>
          <p:nvPr/>
        </p:nvSpPr>
        <p:spPr>
          <a:xfrm>
            <a:off x="-125633" y="6088235"/>
            <a:ext cx="12443266" cy="1014092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98EE9E9-70E2-3494-C280-4AC2CB21B500}"/>
              </a:ext>
            </a:extLst>
          </p:cNvPr>
          <p:cNvPicPr/>
          <p:nvPr/>
        </p:nvPicPr>
        <p:blipFill>
          <a:blip r:embed="rId3">
            <a:alphaModFix amt="40000"/>
          </a:blip>
          <a:stretch/>
        </p:blipFill>
        <p:spPr>
          <a:xfrm>
            <a:off x="11179890" y="5830720"/>
            <a:ext cx="714240" cy="714240"/>
          </a:xfrm>
          <a:prstGeom prst="rect">
            <a:avLst/>
          </a:prstGeom>
          <a:ln w="0">
            <a:noFill/>
          </a:ln>
          <a:effectLst>
            <a:outerShdw dist="71785" dir="2700000" rotWithShape="0">
              <a:srgbClr val="006064">
                <a:alpha val="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587790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5AA775-2ED3-292E-9C37-2ADD0E0D3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949" y="544434"/>
            <a:ext cx="11277601" cy="1187570"/>
          </a:xfrm>
        </p:spPr>
        <p:txBody>
          <a:bodyPr>
            <a:normAutofit fontScale="90000"/>
          </a:bodyPr>
          <a:lstStyle/>
          <a:p>
            <a:r>
              <a:rPr lang="en-CH" dirty="0"/>
              <a:t>OS helps productivity, innovation &amp; talent attraction</a:t>
            </a:r>
          </a:p>
        </p:txBody>
      </p:sp>
      <p:pic>
        <p:nvPicPr>
          <p:cNvPr id="5" name="Content Placeholder 4" descr="A pink sign with a purple heart and white text&#10;&#10;Description automatically generated">
            <a:extLst>
              <a:ext uri="{FF2B5EF4-FFF2-40B4-BE49-F238E27FC236}">
                <a16:creationId xmlns:a16="http://schemas.microsoft.com/office/drawing/2014/main" id="{5643C85D-C4EF-9668-6936-057641190D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37529" y="2480211"/>
            <a:ext cx="4268775" cy="2209718"/>
          </a:xfrm>
        </p:spPr>
      </p:pic>
      <p:pic>
        <p:nvPicPr>
          <p:cNvPr id="7" name="Picture 6" descr="A purple and white sign with a trophy&#10;&#10;Description automatically generated">
            <a:extLst>
              <a:ext uri="{FF2B5EF4-FFF2-40B4-BE49-F238E27FC236}">
                <a16:creationId xmlns:a16="http://schemas.microsoft.com/office/drawing/2014/main" id="{DD29AB31-414A-338F-E778-3172C69000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0121" y="2431198"/>
            <a:ext cx="4107330" cy="2209718"/>
          </a:xfrm>
          <a:prstGeom prst="rect">
            <a:avLst/>
          </a:prstGeom>
        </p:spPr>
      </p:pic>
      <p:pic>
        <p:nvPicPr>
          <p:cNvPr id="9" name="Picture 8" descr="A purple rectangular sign with white text&#10;&#10;Description automatically generated">
            <a:extLst>
              <a:ext uri="{FF2B5EF4-FFF2-40B4-BE49-F238E27FC236}">
                <a16:creationId xmlns:a16="http://schemas.microsoft.com/office/drawing/2014/main" id="{9A7602E6-9544-64DB-CBBC-4098C6C287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4591" y="2459134"/>
            <a:ext cx="4091135" cy="220971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37BBC49-162F-2DBD-764F-492D437B3827}"/>
              </a:ext>
            </a:extLst>
          </p:cNvPr>
          <p:cNvSpPr/>
          <p:nvPr/>
        </p:nvSpPr>
        <p:spPr>
          <a:xfrm flipV="1">
            <a:off x="-83622" y="2343151"/>
            <a:ext cx="12528645" cy="156927"/>
          </a:xfrm>
          <a:prstGeom prst="rect">
            <a:avLst/>
          </a:prstGeom>
          <a:solidFill>
            <a:srgbClr val="00183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C4A023F-6FB3-F21B-3EE6-5DF4CD5DEBE3}"/>
              </a:ext>
            </a:extLst>
          </p:cNvPr>
          <p:cNvSpPr/>
          <p:nvPr/>
        </p:nvSpPr>
        <p:spPr>
          <a:xfrm flipV="1">
            <a:off x="-222341" y="4635337"/>
            <a:ext cx="12528645" cy="156927"/>
          </a:xfrm>
          <a:prstGeom prst="rect">
            <a:avLst/>
          </a:prstGeom>
          <a:solidFill>
            <a:srgbClr val="00183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A5321DE-A1DE-A61B-EB59-7ADD5ACC203D}"/>
              </a:ext>
            </a:extLst>
          </p:cNvPr>
          <p:cNvPicPr/>
          <p:nvPr/>
        </p:nvPicPr>
        <p:blipFill>
          <a:blip r:embed="rId5">
            <a:alphaModFix amt="40000"/>
          </a:blip>
          <a:stretch/>
        </p:blipFill>
        <p:spPr>
          <a:xfrm>
            <a:off x="11179890" y="5830720"/>
            <a:ext cx="714240" cy="714240"/>
          </a:xfrm>
          <a:prstGeom prst="rect">
            <a:avLst/>
          </a:prstGeom>
          <a:ln w="0">
            <a:noFill/>
          </a:ln>
          <a:effectLst>
            <a:outerShdw dist="71785" dir="2700000" rotWithShape="0">
              <a:srgbClr val="006064">
                <a:alpha val="0"/>
              </a:srgbClr>
            </a:outerShdw>
          </a:effectLst>
        </p:spPr>
      </p:pic>
      <p:sp>
        <p:nvSpPr>
          <p:cNvPr id="3" name="Freeform 2">
            <a:extLst>
              <a:ext uri="{FF2B5EF4-FFF2-40B4-BE49-F238E27FC236}">
                <a16:creationId xmlns:a16="http://schemas.microsoft.com/office/drawing/2014/main" id="{FCC5308F-6C3D-79B3-EC55-299EBBBC22D8}"/>
              </a:ext>
            </a:extLst>
          </p:cNvPr>
          <p:cNvSpPr/>
          <p:nvPr/>
        </p:nvSpPr>
        <p:spPr>
          <a:xfrm>
            <a:off x="-1" y="6366076"/>
            <a:ext cx="10363199" cy="167309"/>
          </a:xfrm>
          <a:custGeom>
            <a:avLst/>
            <a:gdLst/>
            <a:ahLst/>
            <a:cxnLst/>
            <a:rect l="0" t="0" r="r" b="b"/>
            <a:pathLst>
              <a:path w="23671" h="394">
                <a:moveTo>
                  <a:pt x="23400" y="388"/>
                </a:moveTo>
                <a:lnTo>
                  <a:pt x="0" y="394"/>
                </a:lnTo>
                <a:lnTo>
                  <a:pt x="0" y="368"/>
                </a:lnTo>
                <a:lnTo>
                  <a:pt x="0" y="342"/>
                </a:lnTo>
                <a:lnTo>
                  <a:pt x="21332" y="336"/>
                </a:lnTo>
                <a:lnTo>
                  <a:pt x="21568" y="3"/>
                </a:lnTo>
                <a:lnTo>
                  <a:pt x="23671" y="0"/>
                </a:lnTo>
                <a:lnTo>
                  <a:pt x="23400" y="383"/>
                </a:lnTo>
                <a:lnTo>
                  <a:pt x="23400" y="388"/>
                </a:lnTo>
                <a:close/>
              </a:path>
            </a:pathLst>
          </a:custGeom>
          <a:solidFill>
            <a:srgbClr val="92BFC9"/>
          </a:solidFill>
          <a:ln w="0">
            <a:noFill/>
          </a:ln>
        </p:spPr>
        <p:txBody>
          <a:bodyPr lIns="99360" tIns="54360" rIns="99360" bIns="54360" anchor="ctr" anchorCtr="1">
            <a:noAutofit/>
          </a:bodyPr>
          <a:lstStyle/>
          <a:p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4">
            <a:extLst>
              <a:ext uri="{FF2B5EF4-FFF2-40B4-BE49-F238E27FC236}">
                <a16:creationId xmlns:a16="http://schemas.microsoft.com/office/drawing/2014/main" id="{4680451A-B995-0CD1-7E13-9A406F22C688}"/>
              </a:ext>
            </a:extLst>
          </p:cNvPr>
          <p:cNvSpPr txBox="1">
            <a:spLocks/>
          </p:cNvSpPr>
          <p:nvPr/>
        </p:nvSpPr>
        <p:spPr>
          <a:xfrm>
            <a:off x="3895380" y="6546309"/>
            <a:ext cx="4401240" cy="200714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en-CH"/>
            </a:defPPr>
            <a:lvl1pPr marL="0" indent="0" algn="ctr" defTabSz="914400" rtl="0" eaLnBrk="1" latinLnBrk="0" hangingPunct="1">
              <a:buNone/>
              <a:defRPr lang="en-GB" sz="1000" b="0" strike="noStrike" kern="1200" spc="-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Han Dols | OSPO Community Workshop | 2023-11-29</a:t>
            </a:r>
          </a:p>
        </p:txBody>
      </p:sp>
    </p:spTree>
    <p:extLst>
      <p:ext uri="{BB962C8B-B14F-4D97-AF65-F5344CB8AC3E}">
        <p14:creationId xmlns:p14="http://schemas.microsoft.com/office/powerpoint/2010/main" val="36509985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8BD7D5-5F39-B8E6-6ECB-3D7108C6D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8824" y="1500188"/>
            <a:ext cx="10363200" cy="3914774"/>
          </a:xfrm>
        </p:spPr>
        <p:txBody>
          <a:bodyPr>
            <a:noAutofit/>
          </a:bodyPr>
          <a:lstStyle/>
          <a:p>
            <a:r>
              <a:rPr lang="en-CH" dirty="0"/>
              <a:t>WHAT IS HAPPENING AROUND US?</a:t>
            </a:r>
            <a:br>
              <a:rPr lang="en-CH" dirty="0"/>
            </a:br>
            <a:br>
              <a:rPr lang="en-CH" dirty="0"/>
            </a:br>
            <a:r>
              <a:rPr lang="en-CH" dirty="0"/>
              <a:t>HOW IS CERN CONTRIBUTING?</a:t>
            </a:r>
            <a:br>
              <a:rPr lang="en-CH" dirty="0"/>
            </a:br>
            <a:br>
              <a:rPr lang="en-CH" dirty="0"/>
            </a:br>
            <a:r>
              <a:rPr lang="en-CH" dirty="0"/>
              <a:t>WHAT IS IN IT FOR YOU?</a:t>
            </a:r>
          </a:p>
        </p:txBody>
      </p:sp>
      <p:pic>
        <p:nvPicPr>
          <p:cNvPr id="3076" name="Picture 4" descr="Vecteur Stock Checkbox set with blank and checked checkbox line art vector  icon for apps and websites | Adobe Stock">
            <a:extLst>
              <a:ext uri="{FF2B5EF4-FFF2-40B4-BE49-F238E27FC236}">
                <a16:creationId xmlns:a16="http://schemas.microsoft.com/office/drawing/2014/main" id="{B07D3658-6B13-3D2F-C041-57AC590F108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1" t="21250" r="54352" b="20937"/>
          <a:stretch/>
        </p:blipFill>
        <p:spPr bwMode="auto">
          <a:xfrm>
            <a:off x="1271588" y="1971676"/>
            <a:ext cx="528638" cy="525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Vecteur Stock Checkbox set with blank and checked checkbox line art vector  icon for apps and websites | Adobe Stock">
            <a:extLst>
              <a:ext uri="{FF2B5EF4-FFF2-40B4-BE49-F238E27FC236}">
                <a16:creationId xmlns:a16="http://schemas.microsoft.com/office/drawing/2014/main" id="{59854CF4-53A3-10D5-6900-9CEFF1E148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1" t="21250" r="54352" b="20937"/>
          <a:stretch/>
        </p:blipFill>
        <p:spPr bwMode="auto">
          <a:xfrm>
            <a:off x="1271588" y="3164682"/>
            <a:ext cx="528638" cy="525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Vecteur Stock Checkbox set with blank and checked checkbox line art vector  icon for apps and websites | Adobe Stock">
            <a:extLst>
              <a:ext uri="{FF2B5EF4-FFF2-40B4-BE49-F238E27FC236}">
                <a16:creationId xmlns:a16="http://schemas.microsoft.com/office/drawing/2014/main" id="{D319CAAC-4E79-50E2-747A-11338836B50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1" t="21250" r="54352" b="20937"/>
          <a:stretch/>
        </p:blipFill>
        <p:spPr bwMode="auto">
          <a:xfrm>
            <a:off x="1271588" y="4357688"/>
            <a:ext cx="528638" cy="525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B7F7643-D1EE-8D0E-EBEF-EDCE39E5A106}"/>
              </a:ext>
            </a:extLst>
          </p:cNvPr>
          <p:cNvSpPr/>
          <p:nvPr/>
        </p:nvSpPr>
        <p:spPr>
          <a:xfrm>
            <a:off x="-200025" y="1443038"/>
            <a:ext cx="11987213" cy="1452333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DAA246-6177-BAC7-29D7-E1E88F6BDC00}"/>
              </a:ext>
            </a:extLst>
          </p:cNvPr>
          <p:cNvSpPr/>
          <p:nvPr/>
        </p:nvSpPr>
        <p:spPr>
          <a:xfrm>
            <a:off x="-200025" y="4090528"/>
            <a:ext cx="11987213" cy="165877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2E64680-B093-9DDB-EE09-3270DD1116AA}"/>
              </a:ext>
            </a:extLst>
          </p:cNvPr>
          <p:cNvPicPr/>
          <p:nvPr/>
        </p:nvPicPr>
        <p:blipFill>
          <a:blip r:embed="rId3">
            <a:alphaModFix amt="40000"/>
          </a:blip>
          <a:stretch/>
        </p:blipFill>
        <p:spPr>
          <a:xfrm>
            <a:off x="11179890" y="5830720"/>
            <a:ext cx="714240" cy="714240"/>
          </a:xfrm>
          <a:prstGeom prst="rect">
            <a:avLst/>
          </a:prstGeom>
          <a:ln w="0">
            <a:noFill/>
          </a:ln>
          <a:effectLst>
            <a:outerShdw dist="71785" dir="2700000" rotWithShape="0">
              <a:srgbClr val="006064">
                <a:alpha val="0"/>
              </a:srgbClr>
            </a:outerShdw>
          </a:effectLst>
        </p:spPr>
      </p:pic>
      <p:sp>
        <p:nvSpPr>
          <p:cNvPr id="14" name="Freeform 13">
            <a:extLst>
              <a:ext uri="{FF2B5EF4-FFF2-40B4-BE49-F238E27FC236}">
                <a16:creationId xmlns:a16="http://schemas.microsoft.com/office/drawing/2014/main" id="{E883175D-1D60-1FFB-CA6E-E5C4472E5C54}"/>
              </a:ext>
            </a:extLst>
          </p:cNvPr>
          <p:cNvSpPr/>
          <p:nvPr/>
        </p:nvSpPr>
        <p:spPr>
          <a:xfrm>
            <a:off x="-1" y="6366076"/>
            <a:ext cx="10363199" cy="167309"/>
          </a:xfrm>
          <a:custGeom>
            <a:avLst/>
            <a:gdLst/>
            <a:ahLst/>
            <a:cxnLst/>
            <a:rect l="0" t="0" r="r" b="b"/>
            <a:pathLst>
              <a:path w="23671" h="394">
                <a:moveTo>
                  <a:pt x="23400" y="388"/>
                </a:moveTo>
                <a:lnTo>
                  <a:pt x="0" y="394"/>
                </a:lnTo>
                <a:lnTo>
                  <a:pt x="0" y="368"/>
                </a:lnTo>
                <a:lnTo>
                  <a:pt x="0" y="342"/>
                </a:lnTo>
                <a:lnTo>
                  <a:pt x="21332" y="336"/>
                </a:lnTo>
                <a:lnTo>
                  <a:pt x="21568" y="3"/>
                </a:lnTo>
                <a:lnTo>
                  <a:pt x="23671" y="0"/>
                </a:lnTo>
                <a:lnTo>
                  <a:pt x="23400" y="383"/>
                </a:lnTo>
                <a:lnTo>
                  <a:pt x="23400" y="388"/>
                </a:lnTo>
                <a:close/>
              </a:path>
            </a:pathLst>
          </a:custGeom>
          <a:solidFill>
            <a:srgbClr val="92BFC9"/>
          </a:solidFill>
          <a:ln w="0">
            <a:noFill/>
          </a:ln>
        </p:spPr>
        <p:txBody>
          <a:bodyPr lIns="99360" tIns="54360" rIns="99360" bIns="54360" anchor="ctr" anchorCtr="1">
            <a:noAutofit/>
          </a:bodyPr>
          <a:lstStyle/>
          <a:p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4">
            <a:extLst>
              <a:ext uri="{FF2B5EF4-FFF2-40B4-BE49-F238E27FC236}">
                <a16:creationId xmlns:a16="http://schemas.microsoft.com/office/drawing/2014/main" id="{6BE183F6-B0A9-5846-00E3-A73CF2176BC0}"/>
              </a:ext>
            </a:extLst>
          </p:cNvPr>
          <p:cNvSpPr txBox="1">
            <a:spLocks/>
          </p:cNvSpPr>
          <p:nvPr/>
        </p:nvSpPr>
        <p:spPr>
          <a:xfrm>
            <a:off x="3895380" y="6546309"/>
            <a:ext cx="4401240" cy="200714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en-CH"/>
            </a:defPPr>
            <a:lvl1pPr marL="0" indent="0" algn="ctr" defTabSz="914400" rtl="0" eaLnBrk="1" latinLnBrk="0" hangingPunct="1">
              <a:buNone/>
              <a:defRPr lang="en-GB" sz="1000" b="0" strike="noStrike" kern="1200" spc="-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Han Dols | OSPO Community Workshop | 2023-11-29</a:t>
            </a:r>
          </a:p>
        </p:txBody>
      </p:sp>
    </p:spTree>
    <p:extLst>
      <p:ext uri="{BB962C8B-B14F-4D97-AF65-F5344CB8AC3E}">
        <p14:creationId xmlns:p14="http://schemas.microsoft.com/office/powerpoint/2010/main" val="42227482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84A85C-121E-77C0-FF24-94E5732B94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1592" y="435937"/>
            <a:ext cx="10363200" cy="1187570"/>
          </a:xfrm>
        </p:spPr>
        <p:txBody>
          <a:bodyPr>
            <a:normAutofit fontScale="90000"/>
          </a:bodyPr>
          <a:lstStyle/>
          <a:p>
            <a:r>
              <a:rPr lang="en-CH" dirty="0"/>
              <a:t>Inside world of (particle) science: obvious match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11EA10E-1206-F45F-534D-91F366F91C7B}"/>
              </a:ext>
            </a:extLst>
          </p:cNvPr>
          <p:cNvGrpSpPr/>
          <p:nvPr/>
        </p:nvGrpSpPr>
        <p:grpSpPr>
          <a:xfrm>
            <a:off x="1720064" y="1995413"/>
            <a:ext cx="8502013" cy="3475575"/>
            <a:chOff x="1720064" y="1995413"/>
            <a:chExt cx="8502013" cy="3475575"/>
          </a:xfrm>
        </p:grpSpPr>
        <p:pic>
          <p:nvPicPr>
            <p:cNvPr id="1026" name="Picture 2" descr="ROOT Logos - ROOT">
              <a:extLst>
                <a:ext uri="{FF2B5EF4-FFF2-40B4-BE49-F238E27FC236}">
                  <a16:creationId xmlns:a16="http://schemas.microsoft.com/office/drawing/2014/main" id="{9CDCE90A-616E-805A-31E8-BA0028422A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27629" y="2768745"/>
              <a:ext cx="1633128" cy="5036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Geant4 Logo - Geant4">
              <a:extLst>
                <a:ext uri="{FF2B5EF4-FFF2-40B4-BE49-F238E27FC236}">
                  <a16:creationId xmlns:a16="http://schemas.microsoft.com/office/drawing/2014/main" id="{BA58A58A-4B82-CBA5-6830-B264719541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81061" y="3490632"/>
              <a:ext cx="2140600" cy="7126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 descr="Overview of hls4ml project">
              <a:extLst>
                <a:ext uri="{FF2B5EF4-FFF2-40B4-BE49-F238E27FC236}">
                  <a16:creationId xmlns:a16="http://schemas.microsoft.com/office/drawing/2014/main" id="{02C5FF2F-2AA6-D0F1-4798-BCD0404EB3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2486" y="2987499"/>
              <a:ext cx="2007459" cy="7932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6" name="Picture 12" descr="CernVM-FS tutorial">
              <a:extLst>
                <a:ext uri="{FF2B5EF4-FFF2-40B4-BE49-F238E27FC236}">
                  <a16:creationId xmlns:a16="http://schemas.microsoft.com/office/drawing/2014/main" id="{FCD4CEE8-7D57-CE79-C598-E718D810A31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97272" y="4120533"/>
              <a:ext cx="1181647" cy="13504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E4592169-CA85-BDA9-A136-4BB13E6D9A18}"/>
                </a:ext>
              </a:extLst>
            </p:cNvPr>
            <p:cNvGrpSpPr/>
            <p:nvPr/>
          </p:nvGrpSpPr>
          <p:grpSpPr>
            <a:xfrm>
              <a:off x="8909957" y="3924277"/>
              <a:ext cx="1312120" cy="1511927"/>
              <a:chOff x="9530056" y="4222860"/>
              <a:chExt cx="1525806" cy="1737519"/>
            </a:xfrm>
          </p:grpSpPr>
          <p:pic>
            <p:nvPicPr>
              <p:cNvPr id="1038" name="Picture 14" descr="BioDynaMo · GitHub">
                <a:extLst>
                  <a:ext uri="{FF2B5EF4-FFF2-40B4-BE49-F238E27FC236}">
                    <a16:creationId xmlns:a16="http://schemas.microsoft.com/office/drawing/2014/main" id="{30EA8387-4BA5-76FD-C70E-5813DC8DE11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557725" y="4222860"/>
                <a:ext cx="1409649" cy="14096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C2FC746-DADC-38C7-5647-A997AE7C17B9}"/>
                  </a:ext>
                </a:extLst>
              </p:cNvPr>
              <p:cNvSpPr txBox="1"/>
              <p:nvPr/>
            </p:nvSpPr>
            <p:spPr>
              <a:xfrm>
                <a:off x="9530056" y="5632510"/>
                <a:ext cx="1525806" cy="3278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H" sz="1400" b="1" dirty="0"/>
                  <a:t>BioDynaMo</a:t>
                </a:r>
              </a:p>
            </p:txBody>
          </p:sp>
        </p:grpSp>
        <p:pic>
          <p:nvPicPr>
            <p:cNvPr id="1042" name="Picture 18" descr="Learning Indico">
              <a:extLst>
                <a:ext uri="{FF2B5EF4-FFF2-40B4-BE49-F238E27FC236}">
                  <a16:creationId xmlns:a16="http://schemas.microsoft.com/office/drawing/2014/main" id="{B17BCCB0-252A-464F-F867-F675AC35A1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12192" y="4841148"/>
              <a:ext cx="1264002" cy="5163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6" name="Picture 22" descr="InvenioRDM | CS3MESH4EOSC">
              <a:extLst>
                <a:ext uri="{FF2B5EF4-FFF2-40B4-BE49-F238E27FC236}">
                  <a16:creationId xmlns:a16="http://schemas.microsoft.com/office/drawing/2014/main" id="{483BDFB5-E7B6-46F4-9E84-58470CA61B4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004" r="25332"/>
            <a:stretch/>
          </p:blipFill>
          <p:spPr bwMode="auto">
            <a:xfrm>
              <a:off x="4729302" y="3411122"/>
              <a:ext cx="1326154" cy="13911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0FD50B20-3AC3-76F6-F80B-0AAD2851B037}"/>
                </a:ext>
              </a:extLst>
            </p:cNvPr>
            <p:cNvGrpSpPr/>
            <p:nvPr/>
          </p:nvGrpSpPr>
          <p:grpSpPr>
            <a:xfrm>
              <a:off x="1720064" y="4421567"/>
              <a:ext cx="1231589" cy="1014332"/>
              <a:chOff x="1719955" y="5246370"/>
              <a:chExt cx="1925213" cy="1581808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219A0394-2261-4D73-0845-4985BB4EBFD0}"/>
                  </a:ext>
                </a:extLst>
              </p:cNvPr>
              <p:cNvSpPr/>
              <p:nvPr/>
            </p:nvSpPr>
            <p:spPr>
              <a:xfrm>
                <a:off x="1920490" y="5246370"/>
                <a:ext cx="1420998" cy="1420998"/>
              </a:xfrm>
              <a:prstGeom prst="rect">
                <a:avLst/>
              </a:prstGeom>
              <a:solidFill>
                <a:srgbClr val="5B0F4F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AA60FA6-5DFE-C902-FE47-C67EE391EE97}"/>
                  </a:ext>
                </a:extLst>
              </p:cNvPr>
              <p:cNvSpPr txBox="1"/>
              <p:nvPr/>
            </p:nvSpPr>
            <p:spPr>
              <a:xfrm>
                <a:off x="1805029" y="6204223"/>
                <a:ext cx="1840139" cy="6239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H" sz="2000" b="1" dirty="0">
                    <a:solidFill>
                      <a:schemeClr val="bg1"/>
                    </a:solidFill>
                    <a:latin typeface="Aptos Display" panose="020B0004020202020204" pitchFamily="34" charset="0"/>
                    <a:cs typeface="Calibri" panose="020F0502020204030204" pitchFamily="34" charset="0"/>
                  </a:rPr>
                  <a:t>UNICOS</a:t>
                </a:r>
                <a:endParaRPr lang="en-CH" sz="2400" b="1" dirty="0">
                  <a:solidFill>
                    <a:schemeClr val="bg1"/>
                  </a:solidFill>
                  <a:latin typeface="Aptos Display" panose="020B000402020202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2B97C92-DA39-5320-E535-CA9CF56EA32C}"/>
                  </a:ext>
                </a:extLst>
              </p:cNvPr>
              <p:cNvSpPr txBox="1"/>
              <p:nvPr/>
            </p:nvSpPr>
            <p:spPr>
              <a:xfrm>
                <a:off x="1719955" y="5246370"/>
                <a:ext cx="1840138" cy="7891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H" sz="1100" dirty="0">
                    <a:solidFill>
                      <a:schemeClr val="bg1"/>
                    </a:solidFill>
                    <a:latin typeface="Aptos Display" panose="020B0004020202020204" pitchFamily="34" charset="0"/>
                    <a:cs typeface="Calibri" panose="020F0502020204030204" pitchFamily="34" charset="0"/>
                  </a:rPr>
                  <a:t>U</a:t>
                </a:r>
                <a:r>
                  <a:rPr lang="en-GB" sz="1100" dirty="0">
                    <a:solidFill>
                      <a:schemeClr val="bg1"/>
                    </a:solidFill>
                    <a:latin typeface="Aptos Display" panose="020B0004020202020204" pitchFamily="34" charset="0"/>
                    <a:cs typeface="Calibri" panose="020F0502020204030204" pitchFamily="34" charset="0"/>
                  </a:rPr>
                  <a:t>n</a:t>
                </a:r>
                <a:r>
                  <a:rPr lang="en-CH" sz="1100" dirty="0">
                    <a:solidFill>
                      <a:schemeClr val="bg1"/>
                    </a:solidFill>
                    <a:latin typeface="Aptos Display" panose="020B0004020202020204" pitchFamily="34" charset="0"/>
                    <a:cs typeface="Calibri" panose="020F0502020204030204" pitchFamily="34" charset="0"/>
                  </a:rPr>
                  <a:t>ited</a:t>
                </a:r>
                <a:br>
                  <a:rPr lang="en-CH" sz="1100" dirty="0">
                    <a:solidFill>
                      <a:schemeClr val="bg1"/>
                    </a:solidFill>
                    <a:latin typeface="Aptos Display" panose="020B0004020202020204" pitchFamily="34" charset="0"/>
                    <a:cs typeface="Calibri" panose="020F0502020204030204" pitchFamily="34" charset="0"/>
                  </a:rPr>
                </a:br>
                <a:r>
                  <a:rPr lang="en-CH" sz="1100" dirty="0">
                    <a:solidFill>
                      <a:schemeClr val="bg1"/>
                    </a:solidFill>
                    <a:latin typeface="Aptos Display" panose="020B0004020202020204" pitchFamily="34" charset="0"/>
                    <a:cs typeface="Calibri" panose="020F0502020204030204" pitchFamily="34" charset="0"/>
                  </a:rPr>
                  <a:t>Industrial Controls</a:t>
                </a:r>
                <a:br>
                  <a:rPr lang="en-CH" sz="1100" dirty="0">
                    <a:solidFill>
                      <a:schemeClr val="bg1"/>
                    </a:solidFill>
                    <a:latin typeface="Aptos Display" panose="020B0004020202020204" pitchFamily="34" charset="0"/>
                    <a:cs typeface="Calibri" panose="020F0502020204030204" pitchFamily="34" charset="0"/>
                  </a:rPr>
                </a:br>
                <a:r>
                  <a:rPr lang="en-CH" sz="1100" dirty="0">
                    <a:solidFill>
                      <a:schemeClr val="bg1"/>
                    </a:solidFill>
                    <a:latin typeface="Aptos Display" panose="020B0004020202020204" pitchFamily="34" charset="0"/>
                    <a:cs typeface="Calibri" panose="020F0502020204030204" pitchFamily="34" charset="0"/>
                  </a:rPr>
                  <a:t>System</a:t>
                </a:r>
              </a:p>
            </p:txBody>
          </p:sp>
        </p:grpSp>
        <p:pic>
          <p:nvPicPr>
            <p:cNvPr id="1048" name="Picture 24" descr="CERN Control and Monitoring Platform · GitHub">
              <a:extLst>
                <a:ext uri="{FF2B5EF4-FFF2-40B4-BE49-F238E27FC236}">
                  <a16:creationId xmlns:a16="http://schemas.microsoft.com/office/drawing/2014/main" id="{F788ACC8-61F0-250F-9FB5-BDA18C1E1F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6975" y="2107220"/>
              <a:ext cx="880280" cy="8802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5783D1DE-BDF6-FD03-BA46-BA51113663CB}"/>
                </a:ext>
              </a:extLst>
            </p:cNvPr>
            <p:cNvGrpSpPr/>
            <p:nvPr/>
          </p:nvGrpSpPr>
          <p:grpSpPr>
            <a:xfrm>
              <a:off x="1781234" y="2177892"/>
              <a:ext cx="1282008" cy="1180218"/>
              <a:chOff x="1116670" y="2304030"/>
              <a:chExt cx="1644597" cy="1530493"/>
            </a:xfrm>
          </p:grpSpPr>
          <p:pic>
            <p:nvPicPr>
              <p:cNvPr id="1050" name="Picture 26" descr="DS-11T Dipole Cross Section">
                <a:extLst>
                  <a:ext uri="{FF2B5EF4-FFF2-40B4-BE49-F238E27FC236}">
                    <a16:creationId xmlns:a16="http://schemas.microsoft.com/office/drawing/2014/main" id="{99EDCD3E-EEA2-2A90-341D-19A82760BDA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16670" y="2304030"/>
                <a:ext cx="1199123" cy="11926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984EABA-A32E-4188-DF8B-F7325ECD6A4B}"/>
                  </a:ext>
                </a:extLst>
              </p:cNvPr>
              <p:cNvSpPr txBox="1"/>
              <p:nvPr/>
            </p:nvSpPr>
            <p:spPr>
              <a:xfrm>
                <a:off x="1271935" y="3465191"/>
                <a:ext cx="14893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H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ROXIE</a:t>
                </a:r>
              </a:p>
            </p:txBody>
          </p:sp>
        </p:grpSp>
        <p:pic>
          <p:nvPicPr>
            <p:cNvPr id="15" name="Picture 2" descr="Scientific data management with Rucio | EP News">
              <a:extLst>
                <a:ext uri="{FF2B5EF4-FFF2-40B4-BE49-F238E27FC236}">
                  <a16:creationId xmlns:a16="http://schemas.microsoft.com/office/drawing/2014/main" id="{EA30AC62-3687-573D-66A7-95E503C480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94405" y="2209366"/>
              <a:ext cx="835741" cy="9471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Welcome to EOS Community - General Discussion - EOS Community">
              <a:extLst>
                <a:ext uri="{FF2B5EF4-FFF2-40B4-BE49-F238E27FC236}">
                  <a16:creationId xmlns:a16="http://schemas.microsoft.com/office/drawing/2014/main" id="{73390106-F4D4-B4CB-268D-8EAF652462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30536" y="2114824"/>
              <a:ext cx="1287022" cy="5681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17" descr="A close up of a logo&#10;&#10;Description automatically generated">
              <a:extLst>
                <a:ext uri="{FF2B5EF4-FFF2-40B4-BE49-F238E27FC236}">
                  <a16:creationId xmlns:a16="http://schemas.microsoft.com/office/drawing/2014/main" id="{8E73D88B-68A1-80E0-A9D8-9628EDC22BAF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8960367" y="3302399"/>
              <a:ext cx="991307" cy="351206"/>
            </a:xfrm>
            <a:prstGeom prst="rect">
              <a:avLst/>
            </a:prstGeom>
          </p:spPr>
        </p:pic>
        <p:pic>
          <p:nvPicPr>
            <p:cNvPr id="3" name="Picture 2" descr="Zenodo">
              <a:extLst>
                <a:ext uri="{FF2B5EF4-FFF2-40B4-BE49-F238E27FC236}">
                  <a16:creationId xmlns:a16="http://schemas.microsoft.com/office/drawing/2014/main" id="{0993702F-B37F-6F67-A13F-C5D108EDFB5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4341" y="1995413"/>
              <a:ext cx="1633128" cy="6532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53566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9D1BB-D7B5-03C1-1061-E7248C954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3810" y="299039"/>
            <a:ext cx="10363200" cy="1187570"/>
          </a:xfrm>
        </p:spPr>
        <p:txBody>
          <a:bodyPr>
            <a:normAutofit/>
          </a:bodyPr>
          <a:lstStyle/>
          <a:p>
            <a:r>
              <a:rPr lang="en-CH" dirty="0"/>
              <a:t>Partnerships on OS </a:t>
            </a:r>
            <a:r>
              <a:rPr lang="en-CH" b="1" dirty="0"/>
              <a:t>outside</a:t>
            </a:r>
            <a:r>
              <a:rPr lang="en-CH" dirty="0"/>
              <a:t> physics?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E615CD-6C8F-8934-06A0-8241C7372E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7949" y="1945693"/>
            <a:ext cx="10932114" cy="3382658"/>
          </a:xfrm>
        </p:spPr>
        <p:txBody>
          <a:bodyPr>
            <a:normAutofit/>
          </a:bodyPr>
          <a:lstStyle/>
          <a:p>
            <a:r>
              <a:rPr lang="en-CH" dirty="0">
                <a:latin typeface="+mj-lt"/>
              </a:rPr>
              <a:t>Volvo / Zenseact 		</a:t>
            </a:r>
            <a:r>
              <a:rPr lang="en-CH" dirty="0">
                <a:latin typeface="+mj-lt"/>
                <a:sym typeface="Wingdings" pitchFamily="2" charset="2"/>
              </a:rPr>
              <a:t> build around open source HLS4ML</a:t>
            </a:r>
          </a:p>
          <a:p>
            <a:r>
              <a:rPr lang="en-CH" dirty="0">
                <a:latin typeface="+mj-lt"/>
                <a:sym typeface="Wingdings" pitchFamily="2" charset="2"/>
              </a:rPr>
              <a:t>Jumptrading		 build on top of open source CVMFS</a:t>
            </a:r>
          </a:p>
          <a:p>
            <a:r>
              <a:rPr lang="en-CH" dirty="0">
                <a:latin typeface="+mj-lt"/>
              </a:rPr>
              <a:t>TIND			</a:t>
            </a:r>
            <a:r>
              <a:rPr lang="en-CH" dirty="0">
                <a:latin typeface="+mj-lt"/>
                <a:sym typeface="Wingdings" pitchFamily="2" charset="2"/>
              </a:rPr>
              <a:t> build with open source Invenio</a:t>
            </a:r>
          </a:p>
          <a:p>
            <a:r>
              <a:rPr lang="en-CH" dirty="0">
                <a:latin typeface="+mj-lt"/>
                <a:sym typeface="Wingdings" pitchFamily="2" charset="2"/>
              </a:rPr>
              <a:t>CEVA			 build with open source HSL4ML</a:t>
            </a:r>
          </a:p>
          <a:p>
            <a:r>
              <a:rPr lang="en-CH" dirty="0">
                <a:latin typeface="+mj-lt"/>
              </a:rPr>
              <a:t>Orvium			</a:t>
            </a:r>
            <a:r>
              <a:rPr lang="en-CH" dirty="0">
                <a:latin typeface="+mj-lt"/>
                <a:sym typeface="Wingdings" pitchFamily="2" charset="2"/>
              </a:rPr>
              <a:t> build using open source Zenodo / Invenio</a:t>
            </a:r>
          </a:p>
          <a:p>
            <a:r>
              <a:rPr lang="en-CH" dirty="0">
                <a:latin typeface="+mj-lt"/>
                <a:sym typeface="Wingdings" pitchFamily="2" charset="2"/>
              </a:rPr>
              <a:t>Market Surveillance	 build using open source ROOT</a:t>
            </a:r>
          </a:p>
          <a:p>
            <a:pPr marL="0" indent="0">
              <a:buNone/>
            </a:pPr>
            <a:endParaRPr lang="en-CH" sz="3200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28376342-DCD9-5ECF-6C3B-5BC4CE2345E5}"/>
              </a:ext>
            </a:extLst>
          </p:cNvPr>
          <p:cNvSpPr/>
          <p:nvPr/>
        </p:nvSpPr>
        <p:spPr>
          <a:xfrm>
            <a:off x="1955212" y="5869889"/>
            <a:ext cx="7331664" cy="635902"/>
          </a:xfrm>
          <a:prstGeom prst="roundRect">
            <a:avLst/>
          </a:prstGeom>
          <a:solidFill>
            <a:srgbClr val="9EB7E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3600" b="1" dirty="0"/>
              <a:t>YES WE CAN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B2F8C0-9B33-8C0E-AF60-643042030231}"/>
              </a:ext>
            </a:extLst>
          </p:cNvPr>
          <p:cNvPicPr/>
          <p:nvPr/>
        </p:nvPicPr>
        <p:blipFill>
          <a:blip r:embed="rId2">
            <a:alphaModFix amt="40000"/>
          </a:blip>
          <a:stretch/>
        </p:blipFill>
        <p:spPr>
          <a:xfrm>
            <a:off x="11179890" y="5830720"/>
            <a:ext cx="714240" cy="714240"/>
          </a:xfrm>
          <a:prstGeom prst="rect">
            <a:avLst/>
          </a:prstGeom>
          <a:ln w="0">
            <a:noFill/>
          </a:ln>
          <a:effectLst>
            <a:outerShdw dist="71785" dir="2700000" rotWithShape="0">
              <a:srgbClr val="006064">
                <a:alpha val="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50377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09F2F-2FE4-AE3B-06BF-C7516C9AF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1" y="247014"/>
            <a:ext cx="10363200" cy="1187570"/>
          </a:xfrm>
        </p:spPr>
        <p:txBody>
          <a:bodyPr/>
          <a:lstStyle/>
          <a:p>
            <a:r>
              <a:rPr lang="en-CH" dirty="0"/>
              <a:t>Good for EU and the CERN Member States</a:t>
            </a:r>
          </a:p>
        </p:txBody>
      </p:sp>
      <p:pic>
        <p:nvPicPr>
          <p:cNvPr id="8" name="Picture 7" descr="A stack of coins with euro symbol and arrow&#10;&#10;Description automatically generated">
            <a:extLst>
              <a:ext uri="{FF2B5EF4-FFF2-40B4-BE49-F238E27FC236}">
                <a16:creationId xmlns:a16="http://schemas.microsoft.com/office/drawing/2014/main" id="{0069A6A7-ACEB-EE97-D2D6-7947B1F421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1598" y="1434584"/>
            <a:ext cx="3430402" cy="3085759"/>
          </a:xfrm>
          <a:prstGeom prst="rect">
            <a:avLst/>
          </a:prstGeom>
        </p:spPr>
      </p:pic>
      <p:pic>
        <p:nvPicPr>
          <p:cNvPr id="10" name="Picture 9" descr="A graph and arrow pointing up&#10;&#10;Description automatically generated">
            <a:extLst>
              <a:ext uri="{FF2B5EF4-FFF2-40B4-BE49-F238E27FC236}">
                <a16:creationId xmlns:a16="http://schemas.microsoft.com/office/drawing/2014/main" id="{B874341C-3D1C-EEB3-EDEB-F5401FA321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71451" y="1546230"/>
            <a:ext cx="5438208" cy="555465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F4B88B6-CABA-46E4-C0F7-ACD5EA22BC31}"/>
              </a:ext>
            </a:extLst>
          </p:cNvPr>
          <p:cNvSpPr txBox="1"/>
          <p:nvPr/>
        </p:nvSpPr>
        <p:spPr>
          <a:xfrm>
            <a:off x="5055043" y="1976672"/>
            <a:ext cx="3430401" cy="225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6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European Commission’s study (Sept 2022) concludes that Open Source Software is having a large impact </a:t>
            </a:r>
            <a:br>
              <a:rPr lang="en-US" sz="2600" dirty="0">
                <a:solidFill>
                  <a:schemeClr val="accent1">
                    <a:lumMod val="50000"/>
                  </a:schemeClr>
                </a:solidFill>
                <a:latin typeface="+mj-lt"/>
              </a:rPr>
            </a:br>
            <a:r>
              <a:rPr lang="en-US" sz="26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on European economy</a:t>
            </a:r>
            <a:endParaRPr lang="en-CH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24FB6D76-3DE0-7A9A-4975-28508F776F2C}"/>
              </a:ext>
            </a:extLst>
          </p:cNvPr>
          <p:cNvSpPr/>
          <p:nvPr/>
        </p:nvSpPr>
        <p:spPr>
          <a:xfrm>
            <a:off x="4951319" y="1714501"/>
            <a:ext cx="3506600" cy="2834418"/>
          </a:xfrm>
          <a:prstGeom prst="roundRect">
            <a:avLst>
              <a:gd name="adj" fmla="val 10227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5" name="Picture 4" descr="A stack of coins with euro symbol and arrow&#10;&#10;Description automatically generated">
            <a:extLst>
              <a:ext uri="{FF2B5EF4-FFF2-40B4-BE49-F238E27FC236}">
                <a16:creationId xmlns:a16="http://schemas.microsoft.com/office/drawing/2014/main" id="{C86F59DD-E57C-E7DE-E225-48D96BAD16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74021" y="1546231"/>
            <a:ext cx="3760795" cy="3382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8891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Accelerating Innovation @ CERN | Knowledge Transfer">
            <a:extLst>
              <a:ext uri="{FF2B5EF4-FFF2-40B4-BE49-F238E27FC236}">
                <a16:creationId xmlns:a16="http://schemas.microsoft.com/office/drawing/2014/main" id="{8714C780-2781-82F6-B4A1-3FA56B75C1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520" y="-21773"/>
            <a:ext cx="6879773" cy="6879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401C3D45-5C71-E14D-67C4-A1BD67AA6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5344" y="2342471"/>
            <a:ext cx="3786188" cy="3015342"/>
          </a:xfrm>
        </p:spPr>
        <p:txBody>
          <a:bodyPr>
            <a:normAutofit fontScale="90000"/>
          </a:bodyPr>
          <a:lstStyle/>
          <a:p>
            <a:r>
              <a:rPr lang="en-CH" dirty="0"/>
              <a:t>The OSPO will help in spotting opportunities to create more societal impact!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A4BC01BE-DE1B-3D61-3F80-5992B01F4072}"/>
              </a:ext>
            </a:extLst>
          </p:cNvPr>
          <p:cNvSpPr/>
          <p:nvPr/>
        </p:nvSpPr>
        <p:spPr>
          <a:xfrm>
            <a:off x="1107980" y="1223555"/>
            <a:ext cx="3786187" cy="4134258"/>
          </a:xfrm>
          <a:prstGeom prst="roundRect">
            <a:avLst>
              <a:gd name="adj" fmla="val 10227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04BA407-6653-47B8-C85D-378C84A01C42}"/>
              </a:ext>
            </a:extLst>
          </p:cNvPr>
          <p:cNvPicPr/>
          <p:nvPr/>
        </p:nvPicPr>
        <p:blipFill>
          <a:blip r:embed="rId3">
            <a:alphaModFix amt="40000"/>
          </a:blip>
          <a:stretch/>
        </p:blipFill>
        <p:spPr>
          <a:xfrm>
            <a:off x="2643953" y="1383711"/>
            <a:ext cx="714240" cy="714240"/>
          </a:xfrm>
          <a:prstGeom prst="rect">
            <a:avLst/>
          </a:prstGeom>
          <a:ln w="0">
            <a:noFill/>
          </a:ln>
          <a:effectLst>
            <a:outerShdw dist="71785" dir="2700000" rotWithShape="0">
              <a:srgbClr val="006064">
                <a:alpha val="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01285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8BD7D5-5F39-B8E6-6ECB-3D7108C6D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8824" y="1500188"/>
            <a:ext cx="10363200" cy="3914774"/>
          </a:xfrm>
        </p:spPr>
        <p:txBody>
          <a:bodyPr>
            <a:noAutofit/>
          </a:bodyPr>
          <a:lstStyle/>
          <a:p>
            <a:r>
              <a:rPr lang="en-CH" dirty="0"/>
              <a:t>WHAT IS HAPPENING AROUND US?</a:t>
            </a:r>
            <a:br>
              <a:rPr lang="en-CH" dirty="0"/>
            </a:br>
            <a:br>
              <a:rPr lang="en-CH" dirty="0"/>
            </a:br>
            <a:r>
              <a:rPr lang="en-CH" dirty="0"/>
              <a:t>HOW IS CERN CONTRIBUTING?</a:t>
            </a:r>
            <a:br>
              <a:rPr lang="en-CH" dirty="0"/>
            </a:br>
            <a:br>
              <a:rPr lang="en-CH" dirty="0"/>
            </a:br>
            <a:r>
              <a:rPr lang="en-CH" dirty="0"/>
              <a:t>WHAT IS IN IT FOR YOU?</a:t>
            </a:r>
          </a:p>
        </p:txBody>
      </p:sp>
      <p:pic>
        <p:nvPicPr>
          <p:cNvPr id="3076" name="Picture 4" descr="Vecteur Stock Checkbox set with blank and checked checkbox line art vector  icon for apps and websites | Adobe Stock">
            <a:extLst>
              <a:ext uri="{FF2B5EF4-FFF2-40B4-BE49-F238E27FC236}">
                <a16:creationId xmlns:a16="http://schemas.microsoft.com/office/drawing/2014/main" id="{B07D3658-6B13-3D2F-C041-57AC590F108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1" t="21250" r="54352" b="20937"/>
          <a:stretch/>
        </p:blipFill>
        <p:spPr bwMode="auto">
          <a:xfrm>
            <a:off x="1271588" y="1971676"/>
            <a:ext cx="528638" cy="525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Vecteur Stock Checkbox set with blank and checked checkbox line art vector  icon for apps and websites | Adobe Stock">
            <a:extLst>
              <a:ext uri="{FF2B5EF4-FFF2-40B4-BE49-F238E27FC236}">
                <a16:creationId xmlns:a16="http://schemas.microsoft.com/office/drawing/2014/main" id="{59854CF4-53A3-10D5-6900-9CEFF1E148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1" t="21250" r="54352" b="20937"/>
          <a:stretch/>
        </p:blipFill>
        <p:spPr bwMode="auto">
          <a:xfrm>
            <a:off x="1271588" y="3164682"/>
            <a:ext cx="528638" cy="525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Vecteur Stock Checkbox set with blank and checked checkbox line art vector  icon for apps and websites | Adobe Stock">
            <a:extLst>
              <a:ext uri="{FF2B5EF4-FFF2-40B4-BE49-F238E27FC236}">
                <a16:creationId xmlns:a16="http://schemas.microsoft.com/office/drawing/2014/main" id="{D319CAAC-4E79-50E2-747A-11338836B50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1" t="21250" r="54352" b="20937"/>
          <a:stretch/>
        </p:blipFill>
        <p:spPr bwMode="auto">
          <a:xfrm>
            <a:off x="1271588" y="4357688"/>
            <a:ext cx="528638" cy="525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B7F7643-D1EE-8D0E-EBEF-EDCE39E5A106}"/>
              </a:ext>
            </a:extLst>
          </p:cNvPr>
          <p:cNvSpPr/>
          <p:nvPr/>
        </p:nvSpPr>
        <p:spPr>
          <a:xfrm>
            <a:off x="-200025" y="1443038"/>
            <a:ext cx="11987213" cy="1452333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DAA246-6177-BAC7-29D7-E1E88F6BDC00}"/>
              </a:ext>
            </a:extLst>
          </p:cNvPr>
          <p:cNvSpPr/>
          <p:nvPr/>
        </p:nvSpPr>
        <p:spPr>
          <a:xfrm>
            <a:off x="-200025" y="2594624"/>
            <a:ext cx="11987213" cy="165877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2E205E8-941B-E81C-81D7-C9CF9B133DD6}"/>
              </a:ext>
            </a:extLst>
          </p:cNvPr>
          <p:cNvPicPr/>
          <p:nvPr/>
        </p:nvPicPr>
        <p:blipFill>
          <a:blip r:embed="rId3">
            <a:alphaModFix amt="40000"/>
          </a:blip>
          <a:stretch/>
        </p:blipFill>
        <p:spPr>
          <a:xfrm>
            <a:off x="11179890" y="5830720"/>
            <a:ext cx="714240" cy="714240"/>
          </a:xfrm>
          <a:prstGeom prst="rect">
            <a:avLst/>
          </a:prstGeom>
          <a:ln w="0">
            <a:noFill/>
          </a:ln>
          <a:effectLst>
            <a:outerShdw dist="71785" dir="2700000" rotWithShape="0">
              <a:srgbClr val="006064">
                <a:alpha val="0"/>
              </a:srgbClr>
            </a:outerShdw>
          </a:effectLst>
        </p:spPr>
      </p:pic>
      <p:sp>
        <p:nvSpPr>
          <p:cNvPr id="14" name="Freeform 13">
            <a:extLst>
              <a:ext uri="{FF2B5EF4-FFF2-40B4-BE49-F238E27FC236}">
                <a16:creationId xmlns:a16="http://schemas.microsoft.com/office/drawing/2014/main" id="{B8FF4802-A5A2-D4F3-E8E0-73DFC45D3363}"/>
              </a:ext>
            </a:extLst>
          </p:cNvPr>
          <p:cNvSpPr/>
          <p:nvPr/>
        </p:nvSpPr>
        <p:spPr>
          <a:xfrm>
            <a:off x="-1" y="6366076"/>
            <a:ext cx="10363199" cy="167309"/>
          </a:xfrm>
          <a:custGeom>
            <a:avLst/>
            <a:gdLst/>
            <a:ahLst/>
            <a:cxnLst/>
            <a:rect l="0" t="0" r="r" b="b"/>
            <a:pathLst>
              <a:path w="23671" h="394">
                <a:moveTo>
                  <a:pt x="23400" y="388"/>
                </a:moveTo>
                <a:lnTo>
                  <a:pt x="0" y="394"/>
                </a:lnTo>
                <a:lnTo>
                  <a:pt x="0" y="368"/>
                </a:lnTo>
                <a:lnTo>
                  <a:pt x="0" y="342"/>
                </a:lnTo>
                <a:lnTo>
                  <a:pt x="21332" y="336"/>
                </a:lnTo>
                <a:lnTo>
                  <a:pt x="21568" y="3"/>
                </a:lnTo>
                <a:lnTo>
                  <a:pt x="23671" y="0"/>
                </a:lnTo>
                <a:lnTo>
                  <a:pt x="23400" y="383"/>
                </a:lnTo>
                <a:lnTo>
                  <a:pt x="23400" y="388"/>
                </a:lnTo>
                <a:close/>
              </a:path>
            </a:pathLst>
          </a:custGeom>
          <a:solidFill>
            <a:srgbClr val="92BFC9"/>
          </a:solidFill>
          <a:ln w="0">
            <a:noFill/>
          </a:ln>
        </p:spPr>
        <p:txBody>
          <a:bodyPr lIns="99360" tIns="54360" rIns="99360" bIns="54360" anchor="ctr" anchorCtr="1">
            <a:noAutofit/>
          </a:bodyPr>
          <a:lstStyle/>
          <a:p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4">
            <a:extLst>
              <a:ext uri="{FF2B5EF4-FFF2-40B4-BE49-F238E27FC236}">
                <a16:creationId xmlns:a16="http://schemas.microsoft.com/office/drawing/2014/main" id="{C0ABE409-1227-04E4-05EC-F19C8EFC9292}"/>
              </a:ext>
            </a:extLst>
          </p:cNvPr>
          <p:cNvSpPr txBox="1">
            <a:spLocks/>
          </p:cNvSpPr>
          <p:nvPr/>
        </p:nvSpPr>
        <p:spPr>
          <a:xfrm>
            <a:off x="3895380" y="6546309"/>
            <a:ext cx="4401240" cy="200714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en-CH"/>
            </a:defPPr>
            <a:lvl1pPr marL="0" indent="0" algn="ctr" defTabSz="914400" rtl="0" eaLnBrk="1" latinLnBrk="0" hangingPunct="1">
              <a:buNone/>
              <a:defRPr lang="en-GB" sz="1000" b="0" strike="noStrike" kern="1200" spc="-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Han Dols | OSPO Community Workshop | 2023-11-29</a:t>
            </a:r>
          </a:p>
        </p:txBody>
      </p:sp>
    </p:spTree>
    <p:extLst>
      <p:ext uri="{BB962C8B-B14F-4D97-AF65-F5344CB8AC3E}">
        <p14:creationId xmlns:p14="http://schemas.microsoft.com/office/powerpoint/2010/main" val="3015705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F698FD9-A79B-4C25-605A-1FAEA6695138}"/>
              </a:ext>
            </a:extLst>
          </p:cNvPr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FF0D7CA7-1146-20F5-BD61-635744D213A9}"/>
              </a:ext>
            </a:extLst>
          </p:cNvPr>
          <p:cNvSpPr/>
          <p:nvPr/>
        </p:nvSpPr>
        <p:spPr>
          <a:xfrm>
            <a:off x="400050" y="2964798"/>
            <a:ext cx="11387138" cy="3550920"/>
          </a:xfrm>
          <a:prstGeom prst="roundRect">
            <a:avLst>
              <a:gd name="adj" fmla="val 1151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" name="Shape 159"/>
          <p:cNvSpPr txBox="1">
            <a:spLocks/>
          </p:cNvSpPr>
          <p:nvPr/>
        </p:nvSpPr>
        <p:spPr>
          <a:xfrm>
            <a:off x="1" y="1435743"/>
            <a:ext cx="12192000" cy="1186773"/>
          </a:xfrm>
          <a:prstGeom prst="rect">
            <a:avLst/>
          </a:prstGeom>
          <a:solidFill>
            <a:srgbClr val="C0BFCB"/>
          </a:solidFill>
        </p:spPr>
        <p:txBody>
          <a:bodyPr vert="horz" lIns="0" tIns="0" rIns="0" bIns="0" rtlCol="0" anchor="b" anchorCtr="0">
            <a:noAutofit/>
          </a:bodyPr>
          <a:lstStyle>
            <a:defPPr>
              <a:defRPr lang="fr-FR"/>
            </a:defPPr>
            <a:lvl1pPr algn="ctr" defTabSz="213590">
              <a:lnSpc>
                <a:spcPct val="90000"/>
              </a:lnSpc>
              <a:spcBef>
                <a:spcPct val="0"/>
              </a:spcBef>
              <a:buNone/>
              <a:defRPr sz="3200">
                <a:solidFill>
                  <a:schemeClr val="bg1"/>
                </a:solidFill>
                <a:latin typeface="+mj-lt"/>
                <a:ea typeface="Raleway" charset="0"/>
                <a:cs typeface="Raleway" charset="0"/>
              </a:defRPr>
            </a:lvl1pPr>
          </a:lstStyle>
          <a:p>
            <a:endParaRPr lang="en-GB" sz="2800" dirty="0"/>
          </a:p>
          <a:p>
            <a:r>
              <a:rPr lang="en-GB" sz="2800" dirty="0"/>
              <a:t>First </a:t>
            </a:r>
            <a:r>
              <a:rPr lang="en-US" sz="2800" dirty="0"/>
              <a:t>International Expert Group on Market Surveillance </a:t>
            </a:r>
            <a:r>
              <a:rPr lang="en-GB" sz="2800" dirty="0"/>
              <a:t>hosted at CERN. Program explores CERN knowhow and software (ROOT) to support national banks and regulators in detecting fraud in financial markets.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359ADEF-C683-B449-8671-5A173ECFB9FC}"/>
              </a:ext>
            </a:extLst>
          </p:cNvPr>
          <p:cNvGrpSpPr/>
          <p:nvPr/>
        </p:nvGrpSpPr>
        <p:grpSpPr>
          <a:xfrm>
            <a:off x="9712050" y="496819"/>
            <a:ext cx="2479949" cy="576000"/>
            <a:chOff x="8485551" y="1159075"/>
            <a:chExt cx="2479949" cy="576000"/>
          </a:xfrm>
          <a:solidFill>
            <a:schemeClr val="bg2">
              <a:lumMod val="50000"/>
            </a:schemeClr>
          </a:solidFill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81C2D01-B9C7-5748-AA97-78B2C78662EA}"/>
                </a:ext>
              </a:extLst>
            </p:cNvPr>
            <p:cNvSpPr/>
            <p:nvPr/>
          </p:nvSpPr>
          <p:spPr>
            <a:xfrm>
              <a:off x="8485551" y="1159075"/>
              <a:ext cx="2479949" cy="57600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81280" rIns="142240" bIns="81280" numCol="1" spcCol="1270" anchor="ctr" anchorCtr="0">
              <a:noAutofit/>
            </a:bodyPr>
            <a:lstStyle/>
            <a:p>
              <a:endParaRPr lang="en-CH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A7D2AA2-AA34-8E4B-A042-1EA2119CD9E5}"/>
                </a:ext>
              </a:extLst>
            </p:cNvPr>
            <p:cNvSpPr txBox="1"/>
            <p:nvPr/>
          </p:nvSpPr>
          <p:spPr>
            <a:xfrm>
              <a:off x="8485551" y="1159075"/>
              <a:ext cx="2479949" cy="57600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81280" rIns="142240" bIns="81280" numCol="1" spcCol="1270" anchor="ctr" anchorCtr="0">
              <a:noAutofit/>
            </a:bodyPr>
            <a:lstStyle>
              <a:defPPr>
                <a:defRPr lang="en-CH"/>
              </a:defPPr>
              <a:lvl1pPr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  <a:defRPr sz="2000"/>
              </a:lvl1pPr>
            </a:lstStyle>
            <a:p>
              <a:r>
                <a:rPr lang="en-US"/>
                <a:t>Collaborative R&amp;D</a:t>
              </a:r>
            </a:p>
          </p:txBody>
        </p:sp>
      </p:grpSp>
      <p:pic>
        <p:nvPicPr>
          <p:cNvPr id="1034" name="Picture 10">
            <a:extLst>
              <a:ext uri="{FF2B5EF4-FFF2-40B4-BE49-F238E27FC236}">
                <a16:creationId xmlns:a16="http://schemas.microsoft.com/office/drawing/2014/main" id="{0197E2A8-ACE8-6BEC-4E25-0455BB7BA2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4562" y="5933223"/>
            <a:ext cx="2293495" cy="351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Agency for the Cooperation of Energy Regulators | European Union">
            <a:extLst>
              <a:ext uri="{FF2B5EF4-FFF2-40B4-BE49-F238E27FC236}">
                <a16:creationId xmlns:a16="http://schemas.microsoft.com/office/drawing/2014/main" id="{FBFE0840-B243-0809-CF62-62A46D4226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631" y="4442506"/>
            <a:ext cx="1899085" cy="931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EEX - European Energy Exchange AG: Action Required - Solved: No Update of  Power Futures xlsx Files - MoneyController (ID 6368)">
            <a:extLst>
              <a:ext uri="{FF2B5EF4-FFF2-40B4-BE49-F238E27FC236}">
                <a16:creationId xmlns:a16="http://schemas.microsoft.com/office/drawing/2014/main" id="{71A97667-6F12-3816-053A-AECC73408B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353" y="3220616"/>
            <a:ext cx="1598000" cy="839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The AFM has a new logo">
            <a:extLst>
              <a:ext uri="{FF2B5EF4-FFF2-40B4-BE49-F238E27FC236}">
                <a16:creationId xmlns:a16="http://schemas.microsoft.com/office/drawing/2014/main" id="{0B26C6EA-2BE6-1C4E-AFCA-0290EF18BD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4868" y="3263665"/>
            <a:ext cx="1407314" cy="703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ICE Futures Europe announces changes to ICE Robusta Coffee futures contract  - Comunicaffe International">
            <a:extLst>
              <a:ext uri="{FF2B5EF4-FFF2-40B4-BE49-F238E27FC236}">
                <a16:creationId xmlns:a16="http://schemas.microsoft.com/office/drawing/2014/main" id="{3B56E6CC-4552-8505-3DB8-79B8CD172D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191" y="4092594"/>
            <a:ext cx="2396572" cy="1125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>
            <a:extLst>
              <a:ext uri="{FF2B5EF4-FFF2-40B4-BE49-F238E27FC236}">
                <a16:creationId xmlns:a16="http://schemas.microsoft.com/office/drawing/2014/main" id="{3BED3183-19ED-D8AA-D4DD-9FCEBC6E76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744" y="4309415"/>
            <a:ext cx="2174068" cy="1206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Euronext">
            <a:extLst>
              <a:ext uri="{FF2B5EF4-FFF2-40B4-BE49-F238E27FC236}">
                <a16:creationId xmlns:a16="http://schemas.microsoft.com/office/drawing/2014/main" id="{DCF419BC-16DF-A74D-9A39-DE41FBB1B7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6399" y="2510174"/>
            <a:ext cx="2860040" cy="2145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FSX Trading Hours &amp; Market Holidays [2023]">
            <a:extLst>
              <a:ext uri="{FF2B5EF4-FFF2-40B4-BE49-F238E27FC236}">
                <a16:creationId xmlns:a16="http://schemas.microsoft.com/office/drawing/2014/main" id="{89A8F74B-8C67-52B0-FC19-DA59E514DD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054" y="3298941"/>
            <a:ext cx="3724342" cy="693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Picture 32" descr="Welcome to the Swiss Financial Market Supervisory Authority FINMA | FINMA">
            <a:extLst>
              <a:ext uri="{FF2B5EF4-FFF2-40B4-BE49-F238E27FC236}">
                <a16:creationId xmlns:a16="http://schemas.microsoft.com/office/drawing/2014/main" id="{E8A2608F-60BE-71AB-5B4F-3FC414D34D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054" y="5763254"/>
            <a:ext cx="1946653" cy="444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8" name="Picture 34" descr="In evidenza - CONSOB">
            <a:extLst>
              <a:ext uri="{FF2B5EF4-FFF2-40B4-BE49-F238E27FC236}">
                <a16:creationId xmlns:a16="http://schemas.microsoft.com/office/drawing/2014/main" id="{4EDB4C46-4CB0-C74F-4329-A5FFB0A02B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5601" y="5838246"/>
            <a:ext cx="2777066" cy="543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0" name="Picture 36" descr="SIX Group - The Wealth Mosaic">
            <a:extLst>
              <a:ext uri="{FF2B5EF4-FFF2-40B4-BE49-F238E27FC236}">
                <a16:creationId xmlns:a16="http://schemas.microsoft.com/office/drawing/2014/main" id="{3A327F46-C647-BECA-4E68-C5AB3B5516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4261" y="5764713"/>
            <a:ext cx="1448706" cy="58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2" name="Picture 38" descr="European Securities and Markets Authority (ESMA) logo - European Securities  and Markets Authority - Wikipedia | เทคโนโลยี, สหราชอาณาจักร">
            <a:extLst>
              <a:ext uri="{FF2B5EF4-FFF2-40B4-BE49-F238E27FC236}">
                <a16:creationId xmlns:a16="http://schemas.microsoft.com/office/drawing/2014/main" id="{7A951109-B0EE-1C42-CFFB-8A64BD6C90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4261" y="4227097"/>
            <a:ext cx="3354921" cy="1362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ROOT Logos - ROOT">
            <a:extLst>
              <a:ext uri="{FF2B5EF4-FFF2-40B4-BE49-F238E27FC236}">
                <a16:creationId xmlns:a16="http://schemas.microsoft.com/office/drawing/2014/main" id="{1FFCD859-1E5C-8268-8662-444EB964FE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5858" y="519504"/>
            <a:ext cx="1650930" cy="509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4016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8BD7D5-5F39-B8E6-6ECB-3D7108C6D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3112" y="1470193"/>
            <a:ext cx="10363200" cy="3914774"/>
          </a:xfrm>
        </p:spPr>
        <p:txBody>
          <a:bodyPr>
            <a:noAutofit/>
          </a:bodyPr>
          <a:lstStyle/>
          <a:p>
            <a:r>
              <a:rPr lang="en-CH" dirty="0"/>
              <a:t>WHAT IS HAPPENING AROUND US?</a:t>
            </a:r>
            <a:br>
              <a:rPr lang="en-CH" dirty="0"/>
            </a:br>
            <a:br>
              <a:rPr lang="en-CH" dirty="0"/>
            </a:br>
            <a:r>
              <a:rPr lang="en-CH" dirty="0"/>
              <a:t>HOW IS CERN CONTRIBUTING?</a:t>
            </a:r>
            <a:br>
              <a:rPr lang="en-CH" dirty="0"/>
            </a:br>
            <a:br>
              <a:rPr lang="en-CH" dirty="0"/>
            </a:br>
            <a:r>
              <a:rPr lang="en-CH" dirty="0"/>
              <a:t>WHAT IS IN IT FOR YOU?</a:t>
            </a:r>
          </a:p>
        </p:txBody>
      </p:sp>
      <p:pic>
        <p:nvPicPr>
          <p:cNvPr id="3076" name="Picture 4" descr="Vecteur Stock Checkbox set with blank and checked checkbox line art vector  icon for apps and websites | Adobe Stock">
            <a:extLst>
              <a:ext uri="{FF2B5EF4-FFF2-40B4-BE49-F238E27FC236}">
                <a16:creationId xmlns:a16="http://schemas.microsoft.com/office/drawing/2014/main" id="{B07D3658-6B13-3D2F-C041-57AC590F108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1" t="21250" r="54352" b="20937"/>
          <a:stretch/>
        </p:blipFill>
        <p:spPr bwMode="auto">
          <a:xfrm>
            <a:off x="1271588" y="1971676"/>
            <a:ext cx="528638" cy="525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Vecteur Stock Checkbox set with blank and checked checkbox line art vector  icon for apps and websites | Adobe Stock">
            <a:extLst>
              <a:ext uri="{FF2B5EF4-FFF2-40B4-BE49-F238E27FC236}">
                <a16:creationId xmlns:a16="http://schemas.microsoft.com/office/drawing/2014/main" id="{59854CF4-53A3-10D5-6900-9CEFF1E148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1" t="21250" r="54352" b="20937"/>
          <a:stretch/>
        </p:blipFill>
        <p:spPr bwMode="auto">
          <a:xfrm>
            <a:off x="1271588" y="3164682"/>
            <a:ext cx="528638" cy="525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Vecteur Stock Checkbox set with blank and checked checkbox line art vector  icon for apps and websites | Adobe Stock">
            <a:extLst>
              <a:ext uri="{FF2B5EF4-FFF2-40B4-BE49-F238E27FC236}">
                <a16:creationId xmlns:a16="http://schemas.microsoft.com/office/drawing/2014/main" id="{D319CAAC-4E79-50E2-747A-11338836B50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1" t="21250" r="54352" b="20937"/>
          <a:stretch/>
        </p:blipFill>
        <p:spPr bwMode="auto">
          <a:xfrm>
            <a:off x="1271588" y="4357688"/>
            <a:ext cx="528638" cy="525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7F2DC2F-D51C-F5C9-1080-277B28A445B4}"/>
              </a:ext>
            </a:extLst>
          </p:cNvPr>
          <p:cNvPicPr/>
          <p:nvPr/>
        </p:nvPicPr>
        <p:blipFill>
          <a:blip r:embed="rId3">
            <a:alphaModFix amt="40000"/>
          </a:blip>
          <a:stretch/>
        </p:blipFill>
        <p:spPr>
          <a:xfrm>
            <a:off x="11179890" y="5830720"/>
            <a:ext cx="714240" cy="714240"/>
          </a:xfrm>
          <a:prstGeom prst="rect">
            <a:avLst/>
          </a:prstGeom>
          <a:ln w="0">
            <a:noFill/>
          </a:ln>
          <a:effectLst>
            <a:outerShdw dist="71785" dir="2700000" rotWithShape="0">
              <a:srgbClr val="006064">
                <a:alpha val="0"/>
              </a:srgbClr>
            </a:outerShdw>
          </a:effectLst>
        </p:spPr>
      </p:pic>
      <p:sp>
        <p:nvSpPr>
          <p:cNvPr id="5" name="Freeform 4">
            <a:extLst>
              <a:ext uri="{FF2B5EF4-FFF2-40B4-BE49-F238E27FC236}">
                <a16:creationId xmlns:a16="http://schemas.microsoft.com/office/drawing/2014/main" id="{6C9E5A3B-828E-8033-2C9D-2F5575733CE7}"/>
              </a:ext>
            </a:extLst>
          </p:cNvPr>
          <p:cNvSpPr/>
          <p:nvPr/>
        </p:nvSpPr>
        <p:spPr>
          <a:xfrm>
            <a:off x="-1" y="6366076"/>
            <a:ext cx="10363199" cy="167309"/>
          </a:xfrm>
          <a:custGeom>
            <a:avLst/>
            <a:gdLst/>
            <a:ahLst/>
            <a:cxnLst/>
            <a:rect l="0" t="0" r="r" b="b"/>
            <a:pathLst>
              <a:path w="23671" h="394">
                <a:moveTo>
                  <a:pt x="23400" y="388"/>
                </a:moveTo>
                <a:lnTo>
                  <a:pt x="0" y="394"/>
                </a:lnTo>
                <a:lnTo>
                  <a:pt x="0" y="368"/>
                </a:lnTo>
                <a:lnTo>
                  <a:pt x="0" y="342"/>
                </a:lnTo>
                <a:lnTo>
                  <a:pt x="21332" y="336"/>
                </a:lnTo>
                <a:lnTo>
                  <a:pt x="21568" y="3"/>
                </a:lnTo>
                <a:lnTo>
                  <a:pt x="23671" y="0"/>
                </a:lnTo>
                <a:lnTo>
                  <a:pt x="23400" y="383"/>
                </a:lnTo>
                <a:lnTo>
                  <a:pt x="23400" y="388"/>
                </a:lnTo>
                <a:close/>
              </a:path>
            </a:pathLst>
          </a:custGeom>
          <a:solidFill>
            <a:srgbClr val="92BFC9"/>
          </a:solidFill>
          <a:ln w="0">
            <a:noFill/>
          </a:ln>
        </p:spPr>
        <p:txBody>
          <a:bodyPr lIns="99360" tIns="54360" rIns="99360" bIns="54360" anchor="ctr" anchorCtr="1">
            <a:noAutofit/>
          </a:bodyPr>
          <a:lstStyle/>
          <a:p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4">
            <a:extLst>
              <a:ext uri="{FF2B5EF4-FFF2-40B4-BE49-F238E27FC236}">
                <a16:creationId xmlns:a16="http://schemas.microsoft.com/office/drawing/2014/main" id="{243772C6-BAFC-AFA9-1A38-DEAADA30E44E}"/>
              </a:ext>
            </a:extLst>
          </p:cNvPr>
          <p:cNvSpPr txBox="1">
            <a:spLocks/>
          </p:cNvSpPr>
          <p:nvPr/>
        </p:nvSpPr>
        <p:spPr>
          <a:xfrm>
            <a:off x="3895380" y="6546309"/>
            <a:ext cx="4401240" cy="200714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en-CH"/>
            </a:defPPr>
            <a:lvl1pPr marL="0" indent="0" algn="ctr" defTabSz="914400" rtl="0" eaLnBrk="1" latinLnBrk="0" hangingPunct="1">
              <a:buNone/>
              <a:defRPr lang="en-GB" sz="1000" b="0" strike="noStrike" kern="1200" spc="-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Han Dols | OSPO Community Workshop | 2023-11-29</a:t>
            </a:r>
          </a:p>
        </p:txBody>
      </p:sp>
    </p:spTree>
    <p:extLst>
      <p:ext uri="{BB962C8B-B14F-4D97-AF65-F5344CB8AC3E}">
        <p14:creationId xmlns:p14="http://schemas.microsoft.com/office/powerpoint/2010/main" val="20691000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Shape 159"/>
          <p:cNvSpPr>
            <a:spLocks noGrp="1"/>
          </p:cNvSpPr>
          <p:nvPr>
            <p:ph type="title"/>
          </p:nvPr>
        </p:nvSpPr>
        <p:spPr>
          <a:xfrm>
            <a:off x="0" y="522432"/>
            <a:ext cx="7143750" cy="1501716"/>
          </a:xfrm>
          <a:prstGeom prst="rect">
            <a:avLst/>
          </a:prstGeom>
          <a:solidFill>
            <a:srgbClr val="C0BFCB"/>
          </a:solidFill>
        </p:spPr>
        <p:txBody>
          <a:bodyPr vert="horz" lIns="0" tIns="0" rIns="0" bIns="0" rtlCol="0" anchor="b" anchorCtr="0">
            <a:noAutofit/>
          </a:bodyPr>
          <a:lstStyle/>
          <a:p>
            <a:pPr algn="ctr" defTabSz="213590"/>
            <a:r>
              <a:rPr lang="en-GB" sz="3200" dirty="0">
                <a:solidFill>
                  <a:schemeClr val="bg1"/>
                </a:solidFill>
              </a:rPr>
              <a:t>ZENSEACT (Volvo Cars Company) teamed up with CERN on extremely fast machine learning using FPGAs.</a:t>
            </a:r>
            <a:endParaRPr sz="3200" dirty="0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E83BA71-CFD7-7D4A-820D-DC0C1F021B14}"/>
              </a:ext>
            </a:extLst>
          </p:cNvPr>
          <p:cNvGrpSpPr/>
          <p:nvPr/>
        </p:nvGrpSpPr>
        <p:grpSpPr>
          <a:xfrm>
            <a:off x="9712050" y="496819"/>
            <a:ext cx="2479949" cy="576000"/>
            <a:chOff x="8485551" y="1159075"/>
            <a:chExt cx="2479949" cy="5760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C8041F5-AB57-8B43-99F0-4C350DB82BA6}"/>
                </a:ext>
              </a:extLst>
            </p:cNvPr>
            <p:cNvSpPr/>
            <p:nvPr/>
          </p:nvSpPr>
          <p:spPr>
            <a:xfrm>
              <a:off x="8485551" y="1159075"/>
              <a:ext cx="2479949" cy="576000"/>
            </a:xfrm>
            <a:prstGeom prst="rect">
              <a:avLst/>
            </a:prstGeom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CH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F38B1D6-DB60-9748-8506-079CB78C7D2B}"/>
                </a:ext>
              </a:extLst>
            </p:cNvPr>
            <p:cNvSpPr txBox="1"/>
            <p:nvPr/>
          </p:nvSpPr>
          <p:spPr>
            <a:xfrm>
              <a:off x="8485551" y="1159075"/>
              <a:ext cx="2479949" cy="576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81280" rIns="142240" bIns="8128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 dirty="0"/>
                <a:t>Collaborative R&amp;D</a:t>
              </a:r>
            </a:p>
          </p:txBody>
        </p:sp>
      </p:grpSp>
      <p:pic>
        <p:nvPicPr>
          <p:cNvPr id="5122" name="Picture 2">
            <a:extLst>
              <a:ext uri="{FF2B5EF4-FFF2-40B4-BE49-F238E27FC236}">
                <a16:creationId xmlns:a16="http://schemas.microsoft.com/office/drawing/2014/main" id="{4E266E40-7132-92DD-A830-743833CF04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4264" y="1022745"/>
            <a:ext cx="2577736" cy="1288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6977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5283CD8-9C58-9A45-A3B3-5AA7D97CC14C}"/>
              </a:ext>
            </a:extLst>
          </p:cNvPr>
          <p:cNvSpPr txBox="1"/>
          <p:nvPr/>
        </p:nvSpPr>
        <p:spPr>
          <a:xfrm>
            <a:off x="3704056" y="1563624"/>
            <a:ext cx="5358384" cy="1015663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BIODYNAMO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B10C3C-BE2E-6342-980A-5B9AD3F9561D}"/>
              </a:ext>
            </a:extLst>
          </p:cNvPr>
          <p:cNvSpPr txBox="1"/>
          <p:nvPr/>
        </p:nvSpPr>
        <p:spPr>
          <a:xfrm>
            <a:off x="2810988" y="3740105"/>
            <a:ext cx="7144520" cy="1077218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modular, high-performance, open source</a:t>
            </a:r>
          </a:p>
          <a:p>
            <a:r>
              <a:rPr lang="en-US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agent-based simulation platform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539F0F-4ADE-BA4E-91F8-4AF27C7D4AF3}"/>
              </a:ext>
            </a:extLst>
          </p:cNvPr>
          <p:cNvSpPr txBox="1"/>
          <p:nvPr/>
        </p:nvSpPr>
        <p:spPr>
          <a:xfrm>
            <a:off x="6015078" y="6276685"/>
            <a:ext cx="5872121" cy="338554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A. Raimondo, </a:t>
            </a:r>
            <a:r>
              <a:rPr lang="en-IE" sz="1600" dirty="0">
                <a:solidFill>
                  <a:srgbClr val="002060"/>
                </a:solidFill>
                <a:latin typeface="+mj-lt"/>
              </a:rPr>
              <a:t>CERN &amp; Society Foundation Board Meeting</a:t>
            </a:r>
            <a:r>
              <a:rPr lang="en-US" sz="16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, 26.04.2022</a:t>
            </a:r>
          </a:p>
        </p:txBody>
      </p:sp>
      <p:pic>
        <p:nvPicPr>
          <p:cNvPr id="3074" name="Picture 2" descr="Homepage – Institute for High Performance Computing Systems | ETH Zurich">
            <a:extLst>
              <a:ext uri="{FF2B5EF4-FFF2-40B4-BE49-F238E27FC236}">
                <a16:creationId xmlns:a16="http://schemas.microsoft.com/office/drawing/2014/main" id="{797A5ED0-5887-7FF7-2976-955444E2F6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9A31136F-7406-4C4A-71A5-F526A23B1966}"/>
              </a:ext>
            </a:extLst>
          </p:cNvPr>
          <p:cNvGrpSpPr/>
          <p:nvPr/>
        </p:nvGrpSpPr>
        <p:grpSpPr>
          <a:xfrm>
            <a:off x="9712050" y="590948"/>
            <a:ext cx="2479949" cy="576000"/>
            <a:chOff x="8485551" y="1159075"/>
            <a:chExt cx="2479949" cy="57600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45BAE23-3F1F-68D6-C3D5-F6FE6C01EABD}"/>
                </a:ext>
              </a:extLst>
            </p:cNvPr>
            <p:cNvSpPr/>
            <p:nvPr/>
          </p:nvSpPr>
          <p:spPr>
            <a:xfrm>
              <a:off x="8485551" y="1159075"/>
              <a:ext cx="2479949" cy="576000"/>
            </a:xfrm>
            <a:prstGeom prst="rect">
              <a:avLst/>
            </a:prstGeom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CH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8DCACC6-BE18-BAB1-39CC-7BF4AE7FF66F}"/>
                </a:ext>
              </a:extLst>
            </p:cNvPr>
            <p:cNvSpPr txBox="1"/>
            <p:nvPr/>
          </p:nvSpPr>
          <p:spPr>
            <a:xfrm>
              <a:off x="8485551" y="1159075"/>
              <a:ext cx="2479949" cy="576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81280" rIns="142240" bIns="8128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 dirty="0"/>
                <a:t>Impact Fund</a:t>
              </a:r>
            </a:p>
          </p:txBody>
        </p:sp>
      </p:grpSp>
      <p:sp>
        <p:nvSpPr>
          <p:cNvPr id="8" name="Shape 153">
            <a:extLst>
              <a:ext uri="{FF2B5EF4-FFF2-40B4-BE49-F238E27FC236}">
                <a16:creationId xmlns:a16="http://schemas.microsoft.com/office/drawing/2014/main" id="{B5A35DE4-ABA8-19CB-3222-F66A7B859163}"/>
              </a:ext>
            </a:extLst>
          </p:cNvPr>
          <p:cNvSpPr txBox="1">
            <a:spLocks/>
          </p:cNvSpPr>
          <p:nvPr/>
        </p:nvSpPr>
        <p:spPr>
          <a:xfrm>
            <a:off x="6453051" y="4142911"/>
            <a:ext cx="5738949" cy="1891012"/>
          </a:xfrm>
          <a:prstGeom prst="rect">
            <a:avLst/>
          </a:prstGeom>
          <a:solidFill>
            <a:srgbClr val="C0BFCB"/>
          </a:solidFill>
        </p:spPr>
        <p:txBody>
          <a:bodyPr vert="horz" lIns="0" tIns="0" rIns="0" bIns="0" rtlCol="0" anchor="b" anchorCtr="0">
            <a:noAutofit/>
          </a:bodyPr>
          <a:lstStyle>
            <a:defPPr>
              <a:defRPr lang="fr-FR"/>
            </a:defPPr>
            <a:lvl1pPr algn="ctr" defTabSz="213590">
              <a:lnSpc>
                <a:spcPct val="90000"/>
              </a:lnSpc>
              <a:spcBef>
                <a:spcPct val="0"/>
              </a:spcBef>
              <a:buNone/>
              <a:defRPr sz="3200">
                <a:solidFill>
                  <a:schemeClr val="bg1"/>
                </a:solidFill>
                <a:latin typeface="+mj-lt"/>
                <a:ea typeface="Raleway" charset="0"/>
                <a:cs typeface="Raleway" charset="0"/>
              </a:defRPr>
            </a:lvl1pPr>
          </a:lstStyle>
          <a:p>
            <a:r>
              <a:rPr lang="en-US" dirty="0" err="1"/>
              <a:t>BioDynaMo</a:t>
            </a:r>
            <a:r>
              <a:rPr lang="en-US" dirty="0"/>
              <a:t>: modular, high-performance, agent-based simulation platform, used to simulate cells and tissue.</a:t>
            </a:r>
          </a:p>
        </p:txBody>
      </p:sp>
      <p:pic>
        <p:nvPicPr>
          <p:cNvPr id="9" name="Picture 8" descr="Diagram, venn diagram&#10;&#10;Description automatically generated">
            <a:extLst>
              <a:ext uri="{FF2B5EF4-FFF2-40B4-BE49-F238E27FC236}">
                <a16:creationId xmlns:a16="http://schemas.microsoft.com/office/drawing/2014/main" id="{150D29FC-3D84-B5FE-8B9D-F8F1D9A106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74496" y="541685"/>
            <a:ext cx="5525271" cy="5492239"/>
          </a:xfrm>
          <a:prstGeom prst="rect">
            <a:avLst/>
          </a:prstGeom>
        </p:spPr>
      </p:pic>
      <p:pic>
        <p:nvPicPr>
          <p:cNvPr id="6148" name="Picture 4" descr="BioDynaMo · GitHub">
            <a:extLst>
              <a:ext uri="{FF2B5EF4-FFF2-40B4-BE49-F238E27FC236}">
                <a16:creationId xmlns:a16="http://schemas.microsoft.com/office/drawing/2014/main" id="{E3CB6A59-D12B-38D9-3576-74FC5E2CC4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0973" y="1323969"/>
            <a:ext cx="1494971" cy="1494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E649BC82-798B-9048-B368-F0D867C5C2EE}"/>
              </a:ext>
            </a:extLst>
          </p:cNvPr>
          <p:cNvSpPr/>
          <p:nvPr/>
        </p:nvSpPr>
        <p:spPr>
          <a:xfrm>
            <a:off x="656056" y="590948"/>
            <a:ext cx="1760573" cy="57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18154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CernVM-FS tutorial">
            <a:extLst>
              <a:ext uri="{FF2B5EF4-FFF2-40B4-BE49-F238E27FC236}">
                <a16:creationId xmlns:a16="http://schemas.microsoft.com/office/drawing/2014/main" id="{92F38328-D432-DF26-25B2-9134E66740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" y="2201099"/>
            <a:ext cx="2600549" cy="2972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hape 153">
            <a:extLst>
              <a:ext uri="{FF2B5EF4-FFF2-40B4-BE49-F238E27FC236}">
                <a16:creationId xmlns:a16="http://schemas.microsoft.com/office/drawing/2014/main" id="{77D1D0F8-2895-9D71-24CD-8D48566BF293}"/>
              </a:ext>
            </a:extLst>
          </p:cNvPr>
          <p:cNvSpPr txBox="1">
            <a:spLocks/>
          </p:cNvSpPr>
          <p:nvPr/>
        </p:nvSpPr>
        <p:spPr>
          <a:xfrm>
            <a:off x="3840888" y="2483494"/>
            <a:ext cx="8351111" cy="1891012"/>
          </a:xfrm>
          <a:prstGeom prst="rect">
            <a:avLst/>
          </a:prstGeom>
          <a:solidFill>
            <a:srgbClr val="C0BFCB"/>
          </a:solidFill>
        </p:spPr>
        <p:txBody>
          <a:bodyPr vert="horz" lIns="0" tIns="0" rIns="0" bIns="0" rtlCol="0" anchor="b" anchorCtr="0">
            <a:noAutofit/>
          </a:bodyPr>
          <a:lstStyle>
            <a:defPPr>
              <a:defRPr lang="fr-FR"/>
            </a:defPPr>
            <a:lvl1pPr algn="ctr" defTabSz="213590">
              <a:lnSpc>
                <a:spcPct val="90000"/>
              </a:lnSpc>
              <a:spcBef>
                <a:spcPct val="0"/>
              </a:spcBef>
              <a:buNone/>
              <a:defRPr sz="3200">
                <a:solidFill>
                  <a:schemeClr val="bg1"/>
                </a:solidFill>
                <a:latin typeface="+mj-lt"/>
                <a:ea typeface="Raleway" charset="0"/>
                <a:cs typeface="Raleway" charset="0"/>
              </a:defRPr>
            </a:lvl1pPr>
          </a:lstStyle>
          <a:p>
            <a:r>
              <a:rPr lang="en-US" dirty="0" err="1"/>
              <a:t>CernVM</a:t>
            </a:r>
            <a:r>
              <a:rPr lang="en-US" dirty="0"/>
              <a:t>-FS used by Roche and Jump Trading. Industry is funding activities to help scalability</a:t>
            </a:r>
            <a:br>
              <a:rPr lang="en-US" dirty="0"/>
            </a:br>
            <a:r>
              <a:rPr lang="en-US" dirty="0"/>
              <a:t>and challenges with </a:t>
            </a:r>
            <a:r>
              <a:rPr lang="en-GB" dirty="0"/>
              <a:t>very large applications involving &gt;1 million file</a:t>
            </a:r>
            <a:r>
              <a:rPr lang="en-US" dirty="0"/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868CB36-EA22-8528-1B3B-96A149C63BB6}"/>
              </a:ext>
            </a:extLst>
          </p:cNvPr>
          <p:cNvSpPr txBox="1"/>
          <p:nvPr/>
        </p:nvSpPr>
        <p:spPr>
          <a:xfrm>
            <a:off x="9712050" y="590948"/>
            <a:ext cx="2479949" cy="576000"/>
          </a:xfrm>
          <a:prstGeom prst="rect">
            <a:avLst/>
          </a:prstGeom>
          <a:solidFill>
            <a:schemeClr val="accent4"/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42240" tIns="81280" rIns="142240" bIns="8128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kern="1200" dirty="0"/>
              <a:t>Contract Research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EEF235D-359A-0B55-48A0-E0F7B4597E9E}"/>
              </a:ext>
            </a:extLst>
          </p:cNvPr>
          <p:cNvPicPr/>
          <p:nvPr/>
        </p:nvPicPr>
        <p:blipFill>
          <a:blip r:embed="rId3">
            <a:alphaModFix amt="40000"/>
          </a:blip>
          <a:stretch/>
        </p:blipFill>
        <p:spPr>
          <a:xfrm>
            <a:off x="11179890" y="5830720"/>
            <a:ext cx="714240" cy="714240"/>
          </a:xfrm>
          <a:prstGeom prst="rect">
            <a:avLst/>
          </a:prstGeom>
          <a:ln w="0">
            <a:noFill/>
          </a:ln>
          <a:effectLst>
            <a:outerShdw dist="71785" dir="2700000" rotWithShape="0">
              <a:srgbClr val="006064">
                <a:alpha val="0"/>
              </a:srgbClr>
            </a:outerShdw>
          </a:effectLst>
        </p:spPr>
      </p:pic>
      <p:sp>
        <p:nvSpPr>
          <p:cNvPr id="2" name="Freeform 1">
            <a:extLst>
              <a:ext uri="{FF2B5EF4-FFF2-40B4-BE49-F238E27FC236}">
                <a16:creationId xmlns:a16="http://schemas.microsoft.com/office/drawing/2014/main" id="{18C6E7A1-24BF-FFD2-9DEF-62801142E5E0}"/>
              </a:ext>
            </a:extLst>
          </p:cNvPr>
          <p:cNvSpPr/>
          <p:nvPr/>
        </p:nvSpPr>
        <p:spPr>
          <a:xfrm>
            <a:off x="-1" y="6366076"/>
            <a:ext cx="10363199" cy="167309"/>
          </a:xfrm>
          <a:custGeom>
            <a:avLst/>
            <a:gdLst/>
            <a:ahLst/>
            <a:cxnLst/>
            <a:rect l="0" t="0" r="r" b="b"/>
            <a:pathLst>
              <a:path w="23671" h="394">
                <a:moveTo>
                  <a:pt x="23400" y="388"/>
                </a:moveTo>
                <a:lnTo>
                  <a:pt x="0" y="394"/>
                </a:lnTo>
                <a:lnTo>
                  <a:pt x="0" y="368"/>
                </a:lnTo>
                <a:lnTo>
                  <a:pt x="0" y="342"/>
                </a:lnTo>
                <a:lnTo>
                  <a:pt x="21332" y="336"/>
                </a:lnTo>
                <a:lnTo>
                  <a:pt x="21568" y="3"/>
                </a:lnTo>
                <a:lnTo>
                  <a:pt x="23671" y="0"/>
                </a:lnTo>
                <a:lnTo>
                  <a:pt x="23400" y="383"/>
                </a:lnTo>
                <a:lnTo>
                  <a:pt x="23400" y="388"/>
                </a:lnTo>
                <a:close/>
              </a:path>
            </a:pathLst>
          </a:custGeom>
          <a:solidFill>
            <a:srgbClr val="92BFC9"/>
          </a:solidFill>
          <a:ln w="0">
            <a:noFill/>
          </a:ln>
        </p:spPr>
        <p:txBody>
          <a:bodyPr lIns="99360" tIns="54360" rIns="99360" bIns="54360" anchor="ctr" anchorCtr="1">
            <a:noAutofit/>
          </a:bodyPr>
          <a:lstStyle/>
          <a:p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4">
            <a:extLst>
              <a:ext uri="{FF2B5EF4-FFF2-40B4-BE49-F238E27FC236}">
                <a16:creationId xmlns:a16="http://schemas.microsoft.com/office/drawing/2014/main" id="{8F31E3B9-D321-B396-0157-C15A58D33E27}"/>
              </a:ext>
            </a:extLst>
          </p:cNvPr>
          <p:cNvSpPr txBox="1">
            <a:spLocks/>
          </p:cNvSpPr>
          <p:nvPr/>
        </p:nvSpPr>
        <p:spPr>
          <a:xfrm>
            <a:off x="3895380" y="6546309"/>
            <a:ext cx="4401240" cy="200714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en-CH"/>
            </a:defPPr>
            <a:lvl1pPr marL="0" indent="0" algn="ctr" defTabSz="914400" rtl="0" eaLnBrk="1" latinLnBrk="0" hangingPunct="1">
              <a:buNone/>
              <a:defRPr lang="en-GB" sz="1000" b="0" strike="noStrike" kern="1200" spc="-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Han Dols | OSPO Community Workshop | 2023-11-29</a:t>
            </a:r>
          </a:p>
        </p:txBody>
      </p:sp>
    </p:spTree>
    <p:extLst>
      <p:ext uri="{BB962C8B-B14F-4D97-AF65-F5344CB8AC3E}">
        <p14:creationId xmlns:p14="http://schemas.microsoft.com/office/powerpoint/2010/main" val="820743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The UK to end plastic pollution by 2040 | Open Access Government">
            <a:extLst>
              <a:ext uri="{FF2B5EF4-FFF2-40B4-BE49-F238E27FC236}">
                <a16:creationId xmlns:a16="http://schemas.microsoft.com/office/drawing/2014/main" id="{310E2ECB-98CC-483F-0713-5C46919F23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" name="Shape 153"/>
          <p:cNvSpPr>
            <a:spLocks noGrp="1"/>
          </p:cNvSpPr>
          <p:nvPr>
            <p:ph type="title" idx="4294967295"/>
          </p:nvPr>
        </p:nvSpPr>
        <p:spPr>
          <a:xfrm>
            <a:off x="0" y="4414838"/>
            <a:ext cx="10787063" cy="1485900"/>
          </a:xfrm>
          <a:prstGeom prst="rect">
            <a:avLst/>
          </a:prstGeom>
          <a:solidFill>
            <a:srgbClr val="C0BFCB"/>
          </a:solidFill>
        </p:spPr>
        <p:txBody>
          <a:bodyPr vert="horz" lIns="0" tIns="0" rIns="0" bIns="0" rtlCol="0" anchor="b" anchorCtr="0">
            <a:noAutofit/>
          </a:bodyPr>
          <a:lstStyle/>
          <a:p>
            <a:pPr algn="ctr" defTabSz="213590"/>
            <a:r>
              <a:rPr lang="en-US" sz="3200" dirty="0">
                <a:solidFill>
                  <a:schemeClr val="bg1"/>
                </a:solidFill>
              </a:rPr>
              <a:t>Edge </a:t>
            </a:r>
            <a:r>
              <a:rPr lang="en-US" sz="3200" dirty="0" err="1">
                <a:solidFill>
                  <a:schemeClr val="bg1"/>
                </a:solidFill>
              </a:rPr>
              <a:t>SpAIce</a:t>
            </a:r>
            <a:r>
              <a:rPr lang="en-US" sz="3200" dirty="0">
                <a:solidFill>
                  <a:schemeClr val="bg1"/>
                </a:solidFill>
              </a:rPr>
              <a:t> EU program: extremely efficient Deep Neural Network (DNN) deployment "at the edge”, used for monitoring marine plastic litter from satellites</a:t>
            </a:r>
            <a:endParaRPr sz="3200" dirty="0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4F2612F-CA66-A6A3-AA9A-7C28C7D13F9A}"/>
              </a:ext>
            </a:extLst>
          </p:cNvPr>
          <p:cNvGrpSpPr/>
          <p:nvPr/>
        </p:nvGrpSpPr>
        <p:grpSpPr>
          <a:xfrm>
            <a:off x="-121023" y="511376"/>
            <a:ext cx="2479949" cy="576000"/>
            <a:chOff x="2831266" y="1159075"/>
            <a:chExt cx="2479949" cy="5760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EDEB20B-61B9-403A-DFE9-AD7B88C14CC1}"/>
                </a:ext>
              </a:extLst>
            </p:cNvPr>
            <p:cNvSpPr/>
            <p:nvPr/>
          </p:nvSpPr>
          <p:spPr>
            <a:xfrm>
              <a:off x="2831266" y="1159075"/>
              <a:ext cx="2479949" cy="576000"/>
            </a:xfrm>
            <a:prstGeom prst="rect">
              <a:avLst/>
            </a:prstGeom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CH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C53237D-81DC-7708-00CD-8EAF35D28FEC}"/>
                </a:ext>
              </a:extLst>
            </p:cNvPr>
            <p:cNvSpPr txBox="1"/>
            <p:nvPr/>
          </p:nvSpPr>
          <p:spPr>
            <a:xfrm>
              <a:off x="2831266" y="1159075"/>
              <a:ext cx="2479949" cy="576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81280" rIns="142240" bIns="8128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 dirty="0"/>
                <a:t>EU Project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9775506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DC9009E-2AAA-5F17-A598-EA6C004BB577}"/>
              </a:ext>
            </a:extLst>
          </p:cNvPr>
          <p:cNvSpPr/>
          <p:nvPr/>
        </p:nvSpPr>
        <p:spPr>
          <a:xfrm>
            <a:off x="4572000" y="2793125"/>
            <a:ext cx="6574971" cy="2103120"/>
          </a:xfrm>
          <a:prstGeom prst="roundRect">
            <a:avLst/>
          </a:prstGeom>
          <a:solidFill>
            <a:srgbClr val="4D444E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17CA61B-FE1A-774F-8B47-D7D6A91760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And not just software</a:t>
            </a:r>
          </a:p>
        </p:txBody>
      </p:sp>
      <p:pic>
        <p:nvPicPr>
          <p:cNvPr id="3074" name="Picture 2" descr="CERN Open Hardware License approved by OSI – OSH Park">
            <a:extLst>
              <a:ext uri="{FF2B5EF4-FFF2-40B4-BE49-F238E27FC236}">
                <a16:creationId xmlns:a16="http://schemas.microsoft.com/office/drawing/2014/main" id="{F4467304-B23F-E476-D8C5-4176D00663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029" y="2559171"/>
            <a:ext cx="25654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AB170E7-FCC5-69A6-8F75-FBBB40DEB2CE}"/>
              </a:ext>
            </a:extLst>
          </p:cNvPr>
          <p:cNvSpPr txBox="1"/>
          <p:nvPr/>
        </p:nvSpPr>
        <p:spPr>
          <a:xfrm>
            <a:off x="4839787" y="2936744"/>
            <a:ext cx="6175875" cy="18651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GB" sz="3200" dirty="0">
                <a:solidFill>
                  <a:schemeClr val="bg1"/>
                </a:solidFill>
                <a:latin typeface="+mj-lt"/>
              </a:rPr>
              <a:t>CERN Open Hardware Licence 2.0: family of licences that governs the use, copying, modification and distribution of hardware designs.</a:t>
            </a:r>
            <a:endParaRPr lang="en-CH" sz="32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6A79B43-F2A5-1F06-7060-38D9F19EF95B}"/>
              </a:ext>
            </a:extLst>
          </p:cNvPr>
          <p:cNvPicPr/>
          <p:nvPr/>
        </p:nvPicPr>
        <p:blipFill>
          <a:blip r:embed="rId3">
            <a:alphaModFix amt="40000"/>
          </a:blip>
          <a:stretch/>
        </p:blipFill>
        <p:spPr>
          <a:xfrm>
            <a:off x="11179890" y="5830720"/>
            <a:ext cx="714240" cy="714240"/>
          </a:xfrm>
          <a:prstGeom prst="rect">
            <a:avLst/>
          </a:prstGeom>
          <a:ln w="0">
            <a:noFill/>
          </a:ln>
          <a:effectLst>
            <a:outerShdw dist="71785" dir="2700000" rotWithShape="0">
              <a:srgbClr val="006064">
                <a:alpha val="0"/>
              </a:srgbClr>
            </a:outerShdw>
          </a:effectLst>
        </p:spPr>
      </p:pic>
      <p:sp>
        <p:nvSpPr>
          <p:cNvPr id="4" name="Freeform 3">
            <a:extLst>
              <a:ext uri="{FF2B5EF4-FFF2-40B4-BE49-F238E27FC236}">
                <a16:creationId xmlns:a16="http://schemas.microsoft.com/office/drawing/2014/main" id="{81295358-CE0E-5A0E-448A-0C0998676986}"/>
              </a:ext>
            </a:extLst>
          </p:cNvPr>
          <p:cNvSpPr/>
          <p:nvPr/>
        </p:nvSpPr>
        <p:spPr>
          <a:xfrm>
            <a:off x="-1" y="6366076"/>
            <a:ext cx="10363199" cy="167309"/>
          </a:xfrm>
          <a:custGeom>
            <a:avLst/>
            <a:gdLst/>
            <a:ahLst/>
            <a:cxnLst/>
            <a:rect l="0" t="0" r="r" b="b"/>
            <a:pathLst>
              <a:path w="23671" h="394">
                <a:moveTo>
                  <a:pt x="23400" y="388"/>
                </a:moveTo>
                <a:lnTo>
                  <a:pt x="0" y="394"/>
                </a:lnTo>
                <a:lnTo>
                  <a:pt x="0" y="368"/>
                </a:lnTo>
                <a:lnTo>
                  <a:pt x="0" y="342"/>
                </a:lnTo>
                <a:lnTo>
                  <a:pt x="21332" y="336"/>
                </a:lnTo>
                <a:lnTo>
                  <a:pt x="21568" y="3"/>
                </a:lnTo>
                <a:lnTo>
                  <a:pt x="23671" y="0"/>
                </a:lnTo>
                <a:lnTo>
                  <a:pt x="23400" y="383"/>
                </a:lnTo>
                <a:lnTo>
                  <a:pt x="23400" y="388"/>
                </a:lnTo>
                <a:close/>
              </a:path>
            </a:pathLst>
          </a:custGeom>
          <a:solidFill>
            <a:srgbClr val="92BFC9"/>
          </a:solidFill>
          <a:ln w="0">
            <a:noFill/>
          </a:ln>
        </p:spPr>
        <p:txBody>
          <a:bodyPr lIns="99360" tIns="54360" rIns="99360" bIns="54360" anchor="ctr" anchorCtr="1">
            <a:noAutofit/>
          </a:bodyPr>
          <a:lstStyle/>
          <a:p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4">
            <a:extLst>
              <a:ext uri="{FF2B5EF4-FFF2-40B4-BE49-F238E27FC236}">
                <a16:creationId xmlns:a16="http://schemas.microsoft.com/office/drawing/2014/main" id="{DF8F51DE-9D7A-C936-DFDA-D2D3C80BE4D0}"/>
              </a:ext>
            </a:extLst>
          </p:cNvPr>
          <p:cNvSpPr txBox="1">
            <a:spLocks/>
          </p:cNvSpPr>
          <p:nvPr/>
        </p:nvSpPr>
        <p:spPr>
          <a:xfrm>
            <a:off x="3895380" y="6546309"/>
            <a:ext cx="4401240" cy="200714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en-CH"/>
            </a:defPPr>
            <a:lvl1pPr marL="0" indent="0" algn="ctr" defTabSz="914400" rtl="0" eaLnBrk="1" latinLnBrk="0" hangingPunct="1">
              <a:buNone/>
              <a:defRPr lang="en-GB" sz="1000" b="0" strike="noStrike" kern="1200" spc="-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Han Dols | OSPO Community Workshop | 2023-11-29</a:t>
            </a:r>
          </a:p>
        </p:txBody>
      </p:sp>
    </p:spTree>
    <p:extLst>
      <p:ext uri="{BB962C8B-B14F-4D97-AF65-F5344CB8AC3E}">
        <p14:creationId xmlns:p14="http://schemas.microsoft.com/office/powerpoint/2010/main" val="41206642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96FC3-F069-ECBA-DC13-4C12464B312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F95A62-0A85-4EEA-C17A-19BD7DA5133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A8812B7A-1B5F-664E-8AA9-8F3464B031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08DDC2DA-19B2-C5EB-2216-AF852961F3BA}"/>
              </a:ext>
            </a:extLst>
          </p:cNvPr>
          <p:cNvGrpSpPr/>
          <p:nvPr/>
        </p:nvGrpSpPr>
        <p:grpSpPr>
          <a:xfrm>
            <a:off x="9712051" y="5735637"/>
            <a:ext cx="2479949" cy="576000"/>
            <a:chOff x="2831266" y="1159075"/>
            <a:chExt cx="2479949" cy="576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CCBF834-636F-B386-C2E5-66886BFE89A4}"/>
                </a:ext>
              </a:extLst>
            </p:cNvPr>
            <p:cNvSpPr/>
            <p:nvPr/>
          </p:nvSpPr>
          <p:spPr>
            <a:xfrm>
              <a:off x="2831266" y="1159075"/>
              <a:ext cx="2479949" cy="576000"/>
            </a:xfrm>
            <a:prstGeom prst="rect">
              <a:avLst/>
            </a:prstGeom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CH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0B3A0D8-BEBC-582F-30EB-4488ACCD27F9}"/>
                </a:ext>
              </a:extLst>
            </p:cNvPr>
            <p:cNvSpPr txBox="1"/>
            <p:nvPr/>
          </p:nvSpPr>
          <p:spPr>
            <a:xfrm>
              <a:off x="2831266" y="1159075"/>
              <a:ext cx="2479949" cy="576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81280" rIns="142240" bIns="8128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 dirty="0"/>
                <a:t>Open Source</a:t>
              </a:r>
            </a:p>
          </p:txBody>
        </p:sp>
      </p:grpSp>
      <p:sp>
        <p:nvSpPr>
          <p:cNvPr id="7" name="Shape 159">
            <a:extLst>
              <a:ext uri="{FF2B5EF4-FFF2-40B4-BE49-F238E27FC236}">
                <a16:creationId xmlns:a16="http://schemas.microsoft.com/office/drawing/2014/main" id="{3CD3E90E-4804-C4CB-AEB0-C113989250D1}"/>
              </a:ext>
            </a:extLst>
          </p:cNvPr>
          <p:cNvSpPr txBox="1">
            <a:spLocks/>
          </p:cNvSpPr>
          <p:nvPr/>
        </p:nvSpPr>
        <p:spPr>
          <a:xfrm>
            <a:off x="0" y="1401763"/>
            <a:ext cx="9712051" cy="1349439"/>
          </a:xfrm>
          <a:prstGeom prst="rect">
            <a:avLst/>
          </a:prstGeom>
          <a:solidFill>
            <a:srgbClr val="C0BFCB"/>
          </a:solidFill>
        </p:spPr>
        <p:txBody>
          <a:bodyPr vert="horz" lIns="0" tIns="0" rIns="0" bIns="0" rtlCol="0" anchor="b" anchorCtr="0">
            <a:noAutofit/>
          </a:bodyPr>
          <a:lstStyle>
            <a:lvl1pPr algn="ctr" defTabSz="213590">
              <a:lnSpc>
                <a:spcPct val="90000"/>
              </a:lnSpc>
              <a:spcBef>
                <a:spcPct val="0"/>
              </a:spcBef>
              <a:buNone/>
              <a:defRPr sz="3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Frankfurt Stock Exchange is using CERN’s White Rabbit technology to synchronize timing in their trading infrastructure to less than a nanosecond.</a:t>
            </a:r>
          </a:p>
        </p:txBody>
      </p:sp>
    </p:spTree>
    <p:extLst>
      <p:ext uri="{BB962C8B-B14F-4D97-AF65-F5344CB8AC3E}">
        <p14:creationId xmlns:p14="http://schemas.microsoft.com/office/powerpoint/2010/main" val="1034113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blue and white logo&#10;&#10;Description automatically generated">
            <a:extLst>
              <a:ext uri="{FF2B5EF4-FFF2-40B4-BE49-F238E27FC236}">
                <a16:creationId xmlns:a16="http://schemas.microsoft.com/office/drawing/2014/main" id="{17887FD5-409B-2588-D491-ACD51803C8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39339" y="0"/>
            <a:ext cx="14289580" cy="694944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08DDC2DA-19B2-C5EB-2216-AF852961F3BA}"/>
              </a:ext>
            </a:extLst>
          </p:cNvPr>
          <p:cNvGrpSpPr/>
          <p:nvPr/>
        </p:nvGrpSpPr>
        <p:grpSpPr>
          <a:xfrm>
            <a:off x="10012493" y="812700"/>
            <a:ext cx="2506852" cy="598089"/>
            <a:chOff x="3131708" y="-3750799"/>
            <a:chExt cx="2506852" cy="598089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CCBF834-636F-B386-C2E5-66886BFE89A4}"/>
                </a:ext>
              </a:extLst>
            </p:cNvPr>
            <p:cNvSpPr/>
            <p:nvPr/>
          </p:nvSpPr>
          <p:spPr>
            <a:xfrm>
              <a:off x="3158611" y="-3750799"/>
              <a:ext cx="2479949" cy="576000"/>
            </a:xfrm>
            <a:prstGeom prst="rect">
              <a:avLst/>
            </a:prstGeom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CH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0B3A0D8-BEBC-582F-30EB-4488ACCD27F9}"/>
                </a:ext>
              </a:extLst>
            </p:cNvPr>
            <p:cNvSpPr txBox="1"/>
            <p:nvPr/>
          </p:nvSpPr>
          <p:spPr>
            <a:xfrm>
              <a:off x="3131708" y="-3728710"/>
              <a:ext cx="2479949" cy="576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81280" rIns="142240" bIns="8128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 dirty="0"/>
                <a:t>Open Source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A947505B-036F-8E68-CF27-C44358E1A9F2}"/>
              </a:ext>
            </a:extLst>
          </p:cNvPr>
          <p:cNvSpPr/>
          <p:nvPr/>
        </p:nvSpPr>
        <p:spPr>
          <a:xfrm>
            <a:off x="-613954" y="0"/>
            <a:ext cx="2704011" cy="548640"/>
          </a:xfrm>
          <a:prstGeom prst="rect">
            <a:avLst/>
          </a:prstGeom>
          <a:solidFill>
            <a:srgbClr val="002E9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BE1F247-DA76-585F-7968-343AFA0484AC}"/>
              </a:ext>
            </a:extLst>
          </p:cNvPr>
          <p:cNvSpPr/>
          <p:nvPr/>
        </p:nvSpPr>
        <p:spPr>
          <a:xfrm>
            <a:off x="10789920" y="-222069"/>
            <a:ext cx="1963782" cy="770709"/>
          </a:xfrm>
          <a:prstGeom prst="rect">
            <a:avLst/>
          </a:prstGeom>
          <a:solidFill>
            <a:srgbClr val="002E9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Shape 159">
            <a:extLst>
              <a:ext uri="{FF2B5EF4-FFF2-40B4-BE49-F238E27FC236}">
                <a16:creationId xmlns:a16="http://schemas.microsoft.com/office/drawing/2014/main" id="{0BB799C4-8ED8-70B3-5E74-D6CFB3D628EE}"/>
              </a:ext>
            </a:extLst>
          </p:cNvPr>
          <p:cNvSpPr txBox="1">
            <a:spLocks/>
          </p:cNvSpPr>
          <p:nvPr/>
        </p:nvSpPr>
        <p:spPr>
          <a:xfrm>
            <a:off x="-106571" y="274320"/>
            <a:ext cx="4519749" cy="1410789"/>
          </a:xfrm>
          <a:prstGeom prst="rect">
            <a:avLst/>
          </a:prstGeom>
          <a:solidFill>
            <a:srgbClr val="C0BFCB"/>
          </a:solidFill>
        </p:spPr>
        <p:txBody>
          <a:bodyPr vert="horz" lIns="0" tIns="0" rIns="0" bIns="0" rtlCol="0" anchor="b" anchorCtr="0">
            <a:noAutofit/>
          </a:bodyPr>
          <a:lstStyle>
            <a:defPPr>
              <a:defRPr lang="en-CH"/>
            </a:defPPr>
            <a:lvl1pPr algn="ctr" defTabSz="213590">
              <a:lnSpc>
                <a:spcPct val="90000"/>
              </a:lnSpc>
              <a:spcBef>
                <a:spcPct val="0"/>
              </a:spcBef>
              <a:buNone/>
              <a:defRPr sz="3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Together with KT Group new collaboration being shaped, to start 1.1.2024 </a:t>
            </a:r>
          </a:p>
        </p:txBody>
      </p:sp>
    </p:spTree>
    <p:extLst>
      <p:ext uri="{BB962C8B-B14F-4D97-AF65-F5344CB8AC3E}">
        <p14:creationId xmlns:p14="http://schemas.microsoft.com/office/powerpoint/2010/main" val="4054023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logo for a company&#10;&#10;Description automatically generated">
            <a:extLst>
              <a:ext uri="{FF2B5EF4-FFF2-40B4-BE49-F238E27FC236}">
                <a16:creationId xmlns:a16="http://schemas.microsoft.com/office/drawing/2014/main" id="{C5439F35-5A5A-5D70-61FB-4B6EE17F09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48399" y="723372"/>
            <a:ext cx="13288798" cy="5411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2423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03F56422-D7EC-0158-C221-603C5215C30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263" r="34"/>
          <a:stretch/>
        </p:blipFill>
        <p:spPr>
          <a:xfrm>
            <a:off x="-57151" y="1"/>
            <a:ext cx="12306301" cy="8418344"/>
          </a:xfrm>
          <a:prstGeom prst="rect">
            <a:avLst/>
          </a:prstGeom>
        </p:spPr>
      </p:pic>
      <p:sp>
        <p:nvSpPr>
          <p:cNvPr id="9" name="Shape 153">
            <a:extLst>
              <a:ext uri="{FF2B5EF4-FFF2-40B4-BE49-F238E27FC236}">
                <a16:creationId xmlns:a16="http://schemas.microsoft.com/office/drawing/2014/main" id="{0AFB94A0-64AF-C546-8CE1-F9CEA76E4D68}"/>
              </a:ext>
            </a:extLst>
          </p:cNvPr>
          <p:cNvSpPr txBox="1">
            <a:spLocks/>
          </p:cNvSpPr>
          <p:nvPr/>
        </p:nvSpPr>
        <p:spPr>
          <a:xfrm>
            <a:off x="-57151" y="702620"/>
            <a:ext cx="7052019" cy="1003810"/>
          </a:xfrm>
          <a:prstGeom prst="rect">
            <a:avLst/>
          </a:prstGeom>
          <a:solidFill>
            <a:srgbClr val="C0BFCB"/>
          </a:solidFill>
        </p:spPr>
        <p:txBody>
          <a:bodyPr vert="horz" lIns="0" tIns="0" rIns="0" bIns="0" rtlCol="0" anchor="b" anchorCtr="0">
            <a:noAutofit/>
          </a:bodyPr>
          <a:lstStyle>
            <a:lvl1pPr algn="ctr" defTabSz="213590">
              <a:lnSpc>
                <a:spcPct val="90000"/>
              </a:lnSpc>
              <a:spcBef>
                <a:spcPct val="0"/>
              </a:spcBef>
              <a:buNone/>
              <a:defRPr sz="3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Startup TIND: Digital archive, library management and preservation.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F1A23E2-FBFB-19DA-4001-80D454B0C718}"/>
              </a:ext>
            </a:extLst>
          </p:cNvPr>
          <p:cNvGrpSpPr/>
          <p:nvPr/>
        </p:nvGrpSpPr>
        <p:grpSpPr>
          <a:xfrm>
            <a:off x="9712051" y="702620"/>
            <a:ext cx="2537099" cy="576000"/>
            <a:chOff x="8485551" y="1159075"/>
            <a:chExt cx="2537099" cy="57600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5F73AD1-CEB5-1686-E6D7-6CDAC044C267}"/>
                </a:ext>
              </a:extLst>
            </p:cNvPr>
            <p:cNvSpPr/>
            <p:nvPr/>
          </p:nvSpPr>
          <p:spPr>
            <a:xfrm>
              <a:off x="8485551" y="1159075"/>
              <a:ext cx="2479949" cy="576000"/>
            </a:xfrm>
            <a:prstGeom prst="rect">
              <a:avLst/>
            </a:prstGeom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CH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E7462F8-51F6-A85F-A0FE-6D8D132ED514}"/>
                </a:ext>
              </a:extLst>
            </p:cNvPr>
            <p:cNvSpPr txBox="1"/>
            <p:nvPr/>
          </p:nvSpPr>
          <p:spPr>
            <a:xfrm>
              <a:off x="8485551" y="1159075"/>
              <a:ext cx="2537099" cy="576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81280" rIns="142240" bIns="8128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 dirty="0"/>
                <a:t>CERN spin-off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05066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5CF6312C-B0AA-7B2C-BD82-94AA9B4D9E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13" y="0"/>
            <a:ext cx="12159576" cy="6858000"/>
          </a:xfrm>
          <a:prstGeom prst="rect">
            <a:avLst/>
          </a:prstGeom>
        </p:spPr>
      </p:pic>
      <p:sp>
        <p:nvSpPr>
          <p:cNvPr id="4" name="Right Arrow 3">
            <a:extLst>
              <a:ext uri="{FF2B5EF4-FFF2-40B4-BE49-F238E27FC236}">
                <a16:creationId xmlns:a16="http://schemas.microsoft.com/office/drawing/2014/main" id="{AB5838F8-47EC-18B2-1D61-5A8A887A1E93}"/>
              </a:ext>
            </a:extLst>
          </p:cNvPr>
          <p:cNvSpPr/>
          <p:nvPr/>
        </p:nvSpPr>
        <p:spPr>
          <a:xfrm rot="10800000">
            <a:off x="7972425" y="5200651"/>
            <a:ext cx="828675" cy="814387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27A9EAE-CB14-A466-A144-D84A09B31098}"/>
              </a:ext>
            </a:extLst>
          </p:cNvPr>
          <p:cNvSpPr txBox="1"/>
          <p:nvPr/>
        </p:nvSpPr>
        <p:spPr>
          <a:xfrm>
            <a:off x="9001125" y="4638349"/>
            <a:ext cx="258603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dirty="0">
                <a:latin typeface="+mj-lt"/>
              </a:rPr>
              <a:t>Open Source Software and Open Source Hardware included in CERN Venture Connect!</a:t>
            </a:r>
          </a:p>
        </p:txBody>
      </p:sp>
    </p:spTree>
    <p:extLst>
      <p:ext uri="{BB962C8B-B14F-4D97-AF65-F5344CB8AC3E}">
        <p14:creationId xmlns:p14="http://schemas.microsoft.com/office/powerpoint/2010/main" val="3530563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8BD7D5-5F39-B8E6-6ECB-3D7108C6D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3112" y="1470193"/>
            <a:ext cx="10363200" cy="3914774"/>
          </a:xfrm>
        </p:spPr>
        <p:txBody>
          <a:bodyPr>
            <a:noAutofit/>
          </a:bodyPr>
          <a:lstStyle/>
          <a:p>
            <a:r>
              <a:rPr lang="en-CH" dirty="0"/>
              <a:t>WHAT IS HAPPENING AROUND US?</a:t>
            </a:r>
            <a:br>
              <a:rPr lang="en-CH" dirty="0"/>
            </a:br>
            <a:br>
              <a:rPr lang="en-CH" dirty="0"/>
            </a:br>
            <a:r>
              <a:rPr lang="en-CH" dirty="0"/>
              <a:t>HOW IS CERN CONTRIBUTING?</a:t>
            </a:r>
            <a:br>
              <a:rPr lang="en-CH" dirty="0"/>
            </a:br>
            <a:br>
              <a:rPr lang="en-CH" dirty="0"/>
            </a:br>
            <a:r>
              <a:rPr lang="en-CH" dirty="0"/>
              <a:t>WHAT IS IN IT FOR YOU?</a:t>
            </a:r>
          </a:p>
        </p:txBody>
      </p:sp>
      <p:pic>
        <p:nvPicPr>
          <p:cNvPr id="3076" name="Picture 4" descr="Vecteur Stock Checkbox set with blank and checked checkbox line art vector  icon for apps and websites | Adobe Stock">
            <a:extLst>
              <a:ext uri="{FF2B5EF4-FFF2-40B4-BE49-F238E27FC236}">
                <a16:creationId xmlns:a16="http://schemas.microsoft.com/office/drawing/2014/main" id="{B07D3658-6B13-3D2F-C041-57AC590F108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1" t="21250" r="54352" b="20937"/>
          <a:stretch/>
        </p:blipFill>
        <p:spPr bwMode="auto">
          <a:xfrm>
            <a:off x="1271588" y="1971676"/>
            <a:ext cx="528638" cy="525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Vecteur Stock Checkbox set with blank and checked checkbox line art vector  icon for apps and websites | Adobe Stock">
            <a:extLst>
              <a:ext uri="{FF2B5EF4-FFF2-40B4-BE49-F238E27FC236}">
                <a16:creationId xmlns:a16="http://schemas.microsoft.com/office/drawing/2014/main" id="{59854CF4-53A3-10D5-6900-9CEFF1E148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1" t="21250" r="54352" b="20937"/>
          <a:stretch/>
        </p:blipFill>
        <p:spPr bwMode="auto">
          <a:xfrm>
            <a:off x="1271588" y="3164682"/>
            <a:ext cx="528638" cy="525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Vecteur Stock Checkbox set with blank and checked checkbox line art vector  icon for apps and websites | Adobe Stock">
            <a:extLst>
              <a:ext uri="{FF2B5EF4-FFF2-40B4-BE49-F238E27FC236}">
                <a16:creationId xmlns:a16="http://schemas.microsoft.com/office/drawing/2014/main" id="{D319CAAC-4E79-50E2-747A-11338836B50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1" t="21250" r="54352" b="20937"/>
          <a:stretch/>
        </p:blipFill>
        <p:spPr bwMode="auto">
          <a:xfrm>
            <a:off x="1271588" y="4357688"/>
            <a:ext cx="528638" cy="525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B7F7643-D1EE-8D0E-EBEF-EDCE39E5A106}"/>
              </a:ext>
            </a:extLst>
          </p:cNvPr>
          <p:cNvSpPr/>
          <p:nvPr/>
        </p:nvSpPr>
        <p:spPr>
          <a:xfrm>
            <a:off x="-200025" y="2943225"/>
            <a:ext cx="11987213" cy="2612623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7F2DC2F-D51C-F5C9-1080-277B28A445B4}"/>
              </a:ext>
            </a:extLst>
          </p:cNvPr>
          <p:cNvPicPr/>
          <p:nvPr/>
        </p:nvPicPr>
        <p:blipFill>
          <a:blip r:embed="rId3">
            <a:alphaModFix amt="40000"/>
          </a:blip>
          <a:stretch/>
        </p:blipFill>
        <p:spPr>
          <a:xfrm>
            <a:off x="11179890" y="5830720"/>
            <a:ext cx="714240" cy="714240"/>
          </a:xfrm>
          <a:prstGeom prst="rect">
            <a:avLst/>
          </a:prstGeom>
          <a:ln w="0">
            <a:noFill/>
          </a:ln>
          <a:effectLst>
            <a:outerShdw dist="71785" dir="2700000" rotWithShape="0">
              <a:srgbClr val="006064">
                <a:alpha val="0"/>
              </a:srgbClr>
            </a:outerShdw>
          </a:effectLst>
        </p:spPr>
      </p:pic>
      <p:sp>
        <p:nvSpPr>
          <p:cNvPr id="5" name="Freeform 4">
            <a:extLst>
              <a:ext uri="{FF2B5EF4-FFF2-40B4-BE49-F238E27FC236}">
                <a16:creationId xmlns:a16="http://schemas.microsoft.com/office/drawing/2014/main" id="{C7333C6F-165F-9659-2EA8-C5A1F3A0EFA7}"/>
              </a:ext>
            </a:extLst>
          </p:cNvPr>
          <p:cNvSpPr/>
          <p:nvPr/>
        </p:nvSpPr>
        <p:spPr>
          <a:xfrm>
            <a:off x="-1" y="6366076"/>
            <a:ext cx="10363199" cy="167309"/>
          </a:xfrm>
          <a:custGeom>
            <a:avLst/>
            <a:gdLst/>
            <a:ahLst/>
            <a:cxnLst/>
            <a:rect l="0" t="0" r="r" b="b"/>
            <a:pathLst>
              <a:path w="23671" h="394">
                <a:moveTo>
                  <a:pt x="23400" y="388"/>
                </a:moveTo>
                <a:lnTo>
                  <a:pt x="0" y="394"/>
                </a:lnTo>
                <a:lnTo>
                  <a:pt x="0" y="368"/>
                </a:lnTo>
                <a:lnTo>
                  <a:pt x="0" y="342"/>
                </a:lnTo>
                <a:lnTo>
                  <a:pt x="21332" y="336"/>
                </a:lnTo>
                <a:lnTo>
                  <a:pt x="21568" y="3"/>
                </a:lnTo>
                <a:lnTo>
                  <a:pt x="23671" y="0"/>
                </a:lnTo>
                <a:lnTo>
                  <a:pt x="23400" y="383"/>
                </a:lnTo>
                <a:lnTo>
                  <a:pt x="23400" y="388"/>
                </a:lnTo>
                <a:close/>
              </a:path>
            </a:pathLst>
          </a:custGeom>
          <a:solidFill>
            <a:srgbClr val="92BFC9"/>
          </a:solidFill>
          <a:ln w="0">
            <a:noFill/>
          </a:ln>
        </p:spPr>
        <p:txBody>
          <a:bodyPr lIns="99360" tIns="54360" rIns="99360" bIns="54360" anchor="ctr" anchorCtr="1">
            <a:noAutofit/>
          </a:bodyPr>
          <a:lstStyle/>
          <a:p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4">
            <a:extLst>
              <a:ext uri="{FF2B5EF4-FFF2-40B4-BE49-F238E27FC236}">
                <a16:creationId xmlns:a16="http://schemas.microsoft.com/office/drawing/2014/main" id="{56C8C89E-490B-9241-EADB-1ADB463FD01C}"/>
              </a:ext>
            </a:extLst>
          </p:cNvPr>
          <p:cNvSpPr txBox="1">
            <a:spLocks/>
          </p:cNvSpPr>
          <p:nvPr/>
        </p:nvSpPr>
        <p:spPr>
          <a:xfrm>
            <a:off x="3895380" y="6546309"/>
            <a:ext cx="4401240" cy="200714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en-CH"/>
            </a:defPPr>
            <a:lvl1pPr marL="0" indent="0" algn="ctr" defTabSz="914400" rtl="0" eaLnBrk="1" latinLnBrk="0" hangingPunct="1">
              <a:buNone/>
              <a:defRPr lang="en-GB" sz="1000" b="0" strike="noStrike" kern="1200" spc="-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Han Dols | OSPO Community Workshop | 2023-11-29</a:t>
            </a:r>
          </a:p>
        </p:txBody>
      </p:sp>
    </p:spTree>
    <p:extLst>
      <p:ext uri="{BB962C8B-B14F-4D97-AF65-F5344CB8AC3E}">
        <p14:creationId xmlns:p14="http://schemas.microsoft.com/office/powerpoint/2010/main" val="27858240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8E566-AA08-5646-694D-1215F21A7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13482"/>
            <a:ext cx="10515600" cy="1325563"/>
          </a:xfrm>
        </p:spPr>
        <p:txBody>
          <a:bodyPr/>
          <a:lstStyle/>
          <a:p>
            <a:r>
              <a:rPr lang="en-CH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7AB308-B3AE-58B6-62A7-2C8EEF3675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4671" y="1987225"/>
            <a:ext cx="10842658" cy="5496638"/>
          </a:xfrm>
        </p:spPr>
        <p:txBody>
          <a:bodyPr>
            <a:normAutofit/>
          </a:bodyPr>
          <a:lstStyle/>
          <a:p>
            <a:r>
              <a:rPr lang="en-CH" sz="2400" dirty="0">
                <a:latin typeface="+mj-lt"/>
              </a:rPr>
              <a:t>Companies embrace OS: more productivity, innovation and talent attraction</a:t>
            </a:r>
          </a:p>
          <a:p>
            <a:r>
              <a:rPr lang="en-CH" sz="2400" dirty="0">
                <a:latin typeface="+mj-lt"/>
              </a:rPr>
              <a:t>European Commission study: every 1 Euro invested </a:t>
            </a:r>
            <a:r>
              <a:rPr lang="en-CH" sz="2400" dirty="0">
                <a:latin typeface="+mj-lt"/>
                <a:sym typeface="Wingdings" pitchFamily="2" charset="2"/>
              </a:rPr>
              <a:t>brings a</a:t>
            </a:r>
            <a:r>
              <a:rPr lang="en-CH" sz="2400" dirty="0">
                <a:latin typeface="+mj-lt"/>
              </a:rPr>
              <a:t> return of 4-10 Euros</a:t>
            </a:r>
          </a:p>
          <a:p>
            <a:r>
              <a:rPr lang="en-CH" sz="2400" dirty="0">
                <a:latin typeface="+mj-lt"/>
              </a:rPr>
              <a:t>CERN has track record as OS </a:t>
            </a:r>
            <a:r>
              <a:rPr lang="en-GB" sz="2400" dirty="0">
                <a:latin typeface="+mj-lt"/>
              </a:rPr>
              <a:t>software and hardware </a:t>
            </a:r>
            <a:r>
              <a:rPr lang="en-CH" sz="2400" dirty="0">
                <a:latin typeface="+mj-lt"/>
              </a:rPr>
              <a:t>creator and contributor</a:t>
            </a:r>
          </a:p>
          <a:p>
            <a:r>
              <a:rPr lang="en-CH" sz="2400" dirty="0">
                <a:latin typeface="+mj-lt"/>
              </a:rPr>
              <a:t>Many examples of partnerships with CERN OS tech outside High Energy Physics</a:t>
            </a:r>
          </a:p>
          <a:p>
            <a:r>
              <a:rPr lang="en-CH" sz="2400" dirty="0">
                <a:latin typeface="+mj-lt"/>
              </a:rPr>
              <a:t>Open Source Partnerships help knowledge exchange, community building, funding</a:t>
            </a:r>
          </a:p>
          <a:p>
            <a:r>
              <a:rPr lang="en-CH" sz="2400" dirty="0">
                <a:latin typeface="+mj-lt"/>
              </a:rPr>
              <a:t>OSPO &amp; KT Group team up to help create more Open Source Partnerships: reach out!</a:t>
            </a:r>
          </a:p>
          <a:p>
            <a:pPr lvl="2"/>
            <a:endParaRPr lang="en-CH" sz="1600" dirty="0"/>
          </a:p>
          <a:p>
            <a:pPr marL="265176" lvl="1" indent="0">
              <a:buNone/>
            </a:pPr>
            <a:endParaRPr lang="en-CH" sz="1800" dirty="0"/>
          </a:p>
          <a:p>
            <a:pPr marL="265176" lvl="1" indent="0">
              <a:buNone/>
            </a:pPr>
            <a:endParaRPr lang="en-CH" sz="1800" dirty="0"/>
          </a:p>
          <a:p>
            <a:pPr lvl="1"/>
            <a:endParaRPr lang="en-CH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EB2915-BDEC-8AD9-C37F-14BD74D5EBAC}"/>
              </a:ext>
            </a:extLst>
          </p:cNvPr>
          <p:cNvPicPr/>
          <p:nvPr/>
        </p:nvPicPr>
        <p:blipFill>
          <a:blip r:embed="rId2">
            <a:alphaModFix amt="40000"/>
          </a:blip>
          <a:stretch/>
        </p:blipFill>
        <p:spPr>
          <a:xfrm>
            <a:off x="11179890" y="5830720"/>
            <a:ext cx="714240" cy="714240"/>
          </a:xfrm>
          <a:prstGeom prst="rect">
            <a:avLst/>
          </a:prstGeom>
          <a:ln w="0">
            <a:noFill/>
          </a:ln>
          <a:effectLst>
            <a:outerShdw dist="71785" dir="2700000" rotWithShape="0">
              <a:srgbClr val="006064">
                <a:alpha val="0"/>
              </a:srgbClr>
            </a:outerShdw>
          </a:effectLst>
        </p:spPr>
      </p:pic>
      <p:sp>
        <p:nvSpPr>
          <p:cNvPr id="4" name="Freeform 3">
            <a:extLst>
              <a:ext uri="{FF2B5EF4-FFF2-40B4-BE49-F238E27FC236}">
                <a16:creationId xmlns:a16="http://schemas.microsoft.com/office/drawing/2014/main" id="{4A8F0A95-D2D2-930D-B355-EB2F884C2EA4}"/>
              </a:ext>
            </a:extLst>
          </p:cNvPr>
          <p:cNvSpPr/>
          <p:nvPr/>
        </p:nvSpPr>
        <p:spPr>
          <a:xfrm>
            <a:off x="-1" y="6366076"/>
            <a:ext cx="10363199" cy="167309"/>
          </a:xfrm>
          <a:custGeom>
            <a:avLst/>
            <a:gdLst/>
            <a:ahLst/>
            <a:cxnLst/>
            <a:rect l="0" t="0" r="r" b="b"/>
            <a:pathLst>
              <a:path w="23671" h="394">
                <a:moveTo>
                  <a:pt x="23400" y="388"/>
                </a:moveTo>
                <a:lnTo>
                  <a:pt x="0" y="394"/>
                </a:lnTo>
                <a:lnTo>
                  <a:pt x="0" y="368"/>
                </a:lnTo>
                <a:lnTo>
                  <a:pt x="0" y="342"/>
                </a:lnTo>
                <a:lnTo>
                  <a:pt x="21332" y="336"/>
                </a:lnTo>
                <a:lnTo>
                  <a:pt x="21568" y="3"/>
                </a:lnTo>
                <a:lnTo>
                  <a:pt x="23671" y="0"/>
                </a:lnTo>
                <a:lnTo>
                  <a:pt x="23400" y="383"/>
                </a:lnTo>
                <a:lnTo>
                  <a:pt x="23400" y="388"/>
                </a:lnTo>
                <a:close/>
              </a:path>
            </a:pathLst>
          </a:custGeom>
          <a:solidFill>
            <a:srgbClr val="92BFC9"/>
          </a:solidFill>
          <a:ln w="0">
            <a:noFill/>
          </a:ln>
        </p:spPr>
        <p:txBody>
          <a:bodyPr lIns="99360" tIns="54360" rIns="99360" bIns="54360" anchor="ctr" anchorCtr="1">
            <a:noAutofit/>
          </a:bodyPr>
          <a:lstStyle/>
          <a:p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4">
            <a:extLst>
              <a:ext uri="{FF2B5EF4-FFF2-40B4-BE49-F238E27FC236}">
                <a16:creationId xmlns:a16="http://schemas.microsoft.com/office/drawing/2014/main" id="{086D6387-DF8E-68A5-BD9E-B767596D3CCF}"/>
              </a:ext>
            </a:extLst>
          </p:cNvPr>
          <p:cNvSpPr txBox="1">
            <a:spLocks/>
          </p:cNvSpPr>
          <p:nvPr/>
        </p:nvSpPr>
        <p:spPr>
          <a:xfrm>
            <a:off x="3895380" y="6546309"/>
            <a:ext cx="4401240" cy="200714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en-CH"/>
            </a:defPPr>
            <a:lvl1pPr marL="0" indent="0" algn="ctr" defTabSz="914400" rtl="0" eaLnBrk="1" latinLnBrk="0" hangingPunct="1">
              <a:buNone/>
              <a:defRPr lang="en-GB" sz="1000" b="0" strike="noStrike" kern="1200" spc="-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Han Dols | OSPO Community Workshop | 2023-11-29</a:t>
            </a:r>
          </a:p>
        </p:txBody>
      </p:sp>
    </p:spTree>
    <p:extLst>
      <p:ext uri="{BB962C8B-B14F-4D97-AF65-F5344CB8AC3E}">
        <p14:creationId xmlns:p14="http://schemas.microsoft.com/office/powerpoint/2010/main" val="4193317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2954CC-DCB0-5379-5640-B4FC52318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Software technology dominates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16C8D7-5331-7D16-C661-894EE4A7EB66}"/>
              </a:ext>
            </a:extLst>
          </p:cNvPr>
          <p:cNvSpPr txBox="1"/>
          <p:nvPr/>
        </p:nvSpPr>
        <p:spPr>
          <a:xfrm>
            <a:off x="838200" y="2694595"/>
            <a:ext cx="6043613" cy="1798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600" dirty="0">
                <a:latin typeface="+mj-lt"/>
              </a:rPr>
              <a:t>…Everything becomes (became?) digital</a:t>
            </a:r>
            <a:endParaRPr lang="en-CH" sz="2600" dirty="0">
              <a:latin typeface="+mj-lt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GB" sz="2600" dirty="0">
                <a:latin typeface="+mj-lt"/>
              </a:rPr>
              <a:t>…Disruption of traditional industries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CH" sz="2600" dirty="0">
                <a:latin typeface="+mj-lt"/>
              </a:rPr>
              <a:t>…Global access, fast scaling, all connected</a:t>
            </a:r>
          </a:p>
          <a:p>
            <a:endParaRPr lang="en-CH" sz="2400" dirty="0"/>
          </a:p>
        </p:txBody>
      </p:sp>
      <p:pic>
        <p:nvPicPr>
          <p:cNvPr id="1026" name="Picture 2" descr="undefined">
            <a:extLst>
              <a:ext uri="{FF2B5EF4-FFF2-40B4-BE49-F238E27FC236}">
                <a16:creationId xmlns:a16="http://schemas.microsoft.com/office/drawing/2014/main" id="{E662C619-3042-927B-12C2-9E9E2BC5B8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5672" y="2967765"/>
            <a:ext cx="4440553" cy="989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89EE1B5-1E81-A1D0-73AB-B6CA645C3832}"/>
              </a:ext>
            </a:extLst>
          </p:cNvPr>
          <p:cNvPicPr/>
          <p:nvPr/>
        </p:nvPicPr>
        <p:blipFill>
          <a:blip r:embed="rId3">
            <a:alphaModFix amt="40000"/>
          </a:blip>
          <a:stretch/>
        </p:blipFill>
        <p:spPr>
          <a:xfrm>
            <a:off x="11179890" y="5830720"/>
            <a:ext cx="714240" cy="714240"/>
          </a:xfrm>
          <a:prstGeom prst="rect">
            <a:avLst/>
          </a:prstGeom>
          <a:ln w="0">
            <a:noFill/>
          </a:ln>
          <a:effectLst>
            <a:outerShdw dist="71785" dir="2700000" rotWithShape="0">
              <a:srgbClr val="006064">
                <a:alpha val="0"/>
              </a:srgbClr>
            </a:outerShdw>
          </a:effectLst>
        </p:spPr>
      </p:pic>
      <p:sp>
        <p:nvSpPr>
          <p:cNvPr id="4" name="Freeform 3">
            <a:extLst>
              <a:ext uri="{FF2B5EF4-FFF2-40B4-BE49-F238E27FC236}">
                <a16:creationId xmlns:a16="http://schemas.microsoft.com/office/drawing/2014/main" id="{2B70EFEA-87B0-E944-1AC4-AD737C30CDA1}"/>
              </a:ext>
            </a:extLst>
          </p:cNvPr>
          <p:cNvSpPr/>
          <p:nvPr/>
        </p:nvSpPr>
        <p:spPr>
          <a:xfrm>
            <a:off x="-1" y="6366076"/>
            <a:ext cx="10363199" cy="167309"/>
          </a:xfrm>
          <a:custGeom>
            <a:avLst/>
            <a:gdLst/>
            <a:ahLst/>
            <a:cxnLst/>
            <a:rect l="0" t="0" r="r" b="b"/>
            <a:pathLst>
              <a:path w="23671" h="394">
                <a:moveTo>
                  <a:pt x="23400" y="388"/>
                </a:moveTo>
                <a:lnTo>
                  <a:pt x="0" y="394"/>
                </a:lnTo>
                <a:lnTo>
                  <a:pt x="0" y="368"/>
                </a:lnTo>
                <a:lnTo>
                  <a:pt x="0" y="342"/>
                </a:lnTo>
                <a:lnTo>
                  <a:pt x="21332" y="336"/>
                </a:lnTo>
                <a:lnTo>
                  <a:pt x="21568" y="3"/>
                </a:lnTo>
                <a:lnTo>
                  <a:pt x="23671" y="0"/>
                </a:lnTo>
                <a:lnTo>
                  <a:pt x="23400" y="383"/>
                </a:lnTo>
                <a:lnTo>
                  <a:pt x="23400" y="388"/>
                </a:lnTo>
                <a:close/>
              </a:path>
            </a:pathLst>
          </a:custGeom>
          <a:solidFill>
            <a:srgbClr val="92BFC9"/>
          </a:solidFill>
          <a:ln w="0">
            <a:noFill/>
          </a:ln>
        </p:spPr>
        <p:txBody>
          <a:bodyPr lIns="99360" tIns="54360" rIns="99360" bIns="54360" anchor="ctr" anchorCtr="1">
            <a:noAutofit/>
          </a:bodyPr>
          <a:lstStyle/>
          <a:p>
            <a:endParaRPr lang="en-GB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B10A2C45-3B4B-C5DA-4171-D59C3F9A3401}"/>
              </a:ext>
            </a:extLst>
          </p:cNvPr>
          <p:cNvSpPr txBox="1">
            <a:spLocks/>
          </p:cNvSpPr>
          <p:nvPr/>
        </p:nvSpPr>
        <p:spPr>
          <a:xfrm>
            <a:off x="3895380" y="6546309"/>
            <a:ext cx="4401240" cy="200714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en-CH"/>
            </a:defPPr>
            <a:lvl1pPr marL="0" indent="0" algn="ctr" defTabSz="914400" rtl="0" eaLnBrk="1" latinLnBrk="0" hangingPunct="1">
              <a:buNone/>
              <a:defRPr lang="en-GB" sz="1000" b="0" strike="noStrike" kern="1200" spc="-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Han Dols | OSPO Community Workshop | 2023-11-29</a:t>
            </a:r>
          </a:p>
        </p:txBody>
      </p:sp>
    </p:spTree>
    <p:extLst>
      <p:ext uri="{BB962C8B-B14F-4D97-AF65-F5344CB8AC3E}">
        <p14:creationId xmlns:p14="http://schemas.microsoft.com/office/powerpoint/2010/main" val="23095838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artoon of fish eating&#10;&#10;Description automatically generated">
            <a:extLst>
              <a:ext uri="{FF2B5EF4-FFF2-40B4-BE49-F238E27FC236}">
                <a16:creationId xmlns:a16="http://schemas.microsoft.com/office/drawing/2014/main" id="{B35A3DCC-6558-E53B-41F0-75424CF930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62412"/>
            <a:ext cx="12192000" cy="10722483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FE43272-4645-96E5-DA09-4B81D67A0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3013" y="385765"/>
            <a:ext cx="10363200" cy="1187570"/>
          </a:xfrm>
        </p:spPr>
        <p:txBody>
          <a:bodyPr/>
          <a:lstStyle/>
          <a:p>
            <a:r>
              <a:rPr lang="en-CH" dirty="0"/>
              <a:t>Who eats who?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53450AB-1218-A6AB-ECAF-6C924DC112E0}"/>
              </a:ext>
            </a:extLst>
          </p:cNvPr>
          <p:cNvSpPr txBox="1">
            <a:spLocks/>
          </p:cNvSpPr>
          <p:nvPr/>
        </p:nvSpPr>
        <p:spPr>
          <a:xfrm>
            <a:off x="9929813" y="5727580"/>
            <a:ext cx="1676400" cy="118757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H" dirty="0"/>
              <a:t>world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A1083A7-5D78-CA28-C734-7AB8869682E4}"/>
              </a:ext>
            </a:extLst>
          </p:cNvPr>
          <p:cNvSpPr txBox="1">
            <a:spLocks/>
          </p:cNvSpPr>
          <p:nvPr/>
        </p:nvSpPr>
        <p:spPr>
          <a:xfrm>
            <a:off x="7281864" y="5727580"/>
            <a:ext cx="2133600" cy="118757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H" dirty="0"/>
              <a:t>software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FB564A7-DA54-E78B-7F13-B03CD57BC123}"/>
              </a:ext>
            </a:extLst>
          </p:cNvPr>
          <p:cNvSpPr txBox="1">
            <a:spLocks/>
          </p:cNvSpPr>
          <p:nvPr/>
        </p:nvSpPr>
        <p:spPr>
          <a:xfrm>
            <a:off x="3019425" y="5727580"/>
            <a:ext cx="2781299" cy="118757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o</a:t>
            </a:r>
            <a:r>
              <a:rPr lang="en-CH" dirty="0"/>
              <a:t>pen source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A10AD4-8F49-E8A7-F6CA-EF1C0F3D73F2}"/>
              </a:ext>
            </a:extLst>
          </p:cNvPr>
          <p:cNvSpPr/>
          <p:nvPr/>
        </p:nvSpPr>
        <p:spPr>
          <a:xfrm>
            <a:off x="585787" y="1314450"/>
            <a:ext cx="6300788" cy="6015038"/>
          </a:xfrm>
          <a:prstGeom prst="rect">
            <a:avLst/>
          </a:prstGeom>
          <a:solidFill>
            <a:srgbClr val="76C4D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F0A634B-BEF0-807E-C41D-1C0E6C20CC0C}"/>
              </a:ext>
            </a:extLst>
          </p:cNvPr>
          <p:cNvSpPr/>
          <p:nvPr/>
        </p:nvSpPr>
        <p:spPr>
          <a:xfrm>
            <a:off x="3415043" y="1573335"/>
            <a:ext cx="4771362" cy="2132877"/>
          </a:xfrm>
          <a:prstGeom prst="rect">
            <a:avLst/>
          </a:prstGeom>
          <a:solidFill>
            <a:srgbClr val="76C4D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60110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2954CC-DCB0-5379-5640-B4FC52318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Open source adoption is growing everywhere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16C8D7-5331-7D16-C661-894EE4A7EB66}"/>
              </a:ext>
            </a:extLst>
          </p:cNvPr>
          <p:cNvSpPr txBox="1"/>
          <p:nvPr/>
        </p:nvSpPr>
        <p:spPr>
          <a:xfrm>
            <a:off x="531018" y="2669312"/>
            <a:ext cx="11129964" cy="1798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600" dirty="0">
                <a:latin typeface="+mj-lt"/>
              </a:rPr>
              <a:t>… 90% of all companies use open-source components*</a:t>
            </a:r>
            <a:endParaRPr lang="en-CH" sz="2600" dirty="0">
              <a:latin typeface="+mj-lt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GB" sz="2600" dirty="0">
                <a:latin typeface="+mj-lt"/>
              </a:rPr>
              <a:t>… 98% of IT leaders believe OS is at least as secure as proprietary software**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CH" sz="2600" dirty="0">
                <a:latin typeface="+mj-lt"/>
              </a:rPr>
              <a:t>… 80% of IT leaders expect to increase the use of OS software for emerging tech**</a:t>
            </a:r>
          </a:p>
          <a:p>
            <a:endParaRPr lang="en-CH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E1B814E-75A3-6E40-9BE5-87DCE0060331}"/>
              </a:ext>
            </a:extLst>
          </p:cNvPr>
          <p:cNvSpPr txBox="1"/>
          <p:nvPr/>
        </p:nvSpPr>
        <p:spPr>
          <a:xfrm>
            <a:off x="1085850" y="6215063"/>
            <a:ext cx="10787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*	</a:t>
            </a:r>
            <a:r>
              <a:rPr lang="en-GB" sz="1400" dirty="0">
                <a:solidFill>
                  <a:srgbClr val="374151"/>
                </a:solidFill>
                <a:latin typeface="Söhne"/>
              </a:rPr>
              <a:t>“State of Open: The UK in 2021 Phase Three The Values of Open.” October 2021. Open UK. Accessed August 5, 2022.</a:t>
            </a:r>
          </a:p>
          <a:p>
            <a:r>
              <a:rPr lang="en-GB" sz="1400" dirty="0">
                <a:solidFill>
                  <a:srgbClr val="374151"/>
                </a:solidFill>
                <a:latin typeface="Söhne"/>
              </a:rPr>
              <a:t>**	RedHat The State of Enterprise Open Source 2022	</a:t>
            </a:r>
            <a:endParaRPr lang="en-CH" sz="1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0FE1711-A9B1-91D9-0239-21AB8BCA44EA}"/>
              </a:ext>
            </a:extLst>
          </p:cNvPr>
          <p:cNvPicPr/>
          <p:nvPr/>
        </p:nvPicPr>
        <p:blipFill>
          <a:blip r:embed="rId2">
            <a:alphaModFix amt="40000"/>
          </a:blip>
          <a:stretch/>
        </p:blipFill>
        <p:spPr>
          <a:xfrm>
            <a:off x="11179890" y="5830720"/>
            <a:ext cx="714240" cy="714240"/>
          </a:xfrm>
          <a:prstGeom prst="rect">
            <a:avLst/>
          </a:prstGeom>
          <a:ln w="0">
            <a:noFill/>
          </a:ln>
          <a:effectLst>
            <a:outerShdw dist="71785" dir="2700000" rotWithShape="0">
              <a:srgbClr val="006064">
                <a:alpha val="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388022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screenshot of a computer&#10;&#10;Description automatically generated">
            <a:extLst>
              <a:ext uri="{FF2B5EF4-FFF2-40B4-BE49-F238E27FC236}">
                <a16:creationId xmlns:a16="http://schemas.microsoft.com/office/drawing/2014/main" id="{AAA37BA8-E3DD-96B9-2772-7CFEBA9ADC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3204" y="165100"/>
            <a:ext cx="9900496" cy="6527800"/>
          </a:xfr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A785B53-8484-81D7-F168-A5EE460A6E5E}"/>
              </a:ext>
            </a:extLst>
          </p:cNvPr>
          <p:cNvPicPr/>
          <p:nvPr/>
        </p:nvPicPr>
        <p:blipFill>
          <a:blip r:embed="rId3">
            <a:alphaModFix amt="40000"/>
          </a:blip>
          <a:stretch/>
        </p:blipFill>
        <p:spPr>
          <a:xfrm>
            <a:off x="11179890" y="5830720"/>
            <a:ext cx="714240" cy="714240"/>
          </a:xfrm>
          <a:prstGeom prst="rect">
            <a:avLst/>
          </a:prstGeom>
          <a:ln w="0">
            <a:noFill/>
          </a:ln>
          <a:effectLst>
            <a:outerShdw dist="71785" dir="2700000" rotWithShape="0">
              <a:srgbClr val="006064">
                <a:alpha val="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748200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artoon of fish eating&#10;&#10;Description automatically generated">
            <a:extLst>
              <a:ext uri="{FF2B5EF4-FFF2-40B4-BE49-F238E27FC236}">
                <a16:creationId xmlns:a16="http://schemas.microsoft.com/office/drawing/2014/main" id="{B35A3DCC-6558-E53B-41F0-75424CF930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62412"/>
            <a:ext cx="12192000" cy="10722483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FE43272-4645-96E5-DA09-4B81D67A0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3013" y="385765"/>
            <a:ext cx="10363200" cy="1187570"/>
          </a:xfrm>
        </p:spPr>
        <p:txBody>
          <a:bodyPr/>
          <a:lstStyle/>
          <a:p>
            <a:r>
              <a:rPr lang="en-CH" dirty="0"/>
              <a:t>Who eats who?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53450AB-1218-A6AB-ECAF-6C924DC112E0}"/>
              </a:ext>
            </a:extLst>
          </p:cNvPr>
          <p:cNvSpPr txBox="1">
            <a:spLocks/>
          </p:cNvSpPr>
          <p:nvPr/>
        </p:nvSpPr>
        <p:spPr>
          <a:xfrm>
            <a:off x="9929813" y="5727580"/>
            <a:ext cx="1676400" cy="118757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H" dirty="0"/>
              <a:t>world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A1083A7-5D78-CA28-C734-7AB8869682E4}"/>
              </a:ext>
            </a:extLst>
          </p:cNvPr>
          <p:cNvSpPr txBox="1">
            <a:spLocks/>
          </p:cNvSpPr>
          <p:nvPr/>
        </p:nvSpPr>
        <p:spPr>
          <a:xfrm>
            <a:off x="7281864" y="5727580"/>
            <a:ext cx="2133600" cy="118757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H" dirty="0"/>
              <a:t>software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FB564A7-DA54-E78B-7F13-B03CD57BC123}"/>
              </a:ext>
            </a:extLst>
          </p:cNvPr>
          <p:cNvSpPr txBox="1">
            <a:spLocks/>
          </p:cNvSpPr>
          <p:nvPr/>
        </p:nvSpPr>
        <p:spPr>
          <a:xfrm>
            <a:off x="3019425" y="5727580"/>
            <a:ext cx="2781299" cy="118757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o</a:t>
            </a:r>
            <a:r>
              <a:rPr lang="en-CH" dirty="0"/>
              <a:t>pen source</a:t>
            </a:r>
          </a:p>
        </p:txBody>
      </p:sp>
    </p:spTree>
    <p:extLst>
      <p:ext uri="{BB962C8B-B14F-4D97-AF65-F5344CB8AC3E}">
        <p14:creationId xmlns:p14="http://schemas.microsoft.com/office/powerpoint/2010/main" val="30437223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09F2F-2FE4-AE3B-06BF-C7516C9AF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18859"/>
            <a:ext cx="10363200" cy="1187570"/>
          </a:xfrm>
        </p:spPr>
        <p:txBody>
          <a:bodyPr>
            <a:normAutofit/>
          </a:bodyPr>
          <a:lstStyle/>
          <a:p>
            <a:r>
              <a:rPr lang="en-US" dirty="0"/>
              <a:t>What drives these companies?</a:t>
            </a:r>
            <a:endParaRPr lang="en-CH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5DDA39-93FD-BD1A-DB8A-17B9234088E4}"/>
              </a:ext>
            </a:extLst>
          </p:cNvPr>
          <p:cNvSpPr txBox="1"/>
          <p:nvPr/>
        </p:nvSpPr>
        <p:spPr>
          <a:xfrm>
            <a:off x="8353632" y="1606429"/>
            <a:ext cx="3245697" cy="4544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CH" dirty="0">
                <a:latin typeface="+mj-lt"/>
              </a:rPr>
              <a:t>~1000 respondents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GB" dirty="0">
                <a:latin typeface="+mj-lt"/>
              </a:rPr>
              <a:t>~40 different European countries</a:t>
            </a:r>
            <a:endParaRPr lang="en-CH" dirty="0">
              <a:latin typeface="+mj-lt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en-CH" dirty="0">
              <a:latin typeface="+mj-lt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CH" b="1" dirty="0">
                <a:latin typeface="+mj-lt"/>
              </a:rPr>
              <a:t>Sectors:</a:t>
            </a:r>
          </a:p>
          <a:p>
            <a:pPr>
              <a:spcBef>
                <a:spcPts val="500"/>
              </a:spcBef>
            </a:pPr>
            <a:r>
              <a:rPr lang="en-GB" dirty="0">
                <a:latin typeface="+mj-lt"/>
              </a:rPr>
              <a:t>-technical</a:t>
            </a:r>
          </a:p>
          <a:p>
            <a:pPr>
              <a:spcBef>
                <a:spcPts val="500"/>
              </a:spcBef>
            </a:pPr>
            <a:r>
              <a:rPr lang="en-GB" dirty="0">
                <a:latin typeface="+mj-lt"/>
              </a:rPr>
              <a:t>-scientific </a:t>
            </a:r>
          </a:p>
          <a:p>
            <a:pPr>
              <a:spcBef>
                <a:spcPts val="500"/>
              </a:spcBef>
            </a:pPr>
            <a:r>
              <a:rPr lang="en-GB" dirty="0">
                <a:latin typeface="+mj-lt"/>
              </a:rPr>
              <a:t>-manufacturing</a:t>
            </a:r>
          </a:p>
          <a:p>
            <a:pPr>
              <a:spcBef>
                <a:spcPts val="500"/>
              </a:spcBef>
            </a:pPr>
            <a:r>
              <a:rPr lang="en-GB" dirty="0">
                <a:latin typeface="+mj-lt"/>
              </a:rPr>
              <a:t>-public sector</a:t>
            </a:r>
          </a:p>
          <a:p>
            <a:pPr>
              <a:spcBef>
                <a:spcPts val="500"/>
              </a:spcBef>
            </a:pPr>
            <a:r>
              <a:rPr lang="en-GB" dirty="0">
                <a:latin typeface="+mj-lt"/>
              </a:rPr>
              <a:t>-information technology</a:t>
            </a:r>
          </a:p>
          <a:p>
            <a:pPr>
              <a:spcBef>
                <a:spcPts val="500"/>
              </a:spcBef>
            </a:pPr>
            <a:r>
              <a:rPr lang="en-GB" dirty="0">
                <a:latin typeface="+mj-lt"/>
              </a:rPr>
              <a:t>-education</a:t>
            </a:r>
          </a:p>
          <a:p>
            <a:pPr>
              <a:spcBef>
                <a:spcPts val="500"/>
              </a:spcBef>
            </a:pPr>
            <a:r>
              <a:rPr lang="en-GB" dirty="0">
                <a:latin typeface="+mj-lt"/>
              </a:rPr>
              <a:t>-telecommunications</a:t>
            </a:r>
          </a:p>
          <a:p>
            <a:pPr>
              <a:spcBef>
                <a:spcPts val="500"/>
              </a:spcBef>
            </a:pPr>
            <a:r>
              <a:rPr lang="en-GB" dirty="0">
                <a:latin typeface="+mj-lt"/>
              </a:rPr>
              <a:t>-finance</a:t>
            </a:r>
          </a:p>
          <a:p>
            <a:pPr>
              <a:spcBef>
                <a:spcPts val="500"/>
              </a:spcBef>
            </a:pPr>
            <a:r>
              <a:rPr lang="en-GB" dirty="0">
                <a:latin typeface="+mj-lt"/>
              </a:rPr>
              <a:t>-insurance</a:t>
            </a:r>
            <a:endParaRPr lang="en-CH" dirty="0">
              <a:latin typeface="+mj-lt"/>
            </a:endParaRPr>
          </a:p>
        </p:txBody>
      </p:sp>
      <p:pic>
        <p:nvPicPr>
          <p:cNvPr id="8" name="Picture 7" descr="A blue and red cover with white text&#10;&#10;Description automatically generated">
            <a:extLst>
              <a:ext uri="{FF2B5EF4-FFF2-40B4-BE49-F238E27FC236}">
                <a16:creationId xmlns:a16="http://schemas.microsoft.com/office/drawing/2014/main" id="{BD3D3C5E-0831-27B7-3127-714EDFE838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399" y="1606429"/>
            <a:ext cx="7144432" cy="444858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9455FA1-0330-05E9-CD06-EBDA544657D8}"/>
              </a:ext>
            </a:extLst>
          </p:cNvPr>
          <p:cNvPicPr/>
          <p:nvPr/>
        </p:nvPicPr>
        <p:blipFill>
          <a:blip r:embed="rId3">
            <a:alphaModFix amt="40000"/>
          </a:blip>
          <a:stretch/>
        </p:blipFill>
        <p:spPr>
          <a:xfrm>
            <a:off x="11179890" y="5830720"/>
            <a:ext cx="714240" cy="714240"/>
          </a:xfrm>
          <a:prstGeom prst="rect">
            <a:avLst/>
          </a:prstGeom>
          <a:ln w="0">
            <a:noFill/>
          </a:ln>
          <a:effectLst>
            <a:outerShdw dist="71785" dir="2700000" rotWithShape="0">
              <a:srgbClr val="006064">
                <a:alpha val="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084723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17592</TotalTime>
  <Words>838</Words>
  <Application>Microsoft Macintosh PowerPoint</Application>
  <PresentationFormat>Widescreen</PresentationFormat>
  <Paragraphs>104</Paragraphs>
  <Slides>30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Aptos Display</vt:lpstr>
      <vt:lpstr>Arial</vt:lpstr>
      <vt:lpstr>Calibri</vt:lpstr>
      <vt:lpstr>Calibri Light</vt:lpstr>
      <vt:lpstr>Söhne</vt:lpstr>
      <vt:lpstr>Times New Roman</vt:lpstr>
      <vt:lpstr>Office Theme</vt:lpstr>
      <vt:lpstr>OPEN SOURCE PARTNERSHIPS</vt:lpstr>
      <vt:lpstr>WHAT IS HAPPENING AROUND US?  HOW IS CERN CONTRIBUTING?  WHAT IS IN IT FOR YOU?</vt:lpstr>
      <vt:lpstr>WHAT IS HAPPENING AROUND US?  HOW IS CERN CONTRIBUTING?  WHAT IS IN IT FOR YOU?</vt:lpstr>
      <vt:lpstr>Software technology dominates</vt:lpstr>
      <vt:lpstr>Who eats who?</vt:lpstr>
      <vt:lpstr>Open source adoption is growing everywhere</vt:lpstr>
      <vt:lpstr>PowerPoint Presentation</vt:lpstr>
      <vt:lpstr>Who eats who?</vt:lpstr>
      <vt:lpstr>What drives these companies?</vt:lpstr>
      <vt:lpstr>PowerPoint Presentation</vt:lpstr>
      <vt:lpstr>PowerPoint Presentation</vt:lpstr>
      <vt:lpstr>OS helps productivity, innovation &amp; talent attraction</vt:lpstr>
      <vt:lpstr>WHAT IS HAPPENING AROUND US?  HOW IS CERN CONTRIBUTING?  WHAT IS IN IT FOR YOU?</vt:lpstr>
      <vt:lpstr>Inside world of (particle) science: obvious match</vt:lpstr>
      <vt:lpstr>Partnerships on OS outside physics?</vt:lpstr>
      <vt:lpstr>Good for EU and the CERN Member States</vt:lpstr>
      <vt:lpstr>The OSPO will help in spotting opportunities to create more societal impact!</vt:lpstr>
      <vt:lpstr>WHAT IS HAPPENING AROUND US?  HOW IS CERN CONTRIBUTING?  WHAT IS IN IT FOR YOU?</vt:lpstr>
      <vt:lpstr>PowerPoint Presentation</vt:lpstr>
      <vt:lpstr>ZENSEACT (Volvo Cars Company) teamed up with CERN on extremely fast machine learning using FPGAs.</vt:lpstr>
      <vt:lpstr>PowerPoint Presentation</vt:lpstr>
      <vt:lpstr>PowerPoint Presentation</vt:lpstr>
      <vt:lpstr>Edge SpAIce EU program: extremely efficient Deep Neural Network (DNN) deployment "at the edge”, used for monitoring marine plastic litter from satellites</vt:lpstr>
      <vt:lpstr>And not just software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World of Open Source, Industry, OSPOs and… CERN</dc:title>
  <dc:creator>Han Hubert Dols</dc:creator>
  <cp:lastModifiedBy>Han Hubert Dols</cp:lastModifiedBy>
  <cp:revision>26</cp:revision>
  <dcterms:created xsi:type="dcterms:W3CDTF">2023-08-01T13:01:12Z</dcterms:created>
  <dcterms:modified xsi:type="dcterms:W3CDTF">2023-11-29T10:26:43Z</dcterms:modified>
</cp:coreProperties>
</file>