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8.jpg" ContentType="image/tif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54"/>
  </p:notesMasterIdLst>
  <p:handoutMasterIdLst>
    <p:handoutMasterId r:id="rId55"/>
  </p:handoutMasterIdLst>
  <p:sldIdLst>
    <p:sldId id="471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80" r:id="rId11"/>
    <p:sldId id="481" r:id="rId12"/>
    <p:sldId id="517" r:id="rId13"/>
    <p:sldId id="483" r:id="rId14"/>
    <p:sldId id="484" r:id="rId15"/>
    <p:sldId id="485" r:id="rId16"/>
    <p:sldId id="486" r:id="rId17"/>
    <p:sldId id="487" r:id="rId18"/>
    <p:sldId id="488" r:id="rId19"/>
    <p:sldId id="489" r:id="rId20"/>
    <p:sldId id="490" r:id="rId21"/>
    <p:sldId id="491" r:id="rId22"/>
    <p:sldId id="492" r:id="rId23"/>
    <p:sldId id="493" r:id="rId24"/>
    <p:sldId id="494" r:id="rId25"/>
    <p:sldId id="495" r:id="rId26"/>
    <p:sldId id="496" r:id="rId27"/>
    <p:sldId id="497" r:id="rId28"/>
    <p:sldId id="498" r:id="rId29"/>
    <p:sldId id="499" r:id="rId30"/>
    <p:sldId id="500" r:id="rId31"/>
    <p:sldId id="501" r:id="rId32"/>
    <p:sldId id="523" r:id="rId33"/>
    <p:sldId id="502" r:id="rId34"/>
    <p:sldId id="503" r:id="rId35"/>
    <p:sldId id="504" r:id="rId36"/>
    <p:sldId id="505" r:id="rId37"/>
    <p:sldId id="506" r:id="rId38"/>
    <p:sldId id="507" r:id="rId39"/>
    <p:sldId id="508" r:id="rId40"/>
    <p:sldId id="509" r:id="rId41"/>
    <p:sldId id="510" r:id="rId42"/>
    <p:sldId id="519" r:id="rId43"/>
    <p:sldId id="524" r:id="rId44"/>
    <p:sldId id="512" r:id="rId45"/>
    <p:sldId id="520" r:id="rId46"/>
    <p:sldId id="525" r:id="rId47"/>
    <p:sldId id="526" r:id="rId48"/>
    <p:sldId id="515" r:id="rId49"/>
    <p:sldId id="516" r:id="rId50"/>
    <p:sldId id="511" r:id="rId51"/>
    <p:sldId id="513" r:id="rId52"/>
    <p:sldId id="514" r:id="rId53"/>
  </p:sldIdLst>
  <p:sldSz cx="9906000" cy="6858000" type="A4"/>
  <p:notesSz cx="9906000" cy="674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>
          <p15:clr>
            <a:srgbClr val="A4A3A4"/>
          </p15:clr>
        </p15:guide>
        <p15:guide id="2" pos="31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99FF"/>
    <a:srgbClr val="669ACC"/>
    <a:srgbClr val="6799CF"/>
    <a:srgbClr val="385D7A"/>
    <a:srgbClr val="445264"/>
    <a:srgbClr val="A9CFE4"/>
    <a:srgbClr val="FF0000"/>
    <a:srgbClr val="FF9900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260" autoAdjust="0"/>
    <p:restoredTop sz="86411" autoAdjust="0"/>
  </p:normalViewPr>
  <p:slideViewPr>
    <p:cSldViewPr>
      <p:cViewPr varScale="1">
        <p:scale>
          <a:sx n="129" d="100"/>
          <a:sy n="129" d="100"/>
        </p:scale>
        <p:origin x="738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16171"/>
    </p:cViewPr>
  </p:sorterViewPr>
  <p:notesViewPr>
    <p:cSldViewPr>
      <p:cViewPr varScale="1">
        <p:scale>
          <a:sx n="132" d="100"/>
          <a:sy n="132" d="100"/>
        </p:scale>
        <p:origin x="1536" y="102"/>
      </p:cViewPr>
      <p:guideLst>
        <p:guide orient="horz" pos="2124"/>
        <p:guide pos="3120"/>
      </p:guideLst>
    </p:cSldViewPr>
  </p:notesViewPr>
  <p:gridSpacing cx="54863" cy="54863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r>
              <a:rPr lang="en-US"/>
              <a:t>Gueorgui Antchev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3400" y="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0D96736-668A-4B91-BA0B-31049AB7294E}" type="datetime3">
              <a:rPr lang="en-US" smtClean="0"/>
              <a:t>17 July 2024</a:t>
            </a:fld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0715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r>
              <a:rPr lang="en-US" dirty="0"/>
              <a:t>6 May 2013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3400" y="640715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49817229-894B-44D4-8C28-AA2E1545D70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3101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r>
              <a:rPr lang="en-US"/>
              <a:t>Gueorgui Antchev</a:t>
            </a:r>
            <a:endParaRPr 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551494" y="506413"/>
            <a:ext cx="7406505" cy="440160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9371" y="4962877"/>
            <a:ext cx="9326710" cy="13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0715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r>
              <a:rPr lang="en-US" dirty="0"/>
              <a:t>6 May 2013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13400" y="640715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FC60FB5-921F-40B3-B2DC-DD1EA526D3D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5613400" y="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6 May 2013</a:t>
            </a:r>
          </a:p>
        </p:txBody>
      </p:sp>
    </p:spTree>
    <p:extLst>
      <p:ext uri="{BB962C8B-B14F-4D97-AF65-F5344CB8AC3E}">
        <p14:creationId xmlns:p14="http://schemas.microsoft.com/office/powerpoint/2010/main" val="3813985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1"/>
          <p:cNvSpPr>
            <a:spLocks noChangeArrowheads="1"/>
          </p:cNvSpPr>
          <p:nvPr userDrawn="1"/>
        </p:nvSpPr>
        <p:spPr bwMode="auto">
          <a:xfrm>
            <a:off x="70193" y="6518730"/>
            <a:ext cx="2743150" cy="2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l"/>
            <a:r>
              <a:rPr lang="bg-BG" sz="1100" b="1" i="1" dirty="0">
                <a:solidFill>
                  <a:srgbClr val="0033CC"/>
                </a:solidFill>
                <a:effectLst/>
                <a:latin typeface="Cambria" panose="02040503050406030204" pitchFamily="18" charset="0"/>
                <a:cs typeface="Times New Roman" pitchFamily="18" charset="0"/>
              </a:rPr>
              <a:t>Георги</a:t>
            </a:r>
            <a:r>
              <a:rPr lang="bg-BG" sz="1100" b="1" i="1" baseline="0" dirty="0">
                <a:solidFill>
                  <a:srgbClr val="0033CC"/>
                </a:solidFill>
                <a:effectLst/>
                <a:latin typeface="Cambria" panose="02040503050406030204" pitchFamily="18" charset="0"/>
                <a:cs typeface="Times New Roman" pitchFamily="18" charset="0"/>
              </a:rPr>
              <a:t> АНЧЕВ</a:t>
            </a:r>
            <a:r>
              <a:rPr lang="en-GB" sz="1100" b="1" i="1" baseline="0" dirty="0">
                <a:solidFill>
                  <a:srgbClr val="0033CC"/>
                </a:solidFill>
                <a:effectLst/>
                <a:latin typeface="Cambria" panose="02040503050406030204" pitchFamily="18" charset="0"/>
                <a:cs typeface="Times New Roman" pitchFamily="18" charset="0"/>
              </a:rPr>
              <a:t> </a:t>
            </a:r>
            <a:r>
              <a:rPr lang="bg-BG" sz="1100" b="1" i="1" baseline="0" dirty="0">
                <a:solidFill>
                  <a:srgbClr val="0033CC"/>
                </a:solidFill>
                <a:effectLst/>
                <a:latin typeface="Cambria" panose="02040503050406030204" pitchFamily="18" charset="0"/>
                <a:cs typeface="Times New Roman" pitchFamily="18" charset="0"/>
              </a:rPr>
              <a:t>    ИЯИЯЕ</a:t>
            </a:r>
            <a:r>
              <a:rPr lang="en-US" sz="1100" b="1" i="1" baseline="0" dirty="0">
                <a:solidFill>
                  <a:srgbClr val="0033CC"/>
                </a:solidFill>
                <a:effectLst/>
                <a:latin typeface="Cambria" panose="02040503050406030204" pitchFamily="18" charset="0"/>
                <a:cs typeface="Times New Roman" pitchFamily="18" charset="0"/>
              </a:rPr>
              <a:t>/CERN</a:t>
            </a:r>
            <a:r>
              <a:rPr lang="en-GB" sz="1100" b="1" i="1" baseline="0" dirty="0">
                <a:solidFill>
                  <a:srgbClr val="0033CC"/>
                </a:solidFill>
                <a:effectLst/>
                <a:latin typeface="Cambria" panose="02040503050406030204" pitchFamily="18" charset="0"/>
                <a:cs typeface="Times New Roman" pitchFamily="18" charset="0"/>
              </a:rPr>
              <a:t> </a:t>
            </a:r>
            <a:endParaRPr lang="en-US" sz="1100" b="1" i="1" dirty="0">
              <a:solidFill>
                <a:srgbClr val="0033CC"/>
              </a:solidFill>
              <a:effectLst/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6" name="Rectangle 51"/>
          <p:cNvSpPr>
            <a:spLocks noChangeArrowheads="1"/>
          </p:cNvSpPr>
          <p:nvPr userDrawn="1"/>
        </p:nvSpPr>
        <p:spPr bwMode="auto">
          <a:xfrm>
            <a:off x="3746013" y="6536519"/>
            <a:ext cx="3291781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i="1" baseline="0" dirty="0">
                <a:solidFill>
                  <a:srgbClr val="0033CC"/>
                </a:solidFill>
                <a:latin typeface="Cambria" panose="02040503050406030204" pitchFamily="18" charset="0"/>
                <a:cs typeface="Times New Roman" pitchFamily="18" charset="0"/>
              </a:rPr>
              <a:t>Bulgarian Teacher Program – July 2024</a:t>
            </a:r>
          </a:p>
        </p:txBody>
      </p:sp>
      <p:sp>
        <p:nvSpPr>
          <p:cNvPr id="8" name="Rectangle 51"/>
          <p:cNvSpPr>
            <a:spLocks noChangeArrowheads="1"/>
          </p:cNvSpPr>
          <p:nvPr userDrawn="1"/>
        </p:nvSpPr>
        <p:spPr bwMode="auto">
          <a:xfrm>
            <a:off x="9396903" y="6536518"/>
            <a:ext cx="384041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8C891-96CD-4F6B-869C-B2DAF86D426A}" type="slidenum">
              <a:rPr lang="en-US" sz="1100" b="1" i="1" smtClean="0">
                <a:solidFill>
                  <a:srgbClr val="0033CC"/>
                </a:solidFill>
                <a:latin typeface="Cambria" panose="02040503050406030204" pitchFamily="18" charset="0"/>
                <a:cs typeface="Times New Roman" pitchFamily="18" charset="0"/>
              </a:rPr>
              <a:t>‹#›</a:t>
            </a:fld>
            <a:endParaRPr lang="en-US" sz="1100" b="1" i="1" dirty="0">
              <a:solidFill>
                <a:srgbClr val="0033CC"/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70193" y="740713"/>
            <a:ext cx="9655888" cy="0"/>
          </a:xfrm>
          <a:prstGeom prst="line">
            <a:avLst/>
          </a:prstGeom>
          <a:noFill/>
          <a:ln w="22225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70" name="Picture 46" descr="totem_cern"/>
          <p:cNvPicPr>
            <a:picLocks noChangeAspect="1" noChangeArrowheads="1"/>
          </p:cNvPicPr>
          <p:nvPr userDrawn="1"/>
        </p:nvPicPr>
        <p:blipFill rotWithShape="1">
          <a:blip r:embed="rId3" cstate="print"/>
          <a:srcRect l="8817"/>
          <a:stretch/>
        </p:blipFill>
        <p:spPr bwMode="auto">
          <a:xfrm>
            <a:off x="984732" y="81900"/>
            <a:ext cx="8741349" cy="603250"/>
          </a:xfrm>
          <a:prstGeom prst="rect">
            <a:avLst/>
          </a:prstGeom>
          <a:noFill/>
          <a:effectLst/>
        </p:spPr>
      </p:pic>
      <p:sp>
        <p:nvSpPr>
          <p:cNvPr id="1074" name="Line 50"/>
          <p:cNvSpPr>
            <a:spLocks noChangeShapeType="1"/>
          </p:cNvSpPr>
          <p:nvPr userDrawn="1"/>
        </p:nvSpPr>
        <p:spPr bwMode="auto">
          <a:xfrm>
            <a:off x="125056" y="6556191"/>
            <a:ext cx="9546162" cy="0"/>
          </a:xfrm>
          <a:prstGeom prst="line">
            <a:avLst/>
          </a:prstGeom>
          <a:noFill/>
          <a:ln w="22225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" y="82084"/>
            <a:ext cx="914539" cy="6030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ueorgui.Antchev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44.png"/><Relationship Id="rId4" Type="http://schemas.microsoft.com/office/2007/relationships/hdphoto" Target="../media/hdphoto3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2254-021-00375-6" TargetMode="External"/><Relationship Id="rId2" Type="http://schemas.openxmlformats.org/officeDocument/2006/relationships/hyperlink" Target="https://journals.aps.org/prl/abstract/10.1103/PhysRevLett.127.062003" TargetMode="Externa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s.bg/?p=37427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youtu.be/yPHUcPgu7dU" TargetMode="External"/><Relationship Id="rId5" Type="http://schemas.openxmlformats.org/officeDocument/2006/relationships/hyperlink" Target="https://www.bas.bg/?p=36923" TargetMode="External"/><Relationship Id="rId4" Type="http://schemas.openxmlformats.org/officeDocument/2006/relationships/image" Target="../media/image6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s://www.bta.bg/bg/news/3842-D-r-Georgi-Anchev-ot-BAN-uchastva-v-novo-otkritie-v-Evropeyskata-organizatsiya-z" TargetMode="Externa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94"/>
          <p:cNvSpPr txBox="1">
            <a:spLocks noChangeArrowheads="1"/>
          </p:cNvSpPr>
          <p:nvPr/>
        </p:nvSpPr>
        <p:spPr bwMode="auto">
          <a:xfrm>
            <a:off x="646255" y="1036037"/>
            <a:ext cx="8613491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endParaRPr lang="bg-BG" sz="18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4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за експериментите в </a:t>
            </a:r>
            <a:r>
              <a:rPr lang="en-US" sz="4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CERN</a:t>
            </a:r>
            <a:r>
              <a:rPr lang="bg-BG" sz="4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GB" sz="4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 </a:t>
            </a:r>
            <a:r>
              <a:rPr lang="en-US" sz="4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CMS / </a:t>
            </a:r>
            <a:r>
              <a:rPr lang="bg-BG" sz="4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ТОТЕМ </a:t>
            </a:r>
            <a:r>
              <a:rPr lang="en-GB" sz="4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4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endParaRPr lang="en-US" sz="24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д-р инж. Георги Анчев</a:t>
            </a:r>
            <a:endParaRPr lang="en-US" sz="16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ИЯИЯЕ – БАН</a:t>
            </a:r>
            <a:r>
              <a:rPr lang="en-US" sz="1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bg-BG" sz="1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София</a:t>
            </a:r>
            <a:r>
              <a:rPr lang="en-US" sz="1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bg-BG" sz="1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GB" sz="1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CERN Geneva</a:t>
            </a:r>
          </a:p>
          <a:p>
            <a:pPr marL="457200" lvl="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endParaRPr lang="en-US" sz="16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US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Gueorgui.Antchev@cern.ch</a:t>
            </a:r>
            <a:endParaRPr lang="en-US" sz="14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176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120808" y="3428999"/>
            <a:ext cx="5714999" cy="257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8913" indent="-188913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bg-BG" sz="1800" b="0" i="1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Технология</a:t>
            </a:r>
            <a:endParaRPr lang="en-US" sz="1800" b="0" i="1" u="sng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l">
              <a:lnSpc>
                <a:spcPct val="90000"/>
              </a:lnSpc>
              <a:spcBef>
                <a:spcPct val="30000"/>
              </a:spcBef>
              <a:buClr>
                <a:srgbClr val="0033CC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 n-</a:t>
            </a: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тип</a:t>
            </a: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 дебелина </a:t>
            </a: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300µm</a:t>
            </a:r>
          </a:p>
          <a:p>
            <a:pPr marL="285750" indent="-285750" algn="l">
              <a:lnSpc>
                <a:spcPct val="90000"/>
              </a:lnSpc>
              <a:spcBef>
                <a:spcPct val="30000"/>
              </a:spcBef>
              <a:buClr>
                <a:srgbClr val="0033CC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Стандартна планарна технология</a:t>
            </a:r>
            <a:endParaRPr lang="en-GB" sz="16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8913" indent="-188913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bg-BG" sz="1800" b="0" i="1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Дизайн</a:t>
            </a:r>
            <a:endParaRPr lang="en-GB" sz="1600" b="0" i="1" u="sng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l">
              <a:lnSpc>
                <a:spcPct val="90000"/>
              </a:lnSpc>
              <a:spcBef>
                <a:spcPct val="30000"/>
              </a:spcBef>
              <a:buClr>
                <a:srgbClr val="0033CC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Едностранен детектор</a:t>
            </a:r>
            <a:r>
              <a:rPr lang="en-GB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512 </a:t>
            </a: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писти на </a:t>
            </a:r>
            <a:r>
              <a:rPr lang="en-GB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66</a:t>
            </a: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/>
              </a:rPr>
              <a:t> </a:t>
            </a:r>
            <a:r>
              <a:rPr lang="en-GB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и под </a:t>
            </a: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45°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0033CC"/>
              </a:buClr>
              <a:buSzPct val="100000"/>
            </a:pP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</a:t>
            </a: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спрямо края на детектора</a:t>
            </a:r>
            <a:endParaRPr lang="en-US" sz="16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l">
              <a:lnSpc>
                <a:spcPct val="90000"/>
              </a:lnSpc>
              <a:spcBef>
                <a:spcPct val="30000"/>
              </a:spcBef>
              <a:buClr>
                <a:srgbClr val="0033CC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Специални структури в края за по-голяма точност, намаляване на загубите и увеличаване на чувствителността </a:t>
            </a: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(VTS)</a:t>
            </a: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(CTS)</a:t>
            </a: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/>
              </a:rPr>
              <a:t>(CTR)</a:t>
            </a:r>
            <a:r>
              <a:rPr lang="bg-BG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/>
              </a:rPr>
              <a:t> и </a:t>
            </a:r>
            <a:r>
              <a:rPr lang="en-US" sz="16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/>
              </a:rPr>
              <a:t>(CR)</a:t>
            </a:r>
            <a:endParaRPr lang="en-US" sz="16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Picture 37" descr="Pictur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097" y="1036910"/>
            <a:ext cx="3522662" cy="4860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61695" y="5897835"/>
            <a:ext cx="3017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Само</a:t>
            </a:r>
            <a:r>
              <a:rPr lang="en-US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50</a:t>
            </a:r>
            <a:r>
              <a:rPr lang="en-US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/>
              </a:rPr>
              <a:t>m </a:t>
            </a:r>
            <a:r>
              <a:rPr lang="bg-BG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/>
              </a:rPr>
              <a:t>от края на пистата до края на детектора</a:t>
            </a:r>
            <a:r>
              <a:rPr lang="en-US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/>
              </a:rPr>
              <a:t>!</a:t>
            </a:r>
            <a:endParaRPr lang="en-US" sz="14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ТОТЕМ Силициев Детектор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grpSp>
        <p:nvGrpSpPr>
          <p:cNvPr id="7" name="Group 17"/>
          <p:cNvGrpSpPr/>
          <p:nvPr/>
        </p:nvGrpSpPr>
        <p:grpSpPr>
          <a:xfrm>
            <a:off x="4459232" y="960164"/>
            <a:ext cx="3291781" cy="1371575"/>
            <a:chOff x="4800600" y="4495800"/>
            <a:chExt cx="3200400" cy="144780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t="9623"/>
            <a:stretch>
              <a:fillRect/>
            </a:stretch>
          </p:blipFill>
          <p:spPr bwMode="auto">
            <a:xfrm rot="10800000">
              <a:off x="4800600" y="4572000"/>
              <a:ext cx="3143250" cy="1371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5562600" y="4495800"/>
              <a:ext cx="2438400" cy="55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 eaLnBrk="1" hangingPunct="1"/>
              <a:r>
                <a:rPr lang="en-US" sz="14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" charset="0"/>
                </a:rPr>
                <a:t>Pitch adapter on detector </a:t>
              </a:r>
            </a:p>
            <a:p>
              <a:pPr algn="r" eaLnBrk="1" hangingPunct="1"/>
              <a:r>
                <a:rPr lang="en-US" sz="14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" charset="0"/>
                </a:rPr>
                <a:t>VFAT / APV25 compatible</a:t>
              </a:r>
            </a:p>
          </p:txBody>
        </p:sp>
      </p:grpSp>
      <p:sp>
        <p:nvSpPr>
          <p:cNvPr id="10" name="Line 16"/>
          <p:cNvSpPr>
            <a:spLocks noChangeShapeType="1"/>
          </p:cNvSpPr>
          <p:nvPr/>
        </p:nvSpPr>
        <p:spPr bwMode="auto">
          <a:xfrm flipH="1">
            <a:off x="3048000" y="1837972"/>
            <a:ext cx="1795274" cy="60042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oval" w="lg" len="lg"/>
          </a:ln>
          <a:effectLst/>
        </p:spPr>
        <p:txBody>
          <a:bodyPr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Picture 2" descr="totemrpedgelessdetector04.jpg"/>
          <p:cNvPicPr>
            <a:picLocks noChangeAspect="1" noChangeArrowheads="1"/>
          </p:cNvPicPr>
          <p:nvPr/>
        </p:nvPicPr>
        <p:blipFill>
          <a:blip r:embed="rId4" cstate="print"/>
          <a:srcRect l="28880" t="67583" r="39227" b="15940"/>
          <a:stretch>
            <a:fillRect/>
          </a:stretch>
        </p:blipFill>
        <p:spPr bwMode="auto">
          <a:xfrm>
            <a:off x="5599092" y="2496304"/>
            <a:ext cx="2535962" cy="877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Line 16"/>
          <p:cNvSpPr>
            <a:spLocks noChangeShapeType="1"/>
          </p:cNvSpPr>
          <p:nvPr/>
        </p:nvSpPr>
        <p:spPr bwMode="auto">
          <a:xfrm flipH="1">
            <a:off x="2362200" y="2971800"/>
            <a:ext cx="3505200" cy="38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oval" w="lg" len="lg"/>
          </a:ln>
          <a:effectLst/>
        </p:spPr>
        <p:txBody>
          <a:bodyPr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672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1215" t="27428" r="15174" b="26452"/>
          <a:stretch/>
        </p:blipFill>
        <p:spPr>
          <a:xfrm rot="1195052">
            <a:off x="3771295" y="1853887"/>
            <a:ext cx="1796881" cy="8142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5983" t="32581" r="25431" b="25333"/>
          <a:stretch/>
        </p:blipFill>
        <p:spPr>
          <a:xfrm rot="21245880">
            <a:off x="5562145" y="2212038"/>
            <a:ext cx="4191307" cy="22691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5080" t="39355" r="7379" b="47627"/>
          <a:stretch/>
        </p:blipFill>
        <p:spPr>
          <a:xfrm rot="825318">
            <a:off x="315019" y="1387872"/>
            <a:ext cx="3512737" cy="368597"/>
          </a:xfrm>
          <a:prstGeom prst="rect">
            <a:avLst/>
          </a:prstGeom>
        </p:spPr>
      </p:pic>
      <p:sp>
        <p:nvSpPr>
          <p:cNvPr id="41" name="Text Box 75"/>
          <p:cNvSpPr txBox="1">
            <a:spLocks noChangeArrowheads="1"/>
          </p:cNvSpPr>
          <p:nvPr/>
        </p:nvSpPr>
        <p:spPr bwMode="auto">
          <a:xfrm>
            <a:off x="4472000" y="1507352"/>
            <a:ext cx="72008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CMS</a:t>
            </a:r>
            <a:endParaRPr lang="en-US" sz="16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9" r="1110"/>
          <a:stretch/>
        </p:blipFill>
        <p:spPr>
          <a:xfrm>
            <a:off x="1166427" y="3297000"/>
            <a:ext cx="4671892" cy="3034633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 flipH="1">
            <a:off x="4669735" y="3520332"/>
            <a:ext cx="3191005" cy="279823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4669735" y="3800155"/>
            <a:ext cx="3684772" cy="1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322701" y="1523296"/>
            <a:ext cx="2688252" cy="2166466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742050" y="1577766"/>
            <a:ext cx="2319926" cy="2111996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Box 75"/>
          <p:cNvSpPr txBox="1">
            <a:spLocks noChangeArrowheads="1"/>
          </p:cNvSpPr>
          <p:nvPr/>
        </p:nvSpPr>
        <p:spPr bwMode="auto">
          <a:xfrm>
            <a:off x="6708615" y="3763539"/>
            <a:ext cx="1938980" cy="738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Roman Pots</a:t>
            </a:r>
          </a:p>
          <a:p>
            <a:pPr eaLnBrk="0" hangingPunct="0"/>
            <a:r>
              <a:rPr lang="en-GB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(CT-PPS / TOTEM)</a:t>
            </a:r>
          </a:p>
          <a:p>
            <a:pPr eaLnBrk="0" hangingPunct="0"/>
            <a:r>
              <a:rPr lang="en-GB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203 ÷ 220m from IP5</a:t>
            </a:r>
            <a:endParaRPr lang="en-US" sz="14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59" name="Text Box 75"/>
          <p:cNvSpPr txBox="1">
            <a:spLocks noChangeArrowheads="1"/>
          </p:cNvSpPr>
          <p:nvPr/>
        </p:nvSpPr>
        <p:spPr bwMode="auto">
          <a:xfrm>
            <a:off x="442573" y="2055976"/>
            <a:ext cx="1938980" cy="738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Roman Pots</a:t>
            </a:r>
          </a:p>
          <a:p>
            <a:pPr eaLnBrk="0" hangingPunct="0"/>
            <a:r>
              <a:rPr lang="en-GB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(CT-PPS / TOTEM)</a:t>
            </a:r>
          </a:p>
          <a:p>
            <a:pPr eaLnBrk="0" hangingPunct="0"/>
            <a:r>
              <a:rPr lang="en-GB" sz="1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203 ÷ 220m from IP5</a:t>
            </a:r>
            <a:endParaRPr lang="en-US" sz="14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 flipH="1">
            <a:off x="4349508" y="2698372"/>
            <a:ext cx="80794" cy="785491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 bwMode="auto">
          <a:xfrm>
            <a:off x="2007731" y="3951047"/>
            <a:ext cx="2852876" cy="156274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8" name="Text Box 75"/>
          <p:cNvSpPr txBox="1">
            <a:spLocks noChangeArrowheads="1"/>
          </p:cNvSpPr>
          <p:nvPr/>
        </p:nvSpPr>
        <p:spPr bwMode="auto">
          <a:xfrm>
            <a:off x="2110952" y="4690621"/>
            <a:ext cx="2523698" cy="2462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New bypass tunnels for HL/LHC</a:t>
            </a:r>
            <a:endParaRPr lang="en-US" sz="1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cxnSp>
        <p:nvCxnSpPr>
          <p:cNvPr id="110" name="Straight Connector 109"/>
          <p:cNvCxnSpPr>
            <a:endCxn id="108" idx="0"/>
          </p:cNvCxnSpPr>
          <p:nvPr/>
        </p:nvCxnSpPr>
        <p:spPr>
          <a:xfrm flipH="1">
            <a:off x="3372801" y="3872783"/>
            <a:ext cx="1057501" cy="817838"/>
          </a:xfrm>
          <a:prstGeom prst="line">
            <a:avLst/>
          </a:prstGeom>
          <a:ln w="12700">
            <a:solidFill>
              <a:srgbClr val="00B0F0"/>
            </a:solidFill>
            <a:prstDash val="solid"/>
            <a:headEnd type="triangle" w="sm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endCxn id="108" idx="2"/>
          </p:cNvCxnSpPr>
          <p:nvPr/>
        </p:nvCxnSpPr>
        <p:spPr>
          <a:xfrm flipV="1">
            <a:off x="2619658" y="4936842"/>
            <a:ext cx="753143" cy="924111"/>
          </a:xfrm>
          <a:prstGeom prst="line">
            <a:avLst/>
          </a:prstGeom>
          <a:ln w="12700">
            <a:solidFill>
              <a:srgbClr val="00B0F0"/>
            </a:solidFill>
            <a:prstDash val="solid"/>
            <a:headEnd type="triangle" w="sm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 Box 75"/>
          <p:cNvSpPr txBox="1">
            <a:spLocks noChangeArrowheads="1"/>
          </p:cNvSpPr>
          <p:nvPr/>
        </p:nvSpPr>
        <p:spPr bwMode="auto">
          <a:xfrm>
            <a:off x="4360042" y="3288008"/>
            <a:ext cx="72008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IP5</a:t>
            </a:r>
            <a:endParaRPr lang="en-US" sz="16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118" name="Text Box 75"/>
          <p:cNvSpPr txBox="1">
            <a:spLocks noChangeArrowheads="1"/>
          </p:cNvSpPr>
          <p:nvPr/>
        </p:nvSpPr>
        <p:spPr bwMode="auto">
          <a:xfrm>
            <a:off x="1647691" y="5975188"/>
            <a:ext cx="72008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IP1</a:t>
            </a:r>
            <a:endParaRPr lang="en-US" sz="16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120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TOTEM </a:t>
            </a:r>
            <a:r>
              <a:rPr lang="bg-BG" sz="32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детектори на </a:t>
            </a:r>
            <a:r>
              <a:rPr lang="en-GB" sz="32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LHC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866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 Box 194"/>
          <p:cNvSpPr txBox="1">
            <a:spLocks noChangeArrowheads="1"/>
          </p:cNvSpPr>
          <p:nvPr/>
        </p:nvSpPr>
        <p:spPr bwMode="auto">
          <a:xfrm>
            <a:off x="1222316" y="5929937"/>
            <a:ext cx="74065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4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Същите детектори от другата страна на </a:t>
            </a:r>
            <a:r>
              <a:rPr lang="en-GB" sz="24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IP5</a:t>
            </a:r>
            <a:endParaRPr lang="en-US" sz="24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63960" y="1015028"/>
            <a:ext cx="8683684" cy="4992533"/>
            <a:chOff x="234782" y="1015028"/>
            <a:chExt cx="9232314" cy="4992533"/>
          </a:xfrm>
        </p:grpSpPr>
        <p:pic>
          <p:nvPicPr>
            <p:cNvPr id="3" name="Picture 2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4782" y="1015028"/>
              <a:ext cx="9232314" cy="49925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7" name="Straight Arrow Connector 16"/>
            <p:cNvCxnSpPr/>
            <p:nvPr/>
          </p:nvCxnSpPr>
          <p:spPr bwMode="auto">
            <a:xfrm>
              <a:off x="783412" y="3921179"/>
              <a:ext cx="3236917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11111"/>
              </a:solidFill>
              <a:prstDash val="solid"/>
              <a:miter lim="800000"/>
              <a:headEnd type="triangle" w="sm" len="lg"/>
              <a:tailEnd type="triangle" w="sm" len="lg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rot="5400000">
              <a:off x="673686" y="3867904"/>
              <a:ext cx="219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rot="5400000">
              <a:off x="3910602" y="3867904"/>
              <a:ext cx="219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 rot="5400000">
              <a:off x="5117589" y="3867904"/>
              <a:ext cx="219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>
              <a:off x="4020329" y="3922767"/>
              <a:ext cx="1206986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11111"/>
              </a:solidFill>
              <a:prstDash val="solid"/>
              <a:miter lim="800000"/>
              <a:headEnd type="triangle" w="sm" len="lg"/>
              <a:tailEnd type="triangle" w="sm" len="lg"/>
            </a:ln>
            <a:effectLst/>
          </p:spPr>
        </p:cxnSp>
        <p:sp>
          <p:nvSpPr>
            <p:cNvPr id="31" name="Text Box 342"/>
            <p:cNvSpPr txBox="1">
              <a:spLocks noChangeArrowheads="1"/>
            </p:cNvSpPr>
            <p:nvPr/>
          </p:nvSpPr>
          <p:spPr bwMode="auto">
            <a:xfrm>
              <a:off x="2539028" y="5239479"/>
              <a:ext cx="990659" cy="26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1407" tIns="45704" rIns="91407" bIns="45704">
              <a:spAutoFit/>
            </a:bodyPr>
            <a:lstStyle/>
            <a:p>
              <a:r>
                <a:rPr lang="en-US" sz="1100" b="1" dirty="0">
                  <a:solidFill>
                    <a:srgbClr val="11111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147m</a:t>
              </a:r>
            </a:p>
          </p:txBody>
        </p:sp>
        <p:sp>
          <p:nvSpPr>
            <p:cNvPr id="32" name="Text Box 342"/>
            <p:cNvSpPr txBox="1">
              <a:spLocks noChangeArrowheads="1"/>
            </p:cNvSpPr>
            <p:nvPr/>
          </p:nvSpPr>
          <p:spPr bwMode="auto">
            <a:xfrm>
              <a:off x="3910603" y="5623520"/>
              <a:ext cx="990659" cy="26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1407" tIns="45704" rIns="91407" bIns="45704">
              <a:spAutoFit/>
            </a:bodyPr>
            <a:lstStyle/>
            <a:p>
              <a:r>
                <a:rPr lang="en-US" sz="1100" b="1" dirty="0">
                  <a:solidFill>
                    <a:srgbClr val="11111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220m</a:t>
              </a:r>
            </a:p>
          </p:txBody>
        </p:sp>
        <p:sp>
          <p:nvSpPr>
            <p:cNvPr id="15" name="Text Box 342"/>
            <p:cNvSpPr txBox="1">
              <a:spLocks noChangeArrowheads="1"/>
            </p:cNvSpPr>
            <p:nvPr/>
          </p:nvSpPr>
          <p:spPr bwMode="auto">
            <a:xfrm>
              <a:off x="1661220" y="3770915"/>
              <a:ext cx="768082" cy="26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1407" tIns="45704" rIns="91407" bIns="45704">
              <a:spAutoFit/>
            </a:bodyPr>
            <a:lstStyle/>
            <a:p>
              <a:r>
                <a:rPr lang="en-US" sz="1100" b="1" dirty="0">
                  <a:solidFill>
                    <a:srgbClr val="11111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10m</a:t>
              </a:r>
            </a:p>
          </p:txBody>
        </p:sp>
        <p:sp>
          <p:nvSpPr>
            <p:cNvPr id="33" name="Text Box 342"/>
            <p:cNvSpPr txBox="1">
              <a:spLocks noChangeArrowheads="1"/>
            </p:cNvSpPr>
            <p:nvPr/>
          </p:nvSpPr>
          <p:spPr bwMode="auto">
            <a:xfrm>
              <a:off x="4349507" y="3770915"/>
              <a:ext cx="603493" cy="26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1407" tIns="45704" rIns="91407" bIns="45704">
              <a:spAutoFit/>
            </a:bodyPr>
            <a:lstStyle/>
            <a:p>
              <a:r>
                <a:rPr lang="en-US" sz="1100" b="1" dirty="0">
                  <a:solidFill>
                    <a:srgbClr val="11111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4m</a:t>
              </a:r>
            </a:p>
          </p:txBody>
        </p:sp>
        <p:sp>
          <p:nvSpPr>
            <p:cNvPr id="35" name="Text Box 194"/>
            <p:cNvSpPr txBox="1">
              <a:spLocks noChangeArrowheads="1"/>
            </p:cNvSpPr>
            <p:nvPr/>
          </p:nvSpPr>
          <p:spPr bwMode="auto">
            <a:xfrm>
              <a:off x="5940534" y="5404068"/>
              <a:ext cx="209124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tabLst>
                  <a:tab pos="747713" algn="l"/>
                  <a:tab pos="1028700" algn="l"/>
                  <a:tab pos="1547813" algn="l"/>
                </a:tabLst>
              </a:pPr>
              <a:r>
                <a:rPr lang="en-US" sz="20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Roman Pot</a:t>
              </a:r>
              <a:endParaRPr lang="en-US" sz="20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>
              <a:off x="4884420" y="4175760"/>
              <a:ext cx="876300" cy="632460"/>
            </a:xfrm>
            <a:custGeom>
              <a:avLst/>
              <a:gdLst>
                <a:gd name="connsiteX0" fmla="*/ 45720 w 876300"/>
                <a:gd name="connsiteY0" fmla="*/ 0 h 632460"/>
                <a:gd name="connsiteX1" fmla="*/ 876300 w 876300"/>
                <a:gd name="connsiteY1" fmla="*/ 30480 h 632460"/>
                <a:gd name="connsiteX2" fmla="*/ 792480 w 876300"/>
                <a:gd name="connsiteY2" fmla="*/ 266700 h 632460"/>
                <a:gd name="connsiteX3" fmla="*/ 480060 w 876300"/>
                <a:gd name="connsiteY3" fmla="*/ 281940 h 632460"/>
                <a:gd name="connsiteX4" fmla="*/ 556260 w 876300"/>
                <a:gd name="connsiteY4" fmla="*/ 586740 h 632460"/>
                <a:gd name="connsiteX5" fmla="*/ 472440 w 876300"/>
                <a:gd name="connsiteY5" fmla="*/ 632460 h 632460"/>
                <a:gd name="connsiteX6" fmla="*/ 373380 w 876300"/>
                <a:gd name="connsiteY6" fmla="*/ 304800 h 632460"/>
                <a:gd name="connsiteX7" fmla="*/ 0 w 876300"/>
                <a:gd name="connsiteY7" fmla="*/ 243840 h 632460"/>
                <a:gd name="connsiteX8" fmla="*/ 45720 w 876300"/>
                <a:gd name="connsiteY8" fmla="*/ 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6300" h="632460">
                  <a:moveTo>
                    <a:pt x="45720" y="0"/>
                  </a:moveTo>
                  <a:lnTo>
                    <a:pt x="876300" y="30480"/>
                  </a:lnTo>
                  <a:lnTo>
                    <a:pt x="792480" y="266700"/>
                  </a:lnTo>
                  <a:lnTo>
                    <a:pt x="480060" y="281940"/>
                  </a:lnTo>
                  <a:lnTo>
                    <a:pt x="556260" y="586740"/>
                  </a:lnTo>
                  <a:lnTo>
                    <a:pt x="472440" y="632460"/>
                  </a:lnTo>
                  <a:lnTo>
                    <a:pt x="373380" y="304800"/>
                  </a:lnTo>
                  <a:lnTo>
                    <a:pt x="0" y="243840"/>
                  </a:lnTo>
                  <a:lnTo>
                    <a:pt x="4572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7978140" y="4213860"/>
              <a:ext cx="861060" cy="556260"/>
            </a:xfrm>
            <a:custGeom>
              <a:avLst/>
              <a:gdLst>
                <a:gd name="connsiteX0" fmla="*/ 22860 w 861060"/>
                <a:gd name="connsiteY0" fmla="*/ 0 h 556260"/>
                <a:gd name="connsiteX1" fmla="*/ 853440 w 861060"/>
                <a:gd name="connsiteY1" fmla="*/ 15240 h 556260"/>
                <a:gd name="connsiteX2" fmla="*/ 861060 w 861060"/>
                <a:gd name="connsiteY2" fmla="*/ 213360 h 556260"/>
                <a:gd name="connsiteX3" fmla="*/ 556260 w 861060"/>
                <a:gd name="connsiteY3" fmla="*/ 243840 h 556260"/>
                <a:gd name="connsiteX4" fmla="*/ 541020 w 861060"/>
                <a:gd name="connsiteY4" fmla="*/ 556260 h 556260"/>
                <a:gd name="connsiteX5" fmla="*/ 419100 w 861060"/>
                <a:gd name="connsiteY5" fmla="*/ 541020 h 556260"/>
                <a:gd name="connsiteX6" fmla="*/ 449580 w 861060"/>
                <a:gd name="connsiteY6" fmla="*/ 213360 h 556260"/>
                <a:gd name="connsiteX7" fmla="*/ 0 w 861060"/>
                <a:gd name="connsiteY7" fmla="*/ 236220 h 556260"/>
                <a:gd name="connsiteX8" fmla="*/ 22860 w 861060"/>
                <a:gd name="connsiteY8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1060" h="556260">
                  <a:moveTo>
                    <a:pt x="22860" y="0"/>
                  </a:moveTo>
                  <a:lnTo>
                    <a:pt x="853440" y="15240"/>
                  </a:lnTo>
                  <a:lnTo>
                    <a:pt x="861060" y="213360"/>
                  </a:lnTo>
                  <a:lnTo>
                    <a:pt x="556260" y="243840"/>
                  </a:lnTo>
                  <a:lnTo>
                    <a:pt x="541020" y="556260"/>
                  </a:lnTo>
                  <a:lnTo>
                    <a:pt x="419100" y="541020"/>
                  </a:lnTo>
                  <a:lnTo>
                    <a:pt x="449580" y="213360"/>
                  </a:lnTo>
                  <a:lnTo>
                    <a:pt x="0" y="236220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2" name="Line 42"/>
            <p:cNvSpPr>
              <a:spLocks noChangeShapeType="1"/>
            </p:cNvSpPr>
            <p:nvPr/>
          </p:nvSpPr>
          <p:spPr bwMode="auto">
            <a:xfrm flipV="1">
              <a:off x="7641287" y="4965163"/>
              <a:ext cx="822945" cy="60349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3" name="Line 42"/>
            <p:cNvSpPr>
              <a:spLocks noChangeShapeType="1"/>
            </p:cNvSpPr>
            <p:nvPr/>
          </p:nvSpPr>
          <p:spPr bwMode="auto">
            <a:xfrm flipH="1" flipV="1">
              <a:off x="5391903" y="4910298"/>
              <a:ext cx="877808" cy="71322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3779520" y="3475011"/>
              <a:ext cx="441960" cy="373089"/>
            </a:xfrm>
            <a:custGeom>
              <a:avLst/>
              <a:gdLst>
                <a:gd name="connsiteX0" fmla="*/ 68580 w 441960"/>
                <a:gd name="connsiteY0" fmla="*/ 14949 h 373089"/>
                <a:gd name="connsiteX1" fmla="*/ 68580 w 441960"/>
                <a:gd name="connsiteY1" fmla="*/ 14949 h 373089"/>
                <a:gd name="connsiteX2" fmla="*/ 365760 w 441960"/>
                <a:gd name="connsiteY2" fmla="*/ 7329 h 373089"/>
                <a:gd name="connsiteX3" fmla="*/ 441960 w 441960"/>
                <a:gd name="connsiteY3" fmla="*/ 83529 h 373089"/>
                <a:gd name="connsiteX4" fmla="*/ 365760 w 441960"/>
                <a:gd name="connsiteY4" fmla="*/ 373089 h 373089"/>
                <a:gd name="connsiteX5" fmla="*/ 259080 w 441960"/>
                <a:gd name="connsiteY5" fmla="*/ 258789 h 373089"/>
                <a:gd name="connsiteX6" fmla="*/ 175260 w 441960"/>
                <a:gd name="connsiteY6" fmla="*/ 342609 h 373089"/>
                <a:gd name="connsiteX7" fmla="*/ 0 w 441960"/>
                <a:gd name="connsiteY7" fmla="*/ 274029 h 373089"/>
                <a:gd name="connsiteX8" fmla="*/ 68580 w 441960"/>
                <a:gd name="connsiteY8" fmla="*/ 14949 h 37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960" h="373089">
                  <a:moveTo>
                    <a:pt x="68580" y="14949"/>
                  </a:moveTo>
                  <a:lnTo>
                    <a:pt x="68580" y="14949"/>
                  </a:lnTo>
                  <a:cubicBezTo>
                    <a:pt x="218074" y="0"/>
                    <a:pt x="119253" y="7329"/>
                    <a:pt x="365760" y="7329"/>
                  </a:cubicBezTo>
                  <a:lnTo>
                    <a:pt x="441960" y="83529"/>
                  </a:lnTo>
                  <a:lnTo>
                    <a:pt x="365760" y="373089"/>
                  </a:lnTo>
                  <a:lnTo>
                    <a:pt x="259080" y="258789"/>
                  </a:lnTo>
                  <a:lnTo>
                    <a:pt x="175260" y="342609"/>
                  </a:lnTo>
                  <a:lnTo>
                    <a:pt x="0" y="274029"/>
                  </a:lnTo>
                  <a:lnTo>
                    <a:pt x="68580" y="14949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4" name="Line 42"/>
            <p:cNvSpPr>
              <a:spLocks noChangeShapeType="1"/>
            </p:cNvSpPr>
            <p:nvPr/>
          </p:nvSpPr>
          <p:spPr bwMode="auto">
            <a:xfrm flipV="1">
              <a:off x="3965466" y="3264410"/>
              <a:ext cx="219449" cy="38404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7" name="Text Box 194"/>
            <p:cNvSpPr txBox="1">
              <a:spLocks noChangeArrowheads="1"/>
            </p:cNvSpPr>
            <p:nvPr/>
          </p:nvSpPr>
          <p:spPr bwMode="auto">
            <a:xfrm>
              <a:off x="2209850" y="3538726"/>
              <a:ext cx="31579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tabLst>
                  <a:tab pos="747713" algn="l"/>
                  <a:tab pos="1028700" algn="l"/>
                  <a:tab pos="1547813" algn="l"/>
                </a:tabLst>
              </a:pPr>
              <a:r>
                <a:rPr lang="en-US" sz="14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T1 Cathode Strip Chambers (CTS) </a:t>
              </a:r>
              <a:endParaRPr lang="en-US" sz="10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7" name="Text Box 194"/>
            <p:cNvSpPr txBox="1">
              <a:spLocks noChangeArrowheads="1"/>
            </p:cNvSpPr>
            <p:nvPr/>
          </p:nvSpPr>
          <p:spPr bwMode="auto">
            <a:xfrm>
              <a:off x="4843274" y="4032493"/>
              <a:ext cx="331114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tabLst>
                  <a:tab pos="747713" algn="l"/>
                  <a:tab pos="1028700" algn="l"/>
                  <a:tab pos="1547813" algn="l"/>
                </a:tabLst>
              </a:pPr>
              <a:r>
                <a:rPr lang="en-US" sz="14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T2 Gas Electron Multiplier (GEM) </a:t>
              </a:r>
              <a:endParaRPr lang="en-US" sz="10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8" name="Freeform 57"/>
            <p:cNvSpPr/>
            <p:nvPr/>
          </p:nvSpPr>
          <p:spPr bwMode="auto">
            <a:xfrm>
              <a:off x="5265420" y="3733800"/>
              <a:ext cx="411480" cy="320040"/>
            </a:xfrm>
            <a:custGeom>
              <a:avLst/>
              <a:gdLst>
                <a:gd name="connsiteX0" fmla="*/ 0 w 411480"/>
                <a:gd name="connsiteY0" fmla="*/ 0 h 320040"/>
                <a:gd name="connsiteX1" fmla="*/ 411480 w 411480"/>
                <a:gd name="connsiteY1" fmla="*/ 30480 h 320040"/>
                <a:gd name="connsiteX2" fmla="*/ 358140 w 411480"/>
                <a:gd name="connsiteY2" fmla="*/ 320040 h 320040"/>
                <a:gd name="connsiteX3" fmla="*/ 7620 w 411480"/>
                <a:gd name="connsiteY3" fmla="*/ 312420 h 320040"/>
                <a:gd name="connsiteX4" fmla="*/ 0 w 411480"/>
                <a:gd name="connsiteY4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480" h="320040">
                  <a:moveTo>
                    <a:pt x="0" y="0"/>
                  </a:moveTo>
                  <a:lnTo>
                    <a:pt x="411480" y="30480"/>
                  </a:lnTo>
                  <a:lnTo>
                    <a:pt x="358140" y="320040"/>
                  </a:lnTo>
                  <a:lnTo>
                    <a:pt x="7620" y="312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5" name="Line 42"/>
            <p:cNvSpPr>
              <a:spLocks noChangeShapeType="1"/>
            </p:cNvSpPr>
            <p:nvPr/>
          </p:nvSpPr>
          <p:spPr bwMode="auto">
            <a:xfrm flipV="1">
              <a:off x="5282179" y="3429000"/>
              <a:ext cx="329178" cy="60349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60" name="Freeform 59"/>
            <p:cNvSpPr/>
            <p:nvPr/>
          </p:nvSpPr>
          <p:spPr bwMode="auto">
            <a:xfrm>
              <a:off x="5886450" y="3517900"/>
              <a:ext cx="1066800" cy="501650"/>
            </a:xfrm>
            <a:custGeom>
              <a:avLst/>
              <a:gdLst>
                <a:gd name="connsiteX0" fmla="*/ 114300 w 1066800"/>
                <a:gd name="connsiteY0" fmla="*/ 0 h 501650"/>
                <a:gd name="connsiteX1" fmla="*/ 952500 w 1066800"/>
                <a:gd name="connsiteY1" fmla="*/ 0 h 501650"/>
                <a:gd name="connsiteX2" fmla="*/ 1066800 w 1066800"/>
                <a:gd name="connsiteY2" fmla="*/ 482600 h 501650"/>
                <a:gd name="connsiteX3" fmla="*/ 31750 w 1066800"/>
                <a:gd name="connsiteY3" fmla="*/ 501650 h 501650"/>
                <a:gd name="connsiteX4" fmla="*/ 0 w 1066800"/>
                <a:gd name="connsiteY4" fmla="*/ 95250 h 501650"/>
                <a:gd name="connsiteX5" fmla="*/ 114300 w 1066800"/>
                <a:gd name="connsiteY5" fmla="*/ 0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501650">
                  <a:moveTo>
                    <a:pt x="114300" y="0"/>
                  </a:moveTo>
                  <a:lnTo>
                    <a:pt x="952500" y="0"/>
                  </a:lnTo>
                  <a:lnTo>
                    <a:pt x="1066800" y="482600"/>
                  </a:lnTo>
                  <a:lnTo>
                    <a:pt x="31750" y="501650"/>
                  </a:lnTo>
                  <a:lnTo>
                    <a:pt x="0" y="952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61" name="Text Box 1039"/>
            <p:cNvSpPr txBox="1">
              <a:spLocks noChangeArrowheads="1"/>
            </p:cNvSpPr>
            <p:nvPr/>
          </p:nvSpPr>
          <p:spPr bwMode="auto">
            <a:xfrm>
              <a:off x="4788411" y="1508795"/>
              <a:ext cx="2249382" cy="101566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Inelastic Telescopes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T1: 3.1 &lt; |h| &lt; 4.7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T2: 5.3 &lt; |h| &lt; 6.5</a:t>
              </a:r>
            </a:p>
          </p:txBody>
        </p:sp>
      </p:grp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TOTEM </a:t>
            </a: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Детектори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1332042" y="981583"/>
            <a:ext cx="7395825" cy="307760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400" i="1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</a:t>
            </a:r>
            <a:r>
              <a:rPr lang="en-GB" sz="1400" i="1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</a:t>
            </a:r>
            <a:r>
              <a:rPr lang="en-GB" sz="1400" i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4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Cross Section,</a:t>
            </a:r>
            <a:r>
              <a:rPr lang="en-GB" sz="1400" i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E</a:t>
            </a:r>
            <a:r>
              <a:rPr lang="en-GB" sz="14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lastic Scattering and Diffraction Dissociation </a:t>
            </a:r>
            <a:r>
              <a:rPr lang="en-GB" sz="1400" i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GB" sz="14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easurements</a:t>
            </a:r>
            <a:endParaRPr lang="en-GB" sz="1400" i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 flipH="1">
            <a:off x="548630" y="978744"/>
            <a:ext cx="8683684" cy="4992533"/>
            <a:chOff x="251080" y="1015028"/>
            <a:chExt cx="9232314" cy="4992533"/>
          </a:xfrm>
        </p:grpSpPr>
        <p:pic>
          <p:nvPicPr>
            <p:cNvPr id="76" name="Picture 75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080" y="1015028"/>
              <a:ext cx="9232314" cy="49925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77" name="Straight Arrow Connector 76"/>
            <p:cNvCxnSpPr/>
            <p:nvPr/>
          </p:nvCxnSpPr>
          <p:spPr bwMode="auto">
            <a:xfrm>
              <a:off x="783412" y="3921179"/>
              <a:ext cx="3236917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11111"/>
              </a:solidFill>
              <a:prstDash val="solid"/>
              <a:miter lim="800000"/>
              <a:headEnd type="triangle" w="sm" len="lg"/>
              <a:tailEnd type="triangle" w="sm" len="lg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 rot="5400000">
              <a:off x="673686" y="3867904"/>
              <a:ext cx="219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rot="5400000">
              <a:off x="3910602" y="3867904"/>
              <a:ext cx="219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rot="5400000">
              <a:off x="5117589" y="3867904"/>
              <a:ext cx="219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Arrow Connector 80"/>
            <p:cNvCxnSpPr/>
            <p:nvPr/>
          </p:nvCxnSpPr>
          <p:spPr bwMode="auto">
            <a:xfrm>
              <a:off x="4020329" y="3922767"/>
              <a:ext cx="1206986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11111"/>
              </a:solidFill>
              <a:prstDash val="solid"/>
              <a:miter lim="800000"/>
              <a:headEnd type="triangle" w="sm" len="lg"/>
              <a:tailEnd type="triangle" w="sm" len="lg"/>
            </a:ln>
            <a:effectLst/>
          </p:spPr>
        </p:cxnSp>
        <p:sp>
          <p:nvSpPr>
            <p:cNvPr id="82" name="Text Box 342"/>
            <p:cNvSpPr txBox="1">
              <a:spLocks noChangeArrowheads="1"/>
            </p:cNvSpPr>
            <p:nvPr/>
          </p:nvSpPr>
          <p:spPr bwMode="auto">
            <a:xfrm>
              <a:off x="2539028" y="5239479"/>
              <a:ext cx="990659" cy="26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1407" tIns="45704" rIns="91407" bIns="45704">
              <a:spAutoFit/>
            </a:bodyPr>
            <a:lstStyle/>
            <a:p>
              <a:r>
                <a:rPr lang="en-US" sz="1100" b="1" dirty="0">
                  <a:solidFill>
                    <a:srgbClr val="11111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147m</a:t>
              </a:r>
            </a:p>
          </p:txBody>
        </p:sp>
        <p:sp>
          <p:nvSpPr>
            <p:cNvPr id="83" name="Text Box 342"/>
            <p:cNvSpPr txBox="1">
              <a:spLocks noChangeArrowheads="1"/>
            </p:cNvSpPr>
            <p:nvPr/>
          </p:nvSpPr>
          <p:spPr bwMode="auto">
            <a:xfrm>
              <a:off x="3910603" y="5623520"/>
              <a:ext cx="990659" cy="26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1407" tIns="45704" rIns="91407" bIns="45704">
              <a:spAutoFit/>
            </a:bodyPr>
            <a:lstStyle/>
            <a:p>
              <a:r>
                <a:rPr lang="en-US" sz="1100" b="1" dirty="0">
                  <a:solidFill>
                    <a:srgbClr val="11111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220m</a:t>
              </a:r>
            </a:p>
          </p:txBody>
        </p:sp>
        <p:sp>
          <p:nvSpPr>
            <p:cNvPr id="84" name="Text Box 342"/>
            <p:cNvSpPr txBox="1">
              <a:spLocks noChangeArrowheads="1"/>
            </p:cNvSpPr>
            <p:nvPr/>
          </p:nvSpPr>
          <p:spPr bwMode="auto">
            <a:xfrm>
              <a:off x="1661220" y="3770915"/>
              <a:ext cx="768082" cy="26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1407" tIns="45704" rIns="91407" bIns="45704">
              <a:spAutoFit/>
            </a:bodyPr>
            <a:lstStyle/>
            <a:p>
              <a:r>
                <a:rPr lang="en-US" sz="1100" b="1" dirty="0">
                  <a:solidFill>
                    <a:srgbClr val="11111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10m</a:t>
              </a:r>
            </a:p>
          </p:txBody>
        </p:sp>
        <p:sp>
          <p:nvSpPr>
            <p:cNvPr id="85" name="Text Box 342"/>
            <p:cNvSpPr txBox="1">
              <a:spLocks noChangeArrowheads="1"/>
            </p:cNvSpPr>
            <p:nvPr/>
          </p:nvSpPr>
          <p:spPr bwMode="auto">
            <a:xfrm>
              <a:off x="4349507" y="3770915"/>
              <a:ext cx="603493" cy="26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1407" tIns="45704" rIns="91407" bIns="45704">
              <a:spAutoFit/>
            </a:bodyPr>
            <a:lstStyle/>
            <a:p>
              <a:r>
                <a:rPr lang="en-US" sz="1100" b="1" dirty="0">
                  <a:solidFill>
                    <a:srgbClr val="11111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4m</a:t>
              </a:r>
            </a:p>
          </p:txBody>
        </p:sp>
        <p:sp>
          <p:nvSpPr>
            <p:cNvPr id="86" name="Text Box 194"/>
            <p:cNvSpPr txBox="1">
              <a:spLocks noChangeArrowheads="1"/>
            </p:cNvSpPr>
            <p:nvPr/>
          </p:nvSpPr>
          <p:spPr bwMode="auto">
            <a:xfrm>
              <a:off x="5940534" y="5404068"/>
              <a:ext cx="209124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tabLst>
                  <a:tab pos="747713" algn="l"/>
                  <a:tab pos="1028700" algn="l"/>
                  <a:tab pos="1547813" algn="l"/>
                </a:tabLst>
              </a:pPr>
              <a:r>
                <a:rPr lang="en-US" sz="20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Roman Pot</a:t>
              </a:r>
              <a:endParaRPr lang="en-US" sz="20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4884420" y="4175760"/>
              <a:ext cx="876300" cy="632460"/>
            </a:xfrm>
            <a:custGeom>
              <a:avLst/>
              <a:gdLst>
                <a:gd name="connsiteX0" fmla="*/ 45720 w 876300"/>
                <a:gd name="connsiteY0" fmla="*/ 0 h 632460"/>
                <a:gd name="connsiteX1" fmla="*/ 876300 w 876300"/>
                <a:gd name="connsiteY1" fmla="*/ 30480 h 632460"/>
                <a:gd name="connsiteX2" fmla="*/ 792480 w 876300"/>
                <a:gd name="connsiteY2" fmla="*/ 266700 h 632460"/>
                <a:gd name="connsiteX3" fmla="*/ 480060 w 876300"/>
                <a:gd name="connsiteY3" fmla="*/ 281940 h 632460"/>
                <a:gd name="connsiteX4" fmla="*/ 556260 w 876300"/>
                <a:gd name="connsiteY4" fmla="*/ 586740 h 632460"/>
                <a:gd name="connsiteX5" fmla="*/ 472440 w 876300"/>
                <a:gd name="connsiteY5" fmla="*/ 632460 h 632460"/>
                <a:gd name="connsiteX6" fmla="*/ 373380 w 876300"/>
                <a:gd name="connsiteY6" fmla="*/ 304800 h 632460"/>
                <a:gd name="connsiteX7" fmla="*/ 0 w 876300"/>
                <a:gd name="connsiteY7" fmla="*/ 243840 h 632460"/>
                <a:gd name="connsiteX8" fmla="*/ 45720 w 876300"/>
                <a:gd name="connsiteY8" fmla="*/ 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6300" h="632460">
                  <a:moveTo>
                    <a:pt x="45720" y="0"/>
                  </a:moveTo>
                  <a:lnTo>
                    <a:pt x="876300" y="30480"/>
                  </a:lnTo>
                  <a:lnTo>
                    <a:pt x="792480" y="266700"/>
                  </a:lnTo>
                  <a:lnTo>
                    <a:pt x="480060" y="281940"/>
                  </a:lnTo>
                  <a:lnTo>
                    <a:pt x="556260" y="586740"/>
                  </a:lnTo>
                  <a:lnTo>
                    <a:pt x="472440" y="632460"/>
                  </a:lnTo>
                  <a:lnTo>
                    <a:pt x="373380" y="304800"/>
                  </a:lnTo>
                  <a:lnTo>
                    <a:pt x="0" y="243840"/>
                  </a:lnTo>
                  <a:lnTo>
                    <a:pt x="4572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7978140" y="4213860"/>
              <a:ext cx="861060" cy="556260"/>
            </a:xfrm>
            <a:custGeom>
              <a:avLst/>
              <a:gdLst>
                <a:gd name="connsiteX0" fmla="*/ 22860 w 861060"/>
                <a:gd name="connsiteY0" fmla="*/ 0 h 556260"/>
                <a:gd name="connsiteX1" fmla="*/ 853440 w 861060"/>
                <a:gd name="connsiteY1" fmla="*/ 15240 h 556260"/>
                <a:gd name="connsiteX2" fmla="*/ 861060 w 861060"/>
                <a:gd name="connsiteY2" fmla="*/ 213360 h 556260"/>
                <a:gd name="connsiteX3" fmla="*/ 556260 w 861060"/>
                <a:gd name="connsiteY3" fmla="*/ 243840 h 556260"/>
                <a:gd name="connsiteX4" fmla="*/ 541020 w 861060"/>
                <a:gd name="connsiteY4" fmla="*/ 556260 h 556260"/>
                <a:gd name="connsiteX5" fmla="*/ 419100 w 861060"/>
                <a:gd name="connsiteY5" fmla="*/ 541020 h 556260"/>
                <a:gd name="connsiteX6" fmla="*/ 449580 w 861060"/>
                <a:gd name="connsiteY6" fmla="*/ 213360 h 556260"/>
                <a:gd name="connsiteX7" fmla="*/ 0 w 861060"/>
                <a:gd name="connsiteY7" fmla="*/ 236220 h 556260"/>
                <a:gd name="connsiteX8" fmla="*/ 22860 w 861060"/>
                <a:gd name="connsiteY8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1060" h="556260">
                  <a:moveTo>
                    <a:pt x="22860" y="0"/>
                  </a:moveTo>
                  <a:lnTo>
                    <a:pt x="853440" y="15240"/>
                  </a:lnTo>
                  <a:lnTo>
                    <a:pt x="861060" y="213360"/>
                  </a:lnTo>
                  <a:lnTo>
                    <a:pt x="556260" y="243840"/>
                  </a:lnTo>
                  <a:lnTo>
                    <a:pt x="541020" y="556260"/>
                  </a:lnTo>
                  <a:lnTo>
                    <a:pt x="419100" y="541020"/>
                  </a:lnTo>
                  <a:lnTo>
                    <a:pt x="449580" y="213360"/>
                  </a:lnTo>
                  <a:lnTo>
                    <a:pt x="0" y="236220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9" name="Line 42"/>
            <p:cNvSpPr>
              <a:spLocks noChangeShapeType="1"/>
            </p:cNvSpPr>
            <p:nvPr/>
          </p:nvSpPr>
          <p:spPr bwMode="auto">
            <a:xfrm flipV="1">
              <a:off x="7641287" y="4965163"/>
              <a:ext cx="822945" cy="60349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0" name="Line 42"/>
            <p:cNvSpPr>
              <a:spLocks noChangeShapeType="1"/>
            </p:cNvSpPr>
            <p:nvPr/>
          </p:nvSpPr>
          <p:spPr bwMode="auto">
            <a:xfrm flipH="1" flipV="1">
              <a:off x="5391903" y="4910298"/>
              <a:ext cx="877808" cy="71322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1" name="Freeform 90"/>
            <p:cNvSpPr/>
            <p:nvPr/>
          </p:nvSpPr>
          <p:spPr bwMode="auto">
            <a:xfrm>
              <a:off x="3779520" y="3475011"/>
              <a:ext cx="441960" cy="373089"/>
            </a:xfrm>
            <a:custGeom>
              <a:avLst/>
              <a:gdLst>
                <a:gd name="connsiteX0" fmla="*/ 68580 w 441960"/>
                <a:gd name="connsiteY0" fmla="*/ 14949 h 373089"/>
                <a:gd name="connsiteX1" fmla="*/ 68580 w 441960"/>
                <a:gd name="connsiteY1" fmla="*/ 14949 h 373089"/>
                <a:gd name="connsiteX2" fmla="*/ 365760 w 441960"/>
                <a:gd name="connsiteY2" fmla="*/ 7329 h 373089"/>
                <a:gd name="connsiteX3" fmla="*/ 441960 w 441960"/>
                <a:gd name="connsiteY3" fmla="*/ 83529 h 373089"/>
                <a:gd name="connsiteX4" fmla="*/ 365760 w 441960"/>
                <a:gd name="connsiteY4" fmla="*/ 373089 h 373089"/>
                <a:gd name="connsiteX5" fmla="*/ 259080 w 441960"/>
                <a:gd name="connsiteY5" fmla="*/ 258789 h 373089"/>
                <a:gd name="connsiteX6" fmla="*/ 175260 w 441960"/>
                <a:gd name="connsiteY6" fmla="*/ 342609 h 373089"/>
                <a:gd name="connsiteX7" fmla="*/ 0 w 441960"/>
                <a:gd name="connsiteY7" fmla="*/ 274029 h 373089"/>
                <a:gd name="connsiteX8" fmla="*/ 68580 w 441960"/>
                <a:gd name="connsiteY8" fmla="*/ 14949 h 37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960" h="373089">
                  <a:moveTo>
                    <a:pt x="68580" y="14949"/>
                  </a:moveTo>
                  <a:lnTo>
                    <a:pt x="68580" y="14949"/>
                  </a:lnTo>
                  <a:cubicBezTo>
                    <a:pt x="218074" y="0"/>
                    <a:pt x="119253" y="7329"/>
                    <a:pt x="365760" y="7329"/>
                  </a:cubicBezTo>
                  <a:lnTo>
                    <a:pt x="441960" y="83529"/>
                  </a:lnTo>
                  <a:lnTo>
                    <a:pt x="365760" y="373089"/>
                  </a:lnTo>
                  <a:lnTo>
                    <a:pt x="259080" y="258789"/>
                  </a:lnTo>
                  <a:lnTo>
                    <a:pt x="175260" y="342609"/>
                  </a:lnTo>
                  <a:lnTo>
                    <a:pt x="0" y="274029"/>
                  </a:lnTo>
                  <a:lnTo>
                    <a:pt x="68580" y="14949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2" name="Line 42"/>
            <p:cNvSpPr>
              <a:spLocks noChangeShapeType="1"/>
            </p:cNvSpPr>
            <p:nvPr/>
          </p:nvSpPr>
          <p:spPr bwMode="auto">
            <a:xfrm flipV="1">
              <a:off x="3965466" y="3264410"/>
              <a:ext cx="219449" cy="38404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3" name="Text Box 194"/>
            <p:cNvSpPr txBox="1">
              <a:spLocks noChangeArrowheads="1"/>
            </p:cNvSpPr>
            <p:nvPr/>
          </p:nvSpPr>
          <p:spPr bwMode="auto">
            <a:xfrm>
              <a:off x="2209850" y="3538726"/>
              <a:ext cx="31579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tabLst>
                  <a:tab pos="747713" algn="l"/>
                  <a:tab pos="1028700" algn="l"/>
                  <a:tab pos="1547813" algn="l"/>
                </a:tabLst>
              </a:pPr>
              <a:r>
                <a:rPr lang="en-US" sz="14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T1 Cathode Strip Chambers (CTS) </a:t>
              </a:r>
              <a:endParaRPr lang="en-US" sz="10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4" name="Text Box 194"/>
            <p:cNvSpPr txBox="1">
              <a:spLocks noChangeArrowheads="1"/>
            </p:cNvSpPr>
            <p:nvPr/>
          </p:nvSpPr>
          <p:spPr bwMode="auto">
            <a:xfrm>
              <a:off x="4843274" y="4032493"/>
              <a:ext cx="331114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tabLst>
                  <a:tab pos="747713" algn="l"/>
                  <a:tab pos="1028700" algn="l"/>
                  <a:tab pos="1547813" algn="l"/>
                </a:tabLst>
              </a:pPr>
              <a:r>
                <a:rPr lang="en-US" sz="14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T2 Gas Electron Multiplier (GEM) </a:t>
              </a:r>
              <a:endParaRPr lang="en-US" sz="10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5" name="Freeform 94"/>
            <p:cNvSpPr/>
            <p:nvPr/>
          </p:nvSpPr>
          <p:spPr bwMode="auto">
            <a:xfrm>
              <a:off x="5265420" y="3733800"/>
              <a:ext cx="411480" cy="320040"/>
            </a:xfrm>
            <a:custGeom>
              <a:avLst/>
              <a:gdLst>
                <a:gd name="connsiteX0" fmla="*/ 0 w 411480"/>
                <a:gd name="connsiteY0" fmla="*/ 0 h 320040"/>
                <a:gd name="connsiteX1" fmla="*/ 411480 w 411480"/>
                <a:gd name="connsiteY1" fmla="*/ 30480 h 320040"/>
                <a:gd name="connsiteX2" fmla="*/ 358140 w 411480"/>
                <a:gd name="connsiteY2" fmla="*/ 320040 h 320040"/>
                <a:gd name="connsiteX3" fmla="*/ 7620 w 411480"/>
                <a:gd name="connsiteY3" fmla="*/ 312420 h 320040"/>
                <a:gd name="connsiteX4" fmla="*/ 0 w 411480"/>
                <a:gd name="connsiteY4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480" h="320040">
                  <a:moveTo>
                    <a:pt x="0" y="0"/>
                  </a:moveTo>
                  <a:lnTo>
                    <a:pt x="411480" y="30480"/>
                  </a:lnTo>
                  <a:lnTo>
                    <a:pt x="358140" y="320040"/>
                  </a:lnTo>
                  <a:lnTo>
                    <a:pt x="7620" y="312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6" name="Line 42"/>
            <p:cNvSpPr>
              <a:spLocks noChangeShapeType="1"/>
            </p:cNvSpPr>
            <p:nvPr/>
          </p:nvSpPr>
          <p:spPr bwMode="auto">
            <a:xfrm flipV="1">
              <a:off x="5282179" y="3429000"/>
              <a:ext cx="329178" cy="60349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7" name="Freeform 96"/>
            <p:cNvSpPr/>
            <p:nvPr/>
          </p:nvSpPr>
          <p:spPr bwMode="auto">
            <a:xfrm>
              <a:off x="5886450" y="3517900"/>
              <a:ext cx="1066800" cy="501650"/>
            </a:xfrm>
            <a:custGeom>
              <a:avLst/>
              <a:gdLst>
                <a:gd name="connsiteX0" fmla="*/ 114300 w 1066800"/>
                <a:gd name="connsiteY0" fmla="*/ 0 h 501650"/>
                <a:gd name="connsiteX1" fmla="*/ 952500 w 1066800"/>
                <a:gd name="connsiteY1" fmla="*/ 0 h 501650"/>
                <a:gd name="connsiteX2" fmla="*/ 1066800 w 1066800"/>
                <a:gd name="connsiteY2" fmla="*/ 482600 h 501650"/>
                <a:gd name="connsiteX3" fmla="*/ 31750 w 1066800"/>
                <a:gd name="connsiteY3" fmla="*/ 501650 h 501650"/>
                <a:gd name="connsiteX4" fmla="*/ 0 w 1066800"/>
                <a:gd name="connsiteY4" fmla="*/ 95250 h 501650"/>
                <a:gd name="connsiteX5" fmla="*/ 114300 w 1066800"/>
                <a:gd name="connsiteY5" fmla="*/ 0 h 5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501650">
                  <a:moveTo>
                    <a:pt x="114300" y="0"/>
                  </a:moveTo>
                  <a:lnTo>
                    <a:pt x="952500" y="0"/>
                  </a:lnTo>
                  <a:lnTo>
                    <a:pt x="1066800" y="482600"/>
                  </a:lnTo>
                  <a:lnTo>
                    <a:pt x="31750" y="501650"/>
                  </a:lnTo>
                  <a:lnTo>
                    <a:pt x="0" y="952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8" name="Text Box 1039"/>
            <p:cNvSpPr txBox="1">
              <a:spLocks noChangeArrowheads="1"/>
            </p:cNvSpPr>
            <p:nvPr/>
          </p:nvSpPr>
          <p:spPr bwMode="auto">
            <a:xfrm>
              <a:off x="4788411" y="1508795"/>
              <a:ext cx="2249382" cy="101566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Inelastic Telescopes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T1: 3.1 &lt; |h| &lt; 4.7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chemeClr val="accent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T2: 5.3 &lt; |h| &lt; 6.5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1717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etal&#10;&#10;Description automatically generated">
            <a:extLst>
              <a:ext uri="{FF2B5EF4-FFF2-40B4-BE49-F238E27FC236}">
                <a16:creationId xmlns:a16="http://schemas.microsoft.com/office/drawing/2014/main" id="{0F9CC16A-E0D7-067A-6071-B522D57E70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1" y="877023"/>
            <a:ext cx="3695409" cy="5542857"/>
          </a:xfrm>
          <a:prstGeom prst="rect">
            <a:avLst/>
          </a:prstGeom>
        </p:spPr>
      </p:pic>
      <p:sp>
        <p:nvSpPr>
          <p:cNvPr id="4" name="Freeform 17"/>
          <p:cNvSpPr>
            <a:spLocks/>
          </p:cNvSpPr>
          <p:nvPr/>
        </p:nvSpPr>
        <p:spPr bwMode="auto">
          <a:xfrm rot="16200000" flipH="1" flipV="1">
            <a:off x="8021033" y="3738115"/>
            <a:ext cx="1117380" cy="938054"/>
          </a:xfrm>
          <a:custGeom>
            <a:avLst/>
            <a:gdLst>
              <a:gd name="T0" fmla="*/ 0 w 864"/>
              <a:gd name="T1" fmla="*/ 12 h 720"/>
              <a:gd name="T2" fmla="*/ 8 w 864"/>
              <a:gd name="T3" fmla="*/ 0 h 720"/>
              <a:gd name="T4" fmla="*/ 15 w 864"/>
              <a:gd name="T5" fmla="*/ 12 h 720"/>
              <a:gd name="T6" fmla="*/ 10 w 864"/>
              <a:gd name="T7" fmla="*/ 22 h 720"/>
              <a:gd name="T8" fmla="*/ 5 w 864"/>
              <a:gd name="T9" fmla="*/ 22 h 720"/>
              <a:gd name="T10" fmla="*/ 0 w 864"/>
              <a:gd name="T11" fmla="*/ 12 h 7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64"/>
              <a:gd name="T19" fmla="*/ 0 h 720"/>
              <a:gd name="T20" fmla="*/ 864 w 864"/>
              <a:gd name="T21" fmla="*/ 720 h 7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64" h="720">
                <a:moveTo>
                  <a:pt x="0" y="432"/>
                </a:moveTo>
                <a:lnTo>
                  <a:pt x="432" y="0"/>
                </a:lnTo>
                <a:lnTo>
                  <a:pt x="864" y="432"/>
                </a:lnTo>
                <a:lnTo>
                  <a:pt x="576" y="720"/>
                </a:lnTo>
                <a:lnTo>
                  <a:pt x="288" y="720"/>
                </a:lnTo>
                <a:lnTo>
                  <a:pt x="0" y="432"/>
                </a:lnTo>
                <a:close/>
              </a:path>
            </a:pathLst>
          </a:custGeom>
          <a:solidFill>
            <a:srgbClr val="CCFFFF">
              <a:alpha val="59999"/>
            </a:srgbClr>
          </a:solidFill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Freeform 18"/>
          <p:cNvSpPr>
            <a:spLocks/>
          </p:cNvSpPr>
          <p:nvPr/>
        </p:nvSpPr>
        <p:spPr bwMode="auto">
          <a:xfrm flipH="1" flipV="1">
            <a:off x="6546611" y="5215076"/>
            <a:ext cx="1125061" cy="930383"/>
          </a:xfrm>
          <a:custGeom>
            <a:avLst/>
            <a:gdLst>
              <a:gd name="T0" fmla="*/ 0 w 864"/>
              <a:gd name="T1" fmla="*/ 7 h 720"/>
              <a:gd name="T2" fmla="*/ 12 w 864"/>
              <a:gd name="T3" fmla="*/ 0 h 720"/>
              <a:gd name="T4" fmla="*/ 26 w 864"/>
              <a:gd name="T5" fmla="*/ 7 h 720"/>
              <a:gd name="T6" fmla="*/ 16 w 864"/>
              <a:gd name="T7" fmla="*/ 12 h 720"/>
              <a:gd name="T8" fmla="*/ 9 w 864"/>
              <a:gd name="T9" fmla="*/ 12 h 720"/>
              <a:gd name="T10" fmla="*/ 0 w 864"/>
              <a:gd name="T11" fmla="*/ 7 h 7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64"/>
              <a:gd name="T19" fmla="*/ 0 h 720"/>
              <a:gd name="T20" fmla="*/ 864 w 864"/>
              <a:gd name="T21" fmla="*/ 720 h 7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64" h="720">
                <a:moveTo>
                  <a:pt x="0" y="432"/>
                </a:moveTo>
                <a:lnTo>
                  <a:pt x="432" y="0"/>
                </a:lnTo>
                <a:lnTo>
                  <a:pt x="864" y="432"/>
                </a:lnTo>
                <a:lnTo>
                  <a:pt x="576" y="720"/>
                </a:lnTo>
                <a:lnTo>
                  <a:pt x="288" y="720"/>
                </a:lnTo>
                <a:lnTo>
                  <a:pt x="0" y="432"/>
                </a:lnTo>
                <a:close/>
              </a:path>
            </a:pathLst>
          </a:custGeom>
          <a:solidFill>
            <a:srgbClr val="CCFFFF">
              <a:alpha val="59999"/>
            </a:srgb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Freeform 19"/>
          <p:cNvSpPr>
            <a:spLocks/>
          </p:cNvSpPr>
          <p:nvPr/>
        </p:nvSpPr>
        <p:spPr bwMode="auto">
          <a:xfrm flipH="1">
            <a:off x="6546611" y="2301960"/>
            <a:ext cx="1125061" cy="931916"/>
          </a:xfrm>
          <a:custGeom>
            <a:avLst/>
            <a:gdLst>
              <a:gd name="T0" fmla="*/ 0 w 864"/>
              <a:gd name="T1" fmla="*/ 8 h 720"/>
              <a:gd name="T2" fmla="*/ 12 w 864"/>
              <a:gd name="T3" fmla="*/ 0 h 720"/>
              <a:gd name="T4" fmla="*/ 26 w 864"/>
              <a:gd name="T5" fmla="*/ 8 h 720"/>
              <a:gd name="T6" fmla="*/ 16 w 864"/>
              <a:gd name="T7" fmla="*/ 13 h 720"/>
              <a:gd name="T8" fmla="*/ 9 w 864"/>
              <a:gd name="T9" fmla="*/ 13 h 720"/>
              <a:gd name="T10" fmla="*/ 0 w 864"/>
              <a:gd name="T11" fmla="*/ 8 h 7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64"/>
              <a:gd name="T19" fmla="*/ 0 h 720"/>
              <a:gd name="T20" fmla="*/ 864 w 864"/>
              <a:gd name="T21" fmla="*/ 720 h 7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64" h="720">
                <a:moveTo>
                  <a:pt x="0" y="432"/>
                </a:moveTo>
                <a:lnTo>
                  <a:pt x="432" y="0"/>
                </a:lnTo>
                <a:lnTo>
                  <a:pt x="864" y="432"/>
                </a:lnTo>
                <a:lnTo>
                  <a:pt x="576" y="720"/>
                </a:lnTo>
                <a:lnTo>
                  <a:pt x="288" y="720"/>
                </a:lnTo>
                <a:lnTo>
                  <a:pt x="0" y="432"/>
                </a:lnTo>
                <a:close/>
              </a:path>
            </a:pathLst>
          </a:custGeom>
          <a:solidFill>
            <a:srgbClr val="CCFFFF">
              <a:alpha val="59999"/>
            </a:srgb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231183" y="4080836"/>
            <a:ext cx="939792" cy="276999"/>
            <a:chOff x="6231183" y="4656960"/>
            <a:chExt cx="939792" cy="276999"/>
          </a:xfrm>
        </p:grpSpPr>
        <p:sp>
          <p:nvSpPr>
            <p:cNvPr id="8" name="Oval 20"/>
            <p:cNvSpPr>
              <a:spLocks noChangeArrowheads="1"/>
            </p:cNvSpPr>
            <p:nvPr/>
          </p:nvSpPr>
          <p:spPr bwMode="auto">
            <a:xfrm>
              <a:off x="7045801" y="4764253"/>
              <a:ext cx="125174" cy="59778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1200" u="none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" name="Text Box 21"/>
            <p:cNvSpPr txBox="1">
              <a:spLocks noChangeArrowheads="1"/>
            </p:cNvSpPr>
            <p:nvPr/>
          </p:nvSpPr>
          <p:spPr bwMode="auto">
            <a:xfrm>
              <a:off x="6231183" y="4656960"/>
              <a:ext cx="843501" cy="2769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sz="1200" u="none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10</a:t>
              </a:r>
              <a:r>
                <a:rPr lang="el-GR" sz="1200" u="none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σ</a:t>
              </a:r>
              <a:r>
                <a:rPr lang="en-GB" sz="1200" u="none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bg-BG" sz="1200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сноп</a:t>
              </a:r>
              <a:endParaRPr lang="el-GR" sz="1200" u="none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7602069" y="3157676"/>
            <a:ext cx="1446681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r"/>
            <a:r>
              <a:rPr lang="bg-BG" sz="1200" dirty="0">
                <a:latin typeface="Cambria" panose="02040503050406030204" pitchFamily="18" charset="0"/>
                <a:ea typeface="Cambria" panose="02040503050406030204" pitchFamily="18" charset="0"/>
              </a:rPr>
              <a:t>Сензор в гараж позиция</a:t>
            </a:r>
            <a:endParaRPr lang="en-GB" sz="1200" u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172200" y="3271976"/>
            <a:ext cx="1905000" cy="19050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5406219" y="4797891"/>
            <a:ext cx="108260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Cambria" panose="02040503050406030204" pitchFamily="18" charset="0"/>
                <a:ea typeface="Cambria" panose="02040503050406030204" pitchFamily="18" charset="0"/>
              </a:rPr>
              <a:t>LHC </a:t>
            </a:r>
            <a:r>
              <a:rPr lang="bg-BG" sz="1200" dirty="0">
                <a:latin typeface="Cambria" panose="02040503050406030204" pitchFamily="18" charset="0"/>
                <a:ea typeface="Cambria" panose="02040503050406030204" pitchFamily="18" charset="0"/>
              </a:rPr>
              <a:t>камера</a:t>
            </a:r>
            <a:endParaRPr lang="en-GB" sz="1200" u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7531561" y="5129753"/>
            <a:ext cx="1645890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r"/>
            <a:r>
              <a:rPr lang="bg-BG" sz="1200" dirty="0">
                <a:latin typeface="Cambria" panose="02040503050406030204" pitchFamily="18" charset="0"/>
                <a:ea typeface="Cambria" panose="02040503050406030204" pitchFamily="18" charset="0"/>
              </a:rPr>
              <a:t>Сензор при събиране на данни</a:t>
            </a:r>
            <a:endParaRPr lang="en-GB" sz="1200" u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36311" y="2243276"/>
            <a:ext cx="1789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6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Пускане на сноп</a:t>
            </a:r>
            <a:endParaRPr lang="en-US" sz="16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56138" y="2514322"/>
            <a:ext cx="1676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600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Стабилен сноп </a:t>
            </a:r>
            <a:endParaRPr lang="en-US" sz="1600" dirty="0">
              <a:solidFill>
                <a:srgbClr val="0000FF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99767" y="4180175"/>
            <a:ext cx="228600" cy="7620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</a:t>
            </a: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22" name="Text Box 194"/>
          <p:cNvSpPr txBox="1">
            <a:spLocks noChangeArrowheads="1"/>
          </p:cNvSpPr>
          <p:nvPr/>
        </p:nvSpPr>
        <p:spPr bwMode="auto">
          <a:xfrm>
            <a:off x="4264826" y="1069891"/>
            <a:ext cx="34318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Снимка от сектор 56-220м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Line 42"/>
          <p:cNvSpPr>
            <a:spLocks noChangeShapeType="1"/>
          </p:cNvSpPr>
          <p:nvPr/>
        </p:nvSpPr>
        <p:spPr bwMode="auto">
          <a:xfrm flipH="1">
            <a:off x="3168753" y="2386603"/>
            <a:ext cx="1674519" cy="997693"/>
          </a:xfrm>
          <a:prstGeom prst="line">
            <a:avLst/>
          </a:prstGeom>
          <a:noFill/>
          <a:ln w="38100">
            <a:solidFill>
              <a:schemeClr val="accent2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Line 42"/>
          <p:cNvSpPr>
            <a:spLocks noChangeShapeType="1"/>
          </p:cNvSpPr>
          <p:nvPr/>
        </p:nvSpPr>
        <p:spPr bwMode="auto">
          <a:xfrm flipH="1" flipV="1">
            <a:off x="1880672" y="5074889"/>
            <a:ext cx="2798012" cy="493767"/>
          </a:xfrm>
          <a:prstGeom prst="line">
            <a:avLst/>
          </a:prstGeom>
          <a:noFill/>
          <a:ln w="38100">
            <a:solidFill>
              <a:schemeClr val="accent2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Line 42"/>
          <p:cNvSpPr>
            <a:spLocks noChangeShapeType="1"/>
          </p:cNvSpPr>
          <p:nvPr/>
        </p:nvSpPr>
        <p:spPr bwMode="auto">
          <a:xfrm flipH="1" flipV="1">
            <a:off x="1828799" y="2852875"/>
            <a:ext cx="2849885" cy="2715780"/>
          </a:xfrm>
          <a:prstGeom prst="line">
            <a:avLst/>
          </a:prstGeom>
          <a:noFill/>
          <a:ln w="38100">
            <a:solidFill>
              <a:schemeClr val="accent2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Text Box 194"/>
          <p:cNvSpPr txBox="1">
            <a:spLocks noChangeArrowheads="1"/>
          </p:cNvSpPr>
          <p:nvPr/>
        </p:nvSpPr>
        <p:spPr bwMode="auto">
          <a:xfrm>
            <a:off x="4788410" y="2057425"/>
            <a:ext cx="18645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8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Хоризонтален</a:t>
            </a:r>
            <a:endParaRPr lang="en-US" sz="18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Text Box 194"/>
          <p:cNvSpPr txBox="1">
            <a:spLocks noChangeArrowheads="1"/>
          </p:cNvSpPr>
          <p:nvPr/>
        </p:nvSpPr>
        <p:spPr bwMode="auto">
          <a:xfrm>
            <a:off x="4568960" y="5623520"/>
            <a:ext cx="16745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8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Вертикални</a:t>
            </a:r>
            <a:endParaRPr lang="en-US" sz="18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858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0972 L 2.77778E-6 0.1361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6 0.00787 L 0.00144 -0.1354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5 0.00139 L -0.08911 0.0013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10" grpId="0"/>
      <p:bldP spid="10" grpId="1"/>
      <p:bldP spid="11" grpId="0" animBg="1"/>
      <p:bldP spid="12" grpId="0"/>
      <p:bldP spid="13" grpId="0"/>
      <p:bldP spid="14" grpId="0"/>
      <p:bldP spid="14" grpId="1"/>
      <p:bldP spid="15" grpId="0"/>
      <p:bldP spid="16" grpId="0" animBg="1"/>
      <p:bldP spid="1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</a:t>
            </a: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- Инсталация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2" name="Picture 1" descr="A picture containing indoor, metal, rack&#10;&#10;Description automatically generated">
            <a:extLst>
              <a:ext uri="{FF2B5EF4-FFF2-40B4-BE49-F238E27FC236}">
                <a16:creationId xmlns:a16="http://schemas.microsoft.com/office/drawing/2014/main" id="{EE5852F8-26EF-6CBC-5195-405A361FF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" y="850439"/>
            <a:ext cx="9659599" cy="554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45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 </a:t>
            </a: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- Е</a:t>
            </a: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лектроника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033796" y="895926"/>
            <a:ext cx="20887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tabLst/>
              <a:defRPr/>
            </a:pPr>
            <a:r>
              <a:rPr lang="bg-BG" sz="1800" i="1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Основни блокове</a:t>
            </a:r>
            <a:endParaRPr kumimoji="0" lang="en-US" sz="1800" b="1" i="1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50" name="Text Box 32"/>
          <p:cNvSpPr txBox="1">
            <a:spLocks noChangeArrowheads="1"/>
          </p:cNvSpPr>
          <p:nvPr/>
        </p:nvSpPr>
        <p:spPr bwMode="auto">
          <a:xfrm flipH="1">
            <a:off x="8342650" y="3595947"/>
            <a:ext cx="10203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</a:rPr>
              <a:t>~ 300m</a:t>
            </a:r>
          </a:p>
        </p:txBody>
      </p:sp>
      <p:sp>
        <p:nvSpPr>
          <p:cNvPr id="169" name="Rounded Rectangle 168"/>
          <p:cNvSpPr/>
          <p:nvPr/>
        </p:nvSpPr>
        <p:spPr bwMode="auto">
          <a:xfrm>
            <a:off x="1093545" y="1247522"/>
            <a:ext cx="7297949" cy="2400930"/>
          </a:xfrm>
          <a:prstGeom prst="roundRect">
            <a:avLst>
              <a:gd name="adj" fmla="val 8573"/>
            </a:avLst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0" name="Text Box 32"/>
          <p:cNvSpPr txBox="1">
            <a:spLocks noChangeArrowheads="1"/>
          </p:cNvSpPr>
          <p:nvPr/>
        </p:nvSpPr>
        <p:spPr bwMode="auto">
          <a:xfrm flipH="1">
            <a:off x="1060773" y="1234323"/>
            <a:ext cx="29200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bg-BG" sz="1200" b="1" i="1" dirty="0"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детектора</a:t>
            </a:r>
            <a:endParaRPr lang="en-US" sz="1200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5" name="Text Box 73"/>
          <p:cNvSpPr txBox="1">
            <a:spLocks noChangeArrowheads="1"/>
          </p:cNvSpPr>
          <p:nvPr/>
        </p:nvSpPr>
        <p:spPr bwMode="auto">
          <a:xfrm flipH="1">
            <a:off x="4014070" y="1725563"/>
            <a:ext cx="1097535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Hybrid</a:t>
            </a:r>
            <a:endParaRPr lang="en-US" sz="12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7" name="Text Box 73"/>
          <p:cNvSpPr txBox="1">
            <a:spLocks noChangeArrowheads="1"/>
          </p:cNvSpPr>
          <p:nvPr/>
        </p:nvSpPr>
        <p:spPr bwMode="auto">
          <a:xfrm flipH="1">
            <a:off x="2103171" y="2347129"/>
            <a:ext cx="4821261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 Motherboard</a:t>
            </a:r>
            <a:endParaRPr lang="en-US" sz="16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8" name="Text Box 73"/>
          <p:cNvSpPr txBox="1">
            <a:spLocks noChangeArrowheads="1"/>
          </p:cNvSpPr>
          <p:nvPr/>
        </p:nvSpPr>
        <p:spPr bwMode="auto">
          <a:xfrm flipH="1">
            <a:off x="1602032" y="4151943"/>
            <a:ext cx="1520622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600" b="1" dirty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</a:p>
        </p:txBody>
      </p:sp>
      <p:sp>
        <p:nvSpPr>
          <p:cNvPr id="227" name="Text Box 73"/>
          <p:cNvSpPr txBox="1">
            <a:spLocks noChangeArrowheads="1"/>
          </p:cNvSpPr>
          <p:nvPr/>
        </p:nvSpPr>
        <p:spPr bwMode="auto">
          <a:xfrm flipH="1">
            <a:off x="4073979" y="1344206"/>
            <a:ext cx="947760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r>
              <a:rPr lang="en-GB" sz="105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Detector</a:t>
            </a:r>
            <a:endParaRPr lang="en-US" sz="105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1" name="Line 116"/>
          <p:cNvSpPr>
            <a:spLocks noChangeShapeType="1"/>
          </p:cNvSpPr>
          <p:nvPr/>
        </p:nvSpPr>
        <p:spPr bwMode="auto">
          <a:xfrm>
            <a:off x="2356593" y="2770644"/>
            <a:ext cx="0" cy="1381299"/>
          </a:xfrm>
          <a:prstGeom prst="line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242" name="Group 241"/>
          <p:cNvGrpSpPr/>
          <p:nvPr/>
        </p:nvGrpSpPr>
        <p:grpSpPr>
          <a:xfrm>
            <a:off x="2210924" y="3695031"/>
            <a:ext cx="102263" cy="118009"/>
            <a:chOff x="4845166" y="2884229"/>
            <a:chExt cx="102955" cy="154813"/>
          </a:xfrm>
        </p:grpSpPr>
        <p:sp>
          <p:nvSpPr>
            <p:cNvPr id="244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45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243" name="Text Box 32"/>
          <p:cNvSpPr txBox="1">
            <a:spLocks noChangeArrowheads="1"/>
          </p:cNvSpPr>
          <p:nvPr/>
        </p:nvSpPr>
        <p:spPr bwMode="auto">
          <a:xfrm flipH="1">
            <a:off x="2375962" y="3209548"/>
            <a:ext cx="5556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Data</a:t>
            </a:r>
          </a:p>
        </p:txBody>
      </p:sp>
      <p:sp>
        <p:nvSpPr>
          <p:cNvPr id="247" name="Line 116"/>
          <p:cNvSpPr>
            <a:spLocks noChangeShapeType="1"/>
          </p:cNvSpPr>
          <p:nvPr/>
        </p:nvSpPr>
        <p:spPr bwMode="auto">
          <a:xfrm flipH="1">
            <a:off x="6227706" y="2747973"/>
            <a:ext cx="0" cy="1403164"/>
          </a:xfrm>
          <a:prstGeom prst="line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248" name="Group 247"/>
          <p:cNvGrpSpPr/>
          <p:nvPr/>
        </p:nvGrpSpPr>
        <p:grpSpPr>
          <a:xfrm>
            <a:off x="6132588" y="3670223"/>
            <a:ext cx="95117" cy="142818"/>
            <a:chOff x="4845166" y="2884229"/>
            <a:chExt cx="102955" cy="154813"/>
          </a:xfrm>
        </p:grpSpPr>
        <p:sp>
          <p:nvSpPr>
            <p:cNvPr id="249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50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251" name="Text Box 32"/>
          <p:cNvSpPr txBox="1">
            <a:spLocks noChangeArrowheads="1"/>
          </p:cNvSpPr>
          <p:nvPr/>
        </p:nvSpPr>
        <p:spPr bwMode="auto">
          <a:xfrm flipH="1">
            <a:off x="6210895" y="3209548"/>
            <a:ext cx="5556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Trigg</a:t>
            </a:r>
          </a:p>
        </p:txBody>
      </p:sp>
      <p:sp>
        <p:nvSpPr>
          <p:cNvPr id="252" name="Line 116"/>
          <p:cNvSpPr>
            <a:spLocks noChangeShapeType="1"/>
          </p:cNvSpPr>
          <p:nvPr/>
        </p:nvSpPr>
        <p:spPr bwMode="auto">
          <a:xfrm>
            <a:off x="6741170" y="2770644"/>
            <a:ext cx="0" cy="1381299"/>
          </a:xfrm>
          <a:prstGeom prst="line">
            <a:avLst/>
          </a:prstGeom>
          <a:noFill/>
          <a:ln w="38100" cmpd="sng">
            <a:solidFill>
              <a:schemeClr val="tx1"/>
            </a:solidFill>
            <a:prstDash val="solid"/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3" name="Text Box 32"/>
          <p:cNvSpPr txBox="1">
            <a:spLocks noChangeArrowheads="1"/>
          </p:cNvSpPr>
          <p:nvPr/>
        </p:nvSpPr>
        <p:spPr bwMode="auto">
          <a:xfrm flipH="1">
            <a:off x="3499126" y="3867904"/>
            <a:ext cx="1687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Commands    Clock</a:t>
            </a:r>
          </a:p>
        </p:txBody>
      </p:sp>
      <p:sp>
        <p:nvSpPr>
          <p:cNvPr id="255" name="Line 116"/>
          <p:cNvSpPr>
            <a:spLocks noChangeShapeType="1"/>
          </p:cNvSpPr>
          <p:nvPr/>
        </p:nvSpPr>
        <p:spPr bwMode="auto">
          <a:xfrm rot="10800000" flipH="1">
            <a:off x="4513800" y="3429000"/>
            <a:ext cx="2" cy="892220"/>
          </a:xfrm>
          <a:prstGeom prst="line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256" name="Group 255"/>
          <p:cNvGrpSpPr/>
          <p:nvPr/>
        </p:nvGrpSpPr>
        <p:grpSpPr>
          <a:xfrm rot="10800000">
            <a:off x="4407418" y="3703315"/>
            <a:ext cx="80345" cy="105921"/>
            <a:chOff x="4845166" y="2884229"/>
            <a:chExt cx="102955" cy="154813"/>
          </a:xfrm>
        </p:grpSpPr>
        <p:sp>
          <p:nvSpPr>
            <p:cNvPr id="257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58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259" name="Line 116"/>
          <p:cNvSpPr>
            <a:spLocks noChangeShapeType="1"/>
          </p:cNvSpPr>
          <p:nvPr/>
        </p:nvSpPr>
        <p:spPr bwMode="auto">
          <a:xfrm>
            <a:off x="4513800" y="2020946"/>
            <a:ext cx="1" cy="310794"/>
          </a:xfrm>
          <a:prstGeom prst="line">
            <a:avLst/>
          </a:prstGeom>
          <a:noFill/>
          <a:ln w="38100" cmpd="sng">
            <a:solidFill>
              <a:schemeClr val="tx1"/>
            </a:solidFill>
            <a:prstDash val="solid"/>
            <a:miter lim="800000"/>
            <a:headEnd type="triangle" w="sm" len="med"/>
            <a:tailEnd type="triangle" w="sm" len="med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0" name="Text Box 73"/>
          <p:cNvSpPr txBox="1">
            <a:spLocks noChangeArrowheads="1"/>
          </p:cNvSpPr>
          <p:nvPr/>
        </p:nvSpPr>
        <p:spPr bwMode="auto">
          <a:xfrm flipH="1">
            <a:off x="4014069" y="5065515"/>
            <a:ext cx="999464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600" b="1" dirty="0" err="1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TTCci</a:t>
            </a:r>
            <a:endParaRPr lang="en-US" sz="1600" b="1" dirty="0">
              <a:solidFill>
                <a:schemeClr val="accent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1" name="Text Box 73"/>
          <p:cNvSpPr txBox="1">
            <a:spLocks noChangeArrowheads="1"/>
          </p:cNvSpPr>
          <p:nvPr/>
        </p:nvSpPr>
        <p:spPr bwMode="auto">
          <a:xfrm flipH="1">
            <a:off x="4831296" y="5614145"/>
            <a:ext cx="999464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600" b="1" dirty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LTC</a:t>
            </a:r>
          </a:p>
        </p:txBody>
      </p:sp>
      <p:sp>
        <p:nvSpPr>
          <p:cNvPr id="263" name="Text Box 73"/>
          <p:cNvSpPr txBox="1">
            <a:spLocks noChangeArrowheads="1"/>
          </p:cNvSpPr>
          <p:nvPr/>
        </p:nvSpPr>
        <p:spPr bwMode="auto">
          <a:xfrm flipH="1">
            <a:off x="7236616" y="4985482"/>
            <a:ext cx="999464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600" b="1" dirty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LONEG</a:t>
            </a:r>
          </a:p>
        </p:txBody>
      </p:sp>
      <p:sp>
        <p:nvSpPr>
          <p:cNvPr id="264" name="Text Box 73"/>
          <p:cNvSpPr txBox="1">
            <a:spLocks noChangeArrowheads="1"/>
          </p:cNvSpPr>
          <p:nvPr/>
        </p:nvSpPr>
        <p:spPr bwMode="auto">
          <a:xfrm flipH="1">
            <a:off x="3817928" y="4151943"/>
            <a:ext cx="1391747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600" b="1" dirty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FEC</a:t>
            </a:r>
          </a:p>
        </p:txBody>
      </p:sp>
      <p:cxnSp>
        <p:nvCxnSpPr>
          <p:cNvPr id="265" name="Elbow Connector 264"/>
          <p:cNvCxnSpPr>
            <a:stCxn id="260" idx="3"/>
            <a:endCxn id="218" idx="1"/>
          </p:cNvCxnSpPr>
          <p:nvPr/>
        </p:nvCxnSpPr>
        <p:spPr bwMode="auto">
          <a:xfrm rot="10800000">
            <a:off x="3122655" y="4321220"/>
            <a:ext cx="891415" cy="913572"/>
          </a:xfrm>
          <a:prstGeom prst="bentConnector3">
            <a:avLst>
              <a:gd name="adj1" fmla="val 59884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cxnSp>
        <p:nvCxnSpPr>
          <p:cNvPr id="266" name="Elbow Connector 265"/>
          <p:cNvCxnSpPr>
            <a:stCxn id="218" idx="3"/>
            <a:endCxn id="261" idx="3"/>
          </p:cNvCxnSpPr>
          <p:nvPr/>
        </p:nvCxnSpPr>
        <p:spPr bwMode="auto">
          <a:xfrm rot="10800000" flipH="1" flipV="1">
            <a:off x="1602032" y="4321220"/>
            <a:ext cx="3229264" cy="1462202"/>
          </a:xfrm>
          <a:prstGeom prst="bentConnector3">
            <a:avLst>
              <a:gd name="adj1" fmla="val -7079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cxnSp>
        <p:nvCxnSpPr>
          <p:cNvPr id="269" name="Elbow Connector 268"/>
          <p:cNvCxnSpPr>
            <a:stCxn id="263" idx="3"/>
            <a:endCxn id="261" idx="1"/>
          </p:cNvCxnSpPr>
          <p:nvPr/>
        </p:nvCxnSpPr>
        <p:spPr bwMode="auto">
          <a:xfrm rot="10800000" flipV="1">
            <a:off x="5830760" y="5154758"/>
            <a:ext cx="1405856" cy="628663"/>
          </a:xfrm>
          <a:prstGeom prst="bentConnector3">
            <a:avLst>
              <a:gd name="adj1" fmla="val 16576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cxnSp>
        <p:nvCxnSpPr>
          <p:cNvPr id="271" name="Straight Arrow Connector 270"/>
          <p:cNvCxnSpPr/>
          <p:nvPr/>
        </p:nvCxnSpPr>
        <p:spPr bwMode="auto">
          <a:xfrm>
            <a:off x="7370019" y="5324036"/>
            <a:ext cx="0" cy="5890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sp>
        <p:nvSpPr>
          <p:cNvPr id="273" name="Text Box 73"/>
          <p:cNvSpPr txBox="1">
            <a:spLocks noChangeArrowheads="1"/>
          </p:cNvSpPr>
          <p:nvPr/>
        </p:nvSpPr>
        <p:spPr bwMode="auto">
          <a:xfrm flipH="1">
            <a:off x="5632857" y="5065515"/>
            <a:ext cx="999464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600" b="1" dirty="0" err="1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TTCci</a:t>
            </a:r>
            <a:endParaRPr lang="en-US" sz="1600" b="1" dirty="0">
              <a:solidFill>
                <a:schemeClr val="accent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74" name="Straight Arrow Connector 273"/>
          <p:cNvCxnSpPr>
            <a:stCxn id="273" idx="0"/>
          </p:cNvCxnSpPr>
          <p:nvPr/>
        </p:nvCxnSpPr>
        <p:spPr bwMode="auto">
          <a:xfrm flipV="1">
            <a:off x="6132589" y="4526260"/>
            <a:ext cx="0" cy="53925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sp>
        <p:nvSpPr>
          <p:cNvPr id="275" name="Text Box 73"/>
          <p:cNvSpPr txBox="1">
            <a:spLocks noChangeArrowheads="1"/>
          </p:cNvSpPr>
          <p:nvPr/>
        </p:nvSpPr>
        <p:spPr bwMode="auto">
          <a:xfrm flipH="1">
            <a:off x="3753490" y="3105834"/>
            <a:ext cx="1520622" cy="3077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DOHM</a:t>
            </a:r>
            <a:endParaRPr lang="en-US" sz="18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6" name="Line 116"/>
          <p:cNvSpPr>
            <a:spLocks noChangeShapeType="1"/>
          </p:cNvSpPr>
          <p:nvPr/>
        </p:nvSpPr>
        <p:spPr bwMode="auto">
          <a:xfrm>
            <a:off x="4513800" y="2747972"/>
            <a:ext cx="2" cy="340611"/>
          </a:xfrm>
          <a:prstGeom prst="line">
            <a:avLst/>
          </a:prstGeom>
          <a:noFill/>
          <a:ln w="38100" cmpd="sng">
            <a:solidFill>
              <a:schemeClr val="tx1"/>
            </a:solidFill>
            <a:prstDash val="solid"/>
            <a:miter lim="800000"/>
            <a:headEnd type="triangle" w="sm" len="med"/>
            <a:tailEnd type="triangle" w="sm" len="med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7" name="Text Box 73"/>
          <p:cNvSpPr txBox="1">
            <a:spLocks noChangeArrowheads="1"/>
          </p:cNvSpPr>
          <p:nvPr/>
        </p:nvSpPr>
        <p:spPr bwMode="auto">
          <a:xfrm flipH="1">
            <a:off x="5778992" y="4151943"/>
            <a:ext cx="1520622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600" b="1" dirty="0" err="1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TOTrigg</a:t>
            </a:r>
            <a:endParaRPr lang="en-US" sz="1600" b="1" dirty="0">
              <a:solidFill>
                <a:schemeClr val="accent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0" name="Text Box 32"/>
          <p:cNvSpPr txBox="1">
            <a:spLocks noChangeArrowheads="1"/>
          </p:cNvSpPr>
          <p:nvPr/>
        </p:nvSpPr>
        <p:spPr bwMode="auto">
          <a:xfrm flipH="1">
            <a:off x="3647056" y="4635986"/>
            <a:ext cx="66753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TTC</a:t>
            </a:r>
          </a:p>
        </p:txBody>
      </p:sp>
      <p:cxnSp>
        <p:nvCxnSpPr>
          <p:cNvPr id="302" name="Elbow Connector 301"/>
          <p:cNvCxnSpPr>
            <a:stCxn id="277" idx="1"/>
            <a:endCxn id="263" idx="0"/>
          </p:cNvCxnSpPr>
          <p:nvPr/>
        </p:nvCxnSpPr>
        <p:spPr bwMode="auto">
          <a:xfrm>
            <a:off x="7299614" y="4321220"/>
            <a:ext cx="436734" cy="664262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sp>
        <p:nvSpPr>
          <p:cNvPr id="305" name="Text Box 32"/>
          <p:cNvSpPr txBox="1">
            <a:spLocks noChangeArrowheads="1"/>
          </p:cNvSpPr>
          <p:nvPr/>
        </p:nvSpPr>
        <p:spPr bwMode="auto">
          <a:xfrm flipH="1">
            <a:off x="6053307" y="4690849"/>
            <a:ext cx="66753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TTC</a:t>
            </a:r>
          </a:p>
        </p:txBody>
      </p:sp>
      <p:sp>
        <p:nvSpPr>
          <p:cNvPr id="312" name="Text Box 32"/>
          <p:cNvSpPr txBox="1">
            <a:spLocks noChangeArrowheads="1"/>
          </p:cNvSpPr>
          <p:nvPr/>
        </p:nvSpPr>
        <p:spPr bwMode="auto">
          <a:xfrm flipH="1">
            <a:off x="5337496" y="6053210"/>
            <a:ext cx="98652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CMS Clock</a:t>
            </a:r>
          </a:p>
        </p:txBody>
      </p:sp>
      <p:sp>
        <p:nvSpPr>
          <p:cNvPr id="313" name="Text Box 32"/>
          <p:cNvSpPr txBox="1">
            <a:spLocks noChangeArrowheads="1"/>
          </p:cNvSpPr>
          <p:nvPr/>
        </p:nvSpPr>
        <p:spPr bwMode="auto">
          <a:xfrm flipH="1">
            <a:off x="3796724" y="5532369"/>
            <a:ext cx="66753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Busy</a:t>
            </a:r>
          </a:p>
        </p:txBody>
      </p:sp>
      <p:sp>
        <p:nvSpPr>
          <p:cNvPr id="314" name="Text Box 32"/>
          <p:cNvSpPr txBox="1">
            <a:spLocks noChangeArrowheads="1"/>
          </p:cNvSpPr>
          <p:nvPr/>
        </p:nvSpPr>
        <p:spPr bwMode="auto">
          <a:xfrm flipH="1">
            <a:off x="6158855" y="5532370"/>
            <a:ext cx="66753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L1</a:t>
            </a:r>
          </a:p>
        </p:txBody>
      </p:sp>
      <p:sp>
        <p:nvSpPr>
          <p:cNvPr id="315" name="Text Box 32"/>
          <p:cNvSpPr txBox="1">
            <a:spLocks noChangeArrowheads="1"/>
          </p:cNvSpPr>
          <p:nvPr/>
        </p:nvSpPr>
        <p:spPr bwMode="auto">
          <a:xfrm flipH="1">
            <a:off x="6856529" y="5952698"/>
            <a:ext cx="113268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Trigg to CMS</a:t>
            </a:r>
          </a:p>
        </p:txBody>
      </p:sp>
      <p:cxnSp>
        <p:nvCxnSpPr>
          <p:cNvPr id="316" name="Straight Arrow Connector 315"/>
          <p:cNvCxnSpPr/>
          <p:nvPr/>
        </p:nvCxnSpPr>
        <p:spPr bwMode="auto">
          <a:xfrm flipV="1">
            <a:off x="5331028" y="5913109"/>
            <a:ext cx="0" cy="38500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cxnSp>
        <p:nvCxnSpPr>
          <p:cNvPr id="320" name="Elbow Connector 319"/>
          <p:cNvCxnSpPr>
            <a:stCxn id="261" idx="0"/>
            <a:endCxn id="260" idx="1"/>
          </p:cNvCxnSpPr>
          <p:nvPr/>
        </p:nvCxnSpPr>
        <p:spPr bwMode="auto">
          <a:xfrm rot="16200000" flipV="1">
            <a:off x="4982605" y="5265721"/>
            <a:ext cx="379353" cy="317495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cxnSp>
        <p:nvCxnSpPr>
          <p:cNvPr id="326" name="Elbow Connector 325"/>
          <p:cNvCxnSpPr>
            <a:stCxn id="261" idx="0"/>
            <a:endCxn id="273" idx="3"/>
          </p:cNvCxnSpPr>
          <p:nvPr/>
        </p:nvCxnSpPr>
        <p:spPr bwMode="auto">
          <a:xfrm rot="5400000" flipH="1" flipV="1">
            <a:off x="5292266" y="5273555"/>
            <a:ext cx="379353" cy="301829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sp>
        <p:nvSpPr>
          <p:cNvPr id="329" name="Rounded Rectangle 328"/>
          <p:cNvSpPr/>
          <p:nvPr/>
        </p:nvSpPr>
        <p:spPr bwMode="auto">
          <a:xfrm>
            <a:off x="1114467" y="3875110"/>
            <a:ext cx="7297949" cy="2424320"/>
          </a:xfrm>
          <a:prstGeom prst="roundRect">
            <a:avLst>
              <a:gd name="adj" fmla="val 9752"/>
            </a:avLst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30" name="Text Box 32"/>
          <p:cNvSpPr txBox="1">
            <a:spLocks noChangeArrowheads="1"/>
          </p:cNvSpPr>
          <p:nvPr/>
        </p:nvSpPr>
        <p:spPr bwMode="auto">
          <a:xfrm flipH="1">
            <a:off x="1057726" y="6004877"/>
            <a:ext cx="38064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bg-BG" sz="1200" b="1" i="1" dirty="0"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</a:t>
            </a:r>
            <a:endParaRPr lang="en-US" sz="1200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1" name="Line 116"/>
          <p:cNvSpPr>
            <a:spLocks noChangeShapeType="1"/>
          </p:cNvSpPr>
          <p:nvPr/>
        </p:nvSpPr>
        <p:spPr bwMode="auto">
          <a:xfrm>
            <a:off x="1902937" y="4516779"/>
            <a:ext cx="0" cy="338659"/>
          </a:xfrm>
          <a:prstGeom prst="line">
            <a:avLst/>
          </a:prstGeom>
          <a:noFill/>
          <a:ln w="38100" cmpd="sng">
            <a:solidFill>
              <a:schemeClr val="tx1"/>
            </a:solidFill>
            <a:prstDash val="solid"/>
            <a:miter lim="800000"/>
            <a:headEnd w="sm" len="lg"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3" name="Text Box 32"/>
          <p:cNvSpPr txBox="1">
            <a:spLocks noChangeArrowheads="1"/>
          </p:cNvSpPr>
          <p:nvPr/>
        </p:nvSpPr>
        <p:spPr bwMode="auto">
          <a:xfrm flipH="1">
            <a:off x="1444815" y="5469090"/>
            <a:ext cx="113268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Data to CMS</a:t>
            </a:r>
          </a:p>
        </p:txBody>
      </p:sp>
      <p:sp>
        <p:nvSpPr>
          <p:cNvPr id="347" name="Text Box 73"/>
          <p:cNvSpPr txBox="1">
            <a:spLocks noChangeArrowheads="1"/>
          </p:cNvSpPr>
          <p:nvPr/>
        </p:nvSpPr>
        <p:spPr bwMode="auto">
          <a:xfrm flipH="1">
            <a:off x="1591206" y="4829156"/>
            <a:ext cx="650736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600" b="1" dirty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FRL</a:t>
            </a:r>
          </a:p>
        </p:txBody>
      </p:sp>
      <p:sp>
        <p:nvSpPr>
          <p:cNvPr id="349" name="Line 116"/>
          <p:cNvSpPr>
            <a:spLocks noChangeShapeType="1"/>
          </p:cNvSpPr>
          <p:nvPr/>
        </p:nvSpPr>
        <p:spPr bwMode="auto">
          <a:xfrm>
            <a:off x="1899164" y="5193711"/>
            <a:ext cx="0" cy="338659"/>
          </a:xfrm>
          <a:prstGeom prst="line">
            <a:avLst/>
          </a:prstGeom>
          <a:noFill/>
          <a:ln w="38100" cmpd="sng">
            <a:solidFill>
              <a:schemeClr val="tx1"/>
            </a:solidFill>
            <a:prstDash val="solid"/>
            <a:miter lim="800000"/>
            <a:headEnd w="sm" len="lg"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51" name="Line 116"/>
          <p:cNvSpPr>
            <a:spLocks noChangeShapeType="1"/>
          </p:cNvSpPr>
          <p:nvPr/>
        </p:nvSpPr>
        <p:spPr bwMode="auto">
          <a:xfrm>
            <a:off x="7946080" y="5330871"/>
            <a:ext cx="0" cy="338659"/>
          </a:xfrm>
          <a:prstGeom prst="line">
            <a:avLst/>
          </a:prstGeom>
          <a:noFill/>
          <a:ln w="38100" cmpd="sng">
            <a:solidFill>
              <a:schemeClr val="tx1"/>
            </a:solidFill>
            <a:prstDash val="solid"/>
            <a:miter lim="800000"/>
            <a:headEnd w="sm" len="lg"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52" name="Text Box 32"/>
          <p:cNvSpPr txBox="1">
            <a:spLocks noChangeArrowheads="1"/>
          </p:cNvSpPr>
          <p:nvPr/>
        </p:nvSpPr>
        <p:spPr bwMode="auto">
          <a:xfrm flipH="1">
            <a:off x="7479745" y="5600759"/>
            <a:ext cx="9326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800" b="1" dirty="0">
                <a:latin typeface="Cambria" panose="02040503050406030204" pitchFamily="18" charset="0"/>
                <a:ea typeface="Cambria" panose="02040503050406030204" pitchFamily="18" charset="0"/>
              </a:rPr>
              <a:t>Via VME TOTEM Alone </a:t>
            </a:r>
          </a:p>
        </p:txBody>
      </p:sp>
      <p:cxnSp>
        <p:nvCxnSpPr>
          <p:cNvPr id="278" name="Elbow Connector 277"/>
          <p:cNvCxnSpPr>
            <a:stCxn id="350" idx="0"/>
            <a:endCxn id="169" idx="3"/>
          </p:cNvCxnSpPr>
          <p:nvPr/>
        </p:nvCxnSpPr>
        <p:spPr bwMode="auto">
          <a:xfrm rot="16200000" flipV="1">
            <a:off x="8048169" y="2791312"/>
            <a:ext cx="1147960" cy="461309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lg"/>
            <a:tailEnd type="triangle" w="sm" len="lg"/>
          </a:ln>
          <a:effectLst/>
        </p:spPr>
      </p:cxnSp>
      <p:cxnSp>
        <p:nvCxnSpPr>
          <p:cNvPr id="357" name="Elbow Connector 356"/>
          <p:cNvCxnSpPr>
            <a:stCxn id="350" idx="2"/>
            <a:endCxn id="329" idx="3"/>
          </p:cNvCxnSpPr>
          <p:nvPr/>
        </p:nvCxnSpPr>
        <p:spPr bwMode="auto">
          <a:xfrm rot="5400000">
            <a:off x="8040837" y="4275304"/>
            <a:ext cx="1183546" cy="440387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lg"/>
            <a:tailEnd type="triangle" w="sm" len="lg"/>
          </a:ln>
          <a:effectLst/>
        </p:spPr>
      </p:cxnSp>
      <p:sp>
        <p:nvSpPr>
          <p:cNvPr id="361" name="Line 116"/>
          <p:cNvSpPr>
            <a:spLocks noChangeShapeType="1"/>
          </p:cNvSpPr>
          <p:nvPr/>
        </p:nvSpPr>
        <p:spPr bwMode="auto">
          <a:xfrm>
            <a:off x="2783186" y="4528390"/>
            <a:ext cx="0" cy="338659"/>
          </a:xfrm>
          <a:prstGeom prst="line">
            <a:avLst/>
          </a:prstGeom>
          <a:noFill/>
          <a:ln w="38100" cmpd="sng">
            <a:solidFill>
              <a:schemeClr val="tx1"/>
            </a:solidFill>
            <a:prstDash val="solid"/>
            <a:miter lim="800000"/>
            <a:headEnd w="sm" len="lg"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62" name="Text Box 32"/>
          <p:cNvSpPr txBox="1">
            <a:spLocks noChangeArrowheads="1"/>
          </p:cNvSpPr>
          <p:nvPr/>
        </p:nvSpPr>
        <p:spPr bwMode="auto">
          <a:xfrm flipH="1">
            <a:off x="2316851" y="4798278"/>
            <a:ext cx="9326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800" b="1" dirty="0">
                <a:latin typeface="Cambria" panose="02040503050406030204" pitchFamily="18" charset="0"/>
                <a:ea typeface="Cambria" panose="02040503050406030204" pitchFamily="18" charset="0"/>
              </a:rPr>
              <a:t>Via VME TOTEM Alone </a:t>
            </a:r>
          </a:p>
        </p:txBody>
      </p:sp>
      <p:cxnSp>
        <p:nvCxnSpPr>
          <p:cNvPr id="372" name="Elbow Connector 371"/>
          <p:cNvCxnSpPr>
            <a:stCxn id="260" idx="3"/>
            <a:endCxn id="264" idx="3"/>
          </p:cNvCxnSpPr>
          <p:nvPr/>
        </p:nvCxnSpPr>
        <p:spPr bwMode="auto">
          <a:xfrm rot="10800000">
            <a:off x="3817929" y="4321220"/>
            <a:ext cx="196141" cy="913572"/>
          </a:xfrm>
          <a:prstGeom prst="bentConnector3">
            <a:avLst>
              <a:gd name="adj1" fmla="val 272395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27314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4"/>
          <p:cNvSpPr txBox="1">
            <a:spLocks noChangeArrowheads="1"/>
          </p:cNvSpPr>
          <p:nvPr/>
        </p:nvSpPr>
        <p:spPr bwMode="auto">
          <a:xfrm>
            <a:off x="289645" y="1843951"/>
            <a:ext cx="897010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Въведение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детектора</a:t>
            </a:r>
            <a:endParaRPr lang="en-US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 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системи</a:t>
            </a:r>
            <a:endParaRPr lang="en-GB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Заключение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02865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Съдържание</a:t>
            </a:r>
            <a:endParaRPr lang="en-US" sz="36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496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0010816"/>
          <p:cNvPicPr/>
          <p:nvPr/>
        </p:nvPicPr>
        <p:blipFill>
          <a:blip r:embed="rId2" cstate="print"/>
          <a:srcRect l="15625" t="8333" r="25000" b="20833"/>
          <a:stretch>
            <a:fillRect/>
          </a:stretch>
        </p:blipFill>
        <p:spPr bwMode="auto">
          <a:xfrm>
            <a:off x="563960" y="1837973"/>
            <a:ext cx="3675821" cy="3511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404370" y="2240662"/>
            <a:ext cx="4882807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 eaLnBrk="0" hangingPunct="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kumimoji="0" lang="en-US" sz="2000" b="0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128 </a:t>
            </a: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канала, цифрово записване и предаване на информацията </a:t>
            </a:r>
            <a:endParaRPr lang="en-US" sz="20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 </a:t>
            </a: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програмируеми изхода за </a:t>
            </a:r>
            <a:r>
              <a:rPr lang="bg-BG" sz="2000" b="0" kern="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тригер</a:t>
            </a:r>
            <a:endParaRPr lang="en-US" sz="20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Устойчив на радиация</a:t>
            </a:r>
            <a:endParaRPr lang="en-US" sz="20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~160  / 8 </a:t>
            </a: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битови регистри с възможност за външно програмиране чрез </a:t>
            </a:r>
            <a:r>
              <a:rPr lang="en-US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I2C</a:t>
            </a: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интерфейс</a:t>
            </a:r>
            <a:endParaRPr lang="en-US" sz="20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Разработен в </a:t>
            </a:r>
            <a:r>
              <a:rPr lang="en-US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CERN</a:t>
            </a:r>
            <a:endParaRPr lang="bg-BG" sz="20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Има нова версия вече </a:t>
            </a:r>
            <a:r>
              <a:rPr lang="en-US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VFAT 3</a:t>
            </a:r>
            <a:endParaRPr kumimoji="0" lang="en-US" sz="2000" b="0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 Box 194"/>
          <p:cNvSpPr txBox="1">
            <a:spLocks noChangeArrowheads="1"/>
          </p:cNvSpPr>
          <p:nvPr/>
        </p:nvSpPr>
        <p:spPr bwMode="auto">
          <a:xfrm>
            <a:off x="344508" y="5470956"/>
            <a:ext cx="38952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8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Снимка на </a:t>
            </a:r>
            <a:r>
              <a:rPr lang="en-GB" sz="18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VFAT 2 </a:t>
            </a:r>
            <a:r>
              <a:rPr lang="bg-BG" sz="18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чип монтиран на хибриден модул</a:t>
            </a:r>
            <a:endParaRPr lang="en-US" sz="18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63699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Основен чип – </a:t>
            </a:r>
            <a:r>
              <a:rPr lang="en-GB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VFAT </a:t>
            </a: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65992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71" y="1618521"/>
            <a:ext cx="7825458" cy="455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VFAT 2</a:t>
            </a: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– Блокова схема</a:t>
            </a:r>
          </a:p>
        </p:txBody>
      </p:sp>
    </p:spTree>
    <p:extLst>
      <p:ext uri="{BB962C8B-B14F-4D97-AF65-F5344CB8AC3E}">
        <p14:creationId xmlns:p14="http://schemas.microsoft.com/office/powerpoint/2010/main" val="172707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971" b="90678" l="2179" r="94871"/>
                    </a14:imgEffect>
                    <a14:imgEffect>
                      <a14:brightnessContrast bright="70000" contras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" t="24000" r="5611" b="8445"/>
          <a:stretch/>
        </p:blipFill>
        <p:spPr>
          <a:xfrm>
            <a:off x="1166284" y="1179617"/>
            <a:ext cx="8009998" cy="4416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758480" y="1069891"/>
            <a:ext cx="38404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tabLst/>
              <a:defRPr/>
            </a:pPr>
            <a:r>
              <a:rPr kumimoji="0" lang="bg-BG" sz="1600" b="1" i="1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Снимка</a:t>
            </a:r>
            <a:endParaRPr kumimoji="0" lang="en-US" sz="1600" b="1" i="1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63960" y="3387935"/>
            <a:ext cx="5486300" cy="24745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742950" lvl="1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18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Съдържа 4 чипа и устройство за контрол</a:t>
            </a:r>
            <a:endParaRPr lang="en-US" sz="18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18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Свързва се към другата електроника с 80 пинов куплунг и плосък кабел</a:t>
            </a:r>
            <a:endParaRPr lang="en-US" sz="18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18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 същия куплунг се подава ниско и високо напрежение, синхронизираща честота и се получават данните и </a:t>
            </a:r>
            <a:r>
              <a:rPr lang="bg-BG" sz="1800" b="0" kern="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тригерните</a:t>
            </a:r>
            <a:r>
              <a:rPr lang="bg-BG" sz="18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сигнали</a:t>
            </a:r>
          </a:p>
          <a:p>
            <a:pPr marL="742950" lvl="1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18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Към 128-те писти на силициевия детектор се свързват директно входовете на чипа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 </a:t>
            </a: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Хибриден модул</a:t>
            </a:r>
            <a:endParaRPr lang="en-US" sz="36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33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4"/>
          <p:cNvSpPr txBox="1">
            <a:spLocks noChangeArrowheads="1"/>
          </p:cNvSpPr>
          <p:nvPr/>
        </p:nvSpPr>
        <p:spPr bwMode="auto">
          <a:xfrm>
            <a:off x="289645" y="1843951"/>
            <a:ext cx="897010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anchor="ctr">
            <a:spAutoFit/>
          </a:bodyPr>
          <a:lstStyle/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Въведение</a:t>
            </a:r>
            <a:endParaRPr lang="en-US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детектора</a:t>
            </a:r>
            <a:endParaRPr lang="en-US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 </a:t>
            </a:r>
            <a:endParaRPr lang="en-GB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системи</a:t>
            </a:r>
            <a:endParaRPr lang="en-GB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Заключение</a:t>
            </a:r>
            <a:endParaRPr lang="en-US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948001" y="82357"/>
            <a:ext cx="7914112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Съдържание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225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Детекторен пакет</a:t>
            </a:r>
            <a:endParaRPr lang="en-US" sz="36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873729" y="1783110"/>
            <a:ext cx="493361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285750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Съвкупност от 1</a:t>
            </a:r>
            <a:r>
              <a:rPr lang="en-US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 </a:t>
            </a: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хибридни модула</a:t>
            </a:r>
          </a:p>
          <a:p>
            <a:pPr marL="285750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endParaRPr lang="en-US" sz="20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Фиксирани един срещу друг за да се образуват 2 координати от писти под 45</a:t>
            </a:r>
            <a:r>
              <a:rPr lang="en-US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°</a:t>
            </a:r>
            <a:endParaRPr lang="bg-BG" sz="20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sz="2000" b="0" kern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bg-BG" sz="20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Електронните компоненти са монтирани от една страна за да се намали разстоянието между хибридите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38" y="1728247"/>
            <a:ext cx="4173591" cy="3730684"/>
          </a:xfrm>
          <a:prstGeom prst="rect">
            <a:avLst/>
          </a:prstGeom>
          <a:effectLst>
            <a:outerShdw blurRad="279400" dist="38100" dir="2700000" sx="102000" sy="102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0859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Основен модул (</a:t>
            </a:r>
            <a:r>
              <a:rPr lang="en-GB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RPMB)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83" y="1015028"/>
            <a:ext cx="3017401" cy="4524678"/>
          </a:xfrm>
          <a:prstGeom prst="rect">
            <a:avLst/>
          </a:prstGeom>
          <a:effectLst>
            <a:outerShdw blurRad="2159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08696" y="1759332"/>
            <a:ext cx="4507094" cy="3018486"/>
          </a:xfrm>
          <a:prstGeom prst="rect">
            <a:avLst/>
          </a:prstGeom>
          <a:effectLst>
            <a:outerShdw blurRad="2159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7391" y="5733246"/>
            <a:ext cx="9671218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742950" lvl="1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bg-BG" sz="1800" b="0" kern="0" noProof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Свързва детекторния пакет към системите за контрол, </a:t>
            </a:r>
            <a:r>
              <a:rPr lang="bg-BG" sz="1800" b="0" kern="0" noProof="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тригер</a:t>
            </a:r>
            <a:r>
              <a:rPr lang="bg-BG" sz="1800" b="0" kern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и събиране на данни</a:t>
            </a:r>
          </a:p>
          <a:p>
            <a:pPr marL="742950" lvl="1" indent="-285750" algn="l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kumimoji="0" lang="bg-BG" sz="1800" b="0" i="0" u="none" strike="noStrike" kern="0" cap="none" spc="0" normalizeH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Използват се електрически и оптични интерфейси</a:t>
            </a:r>
            <a:r>
              <a:rPr kumimoji="0" lang="en-US" sz="1800" b="0" i="0" u="none" strike="noStrike" kern="0" cap="none" spc="0" normalizeH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9494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CU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549" y="1069891"/>
            <a:ext cx="1316712" cy="1097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RADMON"/>
          <p:cNvPicPr/>
          <p:nvPr/>
        </p:nvPicPr>
        <p:blipFill>
          <a:blip r:embed="rId3" cstate="print"/>
          <a:srcRect b="37038"/>
          <a:stretch>
            <a:fillRect/>
          </a:stretch>
        </p:blipFill>
        <p:spPr bwMode="auto">
          <a:xfrm>
            <a:off x="783412" y="5351815"/>
            <a:ext cx="1152123" cy="438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TR_VFAT"/>
          <p:cNvPicPr/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728549" y="2551192"/>
            <a:ext cx="1371575" cy="1097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Допълнителни модули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800876" y="1124754"/>
            <a:ext cx="565088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bg-BG" sz="20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Контролен модул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служи за управление на всички компоненти чрез </a:t>
            </a:r>
            <a:r>
              <a:rPr lang="en-GB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I2C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интерфейс</a:t>
            </a:r>
            <a:endParaRPr lang="en-US" sz="20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en-US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en-US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bg-BG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bg-BG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en-US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bg-BG" sz="2000" u="sng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Тригерен</a:t>
            </a:r>
            <a:r>
              <a:rPr lang="bg-BG" sz="20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модул</a:t>
            </a:r>
            <a:r>
              <a:rPr lang="en-US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получава </a:t>
            </a:r>
            <a:r>
              <a:rPr lang="bg-BG" sz="2000" b="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тригерна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информация, дефинира как да бъде използвана и я предава на следващо ниво</a:t>
            </a:r>
            <a:endParaRPr lang="en-US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en-US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en-US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bg-BG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bg-BG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bg-BG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en-US" sz="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bg-BG" sz="20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Модул за съвпадение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прави съвпадение между информацията от две координати </a:t>
            </a:r>
            <a:r>
              <a:rPr lang="en-GB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 </a:t>
            </a:r>
            <a:r>
              <a:rPr lang="en-GB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 </a:t>
            </a:r>
            <a:endParaRPr lang="en-US" sz="16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bg-BG" sz="16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en-US" sz="16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bg-BG" sz="20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Модул за радиационно измерване</a:t>
            </a:r>
            <a:r>
              <a:rPr lang="bg-BG" sz="2000" i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съдържа датчици за измерване на дозата, чиято информация се предава към компютър </a:t>
            </a:r>
            <a:endParaRPr lang="en-US" sz="20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 rot="10800000">
            <a:off x="2961169" y="1289343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auto">
          <a:xfrm rot="10800000">
            <a:off x="2923069" y="2715781"/>
            <a:ext cx="627062" cy="331788"/>
          </a:xfrm>
          <a:prstGeom prst="leftArrow">
            <a:avLst>
              <a:gd name="adj1" fmla="val 69889"/>
              <a:gd name="adj2" fmla="val 94042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AutoShape 22"/>
          <p:cNvSpPr>
            <a:spLocks noChangeArrowheads="1"/>
          </p:cNvSpPr>
          <p:nvPr/>
        </p:nvSpPr>
        <p:spPr bwMode="auto">
          <a:xfrm rot="10800000">
            <a:off x="2972281" y="5349205"/>
            <a:ext cx="627063" cy="331788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AutoShape 20"/>
          <p:cNvSpPr>
            <a:spLocks noChangeArrowheads="1"/>
          </p:cNvSpPr>
          <p:nvPr/>
        </p:nvSpPr>
        <p:spPr bwMode="auto">
          <a:xfrm rot="10800000">
            <a:off x="2954363" y="4194472"/>
            <a:ext cx="627062" cy="331788"/>
          </a:xfrm>
          <a:prstGeom prst="leftArrow">
            <a:avLst>
              <a:gd name="adj1" fmla="val 69889"/>
              <a:gd name="adj2" fmla="val 94042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0" name="Picture 19" descr="cc_mezz_all"/>
          <p:cNvPicPr/>
          <p:nvPr/>
        </p:nvPicPr>
        <p:blipFill>
          <a:blip r:embed="rId5" cstate="print">
            <a:lum bright="20000"/>
          </a:blip>
          <a:srcRect/>
          <a:stretch>
            <a:fillRect/>
          </a:stretch>
        </p:blipFill>
        <p:spPr bwMode="auto">
          <a:xfrm>
            <a:off x="728549" y="4091127"/>
            <a:ext cx="1652015" cy="874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9557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PMB_AL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4508" y="1673385"/>
            <a:ext cx="6912738" cy="4279313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44508" y="1993186"/>
            <a:ext cx="50473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tabLst/>
              <a:defRPr/>
            </a:pPr>
            <a:r>
              <a:rPr kumimoji="0" lang="bg-BG" sz="1600" b="1" i="1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Основен и Допълнителни</a:t>
            </a:r>
            <a:r>
              <a:rPr kumimoji="0" lang="bg-BG" sz="1600" b="1" i="1" strike="noStrike" kern="0" cap="none" spc="0" normalizeH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модули</a:t>
            </a:r>
            <a:endParaRPr kumimoji="0" lang="en-US" sz="1600" b="1" i="1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Picture 7" descr="RPMB_HYBRI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2518" y="1548383"/>
            <a:ext cx="1812250" cy="4487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846138" y="1124754"/>
            <a:ext cx="40598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tabLst/>
              <a:defRPr/>
            </a:pPr>
            <a:r>
              <a:rPr kumimoji="0" lang="bg-BG" sz="1600" b="1" i="1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Основен модул и Детекторен пакет</a:t>
            </a:r>
            <a:endParaRPr kumimoji="0" lang="en-US" sz="1600" b="1" i="1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Съвкупност от модули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887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2154" t="4640" r="27844" b="19760"/>
          <a:stretch/>
        </p:blipFill>
        <p:spPr>
          <a:xfrm>
            <a:off x="379369" y="1067071"/>
            <a:ext cx="4342911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-399" r="11413" b="4850"/>
          <a:stretch/>
        </p:blipFill>
        <p:spPr>
          <a:xfrm>
            <a:off x="4788411" y="1067071"/>
            <a:ext cx="4243222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34782" y="5239479"/>
            <a:ext cx="4487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1) </a:t>
            </a:r>
            <a:r>
              <a:rPr lang="en-GB" sz="1200" b="1" u="sng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Si-strip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: 10 layers of silicon microstrip plates; space resolution - 10 </a:t>
            </a:r>
            <a:r>
              <a:rPr lang="el-GR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μ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m, angle</a:t>
            </a:r>
            <a:r>
              <a:rPr lang="bg-BG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 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resolution - </a:t>
            </a:r>
            <a:r>
              <a:rPr lang="el-GR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1μ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rad;  “edgeless “ on the beam side; expected lifetime ~10fb</a:t>
            </a:r>
            <a:r>
              <a:rPr lang="en-GB" sz="1200" b="1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-1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; t = -25 ÷ -32 ºC, p = 10 ÷ 25 m</a:t>
            </a:r>
            <a:r>
              <a:rPr lang="ru-RU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bar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; installed on LHC in</a:t>
            </a:r>
            <a:r>
              <a:rPr lang="bg-BG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 2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008</a:t>
            </a:r>
            <a:r>
              <a:rPr lang="en-GB" sz="1200" b="1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 </a:t>
            </a:r>
            <a:endParaRPr lang="en-GB" sz="12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88412" y="5211350"/>
            <a:ext cx="43341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2) </a:t>
            </a:r>
            <a:r>
              <a:rPr lang="en-GB" sz="1200" b="1" u="sng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RPIX (3D-Si)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: 6 layers; CNM 3D pixel sensor (230 um </a:t>
            </a:r>
            <a:r>
              <a:rPr lang="en-GB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thickness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); pixel size 100 x 150</a:t>
            </a:r>
            <a:r>
              <a:rPr lang="el-GR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μ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m;  ROC (psi46dig), each module has 160 x 156 pixels; expected lifetime ~15fb</a:t>
            </a:r>
            <a:r>
              <a:rPr lang="en-GB" sz="1200" b="1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-1 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(3x10</a:t>
            </a:r>
            <a:r>
              <a:rPr lang="en-GB" sz="1200" b="1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15 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n</a:t>
            </a:r>
            <a:r>
              <a:rPr lang="en-GB" sz="1200" b="1" baseline="-25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eq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/cm</a:t>
            </a:r>
            <a:r>
              <a:rPr lang="en-GB" sz="1200" b="1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2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); spatial resolution 10 (30) um along x (y) direction; “edgeless “ - 200 </a:t>
            </a:r>
            <a:r>
              <a:rPr lang="el-GR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μ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m; installed in 2017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7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Детектори </a:t>
            </a:r>
            <a:r>
              <a:rPr lang="en-GB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TOTEM</a:t>
            </a: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/</a:t>
            </a:r>
            <a:r>
              <a:rPr lang="en-GB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CMS (1)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4814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7" t="-593" r="12423" b="1529"/>
          <a:stretch/>
        </p:blipFill>
        <p:spPr>
          <a:xfrm>
            <a:off x="4921122" y="1090648"/>
            <a:ext cx="4448303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-475" r="3405" b="2716"/>
          <a:stretch/>
        </p:blipFill>
        <p:spPr>
          <a:xfrm>
            <a:off x="199871" y="1090648"/>
            <a:ext cx="4593515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9645" y="5220726"/>
            <a:ext cx="41695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3) </a:t>
            </a:r>
            <a:r>
              <a:rPr lang="en-GB" sz="1200" u="sng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Diamond</a:t>
            </a:r>
            <a:r>
              <a:rPr lang="en-GB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: 4 layers; time resolution up to 50ps per layer; high efficiency on the edge;  irradiation limit up to 5x10</a:t>
            </a:r>
            <a:r>
              <a:rPr lang="en-GB" sz="1200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15</a:t>
            </a:r>
            <a:r>
              <a:rPr lang="en-GB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 </a:t>
            </a:r>
            <a:r>
              <a:rPr lang="en-GB" sz="120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n</a:t>
            </a:r>
            <a:r>
              <a:rPr lang="en-GB" sz="1200" baseline="-2500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eq</a:t>
            </a:r>
            <a:r>
              <a:rPr lang="en-GB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/cm</a:t>
            </a:r>
            <a:r>
              <a:rPr lang="en-GB" sz="1200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2</a:t>
            </a:r>
            <a:r>
              <a:rPr lang="en-GB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; t= 0÷-+10ºC, p=50÷ 115m</a:t>
            </a:r>
            <a:r>
              <a:rPr lang="ru-RU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bar</a:t>
            </a:r>
            <a:r>
              <a:rPr lang="en-GB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; installed on LHC in 2016</a:t>
            </a:r>
          </a:p>
        </p:txBody>
      </p:sp>
      <p:sp>
        <p:nvSpPr>
          <p:cNvPr id="6" name="Rectangle 5"/>
          <p:cNvSpPr/>
          <p:nvPr/>
        </p:nvSpPr>
        <p:spPr>
          <a:xfrm>
            <a:off x="5067126" y="5231427"/>
            <a:ext cx="44987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4) </a:t>
            </a:r>
            <a:r>
              <a:rPr lang="en-GB" sz="1200" b="1" u="sng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UFSD (Si-ultrafast)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: 4 layers; CNM 50</a:t>
            </a:r>
            <a:r>
              <a:rPr lang="el-GR" sz="1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μ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m sensors; time resolution ~30ps per layer;  “edgeless “ on the beam side; irradiation limit up to 3x10</a:t>
            </a:r>
            <a:r>
              <a:rPr lang="en-GB" sz="1200" b="1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14 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n</a:t>
            </a:r>
            <a:r>
              <a:rPr lang="en-GB" sz="1200" b="1" baseline="-25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eq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/cm</a:t>
            </a:r>
            <a:r>
              <a:rPr lang="en-GB" sz="1200" b="1" baseline="30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2</a:t>
            </a:r>
            <a:r>
              <a:rPr lang="en-GB" sz="12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;  installed on LHC in 2017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Детектори </a:t>
            </a:r>
            <a:r>
              <a:rPr lang="en-GB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TOTEM</a:t>
            </a: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/</a:t>
            </a:r>
            <a:r>
              <a:rPr lang="en-GB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CMS (2)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374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Диамантен Детектор 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5545" y="2462961"/>
            <a:ext cx="52258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tabLst/>
              <a:defRPr/>
            </a:pPr>
            <a:r>
              <a:rPr kumimoji="0" lang="bg-BG" sz="1800" b="1" i="1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Детектори</a:t>
            </a:r>
            <a:r>
              <a:rPr kumimoji="0" lang="bg-BG" sz="1800" b="1" i="1" strike="noStrike" kern="0" cap="none" spc="0" normalizeH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bg-BG" sz="1800" b="1" i="1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монтирани на</a:t>
            </a:r>
            <a:r>
              <a:rPr kumimoji="0" lang="bg-BG" sz="1800" b="1" i="1" strike="noStrike" kern="0" cap="none" spc="0" normalizeH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х</a:t>
            </a:r>
            <a:r>
              <a:rPr kumimoji="0" lang="bg-BG" sz="1800" b="1" i="1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ибридния модул  </a:t>
            </a:r>
            <a:endParaRPr kumimoji="0" lang="en-US" sz="1800" b="1" i="1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8" r="18393" b="3202"/>
          <a:stretch/>
        </p:blipFill>
        <p:spPr>
          <a:xfrm>
            <a:off x="6051863" y="1508794"/>
            <a:ext cx="2686684" cy="466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Isosceles Triangle 6"/>
          <p:cNvSpPr/>
          <p:nvPr/>
        </p:nvSpPr>
        <p:spPr bwMode="auto">
          <a:xfrm rot="5971065">
            <a:off x="3769163" y="2711648"/>
            <a:ext cx="2644828" cy="4315262"/>
          </a:xfrm>
          <a:prstGeom prst="triangle">
            <a:avLst/>
          </a:prstGeom>
          <a:solidFill>
            <a:schemeClr val="bg1">
              <a:lumMod val="85000"/>
              <a:alpha val="64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78685" y="1108684"/>
            <a:ext cx="46399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tabLst/>
              <a:defRPr/>
            </a:pPr>
            <a:r>
              <a:rPr kumimoji="0" lang="bg-BG" sz="2000" b="1" i="1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Основен модул с Детекторен</a:t>
            </a:r>
            <a:r>
              <a:rPr kumimoji="0" lang="bg-BG" sz="2000" b="1" i="1" strike="noStrike" kern="0" cap="none" spc="0" normalizeH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пакет</a:t>
            </a:r>
            <a:r>
              <a:rPr kumimoji="0" lang="bg-BG" sz="2000" b="1" i="1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kumimoji="0" lang="en-US" sz="2000" b="1" i="1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9" t="15832" r="24430" b="6547"/>
          <a:stretch/>
        </p:blipFill>
        <p:spPr>
          <a:xfrm>
            <a:off x="1002864" y="2990096"/>
            <a:ext cx="2907740" cy="28291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34811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4"/>
          <p:cNvSpPr txBox="1">
            <a:spLocks noChangeArrowheads="1"/>
          </p:cNvSpPr>
          <p:nvPr/>
        </p:nvSpPr>
        <p:spPr bwMode="auto">
          <a:xfrm>
            <a:off x="289645" y="1843951"/>
            <a:ext cx="897010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Въведение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детектора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 </a:t>
            </a:r>
            <a:endParaRPr lang="en-US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системи</a:t>
            </a:r>
            <a:endParaRPr lang="en-GB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Заключение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Съдържание</a:t>
            </a:r>
            <a:endParaRPr lang="en-US" sz="36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598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Fig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0398" y="1344207"/>
            <a:ext cx="5431436" cy="4004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 flipH="1">
            <a:off x="184150" y="1082675"/>
            <a:ext cx="1697038" cy="784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9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Gigabit Optical INPUT</a:t>
            </a:r>
          </a:p>
          <a:p>
            <a:pPr algn="l"/>
            <a:endParaRPr lang="en-US" sz="9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US" sz="9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640Mb/s/fiber x 12 = 7.68Gb/s</a:t>
            </a:r>
          </a:p>
          <a:p>
            <a:pPr algn="l"/>
            <a:r>
              <a:rPr lang="en-US" sz="9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flipH="1">
            <a:off x="7788275" y="1328738"/>
            <a:ext cx="1516063" cy="5111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900" u="sng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VME64x OUTPUT</a:t>
            </a:r>
          </a:p>
          <a:p>
            <a:pPr algn="l"/>
            <a:endParaRPr lang="en-US" sz="90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US" sz="9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40MB/s BLT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 flipH="1">
            <a:off x="3855740" y="5404068"/>
            <a:ext cx="1813059" cy="2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200" i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Data Bandwidth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flipH="1">
            <a:off x="169863" y="2025650"/>
            <a:ext cx="1708150" cy="5111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9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S-Link64 OUTPUT  </a:t>
            </a:r>
          </a:p>
          <a:p>
            <a:pPr algn="l"/>
            <a:endParaRPr lang="en-US" sz="9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US" sz="9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480MB/s 64bit@60MHz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 flipH="1">
            <a:off x="179388" y="2762250"/>
            <a:ext cx="1697037" cy="784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9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USB2.0 OUTPUT</a:t>
            </a:r>
            <a:r>
              <a:rPr lang="en-US" sz="9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</a:p>
          <a:p>
            <a:pPr algn="l"/>
            <a:endParaRPr lang="en-US" sz="9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US" sz="9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480Mb/s – high</a:t>
            </a:r>
          </a:p>
          <a:p>
            <a:pPr algn="l"/>
            <a:r>
              <a:rPr lang="en-US" sz="9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12Mb/s – full</a:t>
            </a:r>
          </a:p>
          <a:p>
            <a:pPr algn="l"/>
            <a:r>
              <a:rPr lang="en-US" sz="9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320Mb/s – effective </a:t>
            </a: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>
            <a:off x="1852613" y="1824038"/>
            <a:ext cx="366712" cy="214312"/>
          </a:xfrm>
          <a:prstGeom prst="line">
            <a:avLst/>
          </a:prstGeom>
          <a:noFill/>
          <a:ln w="19050">
            <a:solidFill>
              <a:schemeClr val="accent2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H="1">
            <a:off x="1870075" y="2298700"/>
            <a:ext cx="407988" cy="481013"/>
          </a:xfrm>
          <a:prstGeom prst="line">
            <a:avLst/>
          </a:prstGeom>
          <a:noFill/>
          <a:ln w="19050">
            <a:solidFill>
              <a:schemeClr val="accent2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7153275" y="1403350"/>
            <a:ext cx="619125" cy="347663"/>
          </a:xfrm>
          <a:prstGeom prst="line">
            <a:avLst/>
          </a:prstGeom>
          <a:noFill/>
          <a:ln w="19050">
            <a:solidFill>
              <a:schemeClr val="accent2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 flipH="1">
            <a:off x="5784850" y="5389563"/>
            <a:ext cx="3497263" cy="9540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200" i="1" u="sng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 has:</a:t>
            </a:r>
          </a:p>
          <a:p>
            <a:pPr algn="l"/>
            <a:endParaRPr lang="en-US" sz="400" i="1" u="sng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US" sz="1000" i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INPUT 	- 3 x OptoRX     -&gt; 3 x 7.68Gb/s </a:t>
            </a:r>
          </a:p>
          <a:p>
            <a:pPr algn="l"/>
            <a:r>
              <a:rPr lang="en-US" sz="1000" i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OUTPUTS	- 4 x S_Link64  -&gt; 4 x 480MB/s</a:t>
            </a:r>
          </a:p>
          <a:p>
            <a:pPr algn="l"/>
            <a:r>
              <a:rPr lang="en-US" sz="1000" i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- 4 x USB2.0     -&gt; 4 x 320Mb/s</a:t>
            </a:r>
          </a:p>
          <a:p>
            <a:pPr algn="l"/>
            <a:r>
              <a:rPr lang="en-US" sz="1000" i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- 1 x VME64x    -&gt; 40MB/s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 flipH="1">
            <a:off x="323850" y="5664200"/>
            <a:ext cx="3076575" cy="6492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200" i="1" u="sng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TOTEM Experiment</a:t>
            </a:r>
          </a:p>
          <a:p>
            <a:pPr algn="l"/>
            <a:endParaRPr lang="en-US" sz="400" i="1" u="sng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US" sz="1000" i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Trigger Rate		-   1 kHz</a:t>
            </a:r>
          </a:p>
          <a:p>
            <a:pPr algn="l"/>
            <a:r>
              <a:rPr lang="en-US" sz="1000" i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Event Size		- 40 kBytes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 flipH="1">
            <a:off x="7680325" y="3833813"/>
            <a:ext cx="1708150" cy="5111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900" u="sng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S_Link64 OUTPUT  </a:t>
            </a:r>
          </a:p>
          <a:p>
            <a:pPr algn="l"/>
            <a:endParaRPr lang="en-US" sz="90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US" sz="9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480MB/s 64bit@60MHz</a:t>
            </a: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1892300" y="1104900"/>
            <a:ext cx="127000" cy="590550"/>
          </a:xfrm>
          <a:prstGeom prst="line">
            <a:avLst/>
          </a:prstGeom>
          <a:noFill/>
          <a:ln w="19050">
            <a:solidFill>
              <a:schemeClr val="accent2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7151688" y="3538538"/>
            <a:ext cx="576262" cy="266700"/>
          </a:xfrm>
          <a:prstGeom prst="line">
            <a:avLst/>
          </a:prstGeom>
          <a:noFill/>
          <a:ln w="19050">
            <a:solidFill>
              <a:schemeClr val="accent2"/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Основен моду</a:t>
            </a: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115" y="959782"/>
            <a:ext cx="5515017" cy="451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99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Image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258" y="1632907"/>
            <a:ext cx="4542656" cy="2468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S-link64_NEW1"/>
          <p:cNvPicPr>
            <a:picLocks noChangeAspect="1" noChangeArrowheads="1"/>
          </p:cNvPicPr>
          <p:nvPr/>
        </p:nvPicPr>
        <p:blipFill>
          <a:blip r:embed="rId3">
            <a:lum bright="-14000"/>
          </a:blip>
          <a:srcRect/>
          <a:stretch>
            <a:fillRect/>
          </a:stretch>
        </p:blipFill>
        <p:spPr bwMode="auto">
          <a:xfrm>
            <a:off x="4562589" y="2685277"/>
            <a:ext cx="4784795" cy="2884712"/>
          </a:xfrm>
          <a:prstGeom prst="roundRect">
            <a:avLst>
              <a:gd name="adj" fmla="val 6759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Допълнителни модули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426820" y="1294353"/>
            <a:ext cx="35380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OptoRX12 </a:t>
            </a:r>
            <a:r>
              <a:rPr lang="bg-BG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– оптичен приемник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9" name="Text Box 52"/>
          <p:cNvSpPr txBox="1">
            <a:spLocks noChangeArrowheads="1"/>
          </p:cNvSpPr>
          <p:nvPr/>
        </p:nvSpPr>
        <p:spPr bwMode="auto">
          <a:xfrm>
            <a:off x="4953000" y="5544098"/>
            <a:ext cx="28635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S-Link64 </a:t>
            </a:r>
            <a:r>
              <a:rPr lang="bg-BG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- предавател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0" name="Text Box 194"/>
          <p:cNvSpPr txBox="1">
            <a:spLocks noChangeArrowheads="1"/>
          </p:cNvSpPr>
          <p:nvPr/>
        </p:nvSpPr>
        <p:spPr bwMode="auto">
          <a:xfrm>
            <a:off x="4459233" y="1005943"/>
            <a:ext cx="499253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8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Получава данните от 36 оптични интерфейса</a:t>
            </a:r>
          </a:p>
          <a:p>
            <a:pPr marL="285750" indent="-285750" algn="just">
              <a:spcBef>
                <a:spcPct val="500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8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Преобразува информацията в цифров вид </a:t>
            </a:r>
          </a:p>
          <a:p>
            <a:pPr marL="285750" indent="-285750" algn="just">
              <a:spcBef>
                <a:spcPct val="500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8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Пакетира и предава на следващото ниво</a:t>
            </a:r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auto">
          <a:xfrm rot="10800000">
            <a:off x="3832171" y="1399069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 Box 194"/>
          <p:cNvSpPr txBox="1">
            <a:spLocks noChangeArrowheads="1"/>
          </p:cNvSpPr>
          <p:nvPr/>
        </p:nvSpPr>
        <p:spPr bwMode="auto">
          <a:xfrm>
            <a:off x="426820" y="5282175"/>
            <a:ext cx="39775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8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Предава пакетите от данни към системата за събиране и обработка </a:t>
            </a:r>
            <a:r>
              <a:rPr lang="en-GB" sz="18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(DAQ)</a:t>
            </a:r>
            <a:r>
              <a:rPr lang="bg-BG" sz="18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по определен протокол</a:t>
            </a: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4459233" y="5542458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971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4"/>
          <p:cNvSpPr txBox="1">
            <a:spLocks noChangeArrowheads="1"/>
          </p:cNvSpPr>
          <p:nvPr/>
        </p:nvSpPr>
        <p:spPr bwMode="auto">
          <a:xfrm>
            <a:off x="289645" y="1843951"/>
            <a:ext cx="897010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anchor="ctr">
            <a:spAutoFit/>
          </a:bodyPr>
          <a:lstStyle/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Въведение</a:t>
            </a:r>
            <a:endParaRPr lang="en-US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детектора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 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системи</a:t>
            </a:r>
            <a:endParaRPr lang="en-GB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Заключение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5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Съдържание</a:t>
            </a:r>
            <a:endParaRPr lang="en-US" sz="36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348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Съвкупност от модули</a:t>
            </a:r>
            <a:endParaRPr lang="en-US" sz="36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6" name="Picture 5" descr="TOTF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4439" y="1179617"/>
            <a:ext cx="5211985" cy="49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2971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CT-PPS </a:t>
            </a: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Основен модул</a:t>
            </a:r>
            <a:endParaRPr lang="en-US" sz="36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5" name="Text Box 194"/>
          <p:cNvSpPr txBox="1">
            <a:spLocks noChangeArrowheads="1"/>
          </p:cNvSpPr>
          <p:nvPr/>
        </p:nvSpPr>
        <p:spPr bwMode="auto">
          <a:xfrm>
            <a:off x="344508" y="5708197"/>
            <a:ext cx="92992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8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Приема информацията от детектора, преобразува я в цифров вид, обработва и предава на следващото ниво от системата за събиране на данни </a:t>
            </a:r>
          </a:p>
        </p:txBody>
      </p:sp>
      <p:sp>
        <p:nvSpPr>
          <p:cNvPr id="6" name="Text Box 52"/>
          <p:cNvSpPr txBox="1">
            <a:spLocks noChangeArrowheads="1"/>
          </p:cNvSpPr>
          <p:nvPr/>
        </p:nvSpPr>
        <p:spPr bwMode="auto">
          <a:xfrm>
            <a:off x="2462073" y="982866"/>
            <a:ext cx="48279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</a:t>
            </a:r>
            <a:r>
              <a:rPr lang="en-US" sz="16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MS</a:t>
            </a: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T</a:t>
            </a:r>
            <a:r>
              <a:rPr lang="en-US" sz="16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OTEM</a:t>
            </a: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- P</a:t>
            </a:r>
            <a:r>
              <a:rPr lang="en-US" sz="16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roton</a:t>
            </a: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P</a:t>
            </a:r>
            <a:r>
              <a:rPr lang="en-US" sz="16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recision</a:t>
            </a: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S</a:t>
            </a:r>
            <a:r>
              <a:rPr lang="en-US" sz="16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pectrometer</a:t>
            </a: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386905" y="1069891"/>
            <a:ext cx="6407165" cy="4565080"/>
            <a:chOff x="1386905" y="1044944"/>
            <a:chExt cx="6407165" cy="4565080"/>
          </a:xfrm>
        </p:grpSpPr>
        <p:grpSp>
          <p:nvGrpSpPr>
            <p:cNvPr id="26" name="Group 25"/>
            <p:cNvGrpSpPr/>
            <p:nvPr/>
          </p:nvGrpSpPr>
          <p:grpSpPr>
            <a:xfrm>
              <a:off x="1386905" y="1099217"/>
              <a:ext cx="6407165" cy="4510807"/>
              <a:chOff x="1551494" y="1168693"/>
              <a:chExt cx="7064394" cy="5003458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91" t="6260" r="2434" b="6544"/>
              <a:stretch/>
            </p:blipFill>
            <p:spPr>
              <a:xfrm>
                <a:off x="1551494" y="1453933"/>
                <a:ext cx="6967601" cy="4718218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2427" b="92976" l="9804" r="94203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237178" flipV="1">
                <a:off x="5766563" y="1601631"/>
                <a:ext cx="3282264" cy="2416387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27" b="92976" l="9804" r="9420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570342">
              <a:off x="4952396" y="1504898"/>
              <a:ext cx="3098154" cy="21782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4547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, metal, rack&#10;&#10;Description automatically generated">
            <a:extLst>
              <a:ext uri="{FF2B5EF4-FFF2-40B4-BE49-F238E27FC236}">
                <a16:creationId xmlns:a16="http://schemas.microsoft.com/office/drawing/2014/main" id="{CE018C6D-F382-ACBC-58BE-DF50F5400A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" y="850439"/>
            <a:ext cx="3251745" cy="1865342"/>
          </a:xfrm>
          <a:prstGeom prst="rect">
            <a:avLst/>
          </a:prstGeom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78FDA22-9F4C-ADCE-D787-67A3733FB87F}"/>
              </a:ext>
            </a:extLst>
          </p:cNvPr>
          <p:cNvSpPr/>
          <p:nvPr/>
        </p:nvSpPr>
        <p:spPr bwMode="auto">
          <a:xfrm>
            <a:off x="2294186" y="1666290"/>
            <a:ext cx="7101840" cy="4815840"/>
          </a:xfrm>
          <a:custGeom>
            <a:avLst/>
            <a:gdLst>
              <a:gd name="connsiteX0" fmla="*/ 0 w 7101840"/>
              <a:gd name="connsiteY0" fmla="*/ 0 h 4815840"/>
              <a:gd name="connsiteX1" fmla="*/ 7101840 w 7101840"/>
              <a:gd name="connsiteY1" fmla="*/ 1341120 h 4815840"/>
              <a:gd name="connsiteX2" fmla="*/ 7101840 w 7101840"/>
              <a:gd name="connsiteY2" fmla="*/ 4785360 h 4815840"/>
              <a:gd name="connsiteX3" fmla="*/ 1178560 w 7101840"/>
              <a:gd name="connsiteY3" fmla="*/ 4815840 h 4815840"/>
              <a:gd name="connsiteX4" fmla="*/ 0 w 7101840"/>
              <a:gd name="connsiteY4" fmla="*/ 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1840" h="4815840">
                <a:moveTo>
                  <a:pt x="0" y="0"/>
                </a:moveTo>
                <a:lnTo>
                  <a:pt x="7101840" y="1341120"/>
                </a:lnTo>
                <a:lnTo>
                  <a:pt x="7101840" y="4785360"/>
                </a:lnTo>
                <a:lnTo>
                  <a:pt x="1178560" y="481584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bg1">
                <a:lumMod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B610E6A7-B15F-B25F-E4A7-DBBEDCA97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CT-PPS </a:t>
            </a: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Система в </a:t>
            </a: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LHC </a:t>
            </a: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тунела</a:t>
            </a:r>
            <a:endParaRPr lang="en-US" sz="36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13CCDF0-368A-962A-9282-FA7053EA64ED}"/>
              </a:ext>
            </a:extLst>
          </p:cNvPr>
          <p:cNvSpPr/>
          <p:nvPr/>
        </p:nvSpPr>
        <p:spPr bwMode="auto">
          <a:xfrm>
            <a:off x="1441767" y="1069891"/>
            <a:ext cx="877809" cy="603493"/>
          </a:xfrm>
          <a:prstGeom prst="roundRect">
            <a:avLst>
              <a:gd name="adj" fmla="val 1239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noFill/>
              <a:effectLst/>
              <a:latin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E62CB1-A29C-4165-8CBD-2FC530D5B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990" y="2712740"/>
            <a:ext cx="6469484" cy="380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18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4"/>
          <p:cNvSpPr txBox="1">
            <a:spLocks noChangeArrowheads="1"/>
          </p:cNvSpPr>
          <p:nvPr/>
        </p:nvSpPr>
        <p:spPr bwMode="auto">
          <a:xfrm>
            <a:off x="289645" y="1843951"/>
            <a:ext cx="897010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Въведение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детектора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 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системи</a:t>
            </a:r>
            <a:endParaRPr lang="en-GB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Заключение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Съдържание</a:t>
            </a:r>
            <a:endParaRPr lang="en-US" sz="36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168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Rounded Rectangle 403"/>
          <p:cNvSpPr/>
          <p:nvPr/>
        </p:nvSpPr>
        <p:spPr bwMode="auto">
          <a:xfrm>
            <a:off x="54863" y="1015028"/>
            <a:ext cx="9671218" cy="1591027"/>
          </a:xfrm>
          <a:prstGeom prst="roundRect">
            <a:avLst/>
          </a:prstGeom>
          <a:noFill/>
          <a:ln w="3810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33124" name="Picture 4" descr="cms_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959" y="1618521"/>
            <a:ext cx="523220" cy="261610"/>
          </a:xfrm>
          <a:prstGeom prst="rect">
            <a:avLst/>
          </a:prstGeom>
          <a:noFill/>
        </p:spPr>
      </p:pic>
      <p:sp>
        <p:nvSpPr>
          <p:cNvPr id="133152" name="Text Box 32"/>
          <p:cNvSpPr txBox="1">
            <a:spLocks noChangeArrowheads="1"/>
          </p:cNvSpPr>
          <p:nvPr/>
        </p:nvSpPr>
        <p:spPr bwMode="auto">
          <a:xfrm flipH="1">
            <a:off x="841337" y="1400652"/>
            <a:ext cx="6016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220</a:t>
            </a:r>
          </a:p>
        </p:txBody>
      </p:sp>
      <p:sp>
        <p:nvSpPr>
          <p:cNvPr id="133211" name="Line 91"/>
          <p:cNvSpPr>
            <a:spLocks noChangeShapeType="1"/>
          </p:cNvSpPr>
          <p:nvPr/>
        </p:nvSpPr>
        <p:spPr bwMode="auto">
          <a:xfrm rot="5400000">
            <a:off x="869120" y="2361728"/>
            <a:ext cx="277813" cy="111125"/>
          </a:xfrm>
          <a:prstGeom prst="line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 type="non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212" name="Line 92"/>
          <p:cNvSpPr>
            <a:spLocks noChangeShapeType="1"/>
          </p:cNvSpPr>
          <p:nvPr/>
        </p:nvSpPr>
        <p:spPr bwMode="auto">
          <a:xfrm rot="5400000" flipV="1">
            <a:off x="755614" y="2364109"/>
            <a:ext cx="277813" cy="106363"/>
          </a:xfrm>
          <a:prstGeom prst="line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 type="non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213" name="Line 93"/>
          <p:cNvSpPr>
            <a:spLocks noChangeShapeType="1"/>
          </p:cNvSpPr>
          <p:nvPr/>
        </p:nvSpPr>
        <p:spPr bwMode="auto">
          <a:xfrm rot="5400000" flipV="1">
            <a:off x="813557" y="2410940"/>
            <a:ext cx="274638" cy="0"/>
          </a:xfrm>
          <a:prstGeom prst="line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 type="non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214" name="Rectangle 94"/>
          <p:cNvSpPr>
            <a:spLocks noChangeArrowheads="1"/>
          </p:cNvSpPr>
          <p:nvPr/>
        </p:nvSpPr>
        <p:spPr bwMode="auto">
          <a:xfrm rot="5400000" flipH="1">
            <a:off x="923095" y="2082328"/>
            <a:ext cx="58738" cy="222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218" name="Line 98"/>
          <p:cNvSpPr>
            <a:spLocks noChangeShapeType="1"/>
          </p:cNvSpPr>
          <p:nvPr/>
        </p:nvSpPr>
        <p:spPr bwMode="auto">
          <a:xfrm rot="5400000" flipV="1">
            <a:off x="922301" y="2025972"/>
            <a:ext cx="165100" cy="0"/>
          </a:xfrm>
          <a:prstGeom prst="line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 type="non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219" name="Line 99"/>
          <p:cNvSpPr>
            <a:spLocks noChangeShapeType="1"/>
          </p:cNvSpPr>
          <p:nvPr/>
        </p:nvSpPr>
        <p:spPr bwMode="auto">
          <a:xfrm rot="5400000" flipV="1">
            <a:off x="868326" y="2025972"/>
            <a:ext cx="165100" cy="0"/>
          </a:xfrm>
          <a:prstGeom prst="line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 type="non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220" name="Line 100"/>
          <p:cNvSpPr>
            <a:spLocks noChangeShapeType="1"/>
          </p:cNvSpPr>
          <p:nvPr/>
        </p:nvSpPr>
        <p:spPr bwMode="auto">
          <a:xfrm rot="5400000" flipV="1">
            <a:off x="812764" y="2025972"/>
            <a:ext cx="165100" cy="0"/>
          </a:xfrm>
          <a:prstGeom prst="line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 type="non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221" name="Line 101"/>
          <p:cNvSpPr>
            <a:spLocks noChangeShapeType="1"/>
          </p:cNvSpPr>
          <p:nvPr/>
        </p:nvSpPr>
        <p:spPr bwMode="auto">
          <a:xfrm rot="5400000" flipV="1">
            <a:off x="758789" y="2025972"/>
            <a:ext cx="165100" cy="0"/>
          </a:xfrm>
          <a:prstGeom prst="line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 type="non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277" name="Text Box 157"/>
          <p:cNvSpPr txBox="1">
            <a:spLocks noChangeArrowheads="1"/>
          </p:cNvSpPr>
          <p:nvPr/>
        </p:nvSpPr>
        <p:spPr bwMode="auto">
          <a:xfrm flipH="1">
            <a:off x="619086" y="2667323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18</a:t>
            </a:r>
          </a:p>
        </p:txBody>
      </p:sp>
      <p:sp>
        <p:nvSpPr>
          <p:cNvPr id="916" name="Text Box 73"/>
          <p:cNvSpPr txBox="1">
            <a:spLocks noChangeArrowheads="1"/>
          </p:cNvSpPr>
          <p:nvPr/>
        </p:nvSpPr>
        <p:spPr bwMode="auto">
          <a:xfrm flipH="1">
            <a:off x="119017" y="1667188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RP1</a:t>
            </a:r>
          </a:p>
        </p:txBody>
      </p:sp>
      <p:sp>
        <p:nvSpPr>
          <p:cNvPr id="920" name="Text Box 73"/>
          <p:cNvSpPr txBox="1">
            <a:spLocks noChangeArrowheads="1"/>
          </p:cNvSpPr>
          <p:nvPr/>
        </p:nvSpPr>
        <p:spPr bwMode="auto">
          <a:xfrm flipH="1">
            <a:off x="896900" y="1643219"/>
            <a:ext cx="388942" cy="24622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Patch Panel</a:t>
            </a:r>
          </a:p>
        </p:txBody>
      </p:sp>
      <p:sp>
        <p:nvSpPr>
          <p:cNvPr id="921" name="Text Box 73"/>
          <p:cNvSpPr txBox="1">
            <a:spLocks noChangeArrowheads="1"/>
          </p:cNvSpPr>
          <p:nvPr/>
        </p:nvSpPr>
        <p:spPr bwMode="auto">
          <a:xfrm flipH="1">
            <a:off x="452396" y="1500499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RP2</a:t>
            </a:r>
          </a:p>
        </p:txBody>
      </p:sp>
      <p:sp>
        <p:nvSpPr>
          <p:cNvPr id="922" name="Text Box 73"/>
          <p:cNvSpPr txBox="1">
            <a:spLocks noChangeArrowheads="1"/>
          </p:cNvSpPr>
          <p:nvPr/>
        </p:nvSpPr>
        <p:spPr bwMode="auto">
          <a:xfrm flipH="1">
            <a:off x="452397" y="1833878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RP3</a:t>
            </a:r>
          </a:p>
        </p:txBody>
      </p:sp>
      <p:sp>
        <p:nvSpPr>
          <p:cNvPr id="923" name="Text Box 73"/>
          <p:cNvSpPr txBox="1">
            <a:spLocks noChangeArrowheads="1"/>
          </p:cNvSpPr>
          <p:nvPr/>
        </p:nvSpPr>
        <p:spPr bwMode="auto">
          <a:xfrm flipH="1">
            <a:off x="1730345" y="1664600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RP4</a:t>
            </a:r>
          </a:p>
        </p:txBody>
      </p:sp>
      <p:sp>
        <p:nvSpPr>
          <p:cNvPr id="924" name="Text Box 73"/>
          <p:cNvSpPr txBox="1">
            <a:spLocks noChangeArrowheads="1"/>
          </p:cNvSpPr>
          <p:nvPr/>
        </p:nvSpPr>
        <p:spPr bwMode="auto">
          <a:xfrm flipH="1">
            <a:off x="1396967" y="1500499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RP5</a:t>
            </a:r>
          </a:p>
        </p:txBody>
      </p:sp>
      <p:sp>
        <p:nvSpPr>
          <p:cNvPr id="925" name="Text Box 73"/>
          <p:cNvSpPr txBox="1">
            <a:spLocks noChangeArrowheads="1"/>
          </p:cNvSpPr>
          <p:nvPr/>
        </p:nvSpPr>
        <p:spPr bwMode="auto">
          <a:xfrm flipH="1">
            <a:off x="1396967" y="1833877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RP6</a:t>
            </a:r>
          </a:p>
        </p:txBody>
      </p:sp>
      <p:sp>
        <p:nvSpPr>
          <p:cNvPr id="965" name="Text Box 73"/>
          <p:cNvSpPr txBox="1">
            <a:spLocks noChangeArrowheads="1"/>
          </p:cNvSpPr>
          <p:nvPr/>
        </p:nvSpPr>
        <p:spPr bwMode="auto">
          <a:xfrm flipH="1">
            <a:off x="563523" y="3556331"/>
            <a:ext cx="833448" cy="2616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</a:p>
        </p:txBody>
      </p:sp>
      <p:sp>
        <p:nvSpPr>
          <p:cNvPr id="967" name="Text Box 73"/>
          <p:cNvSpPr txBox="1">
            <a:spLocks noChangeArrowheads="1"/>
          </p:cNvSpPr>
          <p:nvPr/>
        </p:nvSpPr>
        <p:spPr bwMode="auto">
          <a:xfrm flipH="1">
            <a:off x="4397370" y="4471397"/>
            <a:ext cx="833448" cy="261610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TTCci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79" name="Line 116"/>
          <p:cNvSpPr>
            <a:spLocks noChangeShapeType="1"/>
          </p:cNvSpPr>
          <p:nvPr/>
        </p:nvSpPr>
        <p:spPr bwMode="auto">
          <a:xfrm>
            <a:off x="952464" y="2556197"/>
            <a:ext cx="0" cy="987425"/>
          </a:xfrm>
          <a:prstGeom prst="line">
            <a:avLst/>
          </a:prstGeom>
          <a:noFill/>
          <a:ln w="38100" cmpd="dbl">
            <a:solidFill>
              <a:schemeClr val="accent5">
                <a:lumMod val="75000"/>
              </a:schemeClr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81" name="Text Box 32"/>
          <p:cNvSpPr txBox="1">
            <a:spLocks noChangeArrowheads="1"/>
          </p:cNvSpPr>
          <p:nvPr/>
        </p:nvSpPr>
        <p:spPr bwMode="auto">
          <a:xfrm flipH="1">
            <a:off x="3063857" y="1402235"/>
            <a:ext cx="6016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210</a:t>
            </a:r>
          </a:p>
        </p:txBody>
      </p:sp>
      <p:sp>
        <p:nvSpPr>
          <p:cNvPr id="994" name="Text Box 73"/>
          <p:cNvSpPr txBox="1">
            <a:spLocks noChangeArrowheads="1"/>
          </p:cNvSpPr>
          <p:nvPr/>
        </p:nvSpPr>
        <p:spPr bwMode="auto">
          <a:xfrm flipH="1">
            <a:off x="2341538" y="1668771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RP1</a:t>
            </a:r>
          </a:p>
        </p:txBody>
      </p:sp>
      <p:sp>
        <p:nvSpPr>
          <p:cNvPr id="995" name="Text Box 73"/>
          <p:cNvSpPr txBox="1">
            <a:spLocks noChangeArrowheads="1"/>
          </p:cNvSpPr>
          <p:nvPr/>
        </p:nvSpPr>
        <p:spPr bwMode="auto">
          <a:xfrm flipH="1">
            <a:off x="3119420" y="1644802"/>
            <a:ext cx="388942" cy="24622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Patch Panel</a:t>
            </a:r>
          </a:p>
        </p:txBody>
      </p:sp>
      <p:sp>
        <p:nvSpPr>
          <p:cNvPr id="996" name="Text Box 73"/>
          <p:cNvSpPr txBox="1">
            <a:spLocks noChangeArrowheads="1"/>
          </p:cNvSpPr>
          <p:nvPr/>
        </p:nvSpPr>
        <p:spPr bwMode="auto">
          <a:xfrm flipH="1">
            <a:off x="2674916" y="1502082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RP2</a:t>
            </a:r>
          </a:p>
        </p:txBody>
      </p:sp>
      <p:sp>
        <p:nvSpPr>
          <p:cNvPr id="997" name="Text Box 73"/>
          <p:cNvSpPr txBox="1">
            <a:spLocks noChangeArrowheads="1"/>
          </p:cNvSpPr>
          <p:nvPr/>
        </p:nvSpPr>
        <p:spPr bwMode="auto">
          <a:xfrm flipH="1">
            <a:off x="2674916" y="1835460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RP3</a:t>
            </a:r>
          </a:p>
        </p:txBody>
      </p:sp>
      <p:sp>
        <p:nvSpPr>
          <p:cNvPr id="998" name="Text Box 73"/>
          <p:cNvSpPr txBox="1">
            <a:spLocks noChangeArrowheads="1"/>
          </p:cNvSpPr>
          <p:nvPr/>
        </p:nvSpPr>
        <p:spPr bwMode="auto">
          <a:xfrm flipH="1">
            <a:off x="3952865" y="1666183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RP4</a:t>
            </a:r>
          </a:p>
        </p:txBody>
      </p:sp>
      <p:sp>
        <p:nvSpPr>
          <p:cNvPr id="999" name="Text Box 73"/>
          <p:cNvSpPr txBox="1">
            <a:spLocks noChangeArrowheads="1"/>
          </p:cNvSpPr>
          <p:nvPr/>
        </p:nvSpPr>
        <p:spPr bwMode="auto">
          <a:xfrm flipH="1">
            <a:off x="3619487" y="1502082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RP5</a:t>
            </a:r>
          </a:p>
        </p:txBody>
      </p:sp>
      <p:sp>
        <p:nvSpPr>
          <p:cNvPr id="1000" name="Text Box 73"/>
          <p:cNvSpPr txBox="1">
            <a:spLocks noChangeArrowheads="1"/>
          </p:cNvSpPr>
          <p:nvPr/>
        </p:nvSpPr>
        <p:spPr bwMode="auto">
          <a:xfrm flipH="1">
            <a:off x="3619487" y="1835460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RP6</a:t>
            </a:r>
          </a:p>
        </p:txBody>
      </p:sp>
      <p:sp>
        <p:nvSpPr>
          <p:cNvPr id="1001" name="Text Box 73"/>
          <p:cNvSpPr txBox="1">
            <a:spLocks noChangeArrowheads="1"/>
          </p:cNvSpPr>
          <p:nvPr/>
        </p:nvSpPr>
        <p:spPr bwMode="auto">
          <a:xfrm flipH="1">
            <a:off x="2952732" y="3557914"/>
            <a:ext cx="833448" cy="2616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</a:p>
        </p:txBody>
      </p:sp>
      <p:grpSp>
        <p:nvGrpSpPr>
          <p:cNvPr id="4" name="Group 90"/>
          <p:cNvGrpSpPr>
            <a:grpSpLocks/>
          </p:cNvGrpSpPr>
          <p:nvPr/>
        </p:nvGrpSpPr>
        <p:grpSpPr bwMode="auto">
          <a:xfrm rot="5400000">
            <a:off x="3146410" y="2141850"/>
            <a:ext cx="612775" cy="222250"/>
            <a:chOff x="1668" y="1985"/>
            <a:chExt cx="386" cy="14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03" name="Line 91"/>
            <p:cNvSpPr>
              <a:spLocks noChangeShapeType="1"/>
            </p:cNvSpPr>
            <p:nvPr/>
          </p:nvSpPr>
          <p:spPr bwMode="auto">
            <a:xfrm>
              <a:off x="1879" y="1985"/>
              <a:ext cx="175" cy="7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04" name="Line 92"/>
            <p:cNvSpPr>
              <a:spLocks noChangeShapeType="1"/>
            </p:cNvSpPr>
            <p:nvPr/>
          </p:nvSpPr>
          <p:spPr bwMode="auto">
            <a:xfrm flipV="1">
              <a:off x="1879" y="2058"/>
              <a:ext cx="175" cy="67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05" name="Line 93"/>
            <p:cNvSpPr>
              <a:spLocks noChangeShapeType="1"/>
            </p:cNvSpPr>
            <p:nvPr/>
          </p:nvSpPr>
          <p:spPr bwMode="auto">
            <a:xfrm flipV="1">
              <a:off x="1876" y="2056"/>
              <a:ext cx="173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06" name="Rectangle 94"/>
            <p:cNvSpPr>
              <a:spLocks noChangeArrowheads="1"/>
            </p:cNvSpPr>
            <p:nvPr/>
          </p:nvSpPr>
          <p:spPr bwMode="auto">
            <a:xfrm flipH="1">
              <a:off x="1807" y="1985"/>
              <a:ext cx="37" cy="140"/>
            </a:xfrm>
            <a:prstGeom prst="rect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07" name="Line 97"/>
            <p:cNvSpPr>
              <a:spLocks noChangeShapeType="1"/>
            </p:cNvSpPr>
            <p:nvPr/>
          </p:nvSpPr>
          <p:spPr bwMode="auto">
            <a:xfrm flipV="1">
              <a:off x="1668" y="1987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08" name="Line 98"/>
            <p:cNvSpPr>
              <a:spLocks noChangeShapeType="1"/>
            </p:cNvSpPr>
            <p:nvPr/>
          </p:nvSpPr>
          <p:spPr bwMode="auto">
            <a:xfrm flipV="1">
              <a:off x="1668" y="2022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09" name="Line 99"/>
            <p:cNvSpPr>
              <a:spLocks noChangeShapeType="1"/>
            </p:cNvSpPr>
            <p:nvPr/>
          </p:nvSpPr>
          <p:spPr bwMode="auto">
            <a:xfrm flipV="1">
              <a:off x="1668" y="2056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10" name="Line 100"/>
            <p:cNvSpPr>
              <a:spLocks noChangeShapeType="1"/>
            </p:cNvSpPr>
            <p:nvPr/>
          </p:nvSpPr>
          <p:spPr bwMode="auto">
            <a:xfrm flipV="1">
              <a:off x="1668" y="2091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11" name="Line 101"/>
            <p:cNvSpPr>
              <a:spLocks noChangeShapeType="1"/>
            </p:cNvSpPr>
            <p:nvPr/>
          </p:nvSpPr>
          <p:spPr bwMode="auto">
            <a:xfrm flipV="1">
              <a:off x="1668" y="2125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012" name="Line 116"/>
          <p:cNvSpPr>
            <a:spLocks noChangeShapeType="1"/>
          </p:cNvSpPr>
          <p:nvPr/>
        </p:nvSpPr>
        <p:spPr bwMode="auto">
          <a:xfrm>
            <a:off x="3452799" y="2557780"/>
            <a:ext cx="0" cy="987425"/>
          </a:xfrm>
          <a:prstGeom prst="line">
            <a:avLst/>
          </a:prstGeom>
          <a:noFill/>
          <a:ln w="38100" cmpd="dbl">
            <a:solidFill>
              <a:schemeClr val="accent5">
                <a:lumMod val="75000"/>
              </a:schemeClr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13" name="Text Box 157"/>
          <p:cNvSpPr txBox="1">
            <a:spLocks noChangeArrowheads="1"/>
          </p:cNvSpPr>
          <p:nvPr/>
        </p:nvSpPr>
        <p:spPr bwMode="auto">
          <a:xfrm flipH="1">
            <a:off x="3397236" y="2611760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18</a:t>
            </a:r>
          </a:p>
        </p:txBody>
      </p:sp>
      <p:sp>
        <p:nvSpPr>
          <p:cNvPr id="1040" name="Text Box 32"/>
          <p:cNvSpPr txBox="1">
            <a:spLocks noChangeArrowheads="1"/>
          </p:cNvSpPr>
          <p:nvPr/>
        </p:nvSpPr>
        <p:spPr bwMode="auto">
          <a:xfrm flipH="1">
            <a:off x="6175385" y="1399069"/>
            <a:ext cx="6016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210</a:t>
            </a:r>
          </a:p>
        </p:txBody>
      </p:sp>
      <p:grpSp>
        <p:nvGrpSpPr>
          <p:cNvPr id="5" name="Group 90"/>
          <p:cNvGrpSpPr>
            <a:grpSpLocks/>
          </p:cNvGrpSpPr>
          <p:nvPr/>
        </p:nvGrpSpPr>
        <p:grpSpPr bwMode="auto">
          <a:xfrm rot="5400000">
            <a:off x="5980124" y="2137101"/>
            <a:ext cx="612775" cy="222250"/>
            <a:chOff x="1668" y="1985"/>
            <a:chExt cx="386" cy="14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42" name="Line 91"/>
            <p:cNvSpPr>
              <a:spLocks noChangeShapeType="1"/>
            </p:cNvSpPr>
            <p:nvPr/>
          </p:nvSpPr>
          <p:spPr bwMode="auto">
            <a:xfrm>
              <a:off x="1879" y="1985"/>
              <a:ext cx="175" cy="7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43" name="Line 92"/>
            <p:cNvSpPr>
              <a:spLocks noChangeShapeType="1"/>
            </p:cNvSpPr>
            <p:nvPr/>
          </p:nvSpPr>
          <p:spPr bwMode="auto">
            <a:xfrm flipV="1">
              <a:off x="1879" y="2058"/>
              <a:ext cx="175" cy="67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44" name="Line 93"/>
            <p:cNvSpPr>
              <a:spLocks noChangeShapeType="1"/>
            </p:cNvSpPr>
            <p:nvPr/>
          </p:nvSpPr>
          <p:spPr bwMode="auto">
            <a:xfrm flipV="1">
              <a:off x="1876" y="2056"/>
              <a:ext cx="173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45" name="Rectangle 94"/>
            <p:cNvSpPr>
              <a:spLocks noChangeArrowheads="1"/>
            </p:cNvSpPr>
            <p:nvPr/>
          </p:nvSpPr>
          <p:spPr bwMode="auto">
            <a:xfrm flipH="1">
              <a:off x="1807" y="1985"/>
              <a:ext cx="37" cy="140"/>
            </a:xfrm>
            <a:prstGeom prst="rect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46" name="Line 97"/>
            <p:cNvSpPr>
              <a:spLocks noChangeShapeType="1"/>
            </p:cNvSpPr>
            <p:nvPr/>
          </p:nvSpPr>
          <p:spPr bwMode="auto">
            <a:xfrm flipV="1">
              <a:off x="1668" y="1987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47" name="Line 98"/>
            <p:cNvSpPr>
              <a:spLocks noChangeShapeType="1"/>
            </p:cNvSpPr>
            <p:nvPr/>
          </p:nvSpPr>
          <p:spPr bwMode="auto">
            <a:xfrm flipV="1">
              <a:off x="1668" y="2022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48" name="Line 99"/>
            <p:cNvSpPr>
              <a:spLocks noChangeShapeType="1"/>
            </p:cNvSpPr>
            <p:nvPr/>
          </p:nvSpPr>
          <p:spPr bwMode="auto">
            <a:xfrm flipV="1">
              <a:off x="1668" y="2056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49" name="Line 100"/>
            <p:cNvSpPr>
              <a:spLocks noChangeShapeType="1"/>
            </p:cNvSpPr>
            <p:nvPr/>
          </p:nvSpPr>
          <p:spPr bwMode="auto">
            <a:xfrm flipV="1">
              <a:off x="1668" y="2091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50" name="Line 101"/>
            <p:cNvSpPr>
              <a:spLocks noChangeShapeType="1"/>
            </p:cNvSpPr>
            <p:nvPr/>
          </p:nvSpPr>
          <p:spPr bwMode="auto">
            <a:xfrm flipV="1">
              <a:off x="1668" y="2125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051" name="Text Box 157"/>
          <p:cNvSpPr txBox="1">
            <a:spLocks noChangeArrowheads="1"/>
          </p:cNvSpPr>
          <p:nvPr/>
        </p:nvSpPr>
        <p:spPr bwMode="auto">
          <a:xfrm flipH="1">
            <a:off x="5953134" y="2665740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18</a:t>
            </a:r>
          </a:p>
        </p:txBody>
      </p:sp>
      <p:sp>
        <p:nvSpPr>
          <p:cNvPr id="1055" name="Text Box 73"/>
          <p:cNvSpPr txBox="1">
            <a:spLocks noChangeArrowheads="1"/>
          </p:cNvSpPr>
          <p:nvPr/>
        </p:nvSpPr>
        <p:spPr bwMode="auto">
          <a:xfrm flipH="1">
            <a:off x="5453065" y="1665605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RP1</a:t>
            </a:r>
          </a:p>
        </p:txBody>
      </p:sp>
      <p:sp>
        <p:nvSpPr>
          <p:cNvPr id="1056" name="Text Box 73"/>
          <p:cNvSpPr txBox="1">
            <a:spLocks noChangeArrowheads="1"/>
          </p:cNvSpPr>
          <p:nvPr/>
        </p:nvSpPr>
        <p:spPr bwMode="auto">
          <a:xfrm flipH="1">
            <a:off x="6230948" y="1641636"/>
            <a:ext cx="388942" cy="24622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Patch Panel</a:t>
            </a:r>
          </a:p>
        </p:txBody>
      </p:sp>
      <p:sp>
        <p:nvSpPr>
          <p:cNvPr id="1057" name="Text Box 73"/>
          <p:cNvSpPr txBox="1">
            <a:spLocks noChangeArrowheads="1"/>
          </p:cNvSpPr>
          <p:nvPr/>
        </p:nvSpPr>
        <p:spPr bwMode="auto">
          <a:xfrm flipH="1">
            <a:off x="5786444" y="1498916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RP2</a:t>
            </a:r>
          </a:p>
        </p:txBody>
      </p:sp>
      <p:sp>
        <p:nvSpPr>
          <p:cNvPr id="1058" name="Text Box 73"/>
          <p:cNvSpPr txBox="1">
            <a:spLocks noChangeArrowheads="1"/>
          </p:cNvSpPr>
          <p:nvPr/>
        </p:nvSpPr>
        <p:spPr bwMode="auto">
          <a:xfrm flipH="1">
            <a:off x="5786445" y="1832295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RP3</a:t>
            </a:r>
          </a:p>
        </p:txBody>
      </p:sp>
      <p:sp>
        <p:nvSpPr>
          <p:cNvPr id="1059" name="Text Box 73"/>
          <p:cNvSpPr txBox="1">
            <a:spLocks noChangeArrowheads="1"/>
          </p:cNvSpPr>
          <p:nvPr/>
        </p:nvSpPr>
        <p:spPr bwMode="auto">
          <a:xfrm flipH="1">
            <a:off x="7064393" y="1663017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RP4</a:t>
            </a:r>
          </a:p>
        </p:txBody>
      </p:sp>
      <p:sp>
        <p:nvSpPr>
          <p:cNvPr id="1060" name="Text Box 73"/>
          <p:cNvSpPr txBox="1">
            <a:spLocks noChangeArrowheads="1"/>
          </p:cNvSpPr>
          <p:nvPr/>
        </p:nvSpPr>
        <p:spPr bwMode="auto">
          <a:xfrm flipH="1">
            <a:off x="6731015" y="1498916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RP5</a:t>
            </a:r>
          </a:p>
        </p:txBody>
      </p:sp>
      <p:sp>
        <p:nvSpPr>
          <p:cNvPr id="1061" name="Text Box 73"/>
          <p:cNvSpPr txBox="1">
            <a:spLocks noChangeArrowheads="1"/>
          </p:cNvSpPr>
          <p:nvPr/>
        </p:nvSpPr>
        <p:spPr bwMode="auto">
          <a:xfrm flipH="1">
            <a:off x="6731015" y="1832294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RP6</a:t>
            </a:r>
          </a:p>
        </p:txBody>
      </p:sp>
      <p:sp>
        <p:nvSpPr>
          <p:cNvPr id="1062" name="Text Box 73"/>
          <p:cNvSpPr txBox="1">
            <a:spLocks noChangeArrowheads="1"/>
          </p:cNvSpPr>
          <p:nvPr/>
        </p:nvSpPr>
        <p:spPr bwMode="auto">
          <a:xfrm flipH="1">
            <a:off x="5897571" y="3554748"/>
            <a:ext cx="833448" cy="2616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</a:p>
        </p:txBody>
      </p:sp>
      <p:sp>
        <p:nvSpPr>
          <p:cNvPr id="1064" name="Text Box 73"/>
          <p:cNvSpPr txBox="1">
            <a:spLocks noChangeArrowheads="1"/>
          </p:cNvSpPr>
          <p:nvPr/>
        </p:nvSpPr>
        <p:spPr bwMode="auto">
          <a:xfrm flipH="1">
            <a:off x="4397370" y="3922767"/>
            <a:ext cx="833448" cy="261610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FEC</a:t>
            </a:r>
          </a:p>
        </p:txBody>
      </p:sp>
      <p:sp>
        <p:nvSpPr>
          <p:cNvPr id="1075" name="Line 116"/>
          <p:cNvSpPr>
            <a:spLocks noChangeShapeType="1"/>
          </p:cNvSpPr>
          <p:nvPr/>
        </p:nvSpPr>
        <p:spPr bwMode="auto">
          <a:xfrm>
            <a:off x="6286512" y="2554614"/>
            <a:ext cx="0" cy="987425"/>
          </a:xfrm>
          <a:prstGeom prst="line">
            <a:avLst/>
          </a:prstGeom>
          <a:noFill/>
          <a:ln w="38100" cmpd="dbl">
            <a:solidFill>
              <a:schemeClr val="accent5">
                <a:lumMod val="75000"/>
              </a:schemeClr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76" name="Text Box 32"/>
          <p:cNvSpPr txBox="1">
            <a:spLocks noChangeArrowheads="1"/>
          </p:cNvSpPr>
          <p:nvPr/>
        </p:nvSpPr>
        <p:spPr bwMode="auto">
          <a:xfrm flipH="1">
            <a:off x="8397905" y="1400652"/>
            <a:ext cx="6016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220</a:t>
            </a:r>
          </a:p>
        </p:txBody>
      </p:sp>
      <p:sp>
        <p:nvSpPr>
          <p:cNvPr id="1087" name="Text Box 73"/>
          <p:cNvSpPr txBox="1">
            <a:spLocks noChangeArrowheads="1"/>
          </p:cNvSpPr>
          <p:nvPr/>
        </p:nvSpPr>
        <p:spPr bwMode="auto">
          <a:xfrm flipH="1">
            <a:off x="7675586" y="1667188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RP1</a:t>
            </a:r>
          </a:p>
        </p:txBody>
      </p:sp>
      <p:sp>
        <p:nvSpPr>
          <p:cNvPr id="1088" name="Text Box 73"/>
          <p:cNvSpPr txBox="1">
            <a:spLocks noChangeArrowheads="1"/>
          </p:cNvSpPr>
          <p:nvPr/>
        </p:nvSpPr>
        <p:spPr bwMode="auto">
          <a:xfrm flipH="1">
            <a:off x="8453468" y="1643219"/>
            <a:ext cx="388942" cy="24622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Patch Panel</a:t>
            </a:r>
          </a:p>
        </p:txBody>
      </p:sp>
      <p:sp>
        <p:nvSpPr>
          <p:cNvPr id="1089" name="Text Box 73"/>
          <p:cNvSpPr txBox="1">
            <a:spLocks noChangeArrowheads="1"/>
          </p:cNvSpPr>
          <p:nvPr/>
        </p:nvSpPr>
        <p:spPr bwMode="auto">
          <a:xfrm flipH="1">
            <a:off x="8008964" y="1500499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RP2</a:t>
            </a:r>
          </a:p>
        </p:txBody>
      </p:sp>
      <p:sp>
        <p:nvSpPr>
          <p:cNvPr id="1090" name="Text Box 73"/>
          <p:cNvSpPr txBox="1">
            <a:spLocks noChangeArrowheads="1"/>
          </p:cNvSpPr>
          <p:nvPr/>
        </p:nvSpPr>
        <p:spPr bwMode="auto">
          <a:xfrm flipH="1">
            <a:off x="8008964" y="1833877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RP3</a:t>
            </a:r>
          </a:p>
        </p:txBody>
      </p:sp>
      <p:sp>
        <p:nvSpPr>
          <p:cNvPr id="1091" name="Text Box 73"/>
          <p:cNvSpPr txBox="1">
            <a:spLocks noChangeArrowheads="1"/>
          </p:cNvSpPr>
          <p:nvPr/>
        </p:nvSpPr>
        <p:spPr bwMode="auto">
          <a:xfrm flipH="1">
            <a:off x="9286913" y="1664600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RP4</a:t>
            </a:r>
          </a:p>
        </p:txBody>
      </p:sp>
      <p:sp>
        <p:nvSpPr>
          <p:cNvPr id="1092" name="Text Box 73"/>
          <p:cNvSpPr txBox="1">
            <a:spLocks noChangeArrowheads="1"/>
          </p:cNvSpPr>
          <p:nvPr/>
        </p:nvSpPr>
        <p:spPr bwMode="auto">
          <a:xfrm flipH="1">
            <a:off x="8953535" y="1500499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RP5</a:t>
            </a:r>
          </a:p>
        </p:txBody>
      </p:sp>
      <p:sp>
        <p:nvSpPr>
          <p:cNvPr id="1093" name="Text Box 73"/>
          <p:cNvSpPr txBox="1">
            <a:spLocks noChangeArrowheads="1"/>
          </p:cNvSpPr>
          <p:nvPr/>
        </p:nvSpPr>
        <p:spPr bwMode="auto">
          <a:xfrm flipH="1">
            <a:off x="8953535" y="1833877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RP6</a:t>
            </a:r>
          </a:p>
        </p:txBody>
      </p:sp>
      <p:sp>
        <p:nvSpPr>
          <p:cNvPr id="1094" name="Text Box 73"/>
          <p:cNvSpPr txBox="1">
            <a:spLocks noChangeArrowheads="1"/>
          </p:cNvSpPr>
          <p:nvPr/>
        </p:nvSpPr>
        <p:spPr bwMode="auto">
          <a:xfrm flipH="1">
            <a:off x="8286780" y="3556331"/>
            <a:ext cx="833448" cy="2616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</a:p>
        </p:txBody>
      </p:sp>
      <p:grpSp>
        <p:nvGrpSpPr>
          <p:cNvPr id="8" name="Group 90"/>
          <p:cNvGrpSpPr>
            <a:grpSpLocks/>
          </p:cNvGrpSpPr>
          <p:nvPr/>
        </p:nvGrpSpPr>
        <p:grpSpPr bwMode="auto">
          <a:xfrm rot="5400000">
            <a:off x="8480458" y="2140267"/>
            <a:ext cx="612775" cy="222250"/>
            <a:chOff x="1668" y="1985"/>
            <a:chExt cx="386" cy="14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96" name="Line 91"/>
            <p:cNvSpPr>
              <a:spLocks noChangeShapeType="1"/>
            </p:cNvSpPr>
            <p:nvPr/>
          </p:nvSpPr>
          <p:spPr bwMode="auto">
            <a:xfrm>
              <a:off x="1879" y="1985"/>
              <a:ext cx="175" cy="7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97" name="Line 92"/>
            <p:cNvSpPr>
              <a:spLocks noChangeShapeType="1"/>
            </p:cNvSpPr>
            <p:nvPr/>
          </p:nvSpPr>
          <p:spPr bwMode="auto">
            <a:xfrm flipV="1">
              <a:off x="1879" y="2058"/>
              <a:ext cx="175" cy="67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98" name="Line 93"/>
            <p:cNvSpPr>
              <a:spLocks noChangeShapeType="1"/>
            </p:cNvSpPr>
            <p:nvPr/>
          </p:nvSpPr>
          <p:spPr bwMode="auto">
            <a:xfrm flipV="1">
              <a:off x="1876" y="2056"/>
              <a:ext cx="173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99" name="Rectangle 94"/>
            <p:cNvSpPr>
              <a:spLocks noChangeArrowheads="1"/>
            </p:cNvSpPr>
            <p:nvPr/>
          </p:nvSpPr>
          <p:spPr bwMode="auto">
            <a:xfrm flipH="1">
              <a:off x="1807" y="1985"/>
              <a:ext cx="37" cy="140"/>
            </a:xfrm>
            <a:prstGeom prst="rect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100" name="Line 97"/>
            <p:cNvSpPr>
              <a:spLocks noChangeShapeType="1"/>
            </p:cNvSpPr>
            <p:nvPr/>
          </p:nvSpPr>
          <p:spPr bwMode="auto">
            <a:xfrm flipV="1">
              <a:off x="1668" y="1987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101" name="Line 98"/>
            <p:cNvSpPr>
              <a:spLocks noChangeShapeType="1"/>
            </p:cNvSpPr>
            <p:nvPr/>
          </p:nvSpPr>
          <p:spPr bwMode="auto">
            <a:xfrm flipV="1">
              <a:off x="1668" y="2022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102" name="Line 99"/>
            <p:cNvSpPr>
              <a:spLocks noChangeShapeType="1"/>
            </p:cNvSpPr>
            <p:nvPr/>
          </p:nvSpPr>
          <p:spPr bwMode="auto">
            <a:xfrm flipV="1">
              <a:off x="1668" y="2056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103" name="Line 100"/>
            <p:cNvSpPr>
              <a:spLocks noChangeShapeType="1"/>
            </p:cNvSpPr>
            <p:nvPr/>
          </p:nvSpPr>
          <p:spPr bwMode="auto">
            <a:xfrm flipV="1">
              <a:off x="1668" y="2091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104" name="Line 101"/>
            <p:cNvSpPr>
              <a:spLocks noChangeShapeType="1"/>
            </p:cNvSpPr>
            <p:nvPr/>
          </p:nvSpPr>
          <p:spPr bwMode="auto">
            <a:xfrm flipV="1">
              <a:off x="1668" y="2125"/>
              <a:ext cx="104" cy="0"/>
            </a:xfrm>
            <a:prstGeom prst="line">
              <a:avLst/>
            </a:prstGeom>
            <a:grp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105" name="Line 116"/>
          <p:cNvSpPr>
            <a:spLocks noChangeShapeType="1"/>
          </p:cNvSpPr>
          <p:nvPr/>
        </p:nvSpPr>
        <p:spPr bwMode="auto">
          <a:xfrm>
            <a:off x="8786847" y="2556197"/>
            <a:ext cx="0" cy="987425"/>
          </a:xfrm>
          <a:prstGeom prst="line">
            <a:avLst/>
          </a:prstGeom>
          <a:noFill/>
          <a:ln w="38100" cmpd="dbl">
            <a:solidFill>
              <a:schemeClr val="accent5">
                <a:lumMod val="75000"/>
              </a:schemeClr>
            </a:solidFill>
            <a:miter lim="800000"/>
            <a:headEnd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06" name="Text Box 157"/>
          <p:cNvSpPr txBox="1">
            <a:spLocks noChangeArrowheads="1"/>
          </p:cNvSpPr>
          <p:nvPr/>
        </p:nvSpPr>
        <p:spPr bwMode="auto">
          <a:xfrm flipH="1">
            <a:off x="8731284" y="2610177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18</a:t>
            </a:r>
          </a:p>
        </p:txBody>
      </p:sp>
      <p:cxnSp>
        <p:nvCxnSpPr>
          <p:cNvPr id="1116" name="Straight Arrow Connector 1115"/>
          <p:cNvCxnSpPr>
            <a:stCxn id="967" idx="0"/>
            <a:endCxn id="1064" idx="2"/>
          </p:cNvCxnSpPr>
          <p:nvPr/>
        </p:nvCxnSpPr>
        <p:spPr bwMode="auto">
          <a:xfrm rot="5400000" flipH="1" flipV="1">
            <a:off x="4670584" y="4327887"/>
            <a:ext cx="28702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sp>
        <p:nvSpPr>
          <p:cNvPr id="1119" name="Text Box 32"/>
          <p:cNvSpPr txBox="1">
            <a:spLocks noChangeArrowheads="1"/>
          </p:cNvSpPr>
          <p:nvPr/>
        </p:nvSpPr>
        <p:spPr bwMode="auto">
          <a:xfrm flipH="1">
            <a:off x="1935535" y="1310744"/>
            <a:ext cx="5584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4-5</a:t>
            </a:r>
          </a:p>
        </p:txBody>
      </p:sp>
      <p:sp>
        <p:nvSpPr>
          <p:cNvPr id="1120" name="Text Box 32"/>
          <p:cNvSpPr txBox="1">
            <a:spLocks noChangeArrowheads="1"/>
          </p:cNvSpPr>
          <p:nvPr/>
        </p:nvSpPr>
        <p:spPr bwMode="auto">
          <a:xfrm flipH="1">
            <a:off x="7269583" y="1255181"/>
            <a:ext cx="5584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5-6</a:t>
            </a:r>
          </a:p>
        </p:txBody>
      </p:sp>
      <p:cxnSp>
        <p:nvCxnSpPr>
          <p:cNvPr id="390" name="Elbow Connector 389"/>
          <p:cNvCxnSpPr>
            <a:stCxn id="1064" idx="3"/>
            <a:endCxn id="965" idx="2"/>
          </p:cNvCxnSpPr>
          <p:nvPr/>
        </p:nvCxnSpPr>
        <p:spPr bwMode="auto">
          <a:xfrm rot="10800000">
            <a:off x="980248" y="3817942"/>
            <a:ext cx="3417123" cy="235631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395" name="Elbow Connector 389"/>
          <p:cNvCxnSpPr>
            <a:stCxn id="1064" idx="3"/>
            <a:endCxn id="1001" idx="2"/>
          </p:cNvCxnSpPr>
          <p:nvPr/>
        </p:nvCxnSpPr>
        <p:spPr bwMode="auto">
          <a:xfrm rot="10800000">
            <a:off x="3369456" y="3819524"/>
            <a:ext cx="1027914" cy="234048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399" name="Elbow Connector 389"/>
          <p:cNvCxnSpPr>
            <a:stCxn id="1064" idx="1"/>
            <a:endCxn id="1062" idx="2"/>
          </p:cNvCxnSpPr>
          <p:nvPr/>
        </p:nvCxnSpPr>
        <p:spPr bwMode="auto">
          <a:xfrm flipV="1">
            <a:off x="5230818" y="3816358"/>
            <a:ext cx="1083477" cy="237214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06" name="Elbow Connector 389"/>
          <p:cNvCxnSpPr>
            <a:stCxn id="1064" idx="1"/>
            <a:endCxn id="1094" idx="2"/>
          </p:cNvCxnSpPr>
          <p:nvPr/>
        </p:nvCxnSpPr>
        <p:spPr bwMode="auto">
          <a:xfrm flipV="1">
            <a:off x="5230818" y="3817941"/>
            <a:ext cx="3472686" cy="235631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26" name="Elbow Connector 389"/>
          <p:cNvCxnSpPr>
            <a:stCxn id="1064" idx="0"/>
            <a:endCxn id="1006" idx="0"/>
          </p:cNvCxnSpPr>
          <p:nvPr/>
        </p:nvCxnSpPr>
        <p:spPr bwMode="auto">
          <a:xfrm rot="16200000" flipV="1">
            <a:off x="3325935" y="2434607"/>
            <a:ext cx="1726148" cy="1250171"/>
          </a:xfrm>
          <a:prstGeom prst="bentConnector2">
            <a:avLst/>
          </a:prstGeom>
          <a:solidFill>
            <a:schemeClr val="accent1"/>
          </a:solidFill>
          <a:ln w="25400" cap="flat" cmpd="dbl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29" name="Elbow Connector 389"/>
          <p:cNvCxnSpPr>
            <a:stCxn id="1064" idx="0"/>
            <a:endCxn id="1045" idx="2"/>
          </p:cNvCxnSpPr>
          <p:nvPr/>
        </p:nvCxnSpPr>
        <p:spPr bwMode="auto">
          <a:xfrm rot="5400000" flipH="1" flipV="1">
            <a:off x="4629292" y="2376673"/>
            <a:ext cx="1730897" cy="1361293"/>
          </a:xfrm>
          <a:prstGeom prst="bentConnector2">
            <a:avLst/>
          </a:prstGeom>
          <a:solidFill>
            <a:schemeClr val="accent1"/>
          </a:solidFill>
          <a:ln w="25400" cap="flat" cmpd="dbl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37" name="Elbow Connector 389"/>
          <p:cNvCxnSpPr>
            <a:stCxn id="1064" idx="0"/>
            <a:endCxn id="1081" idx="2"/>
          </p:cNvCxnSpPr>
          <p:nvPr/>
        </p:nvCxnSpPr>
        <p:spPr bwMode="auto">
          <a:xfrm rot="5400000" flipH="1" flipV="1">
            <a:off x="5741343" y="1266204"/>
            <a:ext cx="1729314" cy="3583813"/>
          </a:xfrm>
          <a:prstGeom prst="bentConnector2">
            <a:avLst/>
          </a:prstGeom>
          <a:solidFill>
            <a:schemeClr val="accent1"/>
          </a:solidFill>
          <a:ln w="25400" cap="flat" cmpd="dbl" algn="ctr">
            <a:solidFill>
              <a:srgbClr val="FFC000"/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40" name="Elbow Connector 389"/>
          <p:cNvCxnSpPr>
            <a:stCxn id="1064" idx="0"/>
            <a:endCxn id="972" idx="0"/>
          </p:cNvCxnSpPr>
          <p:nvPr/>
        </p:nvCxnSpPr>
        <p:spPr bwMode="auto">
          <a:xfrm rot="16200000" flipV="1">
            <a:off x="2213886" y="1322558"/>
            <a:ext cx="1727728" cy="3472689"/>
          </a:xfrm>
          <a:prstGeom prst="bentConnector2">
            <a:avLst/>
          </a:prstGeom>
          <a:solidFill>
            <a:schemeClr val="accent1"/>
          </a:solidFill>
          <a:ln w="25400" cap="flat" cmpd="dbl" algn="ctr">
            <a:solidFill>
              <a:srgbClr val="FFC000"/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grpSp>
        <p:nvGrpSpPr>
          <p:cNvPr id="9" name="Group 451"/>
          <p:cNvGrpSpPr/>
          <p:nvPr/>
        </p:nvGrpSpPr>
        <p:grpSpPr>
          <a:xfrm>
            <a:off x="4845166" y="2884229"/>
            <a:ext cx="102955" cy="154813"/>
            <a:chOff x="4845166" y="2884229"/>
            <a:chExt cx="102955" cy="154813"/>
          </a:xfrm>
        </p:grpSpPr>
        <p:sp>
          <p:nvSpPr>
            <p:cNvPr id="443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44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445" name="Text Box 157"/>
          <p:cNvSpPr txBox="1">
            <a:spLocks noChangeArrowheads="1"/>
          </p:cNvSpPr>
          <p:nvPr/>
        </p:nvSpPr>
        <p:spPr bwMode="auto">
          <a:xfrm flipH="1">
            <a:off x="4786311" y="269810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32</a:t>
            </a:r>
          </a:p>
        </p:txBody>
      </p:sp>
      <p:grpSp>
        <p:nvGrpSpPr>
          <p:cNvPr id="10" name="Group 452"/>
          <p:cNvGrpSpPr/>
          <p:nvPr/>
        </p:nvGrpSpPr>
        <p:grpSpPr>
          <a:xfrm>
            <a:off x="3460970" y="2817807"/>
            <a:ext cx="102955" cy="154813"/>
            <a:chOff x="4845166" y="2884229"/>
            <a:chExt cx="102955" cy="154813"/>
          </a:xfrm>
        </p:grpSpPr>
        <p:sp>
          <p:nvSpPr>
            <p:cNvPr id="454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55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11" name="Group 455"/>
          <p:cNvGrpSpPr/>
          <p:nvPr/>
        </p:nvGrpSpPr>
        <p:grpSpPr>
          <a:xfrm>
            <a:off x="849509" y="2817807"/>
            <a:ext cx="102955" cy="154813"/>
            <a:chOff x="4845166" y="2884229"/>
            <a:chExt cx="102955" cy="154813"/>
          </a:xfrm>
        </p:grpSpPr>
        <p:sp>
          <p:nvSpPr>
            <p:cNvPr id="457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58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12" name="Group 458"/>
          <p:cNvGrpSpPr/>
          <p:nvPr/>
        </p:nvGrpSpPr>
        <p:grpSpPr>
          <a:xfrm>
            <a:off x="6175386" y="2817807"/>
            <a:ext cx="102955" cy="154813"/>
            <a:chOff x="4845166" y="2884229"/>
            <a:chExt cx="102955" cy="154813"/>
          </a:xfrm>
        </p:grpSpPr>
        <p:sp>
          <p:nvSpPr>
            <p:cNvPr id="460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61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13" name="Group 461"/>
          <p:cNvGrpSpPr/>
          <p:nvPr/>
        </p:nvGrpSpPr>
        <p:grpSpPr>
          <a:xfrm>
            <a:off x="8786847" y="2817807"/>
            <a:ext cx="102955" cy="154813"/>
            <a:chOff x="4845166" y="2884229"/>
            <a:chExt cx="102955" cy="154813"/>
          </a:xfrm>
        </p:grpSpPr>
        <p:sp>
          <p:nvSpPr>
            <p:cNvPr id="463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64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474" name="Oval 994"/>
          <p:cNvSpPr>
            <a:spLocks noChangeArrowheads="1"/>
          </p:cNvSpPr>
          <p:nvPr/>
        </p:nvSpPr>
        <p:spPr bwMode="auto">
          <a:xfrm rot="5065707">
            <a:off x="7178366" y="221332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5" name="Oval 994"/>
          <p:cNvSpPr>
            <a:spLocks noChangeArrowheads="1"/>
          </p:cNvSpPr>
          <p:nvPr/>
        </p:nvSpPr>
        <p:spPr bwMode="auto">
          <a:xfrm rot="5065707">
            <a:off x="7233929" y="221331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6" name="Text Box 157"/>
          <p:cNvSpPr txBox="1">
            <a:spLocks noChangeArrowheads="1"/>
          </p:cNvSpPr>
          <p:nvPr/>
        </p:nvSpPr>
        <p:spPr bwMode="auto">
          <a:xfrm flipH="1">
            <a:off x="7286646" y="215105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</a:p>
        </p:txBody>
      </p:sp>
      <p:sp>
        <p:nvSpPr>
          <p:cNvPr id="477" name="Oval 994"/>
          <p:cNvSpPr>
            <a:spLocks noChangeArrowheads="1"/>
          </p:cNvSpPr>
          <p:nvPr/>
        </p:nvSpPr>
        <p:spPr bwMode="auto">
          <a:xfrm rot="5065707">
            <a:off x="5289224" y="221332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8" name="Oval 994"/>
          <p:cNvSpPr>
            <a:spLocks noChangeArrowheads="1"/>
          </p:cNvSpPr>
          <p:nvPr/>
        </p:nvSpPr>
        <p:spPr bwMode="auto">
          <a:xfrm rot="5065707">
            <a:off x="5344787" y="221331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9" name="Text Box 157"/>
          <p:cNvSpPr txBox="1">
            <a:spLocks noChangeArrowheads="1"/>
          </p:cNvSpPr>
          <p:nvPr/>
        </p:nvSpPr>
        <p:spPr bwMode="auto">
          <a:xfrm flipH="1">
            <a:off x="5008563" y="215105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</a:t>
            </a:r>
          </a:p>
        </p:txBody>
      </p:sp>
      <p:sp>
        <p:nvSpPr>
          <p:cNvPr id="480" name="Oval 994"/>
          <p:cNvSpPr>
            <a:spLocks noChangeArrowheads="1"/>
          </p:cNvSpPr>
          <p:nvPr/>
        </p:nvSpPr>
        <p:spPr bwMode="auto">
          <a:xfrm rot="5065707">
            <a:off x="2011007" y="221332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1" name="Oval 994"/>
          <p:cNvSpPr>
            <a:spLocks noChangeArrowheads="1"/>
          </p:cNvSpPr>
          <p:nvPr/>
        </p:nvSpPr>
        <p:spPr bwMode="auto">
          <a:xfrm rot="5065707">
            <a:off x="2066570" y="221331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2" name="Text Box 157"/>
          <p:cNvSpPr txBox="1">
            <a:spLocks noChangeArrowheads="1"/>
          </p:cNvSpPr>
          <p:nvPr/>
        </p:nvSpPr>
        <p:spPr bwMode="auto">
          <a:xfrm flipH="1">
            <a:off x="2119287" y="215105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</a:p>
        </p:txBody>
      </p:sp>
      <p:sp>
        <p:nvSpPr>
          <p:cNvPr id="483" name="Oval 994"/>
          <p:cNvSpPr>
            <a:spLocks noChangeArrowheads="1"/>
          </p:cNvSpPr>
          <p:nvPr/>
        </p:nvSpPr>
        <p:spPr bwMode="auto">
          <a:xfrm rot="5065707">
            <a:off x="4011275" y="221332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4" name="Oval 994"/>
          <p:cNvSpPr>
            <a:spLocks noChangeArrowheads="1"/>
          </p:cNvSpPr>
          <p:nvPr/>
        </p:nvSpPr>
        <p:spPr bwMode="auto">
          <a:xfrm rot="5065707">
            <a:off x="4066838" y="221331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5" name="Text Box 157"/>
          <p:cNvSpPr txBox="1">
            <a:spLocks noChangeArrowheads="1"/>
          </p:cNvSpPr>
          <p:nvPr/>
        </p:nvSpPr>
        <p:spPr bwMode="auto">
          <a:xfrm flipH="1">
            <a:off x="4119555" y="215105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</a:t>
            </a:r>
          </a:p>
        </p:txBody>
      </p:sp>
      <p:sp>
        <p:nvSpPr>
          <p:cNvPr id="493" name="Text Box 32"/>
          <p:cNvSpPr txBox="1">
            <a:spLocks noChangeArrowheads="1"/>
          </p:cNvSpPr>
          <p:nvPr/>
        </p:nvSpPr>
        <p:spPr bwMode="auto">
          <a:xfrm flipH="1">
            <a:off x="452395" y="3349468"/>
            <a:ext cx="5556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Data</a:t>
            </a:r>
          </a:p>
        </p:txBody>
      </p:sp>
      <p:sp>
        <p:nvSpPr>
          <p:cNvPr id="494" name="Text Box 32"/>
          <p:cNvSpPr txBox="1">
            <a:spLocks noChangeArrowheads="1"/>
          </p:cNvSpPr>
          <p:nvPr/>
        </p:nvSpPr>
        <p:spPr bwMode="auto">
          <a:xfrm flipH="1">
            <a:off x="3397236" y="3349468"/>
            <a:ext cx="61119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Data</a:t>
            </a:r>
          </a:p>
        </p:txBody>
      </p:sp>
      <p:sp>
        <p:nvSpPr>
          <p:cNvPr id="496" name="Text Box 32"/>
          <p:cNvSpPr txBox="1">
            <a:spLocks noChangeArrowheads="1"/>
          </p:cNvSpPr>
          <p:nvPr/>
        </p:nvSpPr>
        <p:spPr bwMode="auto">
          <a:xfrm flipH="1">
            <a:off x="5786443" y="3349468"/>
            <a:ext cx="5556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Data</a:t>
            </a:r>
          </a:p>
        </p:txBody>
      </p:sp>
      <p:sp>
        <p:nvSpPr>
          <p:cNvPr id="497" name="Text Box 32"/>
          <p:cNvSpPr txBox="1">
            <a:spLocks noChangeArrowheads="1"/>
          </p:cNvSpPr>
          <p:nvPr/>
        </p:nvSpPr>
        <p:spPr bwMode="auto">
          <a:xfrm flipH="1">
            <a:off x="8731284" y="3349468"/>
            <a:ext cx="61119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Data</a:t>
            </a:r>
          </a:p>
        </p:txBody>
      </p:sp>
      <p:sp>
        <p:nvSpPr>
          <p:cNvPr id="498" name="Text Box 32"/>
          <p:cNvSpPr txBox="1">
            <a:spLocks noChangeArrowheads="1"/>
          </p:cNvSpPr>
          <p:nvPr/>
        </p:nvSpPr>
        <p:spPr bwMode="auto">
          <a:xfrm rot="16200000" flipH="1">
            <a:off x="4298228" y="2762160"/>
            <a:ext cx="77788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rgbClr val="FFC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Control</a:t>
            </a:r>
          </a:p>
        </p:txBody>
      </p:sp>
      <p:sp>
        <p:nvSpPr>
          <p:cNvPr id="405" name="Rounded Rectangle 404"/>
          <p:cNvSpPr/>
          <p:nvPr/>
        </p:nvSpPr>
        <p:spPr bwMode="auto">
          <a:xfrm>
            <a:off x="54863" y="3264411"/>
            <a:ext cx="9671218" cy="1481301"/>
          </a:xfrm>
          <a:prstGeom prst="roundRect">
            <a:avLst/>
          </a:prstGeom>
          <a:noFill/>
          <a:ln w="3810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29" name="Group 4"/>
          <p:cNvGrpSpPr>
            <a:grpSpLocks/>
          </p:cNvGrpSpPr>
          <p:nvPr/>
        </p:nvGrpSpPr>
        <p:grpSpPr bwMode="auto">
          <a:xfrm>
            <a:off x="1027627" y="4745712"/>
            <a:ext cx="2389209" cy="1609387"/>
            <a:chOff x="4158" y="2423"/>
            <a:chExt cx="1659" cy="1549"/>
          </a:xfrm>
        </p:grpSpPr>
        <p:sp>
          <p:nvSpPr>
            <p:cNvPr id="765" name="AutoShape 5"/>
            <p:cNvSpPr>
              <a:spLocks noChangeArrowheads="1"/>
            </p:cNvSpPr>
            <p:nvPr/>
          </p:nvSpPr>
          <p:spPr bwMode="auto">
            <a:xfrm>
              <a:off x="4158" y="2476"/>
              <a:ext cx="1659" cy="1155"/>
            </a:xfrm>
            <a:prstGeom prst="cube">
              <a:avLst>
                <a:gd name="adj" fmla="val 11347"/>
              </a:avLst>
            </a:pr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66" name="Text Box 6"/>
            <p:cNvSpPr txBox="1">
              <a:spLocks noChangeArrowheads="1"/>
            </p:cNvSpPr>
            <p:nvPr/>
          </p:nvSpPr>
          <p:spPr bwMode="auto">
            <a:xfrm>
              <a:off x="4458" y="2680"/>
              <a:ext cx="152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sz="1000" b="1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67" name="Text Box 7"/>
            <p:cNvSpPr txBox="1">
              <a:spLocks noChangeArrowheads="1"/>
            </p:cNvSpPr>
            <p:nvPr/>
          </p:nvSpPr>
          <p:spPr bwMode="auto">
            <a:xfrm>
              <a:off x="4411" y="2423"/>
              <a:ext cx="1088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000" b="1" dirty="0">
                  <a:latin typeface="Cambria" panose="02040503050406030204" pitchFamily="18" charset="0"/>
                  <a:ea typeface="Cambria" panose="02040503050406030204" pitchFamily="18" charset="0"/>
                </a:rPr>
                <a:t>Readout Crate</a:t>
              </a:r>
            </a:p>
          </p:txBody>
        </p:sp>
        <p:sp>
          <p:nvSpPr>
            <p:cNvPr id="768" name="AutoShape 8"/>
            <p:cNvSpPr>
              <a:spLocks noChangeArrowheads="1"/>
            </p:cNvSpPr>
            <p:nvPr/>
          </p:nvSpPr>
          <p:spPr bwMode="auto">
            <a:xfrm>
              <a:off x="4181" y="2642"/>
              <a:ext cx="86" cy="482"/>
            </a:xfrm>
            <a:prstGeom prst="cube">
              <a:avLst>
                <a:gd name="adj" fmla="val 4546"/>
              </a:avLst>
            </a:pr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rgbClr val="EAEAEA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69" name="Text Box 9"/>
            <p:cNvSpPr txBox="1">
              <a:spLocks noChangeArrowheads="1"/>
            </p:cNvSpPr>
            <p:nvPr/>
          </p:nvSpPr>
          <p:spPr bwMode="auto">
            <a:xfrm>
              <a:off x="4185" y="2648"/>
              <a:ext cx="41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/>
              <a:r>
                <a:rPr lang="en-US" sz="500" b="1" dirty="0">
                  <a:latin typeface="Cambria" panose="02040503050406030204" pitchFamily="18" charset="0"/>
                  <a:ea typeface="Cambria" panose="02040503050406030204" pitchFamily="18" charset="0"/>
                </a:rPr>
                <a:t>CAEN</a:t>
              </a:r>
            </a:p>
          </p:txBody>
        </p:sp>
        <p:sp>
          <p:nvSpPr>
            <p:cNvPr id="770" name="Rectangle 10"/>
            <p:cNvSpPr>
              <a:spLocks noChangeArrowheads="1"/>
            </p:cNvSpPr>
            <p:nvPr/>
          </p:nvSpPr>
          <p:spPr bwMode="auto">
            <a:xfrm>
              <a:off x="5012" y="3878"/>
              <a:ext cx="129" cy="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71" name="Text Box 13"/>
            <p:cNvSpPr txBox="1">
              <a:spLocks noChangeArrowheads="1"/>
            </p:cNvSpPr>
            <p:nvPr/>
          </p:nvSpPr>
          <p:spPr bwMode="auto">
            <a:xfrm>
              <a:off x="4423" y="2681"/>
              <a:ext cx="151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sz="1000" b="1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grpSp>
          <p:nvGrpSpPr>
            <p:cNvPr id="30" name="Group 22"/>
            <p:cNvGrpSpPr>
              <a:grpSpLocks/>
            </p:cNvGrpSpPr>
            <p:nvPr/>
          </p:nvGrpSpPr>
          <p:grpSpPr bwMode="auto">
            <a:xfrm>
              <a:off x="4602" y="2634"/>
              <a:ext cx="185" cy="1299"/>
              <a:chOff x="4602" y="2634"/>
              <a:chExt cx="185" cy="1299"/>
            </a:xfrm>
          </p:grpSpPr>
          <p:grpSp>
            <p:nvGrpSpPr>
              <p:cNvPr id="31" name="Group 23"/>
              <p:cNvGrpSpPr>
                <a:grpSpLocks/>
              </p:cNvGrpSpPr>
              <p:nvPr/>
            </p:nvGrpSpPr>
            <p:grpSpPr bwMode="auto">
              <a:xfrm>
                <a:off x="4633" y="2634"/>
                <a:ext cx="152" cy="997"/>
                <a:chOff x="2571" y="1045"/>
                <a:chExt cx="255" cy="950"/>
              </a:xfrm>
            </p:grpSpPr>
            <p:sp>
              <p:nvSpPr>
                <p:cNvPr id="862" name="AutoShape 24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adFill flip="none" rotWithShape="1">
                  <a:gsLst>
                    <a:gs pos="0">
                      <a:schemeClr val="accent5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5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5">
                        <a:lumMod val="7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63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2571" y="1085"/>
                  <a:ext cx="255" cy="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764" name="Group 26"/>
              <p:cNvGrpSpPr>
                <a:grpSpLocks/>
              </p:cNvGrpSpPr>
              <p:nvPr/>
            </p:nvGrpSpPr>
            <p:grpSpPr bwMode="auto">
              <a:xfrm>
                <a:off x="4602" y="2647"/>
                <a:ext cx="185" cy="1286"/>
                <a:chOff x="4602" y="2647"/>
                <a:chExt cx="185" cy="1286"/>
              </a:xfrm>
            </p:grpSpPr>
            <p:sp>
              <p:nvSpPr>
                <p:cNvPr id="84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4690" y="2647"/>
                  <a:ext cx="30" cy="3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sz="400" b="1">
                      <a:latin typeface="Cambria" panose="02040503050406030204" pitchFamily="18" charset="0"/>
                      <a:ea typeface="Cambria" panose="02040503050406030204" pitchFamily="18" charset="0"/>
                    </a:rPr>
                    <a:t>TOTFED</a:t>
                  </a:r>
                </a:p>
              </p:txBody>
            </p:sp>
            <p:grpSp>
              <p:nvGrpSpPr>
                <p:cNvPr id="133216" name="Group 28"/>
                <p:cNvGrpSpPr>
                  <a:grpSpLocks/>
                </p:cNvGrpSpPr>
                <p:nvPr/>
              </p:nvGrpSpPr>
              <p:grpSpPr bwMode="auto">
                <a:xfrm flipH="1">
                  <a:off x="4602" y="2891"/>
                  <a:ext cx="85" cy="1042"/>
                  <a:chOff x="4473" y="2058"/>
                  <a:chExt cx="105" cy="1380"/>
                </a:xfrm>
              </p:grpSpPr>
              <p:sp>
                <p:nvSpPr>
                  <p:cNvPr id="854" name="Oval 29"/>
                  <p:cNvSpPr>
                    <a:spLocks noChangeArrowheads="1"/>
                  </p:cNvSpPr>
                  <p:nvPr/>
                </p:nvSpPr>
                <p:spPr bwMode="auto">
                  <a:xfrm rot="19467327">
                    <a:off x="4488" y="3132"/>
                    <a:ext cx="69" cy="69"/>
                  </a:xfrm>
                  <a:prstGeom prst="ellipse">
                    <a:avLst/>
                  </a:prstGeom>
                  <a:noFill/>
                  <a:ln w="25400">
                    <a:solidFill>
                      <a:srgbClr val="777777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5" name="Oval 30"/>
                  <p:cNvSpPr>
                    <a:spLocks noChangeArrowheads="1"/>
                  </p:cNvSpPr>
                  <p:nvPr/>
                </p:nvSpPr>
                <p:spPr bwMode="auto">
                  <a:xfrm rot="19467327">
                    <a:off x="4488" y="3161"/>
                    <a:ext cx="69" cy="69"/>
                  </a:xfrm>
                  <a:prstGeom prst="ellipse">
                    <a:avLst/>
                  </a:prstGeom>
                  <a:noFill/>
                  <a:ln w="25400">
                    <a:solidFill>
                      <a:srgbClr val="777777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6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4473" y="2058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7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476" y="2319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8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4473" y="2580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9" name="AutoShape 34"/>
                  <p:cNvSpPr>
                    <a:spLocks/>
                  </p:cNvSpPr>
                  <p:nvPr/>
                </p:nvSpPr>
                <p:spPr bwMode="auto">
                  <a:xfrm>
                    <a:off x="4519" y="2103"/>
                    <a:ext cx="59" cy="1335"/>
                  </a:xfrm>
                  <a:prstGeom prst="rightBracket">
                    <a:avLst>
                      <a:gd name="adj" fmla="val 188559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60" name="AutoShape 35"/>
                  <p:cNvSpPr>
                    <a:spLocks/>
                  </p:cNvSpPr>
                  <p:nvPr/>
                </p:nvSpPr>
                <p:spPr bwMode="auto">
                  <a:xfrm>
                    <a:off x="4515" y="2361"/>
                    <a:ext cx="59" cy="1077"/>
                  </a:xfrm>
                  <a:prstGeom prst="rightBracket">
                    <a:avLst>
                      <a:gd name="adj" fmla="val 152119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61" name="AutoShape 36"/>
                  <p:cNvSpPr>
                    <a:spLocks/>
                  </p:cNvSpPr>
                  <p:nvPr/>
                </p:nvSpPr>
                <p:spPr bwMode="auto">
                  <a:xfrm>
                    <a:off x="4516" y="2616"/>
                    <a:ext cx="47" cy="816"/>
                  </a:xfrm>
                  <a:prstGeom prst="rightBracket">
                    <a:avLst>
                      <a:gd name="adj" fmla="val 144681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  <p:sp>
              <p:nvSpPr>
                <p:cNvPr id="844" name="Rectangle 38"/>
                <p:cNvSpPr>
                  <a:spLocks noChangeArrowheads="1"/>
                </p:cNvSpPr>
                <p:nvPr/>
              </p:nvSpPr>
              <p:spPr bwMode="auto">
                <a:xfrm>
                  <a:off x="4688" y="3086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45" name="AutoShape 39"/>
                <p:cNvSpPr>
                  <a:spLocks/>
                </p:cNvSpPr>
                <p:nvPr/>
              </p:nvSpPr>
              <p:spPr bwMode="auto">
                <a:xfrm>
                  <a:off x="4724" y="3129"/>
                  <a:ext cx="59" cy="803"/>
                </a:xfrm>
                <a:prstGeom prst="rightBracket">
                  <a:avLst>
                    <a:gd name="adj" fmla="val 113418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46" name="Rectangle 40"/>
                <p:cNvSpPr>
                  <a:spLocks noChangeArrowheads="1"/>
                </p:cNvSpPr>
                <p:nvPr/>
              </p:nvSpPr>
              <p:spPr bwMode="auto">
                <a:xfrm>
                  <a:off x="4686" y="3280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47" name="Rectangle 41"/>
                <p:cNvSpPr>
                  <a:spLocks noChangeArrowheads="1"/>
                </p:cNvSpPr>
                <p:nvPr/>
              </p:nvSpPr>
              <p:spPr bwMode="auto">
                <a:xfrm>
                  <a:off x="4688" y="2884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48" name="AutoShape 42"/>
                <p:cNvSpPr>
                  <a:spLocks/>
                </p:cNvSpPr>
                <p:nvPr/>
              </p:nvSpPr>
              <p:spPr bwMode="auto">
                <a:xfrm>
                  <a:off x="4728" y="2921"/>
                  <a:ext cx="59" cy="1001"/>
                </a:xfrm>
                <a:prstGeom prst="rightBracket">
                  <a:avLst>
                    <a:gd name="adj" fmla="val 141384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49" name="AutoShape 43"/>
                <p:cNvSpPr>
                  <a:spLocks/>
                </p:cNvSpPr>
                <p:nvPr/>
              </p:nvSpPr>
              <p:spPr bwMode="auto">
                <a:xfrm>
                  <a:off x="4724" y="3331"/>
                  <a:ext cx="59" cy="585"/>
                </a:xfrm>
                <a:prstGeom prst="rightBracket">
                  <a:avLst>
                    <a:gd name="adj" fmla="val 82627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50" name="Oval 45"/>
                <p:cNvSpPr>
                  <a:spLocks noChangeArrowheads="1"/>
                </p:cNvSpPr>
                <p:nvPr/>
              </p:nvSpPr>
              <p:spPr bwMode="auto">
                <a:xfrm flipH="1">
                  <a:off x="4683" y="3498"/>
                  <a:ext cx="55" cy="56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51" name="Rectangle 46"/>
                <p:cNvSpPr>
                  <a:spLocks noChangeArrowheads="1"/>
                </p:cNvSpPr>
                <p:nvPr/>
              </p:nvSpPr>
              <p:spPr bwMode="auto">
                <a:xfrm>
                  <a:off x="4660" y="3002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52" name="Rectangle 47"/>
                <p:cNvSpPr>
                  <a:spLocks noChangeArrowheads="1"/>
                </p:cNvSpPr>
                <p:nvPr/>
              </p:nvSpPr>
              <p:spPr bwMode="auto">
                <a:xfrm>
                  <a:off x="4658" y="3202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53" name="Rectangle 48"/>
                <p:cNvSpPr>
                  <a:spLocks noChangeArrowheads="1"/>
                </p:cNvSpPr>
                <p:nvPr/>
              </p:nvSpPr>
              <p:spPr bwMode="auto">
                <a:xfrm>
                  <a:off x="4656" y="3400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</p:grpSp>
        <p:grpSp>
          <p:nvGrpSpPr>
            <p:cNvPr id="133217" name="Group 49"/>
            <p:cNvGrpSpPr>
              <a:grpSpLocks/>
            </p:cNvGrpSpPr>
            <p:nvPr/>
          </p:nvGrpSpPr>
          <p:grpSpPr bwMode="auto">
            <a:xfrm>
              <a:off x="4271" y="2635"/>
              <a:ext cx="151" cy="997"/>
              <a:chOff x="2569" y="1045"/>
              <a:chExt cx="257" cy="950"/>
            </a:xfrm>
          </p:grpSpPr>
          <p:sp>
            <p:nvSpPr>
              <p:cNvPr id="838" name="AutoShape 50"/>
              <p:cNvSpPr>
                <a:spLocks noChangeArrowheads="1"/>
              </p:cNvSpPr>
              <p:nvPr/>
            </p:nvSpPr>
            <p:spPr bwMode="auto">
              <a:xfrm>
                <a:off x="2615" y="1045"/>
                <a:ext cx="185" cy="950"/>
              </a:xfrm>
              <a:prstGeom prst="cube">
                <a:avLst>
                  <a:gd name="adj" fmla="val 4546"/>
                </a:avLst>
              </a:prstGeom>
              <a:gradFill flip="none" rotWithShape="1">
                <a:gsLst>
                  <a:gs pos="0">
                    <a:schemeClr val="accent5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5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5">
                      <a:lumMod val="75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839" name="Text Box 51"/>
              <p:cNvSpPr txBox="1">
                <a:spLocks noChangeArrowheads="1"/>
              </p:cNvSpPr>
              <p:nvPr/>
            </p:nvSpPr>
            <p:spPr bwMode="auto">
              <a:xfrm>
                <a:off x="2569" y="1085"/>
                <a:ext cx="257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33222" name="Group 52"/>
            <p:cNvGrpSpPr>
              <a:grpSpLocks/>
            </p:cNvGrpSpPr>
            <p:nvPr/>
          </p:nvGrpSpPr>
          <p:grpSpPr bwMode="auto">
            <a:xfrm>
              <a:off x="4275" y="2665"/>
              <a:ext cx="85" cy="1192"/>
              <a:chOff x="4275" y="2665"/>
              <a:chExt cx="85" cy="1192"/>
            </a:xfrm>
          </p:grpSpPr>
          <p:grpSp>
            <p:nvGrpSpPr>
              <p:cNvPr id="133223" name="Group 53"/>
              <p:cNvGrpSpPr>
                <a:grpSpLocks/>
              </p:cNvGrpSpPr>
              <p:nvPr/>
            </p:nvGrpSpPr>
            <p:grpSpPr bwMode="auto">
              <a:xfrm>
                <a:off x="4275" y="3494"/>
                <a:ext cx="79" cy="363"/>
                <a:chOff x="4275" y="3494"/>
                <a:chExt cx="79" cy="363"/>
              </a:xfrm>
            </p:grpSpPr>
            <p:sp>
              <p:nvSpPr>
                <p:cNvPr id="834" name="Oval 54"/>
                <p:cNvSpPr>
                  <a:spLocks noChangeArrowheads="1"/>
                </p:cNvSpPr>
                <p:nvPr/>
              </p:nvSpPr>
              <p:spPr bwMode="auto">
                <a:xfrm rot="2132673" flipH="1">
                  <a:off x="4285" y="3716"/>
                  <a:ext cx="55" cy="56"/>
                </a:xfrm>
                <a:prstGeom prst="ellipse">
                  <a:avLst/>
                </a:prstGeom>
                <a:no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35" name="Oval 55"/>
                <p:cNvSpPr>
                  <a:spLocks noChangeArrowheads="1"/>
                </p:cNvSpPr>
                <p:nvPr/>
              </p:nvSpPr>
              <p:spPr bwMode="auto">
                <a:xfrm rot="2132673" flipH="1">
                  <a:off x="4287" y="3746"/>
                  <a:ext cx="55" cy="54"/>
                </a:xfrm>
                <a:prstGeom prst="ellipse">
                  <a:avLst/>
                </a:prstGeom>
                <a:no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36" name="AutoShape 56"/>
                <p:cNvSpPr>
                  <a:spLocks/>
                </p:cNvSpPr>
                <p:nvPr/>
              </p:nvSpPr>
              <p:spPr bwMode="auto">
                <a:xfrm flipH="1">
                  <a:off x="4275" y="3517"/>
                  <a:ext cx="38" cy="340"/>
                </a:xfrm>
                <a:prstGeom prst="rightBracket">
                  <a:avLst>
                    <a:gd name="adj" fmla="val 74561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37" name="Oval 58"/>
                <p:cNvSpPr>
                  <a:spLocks noChangeArrowheads="1"/>
                </p:cNvSpPr>
                <p:nvPr/>
              </p:nvSpPr>
              <p:spPr bwMode="auto">
                <a:xfrm flipH="1">
                  <a:off x="4299" y="3494"/>
                  <a:ext cx="55" cy="53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sp>
            <p:nvSpPr>
              <p:cNvPr id="828" name="Text Box 59"/>
              <p:cNvSpPr txBox="1">
                <a:spLocks noChangeArrowheads="1"/>
              </p:cNvSpPr>
              <p:nvPr/>
            </p:nvSpPr>
            <p:spPr bwMode="auto">
              <a:xfrm>
                <a:off x="4318" y="2665"/>
                <a:ext cx="42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en-US" sz="500" b="1">
                    <a:latin typeface="Cambria" panose="02040503050406030204" pitchFamily="18" charset="0"/>
                    <a:ea typeface="Cambria" panose="02040503050406030204" pitchFamily="18" charset="0"/>
                  </a:rPr>
                  <a:t>FEC</a:t>
                </a:r>
              </a:p>
            </p:txBody>
          </p:sp>
          <p:sp>
            <p:nvSpPr>
              <p:cNvPr id="829" name="Rectangle 60"/>
              <p:cNvSpPr>
                <a:spLocks noChangeArrowheads="1"/>
              </p:cNvSpPr>
              <p:nvPr/>
            </p:nvSpPr>
            <p:spPr bwMode="auto">
              <a:xfrm>
                <a:off x="4298" y="2822"/>
                <a:ext cx="37" cy="10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830" name="Rectangle 61"/>
              <p:cNvSpPr>
                <a:spLocks noChangeArrowheads="1"/>
              </p:cNvSpPr>
              <p:nvPr/>
            </p:nvSpPr>
            <p:spPr bwMode="auto">
              <a:xfrm>
                <a:off x="4298" y="2934"/>
                <a:ext cx="37" cy="10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831" name="Rectangle 62"/>
              <p:cNvSpPr>
                <a:spLocks noChangeArrowheads="1"/>
              </p:cNvSpPr>
              <p:nvPr/>
            </p:nvSpPr>
            <p:spPr bwMode="auto">
              <a:xfrm>
                <a:off x="4298" y="3046"/>
                <a:ext cx="37" cy="10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832" name="Rectangle 63"/>
              <p:cNvSpPr>
                <a:spLocks noChangeArrowheads="1"/>
              </p:cNvSpPr>
              <p:nvPr/>
            </p:nvSpPr>
            <p:spPr bwMode="auto">
              <a:xfrm>
                <a:off x="4298" y="3156"/>
                <a:ext cx="37" cy="10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833" name="Rectangle 64"/>
              <p:cNvSpPr>
                <a:spLocks noChangeArrowheads="1"/>
              </p:cNvSpPr>
              <p:nvPr/>
            </p:nvSpPr>
            <p:spPr bwMode="auto">
              <a:xfrm>
                <a:off x="4298" y="3268"/>
                <a:ext cx="37" cy="10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33224" name="Group 65"/>
            <p:cNvGrpSpPr>
              <a:grpSpLocks/>
            </p:cNvGrpSpPr>
            <p:nvPr/>
          </p:nvGrpSpPr>
          <p:grpSpPr bwMode="auto">
            <a:xfrm>
              <a:off x="4828" y="2636"/>
              <a:ext cx="185" cy="1299"/>
              <a:chOff x="4602" y="2634"/>
              <a:chExt cx="185" cy="1299"/>
            </a:xfrm>
          </p:grpSpPr>
          <p:grpSp>
            <p:nvGrpSpPr>
              <p:cNvPr id="133225" name="Group 66"/>
              <p:cNvGrpSpPr>
                <a:grpSpLocks/>
              </p:cNvGrpSpPr>
              <p:nvPr/>
            </p:nvGrpSpPr>
            <p:grpSpPr bwMode="auto">
              <a:xfrm>
                <a:off x="4633" y="2634"/>
                <a:ext cx="152" cy="997"/>
                <a:chOff x="2571" y="1045"/>
                <a:chExt cx="255" cy="950"/>
              </a:xfrm>
            </p:grpSpPr>
            <p:sp>
              <p:nvSpPr>
                <p:cNvPr id="825" name="AutoShape 67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adFill flip="none" rotWithShape="1">
                  <a:gsLst>
                    <a:gs pos="0">
                      <a:schemeClr val="accent5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5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5">
                        <a:lumMod val="7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26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2571" y="1085"/>
                  <a:ext cx="255" cy="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133226" name="Group 69"/>
              <p:cNvGrpSpPr>
                <a:grpSpLocks/>
              </p:cNvGrpSpPr>
              <p:nvPr/>
            </p:nvGrpSpPr>
            <p:grpSpPr bwMode="auto">
              <a:xfrm>
                <a:off x="4602" y="2647"/>
                <a:ext cx="185" cy="1286"/>
                <a:chOff x="4602" y="2647"/>
                <a:chExt cx="185" cy="1286"/>
              </a:xfrm>
            </p:grpSpPr>
            <p:sp>
              <p:nvSpPr>
                <p:cNvPr id="805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4690" y="2647"/>
                  <a:ext cx="30" cy="3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sz="400" b="1">
                      <a:latin typeface="Cambria" panose="02040503050406030204" pitchFamily="18" charset="0"/>
                      <a:ea typeface="Cambria" panose="02040503050406030204" pitchFamily="18" charset="0"/>
                    </a:rPr>
                    <a:t>TOTFED</a:t>
                  </a:r>
                </a:p>
              </p:txBody>
            </p:sp>
            <p:grpSp>
              <p:nvGrpSpPr>
                <p:cNvPr id="133227" name="Group 71"/>
                <p:cNvGrpSpPr>
                  <a:grpSpLocks/>
                </p:cNvGrpSpPr>
                <p:nvPr/>
              </p:nvGrpSpPr>
              <p:grpSpPr bwMode="auto">
                <a:xfrm flipH="1">
                  <a:off x="4602" y="2891"/>
                  <a:ext cx="85" cy="1042"/>
                  <a:chOff x="4473" y="2058"/>
                  <a:chExt cx="105" cy="1380"/>
                </a:xfrm>
              </p:grpSpPr>
              <p:sp>
                <p:nvSpPr>
                  <p:cNvPr id="817" name="Oval 72"/>
                  <p:cNvSpPr>
                    <a:spLocks noChangeArrowheads="1"/>
                  </p:cNvSpPr>
                  <p:nvPr/>
                </p:nvSpPr>
                <p:spPr bwMode="auto">
                  <a:xfrm rot="19467327">
                    <a:off x="4488" y="3132"/>
                    <a:ext cx="69" cy="69"/>
                  </a:xfrm>
                  <a:prstGeom prst="ellipse">
                    <a:avLst/>
                  </a:prstGeom>
                  <a:noFill/>
                  <a:ln w="25400">
                    <a:solidFill>
                      <a:srgbClr val="777777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8" name="Oval 73"/>
                  <p:cNvSpPr>
                    <a:spLocks noChangeArrowheads="1"/>
                  </p:cNvSpPr>
                  <p:nvPr/>
                </p:nvSpPr>
                <p:spPr bwMode="auto">
                  <a:xfrm rot="19467327">
                    <a:off x="4488" y="3161"/>
                    <a:ext cx="69" cy="69"/>
                  </a:xfrm>
                  <a:prstGeom prst="ellipse">
                    <a:avLst/>
                  </a:prstGeom>
                  <a:noFill/>
                  <a:ln w="25400">
                    <a:solidFill>
                      <a:srgbClr val="777777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9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4473" y="2058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20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4476" y="2319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21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4473" y="2580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22" name="AutoShape 77"/>
                  <p:cNvSpPr>
                    <a:spLocks/>
                  </p:cNvSpPr>
                  <p:nvPr/>
                </p:nvSpPr>
                <p:spPr bwMode="auto">
                  <a:xfrm>
                    <a:off x="4519" y="2103"/>
                    <a:ext cx="59" cy="1335"/>
                  </a:xfrm>
                  <a:prstGeom prst="rightBracket">
                    <a:avLst>
                      <a:gd name="adj" fmla="val 188559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23" name="AutoShape 78"/>
                  <p:cNvSpPr>
                    <a:spLocks/>
                  </p:cNvSpPr>
                  <p:nvPr/>
                </p:nvSpPr>
                <p:spPr bwMode="auto">
                  <a:xfrm>
                    <a:off x="4515" y="2361"/>
                    <a:ext cx="59" cy="1077"/>
                  </a:xfrm>
                  <a:prstGeom prst="rightBracket">
                    <a:avLst>
                      <a:gd name="adj" fmla="val 152119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24" name="AutoShape 79"/>
                  <p:cNvSpPr>
                    <a:spLocks/>
                  </p:cNvSpPr>
                  <p:nvPr/>
                </p:nvSpPr>
                <p:spPr bwMode="auto">
                  <a:xfrm>
                    <a:off x="4516" y="2616"/>
                    <a:ext cx="47" cy="816"/>
                  </a:xfrm>
                  <a:prstGeom prst="rightBracket">
                    <a:avLst>
                      <a:gd name="adj" fmla="val 144681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  <p:sp>
              <p:nvSpPr>
                <p:cNvPr id="807" name="Rectangle 81"/>
                <p:cNvSpPr>
                  <a:spLocks noChangeArrowheads="1"/>
                </p:cNvSpPr>
                <p:nvPr/>
              </p:nvSpPr>
              <p:spPr bwMode="auto">
                <a:xfrm>
                  <a:off x="4688" y="3086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08" name="AutoShape 82"/>
                <p:cNvSpPr>
                  <a:spLocks/>
                </p:cNvSpPr>
                <p:nvPr/>
              </p:nvSpPr>
              <p:spPr bwMode="auto">
                <a:xfrm>
                  <a:off x="4724" y="3129"/>
                  <a:ext cx="59" cy="803"/>
                </a:xfrm>
                <a:prstGeom prst="rightBracket">
                  <a:avLst>
                    <a:gd name="adj" fmla="val 113418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09" name="Rectangle 83"/>
                <p:cNvSpPr>
                  <a:spLocks noChangeArrowheads="1"/>
                </p:cNvSpPr>
                <p:nvPr/>
              </p:nvSpPr>
              <p:spPr bwMode="auto">
                <a:xfrm>
                  <a:off x="4686" y="3280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10" name="Rectangle 84"/>
                <p:cNvSpPr>
                  <a:spLocks noChangeArrowheads="1"/>
                </p:cNvSpPr>
                <p:nvPr/>
              </p:nvSpPr>
              <p:spPr bwMode="auto">
                <a:xfrm>
                  <a:off x="4688" y="2884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11" name="AutoShape 85"/>
                <p:cNvSpPr>
                  <a:spLocks/>
                </p:cNvSpPr>
                <p:nvPr/>
              </p:nvSpPr>
              <p:spPr bwMode="auto">
                <a:xfrm>
                  <a:off x="4728" y="2921"/>
                  <a:ext cx="59" cy="1001"/>
                </a:xfrm>
                <a:prstGeom prst="rightBracket">
                  <a:avLst>
                    <a:gd name="adj" fmla="val 141384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12" name="AutoShape 86"/>
                <p:cNvSpPr>
                  <a:spLocks/>
                </p:cNvSpPr>
                <p:nvPr/>
              </p:nvSpPr>
              <p:spPr bwMode="auto">
                <a:xfrm>
                  <a:off x="4724" y="3331"/>
                  <a:ext cx="59" cy="585"/>
                </a:xfrm>
                <a:prstGeom prst="rightBracket">
                  <a:avLst>
                    <a:gd name="adj" fmla="val 82627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13" name="Oval 88"/>
                <p:cNvSpPr>
                  <a:spLocks noChangeArrowheads="1"/>
                </p:cNvSpPr>
                <p:nvPr/>
              </p:nvSpPr>
              <p:spPr bwMode="auto">
                <a:xfrm flipH="1">
                  <a:off x="4683" y="3498"/>
                  <a:ext cx="55" cy="56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14" name="Rectangle 89"/>
                <p:cNvSpPr>
                  <a:spLocks noChangeArrowheads="1"/>
                </p:cNvSpPr>
                <p:nvPr/>
              </p:nvSpPr>
              <p:spPr bwMode="auto">
                <a:xfrm>
                  <a:off x="4660" y="3002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15" name="Rectangle 90"/>
                <p:cNvSpPr>
                  <a:spLocks noChangeArrowheads="1"/>
                </p:cNvSpPr>
                <p:nvPr/>
              </p:nvSpPr>
              <p:spPr bwMode="auto">
                <a:xfrm>
                  <a:off x="4658" y="3202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16" name="Rectangle 91"/>
                <p:cNvSpPr>
                  <a:spLocks noChangeArrowheads="1"/>
                </p:cNvSpPr>
                <p:nvPr/>
              </p:nvSpPr>
              <p:spPr bwMode="auto">
                <a:xfrm>
                  <a:off x="4656" y="3400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</p:grpSp>
        <p:grpSp>
          <p:nvGrpSpPr>
            <p:cNvPr id="133228" name="Group 92"/>
            <p:cNvGrpSpPr>
              <a:grpSpLocks/>
            </p:cNvGrpSpPr>
            <p:nvPr/>
          </p:nvGrpSpPr>
          <p:grpSpPr bwMode="auto">
            <a:xfrm>
              <a:off x="5450" y="2632"/>
              <a:ext cx="185" cy="1299"/>
              <a:chOff x="4602" y="2634"/>
              <a:chExt cx="185" cy="1299"/>
            </a:xfrm>
          </p:grpSpPr>
          <p:grpSp>
            <p:nvGrpSpPr>
              <p:cNvPr id="133229" name="Group 93"/>
              <p:cNvGrpSpPr>
                <a:grpSpLocks/>
              </p:cNvGrpSpPr>
              <p:nvPr/>
            </p:nvGrpSpPr>
            <p:grpSpPr bwMode="auto">
              <a:xfrm>
                <a:off x="4633" y="2634"/>
                <a:ext cx="152" cy="997"/>
                <a:chOff x="2571" y="1045"/>
                <a:chExt cx="255" cy="950"/>
              </a:xfrm>
            </p:grpSpPr>
            <p:sp>
              <p:nvSpPr>
                <p:cNvPr id="801" name="AutoShape 94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adFill flip="none" rotWithShape="1">
                  <a:gsLst>
                    <a:gs pos="0">
                      <a:schemeClr val="accent5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5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5">
                        <a:lumMod val="7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02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2571" y="1085"/>
                  <a:ext cx="255" cy="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133230" name="Group 96"/>
              <p:cNvGrpSpPr>
                <a:grpSpLocks/>
              </p:cNvGrpSpPr>
              <p:nvPr/>
            </p:nvGrpSpPr>
            <p:grpSpPr bwMode="auto">
              <a:xfrm>
                <a:off x="4602" y="2647"/>
                <a:ext cx="185" cy="1286"/>
                <a:chOff x="4602" y="2647"/>
                <a:chExt cx="185" cy="1286"/>
              </a:xfrm>
            </p:grpSpPr>
            <p:sp>
              <p:nvSpPr>
                <p:cNvPr id="781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4690" y="2647"/>
                  <a:ext cx="30" cy="3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sz="400" b="1">
                      <a:latin typeface="Cambria" panose="02040503050406030204" pitchFamily="18" charset="0"/>
                      <a:ea typeface="Cambria" panose="02040503050406030204" pitchFamily="18" charset="0"/>
                    </a:rPr>
                    <a:t>TOTFED</a:t>
                  </a:r>
                </a:p>
              </p:txBody>
            </p:sp>
            <p:grpSp>
              <p:nvGrpSpPr>
                <p:cNvPr id="133231" name="Group 98"/>
                <p:cNvGrpSpPr>
                  <a:grpSpLocks/>
                </p:cNvGrpSpPr>
                <p:nvPr/>
              </p:nvGrpSpPr>
              <p:grpSpPr bwMode="auto">
                <a:xfrm flipH="1">
                  <a:off x="4602" y="2891"/>
                  <a:ext cx="85" cy="1042"/>
                  <a:chOff x="4473" y="2058"/>
                  <a:chExt cx="105" cy="1380"/>
                </a:xfrm>
              </p:grpSpPr>
              <p:sp>
                <p:nvSpPr>
                  <p:cNvPr id="793" name="Oval 99"/>
                  <p:cNvSpPr>
                    <a:spLocks noChangeArrowheads="1"/>
                  </p:cNvSpPr>
                  <p:nvPr/>
                </p:nvSpPr>
                <p:spPr bwMode="auto">
                  <a:xfrm rot="19467327">
                    <a:off x="4488" y="3132"/>
                    <a:ext cx="69" cy="69"/>
                  </a:xfrm>
                  <a:prstGeom prst="ellipse">
                    <a:avLst/>
                  </a:prstGeom>
                  <a:noFill/>
                  <a:ln w="25400">
                    <a:solidFill>
                      <a:srgbClr val="777777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4" name="Oval 100"/>
                  <p:cNvSpPr>
                    <a:spLocks noChangeArrowheads="1"/>
                  </p:cNvSpPr>
                  <p:nvPr/>
                </p:nvSpPr>
                <p:spPr bwMode="auto">
                  <a:xfrm rot="19467327">
                    <a:off x="4488" y="3161"/>
                    <a:ext cx="69" cy="69"/>
                  </a:xfrm>
                  <a:prstGeom prst="ellipse">
                    <a:avLst/>
                  </a:prstGeom>
                  <a:noFill/>
                  <a:ln w="25400">
                    <a:solidFill>
                      <a:srgbClr val="777777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5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4473" y="2058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6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4476" y="2319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7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4473" y="2580"/>
                    <a:ext cx="41" cy="99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8" name="AutoShape 104"/>
                  <p:cNvSpPr>
                    <a:spLocks/>
                  </p:cNvSpPr>
                  <p:nvPr/>
                </p:nvSpPr>
                <p:spPr bwMode="auto">
                  <a:xfrm>
                    <a:off x="4519" y="2103"/>
                    <a:ext cx="59" cy="1335"/>
                  </a:xfrm>
                  <a:prstGeom prst="rightBracket">
                    <a:avLst>
                      <a:gd name="adj" fmla="val 188559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9" name="AutoShape 105"/>
                  <p:cNvSpPr>
                    <a:spLocks/>
                  </p:cNvSpPr>
                  <p:nvPr/>
                </p:nvSpPr>
                <p:spPr bwMode="auto">
                  <a:xfrm>
                    <a:off x="4515" y="2361"/>
                    <a:ext cx="59" cy="1077"/>
                  </a:xfrm>
                  <a:prstGeom prst="rightBracket">
                    <a:avLst>
                      <a:gd name="adj" fmla="val 152119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00" name="AutoShape 106"/>
                  <p:cNvSpPr>
                    <a:spLocks/>
                  </p:cNvSpPr>
                  <p:nvPr/>
                </p:nvSpPr>
                <p:spPr bwMode="auto">
                  <a:xfrm>
                    <a:off x="4516" y="2616"/>
                    <a:ext cx="47" cy="816"/>
                  </a:xfrm>
                  <a:prstGeom prst="rightBracket">
                    <a:avLst>
                      <a:gd name="adj" fmla="val 144681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  <p:sp>
              <p:nvSpPr>
                <p:cNvPr id="783" name="Rectangle 108"/>
                <p:cNvSpPr>
                  <a:spLocks noChangeArrowheads="1"/>
                </p:cNvSpPr>
                <p:nvPr/>
              </p:nvSpPr>
              <p:spPr bwMode="auto">
                <a:xfrm>
                  <a:off x="4688" y="3086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84" name="AutoShape 109"/>
                <p:cNvSpPr>
                  <a:spLocks/>
                </p:cNvSpPr>
                <p:nvPr/>
              </p:nvSpPr>
              <p:spPr bwMode="auto">
                <a:xfrm>
                  <a:off x="4724" y="3129"/>
                  <a:ext cx="59" cy="803"/>
                </a:xfrm>
                <a:prstGeom prst="rightBracket">
                  <a:avLst>
                    <a:gd name="adj" fmla="val 113418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85" name="Rectangle 110"/>
                <p:cNvSpPr>
                  <a:spLocks noChangeArrowheads="1"/>
                </p:cNvSpPr>
                <p:nvPr/>
              </p:nvSpPr>
              <p:spPr bwMode="auto">
                <a:xfrm>
                  <a:off x="4686" y="3280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86" name="Rectangle 111"/>
                <p:cNvSpPr>
                  <a:spLocks noChangeArrowheads="1"/>
                </p:cNvSpPr>
                <p:nvPr/>
              </p:nvSpPr>
              <p:spPr bwMode="auto">
                <a:xfrm>
                  <a:off x="4688" y="2884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87" name="AutoShape 112"/>
                <p:cNvSpPr>
                  <a:spLocks/>
                </p:cNvSpPr>
                <p:nvPr/>
              </p:nvSpPr>
              <p:spPr bwMode="auto">
                <a:xfrm>
                  <a:off x="4728" y="2921"/>
                  <a:ext cx="59" cy="1001"/>
                </a:xfrm>
                <a:prstGeom prst="rightBracket">
                  <a:avLst>
                    <a:gd name="adj" fmla="val 141384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88" name="AutoShape 113"/>
                <p:cNvSpPr>
                  <a:spLocks/>
                </p:cNvSpPr>
                <p:nvPr/>
              </p:nvSpPr>
              <p:spPr bwMode="auto">
                <a:xfrm>
                  <a:off x="4724" y="3331"/>
                  <a:ext cx="59" cy="585"/>
                </a:xfrm>
                <a:prstGeom prst="rightBracket">
                  <a:avLst>
                    <a:gd name="adj" fmla="val 82627"/>
                  </a:avLst>
                </a:prstGeom>
                <a:noFill/>
                <a:ln w="698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89" name="Oval 115"/>
                <p:cNvSpPr>
                  <a:spLocks noChangeArrowheads="1"/>
                </p:cNvSpPr>
                <p:nvPr/>
              </p:nvSpPr>
              <p:spPr bwMode="auto">
                <a:xfrm flipH="1">
                  <a:off x="4683" y="3498"/>
                  <a:ext cx="55" cy="56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90" name="Rectangle 116"/>
                <p:cNvSpPr>
                  <a:spLocks noChangeArrowheads="1"/>
                </p:cNvSpPr>
                <p:nvPr/>
              </p:nvSpPr>
              <p:spPr bwMode="auto">
                <a:xfrm>
                  <a:off x="4660" y="3002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91" name="Rectangle 117"/>
                <p:cNvSpPr>
                  <a:spLocks noChangeArrowheads="1"/>
                </p:cNvSpPr>
                <p:nvPr/>
              </p:nvSpPr>
              <p:spPr bwMode="auto">
                <a:xfrm>
                  <a:off x="4658" y="3202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92" name="Rectangle 118"/>
                <p:cNvSpPr>
                  <a:spLocks noChangeArrowheads="1"/>
                </p:cNvSpPr>
                <p:nvPr/>
              </p:nvSpPr>
              <p:spPr bwMode="auto">
                <a:xfrm>
                  <a:off x="4656" y="3400"/>
                  <a:ext cx="27" cy="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</p:grpSp>
        <p:sp>
          <p:nvSpPr>
            <p:cNvPr id="777" name="AutoShape 120"/>
            <p:cNvSpPr>
              <a:spLocks/>
            </p:cNvSpPr>
            <p:nvPr/>
          </p:nvSpPr>
          <p:spPr bwMode="auto">
            <a:xfrm rot="5400000">
              <a:off x="4796" y="3474"/>
              <a:ext cx="56" cy="213"/>
            </a:xfrm>
            <a:prstGeom prst="rightBracket">
              <a:avLst>
                <a:gd name="adj" fmla="val 190179"/>
              </a:avLst>
            </a:prstGeom>
            <a:noFill/>
            <a:ln w="2857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78" name="AutoShape 121"/>
            <p:cNvSpPr>
              <a:spLocks/>
            </p:cNvSpPr>
            <p:nvPr/>
          </p:nvSpPr>
          <p:spPr bwMode="auto">
            <a:xfrm rot="5400000">
              <a:off x="5426" y="3475"/>
              <a:ext cx="56" cy="213"/>
            </a:xfrm>
            <a:prstGeom prst="rightBracket">
              <a:avLst>
                <a:gd name="adj" fmla="val 190179"/>
              </a:avLst>
            </a:prstGeom>
            <a:noFill/>
            <a:ln w="2857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400" name="Text Box 109"/>
          <p:cNvSpPr txBox="1">
            <a:spLocks noChangeArrowheads="1"/>
          </p:cNvSpPr>
          <p:nvPr/>
        </p:nvSpPr>
        <p:spPr bwMode="auto">
          <a:xfrm>
            <a:off x="728549" y="6117287"/>
            <a:ext cx="485664" cy="20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700" b="1" dirty="0">
                <a:latin typeface="Cambria" panose="02040503050406030204" pitchFamily="18" charset="0"/>
                <a:ea typeface="Cambria" panose="02040503050406030204" pitchFamily="18" charset="0"/>
              </a:rPr>
              <a:t>LV1A</a:t>
            </a:r>
          </a:p>
        </p:txBody>
      </p:sp>
      <p:sp>
        <p:nvSpPr>
          <p:cNvPr id="238" name="Text Box 2"/>
          <p:cNvSpPr txBox="1">
            <a:spLocks noChangeArrowheads="1"/>
          </p:cNvSpPr>
          <p:nvPr/>
        </p:nvSpPr>
        <p:spPr bwMode="auto">
          <a:xfrm>
            <a:off x="1004852" y="82357"/>
            <a:ext cx="777711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Система (</a:t>
            </a:r>
            <a:r>
              <a:rPr lang="en-GB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DAQ)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240" name="Text Box 12"/>
          <p:cNvSpPr txBox="1">
            <a:spLocks noChangeArrowheads="1"/>
          </p:cNvSpPr>
          <p:nvPr/>
        </p:nvSpPr>
        <p:spPr bwMode="auto">
          <a:xfrm>
            <a:off x="3581425" y="4790638"/>
            <a:ext cx="614465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bg-BG" sz="20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Система за събиране и обработка на данни</a:t>
            </a:r>
            <a:endParaRPr lang="en-GB" sz="20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Скорост до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~ 1KHz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през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VME64x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от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~ 40MB/s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S-Link64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към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CMS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от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~200MB/s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240 Si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детектора с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122880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канала общо се покриват    </a:t>
            </a:r>
          </a:p>
          <a:p>
            <a:pPr algn="l"/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от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960 VFAT2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чипа</a:t>
            </a:r>
          </a:p>
        </p:txBody>
      </p:sp>
      <p:sp>
        <p:nvSpPr>
          <p:cNvPr id="241" name="Text Box 32"/>
          <p:cNvSpPr txBox="1">
            <a:spLocks noChangeArrowheads="1"/>
          </p:cNvSpPr>
          <p:nvPr/>
        </p:nvSpPr>
        <p:spPr bwMode="auto">
          <a:xfrm flipH="1">
            <a:off x="124055" y="1033745"/>
            <a:ext cx="30306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bg-BG" sz="12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детекторите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2" name="Text Box 32"/>
          <p:cNvSpPr txBox="1">
            <a:spLocks noChangeArrowheads="1"/>
          </p:cNvSpPr>
          <p:nvPr/>
        </p:nvSpPr>
        <p:spPr bwMode="auto">
          <a:xfrm flipH="1">
            <a:off x="58742" y="4416534"/>
            <a:ext cx="36067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bg-BG" sz="1200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31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Rounded Rectangle 403"/>
          <p:cNvSpPr/>
          <p:nvPr/>
        </p:nvSpPr>
        <p:spPr bwMode="auto">
          <a:xfrm>
            <a:off x="54863" y="1015028"/>
            <a:ext cx="9671218" cy="1591027"/>
          </a:xfrm>
          <a:prstGeom prst="roundRect">
            <a:avLst/>
          </a:prstGeom>
          <a:noFill/>
          <a:ln w="3810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33124" name="Picture 4" descr="cms_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959" y="1618521"/>
            <a:ext cx="523220" cy="261610"/>
          </a:xfrm>
          <a:prstGeom prst="rect">
            <a:avLst/>
          </a:prstGeom>
          <a:noFill/>
        </p:spPr>
      </p:pic>
      <p:sp>
        <p:nvSpPr>
          <p:cNvPr id="133152" name="Text Box 32"/>
          <p:cNvSpPr txBox="1">
            <a:spLocks noChangeArrowheads="1"/>
          </p:cNvSpPr>
          <p:nvPr/>
        </p:nvSpPr>
        <p:spPr bwMode="auto">
          <a:xfrm flipH="1">
            <a:off x="841337" y="1400652"/>
            <a:ext cx="6016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220</a:t>
            </a:r>
          </a:p>
        </p:txBody>
      </p:sp>
      <p:sp>
        <p:nvSpPr>
          <p:cNvPr id="134116" name="Line 996"/>
          <p:cNvSpPr>
            <a:spLocks noChangeShapeType="1"/>
          </p:cNvSpPr>
          <p:nvPr/>
        </p:nvSpPr>
        <p:spPr bwMode="auto">
          <a:xfrm>
            <a:off x="1230279" y="2556197"/>
            <a:ext cx="833445" cy="1000134"/>
          </a:xfrm>
          <a:prstGeom prst="line">
            <a:avLst/>
          </a:prstGeom>
          <a:ln w="38100" cmpd="dbl">
            <a:solidFill>
              <a:schemeClr val="accent2">
                <a:lumMod val="40000"/>
                <a:lumOff val="60000"/>
              </a:schemeClr>
            </a:solidFill>
            <a:miter lim="800000"/>
            <a:headEnd type="none" w="sm" len="lg"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16" name="Text Box 73"/>
          <p:cNvSpPr txBox="1">
            <a:spLocks noChangeArrowheads="1"/>
          </p:cNvSpPr>
          <p:nvPr/>
        </p:nvSpPr>
        <p:spPr bwMode="auto">
          <a:xfrm flipH="1">
            <a:off x="119017" y="1667188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RP1</a:t>
            </a:r>
          </a:p>
        </p:txBody>
      </p:sp>
      <p:sp>
        <p:nvSpPr>
          <p:cNvPr id="920" name="Text Box 73"/>
          <p:cNvSpPr txBox="1">
            <a:spLocks noChangeArrowheads="1"/>
          </p:cNvSpPr>
          <p:nvPr/>
        </p:nvSpPr>
        <p:spPr bwMode="auto">
          <a:xfrm flipH="1">
            <a:off x="896900" y="1643219"/>
            <a:ext cx="388942" cy="24622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Patch Panel</a:t>
            </a:r>
          </a:p>
        </p:txBody>
      </p:sp>
      <p:sp>
        <p:nvSpPr>
          <p:cNvPr id="921" name="Text Box 73"/>
          <p:cNvSpPr txBox="1">
            <a:spLocks noChangeArrowheads="1"/>
          </p:cNvSpPr>
          <p:nvPr/>
        </p:nvSpPr>
        <p:spPr bwMode="auto">
          <a:xfrm flipH="1">
            <a:off x="452396" y="1500499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RP2</a:t>
            </a:r>
          </a:p>
        </p:txBody>
      </p:sp>
      <p:sp>
        <p:nvSpPr>
          <p:cNvPr id="922" name="Text Box 73"/>
          <p:cNvSpPr txBox="1">
            <a:spLocks noChangeArrowheads="1"/>
          </p:cNvSpPr>
          <p:nvPr/>
        </p:nvSpPr>
        <p:spPr bwMode="auto">
          <a:xfrm flipH="1">
            <a:off x="452397" y="1833878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RP3</a:t>
            </a:r>
          </a:p>
        </p:txBody>
      </p:sp>
      <p:sp>
        <p:nvSpPr>
          <p:cNvPr id="923" name="Text Box 73"/>
          <p:cNvSpPr txBox="1">
            <a:spLocks noChangeArrowheads="1"/>
          </p:cNvSpPr>
          <p:nvPr/>
        </p:nvSpPr>
        <p:spPr bwMode="auto">
          <a:xfrm flipH="1">
            <a:off x="1730345" y="1664600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RP4</a:t>
            </a:r>
          </a:p>
        </p:txBody>
      </p:sp>
      <p:sp>
        <p:nvSpPr>
          <p:cNvPr id="924" name="Text Box 73"/>
          <p:cNvSpPr txBox="1">
            <a:spLocks noChangeArrowheads="1"/>
          </p:cNvSpPr>
          <p:nvPr/>
        </p:nvSpPr>
        <p:spPr bwMode="auto">
          <a:xfrm flipH="1">
            <a:off x="1396967" y="1500499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RP5</a:t>
            </a:r>
          </a:p>
        </p:txBody>
      </p:sp>
      <p:sp>
        <p:nvSpPr>
          <p:cNvPr id="925" name="Text Box 73"/>
          <p:cNvSpPr txBox="1">
            <a:spLocks noChangeArrowheads="1"/>
          </p:cNvSpPr>
          <p:nvPr/>
        </p:nvSpPr>
        <p:spPr bwMode="auto">
          <a:xfrm flipH="1">
            <a:off x="1396967" y="1833877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RP6</a:t>
            </a:r>
          </a:p>
        </p:txBody>
      </p:sp>
      <p:sp>
        <p:nvSpPr>
          <p:cNvPr id="966" name="Text Box 73"/>
          <p:cNvSpPr txBox="1">
            <a:spLocks noChangeArrowheads="1"/>
          </p:cNvSpPr>
          <p:nvPr/>
        </p:nvSpPr>
        <p:spPr bwMode="auto">
          <a:xfrm flipH="1">
            <a:off x="1730346" y="3556331"/>
            <a:ext cx="833448" cy="261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</a:p>
        </p:txBody>
      </p:sp>
      <p:sp>
        <p:nvSpPr>
          <p:cNvPr id="967" name="Text Box 73"/>
          <p:cNvSpPr txBox="1">
            <a:spLocks noChangeArrowheads="1"/>
          </p:cNvSpPr>
          <p:nvPr/>
        </p:nvSpPr>
        <p:spPr bwMode="auto">
          <a:xfrm flipH="1">
            <a:off x="4397370" y="4471397"/>
            <a:ext cx="833448" cy="261610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TTCci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2" name="Group 90"/>
          <p:cNvGrpSpPr>
            <a:grpSpLocks/>
          </p:cNvGrpSpPr>
          <p:nvPr/>
        </p:nvGrpSpPr>
        <p:grpSpPr bwMode="auto">
          <a:xfrm rot="5400000">
            <a:off x="923892" y="2140270"/>
            <a:ext cx="612775" cy="222250"/>
            <a:chOff x="1668" y="1985"/>
            <a:chExt cx="386" cy="14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969" name="Line 91"/>
            <p:cNvSpPr>
              <a:spLocks noChangeShapeType="1"/>
            </p:cNvSpPr>
            <p:nvPr/>
          </p:nvSpPr>
          <p:spPr bwMode="auto">
            <a:xfrm>
              <a:off x="1879" y="1985"/>
              <a:ext cx="175" cy="7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70" name="Line 92"/>
            <p:cNvSpPr>
              <a:spLocks noChangeShapeType="1"/>
            </p:cNvSpPr>
            <p:nvPr/>
          </p:nvSpPr>
          <p:spPr bwMode="auto">
            <a:xfrm flipV="1">
              <a:off x="1879" y="2058"/>
              <a:ext cx="175" cy="67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71" name="Line 93"/>
            <p:cNvSpPr>
              <a:spLocks noChangeShapeType="1"/>
            </p:cNvSpPr>
            <p:nvPr/>
          </p:nvSpPr>
          <p:spPr bwMode="auto">
            <a:xfrm flipV="1">
              <a:off x="1876" y="2056"/>
              <a:ext cx="173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72" name="Rectangle 94"/>
            <p:cNvSpPr>
              <a:spLocks noChangeArrowheads="1"/>
            </p:cNvSpPr>
            <p:nvPr/>
          </p:nvSpPr>
          <p:spPr bwMode="auto">
            <a:xfrm flipH="1">
              <a:off x="1807" y="1985"/>
              <a:ext cx="37" cy="140"/>
            </a:xfrm>
            <a:prstGeom prst="rect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74" name="Line 98"/>
            <p:cNvSpPr>
              <a:spLocks noChangeShapeType="1"/>
            </p:cNvSpPr>
            <p:nvPr/>
          </p:nvSpPr>
          <p:spPr bwMode="auto">
            <a:xfrm flipV="1">
              <a:off x="1668" y="2022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75" name="Line 99"/>
            <p:cNvSpPr>
              <a:spLocks noChangeShapeType="1"/>
            </p:cNvSpPr>
            <p:nvPr/>
          </p:nvSpPr>
          <p:spPr bwMode="auto">
            <a:xfrm flipV="1">
              <a:off x="1668" y="2056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76" name="Line 100"/>
            <p:cNvSpPr>
              <a:spLocks noChangeShapeType="1"/>
            </p:cNvSpPr>
            <p:nvPr/>
          </p:nvSpPr>
          <p:spPr bwMode="auto">
            <a:xfrm flipV="1">
              <a:off x="1668" y="2091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77" name="Line 101"/>
            <p:cNvSpPr>
              <a:spLocks noChangeShapeType="1"/>
            </p:cNvSpPr>
            <p:nvPr/>
          </p:nvSpPr>
          <p:spPr bwMode="auto">
            <a:xfrm flipV="1">
              <a:off x="1668" y="2125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981" name="Text Box 32"/>
          <p:cNvSpPr txBox="1">
            <a:spLocks noChangeArrowheads="1"/>
          </p:cNvSpPr>
          <p:nvPr/>
        </p:nvSpPr>
        <p:spPr bwMode="auto">
          <a:xfrm flipH="1">
            <a:off x="3063857" y="1402235"/>
            <a:ext cx="6016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210</a:t>
            </a:r>
          </a:p>
        </p:txBody>
      </p:sp>
      <p:grpSp>
        <p:nvGrpSpPr>
          <p:cNvPr id="3" name="Group 90"/>
          <p:cNvGrpSpPr>
            <a:grpSpLocks/>
          </p:cNvGrpSpPr>
          <p:nvPr/>
        </p:nvGrpSpPr>
        <p:grpSpPr bwMode="auto">
          <a:xfrm rot="5400000">
            <a:off x="2868596" y="2140267"/>
            <a:ext cx="612775" cy="222250"/>
            <a:chOff x="1668" y="1985"/>
            <a:chExt cx="386" cy="14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983" name="Line 91"/>
            <p:cNvSpPr>
              <a:spLocks noChangeShapeType="1"/>
            </p:cNvSpPr>
            <p:nvPr/>
          </p:nvSpPr>
          <p:spPr bwMode="auto">
            <a:xfrm>
              <a:off x="1879" y="1985"/>
              <a:ext cx="175" cy="7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84" name="Line 92"/>
            <p:cNvSpPr>
              <a:spLocks noChangeShapeType="1"/>
            </p:cNvSpPr>
            <p:nvPr/>
          </p:nvSpPr>
          <p:spPr bwMode="auto">
            <a:xfrm flipV="1">
              <a:off x="1879" y="2058"/>
              <a:ext cx="175" cy="67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85" name="Line 93"/>
            <p:cNvSpPr>
              <a:spLocks noChangeShapeType="1"/>
            </p:cNvSpPr>
            <p:nvPr/>
          </p:nvSpPr>
          <p:spPr bwMode="auto">
            <a:xfrm flipV="1">
              <a:off x="1876" y="2056"/>
              <a:ext cx="173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86" name="Rectangle 94"/>
            <p:cNvSpPr>
              <a:spLocks noChangeArrowheads="1"/>
            </p:cNvSpPr>
            <p:nvPr/>
          </p:nvSpPr>
          <p:spPr bwMode="auto">
            <a:xfrm flipH="1">
              <a:off x="1807" y="1985"/>
              <a:ext cx="37" cy="140"/>
            </a:xfrm>
            <a:prstGeom prst="rect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87" name="Line 97"/>
            <p:cNvSpPr>
              <a:spLocks noChangeShapeType="1"/>
            </p:cNvSpPr>
            <p:nvPr/>
          </p:nvSpPr>
          <p:spPr bwMode="auto">
            <a:xfrm flipV="1">
              <a:off x="1668" y="1987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88" name="Line 98"/>
            <p:cNvSpPr>
              <a:spLocks noChangeShapeType="1"/>
            </p:cNvSpPr>
            <p:nvPr/>
          </p:nvSpPr>
          <p:spPr bwMode="auto">
            <a:xfrm flipV="1">
              <a:off x="1668" y="2022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89" name="Line 99"/>
            <p:cNvSpPr>
              <a:spLocks noChangeShapeType="1"/>
            </p:cNvSpPr>
            <p:nvPr/>
          </p:nvSpPr>
          <p:spPr bwMode="auto">
            <a:xfrm flipV="1">
              <a:off x="1668" y="2056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90" name="Line 100"/>
            <p:cNvSpPr>
              <a:spLocks noChangeShapeType="1"/>
            </p:cNvSpPr>
            <p:nvPr/>
          </p:nvSpPr>
          <p:spPr bwMode="auto">
            <a:xfrm flipV="1">
              <a:off x="1668" y="2091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91" name="Line 101"/>
            <p:cNvSpPr>
              <a:spLocks noChangeShapeType="1"/>
            </p:cNvSpPr>
            <p:nvPr/>
          </p:nvSpPr>
          <p:spPr bwMode="auto">
            <a:xfrm flipV="1">
              <a:off x="1668" y="2125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994" name="Text Box 73"/>
          <p:cNvSpPr txBox="1">
            <a:spLocks noChangeArrowheads="1"/>
          </p:cNvSpPr>
          <p:nvPr/>
        </p:nvSpPr>
        <p:spPr bwMode="auto">
          <a:xfrm flipH="1">
            <a:off x="2341538" y="1668771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RP1</a:t>
            </a:r>
          </a:p>
        </p:txBody>
      </p:sp>
      <p:sp>
        <p:nvSpPr>
          <p:cNvPr id="995" name="Text Box 73"/>
          <p:cNvSpPr txBox="1">
            <a:spLocks noChangeArrowheads="1"/>
          </p:cNvSpPr>
          <p:nvPr/>
        </p:nvSpPr>
        <p:spPr bwMode="auto">
          <a:xfrm flipH="1">
            <a:off x="3119420" y="1644802"/>
            <a:ext cx="388942" cy="24622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Patch Panel</a:t>
            </a:r>
          </a:p>
        </p:txBody>
      </p:sp>
      <p:sp>
        <p:nvSpPr>
          <p:cNvPr id="996" name="Text Box 73"/>
          <p:cNvSpPr txBox="1">
            <a:spLocks noChangeArrowheads="1"/>
          </p:cNvSpPr>
          <p:nvPr/>
        </p:nvSpPr>
        <p:spPr bwMode="auto">
          <a:xfrm flipH="1">
            <a:off x="2674916" y="1502082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RP2</a:t>
            </a:r>
          </a:p>
        </p:txBody>
      </p:sp>
      <p:sp>
        <p:nvSpPr>
          <p:cNvPr id="997" name="Text Box 73"/>
          <p:cNvSpPr txBox="1">
            <a:spLocks noChangeArrowheads="1"/>
          </p:cNvSpPr>
          <p:nvPr/>
        </p:nvSpPr>
        <p:spPr bwMode="auto">
          <a:xfrm flipH="1">
            <a:off x="2674916" y="1835460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RP3</a:t>
            </a:r>
          </a:p>
        </p:txBody>
      </p:sp>
      <p:sp>
        <p:nvSpPr>
          <p:cNvPr id="998" name="Text Box 73"/>
          <p:cNvSpPr txBox="1">
            <a:spLocks noChangeArrowheads="1"/>
          </p:cNvSpPr>
          <p:nvPr/>
        </p:nvSpPr>
        <p:spPr bwMode="auto">
          <a:xfrm flipH="1">
            <a:off x="3952865" y="1666183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RP4</a:t>
            </a:r>
          </a:p>
        </p:txBody>
      </p:sp>
      <p:sp>
        <p:nvSpPr>
          <p:cNvPr id="999" name="Text Box 73"/>
          <p:cNvSpPr txBox="1">
            <a:spLocks noChangeArrowheads="1"/>
          </p:cNvSpPr>
          <p:nvPr/>
        </p:nvSpPr>
        <p:spPr bwMode="auto">
          <a:xfrm flipH="1">
            <a:off x="3619487" y="1502082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RP5</a:t>
            </a:r>
          </a:p>
        </p:txBody>
      </p:sp>
      <p:sp>
        <p:nvSpPr>
          <p:cNvPr id="1000" name="Text Box 73"/>
          <p:cNvSpPr txBox="1">
            <a:spLocks noChangeArrowheads="1"/>
          </p:cNvSpPr>
          <p:nvPr/>
        </p:nvSpPr>
        <p:spPr bwMode="auto">
          <a:xfrm flipH="1">
            <a:off x="3619487" y="1835460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RP6</a:t>
            </a:r>
          </a:p>
        </p:txBody>
      </p:sp>
      <p:sp>
        <p:nvSpPr>
          <p:cNvPr id="1016" name="Line 996"/>
          <p:cNvSpPr>
            <a:spLocks noChangeShapeType="1"/>
          </p:cNvSpPr>
          <p:nvPr/>
        </p:nvSpPr>
        <p:spPr bwMode="auto">
          <a:xfrm flipH="1">
            <a:off x="2230413" y="2556197"/>
            <a:ext cx="944571" cy="1000134"/>
          </a:xfrm>
          <a:prstGeom prst="line">
            <a:avLst/>
          </a:prstGeom>
          <a:ln w="38100" cmpd="dbl">
            <a:solidFill>
              <a:schemeClr val="accent2">
                <a:lumMod val="40000"/>
                <a:lumOff val="60000"/>
              </a:schemeClr>
            </a:solidFill>
            <a:miter lim="800000"/>
            <a:headEnd type="none" w="sm" len="lg"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17" name="Text Box 157"/>
          <p:cNvSpPr txBox="1">
            <a:spLocks noChangeArrowheads="1"/>
          </p:cNvSpPr>
          <p:nvPr/>
        </p:nvSpPr>
        <p:spPr bwMode="auto">
          <a:xfrm flipH="1">
            <a:off x="1563657" y="2722886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</a:p>
        </p:txBody>
      </p:sp>
      <p:sp>
        <p:nvSpPr>
          <p:cNvPr id="1020" name="Text Box 157"/>
          <p:cNvSpPr txBox="1">
            <a:spLocks noChangeArrowheads="1"/>
          </p:cNvSpPr>
          <p:nvPr/>
        </p:nvSpPr>
        <p:spPr bwMode="auto">
          <a:xfrm flipH="1">
            <a:off x="2452664" y="2722886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</a:p>
        </p:txBody>
      </p:sp>
      <p:sp>
        <p:nvSpPr>
          <p:cNvPr id="1040" name="Text Box 32"/>
          <p:cNvSpPr txBox="1">
            <a:spLocks noChangeArrowheads="1"/>
          </p:cNvSpPr>
          <p:nvPr/>
        </p:nvSpPr>
        <p:spPr bwMode="auto">
          <a:xfrm flipH="1">
            <a:off x="6175385" y="1399069"/>
            <a:ext cx="6016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210</a:t>
            </a:r>
          </a:p>
        </p:txBody>
      </p:sp>
      <p:sp>
        <p:nvSpPr>
          <p:cNvPr id="1054" name="Line 996"/>
          <p:cNvSpPr>
            <a:spLocks noChangeShapeType="1"/>
          </p:cNvSpPr>
          <p:nvPr/>
        </p:nvSpPr>
        <p:spPr bwMode="auto">
          <a:xfrm>
            <a:off x="6564327" y="2554614"/>
            <a:ext cx="833445" cy="1000134"/>
          </a:xfrm>
          <a:prstGeom prst="line">
            <a:avLst/>
          </a:prstGeom>
          <a:ln w="38100" cmpd="dbl">
            <a:solidFill>
              <a:schemeClr val="accent2">
                <a:lumMod val="40000"/>
                <a:lumOff val="60000"/>
              </a:schemeClr>
            </a:solidFill>
            <a:miter lim="800000"/>
            <a:headEnd type="none" w="sm" len="lg"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55" name="Text Box 73"/>
          <p:cNvSpPr txBox="1">
            <a:spLocks noChangeArrowheads="1"/>
          </p:cNvSpPr>
          <p:nvPr/>
        </p:nvSpPr>
        <p:spPr bwMode="auto">
          <a:xfrm flipH="1">
            <a:off x="5453065" y="1665605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RP1</a:t>
            </a:r>
          </a:p>
        </p:txBody>
      </p:sp>
      <p:sp>
        <p:nvSpPr>
          <p:cNvPr id="1056" name="Text Box 73"/>
          <p:cNvSpPr txBox="1">
            <a:spLocks noChangeArrowheads="1"/>
          </p:cNvSpPr>
          <p:nvPr/>
        </p:nvSpPr>
        <p:spPr bwMode="auto">
          <a:xfrm flipH="1">
            <a:off x="6230948" y="1641636"/>
            <a:ext cx="388942" cy="24622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Patch Panel</a:t>
            </a:r>
          </a:p>
        </p:txBody>
      </p:sp>
      <p:sp>
        <p:nvSpPr>
          <p:cNvPr id="1057" name="Text Box 73"/>
          <p:cNvSpPr txBox="1">
            <a:spLocks noChangeArrowheads="1"/>
          </p:cNvSpPr>
          <p:nvPr/>
        </p:nvSpPr>
        <p:spPr bwMode="auto">
          <a:xfrm flipH="1">
            <a:off x="5786444" y="1498916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RP2</a:t>
            </a:r>
          </a:p>
        </p:txBody>
      </p:sp>
      <p:sp>
        <p:nvSpPr>
          <p:cNvPr id="1058" name="Text Box 73"/>
          <p:cNvSpPr txBox="1">
            <a:spLocks noChangeArrowheads="1"/>
          </p:cNvSpPr>
          <p:nvPr/>
        </p:nvSpPr>
        <p:spPr bwMode="auto">
          <a:xfrm flipH="1">
            <a:off x="5786445" y="1832295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RP3</a:t>
            </a:r>
          </a:p>
        </p:txBody>
      </p:sp>
      <p:sp>
        <p:nvSpPr>
          <p:cNvPr id="1059" name="Text Box 73"/>
          <p:cNvSpPr txBox="1">
            <a:spLocks noChangeArrowheads="1"/>
          </p:cNvSpPr>
          <p:nvPr/>
        </p:nvSpPr>
        <p:spPr bwMode="auto">
          <a:xfrm flipH="1">
            <a:off x="7064393" y="1663017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RP4</a:t>
            </a:r>
          </a:p>
        </p:txBody>
      </p:sp>
      <p:sp>
        <p:nvSpPr>
          <p:cNvPr id="1060" name="Text Box 73"/>
          <p:cNvSpPr txBox="1">
            <a:spLocks noChangeArrowheads="1"/>
          </p:cNvSpPr>
          <p:nvPr/>
        </p:nvSpPr>
        <p:spPr bwMode="auto">
          <a:xfrm flipH="1">
            <a:off x="6731015" y="1498916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RP5</a:t>
            </a:r>
          </a:p>
        </p:txBody>
      </p:sp>
      <p:sp>
        <p:nvSpPr>
          <p:cNvPr id="1061" name="Text Box 73"/>
          <p:cNvSpPr txBox="1">
            <a:spLocks noChangeArrowheads="1"/>
          </p:cNvSpPr>
          <p:nvPr/>
        </p:nvSpPr>
        <p:spPr bwMode="auto">
          <a:xfrm flipH="1">
            <a:off x="6731015" y="1832294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RP6</a:t>
            </a:r>
          </a:p>
        </p:txBody>
      </p:sp>
      <p:sp>
        <p:nvSpPr>
          <p:cNvPr id="1063" name="Text Box 73"/>
          <p:cNvSpPr txBox="1">
            <a:spLocks noChangeArrowheads="1"/>
          </p:cNvSpPr>
          <p:nvPr/>
        </p:nvSpPr>
        <p:spPr bwMode="auto">
          <a:xfrm flipH="1">
            <a:off x="7064394" y="3554748"/>
            <a:ext cx="833448" cy="261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</a:p>
        </p:txBody>
      </p:sp>
      <p:sp>
        <p:nvSpPr>
          <p:cNvPr id="1064" name="Text Box 73"/>
          <p:cNvSpPr txBox="1">
            <a:spLocks noChangeArrowheads="1"/>
          </p:cNvSpPr>
          <p:nvPr/>
        </p:nvSpPr>
        <p:spPr bwMode="auto">
          <a:xfrm flipH="1">
            <a:off x="4397370" y="3922767"/>
            <a:ext cx="833448" cy="261610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FEC</a:t>
            </a:r>
          </a:p>
        </p:txBody>
      </p:sp>
      <p:grpSp>
        <p:nvGrpSpPr>
          <p:cNvPr id="6" name="Group 90"/>
          <p:cNvGrpSpPr>
            <a:grpSpLocks/>
          </p:cNvGrpSpPr>
          <p:nvPr/>
        </p:nvGrpSpPr>
        <p:grpSpPr bwMode="auto">
          <a:xfrm rot="5400000">
            <a:off x="6257938" y="2138684"/>
            <a:ext cx="612775" cy="222250"/>
            <a:chOff x="1668" y="1985"/>
            <a:chExt cx="386" cy="14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066" name="Line 91"/>
            <p:cNvSpPr>
              <a:spLocks noChangeShapeType="1"/>
            </p:cNvSpPr>
            <p:nvPr/>
          </p:nvSpPr>
          <p:spPr bwMode="auto">
            <a:xfrm>
              <a:off x="1879" y="1985"/>
              <a:ext cx="175" cy="7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67" name="Line 92"/>
            <p:cNvSpPr>
              <a:spLocks noChangeShapeType="1"/>
            </p:cNvSpPr>
            <p:nvPr/>
          </p:nvSpPr>
          <p:spPr bwMode="auto">
            <a:xfrm flipV="1">
              <a:off x="1879" y="2058"/>
              <a:ext cx="175" cy="67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68" name="Line 93"/>
            <p:cNvSpPr>
              <a:spLocks noChangeShapeType="1"/>
            </p:cNvSpPr>
            <p:nvPr/>
          </p:nvSpPr>
          <p:spPr bwMode="auto">
            <a:xfrm flipV="1">
              <a:off x="1876" y="2056"/>
              <a:ext cx="173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69" name="Rectangle 94"/>
            <p:cNvSpPr>
              <a:spLocks noChangeArrowheads="1"/>
            </p:cNvSpPr>
            <p:nvPr/>
          </p:nvSpPr>
          <p:spPr bwMode="auto">
            <a:xfrm flipH="1">
              <a:off x="1807" y="1985"/>
              <a:ext cx="37" cy="140"/>
            </a:xfrm>
            <a:prstGeom prst="rect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70" name="Line 97"/>
            <p:cNvSpPr>
              <a:spLocks noChangeShapeType="1"/>
            </p:cNvSpPr>
            <p:nvPr/>
          </p:nvSpPr>
          <p:spPr bwMode="auto">
            <a:xfrm flipV="1">
              <a:off x="1668" y="1987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71" name="Line 98"/>
            <p:cNvSpPr>
              <a:spLocks noChangeShapeType="1"/>
            </p:cNvSpPr>
            <p:nvPr/>
          </p:nvSpPr>
          <p:spPr bwMode="auto">
            <a:xfrm flipV="1">
              <a:off x="1668" y="2022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72" name="Line 99"/>
            <p:cNvSpPr>
              <a:spLocks noChangeShapeType="1"/>
            </p:cNvSpPr>
            <p:nvPr/>
          </p:nvSpPr>
          <p:spPr bwMode="auto">
            <a:xfrm flipV="1">
              <a:off x="1668" y="2056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73" name="Line 100"/>
            <p:cNvSpPr>
              <a:spLocks noChangeShapeType="1"/>
            </p:cNvSpPr>
            <p:nvPr/>
          </p:nvSpPr>
          <p:spPr bwMode="auto">
            <a:xfrm flipV="1">
              <a:off x="1668" y="2091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74" name="Line 101"/>
            <p:cNvSpPr>
              <a:spLocks noChangeShapeType="1"/>
            </p:cNvSpPr>
            <p:nvPr/>
          </p:nvSpPr>
          <p:spPr bwMode="auto">
            <a:xfrm flipV="1">
              <a:off x="1668" y="2125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076" name="Text Box 32"/>
          <p:cNvSpPr txBox="1">
            <a:spLocks noChangeArrowheads="1"/>
          </p:cNvSpPr>
          <p:nvPr/>
        </p:nvSpPr>
        <p:spPr bwMode="auto">
          <a:xfrm flipH="1">
            <a:off x="8397905" y="1400652"/>
            <a:ext cx="6016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220</a:t>
            </a:r>
          </a:p>
        </p:txBody>
      </p:sp>
      <p:grpSp>
        <p:nvGrpSpPr>
          <p:cNvPr id="7" name="Group 90"/>
          <p:cNvGrpSpPr>
            <a:grpSpLocks/>
          </p:cNvGrpSpPr>
          <p:nvPr/>
        </p:nvGrpSpPr>
        <p:grpSpPr bwMode="auto">
          <a:xfrm rot="5400000">
            <a:off x="8202644" y="2138684"/>
            <a:ext cx="612775" cy="222250"/>
            <a:chOff x="1668" y="1985"/>
            <a:chExt cx="386" cy="14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078" name="Line 91"/>
            <p:cNvSpPr>
              <a:spLocks noChangeShapeType="1"/>
            </p:cNvSpPr>
            <p:nvPr/>
          </p:nvSpPr>
          <p:spPr bwMode="auto">
            <a:xfrm>
              <a:off x="1879" y="1985"/>
              <a:ext cx="175" cy="7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79" name="Line 92"/>
            <p:cNvSpPr>
              <a:spLocks noChangeShapeType="1"/>
            </p:cNvSpPr>
            <p:nvPr/>
          </p:nvSpPr>
          <p:spPr bwMode="auto">
            <a:xfrm flipV="1">
              <a:off x="1879" y="2058"/>
              <a:ext cx="175" cy="67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80" name="Line 93"/>
            <p:cNvSpPr>
              <a:spLocks noChangeShapeType="1"/>
            </p:cNvSpPr>
            <p:nvPr/>
          </p:nvSpPr>
          <p:spPr bwMode="auto">
            <a:xfrm flipV="1">
              <a:off x="1876" y="2056"/>
              <a:ext cx="173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81" name="Rectangle 94"/>
            <p:cNvSpPr>
              <a:spLocks noChangeArrowheads="1"/>
            </p:cNvSpPr>
            <p:nvPr/>
          </p:nvSpPr>
          <p:spPr bwMode="auto">
            <a:xfrm flipH="1">
              <a:off x="1807" y="1985"/>
              <a:ext cx="37" cy="140"/>
            </a:xfrm>
            <a:prstGeom prst="rect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82" name="Line 97"/>
            <p:cNvSpPr>
              <a:spLocks noChangeShapeType="1"/>
            </p:cNvSpPr>
            <p:nvPr/>
          </p:nvSpPr>
          <p:spPr bwMode="auto">
            <a:xfrm flipV="1">
              <a:off x="1668" y="1987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83" name="Line 98"/>
            <p:cNvSpPr>
              <a:spLocks noChangeShapeType="1"/>
            </p:cNvSpPr>
            <p:nvPr/>
          </p:nvSpPr>
          <p:spPr bwMode="auto">
            <a:xfrm flipV="1">
              <a:off x="1668" y="2022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84" name="Line 99"/>
            <p:cNvSpPr>
              <a:spLocks noChangeShapeType="1"/>
            </p:cNvSpPr>
            <p:nvPr/>
          </p:nvSpPr>
          <p:spPr bwMode="auto">
            <a:xfrm flipV="1">
              <a:off x="1668" y="2056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85" name="Line 100"/>
            <p:cNvSpPr>
              <a:spLocks noChangeShapeType="1"/>
            </p:cNvSpPr>
            <p:nvPr/>
          </p:nvSpPr>
          <p:spPr bwMode="auto">
            <a:xfrm flipV="1">
              <a:off x="1668" y="2091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86" name="Line 101"/>
            <p:cNvSpPr>
              <a:spLocks noChangeShapeType="1"/>
            </p:cNvSpPr>
            <p:nvPr/>
          </p:nvSpPr>
          <p:spPr bwMode="auto">
            <a:xfrm flipV="1">
              <a:off x="1668" y="2125"/>
              <a:ext cx="104" cy="0"/>
            </a:xfrm>
            <a:prstGeom prst="line">
              <a:avLst/>
            </a:prstGeom>
            <a:grp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087" name="Text Box 73"/>
          <p:cNvSpPr txBox="1">
            <a:spLocks noChangeArrowheads="1"/>
          </p:cNvSpPr>
          <p:nvPr/>
        </p:nvSpPr>
        <p:spPr bwMode="auto">
          <a:xfrm flipH="1">
            <a:off x="7675586" y="1667188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RP1</a:t>
            </a:r>
          </a:p>
        </p:txBody>
      </p:sp>
      <p:sp>
        <p:nvSpPr>
          <p:cNvPr id="1088" name="Text Box 73"/>
          <p:cNvSpPr txBox="1">
            <a:spLocks noChangeArrowheads="1"/>
          </p:cNvSpPr>
          <p:nvPr/>
        </p:nvSpPr>
        <p:spPr bwMode="auto">
          <a:xfrm flipH="1">
            <a:off x="8453468" y="1643219"/>
            <a:ext cx="388942" cy="24622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Patch Panel</a:t>
            </a:r>
          </a:p>
        </p:txBody>
      </p:sp>
      <p:sp>
        <p:nvSpPr>
          <p:cNvPr id="1089" name="Text Box 73"/>
          <p:cNvSpPr txBox="1">
            <a:spLocks noChangeArrowheads="1"/>
          </p:cNvSpPr>
          <p:nvPr/>
        </p:nvSpPr>
        <p:spPr bwMode="auto">
          <a:xfrm flipH="1">
            <a:off x="8008964" y="1500499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RP2</a:t>
            </a:r>
          </a:p>
        </p:txBody>
      </p:sp>
      <p:sp>
        <p:nvSpPr>
          <p:cNvPr id="1090" name="Text Box 73"/>
          <p:cNvSpPr txBox="1">
            <a:spLocks noChangeArrowheads="1"/>
          </p:cNvSpPr>
          <p:nvPr/>
        </p:nvSpPr>
        <p:spPr bwMode="auto">
          <a:xfrm flipH="1">
            <a:off x="8008964" y="1833877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RP3</a:t>
            </a:r>
          </a:p>
        </p:txBody>
      </p:sp>
      <p:sp>
        <p:nvSpPr>
          <p:cNvPr id="1091" name="Text Box 73"/>
          <p:cNvSpPr txBox="1">
            <a:spLocks noChangeArrowheads="1"/>
          </p:cNvSpPr>
          <p:nvPr/>
        </p:nvSpPr>
        <p:spPr bwMode="auto">
          <a:xfrm flipH="1">
            <a:off x="9286913" y="1664600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RP4</a:t>
            </a:r>
          </a:p>
        </p:txBody>
      </p:sp>
      <p:sp>
        <p:nvSpPr>
          <p:cNvPr id="1092" name="Text Box 73"/>
          <p:cNvSpPr txBox="1">
            <a:spLocks noChangeArrowheads="1"/>
          </p:cNvSpPr>
          <p:nvPr/>
        </p:nvSpPr>
        <p:spPr bwMode="auto">
          <a:xfrm flipH="1">
            <a:off x="8953535" y="1500499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RP5</a:t>
            </a:r>
          </a:p>
        </p:txBody>
      </p:sp>
      <p:sp>
        <p:nvSpPr>
          <p:cNvPr id="1093" name="Text Box 73"/>
          <p:cNvSpPr txBox="1">
            <a:spLocks noChangeArrowheads="1"/>
          </p:cNvSpPr>
          <p:nvPr/>
        </p:nvSpPr>
        <p:spPr bwMode="auto">
          <a:xfrm flipH="1">
            <a:off x="8953535" y="1833877"/>
            <a:ext cx="333379" cy="16927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RP6</a:t>
            </a:r>
          </a:p>
        </p:txBody>
      </p:sp>
      <p:sp>
        <p:nvSpPr>
          <p:cNvPr id="1109" name="Line 996"/>
          <p:cNvSpPr>
            <a:spLocks noChangeShapeType="1"/>
          </p:cNvSpPr>
          <p:nvPr/>
        </p:nvSpPr>
        <p:spPr bwMode="auto">
          <a:xfrm flipH="1">
            <a:off x="7564461" y="2554614"/>
            <a:ext cx="944571" cy="1000134"/>
          </a:xfrm>
          <a:prstGeom prst="line">
            <a:avLst/>
          </a:prstGeom>
          <a:ln w="38100" cmpd="dbl">
            <a:solidFill>
              <a:schemeClr val="accent2">
                <a:lumMod val="40000"/>
                <a:lumOff val="60000"/>
              </a:schemeClr>
            </a:solidFill>
            <a:miter lim="800000"/>
            <a:headEnd type="none" w="sm" len="lg"/>
            <a:tailEnd type="triangle" w="sm" len="lg"/>
          </a:ln>
          <a:effectLst/>
        </p:spPr>
        <p:txBody>
          <a:bodyPr wrap="none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116" name="Straight Arrow Connector 1115"/>
          <p:cNvCxnSpPr>
            <a:stCxn id="967" idx="0"/>
          </p:cNvCxnSpPr>
          <p:nvPr/>
        </p:nvCxnSpPr>
        <p:spPr bwMode="auto">
          <a:xfrm rot="5400000" flipH="1" flipV="1">
            <a:off x="4670584" y="4327887"/>
            <a:ext cx="28702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sp>
        <p:nvSpPr>
          <p:cNvPr id="1119" name="Text Box 32"/>
          <p:cNvSpPr txBox="1">
            <a:spLocks noChangeArrowheads="1"/>
          </p:cNvSpPr>
          <p:nvPr/>
        </p:nvSpPr>
        <p:spPr bwMode="auto">
          <a:xfrm flipH="1">
            <a:off x="1935535" y="1310744"/>
            <a:ext cx="5584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4-5</a:t>
            </a:r>
          </a:p>
        </p:txBody>
      </p:sp>
      <p:sp>
        <p:nvSpPr>
          <p:cNvPr id="1120" name="Text Box 32"/>
          <p:cNvSpPr txBox="1">
            <a:spLocks noChangeArrowheads="1"/>
          </p:cNvSpPr>
          <p:nvPr/>
        </p:nvSpPr>
        <p:spPr bwMode="auto">
          <a:xfrm flipH="1">
            <a:off x="7269583" y="1255181"/>
            <a:ext cx="5584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5-6</a:t>
            </a:r>
          </a:p>
        </p:txBody>
      </p:sp>
      <p:sp>
        <p:nvSpPr>
          <p:cNvPr id="379" name="Text Box 157"/>
          <p:cNvSpPr txBox="1">
            <a:spLocks noChangeArrowheads="1"/>
          </p:cNvSpPr>
          <p:nvPr/>
        </p:nvSpPr>
        <p:spPr bwMode="auto">
          <a:xfrm flipH="1">
            <a:off x="6897705" y="270668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</a:p>
        </p:txBody>
      </p:sp>
      <p:sp>
        <p:nvSpPr>
          <p:cNvPr id="380" name="Text Box 157"/>
          <p:cNvSpPr txBox="1">
            <a:spLocks noChangeArrowheads="1"/>
          </p:cNvSpPr>
          <p:nvPr/>
        </p:nvSpPr>
        <p:spPr bwMode="auto">
          <a:xfrm flipH="1">
            <a:off x="7675587" y="270668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</a:p>
        </p:txBody>
      </p:sp>
      <p:cxnSp>
        <p:nvCxnSpPr>
          <p:cNvPr id="392" name="Elbow Connector 389"/>
          <p:cNvCxnSpPr>
            <a:stCxn id="1064" idx="3"/>
            <a:endCxn id="966" idx="2"/>
          </p:cNvCxnSpPr>
          <p:nvPr/>
        </p:nvCxnSpPr>
        <p:spPr bwMode="auto">
          <a:xfrm rot="10800000">
            <a:off x="2147070" y="3817942"/>
            <a:ext cx="2250300" cy="235631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03" name="Elbow Connector 389"/>
          <p:cNvCxnSpPr>
            <a:stCxn id="1064" idx="1"/>
            <a:endCxn id="1063" idx="2"/>
          </p:cNvCxnSpPr>
          <p:nvPr/>
        </p:nvCxnSpPr>
        <p:spPr bwMode="auto">
          <a:xfrm flipV="1">
            <a:off x="5230818" y="3816358"/>
            <a:ext cx="2250300" cy="237214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26" name="Elbow Connector 389"/>
          <p:cNvCxnSpPr>
            <a:stCxn id="1064" idx="0"/>
            <a:endCxn id="1006" idx="0"/>
          </p:cNvCxnSpPr>
          <p:nvPr/>
        </p:nvCxnSpPr>
        <p:spPr bwMode="auto">
          <a:xfrm rot="16200000" flipV="1">
            <a:off x="3325935" y="2434607"/>
            <a:ext cx="1726148" cy="1250171"/>
          </a:xfrm>
          <a:prstGeom prst="bentConnector2">
            <a:avLst/>
          </a:prstGeom>
          <a:solidFill>
            <a:schemeClr val="accent1"/>
          </a:solidFill>
          <a:ln w="25400" cap="flat" cmpd="dbl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29" name="Elbow Connector 389"/>
          <p:cNvCxnSpPr>
            <a:stCxn id="1064" idx="0"/>
            <a:endCxn id="1045" idx="2"/>
          </p:cNvCxnSpPr>
          <p:nvPr/>
        </p:nvCxnSpPr>
        <p:spPr bwMode="auto">
          <a:xfrm rot="5400000" flipH="1" flipV="1">
            <a:off x="4629292" y="2376673"/>
            <a:ext cx="1730897" cy="1361293"/>
          </a:xfrm>
          <a:prstGeom prst="bentConnector2">
            <a:avLst/>
          </a:prstGeom>
          <a:solidFill>
            <a:schemeClr val="accent1"/>
          </a:solidFill>
          <a:ln w="25400" cap="flat" cmpd="dbl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37" name="Elbow Connector 389"/>
          <p:cNvCxnSpPr>
            <a:stCxn id="1064" idx="0"/>
            <a:endCxn id="1081" idx="2"/>
          </p:cNvCxnSpPr>
          <p:nvPr/>
        </p:nvCxnSpPr>
        <p:spPr bwMode="auto">
          <a:xfrm rot="5400000" flipH="1" flipV="1">
            <a:off x="5741343" y="1266204"/>
            <a:ext cx="1729314" cy="3583813"/>
          </a:xfrm>
          <a:prstGeom prst="bentConnector2">
            <a:avLst/>
          </a:prstGeom>
          <a:solidFill>
            <a:schemeClr val="accent1"/>
          </a:solidFill>
          <a:ln w="25400" cap="flat" cmpd="dbl" algn="ctr">
            <a:solidFill>
              <a:srgbClr val="FFC000"/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cxnSp>
        <p:nvCxnSpPr>
          <p:cNvPr id="440" name="Elbow Connector 389"/>
          <p:cNvCxnSpPr>
            <a:stCxn id="1064" idx="0"/>
            <a:endCxn id="972" idx="0"/>
          </p:cNvCxnSpPr>
          <p:nvPr/>
        </p:nvCxnSpPr>
        <p:spPr bwMode="auto">
          <a:xfrm rot="16200000" flipV="1">
            <a:off x="2213886" y="1322558"/>
            <a:ext cx="1727728" cy="3472689"/>
          </a:xfrm>
          <a:prstGeom prst="bentConnector2">
            <a:avLst/>
          </a:prstGeom>
          <a:solidFill>
            <a:schemeClr val="accent1"/>
          </a:solidFill>
          <a:ln w="25400" cap="flat" cmpd="dbl" algn="ctr">
            <a:solidFill>
              <a:srgbClr val="FFC000"/>
            </a:solidFill>
            <a:prstDash val="solid"/>
            <a:miter lim="800000"/>
            <a:headEnd type="none" w="med" len="med"/>
            <a:tailEnd type="triangle" w="sm" len="lg"/>
          </a:ln>
          <a:effectLst/>
        </p:spPr>
      </p:cxnSp>
      <p:grpSp>
        <p:nvGrpSpPr>
          <p:cNvPr id="9" name="Group 451"/>
          <p:cNvGrpSpPr/>
          <p:nvPr/>
        </p:nvGrpSpPr>
        <p:grpSpPr>
          <a:xfrm>
            <a:off x="4845166" y="2884229"/>
            <a:ext cx="102955" cy="154813"/>
            <a:chOff x="4845166" y="2884229"/>
            <a:chExt cx="102955" cy="154813"/>
          </a:xfrm>
        </p:grpSpPr>
        <p:sp>
          <p:nvSpPr>
            <p:cNvPr id="443" name="Oval 994"/>
            <p:cNvSpPr>
              <a:spLocks noChangeArrowheads="1"/>
            </p:cNvSpPr>
            <p:nvPr/>
          </p:nvSpPr>
          <p:spPr bwMode="auto">
            <a:xfrm rot="5065707">
              <a:off x="4843132" y="2935639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44" name="Oval 995"/>
            <p:cNvSpPr>
              <a:spLocks noChangeArrowheads="1"/>
            </p:cNvSpPr>
            <p:nvPr/>
          </p:nvSpPr>
          <p:spPr bwMode="auto">
            <a:xfrm rot="5065707">
              <a:off x="4844717" y="2886263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445" name="Text Box 157"/>
          <p:cNvSpPr txBox="1">
            <a:spLocks noChangeArrowheads="1"/>
          </p:cNvSpPr>
          <p:nvPr/>
        </p:nvSpPr>
        <p:spPr bwMode="auto">
          <a:xfrm flipH="1">
            <a:off x="4786311" y="269810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32</a:t>
            </a:r>
          </a:p>
        </p:txBody>
      </p:sp>
      <p:sp>
        <p:nvSpPr>
          <p:cNvPr id="466" name="Oval 994"/>
          <p:cNvSpPr>
            <a:spLocks noChangeArrowheads="1"/>
          </p:cNvSpPr>
          <p:nvPr/>
        </p:nvSpPr>
        <p:spPr bwMode="auto">
          <a:xfrm rot="5065707">
            <a:off x="2622200" y="292478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7" name="Oval 995"/>
          <p:cNvSpPr>
            <a:spLocks noChangeArrowheads="1"/>
          </p:cNvSpPr>
          <p:nvPr/>
        </p:nvSpPr>
        <p:spPr bwMode="auto">
          <a:xfrm rot="5065707">
            <a:off x="2674468" y="2875404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8" name="Oval 994"/>
          <p:cNvSpPr>
            <a:spLocks noChangeArrowheads="1"/>
          </p:cNvSpPr>
          <p:nvPr/>
        </p:nvSpPr>
        <p:spPr bwMode="auto">
          <a:xfrm rot="5065707">
            <a:off x="1566502" y="2880075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9" name="Oval 994"/>
          <p:cNvSpPr>
            <a:spLocks noChangeArrowheads="1"/>
          </p:cNvSpPr>
          <p:nvPr/>
        </p:nvSpPr>
        <p:spPr bwMode="auto">
          <a:xfrm rot="5065707">
            <a:off x="1622066" y="293563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0" name="Oval 994"/>
          <p:cNvSpPr>
            <a:spLocks noChangeArrowheads="1"/>
          </p:cNvSpPr>
          <p:nvPr/>
        </p:nvSpPr>
        <p:spPr bwMode="auto">
          <a:xfrm rot="5065707">
            <a:off x="7956247" y="293563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1" name="Oval 995"/>
          <p:cNvSpPr>
            <a:spLocks noChangeArrowheads="1"/>
          </p:cNvSpPr>
          <p:nvPr/>
        </p:nvSpPr>
        <p:spPr bwMode="auto">
          <a:xfrm rot="5065707">
            <a:off x="8008515" y="2886262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2" name="Oval 994"/>
          <p:cNvSpPr>
            <a:spLocks noChangeArrowheads="1"/>
          </p:cNvSpPr>
          <p:nvPr/>
        </p:nvSpPr>
        <p:spPr bwMode="auto">
          <a:xfrm rot="5065707">
            <a:off x="6900549" y="2890933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3" name="Oval 994"/>
          <p:cNvSpPr>
            <a:spLocks noChangeArrowheads="1"/>
          </p:cNvSpPr>
          <p:nvPr/>
        </p:nvSpPr>
        <p:spPr bwMode="auto">
          <a:xfrm rot="5065707">
            <a:off x="6956113" y="2946496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4" name="Oval 994"/>
          <p:cNvSpPr>
            <a:spLocks noChangeArrowheads="1"/>
          </p:cNvSpPr>
          <p:nvPr/>
        </p:nvSpPr>
        <p:spPr bwMode="auto">
          <a:xfrm rot="5065707">
            <a:off x="7178366" y="221332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5" name="Oval 994"/>
          <p:cNvSpPr>
            <a:spLocks noChangeArrowheads="1"/>
          </p:cNvSpPr>
          <p:nvPr/>
        </p:nvSpPr>
        <p:spPr bwMode="auto">
          <a:xfrm rot="5065707">
            <a:off x="7233929" y="221331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6" name="Text Box 157"/>
          <p:cNvSpPr txBox="1">
            <a:spLocks noChangeArrowheads="1"/>
          </p:cNvSpPr>
          <p:nvPr/>
        </p:nvSpPr>
        <p:spPr bwMode="auto">
          <a:xfrm flipH="1">
            <a:off x="7286646" y="215105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</a:p>
        </p:txBody>
      </p:sp>
      <p:sp>
        <p:nvSpPr>
          <p:cNvPr id="477" name="Oval 994"/>
          <p:cNvSpPr>
            <a:spLocks noChangeArrowheads="1"/>
          </p:cNvSpPr>
          <p:nvPr/>
        </p:nvSpPr>
        <p:spPr bwMode="auto">
          <a:xfrm rot="5065707">
            <a:off x="5289224" y="221332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8" name="Oval 994"/>
          <p:cNvSpPr>
            <a:spLocks noChangeArrowheads="1"/>
          </p:cNvSpPr>
          <p:nvPr/>
        </p:nvSpPr>
        <p:spPr bwMode="auto">
          <a:xfrm rot="5065707">
            <a:off x="5344787" y="221331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9" name="Text Box 157"/>
          <p:cNvSpPr txBox="1">
            <a:spLocks noChangeArrowheads="1"/>
          </p:cNvSpPr>
          <p:nvPr/>
        </p:nvSpPr>
        <p:spPr bwMode="auto">
          <a:xfrm flipH="1">
            <a:off x="5008563" y="215105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</a:t>
            </a:r>
          </a:p>
        </p:txBody>
      </p:sp>
      <p:sp>
        <p:nvSpPr>
          <p:cNvPr id="480" name="Oval 994"/>
          <p:cNvSpPr>
            <a:spLocks noChangeArrowheads="1"/>
          </p:cNvSpPr>
          <p:nvPr/>
        </p:nvSpPr>
        <p:spPr bwMode="auto">
          <a:xfrm rot="5065707">
            <a:off x="2011007" y="221332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1" name="Oval 994"/>
          <p:cNvSpPr>
            <a:spLocks noChangeArrowheads="1"/>
          </p:cNvSpPr>
          <p:nvPr/>
        </p:nvSpPr>
        <p:spPr bwMode="auto">
          <a:xfrm rot="5065707">
            <a:off x="2066570" y="221331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2" name="Text Box 157"/>
          <p:cNvSpPr txBox="1">
            <a:spLocks noChangeArrowheads="1"/>
          </p:cNvSpPr>
          <p:nvPr/>
        </p:nvSpPr>
        <p:spPr bwMode="auto">
          <a:xfrm flipH="1">
            <a:off x="2119287" y="215105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</a:p>
        </p:txBody>
      </p:sp>
      <p:sp>
        <p:nvSpPr>
          <p:cNvPr id="483" name="Oval 994"/>
          <p:cNvSpPr>
            <a:spLocks noChangeArrowheads="1"/>
          </p:cNvSpPr>
          <p:nvPr/>
        </p:nvSpPr>
        <p:spPr bwMode="auto">
          <a:xfrm rot="5065707">
            <a:off x="4011275" y="2213320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4" name="Oval 994"/>
          <p:cNvSpPr>
            <a:spLocks noChangeArrowheads="1"/>
          </p:cNvSpPr>
          <p:nvPr/>
        </p:nvSpPr>
        <p:spPr bwMode="auto">
          <a:xfrm rot="5065707">
            <a:off x="4066838" y="2213318"/>
            <a:ext cx="105437" cy="101370"/>
          </a:xfrm>
          <a:prstGeom prst="ellipse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5" name="Text Box 157"/>
          <p:cNvSpPr txBox="1">
            <a:spLocks noChangeArrowheads="1"/>
          </p:cNvSpPr>
          <p:nvPr/>
        </p:nvSpPr>
        <p:spPr bwMode="auto">
          <a:xfrm flipH="1">
            <a:off x="4119555" y="2151051"/>
            <a:ext cx="388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</a:t>
            </a:r>
          </a:p>
        </p:txBody>
      </p:sp>
      <p:sp>
        <p:nvSpPr>
          <p:cNvPr id="492" name="Text Box 32"/>
          <p:cNvSpPr txBox="1">
            <a:spLocks noChangeArrowheads="1"/>
          </p:cNvSpPr>
          <p:nvPr/>
        </p:nvSpPr>
        <p:spPr bwMode="auto">
          <a:xfrm flipH="1">
            <a:off x="1897035" y="3238342"/>
            <a:ext cx="5556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Trigg</a:t>
            </a:r>
          </a:p>
        </p:txBody>
      </p:sp>
      <p:sp>
        <p:nvSpPr>
          <p:cNvPr id="495" name="Text Box 32"/>
          <p:cNvSpPr txBox="1">
            <a:spLocks noChangeArrowheads="1"/>
          </p:cNvSpPr>
          <p:nvPr/>
        </p:nvSpPr>
        <p:spPr bwMode="auto">
          <a:xfrm flipH="1">
            <a:off x="7231083" y="3238342"/>
            <a:ext cx="5556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Trigg</a:t>
            </a:r>
          </a:p>
        </p:txBody>
      </p:sp>
      <p:sp>
        <p:nvSpPr>
          <p:cNvPr id="498" name="Text Box 32"/>
          <p:cNvSpPr txBox="1">
            <a:spLocks noChangeArrowheads="1"/>
          </p:cNvSpPr>
          <p:nvPr/>
        </p:nvSpPr>
        <p:spPr bwMode="auto">
          <a:xfrm rot="16200000" flipH="1">
            <a:off x="4298228" y="2762160"/>
            <a:ext cx="77788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00" dirty="0">
                <a:solidFill>
                  <a:srgbClr val="FFC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Control</a:t>
            </a:r>
          </a:p>
        </p:txBody>
      </p:sp>
      <p:sp>
        <p:nvSpPr>
          <p:cNvPr id="405" name="Rounded Rectangle 404"/>
          <p:cNvSpPr/>
          <p:nvPr/>
        </p:nvSpPr>
        <p:spPr bwMode="auto">
          <a:xfrm>
            <a:off x="54863" y="3264411"/>
            <a:ext cx="9671218" cy="1481301"/>
          </a:xfrm>
          <a:prstGeom prst="roundRect">
            <a:avLst/>
          </a:prstGeom>
          <a:noFill/>
          <a:ln w="3810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6050260" y="4745712"/>
            <a:ext cx="2430494" cy="1633118"/>
            <a:chOff x="3794" y="1900"/>
            <a:chExt cx="2237" cy="2119"/>
          </a:xfr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grpSpPr>
        <p:sp>
          <p:nvSpPr>
            <p:cNvPr id="410" name="AutoShape 13"/>
            <p:cNvSpPr>
              <a:spLocks noChangeArrowheads="1"/>
            </p:cNvSpPr>
            <p:nvPr/>
          </p:nvSpPr>
          <p:spPr bwMode="auto">
            <a:xfrm>
              <a:off x="4288" y="2846"/>
              <a:ext cx="1627" cy="166"/>
            </a:xfrm>
            <a:prstGeom prst="leftRightArrow">
              <a:avLst>
                <a:gd name="adj1" fmla="val 68676"/>
                <a:gd name="adj2" fmla="val 93974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11" name="AutoShape 14"/>
            <p:cNvSpPr>
              <a:spLocks noChangeArrowheads="1"/>
            </p:cNvSpPr>
            <p:nvPr/>
          </p:nvSpPr>
          <p:spPr bwMode="auto">
            <a:xfrm>
              <a:off x="4015" y="1982"/>
              <a:ext cx="2016" cy="1494"/>
            </a:xfrm>
            <a:prstGeom prst="cube">
              <a:avLst>
                <a:gd name="adj" fmla="val 11347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12" name="Text Box 15"/>
            <p:cNvSpPr txBox="1">
              <a:spLocks noChangeArrowheads="1"/>
            </p:cNvSpPr>
            <p:nvPr/>
          </p:nvSpPr>
          <p:spPr bwMode="auto">
            <a:xfrm>
              <a:off x="4275" y="2222"/>
              <a:ext cx="153" cy="3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sz="1000" b="1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13" name="Text Box 16"/>
            <p:cNvSpPr txBox="1">
              <a:spLocks noChangeArrowheads="1"/>
            </p:cNvSpPr>
            <p:nvPr/>
          </p:nvSpPr>
          <p:spPr bwMode="auto">
            <a:xfrm>
              <a:off x="4306" y="1900"/>
              <a:ext cx="1321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000" b="1" dirty="0">
                  <a:latin typeface="Cambria" panose="02040503050406030204" pitchFamily="18" charset="0"/>
                  <a:ea typeface="Cambria" panose="02040503050406030204" pitchFamily="18" charset="0"/>
                </a:rPr>
                <a:t>Trigger Crate</a:t>
              </a:r>
            </a:p>
          </p:txBody>
        </p:sp>
        <p:sp>
          <p:nvSpPr>
            <p:cNvPr id="414" name="AutoShape 17"/>
            <p:cNvSpPr>
              <a:spLocks noChangeArrowheads="1"/>
            </p:cNvSpPr>
            <p:nvPr/>
          </p:nvSpPr>
          <p:spPr bwMode="auto">
            <a:xfrm>
              <a:off x="4038" y="2172"/>
              <a:ext cx="105" cy="634"/>
            </a:xfrm>
            <a:prstGeom prst="cube">
              <a:avLst>
                <a:gd name="adj" fmla="val 4546"/>
              </a:avLst>
            </a:prstGeom>
            <a:grp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rgbClr val="EAEAEA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15" name="Text Box 18"/>
            <p:cNvSpPr txBox="1">
              <a:spLocks noChangeArrowheads="1"/>
            </p:cNvSpPr>
            <p:nvPr/>
          </p:nvSpPr>
          <p:spPr bwMode="auto">
            <a:xfrm>
              <a:off x="4058" y="2194"/>
              <a:ext cx="50" cy="55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/>
              <a:r>
                <a:rPr lang="en-US" sz="700" b="1">
                  <a:latin typeface="Cambria" panose="02040503050406030204" pitchFamily="18" charset="0"/>
                  <a:ea typeface="Cambria" panose="02040503050406030204" pitchFamily="18" charset="0"/>
                </a:rPr>
                <a:t>CAEN</a:t>
              </a:r>
            </a:p>
          </p:txBody>
        </p:sp>
        <p:grpSp>
          <p:nvGrpSpPr>
            <p:cNvPr id="15" name="Group 19"/>
            <p:cNvGrpSpPr>
              <a:grpSpLocks/>
            </p:cNvGrpSpPr>
            <p:nvPr/>
          </p:nvGrpSpPr>
          <p:grpSpPr bwMode="auto">
            <a:xfrm>
              <a:off x="4248" y="2168"/>
              <a:ext cx="132" cy="1311"/>
              <a:chOff x="2615" y="1045"/>
              <a:chExt cx="185" cy="950"/>
            </a:xfrm>
            <a:grpFill/>
          </p:grpSpPr>
          <p:sp>
            <p:nvSpPr>
              <p:cNvPr id="762" name="AutoShape 20"/>
              <p:cNvSpPr>
                <a:spLocks noChangeArrowheads="1"/>
              </p:cNvSpPr>
              <p:nvPr/>
            </p:nvSpPr>
            <p:spPr bwMode="auto">
              <a:xfrm>
                <a:off x="2615" y="1045"/>
                <a:ext cx="185" cy="950"/>
              </a:xfrm>
              <a:prstGeom prst="cube">
                <a:avLst>
                  <a:gd name="adj" fmla="val 4546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63" name="Text Box 21"/>
              <p:cNvSpPr txBox="1">
                <a:spLocks noChangeArrowheads="1"/>
              </p:cNvSpPr>
              <p:nvPr/>
            </p:nvSpPr>
            <p:spPr bwMode="auto">
              <a:xfrm>
                <a:off x="2620" y="1085"/>
                <a:ext cx="157" cy="2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6" name="Group 22"/>
            <p:cNvGrpSpPr>
              <a:grpSpLocks/>
            </p:cNvGrpSpPr>
            <p:nvPr/>
          </p:nvGrpSpPr>
          <p:grpSpPr bwMode="auto">
            <a:xfrm>
              <a:off x="4491" y="2162"/>
              <a:ext cx="132" cy="1311"/>
              <a:chOff x="2615" y="1045"/>
              <a:chExt cx="185" cy="950"/>
            </a:xfrm>
            <a:grpFill/>
          </p:grpSpPr>
          <p:sp>
            <p:nvSpPr>
              <p:cNvPr id="760" name="AutoShape 23"/>
              <p:cNvSpPr>
                <a:spLocks noChangeArrowheads="1"/>
              </p:cNvSpPr>
              <p:nvPr/>
            </p:nvSpPr>
            <p:spPr bwMode="auto">
              <a:xfrm>
                <a:off x="2615" y="1045"/>
                <a:ext cx="185" cy="950"/>
              </a:xfrm>
              <a:prstGeom prst="cube">
                <a:avLst>
                  <a:gd name="adj" fmla="val 4546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61" name="Text Box 24"/>
              <p:cNvSpPr txBox="1">
                <a:spLocks noChangeArrowheads="1"/>
              </p:cNvSpPr>
              <p:nvPr/>
            </p:nvSpPr>
            <p:spPr bwMode="auto">
              <a:xfrm>
                <a:off x="2620" y="1085"/>
                <a:ext cx="157" cy="2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7" name="Group 25"/>
            <p:cNvGrpSpPr>
              <a:grpSpLocks/>
            </p:cNvGrpSpPr>
            <p:nvPr/>
          </p:nvGrpSpPr>
          <p:grpSpPr bwMode="auto">
            <a:xfrm>
              <a:off x="4641" y="2162"/>
              <a:ext cx="132" cy="1311"/>
              <a:chOff x="2615" y="1045"/>
              <a:chExt cx="185" cy="950"/>
            </a:xfrm>
            <a:grpFill/>
          </p:grpSpPr>
          <p:sp>
            <p:nvSpPr>
              <p:cNvPr id="758" name="AutoShape 26"/>
              <p:cNvSpPr>
                <a:spLocks noChangeArrowheads="1"/>
              </p:cNvSpPr>
              <p:nvPr/>
            </p:nvSpPr>
            <p:spPr bwMode="auto">
              <a:xfrm>
                <a:off x="2615" y="1045"/>
                <a:ext cx="185" cy="950"/>
              </a:xfrm>
              <a:prstGeom prst="cube">
                <a:avLst>
                  <a:gd name="adj" fmla="val 4546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59" name="Text Box 27"/>
              <p:cNvSpPr txBox="1">
                <a:spLocks noChangeArrowheads="1"/>
              </p:cNvSpPr>
              <p:nvPr/>
            </p:nvSpPr>
            <p:spPr bwMode="auto">
              <a:xfrm>
                <a:off x="2620" y="1085"/>
                <a:ext cx="157" cy="2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8" name="Group 28"/>
            <p:cNvGrpSpPr>
              <a:grpSpLocks/>
            </p:cNvGrpSpPr>
            <p:nvPr/>
          </p:nvGrpSpPr>
          <p:grpSpPr bwMode="auto">
            <a:xfrm>
              <a:off x="4936" y="2162"/>
              <a:ext cx="132" cy="1311"/>
              <a:chOff x="2615" y="1045"/>
              <a:chExt cx="185" cy="950"/>
            </a:xfrm>
            <a:grpFill/>
          </p:grpSpPr>
          <p:sp>
            <p:nvSpPr>
              <p:cNvPr id="756" name="AutoShape 29"/>
              <p:cNvSpPr>
                <a:spLocks noChangeArrowheads="1"/>
              </p:cNvSpPr>
              <p:nvPr/>
            </p:nvSpPr>
            <p:spPr bwMode="auto">
              <a:xfrm>
                <a:off x="2615" y="1045"/>
                <a:ext cx="185" cy="950"/>
              </a:xfrm>
              <a:prstGeom prst="cube">
                <a:avLst>
                  <a:gd name="adj" fmla="val 4546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57" name="Text Box 30"/>
              <p:cNvSpPr txBox="1">
                <a:spLocks noChangeArrowheads="1"/>
              </p:cNvSpPr>
              <p:nvPr/>
            </p:nvSpPr>
            <p:spPr bwMode="auto">
              <a:xfrm>
                <a:off x="2620" y="1085"/>
                <a:ext cx="157" cy="2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9" name="Group 31"/>
            <p:cNvGrpSpPr>
              <a:grpSpLocks/>
            </p:cNvGrpSpPr>
            <p:nvPr/>
          </p:nvGrpSpPr>
          <p:grpSpPr bwMode="auto">
            <a:xfrm>
              <a:off x="5408" y="2161"/>
              <a:ext cx="132" cy="1311"/>
              <a:chOff x="2615" y="1045"/>
              <a:chExt cx="185" cy="950"/>
            </a:xfrm>
            <a:grpFill/>
          </p:grpSpPr>
          <p:sp>
            <p:nvSpPr>
              <p:cNvPr id="754" name="AutoShape 32"/>
              <p:cNvSpPr>
                <a:spLocks noChangeArrowheads="1"/>
              </p:cNvSpPr>
              <p:nvPr/>
            </p:nvSpPr>
            <p:spPr bwMode="auto">
              <a:xfrm>
                <a:off x="2615" y="1045"/>
                <a:ext cx="185" cy="950"/>
              </a:xfrm>
              <a:prstGeom prst="cube">
                <a:avLst>
                  <a:gd name="adj" fmla="val 4546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55" name="Text Box 33"/>
              <p:cNvSpPr txBox="1">
                <a:spLocks noChangeArrowheads="1"/>
              </p:cNvSpPr>
              <p:nvPr/>
            </p:nvSpPr>
            <p:spPr bwMode="auto">
              <a:xfrm>
                <a:off x="2620" y="1085"/>
                <a:ext cx="157" cy="2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20" name="Group 34"/>
            <p:cNvGrpSpPr>
              <a:grpSpLocks/>
            </p:cNvGrpSpPr>
            <p:nvPr/>
          </p:nvGrpSpPr>
          <p:grpSpPr bwMode="auto">
            <a:xfrm>
              <a:off x="5542" y="2162"/>
              <a:ext cx="132" cy="1311"/>
              <a:chOff x="2615" y="1045"/>
              <a:chExt cx="185" cy="950"/>
            </a:xfrm>
            <a:grpFill/>
          </p:grpSpPr>
          <p:sp>
            <p:nvSpPr>
              <p:cNvPr id="752" name="AutoShape 35"/>
              <p:cNvSpPr>
                <a:spLocks noChangeArrowheads="1"/>
              </p:cNvSpPr>
              <p:nvPr/>
            </p:nvSpPr>
            <p:spPr bwMode="auto">
              <a:xfrm>
                <a:off x="2615" y="1045"/>
                <a:ext cx="185" cy="950"/>
              </a:xfrm>
              <a:prstGeom prst="cube">
                <a:avLst>
                  <a:gd name="adj" fmla="val 4546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53" name="Text Box 36"/>
              <p:cNvSpPr txBox="1">
                <a:spLocks noChangeArrowheads="1"/>
              </p:cNvSpPr>
              <p:nvPr/>
            </p:nvSpPr>
            <p:spPr bwMode="auto">
              <a:xfrm>
                <a:off x="2620" y="1085"/>
                <a:ext cx="157" cy="2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21" name="Group 37"/>
            <p:cNvGrpSpPr>
              <a:grpSpLocks/>
            </p:cNvGrpSpPr>
            <p:nvPr/>
          </p:nvGrpSpPr>
          <p:grpSpPr bwMode="auto">
            <a:xfrm>
              <a:off x="5070" y="2162"/>
              <a:ext cx="132" cy="1311"/>
              <a:chOff x="2615" y="1045"/>
              <a:chExt cx="185" cy="950"/>
            </a:xfrm>
            <a:grpFill/>
          </p:grpSpPr>
          <p:sp>
            <p:nvSpPr>
              <p:cNvPr id="750" name="AutoShape 38"/>
              <p:cNvSpPr>
                <a:spLocks noChangeArrowheads="1"/>
              </p:cNvSpPr>
              <p:nvPr/>
            </p:nvSpPr>
            <p:spPr bwMode="auto">
              <a:xfrm>
                <a:off x="2615" y="1045"/>
                <a:ext cx="185" cy="950"/>
              </a:xfrm>
              <a:prstGeom prst="cube">
                <a:avLst>
                  <a:gd name="adj" fmla="val 4546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51" name="Text Box 39"/>
              <p:cNvSpPr txBox="1">
                <a:spLocks noChangeArrowheads="1"/>
              </p:cNvSpPr>
              <p:nvPr/>
            </p:nvSpPr>
            <p:spPr bwMode="auto">
              <a:xfrm>
                <a:off x="2620" y="1085"/>
                <a:ext cx="157" cy="2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423" name="Text Box 40"/>
            <p:cNvSpPr txBox="1">
              <a:spLocks noChangeArrowheads="1"/>
            </p:cNvSpPr>
            <p:nvPr/>
          </p:nvSpPr>
          <p:spPr bwMode="auto">
            <a:xfrm>
              <a:off x="4271" y="2189"/>
              <a:ext cx="50" cy="83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700" b="1">
                  <a:latin typeface="Cambria" panose="02040503050406030204" pitchFamily="18" charset="0"/>
                  <a:ea typeface="Cambria" panose="02040503050406030204" pitchFamily="18" charset="0"/>
                </a:rPr>
                <a:t>GLOBAL</a:t>
              </a:r>
            </a:p>
          </p:txBody>
        </p:sp>
        <p:sp>
          <p:nvSpPr>
            <p:cNvPr id="424" name="Text Box 41"/>
            <p:cNvSpPr txBox="1">
              <a:spLocks noChangeArrowheads="1"/>
            </p:cNvSpPr>
            <p:nvPr/>
          </p:nvSpPr>
          <p:spPr bwMode="auto">
            <a:xfrm>
              <a:off x="4529" y="2189"/>
              <a:ext cx="50" cy="55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700" b="1" dirty="0">
                  <a:latin typeface="Cambria" panose="02040503050406030204" pitchFamily="18" charset="0"/>
                  <a:ea typeface="Cambria" panose="02040503050406030204" pitchFamily="18" charset="0"/>
                </a:rPr>
                <a:t>TRIG</a:t>
              </a:r>
            </a:p>
          </p:txBody>
        </p:sp>
        <p:sp>
          <p:nvSpPr>
            <p:cNvPr id="425" name="Text Box 42"/>
            <p:cNvSpPr txBox="1">
              <a:spLocks noChangeArrowheads="1"/>
            </p:cNvSpPr>
            <p:nvPr/>
          </p:nvSpPr>
          <p:spPr bwMode="auto">
            <a:xfrm>
              <a:off x="4678" y="2178"/>
              <a:ext cx="50" cy="55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700" b="1">
                  <a:latin typeface="Cambria" panose="02040503050406030204" pitchFamily="18" charset="0"/>
                  <a:ea typeface="Cambria" panose="02040503050406030204" pitchFamily="18" charset="0"/>
                </a:rPr>
                <a:t>TRIG</a:t>
              </a:r>
            </a:p>
          </p:txBody>
        </p:sp>
        <p:sp>
          <p:nvSpPr>
            <p:cNvPr id="427" name="Text Box 43"/>
            <p:cNvSpPr txBox="1">
              <a:spLocks noChangeArrowheads="1"/>
            </p:cNvSpPr>
            <p:nvPr/>
          </p:nvSpPr>
          <p:spPr bwMode="auto">
            <a:xfrm>
              <a:off x="5110" y="2183"/>
              <a:ext cx="50" cy="55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700" b="1">
                  <a:latin typeface="Cambria" panose="02040503050406030204" pitchFamily="18" charset="0"/>
                  <a:ea typeface="Cambria" panose="02040503050406030204" pitchFamily="18" charset="0"/>
                </a:rPr>
                <a:t>TRIG</a:t>
              </a:r>
            </a:p>
          </p:txBody>
        </p:sp>
        <p:sp>
          <p:nvSpPr>
            <p:cNvPr id="428" name="Text Box 44"/>
            <p:cNvSpPr txBox="1">
              <a:spLocks noChangeArrowheads="1"/>
            </p:cNvSpPr>
            <p:nvPr/>
          </p:nvSpPr>
          <p:spPr bwMode="auto">
            <a:xfrm>
              <a:off x="4966" y="2199"/>
              <a:ext cx="50" cy="55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700" b="1" dirty="0">
                  <a:latin typeface="Cambria" panose="02040503050406030204" pitchFamily="18" charset="0"/>
                  <a:ea typeface="Cambria" panose="02040503050406030204" pitchFamily="18" charset="0"/>
                </a:rPr>
                <a:t>TRIG</a:t>
              </a:r>
            </a:p>
          </p:txBody>
        </p:sp>
        <p:sp>
          <p:nvSpPr>
            <p:cNvPr id="430" name="Text Box 45"/>
            <p:cNvSpPr txBox="1">
              <a:spLocks noChangeArrowheads="1"/>
            </p:cNvSpPr>
            <p:nvPr/>
          </p:nvSpPr>
          <p:spPr bwMode="auto">
            <a:xfrm>
              <a:off x="5445" y="2194"/>
              <a:ext cx="50" cy="55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700" b="1">
                  <a:latin typeface="Cambria" panose="02040503050406030204" pitchFamily="18" charset="0"/>
                  <a:ea typeface="Cambria" panose="02040503050406030204" pitchFamily="18" charset="0"/>
                </a:rPr>
                <a:t>TRIG</a:t>
              </a:r>
            </a:p>
          </p:txBody>
        </p:sp>
        <p:sp>
          <p:nvSpPr>
            <p:cNvPr id="431" name="Text Box 46"/>
            <p:cNvSpPr txBox="1">
              <a:spLocks noChangeArrowheads="1"/>
            </p:cNvSpPr>
            <p:nvPr/>
          </p:nvSpPr>
          <p:spPr bwMode="auto">
            <a:xfrm>
              <a:off x="5595" y="2194"/>
              <a:ext cx="50" cy="55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700" b="1">
                  <a:latin typeface="Cambria" panose="02040503050406030204" pitchFamily="18" charset="0"/>
                  <a:ea typeface="Cambria" panose="02040503050406030204" pitchFamily="18" charset="0"/>
                </a:rPr>
                <a:t>TRIG</a:t>
              </a:r>
            </a:p>
          </p:txBody>
        </p:sp>
        <p:sp>
          <p:nvSpPr>
            <p:cNvPr id="432" name="Rectangle 47"/>
            <p:cNvSpPr>
              <a:spLocks noChangeArrowheads="1"/>
            </p:cNvSpPr>
            <p:nvPr/>
          </p:nvSpPr>
          <p:spPr bwMode="auto">
            <a:xfrm>
              <a:off x="4250" y="3004"/>
              <a:ext cx="41" cy="9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grpSp>
          <p:nvGrpSpPr>
            <p:cNvPr id="22" name="Group 48"/>
            <p:cNvGrpSpPr>
              <a:grpSpLocks/>
            </p:cNvGrpSpPr>
            <p:nvPr/>
          </p:nvGrpSpPr>
          <p:grpSpPr bwMode="auto">
            <a:xfrm>
              <a:off x="4652" y="2516"/>
              <a:ext cx="147" cy="1425"/>
              <a:chOff x="4473" y="2058"/>
              <a:chExt cx="147" cy="1425"/>
            </a:xfrm>
            <a:grpFill/>
          </p:grpSpPr>
          <p:sp>
            <p:nvSpPr>
              <p:cNvPr id="741" name="Oval 49"/>
              <p:cNvSpPr>
                <a:spLocks noChangeArrowheads="1"/>
              </p:cNvSpPr>
              <p:nvPr/>
            </p:nvSpPr>
            <p:spPr bwMode="auto">
              <a:xfrm rot="19467327">
                <a:off x="4488" y="3132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2" name="Oval 50"/>
              <p:cNvSpPr>
                <a:spLocks noChangeArrowheads="1"/>
              </p:cNvSpPr>
              <p:nvPr/>
            </p:nvSpPr>
            <p:spPr bwMode="auto">
              <a:xfrm rot="19467327">
                <a:off x="4488" y="3161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3" name="Rectangle 51"/>
              <p:cNvSpPr>
                <a:spLocks noChangeArrowheads="1"/>
              </p:cNvSpPr>
              <p:nvPr/>
            </p:nvSpPr>
            <p:spPr bwMode="auto">
              <a:xfrm>
                <a:off x="4473" y="2058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4" name="Rectangle 52"/>
              <p:cNvSpPr>
                <a:spLocks noChangeArrowheads="1"/>
              </p:cNvSpPr>
              <p:nvPr/>
            </p:nvSpPr>
            <p:spPr bwMode="auto">
              <a:xfrm>
                <a:off x="4476" y="2319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5" name="Rectangle 53"/>
              <p:cNvSpPr>
                <a:spLocks noChangeArrowheads="1"/>
              </p:cNvSpPr>
              <p:nvPr/>
            </p:nvSpPr>
            <p:spPr bwMode="auto">
              <a:xfrm>
                <a:off x="4473" y="2580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6" name="AutoShape 54"/>
              <p:cNvSpPr>
                <a:spLocks/>
              </p:cNvSpPr>
              <p:nvPr/>
            </p:nvSpPr>
            <p:spPr bwMode="auto">
              <a:xfrm>
                <a:off x="4519" y="2103"/>
                <a:ext cx="59" cy="1335"/>
              </a:xfrm>
              <a:prstGeom prst="rightBracket">
                <a:avLst>
                  <a:gd name="adj" fmla="val 18855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7" name="AutoShape 55"/>
              <p:cNvSpPr>
                <a:spLocks/>
              </p:cNvSpPr>
              <p:nvPr/>
            </p:nvSpPr>
            <p:spPr bwMode="auto">
              <a:xfrm>
                <a:off x="4515" y="2361"/>
                <a:ext cx="59" cy="1077"/>
              </a:xfrm>
              <a:prstGeom prst="rightBracket">
                <a:avLst>
                  <a:gd name="adj" fmla="val 15211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8" name="AutoShape 56"/>
              <p:cNvSpPr>
                <a:spLocks/>
              </p:cNvSpPr>
              <p:nvPr/>
            </p:nvSpPr>
            <p:spPr bwMode="auto">
              <a:xfrm>
                <a:off x="4516" y="2616"/>
                <a:ext cx="47" cy="816"/>
              </a:xfrm>
              <a:prstGeom prst="rightBracket">
                <a:avLst>
                  <a:gd name="adj" fmla="val 144681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9" name="Rectangle 57"/>
              <p:cNvSpPr>
                <a:spLocks noChangeArrowheads="1"/>
              </p:cNvSpPr>
              <p:nvPr/>
            </p:nvSpPr>
            <p:spPr bwMode="auto">
              <a:xfrm>
                <a:off x="4491" y="3357"/>
                <a:ext cx="12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23" name="Group 58"/>
            <p:cNvGrpSpPr>
              <a:grpSpLocks/>
            </p:cNvGrpSpPr>
            <p:nvPr/>
          </p:nvGrpSpPr>
          <p:grpSpPr bwMode="auto">
            <a:xfrm>
              <a:off x="4945" y="2531"/>
              <a:ext cx="147" cy="1425"/>
              <a:chOff x="4473" y="2058"/>
              <a:chExt cx="147" cy="1425"/>
            </a:xfrm>
            <a:grpFill/>
          </p:grpSpPr>
          <p:sp>
            <p:nvSpPr>
              <p:cNvPr id="732" name="Oval 59"/>
              <p:cNvSpPr>
                <a:spLocks noChangeArrowheads="1"/>
              </p:cNvSpPr>
              <p:nvPr/>
            </p:nvSpPr>
            <p:spPr bwMode="auto">
              <a:xfrm rot="19467327">
                <a:off x="4488" y="3132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3" name="Oval 60"/>
              <p:cNvSpPr>
                <a:spLocks noChangeArrowheads="1"/>
              </p:cNvSpPr>
              <p:nvPr/>
            </p:nvSpPr>
            <p:spPr bwMode="auto">
              <a:xfrm rot="19467327">
                <a:off x="4488" y="3161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4" name="Rectangle 61"/>
              <p:cNvSpPr>
                <a:spLocks noChangeArrowheads="1"/>
              </p:cNvSpPr>
              <p:nvPr/>
            </p:nvSpPr>
            <p:spPr bwMode="auto">
              <a:xfrm>
                <a:off x="4473" y="2058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5" name="Rectangle 62"/>
              <p:cNvSpPr>
                <a:spLocks noChangeArrowheads="1"/>
              </p:cNvSpPr>
              <p:nvPr/>
            </p:nvSpPr>
            <p:spPr bwMode="auto">
              <a:xfrm>
                <a:off x="4476" y="2319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6" name="Rectangle 63"/>
              <p:cNvSpPr>
                <a:spLocks noChangeArrowheads="1"/>
              </p:cNvSpPr>
              <p:nvPr/>
            </p:nvSpPr>
            <p:spPr bwMode="auto">
              <a:xfrm>
                <a:off x="4473" y="2580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7" name="AutoShape 64"/>
              <p:cNvSpPr>
                <a:spLocks/>
              </p:cNvSpPr>
              <p:nvPr/>
            </p:nvSpPr>
            <p:spPr bwMode="auto">
              <a:xfrm>
                <a:off x="4519" y="2103"/>
                <a:ext cx="59" cy="1335"/>
              </a:xfrm>
              <a:prstGeom prst="rightBracket">
                <a:avLst>
                  <a:gd name="adj" fmla="val 18855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8" name="AutoShape 65"/>
              <p:cNvSpPr>
                <a:spLocks/>
              </p:cNvSpPr>
              <p:nvPr/>
            </p:nvSpPr>
            <p:spPr bwMode="auto">
              <a:xfrm>
                <a:off x="4515" y="2361"/>
                <a:ext cx="59" cy="1077"/>
              </a:xfrm>
              <a:prstGeom prst="rightBracket">
                <a:avLst>
                  <a:gd name="adj" fmla="val 15211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9" name="AutoShape 66"/>
              <p:cNvSpPr>
                <a:spLocks/>
              </p:cNvSpPr>
              <p:nvPr/>
            </p:nvSpPr>
            <p:spPr bwMode="auto">
              <a:xfrm>
                <a:off x="4516" y="2616"/>
                <a:ext cx="47" cy="816"/>
              </a:xfrm>
              <a:prstGeom prst="rightBracket">
                <a:avLst>
                  <a:gd name="adj" fmla="val 144681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40" name="Rectangle 67"/>
              <p:cNvSpPr>
                <a:spLocks noChangeArrowheads="1"/>
              </p:cNvSpPr>
              <p:nvPr/>
            </p:nvSpPr>
            <p:spPr bwMode="auto">
              <a:xfrm>
                <a:off x="4491" y="3357"/>
                <a:ext cx="12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24" name="Group 68"/>
            <p:cNvGrpSpPr>
              <a:grpSpLocks/>
            </p:cNvGrpSpPr>
            <p:nvPr/>
          </p:nvGrpSpPr>
          <p:grpSpPr bwMode="auto">
            <a:xfrm>
              <a:off x="5075" y="2517"/>
              <a:ext cx="147" cy="1425"/>
              <a:chOff x="4473" y="2058"/>
              <a:chExt cx="147" cy="1425"/>
            </a:xfrm>
            <a:grpFill/>
          </p:grpSpPr>
          <p:sp>
            <p:nvSpPr>
              <p:cNvPr id="723" name="Oval 69"/>
              <p:cNvSpPr>
                <a:spLocks noChangeArrowheads="1"/>
              </p:cNvSpPr>
              <p:nvPr/>
            </p:nvSpPr>
            <p:spPr bwMode="auto">
              <a:xfrm rot="19467327">
                <a:off x="4488" y="3132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4" name="Oval 70"/>
              <p:cNvSpPr>
                <a:spLocks noChangeArrowheads="1"/>
              </p:cNvSpPr>
              <p:nvPr/>
            </p:nvSpPr>
            <p:spPr bwMode="auto">
              <a:xfrm rot="19467327">
                <a:off x="4488" y="3161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5" name="Rectangle 71"/>
              <p:cNvSpPr>
                <a:spLocks noChangeArrowheads="1"/>
              </p:cNvSpPr>
              <p:nvPr/>
            </p:nvSpPr>
            <p:spPr bwMode="auto">
              <a:xfrm>
                <a:off x="4473" y="2058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6" name="Rectangle 72"/>
              <p:cNvSpPr>
                <a:spLocks noChangeArrowheads="1"/>
              </p:cNvSpPr>
              <p:nvPr/>
            </p:nvSpPr>
            <p:spPr bwMode="auto">
              <a:xfrm>
                <a:off x="4476" y="2319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7" name="Rectangle 73"/>
              <p:cNvSpPr>
                <a:spLocks noChangeArrowheads="1"/>
              </p:cNvSpPr>
              <p:nvPr/>
            </p:nvSpPr>
            <p:spPr bwMode="auto">
              <a:xfrm>
                <a:off x="4473" y="2580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8" name="AutoShape 74"/>
              <p:cNvSpPr>
                <a:spLocks/>
              </p:cNvSpPr>
              <p:nvPr/>
            </p:nvSpPr>
            <p:spPr bwMode="auto">
              <a:xfrm>
                <a:off x="4519" y="2103"/>
                <a:ext cx="59" cy="1335"/>
              </a:xfrm>
              <a:prstGeom prst="rightBracket">
                <a:avLst>
                  <a:gd name="adj" fmla="val 18855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9" name="AutoShape 75"/>
              <p:cNvSpPr>
                <a:spLocks/>
              </p:cNvSpPr>
              <p:nvPr/>
            </p:nvSpPr>
            <p:spPr bwMode="auto">
              <a:xfrm>
                <a:off x="4515" y="2361"/>
                <a:ext cx="59" cy="1077"/>
              </a:xfrm>
              <a:prstGeom prst="rightBracket">
                <a:avLst>
                  <a:gd name="adj" fmla="val 15211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0" name="AutoShape 76"/>
              <p:cNvSpPr>
                <a:spLocks/>
              </p:cNvSpPr>
              <p:nvPr/>
            </p:nvSpPr>
            <p:spPr bwMode="auto">
              <a:xfrm>
                <a:off x="4516" y="2616"/>
                <a:ext cx="47" cy="816"/>
              </a:xfrm>
              <a:prstGeom prst="rightBracket">
                <a:avLst>
                  <a:gd name="adj" fmla="val 144681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31" name="Rectangle 77"/>
              <p:cNvSpPr>
                <a:spLocks noChangeArrowheads="1"/>
              </p:cNvSpPr>
              <p:nvPr/>
            </p:nvSpPr>
            <p:spPr bwMode="auto">
              <a:xfrm>
                <a:off x="4491" y="3357"/>
                <a:ext cx="12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25" name="Group 78"/>
            <p:cNvGrpSpPr>
              <a:grpSpLocks/>
            </p:cNvGrpSpPr>
            <p:nvPr/>
          </p:nvGrpSpPr>
          <p:grpSpPr bwMode="auto">
            <a:xfrm>
              <a:off x="5421" y="2545"/>
              <a:ext cx="147" cy="1425"/>
              <a:chOff x="4473" y="2058"/>
              <a:chExt cx="147" cy="1425"/>
            </a:xfrm>
            <a:grpFill/>
          </p:grpSpPr>
          <p:sp>
            <p:nvSpPr>
              <p:cNvPr id="612" name="Oval 79"/>
              <p:cNvSpPr>
                <a:spLocks noChangeArrowheads="1"/>
              </p:cNvSpPr>
              <p:nvPr/>
            </p:nvSpPr>
            <p:spPr bwMode="auto">
              <a:xfrm rot="19467327">
                <a:off x="4488" y="3132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614" name="Oval 80"/>
              <p:cNvSpPr>
                <a:spLocks noChangeArrowheads="1"/>
              </p:cNvSpPr>
              <p:nvPr/>
            </p:nvSpPr>
            <p:spPr bwMode="auto">
              <a:xfrm rot="19467327">
                <a:off x="4488" y="3161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615" name="Rectangle 81"/>
              <p:cNvSpPr>
                <a:spLocks noChangeArrowheads="1"/>
              </p:cNvSpPr>
              <p:nvPr/>
            </p:nvSpPr>
            <p:spPr bwMode="auto">
              <a:xfrm>
                <a:off x="4473" y="2058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17" name="Rectangle 82"/>
              <p:cNvSpPr>
                <a:spLocks noChangeArrowheads="1"/>
              </p:cNvSpPr>
              <p:nvPr/>
            </p:nvSpPr>
            <p:spPr bwMode="auto">
              <a:xfrm>
                <a:off x="4476" y="2319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18" name="Rectangle 83"/>
              <p:cNvSpPr>
                <a:spLocks noChangeArrowheads="1"/>
              </p:cNvSpPr>
              <p:nvPr/>
            </p:nvSpPr>
            <p:spPr bwMode="auto">
              <a:xfrm>
                <a:off x="4473" y="2580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19" name="AutoShape 84"/>
              <p:cNvSpPr>
                <a:spLocks/>
              </p:cNvSpPr>
              <p:nvPr/>
            </p:nvSpPr>
            <p:spPr bwMode="auto">
              <a:xfrm>
                <a:off x="4519" y="2103"/>
                <a:ext cx="59" cy="1335"/>
              </a:xfrm>
              <a:prstGeom prst="rightBracket">
                <a:avLst>
                  <a:gd name="adj" fmla="val 18855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0" name="AutoShape 85"/>
              <p:cNvSpPr>
                <a:spLocks/>
              </p:cNvSpPr>
              <p:nvPr/>
            </p:nvSpPr>
            <p:spPr bwMode="auto">
              <a:xfrm>
                <a:off x="4515" y="2361"/>
                <a:ext cx="59" cy="1077"/>
              </a:xfrm>
              <a:prstGeom prst="rightBracket">
                <a:avLst>
                  <a:gd name="adj" fmla="val 15211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1" name="AutoShape 86"/>
              <p:cNvSpPr>
                <a:spLocks/>
              </p:cNvSpPr>
              <p:nvPr/>
            </p:nvSpPr>
            <p:spPr bwMode="auto">
              <a:xfrm>
                <a:off x="4516" y="2616"/>
                <a:ext cx="47" cy="816"/>
              </a:xfrm>
              <a:prstGeom prst="rightBracket">
                <a:avLst>
                  <a:gd name="adj" fmla="val 144681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22" name="Rectangle 87"/>
              <p:cNvSpPr>
                <a:spLocks noChangeArrowheads="1"/>
              </p:cNvSpPr>
              <p:nvPr/>
            </p:nvSpPr>
            <p:spPr bwMode="auto">
              <a:xfrm>
                <a:off x="4491" y="3357"/>
                <a:ext cx="12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26" name="Group 88"/>
            <p:cNvGrpSpPr>
              <a:grpSpLocks/>
            </p:cNvGrpSpPr>
            <p:nvPr/>
          </p:nvGrpSpPr>
          <p:grpSpPr bwMode="auto">
            <a:xfrm>
              <a:off x="5555" y="2540"/>
              <a:ext cx="147" cy="1425"/>
              <a:chOff x="4473" y="2058"/>
              <a:chExt cx="147" cy="1425"/>
            </a:xfrm>
            <a:grpFill/>
          </p:grpSpPr>
          <p:sp>
            <p:nvSpPr>
              <p:cNvPr id="490" name="Oval 89"/>
              <p:cNvSpPr>
                <a:spLocks noChangeArrowheads="1"/>
              </p:cNvSpPr>
              <p:nvPr/>
            </p:nvSpPr>
            <p:spPr bwMode="auto">
              <a:xfrm rot="19467327">
                <a:off x="4488" y="3132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91" name="Oval 90"/>
              <p:cNvSpPr>
                <a:spLocks noChangeArrowheads="1"/>
              </p:cNvSpPr>
              <p:nvPr/>
            </p:nvSpPr>
            <p:spPr bwMode="auto">
              <a:xfrm rot="19467327">
                <a:off x="4488" y="3161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506" name="Rectangle 91"/>
              <p:cNvSpPr>
                <a:spLocks noChangeArrowheads="1"/>
              </p:cNvSpPr>
              <p:nvPr/>
            </p:nvSpPr>
            <p:spPr bwMode="auto">
              <a:xfrm>
                <a:off x="4473" y="2058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507" name="Rectangle 92"/>
              <p:cNvSpPr>
                <a:spLocks noChangeArrowheads="1"/>
              </p:cNvSpPr>
              <p:nvPr/>
            </p:nvSpPr>
            <p:spPr bwMode="auto">
              <a:xfrm>
                <a:off x="4476" y="2319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508" name="Rectangle 93"/>
              <p:cNvSpPr>
                <a:spLocks noChangeArrowheads="1"/>
              </p:cNvSpPr>
              <p:nvPr/>
            </p:nvSpPr>
            <p:spPr bwMode="auto">
              <a:xfrm>
                <a:off x="4473" y="2580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509" name="AutoShape 94"/>
              <p:cNvSpPr>
                <a:spLocks/>
              </p:cNvSpPr>
              <p:nvPr/>
            </p:nvSpPr>
            <p:spPr bwMode="auto">
              <a:xfrm>
                <a:off x="4519" y="2103"/>
                <a:ext cx="59" cy="1335"/>
              </a:xfrm>
              <a:prstGeom prst="rightBracket">
                <a:avLst>
                  <a:gd name="adj" fmla="val 18855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515" name="AutoShape 95"/>
              <p:cNvSpPr>
                <a:spLocks/>
              </p:cNvSpPr>
              <p:nvPr/>
            </p:nvSpPr>
            <p:spPr bwMode="auto">
              <a:xfrm>
                <a:off x="4515" y="2361"/>
                <a:ext cx="59" cy="1077"/>
              </a:xfrm>
              <a:prstGeom prst="rightBracket">
                <a:avLst>
                  <a:gd name="adj" fmla="val 15211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610" name="AutoShape 96"/>
              <p:cNvSpPr>
                <a:spLocks/>
              </p:cNvSpPr>
              <p:nvPr/>
            </p:nvSpPr>
            <p:spPr bwMode="auto">
              <a:xfrm>
                <a:off x="4516" y="2616"/>
                <a:ext cx="47" cy="816"/>
              </a:xfrm>
              <a:prstGeom prst="rightBracket">
                <a:avLst>
                  <a:gd name="adj" fmla="val 144681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611" name="Rectangle 97"/>
              <p:cNvSpPr>
                <a:spLocks noChangeArrowheads="1"/>
              </p:cNvSpPr>
              <p:nvPr/>
            </p:nvSpPr>
            <p:spPr bwMode="auto">
              <a:xfrm>
                <a:off x="4491" y="3357"/>
                <a:ext cx="12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27" name="Group 98"/>
            <p:cNvGrpSpPr>
              <a:grpSpLocks/>
            </p:cNvGrpSpPr>
            <p:nvPr/>
          </p:nvGrpSpPr>
          <p:grpSpPr bwMode="auto">
            <a:xfrm>
              <a:off x="4505" y="2512"/>
              <a:ext cx="147" cy="1425"/>
              <a:chOff x="4505" y="2512"/>
              <a:chExt cx="147" cy="1425"/>
            </a:xfrm>
            <a:grpFill/>
          </p:grpSpPr>
          <p:sp>
            <p:nvSpPr>
              <p:cNvPr id="448" name="Oval 99"/>
              <p:cNvSpPr>
                <a:spLocks noChangeArrowheads="1"/>
              </p:cNvSpPr>
              <p:nvPr/>
            </p:nvSpPr>
            <p:spPr bwMode="auto">
              <a:xfrm rot="19467327">
                <a:off x="4520" y="3586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49" name="Oval 100"/>
              <p:cNvSpPr>
                <a:spLocks noChangeArrowheads="1"/>
              </p:cNvSpPr>
              <p:nvPr/>
            </p:nvSpPr>
            <p:spPr bwMode="auto">
              <a:xfrm rot="19467327">
                <a:off x="4520" y="3615"/>
                <a:ext cx="69" cy="69"/>
              </a:xfrm>
              <a:prstGeom prst="ellipse">
                <a:avLst/>
              </a:prstGeom>
              <a:grpFill/>
              <a:ln w="25400">
                <a:solidFill>
                  <a:srgbClr val="77777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50" name="Rectangle 101"/>
              <p:cNvSpPr>
                <a:spLocks noChangeArrowheads="1"/>
              </p:cNvSpPr>
              <p:nvPr/>
            </p:nvSpPr>
            <p:spPr bwMode="auto">
              <a:xfrm>
                <a:off x="4505" y="2512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51" name="Rectangle 102"/>
              <p:cNvSpPr>
                <a:spLocks noChangeArrowheads="1"/>
              </p:cNvSpPr>
              <p:nvPr/>
            </p:nvSpPr>
            <p:spPr bwMode="auto">
              <a:xfrm>
                <a:off x="4508" y="2773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65" name="Rectangle 103"/>
              <p:cNvSpPr>
                <a:spLocks noChangeArrowheads="1"/>
              </p:cNvSpPr>
              <p:nvPr/>
            </p:nvSpPr>
            <p:spPr bwMode="auto">
              <a:xfrm>
                <a:off x="4505" y="3034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86" name="AutoShape 104"/>
              <p:cNvSpPr>
                <a:spLocks/>
              </p:cNvSpPr>
              <p:nvPr/>
            </p:nvSpPr>
            <p:spPr bwMode="auto">
              <a:xfrm>
                <a:off x="4551" y="2557"/>
                <a:ext cx="59" cy="1335"/>
              </a:xfrm>
              <a:prstGeom prst="rightBracket">
                <a:avLst>
                  <a:gd name="adj" fmla="val 18855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87" name="AutoShape 105"/>
              <p:cNvSpPr>
                <a:spLocks/>
              </p:cNvSpPr>
              <p:nvPr/>
            </p:nvSpPr>
            <p:spPr bwMode="auto">
              <a:xfrm>
                <a:off x="4547" y="2815"/>
                <a:ext cx="59" cy="1077"/>
              </a:xfrm>
              <a:prstGeom prst="rightBracket">
                <a:avLst>
                  <a:gd name="adj" fmla="val 152119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88" name="AutoShape 106"/>
              <p:cNvSpPr>
                <a:spLocks/>
              </p:cNvSpPr>
              <p:nvPr/>
            </p:nvSpPr>
            <p:spPr bwMode="auto">
              <a:xfrm>
                <a:off x="4548" y="3082"/>
                <a:ext cx="47" cy="816"/>
              </a:xfrm>
              <a:prstGeom prst="rightBracket">
                <a:avLst>
                  <a:gd name="adj" fmla="val 144681"/>
                </a:avLst>
              </a:prstGeom>
              <a:noFill/>
              <a:ln w="28575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89" name="Rectangle 107"/>
              <p:cNvSpPr>
                <a:spLocks noChangeArrowheads="1"/>
              </p:cNvSpPr>
              <p:nvPr/>
            </p:nvSpPr>
            <p:spPr bwMode="auto">
              <a:xfrm>
                <a:off x="4523" y="3811"/>
                <a:ext cx="12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28" name="Group 108"/>
            <p:cNvGrpSpPr>
              <a:grpSpLocks/>
            </p:cNvGrpSpPr>
            <p:nvPr/>
          </p:nvGrpSpPr>
          <p:grpSpPr bwMode="auto">
            <a:xfrm>
              <a:off x="3794" y="3050"/>
              <a:ext cx="457" cy="969"/>
              <a:chOff x="3794" y="3050"/>
              <a:chExt cx="457" cy="969"/>
            </a:xfrm>
            <a:grpFill/>
          </p:grpSpPr>
          <p:sp>
            <p:nvSpPr>
              <p:cNvPr id="442" name="Text Box 109"/>
              <p:cNvSpPr txBox="1">
                <a:spLocks noChangeArrowheads="1"/>
              </p:cNvSpPr>
              <p:nvPr/>
            </p:nvSpPr>
            <p:spPr bwMode="auto">
              <a:xfrm>
                <a:off x="3794" y="3759"/>
                <a:ext cx="447" cy="2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7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LV1A</a:t>
                </a:r>
              </a:p>
            </p:txBody>
          </p:sp>
          <p:sp>
            <p:nvSpPr>
              <p:cNvPr id="446" name="AutoShape 110"/>
              <p:cNvSpPr>
                <a:spLocks/>
              </p:cNvSpPr>
              <p:nvPr/>
            </p:nvSpPr>
            <p:spPr bwMode="auto">
              <a:xfrm flipH="1">
                <a:off x="4155" y="3050"/>
                <a:ext cx="96" cy="816"/>
              </a:xfrm>
              <a:prstGeom prst="rightBracket">
                <a:avLst>
                  <a:gd name="adj" fmla="val 70833"/>
                </a:avLst>
              </a:prstGeom>
              <a:noFill/>
              <a:ln w="57150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47" name="Rectangle 111"/>
              <p:cNvSpPr>
                <a:spLocks noChangeArrowheads="1"/>
              </p:cNvSpPr>
              <p:nvPr/>
            </p:nvSpPr>
            <p:spPr bwMode="auto">
              <a:xfrm>
                <a:off x="4119" y="3799"/>
                <a:ext cx="12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</p:grpSp>
      <p:sp>
        <p:nvSpPr>
          <p:cNvPr id="233" name="Text Box 12"/>
          <p:cNvSpPr txBox="1">
            <a:spLocks noChangeArrowheads="1"/>
          </p:cNvSpPr>
          <p:nvPr/>
        </p:nvSpPr>
        <p:spPr bwMode="auto">
          <a:xfrm>
            <a:off x="254234" y="4814330"/>
            <a:ext cx="5828077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bg-BG" sz="2000" u="sng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Тригерна</a:t>
            </a:r>
            <a:r>
              <a:rPr lang="bg-BG" sz="2000" u="sng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Система</a:t>
            </a:r>
            <a:endParaRPr lang="en-GB" sz="20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12 оптични интерфейса на станция за 2 основни</a:t>
            </a:r>
            <a:endParaRPr lang="en-GB" sz="1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модула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  <a:endParaRPr lang="bg-BG" sz="1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електрически интерфейса на ½ станция за 4 </a:t>
            </a:r>
            <a:endParaRPr lang="en-GB" sz="1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r>
              <a:rPr lang="bg-BG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основни модула </a:t>
            </a:r>
            <a:r>
              <a:rPr lang="en-GB" sz="18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TOTFED</a:t>
            </a:r>
            <a:endParaRPr lang="bg-BG" sz="18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0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Система (</a:t>
            </a:r>
            <a:r>
              <a:rPr lang="en-GB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Trigger)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232" name="Text Box 32"/>
          <p:cNvSpPr txBox="1">
            <a:spLocks noChangeArrowheads="1"/>
          </p:cNvSpPr>
          <p:nvPr/>
        </p:nvSpPr>
        <p:spPr bwMode="auto">
          <a:xfrm flipH="1">
            <a:off x="124055" y="1033745"/>
            <a:ext cx="30306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bg-BG" sz="12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детекторите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4" name="Text Box 32"/>
          <p:cNvSpPr txBox="1">
            <a:spLocks noChangeArrowheads="1"/>
          </p:cNvSpPr>
          <p:nvPr/>
        </p:nvSpPr>
        <p:spPr bwMode="auto">
          <a:xfrm flipH="1">
            <a:off x="58742" y="4416534"/>
            <a:ext cx="36067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bg-BG" sz="1200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422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6" name="Group 865"/>
          <p:cNvGrpSpPr/>
          <p:nvPr/>
        </p:nvGrpSpPr>
        <p:grpSpPr>
          <a:xfrm>
            <a:off x="54863" y="1015028"/>
            <a:ext cx="9671218" cy="5363801"/>
            <a:chOff x="54863" y="1015028"/>
            <a:chExt cx="9671218" cy="5363801"/>
          </a:xfrm>
        </p:grpSpPr>
        <p:sp>
          <p:nvSpPr>
            <p:cNvPr id="404" name="Rounded Rectangle 403"/>
            <p:cNvSpPr/>
            <p:nvPr/>
          </p:nvSpPr>
          <p:spPr bwMode="auto">
            <a:xfrm>
              <a:off x="54863" y="1015028"/>
              <a:ext cx="9671218" cy="1591027"/>
            </a:xfrm>
            <a:prstGeom prst="roundRect">
              <a:avLst/>
            </a:prstGeom>
            <a:noFill/>
            <a:ln w="38100" cap="flat" cmpd="sng" algn="ctr">
              <a:solidFill>
                <a:schemeClr val="bg1">
                  <a:lumMod val="50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pic>
          <p:nvPicPr>
            <p:cNvPr id="133124" name="Picture 4" descr="cms_al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68959" y="1618521"/>
              <a:ext cx="523220" cy="261610"/>
            </a:xfrm>
            <a:prstGeom prst="rect">
              <a:avLst/>
            </a:prstGeom>
            <a:noFill/>
          </p:spPr>
        </p:pic>
        <p:sp>
          <p:nvSpPr>
            <p:cNvPr id="133152" name="Text Box 32"/>
            <p:cNvSpPr txBox="1">
              <a:spLocks noChangeArrowheads="1"/>
            </p:cNvSpPr>
            <p:nvPr/>
          </p:nvSpPr>
          <p:spPr bwMode="auto">
            <a:xfrm flipH="1">
              <a:off x="841337" y="1400652"/>
              <a:ext cx="60166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220</a:t>
              </a:r>
            </a:p>
          </p:txBody>
        </p:sp>
        <p:sp>
          <p:nvSpPr>
            <p:cNvPr id="133211" name="Line 91"/>
            <p:cNvSpPr>
              <a:spLocks noChangeShapeType="1"/>
            </p:cNvSpPr>
            <p:nvPr/>
          </p:nvSpPr>
          <p:spPr bwMode="auto">
            <a:xfrm rot="5400000">
              <a:off x="869120" y="2361728"/>
              <a:ext cx="277813" cy="111125"/>
            </a:xfrm>
            <a:prstGeom prst="line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3212" name="Line 92"/>
            <p:cNvSpPr>
              <a:spLocks noChangeShapeType="1"/>
            </p:cNvSpPr>
            <p:nvPr/>
          </p:nvSpPr>
          <p:spPr bwMode="auto">
            <a:xfrm rot="5400000" flipV="1">
              <a:off x="755614" y="2364109"/>
              <a:ext cx="277813" cy="106363"/>
            </a:xfrm>
            <a:prstGeom prst="line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3213" name="Line 93"/>
            <p:cNvSpPr>
              <a:spLocks noChangeShapeType="1"/>
            </p:cNvSpPr>
            <p:nvPr/>
          </p:nvSpPr>
          <p:spPr bwMode="auto">
            <a:xfrm rot="5400000" flipV="1">
              <a:off x="813557" y="2410940"/>
              <a:ext cx="274638" cy="0"/>
            </a:xfrm>
            <a:prstGeom prst="line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3214" name="Rectangle 94"/>
            <p:cNvSpPr>
              <a:spLocks noChangeArrowheads="1"/>
            </p:cNvSpPr>
            <p:nvPr/>
          </p:nvSpPr>
          <p:spPr bwMode="auto">
            <a:xfrm rot="5400000" flipH="1">
              <a:off x="923095" y="2082328"/>
              <a:ext cx="58738" cy="22225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3218" name="Line 98"/>
            <p:cNvSpPr>
              <a:spLocks noChangeShapeType="1"/>
            </p:cNvSpPr>
            <p:nvPr/>
          </p:nvSpPr>
          <p:spPr bwMode="auto">
            <a:xfrm rot="5400000" flipV="1">
              <a:off x="922301" y="2025972"/>
              <a:ext cx="165100" cy="0"/>
            </a:xfrm>
            <a:prstGeom prst="line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3219" name="Line 99"/>
            <p:cNvSpPr>
              <a:spLocks noChangeShapeType="1"/>
            </p:cNvSpPr>
            <p:nvPr/>
          </p:nvSpPr>
          <p:spPr bwMode="auto">
            <a:xfrm rot="5400000" flipV="1">
              <a:off x="868326" y="2025972"/>
              <a:ext cx="165100" cy="0"/>
            </a:xfrm>
            <a:prstGeom prst="line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3220" name="Line 100"/>
            <p:cNvSpPr>
              <a:spLocks noChangeShapeType="1"/>
            </p:cNvSpPr>
            <p:nvPr/>
          </p:nvSpPr>
          <p:spPr bwMode="auto">
            <a:xfrm rot="5400000" flipV="1">
              <a:off x="812764" y="2025972"/>
              <a:ext cx="165100" cy="0"/>
            </a:xfrm>
            <a:prstGeom prst="line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3221" name="Line 101"/>
            <p:cNvSpPr>
              <a:spLocks noChangeShapeType="1"/>
            </p:cNvSpPr>
            <p:nvPr/>
          </p:nvSpPr>
          <p:spPr bwMode="auto">
            <a:xfrm rot="5400000" flipV="1">
              <a:off x="758789" y="2025972"/>
              <a:ext cx="165100" cy="0"/>
            </a:xfrm>
            <a:prstGeom prst="line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 type="non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3277" name="Text Box 157"/>
            <p:cNvSpPr txBox="1">
              <a:spLocks noChangeArrowheads="1"/>
            </p:cNvSpPr>
            <p:nvPr/>
          </p:nvSpPr>
          <p:spPr bwMode="auto">
            <a:xfrm flipH="1">
              <a:off x="619086" y="2667323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18</a:t>
              </a:r>
            </a:p>
          </p:txBody>
        </p:sp>
        <p:sp>
          <p:nvSpPr>
            <p:cNvPr id="134116" name="Line 996"/>
            <p:cNvSpPr>
              <a:spLocks noChangeShapeType="1"/>
            </p:cNvSpPr>
            <p:nvPr/>
          </p:nvSpPr>
          <p:spPr bwMode="auto">
            <a:xfrm>
              <a:off x="1230279" y="2556197"/>
              <a:ext cx="833445" cy="1000134"/>
            </a:xfrm>
            <a:prstGeom prst="line">
              <a:avLst/>
            </a:prstGeom>
            <a:ln w="38100" cmpd="dbl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 type="none" w="sm" len="lg"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16" name="Text Box 73"/>
            <p:cNvSpPr txBox="1">
              <a:spLocks noChangeArrowheads="1"/>
            </p:cNvSpPr>
            <p:nvPr/>
          </p:nvSpPr>
          <p:spPr bwMode="auto">
            <a:xfrm flipH="1">
              <a:off x="119017" y="1667188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RP1</a:t>
              </a:r>
            </a:p>
          </p:txBody>
        </p:sp>
        <p:sp>
          <p:nvSpPr>
            <p:cNvPr id="920" name="Text Box 73"/>
            <p:cNvSpPr txBox="1">
              <a:spLocks noChangeArrowheads="1"/>
            </p:cNvSpPr>
            <p:nvPr/>
          </p:nvSpPr>
          <p:spPr bwMode="auto">
            <a:xfrm flipH="1">
              <a:off x="896900" y="1643219"/>
              <a:ext cx="388942" cy="246221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Patch Panel</a:t>
              </a:r>
            </a:p>
          </p:txBody>
        </p:sp>
        <p:sp>
          <p:nvSpPr>
            <p:cNvPr id="921" name="Text Box 73"/>
            <p:cNvSpPr txBox="1">
              <a:spLocks noChangeArrowheads="1"/>
            </p:cNvSpPr>
            <p:nvPr/>
          </p:nvSpPr>
          <p:spPr bwMode="auto">
            <a:xfrm flipH="1">
              <a:off x="452396" y="1500499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RP2</a:t>
              </a:r>
            </a:p>
          </p:txBody>
        </p:sp>
        <p:sp>
          <p:nvSpPr>
            <p:cNvPr id="922" name="Text Box 73"/>
            <p:cNvSpPr txBox="1">
              <a:spLocks noChangeArrowheads="1"/>
            </p:cNvSpPr>
            <p:nvPr/>
          </p:nvSpPr>
          <p:spPr bwMode="auto">
            <a:xfrm flipH="1">
              <a:off x="452397" y="1833878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RP3</a:t>
              </a:r>
            </a:p>
          </p:txBody>
        </p:sp>
        <p:sp>
          <p:nvSpPr>
            <p:cNvPr id="923" name="Text Box 73"/>
            <p:cNvSpPr txBox="1">
              <a:spLocks noChangeArrowheads="1"/>
            </p:cNvSpPr>
            <p:nvPr/>
          </p:nvSpPr>
          <p:spPr bwMode="auto">
            <a:xfrm flipH="1">
              <a:off x="1730345" y="1664600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RP4</a:t>
              </a:r>
            </a:p>
          </p:txBody>
        </p:sp>
        <p:sp>
          <p:nvSpPr>
            <p:cNvPr id="924" name="Text Box 73"/>
            <p:cNvSpPr txBox="1">
              <a:spLocks noChangeArrowheads="1"/>
            </p:cNvSpPr>
            <p:nvPr/>
          </p:nvSpPr>
          <p:spPr bwMode="auto">
            <a:xfrm flipH="1">
              <a:off x="1396967" y="1500499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RP5</a:t>
              </a:r>
            </a:p>
          </p:txBody>
        </p:sp>
        <p:sp>
          <p:nvSpPr>
            <p:cNvPr id="925" name="Text Box 73"/>
            <p:cNvSpPr txBox="1">
              <a:spLocks noChangeArrowheads="1"/>
            </p:cNvSpPr>
            <p:nvPr/>
          </p:nvSpPr>
          <p:spPr bwMode="auto">
            <a:xfrm flipH="1">
              <a:off x="1396967" y="1833877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RP6</a:t>
              </a:r>
            </a:p>
          </p:txBody>
        </p:sp>
        <p:sp>
          <p:nvSpPr>
            <p:cNvPr id="965" name="Text Box 73"/>
            <p:cNvSpPr txBox="1">
              <a:spLocks noChangeArrowheads="1"/>
            </p:cNvSpPr>
            <p:nvPr/>
          </p:nvSpPr>
          <p:spPr bwMode="auto">
            <a:xfrm flipH="1">
              <a:off x="563523" y="3556331"/>
              <a:ext cx="833448" cy="26161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TOTFED</a:t>
              </a:r>
            </a:p>
          </p:txBody>
        </p:sp>
        <p:sp>
          <p:nvSpPr>
            <p:cNvPr id="966" name="Text Box 73"/>
            <p:cNvSpPr txBox="1">
              <a:spLocks noChangeArrowheads="1"/>
            </p:cNvSpPr>
            <p:nvPr/>
          </p:nvSpPr>
          <p:spPr bwMode="auto">
            <a:xfrm flipH="1">
              <a:off x="1730346" y="3556331"/>
              <a:ext cx="833448" cy="26161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TOTFED</a:t>
              </a:r>
            </a:p>
          </p:txBody>
        </p:sp>
        <p:sp>
          <p:nvSpPr>
            <p:cNvPr id="967" name="Text Box 73"/>
            <p:cNvSpPr txBox="1">
              <a:spLocks noChangeArrowheads="1"/>
            </p:cNvSpPr>
            <p:nvPr/>
          </p:nvSpPr>
          <p:spPr bwMode="auto">
            <a:xfrm flipH="1">
              <a:off x="4397370" y="4471397"/>
              <a:ext cx="833448" cy="261610"/>
            </a:xfrm>
            <a:prstGeom prst="rect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algn="l"/>
              <a:r>
                <a:rPr lang="en-US" sz="1100" dirty="0" err="1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TTCci</a:t>
              </a:r>
              <a:endParaRPr lang="en-US" sz="11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grpSp>
          <p:nvGrpSpPr>
            <p:cNvPr id="8" name="Group 90"/>
            <p:cNvGrpSpPr>
              <a:grpSpLocks/>
            </p:cNvGrpSpPr>
            <p:nvPr/>
          </p:nvGrpSpPr>
          <p:grpSpPr bwMode="auto">
            <a:xfrm rot="5400000">
              <a:off x="923892" y="2140270"/>
              <a:ext cx="612775" cy="222250"/>
              <a:chOff x="1668" y="1985"/>
              <a:chExt cx="386" cy="14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969" name="Line 91"/>
              <p:cNvSpPr>
                <a:spLocks noChangeShapeType="1"/>
              </p:cNvSpPr>
              <p:nvPr/>
            </p:nvSpPr>
            <p:spPr bwMode="auto">
              <a:xfrm>
                <a:off x="1879" y="1985"/>
                <a:ext cx="175" cy="7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70" name="Line 92"/>
              <p:cNvSpPr>
                <a:spLocks noChangeShapeType="1"/>
              </p:cNvSpPr>
              <p:nvPr/>
            </p:nvSpPr>
            <p:spPr bwMode="auto">
              <a:xfrm flipV="1">
                <a:off x="1879" y="2058"/>
                <a:ext cx="175" cy="67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71" name="Line 93"/>
              <p:cNvSpPr>
                <a:spLocks noChangeShapeType="1"/>
              </p:cNvSpPr>
              <p:nvPr/>
            </p:nvSpPr>
            <p:spPr bwMode="auto">
              <a:xfrm flipV="1">
                <a:off x="1876" y="2056"/>
                <a:ext cx="173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72" name="Rectangle 94"/>
              <p:cNvSpPr>
                <a:spLocks noChangeArrowheads="1"/>
              </p:cNvSpPr>
              <p:nvPr/>
            </p:nvSpPr>
            <p:spPr bwMode="auto">
              <a:xfrm flipH="1">
                <a:off x="1807" y="1985"/>
                <a:ext cx="37" cy="140"/>
              </a:xfrm>
              <a:prstGeom prst="rect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74" name="Line 98"/>
              <p:cNvSpPr>
                <a:spLocks noChangeShapeType="1"/>
              </p:cNvSpPr>
              <p:nvPr/>
            </p:nvSpPr>
            <p:spPr bwMode="auto">
              <a:xfrm flipV="1">
                <a:off x="1668" y="2022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75" name="Line 99"/>
              <p:cNvSpPr>
                <a:spLocks noChangeShapeType="1"/>
              </p:cNvSpPr>
              <p:nvPr/>
            </p:nvSpPr>
            <p:spPr bwMode="auto">
              <a:xfrm flipV="1">
                <a:off x="1668" y="2056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76" name="Line 100"/>
              <p:cNvSpPr>
                <a:spLocks noChangeShapeType="1"/>
              </p:cNvSpPr>
              <p:nvPr/>
            </p:nvSpPr>
            <p:spPr bwMode="auto">
              <a:xfrm flipV="1">
                <a:off x="1668" y="2091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77" name="Line 101"/>
              <p:cNvSpPr>
                <a:spLocks noChangeShapeType="1"/>
              </p:cNvSpPr>
              <p:nvPr/>
            </p:nvSpPr>
            <p:spPr bwMode="auto">
              <a:xfrm flipV="1">
                <a:off x="1668" y="2125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979" name="Line 116"/>
            <p:cNvSpPr>
              <a:spLocks noChangeShapeType="1"/>
            </p:cNvSpPr>
            <p:nvPr/>
          </p:nvSpPr>
          <p:spPr bwMode="auto">
            <a:xfrm>
              <a:off x="952464" y="2556197"/>
              <a:ext cx="0" cy="987425"/>
            </a:xfrm>
            <a:prstGeom prst="line">
              <a:avLst/>
            </a:prstGeom>
            <a:noFill/>
            <a:ln w="38100" cmpd="dbl">
              <a:solidFill>
                <a:schemeClr val="accent5">
                  <a:lumMod val="75000"/>
                </a:schemeClr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81" name="Text Box 32"/>
            <p:cNvSpPr txBox="1">
              <a:spLocks noChangeArrowheads="1"/>
            </p:cNvSpPr>
            <p:nvPr/>
          </p:nvSpPr>
          <p:spPr bwMode="auto">
            <a:xfrm flipH="1">
              <a:off x="3063857" y="1402235"/>
              <a:ext cx="60166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210</a:t>
              </a:r>
            </a:p>
          </p:txBody>
        </p:sp>
        <p:grpSp>
          <p:nvGrpSpPr>
            <p:cNvPr id="9" name="Group 90"/>
            <p:cNvGrpSpPr>
              <a:grpSpLocks/>
            </p:cNvGrpSpPr>
            <p:nvPr/>
          </p:nvGrpSpPr>
          <p:grpSpPr bwMode="auto">
            <a:xfrm rot="5400000">
              <a:off x="2868596" y="2140267"/>
              <a:ext cx="612775" cy="222250"/>
              <a:chOff x="1668" y="1985"/>
              <a:chExt cx="386" cy="14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983" name="Line 91"/>
              <p:cNvSpPr>
                <a:spLocks noChangeShapeType="1"/>
              </p:cNvSpPr>
              <p:nvPr/>
            </p:nvSpPr>
            <p:spPr bwMode="auto">
              <a:xfrm>
                <a:off x="1879" y="1985"/>
                <a:ext cx="175" cy="7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84" name="Line 92"/>
              <p:cNvSpPr>
                <a:spLocks noChangeShapeType="1"/>
              </p:cNvSpPr>
              <p:nvPr/>
            </p:nvSpPr>
            <p:spPr bwMode="auto">
              <a:xfrm flipV="1">
                <a:off x="1879" y="2058"/>
                <a:ext cx="175" cy="67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85" name="Line 93"/>
              <p:cNvSpPr>
                <a:spLocks noChangeShapeType="1"/>
              </p:cNvSpPr>
              <p:nvPr/>
            </p:nvSpPr>
            <p:spPr bwMode="auto">
              <a:xfrm flipV="1">
                <a:off x="1876" y="2056"/>
                <a:ext cx="173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86" name="Rectangle 94"/>
              <p:cNvSpPr>
                <a:spLocks noChangeArrowheads="1"/>
              </p:cNvSpPr>
              <p:nvPr/>
            </p:nvSpPr>
            <p:spPr bwMode="auto">
              <a:xfrm flipH="1">
                <a:off x="1807" y="1985"/>
                <a:ext cx="37" cy="140"/>
              </a:xfrm>
              <a:prstGeom prst="rect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87" name="Line 97"/>
              <p:cNvSpPr>
                <a:spLocks noChangeShapeType="1"/>
              </p:cNvSpPr>
              <p:nvPr/>
            </p:nvSpPr>
            <p:spPr bwMode="auto">
              <a:xfrm flipV="1">
                <a:off x="1668" y="1987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88" name="Line 98"/>
              <p:cNvSpPr>
                <a:spLocks noChangeShapeType="1"/>
              </p:cNvSpPr>
              <p:nvPr/>
            </p:nvSpPr>
            <p:spPr bwMode="auto">
              <a:xfrm flipV="1">
                <a:off x="1668" y="2022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89" name="Line 99"/>
              <p:cNvSpPr>
                <a:spLocks noChangeShapeType="1"/>
              </p:cNvSpPr>
              <p:nvPr/>
            </p:nvSpPr>
            <p:spPr bwMode="auto">
              <a:xfrm flipV="1">
                <a:off x="1668" y="2056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90" name="Line 100"/>
              <p:cNvSpPr>
                <a:spLocks noChangeShapeType="1"/>
              </p:cNvSpPr>
              <p:nvPr/>
            </p:nvSpPr>
            <p:spPr bwMode="auto">
              <a:xfrm flipV="1">
                <a:off x="1668" y="2091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991" name="Line 101"/>
              <p:cNvSpPr>
                <a:spLocks noChangeShapeType="1"/>
              </p:cNvSpPr>
              <p:nvPr/>
            </p:nvSpPr>
            <p:spPr bwMode="auto">
              <a:xfrm flipV="1">
                <a:off x="1668" y="2125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994" name="Text Box 73"/>
            <p:cNvSpPr txBox="1">
              <a:spLocks noChangeArrowheads="1"/>
            </p:cNvSpPr>
            <p:nvPr/>
          </p:nvSpPr>
          <p:spPr bwMode="auto">
            <a:xfrm flipH="1">
              <a:off x="2341538" y="1668771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RP1</a:t>
              </a:r>
            </a:p>
          </p:txBody>
        </p:sp>
        <p:sp>
          <p:nvSpPr>
            <p:cNvPr id="995" name="Text Box 73"/>
            <p:cNvSpPr txBox="1">
              <a:spLocks noChangeArrowheads="1"/>
            </p:cNvSpPr>
            <p:nvPr/>
          </p:nvSpPr>
          <p:spPr bwMode="auto">
            <a:xfrm flipH="1">
              <a:off x="3119420" y="1644802"/>
              <a:ext cx="388942" cy="246221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Patch Panel</a:t>
              </a:r>
            </a:p>
          </p:txBody>
        </p:sp>
        <p:sp>
          <p:nvSpPr>
            <p:cNvPr id="996" name="Text Box 73"/>
            <p:cNvSpPr txBox="1">
              <a:spLocks noChangeArrowheads="1"/>
            </p:cNvSpPr>
            <p:nvPr/>
          </p:nvSpPr>
          <p:spPr bwMode="auto">
            <a:xfrm flipH="1">
              <a:off x="2674916" y="1502082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RP2</a:t>
              </a:r>
            </a:p>
          </p:txBody>
        </p:sp>
        <p:sp>
          <p:nvSpPr>
            <p:cNvPr id="997" name="Text Box 73"/>
            <p:cNvSpPr txBox="1">
              <a:spLocks noChangeArrowheads="1"/>
            </p:cNvSpPr>
            <p:nvPr/>
          </p:nvSpPr>
          <p:spPr bwMode="auto">
            <a:xfrm flipH="1">
              <a:off x="2674916" y="1835460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RP3</a:t>
              </a:r>
            </a:p>
          </p:txBody>
        </p:sp>
        <p:sp>
          <p:nvSpPr>
            <p:cNvPr id="998" name="Text Box 73"/>
            <p:cNvSpPr txBox="1">
              <a:spLocks noChangeArrowheads="1"/>
            </p:cNvSpPr>
            <p:nvPr/>
          </p:nvSpPr>
          <p:spPr bwMode="auto">
            <a:xfrm flipH="1">
              <a:off x="3952865" y="1666183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RP4</a:t>
              </a:r>
            </a:p>
          </p:txBody>
        </p:sp>
        <p:sp>
          <p:nvSpPr>
            <p:cNvPr id="999" name="Text Box 73"/>
            <p:cNvSpPr txBox="1">
              <a:spLocks noChangeArrowheads="1"/>
            </p:cNvSpPr>
            <p:nvPr/>
          </p:nvSpPr>
          <p:spPr bwMode="auto">
            <a:xfrm flipH="1">
              <a:off x="3619487" y="1502082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RP5</a:t>
              </a:r>
            </a:p>
          </p:txBody>
        </p:sp>
        <p:sp>
          <p:nvSpPr>
            <p:cNvPr id="1000" name="Text Box 73"/>
            <p:cNvSpPr txBox="1">
              <a:spLocks noChangeArrowheads="1"/>
            </p:cNvSpPr>
            <p:nvPr/>
          </p:nvSpPr>
          <p:spPr bwMode="auto">
            <a:xfrm flipH="1">
              <a:off x="3619487" y="1835460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RP6</a:t>
              </a:r>
            </a:p>
          </p:txBody>
        </p:sp>
        <p:sp>
          <p:nvSpPr>
            <p:cNvPr id="1001" name="Text Box 73"/>
            <p:cNvSpPr txBox="1">
              <a:spLocks noChangeArrowheads="1"/>
            </p:cNvSpPr>
            <p:nvPr/>
          </p:nvSpPr>
          <p:spPr bwMode="auto">
            <a:xfrm flipH="1">
              <a:off x="2952732" y="3557914"/>
              <a:ext cx="833448" cy="26161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TOTFED</a:t>
              </a:r>
            </a:p>
          </p:txBody>
        </p:sp>
        <p:grpSp>
          <p:nvGrpSpPr>
            <p:cNvPr id="10" name="Group 90"/>
            <p:cNvGrpSpPr>
              <a:grpSpLocks/>
            </p:cNvGrpSpPr>
            <p:nvPr/>
          </p:nvGrpSpPr>
          <p:grpSpPr bwMode="auto">
            <a:xfrm rot="5400000">
              <a:off x="3146410" y="2141850"/>
              <a:ext cx="612775" cy="222250"/>
              <a:chOff x="1668" y="1985"/>
              <a:chExt cx="386" cy="140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1003" name="Line 91"/>
              <p:cNvSpPr>
                <a:spLocks noChangeShapeType="1"/>
              </p:cNvSpPr>
              <p:nvPr/>
            </p:nvSpPr>
            <p:spPr bwMode="auto">
              <a:xfrm>
                <a:off x="1879" y="1985"/>
                <a:ext cx="175" cy="7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04" name="Line 92"/>
              <p:cNvSpPr>
                <a:spLocks noChangeShapeType="1"/>
              </p:cNvSpPr>
              <p:nvPr/>
            </p:nvSpPr>
            <p:spPr bwMode="auto">
              <a:xfrm flipV="1">
                <a:off x="1879" y="2058"/>
                <a:ext cx="175" cy="67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05" name="Line 93"/>
              <p:cNvSpPr>
                <a:spLocks noChangeShapeType="1"/>
              </p:cNvSpPr>
              <p:nvPr/>
            </p:nvSpPr>
            <p:spPr bwMode="auto">
              <a:xfrm flipV="1">
                <a:off x="1876" y="2056"/>
                <a:ext cx="173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06" name="Rectangle 94"/>
              <p:cNvSpPr>
                <a:spLocks noChangeArrowheads="1"/>
              </p:cNvSpPr>
              <p:nvPr/>
            </p:nvSpPr>
            <p:spPr bwMode="auto">
              <a:xfrm flipH="1">
                <a:off x="1807" y="1985"/>
                <a:ext cx="37" cy="140"/>
              </a:xfrm>
              <a:prstGeom prst="rect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07" name="Line 97"/>
              <p:cNvSpPr>
                <a:spLocks noChangeShapeType="1"/>
              </p:cNvSpPr>
              <p:nvPr/>
            </p:nvSpPr>
            <p:spPr bwMode="auto">
              <a:xfrm flipV="1">
                <a:off x="1668" y="1987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08" name="Line 98"/>
              <p:cNvSpPr>
                <a:spLocks noChangeShapeType="1"/>
              </p:cNvSpPr>
              <p:nvPr/>
            </p:nvSpPr>
            <p:spPr bwMode="auto">
              <a:xfrm flipV="1">
                <a:off x="1668" y="2022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09" name="Line 99"/>
              <p:cNvSpPr>
                <a:spLocks noChangeShapeType="1"/>
              </p:cNvSpPr>
              <p:nvPr/>
            </p:nvSpPr>
            <p:spPr bwMode="auto">
              <a:xfrm flipV="1">
                <a:off x="1668" y="2056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10" name="Line 100"/>
              <p:cNvSpPr>
                <a:spLocks noChangeShapeType="1"/>
              </p:cNvSpPr>
              <p:nvPr/>
            </p:nvSpPr>
            <p:spPr bwMode="auto">
              <a:xfrm flipV="1">
                <a:off x="1668" y="2091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11" name="Line 101"/>
              <p:cNvSpPr>
                <a:spLocks noChangeShapeType="1"/>
              </p:cNvSpPr>
              <p:nvPr/>
            </p:nvSpPr>
            <p:spPr bwMode="auto">
              <a:xfrm flipV="1">
                <a:off x="1668" y="2125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1012" name="Line 116"/>
            <p:cNvSpPr>
              <a:spLocks noChangeShapeType="1"/>
            </p:cNvSpPr>
            <p:nvPr/>
          </p:nvSpPr>
          <p:spPr bwMode="auto">
            <a:xfrm>
              <a:off x="3452799" y="2557780"/>
              <a:ext cx="0" cy="987425"/>
            </a:xfrm>
            <a:prstGeom prst="line">
              <a:avLst/>
            </a:prstGeom>
            <a:noFill/>
            <a:ln w="38100" cmpd="dbl">
              <a:solidFill>
                <a:schemeClr val="accent5">
                  <a:lumMod val="75000"/>
                </a:schemeClr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13" name="Text Box 157"/>
            <p:cNvSpPr txBox="1">
              <a:spLocks noChangeArrowheads="1"/>
            </p:cNvSpPr>
            <p:nvPr/>
          </p:nvSpPr>
          <p:spPr bwMode="auto">
            <a:xfrm flipH="1">
              <a:off x="3397236" y="2611760"/>
              <a:ext cx="3825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18</a:t>
              </a:r>
            </a:p>
          </p:txBody>
        </p:sp>
        <p:sp>
          <p:nvSpPr>
            <p:cNvPr id="1016" name="Line 996"/>
            <p:cNvSpPr>
              <a:spLocks noChangeShapeType="1"/>
            </p:cNvSpPr>
            <p:nvPr/>
          </p:nvSpPr>
          <p:spPr bwMode="auto">
            <a:xfrm flipH="1">
              <a:off x="2230413" y="2556197"/>
              <a:ext cx="944571" cy="1000134"/>
            </a:xfrm>
            <a:prstGeom prst="line">
              <a:avLst/>
            </a:prstGeom>
            <a:ln w="38100" cmpd="dbl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 type="none" w="sm" len="lg"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17" name="Text Box 157"/>
            <p:cNvSpPr txBox="1">
              <a:spLocks noChangeArrowheads="1"/>
            </p:cNvSpPr>
            <p:nvPr/>
          </p:nvSpPr>
          <p:spPr bwMode="auto">
            <a:xfrm flipH="1">
              <a:off x="1563657" y="2722886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12</a:t>
              </a:r>
            </a:p>
          </p:txBody>
        </p:sp>
        <p:sp>
          <p:nvSpPr>
            <p:cNvPr id="1020" name="Text Box 157"/>
            <p:cNvSpPr txBox="1">
              <a:spLocks noChangeArrowheads="1"/>
            </p:cNvSpPr>
            <p:nvPr/>
          </p:nvSpPr>
          <p:spPr bwMode="auto">
            <a:xfrm flipH="1">
              <a:off x="2452664" y="2722886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12</a:t>
              </a:r>
            </a:p>
          </p:txBody>
        </p:sp>
        <p:sp>
          <p:nvSpPr>
            <p:cNvPr id="1040" name="Text Box 32"/>
            <p:cNvSpPr txBox="1">
              <a:spLocks noChangeArrowheads="1"/>
            </p:cNvSpPr>
            <p:nvPr/>
          </p:nvSpPr>
          <p:spPr bwMode="auto">
            <a:xfrm flipH="1">
              <a:off x="6175385" y="1399069"/>
              <a:ext cx="60166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210</a:t>
              </a:r>
            </a:p>
          </p:txBody>
        </p:sp>
        <p:grpSp>
          <p:nvGrpSpPr>
            <p:cNvPr id="11" name="Group 90"/>
            <p:cNvGrpSpPr>
              <a:grpSpLocks/>
            </p:cNvGrpSpPr>
            <p:nvPr/>
          </p:nvGrpSpPr>
          <p:grpSpPr bwMode="auto">
            <a:xfrm rot="5400000">
              <a:off x="5980124" y="2137101"/>
              <a:ext cx="612775" cy="222250"/>
              <a:chOff x="1668" y="1985"/>
              <a:chExt cx="386" cy="140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1042" name="Line 91"/>
              <p:cNvSpPr>
                <a:spLocks noChangeShapeType="1"/>
              </p:cNvSpPr>
              <p:nvPr/>
            </p:nvSpPr>
            <p:spPr bwMode="auto">
              <a:xfrm>
                <a:off x="1879" y="1985"/>
                <a:ext cx="175" cy="7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43" name="Line 92"/>
              <p:cNvSpPr>
                <a:spLocks noChangeShapeType="1"/>
              </p:cNvSpPr>
              <p:nvPr/>
            </p:nvSpPr>
            <p:spPr bwMode="auto">
              <a:xfrm flipV="1">
                <a:off x="1879" y="2058"/>
                <a:ext cx="175" cy="67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44" name="Line 93"/>
              <p:cNvSpPr>
                <a:spLocks noChangeShapeType="1"/>
              </p:cNvSpPr>
              <p:nvPr/>
            </p:nvSpPr>
            <p:spPr bwMode="auto">
              <a:xfrm flipV="1">
                <a:off x="1876" y="2056"/>
                <a:ext cx="173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45" name="Rectangle 94"/>
              <p:cNvSpPr>
                <a:spLocks noChangeArrowheads="1"/>
              </p:cNvSpPr>
              <p:nvPr/>
            </p:nvSpPr>
            <p:spPr bwMode="auto">
              <a:xfrm flipH="1">
                <a:off x="1807" y="1985"/>
                <a:ext cx="37" cy="140"/>
              </a:xfrm>
              <a:prstGeom prst="rect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46" name="Line 97"/>
              <p:cNvSpPr>
                <a:spLocks noChangeShapeType="1"/>
              </p:cNvSpPr>
              <p:nvPr/>
            </p:nvSpPr>
            <p:spPr bwMode="auto">
              <a:xfrm flipV="1">
                <a:off x="1668" y="1987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47" name="Line 98"/>
              <p:cNvSpPr>
                <a:spLocks noChangeShapeType="1"/>
              </p:cNvSpPr>
              <p:nvPr/>
            </p:nvSpPr>
            <p:spPr bwMode="auto">
              <a:xfrm flipV="1">
                <a:off x="1668" y="2022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48" name="Line 99"/>
              <p:cNvSpPr>
                <a:spLocks noChangeShapeType="1"/>
              </p:cNvSpPr>
              <p:nvPr/>
            </p:nvSpPr>
            <p:spPr bwMode="auto">
              <a:xfrm flipV="1">
                <a:off x="1668" y="2056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49" name="Line 100"/>
              <p:cNvSpPr>
                <a:spLocks noChangeShapeType="1"/>
              </p:cNvSpPr>
              <p:nvPr/>
            </p:nvSpPr>
            <p:spPr bwMode="auto">
              <a:xfrm flipV="1">
                <a:off x="1668" y="2091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50" name="Line 101"/>
              <p:cNvSpPr>
                <a:spLocks noChangeShapeType="1"/>
              </p:cNvSpPr>
              <p:nvPr/>
            </p:nvSpPr>
            <p:spPr bwMode="auto">
              <a:xfrm flipV="1">
                <a:off x="1668" y="2125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1051" name="Text Box 157"/>
            <p:cNvSpPr txBox="1">
              <a:spLocks noChangeArrowheads="1"/>
            </p:cNvSpPr>
            <p:nvPr/>
          </p:nvSpPr>
          <p:spPr bwMode="auto">
            <a:xfrm flipH="1">
              <a:off x="5953134" y="2665740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18</a:t>
              </a:r>
            </a:p>
          </p:txBody>
        </p:sp>
        <p:sp>
          <p:nvSpPr>
            <p:cNvPr id="1054" name="Line 996"/>
            <p:cNvSpPr>
              <a:spLocks noChangeShapeType="1"/>
            </p:cNvSpPr>
            <p:nvPr/>
          </p:nvSpPr>
          <p:spPr bwMode="auto">
            <a:xfrm>
              <a:off x="6564327" y="2554614"/>
              <a:ext cx="833445" cy="1000134"/>
            </a:xfrm>
            <a:prstGeom prst="line">
              <a:avLst/>
            </a:prstGeom>
            <a:ln w="38100" cmpd="dbl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 type="none" w="sm" len="lg"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55" name="Text Box 73"/>
            <p:cNvSpPr txBox="1">
              <a:spLocks noChangeArrowheads="1"/>
            </p:cNvSpPr>
            <p:nvPr/>
          </p:nvSpPr>
          <p:spPr bwMode="auto">
            <a:xfrm flipH="1">
              <a:off x="5453065" y="1665605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RP1</a:t>
              </a:r>
            </a:p>
          </p:txBody>
        </p:sp>
        <p:sp>
          <p:nvSpPr>
            <p:cNvPr id="1056" name="Text Box 73"/>
            <p:cNvSpPr txBox="1">
              <a:spLocks noChangeArrowheads="1"/>
            </p:cNvSpPr>
            <p:nvPr/>
          </p:nvSpPr>
          <p:spPr bwMode="auto">
            <a:xfrm flipH="1">
              <a:off x="6230948" y="1641636"/>
              <a:ext cx="388942" cy="246221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Patch Panel</a:t>
              </a:r>
            </a:p>
          </p:txBody>
        </p:sp>
        <p:sp>
          <p:nvSpPr>
            <p:cNvPr id="1057" name="Text Box 73"/>
            <p:cNvSpPr txBox="1">
              <a:spLocks noChangeArrowheads="1"/>
            </p:cNvSpPr>
            <p:nvPr/>
          </p:nvSpPr>
          <p:spPr bwMode="auto">
            <a:xfrm flipH="1">
              <a:off x="5786444" y="1498916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RP2</a:t>
              </a:r>
            </a:p>
          </p:txBody>
        </p:sp>
        <p:sp>
          <p:nvSpPr>
            <p:cNvPr id="1058" name="Text Box 73"/>
            <p:cNvSpPr txBox="1">
              <a:spLocks noChangeArrowheads="1"/>
            </p:cNvSpPr>
            <p:nvPr/>
          </p:nvSpPr>
          <p:spPr bwMode="auto">
            <a:xfrm flipH="1">
              <a:off x="5786445" y="1832295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RP3</a:t>
              </a:r>
            </a:p>
          </p:txBody>
        </p:sp>
        <p:sp>
          <p:nvSpPr>
            <p:cNvPr id="1059" name="Text Box 73"/>
            <p:cNvSpPr txBox="1">
              <a:spLocks noChangeArrowheads="1"/>
            </p:cNvSpPr>
            <p:nvPr/>
          </p:nvSpPr>
          <p:spPr bwMode="auto">
            <a:xfrm flipH="1">
              <a:off x="7064393" y="1663017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RP4</a:t>
              </a:r>
            </a:p>
          </p:txBody>
        </p:sp>
        <p:sp>
          <p:nvSpPr>
            <p:cNvPr id="1060" name="Text Box 73"/>
            <p:cNvSpPr txBox="1">
              <a:spLocks noChangeArrowheads="1"/>
            </p:cNvSpPr>
            <p:nvPr/>
          </p:nvSpPr>
          <p:spPr bwMode="auto">
            <a:xfrm flipH="1">
              <a:off x="6731015" y="1498916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RP5</a:t>
              </a:r>
            </a:p>
          </p:txBody>
        </p:sp>
        <p:sp>
          <p:nvSpPr>
            <p:cNvPr id="1061" name="Text Box 73"/>
            <p:cNvSpPr txBox="1">
              <a:spLocks noChangeArrowheads="1"/>
            </p:cNvSpPr>
            <p:nvPr/>
          </p:nvSpPr>
          <p:spPr bwMode="auto">
            <a:xfrm flipH="1">
              <a:off x="6731015" y="1832294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RP6</a:t>
              </a:r>
            </a:p>
          </p:txBody>
        </p:sp>
        <p:sp>
          <p:nvSpPr>
            <p:cNvPr id="1062" name="Text Box 73"/>
            <p:cNvSpPr txBox="1">
              <a:spLocks noChangeArrowheads="1"/>
            </p:cNvSpPr>
            <p:nvPr/>
          </p:nvSpPr>
          <p:spPr bwMode="auto">
            <a:xfrm flipH="1">
              <a:off x="5897571" y="3554748"/>
              <a:ext cx="833448" cy="26161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TOTFED</a:t>
              </a:r>
            </a:p>
          </p:txBody>
        </p:sp>
        <p:sp>
          <p:nvSpPr>
            <p:cNvPr id="1063" name="Text Box 73"/>
            <p:cNvSpPr txBox="1">
              <a:spLocks noChangeArrowheads="1"/>
            </p:cNvSpPr>
            <p:nvPr/>
          </p:nvSpPr>
          <p:spPr bwMode="auto">
            <a:xfrm flipH="1">
              <a:off x="7064394" y="3554748"/>
              <a:ext cx="833448" cy="26161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TOTFED</a:t>
              </a:r>
            </a:p>
          </p:txBody>
        </p:sp>
        <p:sp>
          <p:nvSpPr>
            <p:cNvPr id="1064" name="Text Box 73"/>
            <p:cNvSpPr txBox="1">
              <a:spLocks noChangeArrowheads="1"/>
            </p:cNvSpPr>
            <p:nvPr/>
          </p:nvSpPr>
          <p:spPr bwMode="auto">
            <a:xfrm flipH="1">
              <a:off x="4397370" y="3922767"/>
              <a:ext cx="833448" cy="261610"/>
            </a:xfrm>
            <a:prstGeom prst="rect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FEC</a:t>
              </a:r>
            </a:p>
          </p:txBody>
        </p:sp>
        <p:grpSp>
          <p:nvGrpSpPr>
            <p:cNvPr id="12" name="Group 90"/>
            <p:cNvGrpSpPr>
              <a:grpSpLocks/>
            </p:cNvGrpSpPr>
            <p:nvPr/>
          </p:nvGrpSpPr>
          <p:grpSpPr bwMode="auto">
            <a:xfrm rot="5400000">
              <a:off x="6257938" y="2138684"/>
              <a:ext cx="612775" cy="222250"/>
              <a:chOff x="1668" y="1985"/>
              <a:chExt cx="386" cy="14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066" name="Line 91"/>
              <p:cNvSpPr>
                <a:spLocks noChangeShapeType="1"/>
              </p:cNvSpPr>
              <p:nvPr/>
            </p:nvSpPr>
            <p:spPr bwMode="auto">
              <a:xfrm>
                <a:off x="1879" y="1985"/>
                <a:ext cx="175" cy="7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67" name="Line 92"/>
              <p:cNvSpPr>
                <a:spLocks noChangeShapeType="1"/>
              </p:cNvSpPr>
              <p:nvPr/>
            </p:nvSpPr>
            <p:spPr bwMode="auto">
              <a:xfrm flipV="1">
                <a:off x="1879" y="2058"/>
                <a:ext cx="175" cy="67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68" name="Line 93"/>
              <p:cNvSpPr>
                <a:spLocks noChangeShapeType="1"/>
              </p:cNvSpPr>
              <p:nvPr/>
            </p:nvSpPr>
            <p:spPr bwMode="auto">
              <a:xfrm flipV="1">
                <a:off x="1876" y="2056"/>
                <a:ext cx="173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69" name="Rectangle 94"/>
              <p:cNvSpPr>
                <a:spLocks noChangeArrowheads="1"/>
              </p:cNvSpPr>
              <p:nvPr/>
            </p:nvSpPr>
            <p:spPr bwMode="auto">
              <a:xfrm flipH="1">
                <a:off x="1807" y="1985"/>
                <a:ext cx="37" cy="140"/>
              </a:xfrm>
              <a:prstGeom prst="rect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70" name="Line 97"/>
              <p:cNvSpPr>
                <a:spLocks noChangeShapeType="1"/>
              </p:cNvSpPr>
              <p:nvPr/>
            </p:nvSpPr>
            <p:spPr bwMode="auto">
              <a:xfrm flipV="1">
                <a:off x="1668" y="1987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71" name="Line 98"/>
              <p:cNvSpPr>
                <a:spLocks noChangeShapeType="1"/>
              </p:cNvSpPr>
              <p:nvPr/>
            </p:nvSpPr>
            <p:spPr bwMode="auto">
              <a:xfrm flipV="1">
                <a:off x="1668" y="2022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72" name="Line 99"/>
              <p:cNvSpPr>
                <a:spLocks noChangeShapeType="1"/>
              </p:cNvSpPr>
              <p:nvPr/>
            </p:nvSpPr>
            <p:spPr bwMode="auto">
              <a:xfrm flipV="1">
                <a:off x="1668" y="2056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73" name="Line 100"/>
              <p:cNvSpPr>
                <a:spLocks noChangeShapeType="1"/>
              </p:cNvSpPr>
              <p:nvPr/>
            </p:nvSpPr>
            <p:spPr bwMode="auto">
              <a:xfrm flipV="1">
                <a:off x="1668" y="2091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74" name="Line 101"/>
              <p:cNvSpPr>
                <a:spLocks noChangeShapeType="1"/>
              </p:cNvSpPr>
              <p:nvPr/>
            </p:nvSpPr>
            <p:spPr bwMode="auto">
              <a:xfrm flipV="1">
                <a:off x="1668" y="2125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1075" name="Line 116"/>
            <p:cNvSpPr>
              <a:spLocks noChangeShapeType="1"/>
            </p:cNvSpPr>
            <p:nvPr/>
          </p:nvSpPr>
          <p:spPr bwMode="auto">
            <a:xfrm>
              <a:off x="6286512" y="2554614"/>
              <a:ext cx="0" cy="987425"/>
            </a:xfrm>
            <a:prstGeom prst="line">
              <a:avLst/>
            </a:prstGeom>
            <a:noFill/>
            <a:ln w="38100" cmpd="dbl">
              <a:solidFill>
                <a:schemeClr val="accent5">
                  <a:lumMod val="75000"/>
                </a:schemeClr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76" name="Text Box 32"/>
            <p:cNvSpPr txBox="1">
              <a:spLocks noChangeArrowheads="1"/>
            </p:cNvSpPr>
            <p:nvPr/>
          </p:nvSpPr>
          <p:spPr bwMode="auto">
            <a:xfrm flipH="1">
              <a:off x="8397905" y="1400652"/>
              <a:ext cx="60166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220</a:t>
              </a:r>
            </a:p>
          </p:txBody>
        </p:sp>
        <p:grpSp>
          <p:nvGrpSpPr>
            <p:cNvPr id="13" name="Group 90"/>
            <p:cNvGrpSpPr>
              <a:grpSpLocks/>
            </p:cNvGrpSpPr>
            <p:nvPr/>
          </p:nvGrpSpPr>
          <p:grpSpPr bwMode="auto">
            <a:xfrm rot="5400000">
              <a:off x="8202644" y="2138684"/>
              <a:ext cx="612775" cy="222250"/>
              <a:chOff x="1668" y="1985"/>
              <a:chExt cx="386" cy="14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078" name="Line 91"/>
              <p:cNvSpPr>
                <a:spLocks noChangeShapeType="1"/>
              </p:cNvSpPr>
              <p:nvPr/>
            </p:nvSpPr>
            <p:spPr bwMode="auto">
              <a:xfrm>
                <a:off x="1879" y="1985"/>
                <a:ext cx="175" cy="7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79" name="Line 92"/>
              <p:cNvSpPr>
                <a:spLocks noChangeShapeType="1"/>
              </p:cNvSpPr>
              <p:nvPr/>
            </p:nvSpPr>
            <p:spPr bwMode="auto">
              <a:xfrm flipV="1">
                <a:off x="1879" y="2058"/>
                <a:ext cx="175" cy="67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80" name="Line 93"/>
              <p:cNvSpPr>
                <a:spLocks noChangeShapeType="1"/>
              </p:cNvSpPr>
              <p:nvPr/>
            </p:nvSpPr>
            <p:spPr bwMode="auto">
              <a:xfrm flipV="1">
                <a:off x="1876" y="2056"/>
                <a:ext cx="173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81" name="Rectangle 94"/>
              <p:cNvSpPr>
                <a:spLocks noChangeArrowheads="1"/>
              </p:cNvSpPr>
              <p:nvPr/>
            </p:nvSpPr>
            <p:spPr bwMode="auto">
              <a:xfrm flipH="1">
                <a:off x="1807" y="1985"/>
                <a:ext cx="37" cy="140"/>
              </a:xfrm>
              <a:prstGeom prst="rect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82" name="Line 97"/>
              <p:cNvSpPr>
                <a:spLocks noChangeShapeType="1"/>
              </p:cNvSpPr>
              <p:nvPr/>
            </p:nvSpPr>
            <p:spPr bwMode="auto">
              <a:xfrm flipV="1">
                <a:off x="1668" y="1987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83" name="Line 98"/>
              <p:cNvSpPr>
                <a:spLocks noChangeShapeType="1"/>
              </p:cNvSpPr>
              <p:nvPr/>
            </p:nvSpPr>
            <p:spPr bwMode="auto">
              <a:xfrm flipV="1">
                <a:off x="1668" y="2022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84" name="Line 99"/>
              <p:cNvSpPr>
                <a:spLocks noChangeShapeType="1"/>
              </p:cNvSpPr>
              <p:nvPr/>
            </p:nvSpPr>
            <p:spPr bwMode="auto">
              <a:xfrm flipV="1">
                <a:off x="1668" y="2056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85" name="Line 100"/>
              <p:cNvSpPr>
                <a:spLocks noChangeShapeType="1"/>
              </p:cNvSpPr>
              <p:nvPr/>
            </p:nvSpPr>
            <p:spPr bwMode="auto">
              <a:xfrm flipV="1">
                <a:off x="1668" y="2091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86" name="Line 101"/>
              <p:cNvSpPr>
                <a:spLocks noChangeShapeType="1"/>
              </p:cNvSpPr>
              <p:nvPr/>
            </p:nvSpPr>
            <p:spPr bwMode="auto">
              <a:xfrm flipV="1">
                <a:off x="1668" y="2125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2">
                    <a:lumMod val="40000"/>
                    <a:lumOff val="60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1087" name="Text Box 73"/>
            <p:cNvSpPr txBox="1">
              <a:spLocks noChangeArrowheads="1"/>
            </p:cNvSpPr>
            <p:nvPr/>
          </p:nvSpPr>
          <p:spPr bwMode="auto">
            <a:xfrm flipH="1">
              <a:off x="7675586" y="1667188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RP1</a:t>
              </a:r>
            </a:p>
          </p:txBody>
        </p:sp>
        <p:sp>
          <p:nvSpPr>
            <p:cNvPr id="1088" name="Text Box 73"/>
            <p:cNvSpPr txBox="1">
              <a:spLocks noChangeArrowheads="1"/>
            </p:cNvSpPr>
            <p:nvPr/>
          </p:nvSpPr>
          <p:spPr bwMode="auto">
            <a:xfrm flipH="1">
              <a:off x="8453468" y="1643219"/>
              <a:ext cx="388942" cy="246221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Patch Panel</a:t>
              </a:r>
            </a:p>
          </p:txBody>
        </p:sp>
        <p:sp>
          <p:nvSpPr>
            <p:cNvPr id="1089" name="Text Box 73"/>
            <p:cNvSpPr txBox="1">
              <a:spLocks noChangeArrowheads="1"/>
            </p:cNvSpPr>
            <p:nvPr/>
          </p:nvSpPr>
          <p:spPr bwMode="auto">
            <a:xfrm flipH="1">
              <a:off x="8008964" y="1500499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RP2</a:t>
              </a:r>
            </a:p>
          </p:txBody>
        </p:sp>
        <p:sp>
          <p:nvSpPr>
            <p:cNvPr id="1090" name="Text Box 73"/>
            <p:cNvSpPr txBox="1">
              <a:spLocks noChangeArrowheads="1"/>
            </p:cNvSpPr>
            <p:nvPr/>
          </p:nvSpPr>
          <p:spPr bwMode="auto">
            <a:xfrm flipH="1">
              <a:off x="8008964" y="1833877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RP3</a:t>
              </a:r>
            </a:p>
          </p:txBody>
        </p:sp>
        <p:sp>
          <p:nvSpPr>
            <p:cNvPr id="1091" name="Text Box 73"/>
            <p:cNvSpPr txBox="1">
              <a:spLocks noChangeArrowheads="1"/>
            </p:cNvSpPr>
            <p:nvPr/>
          </p:nvSpPr>
          <p:spPr bwMode="auto">
            <a:xfrm flipH="1">
              <a:off x="9286913" y="1664600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RP4</a:t>
              </a:r>
            </a:p>
          </p:txBody>
        </p:sp>
        <p:sp>
          <p:nvSpPr>
            <p:cNvPr id="1092" name="Text Box 73"/>
            <p:cNvSpPr txBox="1">
              <a:spLocks noChangeArrowheads="1"/>
            </p:cNvSpPr>
            <p:nvPr/>
          </p:nvSpPr>
          <p:spPr bwMode="auto">
            <a:xfrm flipH="1">
              <a:off x="8953535" y="1500499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RP5</a:t>
              </a:r>
            </a:p>
          </p:txBody>
        </p:sp>
        <p:sp>
          <p:nvSpPr>
            <p:cNvPr id="1093" name="Text Box 73"/>
            <p:cNvSpPr txBox="1">
              <a:spLocks noChangeArrowheads="1"/>
            </p:cNvSpPr>
            <p:nvPr/>
          </p:nvSpPr>
          <p:spPr bwMode="auto">
            <a:xfrm flipH="1">
              <a:off x="8953535" y="1833877"/>
              <a:ext cx="333379" cy="169277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US" sz="5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RP6</a:t>
              </a:r>
            </a:p>
          </p:txBody>
        </p:sp>
        <p:sp>
          <p:nvSpPr>
            <p:cNvPr id="1094" name="Text Box 73"/>
            <p:cNvSpPr txBox="1">
              <a:spLocks noChangeArrowheads="1"/>
            </p:cNvSpPr>
            <p:nvPr/>
          </p:nvSpPr>
          <p:spPr bwMode="auto">
            <a:xfrm flipH="1">
              <a:off x="8286780" y="3556331"/>
              <a:ext cx="833448" cy="26161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TOTFED</a:t>
              </a:r>
            </a:p>
          </p:txBody>
        </p:sp>
        <p:grpSp>
          <p:nvGrpSpPr>
            <p:cNvPr id="14" name="Group 90"/>
            <p:cNvGrpSpPr>
              <a:grpSpLocks/>
            </p:cNvGrpSpPr>
            <p:nvPr/>
          </p:nvGrpSpPr>
          <p:grpSpPr bwMode="auto">
            <a:xfrm rot="5400000">
              <a:off x="8480458" y="2140267"/>
              <a:ext cx="612775" cy="222250"/>
              <a:chOff x="1668" y="1985"/>
              <a:chExt cx="386" cy="140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1096" name="Line 91"/>
              <p:cNvSpPr>
                <a:spLocks noChangeShapeType="1"/>
              </p:cNvSpPr>
              <p:nvPr/>
            </p:nvSpPr>
            <p:spPr bwMode="auto">
              <a:xfrm>
                <a:off x="1879" y="1985"/>
                <a:ext cx="175" cy="7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97" name="Line 92"/>
              <p:cNvSpPr>
                <a:spLocks noChangeShapeType="1"/>
              </p:cNvSpPr>
              <p:nvPr/>
            </p:nvSpPr>
            <p:spPr bwMode="auto">
              <a:xfrm flipV="1">
                <a:off x="1879" y="2058"/>
                <a:ext cx="175" cy="67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98" name="Line 93"/>
              <p:cNvSpPr>
                <a:spLocks noChangeShapeType="1"/>
              </p:cNvSpPr>
              <p:nvPr/>
            </p:nvSpPr>
            <p:spPr bwMode="auto">
              <a:xfrm flipV="1">
                <a:off x="1876" y="2056"/>
                <a:ext cx="173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099" name="Rectangle 94"/>
              <p:cNvSpPr>
                <a:spLocks noChangeArrowheads="1"/>
              </p:cNvSpPr>
              <p:nvPr/>
            </p:nvSpPr>
            <p:spPr bwMode="auto">
              <a:xfrm flipH="1">
                <a:off x="1807" y="1985"/>
                <a:ext cx="37" cy="140"/>
              </a:xfrm>
              <a:prstGeom prst="rect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100" name="Line 97"/>
              <p:cNvSpPr>
                <a:spLocks noChangeShapeType="1"/>
              </p:cNvSpPr>
              <p:nvPr/>
            </p:nvSpPr>
            <p:spPr bwMode="auto">
              <a:xfrm flipV="1">
                <a:off x="1668" y="1987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101" name="Line 98"/>
              <p:cNvSpPr>
                <a:spLocks noChangeShapeType="1"/>
              </p:cNvSpPr>
              <p:nvPr/>
            </p:nvSpPr>
            <p:spPr bwMode="auto">
              <a:xfrm flipV="1">
                <a:off x="1668" y="2022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102" name="Line 99"/>
              <p:cNvSpPr>
                <a:spLocks noChangeShapeType="1"/>
              </p:cNvSpPr>
              <p:nvPr/>
            </p:nvSpPr>
            <p:spPr bwMode="auto">
              <a:xfrm flipV="1">
                <a:off x="1668" y="2056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103" name="Line 100"/>
              <p:cNvSpPr>
                <a:spLocks noChangeShapeType="1"/>
              </p:cNvSpPr>
              <p:nvPr/>
            </p:nvSpPr>
            <p:spPr bwMode="auto">
              <a:xfrm flipV="1">
                <a:off x="1668" y="2091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104" name="Line 101"/>
              <p:cNvSpPr>
                <a:spLocks noChangeShapeType="1"/>
              </p:cNvSpPr>
              <p:nvPr/>
            </p:nvSpPr>
            <p:spPr bwMode="auto">
              <a:xfrm flipV="1">
                <a:off x="1668" y="2125"/>
                <a:ext cx="104" cy="0"/>
              </a:xfrm>
              <a:prstGeom prst="line">
                <a:avLst/>
              </a:prstGeom>
              <a:grp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 type="none" w="sm" len="lg"/>
              </a:ln>
              <a:effectLst/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1105" name="Line 116"/>
            <p:cNvSpPr>
              <a:spLocks noChangeShapeType="1"/>
            </p:cNvSpPr>
            <p:nvPr/>
          </p:nvSpPr>
          <p:spPr bwMode="auto">
            <a:xfrm>
              <a:off x="8786847" y="2556197"/>
              <a:ext cx="0" cy="987425"/>
            </a:xfrm>
            <a:prstGeom prst="line">
              <a:avLst/>
            </a:prstGeom>
            <a:noFill/>
            <a:ln w="38100" cmpd="dbl">
              <a:solidFill>
                <a:schemeClr val="accent5">
                  <a:lumMod val="75000"/>
                </a:schemeClr>
              </a:solidFill>
              <a:miter lim="800000"/>
              <a:headEnd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106" name="Text Box 157"/>
            <p:cNvSpPr txBox="1">
              <a:spLocks noChangeArrowheads="1"/>
            </p:cNvSpPr>
            <p:nvPr/>
          </p:nvSpPr>
          <p:spPr bwMode="auto">
            <a:xfrm flipH="1">
              <a:off x="8731284" y="2610177"/>
              <a:ext cx="3825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18</a:t>
              </a:r>
            </a:p>
          </p:txBody>
        </p:sp>
        <p:sp>
          <p:nvSpPr>
            <p:cNvPr id="1109" name="Line 996"/>
            <p:cNvSpPr>
              <a:spLocks noChangeShapeType="1"/>
            </p:cNvSpPr>
            <p:nvPr/>
          </p:nvSpPr>
          <p:spPr bwMode="auto">
            <a:xfrm flipH="1">
              <a:off x="7564461" y="2554614"/>
              <a:ext cx="944571" cy="1000134"/>
            </a:xfrm>
            <a:prstGeom prst="line">
              <a:avLst/>
            </a:prstGeom>
            <a:ln w="38100" cmpd="dbl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 type="none" w="sm" len="lg"/>
              <a:tailEnd type="triangle" w="sm" len="lg"/>
            </a:ln>
            <a:effectLst/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1116" name="Straight Arrow Connector 1115"/>
            <p:cNvCxnSpPr>
              <a:stCxn id="967" idx="0"/>
              <a:endCxn id="1064" idx="2"/>
            </p:cNvCxnSpPr>
            <p:nvPr/>
          </p:nvCxnSpPr>
          <p:spPr bwMode="auto">
            <a:xfrm rot="5400000" flipH="1" flipV="1">
              <a:off x="4670584" y="4327887"/>
              <a:ext cx="287020" cy="158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sp>
          <p:nvSpPr>
            <p:cNvPr id="1119" name="Text Box 32"/>
            <p:cNvSpPr txBox="1">
              <a:spLocks noChangeArrowheads="1"/>
            </p:cNvSpPr>
            <p:nvPr/>
          </p:nvSpPr>
          <p:spPr bwMode="auto">
            <a:xfrm flipH="1">
              <a:off x="1935535" y="1310744"/>
              <a:ext cx="5584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4-5</a:t>
              </a:r>
            </a:p>
          </p:txBody>
        </p:sp>
        <p:sp>
          <p:nvSpPr>
            <p:cNvPr id="1120" name="Text Box 32"/>
            <p:cNvSpPr txBox="1">
              <a:spLocks noChangeArrowheads="1"/>
            </p:cNvSpPr>
            <p:nvPr/>
          </p:nvSpPr>
          <p:spPr bwMode="auto">
            <a:xfrm flipH="1">
              <a:off x="7269583" y="1255181"/>
              <a:ext cx="5584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5-6</a:t>
              </a:r>
            </a:p>
          </p:txBody>
        </p:sp>
        <p:sp>
          <p:nvSpPr>
            <p:cNvPr id="379" name="Text Box 157"/>
            <p:cNvSpPr txBox="1">
              <a:spLocks noChangeArrowheads="1"/>
            </p:cNvSpPr>
            <p:nvPr/>
          </p:nvSpPr>
          <p:spPr bwMode="auto">
            <a:xfrm flipH="1">
              <a:off x="6897705" y="2706681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12</a:t>
              </a:r>
            </a:p>
          </p:txBody>
        </p:sp>
        <p:sp>
          <p:nvSpPr>
            <p:cNvPr id="380" name="Text Box 157"/>
            <p:cNvSpPr txBox="1">
              <a:spLocks noChangeArrowheads="1"/>
            </p:cNvSpPr>
            <p:nvPr/>
          </p:nvSpPr>
          <p:spPr bwMode="auto">
            <a:xfrm flipH="1">
              <a:off x="7675587" y="2706681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12</a:t>
              </a:r>
            </a:p>
          </p:txBody>
        </p:sp>
        <p:cxnSp>
          <p:nvCxnSpPr>
            <p:cNvPr id="390" name="Elbow Connector 389"/>
            <p:cNvCxnSpPr>
              <a:stCxn id="1064" idx="3"/>
              <a:endCxn id="965" idx="2"/>
            </p:cNvCxnSpPr>
            <p:nvPr/>
          </p:nvCxnSpPr>
          <p:spPr bwMode="auto">
            <a:xfrm rot="10800000">
              <a:off x="980248" y="3817942"/>
              <a:ext cx="3417123" cy="235631"/>
            </a:xfrm>
            <a:prstGeom prst="bentConnector2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392" name="Elbow Connector 389"/>
            <p:cNvCxnSpPr>
              <a:stCxn id="1064" idx="3"/>
              <a:endCxn id="966" idx="2"/>
            </p:cNvCxnSpPr>
            <p:nvPr/>
          </p:nvCxnSpPr>
          <p:spPr bwMode="auto">
            <a:xfrm rot="10800000">
              <a:off x="2147070" y="3817942"/>
              <a:ext cx="2250300" cy="235631"/>
            </a:xfrm>
            <a:prstGeom prst="bentConnector2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395" name="Elbow Connector 389"/>
            <p:cNvCxnSpPr>
              <a:stCxn id="1064" idx="3"/>
              <a:endCxn id="1001" idx="2"/>
            </p:cNvCxnSpPr>
            <p:nvPr/>
          </p:nvCxnSpPr>
          <p:spPr bwMode="auto">
            <a:xfrm rot="10800000">
              <a:off x="3369456" y="3819524"/>
              <a:ext cx="1027914" cy="234048"/>
            </a:xfrm>
            <a:prstGeom prst="bentConnector2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399" name="Elbow Connector 389"/>
            <p:cNvCxnSpPr>
              <a:stCxn id="1064" idx="1"/>
              <a:endCxn id="1062" idx="2"/>
            </p:cNvCxnSpPr>
            <p:nvPr/>
          </p:nvCxnSpPr>
          <p:spPr bwMode="auto">
            <a:xfrm flipV="1">
              <a:off x="5230818" y="3816358"/>
              <a:ext cx="1083477" cy="237214"/>
            </a:xfrm>
            <a:prstGeom prst="bentConnector2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403" name="Elbow Connector 389"/>
            <p:cNvCxnSpPr>
              <a:stCxn id="1064" idx="1"/>
              <a:endCxn id="1063" idx="2"/>
            </p:cNvCxnSpPr>
            <p:nvPr/>
          </p:nvCxnSpPr>
          <p:spPr bwMode="auto">
            <a:xfrm flipV="1">
              <a:off x="5230818" y="3816358"/>
              <a:ext cx="2250300" cy="237214"/>
            </a:xfrm>
            <a:prstGeom prst="bentConnector2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406" name="Elbow Connector 389"/>
            <p:cNvCxnSpPr>
              <a:stCxn id="1064" idx="1"/>
              <a:endCxn id="1094" idx="2"/>
            </p:cNvCxnSpPr>
            <p:nvPr/>
          </p:nvCxnSpPr>
          <p:spPr bwMode="auto">
            <a:xfrm flipV="1">
              <a:off x="5230818" y="3817941"/>
              <a:ext cx="3472686" cy="235631"/>
            </a:xfrm>
            <a:prstGeom prst="bentConnector2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426" name="Elbow Connector 389"/>
            <p:cNvCxnSpPr>
              <a:stCxn id="1064" idx="0"/>
              <a:endCxn id="1006" idx="0"/>
            </p:cNvCxnSpPr>
            <p:nvPr/>
          </p:nvCxnSpPr>
          <p:spPr bwMode="auto">
            <a:xfrm rot="16200000" flipV="1">
              <a:off x="3325935" y="2434607"/>
              <a:ext cx="1726148" cy="1250171"/>
            </a:xfrm>
            <a:prstGeom prst="bentConnector2">
              <a:avLst/>
            </a:prstGeom>
            <a:solidFill>
              <a:schemeClr val="accent1"/>
            </a:solidFill>
            <a:ln w="25400" cap="flat" cmpd="dbl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429" name="Elbow Connector 389"/>
            <p:cNvCxnSpPr>
              <a:stCxn id="1064" idx="0"/>
              <a:endCxn id="1045" idx="2"/>
            </p:cNvCxnSpPr>
            <p:nvPr/>
          </p:nvCxnSpPr>
          <p:spPr bwMode="auto">
            <a:xfrm rot="5400000" flipH="1" flipV="1">
              <a:off x="4629292" y="2376673"/>
              <a:ext cx="1730897" cy="1361293"/>
            </a:xfrm>
            <a:prstGeom prst="bentConnector2">
              <a:avLst/>
            </a:prstGeom>
            <a:solidFill>
              <a:schemeClr val="accent1"/>
            </a:solidFill>
            <a:ln w="25400" cap="flat" cmpd="dbl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437" name="Elbow Connector 389"/>
            <p:cNvCxnSpPr>
              <a:stCxn id="1064" idx="0"/>
              <a:endCxn id="1081" idx="2"/>
            </p:cNvCxnSpPr>
            <p:nvPr/>
          </p:nvCxnSpPr>
          <p:spPr bwMode="auto">
            <a:xfrm rot="5400000" flipH="1" flipV="1">
              <a:off x="5741343" y="1266204"/>
              <a:ext cx="1729314" cy="3583813"/>
            </a:xfrm>
            <a:prstGeom prst="bentConnector2">
              <a:avLst/>
            </a:prstGeom>
            <a:solidFill>
              <a:schemeClr val="accent1"/>
            </a:solidFill>
            <a:ln w="25400" cap="flat" cmpd="dbl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cxnSp>
          <p:nvCxnSpPr>
            <p:cNvPr id="440" name="Elbow Connector 389"/>
            <p:cNvCxnSpPr>
              <a:stCxn id="1064" idx="0"/>
              <a:endCxn id="972" idx="0"/>
            </p:cNvCxnSpPr>
            <p:nvPr/>
          </p:nvCxnSpPr>
          <p:spPr bwMode="auto">
            <a:xfrm rot="16200000" flipV="1">
              <a:off x="2213886" y="1322558"/>
              <a:ext cx="1727728" cy="3472689"/>
            </a:xfrm>
            <a:prstGeom prst="bentConnector2">
              <a:avLst/>
            </a:prstGeom>
            <a:solidFill>
              <a:schemeClr val="accent1"/>
            </a:solidFill>
            <a:ln w="25400" cap="flat" cmpd="dbl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sm" len="lg"/>
            </a:ln>
            <a:effectLst/>
          </p:spPr>
        </p:cxnSp>
        <p:grpSp>
          <p:nvGrpSpPr>
            <p:cNvPr id="452" name="Group 451"/>
            <p:cNvGrpSpPr/>
            <p:nvPr/>
          </p:nvGrpSpPr>
          <p:grpSpPr>
            <a:xfrm>
              <a:off x="4845166" y="2884229"/>
              <a:ext cx="102955" cy="154813"/>
              <a:chOff x="4845166" y="2884229"/>
              <a:chExt cx="102955" cy="154813"/>
            </a:xfrm>
          </p:grpSpPr>
          <p:sp>
            <p:nvSpPr>
              <p:cNvPr id="443" name="Oval 994"/>
              <p:cNvSpPr>
                <a:spLocks noChangeArrowheads="1"/>
              </p:cNvSpPr>
              <p:nvPr/>
            </p:nvSpPr>
            <p:spPr bwMode="auto">
              <a:xfrm rot="5065707">
                <a:off x="4843132" y="2935639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44" name="Oval 995"/>
              <p:cNvSpPr>
                <a:spLocks noChangeArrowheads="1"/>
              </p:cNvSpPr>
              <p:nvPr/>
            </p:nvSpPr>
            <p:spPr bwMode="auto">
              <a:xfrm rot="5065707">
                <a:off x="4844717" y="2886263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445" name="Text Box 157"/>
            <p:cNvSpPr txBox="1">
              <a:spLocks noChangeArrowheads="1"/>
            </p:cNvSpPr>
            <p:nvPr/>
          </p:nvSpPr>
          <p:spPr bwMode="auto">
            <a:xfrm flipH="1">
              <a:off x="4786311" y="2698101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32</a:t>
              </a:r>
            </a:p>
          </p:txBody>
        </p:sp>
        <p:grpSp>
          <p:nvGrpSpPr>
            <p:cNvPr id="453" name="Group 452"/>
            <p:cNvGrpSpPr/>
            <p:nvPr/>
          </p:nvGrpSpPr>
          <p:grpSpPr>
            <a:xfrm>
              <a:off x="3460970" y="2817807"/>
              <a:ext cx="102955" cy="154813"/>
              <a:chOff x="4845166" y="2884229"/>
              <a:chExt cx="102955" cy="154813"/>
            </a:xfrm>
          </p:grpSpPr>
          <p:sp>
            <p:nvSpPr>
              <p:cNvPr id="454" name="Oval 994"/>
              <p:cNvSpPr>
                <a:spLocks noChangeArrowheads="1"/>
              </p:cNvSpPr>
              <p:nvPr/>
            </p:nvSpPr>
            <p:spPr bwMode="auto">
              <a:xfrm rot="5065707">
                <a:off x="4843132" y="2935639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55" name="Oval 995"/>
              <p:cNvSpPr>
                <a:spLocks noChangeArrowheads="1"/>
              </p:cNvSpPr>
              <p:nvPr/>
            </p:nvSpPr>
            <p:spPr bwMode="auto">
              <a:xfrm rot="5065707">
                <a:off x="4844717" y="2886263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456" name="Group 455"/>
            <p:cNvGrpSpPr/>
            <p:nvPr/>
          </p:nvGrpSpPr>
          <p:grpSpPr>
            <a:xfrm>
              <a:off x="849509" y="2817807"/>
              <a:ext cx="102955" cy="154813"/>
              <a:chOff x="4845166" y="2884229"/>
              <a:chExt cx="102955" cy="154813"/>
            </a:xfrm>
          </p:grpSpPr>
          <p:sp>
            <p:nvSpPr>
              <p:cNvPr id="457" name="Oval 994"/>
              <p:cNvSpPr>
                <a:spLocks noChangeArrowheads="1"/>
              </p:cNvSpPr>
              <p:nvPr/>
            </p:nvSpPr>
            <p:spPr bwMode="auto">
              <a:xfrm rot="5065707">
                <a:off x="4843132" y="2935639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58" name="Oval 995"/>
              <p:cNvSpPr>
                <a:spLocks noChangeArrowheads="1"/>
              </p:cNvSpPr>
              <p:nvPr/>
            </p:nvSpPr>
            <p:spPr bwMode="auto">
              <a:xfrm rot="5065707">
                <a:off x="4844717" y="2886263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459" name="Group 458"/>
            <p:cNvGrpSpPr/>
            <p:nvPr/>
          </p:nvGrpSpPr>
          <p:grpSpPr>
            <a:xfrm>
              <a:off x="6175386" y="2817807"/>
              <a:ext cx="102955" cy="154813"/>
              <a:chOff x="4845166" y="2884229"/>
              <a:chExt cx="102955" cy="154813"/>
            </a:xfrm>
          </p:grpSpPr>
          <p:sp>
            <p:nvSpPr>
              <p:cNvPr id="460" name="Oval 994"/>
              <p:cNvSpPr>
                <a:spLocks noChangeArrowheads="1"/>
              </p:cNvSpPr>
              <p:nvPr/>
            </p:nvSpPr>
            <p:spPr bwMode="auto">
              <a:xfrm rot="5065707">
                <a:off x="4843132" y="2935639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61" name="Oval 995"/>
              <p:cNvSpPr>
                <a:spLocks noChangeArrowheads="1"/>
              </p:cNvSpPr>
              <p:nvPr/>
            </p:nvSpPr>
            <p:spPr bwMode="auto">
              <a:xfrm rot="5065707">
                <a:off x="4844717" y="2886263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462" name="Group 461"/>
            <p:cNvGrpSpPr/>
            <p:nvPr/>
          </p:nvGrpSpPr>
          <p:grpSpPr>
            <a:xfrm>
              <a:off x="8786847" y="2817807"/>
              <a:ext cx="102955" cy="154813"/>
              <a:chOff x="4845166" y="2884229"/>
              <a:chExt cx="102955" cy="154813"/>
            </a:xfrm>
          </p:grpSpPr>
          <p:sp>
            <p:nvSpPr>
              <p:cNvPr id="463" name="Oval 994"/>
              <p:cNvSpPr>
                <a:spLocks noChangeArrowheads="1"/>
              </p:cNvSpPr>
              <p:nvPr/>
            </p:nvSpPr>
            <p:spPr bwMode="auto">
              <a:xfrm rot="5065707">
                <a:off x="4843132" y="2935639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64" name="Oval 995"/>
              <p:cNvSpPr>
                <a:spLocks noChangeArrowheads="1"/>
              </p:cNvSpPr>
              <p:nvPr/>
            </p:nvSpPr>
            <p:spPr bwMode="auto">
              <a:xfrm rot="5065707">
                <a:off x="4844717" y="2886263"/>
                <a:ext cx="105437" cy="101370"/>
              </a:xfrm>
              <a:prstGeom prst="ellipse">
                <a:avLst/>
              </a:prstGeom>
              <a:noFill/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466" name="Oval 994"/>
            <p:cNvSpPr>
              <a:spLocks noChangeArrowheads="1"/>
            </p:cNvSpPr>
            <p:nvPr/>
          </p:nvSpPr>
          <p:spPr bwMode="auto">
            <a:xfrm rot="5065707">
              <a:off x="2622200" y="2924780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67" name="Oval 995"/>
            <p:cNvSpPr>
              <a:spLocks noChangeArrowheads="1"/>
            </p:cNvSpPr>
            <p:nvPr/>
          </p:nvSpPr>
          <p:spPr bwMode="auto">
            <a:xfrm rot="5065707">
              <a:off x="2674468" y="2875404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68" name="Oval 994"/>
            <p:cNvSpPr>
              <a:spLocks noChangeArrowheads="1"/>
            </p:cNvSpPr>
            <p:nvPr/>
          </p:nvSpPr>
          <p:spPr bwMode="auto">
            <a:xfrm rot="5065707">
              <a:off x="1566502" y="2880075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69" name="Oval 994"/>
            <p:cNvSpPr>
              <a:spLocks noChangeArrowheads="1"/>
            </p:cNvSpPr>
            <p:nvPr/>
          </p:nvSpPr>
          <p:spPr bwMode="auto">
            <a:xfrm rot="5065707">
              <a:off x="1622066" y="2935638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0" name="Oval 994"/>
            <p:cNvSpPr>
              <a:spLocks noChangeArrowheads="1"/>
            </p:cNvSpPr>
            <p:nvPr/>
          </p:nvSpPr>
          <p:spPr bwMode="auto">
            <a:xfrm rot="5065707">
              <a:off x="7956247" y="2935638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1" name="Oval 995"/>
            <p:cNvSpPr>
              <a:spLocks noChangeArrowheads="1"/>
            </p:cNvSpPr>
            <p:nvPr/>
          </p:nvSpPr>
          <p:spPr bwMode="auto">
            <a:xfrm rot="5065707">
              <a:off x="8008515" y="2886262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2" name="Oval 994"/>
            <p:cNvSpPr>
              <a:spLocks noChangeArrowheads="1"/>
            </p:cNvSpPr>
            <p:nvPr/>
          </p:nvSpPr>
          <p:spPr bwMode="auto">
            <a:xfrm rot="5065707">
              <a:off x="6900549" y="2890933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3" name="Oval 994"/>
            <p:cNvSpPr>
              <a:spLocks noChangeArrowheads="1"/>
            </p:cNvSpPr>
            <p:nvPr/>
          </p:nvSpPr>
          <p:spPr bwMode="auto">
            <a:xfrm rot="5065707">
              <a:off x="6956113" y="2946496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4" name="Oval 994"/>
            <p:cNvSpPr>
              <a:spLocks noChangeArrowheads="1"/>
            </p:cNvSpPr>
            <p:nvPr/>
          </p:nvSpPr>
          <p:spPr bwMode="auto">
            <a:xfrm rot="5065707">
              <a:off x="7178366" y="2213320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5" name="Oval 994"/>
            <p:cNvSpPr>
              <a:spLocks noChangeArrowheads="1"/>
            </p:cNvSpPr>
            <p:nvPr/>
          </p:nvSpPr>
          <p:spPr bwMode="auto">
            <a:xfrm rot="5065707">
              <a:off x="7233929" y="2213318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6" name="Text Box 157"/>
            <p:cNvSpPr txBox="1">
              <a:spLocks noChangeArrowheads="1"/>
            </p:cNvSpPr>
            <p:nvPr/>
          </p:nvSpPr>
          <p:spPr bwMode="auto">
            <a:xfrm flipH="1">
              <a:off x="7286646" y="2151051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8</a:t>
              </a:r>
            </a:p>
          </p:txBody>
        </p:sp>
        <p:sp>
          <p:nvSpPr>
            <p:cNvPr id="477" name="Oval 994"/>
            <p:cNvSpPr>
              <a:spLocks noChangeArrowheads="1"/>
            </p:cNvSpPr>
            <p:nvPr/>
          </p:nvSpPr>
          <p:spPr bwMode="auto">
            <a:xfrm rot="5065707">
              <a:off x="5289224" y="2213320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8" name="Oval 994"/>
            <p:cNvSpPr>
              <a:spLocks noChangeArrowheads="1"/>
            </p:cNvSpPr>
            <p:nvPr/>
          </p:nvSpPr>
          <p:spPr bwMode="auto">
            <a:xfrm rot="5065707">
              <a:off x="5344787" y="2213318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79" name="Text Box 157"/>
            <p:cNvSpPr txBox="1">
              <a:spLocks noChangeArrowheads="1"/>
            </p:cNvSpPr>
            <p:nvPr/>
          </p:nvSpPr>
          <p:spPr bwMode="auto">
            <a:xfrm flipH="1">
              <a:off x="5008563" y="2151051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16</a:t>
              </a:r>
            </a:p>
          </p:txBody>
        </p:sp>
        <p:sp>
          <p:nvSpPr>
            <p:cNvPr id="480" name="Oval 994"/>
            <p:cNvSpPr>
              <a:spLocks noChangeArrowheads="1"/>
            </p:cNvSpPr>
            <p:nvPr/>
          </p:nvSpPr>
          <p:spPr bwMode="auto">
            <a:xfrm rot="5065707">
              <a:off x="2011007" y="2213320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81" name="Oval 994"/>
            <p:cNvSpPr>
              <a:spLocks noChangeArrowheads="1"/>
            </p:cNvSpPr>
            <p:nvPr/>
          </p:nvSpPr>
          <p:spPr bwMode="auto">
            <a:xfrm rot="5065707">
              <a:off x="2066570" y="2213318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82" name="Text Box 157"/>
            <p:cNvSpPr txBox="1">
              <a:spLocks noChangeArrowheads="1"/>
            </p:cNvSpPr>
            <p:nvPr/>
          </p:nvSpPr>
          <p:spPr bwMode="auto">
            <a:xfrm flipH="1">
              <a:off x="2119287" y="2151051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8</a:t>
              </a:r>
            </a:p>
          </p:txBody>
        </p:sp>
        <p:sp>
          <p:nvSpPr>
            <p:cNvPr id="483" name="Oval 994"/>
            <p:cNvSpPr>
              <a:spLocks noChangeArrowheads="1"/>
            </p:cNvSpPr>
            <p:nvPr/>
          </p:nvSpPr>
          <p:spPr bwMode="auto">
            <a:xfrm rot="5065707">
              <a:off x="4011275" y="2213320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84" name="Oval 994"/>
            <p:cNvSpPr>
              <a:spLocks noChangeArrowheads="1"/>
            </p:cNvSpPr>
            <p:nvPr/>
          </p:nvSpPr>
          <p:spPr bwMode="auto">
            <a:xfrm rot="5065707">
              <a:off x="4066838" y="2213318"/>
              <a:ext cx="105437" cy="101370"/>
            </a:xfrm>
            <a:prstGeom prst="ellipse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85" name="Text Box 157"/>
            <p:cNvSpPr txBox="1">
              <a:spLocks noChangeArrowheads="1"/>
            </p:cNvSpPr>
            <p:nvPr/>
          </p:nvSpPr>
          <p:spPr bwMode="auto">
            <a:xfrm flipH="1">
              <a:off x="4119555" y="2151051"/>
              <a:ext cx="38894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16</a:t>
              </a:r>
            </a:p>
          </p:txBody>
        </p:sp>
        <p:sp>
          <p:nvSpPr>
            <p:cNvPr id="492" name="Text Box 32"/>
            <p:cNvSpPr txBox="1">
              <a:spLocks noChangeArrowheads="1"/>
            </p:cNvSpPr>
            <p:nvPr/>
          </p:nvSpPr>
          <p:spPr bwMode="auto">
            <a:xfrm flipH="1">
              <a:off x="1897035" y="3238342"/>
              <a:ext cx="5556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Trigg</a:t>
              </a:r>
            </a:p>
          </p:txBody>
        </p:sp>
        <p:sp>
          <p:nvSpPr>
            <p:cNvPr id="493" name="Text Box 32"/>
            <p:cNvSpPr txBox="1">
              <a:spLocks noChangeArrowheads="1"/>
            </p:cNvSpPr>
            <p:nvPr/>
          </p:nvSpPr>
          <p:spPr bwMode="auto">
            <a:xfrm flipH="1">
              <a:off x="452395" y="3349468"/>
              <a:ext cx="5556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5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Data</a:t>
              </a:r>
            </a:p>
          </p:txBody>
        </p:sp>
        <p:sp>
          <p:nvSpPr>
            <p:cNvPr id="494" name="Text Box 32"/>
            <p:cNvSpPr txBox="1">
              <a:spLocks noChangeArrowheads="1"/>
            </p:cNvSpPr>
            <p:nvPr/>
          </p:nvSpPr>
          <p:spPr bwMode="auto">
            <a:xfrm flipH="1">
              <a:off x="3397236" y="3349468"/>
              <a:ext cx="61119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5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Data</a:t>
              </a:r>
            </a:p>
          </p:txBody>
        </p:sp>
        <p:sp>
          <p:nvSpPr>
            <p:cNvPr id="495" name="Text Box 32"/>
            <p:cNvSpPr txBox="1">
              <a:spLocks noChangeArrowheads="1"/>
            </p:cNvSpPr>
            <p:nvPr/>
          </p:nvSpPr>
          <p:spPr bwMode="auto">
            <a:xfrm flipH="1">
              <a:off x="7231083" y="3238342"/>
              <a:ext cx="5556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Trigg</a:t>
              </a:r>
            </a:p>
          </p:txBody>
        </p:sp>
        <p:sp>
          <p:nvSpPr>
            <p:cNvPr id="496" name="Text Box 32"/>
            <p:cNvSpPr txBox="1">
              <a:spLocks noChangeArrowheads="1"/>
            </p:cNvSpPr>
            <p:nvPr/>
          </p:nvSpPr>
          <p:spPr bwMode="auto">
            <a:xfrm flipH="1">
              <a:off x="5786443" y="3349468"/>
              <a:ext cx="5556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5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Data</a:t>
              </a:r>
            </a:p>
          </p:txBody>
        </p:sp>
        <p:sp>
          <p:nvSpPr>
            <p:cNvPr id="497" name="Text Box 32"/>
            <p:cNvSpPr txBox="1">
              <a:spLocks noChangeArrowheads="1"/>
            </p:cNvSpPr>
            <p:nvPr/>
          </p:nvSpPr>
          <p:spPr bwMode="auto">
            <a:xfrm flipH="1">
              <a:off x="8731284" y="3349468"/>
              <a:ext cx="61119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5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Data</a:t>
              </a:r>
            </a:p>
          </p:txBody>
        </p:sp>
        <p:sp>
          <p:nvSpPr>
            <p:cNvPr id="498" name="Text Box 32"/>
            <p:cNvSpPr txBox="1">
              <a:spLocks noChangeArrowheads="1"/>
            </p:cNvSpPr>
            <p:nvPr/>
          </p:nvSpPr>
          <p:spPr bwMode="auto">
            <a:xfrm rot="16200000" flipH="1">
              <a:off x="4298228" y="2762160"/>
              <a:ext cx="77788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solidFill>
                    <a:srgbClr val="FFC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Control</a:t>
              </a:r>
            </a:p>
          </p:txBody>
        </p:sp>
        <p:sp>
          <p:nvSpPr>
            <p:cNvPr id="405" name="Rounded Rectangle 404"/>
            <p:cNvSpPr/>
            <p:nvPr/>
          </p:nvSpPr>
          <p:spPr bwMode="auto">
            <a:xfrm>
              <a:off x="54863" y="3264411"/>
              <a:ext cx="9671218" cy="1481301"/>
            </a:xfrm>
            <a:prstGeom prst="roundRect">
              <a:avLst/>
            </a:prstGeom>
            <a:noFill/>
            <a:ln w="38100" cap="flat" cmpd="sng" algn="ctr">
              <a:solidFill>
                <a:schemeClr val="bg1">
                  <a:lumMod val="50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grpSp>
          <p:nvGrpSpPr>
            <p:cNvPr id="409" name="Group 12"/>
            <p:cNvGrpSpPr>
              <a:grpSpLocks/>
            </p:cNvGrpSpPr>
            <p:nvPr/>
          </p:nvGrpSpPr>
          <p:grpSpPr bwMode="auto">
            <a:xfrm>
              <a:off x="6050257" y="4745711"/>
              <a:ext cx="2430492" cy="1633118"/>
              <a:chOff x="3794" y="1900"/>
              <a:chExt cx="2237" cy="2119"/>
            </a:xfrm>
            <a:gradFill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6200000" scaled="1"/>
            </a:gradFill>
          </p:grpSpPr>
          <p:sp>
            <p:nvSpPr>
              <p:cNvPr id="410" name="AutoShape 13"/>
              <p:cNvSpPr>
                <a:spLocks noChangeArrowheads="1"/>
              </p:cNvSpPr>
              <p:nvPr/>
            </p:nvSpPr>
            <p:spPr bwMode="auto">
              <a:xfrm>
                <a:off x="4288" y="2846"/>
                <a:ext cx="1627" cy="166"/>
              </a:xfrm>
              <a:prstGeom prst="leftRightArrow">
                <a:avLst>
                  <a:gd name="adj1" fmla="val 68676"/>
                  <a:gd name="adj2" fmla="val 93974"/>
                </a:avLst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11" name="AutoShape 14"/>
              <p:cNvSpPr>
                <a:spLocks noChangeArrowheads="1"/>
              </p:cNvSpPr>
              <p:nvPr/>
            </p:nvSpPr>
            <p:spPr bwMode="auto">
              <a:xfrm>
                <a:off x="4015" y="1982"/>
                <a:ext cx="2016" cy="1494"/>
              </a:xfrm>
              <a:prstGeom prst="cube">
                <a:avLst>
                  <a:gd name="adj" fmla="val 11347"/>
                </a:avLst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80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12" name="Text Box 15"/>
              <p:cNvSpPr txBox="1">
                <a:spLocks noChangeArrowheads="1"/>
              </p:cNvSpPr>
              <p:nvPr/>
            </p:nvSpPr>
            <p:spPr bwMode="auto">
              <a:xfrm>
                <a:off x="4275" y="2222"/>
                <a:ext cx="153" cy="31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13" name="Text Box 16"/>
              <p:cNvSpPr txBox="1">
                <a:spLocks noChangeArrowheads="1"/>
              </p:cNvSpPr>
              <p:nvPr/>
            </p:nvSpPr>
            <p:spPr bwMode="auto">
              <a:xfrm>
                <a:off x="4306" y="1900"/>
                <a:ext cx="1321" cy="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10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Trigger Crate</a:t>
                </a:r>
              </a:p>
            </p:txBody>
          </p:sp>
          <p:sp>
            <p:nvSpPr>
              <p:cNvPr id="414" name="AutoShape 17"/>
              <p:cNvSpPr>
                <a:spLocks noChangeArrowheads="1"/>
              </p:cNvSpPr>
              <p:nvPr/>
            </p:nvSpPr>
            <p:spPr bwMode="auto">
              <a:xfrm>
                <a:off x="4038" y="2172"/>
                <a:ext cx="105" cy="634"/>
              </a:xfrm>
              <a:prstGeom prst="cube">
                <a:avLst>
                  <a:gd name="adj" fmla="val 4546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415" name="Text Box 18"/>
              <p:cNvSpPr txBox="1">
                <a:spLocks noChangeArrowheads="1"/>
              </p:cNvSpPr>
              <p:nvPr/>
            </p:nvSpPr>
            <p:spPr bwMode="auto">
              <a:xfrm>
                <a:off x="4058" y="2194"/>
                <a:ext cx="50" cy="55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algn="l"/>
                <a:r>
                  <a:rPr lang="en-US" sz="700" b="1">
                    <a:latin typeface="Cambria" panose="02040503050406030204" pitchFamily="18" charset="0"/>
                    <a:ea typeface="Cambria" panose="02040503050406030204" pitchFamily="18" charset="0"/>
                  </a:rPr>
                  <a:t>CAEN</a:t>
                </a:r>
              </a:p>
            </p:txBody>
          </p:sp>
          <p:grpSp>
            <p:nvGrpSpPr>
              <p:cNvPr id="416" name="Group 19"/>
              <p:cNvGrpSpPr>
                <a:grpSpLocks/>
              </p:cNvGrpSpPr>
              <p:nvPr/>
            </p:nvGrpSpPr>
            <p:grpSpPr bwMode="auto">
              <a:xfrm>
                <a:off x="4248" y="2168"/>
                <a:ext cx="132" cy="1311"/>
                <a:chOff x="2615" y="1045"/>
                <a:chExt cx="185" cy="950"/>
              </a:xfrm>
              <a:grpFill/>
            </p:grpSpPr>
            <p:sp>
              <p:nvSpPr>
                <p:cNvPr id="762" name="AutoShape 20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63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620" y="1085"/>
                  <a:ext cx="157" cy="23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17" name="Group 22"/>
              <p:cNvGrpSpPr>
                <a:grpSpLocks/>
              </p:cNvGrpSpPr>
              <p:nvPr/>
            </p:nvGrpSpPr>
            <p:grpSpPr bwMode="auto">
              <a:xfrm>
                <a:off x="4491" y="2162"/>
                <a:ext cx="132" cy="1311"/>
                <a:chOff x="2615" y="1045"/>
                <a:chExt cx="185" cy="950"/>
              </a:xfrm>
              <a:grpFill/>
            </p:grpSpPr>
            <p:sp>
              <p:nvSpPr>
                <p:cNvPr id="760" name="AutoShape 23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61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620" y="1085"/>
                  <a:ext cx="157" cy="23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18" name="Group 25"/>
              <p:cNvGrpSpPr>
                <a:grpSpLocks/>
              </p:cNvGrpSpPr>
              <p:nvPr/>
            </p:nvGrpSpPr>
            <p:grpSpPr bwMode="auto">
              <a:xfrm>
                <a:off x="4641" y="2162"/>
                <a:ext cx="132" cy="1311"/>
                <a:chOff x="2615" y="1045"/>
                <a:chExt cx="185" cy="950"/>
              </a:xfrm>
              <a:grpFill/>
            </p:grpSpPr>
            <p:sp>
              <p:nvSpPr>
                <p:cNvPr id="758" name="AutoShape 26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59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620" y="1085"/>
                  <a:ext cx="157" cy="23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19" name="Group 28"/>
              <p:cNvGrpSpPr>
                <a:grpSpLocks/>
              </p:cNvGrpSpPr>
              <p:nvPr/>
            </p:nvGrpSpPr>
            <p:grpSpPr bwMode="auto">
              <a:xfrm>
                <a:off x="4936" y="2162"/>
                <a:ext cx="132" cy="1311"/>
                <a:chOff x="2615" y="1045"/>
                <a:chExt cx="185" cy="950"/>
              </a:xfrm>
              <a:grpFill/>
            </p:grpSpPr>
            <p:sp>
              <p:nvSpPr>
                <p:cNvPr id="756" name="AutoShape 29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57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620" y="1085"/>
                  <a:ext cx="157" cy="23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20" name="Group 31"/>
              <p:cNvGrpSpPr>
                <a:grpSpLocks/>
              </p:cNvGrpSpPr>
              <p:nvPr/>
            </p:nvGrpSpPr>
            <p:grpSpPr bwMode="auto">
              <a:xfrm>
                <a:off x="5408" y="2161"/>
                <a:ext cx="132" cy="1311"/>
                <a:chOff x="2615" y="1045"/>
                <a:chExt cx="185" cy="950"/>
              </a:xfrm>
              <a:grpFill/>
            </p:grpSpPr>
            <p:sp>
              <p:nvSpPr>
                <p:cNvPr id="754" name="AutoShape 32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5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620" y="1085"/>
                  <a:ext cx="157" cy="23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21" name="Group 34"/>
              <p:cNvGrpSpPr>
                <a:grpSpLocks/>
              </p:cNvGrpSpPr>
              <p:nvPr/>
            </p:nvGrpSpPr>
            <p:grpSpPr bwMode="auto">
              <a:xfrm>
                <a:off x="5542" y="2162"/>
                <a:ext cx="132" cy="1311"/>
                <a:chOff x="2615" y="1045"/>
                <a:chExt cx="185" cy="950"/>
              </a:xfrm>
              <a:grpFill/>
            </p:grpSpPr>
            <p:sp>
              <p:nvSpPr>
                <p:cNvPr id="752" name="AutoShape 35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53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620" y="1085"/>
                  <a:ext cx="157" cy="23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22" name="Group 37"/>
              <p:cNvGrpSpPr>
                <a:grpSpLocks/>
              </p:cNvGrpSpPr>
              <p:nvPr/>
            </p:nvGrpSpPr>
            <p:grpSpPr bwMode="auto">
              <a:xfrm>
                <a:off x="5070" y="2162"/>
                <a:ext cx="132" cy="1311"/>
                <a:chOff x="2615" y="1045"/>
                <a:chExt cx="185" cy="950"/>
              </a:xfrm>
              <a:grpFill/>
            </p:grpSpPr>
            <p:sp>
              <p:nvSpPr>
                <p:cNvPr id="750" name="AutoShape 38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51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2620" y="1085"/>
                  <a:ext cx="157" cy="23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sp>
            <p:nvSpPr>
              <p:cNvPr id="423" name="Text Box 40"/>
              <p:cNvSpPr txBox="1">
                <a:spLocks noChangeArrowheads="1"/>
              </p:cNvSpPr>
              <p:nvPr/>
            </p:nvSpPr>
            <p:spPr bwMode="auto">
              <a:xfrm>
                <a:off x="4271" y="2189"/>
                <a:ext cx="50" cy="83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en-US" sz="700" b="1">
                    <a:latin typeface="Cambria" panose="02040503050406030204" pitchFamily="18" charset="0"/>
                    <a:ea typeface="Cambria" panose="02040503050406030204" pitchFamily="18" charset="0"/>
                  </a:rPr>
                  <a:t>GLOBAL</a:t>
                </a:r>
              </a:p>
            </p:txBody>
          </p:sp>
          <p:sp>
            <p:nvSpPr>
              <p:cNvPr id="424" name="Text Box 41"/>
              <p:cNvSpPr txBox="1">
                <a:spLocks noChangeArrowheads="1"/>
              </p:cNvSpPr>
              <p:nvPr/>
            </p:nvSpPr>
            <p:spPr bwMode="auto">
              <a:xfrm>
                <a:off x="4529" y="2189"/>
                <a:ext cx="50" cy="55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en-US" sz="7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TRIG</a:t>
                </a:r>
              </a:p>
            </p:txBody>
          </p:sp>
          <p:sp>
            <p:nvSpPr>
              <p:cNvPr id="425" name="Text Box 42"/>
              <p:cNvSpPr txBox="1">
                <a:spLocks noChangeArrowheads="1"/>
              </p:cNvSpPr>
              <p:nvPr/>
            </p:nvSpPr>
            <p:spPr bwMode="auto">
              <a:xfrm>
                <a:off x="4678" y="2178"/>
                <a:ext cx="50" cy="55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en-US" sz="700" b="1">
                    <a:latin typeface="Cambria" panose="02040503050406030204" pitchFamily="18" charset="0"/>
                    <a:ea typeface="Cambria" panose="02040503050406030204" pitchFamily="18" charset="0"/>
                  </a:rPr>
                  <a:t>TRIG</a:t>
                </a:r>
              </a:p>
            </p:txBody>
          </p:sp>
          <p:sp>
            <p:nvSpPr>
              <p:cNvPr id="427" name="Text Box 43"/>
              <p:cNvSpPr txBox="1">
                <a:spLocks noChangeArrowheads="1"/>
              </p:cNvSpPr>
              <p:nvPr/>
            </p:nvSpPr>
            <p:spPr bwMode="auto">
              <a:xfrm>
                <a:off x="5110" y="2183"/>
                <a:ext cx="50" cy="55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en-US" sz="700" b="1">
                    <a:latin typeface="Cambria" panose="02040503050406030204" pitchFamily="18" charset="0"/>
                    <a:ea typeface="Cambria" panose="02040503050406030204" pitchFamily="18" charset="0"/>
                  </a:rPr>
                  <a:t>TRIG</a:t>
                </a:r>
              </a:p>
            </p:txBody>
          </p:sp>
          <p:sp>
            <p:nvSpPr>
              <p:cNvPr id="428" name="Text Box 44"/>
              <p:cNvSpPr txBox="1">
                <a:spLocks noChangeArrowheads="1"/>
              </p:cNvSpPr>
              <p:nvPr/>
            </p:nvSpPr>
            <p:spPr bwMode="auto">
              <a:xfrm>
                <a:off x="4966" y="2199"/>
                <a:ext cx="50" cy="55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en-US" sz="7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TRIG</a:t>
                </a:r>
              </a:p>
            </p:txBody>
          </p:sp>
          <p:sp>
            <p:nvSpPr>
              <p:cNvPr id="430" name="Text Box 45"/>
              <p:cNvSpPr txBox="1">
                <a:spLocks noChangeArrowheads="1"/>
              </p:cNvSpPr>
              <p:nvPr/>
            </p:nvSpPr>
            <p:spPr bwMode="auto">
              <a:xfrm>
                <a:off x="5445" y="2194"/>
                <a:ext cx="50" cy="55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en-US" sz="700" b="1">
                    <a:latin typeface="Cambria" panose="02040503050406030204" pitchFamily="18" charset="0"/>
                    <a:ea typeface="Cambria" panose="02040503050406030204" pitchFamily="18" charset="0"/>
                  </a:rPr>
                  <a:t>TRIG</a:t>
                </a:r>
              </a:p>
            </p:txBody>
          </p:sp>
          <p:sp>
            <p:nvSpPr>
              <p:cNvPr id="431" name="Text Box 46"/>
              <p:cNvSpPr txBox="1">
                <a:spLocks noChangeArrowheads="1"/>
              </p:cNvSpPr>
              <p:nvPr/>
            </p:nvSpPr>
            <p:spPr bwMode="auto">
              <a:xfrm>
                <a:off x="5595" y="2194"/>
                <a:ext cx="50" cy="55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en-US" sz="700" b="1">
                    <a:latin typeface="Cambria" panose="02040503050406030204" pitchFamily="18" charset="0"/>
                    <a:ea typeface="Cambria" panose="02040503050406030204" pitchFamily="18" charset="0"/>
                  </a:rPr>
                  <a:t>TRIG</a:t>
                </a:r>
              </a:p>
            </p:txBody>
          </p:sp>
          <p:sp>
            <p:nvSpPr>
              <p:cNvPr id="432" name="Rectangle 47"/>
              <p:cNvSpPr>
                <a:spLocks noChangeArrowheads="1"/>
              </p:cNvSpPr>
              <p:nvPr/>
            </p:nvSpPr>
            <p:spPr bwMode="auto">
              <a:xfrm>
                <a:off x="4250" y="3004"/>
                <a:ext cx="41" cy="99"/>
              </a:xfrm>
              <a:prstGeom prst="rect">
                <a:avLst/>
              </a:prstGeom>
              <a:grpFill/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grpSp>
            <p:nvGrpSpPr>
              <p:cNvPr id="433" name="Group 48"/>
              <p:cNvGrpSpPr>
                <a:grpSpLocks/>
              </p:cNvGrpSpPr>
              <p:nvPr/>
            </p:nvGrpSpPr>
            <p:grpSpPr bwMode="auto">
              <a:xfrm>
                <a:off x="4652" y="2516"/>
                <a:ext cx="147" cy="1425"/>
                <a:chOff x="4473" y="2058"/>
                <a:chExt cx="147" cy="1425"/>
              </a:xfrm>
              <a:grpFill/>
            </p:grpSpPr>
            <p:sp>
              <p:nvSpPr>
                <p:cNvPr id="741" name="Oval 49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32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2" name="Oval 50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61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3" name="Rectangle 51"/>
                <p:cNvSpPr>
                  <a:spLocks noChangeArrowheads="1"/>
                </p:cNvSpPr>
                <p:nvPr/>
              </p:nvSpPr>
              <p:spPr bwMode="auto">
                <a:xfrm>
                  <a:off x="4473" y="2058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4" name="Rectangle 52"/>
                <p:cNvSpPr>
                  <a:spLocks noChangeArrowheads="1"/>
                </p:cNvSpPr>
                <p:nvPr/>
              </p:nvSpPr>
              <p:spPr bwMode="auto">
                <a:xfrm>
                  <a:off x="4476" y="2319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5" name="Rectangle 53"/>
                <p:cNvSpPr>
                  <a:spLocks noChangeArrowheads="1"/>
                </p:cNvSpPr>
                <p:nvPr/>
              </p:nvSpPr>
              <p:spPr bwMode="auto">
                <a:xfrm>
                  <a:off x="4473" y="2580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6" name="AutoShape 54"/>
                <p:cNvSpPr>
                  <a:spLocks/>
                </p:cNvSpPr>
                <p:nvPr/>
              </p:nvSpPr>
              <p:spPr bwMode="auto">
                <a:xfrm>
                  <a:off x="4519" y="2103"/>
                  <a:ext cx="59" cy="1335"/>
                </a:xfrm>
                <a:prstGeom prst="rightBracket">
                  <a:avLst>
                    <a:gd name="adj" fmla="val 18855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7" name="AutoShape 55"/>
                <p:cNvSpPr>
                  <a:spLocks/>
                </p:cNvSpPr>
                <p:nvPr/>
              </p:nvSpPr>
              <p:spPr bwMode="auto">
                <a:xfrm>
                  <a:off x="4515" y="2361"/>
                  <a:ext cx="59" cy="1077"/>
                </a:xfrm>
                <a:prstGeom prst="rightBracket">
                  <a:avLst>
                    <a:gd name="adj" fmla="val 15211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8" name="AutoShape 56"/>
                <p:cNvSpPr>
                  <a:spLocks/>
                </p:cNvSpPr>
                <p:nvPr/>
              </p:nvSpPr>
              <p:spPr bwMode="auto">
                <a:xfrm>
                  <a:off x="4516" y="2616"/>
                  <a:ext cx="47" cy="816"/>
                </a:xfrm>
                <a:prstGeom prst="rightBracket">
                  <a:avLst>
                    <a:gd name="adj" fmla="val 144681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9" name="Rectangle 57"/>
                <p:cNvSpPr>
                  <a:spLocks noChangeArrowheads="1"/>
                </p:cNvSpPr>
                <p:nvPr/>
              </p:nvSpPr>
              <p:spPr bwMode="auto">
                <a:xfrm>
                  <a:off x="4491" y="3357"/>
                  <a:ext cx="129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34" name="Group 58"/>
              <p:cNvGrpSpPr>
                <a:grpSpLocks/>
              </p:cNvGrpSpPr>
              <p:nvPr/>
            </p:nvGrpSpPr>
            <p:grpSpPr bwMode="auto">
              <a:xfrm>
                <a:off x="4945" y="2531"/>
                <a:ext cx="147" cy="1425"/>
                <a:chOff x="4473" y="2058"/>
                <a:chExt cx="147" cy="1425"/>
              </a:xfrm>
              <a:grpFill/>
            </p:grpSpPr>
            <p:sp>
              <p:nvSpPr>
                <p:cNvPr id="732" name="Oval 59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32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3" name="Oval 60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61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4" name="Rectangle 61"/>
                <p:cNvSpPr>
                  <a:spLocks noChangeArrowheads="1"/>
                </p:cNvSpPr>
                <p:nvPr/>
              </p:nvSpPr>
              <p:spPr bwMode="auto">
                <a:xfrm>
                  <a:off x="4473" y="2058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5" name="Rectangle 62"/>
                <p:cNvSpPr>
                  <a:spLocks noChangeArrowheads="1"/>
                </p:cNvSpPr>
                <p:nvPr/>
              </p:nvSpPr>
              <p:spPr bwMode="auto">
                <a:xfrm>
                  <a:off x="4476" y="2319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6" name="Rectangle 63"/>
                <p:cNvSpPr>
                  <a:spLocks noChangeArrowheads="1"/>
                </p:cNvSpPr>
                <p:nvPr/>
              </p:nvSpPr>
              <p:spPr bwMode="auto">
                <a:xfrm>
                  <a:off x="4473" y="2580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7" name="AutoShape 64"/>
                <p:cNvSpPr>
                  <a:spLocks/>
                </p:cNvSpPr>
                <p:nvPr/>
              </p:nvSpPr>
              <p:spPr bwMode="auto">
                <a:xfrm>
                  <a:off x="4519" y="2103"/>
                  <a:ext cx="59" cy="1335"/>
                </a:xfrm>
                <a:prstGeom prst="rightBracket">
                  <a:avLst>
                    <a:gd name="adj" fmla="val 18855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8" name="AutoShape 65"/>
                <p:cNvSpPr>
                  <a:spLocks/>
                </p:cNvSpPr>
                <p:nvPr/>
              </p:nvSpPr>
              <p:spPr bwMode="auto">
                <a:xfrm>
                  <a:off x="4515" y="2361"/>
                  <a:ext cx="59" cy="1077"/>
                </a:xfrm>
                <a:prstGeom prst="rightBracket">
                  <a:avLst>
                    <a:gd name="adj" fmla="val 15211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9" name="AutoShape 66"/>
                <p:cNvSpPr>
                  <a:spLocks/>
                </p:cNvSpPr>
                <p:nvPr/>
              </p:nvSpPr>
              <p:spPr bwMode="auto">
                <a:xfrm>
                  <a:off x="4516" y="2616"/>
                  <a:ext cx="47" cy="816"/>
                </a:xfrm>
                <a:prstGeom prst="rightBracket">
                  <a:avLst>
                    <a:gd name="adj" fmla="val 144681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40" name="Rectangle 67"/>
                <p:cNvSpPr>
                  <a:spLocks noChangeArrowheads="1"/>
                </p:cNvSpPr>
                <p:nvPr/>
              </p:nvSpPr>
              <p:spPr bwMode="auto">
                <a:xfrm>
                  <a:off x="4491" y="3357"/>
                  <a:ext cx="129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35" name="Group 68"/>
              <p:cNvGrpSpPr>
                <a:grpSpLocks/>
              </p:cNvGrpSpPr>
              <p:nvPr/>
            </p:nvGrpSpPr>
            <p:grpSpPr bwMode="auto">
              <a:xfrm>
                <a:off x="5075" y="2517"/>
                <a:ext cx="147" cy="1425"/>
                <a:chOff x="4473" y="2058"/>
                <a:chExt cx="147" cy="1425"/>
              </a:xfrm>
              <a:grpFill/>
            </p:grpSpPr>
            <p:sp>
              <p:nvSpPr>
                <p:cNvPr id="723" name="Oval 69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32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4" name="Oval 70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61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5" name="Rectangle 71"/>
                <p:cNvSpPr>
                  <a:spLocks noChangeArrowheads="1"/>
                </p:cNvSpPr>
                <p:nvPr/>
              </p:nvSpPr>
              <p:spPr bwMode="auto">
                <a:xfrm>
                  <a:off x="4473" y="2058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6" name="Rectangle 72"/>
                <p:cNvSpPr>
                  <a:spLocks noChangeArrowheads="1"/>
                </p:cNvSpPr>
                <p:nvPr/>
              </p:nvSpPr>
              <p:spPr bwMode="auto">
                <a:xfrm>
                  <a:off x="4476" y="2319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7" name="Rectangle 73"/>
                <p:cNvSpPr>
                  <a:spLocks noChangeArrowheads="1"/>
                </p:cNvSpPr>
                <p:nvPr/>
              </p:nvSpPr>
              <p:spPr bwMode="auto">
                <a:xfrm>
                  <a:off x="4473" y="2580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8" name="AutoShape 74"/>
                <p:cNvSpPr>
                  <a:spLocks/>
                </p:cNvSpPr>
                <p:nvPr/>
              </p:nvSpPr>
              <p:spPr bwMode="auto">
                <a:xfrm>
                  <a:off x="4519" y="2103"/>
                  <a:ext cx="59" cy="1335"/>
                </a:xfrm>
                <a:prstGeom prst="rightBracket">
                  <a:avLst>
                    <a:gd name="adj" fmla="val 18855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9" name="AutoShape 75"/>
                <p:cNvSpPr>
                  <a:spLocks/>
                </p:cNvSpPr>
                <p:nvPr/>
              </p:nvSpPr>
              <p:spPr bwMode="auto">
                <a:xfrm>
                  <a:off x="4515" y="2361"/>
                  <a:ext cx="59" cy="1077"/>
                </a:xfrm>
                <a:prstGeom prst="rightBracket">
                  <a:avLst>
                    <a:gd name="adj" fmla="val 15211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0" name="AutoShape 76"/>
                <p:cNvSpPr>
                  <a:spLocks/>
                </p:cNvSpPr>
                <p:nvPr/>
              </p:nvSpPr>
              <p:spPr bwMode="auto">
                <a:xfrm>
                  <a:off x="4516" y="2616"/>
                  <a:ext cx="47" cy="816"/>
                </a:xfrm>
                <a:prstGeom prst="rightBracket">
                  <a:avLst>
                    <a:gd name="adj" fmla="val 144681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1" name="Rectangle 77"/>
                <p:cNvSpPr>
                  <a:spLocks noChangeArrowheads="1"/>
                </p:cNvSpPr>
                <p:nvPr/>
              </p:nvSpPr>
              <p:spPr bwMode="auto">
                <a:xfrm>
                  <a:off x="4491" y="3357"/>
                  <a:ext cx="129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36" name="Group 78"/>
              <p:cNvGrpSpPr>
                <a:grpSpLocks/>
              </p:cNvGrpSpPr>
              <p:nvPr/>
            </p:nvGrpSpPr>
            <p:grpSpPr bwMode="auto">
              <a:xfrm>
                <a:off x="5421" y="2545"/>
                <a:ext cx="147" cy="1425"/>
                <a:chOff x="4473" y="2058"/>
                <a:chExt cx="147" cy="1425"/>
              </a:xfrm>
              <a:grpFill/>
            </p:grpSpPr>
            <p:sp>
              <p:nvSpPr>
                <p:cNvPr id="612" name="Oval 79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32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614" name="Oval 80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61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615" name="Rectangle 81"/>
                <p:cNvSpPr>
                  <a:spLocks noChangeArrowheads="1"/>
                </p:cNvSpPr>
                <p:nvPr/>
              </p:nvSpPr>
              <p:spPr bwMode="auto">
                <a:xfrm>
                  <a:off x="4473" y="2058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17" name="Rectangle 82"/>
                <p:cNvSpPr>
                  <a:spLocks noChangeArrowheads="1"/>
                </p:cNvSpPr>
                <p:nvPr/>
              </p:nvSpPr>
              <p:spPr bwMode="auto">
                <a:xfrm>
                  <a:off x="4476" y="2319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18" name="Rectangle 83"/>
                <p:cNvSpPr>
                  <a:spLocks noChangeArrowheads="1"/>
                </p:cNvSpPr>
                <p:nvPr/>
              </p:nvSpPr>
              <p:spPr bwMode="auto">
                <a:xfrm>
                  <a:off x="4473" y="2580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19" name="AutoShape 84"/>
                <p:cNvSpPr>
                  <a:spLocks/>
                </p:cNvSpPr>
                <p:nvPr/>
              </p:nvSpPr>
              <p:spPr bwMode="auto">
                <a:xfrm>
                  <a:off x="4519" y="2103"/>
                  <a:ext cx="59" cy="1335"/>
                </a:xfrm>
                <a:prstGeom prst="rightBracket">
                  <a:avLst>
                    <a:gd name="adj" fmla="val 18855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0" name="AutoShape 85"/>
                <p:cNvSpPr>
                  <a:spLocks/>
                </p:cNvSpPr>
                <p:nvPr/>
              </p:nvSpPr>
              <p:spPr bwMode="auto">
                <a:xfrm>
                  <a:off x="4515" y="2361"/>
                  <a:ext cx="59" cy="1077"/>
                </a:xfrm>
                <a:prstGeom prst="rightBracket">
                  <a:avLst>
                    <a:gd name="adj" fmla="val 15211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1" name="AutoShape 86"/>
                <p:cNvSpPr>
                  <a:spLocks/>
                </p:cNvSpPr>
                <p:nvPr/>
              </p:nvSpPr>
              <p:spPr bwMode="auto">
                <a:xfrm>
                  <a:off x="4516" y="2616"/>
                  <a:ext cx="47" cy="816"/>
                </a:xfrm>
                <a:prstGeom prst="rightBracket">
                  <a:avLst>
                    <a:gd name="adj" fmla="val 144681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22" name="Rectangle 87"/>
                <p:cNvSpPr>
                  <a:spLocks noChangeArrowheads="1"/>
                </p:cNvSpPr>
                <p:nvPr/>
              </p:nvSpPr>
              <p:spPr bwMode="auto">
                <a:xfrm>
                  <a:off x="4491" y="3357"/>
                  <a:ext cx="129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38" name="Group 88"/>
              <p:cNvGrpSpPr>
                <a:grpSpLocks/>
              </p:cNvGrpSpPr>
              <p:nvPr/>
            </p:nvGrpSpPr>
            <p:grpSpPr bwMode="auto">
              <a:xfrm>
                <a:off x="5555" y="2540"/>
                <a:ext cx="147" cy="1425"/>
                <a:chOff x="4473" y="2058"/>
                <a:chExt cx="147" cy="1425"/>
              </a:xfrm>
              <a:grpFill/>
            </p:grpSpPr>
            <p:sp>
              <p:nvSpPr>
                <p:cNvPr id="490" name="Oval 89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32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91" name="Oval 90"/>
                <p:cNvSpPr>
                  <a:spLocks noChangeArrowheads="1"/>
                </p:cNvSpPr>
                <p:nvPr/>
              </p:nvSpPr>
              <p:spPr bwMode="auto">
                <a:xfrm rot="19467327">
                  <a:off x="4488" y="3161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506" name="Rectangle 91"/>
                <p:cNvSpPr>
                  <a:spLocks noChangeArrowheads="1"/>
                </p:cNvSpPr>
                <p:nvPr/>
              </p:nvSpPr>
              <p:spPr bwMode="auto">
                <a:xfrm>
                  <a:off x="4473" y="2058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507" name="Rectangle 92"/>
                <p:cNvSpPr>
                  <a:spLocks noChangeArrowheads="1"/>
                </p:cNvSpPr>
                <p:nvPr/>
              </p:nvSpPr>
              <p:spPr bwMode="auto">
                <a:xfrm>
                  <a:off x="4476" y="2319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508" name="Rectangle 93"/>
                <p:cNvSpPr>
                  <a:spLocks noChangeArrowheads="1"/>
                </p:cNvSpPr>
                <p:nvPr/>
              </p:nvSpPr>
              <p:spPr bwMode="auto">
                <a:xfrm>
                  <a:off x="4473" y="2580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509" name="AutoShape 94"/>
                <p:cNvSpPr>
                  <a:spLocks/>
                </p:cNvSpPr>
                <p:nvPr/>
              </p:nvSpPr>
              <p:spPr bwMode="auto">
                <a:xfrm>
                  <a:off x="4519" y="2103"/>
                  <a:ext cx="59" cy="1335"/>
                </a:xfrm>
                <a:prstGeom prst="rightBracket">
                  <a:avLst>
                    <a:gd name="adj" fmla="val 18855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515" name="AutoShape 95"/>
                <p:cNvSpPr>
                  <a:spLocks/>
                </p:cNvSpPr>
                <p:nvPr/>
              </p:nvSpPr>
              <p:spPr bwMode="auto">
                <a:xfrm>
                  <a:off x="4515" y="2361"/>
                  <a:ext cx="59" cy="1077"/>
                </a:xfrm>
                <a:prstGeom prst="rightBracket">
                  <a:avLst>
                    <a:gd name="adj" fmla="val 15211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610" name="AutoShape 96"/>
                <p:cNvSpPr>
                  <a:spLocks/>
                </p:cNvSpPr>
                <p:nvPr/>
              </p:nvSpPr>
              <p:spPr bwMode="auto">
                <a:xfrm>
                  <a:off x="4516" y="2616"/>
                  <a:ext cx="47" cy="816"/>
                </a:xfrm>
                <a:prstGeom prst="rightBracket">
                  <a:avLst>
                    <a:gd name="adj" fmla="val 144681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611" name="Rectangle 97"/>
                <p:cNvSpPr>
                  <a:spLocks noChangeArrowheads="1"/>
                </p:cNvSpPr>
                <p:nvPr/>
              </p:nvSpPr>
              <p:spPr bwMode="auto">
                <a:xfrm>
                  <a:off x="4491" y="3357"/>
                  <a:ext cx="129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39" name="Group 98"/>
              <p:cNvGrpSpPr>
                <a:grpSpLocks/>
              </p:cNvGrpSpPr>
              <p:nvPr/>
            </p:nvGrpSpPr>
            <p:grpSpPr bwMode="auto">
              <a:xfrm>
                <a:off x="4505" y="2512"/>
                <a:ext cx="147" cy="1425"/>
                <a:chOff x="4505" y="2512"/>
                <a:chExt cx="147" cy="1425"/>
              </a:xfrm>
              <a:grpFill/>
            </p:grpSpPr>
            <p:sp>
              <p:nvSpPr>
                <p:cNvPr id="448" name="Oval 99"/>
                <p:cNvSpPr>
                  <a:spLocks noChangeArrowheads="1"/>
                </p:cNvSpPr>
                <p:nvPr/>
              </p:nvSpPr>
              <p:spPr bwMode="auto">
                <a:xfrm rot="19467327">
                  <a:off x="4520" y="3586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49" name="Oval 100"/>
                <p:cNvSpPr>
                  <a:spLocks noChangeArrowheads="1"/>
                </p:cNvSpPr>
                <p:nvPr/>
              </p:nvSpPr>
              <p:spPr bwMode="auto">
                <a:xfrm rot="19467327">
                  <a:off x="4520" y="3615"/>
                  <a:ext cx="69" cy="69"/>
                </a:xfrm>
                <a:prstGeom prst="ellipse">
                  <a:avLst/>
                </a:prstGeom>
                <a:grpFill/>
                <a:ln w="25400">
                  <a:solidFill>
                    <a:srgbClr val="77777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50" name="Rectangle 101"/>
                <p:cNvSpPr>
                  <a:spLocks noChangeArrowheads="1"/>
                </p:cNvSpPr>
                <p:nvPr/>
              </p:nvSpPr>
              <p:spPr bwMode="auto">
                <a:xfrm>
                  <a:off x="4505" y="2512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51" name="Rectangle 102"/>
                <p:cNvSpPr>
                  <a:spLocks noChangeArrowheads="1"/>
                </p:cNvSpPr>
                <p:nvPr/>
              </p:nvSpPr>
              <p:spPr bwMode="auto">
                <a:xfrm>
                  <a:off x="4508" y="2773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65" name="Rectangle 103"/>
                <p:cNvSpPr>
                  <a:spLocks noChangeArrowheads="1"/>
                </p:cNvSpPr>
                <p:nvPr/>
              </p:nvSpPr>
              <p:spPr bwMode="auto">
                <a:xfrm>
                  <a:off x="4505" y="3034"/>
                  <a:ext cx="41" cy="99"/>
                </a:xfrm>
                <a:prstGeom prst="rect">
                  <a:avLst/>
                </a:prstGeom>
                <a:grp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86" name="AutoShape 104"/>
                <p:cNvSpPr>
                  <a:spLocks/>
                </p:cNvSpPr>
                <p:nvPr/>
              </p:nvSpPr>
              <p:spPr bwMode="auto">
                <a:xfrm>
                  <a:off x="4551" y="2557"/>
                  <a:ext cx="59" cy="1335"/>
                </a:xfrm>
                <a:prstGeom prst="rightBracket">
                  <a:avLst>
                    <a:gd name="adj" fmla="val 18855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87" name="AutoShape 105"/>
                <p:cNvSpPr>
                  <a:spLocks/>
                </p:cNvSpPr>
                <p:nvPr/>
              </p:nvSpPr>
              <p:spPr bwMode="auto">
                <a:xfrm>
                  <a:off x="4547" y="2815"/>
                  <a:ext cx="59" cy="1077"/>
                </a:xfrm>
                <a:prstGeom prst="rightBracket">
                  <a:avLst>
                    <a:gd name="adj" fmla="val 152119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88" name="AutoShape 106"/>
                <p:cNvSpPr>
                  <a:spLocks/>
                </p:cNvSpPr>
                <p:nvPr/>
              </p:nvSpPr>
              <p:spPr bwMode="auto">
                <a:xfrm>
                  <a:off x="4548" y="3082"/>
                  <a:ext cx="47" cy="816"/>
                </a:xfrm>
                <a:prstGeom prst="rightBracket">
                  <a:avLst>
                    <a:gd name="adj" fmla="val 144681"/>
                  </a:avLst>
                </a:prstGeom>
                <a:noFill/>
                <a:ln w="28575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89" name="Rectangle 107"/>
                <p:cNvSpPr>
                  <a:spLocks noChangeArrowheads="1"/>
                </p:cNvSpPr>
                <p:nvPr/>
              </p:nvSpPr>
              <p:spPr bwMode="auto">
                <a:xfrm>
                  <a:off x="4523" y="3811"/>
                  <a:ext cx="129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441" name="Group 108"/>
              <p:cNvGrpSpPr>
                <a:grpSpLocks/>
              </p:cNvGrpSpPr>
              <p:nvPr/>
            </p:nvGrpSpPr>
            <p:grpSpPr bwMode="auto">
              <a:xfrm>
                <a:off x="3794" y="3050"/>
                <a:ext cx="457" cy="969"/>
                <a:chOff x="3794" y="3050"/>
                <a:chExt cx="457" cy="969"/>
              </a:xfrm>
              <a:grpFill/>
            </p:grpSpPr>
            <p:sp>
              <p:nvSpPr>
                <p:cNvPr id="442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3794" y="3759"/>
                  <a:ext cx="447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en-US" sz="700" b="1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LV1A</a:t>
                  </a:r>
                </a:p>
              </p:txBody>
            </p:sp>
            <p:sp>
              <p:nvSpPr>
                <p:cNvPr id="446" name="AutoShape 110"/>
                <p:cNvSpPr>
                  <a:spLocks/>
                </p:cNvSpPr>
                <p:nvPr/>
              </p:nvSpPr>
              <p:spPr bwMode="auto">
                <a:xfrm flipH="1">
                  <a:off x="4155" y="3050"/>
                  <a:ext cx="96" cy="816"/>
                </a:xfrm>
                <a:prstGeom prst="rightBracket">
                  <a:avLst>
                    <a:gd name="adj" fmla="val 70833"/>
                  </a:avLst>
                </a:prstGeom>
                <a:noFill/>
                <a:ln w="57150">
                  <a:solidFill>
                    <a:srgbClr val="5F5F5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447" name="Rectangle 111"/>
                <p:cNvSpPr>
                  <a:spLocks noChangeArrowheads="1"/>
                </p:cNvSpPr>
                <p:nvPr/>
              </p:nvSpPr>
              <p:spPr bwMode="auto">
                <a:xfrm>
                  <a:off x="4119" y="3799"/>
                  <a:ext cx="129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</p:grpSp>
        <p:grpSp>
          <p:nvGrpSpPr>
            <p:cNvPr id="764" name="Group 4"/>
            <p:cNvGrpSpPr>
              <a:grpSpLocks/>
            </p:cNvGrpSpPr>
            <p:nvPr/>
          </p:nvGrpSpPr>
          <p:grpSpPr bwMode="auto">
            <a:xfrm>
              <a:off x="1027627" y="4745712"/>
              <a:ext cx="2389209" cy="1609387"/>
              <a:chOff x="4158" y="2423"/>
              <a:chExt cx="1659" cy="1549"/>
            </a:xfrm>
          </p:grpSpPr>
          <p:sp>
            <p:nvSpPr>
              <p:cNvPr id="765" name="AutoShape 5"/>
              <p:cNvSpPr>
                <a:spLocks noChangeArrowheads="1"/>
              </p:cNvSpPr>
              <p:nvPr/>
            </p:nvSpPr>
            <p:spPr bwMode="auto">
              <a:xfrm>
                <a:off x="4158" y="2476"/>
                <a:ext cx="1659" cy="1155"/>
              </a:xfrm>
              <a:prstGeom prst="cube">
                <a:avLst>
                  <a:gd name="adj" fmla="val 11347"/>
                </a:avLst>
              </a:prstGeom>
              <a:gradFill flip="none" rotWithShape="1">
                <a:gsLst>
                  <a:gs pos="0">
                    <a:schemeClr val="accent5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5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5">
                      <a:lumMod val="75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80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66" name="Text Box 6"/>
              <p:cNvSpPr txBox="1">
                <a:spLocks noChangeArrowheads="1"/>
              </p:cNvSpPr>
              <p:nvPr/>
            </p:nvSpPr>
            <p:spPr bwMode="auto">
              <a:xfrm>
                <a:off x="4458" y="2680"/>
                <a:ext cx="152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67" name="Text Box 7"/>
              <p:cNvSpPr txBox="1">
                <a:spLocks noChangeArrowheads="1"/>
              </p:cNvSpPr>
              <p:nvPr/>
            </p:nvSpPr>
            <p:spPr bwMode="auto">
              <a:xfrm>
                <a:off x="4411" y="2423"/>
                <a:ext cx="1088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10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Readout Crate</a:t>
                </a:r>
              </a:p>
            </p:txBody>
          </p:sp>
          <p:sp>
            <p:nvSpPr>
              <p:cNvPr id="768" name="AutoShape 8"/>
              <p:cNvSpPr>
                <a:spLocks noChangeArrowheads="1"/>
              </p:cNvSpPr>
              <p:nvPr/>
            </p:nvSpPr>
            <p:spPr bwMode="auto">
              <a:xfrm>
                <a:off x="4181" y="2642"/>
                <a:ext cx="86" cy="482"/>
              </a:xfrm>
              <a:prstGeom prst="cube">
                <a:avLst>
                  <a:gd name="adj" fmla="val 4546"/>
                </a:avLst>
              </a:prstGeom>
              <a:gradFill flip="none" rotWithShape="1">
                <a:gsLst>
                  <a:gs pos="0">
                    <a:schemeClr val="accent5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5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5">
                      <a:lumMod val="75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EAEAEA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69" name="Text Box 9"/>
              <p:cNvSpPr txBox="1">
                <a:spLocks noChangeArrowheads="1"/>
              </p:cNvSpPr>
              <p:nvPr/>
            </p:nvSpPr>
            <p:spPr bwMode="auto">
              <a:xfrm>
                <a:off x="4185" y="2648"/>
                <a:ext cx="41" cy="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algn="l"/>
                <a:r>
                  <a:rPr lang="en-US" sz="5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CAEN</a:t>
                </a:r>
              </a:p>
            </p:txBody>
          </p:sp>
          <p:sp>
            <p:nvSpPr>
              <p:cNvPr id="770" name="Rectangle 10"/>
              <p:cNvSpPr>
                <a:spLocks noChangeArrowheads="1"/>
              </p:cNvSpPr>
              <p:nvPr/>
            </p:nvSpPr>
            <p:spPr bwMode="auto">
              <a:xfrm>
                <a:off x="5012" y="3878"/>
                <a:ext cx="129" cy="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71" name="Text Box 13"/>
              <p:cNvSpPr txBox="1">
                <a:spLocks noChangeArrowheads="1"/>
              </p:cNvSpPr>
              <p:nvPr/>
            </p:nvSpPr>
            <p:spPr bwMode="auto">
              <a:xfrm>
                <a:off x="4423" y="2681"/>
                <a:ext cx="151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 sz="1000" b="1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grpSp>
            <p:nvGrpSpPr>
              <p:cNvPr id="772" name="Group 22"/>
              <p:cNvGrpSpPr>
                <a:grpSpLocks/>
              </p:cNvGrpSpPr>
              <p:nvPr/>
            </p:nvGrpSpPr>
            <p:grpSpPr bwMode="auto">
              <a:xfrm>
                <a:off x="4602" y="2634"/>
                <a:ext cx="185" cy="1299"/>
                <a:chOff x="4602" y="2634"/>
                <a:chExt cx="185" cy="1299"/>
              </a:xfrm>
            </p:grpSpPr>
            <p:grpSp>
              <p:nvGrpSpPr>
                <p:cNvPr id="840" name="Group 23"/>
                <p:cNvGrpSpPr>
                  <a:grpSpLocks/>
                </p:cNvGrpSpPr>
                <p:nvPr/>
              </p:nvGrpSpPr>
              <p:grpSpPr bwMode="auto">
                <a:xfrm>
                  <a:off x="4633" y="2634"/>
                  <a:ext cx="152" cy="997"/>
                  <a:chOff x="2571" y="1045"/>
                  <a:chExt cx="255" cy="950"/>
                </a:xfrm>
              </p:grpSpPr>
              <p:sp>
                <p:nvSpPr>
                  <p:cNvPr id="862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2615" y="1045"/>
                    <a:ext cx="185" cy="950"/>
                  </a:xfrm>
                  <a:prstGeom prst="cube">
                    <a:avLst>
                      <a:gd name="adj" fmla="val 45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50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100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lin ang="16200000" scaled="1"/>
                    <a:tileRect/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prstShdw prst="shdw17" dist="17961" dir="2700000">
                      <a:srgbClr val="EAEAEA">
                        <a:gamma/>
                        <a:shade val="60000"/>
                        <a:invGamma/>
                      </a:srgbClr>
                    </a:prstShdw>
                  </a:effectLst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63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71" y="1085"/>
                    <a:ext cx="255" cy="22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US" sz="1000" b="1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  <p:grpSp>
              <p:nvGrpSpPr>
                <p:cNvPr id="841" name="Group 26"/>
                <p:cNvGrpSpPr>
                  <a:grpSpLocks/>
                </p:cNvGrpSpPr>
                <p:nvPr/>
              </p:nvGrpSpPr>
              <p:grpSpPr bwMode="auto">
                <a:xfrm>
                  <a:off x="4602" y="2647"/>
                  <a:ext cx="185" cy="1286"/>
                  <a:chOff x="4602" y="2647"/>
                  <a:chExt cx="185" cy="1286"/>
                </a:xfrm>
              </p:grpSpPr>
              <p:sp>
                <p:nvSpPr>
                  <p:cNvPr id="842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90" y="2647"/>
                    <a:ext cx="30" cy="3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en-US" sz="400" b="1">
                        <a:latin typeface="Cambria" panose="02040503050406030204" pitchFamily="18" charset="0"/>
                        <a:ea typeface="Cambria" panose="02040503050406030204" pitchFamily="18" charset="0"/>
                      </a:rPr>
                      <a:t>TOTFED</a:t>
                    </a:r>
                  </a:p>
                </p:txBody>
              </p:sp>
              <p:grpSp>
                <p:nvGrpSpPr>
                  <p:cNvPr id="843" name="Group 28"/>
                  <p:cNvGrpSpPr>
                    <a:grpSpLocks/>
                  </p:cNvGrpSpPr>
                  <p:nvPr/>
                </p:nvGrpSpPr>
                <p:grpSpPr bwMode="auto">
                  <a:xfrm flipH="1">
                    <a:off x="4602" y="2891"/>
                    <a:ext cx="85" cy="1042"/>
                    <a:chOff x="4473" y="2058"/>
                    <a:chExt cx="105" cy="1380"/>
                  </a:xfrm>
                </p:grpSpPr>
                <p:sp>
                  <p:nvSpPr>
                    <p:cNvPr id="854" name="Oval 29"/>
                    <p:cNvSpPr>
                      <a:spLocks noChangeArrowheads="1"/>
                    </p:cNvSpPr>
                    <p:nvPr/>
                  </p:nvSpPr>
                  <p:spPr bwMode="auto">
                    <a:xfrm rot="19467327">
                      <a:off x="4488" y="3132"/>
                      <a:ext cx="69" cy="69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rgbClr val="777777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55" name="Oval 30"/>
                    <p:cNvSpPr>
                      <a:spLocks noChangeArrowheads="1"/>
                    </p:cNvSpPr>
                    <p:nvPr/>
                  </p:nvSpPr>
                  <p:spPr bwMode="auto">
                    <a:xfrm rot="19467327">
                      <a:off x="4488" y="3161"/>
                      <a:ext cx="69" cy="69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rgbClr val="777777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56" name="Rectangle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3" y="2058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57" name="Rectangl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6" y="2319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58" name="Rectangle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3" y="2580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59" name="AutoShape 34"/>
                    <p:cNvSpPr>
                      <a:spLocks/>
                    </p:cNvSpPr>
                    <p:nvPr/>
                  </p:nvSpPr>
                  <p:spPr bwMode="auto">
                    <a:xfrm>
                      <a:off x="4519" y="2103"/>
                      <a:ext cx="59" cy="1335"/>
                    </a:xfrm>
                    <a:prstGeom prst="rightBracket">
                      <a:avLst>
                        <a:gd name="adj" fmla="val 188559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60" name="AutoShape 35"/>
                    <p:cNvSpPr>
                      <a:spLocks/>
                    </p:cNvSpPr>
                    <p:nvPr/>
                  </p:nvSpPr>
                  <p:spPr bwMode="auto">
                    <a:xfrm>
                      <a:off x="4515" y="2361"/>
                      <a:ext cx="59" cy="1077"/>
                    </a:xfrm>
                    <a:prstGeom prst="rightBracket">
                      <a:avLst>
                        <a:gd name="adj" fmla="val 152119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61" name="AutoShape 36"/>
                    <p:cNvSpPr>
                      <a:spLocks/>
                    </p:cNvSpPr>
                    <p:nvPr/>
                  </p:nvSpPr>
                  <p:spPr bwMode="auto">
                    <a:xfrm>
                      <a:off x="4516" y="2616"/>
                      <a:ext cx="47" cy="816"/>
                    </a:xfrm>
                    <a:prstGeom prst="rightBracket">
                      <a:avLst>
                        <a:gd name="adj" fmla="val 144681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</p:grpSp>
              <p:sp>
                <p:nvSpPr>
                  <p:cNvPr id="844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688" y="3086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45" name="AutoShape 39"/>
                  <p:cNvSpPr>
                    <a:spLocks/>
                  </p:cNvSpPr>
                  <p:nvPr/>
                </p:nvSpPr>
                <p:spPr bwMode="auto">
                  <a:xfrm>
                    <a:off x="4724" y="3129"/>
                    <a:ext cx="59" cy="803"/>
                  </a:xfrm>
                  <a:prstGeom prst="rightBracket">
                    <a:avLst>
                      <a:gd name="adj" fmla="val 113418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46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686" y="3280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47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4688" y="2884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48" name="AutoShape 42"/>
                  <p:cNvSpPr>
                    <a:spLocks/>
                  </p:cNvSpPr>
                  <p:nvPr/>
                </p:nvSpPr>
                <p:spPr bwMode="auto">
                  <a:xfrm>
                    <a:off x="4728" y="2921"/>
                    <a:ext cx="59" cy="1001"/>
                  </a:xfrm>
                  <a:prstGeom prst="rightBracket">
                    <a:avLst>
                      <a:gd name="adj" fmla="val 141384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49" name="AutoShape 43"/>
                  <p:cNvSpPr>
                    <a:spLocks/>
                  </p:cNvSpPr>
                  <p:nvPr/>
                </p:nvSpPr>
                <p:spPr bwMode="auto">
                  <a:xfrm>
                    <a:off x="4724" y="3331"/>
                    <a:ext cx="59" cy="585"/>
                  </a:xfrm>
                  <a:prstGeom prst="rightBracket">
                    <a:avLst>
                      <a:gd name="adj" fmla="val 82627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0" name="Oval 4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683" y="3498"/>
                    <a:ext cx="55" cy="56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1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4660" y="3002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2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658" y="3202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53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4656" y="3400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</p:grpSp>
          <p:grpSp>
            <p:nvGrpSpPr>
              <p:cNvPr id="773" name="Group 49"/>
              <p:cNvGrpSpPr>
                <a:grpSpLocks/>
              </p:cNvGrpSpPr>
              <p:nvPr/>
            </p:nvGrpSpPr>
            <p:grpSpPr bwMode="auto">
              <a:xfrm>
                <a:off x="4271" y="2635"/>
                <a:ext cx="151" cy="997"/>
                <a:chOff x="2569" y="1045"/>
                <a:chExt cx="257" cy="950"/>
              </a:xfrm>
            </p:grpSpPr>
            <p:sp>
              <p:nvSpPr>
                <p:cNvPr id="838" name="AutoShape 50"/>
                <p:cNvSpPr>
                  <a:spLocks noChangeArrowheads="1"/>
                </p:cNvSpPr>
                <p:nvPr/>
              </p:nvSpPr>
              <p:spPr bwMode="auto">
                <a:xfrm>
                  <a:off x="2615" y="1045"/>
                  <a:ext cx="185" cy="950"/>
                </a:xfrm>
                <a:prstGeom prst="cube">
                  <a:avLst>
                    <a:gd name="adj" fmla="val 4546"/>
                  </a:avLst>
                </a:prstGeom>
                <a:gradFill flip="none" rotWithShape="1">
                  <a:gsLst>
                    <a:gs pos="0">
                      <a:schemeClr val="accent5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5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5">
                        <a:lumMod val="7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EAEAEA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39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569" y="1085"/>
                  <a:ext cx="257" cy="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US" sz="1000" b="1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774" name="Group 52"/>
              <p:cNvGrpSpPr>
                <a:grpSpLocks/>
              </p:cNvGrpSpPr>
              <p:nvPr/>
            </p:nvGrpSpPr>
            <p:grpSpPr bwMode="auto">
              <a:xfrm>
                <a:off x="4275" y="2665"/>
                <a:ext cx="85" cy="1192"/>
                <a:chOff x="4275" y="2665"/>
                <a:chExt cx="85" cy="1192"/>
              </a:xfrm>
            </p:grpSpPr>
            <p:grpSp>
              <p:nvGrpSpPr>
                <p:cNvPr id="827" name="Group 53"/>
                <p:cNvGrpSpPr>
                  <a:grpSpLocks/>
                </p:cNvGrpSpPr>
                <p:nvPr/>
              </p:nvGrpSpPr>
              <p:grpSpPr bwMode="auto">
                <a:xfrm>
                  <a:off x="4275" y="3494"/>
                  <a:ext cx="79" cy="363"/>
                  <a:chOff x="4275" y="3494"/>
                  <a:chExt cx="79" cy="363"/>
                </a:xfrm>
              </p:grpSpPr>
              <p:sp>
                <p:nvSpPr>
                  <p:cNvPr id="834" name="Oval 54"/>
                  <p:cNvSpPr>
                    <a:spLocks noChangeArrowheads="1"/>
                  </p:cNvSpPr>
                  <p:nvPr/>
                </p:nvSpPr>
                <p:spPr bwMode="auto">
                  <a:xfrm rot="2132673" flipH="1">
                    <a:off x="4285" y="3716"/>
                    <a:ext cx="55" cy="56"/>
                  </a:xfrm>
                  <a:prstGeom prst="ellipse">
                    <a:avLst/>
                  </a:prstGeom>
                  <a:noFill/>
                  <a:ln w="25400">
                    <a:solidFill>
                      <a:srgbClr val="777777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35" name="Oval 55"/>
                  <p:cNvSpPr>
                    <a:spLocks noChangeArrowheads="1"/>
                  </p:cNvSpPr>
                  <p:nvPr/>
                </p:nvSpPr>
                <p:spPr bwMode="auto">
                  <a:xfrm rot="2132673" flipH="1">
                    <a:off x="4287" y="3746"/>
                    <a:ext cx="55" cy="54"/>
                  </a:xfrm>
                  <a:prstGeom prst="ellipse">
                    <a:avLst/>
                  </a:prstGeom>
                  <a:noFill/>
                  <a:ln w="25400">
                    <a:solidFill>
                      <a:srgbClr val="777777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36" name="AutoShape 56"/>
                  <p:cNvSpPr>
                    <a:spLocks/>
                  </p:cNvSpPr>
                  <p:nvPr/>
                </p:nvSpPr>
                <p:spPr bwMode="auto">
                  <a:xfrm flipH="1">
                    <a:off x="4275" y="3517"/>
                    <a:ext cx="38" cy="340"/>
                  </a:xfrm>
                  <a:prstGeom prst="rightBracket">
                    <a:avLst>
                      <a:gd name="adj" fmla="val 74561"/>
                    </a:avLst>
                  </a:prstGeom>
                  <a:noFill/>
                  <a:ln w="28575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37" name="Oval 5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299" y="3494"/>
                    <a:ext cx="55" cy="53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  <p:sp>
              <p:nvSpPr>
                <p:cNvPr id="828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4318" y="2665"/>
                  <a:ext cx="42" cy="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sz="500" b="1">
                      <a:latin typeface="Cambria" panose="02040503050406030204" pitchFamily="18" charset="0"/>
                      <a:ea typeface="Cambria" panose="02040503050406030204" pitchFamily="18" charset="0"/>
                    </a:rPr>
                    <a:t>FEC</a:t>
                  </a:r>
                </a:p>
              </p:txBody>
            </p:sp>
            <p:sp>
              <p:nvSpPr>
                <p:cNvPr id="829" name="Rectangle 60"/>
                <p:cNvSpPr>
                  <a:spLocks noChangeArrowheads="1"/>
                </p:cNvSpPr>
                <p:nvPr/>
              </p:nvSpPr>
              <p:spPr bwMode="auto">
                <a:xfrm>
                  <a:off x="4298" y="2822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30" name="Rectangle 61"/>
                <p:cNvSpPr>
                  <a:spLocks noChangeArrowheads="1"/>
                </p:cNvSpPr>
                <p:nvPr/>
              </p:nvSpPr>
              <p:spPr bwMode="auto">
                <a:xfrm>
                  <a:off x="4298" y="2934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31" name="Rectangle 62"/>
                <p:cNvSpPr>
                  <a:spLocks noChangeArrowheads="1"/>
                </p:cNvSpPr>
                <p:nvPr/>
              </p:nvSpPr>
              <p:spPr bwMode="auto">
                <a:xfrm>
                  <a:off x="4298" y="3046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32" name="Rectangle 63"/>
                <p:cNvSpPr>
                  <a:spLocks noChangeArrowheads="1"/>
                </p:cNvSpPr>
                <p:nvPr/>
              </p:nvSpPr>
              <p:spPr bwMode="auto">
                <a:xfrm>
                  <a:off x="4298" y="3156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833" name="Rectangle 64"/>
                <p:cNvSpPr>
                  <a:spLocks noChangeArrowheads="1"/>
                </p:cNvSpPr>
                <p:nvPr/>
              </p:nvSpPr>
              <p:spPr bwMode="auto">
                <a:xfrm>
                  <a:off x="4298" y="3268"/>
                  <a:ext cx="37" cy="108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p:grpSp>
          <p:grpSp>
            <p:nvGrpSpPr>
              <p:cNvPr id="775" name="Group 65"/>
              <p:cNvGrpSpPr>
                <a:grpSpLocks/>
              </p:cNvGrpSpPr>
              <p:nvPr/>
            </p:nvGrpSpPr>
            <p:grpSpPr bwMode="auto">
              <a:xfrm>
                <a:off x="4828" y="2636"/>
                <a:ext cx="185" cy="1299"/>
                <a:chOff x="4602" y="2634"/>
                <a:chExt cx="185" cy="1299"/>
              </a:xfrm>
            </p:grpSpPr>
            <p:grpSp>
              <p:nvGrpSpPr>
                <p:cNvPr id="803" name="Group 66"/>
                <p:cNvGrpSpPr>
                  <a:grpSpLocks/>
                </p:cNvGrpSpPr>
                <p:nvPr/>
              </p:nvGrpSpPr>
              <p:grpSpPr bwMode="auto">
                <a:xfrm>
                  <a:off x="4633" y="2634"/>
                  <a:ext cx="152" cy="997"/>
                  <a:chOff x="2571" y="1045"/>
                  <a:chExt cx="255" cy="950"/>
                </a:xfrm>
              </p:grpSpPr>
              <p:sp>
                <p:nvSpPr>
                  <p:cNvPr id="825" name="AutoShape 67"/>
                  <p:cNvSpPr>
                    <a:spLocks noChangeArrowheads="1"/>
                  </p:cNvSpPr>
                  <p:nvPr/>
                </p:nvSpPr>
                <p:spPr bwMode="auto">
                  <a:xfrm>
                    <a:off x="2615" y="1045"/>
                    <a:ext cx="185" cy="950"/>
                  </a:xfrm>
                  <a:prstGeom prst="cube">
                    <a:avLst>
                      <a:gd name="adj" fmla="val 45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50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100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lin ang="16200000" scaled="1"/>
                    <a:tileRect/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prstShdw prst="shdw17" dist="17961" dir="2700000">
                      <a:srgbClr val="EAEAEA">
                        <a:gamma/>
                        <a:shade val="60000"/>
                        <a:invGamma/>
                      </a:srgbClr>
                    </a:prstShdw>
                  </a:effectLst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26" name="Text Box 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71" y="1085"/>
                    <a:ext cx="255" cy="22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US" sz="1000" b="1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  <p:grpSp>
              <p:nvGrpSpPr>
                <p:cNvPr id="804" name="Group 69"/>
                <p:cNvGrpSpPr>
                  <a:grpSpLocks/>
                </p:cNvGrpSpPr>
                <p:nvPr/>
              </p:nvGrpSpPr>
              <p:grpSpPr bwMode="auto">
                <a:xfrm>
                  <a:off x="4602" y="2647"/>
                  <a:ext cx="185" cy="1286"/>
                  <a:chOff x="4602" y="2647"/>
                  <a:chExt cx="185" cy="1286"/>
                </a:xfrm>
              </p:grpSpPr>
              <p:sp>
                <p:nvSpPr>
                  <p:cNvPr id="805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90" y="2647"/>
                    <a:ext cx="30" cy="3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en-US" sz="400" b="1">
                        <a:latin typeface="Cambria" panose="02040503050406030204" pitchFamily="18" charset="0"/>
                        <a:ea typeface="Cambria" panose="02040503050406030204" pitchFamily="18" charset="0"/>
                      </a:rPr>
                      <a:t>TOTFED</a:t>
                    </a:r>
                  </a:p>
                </p:txBody>
              </p:sp>
              <p:grpSp>
                <p:nvGrpSpPr>
                  <p:cNvPr id="806" name="Group 71"/>
                  <p:cNvGrpSpPr>
                    <a:grpSpLocks/>
                  </p:cNvGrpSpPr>
                  <p:nvPr/>
                </p:nvGrpSpPr>
                <p:grpSpPr bwMode="auto">
                  <a:xfrm flipH="1">
                    <a:off x="4602" y="2891"/>
                    <a:ext cx="85" cy="1042"/>
                    <a:chOff x="4473" y="2058"/>
                    <a:chExt cx="105" cy="1380"/>
                  </a:xfrm>
                </p:grpSpPr>
                <p:sp>
                  <p:nvSpPr>
                    <p:cNvPr id="817" name="Oval 72"/>
                    <p:cNvSpPr>
                      <a:spLocks noChangeArrowheads="1"/>
                    </p:cNvSpPr>
                    <p:nvPr/>
                  </p:nvSpPr>
                  <p:spPr bwMode="auto">
                    <a:xfrm rot="19467327">
                      <a:off x="4488" y="3132"/>
                      <a:ext cx="69" cy="69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rgbClr val="777777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18" name="Oval 73"/>
                    <p:cNvSpPr>
                      <a:spLocks noChangeArrowheads="1"/>
                    </p:cNvSpPr>
                    <p:nvPr/>
                  </p:nvSpPr>
                  <p:spPr bwMode="auto">
                    <a:xfrm rot="19467327">
                      <a:off x="4488" y="3161"/>
                      <a:ext cx="69" cy="69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rgbClr val="777777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19" name="Rectangle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3" y="2058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20" name="Rectangle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6" y="2319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21" name="Rectangle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3" y="2580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22" name="AutoShape 77"/>
                    <p:cNvSpPr>
                      <a:spLocks/>
                    </p:cNvSpPr>
                    <p:nvPr/>
                  </p:nvSpPr>
                  <p:spPr bwMode="auto">
                    <a:xfrm>
                      <a:off x="4519" y="2103"/>
                      <a:ext cx="59" cy="1335"/>
                    </a:xfrm>
                    <a:prstGeom prst="rightBracket">
                      <a:avLst>
                        <a:gd name="adj" fmla="val 188559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23" name="AutoShape 78"/>
                    <p:cNvSpPr>
                      <a:spLocks/>
                    </p:cNvSpPr>
                    <p:nvPr/>
                  </p:nvSpPr>
                  <p:spPr bwMode="auto">
                    <a:xfrm>
                      <a:off x="4515" y="2361"/>
                      <a:ext cx="59" cy="1077"/>
                    </a:xfrm>
                    <a:prstGeom prst="rightBracket">
                      <a:avLst>
                        <a:gd name="adj" fmla="val 152119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24" name="AutoShape 79"/>
                    <p:cNvSpPr>
                      <a:spLocks/>
                    </p:cNvSpPr>
                    <p:nvPr/>
                  </p:nvSpPr>
                  <p:spPr bwMode="auto">
                    <a:xfrm>
                      <a:off x="4516" y="2616"/>
                      <a:ext cx="47" cy="816"/>
                    </a:xfrm>
                    <a:prstGeom prst="rightBracket">
                      <a:avLst>
                        <a:gd name="adj" fmla="val 144681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</p:grpSp>
              <p:sp>
                <p:nvSpPr>
                  <p:cNvPr id="807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4688" y="3086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08" name="AutoShape 82"/>
                  <p:cNvSpPr>
                    <a:spLocks/>
                  </p:cNvSpPr>
                  <p:nvPr/>
                </p:nvSpPr>
                <p:spPr bwMode="auto">
                  <a:xfrm>
                    <a:off x="4724" y="3129"/>
                    <a:ext cx="59" cy="803"/>
                  </a:xfrm>
                  <a:prstGeom prst="rightBracket">
                    <a:avLst>
                      <a:gd name="adj" fmla="val 113418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09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4686" y="3280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0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4688" y="2884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1" name="AutoShape 85"/>
                  <p:cNvSpPr>
                    <a:spLocks/>
                  </p:cNvSpPr>
                  <p:nvPr/>
                </p:nvSpPr>
                <p:spPr bwMode="auto">
                  <a:xfrm>
                    <a:off x="4728" y="2921"/>
                    <a:ext cx="59" cy="1001"/>
                  </a:xfrm>
                  <a:prstGeom prst="rightBracket">
                    <a:avLst>
                      <a:gd name="adj" fmla="val 141384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2" name="AutoShape 86"/>
                  <p:cNvSpPr>
                    <a:spLocks/>
                  </p:cNvSpPr>
                  <p:nvPr/>
                </p:nvSpPr>
                <p:spPr bwMode="auto">
                  <a:xfrm>
                    <a:off x="4724" y="3331"/>
                    <a:ext cx="59" cy="585"/>
                  </a:xfrm>
                  <a:prstGeom prst="rightBracket">
                    <a:avLst>
                      <a:gd name="adj" fmla="val 82627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3" name="Oval 8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683" y="3498"/>
                    <a:ext cx="55" cy="56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4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4660" y="3002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5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4658" y="3202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16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4656" y="3400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</p:grpSp>
          <p:grpSp>
            <p:nvGrpSpPr>
              <p:cNvPr id="776" name="Group 92"/>
              <p:cNvGrpSpPr>
                <a:grpSpLocks/>
              </p:cNvGrpSpPr>
              <p:nvPr/>
            </p:nvGrpSpPr>
            <p:grpSpPr bwMode="auto">
              <a:xfrm>
                <a:off x="5450" y="2632"/>
                <a:ext cx="185" cy="1299"/>
                <a:chOff x="4602" y="2634"/>
                <a:chExt cx="185" cy="1299"/>
              </a:xfrm>
            </p:grpSpPr>
            <p:grpSp>
              <p:nvGrpSpPr>
                <p:cNvPr id="779" name="Group 93"/>
                <p:cNvGrpSpPr>
                  <a:grpSpLocks/>
                </p:cNvGrpSpPr>
                <p:nvPr/>
              </p:nvGrpSpPr>
              <p:grpSpPr bwMode="auto">
                <a:xfrm>
                  <a:off x="4633" y="2634"/>
                  <a:ext cx="152" cy="997"/>
                  <a:chOff x="2571" y="1045"/>
                  <a:chExt cx="255" cy="950"/>
                </a:xfrm>
              </p:grpSpPr>
              <p:sp>
                <p:nvSpPr>
                  <p:cNvPr id="801" name="AutoShape 94"/>
                  <p:cNvSpPr>
                    <a:spLocks noChangeArrowheads="1"/>
                  </p:cNvSpPr>
                  <p:nvPr/>
                </p:nvSpPr>
                <p:spPr bwMode="auto">
                  <a:xfrm>
                    <a:off x="2615" y="1045"/>
                    <a:ext cx="185" cy="950"/>
                  </a:xfrm>
                  <a:prstGeom prst="cube">
                    <a:avLst>
                      <a:gd name="adj" fmla="val 45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50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100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lin ang="16200000" scaled="1"/>
                    <a:tileRect/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prstShdw prst="shdw17" dist="17961" dir="2700000">
                      <a:srgbClr val="EAEAEA">
                        <a:gamma/>
                        <a:shade val="60000"/>
                        <a:invGamma/>
                      </a:srgbClr>
                    </a:prstShdw>
                  </a:effectLst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802" name="Text Box 9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71" y="1085"/>
                    <a:ext cx="255" cy="22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US" sz="1000" b="1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  <p:grpSp>
              <p:nvGrpSpPr>
                <p:cNvPr id="780" name="Group 96"/>
                <p:cNvGrpSpPr>
                  <a:grpSpLocks/>
                </p:cNvGrpSpPr>
                <p:nvPr/>
              </p:nvGrpSpPr>
              <p:grpSpPr bwMode="auto">
                <a:xfrm>
                  <a:off x="4602" y="2647"/>
                  <a:ext cx="185" cy="1286"/>
                  <a:chOff x="4602" y="2647"/>
                  <a:chExt cx="185" cy="1286"/>
                </a:xfrm>
              </p:grpSpPr>
              <p:sp>
                <p:nvSpPr>
                  <p:cNvPr id="78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90" y="2647"/>
                    <a:ext cx="30" cy="3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en-US" sz="400" b="1">
                        <a:latin typeface="Cambria" panose="02040503050406030204" pitchFamily="18" charset="0"/>
                        <a:ea typeface="Cambria" panose="02040503050406030204" pitchFamily="18" charset="0"/>
                      </a:rPr>
                      <a:t>TOTFED</a:t>
                    </a:r>
                  </a:p>
                </p:txBody>
              </p:sp>
              <p:grpSp>
                <p:nvGrpSpPr>
                  <p:cNvPr id="782" name="Group 98"/>
                  <p:cNvGrpSpPr>
                    <a:grpSpLocks/>
                  </p:cNvGrpSpPr>
                  <p:nvPr/>
                </p:nvGrpSpPr>
                <p:grpSpPr bwMode="auto">
                  <a:xfrm flipH="1">
                    <a:off x="4602" y="2891"/>
                    <a:ext cx="85" cy="1042"/>
                    <a:chOff x="4473" y="2058"/>
                    <a:chExt cx="105" cy="1380"/>
                  </a:xfrm>
                </p:grpSpPr>
                <p:sp>
                  <p:nvSpPr>
                    <p:cNvPr id="793" name="Oval 99"/>
                    <p:cNvSpPr>
                      <a:spLocks noChangeArrowheads="1"/>
                    </p:cNvSpPr>
                    <p:nvPr/>
                  </p:nvSpPr>
                  <p:spPr bwMode="auto">
                    <a:xfrm rot="19467327">
                      <a:off x="4488" y="3132"/>
                      <a:ext cx="69" cy="69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rgbClr val="777777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794" name="Oval 100"/>
                    <p:cNvSpPr>
                      <a:spLocks noChangeArrowheads="1"/>
                    </p:cNvSpPr>
                    <p:nvPr/>
                  </p:nvSpPr>
                  <p:spPr bwMode="auto">
                    <a:xfrm rot="19467327">
                      <a:off x="4488" y="3161"/>
                      <a:ext cx="69" cy="69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rgbClr val="777777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795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3" y="2058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796" name="Rectangle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6" y="2319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797" name="Rectangle 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73" y="2580"/>
                      <a:ext cx="41" cy="99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798" name="AutoShape 104"/>
                    <p:cNvSpPr>
                      <a:spLocks/>
                    </p:cNvSpPr>
                    <p:nvPr/>
                  </p:nvSpPr>
                  <p:spPr bwMode="auto">
                    <a:xfrm>
                      <a:off x="4519" y="2103"/>
                      <a:ext cx="59" cy="1335"/>
                    </a:xfrm>
                    <a:prstGeom prst="rightBracket">
                      <a:avLst>
                        <a:gd name="adj" fmla="val 188559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799" name="AutoShape 105"/>
                    <p:cNvSpPr>
                      <a:spLocks/>
                    </p:cNvSpPr>
                    <p:nvPr/>
                  </p:nvSpPr>
                  <p:spPr bwMode="auto">
                    <a:xfrm>
                      <a:off x="4515" y="2361"/>
                      <a:ext cx="59" cy="1077"/>
                    </a:xfrm>
                    <a:prstGeom prst="rightBracket">
                      <a:avLst>
                        <a:gd name="adj" fmla="val 152119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  <p:sp>
                  <p:nvSpPr>
                    <p:cNvPr id="800" name="AutoShape 106"/>
                    <p:cNvSpPr>
                      <a:spLocks/>
                    </p:cNvSpPr>
                    <p:nvPr/>
                  </p:nvSpPr>
                  <p:spPr bwMode="auto">
                    <a:xfrm>
                      <a:off x="4516" y="2616"/>
                      <a:ext cx="47" cy="816"/>
                    </a:xfrm>
                    <a:prstGeom prst="rightBracket">
                      <a:avLst>
                        <a:gd name="adj" fmla="val 144681"/>
                      </a:avLst>
                    </a:prstGeom>
                    <a:noFill/>
                    <a:ln w="28575">
                      <a:solidFill>
                        <a:srgbClr val="5F5F5F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p:txBody>
                </p:sp>
              </p:grpSp>
              <p:sp>
                <p:nvSpPr>
                  <p:cNvPr id="783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4688" y="3086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84" name="AutoShape 109"/>
                  <p:cNvSpPr>
                    <a:spLocks/>
                  </p:cNvSpPr>
                  <p:nvPr/>
                </p:nvSpPr>
                <p:spPr bwMode="auto">
                  <a:xfrm>
                    <a:off x="4724" y="3129"/>
                    <a:ext cx="59" cy="803"/>
                  </a:xfrm>
                  <a:prstGeom prst="rightBracket">
                    <a:avLst>
                      <a:gd name="adj" fmla="val 113418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85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4686" y="3280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86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4688" y="2884"/>
                    <a:ext cx="37" cy="108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87" name="AutoShape 112"/>
                  <p:cNvSpPr>
                    <a:spLocks/>
                  </p:cNvSpPr>
                  <p:nvPr/>
                </p:nvSpPr>
                <p:spPr bwMode="auto">
                  <a:xfrm>
                    <a:off x="4728" y="2921"/>
                    <a:ext cx="59" cy="1001"/>
                  </a:xfrm>
                  <a:prstGeom prst="rightBracket">
                    <a:avLst>
                      <a:gd name="adj" fmla="val 141384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88" name="AutoShape 113"/>
                  <p:cNvSpPr>
                    <a:spLocks/>
                  </p:cNvSpPr>
                  <p:nvPr/>
                </p:nvSpPr>
                <p:spPr bwMode="auto">
                  <a:xfrm>
                    <a:off x="4724" y="3331"/>
                    <a:ext cx="59" cy="585"/>
                  </a:xfrm>
                  <a:prstGeom prst="rightBracket">
                    <a:avLst>
                      <a:gd name="adj" fmla="val 82627"/>
                    </a:avLst>
                  </a:prstGeom>
                  <a:noFill/>
                  <a:ln w="69850">
                    <a:solidFill>
                      <a:srgbClr val="5F5F5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89" name="Oval 11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683" y="3498"/>
                    <a:ext cx="55" cy="56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0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4660" y="3002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1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4658" y="3202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  <p:sp>
                <p:nvSpPr>
                  <p:cNvPr id="792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4656" y="3400"/>
                    <a:ext cx="27" cy="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p:grpSp>
          </p:grpSp>
          <p:sp>
            <p:nvSpPr>
              <p:cNvPr id="777" name="AutoShape 120"/>
              <p:cNvSpPr>
                <a:spLocks/>
              </p:cNvSpPr>
              <p:nvPr/>
            </p:nvSpPr>
            <p:spPr bwMode="auto">
              <a:xfrm rot="5400000">
                <a:off x="4796" y="3474"/>
                <a:ext cx="56" cy="213"/>
              </a:xfrm>
              <a:prstGeom prst="rightBracket">
                <a:avLst>
                  <a:gd name="adj" fmla="val 19017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778" name="AutoShape 121"/>
              <p:cNvSpPr>
                <a:spLocks/>
              </p:cNvSpPr>
              <p:nvPr/>
            </p:nvSpPr>
            <p:spPr bwMode="auto">
              <a:xfrm rot="5400000">
                <a:off x="5426" y="3475"/>
                <a:ext cx="56" cy="213"/>
              </a:xfrm>
              <a:prstGeom prst="rightBracket">
                <a:avLst>
                  <a:gd name="adj" fmla="val 19017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865" name="Text Box 109"/>
            <p:cNvSpPr txBox="1">
              <a:spLocks noChangeArrowheads="1"/>
            </p:cNvSpPr>
            <p:nvPr/>
          </p:nvSpPr>
          <p:spPr bwMode="auto">
            <a:xfrm>
              <a:off x="728549" y="6117287"/>
              <a:ext cx="485664" cy="200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700" b="1" dirty="0">
                  <a:latin typeface="Cambria" panose="02040503050406030204" pitchFamily="18" charset="0"/>
                  <a:ea typeface="Cambria" panose="02040503050406030204" pitchFamily="18" charset="0"/>
                </a:rPr>
                <a:t>LV1A</a:t>
              </a:r>
            </a:p>
          </p:txBody>
        </p:sp>
      </p:grpSp>
      <p:sp>
        <p:nvSpPr>
          <p:cNvPr id="401" name="Text Box 2"/>
          <p:cNvSpPr txBox="1">
            <a:spLocks noChangeArrowheads="1"/>
          </p:cNvSpPr>
          <p:nvPr/>
        </p:nvSpPr>
        <p:spPr bwMode="auto">
          <a:xfrm>
            <a:off x="1004852" y="82357"/>
            <a:ext cx="7784928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DAQ </a:t>
            </a: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+</a:t>
            </a: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Trigger 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07" name="Text Box 32"/>
          <p:cNvSpPr txBox="1">
            <a:spLocks noChangeArrowheads="1"/>
          </p:cNvSpPr>
          <p:nvPr/>
        </p:nvSpPr>
        <p:spPr bwMode="auto">
          <a:xfrm flipH="1">
            <a:off x="124055" y="1033745"/>
            <a:ext cx="30306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bg-BG" sz="1200" b="1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детекторите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08" name="Text Box 32"/>
          <p:cNvSpPr txBox="1">
            <a:spLocks noChangeArrowheads="1"/>
          </p:cNvSpPr>
          <p:nvPr/>
        </p:nvSpPr>
        <p:spPr bwMode="auto">
          <a:xfrm flipH="1">
            <a:off x="58742" y="4416534"/>
            <a:ext cx="36067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bg-BG" sz="1200" i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9704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RATES (16).JPG"/>
          <p:cNvPicPr/>
          <p:nvPr/>
        </p:nvPicPr>
        <p:blipFill>
          <a:blip r:embed="rId2" cstate="print"/>
          <a:srcRect l="12978" t="18478" r="21252"/>
          <a:stretch>
            <a:fillRect/>
          </a:stretch>
        </p:blipFill>
        <p:spPr>
          <a:xfrm>
            <a:off x="1894388" y="1508794"/>
            <a:ext cx="6117224" cy="4279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Снимка на </a:t>
            </a:r>
            <a:r>
              <a:rPr lang="en-GB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DAQ </a:t>
            </a:r>
            <a:r>
              <a:rPr lang="bg-BG" sz="36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крейт</a:t>
            </a:r>
            <a:endParaRPr lang="en-GB" sz="36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705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Снимка на </a:t>
            </a:r>
            <a:r>
              <a:rPr lang="en-GB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Trigger </a:t>
            </a:r>
            <a:r>
              <a:rPr lang="bg-BG" sz="36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крейт</a:t>
            </a:r>
            <a:endParaRPr lang="en-US" sz="36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346" y="1272843"/>
            <a:ext cx="5726674" cy="429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902044" y="5678383"/>
            <a:ext cx="159102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 - optical</a:t>
            </a:r>
            <a:endParaRPr lang="en-US" sz="10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526563" y="1674191"/>
            <a:ext cx="658356" cy="362015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050260" y="1674190"/>
            <a:ext cx="932671" cy="362015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788411" y="1683156"/>
            <a:ext cx="987534" cy="361118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930505" y="5678383"/>
            <a:ext cx="186290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 - electrical</a:t>
            </a:r>
            <a:endParaRPr lang="en-US" sz="10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447985" y="5678383"/>
            <a:ext cx="9314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T1 and T2</a:t>
            </a:r>
            <a:endParaRPr lang="en-US" sz="10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3335758" y="6035655"/>
            <a:ext cx="23304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TOTEM GLOBAL Trigger Board  </a:t>
            </a:r>
            <a:endParaRPr lang="en-US" sz="10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294644" y="1683156"/>
            <a:ext cx="411885" cy="361118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5" name="Elbow Connector 24"/>
          <p:cNvCxnSpPr>
            <a:stCxn id="8" idx="3"/>
            <a:endCxn id="10" idx="2"/>
          </p:cNvCxnSpPr>
          <p:nvPr/>
        </p:nvCxnSpPr>
        <p:spPr bwMode="auto">
          <a:xfrm flipV="1">
            <a:off x="3493071" y="5294342"/>
            <a:ext cx="362670" cy="507152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cxnSp>
        <p:nvCxnSpPr>
          <p:cNvPr id="26" name="Elbow Connector 25"/>
          <p:cNvCxnSpPr>
            <a:endCxn id="13" idx="2"/>
          </p:cNvCxnSpPr>
          <p:nvPr/>
        </p:nvCxnSpPr>
        <p:spPr bwMode="auto">
          <a:xfrm rot="10800000">
            <a:off x="6516596" y="5294342"/>
            <a:ext cx="521198" cy="507155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cxnSp>
        <p:nvCxnSpPr>
          <p:cNvPr id="29" name="Elbow Connector 28"/>
          <p:cNvCxnSpPr>
            <a:stCxn id="19" idx="1"/>
            <a:endCxn id="14" idx="2"/>
          </p:cNvCxnSpPr>
          <p:nvPr/>
        </p:nvCxnSpPr>
        <p:spPr bwMode="auto">
          <a:xfrm rot="10800000">
            <a:off x="5282179" y="5294342"/>
            <a:ext cx="165807" cy="507152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  <p:cxnSp>
        <p:nvCxnSpPr>
          <p:cNvPr id="33" name="Elbow Connector 32"/>
          <p:cNvCxnSpPr>
            <a:stCxn id="20" idx="0"/>
            <a:endCxn id="21" idx="2"/>
          </p:cNvCxnSpPr>
          <p:nvPr/>
        </p:nvCxnSpPr>
        <p:spPr bwMode="auto">
          <a:xfrm rot="16200000" flipV="1">
            <a:off x="4130132" y="5664798"/>
            <a:ext cx="741313" cy="40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255381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3" grpId="0" animBg="1"/>
      <p:bldP spid="14" grpId="0" animBg="1"/>
      <p:bldP spid="18" grpId="0"/>
      <p:bldP spid="19" grpId="0"/>
      <p:bldP spid="20" grpId="0"/>
      <p:bldP spid="2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CMS DAQ </a:t>
            </a: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системен екран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5D7EBF-B59A-1CB7-2E56-1B57CB819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6967" y="903370"/>
            <a:ext cx="9392066" cy="538524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1612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3686" y="1038974"/>
            <a:ext cx="85586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Освен ускорителите във физиката на високите енергии, две са основните групи от</a:t>
            </a:r>
            <a:r>
              <a:rPr lang="en-GB" sz="20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bg-BG" sz="20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технически средства за провеждане на експериментални изследвания: </a:t>
            </a:r>
            <a:endParaRPr lang="en-GB" sz="2000" b="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lvl="1" indent="-457200" algn="just">
              <a:spcBef>
                <a:spcPct val="500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b="0" i="1" u="sng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Детектори на ядрени лъчения</a:t>
            </a:r>
          </a:p>
          <a:p>
            <a:pPr lvl="2" algn="just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Устройствата превръщащи измерваните параметри в електрически сигнали (сцинтилатори, газови броячи и йонизационни камери, полупроводникови детектори и т.н.).    </a:t>
            </a:r>
            <a:endParaRPr lang="en-GB" sz="2000" b="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lvl="1" indent="-457200" algn="just">
              <a:spcBef>
                <a:spcPct val="500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b="0" i="1" u="sng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и системи</a:t>
            </a:r>
          </a:p>
          <a:p>
            <a:pPr lvl="2" algn="just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След множеството транзисторни устройства скок в развитието на електрониката се предизвика от напредъка на микроелектрониката. Широко се използват интегрални схеми, програмируеми устройства, микропроцесори и различни видове компютри. </a:t>
            </a:r>
            <a:endParaRPr lang="en-GB" b="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5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Въведение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915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Система за контрол </a:t>
            </a:r>
            <a:r>
              <a:rPr lang="en-GB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(DCS)</a:t>
            </a:r>
            <a:endParaRPr lang="en-US" sz="36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531" y="1316608"/>
            <a:ext cx="7304976" cy="4711375"/>
          </a:xfrm>
          <a:prstGeom prst="rect">
            <a:avLst/>
          </a:prstGeom>
          <a:noFill/>
          <a:ln>
            <a:noFill/>
          </a:ln>
          <a:effectLst>
            <a:outerShdw blurRad="266700" dist="38100" dir="2400000" sx="101000" sy="101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935535" y="6007561"/>
            <a:ext cx="5321711" cy="40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Предоставена от 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DC</a:t>
            </a:r>
            <a:r>
              <a:rPr lang="en-GB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 </a:t>
            </a:r>
            <a:r>
              <a:rPr lang="bg-BG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екипа на 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TOTEM</a:t>
            </a:r>
          </a:p>
        </p:txBody>
      </p:sp>
    </p:spTree>
    <p:extLst>
      <p:ext uri="{BB962C8B-B14F-4D97-AF65-F5344CB8AC3E}">
        <p14:creationId xmlns:p14="http://schemas.microsoft.com/office/powerpoint/2010/main" val="1583227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TOTEM-PPS  DCS </a:t>
            </a: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екран</a:t>
            </a: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(1)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0B5A23-EB2B-5D5B-5DCF-0C4FDBAD76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904" y="866464"/>
            <a:ext cx="8282192" cy="558000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Box 52">
            <a:extLst>
              <a:ext uri="{FF2B5EF4-FFF2-40B4-BE49-F238E27FC236}">
                <a16:creationId xmlns:a16="http://schemas.microsoft.com/office/drawing/2014/main" id="{AB649659-ECB5-AEA6-EBB0-F18DCF6E8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7667" y="2002562"/>
            <a:ext cx="43364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bg-BG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ТОТЕМ </a:t>
            </a:r>
            <a:r>
              <a:rPr lang="en-US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Very High </a:t>
            </a:r>
            <a:r>
              <a:rPr lang="el-GR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β</a:t>
            </a:r>
            <a:r>
              <a:rPr lang="en-US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* RUN  18 Sep 2023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217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27C59E-708D-1235-5DEF-D71B8B367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725" y="866465"/>
            <a:ext cx="8936551" cy="558000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56A14189-A57F-5EA2-73A8-AFF0F463A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TOTEM-PPS  DCS </a:t>
            </a: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екран</a:t>
            </a: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(2)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" name="Text Box 52">
            <a:extLst>
              <a:ext uri="{FF2B5EF4-FFF2-40B4-BE49-F238E27FC236}">
                <a16:creationId xmlns:a16="http://schemas.microsoft.com/office/drawing/2014/main" id="{51262019-BC8A-B80A-73CB-FB0AC3797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9922" y="5074890"/>
            <a:ext cx="43364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bg-BG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ТОТЕМ </a:t>
            </a:r>
            <a:r>
              <a:rPr lang="en-US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Very High </a:t>
            </a:r>
            <a:r>
              <a:rPr lang="el-GR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β</a:t>
            </a:r>
            <a:r>
              <a:rPr lang="en-US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* RUN  18 Sep 2023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4989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Данни от експеримента</a:t>
            </a:r>
            <a:r>
              <a:rPr lang="en-US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US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78" y="2405483"/>
            <a:ext cx="2141038" cy="1704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1418337" y="1051083"/>
            <a:ext cx="71366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bg-BG" sz="24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ТОТЕМ </a:t>
            </a:r>
            <a:r>
              <a:rPr lang="en-US" sz="24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Very High Beta * RUN  18 Sep 2023</a:t>
            </a:r>
            <a:endParaRPr lang="en-US" sz="24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 rot="12613802">
            <a:off x="5642775" y="1876557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 rot="19385148">
            <a:off x="3629803" y="1848360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FC940C-877D-6FB7-D7F4-C24EAA85EE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9115" y="4320860"/>
            <a:ext cx="2163364" cy="1796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E67FF7-F317-DCCB-40D3-981A9A7F5F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84419" y="2405484"/>
            <a:ext cx="2217194" cy="1704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895136A-7670-18E2-C0CD-9D81FBBB21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80743" y="4320860"/>
            <a:ext cx="2167667" cy="1796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50CA38D-CFA0-9F39-88FB-C6F36C3ADB7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6844" y="2444422"/>
            <a:ext cx="2167667" cy="1704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26C1A3-90D4-0C84-EBB9-EC43877AB99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15420" y="2444422"/>
            <a:ext cx="2056489" cy="1704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80883B7-7C09-38D1-918D-9B81B2454CF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6843" y="4320860"/>
            <a:ext cx="2167667" cy="1796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9BB922E-26BB-19D3-1DBD-0F524E2E6D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02208" y="4320860"/>
            <a:ext cx="2069702" cy="1796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49317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Данни от експеримента</a:t>
            </a:r>
            <a:r>
              <a:rPr lang="en-US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bg-BG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sz="36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145" y="1175569"/>
            <a:ext cx="2524744" cy="1976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260" y="3152280"/>
            <a:ext cx="2562113" cy="1783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02" y="3079489"/>
            <a:ext cx="2625788" cy="1855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823" y="4913515"/>
            <a:ext cx="2658895" cy="1448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3331" y="4935318"/>
            <a:ext cx="2569041" cy="1466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117" y="1091858"/>
            <a:ext cx="2619558" cy="1987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3778684" y="1735833"/>
            <a:ext cx="15355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bg-BG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Силициеви</a:t>
            </a: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lang="bg-BG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Детектори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 rot="10800000">
            <a:off x="5198171" y="1824363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3326793" y="1862326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 Box 52"/>
          <p:cNvSpPr txBox="1">
            <a:spLocks noChangeArrowheads="1"/>
          </p:cNvSpPr>
          <p:nvPr/>
        </p:nvSpPr>
        <p:spPr bwMode="auto">
          <a:xfrm>
            <a:off x="3793924" y="3611945"/>
            <a:ext cx="15355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Pixels </a:t>
            </a:r>
            <a:r>
              <a:rPr lang="bg-BG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Детектори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 rot="10800000">
            <a:off x="5213411" y="3700475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3342033" y="3738438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 Box 52"/>
          <p:cNvSpPr txBox="1">
            <a:spLocks noChangeArrowheads="1"/>
          </p:cNvSpPr>
          <p:nvPr/>
        </p:nvSpPr>
        <p:spPr bwMode="auto">
          <a:xfrm>
            <a:off x="3802050" y="5322162"/>
            <a:ext cx="15355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bg-BG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Диамантни</a:t>
            </a:r>
            <a:r>
              <a: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lang="bg-BG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Детектори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 rot="10800000">
            <a:off x="5221537" y="5410692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3350159" y="5448655"/>
            <a:ext cx="627062" cy="331787"/>
          </a:xfrm>
          <a:prstGeom prst="leftArrow">
            <a:avLst>
              <a:gd name="adj1" fmla="val 69889"/>
              <a:gd name="adj2" fmla="val 94043"/>
            </a:avLst>
          </a:pr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39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ТОТЕМ</a:t>
            </a:r>
            <a:r>
              <a:rPr lang="en-US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/ D0 </a:t>
            </a: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Откритие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59345" y="1069891"/>
            <a:ext cx="9477583" cy="514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  <a:tabLst>
                <a:tab pos="449580" algn="l"/>
              </a:tabLst>
            </a:pPr>
            <a:r>
              <a:rPr lang="bg-BG" sz="1800" dirty="0">
                <a:solidFill>
                  <a:srgbClr val="00000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„</a:t>
            </a:r>
            <a:r>
              <a:rPr lang="bg-BG" sz="2000" i="1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Първо експериментално наблюдение на обмен на </a:t>
            </a:r>
            <a:r>
              <a:rPr lang="bg-BG" sz="2000" i="1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одерони</a:t>
            </a:r>
            <a:r>
              <a:rPr lang="bg-BG" sz="2000" i="1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при еластични протон-</a:t>
            </a:r>
            <a:r>
              <a:rPr lang="bg-BG" sz="2000" i="1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протонни</a:t>
            </a:r>
            <a:r>
              <a:rPr lang="bg-BG" sz="2000" i="1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и протон-</a:t>
            </a:r>
            <a:r>
              <a:rPr lang="bg-BG" sz="2000" i="1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антипротонни</a:t>
            </a:r>
            <a:r>
              <a:rPr lang="bg-BG" sz="2000" i="1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взаимодействия</a:t>
            </a:r>
            <a:r>
              <a:rPr lang="bg-BG" sz="20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“</a:t>
            </a:r>
            <a:r>
              <a:rPr lang="ru-RU" sz="20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en-US" sz="2000" dirty="0">
              <a:solidFill>
                <a:srgbClr val="0033CC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bg-BG" sz="180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solidFill>
                <a:srgbClr val="0033CC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През август 2021 г. учените от ТОТЕМ (CERN), съвместно с колаборацията D0 (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Fermi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Lab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 публикуваха статия, с която потвърдиха съществуването на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Oдерона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[1] - неуловимата досега квази-частица, предречена преди 50 години. Статистическата значимост на комбинираните данни от анализ на </a:t>
            </a:r>
            <a:r>
              <a:rPr lang="en-US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ppbar</a:t>
            </a:r>
            <a:r>
              <a:rPr lang="ru-RU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протон-антипротон</a:t>
            </a:r>
            <a:r>
              <a:rPr lang="ru-RU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(D0) и </a:t>
            </a:r>
            <a:r>
              <a:rPr lang="en-US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pp </a:t>
            </a:r>
            <a:r>
              <a:rPr lang="ru-RU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протон-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протонни</a:t>
            </a:r>
            <a:r>
              <a:rPr lang="ru-RU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(ТОТЕМ) взаимодействия е по-голяма от 5 стандартни отклонения и се интерпретира като първото експериментално наблюдаване на обмен на фамилия от безцветни,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зарядово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нечетни комбинации от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глуони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– т.н.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одерони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През септември 2021 статията е цитирана от публикация в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Nature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Reviews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Physics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[2].</a:t>
            </a:r>
            <a:endParaRPr lang="en-US" sz="1800" b="0" dirty="0">
              <a:solidFill>
                <a:srgbClr val="0033CC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 </a:t>
            </a:r>
            <a:endParaRPr lang="en-US" sz="1800" b="0" dirty="0">
              <a:solidFill>
                <a:srgbClr val="0033CC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0340" marR="0" indent="-18034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[1]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Abazov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V. M., ... </a:t>
            </a:r>
            <a:r>
              <a:rPr lang="bg-BG" sz="180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Antchev  G</a:t>
            </a:r>
            <a:r>
              <a:rPr lang="bg-BG" sz="1800" kern="1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bg-BG" sz="180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Atanassov. I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., ...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et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al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Odderon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exchange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from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elastic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scattering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differences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between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pp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and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ppbar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data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at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1.96 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TeV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and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from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pp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forward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scattering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measurements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800" b="0" u="sng" kern="100" dirty="0">
                <a:solidFill>
                  <a:srgbClr val="3399FF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Lett. 127, 062003 (2021)</a:t>
            </a:r>
            <a:endParaRPr lang="en-US" sz="1800" b="0" dirty="0">
              <a:solidFill>
                <a:srgbClr val="3399FF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[2]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Leader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E. </a:t>
            </a:r>
            <a:r>
              <a:rPr lang="en-US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et al.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Discovery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of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the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bg-BG" sz="1800" b="0" kern="100" dirty="0" err="1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odderon</a:t>
            </a:r>
            <a:r>
              <a:rPr lang="bg-BG" sz="1800" b="0" kern="100" dirty="0">
                <a:solidFill>
                  <a:srgbClr val="0033CC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bg-BG" sz="1800" b="0" u="sng" kern="100" dirty="0" err="1">
                <a:solidFill>
                  <a:srgbClr val="3399FF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</a:t>
            </a:r>
            <a:r>
              <a:rPr lang="bg-BG" sz="1800" b="0" u="sng" kern="100" dirty="0">
                <a:solidFill>
                  <a:srgbClr val="3399FF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bg-BG" sz="1800" b="0" u="sng" kern="100" dirty="0" err="1">
                <a:solidFill>
                  <a:srgbClr val="3399FF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Rev</a:t>
            </a:r>
            <a:r>
              <a:rPr lang="bg-BG" sz="1800" b="0" u="sng" kern="100" dirty="0">
                <a:solidFill>
                  <a:srgbClr val="3399FF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bg-BG" sz="1800" b="0" u="sng" kern="100" dirty="0" err="1">
                <a:solidFill>
                  <a:srgbClr val="3399FF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</a:t>
            </a:r>
            <a:r>
              <a:rPr lang="bg-BG" sz="1800" b="0" u="sng" kern="100" dirty="0">
                <a:solidFill>
                  <a:srgbClr val="3399FF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3, 680 (2021)</a:t>
            </a:r>
            <a:endParaRPr lang="en-US" sz="1800" b="0" dirty="0">
              <a:solidFill>
                <a:srgbClr val="3399FF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107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2EB9CE87-148A-FF61-8065-5E799FB13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От страницата на БАН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C3BE41-FDAA-0335-582F-46E3B8A3528F}"/>
              </a:ext>
            </a:extLst>
          </p:cNvPr>
          <p:cNvGrpSpPr/>
          <p:nvPr/>
        </p:nvGrpSpPr>
        <p:grpSpPr>
          <a:xfrm>
            <a:off x="5282178" y="822563"/>
            <a:ext cx="3950136" cy="5035400"/>
            <a:chOff x="372799" y="824020"/>
            <a:chExt cx="3988024" cy="511686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25901E9-C6FB-83FE-06FE-04C687F7D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2799" y="824020"/>
              <a:ext cx="3988024" cy="4799407"/>
            </a:xfrm>
            <a:prstGeom prst="rect">
              <a:avLst/>
            </a:prstGeom>
          </p:spPr>
        </p:pic>
        <p:sp>
          <p:nvSpPr>
            <p:cNvPr id="7" name="Text Box 52">
              <a:extLst>
                <a:ext uri="{FF2B5EF4-FFF2-40B4-BE49-F238E27FC236}">
                  <a16:creationId xmlns:a16="http://schemas.microsoft.com/office/drawing/2014/main" id="{DD6A0C5F-39C7-35AD-F982-465EEBED08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888" y="5602335"/>
              <a:ext cx="340150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593903" algn="ctr" rotWithShape="0">
                      <a:srgbClr val="C0C0C0">
                        <a:alpha val="0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i="1" dirty="0">
                  <a:solidFill>
                    <a:srgbClr val="0033CC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itchFamily="18" charset="0"/>
                  <a:hlinkClick r:id="rId3"/>
                </a:rPr>
                <a:t>https://www.bas.bg/?p=37427</a:t>
              </a:r>
              <a:endPara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820A5F3-D843-654A-71DC-1D6F4CE7882D}"/>
              </a:ext>
            </a:extLst>
          </p:cNvPr>
          <p:cNvGrpSpPr/>
          <p:nvPr/>
        </p:nvGrpSpPr>
        <p:grpSpPr>
          <a:xfrm>
            <a:off x="179888" y="796187"/>
            <a:ext cx="4608522" cy="5061775"/>
            <a:chOff x="4732590" y="824020"/>
            <a:chExt cx="4608522" cy="50617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E4283B5-2836-0D27-AA04-397C8251E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2590" y="824020"/>
              <a:ext cx="4608522" cy="4799408"/>
            </a:xfrm>
            <a:prstGeom prst="rect">
              <a:avLst/>
            </a:prstGeom>
          </p:spPr>
        </p:pic>
        <p:sp>
          <p:nvSpPr>
            <p:cNvPr id="11" name="Text Box 52">
              <a:extLst>
                <a:ext uri="{FF2B5EF4-FFF2-40B4-BE49-F238E27FC236}">
                  <a16:creationId xmlns:a16="http://schemas.microsoft.com/office/drawing/2014/main" id="{5CA09DE8-CB7E-B435-1CAB-1B187DE70A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53000" y="5547241"/>
              <a:ext cx="340150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593903" algn="ctr" rotWithShape="0">
                      <a:srgbClr val="C0C0C0">
                        <a:alpha val="0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>
                  <a:solidFill>
                    <a:srgbClr val="0033CC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itchFamily="18" charset="0"/>
                  <a:hlinkClick r:id="rId5"/>
                </a:rPr>
                <a:t>https://www.bas.bg/?p=36923</a:t>
              </a:r>
              <a:endParaRPr lang="en-US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878241F-B8A4-C7E6-DDB2-8EB4C72A3471}"/>
              </a:ext>
            </a:extLst>
          </p:cNvPr>
          <p:cNvSpPr txBox="1"/>
          <p:nvPr/>
        </p:nvSpPr>
        <p:spPr>
          <a:xfrm>
            <a:off x="783412" y="5990381"/>
            <a:ext cx="77905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g-BG" sz="1400" i="1" dirty="0">
                <a:latin typeface="Cambria" panose="02040503050406030204" pitchFamily="18" charset="0"/>
                <a:ea typeface="Cambria" panose="02040503050406030204" pitchFamily="18" charset="0"/>
              </a:rPr>
              <a:t>Виртуалното посещение (</a:t>
            </a:r>
            <a:r>
              <a:rPr lang="en-US" sz="1400" i="1" dirty="0">
                <a:latin typeface="Cambria" panose="02040503050406030204" pitchFamily="18" charset="0"/>
                <a:ea typeface="Cambria" panose="02040503050406030204" pitchFamily="18" charset="0"/>
              </a:rPr>
              <a:t>55 </a:t>
            </a:r>
            <a:r>
              <a:rPr lang="bg-BG" sz="1400" i="1" dirty="0">
                <a:latin typeface="Cambria" panose="02040503050406030204" pitchFamily="18" charset="0"/>
                <a:ea typeface="Cambria" panose="02040503050406030204" pitchFamily="18" charset="0"/>
              </a:rPr>
              <a:t>мин.</a:t>
            </a:r>
            <a:r>
              <a:rPr lang="en-US" sz="14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bg-BG" sz="1400" i="1" dirty="0">
                <a:latin typeface="Cambria" panose="02040503050406030204" pitchFamily="18" charset="0"/>
                <a:ea typeface="Cambria" panose="02040503050406030204" pitchFamily="18" charset="0"/>
              </a:rPr>
              <a:t>на български) е достъпно в </a:t>
            </a:r>
            <a:r>
              <a:rPr lang="bg-BG" sz="1400" i="1" dirty="0" err="1">
                <a:latin typeface="Cambria" panose="02040503050406030204" pitchFamily="18" charset="0"/>
                <a:ea typeface="Cambria" panose="02040503050406030204" pitchFamily="18" charset="0"/>
              </a:rPr>
              <a:t>YouTube</a:t>
            </a:r>
            <a:r>
              <a:rPr lang="bg-BG" sz="1400" i="1" dirty="0">
                <a:latin typeface="Cambria" panose="02040503050406030204" pitchFamily="18" charset="0"/>
                <a:ea typeface="Cambria" panose="02040503050406030204" pitchFamily="18" charset="0"/>
              </a:rPr>
              <a:t> на този адрес</a:t>
            </a:r>
            <a:r>
              <a:rPr lang="ru-RU" sz="1400" i="1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r>
              <a:rPr lang="ru-RU" sz="1400" i="1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1400" i="1" dirty="0">
                <a:latin typeface="Cambria" panose="02040503050406030204" pitchFamily="18" charset="0"/>
                <a:ea typeface="Cambria" panose="02040503050406030204" pitchFamily="18" charset="0"/>
                <a:hlinkClick r:id="rId6"/>
              </a:rPr>
              <a:t>https://youtu.be/yPHUcPgu7dU</a:t>
            </a:r>
            <a:endParaRPr lang="en-US" sz="1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3438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2EB9CE87-148A-FF61-8065-5E799FB13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и БТА 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253F7D-AED1-066E-9B80-B8FA8DF990FB}"/>
              </a:ext>
            </a:extLst>
          </p:cNvPr>
          <p:cNvSpPr txBox="1"/>
          <p:nvPr/>
        </p:nvSpPr>
        <p:spPr>
          <a:xfrm>
            <a:off x="2676185" y="5964739"/>
            <a:ext cx="44439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g-BG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Линк</a:t>
            </a:r>
            <a:r>
              <a:rPr lang="bg-BG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към публикацията в БТА</a:t>
            </a:r>
            <a:endParaRPr lang="en-US" sz="2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F0E707-F0F8-EA96-3F16-042F46D8B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837" y="850439"/>
            <a:ext cx="7854606" cy="499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84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6648" t="19028" r="11347" b="3499"/>
          <a:stretch/>
        </p:blipFill>
        <p:spPr>
          <a:xfrm>
            <a:off x="837567" y="2227581"/>
            <a:ext cx="7516939" cy="3860050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Бъдеще на електрониката в 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CERN (1)</a:t>
            </a: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sz="32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Rectangle 1028"/>
          <p:cNvSpPr txBox="1">
            <a:spLocks noChangeAspect="1" noChangeArrowheads="1"/>
          </p:cNvSpPr>
          <p:nvPr/>
        </p:nvSpPr>
        <p:spPr>
          <a:xfrm>
            <a:off x="193984" y="828841"/>
            <a:ext cx="9477234" cy="5398172"/>
          </a:xfr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FF00"/>
              </a:buClr>
              <a:buFontTx/>
              <a:buNone/>
              <a:defRPr/>
            </a:pPr>
            <a:r>
              <a:rPr lang="en-US" altLang="en-US" sz="2100" kern="0" dirty="0">
                <a:solidFill>
                  <a:srgbClr val="0033CC"/>
                </a:solidFill>
                <a:latin typeface="Cambria" panose="02040503050406030204" pitchFamily="18" charset="0"/>
              </a:rPr>
              <a:t>HL-LHC </a:t>
            </a:r>
            <a:r>
              <a:rPr lang="bg-BG" altLang="en-US" sz="2100" kern="0" dirty="0">
                <a:solidFill>
                  <a:srgbClr val="0033CC"/>
                </a:solidFill>
                <a:latin typeface="Cambria" panose="02040503050406030204" pitchFamily="18" charset="0"/>
              </a:rPr>
              <a:t>поставя нови изисквания и предизвикателства: </a:t>
            </a:r>
            <a:endParaRPr lang="bg-BG" altLang="en-US" sz="2100" b="1" kern="0" dirty="0">
              <a:solidFill>
                <a:srgbClr val="0033CC"/>
              </a:solidFill>
              <a:latin typeface="Cambria" panose="02040503050406030204" pitchFamily="18" charset="0"/>
            </a:endParaRPr>
          </a:p>
          <a:p>
            <a:pPr lvl="1">
              <a:buClr>
                <a:srgbClr val="0033CC"/>
              </a:buClr>
              <a:buFont typeface="Arial" panose="020B0604020202020204" pitchFamily="34" charset="0"/>
              <a:buChar char="•"/>
              <a:defRPr/>
            </a:pPr>
            <a:r>
              <a:rPr lang="bg-BG" altLang="en-US" sz="1500" b="0" kern="0" dirty="0">
                <a:solidFill>
                  <a:srgbClr val="0033CC"/>
                </a:solidFill>
                <a:latin typeface="Cambria" panose="02040503050406030204" pitchFamily="18" charset="0"/>
              </a:rPr>
              <a:t>По-голямо количество информация, скорост, бързодействие, устойчивост на радиация  </a:t>
            </a:r>
          </a:p>
          <a:p>
            <a:pPr lvl="1">
              <a:buClr>
                <a:srgbClr val="0033CC"/>
              </a:buClr>
              <a:buFont typeface="Arial" panose="020B0604020202020204" pitchFamily="34" charset="0"/>
              <a:buChar char="•"/>
              <a:defRPr/>
            </a:pPr>
            <a:r>
              <a:rPr lang="bg-BG" altLang="en-US" sz="1500" b="0" kern="0" dirty="0">
                <a:solidFill>
                  <a:srgbClr val="0033CC"/>
                </a:solidFill>
                <a:latin typeface="Cambria" panose="02040503050406030204" pitchFamily="18" charset="0"/>
              </a:rPr>
              <a:t>Детектори от нов тип с по-добри параметри и възможности</a:t>
            </a:r>
            <a:r>
              <a:rPr lang="en-US" altLang="en-US" sz="1500" b="0" kern="0" dirty="0">
                <a:solidFill>
                  <a:srgbClr val="0033CC"/>
                </a:solidFill>
                <a:latin typeface="Cambria" panose="02040503050406030204" pitchFamily="18" charset="0"/>
              </a:rPr>
              <a:t> </a:t>
            </a:r>
          </a:p>
          <a:p>
            <a:pPr lvl="1">
              <a:buClr>
                <a:srgbClr val="0033CC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500" b="0" kern="0" dirty="0">
                <a:solidFill>
                  <a:srgbClr val="0033CC"/>
                </a:solidFill>
                <a:latin typeface="Cambria" panose="02040503050406030204" pitchFamily="18" charset="0"/>
              </a:rPr>
              <a:t>CERN </a:t>
            </a:r>
            <a:r>
              <a:rPr lang="bg-BG" altLang="en-US" sz="1500" b="0" kern="0" dirty="0">
                <a:solidFill>
                  <a:srgbClr val="0033CC"/>
                </a:solidFill>
                <a:latin typeface="Cambria" panose="02040503050406030204" pitchFamily="18" charset="0"/>
              </a:rPr>
              <a:t>в колаборация с външни институти разработва специални ел. компоненти за това</a:t>
            </a:r>
            <a:r>
              <a:rPr lang="en-US" altLang="en-US" sz="1500" b="0" kern="0" dirty="0">
                <a:solidFill>
                  <a:srgbClr val="0033CC"/>
                </a:solidFill>
                <a:latin typeface="Cambria" panose="02040503050406030204" pitchFamily="18" charset="0"/>
              </a:rPr>
              <a:t>  </a:t>
            </a:r>
            <a:endParaRPr lang="bg-BG" altLang="en-US" sz="1500" b="0" kern="0" dirty="0">
              <a:solidFill>
                <a:srgbClr val="0033CC"/>
              </a:solidFill>
              <a:latin typeface="Cambria" panose="02040503050406030204" pitchFamily="18" charset="0"/>
            </a:endParaRPr>
          </a:p>
          <a:p>
            <a:pPr marL="0" indent="0">
              <a:buClr>
                <a:srgbClr val="FFFF00"/>
              </a:buClr>
              <a:buFontTx/>
              <a:buNone/>
              <a:defRPr/>
            </a:pPr>
            <a:r>
              <a:rPr lang="bg-BG" altLang="en-US" sz="2100" kern="0" dirty="0">
                <a:solidFill>
                  <a:srgbClr val="0033CC"/>
                </a:solidFill>
                <a:latin typeface="Cambria" panose="02040503050406030204" pitchFamily="18" charset="0"/>
              </a:rPr>
              <a:t>	</a:t>
            </a:r>
            <a:endParaRPr lang="en-GB" altLang="en-US" sz="1900" b="0" kern="0" dirty="0">
              <a:solidFill>
                <a:srgbClr val="0033CC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3253184" y="2038252"/>
            <a:ext cx="2873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i="1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lpGBT</a:t>
            </a:r>
            <a:r>
              <a:rPr lang="en-US" sz="18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Link Architecture</a:t>
            </a:r>
          </a:p>
        </p:txBody>
      </p:sp>
      <p:sp>
        <p:nvSpPr>
          <p:cNvPr id="6" name="Text Box 52"/>
          <p:cNvSpPr txBox="1">
            <a:spLocks noChangeArrowheads="1"/>
          </p:cNvSpPr>
          <p:nvPr/>
        </p:nvSpPr>
        <p:spPr bwMode="auto">
          <a:xfrm>
            <a:off x="837567" y="6061212"/>
            <a:ext cx="40709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bg-BG" sz="16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Електроника при детекторите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08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2090"/>
            <a:ext cx="7642625" cy="3960220"/>
          </a:xfrm>
          <a:prstGeom prst="rect">
            <a:avLst/>
          </a:prstGeom>
        </p:spPr>
      </p:pic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204971" y="946081"/>
            <a:ext cx="93815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bg-BG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Нова електроника в залата за събиране и обработка на данни,   </a:t>
            </a:r>
            <a:r>
              <a:rPr lang="en-US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DAQ </a:t>
            </a:r>
            <a:r>
              <a:rPr lang="bg-BG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/ </a:t>
            </a:r>
            <a:r>
              <a:rPr lang="en-US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Trigger </a:t>
            </a:r>
            <a:r>
              <a:rPr lang="bg-BG" sz="16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системи </a:t>
            </a:r>
            <a:endParaRPr lang="en-US" sz="1600" b="1" i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Бъдеще на електрониката в 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CERN (2)</a:t>
            </a: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sz="32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Rectangle 1028"/>
          <p:cNvSpPr txBox="1">
            <a:spLocks noChangeAspect="1" noChangeArrowheads="1"/>
          </p:cNvSpPr>
          <p:nvPr/>
        </p:nvSpPr>
        <p:spPr>
          <a:xfrm>
            <a:off x="355845" y="5067913"/>
            <a:ext cx="9079827" cy="1372255"/>
          </a:xfr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800" kern="0" dirty="0">
                <a:solidFill>
                  <a:srgbClr val="0033CC"/>
                </a:solidFill>
                <a:latin typeface="Cambria" panose="02040503050406030204" pitchFamily="18" charset="0"/>
              </a:rPr>
              <a:t>ATCA </a:t>
            </a:r>
            <a:r>
              <a:rPr lang="bg-BG" altLang="en-US" sz="1800" kern="0" dirty="0">
                <a:solidFill>
                  <a:srgbClr val="0033CC"/>
                </a:solidFill>
                <a:latin typeface="Cambria" panose="02040503050406030204" pitchFamily="18" charset="0"/>
              </a:rPr>
              <a:t>стандарт; </a:t>
            </a:r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  <a:defRPr/>
            </a:pPr>
            <a:r>
              <a:rPr lang="bg-BG" altLang="en-US" sz="1800" kern="0" dirty="0">
                <a:solidFill>
                  <a:srgbClr val="0033CC"/>
                </a:solidFill>
                <a:latin typeface="Cambria" panose="02040503050406030204" pitchFamily="18" charset="0"/>
              </a:rPr>
              <a:t>контрол и данни по 100</a:t>
            </a:r>
            <a:r>
              <a:rPr lang="en-US" altLang="en-US" sz="1800" kern="0" dirty="0" err="1">
                <a:solidFill>
                  <a:srgbClr val="0033CC"/>
                </a:solidFill>
                <a:latin typeface="Cambria" panose="02040503050406030204" pitchFamily="18" charset="0"/>
              </a:rPr>
              <a:t>Gbs</a:t>
            </a:r>
            <a:r>
              <a:rPr lang="en-US" altLang="en-US" sz="1800" kern="0" dirty="0">
                <a:solidFill>
                  <a:srgbClr val="0033CC"/>
                </a:solidFill>
                <a:latin typeface="Cambria" panose="02040503050406030204" pitchFamily="18" charset="0"/>
              </a:rPr>
              <a:t> </a:t>
            </a:r>
            <a:r>
              <a:rPr lang="bg-BG" altLang="en-US" sz="1800" kern="0" dirty="0">
                <a:solidFill>
                  <a:srgbClr val="0033CC"/>
                </a:solidFill>
                <a:latin typeface="Cambria" panose="02040503050406030204" pitchFamily="18" charset="0"/>
              </a:rPr>
              <a:t>линкове;</a:t>
            </a:r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  <a:defRPr/>
            </a:pPr>
            <a:r>
              <a:rPr lang="bg-BG" altLang="en-US" sz="1800" kern="0" dirty="0">
                <a:solidFill>
                  <a:srgbClr val="0033CC"/>
                </a:solidFill>
                <a:latin typeface="Cambria" panose="02040503050406030204" pitchFamily="18" charset="0"/>
              </a:rPr>
              <a:t>две нива на тригера; </a:t>
            </a:r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  <a:defRPr/>
            </a:pPr>
            <a:r>
              <a:rPr lang="bg-BG" altLang="en-US" sz="1800" kern="0" dirty="0">
                <a:solidFill>
                  <a:srgbClr val="0033CC"/>
                </a:solidFill>
                <a:latin typeface="Cambria" panose="02040503050406030204" pitchFamily="18" charset="0"/>
              </a:rPr>
              <a:t>по-бързи оптични рутери и мощни РС станции</a:t>
            </a:r>
            <a:endParaRPr lang="bg-BG" altLang="en-US" sz="1800" b="1" kern="0" dirty="0">
              <a:solidFill>
                <a:srgbClr val="0033CC"/>
              </a:solidFill>
              <a:latin typeface="Cambria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2" b="99875" l="5926" r="90000"/>
                    </a14:imgEffect>
                  </a14:imgLayer>
                </a14:imgProps>
              </a:ext>
            </a:extLst>
          </a:blip>
          <a:srcRect l="8203" r="8203"/>
          <a:stretch/>
        </p:blipFill>
        <p:spPr>
          <a:xfrm>
            <a:off x="7805876" y="1453932"/>
            <a:ext cx="1340915" cy="4734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 Box 52"/>
          <p:cNvSpPr txBox="1">
            <a:spLocks noChangeArrowheads="1"/>
          </p:cNvSpPr>
          <p:nvPr/>
        </p:nvSpPr>
        <p:spPr bwMode="auto">
          <a:xfrm>
            <a:off x="6873205" y="6102239"/>
            <a:ext cx="2873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rgbClr val="C0C0C0">
                      <a:alpha val="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DTH module CMS DAQ</a:t>
            </a:r>
          </a:p>
        </p:txBody>
      </p:sp>
    </p:spTree>
    <p:extLst>
      <p:ext uri="{BB962C8B-B14F-4D97-AF65-F5344CB8AC3E}">
        <p14:creationId xmlns:p14="http://schemas.microsoft.com/office/powerpoint/2010/main" val="28351024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8549" y="3511887"/>
            <a:ext cx="855862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Общата структура съдържа следните основни блокове:</a:t>
            </a:r>
          </a:p>
          <a:p>
            <a:pPr marL="742950" lvl="1" indent="-285750" algn="l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4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Детектор – преобразува енергията на лъчението най-често в електрическа</a:t>
            </a:r>
          </a:p>
          <a:p>
            <a:pPr marL="742950" lvl="1" indent="-285750" algn="l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4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Блок за обработка – приема сигнала от детектора и променя формата му</a:t>
            </a:r>
          </a:p>
          <a:p>
            <a:pPr marL="742950" lvl="1" indent="-285750" algn="l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4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Селекция и преобразуване – сигналите от детектора се групират по параметри и често се преобразуват в цифров вид</a:t>
            </a:r>
          </a:p>
          <a:p>
            <a:pPr marL="742950" lvl="1" indent="-285750" algn="l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4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Съхранение – запомня се информацията за следващ етап</a:t>
            </a:r>
          </a:p>
          <a:p>
            <a:pPr marL="742950" lvl="1" indent="-285750" algn="l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4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Предаване – блок за форматиране на информацията, представяне във вид за предаване към друго устройство</a:t>
            </a:r>
          </a:p>
          <a:p>
            <a:pPr marL="742950" lvl="1" indent="-285750" algn="l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14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Управление и захранване – програмира параметри и задава начало и край на измерването   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02864" y="102424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Ядрени </a:t>
            </a: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Устройства </a:t>
            </a:r>
            <a:r>
              <a:rPr lang="bg-BG" sz="3200" b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 Структура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1002864" y="1179617"/>
            <a:ext cx="7900272" cy="2304246"/>
            <a:chOff x="1002864" y="1069891"/>
            <a:chExt cx="7900272" cy="2304246"/>
          </a:xfrm>
        </p:grpSpPr>
        <p:sp>
          <p:nvSpPr>
            <p:cNvPr id="13" name="Text Box 73"/>
            <p:cNvSpPr txBox="1">
              <a:spLocks noChangeArrowheads="1"/>
            </p:cNvSpPr>
            <p:nvPr/>
          </p:nvSpPr>
          <p:spPr bwMode="auto">
            <a:xfrm flipH="1">
              <a:off x="1206538" y="1182465"/>
              <a:ext cx="896054" cy="8079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anchor="ctr" anchorCtr="1">
              <a:spAutoFit/>
            </a:bodyPr>
            <a:lstStyle/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bg-BG" sz="105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Детектор</a:t>
              </a:r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en-US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32" name="Straight Arrow Connector 31"/>
            <p:cNvCxnSpPr>
              <a:stCxn id="13" idx="1"/>
              <a:endCxn id="67" idx="3"/>
            </p:cNvCxnSpPr>
            <p:nvPr/>
          </p:nvCxnSpPr>
          <p:spPr bwMode="auto">
            <a:xfrm>
              <a:off x="2102592" y="1586422"/>
              <a:ext cx="436436" cy="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sp>
          <p:nvSpPr>
            <p:cNvPr id="67" name="Text Box 73"/>
            <p:cNvSpPr txBox="1">
              <a:spLocks noChangeArrowheads="1"/>
            </p:cNvSpPr>
            <p:nvPr/>
          </p:nvSpPr>
          <p:spPr bwMode="auto">
            <a:xfrm flipH="1">
              <a:off x="2539028" y="1170924"/>
              <a:ext cx="1135035" cy="8309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anchor="ctr" anchorCtr="1">
              <a:spAutoFit/>
            </a:bodyPr>
            <a:lstStyle/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bg-BG" sz="105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Обработка</a:t>
              </a:r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en-US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0" name="Text Box 73"/>
            <p:cNvSpPr txBox="1">
              <a:spLocks noChangeArrowheads="1"/>
            </p:cNvSpPr>
            <p:nvPr/>
          </p:nvSpPr>
          <p:spPr bwMode="auto">
            <a:xfrm flipH="1">
              <a:off x="4184917" y="1170922"/>
              <a:ext cx="1316711" cy="8309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anchor="ctr" anchorCtr="1">
              <a:spAutoFit/>
            </a:bodyPr>
            <a:lstStyle/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bg-BG" sz="10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Селекция </a:t>
              </a:r>
            </a:p>
            <a:p>
              <a:r>
                <a:rPr lang="bg-BG" sz="10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и</a:t>
              </a:r>
            </a:p>
            <a:p>
              <a:r>
                <a:rPr lang="bg-BG" sz="10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Преобразуване</a:t>
              </a:r>
            </a:p>
            <a:p>
              <a:endParaRPr lang="en-US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4" name="Text Box 73"/>
            <p:cNvSpPr txBox="1">
              <a:spLocks noChangeArrowheads="1"/>
            </p:cNvSpPr>
            <p:nvPr/>
          </p:nvSpPr>
          <p:spPr bwMode="auto">
            <a:xfrm flipH="1">
              <a:off x="6062856" y="1186312"/>
              <a:ext cx="1139526" cy="8002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anchor="ctr" anchorCtr="1">
              <a:spAutoFit/>
            </a:bodyPr>
            <a:lstStyle/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bg-BG" sz="10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Съхранение</a:t>
              </a:r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en-US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75" name="Straight Arrow Connector 74"/>
            <p:cNvCxnSpPr>
              <a:stCxn id="70" idx="1"/>
              <a:endCxn id="74" idx="3"/>
            </p:cNvCxnSpPr>
            <p:nvPr/>
          </p:nvCxnSpPr>
          <p:spPr bwMode="auto">
            <a:xfrm>
              <a:off x="5501628" y="1586421"/>
              <a:ext cx="561228" cy="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sp>
          <p:nvSpPr>
            <p:cNvPr id="79" name="Text Box 73"/>
            <p:cNvSpPr txBox="1">
              <a:spLocks noChangeArrowheads="1"/>
            </p:cNvSpPr>
            <p:nvPr/>
          </p:nvSpPr>
          <p:spPr bwMode="auto">
            <a:xfrm flipH="1">
              <a:off x="7664526" y="1186312"/>
              <a:ext cx="1019157" cy="8002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anchor="ctr" anchorCtr="1">
              <a:spAutoFit/>
            </a:bodyPr>
            <a:lstStyle/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bg-BG" sz="10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Предаване</a:t>
              </a:r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en-US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80" name="Straight Arrow Connector 79"/>
            <p:cNvCxnSpPr>
              <a:stCxn id="74" idx="1"/>
              <a:endCxn id="79" idx="3"/>
            </p:cNvCxnSpPr>
            <p:nvPr/>
          </p:nvCxnSpPr>
          <p:spPr bwMode="auto">
            <a:xfrm>
              <a:off x="7202382" y="1586422"/>
              <a:ext cx="462144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cxnSp>
          <p:nvCxnSpPr>
            <p:cNvPr id="84" name="Straight Arrow Connector 83"/>
            <p:cNvCxnSpPr>
              <a:stCxn id="67" idx="1"/>
              <a:endCxn id="70" idx="3"/>
            </p:cNvCxnSpPr>
            <p:nvPr/>
          </p:nvCxnSpPr>
          <p:spPr bwMode="auto">
            <a:xfrm flipV="1">
              <a:off x="3674063" y="1586421"/>
              <a:ext cx="510854" cy="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sp>
          <p:nvSpPr>
            <p:cNvPr id="99" name="Text Box 73"/>
            <p:cNvSpPr txBox="1">
              <a:spLocks noChangeArrowheads="1"/>
            </p:cNvSpPr>
            <p:nvPr/>
          </p:nvSpPr>
          <p:spPr bwMode="auto">
            <a:xfrm flipH="1">
              <a:off x="4184918" y="2450163"/>
              <a:ext cx="1316711" cy="877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anchor="ctr" anchorCtr="1">
              <a:spAutoFit/>
            </a:bodyPr>
            <a:lstStyle/>
            <a:p>
              <a:endParaRPr lang="bg-BG" sz="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bg-BG" sz="10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Управление</a:t>
              </a:r>
            </a:p>
            <a:p>
              <a:r>
                <a:rPr lang="bg-BG" sz="10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и </a:t>
              </a:r>
            </a:p>
            <a:p>
              <a:r>
                <a:rPr lang="bg-BG" sz="10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Захранване</a:t>
              </a:r>
            </a:p>
            <a:p>
              <a:endPara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102" name="Elbow Connector 101"/>
            <p:cNvCxnSpPr>
              <a:stCxn id="99" idx="0"/>
              <a:endCxn id="13" idx="2"/>
            </p:cNvCxnSpPr>
            <p:nvPr/>
          </p:nvCxnSpPr>
          <p:spPr bwMode="auto">
            <a:xfrm rot="16200000" flipV="1">
              <a:off x="3019027" y="625917"/>
              <a:ext cx="459785" cy="3188708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cxnSp>
          <p:nvCxnSpPr>
            <p:cNvPr id="105" name="Elbow Connector 104"/>
            <p:cNvCxnSpPr>
              <a:stCxn id="99" idx="0"/>
              <a:endCxn id="67" idx="2"/>
            </p:cNvCxnSpPr>
            <p:nvPr/>
          </p:nvCxnSpPr>
          <p:spPr bwMode="auto">
            <a:xfrm rot="16200000" flipV="1">
              <a:off x="3750788" y="1357678"/>
              <a:ext cx="448242" cy="1736728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cxnSp>
          <p:nvCxnSpPr>
            <p:cNvPr id="108" name="Elbow Connector 107"/>
            <p:cNvCxnSpPr>
              <a:stCxn id="99" idx="0"/>
              <a:endCxn id="70" idx="2"/>
            </p:cNvCxnSpPr>
            <p:nvPr/>
          </p:nvCxnSpPr>
          <p:spPr bwMode="auto">
            <a:xfrm rot="16200000" flipV="1">
              <a:off x="4619151" y="2226040"/>
              <a:ext cx="448244" cy="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cxnSp>
          <p:nvCxnSpPr>
            <p:cNvPr id="111" name="Elbow Connector 110"/>
            <p:cNvCxnSpPr>
              <a:stCxn id="99" idx="0"/>
              <a:endCxn id="74" idx="2"/>
            </p:cNvCxnSpPr>
            <p:nvPr/>
          </p:nvCxnSpPr>
          <p:spPr bwMode="auto">
            <a:xfrm rot="5400000" flipH="1" flipV="1">
              <a:off x="5506130" y="1323674"/>
              <a:ext cx="463632" cy="1789346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cxnSp>
          <p:nvCxnSpPr>
            <p:cNvPr id="114" name="Elbow Connector 113"/>
            <p:cNvCxnSpPr>
              <a:stCxn id="99" idx="0"/>
              <a:endCxn id="79" idx="2"/>
            </p:cNvCxnSpPr>
            <p:nvPr/>
          </p:nvCxnSpPr>
          <p:spPr bwMode="auto">
            <a:xfrm rot="5400000" flipH="1" flipV="1">
              <a:off x="6276872" y="552932"/>
              <a:ext cx="463632" cy="333083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lg"/>
            </a:ln>
            <a:effectLst/>
          </p:spPr>
        </p:cxnSp>
        <p:sp>
          <p:nvSpPr>
            <p:cNvPr id="117" name="Rounded Rectangle 116"/>
            <p:cNvSpPr/>
            <p:nvPr/>
          </p:nvSpPr>
          <p:spPr bwMode="auto">
            <a:xfrm>
              <a:off x="1002864" y="1069891"/>
              <a:ext cx="7900272" cy="2304246"/>
            </a:xfrm>
            <a:prstGeom prst="roundRect">
              <a:avLst>
                <a:gd name="adj" fmla="val 8573"/>
              </a:avLst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209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4"/>
          <p:cNvSpPr txBox="1">
            <a:spLocks noChangeArrowheads="1"/>
          </p:cNvSpPr>
          <p:nvPr/>
        </p:nvSpPr>
        <p:spPr bwMode="auto">
          <a:xfrm>
            <a:off x="289645" y="1843951"/>
            <a:ext cx="897010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Въведение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при детектора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в залата за обработка 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системи</a:t>
            </a:r>
            <a:endParaRPr lang="en-GB" sz="3200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0" lvl="3" indent="-457200" algn="l">
              <a:spcBef>
                <a:spcPts val="1200"/>
              </a:spcBef>
              <a:buFont typeface="Arial" pitchFamily="34" charset="0"/>
              <a:buChar char="•"/>
              <a:tabLst>
                <a:tab pos="747713" algn="l"/>
                <a:tab pos="1028700" algn="l"/>
                <a:tab pos="1547813" algn="l"/>
              </a:tabLst>
            </a:pPr>
            <a:r>
              <a:rPr lang="bg-BG" sz="32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Заключение</a:t>
            </a:r>
            <a:endParaRPr lang="en-US" sz="32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Съдържание</a:t>
            </a:r>
            <a:endParaRPr lang="en-US" sz="36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960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600" b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Заключение</a:t>
            </a:r>
            <a:endParaRPr lang="en-US" sz="36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71939" y="905302"/>
            <a:ext cx="9052395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Развитието и усъвършенстването на технологиите в области като микроелектроника, електроника, измервателна техника, системите за събиране и обработка на данни, комуникациите и т.н. позволяват да се създават съвременни системи за физични експерименти.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Увеличеното бързодействие на предаване на данни в съвкупност с програмируемите компоненти, създаде възможността за изграждането на многоканални устройства за събиране на данни от експеримента.  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Експеримента </a:t>
            </a:r>
            <a:r>
              <a:rPr lang="en-US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TOTEM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 неговите силициеви детектори беше създаден за кратък период и успешно бяха събирани данни още през 2009 г.</a:t>
            </a:r>
            <a:endParaRPr lang="en-US" sz="20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Създадената за </a:t>
            </a:r>
            <a:r>
              <a:rPr lang="en-US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електроника се използва успешно и за другите детектори на ТОТЕМ а така също и за един от детекторите на </a:t>
            </a:r>
            <a:r>
              <a:rPr lang="en-GB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CMS.</a:t>
            </a:r>
            <a:r>
              <a:rPr lang="en-US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Силициевите детектори за </a:t>
            </a:r>
            <a:r>
              <a:rPr lang="en-GB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Roman Pot 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показват отлични качества и ще се използват за физическите  измервания на ТОТЕМ и след голямото спиране (</a:t>
            </a:r>
            <a:r>
              <a:rPr lang="en-GB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LS2</a:t>
            </a:r>
            <a:r>
              <a:rPr lang="bg-BG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на ускорителя.</a:t>
            </a:r>
            <a:r>
              <a:rPr lang="ru-RU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endParaRPr lang="en-GB" sz="2000" b="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Усилия</a:t>
            </a:r>
            <a:r>
              <a:rPr lang="en-GB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 създаването и изграждането на експеримента се отплащат с появата на първите физически резултати, публикувани в международни издания.</a:t>
            </a:r>
          </a:p>
        </p:txBody>
      </p:sp>
    </p:spTree>
    <p:extLst>
      <p:ext uri="{BB962C8B-B14F-4D97-AF65-F5344CB8AC3E}">
        <p14:creationId xmlns:p14="http://schemas.microsoft.com/office/powerpoint/2010/main" val="885245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94"/>
          <p:cNvSpPr txBox="1">
            <a:spLocks noChangeArrowheads="1"/>
          </p:cNvSpPr>
          <p:nvPr/>
        </p:nvSpPr>
        <p:spPr bwMode="auto">
          <a:xfrm>
            <a:off x="646254" y="2659559"/>
            <a:ext cx="861349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44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Благодаря за вниманието</a:t>
            </a:r>
            <a:endParaRPr lang="en-US" sz="44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7484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Arrow Connector 17"/>
          <p:cNvCxnSpPr/>
          <p:nvPr/>
        </p:nvCxnSpPr>
        <p:spPr bwMode="auto">
          <a:xfrm>
            <a:off x="1922531" y="3501638"/>
            <a:ext cx="1279698" cy="1236389"/>
          </a:xfrm>
          <a:prstGeom prst="straightConnector1">
            <a:avLst/>
          </a:prstGeom>
          <a:ln>
            <a:solidFill>
              <a:srgbClr val="FF0000"/>
            </a:solidFill>
            <a:headEnd type="none" w="sm" len="lg"/>
            <a:tailEnd type="triangle" w="sm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Parallelogram 10"/>
          <p:cNvSpPr/>
          <p:nvPr/>
        </p:nvSpPr>
        <p:spPr bwMode="auto">
          <a:xfrm rot="2624681">
            <a:off x="5923315" y="2161847"/>
            <a:ext cx="2653737" cy="2517627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87" name="Straight Arrow Connector 186"/>
          <p:cNvCxnSpPr/>
          <p:nvPr/>
        </p:nvCxnSpPr>
        <p:spPr bwMode="auto">
          <a:xfrm>
            <a:off x="8183612" y="4017422"/>
            <a:ext cx="315383" cy="366815"/>
          </a:xfrm>
          <a:prstGeom prst="straightConnector1">
            <a:avLst/>
          </a:prstGeom>
          <a:ln>
            <a:solidFill>
              <a:srgbClr val="FF0000"/>
            </a:solidFill>
            <a:headEnd type="none" w="sm" len="lg"/>
            <a:tailEnd type="triangle" w="sm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8" name="Parallelogram 137"/>
          <p:cNvSpPr/>
          <p:nvPr/>
        </p:nvSpPr>
        <p:spPr bwMode="auto">
          <a:xfrm rot="2624681">
            <a:off x="6081504" y="1854484"/>
            <a:ext cx="2653737" cy="2517627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flipH="1">
            <a:off x="3202229" y="3009842"/>
            <a:ext cx="422973" cy="3017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117435" y="4738027"/>
            <a:ext cx="0" cy="4389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17435" y="5176931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3" name="Isosceles Triangle 12"/>
          <p:cNvSpPr/>
          <p:nvPr/>
        </p:nvSpPr>
        <p:spPr bwMode="auto">
          <a:xfrm rot="5400000">
            <a:off x="2708462" y="5039773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 Box 194"/>
          <p:cNvSpPr txBox="1">
            <a:spLocks noChangeArrowheads="1"/>
          </p:cNvSpPr>
          <p:nvPr/>
        </p:nvSpPr>
        <p:spPr bwMode="auto">
          <a:xfrm flipH="1">
            <a:off x="2845617" y="5023042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GB" sz="10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Signal</a:t>
            </a:r>
            <a:endParaRPr lang="en-US" sz="6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16" name="Text Box 73"/>
          <p:cNvSpPr txBox="1">
            <a:spLocks noChangeArrowheads="1"/>
          </p:cNvSpPr>
          <p:nvPr/>
        </p:nvSpPr>
        <p:spPr bwMode="auto">
          <a:xfrm flipH="1">
            <a:off x="3641133" y="2843116"/>
            <a:ext cx="940130" cy="2308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anchor="ctr" anchorCtr="1">
            <a:spAutoFit/>
          </a:bodyPr>
          <a:lstStyle/>
          <a:p>
            <a:r>
              <a:rPr lang="en-GB" sz="9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HV Supply</a:t>
            </a:r>
            <a:endParaRPr lang="bg-BG" sz="9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flipH="1">
            <a:off x="4072751" y="3073948"/>
            <a:ext cx="8012" cy="86856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>
            <a:off x="3032795" y="3942513"/>
            <a:ext cx="104796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Text Box 194"/>
          <p:cNvSpPr txBox="1">
            <a:spLocks noChangeArrowheads="1"/>
          </p:cNvSpPr>
          <p:nvPr/>
        </p:nvSpPr>
        <p:spPr bwMode="auto">
          <a:xfrm flipH="1">
            <a:off x="893138" y="2825507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Частица</a:t>
            </a:r>
            <a:endParaRPr lang="en-US" sz="6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1166284" y="301809"/>
            <a:ext cx="7395825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17678" y="80879"/>
            <a:ext cx="7775732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Детектори (1)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9" name="Text Box 194"/>
          <p:cNvSpPr txBox="1">
            <a:spLocks noChangeArrowheads="1"/>
          </p:cNvSpPr>
          <p:nvPr/>
        </p:nvSpPr>
        <p:spPr bwMode="auto">
          <a:xfrm flipH="1">
            <a:off x="1017677" y="2188129"/>
            <a:ext cx="35418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Единична газова камера</a:t>
            </a:r>
            <a:endParaRPr lang="en-US" sz="12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062726" y="3968488"/>
            <a:ext cx="0" cy="950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5062726" y="4910476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5" name="Isosceles Triangle 24"/>
          <p:cNvSpPr/>
          <p:nvPr/>
        </p:nvSpPr>
        <p:spPr bwMode="auto">
          <a:xfrm rot="5400000">
            <a:off x="6653753" y="4773318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flipH="1">
            <a:off x="5063330" y="3575989"/>
            <a:ext cx="571050" cy="3840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>
            <a:off x="5215126" y="4120888"/>
            <a:ext cx="0" cy="950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>
            <a:off x="5215126" y="5062876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00" name="Isosceles Triangle 99"/>
          <p:cNvSpPr/>
          <p:nvPr/>
        </p:nvSpPr>
        <p:spPr bwMode="auto">
          <a:xfrm rot="5400000">
            <a:off x="6806153" y="4925718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1" name="Straight Connector 100"/>
          <p:cNvCxnSpPr/>
          <p:nvPr/>
        </p:nvCxnSpPr>
        <p:spPr bwMode="auto">
          <a:xfrm flipH="1">
            <a:off x="5215730" y="3728389"/>
            <a:ext cx="571050" cy="3840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5367526" y="4273288"/>
            <a:ext cx="0" cy="950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>
            <a:off x="5367526" y="5215276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04" name="Isosceles Triangle 103"/>
          <p:cNvSpPr/>
          <p:nvPr/>
        </p:nvSpPr>
        <p:spPr bwMode="auto">
          <a:xfrm rot="5400000">
            <a:off x="6958553" y="5078118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 flipH="1">
            <a:off x="5368130" y="3880789"/>
            <a:ext cx="571050" cy="3840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>
            <a:off x="5519926" y="4425688"/>
            <a:ext cx="0" cy="950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>
            <a:off x="5519926" y="5367676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08" name="Isosceles Triangle 107"/>
          <p:cNvSpPr/>
          <p:nvPr/>
        </p:nvSpPr>
        <p:spPr bwMode="auto">
          <a:xfrm rot="5400000">
            <a:off x="7110953" y="5230518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9" name="Straight Connector 108"/>
          <p:cNvCxnSpPr/>
          <p:nvPr/>
        </p:nvCxnSpPr>
        <p:spPr bwMode="auto">
          <a:xfrm flipH="1">
            <a:off x="5520530" y="4033189"/>
            <a:ext cx="571050" cy="3840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>
            <a:off x="5672326" y="4578088"/>
            <a:ext cx="0" cy="950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>
            <a:off x="5672326" y="5520076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2" name="Isosceles Triangle 111"/>
          <p:cNvSpPr/>
          <p:nvPr/>
        </p:nvSpPr>
        <p:spPr bwMode="auto">
          <a:xfrm rot="5400000">
            <a:off x="7263353" y="5382918"/>
            <a:ext cx="164589" cy="274315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13" name="Straight Connector 112"/>
          <p:cNvCxnSpPr/>
          <p:nvPr/>
        </p:nvCxnSpPr>
        <p:spPr bwMode="auto">
          <a:xfrm flipH="1">
            <a:off x="5672930" y="4185589"/>
            <a:ext cx="571050" cy="3840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/>
          <p:cNvCxnSpPr/>
          <p:nvPr/>
        </p:nvCxnSpPr>
        <p:spPr bwMode="auto">
          <a:xfrm>
            <a:off x="5824726" y="4730488"/>
            <a:ext cx="0" cy="950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5824726" y="5672476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6" name="Isosceles Triangle 115"/>
          <p:cNvSpPr/>
          <p:nvPr/>
        </p:nvSpPr>
        <p:spPr bwMode="auto">
          <a:xfrm rot="5400000">
            <a:off x="7415753" y="5535318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17" name="Straight Connector 116"/>
          <p:cNvCxnSpPr/>
          <p:nvPr/>
        </p:nvCxnSpPr>
        <p:spPr bwMode="auto">
          <a:xfrm flipH="1">
            <a:off x="5825330" y="4337989"/>
            <a:ext cx="571050" cy="3840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>
            <a:off x="5977126" y="4882888"/>
            <a:ext cx="0" cy="950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5977126" y="5824876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0" name="Isosceles Triangle 119"/>
          <p:cNvSpPr/>
          <p:nvPr/>
        </p:nvSpPr>
        <p:spPr bwMode="auto">
          <a:xfrm rot="5400000">
            <a:off x="7568153" y="5687718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 flipH="1">
            <a:off x="5977730" y="4490389"/>
            <a:ext cx="571050" cy="3840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6129526" y="5035288"/>
            <a:ext cx="0" cy="950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>
            <a:off x="6129526" y="5977276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4" name="Isosceles Triangle 123"/>
          <p:cNvSpPr/>
          <p:nvPr/>
        </p:nvSpPr>
        <p:spPr bwMode="auto">
          <a:xfrm rot="5400000">
            <a:off x="7720553" y="5840118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25" name="Straight Connector 124"/>
          <p:cNvCxnSpPr/>
          <p:nvPr/>
        </p:nvCxnSpPr>
        <p:spPr bwMode="auto">
          <a:xfrm flipH="1">
            <a:off x="6130130" y="4642789"/>
            <a:ext cx="571050" cy="3840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 flipH="1">
            <a:off x="5672326" y="2125888"/>
            <a:ext cx="2294046" cy="14396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 flipH="1">
            <a:off x="5798360" y="2286415"/>
            <a:ext cx="2294046" cy="14396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 flipH="1">
            <a:off x="5950760" y="2438815"/>
            <a:ext cx="2294046" cy="14396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/>
          <p:cNvCxnSpPr/>
          <p:nvPr/>
        </p:nvCxnSpPr>
        <p:spPr bwMode="auto">
          <a:xfrm flipH="1">
            <a:off x="6103160" y="2591215"/>
            <a:ext cx="2294046" cy="14396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/>
          <p:cNvCxnSpPr/>
          <p:nvPr/>
        </p:nvCxnSpPr>
        <p:spPr bwMode="auto">
          <a:xfrm flipH="1">
            <a:off x="6255560" y="2743615"/>
            <a:ext cx="2294046" cy="14396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 flipH="1">
            <a:off x="6407960" y="2896015"/>
            <a:ext cx="2294046" cy="14396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 flipH="1">
            <a:off x="6560360" y="3048415"/>
            <a:ext cx="2294046" cy="14396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3" name="Straight Connector 132"/>
          <p:cNvCxnSpPr/>
          <p:nvPr/>
        </p:nvCxnSpPr>
        <p:spPr bwMode="auto">
          <a:xfrm flipH="1">
            <a:off x="6712760" y="3200815"/>
            <a:ext cx="2294046" cy="14396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 flipH="1" flipV="1">
            <a:off x="7940007" y="2133458"/>
            <a:ext cx="1320396" cy="132606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111111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39" name="Text Box 194"/>
          <p:cNvSpPr txBox="1">
            <a:spLocks noChangeArrowheads="1"/>
          </p:cNvSpPr>
          <p:nvPr/>
        </p:nvSpPr>
        <p:spPr bwMode="auto">
          <a:xfrm flipH="1">
            <a:off x="5421213" y="1226681"/>
            <a:ext cx="3887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Многожична газова камера</a:t>
            </a:r>
            <a:endParaRPr lang="en-US" sz="12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40" name="Straight Connector 139"/>
          <p:cNvCxnSpPr/>
          <p:nvPr/>
        </p:nvCxnSpPr>
        <p:spPr bwMode="auto">
          <a:xfrm flipH="1">
            <a:off x="9240208" y="3481098"/>
            <a:ext cx="20196" cy="120681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11111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 flipH="1" flipV="1">
            <a:off x="8069951" y="4682409"/>
            <a:ext cx="1172843" cy="30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11111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6" name="Straight Connector 145"/>
          <p:cNvCxnSpPr/>
          <p:nvPr/>
        </p:nvCxnSpPr>
        <p:spPr bwMode="auto">
          <a:xfrm flipH="1">
            <a:off x="7491733" y="4707980"/>
            <a:ext cx="32637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11111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1" name="Straight Connector 150"/>
          <p:cNvCxnSpPr/>
          <p:nvPr/>
        </p:nvCxnSpPr>
        <p:spPr bwMode="auto">
          <a:xfrm flipH="1" flipV="1">
            <a:off x="7482805" y="4443710"/>
            <a:ext cx="3476" cy="26427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4" name="Straight Connector 153"/>
          <p:cNvCxnSpPr/>
          <p:nvPr/>
        </p:nvCxnSpPr>
        <p:spPr bwMode="auto">
          <a:xfrm flipH="1" flipV="1">
            <a:off x="7482805" y="4446811"/>
            <a:ext cx="3476" cy="26427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11111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56" name="Text Box 194"/>
          <p:cNvSpPr txBox="1">
            <a:spLocks noChangeArrowheads="1"/>
          </p:cNvSpPr>
          <p:nvPr/>
        </p:nvSpPr>
        <p:spPr bwMode="auto">
          <a:xfrm flipH="1">
            <a:off x="7426689" y="5351628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GB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Signal</a:t>
            </a:r>
            <a:endParaRPr lang="en-US" sz="6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162" name="Freeform 161"/>
          <p:cNvSpPr/>
          <p:nvPr/>
        </p:nvSpPr>
        <p:spPr bwMode="auto">
          <a:xfrm>
            <a:off x="7451240" y="4244630"/>
            <a:ext cx="124099" cy="194002"/>
          </a:xfrm>
          <a:custGeom>
            <a:avLst/>
            <a:gdLst>
              <a:gd name="connsiteX0" fmla="*/ 0 w 124099"/>
              <a:gd name="connsiteY0" fmla="*/ 1179 h 194002"/>
              <a:gd name="connsiteX1" fmla="*/ 101600 w 124099"/>
              <a:gd name="connsiteY1" fmla="*/ 13879 h 194002"/>
              <a:gd name="connsiteX2" fmla="*/ 120650 w 124099"/>
              <a:gd name="connsiteY2" fmla="*/ 99604 h 194002"/>
              <a:gd name="connsiteX3" fmla="*/ 50800 w 124099"/>
              <a:gd name="connsiteY3" fmla="*/ 182154 h 194002"/>
              <a:gd name="connsiteX4" fmla="*/ 44450 w 124099"/>
              <a:gd name="connsiteY4" fmla="*/ 191679 h 19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99" h="194002">
                <a:moveTo>
                  <a:pt x="0" y="1179"/>
                </a:moveTo>
                <a:cubicBezTo>
                  <a:pt x="40746" y="-673"/>
                  <a:pt x="81492" y="-2525"/>
                  <a:pt x="101600" y="13879"/>
                </a:cubicBezTo>
                <a:cubicBezTo>
                  <a:pt x="121708" y="30283"/>
                  <a:pt x="129117" y="71558"/>
                  <a:pt x="120650" y="99604"/>
                </a:cubicBezTo>
                <a:cubicBezTo>
                  <a:pt x="112183" y="127650"/>
                  <a:pt x="63500" y="166808"/>
                  <a:pt x="50800" y="182154"/>
                </a:cubicBezTo>
                <a:cubicBezTo>
                  <a:pt x="38100" y="197500"/>
                  <a:pt x="41275" y="194589"/>
                  <a:pt x="44450" y="191679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3" name="Oval 162"/>
          <p:cNvSpPr/>
          <p:nvPr/>
        </p:nvSpPr>
        <p:spPr bwMode="auto">
          <a:xfrm>
            <a:off x="7451992" y="4412024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4" name="Oval 163"/>
          <p:cNvSpPr/>
          <p:nvPr/>
        </p:nvSpPr>
        <p:spPr bwMode="auto">
          <a:xfrm>
            <a:off x="7431149" y="4201827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65" name="Straight Connector 164"/>
          <p:cNvCxnSpPr/>
          <p:nvPr/>
        </p:nvCxnSpPr>
        <p:spPr bwMode="auto">
          <a:xfrm flipH="1" flipV="1">
            <a:off x="7817200" y="4640947"/>
            <a:ext cx="540" cy="12949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1111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9" name="Straight Connector 168"/>
          <p:cNvCxnSpPr/>
          <p:nvPr/>
        </p:nvCxnSpPr>
        <p:spPr bwMode="auto">
          <a:xfrm flipH="1" flipV="1">
            <a:off x="7990047" y="4637576"/>
            <a:ext cx="540" cy="12949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1111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0" name="Straight Connector 169"/>
          <p:cNvCxnSpPr/>
          <p:nvPr/>
        </p:nvCxnSpPr>
        <p:spPr bwMode="auto">
          <a:xfrm flipH="1" flipV="1">
            <a:off x="8069951" y="4595501"/>
            <a:ext cx="540" cy="209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1111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2" name="Straight Connector 171"/>
          <p:cNvCxnSpPr/>
          <p:nvPr/>
        </p:nvCxnSpPr>
        <p:spPr bwMode="auto">
          <a:xfrm flipH="1" flipV="1">
            <a:off x="7910143" y="4600970"/>
            <a:ext cx="540" cy="2094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1111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4" name="6-Point Star 193"/>
          <p:cNvSpPr/>
          <p:nvPr/>
        </p:nvSpPr>
        <p:spPr bwMode="auto">
          <a:xfrm>
            <a:off x="7456730" y="3285370"/>
            <a:ext cx="224448" cy="143942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92" name="Straight Arrow Connector 191"/>
          <p:cNvCxnSpPr/>
          <p:nvPr/>
        </p:nvCxnSpPr>
        <p:spPr bwMode="auto">
          <a:xfrm>
            <a:off x="6537299" y="2133458"/>
            <a:ext cx="1038628" cy="119757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 bwMode="auto">
          <a:xfrm flipH="1" flipV="1">
            <a:off x="7661784" y="3446176"/>
            <a:ext cx="468568" cy="50707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3" name="Text Box 194"/>
          <p:cNvSpPr txBox="1">
            <a:spLocks noChangeArrowheads="1"/>
          </p:cNvSpPr>
          <p:nvPr/>
        </p:nvSpPr>
        <p:spPr bwMode="auto">
          <a:xfrm flipH="1">
            <a:off x="5909926" y="1865691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Частица</a:t>
            </a:r>
            <a:endParaRPr lang="en-US" sz="6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4" name="Flowchart: Direct Access Storage 3"/>
          <p:cNvSpPr/>
          <p:nvPr/>
        </p:nvSpPr>
        <p:spPr bwMode="auto">
          <a:xfrm rot="8802249">
            <a:off x="1128585" y="3612000"/>
            <a:ext cx="2312814" cy="732206"/>
          </a:xfrm>
          <a:prstGeom prst="flowChartMagneticDrum">
            <a:avLst/>
          </a:prstGeom>
          <a:solidFill>
            <a:schemeClr val="accent1">
              <a:alpha val="62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1117435" y="4377609"/>
            <a:ext cx="547842" cy="3604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H="1">
            <a:off x="1778803" y="3347303"/>
            <a:ext cx="1351530" cy="94651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88" name="6-Point Star 87"/>
          <p:cNvSpPr/>
          <p:nvPr/>
        </p:nvSpPr>
        <p:spPr bwMode="auto">
          <a:xfrm>
            <a:off x="2221611" y="3834161"/>
            <a:ext cx="224448" cy="143942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 bwMode="auto">
          <a:xfrm>
            <a:off x="1504829" y="3089305"/>
            <a:ext cx="837017" cy="82466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143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109" descr="3d2dsche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672" y="2222014"/>
            <a:ext cx="3159125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117" descr="gemfie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87" y="1783014"/>
            <a:ext cx="3182938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02864" y="81493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Детектори (2)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6" name="Text Box 194"/>
          <p:cNvSpPr txBox="1">
            <a:spLocks noChangeArrowheads="1"/>
          </p:cNvSpPr>
          <p:nvPr/>
        </p:nvSpPr>
        <p:spPr bwMode="auto">
          <a:xfrm flipH="1">
            <a:off x="1496631" y="1026031"/>
            <a:ext cx="64585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Йонизационна мултипликационна камера (</a:t>
            </a:r>
            <a:r>
              <a:rPr lang="en-GB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GEM</a:t>
            </a:r>
            <a:r>
              <a:rPr lang="bg-BG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GB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sz="12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593891" y="4822037"/>
            <a:ext cx="1615405" cy="29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8" name="Isosceles Triangle 7"/>
          <p:cNvSpPr/>
          <p:nvPr/>
        </p:nvSpPr>
        <p:spPr bwMode="auto">
          <a:xfrm rot="5400000">
            <a:off x="4264159" y="4687795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825532" y="4977353"/>
            <a:ext cx="15361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" name="Isosceles Triangle 10"/>
          <p:cNvSpPr/>
          <p:nvPr/>
        </p:nvSpPr>
        <p:spPr bwMode="auto">
          <a:xfrm rot="5400000">
            <a:off x="4416559" y="4840195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3028221" y="5129752"/>
            <a:ext cx="1485875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3" name="Isosceles Triangle 12"/>
          <p:cNvSpPr/>
          <p:nvPr/>
        </p:nvSpPr>
        <p:spPr bwMode="auto">
          <a:xfrm rot="5400000">
            <a:off x="4568959" y="4992595"/>
            <a:ext cx="164589" cy="27431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>
            <a:off x="2593891" y="4546194"/>
            <a:ext cx="231642" cy="2758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2846869" y="4543075"/>
            <a:ext cx="338944" cy="4137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3028221" y="4546194"/>
            <a:ext cx="496535" cy="5835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5" name="Text Box 194"/>
          <p:cNvSpPr txBox="1">
            <a:spLocks noChangeArrowheads="1"/>
          </p:cNvSpPr>
          <p:nvPr/>
        </p:nvSpPr>
        <p:spPr bwMode="auto">
          <a:xfrm flipH="1">
            <a:off x="4462274" y="4824048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GB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Signal</a:t>
            </a:r>
            <a:endParaRPr lang="en-US" sz="6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158116" y="4221610"/>
            <a:ext cx="355980" cy="368648"/>
          </a:xfrm>
          <a:prstGeom prst="straightConnector1">
            <a:avLst/>
          </a:prstGeom>
          <a:ln>
            <a:solidFill>
              <a:srgbClr val="FF0000"/>
            </a:solidFill>
            <a:headEnd type="none" w="sm" len="lg"/>
            <a:tailEnd type="triangle" w="sm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6-Point Star 26"/>
          <p:cNvSpPr/>
          <p:nvPr/>
        </p:nvSpPr>
        <p:spPr bwMode="auto">
          <a:xfrm>
            <a:off x="3397404" y="3497965"/>
            <a:ext cx="224448" cy="143942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2349047" y="2222014"/>
            <a:ext cx="877808" cy="94058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 flipH="1" flipV="1">
            <a:off x="3636288" y="3650365"/>
            <a:ext cx="468568" cy="50707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H="1" flipV="1">
            <a:off x="3276488" y="3244430"/>
            <a:ext cx="468568" cy="50707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" name="Text Box 194"/>
          <p:cNvSpPr txBox="1">
            <a:spLocks noChangeArrowheads="1"/>
          </p:cNvSpPr>
          <p:nvPr/>
        </p:nvSpPr>
        <p:spPr bwMode="auto">
          <a:xfrm flipH="1">
            <a:off x="1496631" y="2051744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Частица</a:t>
            </a:r>
            <a:endParaRPr lang="en-US" sz="6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40" name="Text Box 194"/>
          <p:cNvSpPr txBox="1">
            <a:spLocks noChangeArrowheads="1"/>
          </p:cNvSpPr>
          <p:nvPr/>
        </p:nvSpPr>
        <p:spPr bwMode="auto">
          <a:xfrm flipH="1">
            <a:off x="762576" y="4503706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GB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1000 V</a:t>
            </a:r>
            <a:endParaRPr lang="en-US" sz="6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6602" y="4223400"/>
            <a:ext cx="3360851" cy="2000292"/>
          </a:xfrm>
          <a:prstGeom prst="rect">
            <a:avLst/>
          </a:prstGeom>
        </p:spPr>
      </p:pic>
      <p:sp>
        <p:nvSpPr>
          <p:cNvPr id="42" name="Text Box 194"/>
          <p:cNvSpPr txBox="1">
            <a:spLocks noChangeArrowheads="1"/>
          </p:cNvSpPr>
          <p:nvPr/>
        </p:nvSpPr>
        <p:spPr bwMode="auto">
          <a:xfrm flipH="1">
            <a:off x="838274" y="3084277"/>
            <a:ext cx="11314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GB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Drift cathode</a:t>
            </a:r>
            <a:endParaRPr lang="en-US" sz="6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sp>
        <p:nvSpPr>
          <p:cNvPr id="43" name="Text Box 194"/>
          <p:cNvSpPr txBox="1">
            <a:spLocks noChangeArrowheads="1"/>
          </p:cNvSpPr>
          <p:nvPr/>
        </p:nvSpPr>
        <p:spPr bwMode="auto">
          <a:xfrm flipH="1">
            <a:off x="730904" y="3877128"/>
            <a:ext cx="11314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GB" sz="1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GEM</a:t>
            </a:r>
            <a:endParaRPr lang="en-US" sz="6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01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156" y="2050530"/>
            <a:ext cx="4755832" cy="2376048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Детектори (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5" name="Text Box 194"/>
          <p:cNvSpPr txBox="1">
            <a:spLocks noChangeArrowheads="1"/>
          </p:cNvSpPr>
          <p:nvPr/>
        </p:nvSpPr>
        <p:spPr bwMode="auto">
          <a:xfrm flipH="1">
            <a:off x="1770946" y="1157067"/>
            <a:ext cx="61446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Диамантен детектор</a:t>
            </a:r>
            <a:endParaRPr lang="en-US" sz="12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 Box 194"/>
          <p:cNvSpPr txBox="1">
            <a:spLocks noChangeArrowheads="1"/>
          </p:cNvSpPr>
          <p:nvPr/>
        </p:nvSpPr>
        <p:spPr bwMode="auto">
          <a:xfrm flipH="1">
            <a:off x="563960" y="1783110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1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Частица</a:t>
            </a:r>
            <a:endParaRPr lang="en-US" sz="6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99371" y="2052173"/>
            <a:ext cx="4628828" cy="2720578"/>
            <a:chOff x="1915199" y="1641093"/>
            <a:chExt cx="6800377" cy="443143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5199" y="1845448"/>
              <a:ext cx="6800377" cy="4064593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 bwMode="auto">
            <a:xfrm>
              <a:off x="3032795" y="1641093"/>
              <a:ext cx="2967612" cy="4431437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lg"/>
              <a:tailEnd type="triangle" w="sm" len="lg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737282" y="5458931"/>
            <a:ext cx="85586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b="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Предимства и приложение: бързодействие, за времеви детектори</a:t>
            </a:r>
            <a:endParaRPr lang="en-GB" sz="2000" b="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 Box 194"/>
          <p:cNvSpPr txBox="1">
            <a:spLocks noChangeArrowheads="1"/>
          </p:cNvSpPr>
          <p:nvPr/>
        </p:nvSpPr>
        <p:spPr bwMode="auto">
          <a:xfrm flipH="1">
            <a:off x="6497411" y="1762835"/>
            <a:ext cx="927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en-GB" sz="10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 panose="020B0604030504040204" pitchFamily="34" charset="0"/>
              </a:rPr>
              <a:t>Signal</a:t>
            </a:r>
            <a:endParaRPr lang="en-US" sz="6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01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535" y="1782763"/>
            <a:ext cx="5276850" cy="4591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2864" y="82357"/>
            <a:ext cx="7790546" cy="5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23" tIns="45712" rIns="91423" bIns="4571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Видове Детектори (</a:t>
            </a:r>
            <a:r>
              <a:rPr lang="en-GB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bg-BG" sz="32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3200" b="1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5" name="Text Box 194"/>
          <p:cNvSpPr txBox="1">
            <a:spLocks noChangeArrowheads="1"/>
          </p:cNvSpPr>
          <p:nvPr/>
        </p:nvSpPr>
        <p:spPr bwMode="auto">
          <a:xfrm flipH="1">
            <a:off x="1770946" y="1157067"/>
            <a:ext cx="61446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tabLst>
                <a:tab pos="747713" algn="l"/>
                <a:tab pos="1028700" algn="l"/>
                <a:tab pos="1547813" algn="l"/>
              </a:tabLst>
            </a:pPr>
            <a:r>
              <a:rPr lang="bg-BG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Силициев детектор</a:t>
            </a:r>
            <a:endParaRPr lang="en-US" sz="1200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622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fisrt slid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0AFFF"/>
      </a:hlink>
      <a:folHlink>
        <a:srgbClr val="00B0F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99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FF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2321</Words>
  <Application>Microsoft Office PowerPoint</Application>
  <PresentationFormat>A4 Paper (210x297 mm)</PresentationFormat>
  <Paragraphs>556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Cambria</vt:lpstr>
      <vt:lpstr>Times New Roman</vt:lpstr>
      <vt:lpstr>1_fisrt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TOTEM Roman Pot Electronics System</dc:title>
  <dc:creator>antchev</dc:creator>
  <cp:lastModifiedBy>Gueorgui Antchev</cp:lastModifiedBy>
  <cp:revision>1183</cp:revision>
  <cp:lastPrinted>2024-07-15T09:01:00Z</cp:lastPrinted>
  <dcterms:created xsi:type="dcterms:W3CDTF">2003-01-22T08:42:53Z</dcterms:created>
  <dcterms:modified xsi:type="dcterms:W3CDTF">2024-07-17T13:33:32Z</dcterms:modified>
</cp:coreProperties>
</file>