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42" r:id="rId2"/>
    <p:sldId id="1569" r:id="rId3"/>
    <p:sldId id="1667" r:id="rId4"/>
    <p:sldId id="1748" r:id="rId5"/>
    <p:sldId id="1750" r:id="rId6"/>
    <p:sldId id="1596" r:id="rId7"/>
    <p:sldId id="1756" r:id="rId8"/>
    <p:sldId id="1669" r:id="rId9"/>
    <p:sldId id="1746" r:id="rId10"/>
    <p:sldId id="1670" r:id="rId11"/>
    <p:sldId id="1741" r:id="rId12"/>
    <p:sldId id="1752" r:id="rId13"/>
    <p:sldId id="1751" r:id="rId14"/>
    <p:sldId id="1575" r:id="rId15"/>
    <p:sldId id="1743" r:id="rId16"/>
    <p:sldId id="259" r:id="rId17"/>
    <p:sldId id="1753" r:id="rId18"/>
    <p:sldId id="15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6540B"/>
    <a:srgbClr val="5796C4"/>
    <a:srgbClr val="FF7A11"/>
    <a:srgbClr val="D04350"/>
    <a:srgbClr val="0033A0"/>
    <a:srgbClr val="002678"/>
    <a:srgbClr val="FFFFFF"/>
    <a:srgbClr val="EDAF1C"/>
    <a:srgbClr val="73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86" autoAdjust="0"/>
    <p:restoredTop sz="83079" autoAdjust="0"/>
  </p:normalViewPr>
  <p:slideViewPr>
    <p:cSldViewPr snapToGrid="0" snapToObjects="1">
      <p:cViewPr varScale="1">
        <p:scale>
          <a:sx n="95" d="100"/>
          <a:sy n="95" d="100"/>
        </p:scale>
        <p:origin x="174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419BE1-D0D7-4319-8782-1A630C5BF69E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3CBD56-7B22-43E2-8D6A-A42BA73B7EA1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dirty="0"/>
            <a:t>Tuner lengths fixed</a:t>
          </a:r>
        </a:p>
      </dgm:t>
    </dgm:pt>
    <dgm:pt modelId="{460D6A76-7932-4D8C-BB36-B28BF3B1B725}" type="parTrans" cxnId="{B0AE2291-12C9-48C5-BD28-376ECDB35AAC}">
      <dgm:prSet/>
      <dgm:spPr/>
      <dgm:t>
        <a:bodyPr/>
        <a:lstStyle/>
        <a:p>
          <a:endParaRPr lang="en-US" sz="1600"/>
        </a:p>
      </dgm:t>
    </dgm:pt>
    <dgm:pt modelId="{E415B9F7-D3F8-437F-B69B-35C8F180DC9C}" type="sibTrans" cxnId="{B0AE2291-12C9-48C5-BD28-376ECDB35AAC}">
      <dgm:prSet custT="1"/>
      <dgm:spPr/>
      <dgm:t>
        <a:bodyPr/>
        <a:lstStyle/>
        <a:p>
          <a:endParaRPr lang="en-US" sz="1600"/>
        </a:p>
      </dgm:t>
    </dgm:pt>
    <dgm:pt modelId="{4619BDE7-E689-4FF8-A5CB-A80B27671BB5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600" dirty="0"/>
            <a:t>Confirm</a:t>
          </a:r>
          <a:br>
            <a:rPr lang="en-US" sz="1600" dirty="0"/>
          </a:br>
          <a:r>
            <a:rPr lang="en-US" sz="1600" dirty="0"/>
            <a:t>bead-pull/</a:t>
          </a:r>
          <a:r>
            <a:rPr lang="en-US" sz="1600" dirty="0" err="1"/>
            <a:t>Qex</a:t>
          </a:r>
          <a:r>
            <a:rPr lang="en-US" sz="1600" dirty="0"/>
            <a:t>, antenna calibration</a:t>
          </a:r>
        </a:p>
      </dgm:t>
    </dgm:pt>
    <dgm:pt modelId="{C3F87434-A67F-4B6A-8322-6DED7A0FA040}" type="parTrans" cxnId="{81D1972B-D9C3-495B-A788-B12308817309}">
      <dgm:prSet/>
      <dgm:spPr/>
      <dgm:t>
        <a:bodyPr/>
        <a:lstStyle/>
        <a:p>
          <a:endParaRPr lang="en-US" sz="1600"/>
        </a:p>
      </dgm:t>
    </dgm:pt>
    <dgm:pt modelId="{199CA7BA-428B-4763-BD06-4AB401D7FA42}" type="sibTrans" cxnId="{81D1972B-D9C3-495B-A788-B12308817309}">
      <dgm:prSet/>
      <dgm:spPr/>
      <dgm:t>
        <a:bodyPr/>
        <a:lstStyle/>
        <a:p>
          <a:endParaRPr lang="en-US" sz="1600"/>
        </a:p>
      </dgm:t>
    </dgm:pt>
    <dgm:pt modelId="{363E6BE8-48A7-490C-A627-F836082D2703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1600" dirty="0"/>
            <a:t>Tune </a:t>
          </a:r>
          <a:r>
            <a:rPr lang="en-US" sz="1600" dirty="0" err="1"/>
            <a:t>Q</a:t>
          </a:r>
          <a:r>
            <a:rPr lang="en-US" sz="1600" baseline="-25000" dirty="0" err="1"/>
            <a:t>ex</a:t>
          </a:r>
          <a:r>
            <a:rPr lang="en-US" sz="1600" dirty="0"/>
            <a:t> using 3 aluminum dummy irises</a:t>
          </a:r>
        </a:p>
      </dgm:t>
    </dgm:pt>
    <dgm:pt modelId="{8F70570D-DD96-421B-A56E-FE55AF219EF6}" type="parTrans" cxnId="{D5CBE493-FDB7-46A8-B9E3-E12198814AEF}">
      <dgm:prSet/>
      <dgm:spPr/>
      <dgm:t>
        <a:bodyPr/>
        <a:lstStyle/>
        <a:p>
          <a:endParaRPr lang="en-US" sz="1600"/>
        </a:p>
      </dgm:t>
    </dgm:pt>
    <dgm:pt modelId="{32B33915-C08F-40B6-852D-012EFE29EFCC}" type="sibTrans" cxnId="{D5CBE493-FDB7-46A8-B9E3-E12198814AEF}">
      <dgm:prSet custT="1"/>
      <dgm:spPr/>
      <dgm:t>
        <a:bodyPr/>
        <a:lstStyle/>
        <a:p>
          <a:endParaRPr lang="en-US" sz="1600"/>
        </a:p>
      </dgm:t>
    </dgm:pt>
    <dgm:pt modelId="{C02EE85B-3047-447F-84C9-2A2C34170661}">
      <dgm:prSet phldrT="[Text]" custT="1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sz="1600" dirty="0"/>
            <a:t>Assemble all modules and auxiliaries</a:t>
          </a:r>
        </a:p>
      </dgm:t>
    </dgm:pt>
    <dgm:pt modelId="{8A9CF3FB-B43A-4920-89AB-548C93DA9DF8}" type="parTrans" cxnId="{4A2DFE0B-6BFC-47D1-A76A-6E83DB6B4675}">
      <dgm:prSet/>
      <dgm:spPr/>
      <dgm:t>
        <a:bodyPr/>
        <a:lstStyle/>
        <a:p>
          <a:endParaRPr lang="en-US" sz="1400"/>
        </a:p>
      </dgm:t>
    </dgm:pt>
    <dgm:pt modelId="{0D5104A1-C241-4F58-B667-65606B7B8108}" type="sibTrans" cxnId="{4A2DFE0B-6BFC-47D1-A76A-6E83DB6B4675}">
      <dgm:prSet custT="1"/>
      <dgm:spPr/>
      <dgm:t>
        <a:bodyPr/>
        <a:lstStyle/>
        <a:p>
          <a:endParaRPr lang="en-US" sz="300"/>
        </a:p>
      </dgm:t>
    </dgm:pt>
    <dgm:pt modelId="{95E99E39-8C20-4A8D-ABEB-83E14A70EAE4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1600" dirty="0"/>
            <a:t>Bead-pull measurement / Tuning</a:t>
          </a:r>
        </a:p>
      </dgm:t>
    </dgm:pt>
    <dgm:pt modelId="{C18A2740-9709-47B7-A745-878E70B0D4F6}" type="parTrans" cxnId="{828495C6-313C-43EF-B8C3-B4D9EE51881C}">
      <dgm:prSet/>
      <dgm:spPr/>
      <dgm:t>
        <a:bodyPr/>
        <a:lstStyle/>
        <a:p>
          <a:endParaRPr lang="en-US" sz="1400"/>
        </a:p>
      </dgm:t>
    </dgm:pt>
    <dgm:pt modelId="{8267CA6F-881F-4337-AB0D-DDF64B425CA0}" type="sibTrans" cxnId="{828495C6-313C-43EF-B8C3-B4D9EE51881C}">
      <dgm:prSet custT="1"/>
      <dgm:spPr/>
      <dgm:t>
        <a:bodyPr/>
        <a:lstStyle/>
        <a:p>
          <a:endParaRPr lang="en-US" sz="300"/>
        </a:p>
      </dgm:t>
    </dgm:pt>
    <dgm:pt modelId="{2F562F77-7AA9-4A9A-889A-04AE271AEFF5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600" dirty="0"/>
            <a:t>Tuner recutting,</a:t>
          </a:r>
          <a:br>
            <a:rPr lang="en-US" sz="1600" dirty="0"/>
          </a:br>
          <a:r>
            <a:rPr lang="en-US" sz="1600" dirty="0"/>
            <a:t>antenna spacers fabrication</a:t>
          </a:r>
        </a:p>
      </dgm:t>
    </dgm:pt>
    <dgm:pt modelId="{4DBC15A0-A0D7-447D-9FFF-2BE952680FDD}" type="parTrans" cxnId="{FD44B2D1-4956-4AF3-B3AC-03F2EBFA9478}">
      <dgm:prSet/>
      <dgm:spPr/>
      <dgm:t>
        <a:bodyPr/>
        <a:lstStyle/>
        <a:p>
          <a:endParaRPr lang="en-US" sz="1400"/>
        </a:p>
      </dgm:t>
    </dgm:pt>
    <dgm:pt modelId="{30C315FA-D98B-4307-AB1F-9A1D8E04E656}" type="sibTrans" cxnId="{FD44B2D1-4956-4AF3-B3AC-03F2EBFA9478}">
      <dgm:prSet custT="1"/>
      <dgm:spPr/>
      <dgm:t>
        <a:bodyPr/>
        <a:lstStyle/>
        <a:p>
          <a:endParaRPr lang="en-US" sz="300"/>
        </a:p>
      </dgm:t>
    </dgm:pt>
    <dgm:pt modelId="{1B3837EA-344B-490F-9CFD-2B9D5FEFF835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de-DE" sz="1600" dirty="0"/>
            <a:t>Final bead-pull/tuning if necessary</a:t>
          </a:r>
          <a:endParaRPr lang="en-US" sz="1600" dirty="0"/>
        </a:p>
      </dgm:t>
    </dgm:pt>
    <dgm:pt modelId="{A31A6E16-C81E-4B68-BB57-358587CBDA64}" type="parTrans" cxnId="{26D31C75-9FC9-486C-BCEA-2EAF8B8B857A}">
      <dgm:prSet/>
      <dgm:spPr/>
      <dgm:t>
        <a:bodyPr/>
        <a:lstStyle/>
        <a:p>
          <a:endParaRPr lang="en-US" sz="1400"/>
        </a:p>
      </dgm:t>
    </dgm:pt>
    <dgm:pt modelId="{277BD6D0-B490-4D2D-B108-0D5579C8A8A2}" type="sibTrans" cxnId="{26D31C75-9FC9-486C-BCEA-2EAF8B8B857A}">
      <dgm:prSet custT="1"/>
      <dgm:spPr/>
      <dgm:t>
        <a:bodyPr/>
        <a:lstStyle/>
        <a:p>
          <a:endParaRPr lang="en-US" sz="300"/>
        </a:p>
      </dgm:t>
    </dgm:pt>
    <dgm:pt modelId="{661C8E93-AC18-4AE5-B5F4-B3F859837427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600" dirty="0"/>
            <a:t>Coupler iris fixed</a:t>
          </a:r>
        </a:p>
      </dgm:t>
    </dgm:pt>
    <dgm:pt modelId="{AB3EB48C-2CCF-4BCA-BC7F-6361411A7AB7}" type="parTrans" cxnId="{BF743276-D386-4739-84F4-00153324EE58}">
      <dgm:prSet/>
      <dgm:spPr/>
      <dgm:t>
        <a:bodyPr/>
        <a:lstStyle/>
        <a:p>
          <a:endParaRPr lang="en-US" sz="1400"/>
        </a:p>
      </dgm:t>
    </dgm:pt>
    <dgm:pt modelId="{47E14717-EB2E-4E63-8436-EA8E398C7CF8}" type="sibTrans" cxnId="{BF743276-D386-4739-84F4-00153324EE58}">
      <dgm:prSet custT="1"/>
      <dgm:spPr/>
      <dgm:t>
        <a:bodyPr/>
        <a:lstStyle/>
        <a:p>
          <a:endParaRPr lang="en-US" sz="300"/>
        </a:p>
      </dgm:t>
    </dgm:pt>
    <dgm:pt modelId="{4ACCA322-625C-4389-AD47-423B0A1A6F4D}">
      <dgm:prSet phldrT="[Text]" custT="1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sz="1600" dirty="0"/>
            <a:t>Coupler (ridge1) fabrication &amp; installation</a:t>
          </a:r>
        </a:p>
      </dgm:t>
    </dgm:pt>
    <dgm:pt modelId="{7217017C-6704-42FB-AC36-38F5510D18E1}" type="parTrans" cxnId="{14249F23-E1AE-47AD-B230-9B9C8D6FED09}">
      <dgm:prSet/>
      <dgm:spPr/>
      <dgm:t>
        <a:bodyPr/>
        <a:lstStyle/>
        <a:p>
          <a:endParaRPr lang="en-US" sz="1400"/>
        </a:p>
      </dgm:t>
    </dgm:pt>
    <dgm:pt modelId="{AE808761-07CD-4723-8A9C-55E17BDC7754}" type="sibTrans" cxnId="{14249F23-E1AE-47AD-B230-9B9C8D6FED09}">
      <dgm:prSet custT="1"/>
      <dgm:spPr/>
      <dgm:t>
        <a:bodyPr/>
        <a:lstStyle/>
        <a:p>
          <a:endParaRPr lang="en-US" sz="300"/>
        </a:p>
      </dgm:t>
    </dgm:pt>
    <dgm:pt modelId="{51058C1C-D231-4E07-B051-5EABF75A5D4D}" type="pres">
      <dgm:prSet presAssocID="{AF419BE1-D0D7-4319-8782-1A630C5BF69E}" presName="Name0" presStyleCnt="0">
        <dgm:presLayoutVars>
          <dgm:dir/>
          <dgm:resizeHandles val="exact"/>
        </dgm:presLayoutVars>
      </dgm:prSet>
      <dgm:spPr/>
    </dgm:pt>
    <dgm:pt modelId="{4AF84775-6721-4DEF-8DB8-2E9F432A9DD5}" type="pres">
      <dgm:prSet presAssocID="{C02EE85B-3047-447F-84C9-2A2C34170661}" presName="node" presStyleLbl="node1" presStyleIdx="0" presStyleCnt="9">
        <dgm:presLayoutVars>
          <dgm:bulletEnabled val="1"/>
        </dgm:presLayoutVars>
      </dgm:prSet>
      <dgm:spPr/>
    </dgm:pt>
    <dgm:pt modelId="{122D5CC1-FB9D-456B-B7E4-4A31D63A57E8}" type="pres">
      <dgm:prSet presAssocID="{0D5104A1-C241-4F58-B667-65606B7B8108}" presName="sibTrans" presStyleLbl="sibTrans1D1" presStyleIdx="0" presStyleCnt="8"/>
      <dgm:spPr/>
    </dgm:pt>
    <dgm:pt modelId="{7B083C4E-F4EE-4983-A590-52D9124B860C}" type="pres">
      <dgm:prSet presAssocID="{0D5104A1-C241-4F58-B667-65606B7B8108}" presName="connectorText" presStyleLbl="sibTrans1D1" presStyleIdx="0" presStyleCnt="8"/>
      <dgm:spPr/>
    </dgm:pt>
    <dgm:pt modelId="{DA9981CB-73E1-4404-94CC-B4576D4223A8}" type="pres">
      <dgm:prSet presAssocID="{95E99E39-8C20-4A8D-ABEB-83E14A70EAE4}" presName="node" presStyleLbl="node1" presStyleIdx="1" presStyleCnt="9">
        <dgm:presLayoutVars>
          <dgm:bulletEnabled val="1"/>
        </dgm:presLayoutVars>
      </dgm:prSet>
      <dgm:spPr/>
    </dgm:pt>
    <dgm:pt modelId="{492D9D96-D23E-4BE5-8A61-00821D76B0F3}" type="pres">
      <dgm:prSet presAssocID="{8267CA6F-881F-4337-AB0D-DDF64B425CA0}" presName="sibTrans" presStyleLbl="sibTrans1D1" presStyleIdx="1" presStyleCnt="8"/>
      <dgm:spPr/>
    </dgm:pt>
    <dgm:pt modelId="{86D964EB-9362-4A48-B682-20B73CE5500F}" type="pres">
      <dgm:prSet presAssocID="{8267CA6F-881F-4337-AB0D-DDF64B425CA0}" presName="connectorText" presStyleLbl="sibTrans1D1" presStyleIdx="1" presStyleCnt="8"/>
      <dgm:spPr/>
    </dgm:pt>
    <dgm:pt modelId="{C5DBB917-6390-43C0-9706-12AA7EEA01AD}" type="pres">
      <dgm:prSet presAssocID="{363E6BE8-48A7-490C-A627-F836082D2703}" presName="node" presStyleLbl="node1" presStyleIdx="2" presStyleCnt="9">
        <dgm:presLayoutVars>
          <dgm:bulletEnabled val="1"/>
        </dgm:presLayoutVars>
      </dgm:prSet>
      <dgm:spPr/>
    </dgm:pt>
    <dgm:pt modelId="{85A88F9D-EEA8-44AD-95C4-95908772B8C3}" type="pres">
      <dgm:prSet presAssocID="{32B33915-C08F-40B6-852D-012EFE29EFCC}" presName="sibTrans" presStyleLbl="sibTrans1D1" presStyleIdx="2" presStyleCnt="8"/>
      <dgm:spPr/>
    </dgm:pt>
    <dgm:pt modelId="{C406CB08-777D-43D4-BB73-5605B39FF0BB}" type="pres">
      <dgm:prSet presAssocID="{32B33915-C08F-40B6-852D-012EFE29EFCC}" presName="connectorText" presStyleLbl="sibTrans1D1" presStyleIdx="2" presStyleCnt="8"/>
      <dgm:spPr/>
    </dgm:pt>
    <dgm:pt modelId="{E48EB596-F466-4FF1-AB76-C6B991297C07}" type="pres">
      <dgm:prSet presAssocID="{661C8E93-AC18-4AE5-B5F4-B3F859837427}" presName="node" presStyleLbl="node1" presStyleIdx="3" presStyleCnt="9">
        <dgm:presLayoutVars>
          <dgm:bulletEnabled val="1"/>
        </dgm:presLayoutVars>
      </dgm:prSet>
      <dgm:spPr/>
    </dgm:pt>
    <dgm:pt modelId="{1DCB8761-6F5E-4EAC-80A6-F3F8E049ED84}" type="pres">
      <dgm:prSet presAssocID="{47E14717-EB2E-4E63-8436-EA8E398C7CF8}" presName="sibTrans" presStyleLbl="sibTrans1D1" presStyleIdx="3" presStyleCnt="8"/>
      <dgm:spPr/>
    </dgm:pt>
    <dgm:pt modelId="{69993023-88A7-44B5-9FF3-3A98516EA8ED}" type="pres">
      <dgm:prSet presAssocID="{47E14717-EB2E-4E63-8436-EA8E398C7CF8}" presName="connectorText" presStyleLbl="sibTrans1D1" presStyleIdx="3" presStyleCnt="8"/>
      <dgm:spPr/>
    </dgm:pt>
    <dgm:pt modelId="{26E92E1D-6AFE-4CDC-A0EB-F0D91293864F}" type="pres">
      <dgm:prSet presAssocID="{4ACCA322-625C-4389-AD47-423B0A1A6F4D}" presName="node" presStyleLbl="node1" presStyleIdx="4" presStyleCnt="9">
        <dgm:presLayoutVars>
          <dgm:bulletEnabled val="1"/>
        </dgm:presLayoutVars>
      </dgm:prSet>
      <dgm:spPr/>
    </dgm:pt>
    <dgm:pt modelId="{250E26A1-916D-4CB3-99AD-A2BAC7EA2EF1}" type="pres">
      <dgm:prSet presAssocID="{AE808761-07CD-4723-8A9C-55E17BDC7754}" presName="sibTrans" presStyleLbl="sibTrans1D1" presStyleIdx="4" presStyleCnt="8"/>
      <dgm:spPr/>
    </dgm:pt>
    <dgm:pt modelId="{799C272B-3274-4814-A9D7-66E8C35B4848}" type="pres">
      <dgm:prSet presAssocID="{AE808761-07CD-4723-8A9C-55E17BDC7754}" presName="connectorText" presStyleLbl="sibTrans1D1" presStyleIdx="4" presStyleCnt="8"/>
      <dgm:spPr/>
    </dgm:pt>
    <dgm:pt modelId="{52E1F679-AD6F-42E1-99B7-8AC38C9EAAFD}" type="pres">
      <dgm:prSet presAssocID="{1B3837EA-344B-490F-9CFD-2B9D5FEFF835}" presName="node" presStyleLbl="node1" presStyleIdx="5" presStyleCnt="9">
        <dgm:presLayoutVars>
          <dgm:bulletEnabled val="1"/>
        </dgm:presLayoutVars>
      </dgm:prSet>
      <dgm:spPr/>
    </dgm:pt>
    <dgm:pt modelId="{239310C9-CAE5-4851-ADC9-69D7E1CEB9CD}" type="pres">
      <dgm:prSet presAssocID="{277BD6D0-B490-4D2D-B108-0D5579C8A8A2}" presName="sibTrans" presStyleLbl="sibTrans1D1" presStyleIdx="5" presStyleCnt="8"/>
      <dgm:spPr/>
    </dgm:pt>
    <dgm:pt modelId="{8553228C-453C-467E-A2F0-CD93F38902A5}" type="pres">
      <dgm:prSet presAssocID="{277BD6D0-B490-4D2D-B108-0D5579C8A8A2}" presName="connectorText" presStyleLbl="sibTrans1D1" presStyleIdx="5" presStyleCnt="8"/>
      <dgm:spPr/>
    </dgm:pt>
    <dgm:pt modelId="{5EF882E1-70B2-4BA4-996F-437010F3A44A}" type="pres">
      <dgm:prSet presAssocID="{C03CBD56-7B22-43E2-8D6A-A42BA73B7EA1}" presName="node" presStyleLbl="node1" presStyleIdx="6" presStyleCnt="9">
        <dgm:presLayoutVars>
          <dgm:bulletEnabled val="1"/>
        </dgm:presLayoutVars>
      </dgm:prSet>
      <dgm:spPr/>
    </dgm:pt>
    <dgm:pt modelId="{558B19E6-B554-46D6-B272-357A0844F63F}" type="pres">
      <dgm:prSet presAssocID="{E415B9F7-D3F8-437F-B69B-35C8F180DC9C}" presName="sibTrans" presStyleLbl="sibTrans1D1" presStyleIdx="6" presStyleCnt="8"/>
      <dgm:spPr/>
    </dgm:pt>
    <dgm:pt modelId="{0365ED63-C31B-427B-B50F-2628A803F360}" type="pres">
      <dgm:prSet presAssocID="{E415B9F7-D3F8-437F-B69B-35C8F180DC9C}" presName="connectorText" presStyleLbl="sibTrans1D1" presStyleIdx="6" presStyleCnt="8"/>
      <dgm:spPr/>
    </dgm:pt>
    <dgm:pt modelId="{FA978542-BF9F-443E-AC0C-D0545B3E71C2}" type="pres">
      <dgm:prSet presAssocID="{2F562F77-7AA9-4A9A-889A-04AE271AEFF5}" presName="node" presStyleLbl="node1" presStyleIdx="7" presStyleCnt="9">
        <dgm:presLayoutVars>
          <dgm:bulletEnabled val="1"/>
        </dgm:presLayoutVars>
      </dgm:prSet>
      <dgm:spPr/>
    </dgm:pt>
    <dgm:pt modelId="{9900CD1D-E493-403B-9D64-2D4F036C034C}" type="pres">
      <dgm:prSet presAssocID="{30C315FA-D98B-4307-AB1F-9A1D8E04E656}" presName="sibTrans" presStyleLbl="sibTrans1D1" presStyleIdx="7" presStyleCnt="8"/>
      <dgm:spPr/>
    </dgm:pt>
    <dgm:pt modelId="{4CF85C5F-E882-4C9F-9C73-57083F30818A}" type="pres">
      <dgm:prSet presAssocID="{30C315FA-D98B-4307-AB1F-9A1D8E04E656}" presName="connectorText" presStyleLbl="sibTrans1D1" presStyleIdx="7" presStyleCnt="8"/>
      <dgm:spPr/>
    </dgm:pt>
    <dgm:pt modelId="{2EACFF59-3795-4E97-B793-956391CF2A0E}" type="pres">
      <dgm:prSet presAssocID="{4619BDE7-E689-4FF8-A5CB-A80B27671BB5}" presName="node" presStyleLbl="node1" presStyleIdx="8" presStyleCnt="9">
        <dgm:presLayoutVars>
          <dgm:bulletEnabled val="1"/>
        </dgm:presLayoutVars>
      </dgm:prSet>
      <dgm:spPr/>
    </dgm:pt>
  </dgm:ptLst>
  <dgm:cxnLst>
    <dgm:cxn modelId="{9F9E7303-2567-4A61-A845-2567DBD0ADA3}" type="presOf" srcId="{4ACCA322-625C-4389-AD47-423B0A1A6F4D}" destId="{26E92E1D-6AFE-4CDC-A0EB-F0D91293864F}" srcOrd="0" destOrd="0" presId="urn:microsoft.com/office/officeart/2005/8/layout/bProcess3"/>
    <dgm:cxn modelId="{4A2DFE0B-6BFC-47D1-A76A-6E83DB6B4675}" srcId="{AF419BE1-D0D7-4319-8782-1A630C5BF69E}" destId="{C02EE85B-3047-447F-84C9-2A2C34170661}" srcOrd="0" destOrd="0" parTransId="{8A9CF3FB-B43A-4920-89AB-548C93DA9DF8}" sibTransId="{0D5104A1-C241-4F58-B667-65606B7B8108}"/>
    <dgm:cxn modelId="{B94A5311-EDA7-428A-AAA7-E1B75A86A74B}" type="presOf" srcId="{8267CA6F-881F-4337-AB0D-DDF64B425CA0}" destId="{86D964EB-9362-4A48-B682-20B73CE5500F}" srcOrd="1" destOrd="0" presId="urn:microsoft.com/office/officeart/2005/8/layout/bProcess3"/>
    <dgm:cxn modelId="{5E2B101D-6C1D-48EF-A653-CFFA8F14CCAE}" type="presOf" srcId="{363E6BE8-48A7-490C-A627-F836082D2703}" destId="{C5DBB917-6390-43C0-9706-12AA7EEA01AD}" srcOrd="0" destOrd="0" presId="urn:microsoft.com/office/officeart/2005/8/layout/bProcess3"/>
    <dgm:cxn modelId="{21391422-6B24-4176-96E7-BDEE4D44E32E}" type="presOf" srcId="{C03CBD56-7B22-43E2-8D6A-A42BA73B7EA1}" destId="{5EF882E1-70B2-4BA4-996F-437010F3A44A}" srcOrd="0" destOrd="0" presId="urn:microsoft.com/office/officeart/2005/8/layout/bProcess3"/>
    <dgm:cxn modelId="{14249F23-E1AE-47AD-B230-9B9C8D6FED09}" srcId="{AF419BE1-D0D7-4319-8782-1A630C5BF69E}" destId="{4ACCA322-625C-4389-AD47-423B0A1A6F4D}" srcOrd="4" destOrd="0" parTransId="{7217017C-6704-42FB-AC36-38F5510D18E1}" sibTransId="{AE808761-07CD-4723-8A9C-55E17BDC7754}"/>
    <dgm:cxn modelId="{F7CC0925-00BE-48FF-9E14-86467D8D6CF2}" type="presOf" srcId="{47E14717-EB2E-4E63-8436-EA8E398C7CF8}" destId="{1DCB8761-6F5E-4EAC-80A6-F3F8E049ED84}" srcOrd="0" destOrd="0" presId="urn:microsoft.com/office/officeart/2005/8/layout/bProcess3"/>
    <dgm:cxn modelId="{8404D627-C122-49A6-9224-AA32D38F7917}" type="presOf" srcId="{30C315FA-D98B-4307-AB1F-9A1D8E04E656}" destId="{4CF85C5F-E882-4C9F-9C73-57083F30818A}" srcOrd="1" destOrd="0" presId="urn:microsoft.com/office/officeart/2005/8/layout/bProcess3"/>
    <dgm:cxn modelId="{81D1972B-D9C3-495B-A788-B12308817309}" srcId="{AF419BE1-D0D7-4319-8782-1A630C5BF69E}" destId="{4619BDE7-E689-4FF8-A5CB-A80B27671BB5}" srcOrd="8" destOrd="0" parTransId="{C3F87434-A67F-4B6A-8322-6DED7A0FA040}" sibTransId="{199CA7BA-428B-4763-BD06-4AB401D7FA42}"/>
    <dgm:cxn modelId="{5D685644-4565-4324-9542-0524D1A83DA3}" type="presOf" srcId="{32B33915-C08F-40B6-852D-012EFE29EFCC}" destId="{85A88F9D-EEA8-44AD-95C4-95908772B8C3}" srcOrd="0" destOrd="0" presId="urn:microsoft.com/office/officeart/2005/8/layout/bProcess3"/>
    <dgm:cxn modelId="{72A6E566-A4A8-4B4B-845B-9289729E9233}" type="presOf" srcId="{4619BDE7-E689-4FF8-A5CB-A80B27671BB5}" destId="{2EACFF59-3795-4E97-B793-956391CF2A0E}" srcOrd="0" destOrd="0" presId="urn:microsoft.com/office/officeart/2005/8/layout/bProcess3"/>
    <dgm:cxn modelId="{E2545F4A-DC6A-4371-85BA-7706B3203E74}" type="presOf" srcId="{AE808761-07CD-4723-8A9C-55E17BDC7754}" destId="{250E26A1-916D-4CB3-99AD-A2BAC7EA2EF1}" srcOrd="0" destOrd="0" presId="urn:microsoft.com/office/officeart/2005/8/layout/bProcess3"/>
    <dgm:cxn modelId="{FFDA366C-B6A7-49B8-A570-58F5B4DC3072}" type="presOf" srcId="{0D5104A1-C241-4F58-B667-65606B7B8108}" destId="{122D5CC1-FB9D-456B-B7E4-4A31D63A57E8}" srcOrd="0" destOrd="0" presId="urn:microsoft.com/office/officeart/2005/8/layout/bProcess3"/>
    <dgm:cxn modelId="{689D646C-19B8-487A-B472-54A272D0D8A9}" type="presOf" srcId="{8267CA6F-881F-4337-AB0D-DDF64B425CA0}" destId="{492D9D96-D23E-4BE5-8A61-00821D76B0F3}" srcOrd="0" destOrd="0" presId="urn:microsoft.com/office/officeart/2005/8/layout/bProcess3"/>
    <dgm:cxn modelId="{26D31C75-9FC9-486C-BCEA-2EAF8B8B857A}" srcId="{AF419BE1-D0D7-4319-8782-1A630C5BF69E}" destId="{1B3837EA-344B-490F-9CFD-2B9D5FEFF835}" srcOrd="5" destOrd="0" parTransId="{A31A6E16-C81E-4B68-BB57-358587CBDA64}" sibTransId="{277BD6D0-B490-4D2D-B108-0D5579C8A8A2}"/>
    <dgm:cxn modelId="{BF743276-D386-4739-84F4-00153324EE58}" srcId="{AF419BE1-D0D7-4319-8782-1A630C5BF69E}" destId="{661C8E93-AC18-4AE5-B5F4-B3F859837427}" srcOrd="3" destOrd="0" parTransId="{AB3EB48C-2CCF-4BCA-BC7F-6361411A7AB7}" sibTransId="{47E14717-EB2E-4E63-8436-EA8E398C7CF8}"/>
    <dgm:cxn modelId="{AED86D7F-D027-4778-AE25-C6C05A2B348B}" type="presOf" srcId="{AF419BE1-D0D7-4319-8782-1A630C5BF69E}" destId="{51058C1C-D231-4E07-B051-5EABF75A5D4D}" srcOrd="0" destOrd="0" presId="urn:microsoft.com/office/officeart/2005/8/layout/bProcess3"/>
    <dgm:cxn modelId="{48FD4D84-B825-4ADB-9FD1-8F6EFD102F24}" type="presOf" srcId="{1B3837EA-344B-490F-9CFD-2B9D5FEFF835}" destId="{52E1F679-AD6F-42E1-99B7-8AC38C9EAAFD}" srcOrd="0" destOrd="0" presId="urn:microsoft.com/office/officeart/2005/8/layout/bProcess3"/>
    <dgm:cxn modelId="{0C0DC08C-4CAB-4B02-84ED-69FF35DBA175}" type="presOf" srcId="{47E14717-EB2E-4E63-8436-EA8E398C7CF8}" destId="{69993023-88A7-44B5-9FF3-3A98516EA8ED}" srcOrd="1" destOrd="0" presId="urn:microsoft.com/office/officeart/2005/8/layout/bProcess3"/>
    <dgm:cxn modelId="{9B9B4090-7805-4241-91E8-B6F757683E28}" type="presOf" srcId="{661C8E93-AC18-4AE5-B5F4-B3F859837427}" destId="{E48EB596-F466-4FF1-AB76-C6B991297C07}" srcOrd="0" destOrd="0" presId="urn:microsoft.com/office/officeart/2005/8/layout/bProcess3"/>
    <dgm:cxn modelId="{B0AE2291-12C9-48C5-BD28-376ECDB35AAC}" srcId="{AF419BE1-D0D7-4319-8782-1A630C5BF69E}" destId="{C03CBD56-7B22-43E2-8D6A-A42BA73B7EA1}" srcOrd="6" destOrd="0" parTransId="{460D6A76-7932-4D8C-BB36-B28BF3B1B725}" sibTransId="{E415B9F7-D3F8-437F-B69B-35C8F180DC9C}"/>
    <dgm:cxn modelId="{D5CBE493-FDB7-46A8-B9E3-E12198814AEF}" srcId="{AF419BE1-D0D7-4319-8782-1A630C5BF69E}" destId="{363E6BE8-48A7-490C-A627-F836082D2703}" srcOrd="2" destOrd="0" parTransId="{8F70570D-DD96-421B-A56E-FE55AF219EF6}" sibTransId="{32B33915-C08F-40B6-852D-012EFE29EFCC}"/>
    <dgm:cxn modelId="{B2549C95-C2E0-4151-AA71-20532DDDE64A}" type="presOf" srcId="{277BD6D0-B490-4D2D-B108-0D5579C8A8A2}" destId="{239310C9-CAE5-4851-ADC9-69D7E1CEB9CD}" srcOrd="0" destOrd="0" presId="urn:microsoft.com/office/officeart/2005/8/layout/bProcess3"/>
    <dgm:cxn modelId="{FC6EFF97-32CA-4C90-BFD3-2DE6A3555259}" type="presOf" srcId="{30C315FA-D98B-4307-AB1F-9A1D8E04E656}" destId="{9900CD1D-E493-403B-9D64-2D4F036C034C}" srcOrd="0" destOrd="0" presId="urn:microsoft.com/office/officeart/2005/8/layout/bProcess3"/>
    <dgm:cxn modelId="{4183B0A0-E177-4E3C-91D4-C7DF22F0B54F}" type="presOf" srcId="{95E99E39-8C20-4A8D-ABEB-83E14A70EAE4}" destId="{DA9981CB-73E1-4404-94CC-B4576D4223A8}" srcOrd="0" destOrd="0" presId="urn:microsoft.com/office/officeart/2005/8/layout/bProcess3"/>
    <dgm:cxn modelId="{9467F3AC-784F-47AF-BCC7-ABB29D53875F}" type="presOf" srcId="{AE808761-07CD-4723-8A9C-55E17BDC7754}" destId="{799C272B-3274-4814-A9D7-66E8C35B4848}" srcOrd="1" destOrd="0" presId="urn:microsoft.com/office/officeart/2005/8/layout/bProcess3"/>
    <dgm:cxn modelId="{881F22C0-9E25-4DA9-8D5E-FDA8BB0F40DC}" type="presOf" srcId="{32B33915-C08F-40B6-852D-012EFE29EFCC}" destId="{C406CB08-777D-43D4-BB73-5605B39FF0BB}" srcOrd="1" destOrd="0" presId="urn:microsoft.com/office/officeart/2005/8/layout/bProcess3"/>
    <dgm:cxn modelId="{828495C6-313C-43EF-B8C3-B4D9EE51881C}" srcId="{AF419BE1-D0D7-4319-8782-1A630C5BF69E}" destId="{95E99E39-8C20-4A8D-ABEB-83E14A70EAE4}" srcOrd="1" destOrd="0" parTransId="{C18A2740-9709-47B7-A745-878E70B0D4F6}" sibTransId="{8267CA6F-881F-4337-AB0D-DDF64B425CA0}"/>
    <dgm:cxn modelId="{3A4A1BCC-604C-44B0-8796-D3D47A87F230}" type="presOf" srcId="{E415B9F7-D3F8-437F-B69B-35C8F180DC9C}" destId="{0365ED63-C31B-427B-B50F-2628A803F360}" srcOrd="1" destOrd="0" presId="urn:microsoft.com/office/officeart/2005/8/layout/bProcess3"/>
    <dgm:cxn modelId="{FD44B2D1-4956-4AF3-B3AC-03F2EBFA9478}" srcId="{AF419BE1-D0D7-4319-8782-1A630C5BF69E}" destId="{2F562F77-7AA9-4A9A-889A-04AE271AEFF5}" srcOrd="7" destOrd="0" parTransId="{4DBC15A0-A0D7-447D-9FFF-2BE952680FDD}" sibTransId="{30C315FA-D98B-4307-AB1F-9A1D8E04E656}"/>
    <dgm:cxn modelId="{D30EEFD1-5C18-485D-9B3C-357CA72FC674}" type="presOf" srcId="{2F562F77-7AA9-4A9A-889A-04AE271AEFF5}" destId="{FA978542-BF9F-443E-AC0C-D0545B3E71C2}" srcOrd="0" destOrd="0" presId="urn:microsoft.com/office/officeart/2005/8/layout/bProcess3"/>
    <dgm:cxn modelId="{AFA6E7E5-A4B3-4DA9-92FC-A0A72984D9F3}" type="presOf" srcId="{0D5104A1-C241-4F58-B667-65606B7B8108}" destId="{7B083C4E-F4EE-4983-A590-52D9124B860C}" srcOrd="1" destOrd="0" presId="urn:microsoft.com/office/officeart/2005/8/layout/bProcess3"/>
    <dgm:cxn modelId="{00DC04F8-F93C-4BA0-BF09-78A95DAF58B7}" type="presOf" srcId="{C02EE85B-3047-447F-84C9-2A2C34170661}" destId="{4AF84775-6721-4DEF-8DB8-2E9F432A9DD5}" srcOrd="0" destOrd="0" presId="urn:microsoft.com/office/officeart/2005/8/layout/bProcess3"/>
    <dgm:cxn modelId="{3F0EBAF8-ADDA-447D-8B6C-DF1A6847A34A}" type="presOf" srcId="{277BD6D0-B490-4D2D-B108-0D5579C8A8A2}" destId="{8553228C-453C-467E-A2F0-CD93F38902A5}" srcOrd="1" destOrd="0" presId="urn:microsoft.com/office/officeart/2005/8/layout/bProcess3"/>
    <dgm:cxn modelId="{2ED7B4F9-F0C0-4329-A0E6-DF999899A4BB}" type="presOf" srcId="{E415B9F7-D3F8-437F-B69B-35C8F180DC9C}" destId="{558B19E6-B554-46D6-B272-357A0844F63F}" srcOrd="0" destOrd="0" presId="urn:microsoft.com/office/officeart/2005/8/layout/bProcess3"/>
    <dgm:cxn modelId="{F919E5CA-37AD-4CF0-A717-EE84EC2A54C0}" type="presParOf" srcId="{51058C1C-D231-4E07-B051-5EABF75A5D4D}" destId="{4AF84775-6721-4DEF-8DB8-2E9F432A9DD5}" srcOrd="0" destOrd="0" presId="urn:microsoft.com/office/officeart/2005/8/layout/bProcess3"/>
    <dgm:cxn modelId="{6784A135-E80D-4DD0-AF7E-A4BAAA41DC7B}" type="presParOf" srcId="{51058C1C-D231-4E07-B051-5EABF75A5D4D}" destId="{122D5CC1-FB9D-456B-B7E4-4A31D63A57E8}" srcOrd="1" destOrd="0" presId="urn:microsoft.com/office/officeart/2005/8/layout/bProcess3"/>
    <dgm:cxn modelId="{C0C05517-4AA9-41DF-91C5-7C25735C0B29}" type="presParOf" srcId="{122D5CC1-FB9D-456B-B7E4-4A31D63A57E8}" destId="{7B083C4E-F4EE-4983-A590-52D9124B860C}" srcOrd="0" destOrd="0" presId="urn:microsoft.com/office/officeart/2005/8/layout/bProcess3"/>
    <dgm:cxn modelId="{1A157043-717F-40FB-8910-9731CBEE0AA2}" type="presParOf" srcId="{51058C1C-D231-4E07-B051-5EABF75A5D4D}" destId="{DA9981CB-73E1-4404-94CC-B4576D4223A8}" srcOrd="2" destOrd="0" presId="urn:microsoft.com/office/officeart/2005/8/layout/bProcess3"/>
    <dgm:cxn modelId="{CA233374-756A-4D61-9921-0807844E31BF}" type="presParOf" srcId="{51058C1C-D231-4E07-B051-5EABF75A5D4D}" destId="{492D9D96-D23E-4BE5-8A61-00821D76B0F3}" srcOrd="3" destOrd="0" presId="urn:microsoft.com/office/officeart/2005/8/layout/bProcess3"/>
    <dgm:cxn modelId="{23BA214B-87FA-4DE7-834E-BD1CEB7398AE}" type="presParOf" srcId="{492D9D96-D23E-4BE5-8A61-00821D76B0F3}" destId="{86D964EB-9362-4A48-B682-20B73CE5500F}" srcOrd="0" destOrd="0" presId="urn:microsoft.com/office/officeart/2005/8/layout/bProcess3"/>
    <dgm:cxn modelId="{35391EF0-F756-4DDF-988A-818F8B955077}" type="presParOf" srcId="{51058C1C-D231-4E07-B051-5EABF75A5D4D}" destId="{C5DBB917-6390-43C0-9706-12AA7EEA01AD}" srcOrd="4" destOrd="0" presId="urn:microsoft.com/office/officeart/2005/8/layout/bProcess3"/>
    <dgm:cxn modelId="{ED841F8A-B3A0-420D-83C9-C7C9A796D791}" type="presParOf" srcId="{51058C1C-D231-4E07-B051-5EABF75A5D4D}" destId="{85A88F9D-EEA8-44AD-95C4-95908772B8C3}" srcOrd="5" destOrd="0" presId="urn:microsoft.com/office/officeart/2005/8/layout/bProcess3"/>
    <dgm:cxn modelId="{7FDA1D49-EC3C-4E28-942E-C9A526E0C633}" type="presParOf" srcId="{85A88F9D-EEA8-44AD-95C4-95908772B8C3}" destId="{C406CB08-777D-43D4-BB73-5605B39FF0BB}" srcOrd="0" destOrd="0" presId="urn:microsoft.com/office/officeart/2005/8/layout/bProcess3"/>
    <dgm:cxn modelId="{7B542716-44B4-4246-937F-A1F72E675ED0}" type="presParOf" srcId="{51058C1C-D231-4E07-B051-5EABF75A5D4D}" destId="{E48EB596-F466-4FF1-AB76-C6B991297C07}" srcOrd="6" destOrd="0" presId="urn:microsoft.com/office/officeart/2005/8/layout/bProcess3"/>
    <dgm:cxn modelId="{0042B97E-7B8C-4286-BF4F-CCA7B7B3F319}" type="presParOf" srcId="{51058C1C-D231-4E07-B051-5EABF75A5D4D}" destId="{1DCB8761-6F5E-4EAC-80A6-F3F8E049ED84}" srcOrd="7" destOrd="0" presId="urn:microsoft.com/office/officeart/2005/8/layout/bProcess3"/>
    <dgm:cxn modelId="{67854B73-1050-46DA-AB3F-4FD929B6098B}" type="presParOf" srcId="{1DCB8761-6F5E-4EAC-80A6-F3F8E049ED84}" destId="{69993023-88A7-44B5-9FF3-3A98516EA8ED}" srcOrd="0" destOrd="0" presId="urn:microsoft.com/office/officeart/2005/8/layout/bProcess3"/>
    <dgm:cxn modelId="{EE68B23B-1C2A-44E4-B7B0-D84CFAE4B7EF}" type="presParOf" srcId="{51058C1C-D231-4E07-B051-5EABF75A5D4D}" destId="{26E92E1D-6AFE-4CDC-A0EB-F0D91293864F}" srcOrd="8" destOrd="0" presId="urn:microsoft.com/office/officeart/2005/8/layout/bProcess3"/>
    <dgm:cxn modelId="{FC253F03-0E9B-4116-B4E1-36162FCC46A3}" type="presParOf" srcId="{51058C1C-D231-4E07-B051-5EABF75A5D4D}" destId="{250E26A1-916D-4CB3-99AD-A2BAC7EA2EF1}" srcOrd="9" destOrd="0" presId="urn:microsoft.com/office/officeart/2005/8/layout/bProcess3"/>
    <dgm:cxn modelId="{21BB51B8-92D9-4EDE-A63F-584327BC2AD7}" type="presParOf" srcId="{250E26A1-916D-4CB3-99AD-A2BAC7EA2EF1}" destId="{799C272B-3274-4814-A9D7-66E8C35B4848}" srcOrd="0" destOrd="0" presId="urn:microsoft.com/office/officeart/2005/8/layout/bProcess3"/>
    <dgm:cxn modelId="{0C9A48DC-96E4-4DE4-B004-B070E5A11F4D}" type="presParOf" srcId="{51058C1C-D231-4E07-B051-5EABF75A5D4D}" destId="{52E1F679-AD6F-42E1-99B7-8AC38C9EAAFD}" srcOrd="10" destOrd="0" presId="urn:microsoft.com/office/officeart/2005/8/layout/bProcess3"/>
    <dgm:cxn modelId="{C1E40CFB-0E78-4605-B012-AF365FBD45CC}" type="presParOf" srcId="{51058C1C-D231-4E07-B051-5EABF75A5D4D}" destId="{239310C9-CAE5-4851-ADC9-69D7E1CEB9CD}" srcOrd="11" destOrd="0" presId="urn:microsoft.com/office/officeart/2005/8/layout/bProcess3"/>
    <dgm:cxn modelId="{11A55343-E28E-46F2-B7C6-4D6F40218FFC}" type="presParOf" srcId="{239310C9-CAE5-4851-ADC9-69D7E1CEB9CD}" destId="{8553228C-453C-467E-A2F0-CD93F38902A5}" srcOrd="0" destOrd="0" presId="urn:microsoft.com/office/officeart/2005/8/layout/bProcess3"/>
    <dgm:cxn modelId="{6E6C879C-5D1E-4E70-815B-C984FF2E89CB}" type="presParOf" srcId="{51058C1C-D231-4E07-B051-5EABF75A5D4D}" destId="{5EF882E1-70B2-4BA4-996F-437010F3A44A}" srcOrd="12" destOrd="0" presId="urn:microsoft.com/office/officeart/2005/8/layout/bProcess3"/>
    <dgm:cxn modelId="{F13652B6-13CD-48BA-8220-35F3D32AD874}" type="presParOf" srcId="{51058C1C-D231-4E07-B051-5EABF75A5D4D}" destId="{558B19E6-B554-46D6-B272-357A0844F63F}" srcOrd="13" destOrd="0" presId="urn:microsoft.com/office/officeart/2005/8/layout/bProcess3"/>
    <dgm:cxn modelId="{66C518C9-FBC7-4A05-925A-06FC52BC01C5}" type="presParOf" srcId="{558B19E6-B554-46D6-B272-357A0844F63F}" destId="{0365ED63-C31B-427B-B50F-2628A803F360}" srcOrd="0" destOrd="0" presId="urn:microsoft.com/office/officeart/2005/8/layout/bProcess3"/>
    <dgm:cxn modelId="{D61BE36D-965E-4806-8C01-E013E6B054C0}" type="presParOf" srcId="{51058C1C-D231-4E07-B051-5EABF75A5D4D}" destId="{FA978542-BF9F-443E-AC0C-D0545B3E71C2}" srcOrd="14" destOrd="0" presId="urn:microsoft.com/office/officeart/2005/8/layout/bProcess3"/>
    <dgm:cxn modelId="{0409ABFA-B7A2-4908-8FEE-08D1ED69942B}" type="presParOf" srcId="{51058C1C-D231-4E07-B051-5EABF75A5D4D}" destId="{9900CD1D-E493-403B-9D64-2D4F036C034C}" srcOrd="15" destOrd="0" presId="urn:microsoft.com/office/officeart/2005/8/layout/bProcess3"/>
    <dgm:cxn modelId="{FD962D0B-1644-4E64-83D9-C6CBC3ABEACE}" type="presParOf" srcId="{9900CD1D-E493-403B-9D64-2D4F036C034C}" destId="{4CF85C5F-E882-4C9F-9C73-57083F30818A}" srcOrd="0" destOrd="0" presId="urn:microsoft.com/office/officeart/2005/8/layout/bProcess3"/>
    <dgm:cxn modelId="{30704532-1D72-4FD8-92FC-59F045508F68}" type="presParOf" srcId="{51058C1C-D231-4E07-B051-5EABF75A5D4D}" destId="{2EACFF59-3795-4E97-B793-956391CF2A0E}" srcOrd="16" destOrd="0" presId="urn:microsoft.com/office/officeart/2005/8/layout/bProcess3"/>
  </dgm:cxnLst>
  <dgm:bg/>
  <dgm:whole>
    <a:ln w="3810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2D5CC1-FB9D-456B-B7E4-4A31D63A57E8}">
      <dsp:nvSpPr>
        <dsp:cNvPr id="0" name=""/>
        <dsp:cNvSpPr/>
      </dsp:nvSpPr>
      <dsp:spPr>
        <a:xfrm>
          <a:off x="1903461" y="691745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2095518" y="735283"/>
        <a:ext cx="21827" cy="4365"/>
      </dsp:txXfrm>
    </dsp:sp>
    <dsp:sp modelId="{4AF84775-6721-4DEF-8DB8-2E9F432A9DD5}">
      <dsp:nvSpPr>
        <dsp:cNvPr id="0" name=""/>
        <dsp:cNvSpPr/>
      </dsp:nvSpPr>
      <dsp:spPr>
        <a:xfrm>
          <a:off x="7251" y="168063"/>
          <a:ext cx="1898009" cy="1138805"/>
        </a:xfrm>
        <a:prstGeom prst="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Assemble all modules and auxiliaries</a:t>
          </a:r>
        </a:p>
      </dsp:txBody>
      <dsp:txXfrm>
        <a:off x="7251" y="168063"/>
        <a:ext cx="1898009" cy="1138805"/>
      </dsp:txXfrm>
    </dsp:sp>
    <dsp:sp modelId="{492D9D96-D23E-4BE5-8A61-00821D76B0F3}">
      <dsp:nvSpPr>
        <dsp:cNvPr id="0" name=""/>
        <dsp:cNvSpPr/>
      </dsp:nvSpPr>
      <dsp:spPr>
        <a:xfrm>
          <a:off x="4238012" y="691745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4430070" y="735283"/>
        <a:ext cx="21827" cy="4365"/>
      </dsp:txXfrm>
    </dsp:sp>
    <dsp:sp modelId="{DA9981CB-73E1-4404-94CC-B4576D4223A8}">
      <dsp:nvSpPr>
        <dsp:cNvPr id="0" name=""/>
        <dsp:cNvSpPr/>
      </dsp:nvSpPr>
      <dsp:spPr>
        <a:xfrm>
          <a:off x="2341803" y="168063"/>
          <a:ext cx="1898009" cy="1138805"/>
        </a:xfrm>
        <a:prstGeom prst="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Bead-pull measurement / Tuning</a:t>
          </a:r>
        </a:p>
      </dsp:txBody>
      <dsp:txXfrm>
        <a:off x="2341803" y="168063"/>
        <a:ext cx="1898009" cy="1138805"/>
      </dsp:txXfrm>
    </dsp:sp>
    <dsp:sp modelId="{85A88F9D-EEA8-44AD-95C4-95908772B8C3}">
      <dsp:nvSpPr>
        <dsp:cNvPr id="0" name=""/>
        <dsp:cNvSpPr/>
      </dsp:nvSpPr>
      <dsp:spPr>
        <a:xfrm>
          <a:off x="6572564" y="691745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6764622" y="735283"/>
        <a:ext cx="21827" cy="4365"/>
      </dsp:txXfrm>
    </dsp:sp>
    <dsp:sp modelId="{C5DBB917-6390-43C0-9706-12AA7EEA01AD}">
      <dsp:nvSpPr>
        <dsp:cNvPr id="0" name=""/>
        <dsp:cNvSpPr/>
      </dsp:nvSpPr>
      <dsp:spPr>
        <a:xfrm>
          <a:off x="4676355" y="168063"/>
          <a:ext cx="1898009" cy="1138805"/>
        </a:xfrm>
        <a:prstGeom prst="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Tune </a:t>
          </a:r>
          <a:r>
            <a:rPr lang="en-US" sz="1600" kern="1200" dirty="0" err="1"/>
            <a:t>Q</a:t>
          </a:r>
          <a:r>
            <a:rPr lang="en-US" sz="1600" kern="1200" baseline="-25000" dirty="0" err="1"/>
            <a:t>ex</a:t>
          </a:r>
          <a:r>
            <a:rPr lang="en-US" sz="1600" kern="1200" dirty="0"/>
            <a:t> using 3 aluminum dummy irises</a:t>
          </a:r>
        </a:p>
      </dsp:txBody>
      <dsp:txXfrm>
        <a:off x="4676355" y="168063"/>
        <a:ext cx="1898009" cy="1138805"/>
      </dsp:txXfrm>
    </dsp:sp>
    <dsp:sp modelId="{1DCB8761-6F5E-4EAC-80A6-F3F8E049ED84}">
      <dsp:nvSpPr>
        <dsp:cNvPr id="0" name=""/>
        <dsp:cNvSpPr/>
      </dsp:nvSpPr>
      <dsp:spPr>
        <a:xfrm>
          <a:off x="8907116" y="691745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9099174" y="735283"/>
        <a:ext cx="21827" cy="4365"/>
      </dsp:txXfrm>
    </dsp:sp>
    <dsp:sp modelId="{E48EB596-F466-4FF1-AB76-C6B991297C07}">
      <dsp:nvSpPr>
        <dsp:cNvPr id="0" name=""/>
        <dsp:cNvSpPr/>
      </dsp:nvSpPr>
      <dsp:spPr>
        <a:xfrm>
          <a:off x="7010907" y="168063"/>
          <a:ext cx="1898009" cy="1138805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Coupler iris fixed</a:t>
          </a:r>
        </a:p>
      </dsp:txBody>
      <dsp:txXfrm>
        <a:off x="7010907" y="168063"/>
        <a:ext cx="1898009" cy="1138805"/>
      </dsp:txXfrm>
    </dsp:sp>
    <dsp:sp modelId="{250E26A1-916D-4CB3-99AD-A2BAC7EA2EF1}">
      <dsp:nvSpPr>
        <dsp:cNvPr id="0" name=""/>
        <dsp:cNvSpPr/>
      </dsp:nvSpPr>
      <dsp:spPr>
        <a:xfrm>
          <a:off x="956256" y="1305068"/>
          <a:ext cx="9338207" cy="405942"/>
        </a:xfrm>
        <a:custGeom>
          <a:avLst/>
          <a:gdLst/>
          <a:ahLst/>
          <a:cxnLst/>
          <a:rect l="0" t="0" r="0" b="0"/>
          <a:pathLst>
            <a:path>
              <a:moveTo>
                <a:pt x="9338207" y="0"/>
              </a:moveTo>
              <a:lnTo>
                <a:pt x="9338207" y="220071"/>
              </a:lnTo>
              <a:lnTo>
                <a:pt x="0" y="220071"/>
              </a:lnTo>
              <a:lnTo>
                <a:pt x="0" y="405942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5391649" y="1505857"/>
        <a:ext cx="467420" cy="4365"/>
      </dsp:txXfrm>
    </dsp:sp>
    <dsp:sp modelId="{26E92E1D-6AFE-4CDC-A0EB-F0D91293864F}">
      <dsp:nvSpPr>
        <dsp:cNvPr id="0" name=""/>
        <dsp:cNvSpPr/>
      </dsp:nvSpPr>
      <dsp:spPr>
        <a:xfrm>
          <a:off x="9345458" y="168063"/>
          <a:ext cx="1898009" cy="1138805"/>
        </a:xfrm>
        <a:prstGeom prst="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Coupler (ridge1) fabrication &amp; installation</a:t>
          </a:r>
        </a:p>
      </dsp:txBody>
      <dsp:txXfrm>
        <a:off x="9345458" y="168063"/>
        <a:ext cx="1898009" cy="1138805"/>
      </dsp:txXfrm>
    </dsp:sp>
    <dsp:sp modelId="{239310C9-CAE5-4851-ADC9-69D7E1CEB9CD}">
      <dsp:nvSpPr>
        <dsp:cNvPr id="0" name=""/>
        <dsp:cNvSpPr/>
      </dsp:nvSpPr>
      <dsp:spPr>
        <a:xfrm>
          <a:off x="1903461" y="2267094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2095518" y="2310631"/>
        <a:ext cx="21827" cy="4365"/>
      </dsp:txXfrm>
    </dsp:sp>
    <dsp:sp modelId="{52E1F679-AD6F-42E1-99B7-8AC38C9EAAFD}">
      <dsp:nvSpPr>
        <dsp:cNvPr id="0" name=""/>
        <dsp:cNvSpPr/>
      </dsp:nvSpPr>
      <dsp:spPr>
        <a:xfrm>
          <a:off x="7251" y="1743411"/>
          <a:ext cx="1898009" cy="1138805"/>
        </a:xfrm>
        <a:prstGeom prst="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Final bead-pull/tuning if necessary</a:t>
          </a:r>
          <a:endParaRPr lang="en-US" sz="1600" kern="1200" dirty="0"/>
        </a:p>
      </dsp:txBody>
      <dsp:txXfrm>
        <a:off x="7251" y="1743411"/>
        <a:ext cx="1898009" cy="1138805"/>
      </dsp:txXfrm>
    </dsp:sp>
    <dsp:sp modelId="{558B19E6-B554-46D6-B272-357A0844F63F}">
      <dsp:nvSpPr>
        <dsp:cNvPr id="0" name=""/>
        <dsp:cNvSpPr/>
      </dsp:nvSpPr>
      <dsp:spPr>
        <a:xfrm>
          <a:off x="4238012" y="2267094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430070" y="2310631"/>
        <a:ext cx="21827" cy="4365"/>
      </dsp:txXfrm>
    </dsp:sp>
    <dsp:sp modelId="{5EF882E1-70B2-4BA4-996F-437010F3A44A}">
      <dsp:nvSpPr>
        <dsp:cNvPr id="0" name=""/>
        <dsp:cNvSpPr/>
      </dsp:nvSpPr>
      <dsp:spPr>
        <a:xfrm>
          <a:off x="2341803" y="1743411"/>
          <a:ext cx="1898009" cy="1138805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Tuner lengths fixed</a:t>
          </a:r>
        </a:p>
      </dsp:txBody>
      <dsp:txXfrm>
        <a:off x="2341803" y="1743411"/>
        <a:ext cx="1898009" cy="1138805"/>
      </dsp:txXfrm>
    </dsp:sp>
    <dsp:sp modelId="{9900CD1D-E493-403B-9D64-2D4F036C034C}">
      <dsp:nvSpPr>
        <dsp:cNvPr id="0" name=""/>
        <dsp:cNvSpPr/>
      </dsp:nvSpPr>
      <dsp:spPr>
        <a:xfrm>
          <a:off x="6572564" y="2267094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6764622" y="2310631"/>
        <a:ext cx="21827" cy="4365"/>
      </dsp:txXfrm>
    </dsp:sp>
    <dsp:sp modelId="{FA978542-BF9F-443E-AC0C-D0545B3E71C2}">
      <dsp:nvSpPr>
        <dsp:cNvPr id="0" name=""/>
        <dsp:cNvSpPr/>
      </dsp:nvSpPr>
      <dsp:spPr>
        <a:xfrm>
          <a:off x="4676355" y="1743411"/>
          <a:ext cx="1898009" cy="1138805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Tuner recutting,</a:t>
          </a:r>
          <a:br>
            <a:rPr lang="en-US" sz="1600" kern="1200" dirty="0"/>
          </a:br>
          <a:r>
            <a:rPr lang="en-US" sz="1600" kern="1200" dirty="0"/>
            <a:t>antenna spacers fabrication</a:t>
          </a:r>
        </a:p>
      </dsp:txBody>
      <dsp:txXfrm>
        <a:off x="4676355" y="1743411"/>
        <a:ext cx="1898009" cy="1138805"/>
      </dsp:txXfrm>
    </dsp:sp>
    <dsp:sp modelId="{2EACFF59-3795-4E97-B793-956391CF2A0E}">
      <dsp:nvSpPr>
        <dsp:cNvPr id="0" name=""/>
        <dsp:cNvSpPr/>
      </dsp:nvSpPr>
      <dsp:spPr>
        <a:xfrm>
          <a:off x="7010907" y="1743411"/>
          <a:ext cx="1898009" cy="1138805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Confirm</a:t>
          </a:r>
          <a:br>
            <a:rPr lang="en-US" sz="1600" kern="1200" dirty="0"/>
          </a:br>
          <a:r>
            <a:rPr lang="en-US" sz="1600" kern="1200" dirty="0"/>
            <a:t>bead-pull/</a:t>
          </a:r>
          <a:r>
            <a:rPr lang="en-US" sz="1600" kern="1200" dirty="0" err="1"/>
            <a:t>Qex</a:t>
          </a:r>
          <a:r>
            <a:rPr lang="en-US" sz="1600" kern="1200" dirty="0"/>
            <a:t>, antenna calibration</a:t>
          </a:r>
        </a:p>
      </dsp:txBody>
      <dsp:txXfrm>
        <a:off x="7010907" y="1743411"/>
        <a:ext cx="1898009" cy="1138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sz="2800" b="1" dirty="0"/>
              <a:t>https://indico.cern.ch/event/1327955/</a:t>
            </a:r>
            <a:endParaRPr lang="en-GB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608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65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033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19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74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70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48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32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spc="-1" dirty="0">
                <a:solidFill>
                  <a:srgbClr val="171717"/>
                </a:solidFill>
                <a:latin typeface="Arial"/>
              </a:rPr>
              <a:t>Nominal values shown (beam/power not what are currently used in operation).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29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4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22/09/2023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096616/AC" TargetMode="External"/><Relationship Id="rId13" Type="http://schemas.openxmlformats.org/officeDocument/2006/relationships/hyperlink" Target="https://edms.cern.ch/document/1052322/AA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s://edms.cern.ch/document/1052326/AC" TargetMode="External"/><Relationship Id="rId12" Type="http://schemas.openxmlformats.org/officeDocument/2006/relationships/hyperlink" Target="https://edms.cern.ch/document/1096655/AC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11" Type="http://schemas.openxmlformats.org/officeDocument/2006/relationships/hyperlink" Target="https://edms.cern.ch/document/1095229/AA" TargetMode="External"/><Relationship Id="rId5" Type="http://schemas.openxmlformats.org/officeDocument/2006/relationships/diagramColors" Target="../diagrams/colors1.xml"/><Relationship Id="rId10" Type="http://schemas.openxmlformats.org/officeDocument/2006/relationships/hyperlink" Target="https://edms.cern.ch/document/986491/AA" TargetMode="External"/><Relationship Id="rId4" Type="http://schemas.openxmlformats.org/officeDocument/2006/relationships/diagramQuickStyle" Target="../diagrams/quickStyle1.xml"/><Relationship Id="rId9" Type="http://schemas.openxmlformats.org/officeDocument/2006/relationships/hyperlink" Target="https://edms.cern.ch/document/1095039/0" TargetMode="External"/><Relationship Id="rId1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84984"/>
            <a:ext cx="11376025" cy="2153265"/>
          </a:xfrm>
        </p:spPr>
        <p:txBody>
          <a:bodyPr/>
          <a:lstStyle/>
          <a:p>
            <a:r>
              <a:rPr lang="en-GB" sz="5400" dirty="0"/>
              <a:t>RFQ2 Tuning Update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161AD85-3428-8B9B-D0F5-64148FBEC2EE}"/>
              </a:ext>
            </a:extLst>
          </p:cNvPr>
          <p:cNvSpPr txBox="1">
            <a:spLocks/>
          </p:cNvSpPr>
          <p:nvPr/>
        </p:nvSpPr>
        <p:spPr>
          <a:xfrm>
            <a:off x="407988" y="4676775"/>
            <a:ext cx="7200180" cy="1683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L. Millar, A. </a:t>
            </a:r>
            <a:r>
              <a:rPr lang="en-US" sz="1800" b="1" dirty="0" err="1"/>
              <a:t>Grudiev</a:t>
            </a:r>
            <a:endParaRPr lang="en-US" sz="1800" b="1" dirty="0"/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SY-RF-MKS 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RFQ2 45</a:t>
            </a:r>
            <a:r>
              <a:rPr lang="en-US" sz="1800" b="1" baseline="30000" dirty="0"/>
              <a:t>th</a:t>
            </a:r>
            <a:r>
              <a:rPr lang="en-US" sz="1800" b="1" dirty="0"/>
              <a:t> Meeting - 21/09/2023</a:t>
            </a:r>
          </a:p>
        </p:txBody>
      </p:sp>
    </p:spTree>
    <p:extLst>
      <p:ext uri="{BB962C8B-B14F-4D97-AF65-F5344CB8AC3E}">
        <p14:creationId xmlns:p14="http://schemas.microsoft.com/office/powerpoint/2010/main" val="424961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Effect of Q on Operation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739806A7-52A8-1C63-13E4-AE7781FF91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141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05192618-2D9D-31BB-C444-98B83B7C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RFQ1 Parameters </a:t>
            </a:r>
          </a:p>
        </p:txBody>
      </p:sp>
      <p:graphicFrame>
        <p:nvGraphicFramePr>
          <p:cNvPr id="8" name="Table 3">
            <a:extLst>
              <a:ext uri="{FF2B5EF4-FFF2-40B4-BE49-F238E27FC236}">
                <a16:creationId xmlns:a16="http://schemas.microsoft.com/office/drawing/2014/main" id="{C9A55831-2222-842F-801A-0794E3BF6345}"/>
              </a:ext>
            </a:extLst>
          </p:cNvPr>
          <p:cNvGraphicFramePr>
            <a:graphicFrameLocks noGrp="1"/>
          </p:cNvGraphicFramePr>
          <p:nvPr/>
        </p:nvGraphicFramePr>
        <p:xfrm>
          <a:off x="3124940" y="1929457"/>
          <a:ext cx="6140093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6351">
                  <a:extLst>
                    <a:ext uri="{9D8B030D-6E8A-4147-A177-3AD203B41FA5}">
                      <a16:colId xmlns:a16="http://schemas.microsoft.com/office/drawing/2014/main" val="2216464280"/>
                    </a:ext>
                  </a:extLst>
                </a:gridCol>
                <a:gridCol w="3423742">
                  <a:extLst>
                    <a:ext uri="{9D8B030D-6E8A-4147-A177-3AD203B41FA5}">
                      <a16:colId xmlns:a16="http://schemas.microsoft.com/office/drawing/2014/main" val="213074051"/>
                    </a:ext>
                  </a:extLst>
                </a:gridCol>
              </a:tblGrid>
              <a:tr h="314998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3511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 err="1"/>
                        <a:t>F</a:t>
                      </a:r>
                      <a:r>
                        <a:rPr lang="en-US" sz="1600" baseline="-25000" dirty="0" err="1"/>
                        <a:t>o</a:t>
                      </a:r>
                      <a:r>
                        <a:rPr lang="en-US" sz="1600" baseline="-25000" dirty="0"/>
                        <a:t> </a:t>
                      </a:r>
                      <a:r>
                        <a:rPr lang="en-US" sz="1600" baseline="0" dirty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352.2 MHz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684107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/>
                        <a:t>Q</a:t>
                      </a:r>
                      <a:r>
                        <a:rPr lang="en-US" sz="1600" baseline="-25000" dirty="0"/>
                        <a:t>O,</a:t>
                      </a:r>
                      <a:r>
                        <a:rPr lang="en-US" sz="1600" baseline="0" dirty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6772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056795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Ext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4250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10677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β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47306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I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70 mA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17286"/>
                  </a:ext>
                </a:extLst>
              </a:tr>
              <a:tr h="293151">
                <a:tc>
                  <a:txBody>
                    <a:bodyPr/>
                    <a:lstStyle/>
                    <a:p>
                      <a:r>
                        <a:rPr lang="en-GB" sz="1600" dirty="0"/>
                        <a:t>Beam energy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0.045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6756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dirty="0"/>
                        <a:t>Beam output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3.0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45719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/>
                        <a:t>Beam Power,      </a:t>
                      </a:r>
                      <a:r>
                        <a:rPr lang="en-US" sz="1600" dirty="0" err="1"/>
                        <a:t>P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207 kW peak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18213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dirty="0"/>
                        <a:t>Resistive losses, </a:t>
                      </a:r>
                      <a:r>
                        <a:rPr lang="en-GB" sz="1600" dirty="0" err="1"/>
                        <a:t>P</a:t>
                      </a:r>
                      <a:r>
                        <a:rPr lang="en-GB" sz="1600" baseline="-25000" dirty="0" err="1"/>
                        <a:t>Loss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393 kW</a:t>
                      </a:r>
                      <a:endParaRPr lang="en-GB" sz="16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645684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33A0"/>
                          </a:solidFill>
                        </a:rPr>
                        <a:t>Total losses,        </a:t>
                      </a:r>
                      <a:r>
                        <a:rPr lang="en-US" sz="1600" b="0" dirty="0" err="1">
                          <a:solidFill>
                            <a:srgbClr val="0033A0"/>
                          </a:solidFill>
                        </a:rPr>
                        <a:t>P</a:t>
                      </a:r>
                      <a:r>
                        <a:rPr lang="en-US" sz="1600" b="0" baseline="-25000" dirty="0" err="1">
                          <a:solidFill>
                            <a:srgbClr val="0033A0"/>
                          </a:solidFill>
                        </a:rPr>
                        <a:t>Tot</a:t>
                      </a:r>
                      <a:endParaRPr lang="en-GB" sz="1600" b="0" dirty="0">
                        <a:solidFill>
                          <a:srgbClr val="0033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0033A0"/>
                          </a:solidFill>
                        </a:rPr>
                        <a:t>600 kW</a:t>
                      </a:r>
                      <a:endParaRPr lang="en-GB" sz="1600" b="0" dirty="0">
                        <a:solidFill>
                          <a:srgbClr val="0033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00292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33A0"/>
                          </a:solidFill>
                        </a:rPr>
                        <a:t>Input Power,        </a:t>
                      </a:r>
                      <a:r>
                        <a:rPr lang="en-US" sz="1600" b="0" dirty="0" err="1">
                          <a:solidFill>
                            <a:srgbClr val="0033A0"/>
                          </a:solidFill>
                        </a:rPr>
                        <a:t>P</a:t>
                      </a:r>
                      <a:r>
                        <a:rPr lang="en-US" sz="1600" b="0" baseline="-25000" dirty="0" err="1">
                          <a:solidFill>
                            <a:srgbClr val="0033A0"/>
                          </a:solidFill>
                        </a:rPr>
                        <a:t>For</a:t>
                      </a:r>
                      <a:endParaRPr lang="en-GB" sz="1600" b="0" dirty="0">
                        <a:solidFill>
                          <a:srgbClr val="0033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0033A0"/>
                          </a:solidFill>
                        </a:rPr>
                        <a:t>~600 kW peak</a:t>
                      </a:r>
                      <a:endParaRPr lang="en-GB" sz="1600" b="0" dirty="0">
                        <a:solidFill>
                          <a:srgbClr val="0033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01121"/>
                  </a:ext>
                </a:extLst>
              </a:tr>
            </a:tbl>
          </a:graphicData>
        </a:graphic>
      </p:graphicFrame>
      <p:sp>
        <p:nvSpPr>
          <p:cNvPr id="9" name="PlaceHolder 1">
            <a:extLst>
              <a:ext uri="{FF2B5EF4-FFF2-40B4-BE49-F238E27FC236}">
                <a16:creationId xmlns:a16="http://schemas.microsoft.com/office/drawing/2014/main" id="{52B4C8BD-752E-9BC2-7E96-1349ABB1AEAB}"/>
              </a:ext>
            </a:extLst>
          </p:cNvPr>
          <p:cNvSpPr txBox="1">
            <a:spLocks/>
          </p:cNvSpPr>
          <p:nvPr/>
        </p:nvSpPr>
        <p:spPr>
          <a:xfrm>
            <a:off x="407880" y="1439335"/>
            <a:ext cx="11375640" cy="4197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Taken from RFQ1. Cavity designed to be critically coupled with a ~70 mA beam. 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B6920712-70D2-6BD4-28DE-97CB57969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3D9AD61-B42D-4073-F027-BF4384D717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195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RFQ2 Parameters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laceHolder 1">
                <a:extLst>
                  <a:ext uri="{FF2B5EF4-FFF2-40B4-BE49-F238E27FC236}">
                    <a16:creationId xmlns:a16="http://schemas.microsoft.com/office/drawing/2014/main" id="{56CBE412-7836-7211-8312-670F876D56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879" y="1592280"/>
                <a:ext cx="4275881" cy="4373091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If Q</a:t>
                </a:r>
                <a:r>
                  <a:rPr lang="en-US" sz="1600" spc="-1" baseline="-25000" dirty="0">
                    <a:solidFill>
                      <a:srgbClr val="171717"/>
                    </a:solidFill>
                    <a:latin typeface="Arial"/>
                  </a:rPr>
                  <a:t>0</a:t>
                </a: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 = 6127, wall losses are 10.5% higher than in RFQ1, so with a 207kW beam:</a:t>
                </a: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i="1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𝟏𝟎𝟓</m:t>
                              </m:r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1600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𝟑𝟗𝟑</m:t>
                              </m:r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𝒌𝑾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𝟏𝟎𝟓</m:t>
                              </m:r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𝟑𝟗𝟑</m:t>
                              </m:r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𝒌𝑾</m:t>
                              </m:r>
                            </m:e>
                          </m:d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𝟐𝟎𝟕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𝒌𝑾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𝒃𝒆𝒂𝒎</m:t>
                          </m:r>
                        </m:den>
                      </m:f>
                      <m:r>
                        <a:rPr lang="en-US" sz="1600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𝟔𝟕𝟕𝟐</m:t>
                      </m:r>
                    </m:oMath>
                  </m:oMathPara>
                </a14:m>
                <a:endParaRPr lang="en-US" sz="1600" i="1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The beta value with beam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pc="-1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n-US" sz="1600" i="1" spc="-1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𝑩𝑳</m:t>
                        </m:r>
                      </m:sub>
                    </m:sSub>
                    <m:r>
                      <a:rPr lang="en-US" sz="1600" i="1" spc="-1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) will be:</a:t>
                </a: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i="1" spc="-1" dirty="0">
                  <a:solidFill>
                    <a:srgbClr val="171717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β</m:t>
                          </m:r>
                        </m:e>
                        <m:sub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𝑩𝑳</m:t>
                          </m:r>
                        </m:sub>
                      </m:sSub>
                      <m:r>
                        <a:rPr lang="en-US" sz="1600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𝟔𝟕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𝟔𝟏𝟐𝟕</m:t>
                          </m:r>
                        </m:num>
                        <m:den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𝟒𝟏𝟎𝟔</m:t>
                          </m:r>
                        </m:den>
                      </m:f>
                      <m:r>
                        <a:rPr lang="en-US" sz="1600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𝟎𝟏𝟖</m:t>
                      </m:r>
                    </m:oMath>
                  </m:oMathPara>
                </a14:m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" name="PlaceHolder 1">
                <a:extLst>
                  <a:ext uri="{FF2B5EF4-FFF2-40B4-BE49-F238E27FC236}">
                    <a16:creationId xmlns:a16="http://schemas.microsoft.com/office/drawing/2014/main" id="{56CBE412-7836-7211-8312-670F876D56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79" y="1592280"/>
                <a:ext cx="4275881" cy="4373091"/>
              </a:xfrm>
              <a:prstGeom prst="rect">
                <a:avLst/>
              </a:prstGeom>
              <a:blipFill>
                <a:blip r:embed="rId2"/>
                <a:stretch>
                  <a:fillRect l="-2996" t="-1950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4C861D20-4A1E-759D-AE06-C60BC49395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471804"/>
              </p:ext>
            </p:extLst>
          </p:nvPr>
        </p:nvGraphicFramePr>
        <p:xfrm>
          <a:off x="5105400" y="1680847"/>
          <a:ext cx="6140093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6351">
                  <a:extLst>
                    <a:ext uri="{9D8B030D-6E8A-4147-A177-3AD203B41FA5}">
                      <a16:colId xmlns:a16="http://schemas.microsoft.com/office/drawing/2014/main" val="2216464280"/>
                    </a:ext>
                  </a:extLst>
                </a:gridCol>
                <a:gridCol w="3423742">
                  <a:extLst>
                    <a:ext uri="{9D8B030D-6E8A-4147-A177-3AD203B41FA5}">
                      <a16:colId xmlns:a16="http://schemas.microsoft.com/office/drawing/2014/main" val="213074051"/>
                    </a:ext>
                  </a:extLst>
                </a:gridCol>
              </a:tblGrid>
              <a:tr h="314998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3511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 err="1"/>
                        <a:t>F</a:t>
                      </a:r>
                      <a:r>
                        <a:rPr lang="en-US" sz="1600" baseline="-25000" dirty="0" err="1"/>
                        <a:t>o</a:t>
                      </a:r>
                      <a:r>
                        <a:rPr lang="en-US" sz="1600" baseline="-25000" dirty="0"/>
                        <a:t> </a:t>
                      </a:r>
                      <a:r>
                        <a:rPr lang="en-US" sz="1600" baseline="0" dirty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352.2 MHz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684107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Q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</a:rPr>
                        <a:t>O,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6127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056795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solidFill>
                            <a:srgbClr val="C00000"/>
                          </a:solidFill>
                        </a:rPr>
                        <a:t>Q</a:t>
                      </a:r>
                      <a:r>
                        <a:rPr lang="en-US" sz="1600" b="1" baseline="-25000" dirty="0" err="1">
                          <a:solidFill>
                            <a:srgbClr val="C00000"/>
                          </a:solidFill>
                        </a:rPr>
                        <a:t>Ext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4106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10677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>
                          <a:solidFill>
                            <a:srgbClr val="C00000"/>
                          </a:solidFill>
                        </a:rPr>
                        <a:t>β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1.49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47306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I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70 mA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17286"/>
                  </a:ext>
                </a:extLst>
              </a:tr>
              <a:tr h="293151">
                <a:tc>
                  <a:txBody>
                    <a:bodyPr/>
                    <a:lstStyle/>
                    <a:p>
                      <a:r>
                        <a:rPr lang="en-GB" sz="1600" dirty="0"/>
                        <a:t>Beam energy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0.045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6756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dirty="0"/>
                        <a:t>Beam output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3.0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45719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/>
                        <a:t>Beam Power,      </a:t>
                      </a:r>
                      <a:r>
                        <a:rPr lang="en-US" sz="1600" dirty="0" err="1"/>
                        <a:t>P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207 kW peak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18213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Resistive losses, </a:t>
                      </a:r>
                      <a:r>
                        <a:rPr lang="en-GB" sz="1600" b="1" dirty="0" err="1">
                          <a:solidFill>
                            <a:srgbClr val="C00000"/>
                          </a:solidFill>
                        </a:rPr>
                        <a:t>P</a:t>
                      </a:r>
                      <a:r>
                        <a:rPr lang="en-GB" sz="1600" b="1" baseline="-25000" dirty="0" err="1">
                          <a:solidFill>
                            <a:srgbClr val="C00000"/>
                          </a:solidFill>
                        </a:rPr>
                        <a:t>Loss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1.105*393 =  </a:t>
                      </a:r>
                      <a:r>
                        <a:rPr lang="en-GB" sz="1600" b="1" i="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434.265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645684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Total losses,        </a:t>
                      </a:r>
                      <a:r>
                        <a:rPr lang="en-US" sz="1600" b="1" dirty="0" err="1">
                          <a:solidFill>
                            <a:srgbClr val="C00000"/>
                          </a:solidFill>
                        </a:rPr>
                        <a:t>P</a:t>
                      </a:r>
                      <a:r>
                        <a:rPr lang="en-US" sz="1600" b="1" baseline="-25000" dirty="0" err="1">
                          <a:solidFill>
                            <a:srgbClr val="C00000"/>
                          </a:solidFill>
                        </a:rPr>
                        <a:t>Tot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C00000"/>
                          </a:solidFill>
                        </a:rPr>
                        <a:t>207+434.265 = 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641.265 kW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00292"/>
                  </a:ext>
                </a:extLst>
              </a:tr>
            </a:tbl>
          </a:graphicData>
        </a:graphic>
      </p:graphicFrame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FA8C1CB2-739E-1385-84D9-1986E9DB1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A0BE9F6-247B-A547-E59B-BF3F8A4CB3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667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RFQ2 Parameters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laceHolder 1">
                <a:extLst>
                  <a:ext uri="{FF2B5EF4-FFF2-40B4-BE49-F238E27FC236}">
                    <a16:creationId xmlns:a16="http://schemas.microsoft.com/office/drawing/2014/main" id="{56CBE412-7836-7211-8312-670F876D56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879" y="1592280"/>
                <a:ext cx="5236041" cy="460800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The reflection coefficient is given:</a:t>
                </a: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i="1" spc="-1" dirty="0">
                  <a:solidFill>
                    <a:srgbClr val="171717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z-Cyrl-AZ" sz="1600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Г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𝑩𝑳</m:t>
                              </m:r>
                            </m:sub>
                          </m:sSub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  <m:sSub>
                            <m:sSub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en-US" sz="1600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600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a:rPr lang="en-US" sz="1600" b="1" i="1" spc="-1" smtClean="0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𝑩𝑳</m:t>
                              </m:r>
                            </m:sub>
                          </m:sSub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  <m:sSub>
                            <m:sSub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en-US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Δω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𝟎𝟏𝟖</m:t>
                          </m:r>
                        </m:num>
                        <m:den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𝟎𝟏𝟖</m:t>
                          </m:r>
                        </m:den>
                      </m:f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𝟎𝟎𝟗</m:t>
                      </m:r>
                    </m:oMath>
                  </m:oMathPara>
                </a14:m>
                <a:endParaRPr lang="en-US" sz="1600" i="1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Necessary klystron power and reflection calculated respectively as:</a:t>
                </a: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i="1" spc="-1" dirty="0">
                  <a:solidFill>
                    <a:srgbClr val="171717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𝑳𝒐𝒔𝒔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𝑭𝒐𝒓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az-Cyrl-AZ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az-Cyrl-AZ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Г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𝑭𝒐𝒓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𝟗𝟗𝟗𝟗𝟐</m:t>
                      </m:r>
                    </m:oMath>
                  </m:oMathPara>
                </a14:m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𝑹𝒆𝒇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𝑭𝒐𝒓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az-Cyrl-AZ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az-Cyrl-AZ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Г</m:t>
                              </m:r>
                            </m:e>
                          </m:d>
                        </m:e>
                        <m:sup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𝟎𝟎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𝟎𝟎𝟖𝟏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𝑭𝒐𝒓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Hence, for same beam energy, an input power of 641.32 kW is required.</a:t>
                </a:r>
              </a:p>
            </p:txBody>
          </p:sp>
        </mc:Choice>
        <mc:Fallback xmlns="">
          <p:sp>
            <p:nvSpPr>
              <p:cNvPr id="2" name="PlaceHolder 1">
                <a:extLst>
                  <a:ext uri="{FF2B5EF4-FFF2-40B4-BE49-F238E27FC236}">
                    <a16:creationId xmlns:a16="http://schemas.microsoft.com/office/drawing/2014/main" id="{56CBE412-7836-7211-8312-670F876D56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79" y="1592280"/>
                <a:ext cx="5236041" cy="4608000"/>
              </a:xfrm>
              <a:prstGeom prst="rect">
                <a:avLst/>
              </a:prstGeom>
              <a:blipFill>
                <a:blip r:embed="rId2"/>
                <a:stretch>
                  <a:fillRect l="-2445" t="-1852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013C6F86-CAEB-FB4F-FD2C-049A8F7100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587171"/>
              </p:ext>
            </p:extLst>
          </p:nvPr>
        </p:nvGraphicFramePr>
        <p:xfrm>
          <a:off x="5643920" y="1592280"/>
          <a:ext cx="6140093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6351">
                  <a:extLst>
                    <a:ext uri="{9D8B030D-6E8A-4147-A177-3AD203B41FA5}">
                      <a16:colId xmlns:a16="http://schemas.microsoft.com/office/drawing/2014/main" val="2216464280"/>
                    </a:ext>
                  </a:extLst>
                </a:gridCol>
                <a:gridCol w="3423742">
                  <a:extLst>
                    <a:ext uri="{9D8B030D-6E8A-4147-A177-3AD203B41FA5}">
                      <a16:colId xmlns:a16="http://schemas.microsoft.com/office/drawing/2014/main" val="213074051"/>
                    </a:ext>
                  </a:extLst>
                </a:gridCol>
              </a:tblGrid>
              <a:tr h="314998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3511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 err="1"/>
                        <a:t>F</a:t>
                      </a:r>
                      <a:r>
                        <a:rPr lang="en-US" sz="1600" baseline="-25000" dirty="0" err="1"/>
                        <a:t>o</a:t>
                      </a:r>
                      <a:r>
                        <a:rPr lang="en-US" sz="1600" baseline="-25000" dirty="0"/>
                        <a:t> </a:t>
                      </a:r>
                      <a:r>
                        <a:rPr lang="en-US" sz="1600" baseline="0" dirty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352.2 MHz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684107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Q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</a:rPr>
                        <a:t>O,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6772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056795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solidFill>
                            <a:srgbClr val="C00000"/>
                          </a:solidFill>
                        </a:rPr>
                        <a:t>Q</a:t>
                      </a:r>
                      <a:r>
                        <a:rPr lang="en-US" sz="1600" b="1" baseline="-25000" dirty="0" err="1">
                          <a:solidFill>
                            <a:srgbClr val="C00000"/>
                          </a:solidFill>
                        </a:rPr>
                        <a:t>Ext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4106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10677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>
                          <a:solidFill>
                            <a:srgbClr val="C00000"/>
                          </a:solidFill>
                        </a:rPr>
                        <a:t>β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1.49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47306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I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70 mA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17286"/>
                  </a:ext>
                </a:extLst>
              </a:tr>
              <a:tr h="293151">
                <a:tc>
                  <a:txBody>
                    <a:bodyPr/>
                    <a:lstStyle/>
                    <a:p>
                      <a:r>
                        <a:rPr lang="en-GB" sz="1600" dirty="0"/>
                        <a:t>Beam energy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0.045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6756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dirty="0"/>
                        <a:t>Beam output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3.0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45719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/>
                        <a:t>Beam Power,      </a:t>
                      </a:r>
                      <a:r>
                        <a:rPr lang="en-US" sz="1600" dirty="0" err="1"/>
                        <a:t>P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207 kW peak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18213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33A0"/>
                          </a:solidFill>
                        </a:rPr>
                        <a:t>Resistive losses, </a:t>
                      </a:r>
                      <a:r>
                        <a:rPr lang="en-GB" sz="1600" b="0" dirty="0" err="1">
                          <a:solidFill>
                            <a:srgbClr val="0033A0"/>
                          </a:solidFill>
                        </a:rPr>
                        <a:t>P</a:t>
                      </a:r>
                      <a:r>
                        <a:rPr lang="en-GB" sz="1600" b="0" baseline="-25000" dirty="0" err="1">
                          <a:solidFill>
                            <a:srgbClr val="0033A0"/>
                          </a:solidFill>
                        </a:rPr>
                        <a:t>Loss</a:t>
                      </a:r>
                      <a:endParaRPr lang="en-GB" sz="1600" b="0" dirty="0">
                        <a:solidFill>
                          <a:srgbClr val="0033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rgbClr val="0033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393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645684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Total losses,        </a:t>
                      </a:r>
                      <a:r>
                        <a:rPr lang="en-US" sz="1600" b="1" dirty="0" err="1">
                          <a:solidFill>
                            <a:srgbClr val="C00000"/>
                          </a:solidFill>
                        </a:rPr>
                        <a:t>P</a:t>
                      </a:r>
                      <a:r>
                        <a:rPr lang="en-US" sz="1600" b="1" baseline="-25000" dirty="0" err="1">
                          <a:solidFill>
                            <a:srgbClr val="C00000"/>
                          </a:solidFill>
                        </a:rPr>
                        <a:t>Tot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C00000"/>
                          </a:solidFill>
                        </a:rPr>
                        <a:t>207+(</a:t>
                      </a:r>
                      <a:r>
                        <a:rPr lang="en-GB" sz="1600" b="0" i="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1.105*393)</a:t>
                      </a:r>
                      <a:r>
                        <a:rPr lang="en-US" sz="1600" b="0" dirty="0">
                          <a:solidFill>
                            <a:srgbClr val="C00000"/>
                          </a:solidFill>
                        </a:rPr>
                        <a:t> = 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641.265 kW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00292"/>
                  </a:ext>
                </a:extLst>
              </a:tr>
              <a:tr h="215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Input Power,        </a:t>
                      </a:r>
                      <a:r>
                        <a:rPr lang="en-US" sz="1600" b="1" dirty="0" err="1">
                          <a:solidFill>
                            <a:srgbClr val="C00000"/>
                          </a:solidFill>
                        </a:rPr>
                        <a:t>P</a:t>
                      </a:r>
                      <a:r>
                        <a:rPr lang="en-US" sz="1600" b="1" baseline="-25000" dirty="0" err="1">
                          <a:solidFill>
                            <a:srgbClr val="C00000"/>
                          </a:solidFill>
                        </a:rPr>
                        <a:t>For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641.265/(1-0.009^2) = </a:t>
                      </a:r>
                      <a:r>
                        <a:rPr lang="en-US" sz="1600" b="1" u="sng" dirty="0">
                          <a:solidFill>
                            <a:srgbClr val="C00000"/>
                          </a:solidFill>
                        </a:rPr>
                        <a:t>641.32 kW </a:t>
                      </a:r>
                      <a:endParaRPr lang="en-GB" sz="1600" b="1" u="sng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01121"/>
                  </a:ext>
                </a:extLst>
              </a:tr>
            </a:tbl>
          </a:graphicData>
        </a:graphic>
      </p:graphicFrame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B41EE5E2-6845-6195-FD26-28B1C2026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2940FB8-6894-907B-668B-30664CB636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923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on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11376025" cy="4608512"/>
          </a:xfrm>
        </p:spPr>
        <p:txBody>
          <a:bodyPr/>
          <a:lstStyle/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The consequences are: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6.9% </a:t>
            </a:r>
            <a:r>
              <a:rPr lang="en-US" sz="1800" u="sng" spc="-1" dirty="0">
                <a:solidFill>
                  <a:srgbClr val="171717"/>
                </a:solidFill>
                <a:latin typeface="Arial"/>
              </a:rPr>
              <a:t>(41 kW) more power required from klystron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.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~10.5% increase in surface heating. Corresponds to an </a:t>
            </a:r>
            <a:r>
              <a:rPr lang="en-US" sz="1800" u="sng" spc="-1" dirty="0">
                <a:solidFill>
                  <a:srgbClr val="171717"/>
                </a:solidFill>
                <a:latin typeface="Arial"/>
              </a:rPr>
              <a:t>extra ~40 W  for water cooling 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(434 kW instead of 393kW in copper, pulsed for 1 </a:t>
            </a:r>
            <a:r>
              <a:rPr lang="en-US" sz="1800" spc="-1" dirty="0" err="1">
                <a:solidFill>
                  <a:srgbClr val="171717"/>
                </a:solidFill>
                <a:latin typeface="Arial"/>
              </a:rPr>
              <a:t>ms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 at ~1Hz). 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Slightly </a:t>
            </a:r>
            <a:r>
              <a:rPr lang="en-US" sz="1800" spc="-1" dirty="0" err="1">
                <a:solidFill>
                  <a:srgbClr val="171717"/>
                </a:solidFill>
                <a:latin typeface="Arial"/>
              </a:rPr>
              <a:t>overcoupled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 with 70 mA beam, </a:t>
            </a:r>
            <a:r>
              <a:rPr lang="en-US" sz="1800" u="sng" spc="-1" dirty="0">
                <a:solidFill>
                  <a:srgbClr val="171717"/>
                </a:solidFill>
                <a:latin typeface="Arial"/>
              </a:rPr>
              <a:t>very small (~0.01%) reflection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.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1800" spc="-1" dirty="0">
              <a:solidFill>
                <a:srgbClr val="171717"/>
              </a:solidFill>
              <a:latin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Overall, due to the increase in Q the numbers are better than we had anticipated previously.</a:t>
            </a:r>
          </a:p>
          <a:p>
            <a:pPr marL="0" indent="0">
              <a:buNone/>
            </a:pPr>
            <a:endParaRPr lang="en-GB" sz="1800" dirty="0">
              <a:cs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7B5B7EA8-1B19-B862-A21C-5E9ED4BBE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000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FA86E9A-569B-F1F9-AAB1-EA6A38D2B1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32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4228631498"/>
              </p:ext>
            </p:extLst>
          </p:nvPr>
        </p:nvGraphicFramePr>
        <p:xfrm>
          <a:off x="423000" y="2391120"/>
          <a:ext cx="11250720" cy="305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8" name="TextBox 9"/>
          <p:cNvSpPr/>
          <p:nvPr/>
        </p:nvSpPr>
        <p:spPr>
          <a:xfrm>
            <a:off x="282600" y="1279800"/>
            <a:ext cx="4330800" cy="154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33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Use Ø 12 mm dummy iris for coupler</a:t>
            </a:r>
            <a:endParaRPr lang="en-GB" sz="16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33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Use copper RF plugs</a:t>
            </a:r>
            <a:endParaRPr lang="en-GB" sz="16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33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Copper ridge2, waveguide, </a:t>
            </a:r>
            <a:r>
              <a:rPr lang="en-GB" sz="1600" b="0" strike="noStrike" spc="-1" dirty="0" err="1">
                <a:solidFill>
                  <a:srgbClr val="0033A0"/>
                </a:solidFill>
                <a:latin typeface="Arial"/>
              </a:rPr>
              <a:t>wg</a:t>
            </a: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-coax transition.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</p:txBody>
      </p:sp>
      <p:cxnSp>
        <p:nvCxnSpPr>
          <p:cNvPr id="229" name="Straight Arrow Connector 7"/>
          <p:cNvCxnSpPr/>
          <p:nvPr/>
        </p:nvCxnSpPr>
        <p:spPr>
          <a:xfrm flipH="1" flipV="1">
            <a:off x="1654200" y="2115000"/>
            <a:ext cx="74880" cy="628560"/>
          </a:xfrm>
          <a:prstGeom prst="straightConnector1">
            <a:avLst/>
          </a:prstGeom>
          <a:ln>
            <a:solidFill>
              <a:srgbClr val="0033A0"/>
            </a:solidFill>
            <a:headEnd type="arrow" w="med" len="med"/>
          </a:ln>
        </p:spPr>
      </p:cxnSp>
      <p:sp>
        <p:nvSpPr>
          <p:cNvPr id="230" name="TextBox 9"/>
          <p:cNvSpPr/>
          <p:nvPr/>
        </p:nvSpPr>
        <p:spPr>
          <a:xfrm>
            <a:off x="433440" y="5409000"/>
            <a:ext cx="3690720" cy="130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with copper ridge1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(final configuration)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</p:txBody>
      </p:sp>
      <p:cxnSp>
        <p:nvCxnSpPr>
          <p:cNvPr id="231" name="Straight Arrow Connector 7"/>
          <p:cNvCxnSpPr/>
          <p:nvPr/>
        </p:nvCxnSpPr>
        <p:spPr>
          <a:xfrm flipH="1">
            <a:off x="1362960" y="4959720"/>
            <a:ext cx="100440" cy="547920"/>
          </a:xfrm>
          <a:prstGeom prst="straightConnector1">
            <a:avLst/>
          </a:prstGeom>
          <a:ln>
            <a:solidFill>
              <a:srgbClr val="0033A0"/>
            </a:solidFill>
            <a:headEnd type="arrow" w="med" len="med"/>
          </a:ln>
        </p:spPr>
      </p:cxnSp>
      <p:sp>
        <p:nvSpPr>
          <p:cNvPr id="232" name="TextBox 15"/>
          <p:cNvSpPr/>
          <p:nvPr/>
        </p:nvSpPr>
        <p:spPr>
          <a:xfrm>
            <a:off x="7969320" y="5295600"/>
            <a:ext cx="384552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u="sng" strike="noStrike" spc="-1">
                <a:solidFill>
                  <a:srgbClr val="6D2466"/>
                </a:solidFill>
                <a:uFillTx/>
                <a:latin typeface="Arial"/>
                <a:hlinkClick r:id="rId7"/>
              </a:rPr>
              <a:t>Drawing of coupler iris (ridge1 body)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3" name="TextBox 16"/>
          <p:cNvSpPr/>
          <p:nvPr/>
        </p:nvSpPr>
        <p:spPr>
          <a:xfrm>
            <a:off x="7969320" y="5729040"/>
            <a:ext cx="384552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u="sng" strike="noStrike" spc="-1">
                <a:solidFill>
                  <a:srgbClr val="6D2466"/>
                </a:solidFill>
                <a:uFillTx/>
                <a:latin typeface="Arial"/>
                <a:hlinkClick r:id="rId8"/>
              </a:rPr>
              <a:t>Drawing of dummy RF plug body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4" name="TextBox 18"/>
          <p:cNvSpPr/>
          <p:nvPr/>
        </p:nvSpPr>
        <p:spPr>
          <a:xfrm>
            <a:off x="3723120" y="5819040"/>
            <a:ext cx="275940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9"/>
              </a:rPr>
              <a:t>Drawing of antenna spacer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5" name="TextBox 19"/>
          <p:cNvSpPr/>
          <p:nvPr/>
        </p:nvSpPr>
        <p:spPr>
          <a:xfrm>
            <a:off x="3723120" y="5623920"/>
            <a:ext cx="424728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10"/>
              </a:rPr>
              <a:t>Drawing of tuner body w/ antenna hole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6" name="TextBox 20"/>
          <p:cNvSpPr/>
          <p:nvPr/>
        </p:nvSpPr>
        <p:spPr>
          <a:xfrm>
            <a:off x="3723120" y="5411520"/>
            <a:ext cx="517428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11"/>
              </a:rPr>
              <a:t>Drawing of tuner body w/o antenna hole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7" name="TextBox 21"/>
          <p:cNvSpPr/>
          <p:nvPr/>
        </p:nvSpPr>
        <p:spPr>
          <a:xfrm>
            <a:off x="7969320" y="5945760"/>
            <a:ext cx="363924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12"/>
              </a:rPr>
              <a:t>Drawing of dummy RF plug assembly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8" name="TextBox 22"/>
          <p:cNvSpPr/>
          <p:nvPr/>
        </p:nvSpPr>
        <p:spPr>
          <a:xfrm>
            <a:off x="7969320" y="5514840"/>
            <a:ext cx="449676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13"/>
              </a:rPr>
              <a:t>Drawing of ridge1 assembly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Measurement Plan for Full Assembly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40" name="Straight Connector 2"/>
          <p:cNvCxnSpPr/>
          <p:nvPr/>
        </p:nvCxnSpPr>
        <p:spPr>
          <a:xfrm>
            <a:off x="201240" y="114120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sp>
        <p:nvSpPr>
          <p:cNvPr id="241" name="Oval 3"/>
          <p:cNvSpPr/>
          <p:nvPr/>
        </p:nvSpPr>
        <p:spPr>
          <a:xfrm>
            <a:off x="2835540" y="4061617"/>
            <a:ext cx="1652400" cy="1179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0C0FF554-795F-BCEA-1B66-249F74E0A2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91C08-15ED-554A-E6F1-91369BDBCB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C24BE-E4BD-7F3F-EB16-A50A0DBB0838}"/>
              </a:ext>
            </a:extLst>
          </p:cNvPr>
          <p:cNvSpPr txBox="1"/>
          <p:nvPr/>
        </p:nvSpPr>
        <p:spPr>
          <a:xfrm>
            <a:off x="1843345" y="3278880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02C743-CE72-715B-1680-3E2CB691B354}"/>
              </a:ext>
            </a:extLst>
          </p:cNvPr>
          <p:cNvSpPr txBox="1"/>
          <p:nvPr/>
        </p:nvSpPr>
        <p:spPr>
          <a:xfrm>
            <a:off x="4184816" y="3278880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F43906-7A52-B7E7-2E2C-0D1E8D3A9A1F}"/>
              </a:ext>
            </a:extLst>
          </p:cNvPr>
          <p:cNvSpPr txBox="1"/>
          <p:nvPr/>
        </p:nvSpPr>
        <p:spPr>
          <a:xfrm>
            <a:off x="6526287" y="3278880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23FBD7-8BFB-4049-AD2D-21A7B3D11346}"/>
              </a:ext>
            </a:extLst>
          </p:cNvPr>
          <p:cNvSpPr txBox="1"/>
          <p:nvPr/>
        </p:nvSpPr>
        <p:spPr>
          <a:xfrm>
            <a:off x="8867758" y="3314728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3B8210-F3CA-C48B-8B5E-DA6491CF83E2}"/>
              </a:ext>
            </a:extLst>
          </p:cNvPr>
          <p:cNvSpPr txBox="1"/>
          <p:nvPr/>
        </p:nvSpPr>
        <p:spPr>
          <a:xfrm>
            <a:off x="11162753" y="3271195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3F843B-32D1-6B6C-8849-C3355FB09C80}"/>
              </a:ext>
            </a:extLst>
          </p:cNvPr>
          <p:cNvSpPr txBox="1"/>
          <p:nvPr/>
        </p:nvSpPr>
        <p:spPr>
          <a:xfrm>
            <a:off x="1843345" y="4846694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11376025" cy="4608512"/>
          </a:xfrm>
        </p:spPr>
        <p:txBody>
          <a:bodyPr/>
          <a:lstStyle/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800" spc="-1" dirty="0">
                <a:solidFill>
                  <a:srgbClr val="171717"/>
                </a:solidFill>
                <a:latin typeface="Arial"/>
              </a:rPr>
              <a:t>The proposed next steps are: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Collect final tuner dimensions and send tuners for machining. Antenna spacers to be machined simultaneously. Tuner mechanisms packaged and moved to storage area?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Reinstall machined tuners, bead pull the cavity.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Install tuners and antennas with gaskets, bead pull.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Calibrate the antennas </a:t>
            </a:r>
            <a:r>
              <a:rPr lang="en-GB" sz="1800" spc="-1" dirty="0" err="1">
                <a:solidFill>
                  <a:schemeClr val="bg2">
                    <a:lumMod val="10000"/>
                  </a:schemeClr>
                </a:solidFill>
                <a:latin typeface="Arial"/>
              </a:rPr>
              <a:t>w.r.t.</a:t>
            </a: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 the bead pull.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Remove bead pull and perform vacuum test.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Hand RFQ2 over to </a:t>
            </a:r>
            <a:r>
              <a:rPr lang="en-GB" sz="1800" spc="-1" dirty="0" err="1">
                <a:solidFill>
                  <a:schemeClr val="bg2">
                    <a:lumMod val="10000"/>
                  </a:schemeClr>
                </a:solidFill>
                <a:latin typeface="Arial"/>
              </a:rPr>
              <a:t>Suitbert</a:t>
            </a: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 for test stand transport/installation (bead pull in the test stand? If so, time/space will be required.).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endParaRPr lang="en-GB" sz="1800" spc="-1" dirty="0">
              <a:solidFill>
                <a:srgbClr val="00B050"/>
              </a:solidFill>
              <a:latin typeface="Arial"/>
            </a:endParaRPr>
          </a:p>
          <a:p>
            <a:pPr marL="2857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800" spc="-1" dirty="0">
              <a:solidFill>
                <a:schemeClr val="accent3">
                  <a:lumMod val="75000"/>
                </a:schemeClr>
              </a:solidFill>
              <a:latin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GB" sz="1800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7B5B7EA8-1B19-B862-A21C-5E9ED4BBE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51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226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288411" cy="4608512"/>
          </a:xfrm>
        </p:spPr>
        <p:txBody>
          <a:bodyPr/>
          <a:lstStyle/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800" spc="-1" dirty="0">
                <a:solidFill>
                  <a:srgbClr val="171717"/>
                </a:solidFill>
                <a:latin typeface="Arial"/>
              </a:rPr>
              <a:t>Since last time:</a:t>
            </a:r>
          </a:p>
          <a:p>
            <a:pPr marL="2857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spc="-1" dirty="0">
                <a:solidFill>
                  <a:srgbClr val="00B050"/>
                </a:solidFill>
                <a:latin typeface="Arial"/>
              </a:rPr>
              <a:t>Ridge1 machined and installed.</a:t>
            </a:r>
          </a:p>
          <a:p>
            <a:pPr marL="2857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spc="-1" dirty="0">
                <a:solidFill>
                  <a:srgbClr val="00B050"/>
                </a:solidFill>
                <a:latin typeface="Arial"/>
              </a:rPr>
              <a:t>Cavity tuned (results in the slides which follow).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GB" sz="1800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AF91825-33D6-62D0-2E17-33ADA9D16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4CF73BC-0A48-2514-7B34-78ACDC983B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A3713B08-AC0F-5B7F-3EF8-9D065A835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56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RFQ2 Tuning 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85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Tuning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4665174" cy="4608512"/>
          </a:xfrm>
        </p:spPr>
        <p:txBody>
          <a:bodyPr/>
          <a:lstStyle/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Sum and difference of the quadrants is calculated to obtain: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endParaRPr lang="en-US" sz="1800" b="1" spc="-1" dirty="0">
              <a:solidFill>
                <a:srgbClr val="171717"/>
              </a:solidFill>
              <a:latin typeface="Arial"/>
            </a:endParaRPr>
          </a:p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5796C4"/>
                </a:solidFill>
                <a:latin typeface="Arial"/>
              </a:rPr>
              <a:t>Q = (Q1 - Q2 + Q3 - Q4) / 4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00B050"/>
                </a:solidFill>
                <a:latin typeface="Arial"/>
              </a:rPr>
              <a:t>1st dipole = (Q1 - Q3) / 2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E6540B"/>
                </a:solidFill>
                <a:latin typeface="Arial"/>
              </a:rPr>
              <a:t>2nd dipole = (Q2 - Q4) / 2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endParaRPr lang="en-US" sz="1800" b="1" spc="-1" dirty="0">
              <a:solidFill>
                <a:srgbClr val="171717"/>
              </a:solidFill>
              <a:latin typeface="Arial"/>
            </a:endParaRPr>
          </a:p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Ideally, there would be no dipole components and a flat quadrupole component.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F7CD6C-40C6-E57C-ABE0-A0DB059E1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580" y="2437308"/>
            <a:ext cx="5747647" cy="267102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4603CE7-C4DB-FBAA-C9F4-AE8165D37995}"/>
              </a:ext>
            </a:extLst>
          </p:cNvPr>
          <p:cNvSpPr txBox="1"/>
          <p:nvPr/>
        </p:nvSpPr>
        <p:spPr>
          <a:xfrm>
            <a:off x="6823494" y="1622275"/>
            <a:ext cx="34107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spc="-1" dirty="0">
                <a:solidFill>
                  <a:srgbClr val="171717"/>
                </a:solidFill>
                <a:latin typeface="Arial"/>
              </a:rPr>
              <a:t>Sampling windows shown in grey.</a:t>
            </a:r>
            <a:endParaRPr lang="en-GB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0412C04-2A8B-4B88-8742-874B5F0F4FC4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8036169" y="1960829"/>
            <a:ext cx="492701" cy="571356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016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Tuning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5026620" cy="4608512"/>
          </a:xfrm>
        </p:spPr>
        <p:txBody>
          <a:bodyPr/>
          <a:lstStyle/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2000" b="1" spc="-1" dirty="0">
                <a:solidFill>
                  <a:srgbClr val="171717"/>
                </a:solidFill>
                <a:latin typeface="Arial"/>
              </a:rPr>
              <a:t>Current parameters: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Q: 100 ± 0.4%. 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spc="-1" dirty="0">
                <a:solidFill>
                  <a:srgbClr val="000000"/>
                </a:solidFill>
                <a:latin typeface="Arial"/>
              </a:rPr>
              <a:t>D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ipole 1 (D</a:t>
            </a:r>
            <a:r>
              <a:rPr lang="en-US" sz="2000" b="1" spc="-1" baseline="-2500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): ± 0.82%. 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Dipole 2 (D</a:t>
            </a:r>
            <a:r>
              <a:rPr lang="en-US" sz="2000" b="1" spc="-1" baseline="-2500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US" sz="2000" b="1" spc="-1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):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 ± 0.41%. 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f</a:t>
            </a:r>
            <a:r>
              <a:rPr lang="en-US" sz="2000" b="1" spc="-1" baseline="-25000" dirty="0">
                <a:solidFill>
                  <a:srgbClr val="000000"/>
                </a:solidFill>
                <a:latin typeface="Arial"/>
              </a:rPr>
              <a:t>0 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= 352.2043 MHz @ 25° in vacuum.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 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000" spc="-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DB35E9-980E-6DFB-47D8-9EC461BA7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2420" y="1696612"/>
            <a:ext cx="5356670" cy="417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845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Tuning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5026620" cy="4608512"/>
          </a:xfrm>
        </p:spPr>
        <p:txBody>
          <a:bodyPr/>
          <a:lstStyle/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2000" b="1" spc="-1" dirty="0">
                <a:solidFill>
                  <a:srgbClr val="171717"/>
                </a:solidFill>
                <a:latin typeface="Arial"/>
              </a:rPr>
              <a:t>Current parameters: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Q: 100 ± 0.4%. 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spc="-1" dirty="0">
                <a:solidFill>
                  <a:srgbClr val="000000"/>
                </a:solidFill>
                <a:latin typeface="Arial"/>
              </a:rPr>
              <a:t>D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ipole 1 (D</a:t>
            </a:r>
            <a:r>
              <a:rPr lang="en-US" sz="2000" b="1" spc="-1" baseline="-2500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): ± 0.82%. 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Dipole 2 (D</a:t>
            </a:r>
            <a:r>
              <a:rPr lang="en-US" sz="2000" b="1" spc="-1" baseline="-2500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US" sz="2000" b="1" spc="-1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):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 ± 0.41%. 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f</a:t>
            </a:r>
            <a:r>
              <a:rPr lang="en-US" sz="2000" b="1" spc="-1" baseline="-25000" dirty="0">
                <a:solidFill>
                  <a:srgbClr val="000000"/>
                </a:solidFill>
                <a:latin typeface="Arial"/>
              </a:rPr>
              <a:t>0 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= 352.2043 MHz @ 25° in vacuum.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 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000" spc="-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4" name="Picture 13" descr="A graph of a number of green lines&#10;&#10;Description automatically generated with medium confidence">
            <a:extLst>
              <a:ext uri="{FF2B5EF4-FFF2-40B4-BE49-F238E27FC236}">
                <a16:creationId xmlns:a16="http://schemas.microsoft.com/office/drawing/2014/main" id="{2403370B-B94B-23EB-D4E6-661A7B6DF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8417" y="1261173"/>
            <a:ext cx="6110705" cy="475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5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Tuning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5026620" cy="4608512"/>
          </a:xfrm>
        </p:spPr>
        <p:txBody>
          <a:bodyPr/>
          <a:lstStyle/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2000" b="1" spc="-1" dirty="0">
                <a:solidFill>
                  <a:srgbClr val="171717"/>
                </a:solidFill>
                <a:latin typeface="Arial"/>
              </a:rPr>
              <a:t>Current parameters: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Q: 100 ± 0.4%. 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spc="-1" dirty="0">
                <a:solidFill>
                  <a:srgbClr val="000000"/>
                </a:solidFill>
                <a:latin typeface="Arial"/>
              </a:rPr>
              <a:t>D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ipole 1 (D</a:t>
            </a:r>
            <a:r>
              <a:rPr lang="en-US" sz="2000" b="1" spc="-1" baseline="-2500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): ± 0.82%. 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Dipole 2 (D</a:t>
            </a:r>
            <a:r>
              <a:rPr lang="en-US" sz="2000" b="1" spc="-1" baseline="-2500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US" sz="2000" b="1" spc="-1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):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 ± 0.41%. 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f</a:t>
            </a:r>
            <a:r>
              <a:rPr lang="en-US" sz="2000" b="1" spc="-1" baseline="-25000" dirty="0">
                <a:solidFill>
                  <a:srgbClr val="000000"/>
                </a:solidFill>
                <a:latin typeface="Arial"/>
              </a:rPr>
              <a:t>0 </a:t>
            </a: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= 352.2043 MHz @ 25° in vacuum.</a:t>
            </a:r>
            <a:r>
              <a:rPr lang="en-GB" sz="1600" b="0" i="0" dirty="0">
                <a:solidFill>
                  <a:srgbClr val="BDC1C6"/>
                </a:solidFill>
                <a:effectLst/>
                <a:latin typeface="Google Sans"/>
              </a:rPr>
              <a:t> ✅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000" spc="-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DEFC8D-C037-636F-55D7-5B1271040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7765" y="1557003"/>
            <a:ext cx="5712927" cy="435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301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Tuning Summary – Q Factor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5026620" cy="4608512"/>
          </a:xfrm>
        </p:spPr>
        <p:txBody>
          <a:bodyPr/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Results for the 352.2 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MHz 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operating mode: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8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8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 = 6127 (8.65% lower than RFQ1)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8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 = 4106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l-GR" sz="18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8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 = ~1.49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800" b="1" spc="-1" dirty="0">
              <a:solidFill>
                <a:srgbClr val="303030"/>
              </a:solidFill>
              <a:latin typeface="Arial"/>
            </a:endParaRPr>
          </a:p>
          <a:p>
            <a:pPr>
              <a:tabLst>
                <a:tab pos="0" algn="l"/>
              </a:tabLst>
            </a:pPr>
            <a:r>
              <a:rPr lang="en-US" sz="1800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800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800" spc="-1" baseline="-25000" dirty="0">
                <a:solidFill>
                  <a:srgbClr val="303030"/>
                </a:solidFill>
                <a:latin typeface="Arial"/>
              </a:rPr>
              <a:t> </a:t>
            </a:r>
            <a:r>
              <a:rPr lang="en-US" sz="1800" spc="-1" dirty="0">
                <a:solidFill>
                  <a:srgbClr val="303030"/>
                </a:solidFill>
                <a:latin typeface="Arial"/>
              </a:rPr>
              <a:t>is 6% higher than anticipated, while Q</a:t>
            </a:r>
            <a:r>
              <a:rPr lang="en-US" sz="1800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800" spc="-1" dirty="0">
                <a:solidFill>
                  <a:srgbClr val="303030"/>
                </a:solidFill>
                <a:latin typeface="Arial"/>
              </a:rPr>
              <a:t> increased by ~3% after copper ridge installation. </a:t>
            </a:r>
          </a:p>
          <a:p>
            <a:pPr>
              <a:tabLst>
                <a:tab pos="0" algn="l"/>
              </a:tabLst>
            </a:pPr>
            <a:r>
              <a:rPr lang="el-GR" sz="18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 is 2% lower than the planned 1.52 value (critically coupled with a 70 mA beam).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2000" b="1" spc="-1" dirty="0">
              <a:solidFill>
                <a:srgbClr val="303030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48F4E18-3B35-0602-32EF-121C1146C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9160" y="1816425"/>
            <a:ext cx="4521823" cy="391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631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Tuning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4354931" cy="4608512"/>
          </a:xfrm>
        </p:spPr>
        <p:txBody>
          <a:bodyPr/>
          <a:lstStyle/>
          <a:p>
            <a:pPr indent="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Displacement relative to “nominal” s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tarting position. 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Max retraction (+</a:t>
            </a:r>
            <a:r>
              <a:rPr lang="en-US" sz="1800" b="1" spc="-1" dirty="0" err="1">
                <a:solidFill>
                  <a:srgbClr val="171717"/>
                </a:solidFill>
                <a:latin typeface="Arial"/>
              </a:rPr>
              <a:t>ve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): 3.77 mm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Max insertion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 (-</a:t>
            </a:r>
            <a:r>
              <a:rPr lang="en-US" sz="1800" b="1" spc="-1" dirty="0" err="1">
                <a:solidFill>
                  <a:srgbClr val="171717"/>
                </a:solidFill>
                <a:latin typeface="Arial"/>
              </a:rPr>
              <a:t>ve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): 4.2 mm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800" b="1" spc="-1" dirty="0">
              <a:solidFill>
                <a:srgbClr val="171717"/>
              </a:solidFill>
              <a:latin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Final dimensions to be calculated and checked 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w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ith calipers.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22.09.2023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79D03F-907A-18DB-1DE1-892912077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8471" y="1867039"/>
            <a:ext cx="6862898" cy="351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53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22676</TotalTime>
  <Words>1024</Words>
  <Application>Microsoft Office PowerPoint</Application>
  <PresentationFormat>Widescreen</PresentationFormat>
  <Paragraphs>242</Paragraphs>
  <Slides>18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Google Sans</vt:lpstr>
      <vt:lpstr>Office Theme</vt:lpstr>
      <vt:lpstr>RFQ2 Tuning Update</vt:lpstr>
      <vt:lpstr>Overview</vt:lpstr>
      <vt:lpstr>RFQ2 Tuning Summary</vt:lpstr>
      <vt:lpstr>Tuning Summary</vt:lpstr>
      <vt:lpstr>Tuning Summary</vt:lpstr>
      <vt:lpstr>Tuning Summary</vt:lpstr>
      <vt:lpstr>Tuning Summary</vt:lpstr>
      <vt:lpstr>Tuning Summary – Q Factor</vt:lpstr>
      <vt:lpstr>Tuning Summary</vt:lpstr>
      <vt:lpstr>Effect of Q on Operation</vt:lpstr>
      <vt:lpstr>RFQ1 Parameters </vt:lpstr>
      <vt:lpstr>RFQ2 Parameters</vt:lpstr>
      <vt:lpstr>RFQ2 Parameters</vt:lpstr>
      <vt:lpstr>Effect on Operation</vt:lpstr>
      <vt:lpstr>Discussion</vt:lpstr>
      <vt:lpstr>Measurement Plan for Full Assembly</vt:lpstr>
      <vt:lpstr>Discussion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MiniMeVArc_2022_LeeMillar</dc:title>
  <dc:creator>Lee Millar</dc:creator>
  <cp:lastModifiedBy>Lee Millar</cp:lastModifiedBy>
  <cp:revision>636</cp:revision>
  <cp:lastPrinted>2020-01-30T13:49:18Z</cp:lastPrinted>
  <dcterms:created xsi:type="dcterms:W3CDTF">2021-12-08T12:50:01Z</dcterms:created>
  <dcterms:modified xsi:type="dcterms:W3CDTF">2023-09-22T10:26:36Z</dcterms:modified>
</cp:coreProperties>
</file>