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303" r:id="rId3"/>
    <p:sldId id="304" r:id="rId4"/>
    <p:sldId id="28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  <a:srgbClr val="FF2EFF"/>
    <a:srgbClr val="000000"/>
    <a:srgbClr val="A7D971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6" autoAdjust="0"/>
    <p:restoredTop sz="94686"/>
  </p:normalViewPr>
  <p:slideViewPr>
    <p:cSldViewPr snapToGrid="0" snapToObjects="1">
      <p:cViewPr varScale="1">
        <p:scale>
          <a:sx n="112" d="100"/>
          <a:sy n="112" d="100"/>
        </p:scale>
        <p:origin x="12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27 September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678781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MD10766: Crystal collimation performance with ion beams using different collimator settings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22790"/>
            <a:ext cx="11376026" cy="1281250"/>
          </a:xfrm>
        </p:spPr>
        <p:txBody>
          <a:bodyPr/>
          <a:lstStyle/>
          <a:p>
            <a:pPr algn="l"/>
            <a:r>
              <a:rPr lang="en-US" sz="1800" u="sng" dirty="0"/>
              <a:t>M. D’Andrea</a:t>
            </a:r>
            <a:r>
              <a:rPr lang="en-US" sz="1800" dirty="0"/>
              <a:t>, R. Bruce, R. Cai, D. </a:t>
            </a:r>
            <a:r>
              <a:rPr lang="en-US" sz="1800" dirty="0" err="1"/>
              <a:t>Mirarchi</a:t>
            </a:r>
            <a:r>
              <a:rPr lang="en-US" sz="1800" dirty="0"/>
              <a:t>, S. </a:t>
            </a:r>
            <a:r>
              <a:rPr lang="en-US" sz="1800" dirty="0" err="1"/>
              <a:t>Redaelli</a:t>
            </a:r>
            <a:endParaRPr lang="en-US" sz="1800" dirty="0"/>
          </a:p>
          <a:p>
            <a:pPr algn="l"/>
            <a:r>
              <a:rPr lang="en-US" sz="1800" dirty="0"/>
              <a:t>27 September 2023 – LHC Studies Working Group – Ion MD Preparation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B24112-3B94-2602-2925-7FCD51D6C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038"/>
            <a:ext cx="11376025" cy="491372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F285-5067-2E35-E9BD-63EB2914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z="1200" smtClean="0"/>
              <a:pPr/>
              <a:t>2</a:t>
            </a:fld>
            <a:endParaRPr lang="en-US" sz="1200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CE6F2DF-2380-D5A4-E3F8-C5454077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27 September 2023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3387013-052C-77ED-4267-D3F6E1EEB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D’Andrea | LHC Studies Working Group – Ion MD Preparation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72E6EA-5703-49E3-C410-37EEFA6B15B9}"/>
              </a:ext>
            </a:extLst>
          </p:cNvPr>
          <p:cNvSpPr txBox="1"/>
          <p:nvPr/>
        </p:nvSpPr>
        <p:spPr>
          <a:xfrm>
            <a:off x="417494" y="843088"/>
            <a:ext cx="11137384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Crystal collimation</a:t>
            </a:r>
            <a:r>
              <a:rPr lang="en-GB" dirty="0"/>
              <a:t> used as baseline for 2023 operation with Pb ion beams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FFD768-1EBE-5271-F54A-343D76D643C6}"/>
              </a:ext>
            </a:extLst>
          </p:cNvPr>
          <p:cNvSpPr txBox="1"/>
          <p:nvPr/>
        </p:nvSpPr>
        <p:spPr>
          <a:xfrm>
            <a:off x="414326" y="1323358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Operational settings for 2023 Pb ion run </a:t>
            </a:r>
            <a:r>
              <a:rPr lang="en-US" b="1" dirty="0"/>
              <a:t>finalized during commissioning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9B2056-2B60-E0C6-2BBD-1DB31FB391FB}"/>
              </a:ext>
            </a:extLst>
          </p:cNvPr>
          <p:cNvSpPr txBox="1"/>
          <p:nvPr/>
        </p:nvSpPr>
        <p:spPr>
          <a:xfrm>
            <a:off x="411161" y="5452277"/>
            <a:ext cx="1137285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−"/>
            </a:pPr>
            <a:r>
              <a:rPr lang="en-US" dirty="0"/>
              <a:t>Assess cleaning performance in a </a:t>
            </a:r>
            <a:r>
              <a:rPr lang="en-US" b="1" dirty="0"/>
              <a:t>wider variety of configurations </a:t>
            </a:r>
            <a:r>
              <a:rPr lang="en-US" dirty="0"/>
              <a:t>→ possible further improvement</a:t>
            </a:r>
          </a:p>
          <a:p>
            <a:pPr marL="742950" lvl="1" indent="-285750">
              <a:buFont typeface="Arial" panose="020B0604020202020204" pitchFamily="34" charset="0"/>
              <a:buChar char="−"/>
            </a:pPr>
            <a:r>
              <a:rPr lang="en-US" b="1" dirty="0"/>
              <a:t>Complete characterization </a:t>
            </a:r>
            <a:r>
              <a:rPr lang="en-US" dirty="0"/>
              <a:t>and gather data for </a:t>
            </a:r>
            <a:r>
              <a:rPr lang="en-US" b="1" dirty="0"/>
              <a:t>benchmark of simulations and development of tools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589E31-88E7-7425-65E4-9F7ABEEA6860}"/>
              </a:ext>
            </a:extLst>
          </p:cNvPr>
          <p:cNvSpPr txBox="1"/>
          <p:nvPr/>
        </p:nvSpPr>
        <p:spPr>
          <a:xfrm>
            <a:off x="417494" y="5105673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Goals of the MD:</a:t>
            </a:r>
          </a:p>
        </p:txBody>
      </p:sp>
      <p:graphicFrame>
        <p:nvGraphicFramePr>
          <p:cNvPr id="9" name="Table 11">
            <a:extLst>
              <a:ext uri="{FF2B5EF4-FFF2-40B4-BE49-F238E27FC236}">
                <a16:creationId xmlns:a16="http://schemas.microsoft.com/office/drawing/2014/main" id="{17F4B43F-F0C5-8476-0D20-717959644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906793"/>
              </p:ext>
            </p:extLst>
          </p:nvPr>
        </p:nvGraphicFramePr>
        <p:xfrm>
          <a:off x="2504410" y="1838826"/>
          <a:ext cx="6957215" cy="29667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346633">
                  <a:extLst>
                    <a:ext uri="{9D8B030D-6E8A-4147-A177-3AD203B41FA5}">
                      <a16:colId xmlns:a16="http://schemas.microsoft.com/office/drawing/2014/main" val="1004464794"/>
                    </a:ext>
                  </a:extLst>
                </a:gridCol>
                <a:gridCol w="2610582">
                  <a:extLst>
                    <a:ext uri="{9D8B030D-6E8A-4147-A177-3AD203B41FA5}">
                      <a16:colId xmlns:a16="http://schemas.microsoft.com/office/drawing/2014/main" val="16094760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Collimator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Proposed settings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709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 </a:t>
                      </a:r>
                      <a:r>
                        <a:rPr lang="el-GR" sz="1600" dirty="0"/>
                        <a:t>σ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823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TCPC H /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4.75 </a:t>
                      </a:r>
                      <a:r>
                        <a:rPr lang="el-GR" sz="1600" dirty="0"/>
                        <a:t>σ</a:t>
                      </a:r>
                      <a:r>
                        <a:rPr lang="en-US" sz="1600" dirty="0"/>
                        <a:t> / 5 </a:t>
                      </a:r>
                      <a:r>
                        <a:rPr lang="el-GR" sz="1600" dirty="0"/>
                        <a:t>σ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066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TCSG.B5[L/R]7.B[1/2], TCSG.A5[L/R]7.B[1/2]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6.5 </a:t>
                      </a:r>
                      <a:r>
                        <a:rPr lang="el-GR" sz="1600" dirty="0"/>
                        <a:t>σ</a:t>
                      </a:r>
                      <a:r>
                        <a:rPr lang="en-US" sz="16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944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TCLA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 </a:t>
                      </a:r>
                      <a:r>
                        <a:rPr lang="el-GR" sz="1600" dirty="0"/>
                        <a:t>σ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284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TCSP IR6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10.3 </a:t>
                      </a:r>
                      <a:r>
                        <a:rPr lang="el-GR" sz="1600" dirty="0"/>
                        <a:t>σ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021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TCT IR1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10.5 </a:t>
                      </a:r>
                      <a:r>
                        <a:rPr lang="el-GR" sz="1600" dirty="0"/>
                        <a:t>σ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4145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TCT IR2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13 </a:t>
                      </a:r>
                      <a:r>
                        <a:rPr lang="el-GR" sz="1600" dirty="0"/>
                        <a:t>σ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392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329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B24112-3B94-2602-2925-7FCD51D6C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77038"/>
            <a:ext cx="11376025" cy="491372"/>
          </a:xfrm>
        </p:spPr>
        <p:txBody>
          <a:bodyPr/>
          <a:lstStyle/>
          <a:p>
            <a:r>
              <a:rPr lang="en-US" dirty="0"/>
              <a:t>Beam requirements and plan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8F285-5067-2E35-E9BD-63EB2914B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z="1200" smtClean="0"/>
              <a:pPr/>
              <a:t>3</a:t>
            </a:fld>
            <a:endParaRPr lang="en-US" sz="1200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CE6F2DF-2380-D5A4-E3F8-C5454077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sz="1200" dirty="0"/>
              <a:t>27 September 2023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3387013-052C-77ED-4267-D3F6E1EEB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D’Andrea | LHC Studies Working Group – Ion MD Preparation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72E6EA-5703-49E3-C410-37EEFA6B15B9}"/>
              </a:ext>
            </a:extLst>
          </p:cNvPr>
          <p:cNvSpPr txBox="1"/>
          <p:nvPr/>
        </p:nvSpPr>
        <p:spPr>
          <a:xfrm>
            <a:off x="417494" y="868722"/>
            <a:ext cx="11137384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Up to 30 pilot bunches for both beams</a:t>
            </a:r>
            <a:r>
              <a:rPr lang="en-GB" dirty="0"/>
              <a:t>, respecting setup beam flag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305D542-66D9-F7F9-4AE0-511A63D73A5A}"/>
              </a:ext>
            </a:extLst>
          </p:cNvPr>
          <p:cNvSpPr txBox="1"/>
          <p:nvPr/>
        </p:nvSpPr>
        <p:spPr>
          <a:xfrm>
            <a:off x="407988" y="5861342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Estimated time</a:t>
            </a:r>
            <a:r>
              <a:rPr lang="en-GB" dirty="0"/>
              <a:t>: 5 hours</a:t>
            </a:r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17FAB4-CB97-6188-3D50-A056B77656E6}"/>
              </a:ext>
            </a:extLst>
          </p:cNvPr>
          <p:cNvSpPr txBox="1"/>
          <p:nvPr/>
        </p:nvSpPr>
        <p:spPr>
          <a:xfrm>
            <a:off x="415280" y="1414850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Plan: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7E2FCF-C92F-728A-F8C4-EDA2D49D9A92}"/>
              </a:ext>
            </a:extLst>
          </p:cNvPr>
          <p:cNvSpPr txBox="1"/>
          <p:nvPr/>
        </p:nvSpPr>
        <p:spPr>
          <a:xfrm>
            <a:off x="417494" y="1761454"/>
            <a:ext cx="11143716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800100" lvl="1" indent="-342900">
              <a:buFont typeface="+mj-lt"/>
              <a:buAutoNum type="arabicPeriod"/>
            </a:pPr>
            <a:r>
              <a:rPr lang="en-US" dirty="0"/>
              <a:t>Ramp to 6.8 Z </a:t>
            </a:r>
            <a:r>
              <a:rPr lang="en-US" dirty="0" err="1"/>
              <a:t>TeV</a:t>
            </a:r>
            <a:r>
              <a:rPr lang="en-US" dirty="0"/>
              <a:t>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Optimize orientation of crystal collimators if needed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Loss maps with different collimator settings</a:t>
            </a:r>
            <a:r>
              <a:rPr lang="en-US" dirty="0"/>
              <a:t> → potential further cleaning improvement</a:t>
            </a:r>
          </a:p>
          <a:p>
            <a:pPr marL="1257300" lvl="2" indent="-342900">
              <a:buFont typeface="Arial" panose="020B0604020202020204" pitchFamily="34" charset="0"/>
              <a:buChar char="−"/>
            </a:pPr>
            <a:r>
              <a:rPr lang="en-US" dirty="0"/>
              <a:t>TCLAs at 7 σ</a:t>
            </a:r>
          </a:p>
          <a:p>
            <a:pPr marL="1257300" lvl="2" indent="-342900">
              <a:buFont typeface="Arial" panose="020B0604020202020204" pitchFamily="34" charset="0"/>
              <a:buChar char="−"/>
            </a:pPr>
            <a:r>
              <a:rPr lang="en-US" dirty="0"/>
              <a:t>Retraction of TCPs/TCSGs upstream of crystal and between crystal and absorber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͏͏Beam excitations with different ADT strengths </a:t>
            </a:r>
            <a:r>
              <a:rPr lang="en-US" dirty="0"/>
              <a:t>→ assessment of cleaning performance dependence on impact parameter at crystal, better understanding to improve simulation parameters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Fast angular scans</a:t>
            </a:r>
            <a:r>
              <a:rPr lang="en-US" dirty="0"/>
              <a:t> (~1 </a:t>
            </a:r>
            <a:r>
              <a:rPr lang="en-US" dirty="0" err="1"/>
              <a:t>mrad</a:t>
            </a:r>
            <a:r>
              <a:rPr lang="en-US" dirty="0"/>
              <a:t> at 50 µrad/s)</a:t>
            </a:r>
            <a:r>
              <a:rPr lang="en-US" b="1" dirty="0"/>
              <a:t> </a:t>
            </a:r>
            <a:r>
              <a:rPr lang="en-US" dirty="0"/>
              <a:t>→ data for development of machine learning tools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b="1" dirty="0"/>
              <a:t>Linear scan of absorber for all crystals </a:t>
            </a:r>
            <a:r>
              <a:rPr lang="en-US" dirty="0"/>
              <a:t>→ </a:t>
            </a:r>
            <a:r>
              <a:rPr lang="en-US"/>
              <a:t>characterization and reference </a:t>
            </a:r>
            <a:r>
              <a:rPr lang="en-US" dirty="0"/>
              <a:t>for simulation benchmark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263A2F-7146-1CC8-3AEF-7C36FC9BE35F}"/>
              </a:ext>
            </a:extLst>
          </p:cNvPr>
          <p:cNvSpPr txBox="1"/>
          <p:nvPr/>
        </p:nvSpPr>
        <p:spPr>
          <a:xfrm>
            <a:off x="401656" y="5161564"/>
            <a:ext cx="11137384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dirty="0"/>
              <a:t>Same procedure as previous crystal tests with ion beams (e.g. </a:t>
            </a:r>
            <a:r>
              <a:rPr lang="en-GB" dirty="0">
                <a:hlinkClick r:id="rId2"/>
              </a:rPr>
              <a:t>MD4168</a:t>
            </a:r>
            <a:r>
              <a:rPr lang="en-GB" dirty="0"/>
              <a:t>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EE74482-2BEA-84FC-F66A-9E7BF0402950}"/>
              </a:ext>
            </a:extLst>
          </p:cNvPr>
          <p:cNvSpPr txBox="1"/>
          <p:nvPr/>
        </p:nvSpPr>
        <p:spPr>
          <a:xfrm>
            <a:off x="417494" y="4518913"/>
            <a:ext cx="111373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During angular and linear scans, </a:t>
            </a:r>
            <a:r>
              <a:rPr lang="en-GB" b="1" dirty="0"/>
              <a:t>ADT used to excite 3 pilot bunches at the same time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5851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>
            <a:extLst>
              <a:ext uri="{FF2B5EF4-FFF2-40B4-BE49-F238E27FC236}">
                <a16:creationId xmlns:a16="http://schemas.microsoft.com/office/drawing/2014/main" id="{CA434435-E523-C766-362E-EC625662140B}"/>
              </a:ext>
            </a:extLst>
          </p:cNvPr>
          <p:cNvSpPr txBox="1">
            <a:spLocks/>
          </p:cNvSpPr>
          <p:nvPr/>
        </p:nvSpPr>
        <p:spPr>
          <a:xfrm>
            <a:off x="1029729" y="4307063"/>
            <a:ext cx="10132541" cy="54704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i="1" dirty="0">
                <a:solidFill>
                  <a:schemeClr val="tx1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0</TotalTime>
  <Words>351</Words>
  <Application>Microsoft Office PowerPoint</Application>
  <PresentationFormat>Widescreen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MD10766: Crystal collimation performance with ion beams using different collimator settings</vt:lpstr>
      <vt:lpstr>Motivation</vt:lpstr>
      <vt:lpstr>Beam requirements and plan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Marco D'Andrea</dc:creator>
  <cp:lastModifiedBy>Marco D'Andrea</cp:lastModifiedBy>
  <cp:revision>151</cp:revision>
  <dcterms:created xsi:type="dcterms:W3CDTF">2023-03-15T15:14:51Z</dcterms:created>
  <dcterms:modified xsi:type="dcterms:W3CDTF">2023-09-27T13:55:00Z</dcterms:modified>
</cp:coreProperties>
</file>