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59" r:id="rId7"/>
  </p:sldIdLst>
  <p:sldSz cx="12192000" cy="685800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1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F809D2-C5DC-533E-EB79-FFFD25C097D8}" v="1770" dt="2023-09-27T12:37:37.574"/>
    <p1510:client id="{C0CD0FC0-FD83-F80A-CD06-01028D0DD21C}" v="629" dt="2023-09-18T12:30:04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0"/>
  </p:normalViewPr>
  <p:slideViewPr>
    <p:cSldViewPr snapToGrid="0">
      <p:cViewPr varScale="1">
        <p:scale>
          <a:sx n="193" d="100"/>
          <a:sy n="193" d="100"/>
        </p:scale>
        <p:origin x="22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252000" y="6680160"/>
            <a:ext cx="1810800" cy="14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SY-BI, BE-ABP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Line 2"/>
          <p:cNvSpPr/>
          <p:nvPr/>
        </p:nvSpPr>
        <p:spPr>
          <a:xfrm>
            <a:off x="648000" y="457200"/>
            <a:ext cx="10872000" cy="360"/>
          </a:xfrm>
          <a:prstGeom prst="line">
            <a:avLst/>
          </a:prstGeom>
          <a:ln w="25560">
            <a:solidFill>
              <a:srgbClr val="CC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252000" y="6654960"/>
            <a:ext cx="11700000" cy="360"/>
          </a:xfrm>
          <a:prstGeom prst="line">
            <a:avLst/>
          </a:prstGeom>
          <a:ln w="12600">
            <a:solidFill>
              <a:srgbClr val="CC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871280" y="6677280"/>
            <a:ext cx="9101160" cy="1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MD: Schottky-based chromaticity measurements with ion beams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11474280" y="6677280"/>
            <a:ext cx="470520" cy="150120"/>
          </a:xfrm>
          <a:prstGeom prst="rect">
            <a:avLst/>
          </a:prstGeom>
        </p:spPr>
        <p:txBody>
          <a:bodyPr lIns="0" tIns="45000" rIns="0" bIns="45000" anchor="ctr"/>
          <a:lstStyle/>
          <a:p>
            <a:pPr algn="r">
              <a:lnSpc>
                <a:spcPct val="100000"/>
              </a:lnSpc>
            </a:pPr>
            <a:fld id="{6D6F190B-FE59-4011-AB29-71717B555B8C}" type="slidenum"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‹#›</a:t>
            </a:fld>
            <a:endParaRPr lang="en-US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l-P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11474280" y="6677280"/>
            <a:ext cx="470520" cy="1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r">
              <a:lnSpc>
                <a:spcPct val="100000"/>
              </a:lnSpc>
            </a:pPr>
            <a:fld id="{CF3D5E74-277F-47A9-BBA6-44DC9AFAA2CE}" type="slidenum"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fld>
            <a:endParaRPr lang="en-US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642600" y="12600"/>
            <a:ext cx="10868040" cy="40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0" y="1547280"/>
            <a:ext cx="12191400" cy="359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MD 9263</a:t>
            </a: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Schottky-based chromaticity measurements with ion beams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Participants: 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Diogo Alves, Christophe Lannoy, Kacper Lasocha, Nicolas Mounet, Tom Levens, Ole Marqversen, Manfred Wendt  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11474280" y="6677280"/>
            <a:ext cx="470520" cy="1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r">
              <a:lnSpc>
                <a:spcPct val="100000"/>
              </a:lnSpc>
            </a:pPr>
            <a:fld id="{BAA7AB4E-460D-4436-85B9-FD305AC3048F}" type="slidenum"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</a:t>
            </a:fld>
            <a:endParaRPr lang="en-US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641924" y="758343"/>
            <a:ext cx="10828182" cy="13782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115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Schottky spectra can in principle provide non-invasive means to measure different quantities including tune and </a:t>
            </a:r>
            <a:r>
              <a:rPr lang="en-US" sz="1400" b="1" i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chroma</a:t>
            </a:r>
          </a:p>
          <a:p>
            <a:pPr marL="635" algn="just">
              <a:lnSpc>
                <a:spcPct val="100000"/>
              </a:lnSpc>
              <a:buClr>
                <a:srgbClr val="000000"/>
              </a:buClr>
            </a:pPr>
            <a:r>
              <a:rPr lang="en-US" sz="8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</a:t>
            </a:r>
            <a:endParaRPr lang="en-US" sz="80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115" algn="just">
              <a:buClr>
                <a:srgbClr val="000000"/>
              </a:buClr>
              <a:buFont typeface="Wingdings" charset="2"/>
              <a:buChar char=""/>
            </a:pPr>
            <a:r>
              <a:rPr lang="en-US" sz="140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In practice it can be 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  <a:latin typeface="Arial"/>
              </a:rPr>
              <a:t>challenging, spectra are very sensitive to any change in beam dynamics or coherence in particle motion </a:t>
            </a:r>
          </a:p>
          <a:p>
            <a:pPr marL="635" algn="just"/>
            <a:r>
              <a:rPr lang="en-US" sz="8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115" algn="just"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  <a:latin typeface="Arial"/>
              </a:rPr>
              <a:t>In recent</a:t>
            </a:r>
            <a:r>
              <a:rPr lang="en-US" sz="140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years significant progress has been made 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  <a:latin typeface="Arial"/>
              </a:rPr>
              <a:t>on:</a:t>
            </a:r>
            <a:endParaRPr lang="en-US"/>
          </a:p>
          <a:p>
            <a:pPr marL="742950" lvl="1" indent="-285115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Development of more robust analysis (fitting) techniques</a:t>
            </a:r>
            <a:endParaRPr lang="en-US" sz="1400"/>
          </a:p>
          <a:p>
            <a:pPr marL="742950" lvl="1" indent="-285115" algn="just">
              <a:lnSpc>
                <a:spcPct val="150000"/>
              </a:lnSpc>
              <a:buClr>
                <a:srgbClr val="000000"/>
              </a:buClr>
              <a:buFont typeface="Wingdings,Sans-Serif" charset="2"/>
              <a:buChar char=""/>
            </a:pPr>
            <a:r>
              <a:rPr lang="en-US" sz="1400" spc="-1" dirty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Understanding impact of machine operation (abort gap cleaning, collimators motion, blow ups, ...) on the measured spectrum</a:t>
            </a:r>
          </a:p>
          <a:p>
            <a:pPr marL="742950" lvl="1" indent="-285115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Computing Schottky spectra using macro-particle simulations (</a:t>
            </a:r>
            <a:r>
              <a:rPr lang="en-US" sz="1400" spc="-1" err="1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PyHeadTail</a:t>
            </a:r>
            <a:r>
              <a:rPr lang="en-US" sz="14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– joint BE-ABP + SY-BI PhD student</a:t>
            </a:r>
          </a:p>
          <a:p>
            <a:pPr marL="1200150" lvl="2" indent="-285115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  <a:latin typeface="Arial"/>
              </a:rPr>
              <a:t>Study effect of, e.g., octupoles and </a:t>
            </a:r>
            <a:r>
              <a:rPr lang="en-US" sz="14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beam-coupling impedance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  <a:latin typeface="Arial"/>
              </a:rPr>
              <a:t>, not described in available literature</a:t>
            </a:r>
          </a:p>
          <a:p>
            <a:pPr marL="742950" lvl="1" indent="-285115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Statistical properties of Schottky spectra</a:t>
            </a:r>
          </a:p>
        </p:txBody>
      </p:sp>
      <p:sp>
        <p:nvSpPr>
          <p:cNvPr id="48" name="CustomShape 3"/>
          <p:cNvSpPr/>
          <p:nvPr/>
        </p:nvSpPr>
        <p:spPr>
          <a:xfrm>
            <a:off x="642600" y="12600"/>
            <a:ext cx="10868040" cy="40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MD Motivation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AE210F-D2EF-B2B8-9C8E-5FEF15A39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460" y="3339375"/>
            <a:ext cx="4627945" cy="966499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5F2614-A116-937B-B48F-0BF76EF7DF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22"/>
          <a:stretch/>
        </p:blipFill>
        <p:spPr>
          <a:xfrm>
            <a:off x="5517346" y="4871683"/>
            <a:ext cx="6228554" cy="497849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7925D3-989C-2416-C2A2-54A35D840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327" y="5776573"/>
            <a:ext cx="5972213" cy="395373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4E3168-9F19-6555-508D-FCC5A22C3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5361" y="5136511"/>
            <a:ext cx="945591" cy="81250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311CBC8A-0854-6F1C-09D4-B970A05054FE}"/>
              </a:ext>
            </a:extLst>
          </p:cNvPr>
          <p:cNvGrpSpPr/>
          <p:nvPr/>
        </p:nvGrpSpPr>
        <p:grpSpPr>
          <a:xfrm>
            <a:off x="228123" y="3297341"/>
            <a:ext cx="4906617" cy="966500"/>
            <a:chOff x="308110" y="3208284"/>
            <a:chExt cx="4906617" cy="9665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C7BB63-EEA8-5BAE-9FC6-86615958FDE0}"/>
                </a:ext>
              </a:extLst>
            </p:cNvPr>
            <p:cNvGrpSpPr/>
            <p:nvPr/>
          </p:nvGrpSpPr>
          <p:grpSpPr>
            <a:xfrm>
              <a:off x="308110" y="3266357"/>
              <a:ext cx="4906617" cy="900543"/>
              <a:chOff x="2209800" y="3259297"/>
              <a:chExt cx="7772400" cy="1359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42D332E-63D3-DB9C-5E87-E97C1F35D8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09800" y="3259297"/>
                <a:ext cx="7772400" cy="339406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6D47E9D-4778-701E-A6B8-9628BB4C1C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73400" y="3640397"/>
                <a:ext cx="6045200" cy="6477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D83E25D-FA6B-23B4-ABF7-9F424ED26D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84650" y="4288097"/>
                <a:ext cx="3822700" cy="33020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62568F-D396-F150-1A63-6D216EE3517F}"/>
                </a:ext>
              </a:extLst>
            </p:cNvPr>
            <p:cNvSpPr/>
            <p:nvPr/>
          </p:nvSpPr>
          <p:spPr>
            <a:xfrm>
              <a:off x="308110" y="3208284"/>
              <a:ext cx="4906617" cy="966500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5AFB8B9-36B4-D20B-B88E-536A62501624}"/>
              </a:ext>
            </a:extLst>
          </p:cNvPr>
          <p:cNvGrpSpPr/>
          <p:nvPr/>
        </p:nvGrpSpPr>
        <p:grpSpPr>
          <a:xfrm>
            <a:off x="228122" y="4456549"/>
            <a:ext cx="4906617" cy="966500"/>
            <a:chOff x="436490" y="4795921"/>
            <a:chExt cx="4649859" cy="86138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C84B1FE-B751-CA0D-FF38-48D32C681EA8}"/>
                </a:ext>
              </a:extLst>
            </p:cNvPr>
            <p:cNvGrpSpPr/>
            <p:nvPr/>
          </p:nvGrpSpPr>
          <p:grpSpPr>
            <a:xfrm>
              <a:off x="436490" y="4795921"/>
              <a:ext cx="4649859" cy="861389"/>
              <a:chOff x="2209800" y="3236108"/>
              <a:chExt cx="7772400" cy="1427183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5EB6EFE4-7C09-5B07-19C0-144BE0EB32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09800" y="3236108"/>
                <a:ext cx="7772400" cy="38578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29543489-CB62-ABD4-3A0D-B1A0E7AD59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81350" y="3621891"/>
                <a:ext cx="5829300" cy="6604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9D218BEE-F00A-51C2-03B8-865B62FA09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25900" y="4282291"/>
                <a:ext cx="4140200" cy="38100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03B814A-1B96-4147-616B-A18CC25A667C}"/>
                </a:ext>
              </a:extLst>
            </p:cNvPr>
            <p:cNvSpPr/>
            <p:nvPr/>
          </p:nvSpPr>
          <p:spPr>
            <a:xfrm>
              <a:off x="436490" y="4795921"/>
              <a:ext cx="4649859" cy="861389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3E7C92D-022D-6162-7A1C-A0543C47644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4950"/>
          <a:stretch/>
        </p:blipFill>
        <p:spPr>
          <a:xfrm>
            <a:off x="10386150" y="3909494"/>
            <a:ext cx="1032547" cy="7215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6236AEF-DFF9-527A-D2DE-9A351BD743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2460" y="5752898"/>
            <a:ext cx="4287413" cy="442722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7E6EF341-5947-21A7-D940-F0D123A8A640}"/>
              </a:ext>
            </a:extLst>
          </p:cNvPr>
          <p:cNvSpPr/>
          <p:nvPr/>
        </p:nvSpPr>
        <p:spPr>
          <a:xfrm>
            <a:off x="404191" y="5671761"/>
            <a:ext cx="4446105" cy="596211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pl-PL" dirty="0">
              <a:highlight>
                <a:srgbClr val="800000"/>
              </a:highlight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5888FDD-F5B9-0D49-6A92-E7A707D2B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0395" y="5973087"/>
            <a:ext cx="764343" cy="6567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11474280" y="6677280"/>
            <a:ext cx="470520" cy="1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r">
              <a:lnSpc>
                <a:spcPct val="100000"/>
              </a:lnSpc>
            </a:pPr>
            <a:fld id="{302ED47C-7A2A-4F23-A1DD-C028E27A31C3}" type="slidenum"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</a:t>
            </a:fld>
            <a:endParaRPr lang="en-US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2"/>
          <p:cNvSpPr/>
          <p:nvPr/>
        </p:nvSpPr>
        <p:spPr>
          <a:xfrm>
            <a:off x="642600" y="12600"/>
            <a:ext cx="10868040" cy="40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MD Motivation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3"/>
          <p:cNvSpPr/>
          <p:nvPr/>
        </p:nvSpPr>
        <p:spPr>
          <a:xfrm>
            <a:off x="645600" y="998463"/>
            <a:ext cx="10827310" cy="13733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/>
          <a:lstStyle/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Main goal: gather data and </a:t>
            </a: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assess the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Schottky based</a:t>
            </a: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chromaticity estimates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for different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sextupole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and octupole settings. </a:t>
            </a:r>
          </a:p>
          <a:p>
            <a:pPr marL="635" algn="just">
              <a:spcBef>
                <a:spcPts val="601"/>
              </a:spcBef>
              <a:buClr>
                <a:srgbClr val="000000"/>
              </a:buClr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Similar to the last Schottky MD six years ago:</a:t>
            </a: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lang="en-US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just">
              <a:spcBef>
                <a:spcPts val="601"/>
              </a:spcBef>
            </a:pP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pic>
        <p:nvPicPr>
          <p:cNvPr id="2" name="Obraz 1" descr="Obraz zawierający tekst, zrzut ekranu, Czcionka, linia&#10;&#10;Opis wygenerowany automatycznie">
            <a:extLst>
              <a:ext uri="{FF2B5EF4-FFF2-40B4-BE49-F238E27FC236}">
                <a16:creationId xmlns:a16="http://schemas.microsoft.com/office/drawing/2014/main" id="{FE7ED647-5387-218F-CCD8-D5E11E134F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34"/>
          <a:stretch/>
        </p:blipFill>
        <p:spPr>
          <a:xfrm>
            <a:off x="1163052" y="1780551"/>
            <a:ext cx="3392906" cy="13082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CustomShape 3">
            <a:extLst>
              <a:ext uri="{FF2B5EF4-FFF2-40B4-BE49-F238E27FC236}">
                <a16:creationId xmlns:a16="http://schemas.microsoft.com/office/drawing/2014/main" id="{F0A5C3FB-92FC-0F93-BCC8-205B85486809}"/>
              </a:ext>
            </a:extLst>
          </p:cNvPr>
          <p:cNvSpPr/>
          <p:nvPr/>
        </p:nvSpPr>
        <p:spPr>
          <a:xfrm>
            <a:off x="645599" y="3565200"/>
            <a:ext cx="11549205" cy="13572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/>
          <a:lstStyle/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Main changes:</a:t>
            </a: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08965" lvl="1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Octupole current scan:</a:t>
            </a:r>
          </a:p>
          <a:p>
            <a:pPr marL="1066165" lvl="2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Include effect of octupoles into </a:t>
            </a:r>
            <a:r>
              <a:rPr lang="en-US" sz="1400" spc="-1" dirty="0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Arial"/>
              </a:rPr>
              <a:t>Q’ measurement procedure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US" sz="14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benchmark simulations</a:t>
            </a:r>
          </a:p>
          <a:p>
            <a:pPr marL="608965" lvl="1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27 bunches, "as similar as possible", equidistantly distributed over the ring:</a:t>
            </a:r>
            <a:endParaRPr lang="en-US" sz="1400"/>
          </a:p>
          <a:p>
            <a:pPr marL="1066165" lvl="2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Verify experimentally studies on statistical properties of spectra</a:t>
            </a:r>
          </a:p>
          <a:p>
            <a:pPr marL="608965" lvl="1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Ions instead of protons:</a:t>
            </a:r>
          </a:p>
          <a:p>
            <a:pPr marL="1066165" lvl="2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Stronger Schottky signals, easier analysis of spectra distortions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spcBef>
                <a:spcPts val="601"/>
              </a:spcBef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151765" indent="-151130" algn="just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just">
              <a:spcBef>
                <a:spcPts val="601"/>
              </a:spcBef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pic>
        <p:nvPicPr>
          <p:cNvPr id="5" name="Obraz 4" descr="Obraz zawierający tekst, diagram, linia, Wykres&#10;&#10;Opis wygenerowany automatycznie">
            <a:extLst>
              <a:ext uri="{FF2B5EF4-FFF2-40B4-BE49-F238E27FC236}">
                <a16:creationId xmlns:a16="http://schemas.microsoft.com/office/drawing/2014/main" id="{645D7B82-CBE2-CE4C-3054-3398FEBE4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81599"/>
            <a:ext cx="4676273" cy="203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11474280" y="6677280"/>
            <a:ext cx="470520" cy="1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r">
              <a:lnSpc>
                <a:spcPct val="100000"/>
              </a:lnSpc>
            </a:pPr>
            <a:fld id="{302ED47C-7A2A-4F23-A1DD-C028E27A31C3}" type="slidenum"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</a:t>
            </a:fld>
            <a:endParaRPr lang="en-US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2"/>
          <p:cNvSpPr/>
          <p:nvPr/>
        </p:nvSpPr>
        <p:spPr>
          <a:xfrm>
            <a:off x="642600" y="12600"/>
            <a:ext cx="10868040" cy="40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MD </a:t>
            </a:r>
            <a:r>
              <a:rPr lang="en-US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Plan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3"/>
          <p:cNvSpPr/>
          <p:nvPr/>
        </p:nvSpPr>
        <p:spPr>
          <a:xfrm>
            <a:off x="645600" y="998463"/>
            <a:ext cx="10827310" cy="51833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/>
          <a:lstStyle/>
          <a:p>
            <a:pPr marL="635" algn="just">
              <a:spcBef>
                <a:spcPts val="601"/>
              </a:spcBef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LHC Schottky Monitor is a gated system. We plan to sequentially measure Schottky signals of different bunches, in two different ways:</a:t>
            </a:r>
          </a:p>
          <a:p>
            <a:pPr marL="635" algn="just">
              <a:spcBef>
                <a:spcPts val="601"/>
              </a:spcBef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Arial"/>
            </a:endParaRPr>
          </a:p>
          <a:p>
            <a:pPr marL="285750" indent="-285750" algn="just">
              <a:buFont typeface="Wingdings"/>
              <a:buChar char="§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Fast scan (~8 min):</a:t>
            </a:r>
            <a:endParaRPr lang="en-US" sz="1600"/>
          </a:p>
          <a:p>
            <a:pPr marL="742950" lvl="1" indent="-285750" algn="just">
              <a:buFont typeface="Wingdings"/>
              <a:buChar char="§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2 bunches observed for 100 seconds each</a:t>
            </a:r>
            <a:endParaRPr lang="en-US" sz="1600"/>
          </a:p>
          <a:p>
            <a:pPr marL="742950" lvl="1" indent="-285750" algn="just">
              <a:buFont typeface="Wingdings"/>
              <a:buChar char="§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25 bunches observed for 10 seconds each</a:t>
            </a:r>
            <a:endParaRPr lang="en-US" sz="1600"/>
          </a:p>
          <a:p>
            <a:pPr marL="285750" indent="-285750" algn="just">
              <a:buFont typeface="Wingdings"/>
              <a:buChar char="§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Slow scan (~46 min):</a:t>
            </a:r>
            <a:endParaRPr lang="en-US" sz="1600"/>
          </a:p>
          <a:p>
            <a:pPr marL="742950" lvl="1" indent="-285750" algn="just">
              <a:buFont typeface="Wingdings"/>
              <a:buChar char="§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27 bunches observed for 100 seconds</a:t>
            </a:r>
            <a:endParaRPr lang="en-US" sz="1600"/>
          </a:p>
          <a:p>
            <a:pPr marL="286385" indent="-285750" algn="just">
              <a:spcBef>
                <a:spcPts val="601"/>
              </a:spcBef>
              <a:buFont typeface="Wingdings"/>
              <a:buChar char="§"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Arial"/>
            </a:endParaRPr>
          </a:p>
          <a:p>
            <a:pPr marL="635" algn="just">
              <a:spcBef>
                <a:spcPts val="601"/>
              </a:spcBef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Arial"/>
              </a:rPr>
              <a:t>The scans are fully automatized with Python scripts.</a:t>
            </a:r>
            <a:endParaRPr lang="en-US" dirty="0"/>
          </a:p>
          <a:p>
            <a:pPr marL="635" algn="just">
              <a:spcBef>
                <a:spcPts val="601"/>
              </a:spcBef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Arial"/>
            </a:endParaRPr>
          </a:p>
          <a:p>
            <a:pPr marL="635" algn="just">
              <a:spcBef>
                <a:spcPts val="601"/>
              </a:spcBef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Arial"/>
            </a:endParaRPr>
          </a:p>
          <a:p>
            <a:pPr marL="635" algn="just">
              <a:spcBef>
                <a:spcPts val="601"/>
              </a:spcBef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Arial"/>
              </a:rPr>
              <a:t>The idea is to perform, both at INJ and Flattop energies:</a:t>
            </a:r>
            <a:endParaRPr lang="en-US" dirty="0"/>
          </a:p>
          <a:p>
            <a:pPr marL="286385" indent="-285750" algn="just">
              <a:spcBef>
                <a:spcPts val="601"/>
              </a:spcBef>
              <a:buFont typeface="Arial"/>
              <a:buChar char="•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Arial"/>
              </a:rPr>
              <a:t>One slow scan, for typical LHC chroma (10), with minimal octupole current</a:t>
            </a:r>
          </a:p>
          <a:p>
            <a:pPr marL="286385" indent="-285750" algn="just">
              <a:spcBef>
                <a:spcPts val="601"/>
              </a:spcBef>
              <a:buFont typeface="Arial"/>
              <a:buChar char="•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Arial"/>
              </a:rPr>
              <a:t>One fast scan for each chroma/octupole step</a:t>
            </a:r>
          </a:p>
        </p:txBody>
      </p:sp>
    </p:spTree>
    <p:extLst>
      <p:ext uri="{BB962C8B-B14F-4D97-AF65-F5344CB8AC3E}">
        <p14:creationId xmlns:p14="http://schemas.microsoft.com/office/powerpoint/2010/main" val="9659670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11474280" y="6677280"/>
            <a:ext cx="470520" cy="1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r">
              <a:lnSpc>
                <a:spcPct val="100000"/>
              </a:lnSpc>
            </a:pPr>
            <a:fld id="{302ED47C-7A2A-4F23-A1DD-C028E27A31C3}" type="slidenum"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</a:t>
            </a:fld>
            <a:endParaRPr lang="en-US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2"/>
          <p:cNvSpPr/>
          <p:nvPr/>
        </p:nvSpPr>
        <p:spPr>
          <a:xfrm>
            <a:off x="642600" y="12600"/>
            <a:ext cx="10868040" cy="40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MD </a:t>
            </a:r>
            <a:r>
              <a:rPr lang="en-US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Plan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3"/>
          <p:cNvSpPr/>
          <p:nvPr/>
        </p:nvSpPr>
        <p:spPr>
          <a:xfrm>
            <a:off x="645600" y="998463"/>
            <a:ext cx="10827310" cy="51833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/>
          <a:lstStyle/>
          <a:p>
            <a:pPr algn="just"/>
            <a:r>
              <a:rPr lang="en-US" sz="1600" spc="-1" dirty="0"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Procedure:</a:t>
            </a:r>
          </a:p>
          <a:p>
            <a:pPr lvl="1" algn="just"/>
            <a:endParaRPr lang="en-US" sz="1600" spc="-1" dirty="0"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Inject 27 bunches</a:t>
            </a:r>
            <a:endParaRPr lang="pl-PL" sz="1600">
              <a:cs typeface="Arial"/>
            </a:endParaRPr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Set </a:t>
            </a:r>
            <a:r>
              <a:rPr lang="en-US" sz="1600" spc="-1" dirty="0" err="1"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Qξ</a:t>
            </a:r>
            <a:r>
              <a:rPr lang="en-US" sz="1600" spc="-1" dirty="0"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 = 15. Octupole scan in 5 steps. Fast bunch </a:t>
            </a: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scan at each step</a:t>
            </a:r>
            <a:endParaRPr lang="en-US" sz="1600" dirty="0"/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Set </a:t>
            </a:r>
            <a:r>
              <a:rPr lang="en-US" sz="1600" spc="-1" dirty="0" err="1">
                <a:uFill>
                  <a:solidFill>
                    <a:srgbClr val="FFFFFF"/>
                  </a:solidFill>
                </a:uFill>
                <a:cs typeface="Arial"/>
              </a:rPr>
              <a:t>Qξ</a:t>
            </a: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 = 5. Octupole scan in 5 steps. Fast bunch scan at each step</a:t>
            </a:r>
            <a:endParaRPr lang="en-US" sz="1600"/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Set </a:t>
            </a:r>
            <a:r>
              <a:rPr lang="en-US" sz="1600" spc="-1" dirty="0" err="1">
                <a:uFill>
                  <a:solidFill>
                    <a:srgbClr val="FFFFFF"/>
                  </a:solidFill>
                </a:uFill>
                <a:cs typeface="Arial"/>
              </a:rPr>
              <a:t>Qξ</a:t>
            </a: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 = 10. Minimal octupole current. Slow bunch scan </a:t>
            </a:r>
            <a:endParaRPr lang="en-US" sz="1600" dirty="0"/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Set </a:t>
            </a:r>
            <a:r>
              <a:rPr lang="en-US" sz="1600" spc="-1" err="1">
                <a:uFill>
                  <a:solidFill>
                    <a:srgbClr val="FFFFFF"/>
                  </a:solidFill>
                </a:uFill>
                <a:cs typeface="Arial"/>
              </a:rPr>
              <a:t>Qξ</a:t>
            </a:r>
            <a:r>
              <a:rPr lang="en-US" sz="1600" spc="-1">
                <a:uFill>
                  <a:solidFill>
                    <a:srgbClr val="FFFFFF"/>
                  </a:solidFill>
                </a:uFill>
                <a:cs typeface="Arial"/>
              </a:rPr>
              <a:t> = 0. Minimal octupole current. Fast bunch scan</a:t>
            </a:r>
            <a:endParaRPr lang="en-US" sz="1600">
              <a:cs typeface="Arial"/>
            </a:endParaRPr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Set </a:t>
            </a:r>
            <a:r>
              <a:rPr lang="en-US" sz="1600" spc="-1" err="1">
                <a:uFill>
                  <a:solidFill>
                    <a:srgbClr val="FFFFFF"/>
                  </a:solidFill>
                </a:uFill>
                <a:cs typeface="Arial"/>
              </a:rPr>
              <a:t>Qξ</a:t>
            </a:r>
            <a:r>
              <a:rPr lang="en-US" sz="1600" spc="-1">
                <a:uFill>
                  <a:solidFill>
                    <a:srgbClr val="FFFFFF"/>
                  </a:solidFill>
                </a:uFill>
                <a:cs typeface="Arial"/>
              </a:rPr>
              <a:t> = 20. Minimal octupole current. Fast bunch scan</a:t>
            </a:r>
            <a:endParaRPr lang="en-US" sz="1600"/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Energy ramp</a:t>
            </a:r>
            <a:endParaRPr lang="en-US" sz="1600" dirty="0"/>
          </a:p>
          <a:p>
            <a:pPr marL="800100" lvl="1" indent="-342900" algn="just">
              <a:lnSpc>
                <a:spcPct val="150000"/>
              </a:lnSpc>
              <a:buAutoNum type="arabicPeriod"/>
            </a:pPr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Redo steps 2-6 (with higher octupole current)</a:t>
            </a:r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INJ octupole scan: 13 A, 10 A, 7 A, 4 A, 1 A. </a:t>
            </a:r>
            <a:endParaRPr lang="en-US" sz="1600" dirty="0"/>
          </a:p>
          <a:p>
            <a:pPr algn="just"/>
            <a:r>
              <a:rPr lang="en-US" sz="1600" spc="-1" dirty="0">
                <a:uFill>
                  <a:solidFill>
                    <a:srgbClr val="FFFFFF"/>
                  </a:solidFill>
                </a:uFill>
                <a:cs typeface="Arial"/>
              </a:rPr>
              <a:t>Flattop octupole scan: 460 A, 370 A, 270 A, 190 A, 100 A</a:t>
            </a:r>
            <a:endParaRPr lang="en-US" sz="1600" dirty="0"/>
          </a:p>
          <a:p>
            <a:pPr marL="635" algn="just">
              <a:spcBef>
                <a:spcPts val="601"/>
              </a:spcBef>
            </a:pPr>
            <a:endParaRPr lang="en-US" sz="1600" spc="-1" dirty="0">
              <a:uFill>
                <a:solidFill>
                  <a:srgbClr val="FFFFFF"/>
                </a:solidFill>
              </a:u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13592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11474280" y="6677280"/>
            <a:ext cx="470520" cy="1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r">
              <a:lnSpc>
                <a:spcPct val="100000"/>
              </a:lnSpc>
            </a:pPr>
            <a:fld id="{3EE2D882-CF77-4701-AAB2-9469D958252B}" type="slidenum"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6</a:t>
            </a:fld>
            <a:endParaRPr lang="en-US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CustomShape 2"/>
          <p:cNvSpPr/>
          <p:nvPr/>
        </p:nvSpPr>
        <p:spPr>
          <a:xfrm>
            <a:off x="642600" y="12600"/>
            <a:ext cx="10868040" cy="40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MD </a:t>
            </a:r>
            <a:r>
              <a:rPr lang="en-US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Summary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3"/>
          <p:cNvSpPr/>
          <p:nvPr/>
        </p:nvSpPr>
        <p:spPr>
          <a:xfrm>
            <a:off x="639703" y="1069249"/>
            <a:ext cx="10733613" cy="54439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/>
          <a:lstStyle/>
          <a:p>
            <a:pPr marL="151765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Specie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Arial"/>
              </a:rPr>
              <a:t> Pb</a:t>
            </a:r>
            <a:r>
              <a:rPr lang="en-US" sz="1600" spc="-1" baseline="30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Arial"/>
              </a:rPr>
              <a:t>82+</a:t>
            </a:r>
            <a:endParaRPr lang="en-US" sz="1600" b="0" strike="noStrike" spc="-1" baseline="30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51765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Beam phase: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Inj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&amp; Flattop</a:t>
            </a:r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151765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Beam: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Ideally 1&amp;2</a:t>
            </a:r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51765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Total number of bunches: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27, uniformly distributed every 132 buckets</a:t>
            </a:r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51765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Number of hours needed: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8 h</a:t>
            </a:r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635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</a:pPr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635">
              <a:spcBef>
                <a:spcPts val="601"/>
              </a:spcBef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151765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Bunches:</a:t>
            </a:r>
          </a:p>
          <a:p>
            <a:pPr marL="608965" lvl="1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Nominal Pb</a:t>
            </a:r>
            <a:r>
              <a:rPr lang="en-US" sz="1600" spc="-1" baseline="30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82+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 intensity</a:t>
            </a:r>
          </a:p>
          <a:p>
            <a:pPr marL="608965" lvl="1" indent="-151130"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Located at non-colliding buckets,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e.g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 B1 pattern shifted by few buckets with respect to B2</a:t>
            </a:r>
          </a:p>
          <a:p>
            <a:pPr>
              <a:spcBef>
                <a:spcPts val="601"/>
              </a:spcBef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>
              <a:spcBef>
                <a:spcPts val="601"/>
              </a:spcBef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285750" indent="-285750">
              <a:spcBef>
                <a:spcPts val="601"/>
              </a:spcBef>
              <a:buFont typeface="Wingdings"/>
              <a:buChar char="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Time:</a:t>
            </a:r>
          </a:p>
          <a:p>
            <a:pPr marL="742950" lvl="1" indent="-285750">
              <a:spcBef>
                <a:spcPts val="601"/>
              </a:spcBef>
              <a:buFont typeface="Wingdings"/>
              <a:buChar char="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Estimated time for data taking is 4.5 h. The rest is for injections, ramp, chroma &amp; octupole changes</a:t>
            </a:r>
          </a:p>
          <a:p>
            <a:pPr marL="742950" lvl="1" indent="-285750">
              <a:spcBef>
                <a:spcPts val="601"/>
              </a:spcBef>
              <a:buFont typeface="Wingdings"/>
              <a:buChar char="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If needed, we can skip Flattop. Then we'd need 4 h overall</a:t>
            </a:r>
          </a:p>
          <a:p>
            <a:pPr marL="742950" lvl="1" indent="-285750">
              <a:spcBef>
                <a:spcPts val="601"/>
              </a:spcBef>
              <a:buFont typeface="Wingdings"/>
              <a:buChar char="§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If needed, we can use only one beam, but the parallel MD needs to be compatible (octupoles, ramps, bunch pattern)</a:t>
            </a:r>
          </a:p>
          <a:p>
            <a:pPr marL="285750" indent="-285750">
              <a:spcBef>
                <a:spcPts val="601"/>
              </a:spcBef>
              <a:buFont typeface="Wingdings"/>
              <a:buChar char="§"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285750" indent="-285750">
              <a:spcBef>
                <a:spcPts val="601"/>
              </a:spcBef>
              <a:buFont typeface="Wingdings"/>
              <a:buChar char="§"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</p:txBody>
      </p:sp>
      <p:sp>
        <p:nvSpPr>
          <p:cNvPr id="63" name="CustomShape 4"/>
          <p:cNvSpPr/>
          <p:nvPr/>
        </p:nvSpPr>
        <p:spPr>
          <a:xfrm>
            <a:off x="5017320" y="6867720"/>
            <a:ext cx="18072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32862</TotalTime>
  <Words>412</Words>
  <Application>Microsoft Office PowerPoint</Application>
  <PresentationFormat>Panoramiczny</PresentationFormat>
  <Paragraphs>46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subject/>
  <dc:creator>*</dc:creator>
  <dc:description/>
  <cp:lastModifiedBy>Diogo Miguel Louro Alves</cp:lastModifiedBy>
  <cp:revision>3007</cp:revision>
  <cp:lastPrinted>2012-01-18T08:21:44Z</cp:lastPrinted>
  <dcterms:created xsi:type="dcterms:W3CDTF">2002-06-12T21:02:32Z</dcterms:created>
  <dcterms:modified xsi:type="dcterms:W3CDTF">2023-09-27T12:38:27Z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*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</Properties>
</file>