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707" r:id="rId3"/>
  </p:sldMasterIdLst>
  <p:notesMasterIdLst>
    <p:notesMasterId r:id="rId23"/>
  </p:notesMasterIdLst>
  <p:sldIdLst>
    <p:sldId id="1329" r:id="rId4"/>
    <p:sldId id="1755" r:id="rId5"/>
    <p:sldId id="1757" r:id="rId6"/>
    <p:sldId id="1333" r:id="rId7"/>
    <p:sldId id="1346" r:id="rId8"/>
    <p:sldId id="1775" r:id="rId9"/>
    <p:sldId id="1747" r:id="rId10"/>
    <p:sldId id="1892" r:id="rId11"/>
    <p:sldId id="1888" r:id="rId12"/>
    <p:sldId id="1891" r:id="rId13"/>
    <p:sldId id="1889" r:id="rId14"/>
    <p:sldId id="1771" r:id="rId15"/>
    <p:sldId id="1893" r:id="rId16"/>
    <p:sldId id="1886" r:id="rId17"/>
    <p:sldId id="1772" r:id="rId18"/>
    <p:sldId id="1773" r:id="rId19"/>
    <p:sldId id="1774" r:id="rId20"/>
    <p:sldId id="1894" r:id="rId21"/>
    <p:sldId id="1241" r:id="rId22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19F33679-5A7E-4FF0-9C8A-37881D2CDCC4}">
          <p14:sldIdLst>
            <p14:sldId id="1329"/>
            <p14:sldId id="1755"/>
            <p14:sldId id="1757"/>
          </p14:sldIdLst>
        </p14:section>
        <p14:section name="Inquiry Cubes" id="{56175FBE-E236-4744-B424-07DCF4858675}">
          <p14:sldIdLst>
            <p14:sldId id="1333"/>
            <p14:sldId id="1346"/>
            <p14:sldId id="1775"/>
          </p14:sldIdLst>
        </p14:section>
        <p14:section name="Finding Patterns" id="{B18C615C-7585-43D3-9636-16C103F45565}">
          <p14:sldIdLst>
            <p14:sldId id="1747"/>
            <p14:sldId id="1892"/>
            <p14:sldId id="1888"/>
            <p14:sldId id="1891"/>
            <p14:sldId id="1889"/>
            <p14:sldId id="1771"/>
            <p14:sldId id="1893"/>
            <p14:sldId id="1886"/>
            <p14:sldId id="1772"/>
            <p14:sldId id="1773"/>
            <p14:sldId id="1774"/>
          </p14:sldIdLst>
        </p14:section>
        <p14:section name="CHIME" id="{434FDB5D-8503-4EF1-ADF1-AD42CE695E28}">
          <p14:sldIdLst/>
        </p14:section>
        <p14:section name="Part 1: Models" id="{F4081B45-5484-48C0-8FDE-F14443FB2C61}">
          <p14:sldIdLst/>
        </p14:section>
        <p14:section name="Part 2:Timeline" id="{26DB6645-8ECA-4AF8-B660-C50C870F9F7B}">
          <p14:sldIdLst/>
        </p14:section>
        <p14:section name="Part 3: X-rays" id="{AF251C27-351A-4871-A889-7087CEA2378F}">
          <p14:sldIdLst/>
        </p14:section>
        <p14:section name="Wrap Up" id="{1ECC6236-EBCE-4EB0-BFCD-3CDEC8BAF432}">
          <p14:sldIdLst>
            <p14:sldId id="1894"/>
            <p14:sldId id="1241"/>
          </p14:sldIdLst>
        </p14:section>
        <p14:section name="ONLINE WORKSHOP" id="{DB941AFF-6997-41FF-94AF-A28D21D43867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elly Foyle" initials="KF" lastIdx="1" clrIdx="0">
    <p:extLst>
      <p:ext uri="{19B8F6BF-5375-455C-9EA6-DF929625EA0E}">
        <p15:presenceInfo xmlns:p15="http://schemas.microsoft.com/office/powerpoint/2012/main" userId="S::kfoyle@perimeterinstitute.ca::283bf216-23b7-401c-97e9-91a04538016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53E98"/>
    <a:srgbClr val="A442AE"/>
    <a:srgbClr val="EBFBEF"/>
    <a:srgbClr val="FFFFFF"/>
    <a:srgbClr val="06B0F1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84625" autoAdjust="0"/>
  </p:normalViewPr>
  <p:slideViewPr>
    <p:cSldViewPr snapToGrid="0">
      <p:cViewPr varScale="1">
        <p:scale>
          <a:sx n="63" d="100"/>
          <a:sy n="63" d="100"/>
        </p:scale>
        <p:origin x="68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commentAuthors" Target="commentAuthor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8A5F10F9-B81A-4D48-8084-5F35A1A1A9A9}" type="datetimeFigureOut">
              <a:rPr lang="en-US" smtClean="0"/>
              <a:t>8/31/2024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D60BF55D-7264-4912-B61B-8B554A300D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2588" y="687388"/>
            <a:ext cx="6092825" cy="3427412"/>
          </a:xfrm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/>
              <a:t>This ppt contains a short video segment but no sound is required. Recommend muting sound and talking yourself to accompany the animation.</a:t>
            </a:r>
          </a:p>
          <a:p>
            <a:r>
              <a:rPr lang="en-US" dirty="0"/>
              <a:t>This workshop is for the Active GPS version without maps.</a:t>
            </a:r>
          </a:p>
          <a:p>
            <a:r>
              <a:rPr lang="en-US" dirty="0"/>
              <a:t>It is a short workshop ~60 min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42403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Finding Patterns</a:t>
            </a:r>
          </a:p>
          <a:p>
            <a:r>
              <a:rPr lang="en-CA" baseline="0" dirty="0"/>
              <a:t>Distribute Mendeleev Cards to groups</a:t>
            </a:r>
          </a:p>
          <a:p>
            <a:r>
              <a:rPr lang="en-CA" baseline="0" dirty="0"/>
              <a:t>Walk through sorting ideas</a:t>
            </a:r>
          </a:p>
          <a:p>
            <a:r>
              <a:rPr lang="en-CA" baseline="0" dirty="0"/>
              <a:t>Build table</a:t>
            </a:r>
          </a:p>
          <a:p>
            <a:endParaRPr lang="en-CA" baseline="0" dirty="0"/>
          </a:p>
          <a:p>
            <a:r>
              <a:rPr lang="en-CA" baseline="0" dirty="0"/>
              <a:t>Distribute Bohr Cards to groups</a:t>
            </a:r>
          </a:p>
          <a:p>
            <a:r>
              <a:rPr lang="en-CA" baseline="0" dirty="0"/>
              <a:t>Walk through sorting</a:t>
            </a:r>
          </a:p>
          <a:p>
            <a:r>
              <a:rPr lang="en-CA" baseline="0" dirty="0"/>
              <a:t>Build table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60BF55D-7264-4912-B61B-8B554A300DD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912509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0BF55D-7264-4912-B61B-8B554A300DD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3172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Finding Patterns</a:t>
            </a:r>
          </a:p>
          <a:p>
            <a:r>
              <a:rPr lang="en-CA" baseline="0" dirty="0"/>
              <a:t>Distribute Mendeleev Cards to groups</a:t>
            </a:r>
          </a:p>
          <a:p>
            <a:r>
              <a:rPr lang="en-CA" baseline="0" dirty="0"/>
              <a:t>Walk through sorting ideas</a:t>
            </a:r>
          </a:p>
          <a:p>
            <a:r>
              <a:rPr lang="en-CA" baseline="0" dirty="0"/>
              <a:t>Build table</a:t>
            </a:r>
          </a:p>
          <a:p>
            <a:endParaRPr lang="en-CA" baseline="0" dirty="0"/>
          </a:p>
          <a:p>
            <a:r>
              <a:rPr lang="en-CA" baseline="0" dirty="0"/>
              <a:t>Distribute Bohr Cards to groups</a:t>
            </a:r>
          </a:p>
          <a:p>
            <a:r>
              <a:rPr lang="en-CA" baseline="0" dirty="0"/>
              <a:t>Walk through sorting</a:t>
            </a:r>
          </a:p>
          <a:p>
            <a:r>
              <a:rPr lang="en-CA" baseline="0" dirty="0"/>
              <a:t>Build table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60BF55D-7264-4912-B61B-8B554A300DD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0564430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Finding Patterns</a:t>
            </a:r>
          </a:p>
          <a:p>
            <a:r>
              <a:rPr lang="en-CA" baseline="0" dirty="0"/>
              <a:t>Distribute Mendeleev Cards to groups</a:t>
            </a:r>
          </a:p>
          <a:p>
            <a:r>
              <a:rPr lang="en-CA" baseline="0" dirty="0"/>
              <a:t>Walk through sorting ideas</a:t>
            </a:r>
          </a:p>
          <a:p>
            <a:r>
              <a:rPr lang="en-CA" baseline="0" dirty="0"/>
              <a:t>Build table</a:t>
            </a:r>
          </a:p>
          <a:p>
            <a:endParaRPr lang="en-CA" baseline="0" dirty="0"/>
          </a:p>
          <a:p>
            <a:r>
              <a:rPr lang="en-CA" baseline="0" dirty="0"/>
              <a:t>Distribute Bohr Cards to groups</a:t>
            </a:r>
          </a:p>
          <a:p>
            <a:r>
              <a:rPr lang="en-CA" baseline="0" dirty="0"/>
              <a:t>Walk through sorting</a:t>
            </a:r>
          </a:p>
          <a:p>
            <a:r>
              <a:rPr lang="en-CA" baseline="0" dirty="0"/>
              <a:t>Build table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60BF55D-7264-4912-B61B-8B554A300DD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3052332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Finding Patterns</a:t>
            </a:r>
          </a:p>
          <a:p>
            <a:r>
              <a:rPr lang="en-CA" baseline="0" dirty="0"/>
              <a:t>Distribute Mendeleev Cards to groups</a:t>
            </a:r>
          </a:p>
          <a:p>
            <a:r>
              <a:rPr lang="en-CA" baseline="0" dirty="0"/>
              <a:t>Walk through sorting ideas</a:t>
            </a:r>
          </a:p>
          <a:p>
            <a:r>
              <a:rPr lang="en-CA" baseline="0" dirty="0"/>
              <a:t>Build table</a:t>
            </a:r>
          </a:p>
          <a:p>
            <a:endParaRPr lang="en-CA" baseline="0" dirty="0"/>
          </a:p>
          <a:p>
            <a:r>
              <a:rPr lang="en-CA" baseline="0" dirty="0"/>
              <a:t>Distribute Bohr Cards to groups</a:t>
            </a:r>
          </a:p>
          <a:p>
            <a:r>
              <a:rPr lang="en-CA" baseline="0" dirty="0"/>
              <a:t>Walk through sorting</a:t>
            </a:r>
          </a:p>
          <a:p>
            <a:r>
              <a:rPr lang="en-CA" baseline="0" dirty="0"/>
              <a:t>Build table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60BF55D-7264-4912-B61B-8B554A300DD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5437408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0BF55D-7264-4912-B61B-8B554A300DD9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13286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0BF55D-7264-4912-B61B-8B554A300DD9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9590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Released by the end of 2023 </a:t>
            </a:r>
          </a:p>
          <a:p>
            <a:endParaRPr lang="en-CA" dirty="0"/>
          </a:p>
          <a:p>
            <a:r>
              <a:rPr lang="en-CA" dirty="0"/>
              <a:t>Not an exhaustive list. Based on several standard lists (ex. NSTA)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60BF55D-7264-4912-B61B-8B554A300DD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824802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Using the</a:t>
            </a:r>
            <a:r>
              <a:rPr lang="en-CA" baseline="0" dirty="0"/>
              <a:t> Wooden Blocks:</a:t>
            </a:r>
          </a:p>
          <a:p>
            <a:r>
              <a:rPr lang="en-CA" baseline="0" dirty="0"/>
              <a:t>-Put one block on the table between four people (blank side down)</a:t>
            </a:r>
          </a:p>
          <a:p>
            <a:r>
              <a:rPr lang="en-CA" baseline="0" dirty="0"/>
              <a:t>-Ask the participants to observe the vertical face closest to them, without touching the blocks</a:t>
            </a:r>
          </a:p>
          <a:p>
            <a:r>
              <a:rPr lang="en-US" baseline="0" dirty="0"/>
              <a:t>-</a:t>
            </a:r>
            <a:r>
              <a:rPr lang="en-CA" baseline="0" dirty="0"/>
              <a:t>Discuss observations (vs inferences) and look for patterns.</a:t>
            </a:r>
          </a:p>
          <a:p>
            <a:r>
              <a:rPr lang="en-US" baseline="0" dirty="0"/>
              <a:t>-</a:t>
            </a:r>
            <a:r>
              <a:rPr lang="en-CA" baseline="0" dirty="0"/>
              <a:t>Test your pattern on the top face</a:t>
            </a:r>
          </a:p>
          <a:p>
            <a:r>
              <a:rPr lang="en-CA" baseline="0" dirty="0"/>
              <a:t>-After a few minutes ask them to create a model to predict what the hidden face COULD say</a:t>
            </a:r>
          </a:p>
          <a:p>
            <a:r>
              <a:rPr lang="en-CA" baseline="0" dirty="0"/>
              <a:t>-Explain how nature can be described using models.  We test these model/theories until they are proven wrong. At that point, they need to be thrown out or revised. Several, different models are capable of describing the same thing. </a:t>
            </a:r>
          </a:p>
          <a:p>
            <a:r>
              <a:rPr lang="en-CA" baseline="0" dirty="0"/>
              <a:t>-Discuss the various answers.</a:t>
            </a:r>
          </a:p>
          <a:p>
            <a:endParaRPr lang="en-CA" baseline="0" dirty="0"/>
          </a:p>
          <a:p>
            <a:r>
              <a:rPr lang="en-CA" baseline="0" dirty="0"/>
              <a:t>-It is important to build vocabulary such as “predict, observe, model, etc.”</a:t>
            </a:r>
            <a:endParaRPr lang="en-CA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0BF55D-7264-4912-B61B-8B554A300DD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395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4F774B5-09DD-4EA8-A354-723F61E1BC8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037778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60BF55D-7264-4912-B61B-8B554A300DD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722450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Finding Patterns</a:t>
            </a:r>
          </a:p>
          <a:p>
            <a:r>
              <a:rPr lang="en-CA" baseline="0" dirty="0"/>
              <a:t>Distribute Mendeleev Cards to groups</a:t>
            </a:r>
          </a:p>
          <a:p>
            <a:r>
              <a:rPr lang="en-CA" baseline="0" dirty="0"/>
              <a:t>Walk through sorting ideas</a:t>
            </a:r>
          </a:p>
          <a:p>
            <a:r>
              <a:rPr lang="en-CA" baseline="0" dirty="0"/>
              <a:t>Build table</a:t>
            </a:r>
          </a:p>
          <a:p>
            <a:endParaRPr lang="en-CA" baseline="0" dirty="0"/>
          </a:p>
          <a:p>
            <a:r>
              <a:rPr lang="en-CA" baseline="0" dirty="0"/>
              <a:t>Distribute Bohr Cards to groups</a:t>
            </a:r>
          </a:p>
          <a:p>
            <a:r>
              <a:rPr lang="en-CA" baseline="0" dirty="0"/>
              <a:t>Walk through sorting</a:t>
            </a:r>
          </a:p>
          <a:p>
            <a:r>
              <a:rPr lang="en-CA" baseline="0" dirty="0"/>
              <a:t>Build table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60BF55D-7264-4912-B61B-8B554A300DD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003435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Finding Patterns</a:t>
            </a:r>
          </a:p>
          <a:p>
            <a:r>
              <a:rPr lang="en-CA" baseline="0" dirty="0"/>
              <a:t>Distribute Mendeleev Cards to groups</a:t>
            </a:r>
          </a:p>
          <a:p>
            <a:r>
              <a:rPr lang="en-CA" baseline="0" dirty="0"/>
              <a:t>Walk through sorting ideas</a:t>
            </a:r>
          </a:p>
          <a:p>
            <a:r>
              <a:rPr lang="en-CA" baseline="0" dirty="0"/>
              <a:t>Build table</a:t>
            </a:r>
          </a:p>
          <a:p>
            <a:endParaRPr lang="en-CA" baseline="0" dirty="0"/>
          </a:p>
          <a:p>
            <a:r>
              <a:rPr lang="en-CA" baseline="0" dirty="0"/>
              <a:t>Distribute Bohr Cards to groups</a:t>
            </a:r>
          </a:p>
          <a:p>
            <a:r>
              <a:rPr lang="en-CA" baseline="0" dirty="0"/>
              <a:t>Walk through sorting</a:t>
            </a:r>
          </a:p>
          <a:p>
            <a:r>
              <a:rPr lang="en-CA" baseline="0" dirty="0"/>
              <a:t>Build table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60BF55D-7264-4912-B61B-8B554A300DD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013144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Finding Patterns</a:t>
            </a:r>
          </a:p>
          <a:p>
            <a:r>
              <a:rPr lang="en-CA" baseline="0" dirty="0"/>
              <a:t>Distribute Mendeleev Cards to groups</a:t>
            </a:r>
          </a:p>
          <a:p>
            <a:r>
              <a:rPr lang="en-CA" baseline="0" dirty="0"/>
              <a:t>Walk through sorting ideas</a:t>
            </a:r>
          </a:p>
          <a:p>
            <a:r>
              <a:rPr lang="en-CA" baseline="0" dirty="0"/>
              <a:t>Build table</a:t>
            </a:r>
          </a:p>
          <a:p>
            <a:endParaRPr lang="en-CA" baseline="0" dirty="0"/>
          </a:p>
          <a:p>
            <a:r>
              <a:rPr lang="en-CA" baseline="0" dirty="0"/>
              <a:t>Distribute Bohr Cards to groups</a:t>
            </a:r>
          </a:p>
          <a:p>
            <a:r>
              <a:rPr lang="en-CA" baseline="0" dirty="0"/>
              <a:t>Walk through sorting</a:t>
            </a:r>
          </a:p>
          <a:p>
            <a:r>
              <a:rPr lang="en-CA" baseline="0" dirty="0"/>
              <a:t>Build table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60BF55D-7264-4912-B61B-8B554A300DD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380352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Finding Patterns</a:t>
            </a:r>
          </a:p>
          <a:p>
            <a:r>
              <a:rPr lang="en-CA" baseline="0" dirty="0"/>
              <a:t>Distribute Mendeleev Cards to groups</a:t>
            </a:r>
          </a:p>
          <a:p>
            <a:r>
              <a:rPr lang="en-CA" baseline="0" dirty="0"/>
              <a:t>Walk through sorting ideas</a:t>
            </a:r>
          </a:p>
          <a:p>
            <a:r>
              <a:rPr lang="en-CA" baseline="0" dirty="0"/>
              <a:t>Build table</a:t>
            </a:r>
          </a:p>
          <a:p>
            <a:endParaRPr lang="en-CA" baseline="0" dirty="0"/>
          </a:p>
          <a:p>
            <a:r>
              <a:rPr lang="en-CA" baseline="0" dirty="0"/>
              <a:t>Distribute Bohr Cards to groups</a:t>
            </a:r>
          </a:p>
          <a:p>
            <a:r>
              <a:rPr lang="en-CA" baseline="0" dirty="0"/>
              <a:t>Walk through sorting</a:t>
            </a:r>
          </a:p>
          <a:p>
            <a:r>
              <a:rPr lang="en-CA" baseline="0" dirty="0"/>
              <a:t>Build table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60BF55D-7264-4912-B61B-8B554A300DD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213737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81A639-A382-4C6C-AD01-375386197A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D7CA274-94E7-4B57-9665-0D1C24FD1A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4CA067-0BE9-4699-80C7-209714CE23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A1F8B-1A64-4C1B-8C52-AEF2B302D00B}" type="datetimeFigureOut">
              <a:rPr lang="en-US" smtClean="0"/>
              <a:t>8/31/2024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C5321E-1869-4C72-99BE-338FAC87B7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F038A8-D6DF-4E03-A883-251B1EB1E2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14447-664F-4B18-8A63-4E2A99421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935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50C2B-6F2B-48BD-A8BC-976F864733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02814B-E9D2-4CE4-9D9D-1E6534F984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67A874-E61C-4697-B735-0AD9DD930C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A1F8B-1A64-4C1B-8C52-AEF2B302D00B}" type="datetimeFigureOut">
              <a:rPr lang="en-US" smtClean="0"/>
              <a:t>8/31/2024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FD3755-9696-435A-8958-FE172EE2D1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C7FBAE-8AE6-492A-A29D-A4922C8B5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14447-664F-4B18-8A63-4E2A99421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8659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27A1A30-6A3F-4336-8F98-169E3B3D9B2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A8AE866-AADC-49EA-8F19-878C62F7E7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DE6F24-2089-40B0-8A87-8FA6C5B7C8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A1F8B-1A64-4C1B-8C52-AEF2B302D00B}" type="datetimeFigureOut">
              <a:rPr lang="en-US" smtClean="0"/>
              <a:t>8/31/2024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E5A27A-8370-46D9-8ACB-D7E83C589D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333806-8EE6-4F9B-B56E-B8A3C03727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14447-664F-4B18-8A63-4E2A99421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1035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16000" y="533400"/>
            <a:ext cx="103632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43200" y="3810000"/>
            <a:ext cx="8534400" cy="1752600"/>
          </a:xfrm>
          <a:effectLst>
            <a:outerShdw dist="12700" dir="8100000" algn="ctr" rotWithShape="0">
              <a:srgbClr val="FFFFFF">
                <a:alpha val="75000"/>
              </a:srgbClr>
            </a:outerShdw>
          </a:effectLst>
        </p:spPr>
        <p:txBody>
          <a:bodyPr/>
          <a:lstStyle>
            <a:lvl1pPr marL="0" indent="0" algn="r">
              <a:buFont typeface="Wingdings" pitchFamily="16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1" y="6172200"/>
            <a:ext cx="1251492" cy="414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2970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1" y="6172200"/>
            <a:ext cx="1251492" cy="414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7685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3333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667"/>
            </a:lvl1pPr>
            <a:lvl2pPr marL="609585" indent="0">
              <a:buNone/>
              <a:defRPr sz="2400"/>
            </a:lvl2pPr>
            <a:lvl3pPr marL="1219170" indent="0">
              <a:buNone/>
              <a:defRPr sz="2133"/>
            </a:lvl3pPr>
            <a:lvl4pPr marL="1828754" indent="0">
              <a:buNone/>
              <a:defRPr sz="1867"/>
            </a:lvl4pPr>
            <a:lvl5pPr marL="2438339" indent="0">
              <a:buNone/>
              <a:defRPr sz="1867"/>
            </a:lvl5pPr>
            <a:lvl6pPr marL="3047924" indent="0">
              <a:buNone/>
              <a:defRPr sz="1867"/>
            </a:lvl6pPr>
            <a:lvl7pPr marL="3657509" indent="0">
              <a:buNone/>
              <a:defRPr sz="1867"/>
            </a:lvl7pPr>
            <a:lvl8pPr marL="4267093" indent="0">
              <a:buNone/>
              <a:defRPr sz="1867"/>
            </a:lvl8pPr>
            <a:lvl9pPr marL="4876678" indent="0">
              <a:buNone/>
              <a:defRPr sz="18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1" y="6172200"/>
            <a:ext cx="1251492" cy="414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138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598613"/>
            <a:ext cx="5080000" cy="4114800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598613"/>
            <a:ext cx="5080000" cy="4114800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1" y="6172200"/>
            <a:ext cx="1251492" cy="414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176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8" y="1535113"/>
            <a:ext cx="5389033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8" y="2174875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1" y="6172200"/>
            <a:ext cx="1251492" cy="414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9627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1" y="6172200"/>
            <a:ext cx="1251492" cy="414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945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1" y="6172200"/>
            <a:ext cx="1251492" cy="414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9224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15" y="273049"/>
            <a:ext cx="4011084" cy="1162051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8"/>
            <a:ext cx="6815667" cy="5853113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15" y="1435104"/>
            <a:ext cx="4011084" cy="46910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1" y="6172200"/>
            <a:ext cx="1251492" cy="414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4163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59A9C7-52BA-4A8A-B0E0-DEB7E03E13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A2EF0A-E006-439C-9DA9-48744185BD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88E893-0D2C-49C1-9234-2EF4BB846E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A1F8B-1A64-4C1B-8C52-AEF2B302D00B}" type="datetimeFigureOut">
              <a:rPr lang="en-US" smtClean="0"/>
              <a:t>8/31/2024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950FE4-1F9B-40C1-8D60-20A7AE3C98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D4C80C-05A6-4039-AA8C-75043F02CB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14447-664F-4B18-8A63-4E2A99421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27566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1"/>
            <a:ext cx="7315200" cy="566739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45"/>
            <a:ext cx="7315200" cy="8048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1" y="6172200"/>
            <a:ext cx="1251492" cy="414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1239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1" y="6172200"/>
            <a:ext cx="1251492" cy="414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9774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381000"/>
            <a:ext cx="2590800" cy="53324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381000"/>
            <a:ext cx="7569200" cy="53324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1" y="6172200"/>
            <a:ext cx="1251492" cy="414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4849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81000"/>
            <a:ext cx="10363200" cy="11430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598613"/>
            <a:ext cx="508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598613"/>
            <a:ext cx="508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1" y="6172200"/>
            <a:ext cx="1251492" cy="414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7927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810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598613"/>
            <a:ext cx="508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598613"/>
            <a:ext cx="508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7600" y="3732213"/>
            <a:ext cx="508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1" y="6172200"/>
            <a:ext cx="1251492" cy="414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562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810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598613"/>
            <a:ext cx="508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6197600" y="1598613"/>
            <a:ext cx="5080000" cy="4114800"/>
          </a:xfrm>
        </p:spPr>
        <p:txBody>
          <a:bodyPr/>
          <a:lstStyle/>
          <a:p>
            <a:pPr lvl="0"/>
            <a:endParaRPr lang="en-US" noProof="0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1" y="6172200"/>
            <a:ext cx="1251492" cy="414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4055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81000"/>
            <a:ext cx="10363200" cy="11430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598613"/>
            <a:ext cx="508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6197600" y="1598613"/>
            <a:ext cx="5080000" cy="4114800"/>
          </a:xfrm>
        </p:spPr>
        <p:txBody>
          <a:bodyPr/>
          <a:lstStyle/>
          <a:p>
            <a:pPr lvl="0"/>
            <a:endParaRPr lang="en-US" noProof="0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1" y="6172200"/>
            <a:ext cx="1251492" cy="414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2179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810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598613"/>
            <a:ext cx="103632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400" y="3732213"/>
            <a:ext cx="103632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1" y="6172200"/>
            <a:ext cx="1251492" cy="414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047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12F9362E-9D1C-554D-921A-947B7147FB0B}" type="datetimeFigureOut">
              <a:rPr lang="en-US" smtClean="0"/>
              <a:t>8/31/2024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6CAD281A-E2A5-9447-A8A9-FADF015B45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69318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09600" y="838200"/>
            <a:ext cx="10972800" cy="57943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038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6842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330BF3-4DA4-4064-B2F9-CFC4BC53F0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4C03C6-04BF-4B46-A20B-88D0F58E5A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688EF0-CFA4-415F-B5EE-E1D67D6E5B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A1F8B-1A64-4C1B-8C52-AEF2B302D00B}" type="datetimeFigureOut">
              <a:rPr lang="en-US" smtClean="0"/>
              <a:t>8/31/2024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6AD280-15ED-45B6-9E02-2A641D13A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480ACE-1A04-456C-B429-8C0511B40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14447-664F-4B18-8A63-4E2A99421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96464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685802"/>
            <a:ext cx="10363200" cy="1470025"/>
          </a:xfrm>
        </p:spPr>
        <p:txBody>
          <a:bodyPr>
            <a:normAutofit/>
          </a:bodyPr>
          <a:lstStyle>
            <a:lvl1pPr>
              <a:defRPr lang="en-CA" sz="4000" kern="1200" dirty="0">
                <a:solidFill>
                  <a:srgbClr val="00B0F0"/>
                </a:solidFill>
                <a:latin typeface="Century Gothic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28956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296770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5A2E11-DCBD-4AC7-AC33-2B25DF70AD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331323-991C-4925-B787-F0C832A5BEA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CBDE960-1AE3-44BD-B0C4-C3831D6BF1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A19976-D2D6-46C9-83C1-753ED4FCA2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A1F8B-1A64-4C1B-8C52-AEF2B302D00B}" type="datetimeFigureOut">
              <a:rPr lang="en-US" smtClean="0"/>
              <a:t>8/31/2024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1CAB82-1202-40F1-85B6-2BDB94BD4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799948-9544-4490-91CA-617073083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14447-664F-4B18-8A63-4E2A99421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9101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F3359B-4DBD-4269-A7D3-EDF2647BBC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B8E12D-8883-4EE4-BEA2-4318F6E600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57D2AB-5249-4A2B-9491-83E31DED9E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7045E13-ED36-41FA-A101-CDED387F8E1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17E9221-8ED9-4330-B1E4-01DB2D9C25B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6678274-739A-4A83-A825-ACF4DFB84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A1F8B-1A64-4C1B-8C52-AEF2B302D00B}" type="datetimeFigureOut">
              <a:rPr lang="en-US" smtClean="0"/>
              <a:t>8/31/2024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CA42D3A-154F-481A-B9B9-0A15083959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D67E158-8382-48C5-B69B-7838B22DC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14447-664F-4B18-8A63-4E2A99421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0575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9DC89C-0D86-49AB-AA67-B6A992EDB9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A924FAE-58D4-4DAB-93B7-0A903C53FA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A1F8B-1A64-4C1B-8C52-AEF2B302D00B}" type="datetimeFigureOut">
              <a:rPr lang="en-US" smtClean="0"/>
              <a:t>8/31/2024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5CD390-78D4-4044-AC5A-7D34DAA058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E496E4-4260-4A93-A0B7-1705FF1524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14447-664F-4B18-8A63-4E2A99421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100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DE33C7A-B551-4FEE-8468-EE489F1991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A1F8B-1A64-4C1B-8C52-AEF2B302D00B}" type="datetimeFigureOut">
              <a:rPr lang="en-US" smtClean="0"/>
              <a:t>8/31/2024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626D725-43C2-474F-8A2C-7F2806F04A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97CAC3-B424-45FF-AD57-8DCBBB73C1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14447-664F-4B18-8A63-4E2A99421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66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1D4B43-46FE-4B99-9BF0-A2BEE39090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F41704-CCDF-47F3-A62B-56CF18F43C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F74E9C-5AB5-49F5-A4F9-14B3E71912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A1B6DA-3958-407D-9CB6-B7AE4B350F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A1F8B-1A64-4C1B-8C52-AEF2B302D00B}" type="datetimeFigureOut">
              <a:rPr lang="en-US" smtClean="0"/>
              <a:t>8/31/2024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A5DB55-C3FA-4AC6-A898-3E0BF162C9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74B65B-4058-4AE4-8662-6109E42B2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14447-664F-4B18-8A63-4E2A99421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8671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72DEFE-E37F-4285-8C5A-9725A88EA7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F7E37EE-A227-41D1-BCF1-9BA5DCE27E1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F48355-E213-45A4-A964-9A056B287A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4A27CD-4DAA-4B26-B672-0DC8E41C9E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A1F8B-1A64-4C1B-8C52-AEF2B302D00B}" type="datetimeFigureOut">
              <a:rPr lang="en-US" smtClean="0"/>
              <a:t>8/31/2024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2FBCA6-BB4D-488E-BAC3-A1600C0172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0E6EEB-DA04-4355-A7AC-6AD2526E44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14447-664F-4B18-8A63-4E2A99421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960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3.jpg"/><Relationship Id="rId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BA1A665-0113-426E-B2F7-F318C6D43C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00EF98-99BA-42FB-A55A-CF50794B9A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22A523-0045-4FD2-927F-E80787C7C74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FA1F8B-1A64-4C1B-8C52-AEF2B302D00B}" type="datetimeFigureOut">
              <a:rPr lang="en-US" smtClean="0"/>
              <a:t>8/31/2024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63E7DA-0B98-493D-A936-1B9F754F01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386F9B-BAD1-49DF-89CA-F44D2A1948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614447-664F-4B18-8A63-4E2A99421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98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360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2000"/>
            <a:ext cx="109728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1" y="6172200"/>
            <a:ext cx="1251492" cy="414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881349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0">
          <a:solidFill>
            <a:schemeClr val="bg1"/>
          </a:solidFill>
          <a:latin typeface="Century Gothic"/>
          <a:ea typeface="+mj-ea"/>
          <a:cs typeface="Century Gothic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5867" b="1">
          <a:solidFill>
            <a:srgbClr val="DE2723"/>
          </a:solidFill>
          <a:latin typeface="Arial" charset="0"/>
          <a:ea typeface="MS Pゴシック" pitchFamily="-92" charset="-128"/>
          <a:cs typeface="MS Pゴシック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5867" b="1">
          <a:solidFill>
            <a:srgbClr val="DE2723"/>
          </a:solidFill>
          <a:latin typeface="Arial" charset="0"/>
          <a:ea typeface="MS Pゴシック" pitchFamily="-92" charset="-128"/>
          <a:cs typeface="MS Pゴシック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5867" b="1">
          <a:solidFill>
            <a:srgbClr val="DE2723"/>
          </a:solidFill>
          <a:latin typeface="Arial" charset="0"/>
          <a:ea typeface="MS Pゴシック" pitchFamily="-92" charset="-128"/>
          <a:cs typeface="MS Pゴシック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5867" b="1">
          <a:solidFill>
            <a:srgbClr val="DE2723"/>
          </a:solidFill>
          <a:latin typeface="Arial" charset="0"/>
          <a:ea typeface="MS Pゴシック" pitchFamily="-92" charset="-128"/>
          <a:cs typeface="MS Pゴシック" charset="0"/>
        </a:defRPr>
      </a:lvl5pPr>
      <a:lvl6pPr marL="609585" algn="r" rtl="0" fontAlgn="base">
        <a:spcBef>
          <a:spcPct val="0"/>
        </a:spcBef>
        <a:spcAft>
          <a:spcPct val="0"/>
        </a:spcAft>
        <a:defRPr sz="5867" b="1">
          <a:solidFill>
            <a:srgbClr val="DE2723"/>
          </a:solidFill>
          <a:latin typeface="Arial" charset="0"/>
          <a:ea typeface="MS Pゴシック" pitchFamily="-92" charset="-128"/>
        </a:defRPr>
      </a:lvl6pPr>
      <a:lvl7pPr marL="1219170" algn="r" rtl="0" fontAlgn="base">
        <a:spcBef>
          <a:spcPct val="0"/>
        </a:spcBef>
        <a:spcAft>
          <a:spcPct val="0"/>
        </a:spcAft>
        <a:defRPr sz="5867" b="1">
          <a:solidFill>
            <a:srgbClr val="DE2723"/>
          </a:solidFill>
          <a:latin typeface="Arial" charset="0"/>
          <a:ea typeface="MS Pゴシック" pitchFamily="-92" charset="-128"/>
        </a:defRPr>
      </a:lvl7pPr>
      <a:lvl8pPr marL="1828754" algn="r" rtl="0" fontAlgn="base">
        <a:spcBef>
          <a:spcPct val="0"/>
        </a:spcBef>
        <a:spcAft>
          <a:spcPct val="0"/>
        </a:spcAft>
        <a:defRPr sz="5867" b="1">
          <a:solidFill>
            <a:srgbClr val="DE2723"/>
          </a:solidFill>
          <a:latin typeface="Arial" charset="0"/>
          <a:ea typeface="MS Pゴシック" pitchFamily="-92" charset="-128"/>
        </a:defRPr>
      </a:lvl8pPr>
      <a:lvl9pPr marL="2438339" algn="r" rtl="0" fontAlgn="base">
        <a:spcBef>
          <a:spcPct val="0"/>
        </a:spcBef>
        <a:spcAft>
          <a:spcPct val="0"/>
        </a:spcAft>
        <a:defRPr sz="5867" b="1">
          <a:solidFill>
            <a:srgbClr val="DE2723"/>
          </a:solidFill>
          <a:latin typeface="Arial" charset="0"/>
          <a:ea typeface="MS Pゴシック" pitchFamily="-92" charset="-128"/>
        </a:defRPr>
      </a:lvl9pPr>
    </p:titleStyle>
    <p:bodyStyle>
      <a:lvl1pPr marL="457189" indent="-457189" algn="l" rtl="0" eaLnBrk="0" fontAlgn="base" hangingPunct="0">
        <a:spcBef>
          <a:spcPct val="20000"/>
        </a:spcBef>
        <a:spcAft>
          <a:spcPct val="0"/>
        </a:spcAft>
        <a:buFont typeface="Wingdings" charset="0"/>
        <a:buChar char="§"/>
        <a:defRPr sz="3200">
          <a:solidFill>
            <a:srgbClr val="000000"/>
          </a:solidFill>
          <a:latin typeface="Century Gothic"/>
          <a:ea typeface="+mn-ea"/>
          <a:cs typeface="Century Gothic"/>
        </a:defRPr>
      </a:lvl1pPr>
      <a:lvl2pPr marL="990575" indent="-380990" algn="l" rtl="0" eaLnBrk="0" fontAlgn="base" hangingPunct="0">
        <a:spcBef>
          <a:spcPct val="20000"/>
        </a:spcBef>
        <a:spcAft>
          <a:spcPct val="0"/>
        </a:spcAft>
        <a:buFont typeface="Wingdings" charset="0"/>
        <a:buChar char="§"/>
        <a:defRPr sz="2667">
          <a:solidFill>
            <a:srgbClr val="000000"/>
          </a:solidFill>
          <a:latin typeface="Century Gothic"/>
          <a:ea typeface="+mn-ea"/>
          <a:cs typeface="Century Gothic"/>
        </a:defRPr>
      </a:lvl2pPr>
      <a:lvl3pPr marL="1523962" indent="-304792" algn="l" rtl="0" eaLnBrk="0" fontAlgn="base" hangingPunct="0">
        <a:spcBef>
          <a:spcPct val="20000"/>
        </a:spcBef>
        <a:spcAft>
          <a:spcPct val="0"/>
        </a:spcAft>
        <a:buFont typeface="Wingdings" charset="0"/>
        <a:buChar char="§"/>
        <a:defRPr sz="2400">
          <a:solidFill>
            <a:srgbClr val="000000"/>
          </a:solidFill>
          <a:latin typeface="Century Gothic"/>
          <a:ea typeface="+mn-ea"/>
          <a:cs typeface="Century Gothic"/>
        </a:defRPr>
      </a:lvl3pPr>
      <a:lvl4pPr marL="2133547" indent="-304792" algn="l" rtl="0" eaLnBrk="0" fontAlgn="base" hangingPunct="0">
        <a:spcBef>
          <a:spcPct val="20000"/>
        </a:spcBef>
        <a:spcAft>
          <a:spcPct val="0"/>
        </a:spcAft>
        <a:buFont typeface="Wingdings" charset="0"/>
        <a:buChar char="§"/>
        <a:defRPr sz="2133">
          <a:solidFill>
            <a:srgbClr val="000000"/>
          </a:solidFill>
          <a:latin typeface="Century Gothic"/>
          <a:ea typeface="+mn-ea"/>
          <a:cs typeface="Century Gothic"/>
        </a:defRPr>
      </a:lvl4pPr>
      <a:lvl5pPr marL="2743131" indent="-304792" algn="l" rtl="0" eaLnBrk="0" fontAlgn="base" hangingPunct="0">
        <a:spcBef>
          <a:spcPct val="20000"/>
        </a:spcBef>
        <a:spcAft>
          <a:spcPct val="0"/>
        </a:spcAft>
        <a:buFont typeface="Wingdings" charset="0"/>
        <a:buChar char="§"/>
        <a:defRPr sz="1867">
          <a:solidFill>
            <a:srgbClr val="000000"/>
          </a:solidFill>
          <a:latin typeface="Century Gothic"/>
          <a:ea typeface="+mn-ea"/>
          <a:cs typeface="Century Gothic"/>
        </a:defRPr>
      </a:lvl5pPr>
      <a:lvl6pPr marL="3352716" indent="-304792" algn="l" rtl="0" fontAlgn="base">
        <a:spcBef>
          <a:spcPct val="20000"/>
        </a:spcBef>
        <a:spcAft>
          <a:spcPct val="0"/>
        </a:spcAft>
        <a:buFont typeface="Wingdings" pitchFamily="16" charset="2"/>
        <a:buChar char="§"/>
        <a:defRPr sz="2133">
          <a:solidFill>
            <a:schemeClr val="tx1"/>
          </a:solidFill>
          <a:latin typeface="+mn-lt"/>
          <a:ea typeface="+mn-ea"/>
        </a:defRPr>
      </a:lvl6pPr>
      <a:lvl7pPr marL="3962301" indent="-304792" algn="l" rtl="0" fontAlgn="base">
        <a:spcBef>
          <a:spcPct val="20000"/>
        </a:spcBef>
        <a:spcAft>
          <a:spcPct val="0"/>
        </a:spcAft>
        <a:buFont typeface="Wingdings" pitchFamily="16" charset="2"/>
        <a:buChar char="§"/>
        <a:defRPr sz="2133">
          <a:solidFill>
            <a:schemeClr val="tx1"/>
          </a:solidFill>
          <a:latin typeface="+mn-lt"/>
          <a:ea typeface="+mn-ea"/>
        </a:defRPr>
      </a:lvl7pPr>
      <a:lvl8pPr marL="4571886" indent="-304792" algn="l" rtl="0" fontAlgn="base">
        <a:spcBef>
          <a:spcPct val="20000"/>
        </a:spcBef>
        <a:spcAft>
          <a:spcPct val="0"/>
        </a:spcAft>
        <a:buFont typeface="Wingdings" pitchFamily="16" charset="2"/>
        <a:buChar char="§"/>
        <a:defRPr sz="2133">
          <a:solidFill>
            <a:schemeClr val="tx1"/>
          </a:solidFill>
          <a:latin typeface="+mn-lt"/>
          <a:ea typeface="+mn-ea"/>
        </a:defRPr>
      </a:lvl8pPr>
      <a:lvl9pPr marL="5181470" indent="-304792" algn="l" rtl="0" fontAlgn="base">
        <a:spcBef>
          <a:spcPct val="20000"/>
        </a:spcBef>
        <a:spcAft>
          <a:spcPct val="0"/>
        </a:spcAft>
        <a:buFont typeface="Wingdings" pitchFamily="16" charset="2"/>
        <a:buChar char="§"/>
        <a:defRPr sz="2133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5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838200"/>
            <a:ext cx="10972800" cy="57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3263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</p:sldLayoutIdLst>
  <p:txStyles>
    <p:titleStyle>
      <a:lvl1pPr algn="l" defTabSz="457200" rtl="0" eaLnBrk="1" latinLnBrk="0" hangingPunct="1">
        <a:spcBef>
          <a:spcPct val="0"/>
        </a:spcBef>
        <a:buNone/>
        <a:defRPr sz="3500" b="1" i="0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rgbClr val="000000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rgbClr val="000000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rgbClr val="000000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rgbClr val="000000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rgbClr val="000000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png"/><Relationship Id="rId18" Type="http://schemas.openxmlformats.org/officeDocument/2006/relationships/image" Target="../media/image30.png"/><Relationship Id="rId3" Type="http://schemas.openxmlformats.org/officeDocument/2006/relationships/image" Target="../media/image15.png"/><Relationship Id="rId21" Type="http://schemas.openxmlformats.org/officeDocument/2006/relationships/image" Target="../media/image33.png"/><Relationship Id="rId7" Type="http://schemas.openxmlformats.org/officeDocument/2006/relationships/image" Target="../media/image19.png"/><Relationship Id="rId12" Type="http://schemas.openxmlformats.org/officeDocument/2006/relationships/image" Target="../media/image24.png"/><Relationship Id="rId17" Type="http://schemas.openxmlformats.org/officeDocument/2006/relationships/image" Target="../media/image29.png"/><Relationship Id="rId2" Type="http://schemas.openxmlformats.org/officeDocument/2006/relationships/notesSlide" Target="../notesSlides/notesSlide9.xml"/><Relationship Id="rId16" Type="http://schemas.openxmlformats.org/officeDocument/2006/relationships/image" Target="../media/image28.png"/><Relationship Id="rId20" Type="http://schemas.openxmlformats.org/officeDocument/2006/relationships/image" Target="../media/image32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5" Type="http://schemas.openxmlformats.org/officeDocument/2006/relationships/image" Target="../media/image27.png"/><Relationship Id="rId23" Type="http://schemas.openxmlformats.org/officeDocument/2006/relationships/image" Target="../media/image35.png"/><Relationship Id="rId10" Type="http://schemas.openxmlformats.org/officeDocument/2006/relationships/image" Target="../media/image22.png"/><Relationship Id="rId19" Type="http://schemas.openxmlformats.org/officeDocument/2006/relationships/image" Target="../media/image31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Relationship Id="rId14" Type="http://schemas.openxmlformats.org/officeDocument/2006/relationships/image" Target="../media/image26.png"/><Relationship Id="rId22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13" Type="http://schemas.openxmlformats.org/officeDocument/2006/relationships/image" Target="../media/image48.png"/><Relationship Id="rId18" Type="http://schemas.openxmlformats.org/officeDocument/2006/relationships/image" Target="../media/image53.png"/><Relationship Id="rId3" Type="http://schemas.openxmlformats.org/officeDocument/2006/relationships/image" Target="../media/image38.png"/><Relationship Id="rId21" Type="http://schemas.openxmlformats.org/officeDocument/2006/relationships/image" Target="../media/image56.png"/><Relationship Id="rId7" Type="http://schemas.openxmlformats.org/officeDocument/2006/relationships/image" Target="../media/image42.png"/><Relationship Id="rId12" Type="http://schemas.openxmlformats.org/officeDocument/2006/relationships/image" Target="../media/image47.png"/><Relationship Id="rId17" Type="http://schemas.openxmlformats.org/officeDocument/2006/relationships/image" Target="../media/image52.png"/><Relationship Id="rId2" Type="http://schemas.openxmlformats.org/officeDocument/2006/relationships/notesSlide" Target="../notesSlides/notesSlide13.xml"/><Relationship Id="rId16" Type="http://schemas.openxmlformats.org/officeDocument/2006/relationships/image" Target="../media/image51.png"/><Relationship Id="rId20" Type="http://schemas.openxmlformats.org/officeDocument/2006/relationships/image" Target="../media/image55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1.png"/><Relationship Id="rId11" Type="http://schemas.openxmlformats.org/officeDocument/2006/relationships/image" Target="../media/image46.png"/><Relationship Id="rId5" Type="http://schemas.openxmlformats.org/officeDocument/2006/relationships/image" Target="../media/image40.png"/><Relationship Id="rId15" Type="http://schemas.openxmlformats.org/officeDocument/2006/relationships/image" Target="../media/image50.png"/><Relationship Id="rId10" Type="http://schemas.openxmlformats.org/officeDocument/2006/relationships/image" Target="../media/image45.png"/><Relationship Id="rId19" Type="http://schemas.openxmlformats.org/officeDocument/2006/relationships/image" Target="../media/image54.png"/><Relationship Id="rId4" Type="http://schemas.openxmlformats.org/officeDocument/2006/relationships/image" Target="../media/image39.png"/><Relationship Id="rId9" Type="http://schemas.openxmlformats.org/officeDocument/2006/relationships/image" Target="../media/image44.png"/><Relationship Id="rId14" Type="http://schemas.openxmlformats.org/officeDocument/2006/relationships/image" Target="../media/image49.png"/><Relationship Id="rId22" Type="http://schemas.openxmlformats.org/officeDocument/2006/relationships/image" Target="../media/image57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13" Type="http://schemas.openxmlformats.org/officeDocument/2006/relationships/image" Target="../media/image48.png"/><Relationship Id="rId18" Type="http://schemas.openxmlformats.org/officeDocument/2006/relationships/image" Target="../media/image53.png"/><Relationship Id="rId3" Type="http://schemas.openxmlformats.org/officeDocument/2006/relationships/image" Target="../media/image38.png"/><Relationship Id="rId21" Type="http://schemas.openxmlformats.org/officeDocument/2006/relationships/image" Target="../media/image56.png"/><Relationship Id="rId7" Type="http://schemas.openxmlformats.org/officeDocument/2006/relationships/image" Target="../media/image42.png"/><Relationship Id="rId12" Type="http://schemas.openxmlformats.org/officeDocument/2006/relationships/image" Target="../media/image47.png"/><Relationship Id="rId17" Type="http://schemas.openxmlformats.org/officeDocument/2006/relationships/image" Target="../media/image52.png"/><Relationship Id="rId2" Type="http://schemas.openxmlformats.org/officeDocument/2006/relationships/notesSlide" Target="../notesSlides/notesSlide14.xml"/><Relationship Id="rId16" Type="http://schemas.openxmlformats.org/officeDocument/2006/relationships/image" Target="../media/image51.png"/><Relationship Id="rId20" Type="http://schemas.openxmlformats.org/officeDocument/2006/relationships/image" Target="../media/image55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1.png"/><Relationship Id="rId11" Type="http://schemas.openxmlformats.org/officeDocument/2006/relationships/image" Target="../media/image46.png"/><Relationship Id="rId5" Type="http://schemas.openxmlformats.org/officeDocument/2006/relationships/image" Target="../media/image40.png"/><Relationship Id="rId15" Type="http://schemas.openxmlformats.org/officeDocument/2006/relationships/image" Target="../media/image50.png"/><Relationship Id="rId10" Type="http://schemas.openxmlformats.org/officeDocument/2006/relationships/image" Target="../media/image45.png"/><Relationship Id="rId19" Type="http://schemas.openxmlformats.org/officeDocument/2006/relationships/image" Target="../media/image54.png"/><Relationship Id="rId4" Type="http://schemas.openxmlformats.org/officeDocument/2006/relationships/image" Target="../media/image39.png"/><Relationship Id="rId9" Type="http://schemas.openxmlformats.org/officeDocument/2006/relationships/image" Target="../media/image44.png"/><Relationship Id="rId14" Type="http://schemas.openxmlformats.org/officeDocument/2006/relationships/image" Target="../media/image49.png"/><Relationship Id="rId22" Type="http://schemas.openxmlformats.org/officeDocument/2006/relationships/image" Target="../media/image5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7.xml"/><Relationship Id="rId5" Type="http://schemas.openxmlformats.org/officeDocument/2006/relationships/hyperlink" Target="https://resources.perimeterinstitute.ca/" TargetMode="External"/><Relationship Id="rId4" Type="http://schemas.openxmlformats.org/officeDocument/2006/relationships/image" Target="../media/image5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mailto:dfish@perimeterinstitute.ca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7.xml"/><Relationship Id="rId4" Type="http://schemas.openxmlformats.org/officeDocument/2006/relationships/hyperlink" Target="mailto:omichalopoulos@gmail.com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passionatelycurioussci.weebly.com/blog/patterns-in-science-inquiry-cubes" TargetMode="Externa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CB157516-CEFA-4F7B-BCF9-886D362EBBC2}"/>
              </a:ext>
            </a:extLst>
          </p:cNvPr>
          <p:cNvSpPr txBox="1"/>
          <p:nvPr/>
        </p:nvSpPr>
        <p:spPr>
          <a:xfrm>
            <a:off x="278263" y="418101"/>
            <a:ext cx="7909312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4000" b="1" dirty="0">
                <a:solidFill>
                  <a:srgbClr val="000000"/>
                </a:solidFill>
                <a:latin typeface="Century Gothic" pitchFamily="34" charset="0"/>
                <a:cs typeface="Arial"/>
              </a:rPr>
              <a:t>Η Φύση της Επιστήμης</a:t>
            </a:r>
            <a:endParaRPr lang="en-US" sz="4000" b="1" dirty="0">
              <a:solidFill>
                <a:srgbClr val="000000"/>
              </a:solidFill>
              <a:latin typeface="Century Gothic" pitchFamily="34" charset="0"/>
              <a:cs typeface="Arial"/>
            </a:endParaRPr>
          </a:p>
          <a:p>
            <a:r>
              <a:rPr lang="el-GR" sz="2800" dirty="0">
                <a:solidFill>
                  <a:srgbClr val="000000"/>
                </a:solidFill>
                <a:latin typeface="Century Gothic" pitchFamily="34" charset="0"/>
              </a:rPr>
              <a:t>Εύρεση Μοτίβων</a:t>
            </a:r>
            <a:endParaRPr lang="en-US" sz="2800" dirty="0">
              <a:solidFill>
                <a:srgbClr val="000000"/>
              </a:solidFill>
              <a:latin typeface="Century Gothic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792728" y="4491234"/>
            <a:ext cx="5228791" cy="913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 fontAlgn="base">
              <a:spcBef>
                <a:spcPct val="0"/>
              </a:spcBef>
              <a:spcAft>
                <a:spcPct val="0"/>
              </a:spcAft>
            </a:pPr>
            <a:r>
              <a:rPr lang="en-US" sz="2667" kern="0" dirty="0">
                <a:solidFill>
                  <a:srgbClr val="000000"/>
                </a:solidFill>
                <a:latin typeface="Century Gothic" panose="020B0502020202020204" pitchFamily="34" charset="0"/>
                <a:cs typeface="Century Gothic"/>
              </a:rPr>
              <a:t>CERN Greek National Teacher Program 202</a:t>
            </a:r>
            <a:r>
              <a:rPr lang="el-GR" sz="2667" kern="0" dirty="0">
                <a:solidFill>
                  <a:srgbClr val="000000"/>
                </a:solidFill>
                <a:latin typeface="Century Gothic" panose="020B0502020202020204" pitchFamily="34" charset="0"/>
                <a:cs typeface="Century Gothic"/>
              </a:rPr>
              <a:t>4</a:t>
            </a:r>
            <a:endParaRPr lang="en-US" sz="2667" kern="0" dirty="0">
              <a:solidFill>
                <a:srgbClr val="000000"/>
              </a:solidFill>
              <a:latin typeface="Century Gothic" panose="020B0502020202020204" pitchFamily="34" charset="0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541592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23D19C-2392-40DF-871E-F961ABFAB509}"/>
              </a:ext>
            </a:extLst>
          </p:cNvPr>
          <p:cNvSpPr txBox="1">
            <a:spLocks/>
          </p:cNvSpPr>
          <p:nvPr/>
        </p:nvSpPr>
        <p:spPr>
          <a:xfrm>
            <a:off x="247124" y="148727"/>
            <a:ext cx="11305349" cy="787521"/>
          </a:xfrm>
          <a:prstGeom prst="rect">
            <a:avLst/>
          </a:prstGeom>
        </p:spPr>
        <p:txBody>
          <a:bodyPr>
            <a:normAutofit/>
          </a:bodyPr>
          <a:lstStyle>
            <a:lvl1pPr marL="457189" indent="-457189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§"/>
              <a:defRPr sz="3200">
                <a:solidFill>
                  <a:srgbClr val="000000"/>
                </a:solidFill>
                <a:latin typeface="Century Gothic"/>
                <a:ea typeface="+mn-ea"/>
                <a:cs typeface="Century Gothic"/>
              </a:defRPr>
            </a:lvl1pPr>
            <a:lvl2pPr marL="990575" indent="-38099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§"/>
              <a:defRPr sz="2667">
                <a:solidFill>
                  <a:srgbClr val="000000"/>
                </a:solidFill>
                <a:latin typeface="Century Gothic"/>
                <a:ea typeface="+mn-ea"/>
                <a:cs typeface="Century Gothic"/>
              </a:defRPr>
            </a:lvl2pPr>
            <a:lvl3pPr marL="1523962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§"/>
              <a:defRPr sz="2400">
                <a:solidFill>
                  <a:srgbClr val="000000"/>
                </a:solidFill>
                <a:latin typeface="Century Gothic"/>
                <a:ea typeface="+mn-ea"/>
                <a:cs typeface="Century Gothic"/>
              </a:defRPr>
            </a:lvl3pPr>
            <a:lvl4pPr marL="2133547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§"/>
              <a:defRPr sz="2133">
                <a:solidFill>
                  <a:srgbClr val="000000"/>
                </a:solidFill>
                <a:latin typeface="Century Gothic"/>
                <a:ea typeface="+mn-ea"/>
                <a:cs typeface="Century Gothic"/>
              </a:defRPr>
            </a:lvl4pPr>
            <a:lvl5pPr marL="2743131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§"/>
              <a:defRPr sz="1867">
                <a:solidFill>
                  <a:srgbClr val="000000"/>
                </a:solidFill>
                <a:latin typeface="Century Gothic"/>
                <a:ea typeface="+mn-ea"/>
                <a:cs typeface="Century Gothic"/>
              </a:defRPr>
            </a:lvl5pPr>
            <a:lvl6pPr marL="3352716" indent="-304792" algn="l" rtl="0" fontAlgn="base">
              <a:spcBef>
                <a:spcPct val="20000"/>
              </a:spcBef>
              <a:spcAft>
                <a:spcPct val="0"/>
              </a:spcAft>
              <a:buFont typeface="Wingdings" pitchFamily="16" charset="2"/>
              <a:buChar char="§"/>
              <a:defRPr sz="2133">
                <a:solidFill>
                  <a:schemeClr val="tx1"/>
                </a:solidFill>
                <a:latin typeface="+mn-lt"/>
                <a:ea typeface="+mn-ea"/>
              </a:defRPr>
            </a:lvl6pPr>
            <a:lvl7pPr marL="3962301" indent="-304792" algn="l" rtl="0" fontAlgn="base">
              <a:spcBef>
                <a:spcPct val="20000"/>
              </a:spcBef>
              <a:spcAft>
                <a:spcPct val="0"/>
              </a:spcAft>
              <a:buFont typeface="Wingdings" pitchFamily="16" charset="2"/>
              <a:buChar char="§"/>
              <a:defRPr sz="2133">
                <a:solidFill>
                  <a:schemeClr val="tx1"/>
                </a:solidFill>
                <a:latin typeface="+mn-lt"/>
                <a:ea typeface="+mn-ea"/>
              </a:defRPr>
            </a:lvl7pPr>
            <a:lvl8pPr marL="4571886" indent="-304792" algn="l" rtl="0" fontAlgn="base">
              <a:spcBef>
                <a:spcPct val="20000"/>
              </a:spcBef>
              <a:spcAft>
                <a:spcPct val="0"/>
              </a:spcAft>
              <a:buFont typeface="Wingdings" pitchFamily="16" charset="2"/>
              <a:buChar char="§"/>
              <a:defRPr sz="2133">
                <a:solidFill>
                  <a:schemeClr val="tx1"/>
                </a:solidFill>
                <a:latin typeface="+mn-lt"/>
                <a:ea typeface="+mn-ea"/>
              </a:defRPr>
            </a:lvl8pPr>
            <a:lvl9pPr marL="5181470" indent="-304792" algn="l" rtl="0" fontAlgn="base">
              <a:spcBef>
                <a:spcPct val="20000"/>
              </a:spcBef>
              <a:spcAft>
                <a:spcPct val="0"/>
              </a:spcAft>
              <a:buFont typeface="Wingdings" pitchFamily="16" charset="2"/>
              <a:buChar char="§"/>
              <a:defRPr sz="2133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charset="0"/>
              <a:buNone/>
              <a:tabLst/>
              <a:defRPr/>
            </a:pPr>
            <a:r>
              <a:rPr lang="el-GR" sz="3600" kern="0" dirty="0">
                <a:latin typeface="Century Gothic" pitchFamily="34" charset="0"/>
              </a:rPr>
              <a:t>Δοκιμάστε να τα τακτοποιήσετε κατά μάζα.</a:t>
            </a:r>
            <a:endParaRPr kumimoji="0" lang="en-CA" sz="3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 pitchFamily="34" charset="0"/>
            </a:endParaRPr>
          </a:p>
        </p:txBody>
      </p:sp>
      <p:graphicFrame>
        <p:nvGraphicFramePr>
          <p:cNvPr id="18" name="Table 17"/>
          <p:cNvGraphicFramePr>
            <a:graphicFrameLocks noGrp="1"/>
          </p:cNvGraphicFramePr>
          <p:nvPr/>
        </p:nvGraphicFramePr>
        <p:xfrm>
          <a:off x="4164158" y="1009376"/>
          <a:ext cx="1051878" cy="1308101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051878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0810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 kern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Cavolini"/>
                        </a:rPr>
                        <a:t>Πυρίτιο</a:t>
                      </a:r>
                      <a:endParaRPr lang="en-US" sz="14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Cavolini"/>
                        </a:rPr>
                        <a:t> 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Cavolini"/>
                        </a:rPr>
                        <a:t>Si</a:t>
                      </a:r>
                      <a:endParaRPr lang="en-US" sz="200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Cavolini"/>
                        </a:rPr>
                        <a:t> 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Cavolini"/>
                        </a:rPr>
                        <a:t> = 28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Cavolini"/>
                        </a:rPr>
                        <a:t> 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Cavolini"/>
                        </a:rPr>
                        <a:t>: 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Cavolini"/>
                        </a:rPr>
                        <a:t>RO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Cavolini"/>
                        </a:rPr>
                        <a:t>2</a:t>
                      </a:r>
                      <a:endParaRPr lang="en-US" sz="110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Cavolini"/>
                        </a:rPr>
                        <a:t> 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Cavolini"/>
                        </a:rPr>
                        <a:t>: </a:t>
                      </a:r>
                      <a:r>
                        <a:rPr lang="en-US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Cavolini"/>
                        </a:rPr>
                        <a:t>RH</a:t>
                      </a:r>
                      <a:r>
                        <a:rPr lang="el-GR" sz="1050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Cavolini"/>
                        </a:rPr>
                        <a:t>4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/>
        </p:nvGraphicFramePr>
        <p:xfrm>
          <a:off x="1543013" y="1004749"/>
          <a:ext cx="1061402" cy="1317356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061402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17356">
                <a:tc>
                  <a:txBody>
                    <a:bodyPr/>
                    <a:lstStyle/>
                    <a:p>
                      <a:pPr algn="ctr"/>
                      <a:r>
                        <a:rPr lang="el-GR" sz="1400" b="1" kern="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+mn-cs"/>
                        </a:rPr>
                        <a:t>Τιτάνιο</a:t>
                      </a:r>
                      <a:endParaRPr lang="en-US" sz="1400" b="1" kern="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el-GR" sz="10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800" b="1" kern="120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1600" b="1" kern="1200" dirty="0" err="1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+mn-cs"/>
                        </a:rPr>
                        <a:t>Ti</a:t>
                      </a:r>
                      <a:endParaRPr lang="en-US" sz="1600" b="1" kern="120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el-GR" sz="10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800" b="1" kern="120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el-GR" sz="300" b="1" i="1" kern="120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l-GR" sz="800" b="1" i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80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l-GR" sz="105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= 48</a:t>
                      </a:r>
                      <a:endParaRPr lang="en-US" sz="800" b="1" kern="120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l-GR" sz="40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800" b="1" kern="120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l-GR" sz="800" b="1" i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105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+mn-cs"/>
                        </a:rPr>
                        <a:t>: </a:t>
                      </a:r>
                      <a:r>
                        <a:rPr lang="en-US" sz="105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+mn-cs"/>
                        </a:rPr>
                        <a:t>RO</a:t>
                      </a:r>
                      <a:r>
                        <a:rPr lang="el-GR" sz="1050" b="1" kern="1200" baseline="-250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+mn-cs"/>
                        </a:rPr>
                        <a:t>2</a:t>
                      </a:r>
                      <a:endParaRPr lang="en-US" sz="1100" b="1" kern="120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l-GR" sz="40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800" b="1" kern="120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l-GR" sz="800" b="1" i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n-US" sz="105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RH</a:t>
                      </a:r>
                      <a:r>
                        <a:rPr lang="en-US" sz="1050" b="1" kern="1200" baseline="-250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-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/>
        </p:nvGraphicFramePr>
        <p:xfrm>
          <a:off x="5311293" y="1004749"/>
          <a:ext cx="1164703" cy="1312728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164703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1272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 kern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Βόριο</a:t>
                      </a:r>
                      <a:endParaRPr lang="en-US" sz="14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9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B</a:t>
                      </a:r>
                      <a:endParaRPr lang="en-US" sz="200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9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8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= 11</a:t>
                      </a:r>
                      <a:endParaRPr lang="en-US" sz="110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9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: 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R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2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O</a:t>
                      </a:r>
                      <a:r>
                        <a:rPr lang="el-GR" sz="110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3</a:t>
                      </a:r>
                      <a:endParaRPr lang="en-US" sz="120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9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l-GR" sz="11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--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21" name="Table 20"/>
          <p:cNvGraphicFramePr>
            <a:graphicFrameLocks noGrp="1"/>
          </p:cNvGraphicFramePr>
          <p:nvPr/>
        </p:nvGraphicFramePr>
        <p:xfrm>
          <a:off x="6686651" y="1006558"/>
          <a:ext cx="1193092" cy="1317356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193092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1735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 kern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Χλώριο</a:t>
                      </a:r>
                      <a:endParaRPr lang="en-US" sz="14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9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Cl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9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8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= 35.5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9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8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: 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R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2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O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7</a:t>
                      </a:r>
                      <a:endParaRPr lang="el-GR" sz="105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l-GR" sz="4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n-US" sz="8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en-US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RH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/>
        </p:nvGraphicFramePr>
        <p:xfrm>
          <a:off x="310131" y="1010728"/>
          <a:ext cx="1061402" cy="1317356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061402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1735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kern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Ασβέστιο</a:t>
                      </a:r>
                      <a:endParaRPr lang="en-US" sz="600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6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Ca</a:t>
                      </a:r>
                      <a:endParaRPr lang="en-US" sz="6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Ατομική μάζα 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= 40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4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Οξείδιο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: </a:t>
                      </a:r>
                      <a:r>
                        <a:rPr lang="en-CA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RO</a:t>
                      </a:r>
                      <a:endParaRPr lang="en-US" sz="6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4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Υδρίδιο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: --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1388517"/>
              </p:ext>
            </p:extLst>
          </p:nvPr>
        </p:nvGraphicFramePr>
        <p:xfrm>
          <a:off x="1661874" y="2582608"/>
          <a:ext cx="1051878" cy="1317356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051878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1735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 ker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Μαγνήσιο</a:t>
                      </a:r>
                      <a:endParaRPr lang="en-US" sz="14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Mg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8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= 24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: 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RO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--</a:t>
                      </a:r>
                      <a:endParaRPr lang="en-US" sz="60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24" name="Table 23"/>
          <p:cNvGraphicFramePr>
            <a:graphicFrameLocks noGrp="1"/>
          </p:cNvGraphicFramePr>
          <p:nvPr/>
        </p:nvGraphicFramePr>
        <p:xfrm>
          <a:off x="8140071" y="1004750"/>
          <a:ext cx="1051878" cy="1312728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051878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1272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l-GR" sz="2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Dreaming Outloud Pro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 kern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Dreaming Outloud Pro"/>
                        </a:rPr>
                        <a:t>Μαγγάνιο</a:t>
                      </a:r>
                      <a:endParaRPr lang="en-US" sz="14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Dreaming Outloud Pro"/>
                        </a:rPr>
                        <a:t> </a:t>
                      </a:r>
                      <a:endParaRPr lang="en-US" sz="9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err="1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Dreaming Outloud Pro"/>
                        </a:rPr>
                        <a:t>Mn</a:t>
                      </a:r>
                      <a:endParaRPr lang="el-GR" sz="160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Dreaming Outloud Pro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l-GR" sz="30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Dreaming Outloud Pro"/>
                        </a:rPr>
                        <a:t> </a:t>
                      </a:r>
                      <a:endParaRPr lang="en-US" sz="9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8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l-GR" sz="8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Dreaming Outloud Pro"/>
                        </a:rPr>
                        <a:t>= 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Dreaming Outloud Pro"/>
                        </a:rPr>
                        <a:t>55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Dreaming Outloud Pro"/>
                        </a:rPr>
                        <a:t> </a:t>
                      </a:r>
                      <a:endParaRPr lang="en-US" sz="9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10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Dreaming Outloud Pro"/>
                        </a:rPr>
                        <a:t>: 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Dreaming Outloud Pro"/>
                        </a:rPr>
                        <a:t>R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Dreaming Outloud Pro"/>
                        </a:rPr>
                        <a:t>2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Dreaming Outloud Pro"/>
                        </a:rPr>
                        <a:t>O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Dreaming Outloud Pro"/>
                        </a:rPr>
                        <a:t>7</a:t>
                      </a:r>
                      <a:endParaRPr lang="en-US" sz="120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Dreaming Outloud Pro"/>
                        </a:rPr>
                        <a:t> </a:t>
                      </a:r>
                      <a:endParaRPr lang="en-US" sz="9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n-US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Dreaming Outloud Pro"/>
                        </a:rPr>
                        <a:t>: RH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25" name="Table 24"/>
          <p:cNvGraphicFramePr>
            <a:graphicFrameLocks noGrp="1"/>
          </p:cNvGraphicFramePr>
          <p:nvPr/>
        </p:nvGraphicFramePr>
        <p:xfrm>
          <a:off x="2798860" y="1004749"/>
          <a:ext cx="1171837" cy="1317356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171837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17356">
                <a:tc>
                  <a:txBody>
                    <a:bodyPr/>
                    <a:lstStyle/>
                    <a:p>
                      <a:pPr algn="ctr"/>
                      <a:r>
                        <a:rPr lang="el-GR" sz="1400" b="1" kern="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+mn-cs"/>
                        </a:rPr>
                        <a:t>Χρώμιο</a:t>
                      </a:r>
                      <a:endParaRPr lang="en-US" sz="1400" b="1" kern="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l-GR" sz="10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900" b="1" kern="120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160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+mn-cs"/>
                        </a:rPr>
                        <a:t>Cr</a:t>
                      </a:r>
                      <a:endParaRPr lang="el-GR" sz="1600" b="1" kern="120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  <a:p>
                      <a:pPr algn="ctr"/>
                      <a:endParaRPr lang="en-US" sz="400" b="1" kern="120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l-GR" sz="10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900" b="1" kern="120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l-GR" sz="800" b="1" i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80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l-GR" sz="105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= </a:t>
                      </a:r>
                      <a:r>
                        <a:rPr lang="el-GR" sz="110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52</a:t>
                      </a:r>
                      <a:endParaRPr lang="en-US" sz="900" b="1" kern="120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l-GR" sz="30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900" b="1" kern="120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l-GR" sz="800" b="1" i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110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+mn-cs"/>
                        </a:rPr>
                        <a:t>: </a:t>
                      </a:r>
                      <a:r>
                        <a:rPr lang="en-US" sz="105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+mn-cs"/>
                        </a:rPr>
                        <a:t>RO</a:t>
                      </a:r>
                      <a:r>
                        <a:rPr lang="el-GR" sz="1100" b="1" kern="1200" baseline="-250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+mn-cs"/>
                        </a:rPr>
                        <a:t>3</a:t>
                      </a:r>
                      <a:endParaRPr lang="en-US" sz="1200" b="1" kern="120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l-GR" sz="30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900" b="1" kern="120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l-GR" sz="800" b="1" i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n-US" sz="110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en-US" sz="105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RH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26" name="Table 25"/>
          <p:cNvGraphicFramePr>
            <a:graphicFrameLocks noGrp="1"/>
          </p:cNvGraphicFramePr>
          <p:nvPr/>
        </p:nvGraphicFramePr>
        <p:xfrm>
          <a:off x="326527" y="2585515"/>
          <a:ext cx="1061402" cy="1317356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061402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1735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 kern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Θείο</a:t>
                      </a:r>
                      <a:endParaRPr lang="en-US" sz="14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S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8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= 32</a:t>
                      </a:r>
                      <a:endParaRPr lang="en-US" sz="105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: 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RO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3</a:t>
                      </a:r>
                      <a:endParaRPr lang="en-US" sz="105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l-GR" sz="8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el-GR" sz="14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RH</a:t>
                      </a:r>
                      <a:r>
                        <a:rPr lang="el-GR" sz="1050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05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9286980"/>
              </p:ext>
            </p:extLst>
          </p:nvPr>
        </p:nvGraphicFramePr>
        <p:xfrm>
          <a:off x="9433874" y="1010728"/>
          <a:ext cx="1097280" cy="1317356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097280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1735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 kern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Βανάδιο</a:t>
                      </a:r>
                      <a:endParaRPr lang="en-US" sz="14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9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V</a:t>
                      </a:r>
                      <a:endParaRPr lang="en-US" sz="240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9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8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= 51</a:t>
                      </a:r>
                      <a:endParaRPr lang="en-US" sz="9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9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: 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R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2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O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3</a:t>
                      </a:r>
                      <a:endParaRPr lang="en-US" sz="120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9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n-US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RH</a:t>
                      </a:r>
                      <a:r>
                        <a:rPr lang="en-US" sz="1050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28" name="Table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8247813"/>
              </p:ext>
            </p:extLst>
          </p:nvPr>
        </p:nvGraphicFramePr>
        <p:xfrm>
          <a:off x="10801809" y="1004749"/>
          <a:ext cx="1137364" cy="1281830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137364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28183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 kern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Φθόριο</a:t>
                      </a:r>
                      <a:endParaRPr lang="en-US" sz="14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2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F</a:t>
                      </a:r>
                      <a:endParaRPr lang="en-US" sz="240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2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1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= 19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2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10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: </a:t>
                      </a:r>
                      <a:r>
                        <a:rPr lang="en-US" sz="10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R</a:t>
                      </a:r>
                      <a:r>
                        <a:rPr lang="el-GR" sz="100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2</a:t>
                      </a:r>
                      <a:r>
                        <a:rPr lang="en-US" sz="10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O</a:t>
                      </a:r>
                      <a:r>
                        <a:rPr lang="el-GR" sz="100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7</a:t>
                      </a:r>
                      <a:endParaRPr lang="el-GR" sz="1100" b="1" baseline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l-GR" sz="300" dirty="0">
                        <a:latin typeface="Century Gothic" panose="020B0502020202020204" pitchFamily="34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l-GR" sz="1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en-US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RH</a:t>
                      </a:r>
                      <a:endParaRPr lang="en-US" sz="10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29" name="Table 28"/>
          <p:cNvGraphicFramePr>
            <a:graphicFrameLocks noGrp="1"/>
          </p:cNvGraphicFramePr>
          <p:nvPr/>
        </p:nvGraphicFramePr>
        <p:xfrm>
          <a:off x="5584267" y="2582608"/>
          <a:ext cx="1051878" cy="1317356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051878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1735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 kern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Φώσφορο</a:t>
                      </a:r>
                      <a:endParaRPr lang="en-US" sz="14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P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8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= 31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: 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R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2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O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3</a:t>
                      </a:r>
                      <a:endParaRPr lang="en-US" sz="105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l-GR" sz="7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en-US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RH</a:t>
                      </a:r>
                      <a:r>
                        <a:rPr lang="el-GR" sz="1050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6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30" name="Table 29"/>
          <p:cNvGraphicFramePr>
            <a:graphicFrameLocks noGrp="1"/>
          </p:cNvGraphicFramePr>
          <p:nvPr/>
        </p:nvGraphicFramePr>
        <p:xfrm>
          <a:off x="6879863" y="2582608"/>
          <a:ext cx="1051878" cy="1317356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051878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1735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 kern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Υδρογόνο</a:t>
                      </a:r>
                      <a:endParaRPr lang="en-US" sz="14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H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8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= 1</a:t>
                      </a:r>
                      <a:endParaRPr lang="en-US" sz="105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: 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R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2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O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n-US" sz="7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en-US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--</a:t>
                      </a:r>
                      <a:endParaRPr lang="en-US" sz="6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31" name="Table 30"/>
          <p:cNvGraphicFramePr>
            <a:graphicFrameLocks noGrp="1"/>
          </p:cNvGraphicFramePr>
          <p:nvPr/>
        </p:nvGraphicFramePr>
        <p:xfrm>
          <a:off x="4295711" y="4152175"/>
          <a:ext cx="1051878" cy="1317356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051878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1735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 kern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Σκάνδιο</a:t>
                      </a:r>
                      <a:endParaRPr lang="en-US" sz="14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err="1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Sc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8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= 45</a:t>
                      </a:r>
                      <a:endParaRPr lang="en-US" sz="105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: 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R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2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O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3</a:t>
                      </a:r>
                      <a:endParaRPr lang="en-US" sz="105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l-GR" sz="7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32" name="Table 31"/>
          <p:cNvGraphicFramePr>
            <a:graphicFrameLocks noGrp="1"/>
          </p:cNvGraphicFramePr>
          <p:nvPr/>
        </p:nvGraphicFramePr>
        <p:xfrm>
          <a:off x="4277802" y="2582608"/>
          <a:ext cx="1062747" cy="1317356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062747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1735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 kern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Άζωτο</a:t>
                      </a:r>
                      <a:endParaRPr lang="en-US" sz="14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N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8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= 14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: 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R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2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O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3</a:t>
                      </a:r>
                      <a:endParaRPr lang="en-US" sz="105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n-US" sz="7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en-US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RH</a:t>
                      </a:r>
                      <a:r>
                        <a:rPr lang="en-US" sz="1050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6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33" name="Table 32"/>
          <p:cNvGraphicFramePr>
            <a:graphicFrameLocks noGrp="1"/>
          </p:cNvGraphicFramePr>
          <p:nvPr/>
        </p:nvGraphicFramePr>
        <p:xfrm>
          <a:off x="8188377" y="2582608"/>
          <a:ext cx="1051878" cy="1317356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051878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1735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 kern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Λίθιο</a:t>
                      </a:r>
                      <a:endParaRPr lang="en-US" sz="14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Li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8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= 7</a:t>
                      </a:r>
                      <a:endParaRPr lang="en-US" sz="105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: 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R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2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O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l-GR" sz="7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--</a:t>
                      </a:r>
                      <a:endParaRPr lang="en-US" sz="6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34" name="Table 33"/>
          <p:cNvGraphicFramePr>
            <a:graphicFrameLocks noGrp="1"/>
          </p:cNvGraphicFramePr>
          <p:nvPr/>
        </p:nvGraphicFramePr>
        <p:xfrm>
          <a:off x="5603725" y="4152175"/>
          <a:ext cx="1051878" cy="1317356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051878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1735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 kern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Έκα-Βόριο</a:t>
                      </a:r>
                      <a:endParaRPr lang="en-US" sz="14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6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7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8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= 44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: 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R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2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O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3</a:t>
                      </a:r>
                      <a:endParaRPr lang="en-US" sz="105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--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35" name="Table 34"/>
          <p:cNvGraphicFramePr>
            <a:graphicFrameLocks noGrp="1"/>
          </p:cNvGraphicFramePr>
          <p:nvPr/>
        </p:nvGraphicFramePr>
        <p:xfrm>
          <a:off x="2987697" y="4164259"/>
          <a:ext cx="1051878" cy="1305272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051878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0527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 kern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Οξυγόνο</a:t>
                      </a:r>
                      <a:endParaRPr lang="en-US" sz="14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O</a:t>
                      </a:r>
                      <a:endParaRPr lang="en-US" sz="180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8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= 16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: 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RO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3</a:t>
                      </a:r>
                      <a:endParaRPr lang="en-US" sz="105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en-US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RH</a:t>
                      </a:r>
                      <a:r>
                        <a:rPr lang="el-GR" sz="1050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36" name="Table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1506588"/>
              </p:ext>
            </p:extLst>
          </p:nvPr>
        </p:nvGraphicFramePr>
        <p:xfrm>
          <a:off x="1661874" y="4158217"/>
          <a:ext cx="1099502" cy="1317356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099502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1735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 kern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Βηρύλλιο</a:t>
                      </a:r>
                      <a:endParaRPr lang="en-US" sz="12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Be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8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= 9.4</a:t>
                      </a:r>
                      <a:endParaRPr lang="en-US" sz="105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: 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RO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n-US" sz="7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en-US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37" name="Table 36"/>
          <p:cNvGraphicFramePr>
            <a:graphicFrameLocks noGrp="1"/>
          </p:cNvGraphicFramePr>
          <p:nvPr/>
        </p:nvGraphicFramePr>
        <p:xfrm>
          <a:off x="319655" y="4158217"/>
          <a:ext cx="1153174" cy="1317356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153174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1735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l-GR" sz="3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 kern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Άνθρακας</a:t>
                      </a:r>
                      <a:endParaRPr lang="en-US" sz="14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4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C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4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8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l-GR" sz="11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= 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12</a:t>
                      </a:r>
                      <a:endParaRPr lang="en-US" sz="110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4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11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: </a:t>
                      </a:r>
                      <a:r>
                        <a:rPr lang="en-US" sz="11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RO</a:t>
                      </a:r>
                      <a:r>
                        <a:rPr lang="el-GR" sz="110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2</a:t>
                      </a:r>
                      <a:endParaRPr lang="en-US" sz="110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4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l-GR" sz="8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en-US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RH</a:t>
                      </a:r>
                      <a:r>
                        <a:rPr lang="el-GR" sz="1050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39" name="Table 38"/>
          <p:cNvGraphicFramePr>
            <a:graphicFrameLocks noGrp="1"/>
          </p:cNvGraphicFramePr>
          <p:nvPr/>
        </p:nvGraphicFramePr>
        <p:xfrm>
          <a:off x="9524372" y="2582608"/>
          <a:ext cx="1051878" cy="1317356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051878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1735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 kern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Νάτριο</a:t>
                      </a:r>
                      <a:endParaRPr lang="en-US" sz="14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Na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8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= 23</a:t>
                      </a:r>
                      <a:endParaRPr lang="en-US" sz="105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: 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R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2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O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l-GR" sz="7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6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40" name="Table 39"/>
          <p:cNvGraphicFramePr>
            <a:graphicFrameLocks noGrp="1"/>
          </p:cNvGraphicFramePr>
          <p:nvPr/>
        </p:nvGraphicFramePr>
        <p:xfrm>
          <a:off x="10853530" y="2582608"/>
          <a:ext cx="1042900" cy="1317356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042900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1735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 kern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Κάλιο</a:t>
                      </a:r>
                      <a:endParaRPr lang="en-US" sz="14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i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K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8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= 39</a:t>
                      </a:r>
                      <a:endParaRPr lang="en-US" sz="105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: 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R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2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O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l-GR" sz="7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41" name="Table 40"/>
          <p:cNvGraphicFramePr>
            <a:graphicFrameLocks noGrp="1"/>
          </p:cNvGraphicFramePr>
          <p:nvPr/>
        </p:nvGraphicFramePr>
        <p:xfrm>
          <a:off x="2914922" y="2582608"/>
          <a:ext cx="1197428" cy="1317356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197428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1735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l-GR" sz="1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 kern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Αργίλιο</a:t>
                      </a:r>
                      <a:endParaRPr lang="en-US" sz="14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Al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8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= 27.3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: 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R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2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O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3</a:t>
                      </a:r>
                      <a:endParaRPr lang="en-US" sz="105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l-GR" sz="7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6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7616151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21D48D6-7456-3FA7-3EC7-4223DC94D6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8970" y="3615997"/>
            <a:ext cx="1126615" cy="1260000"/>
          </a:xfrm>
          <a:prstGeom prst="rect">
            <a:avLst/>
          </a:prstGeom>
          <a:ln>
            <a:solidFill>
              <a:schemeClr val="bg1"/>
            </a:solidFill>
            <a:extLst>
              <a:ext uri="{C807C97D-BFC1-408E-A445-0C87EB9F89A2}">
                <ask:lineSketchStyleProps xmlns:ask="http://schemas.microsoft.com/office/drawing/2018/sketchyshapes" sd="3159324562">
                  <a:custGeom>
                    <a:avLst/>
                    <a:gdLst>
                      <a:gd name="connsiteX0" fmla="*/ 0 w 1126615"/>
                      <a:gd name="connsiteY0" fmla="*/ 0 h 1260000"/>
                      <a:gd name="connsiteX1" fmla="*/ 540775 w 1126615"/>
                      <a:gd name="connsiteY1" fmla="*/ 0 h 1260000"/>
                      <a:gd name="connsiteX2" fmla="*/ 1126615 w 1126615"/>
                      <a:gd name="connsiteY2" fmla="*/ 0 h 1260000"/>
                      <a:gd name="connsiteX3" fmla="*/ 1126615 w 1126615"/>
                      <a:gd name="connsiteY3" fmla="*/ 592200 h 1260000"/>
                      <a:gd name="connsiteX4" fmla="*/ 1126615 w 1126615"/>
                      <a:gd name="connsiteY4" fmla="*/ 1260000 h 1260000"/>
                      <a:gd name="connsiteX5" fmla="*/ 574574 w 1126615"/>
                      <a:gd name="connsiteY5" fmla="*/ 1260000 h 1260000"/>
                      <a:gd name="connsiteX6" fmla="*/ 0 w 1126615"/>
                      <a:gd name="connsiteY6" fmla="*/ 1260000 h 1260000"/>
                      <a:gd name="connsiteX7" fmla="*/ 0 w 1126615"/>
                      <a:gd name="connsiteY7" fmla="*/ 617400 h 1260000"/>
                      <a:gd name="connsiteX8" fmla="*/ 0 w 1126615"/>
                      <a:gd name="connsiteY8" fmla="*/ 0 h 1260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26615" h="1260000" fill="none" extrusionOk="0">
                        <a:moveTo>
                          <a:pt x="0" y="0"/>
                        </a:moveTo>
                        <a:cubicBezTo>
                          <a:pt x="227416" y="1024"/>
                          <a:pt x="278512" y="-13459"/>
                          <a:pt x="540775" y="0"/>
                        </a:cubicBezTo>
                        <a:cubicBezTo>
                          <a:pt x="803038" y="13459"/>
                          <a:pt x="937042" y="12406"/>
                          <a:pt x="1126615" y="0"/>
                        </a:cubicBezTo>
                        <a:cubicBezTo>
                          <a:pt x="1130068" y="292916"/>
                          <a:pt x="1115600" y="300581"/>
                          <a:pt x="1126615" y="592200"/>
                        </a:cubicBezTo>
                        <a:cubicBezTo>
                          <a:pt x="1137630" y="883819"/>
                          <a:pt x="1140975" y="1036690"/>
                          <a:pt x="1126615" y="1260000"/>
                        </a:cubicBezTo>
                        <a:cubicBezTo>
                          <a:pt x="991708" y="1262538"/>
                          <a:pt x="735068" y="1277324"/>
                          <a:pt x="574574" y="1260000"/>
                        </a:cubicBezTo>
                        <a:cubicBezTo>
                          <a:pt x="414080" y="1242676"/>
                          <a:pt x="129608" y="1278740"/>
                          <a:pt x="0" y="1260000"/>
                        </a:cubicBezTo>
                        <a:cubicBezTo>
                          <a:pt x="-26641" y="1011871"/>
                          <a:pt x="21000" y="868485"/>
                          <a:pt x="0" y="617400"/>
                        </a:cubicBezTo>
                        <a:cubicBezTo>
                          <a:pt x="-21000" y="366315"/>
                          <a:pt x="-27433" y="290396"/>
                          <a:pt x="0" y="0"/>
                        </a:cubicBezTo>
                        <a:close/>
                      </a:path>
                      <a:path w="1126615" h="1260000" stroke="0" extrusionOk="0">
                        <a:moveTo>
                          <a:pt x="0" y="0"/>
                        </a:moveTo>
                        <a:cubicBezTo>
                          <a:pt x="159580" y="6770"/>
                          <a:pt x="441063" y="20424"/>
                          <a:pt x="574574" y="0"/>
                        </a:cubicBezTo>
                        <a:cubicBezTo>
                          <a:pt x="708085" y="-20424"/>
                          <a:pt x="973329" y="-18719"/>
                          <a:pt x="1126615" y="0"/>
                        </a:cubicBezTo>
                        <a:cubicBezTo>
                          <a:pt x="1151259" y="278522"/>
                          <a:pt x="1133318" y="339319"/>
                          <a:pt x="1126615" y="592200"/>
                        </a:cubicBezTo>
                        <a:cubicBezTo>
                          <a:pt x="1119912" y="845081"/>
                          <a:pt x="1098180" y="1034213"/>
                          <a:pt x="1126615" y="1260000"/>
                        </a:cubicBezTo>
                        <a:cubicBezTo>
                          <a:pt x="945177" y="1283113"/>
                          <a:pt x="711883" y="1269049"/>
                          <a:pt x="552041" y="1260000"/>
                        </a:cubicBezTo>
                        <a:cubicBezTo>
                          <a:pt x="392199" y="1250951"/>
                          <a:pt x="119781" y="1235485"/>
                          <a:pt x="0" y="1260000"/>
                        </a:cubicBezTo>
                        <a:cubicBezTo>
                          <a:pt x="-567" y="1102499"/>
                          <a:pt x="-5777" y="913199"/>
                          <a:pt x="0" y="655200"/>
                        </a:cubicBezTo>
                        <a:cubicBezTo>
                          <a:pt x="5777" y="397201"/>
                          <a:pt x="6397" y="265449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4BC163B-83E0-D2AB-B729-529F6F15E3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25222" y="1307471"/>
            <a:ext cx="1134000" cy="1260000"/>
          </a:xfrm>
          <a:prstGeom prst="rect">
            <a:avLst/>
          </a:prstGeom>
          <a:ln>
            <a:solidFill>
              <a:schemeClr val="bg1"/>
            </a:solidFill>
            <a:extLst>
              <a:ext uri="{C807C97D-BFC1-408E-A445-0C87EB9F89A2}">
                <ask:lineSketchStyleProps xmlns:ask="http://schemas.microsoft.com/office/drawing/2018/sketchyshapes" sd="3606020895">
                  <a:custGeom>
                    <a:avLst/>
                    <a:gdLst>
                      <a:gd name="connsiteX0" fmla="*/ 0 w 1134000"/>
                      <a:gd name="connsiteY0" fmla="*/ 0 h 1260000"/>
                      <a:gd name="connsiteX1" fmla="*/ 578340 w 1134000"/>
                      <a:gd name="connsiteY1" fmla="*/ 0 h 1260000"/>
                      <a:gd name="connsiteX2" fmla="*/ 1134000 w 1134000"/>
                      <a:gd name="connsiteY2" fmla="*/ 0 h 1260000"/>
                      <a:gd name="connsiteX3" fmla="*/ 1134000 w 1134000"/>
                      <a:gd name="connsiteY3" fmla="*/ 604800 h 1260000"/>
                      <a:gd name="connsiteX4" fmla="*/ 1134000 w 1134000"/>
                      <a:gd name="connsiteY4" fmla="*/ 1260000 h 1260000"/>
                      <a:gd name="connsiteX5" fmla="*/ 544320 w 1134000"/>
                      <a:gd name="connsiteY5" fmla="*/ 1260000 h 1260000"/>
                      <a:gd name="connsiteX6" fmla="*/ 0 w 1134000"/>
                      <a:gd name="connsiteY6" fmla="*/ 1260000 h 1260000"/>
                      <a:gd name="connsiteX7" fmla="*/ 0 w 1134000"/>
                      <a:gd name="connsiteY7" fmla="*/ 630000 h 1260000"/>
                      <a:gd name="connsiteX8" fmla="*/ 0 w 1134000"/>
                      <a:gd name="connsiteY8" fmla="*/ 0 h 1260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34000" h="1260000" fill="none" extrusionOk="0">
                        <a:moveTo>
                          <a:pt x="0" y="0"/>
                        </a:moveTo>
                        <a:cubicBezTo>
                          <a:pt x="157514" y="13786"/>
                          <a:pt x="326936" y="-8279"/>
                          <a:pt x="578340" y="0"/>
                        </a:cubicBezTo>
                        <a:cubicBezTo>
                          <a:pt x="829744" y="8279"/>
                          <a:pt x="942743" y="-9482"/>
                          <a:pt x="1134000" y="0"/>
                        </a:cubicBezTo>
                        <a:cubicBezTo>
                          <a:pt x="1139532" y="302342"/>
                          <a:pt x="1143563" y="429790"/>
                          <a:pt x="1134000" y="604800"/>
                        </a:cubicBezTo>
                        <a:cubicBezTo>
                          <a:pt x="1124437" y="779810"/>
                          <a:pt x="1130874" y="948642"/>
                          <a:pt x="1134000" y="1260000"/>
                        </a:cubicBezTo>
                        <a:cubicBezTo>
                          <a:pt x="940796" y="1249574"/>
                          <a:pt x="680907" y="1268685"/>
                          <a:pt x="544320" y="1260000"/>
                        </a:cubicBezTo>
                        <a:cubicBezTo>
                          <a:pt x="407733" y="1251315"/>
                          <a:pt x="260810" y="1240250"/>
                          <a:pt x="0" y="1260000"/>
                        </a:cubicBezTo>
                        <a:cubicBezTo>
                          <a:pt x="-21357" y="1091588"/>
                          <a:pt x="-16015" y="856847"/>
                          <a:pt x="0" y="630000"/>
                        </a:cubicBezTo>
                        <a:cubicBezTo>
                          <a:pt x="16015" y="403153"/>
                          <a:pt x="30798" y="306579"/>
                          <a:pt x="0" y="0"/>
                        </a:cubicBezTo>
                        <a:close/>
                      </a:path>
                      <a:path w="1134000" h="1260000" stroke="0" extrusionOk="0">
                        <a:moveTo>
                          <a:pt x="0" y="0"/>
                        </a:moveTo>
                        <a:cubicBezTo>
                          <a:pt x="194918" y="-18841"/>
                          <a:pt x="364717" y="-10327"/>
                          <a:pt x="567000" y="0"/>
                        </a:cubicBezTo>
                        <a:cubicBezTo>
                          <a:pt x="769283" y="10327"/>
                          <a:pt x="856249" y="14405"/>
                          <a:pt x="1134000" y="0"/>
                        </a:cubicBezTo>
                        <a:cubicBezTo>
                          <a:pt x="1129519" y="258669"/>
                          <a:pt x="1149299" y="411136"/>
                          <a:pt x="1134000" y="592200"/>
                        </a:cubicBezTo>
                        <a:cubicBezTo>
                          <a:pt x="1118701" y="773264"/>
                          <a:pt x="1148524" y="1024436"/>
                          <a:pt x="1134000" y="1260000"/>
                        </a:cubicBezTo>
                        <a:cubicBezTo>
                          <a:pt x="937991" y="1238456"/>
                          <a:pt x="764152" y="1284563"/>
                          <a:pt x="544320" y="1260000"/>
                        </a:cubicBezTo>
                        <a:cubicBezTo>
                          <a:pt x="324488" y="1235437"/>
                          <a:pt x="209452" y="1283150"/>
                          <a:pt x="0" y="1260000"/>
                        </a:cubicBezTo>
                        <a:cubicBezTo>
                          <a:pt x="22796" y="987132"/>
                          <a:pt x="19174" y="804365"/>
                          <a:pt x="0" y="642600"/>
                        </a:cubicBezTo>
                        <a:cubicBezTo>
                          <a:pt x="-19174" y="480835"/>
                          <a:pt x="30520" y="274926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BA59E14-8B61-DE81-1F89-45601B50650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05198" y="1296838"/>
            <a:ext cx="1140335" cy="1260000"/>
          </a:xfrm>
          <a:prstGeom prst="rect">
            <a:avLst/>
          </a:prstGeom>
          <a:ln>
            <a:solidFill>
              <a:schemeClr val="bg1"/>
            </a:solidFill>
            <a:extLst>
              <a:ext uri="{C807C97D-BFC1-408E-A445-0C87EB9F89A2}">
                <ask:lineSketchStyleProps xmlns:ask="http://schemas.microsoft.com/office/drawing/2018/sketchyshapes" sd="3497680799">
                  <a:custGeom>
                    <a:avLst/>
                    <a:gdLst>
                      <a:gd name="connsiteX0" fmla="*/ 0 w 1140335"/>
                      <a:gd name="connsiteY0" fmla="*/ 0 h 1260000"/>
                      <a:gd name="connsiteX1" fmla="*/ 558764 w 1140335"/>
                      <a:gd name="connsiteY1" fmla="*/ 0 h 1260000"/>
                      <a:gd name="connsiteX2" fmla="*/ 1140335 w 1140335"/>
                      <a:gd name="connsiteY2" fmla="*/ 0 h 1260000"/>
                      <a:gd name="connsiteX3" fmla="*/ 1140335 w 1140335"/>
                      <a:gd name="connsiteY3" fmla="*/ 655200 h 1260000"/>
                      <a:gd name="connsiteX4" fmla="*/ 1140335 w 1140335"/>
                      <a:gd name="connsiteY4" fmla="*/ 1260000 h 1260000"/>
                      <a:gd name="connsiteX5" fmla="*/ 547361 w 1140335"/>
                      <a:gd name="connsiteY5" fmla="*/ 1260000 h 1260000"/>
                      <a:gd name="connsiteX6" fmla="*/ 0 w 1140335"/>
                      <a:gd name="connsiteY6" fmla="*/ 1260000 h 1260000"/>
                      <a:gd name="connsiteX7" fmla="*/ 0 w 1140335"/>
                      <a:gd name="connsiteY7" fmla="*/ 642600 h 1260000"/>
                      <a:gd name="connsiteX8" fmla="*/ 0 w 1140335"/>
                      <a:gd name="connsiteY8" fmla="*/ 0 h 1260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40335" h="1260000" fill="none" extrusionOk="0">
                        <a:moveTo>
                          <a:pt x="0" y="0"/>
                        </a:moveTo>
                        <a:cubicBezTo>
                          <a:pt x="198662" y="-24748"/>
                          <a:pt x="348103" y="11528"/>
                          <a:pt x="558764" y="0"/>
                        </a:cubicBezTo>
                        <a:cubicBezTo>
                          <a:pt x="769425" y="-11528"/>
                          <a:pt x="1008326" y="21077"/>
                          <a:pt x="1140335" y="0"/>
                        </a:cubicBezTo>
                        <a:cubicBezTo>
                          <a:pt x="1131748" y="224574"/>
                          <a:pt x="1168575" y="407872"/>
                          <a:pt x="1140335" y="655200"/>
                        </a:cubicBezTo>
                        <a:cubicBezTo>
                          <a:pt x="1112095" y="902528"/>
                          <a:pt x="1155789" y="1006607"/>
                          <a:pt x="1140335" y="1260000"/>
                        </a:cubicBezTo>
                        <a:cubicBezTo>
                          <a:pt x="938217" y="1284468"/>
                          <a:pt x="841180" y="1255466"/>
                          <a:pt x="547361" y="1260000"/>
                        </a:cubicBezTo>
                        <a:cubicBezTo>
                          <a:pt x="253542" y="1264534"/>
                          <a:pt x="186257" y="1238288"/>
                          <a:pt x="0" y="1260000"/>
                        </a:cubicBezTo>
                        <a:cubicBezTo>
                          <a:pt x="18274" y="952699"/>
                          <a:pt x="3745" y="788688"/>
                          <a:pt x="0" y="642600"/>
                        </a:cubicBezTo>
                        <a:cubicBezTo>
                          <a:pt x="-3745" y="496512"/>
                          <a:pt x="31727" y="207291"/>
                          <a:pt x="0" y="0"/>
                        </a:cubicBezTo>
                        <a:close/>
                      </a:path>
                      <a:path w="1140335" h="1260000" stroke="0" extrusionOk="0">
                        <a:moveTo>
                          <a:pt x="0" y="0"/>
                        </a:moveTo>
                        <a:cubicBezTo>
                          <a:pt x="229402" y="25351"/>
                          <a:pt x="315127" y="23188"/>
                          <a:pt x="570168" y="0"/>
                        </a:cubicBezTo>
                        <a:cubicBezTo>
                          <a:pt x="825209" y="-23188"/>
                          <a:pt x="1002568" y="-15371"/>
                          <a:pt x="1140335" y="0"/>
                        </a:cubicBezTo>
                        <a:cubicBezTo>
                          <a:pt x="1168482" y="282697"/>
                          <a:pt x="1129731" y="473069"/>
                          <a:pt x="1140335" y="642600"/>
                        </a:cubicBezTo>
                        <a:cubicBezTo>
                          <a:pt x="1150939" y="812131"/>
                          <a:pt x="1120840" y="981441"/>
                          <a:pt x="1140335" y="1260000"/>
                        </a:cubicBezTo>
                        <a:cubicBezTo>
                          <a:pt x="929779" y="1236717"/>
                          <a:pt x="702076" y="1265079"/>
                          <a:pt x="570168" y="1260000"/>
                        </a:cubicBezTo>
                        <a:cubicBezTo>
                          <a:pt x="438260" y="1254921"/>
                          <a:pt x="196829" y="1235969"/>
                          <a:pt x="0" y="1260000"/>
                        </a:cubicBezTo>
                        <a:cubicBezTo>
                          <a:pt x="27515" y="1012171"/>
                          <a:pt x="8029" y="843382"/>
                          <a:pt x="0" y="667800"/>
                        </a:cubicBezTo>
                        <a:cubicBezTo>
                          <a:pt x="-8029" y="492218"/>
                          <a:pt x="4112" y="307596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030EA57-6115-2AE8-8BCF-C6A94ED1CA5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8808" y="3615997"/>
            <a:ext cx="1133650" cy="1260000"/>
          </a:xfrm>
          <a:prstGeom prst="rect">
            <a:avLst/>
          </a:prstGeom>
          <a:ln>
            <a:solidFill>
              <a:schemeClr val="bg1"/>
            </a:solidFill>
            <a:extLst>
              <a:ext uri="{C807C97D-BFC1-408E-A445-0C87EB9F89A2}">
                <ask:lineSketchStyleProps xmlns:ask="http://schemas.microsoft.com/office/drawing/2018/sketchyshapes" sd="1942675110">
                  <a:custGeom>
                    <a:avLst/>
                    <a:gdLst>
                      <a:gd name="connsiteX0" fmla="*/ 0 w 1133650"/>
                      <a:gd name="connsiteY0" fmla="*/ 0 h 1260000"/>
                      <a:gd name="connsiteX1" fmla="*/ 578162 w 1133650"/>
                      <a:gd name="connsiteY1" fmla="*/ 0 h 1260000"/>
                      <a:gd name="connsiteX2" fmla="*/ 1133650 w 1133650"/>
                      <a:gd name="connsiteY2" fmla="*/ 0 h 1260000"/>
                      <a:gd name="connsiteX3" fmla="*/ 1133650 w 1133650"/>
                      <a:gd name="connsiteY3" fmla="*/ 630000 h 1260000"/>
                      <a:gd name="connsiteX4" fmla="*/ 1133650 w 1133650"/>
                      <a:gd name="connsiteY4" fmla="*/ 1260000 h 1260000"/>
                      <a:gd name="connsiteX5" fmla="*/ 544152 w 1133650"/>
                      <a:gd name="connsiteY5" fmla="*/ 1260000 h 1260000"/>
                      <a:gd name="connsiteX6" fmla="*/ 0 w 1133650"/>
                      <a:gd name="connsiteY6" fmla="*/ 1260000 h 1260000"/>
                      <a:gd name="connsiteX7" fmla="*/ 0 w 1133650"/>
                      <a:gd name="connsiteY7" fmla="*/ 630000 h 1260000"/>
                      <a:gd name="connsiteX8" fmla="*/ 0 w 1133650"/>
                      <a:gd name="connsiteY8" fmla="*/ 0 h 1260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33650" h="1260000" fill="none" extrusionOk="0">
                        <a:moveTo>
                          <a:pt x="0" y="0"/>
                        </a:moveTo>
                        <a:cubicBezTo>
                          <a:pt x="116414" y="-28532"/>
                          <a:pt x="441082" y="18328"/>
                          <a:pt x="578162" y="0"/>
                        </a:cubicBezTo>
                        <a:cubicBezTo>
                          <a:pt x="715242" y="-18328"/>
                          <a:pt x="962402" y="16557"/>
                          <a:pt x="1133650" y="0"/>
                        </a:cubicBezTo>
                        <a:cubicBezTo>
                          <a:pt x="1104564" y="265860"/>
                          <a:pt x="1137326" y="433424"/>
                          <a:pt x="1133650" y="630000"/>
                        </a:cubicBezTo>
                        <a:cubicBezTo>
                          <a:pt x="1129974" y="826576"/>
                          <a:pt x="1130809" y="1002246"/>
                          <a:pt x="1133650" y="1260000"/>
                        </a:cubicBezTo>
                        <a:cubicBezTo>
                          <a:pt x="948736" y="1285640"/>
                          <a:pt x="782350" y="1263158"/>
                          <a:pt x="544152" y="1260000"/>
                        </a:cubicBezTo>
                        <a:cubicBezTo>
                          <a:pt x="305954" y="1256842"/>
                          <a:pt x="212089" y="1239184"/>
                          <a:pt x="0" y="1260000"/>
                        </a:cubicBezTo>
                        <a:cubicBezTo>
                          <a:pt x="208" y="1083327"/>
                          <a:pt x="-4865" y="886916"/>
                          <a:pt x="0" y="630000"/>
                        </a:cubicBezTo>
                        <a:cubicBezTo>
                          <a:pt x="4865" y="373084"/>
                          <a:pt x="7547" y="307210"/>
                          <a:pt x="0" y="0"/>
                        </a:cubicBezTo>
                        <a:close/>
                      </a:path>
                      <a:path w="1133650" h="1260000" stroke="0" extrusionOk="0">
                        <a:moveTo>
                          <a:pt x="0" y="0"/>
                        </a:moveTo>
                        <a:cubicBezTo>
                          <a:pt x="264779" y="-15959"/>
                          <a:pt x="289699" y="-21963"/>
                          <a:pt x="578162" y="0"/>
                        </a:cubicBezTo>
                        <a:cubicBezTo>
                          <a:pt x="866625" y="21963"/>
                          <a:pt x="986118" y="-8258"/>
                          <a:pt x="1133650" y="0"/>
                        </a:cubicBezTo>
                        <a:cubicBezTo>
                          <a:pt x="1118768" y="184763"/>
                          <a:pt x="1120097" y="457884"/>
                          <a:pt x="1133650" y="617400"/>
                        </a:cubicBezTo>
                        <a:cubicBezTo>
                          <a:pt x="1147203" y="776916"/>
                          <a:pt x="1165204" y="1116934"/>
                          <a:pt x="1133650" y="1260000"/>
                        </a:cubicBezTo>
                        <a:cubicBezTo>
                          <a:pt x="994912" y="1241588"/>
                          <a:pt x="773633" y="1250087"/>
                          <a:pt x="566825" y="1260000"/>
                        </a:cubicBezTo>
                        <a:cubicBezTo>
                          <a:pt x="360018" y="1269913"/>
                          <a:pt x="282540" y="1275985"/>
                          <a:pt x="0" y="1260000"/>
                        </a:cubicBezTo>
                        <a:cubicBezTo>
                          <a:pt x="-27263" y="1086761"/>
                          <a:pt x="-28289" y="915468"/>
                          <a:pt x="0" y="655200"/>
                        </a:cubicBezTo>
                        <a:cubicBezTo>
                          <a:pt x="28289" y="394932"/>
                          <a:pt x="-16706" y="32265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A7F4D3DB-9602-AC8F-3DEC-F232E47DDEE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001636" y="1239482"/>
            <a:ext cx="1130850" cy="1260000"/>
          </a:xfrm>
          <a:prstGeom prst="rect">
            <a:avLst/>
          </a:prstGeom>
          <a:ln>
            <a:solidFill>
              <a:schemeClr val="bg1"/>
            </a:solidFill>
            <a:extLst>
              <a:ext uri="{C807C97D-BFC1-408E-A445-0C87EB9F89A2}">
                <ask:lineSketchStyleProps xmlns:ask="http://schemas.microsoft.com/office/drawing/2018/sketchyshapes" sd="2556710356">
                  <a:custGeom>
                    <a:avLst/>
                    <a:gdLst>
                      <a:gd name="connsiteX0" fmla="*/ 0 w 1130850"/>
                      <a:gd name="connsiteY0" fmla="*/ 0 h 1260000"/>
                      <a:gd name="connsiteX1" fmla="*/ 588042 w 1130850"/>
                      <a:gd name="connsiteY1" fmla="*/ 0 h 1260000"/>
                      <a:gd name="connsiteX2" fmla="*/ 1130850 w 1130850"/>
                      <a:gd name="connsiteY2" fmla="*/ 0 h 1260000"/>
                      <a:gd name="connsiteX3" fmla="*/ 1130850 w 1130850"/>
                      <a:gd name="connsiteY3" fmla="*/ 617400 h 1260000"/>
                      <a:gd name="connsiteX4" fmla="*/ 1130850 w 1130850"/>
                      <a:gd name="connsiteY4" fmla="*/ 1260000 h 1260000"/>
                      <a:gd name="connsiteX5" fmla="*/ 576734 w 1130850"/>
                      <a:gd name="connsiteY5" fmla="*/ 1260000 h 1260000"/>
                      <a:gd name="connsiteX6" fmla="*/ 0 w 1130850"/>
                      <a:gd name="connsiteY6" fmla="*/ 1260000 h 1260000"/>
                      <a:gd name="connsiteX7" fmla="*/ 0 w 1130850"/>
                      <a:gd name="connsiteY7" fmla="*/ 630000 h 1260000"/>
                      <a:gd name="connsiteX8" fmla="*/ 0 w 1130850"/>
                      <a:gd name="connsiteY8" fmla="*/ 0 h 1260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30850" h="1260000" fill="none" extrusionOk="0">
                        <a:moveTo>
                          <a:pt x="0" y="0"/>
                        </a:moveTo>
                        <a:cubicBezTo>
                          <a:pt x="276153" y="-7922"/>
                          <a:pt x="343416" y="-26016"/>
                          <a:pt x="588042" y="0"/>
                        </a:cubicBezTo>
                        <a:cubicBezTo>
                          <a:pt x="832668" y="26016"/>
                          <a:pt x="859994" y="-18472"/>
                          <a:pt x="1130850" y="0"/>
                        </a:cubicBezTo>
                        <a:cubicBezTo>
                          <a:pt x="1120942" y="131335"/>
                          <a:pt x="1108499" y="360894"/>
                          <a:pt x="1130850" y="617400"/>
                        </a:cubicBezTo>
                        <a:cubicBezTo>
                          <a:pt x="1153201" y="873906"/>
                          <a:pt x="1162133" y="999942"/>
                          <a:pt x="1130850" y="1260000"/>
                        </a:cubicBezTo>
                        <a:cubicBezTo>
                          <a:pt x="856642" y="1250456"/>
                          <a:pt x="723589" y="1254160"/>
                          <a:pt x="576734" y="1260000"/>
                        </a:cubicBezTo>
                        <a:cubicBezTo>
                          <a:pt x="429879" y="1265840"/>
                          <a:pt x="191012" y="1236452"/>
                          <a:pt x="0" y="1260000"/>
                        </a:cubicBezTo>
                        <a:cubicBezTo>
                          <a:pt x="-24813" y="1133223"/>
                          <a:pt x="-23771" y="854064"/>
                          <a:pt x="0" y="630000"/>
                        </a:cubicBezTo>
                        <a:cubicBezTo>
                          <a:pt x="23771" y="405936"/>
                          <a:pt x="26258" y="134119"/>
                          <a:pt x="0" y="0"/>
                        </a:cubicBezTo>
                        <a:close/>
                      </a:path>
                      <a:path w="1130850" h="1260000" stroke="0" extrusionOk="0">
                        <a:moveTo>
                          <a:pt x="0" y="0"/>
                        </a:moveTo>
                        <a:cubicBezTo>
                          <a:pt x="237598" y="6834"/>
                          <a:pt x="293210" y="13259"/>
                          <a:pt x="542808" y="0"/>
                        </a:cubicBezTo>
                        <a:cubicBezTo>
                          <a:pt x="792406" y="-13259"/>
                          <a:pt x="891240" y="19846"/>
                          <a:pt x="1130850" y="0"/>
                        </a:cubicBezTo>
                        <a:cubicBezTo>
                          <a:pt x="1107710" y="146928"/>
                          <a:pt x="1114809" y="359641"/>
                          <a:pt x="1130850" y="642600"/>
                        </a:cubicBezTo>
                        <a:cubicBezTo>
                          <a:pt x="1146891" y="925559"/>
                          <a:pt x="1121248" y="1092034"/>
                          <a:pt x="1130850" y="1260000"/>
                        </a:cubicBezTo>
                        <a:cubicBezTo>
                          <a:pt x="962480" y="1259147"/>
                          <a:pt x="734937" y="1259735"/>
                          <a:pt x="588042" y="1260000"/>
                        </a:cubicBezTo>
                        <a:cubicBezTo>
                          <a:pt x="441147" y="1260265"/>
                          <a:pt x="219982" y="1241982"/>
                          <a:pt x="0" y="1260000"/>
                        </a:cubicBezTo>
                        <a:cubicBezTo>
                          <a:pt x="-12352" y="1016492"/>
                          <a:pt x="-3816" y="809852"/>
                          <a:pt x="0" y="630000"/>
                        </a:cubicBezTo>
                        <a:cubicBezTo>
                          <a:pt x="3816" y="450148"/>
                          <a:pt x="21218" y="129903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7BD70067-F563-D37F-7C9D-6558BFAB2F3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68551" y="3615997"/>
            <a:ext cx="1132950" cy="1260000"/>
          </a:xfrm>
          <a:prstGeom prst="rect">
            <a:avLst/>
          </a:prstGeom>
          <a:ln>
            <a:solidFill>
              <a:schemeClr val="bg1"/>
            </a:solidFill>
            <a:extLst>
              <a:ext uri="{C807C97D-BFC1-408E-A445-0C87EB9F89A2}">
                <ask:lineSketchStyleProps xmlns:ask="http://schemas.microsoft.com/office/drawing/2018/sketchyshapes" sd="2234386177">
                  <a:custGeom>
                    <a:avLst/>
                    <a:gdLst>
                      <a:gd name="connsiteX0" fmla="*/ 0 w 1132950"/>
                      <a:gd name="connsiteY0" fmla="*/ 0 h 1260000"/>
                      <a:gd name="connsiteX1" fmla="*/ 532487 w 1132950"/>
                      <a:gd name="connsiteY1" fmla="*/ 0 h 1260000"/>
                      <a:gd name="connsiteX2" fmla="*/ 1132950 w 1132950"/>
                      <a:gd name="connsiteY2" fmla="*/ 0 h 1260000"/>
                      <a:gd name="connsiteX3" fmla="*/ 1132950 w 1132950"/>
                      <a:gd name="connsiteY3" fmla="*/ 630000 h 1260000"/>
                      <a:gd name="connsiteX4" fmla="*/ 1132950 w 1132950"/>
                      <a:gd name="connsiteY4" fmla="*/ 1260000 h 1260000"/>
                      <a:gd name="connsiteX5" fmla="*/ 543816 w 1132950"/>
                      <a:gd name="connsiteY5" fmla="*/ 1260000 h 1260000"/>
                      <a:gd name="connsiteX6" fmla="*/ 0 w 1132950"/>
                      <a:gd name="connsiteY6" fmla="*/ 1260000 h 1260000"/>
                      <a:gd name="connsiteX7" fmla="*/ 0 w 1132950"/>
                      <a:gd name="connsiteY7" fmla="*/ 630000 h 1260000"/>
                      <a:gd name="connsiteX8" fmla="*/ 0 w 1132950"/>
                      <a:gd name="connsiteY8" fmla="*/ 0 h 1260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32950" h="1260000" fill="none" extrusionOk="0">
                        <a:moveTo>
                          <a:pt x="0" y="0"/>
                        </a:moveTo>
                        <a:cubicBezTo>
                          <a:pt x="197016" y="4764"/>
                          <a:pt x="344533" y="-9375"/>
                          <a:pt x="532487" y="0"/>
                        </a:cubicBezTo>
                        <a:cubicBezTo>
                          <a:pt x="720441" y="9375"/>
                          <a:pt x="959769" y="19369"/>
                          <a:pt x="1132950" y="0"/>
                        </a:cubicBezTo>
                        <a:cubicBezTo>
                          <a:pt x="1112071" y="274005"/>
                          <a:pt x="1109457" y="421216"/>
                          <a:pt x="1132950" y="630000"/>
                        </a:cubicBezTo>
                        <a:cubicBezTo>
                          <a:pt x="1156443" y="838784"/>
                          <a:pt x="1152711" y="953313"/>
                          <a:pt x="1132950" y="1260000"/>
                        </a:cubicBezTo>
                        <a:cubicBezTo>
                          <a:pt x="979443" y="1286087"/>
                          <a:pt x="820010" y="1260907"/>
                          <a:pt x="543816" y="1260000"/>
                        </a:cubicBezTo>
                        <a:cubicBezTo>
                          <a:pt x="267622" y="1259093"/>
                          <a:pt x="171377" y="1248159"/>
                          <a:pt x="0" y="1260000"/>
                        </a:cubicBezTo>
                        <a:cubicBezTo>
                          <a:pt x="877" y="1105905"/>
                          <a:pt x="-15540" y="798269"/>
                          <a:pt x="0" y="630000"/>
                        </a:cubicBezTo>
                        <a:cubicBezTo>
                          <a:pt x="15540" y="461731"/>
                          <a:pt x="-18854" y="214734"/>
                          <a:pt x="0" y="0"/>
                        </a:cubicBezTo>
                        <a:close/>
                      </a:path>
                      <a:path w="1132950" h="1260000" stroke="0" extrusionOk="0">
                        <a:moveTo>
                          <a:pt x="0" y="0"/>
                        </a:moveTo>
                        <a:cubicBezTo>
                          <a:pt x="135952" y="-2246"/>
                          <a:pt x="431076" y="18750"/>
                          <a:pt x="555146" y="0"/>
                        </a:cubicBezTo>
                        <a:cubicBezTo>
                          <a:pt x="679216" y="-18750"/>
                          <a:pt x="887706" y="3682"/>
                          <a:pt x="1132950" y="0"/>
                        </a:cubicBezTo>
                        <a:cubicBezTo>
                          <a:pt x="1126831" y="196424"/>
                          <a:pt x="1156916" y="443233"/>
                          <a:pt x="1132950" y="604800"/>
                        </a:cubicBezTo>
                        <a:cubicBezTo>
                          <a:pt x="1108984" y="766367"/>
                          <a:pt x="1121156" y="1082182"/>
                          <a:pt x="1132950" y="1260000"/>
                        </a:cubicBezTo>
                        <a:cubicBezTo>
                          <a:pt x="881556" y="1230885"/>
                          <a:pt x="681606" y="1287833"/>
                          <a:pt x="543816" y="1260000"/>
                        </a:cubicBezTo>
                        <a:cubicBezTo>
                          <a:pt x="406026" y="1232167"/>
                          <a:pt x="262641" y="1277012"/>
                          <a:pt x="0" y="1260000"/>
                        </a:cubicBezTo>
                        <a:cubicBezTo>
                          <a:pt x="26015" y="1120851"/>
                          <a:pt x="-3846" y="924847"/>
                          <a:pt x="0" y="667800"/>
                        </a:cubicBezTo>
                        <a:cubicBezTo>
                          <a:pt x="3846" y="410753"/>
                          <a:pt x="-28427" y="246246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D1009F74-37AE-64CB-27A8-E87CAA4B82E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634488" y="1313325"/>
            <a:ext cx="1126615" cy="1260000"/>
          </a:xfrm>
          <a:prstGeom prst="rect">
            <a:avLst/>
          </a:prstGeom>
          <a:ln>
            <a:solidFill>
              <a:schemeClr val="bg1"/>
            </a:solidFill>
            <a:extLst>
              <a:ext uri="{C807C97D-BFC1-408E-A445-0C87EB9F89A2}">
                <ask:lineSketchStyleProps xmlns:ask="http://schemas.microsoft.com/office/drawing/2018/sketchyshapes" sd="2907735467">
                  <a:custGeom>
                    <a:avLst/>
                    <a:gdLst>
                      <a:gd name="connsiteX0" fmla="*/ 0 w 1126615"/>
                      <a:gd name="connsiteY0" fmla="*/ 0 h 1260000"/>
                      <a:gd name="connsiteX1" fmla="*/ 529509 w 1126615"/>
                      <a:gd name="connsiteY1" fmla="*/ 0 h 1260000"/>
                      <a:gd name="connsiteX2" fmla="*/ 1126615 w 1126615"/>
                      <a:gd name="connsiteY2" fmla="*/ 0 h 1260000"/>
                      <a:gd name="connsiteX3" fmla="*/ 1126615 w 1126615"/>
                      <a:gd name="connsiteY3" fmla="*/ 617400 h 1260000"/>
                      <a:gd name="connsiteX4" fmla="*/ 1126615 w 1126615"/>
                      <a:gd name="connsiteY4" fmla="*/ 1260000 h 1260000"/>
                      <a:gd name="connsiteX5" fmla="*/ 597106 w 1126615"/>
                      <a:gd name="connsiteY5" fmla="*/ 1260000 h 1260000"/>
                      <a:gd name="connsiteX6" fmla="*/ 0 w 1126615"/>
                      <a:gd name="connsiteY6" fmla="*/ 1260000 h 1260000"/>
                      <a:gd name="connsiteX7" fmla="*/ 0 w 1126615"/>
                      <a:gd name="connsiteY7" fmla="*/ 630000 h 1260000"/>
                      <a:gd name="connsiteX8" fmla="*/ 0 w 1126615"/>
                      <a:gd name="connsiteY8" fmla="*/ 0 h 1260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26615" h="1260000" fill="none" extrusionOk="0">
                        <a:moveTo>
                          <a:pt x="0" y="0"/>
                        </a:moveTo>
                        <a:cubicBezTo>
                          <a:pt x="201986" y="10305"/>
                          <a:pt x="323275" y="-19564"/>
                          <a:pt x="529509" y="0"/>
                        </a:cubicBezTo>
                        <a:cubicBezTo>
                          <a:pt x="735743" y="19564"/>
                          <a:pt x="834419" y="-14092"/>
                          <a:pt x="1126615" y="0"/>
                        </a:cubicBezTo>
                        <a:cubicBezTo>
                          <a:pt x="1149003" y="165661"/>
                          <a:pt x="1134415" y="404600"/>
                          <a:pt x="1126615" y="617400"/>
                        </a:cubicBezTo>
                        <a:cubicBezTo>
                          <a:pt x="1118815" y="830200"/>
                          <a:pt x="1128467" y="1104933"/>
                          <a:pt x="1126615" y="1260000"/>
                        </a:cubicBezTo>
                        <a:cubicBezTo>
                          <a:pt x="941686" y="1269604"/>
                          <a:pt x="813869" y="1241246"/>
                          <a:pt x="597106" y="1260000"/>
                        </a:cubicBezTo>
                        <a:cubicBezTo>
                          <a:pt x="380343" y="1278754"/>
                          <a:pt x="178353" y="1275753"/>
                          <a:pt x="0" y="1260000"/>
                        </a:cubicBezTo>
                        <a:cubicBezTo>
                          <a:pt x="-14749" y="1061225"/>
                          <a:pt x="-5062" y="899353"/>
                          <a:pt x="0" y="630000"/>
                        </a:cubicBezTo>
                        <a:cubicBezTo>
                          <a:pt x="5062" y="360647"/>
                          <a:pt x="-13664" y="247693"/>
                          <a:pt x="0" y="0"/>
                        </a:cubicBezTo>
                        <a:close/>
                      </a:path>
                      <a:path w="1126615" h="1260000" stroke="0" extrusionOk="0">
                        <a:moveTo>
                          <a:pt x="0" y="0"/>
                        </a:moveTo>
                        <a:cubicBezTo>
                          <a:pt x="217451" y="11135"/>
                          <a:pt x="399779" y="980"/>
                          <a:pt x="563308" y="0"/>
                        </a:cubicBezTo>
                        <a:cubicBezTo>
                          <a:pt x="726837" y="-980"/>
                          <a:pt x="855021" y="-21882"/>
                          <a:pt x="1126615" y="0"/>
                        </a:cubicBezTo>
                        <a:cubicBezTo>
                          <a:pt x="1133413" y="145661"/>
                          <a:pt x="1154862" y="467125"/>
                          <a:pt x="1126615" y="655200"/>
                        </a:cubicBezTo>
                        <a:cubicBezTo>
                          <a:pt x="1098368" y="843275"/>
                          <a:pt x="1113617" y="1005858"/>
                          <a:pt x="1126615" y="1260000"/>
                        </a:cubicBezTo>
                        <a:cubicBezTo>
                          <a:pt x="910488" y="1261758"/>
                          <a:pt x="744025" y="1268283"/>
                          <a:pt x="552041" y="1260000"/>
                        </a:cubicBezTo>
                        <a:cubicBezTo>
                          <a:pt x="360057" y="1251717"/>
                          <a:pt x="118108" y="1271165"/>
                          <a:pt x="0" y="1260000"/>
                        </a:cubicBezTo>
                        <a:cubicBezTo>
                          <a:pt x="-22710" y="949257"/>
                          <a:pt x="-3598" y="848874"/>
                          <a:pt x="0" y="630000"/>
                        </a:cubicBezTo>
                        <a:cubicBezTo>
                          <a:pt x="3598" y="411126"/>
                          <a:pt x="-9322" y="242821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DA8181F-CC40-15B2-54B7-E399C98B91B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41415" y="1296838"/>
            <a:ext cx="1127735" cy="1260000"/>
          </a:xfrm>
          <a:prstGeom prst="rect">
            <a:avLst/>
          </a:prstGeom>
          <a:ln>
            <a:solidFill>
              <a:schemeClr val="bg1"/>
            </a:solidFill>
            <a:extLst>
              <a:ext uri="{C807C97D-BFC1-408E-A445-0C87EB9F89A2}">
                <ask:lineSketchStyleProps xmlns:ask="http://schemas.microsoft.com/office/drawing/2018/sketchyshapes" sd="2267235293">
                  <a:custGeom>
                    <a:avLst/>
                    <a:gdLst>
                      <a:gd name="connsiteX0" fmla="*/ 0 w 1127735"/>
                      <a:gd name="connsiteY0" fmla="*/ 0 h 1260000"/>
                      <a:gd name="connsiteX1" fmla="*/ 541313 w 1127735"/>
                      <a:gd name="connsiteY1" fmla="*/ 0 h 1260000"/>
                      <a:gd name="connsiteX2" fmla="*/ 1127735 w 1127735"/>
                      <a:gd name="connsiteY2" fmla="*/ 0 h 1260000"/>
                      <a:gd name="connsiteX3" fmla="*/ 1127735 w 1127735"/>
                      <a:gd name="connsiteY3" fmla="*/ 655200 h 1260000"/>
                      <a:gd name="connsiteX4" fmla="*/ 1127735 w 1127735"/>
                      <a:gd name="connsiteY4" fmla="*/ 1260000 h 1260000"/>
                      <a:gd name="connsiteX5" fmla="*/ 541313 w 1127735"/>
                      <a:gd name="connsiteY5" fmla="*/ 1260000 h 1260000"/>
                      <a:gd name="connsiteX6" fmla="*/ 0 w 1127735"/>
                      <a:gd name="connsiteY6" fmla="*/ 1260000 h 1260000"/>
                      <a:gd name="connsiteX7" fmla="*/ 0 w 1127735"/>
                      <a:gd name="connsiteY7" fmla="*/ 655200 h 1260000"/>
                      <a:gd name="connsiteX8" fmla="*/ 0 w 1127735"/>
                      <a:gd name="connsiteY8" fmla="*/ 0 h 1260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27735" h="1260000" fill="none" extrusionOk="0">
                        <a:moveTo>
                          <a:pt x="0" y="0"/>
                        </a:moveTo>
                        <a:cubicBezTo>
                          <a:pt x="269716" y="15484"/>
                          <a:pt x="398922" y="-18385"/>
                          <a:pt x="541313" y="0"/>
                        </a:cubicBezTo>
                        <a:cubicBezTo>
                          <a:pt x="683704" y="18385"/>
                          <a:pt x="1000235" y="26822"/>
                          <a:pt x="1127735" y="0"/>
                        </a:cubicBezTo>
                        <a:cubicBezTo>
                          <a:pt x="1130551" y="182045"/>
                          <a:pt x="1149540" y="418663"/>
                          <a:pt x="1127735" y="655200"/>
                        </a:cubicBezTo>
                        <a:cubicBezTo>
                          <a:pt x="1105930" y="891737"/>
                          <a:pt x="1157262" y="1080031"/>
                          <a:pt x="1127735" y="1260000"/>
                        </a:cubicBezTo>
                        <a:cubicBezTo>
                          <a:pt x="907229" y="1245245"/>
                          <a:pt x="756768" y="1278423"/>
                          <a:pt x="541313" y="1260000"/>
                        </a:cubicBezTo>
                        <a:cubicBezTo>
                          <a:pt x="325858" y="1241577"/>
                          <a:pt x="236104" y="1272065"/>
                          <a:pt x="0" y="1260000"/>
                        </a:cubicBezTo>
                        <a:cubicBezTo>
                          <a:pt x="-17068" y="972387"/>
                          <a:pt x="-25291" y="867407"/>
                          <a:pt x="0" y="655200"/>
                        </a:cubicBezTo>
                        <a:cubicBezTo>
                          <a:pt x="25291" y="442993"/>
                          <a:pt x="-21601" y="190561"/>
                          <a:pt x="0" y="0"/>
                        </a:cubicBezTo>
                        <a:close/>
                      </a:path>
                      <a:path w="1127735" h="1260000" stroke="0" extrusionOk="0">
                        <a:moveTo>
                          <a:pt x="0" y="0"/>
                        </a:moveTo>
                        <a:cubicBezTo>
                          <a:pt x="164771" y="11591"/>
                          <a:pt x="298957" y="-22002"/>
                          <a:pt x="575145" y="0"/>
                        </a:cubicBezTo>
                        <a:cubicBezTo>
                          <a:pt x="851334" y="22002"/>
                          <a:pt x="930005" y="-21156"/>
                          <a:pt x="1127735" y="0"/>
                        </a:cubicBezTo>
                        <a:cubicBezTo>
                          <a:pt x="1142083" y="190806"/>
                          <a:pt x="1148869" y="395543"/>
                          <a:pt x="1127735" y="604800"/>
                        </a:cubicBezTo>
                        <a:cubicBezTo>
                          <a:pt x="1106601" y="814057"/>
                          <a:pt x="1151390" y="1095253"/>
                          <a:pt x="1127735" y="1260000"/>
                        </a:cubicBezTo>
                        <a:cubicBezTo>
                          <a:pt x="987256" y="1238116"/>
                          <a:pt x="694099" y="1253352"/>
                          <a:pt x="541313" y="1260000"/>
                        </a:cubicBezTo>
                        <a:cubicBezTo>
                          <a:pt x="388527" y="1266648"/>
                          <a:pt x="166056" y="1251068"/>
                          <a:pt x="0" y="1260000"/>
                        </a:cubicBezTo>
                        <a:cubicBezTo>
                          <a:pt x="9879" y="1013646"/>
                          <a:pt x="12465" y="843929"/>
                          <a:pt x="0" y="630000"/>
                        </a:cubicBezTo>
                        <a:cubicBezTo>
                          <a:pt x="-12465" y="416071"/>
                          <a:pt x="-21976" y="238940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E87E43D-2C4D-F099-FABE-7FDDA8EBC60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292458" y="1296838"/>
            <a:ext cx="1140003" cy="1260000"/>
          </a:xfrm>
          <a:prstGeom prst="rect">
            <a:avLst/>
          </a:prstGeom>
          <a:ln>
            <a:solidFill>
              <a:schemeClr val="bg1"/>
            </a:solidFill>
            <a:extLst>
              <a:ext uri="{C807C97D-BFC1-408E-A445-0C87EB9F89A2}">
                <ask:lineSketchStyleProps xmlns:ask="http://schemas.microsoft.com/office/drawing/2018/sketchyshapes" sd="49294548">
                  <a:custGeom>
                    <a:avLst/>
                    <a:gdLst>
                      <a:gd name="connsiteX0" fmla="*/ 0 w 1140003"/>
                      <a:gd name="connsiteY0" fmla="*/ 0 h 1260000"/>
                      <a:gd name="connsiteX1" fmla="*/ 535801 w 1140003"/>
                      <a:gd name="connsiteY1" fmla="*/ 0 h 1260000"/>
                      <a:gd name="connsiteX2" fmla="*/ 1140003 w 1140003"/>
                      <a:gd name="connsiteY2" fmla="*/ 0 h 1260000"/>
                      <a:gd name="connsiteX3" fmla="*/ 1140003 w 1140003"/>
                      <a:gd name="connsiteY3" fmla="*/ 630000 h 1260000"/>
                      <a:gd name="connsiteX4" fmla="*/ 1140003 w 1140003"/>
                      <a:gd name="connsiteY4" fmla="*/ 1260000 h 1260000"/>
                      <a:gd name="connsiteX5" fmla="*/ 558601 w 1140003"/>
                      <a:gd name="connsiteY5" fmla="*/ 1260000 h 1260000"/>
                      <a:gd name="connsiteX6" fmla="*/ 0 w 1140003"/>
                      <a:gd name="connsiteY6" fmla="*/ 1260000 h 1260000"/>
                      <a:gd name="connsiteX7" fmla="*/ 0 w 1140003"/>
                      <a:gd name="connsiteY7" fmla="*/ 667800 h 1260000"/>
                      <a:gd name="connsiteX8" fmla="*/ 0 w 1140003"/>
                      <a:gd name="connsiteY8" fmla="*/ 0 h 1260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40003" h="1260000" fill="none" extrusionOk="0">
                        <a:moveTo>
                          <a:pt x="0" y="0"/>
                        </a:moveTo>
                        <a:cubicBezTo>
                          <a:pt x="255613" y="-7430"/>
                          <a:pt x="364063" y="24114"/>
                          <a:pt x="535801" y="0"/>
                        </a:cubicBezTo>
                        <a:cubicBezTo>
                          <a:pt x="707539" y="-24114"/>
                          <a:pt x="919427" y="-17820"/>
                          <a:pt x="1140003" y="0"/>
                        </a:cubicBezTo>
                        <a:cubicBezTo>
                          <a:pt x="1167783" y="163145"/>
                          <a:pt x="1138131" y="424503"/>
                          <a:pt x="1140003" y="630000"/>
                        </a:cubicBezTo>
                        <a:cubicBezTo>
                          <a:pt x="1141875" y="835497"/>
                          <a:pt x="1170991" y="1034371"/>
                          <a:pt x="1140003" y="1260000"/>
                        </a:cubicBezTo>
                        <a:cubicBezTo>
                          <a:pt x="893035" y="1236825"/>
                          <a:pt x="692542" y="1256068"/>
                          <a:pt x="558601" y="1260000"/>
                        </a:cubicBezTo>
                        <a:cubicBezTo>
                          <a:pt x="424660" y="1263932"/>
                          <a:pt x="161128" y="1282995"/>
                          <a:pt x="0" y="1260000"/>
                        </a:cubicBezTo>
                        <a:cubicBezTo>
                          <a:pt x="24057" y="1072322"/>
                          <a:pt x="26968" y="947286"/>
                          <a:pt x="0" y="667800"/>
                        </a:cubicBezTo>
                        <a:cubicBezTo>
                          <a:pt x="-26968" y="388314"/>
                          <a:pt x="6444" y="285000"/>
                          <a:pt x="0" y="0"/>
                        </a:cubicBezTo>
                        <a:close/>
                      </a:path>
                      <a:path w="1140003" h="1260000" stroke="0" extrusionOk="0">
                        <a:moveTo>
                          <a:pt x="0" y="0"/>
                        </a:moveTo>
                        <a:cubicBezTo>
                          <a:pt x="278464" y="-17629"/>
                          <a:pt x="399705" y="-26106"/>
                          <a:pt x="581402" y="0"/>
                        </a:cubicBezTo>
                        <a:cubicBezTo>
                          <a:pt x="763099" y="26106"/>
                          <a:pt x="880801" y="-25012"/>
                          <a:pt x="1140003" y="0"/>
                        </a:cubicBezTo>
                        <a:cubicBezTo>
                          <a:pt x="1127728" y="123683"/>
                          <a:pt x="1155480" y="347132"/>
                          <a:pt x="1140003" y="617400"/>
                        </a:cubicBezTo>
                        <a:cubicBezTo>
                          <a:pt x="1124526" y="887668"/>
                          <a:pt x="1123011" y="1039170"/>
                          <a:pt x="1140003" y="1260000"/>
                        </a:cubicBezTo>
                        <a:cubicBezTo>
                          <a:pt x="1010857" y="1254441"/>
                          <a:pt x="767288" y="1235198"/>
                          <a:pt x="581402" y="1260000"/>
                        </a:cubicBezTo>
                        <a:cubicBezTo>
                          <a:pt x="395516" y="1284802"/>
                          <a:pt x="215939" y="1267146"/>
                          <a:pt x="0" y="1260000"/>
                        </a:cubicBezTo>
                        <a:cubicBezTo>
                          <a:pt x="-21767" y="1011468"/>
                          <a:pt x="12543" y="862167"/>
                          <a:pt x="0" y="655200"/>
                        </a:cubicBezTo>
                        <a:cubicBezTo>
                          <a:pt x="-12543" y="448233"/>
                          <a:pt x="10753" y="229717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F81D876-43AD-C0A4-7767-7A13D2C1AC3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466402" y="1296838"/>
            <a:ext cx="1130500" cy="1260000"/>
          </a:xfrm>
          <a:prstGeom prst="rect">
            <a:avLst/>
          </a:prstGeom>
          <a:ln>
            <a:solidFill>
              <a:schemeClr val="bg1"/>
            </a:solidFill>
            <a:extLst>
              <a:ext uri="{C807C97D-BFC1-408E-A445-0C87EB9F89A2}">
                <ask:lineSketchStyleProps xmlns:ask="http://schemas.microsoft.com/office/drawing/2018/sketchyshapes" sd="1578524803">
                  <a:custGeom>
                    <a:avLst/>
                    <a:gdLst>
                      <a:gd name="connsiteX0" fmla="*/ 0 w 1130500"/>
                      <a:gd name="connsiteY0" fmla="*/ 0 h 1260000"/>
                      <a:gd name="connsiteX1" fmla="*/ 542640 w 1130500"/>
                      <a:gd name="connsiteY1" fmla="*/ 0 h 1260000"/>
                      <a:gd name="connsiteX2" fmla="*/ 1130500 w 1130500"/>
                      <a:gd name="connsiteY2" fmla="*/ 0 h 1260000"/>
                      <a:gd name="connsiteX3" fmla="*/ 1130500 w 1130500"/>
                      <a:gd name="connsiteY3" fmla="*/ 604800 h 1260000"/>
                      <a:gd name="connsiteX4" fmla="*/ 1130500 w 1130500"/>
                      <a:gd name="connsiteY4" fmla="*/ 1260000 h 1260000"/>
                      <a:gd name="connsiteX5" fmla="*/ 565250 w 1130500"/>
                      <a:gd name="connsiteY5" fmla="*/ 1260000 h 1260000"/>
                      <a:gd name="connsiteX6" fmla="*/ 0 w 1130500"/>
                      <a:gd name="connsiteY6" fmla="*/ 1260000 h 1260000"/>
                      <a:gd name="connsiteX7" fmla="*/ 0 w 1130500"/>
                      <a:gd name="connsiteY7" fmla="*/ 655200 h 1260000"/>
                      <a:gd name="connsiteX8" fmla="*/ 0 w 1130500"/>
                      <a:gd name="connsiteY8" fmla="*/ 0 h 1260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30500" h="1260000" fill="none" extrusionOk="0">
                        <a:moveTo>
                          <a:pt x="0" y="0"/>
                        </a:moveTo>
                        <a:cubicBezTo>
                          <a:pt x="168753" y="-8859"/>
                          <a:pt x="354896" y="25467"/>
                          <a:pt x="542640" y="0"/>
                        </a:cubicBezTo>
                        <a:cubicBezTo>
                          <a:pt x="730384" y="-25467"/>
                          <a:pt x="921891" y="27155"/>
                          <a:pt x="1130500" y="0"/>
                        </a:cubicBezTo>
                        <a:cubicBezTo>
                          <a:pt x="1139328" y="280582"/>
                          <a:pt x="1109433" y="413107"/>
                          <a:pt x="1130500" y="604800"/>
                        </a:cubicBezTo>
                        <a:cubicBezTo>
                          <a:pt x="1151567" y="796493"/>
                          <a:pt x="1114878" y="1049508"/>
                          <a:pt x="1130500" y="1260000"/>
                        </a:cubicBezTo>
                        <a:cubicBezTo>
                          <a:pt x="994815" y="1261783"/>
                          <a:pt x="823204" y="1236870"/>
                          <a:pt x="565250" y="1260000"/>
                        </a:cubicBezTo>
                        <a:cubicBezTo>
                          <a:pt x="307296" y="1283131"/>
                          <a:pt x="262856" y="1288198"/>
                          <a:pt x="0" y="1260000"/>
                        </a:cubicBezTo>
                        <a:cubicBezTo>
                          <a:pt x="16436" y="1053004"/>
                          <a:pt x="9048" y="905681"/>
                          <a:pt x="0" y="655200"/>
                        </a:cubicBezTo>
                        <a:cubicBezTo>
                          <a:pt x="-9048" y="404719"/>
                          <a:pt x="7962" y="266983"/>
                          <a:pt x="0" y="0"/>
                        </a:cubicBezTo>
                        <a:close/>
                      </a:path>
                      <a:path w="1130500" h="1260000" stroke="0" extrusionOk="0">
                        <a:moveTo>
                          <a:pt x="0" y="0"/>
                        </a:moveTo>
                        <a:cubicBezTo>
                          <a:pt x="229744" y="-10290"/>
                          <a:pt x="420986" y="22179"/>
                          <a:pt x="531335" y="0"/>
                        </a:cubicBezTo>
                        <a:cubicBezTo>
                          <a:pt x="641684" y="-22179"/>
                          <a:pt x="956158" y="-6625"/>
                          <a:pt x="1130500" y="0"/>
                        </a:cubicBezTo>
                        <a:cubicBezTo>
                          <a:pt x="1118772" y="143107"/>
                          <a:pt x="1114710" y="410468"/>
                          <a:pt x="1130500" y="592200"/>
                        </a:cubicBezTo>
                        <a:cubicBezTo>
                          <a:pt x="1146290" y="773932"/>
                          <a:pt x="1099284" y="1120081"/>
                          <a:pt x="1130500" y="1260000"/>
                        </a:cubicBezTo>
                        <a:cubicBezTo>
                          <a:pt x="948145" y="1265924"/>
                          <a:pt x="711469" y="1252253"/>
                          <a:pt x="542640" y="1260000"/>
                        </a:cubicBezTo>
                        <a:cubicBezTo>
                          <a:pt x="373811" y="1267747"/>
                          <a:pt x="188105" y="1260566"/>
                          <a:pt x="0" y="1260000"/>
                        </a:cubicBezTo>
                        <a:cubicBezTo>
                          <a:pt x="4218" y="1085057"/>
                          <a:pt x="-22976" y="877043"/>
                          <a:pt x="0" y="642600"/>
                        </a:cubicBezTo>
                        <a:cubicBezTo>
                          <a:pt x="22976" y="408157"/>
                          <a:pt x="14682" y="206045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8673D33-C8D6-4D15-A17A-D3C8E7514AE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83246" y="1307471"/>
            <a:ext cx="1130866" cy="1260000"/>
          </a:xfrm>
          <a:prstGeom prst="rect">
            <a:avLst/>
          </a:prstGeom>
          <a:ln>
            <a:solidFill>
              <a:schemeClr val="bg1"/>
            </a:solidFill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21C1D2A-9CEC-B756-80D9-B0E94ADBF26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505350" y="3615997"/>
            <a:ext cx="1124253" cy="126000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C2C04707-8ED2-E545-7C8B-22B629C86135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970528" y="1311583"/>
            <a:ext cx="1123501" cy="1260000"/>
          </a:xfrm>
          <a:prstGeom prst="rect">
            <a:avLst/>
          </a:prstGeom>
          <a:ln>
            <a:solidFill>
              <a:schemeClr val="bg1"/>
            </a:solidFill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C25B6D99-7255-3130-741E-94458C0DD07D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8294806" y="1311583"/>
            <a:ext cx="1124253" cy="126000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2722F4E5-04DA-3E4E-FFFB-C64BDB9006F9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9456772" y="1311583"/>
            <a:ext cx="1140003" cy="126000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B0A3B942-3C1A-F69F-C331-B41383E877FE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4816764" y="3615997"/>
            <a:ext cx="1133293" cy="126000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BAFFFC42-23B5-1E3B-AF2A-004231062DAB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1336269" y="3615997"/>
            <a:ext cx="1130133" cy="126000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369B0C43-C349-69C2-D0D6-0A0E32F138E8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7129072" y="3624571"/>
            <a:ext cx="1130150" cy="126000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1C72951-9EB3-206E-F996-E41692A38355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9461754" y="3615997"/>
            <a:ext cx="1133300" cy="126000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EA727F9-4348-8938-4074-0C20D15549F9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10653371" y="3615997"/>
            <a:ext cx="1133300" cy="126000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EAC7107-5170-42FF-240F-9FB9A5645898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8284359" y="3615997"/>
            <a:ext cx="1134700" cy="1260000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26" name="Content Placeholder 2"/>
          <p:cNvSpPr txBox="1">
            <a:spLocks/>
          </p:cNvSpPr>
          <p:nvPr/>
        </p:nvSpPr>
        <p:spPr>
          <a:xfrm>
            <a:off x="247124" y="148727"/>
            <a:ext cx="11305349" cy="787521"/>
          </a:xfrm>
          <a:prstGeom prst="rect">
            <a:avLst/>
          </a:prstGeom>
        </p:spPr>
        <p:txBody>
          <a:bodyPr>
            <a:normAutofit/>
          </a:bodyPr>
          <a:lstStyle>
            <a:lvl1pPr marL="457189" indent="-457189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§"/>
              <a:defRPr sz="3200">
                <a:solidFill>
                  <a:srgbClr val="000000"/>
                </a:solidFill>
                <a:latin typeface="Century Gothic"/>
                <a:ea typeface="+mn-ea"/>
                <a:cs typeface="Century Gothic"/>
              </a:defRPr>
            </a:lvl1pPr>
            <a:lvl2pPr marL="990575" indent="-38099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§"/>
              <a:defRPr sz="2667">
                <a:solidFill>
                  <a:srgbClr val="000000"/>
                </a:solidFill>
                <a:latin typeface="Century Gothic"/>
                <a:ea typeface="+mn-ea"/>
                <a:cs typeface="Century Gothic"/>
              </a:defRPr>
            </a:lvl2pPr>
            <a:lvl3pPr marL="1523962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§"/>
              <a:defRPr sz="2400">
                <a:solidFill>
                  <a:srgbClr val="000000"/>
                </a:solidFill>
                <a:latin typeface="Century Gothic"/>
                <a:ea typeface="+mn-ea"/>
                <a:cs typeface="Century Gothic"/>
              </a:defRPr>
            </a:lvl3pPr>
            <a:lvl4pPr marL="2133547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§"/>
              <a:defRPr sz="2133">
                <a:solidFill>
                  <a:srgbClr val="000000"/>
                </a:solidFill>
                <a:latin typeface="Century Gothic"/>
                <a:ea typeface="+mn-ea"/>
                <a:cs typeface="Century Gothic"/>
              </a:defRPr>
            </a:lvl4pPr>
            <a:lvl5pPr marL="2743131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§"/>
              <a:defRPr sz="1867">
                <a:solidFill>
                  <a:srgbClr val="000000"/>
                </a:solidFill>
                <a:latin typeface="Century Gothic"/>
                <a:ea typeface="+mn-ea"/>
                <a:cs typeface="Century Gothic"/>
              </a:defRPr>
            </a:lvl5pPr>
            <a:lvl6pPr marL="3352716" indent="-304792" algn="l" rtl="0" fontAlgn="base">
              <a:spcBef>
                <a:spcPct val="20000"/>
              </a:spcBef>
              <a:spcAft>
                <a:spcPct val="0"/>
              </a:spcAft>
              <a:buFont typeface="Wingdings" pitchFamily="16" charset="2"/>
              <a:buChar char="§"/>
              <a:defRPr sz="2133">
                <a:solidFill>
                  <a:schemeClr val="tx1"/>
                </a:solidFill>
                <a:latin typeface="+mn-lt"/>
                <a:ea typeface="+mn-ea"/>
              </a:defRPr>
            </a:lvl6pPr>
            <a:lvl7pPr marL="3962301" indent="-304792" algn="l" rtl="0" fontAlgn="base">
              <a:spcBef>
                <a:spcPct val="20000"/>
              </a:spcBef>
              <a:spcAft>
                <a:spcPct val="0"/>
              </a:spcAft>
              <a:buFont typeface="Wingdings" pitchFamily="16" charset="2"/>
              <a:buChar char="§"/>
              <a:defRPr sz="2133">
                <a:solidFill>
                  <a:schemeClr val="tx1"/>
                </a:solidFill>
                <a:latin typeface="+mn-lt"/>
                <a:ea typeface="+mn-ea"/>
              </a:defRPr>
            </a:lvl7pPr>
            <a:lvl8pPr marL="4571886" indent="-304792" algn="l" rtl="0" fontAlgn="base">
              <a:spcBef>
                <a:spcPct val="20000"/>
              </a:spcBef>
              <a:spcAft>
                <a:spcPct val="0"/>
              </a:spcAft>
              <a:buFont typeface="Wingdings" pitchFamily="16" charset="2"/>
              <a:buChar char="§"/>
              <a:defRPr sz="2133">
                <a:solidFill>
                  <a:schemeClr val="tx1"/>
                </a:solidFill>
                <a:latin typeface="+mn-lt"/>
                <a:ea typeface="+mn-ea"/>
              </a:defRPr>
            </a:lvl8pPr>
            <a:lvl9pPr marL="5181470" indent="-304792" algn="l" rtl="0" fontAlgn="base">
              <a:spcBef>
                <a:spcPct val="20000"/>
              </a:spcBef>
              <a:spcAft>
                <a:spcPct val="0"/>
              </a:spcAft>
              <a:buFont typeface="Wingdings" pitchFamily="16" charset="2"/>
              <a:buChar char="§"/>
              <a:defRPr sz="2133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charset="0"/>
              <a:buNone/>
              <a:tabLst/>
              <a:defRPr/>
            </a:pPr>
            <a:r>
              <a:rPr lang="el-GR" sz="3600" kern="0" dirty="0">
                <a:latin typeface="Century Gothic" pitchFamily="34" charset="0"/>
              </a:rPr>
              <a:t>Δοκιμάστε να τα τακτοποιήσετε κατά μάζα.</a:t>
            </a:r>
            <a:endParaRPr kumimoji="0" lang="en-CA" sz="3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 pitchFamily="34" charset="0"/>
            </a:endParaRPr>
          </a:p>
        </p:txBody>
      </p:sp>
      <p:graphicFrame>
        <p:nvGraphicFramePr>
          <p:cNvPr id="28" name="Table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3431558"/>
              </p:ext>
            </p:extLst>
          </p:nvPr>
        </p:nvGraphicFramePr>
        <p:xfrm>
          <a:off x="5489188" y="3564235"/>
          <a:ext cx="1175165" cy="1317356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175165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1735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kern="0" dirty="0">
                          <a:solidFill>
                            <a:schemeClr val="bg1"/>
                          </a:solidFill>
                          <a:effectLst/>
                        </a:rPr>
                        <a:t>Ασβέστιο</a:t>
                      </a:r>
                      <a:endParaRPr lang="en-US" sz="600" kern="0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600" dirty="0">
                          <a:solidFill>
                            <a:schemeClr val="bg1"/>
                          </a:solidFill>
                          <a:effectLst/>
                        </a:rPr>
                        <a:t>Ca</a:t>
                      </a:r>
                      <a:endParaRPr lang="en-US" sz="600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dirty="0">
                          <a:solidFill>
                            <a:schemeClr val="bg1"/>
                          </a:solidFill>
                          <a:effectLst/>
                        </a:rPr>
                        <a:t>Ατομική μάζα 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</a:rPr>
                        <a:t>= 40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4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dirty="0">
                          <a:solidFill>
                            <a:schemeClr val="bg1"/>
                          </a:solidFill>
                          <a:effectLst/>
                        </a:rPr>
                        <a:t>Οξείδιο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</a:rPr>
                        <a:t>: </a:t>
                      </a:r>
                      <a:r>
                        <a:rPr lang="en-CA" sz="1050" dirty="0">
                          <a:solidFill>
                            <a:schemeClr val="bg1"/>
                          </a:solidFill>
                          <a:effectLst/>
                        </a:rPr>
                        <a:t>RO</a:t>
                      </a:r>
                      <a:endParaRPr lang="en-US" sz="600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4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dirty="0">
                          <a:solidFill>
                            <a:schemeClr val="bg1"/>
                          </a:solidFill>
                          <a:effectLst/>
                        </a:rPr>
                        <a:t>Υδρίδιο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</a:rPr>
                        <a:t>: --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30" name="Table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1108203"/>
              </p:ext>
            </p:extLst>
          </p:nvPr>
        </p:nvGraphicFramePr>
        <p:xfrm>
          <a:off x="-34490" y="1239482"/>
          <a:ext cx="1117991" cy="1317356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117991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1735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 kern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Υδρογόνο</a:t>
                      </a:r>
                      <a:endParaRPr lang="en-US" sz="14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H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8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= 1</a:t>
                      </a:r>
                      <a:endParaRPr lang="en-US" sz="105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: 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R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2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O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n-US" sz="7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en-US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--</a:t>
                      </a:r>
                      <a:endParaRPr lang="en-US" sz="6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32" name="Table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6210964"/>
              </p:ext>
            </p:extLst>
          </p:nvPr>
        </p:nvGraphicFramePr>
        <p:xfrm>
          <a:off x="1006010" y="1257839"/>
          <a:ext cx="1184390" cy="1314656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184390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1465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 kern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Λίθιο</a:t>
                      </a:r>
                      <a:endParaRPr lang="en-US" sz="14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Li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8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= 7</a:t>
                      </a:r>
                      <a:endParaRPr lang="en-US" sz="105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: 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R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2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O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l-GR" sz="7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--</a:t>
                      </a:r>
                      <a:endParaRPr lang="en-US" sz="6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34" name="Table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7175114"/>
              </p:ext>
            </p:extLst>
          </p:nvPr>
        </p:nvGraphicFramePr>
        <p:xfrm>
          <a:off x="3179123" y="1248636"/>
          <a:ext cx="1250785" cy="1312728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250785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1272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 kern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Βόριο</a:t>
                      </a:r>
                      <a:endParaRPr lang="en-US" sz="14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9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B</a:t>
                      </a:r>
                      <a:endParaRPr lang="en-US" sz="200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9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8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= 11</a:t>
                      </a:r>
                      <a:endParaRPr lang="en-US" sz="110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9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: 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R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2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O</a:t>
                      </a:r>
                      <a:r>
                        <a:rPr lang="el-GR" sz="110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3</a:t>
                      </a:r>
                      <a:endParaRPr lang="en-US" sz="120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9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l-GR" sz="11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--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35" name="Table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5094449"/>
              </p:ext>
            </p:extLst>
          </p:nvPr>
        </p:nvGraphicFramePr>
        <p:xfrm>
          <a:off x="2129256" y="1250115"/>
          <a:ext cx="1135271" cy="1317356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135271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1735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 kern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Βηρύλλιο</a:t>
                      </a:r>
                      <a:endParaRPr lang="en-US" sz="12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Be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8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= 9.4</a:t>
                      </a:r>
                      <a:endParaRPr lang="en-US" sz="105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: 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RO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n-US" sz="7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en-US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36" name="Table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4956615"/>
              </p:ext>
            </p:extLst>
          </p:nvPr>
        </p:nvGraphicFramePr>
        <p:xfrm>
          <a:off x="4352531" y="1243616"/>
          <a:ext cx="1182142" cy="1317356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182142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1735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l-GR" sz="3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 kern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Άνθρακας</a:t>
                      </a:r>
                      <a:endParaRPr lang="en-US" sz="14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4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C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4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8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l-GR" sz="11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= 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12</a:t>
                      </a:r>
                      <a:endParaRPr lang="en-US" sz="110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4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11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: </a:t>
                      </a:r>
                      <a:r>
                        <a:rPr lang="en-US" sz="11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RO</a:t>
                      </a:r>
                      <a:r>
                        <a:rPr lang="el-GR" sz="110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2</a:t>
                      </a:r>
                      <a:endParaRPr lang="en-US" sz="110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4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l-GR" sz="8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en-US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RH</a:t>
                      </a:r>
                      <a:r>
                        <a:rPr lang="el-GR" sz="1050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37" name="Table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7595035"/>
              </p:ext>
            </p:extLst>
          </p:nvPr>
        </p:nvGraphicFramePr>
        <p:xfrm>
          <a:off x="2143615" y="3554980"/>
          <a:ext cx="1187474" cy="1317356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187474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1735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 kern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Θείο</a:t>
                      </a:r>
                      <a:endParaRPr lang="en-US" sz="14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S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8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= 32</a:t>
                      </a:r>
                      <a:endParaRPr lang="en-US" sz="105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: 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RO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3</a:t>
                      </a:r>
                      <a:endParaRPr lang="en-US" sz="105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l-GR" sz="8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el-GR" sz="14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RH</a:t>
                      </a:r>
                      <a:r>
                        <a:rPr lang="el-GR" sz="1050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05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38" name="Table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2786710"/>
              </p:ext>
            </p:extLst>
          </p:nvPr>
        </p:nvGraphicFramePr>
        <p:xfrm>
          <a:off x="11024724" y="1228235"/>
          <a:ext cx="1197428" cy="1317356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197428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1735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l-GR" sz="1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 kern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Αργίλιο</a:t>
                      </a:r>
                      <a:endParaRPr lang="en-US" sz="14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Al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8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= 27.3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: 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R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2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O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3</a:t>
                      </a:r>
                      <a:endParaRPr lang="en-US" sz="105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l-GR" sz="7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6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39" name="Table 3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997762"/>
              </p:ext>
            </p:extLst>
          </p:nvPr>
        </p:nvGraphicFramePr>
        <p:xfrm>
          <a:off x="9869146" y="3576719"/>
          <a:ext cx="1225816" cy="1317356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225816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17356">
                <a:tc>
                  <a:txBody>
                    <a:bodyPr/>
                    <a:lstStyle/>
                    <a:p>
                      <a:pPr algn="ctr"/>
                      <a:r>
                        <a:rPr lang="el-GR" sz="1400" b="1" kern="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+mn-cs"/>
                        </a:rPr>
                        <a:t>Χρώμιο</a:t>
                      </a:r>
                      <a:endParaRPr lang="en-US" sz="1400" b="1" kern="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l-GR" sz="10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900" b="1" kern="120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160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+mn-cs"/>
                        </a:rPr>
                        <a:t>Cr</a:t>
                      </a:r>
                      <a:endParaRPr lang="el-GR" sz="1600" b="1" kern="120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  <a:p>
                      <a:pPr algn="ctr"/>
                      <a:endParaRPr lang="en-US" sz="400" b="1" kern="120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l-GR" sz="10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900" b="1" kern="120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l-GR" sz="800" b="1" i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80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l-GR" sz="105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= </a:t>
                      </a:r>
                      <a:r>
                        <a:rPr lang="el-GR" sz="110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52</a:t>
                      </a:r>
                      <a:endParaRPr lang="en-US" sz="900" b="1" kern="120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l-GR" sz="30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900" b="1" kern="120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l-GR" sz="800" b="1" i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110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+mn-cs"/>
                        </a:rPr>
                        <a:t>: </a:t>
                      </a:r>
                      <a:r>
                        <a:rPr lang="en-US" sz="105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+mn-cs"/>
                        </a:rPr>
                        <a:t>RO</a:t>
                      </a:r>
                      <a:r>
                        <a:rPr lang="el-GR" sz="1100" b="1" kern="1200" baseline="-250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+mn-cs"/>
                        </a:rPr>
                        <a:t>3</a:t>
                      </a:r>
                      <a:endParaRPr lang="en-US" sz="1200" b="1" kern="120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l-GR" sz="30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900" b="1" kern="120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l-GR" sz="800" b="1" i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n-US" sz="110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en-US" sz="105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RH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40" name="Table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0602839"/>
              </p:ext>
            </p:extLst>
          </p:nvPr>
        </p:nvGraphicFramePr>
        <p:xfrm>
          <a:off x="0" y="3564235"/>
          <a:ext cx="1140570" cy="1308101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140570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0810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 kern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Cavolini"/>
                        </a:rPr>
                        <a:t>Πυρίτιο</a:t>
                      </a:r>
                      <a:endParaRPr lang="en-US" sz="14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Cavolini"/>
                        </a:rPr>
                        <a:t> 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Cavolini"/>
                        </a:rPr>
                        <a:t>Si</a:t>
                      </a:r>
                      <a:endParaRPr lang="en-US" sz="200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Cavolini"/>
                        </a:rPr>
                        <a:t> 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Cavolini"/>
                        </a:rPr>
                        <a:t> = 28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Cavolini"/>
                        </a:rPr>
                        <a:t> 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Cavolini"/>
                        </a:rPr>
                        <a:t>: 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Cavolini"/>
                        </a:rPr>
                        <a:t>RO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Cavolini"/>
                        </a:rPr>
                        <a:t>2</a:t>
                      </a:r>
                      <a:endParaRPr lang="en-US" sz="110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Cavolini"/>
                        </a:rPr>
                        <a:t> 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Cavolini"/>
                        </a:rPr>
                        <a:t>: </a:t>
                      </a:r>
                      <a:r>
                        <a:rPr lang="en-US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Cavolini"/>
                        </a:rPr>
                        <a:t>RH</a:t>
                      </a:r>
                      <a:r>
                        <a:rPr lang="el-GR" sz="1050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Cavolini"/>
                        </a:rPr>
                        <a:t>4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41" name="Table 4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1408121"/>
              </p:ext>
            </p:extLst>
          </p:nvPr>
        </p:nvGraphicFramePr>
        <p:xfrm>
          <a:off x="1083501" y="3554980"/>
          <a:ext cx="1143561" cy="1317356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143561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1735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 kern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Φώσφορο</a:t>
                      </a:r>
                      <a:endParaRPr lang="en-US" sz="14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P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8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= 31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: 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R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2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O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3</a:t>
                      </a:r>
                      <a:endParaRPr lang="en-US" sz="105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l-GR" sz="7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en-US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RH</a:t>
                      </a:r>
                      <a:r>
                        <a:rPr lang="el-GR" sz="1050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6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42" name="Table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2097067"/>
              </p:ext>
            </p:extLst>
          </p:nvPr>
        </p:nvGraphicFramePr>
        <p:xfrm>
          <a:off x="3269251" y="3556190"/>
          <a:ext cx="1193092" cy="1317356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193092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1735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 kern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Χλώριο</a:t>
                      </a:r>
                      <a:endParaRPr lang="en-US" sz="14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9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Cl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9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8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= 35.5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9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8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: 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R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2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O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7</a:t>
                      </a:r>
                      <a:endParaRPr lang="el-GR" sz="105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l-GR" sz="4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n-US" sz="8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en-US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RH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43" name="Table 4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4129576"/>
              </p:ext>
            </p:extLst>
          </p:nvPr>
        </p:nvGraphicFramePr>
        <p:xfrm>
          <a:off x="11020227" y="3557294"/>
          <a:ext cx="1187279" cy="1312728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187279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1272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l-GR" sz="2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Dreaming Outloud Pro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 kern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Dreaming Outloud Pro"/>
                        </a:rPr>
                        <a:t>Μαγγάνιο</a:t>
                      </a:r>
                      <a:endParaRPr lang="en-US" sz="14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Dreaming Outloud Pro"/>
                        </a:rPr>
                        <a:t> </a:t>
                      </a:r>
                      <a:endParaRPr lang="en-US" sz="9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err="1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Dreaming Outloud Pro"/>
                        </a:rPr>
                        <a:t>Mn</a:t>
                      </a:r>
                      <a:endParaRPr lang="el-GR" sz="160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Dreaming Outloud Pro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l-GR" sz="30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Dreaming Outloud Pro"/>
                        </a:rPr>
                        <a:t> </a:t>
                      </a:r>
                      <a:endParaRPr lang="en-US" sz="9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8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l-GR" sz="8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Dreaming Outloud Pro"/>
                        </a:rPr>
                        <a:t>= 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Dreaming Outloud Pro"/>
                        </a:rPr>
                        <a:t>55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Dreaming Outloud Pro"/>
                        </a:rPr>
                        <a:t> </a:t>
                      </a:r>
                      <a:endParaRPr lang="en-US" sz="9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10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Dreaming Outloud Pro"/>
                        </a:rPr>
                        <a:t>: 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Dreaming Outloud Pro"/>
                        </a:rPr>
                        <a:t>R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Dreaming Outloud Pro"/>
                        </a:rPr>
                        <a:t>2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Dreaming Outloud Pro"/>
                        </a:rPr>
                        <a:t>O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Dreaming Outloud Pro"/>
                        </a:rPr>
                        <a:t>7</a:t>
                      </a:r>
                      <a:endParaRPr lang="en-US" sz="120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Dreaming Outloud Pro"/>
                        </a:rPr>
                        <a:t> </a:t>
                      </a:r>
                      <a:endParaRPr lang="en-US" sz="9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n-US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Dreaming Outloud Pro"/>
                        </a:rPr>
                        <a:t>: RH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44" name="Table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5088901"/>
              </p:ext>
            </p:extLst>
          </p:nvPr>
        </p:nvGraphicFramePr>
        <p:xfrm>
          <a:off x="8839366" y="3567215"/>
          <a:ext cx="1151081" cy="1317356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151081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1735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 kern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Βανάδιο</a:t>
                      </a:r>
                      <a:endParaRPr lang="en-US" sz="14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9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V</a:t>
                      </a:r>
                      <a:endParaRPr lang="en-US" sz="240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9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8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= 51</a:t>
                      </a:r>
                      <a:endParaRPr lang="en-US" sz="9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9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: 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R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2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O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3</a:t>
                      </a:r>
                      <a:endParaRPr lang="en-US" sz="120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9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n-US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RH</a:t>
                      </a:r>
                      <a:r>
                        <a:rPr lang="en-US" sz="1050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45" name="Table 4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3266819"/>
              </p:ext>
            </p:extLst>
          </p:nvPr>
        </p:nvGraphicFramePr>
        <p:xfrm>
          <a:off x="4429908" y="3567215"/>
          <a:ext cx="1137213" cy="1317356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137213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1735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 kern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Κάλιο</a:t>
                      </a:r>
                      <a:endParaRPr lang="en-US" sz="14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i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K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8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= 39</a:t>
                      </a:r>
                      <a:endParaRPr lang="en-US" sz="105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: 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R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2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O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l-GR" sz="7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46" name="Table 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8303793"/>
              </p:ext>
            </p:extLst>
          </p:nvPr>
        </p:nvGraphicFramePr>
        <p:xfrm>
          <a:off x="5491339" y="1243616"/>
          <a:ext cx="1166835" cy="1317356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166835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1735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 kern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Άζωτο</a:t>
                      </a:r>
                      <a:endParaRPr lang="en-US" sz="14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N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8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= 14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: 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R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2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O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3</a:t>
                      </a:r>
                      <a:endParaRPr lang="en-US" sz="105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n-US" sz="7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en-US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RH</a:t>
                      </a:r>
                      <a:r>
                        <a:rPr lang="en-US" sz="1050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6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47" name="Table 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5011228"/>
              </p:ext>
            </p:extLst>
          </p:nvPr>
        </p:nvGraphicFramePr>
        <p:xfrm>
          <a:off x="6596825" y="1240810"/>
          <a:ext cx="1146470" cy="1305272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146470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0527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 kern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Οξυγόνο</a:t>
                      </a:r>
                      <a:endParaRPr lang="en-US" sz="14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O</a:t>
                      </a:r>
                      <a:endParaRPr lang="en-US" sz="180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8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= 16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: 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RO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3</a:t>
                      </a:r>
                      <a:endParaRPr lang="en-US" sz="105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en-US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RH</a:t>
                      </a:r>
                      <a:r>
                        <a:rPr lang="el-GR" sz="1050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48" name="Table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9586517"/>
              </p:ext>
            </p:extLst>
          </p:nvPr>
        </p:nvGraphicFramePr>
        <p:xfrm>
          <a:off x="7675806" y="1228235"/>
          <a:ext cx="1137364" cy="1318483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137364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184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 kern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Φθόριο</a:t>
                      </a:r>
                      <a:endParaRPr lang="en-US" sz="14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2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F</a:t>
                      </a:r>
                      <a:endParaRPr lang="en-US" sz="240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2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1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= 19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2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10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: </a:t>
                      </a:r>
                      <a:r>
                        <a:rPr lang="en-US" sz="10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R</a:t>
                      </a:r>
                      <a:r>
                        <a:rPr lang="el-GR" sz="100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2</a:t>
                      </a:r>
                      <a:r>
                        <a:rPr lang="en-US" sz="10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O</a:t>
                      </a:r>
                      <a:r>
                        <a:rPr lang="el-GR" sz="100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7</a:t>
                      </a:r>
                      <a:endParaRPr lang="el-GR" sz="1100" b="1" baseline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l-GR" sz="300" dirty="0">
                        <a:latin typeface="Century Gothic" panose="020B0502020202020204" pitchFamily="34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l-GR" sz="1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en-US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RH</a:t>
                      </a:r>
                      <a:endParaRPr lang="en-US" sz="10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49" name="Table 4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5224440"/>
              </p:ext>
            </p:extLst>
          </p:nvPr>
        </p:nvGraphicFramePr>
        <p:xfrm>
          <a:off x="8811709" y="1248636"/>
          <a:ext cx="1137413" cy="1317356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137413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1735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 kern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Νάτριο</a:t>
                      </a:r>
                      <a:endParaRPr lang="en-US" sz="14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Na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8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= 23</a:t>
                      </a:r>
                      <a:endParaRPr lang="en-US" sz="105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: 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R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2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O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l-GR" sz="7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6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50" name="Table 4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6167374"/>
              </p:ext>
            </p:extLst>
          </p:nvPr>
        </p:nvGraphicFramePr>
        <p:xfrm>
          <a:off x="9901223" y="1228235"/>
          <a:ext cx="1187616" cy="1317356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187616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1735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 kern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Μαγνήσιο</a:t>
                      </a:r>
                      <a:endParaRPr lang="en-US" sz="14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Mg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8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= 24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: 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RO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--</a:t>
                      </a:r>
                      <a:endParaRPr lang="en-US" sz="60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51" name="Table 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1412814"/>
              </p:ext>
            </p:extLst>
          </p:nvPr>
        </p:nvGraphicFramePr>
        <p:xfrm>
          <a:off x="7743295" y="3577736"/>
          <a:ext cx="1175493" cy="1317356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175493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17356">
                <a:tc>
                  <a:txBody>
                    <a:bodyPr/>
                    <a:lstStyle/>
                    <a:p>
                      <a:pPr algn="ctr"/>
                      <a:r>
                        <a:rPr lang="el-GR" sz="1400" b="1" kern="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+mn-cs"/>
                        </a:rPr>
                        <a:t>Τιτάνιο</a:t>
                      </a:r>
                      <a:endParaRPr lang="en-US" sz="1400" b="1" kern="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el-GR" sz="10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800" b="1" kern="120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1600" b="1" kern="1200" dirty="0" err="1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+mn-cs"/>
                        </a:rPr>
                        <a:t>Ti</a:t>
                      </a:r>
                      <a:endParaRPr lang="en-US" sz="1600" b="1" kern="120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el-GR" sz="10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800" b="1" kern="120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el-GR" sz="300" b="1" i="1" kern="120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l-GR" sz="800" b="1" i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80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l-GR" sz="105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= 48</a:t>
                      </a:r>
                      <a:endParaRPr lang="en-US" sz="800" b="1" kern="120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l-GR" sz="40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800" b="1" kern="120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l-GR" sz="800" b="1" i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105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+mn-cs"/>
                        </a:rPr>
                        <a:t>: </a:t>
                      </a:r>
                      <a:r>
                        <a:rPr lang="en-US" sz="105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+mn-cs"/>
                        </a:rPr>
                        <a:t>RO</a:t>
                      </a:r>
                      <a:r>
                        <a:rPr lang="el-GR" sz="1050" b="1" kern="1200" baseline="-250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+mn-cs"/>
                        </a:rPr>
                        <a:t>2</a:t>
                      </a:r>
                      <a:endParaRPr lang="en-US" sz="1100" b="1" kern="120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l-GR" sz="40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800" b="1" kern="120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l-GR" sz="800" b="1" i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n-US" sz="105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RH</a:t>
                      </a:r>
                      <a:r>
                        <a:rPr lang="en-US" sz="1050" b="1" kern="1200" baseline="-250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-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52" name="Table 5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4251612"/>
              </p:ext>
            </p:extLst>
          </p:nvPr>
        </p:nvGraphicFramePr>
        <p:xfrm>
          <a:off x="6616680" y="3562706"/>
          <a:ext cx="1213542" cy="1317356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213542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1735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 kern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Σκάνδιο</a:t>
                      </a:r>
                      <a:endParaRPr lang="en-US" sz="14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err="1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Sc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8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= 45</a:t>
                      </a:r>
                      <a:endParaRPr lang="en-US" sz="105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: 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R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2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O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3</a:t>
                      </a:r>
                      <a:endParaRPr lang="en-US" sz="105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l-GR" sz="7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53" name="Table 5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8813497"/>
              </p:ext>
            </p:extLst>
          </p:nvPr>
        </p:nvGraphicFramePr>
        <p:xfrm>
          <a:off x="2750862" y="5207909"/>
          <a:ext cx="1051878" cy="1317356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051878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1735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 kern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Έκα-Βόριο</a:t>
                      </a:r>
                      <a:endParaRPr lang="en-US" sz="14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6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7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8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= 44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: 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R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2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O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3</a:t>
                      </a:r>
                      <a:endParaRPr lang="en-US" sz="105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--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001961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802892" y="296664"/>
            <a:ext cx="10030423" cy="107274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-17457" rIns="0" bIns="-17457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l-GR" altLang="en-US" sz="2400" dirty="0">
                <a:solidFill>
                  <a:srgbClr val="202124"/>
                </a:solidFill>
                <a:latin typeface="Century Gothic" panose="020B0502020202020204" pitchFamily="34" charset="0"/>
              </a:rPr>
              <a:t>Τακτοποιήσετε τις κάρτες </a:t>
            </a:r>
            <a:r>
              <a:rPr kumimoji="0" lang="el-GR" altLang="en-US" sz="24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Century Gothic" panose="020B0502020202020204" pitchFamily="34" charset="0"/>
              </a:rPr>
              <a:t>ώστε τα στοιχεία με παρόμοια είδη οξειδίων και υδριδίων εμφανίζονται στην ίδια στήλη (με τη μάζα να αυξάνεται από αριστερά προς τα δεξιά καθώς προχωράτε).</a:t>
            </a:r>
            <a:r>
              <a:rPr kumimoji="0" lang="el-GR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rPr>
              <a:t>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5215" y="1641033"/>
            <a:ext cx="9390096" cy="381761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87839" y="1828800"/>
            <a:ext cx="1072730" cy="400110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l-GR" sz="20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Οξείδιο</a:t>
            </a:r>
            <a:endParaRPr lang="en-US" sz="2000" b="1" dirty="0">
              <a:solidFill>
                <a:srgbClr val="002060"/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456843" y="2367551"/>
            <a:ext cx="1103726" cy="40011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l-GR" sz="20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Υδρίδιο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 bwMode="auto">
          <a:xfrm flipV="1">
            <a:off x="1373276" y="2767661"/>
            <a:ext cx="1187293" cy="14577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2897558" y="1890355"/>
            <a:ext cx="667170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l-GR" dirty="0"/>
              <a:t>ΡΟ</a:t>
            </a:r>
            <a:r>
              <a:rPr lang="el-GR" sz="1400" dirty="0"/>
              <a:t>   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4005905" y="1920476"/>
            <a:ext cx="580608" cy="276999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l-GR" sz="1200" dirty="0"/>
              <a:t> ΡΟ   </a:t>
            </a:r>
            <a:endParaRPr lang="en-US" sz="1200" dirty="0"/>
          </a:p>
        </p:txBody>
      </p:sp>
      <p:sp>
        <p:nvSpPr>
          <p:cNvPr id="10" name="Rectangle 9"/>
          <p:cNvSpPr/>
          <p:nvPr/>
        </p:nvSpPr>
        <p:spPr>
          <a:xfrm>
            <a:off x="4925528" y="1874638"/>
            <a:ext cx="747320" cy="400110"/>
          </a:xfrm>
          <a:prstGeom prst="rect">
            <a:avLst/>
          </a:prstGeom>
          <a:solidFill>
            <a:schemeClr val="tx1"/>
          </a:solidFill>
        </p:spPr>
        <p:txBody>
          <a:bodyPr wrap="none">
            <a:spAutoFit/>
          </a:bodyPr>
          <a:lstStyle/>
          <a:p>
            <a:r>
              <a:rPr lang="el-GR" sz="2000" dirty="0"/>
              <a:t>ΡΟ</a:t>
            </a:r>
            <a:r>
              <a:rPr lang="el-GR" dirty="0"/>
              <a:t>   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6170608" y="1890355"/>
            <a:ext cx="518091" cy="369332"/>
          </a:xfrm>
          <a:prstGeom prst="rect">
            <a:avLst/>
          </a:prstGeom>
          <a:solidFill>
            <a:schemeClr val="tx1"/>
          </a:solidFill>
        </p:spPr>
        <p:txBody>
          <a:bodyPr wrap="none">
            <a:spAutoFit/>
          </a:bodyPr>
          <a:lstStyle/>
          <a:p>
            <a:r>
              <a:rPr lang="el-GR" dirty="0"/>
              <a:t>ΡΟ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5836954" y="3244334"/>
            <a:ext cx="5180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dirty="0"/>
              <a:t>ΡΟ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7186459" y="1894668"/>
            <a:ext cx="706284" cy="369332"/>
          </a:xfrm>
          <a:prstGeom prst="rect">
            <a:avLst/>
          </a:prstGeom>
          <a:solidFill>
            <a:schemeClr val="tx1"/>
          </a:solidFill>
        </p:spPr>
        <p:txBody>
          <a:bodyPr wrap="none">
            <a:spAutoFit/>
          </a:bodyPr>
          <a:lstStyle/>
          <a:p>
            <a:r>
              <a:rPr lang="el-GR" dirty="0"/>
              <a:t>Ρ   Ο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8218839" y="1874638"/>
            <a:ext cx="683200" cy="400110"/>
          </a:xfrm>
          <a:prstGeom prst="rect">
            <a:avLst/>
          </a:prstGeom>
          <a:solidFill>
            <a:schemeClr val="tx1"/>
          </a:solidFill>
        </p:spPr>
        <p:txBody>
          <a:bodyPr wrap="none">
            <a:spAutoFit/>
          </a:bodyPr>
          <a:lstStyle/>
          <a:p>
            <a:r>
              <a:rPr lang="el-GR" sz="2000" dirty="0"/>
              <a:t>ΡΟ</a:t>
            </a:r>
            <a:r>
              <a:rPr lang="el-GR" dirty="0"/>
              <a:t>  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9295533" y="1889041"/>
            <a:ext cx="706284" cy="369332"/>
          </a:xfrm>
          <a:prstGeom prst="rect">
            <a:avLst/>
          </a:prstGeom>
          <a:solidFill>
            <a:schemeClr val="tx1"/>
          </a:solidFill>
        </p:spPr>
        <p:txBody>
          <a:bodyPr wrap="none">
            <a:spAutoFit/>
          </a:bodyPr>
          <a:lstStyle/>
          <a:p>
            <a:r>
              <a:rPr lang="el-GR" dirty="0"/>
              <a:t>Ρ   Ο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5959848" y="2382678"/>
            <a:ext cx="770404" cy="369332"/>
          </a:xfrm>
          <a:prstGeom prst="rect">
            <a:avLst/>
          </a:prstGeom>
          <a:solidFill>
            <a:schemeClr val="tx1"/>
          </a:solidFill>
        </p:spPr>
        <p:txBody>
          <a:bodyPr wrap="none">
            <a:spAutoFit/>
          </a:bodyPr>
          <a:lstStyle/>
          <a:p>
            <a:r>
              <a:rPr lang="el-GR" dirty="0"/>
              <a:t>Ρ    Ο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2868844" y="2367551"/>
            <a:ext cx="518091" cy="369332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el-GR" dirty="0"/>
              <a:t>ΡΟ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3978665" y="2395307"/>
            <a:ext cx="518091" cy="369332"/>
          </a:xfrm>
          <a:prstGeom prst="rect">
            <a:avLst/>
          </a:prstGeom>
          <a:solidFill>
            <a:schemeClr val="tx1"/>
          </a:solidFill>
        </p:spPr>
        <p:txBody>
          <a:bodyPr wrap="none">
            <a:spAutoFit/>
          </a:bodyPr>
          <a:lstStyle/>
          <a:p>
            <a:r>
              <a:rPr lang="el-GR" dirty="0"/>
              <a:t>ΡΟ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5110984" y="2395307"/>
            <a:ext cx="518091" cy="369332"/>
          </a:xfrm>
          <a:prstGeom prst="rect">
            <a:avLst/>
          </a:prstGeom>
          <a:solidFill>
            <a:schemeClr val="tx1"/>
          </a:solidFill>
        </p:spPr>
        <p:txBody>
          <a:bodyPr wrap="none">
            <a:spAutoFit/>
          </a:bodyPr>
          <a:lstStyle/>
          <a:p>
            <a:r>
              <a:rPr lang="el-GR" dirty="0"/>
              <a:t>ΡΟ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7211058" y="2382678"/>
            <a:ext cx="646331" cy="369332"/>
          </a:xfrm>
          <a:prstGeom prst="rect">
            <a:avLst/>
          </a:prstGeom>
          <a:solidFill>
            <a:schemeClr val="tx1"/>
          </a:solidFill>
        </p:spPr>
        <p:txBody>
          <a:bodyPr wrap="none">
            <a:spAutoFit/>
          </a:bodyPr>
          <a:lstStyle/>
          <a:p>
            <a:r>
              <a:rPr lang="el-GR" dirty="0"/>
              <a:t>ΡΟ  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8225985" y="2405617"/>
            <a:ext cx="706284" cy="369332"/>
          </a:xfrm>
          <a:prstGeom prst="rect">
            <a:avLst/>
          </a:prstGeom>
          <a:solidFill>
            <a:schemeClr val="tx1"/>
          </a:solidFill>
        </p:spPr>
        <p:txBody>
          <a:bodyPr wrap="none">
            <a:spAutoFit/>
          </a:bodyPr>
          <a:lstStyle/>
          <a:p>
            <a:r>
              <a:rPr lang="el-GR" dirty="0"/>
              <a:t>Ρ   Ο</a:t>
            </a: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9413243" y="2367551"/>
            <a:ext cx="518091" cy="369332"/>
          </a:xfrm>
          <a:prstGeom prst="rect">
            <a:avLst/>
          </a:prstGeom>
          <a:solidFill>
            <a:schemeClr val="tx1"/>
          </a:solidFill>
        </p:spPr>
        <p:txBody>
          <a:bodyPr wrap="none">
            <a:spAutoFit/>
          </a:bodyPr>
          <a:lstStyle/>
          <a:p>
            <a:r>
              <a:rPr lang="el-GR" dirty="0"/>
              <a:t>ΡΟ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2902993" y="2844747"/>
            <a:ext cx="518091" cy="369332"/>
          </a:xfrm>
          <a:prstGeom prst="rect">
            <a:avLst/>
          </a:prstGeom>
          <a:solidFill>
            <a:schemeClr val="tx1"/>
          </a:solidFill>
        </p:spPr>
        <p:txBody>
          <a:bodyPr wrap="none">
            <a:spAutoFit/>
          </a:bodyPr>
          <a:lstStyle/>
          <a:p>
            <a:r>
              <a:rPr lang="el-GR" dirty="0"/>
              <a:t>ΡΟ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2861845" y="3327873"/>
            <a:ext cx="444352" cy="307777"/>
          </a:xfrm>
          <a:prstGeom prst="rect">
            <a:avLst/>
          </a:prstGeom>
          <a:solidFill>
            <a:schemeClr val="tx1"/>
          </a:solidFill>
        </p:spPr>
        <p:txBody>
          <a:bodyPr wrap="none">
            <a:spAutoFit/>
          </a:bodyPr>
          <a:lstStyle/>
          <a:p>
            <a:r>
              <a:rPr lang="el-GR" sz="1400" dirty="0"/>
              <a:t>ΡΟ</a:t>
            </a:r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3998906" y="3302065"/>
            <a:ext cx="518091" cy="369332"/>
          </a:xfrm>
          <a:prstGeom prst="rect">
            <a:avLst/>
          </a:prstGeom>
          <a:solidFill>
            <a:schemeClr val="tx1"/>
          </a:solidFill>
        </p:spPr>
        <p:txBody>
          <a:bodyPr wrap="none">
            <a:spAutoFit/>
          </a:bodyPr>
          <a:lstStyle/>
          <a:p>
            <a:r>
              <a:rPr lang="el-GR" dirty="0"/>
              <a:t>ΡΟ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5040142" y="3323493"/>
            <a:ext cx="518091" cy="369332"/>
          </a:xfrm>
          <a:prstGeom prst="rect">
            <a:avLst/>
          </a:prstGeom>
          <a:solidFill>
            <a:schemeClr val="tx1"/>
          </a:solidFill>
        </p:spPr>
        <p:txBody>
          <a:bodyPr wrap="none">
            <a:spAutoFit/>
          </a:bodyPr>
          <a:lstStyle/>
          <a:p>
            <a:r>
              <a:rPr lang="el-GR" dirty="0"/>
              <a:t>ΡΟ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6124174" y="3323493"/>
            <a:ext cx="518091" cy="369332"/>
          </a:xfrm>
          <a:prstGeom prst="rect">
            <a:avLst/>
          </a:prstGeom>
          <a:solidFill>
            <a:schemeClr val="tx1"/>
          </a:solidFill>
        </p:spPr>
        <p:txBody>
          <a:bodyPr wrap="none">
            <a:spAutoFit/>
          </a:bodyPr>
          <a:lstStyle/>
          <a:p>
            <a:r>
              <a:rPr lang="el-GR" dirty="0"/>
              <a:t>ΡΟ</a:t>
            </a:r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7163961" y="3297095"/>
            <a:ext cx="518091" cy="369332"/>
          </a:xfrm>
          <a:prstGeom prst="rect">
            <a:avLst/>
          </a:prstGeom>
          <a:solidFill>
            <a:schemeClr val="tx1"/>
          </a:solidFill>
        </p:spPr>
        <p:txBody>
          <a:bodyPr wrap="none">
            <a:spAutoFit/>
          </a:bodyPr>
          <a:lstStyle/>
          <a:p>
            <a:r>
              <a:rPr lang="el-GR" dirty="0"/>
              <a:t>ΡΟ</a:t>
            </a:r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>
            <a:off x="8301393" y="3297095"/>
            <a:ext cx="518091" cy="369332"/>
          </a:xfrm>
          <a:prstGeom prst="rect">
            <a:avLst/>
          </a:prstGeom>
          <a:solidFill>
            <a:schemeClr val="tx1"/>
          </a:solidFill>
        </p:spPr>
        <p:txBody>
          <a:bodyPr wrap="none">
            <a:spAutoFit/>
          </a:bodyPr>
          <a:lstStyle/>
          <a:p>
            <a:r>
              <a:rPr lang="el-GR" dirty="0"/>
              <a:t>ΡΟ</a:t>
            </a:r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9413242" y="3323493"/>
            <a:ext cx="518091" cy="369332"/>
          </a:xfrm>
          <a:prstGeom prst="rect">
            <a:avLst/>
          </a:prstGeom>
          <a:solidFill>
            <a:schemeClr val="tx1"/>
          </a:solidFill>
        </p:spPr>
        <p:txBody>
          <a:bodyPr wrap="none">
            <a:spAutoFit/>
          </a:bodyPr>
          <a:lstStyle/>
          <a:p>
            <a:r>
              <a:rPr lang="el-GR" dirty="0"/>
              <a:t>ΡΟ</a:t>
            </a:r>
            <a:endParaRPr lang="en-US" dirty="0"/>
          </a:p>
        </p:txBody>
      </p:sp>
      <p:sp>
        <p:nvSpPr>
          <p:cNvPr id="33" name="Rectangle 32"/>
          <p:cNvSpPr/>
          <p:nvPr/>
        </p:nvSpPr>
        <p:spPr>
          <a:xfrm>
            <a:off x="2906057" y="3756245"/>
            <a:ext cx="518091" cy="369332"/>
          </a:xfrm>
          <a:prstGeom prst="rect">
            <a:avLst/>
          </a:prstGeom>
          <a:solidFill>
            <a:schemeClr val="tx1"/>
          </a:solidFill>
        </p:spPr>
        <p:txBody>
          <a:bodyPr wrap="none">
            <a:spAutoFit/>
          </a:bodyPr>
          <a:lstStyle/>
          <a:p>
            <a:r>
              <a:rPr lang="el-GR" dirty="0"/>
              <a:t>ΡΟ</a:t>
            </a:r>
            <a:endParaRPr lang="en-US" dirty="0"/>
          </a:p>
        </p:txBody>
      </p:sp>
      <p:sp>
        <p:nvSpPr>
          <p:cNvPr id="34" name="Rectangle 33"/>
          <p:cNvSpPr/>
          <p:nvPr/>
        </p:nvSpPr>
        <p:spPr>
          <a:xfrm>
            <a:off x="3991907" y="3756245"/>
            <a:ext cx="518091" cy="369332"/>
          </a:xfrm>
          <a:prstGeom prst="rect">
            <a:avLst/>
          </a:prstGeom>
          <a:solidFill>
            <a:schemeClr val="tx1"/>
          </a:solidFill>
        </p:spPr>
        <p:txBody>
          <a:bodyPr wrap="none">
            <a:spAutoFit/>
          </a:bodyPr>
          <a:lstStyle/>
          <a:p>
            <a:r>
              <a:rPr lang="el-GR" dirty="0"/>
              <a:t>ΡΟ</a:t>
            </a:r>
            <a:endParaRPr lang="en-US" dirty="0"/>
          </a:p>
        </p:txBody>
      </p:sp>
      <p:sp>
        <p:nvSpPr>
          <p:cNvPr id="36" name="Rectangle 35"/>
          <p:cNvSpPr/>
          <p:nvPr/>
        </p:nvSpPr>
        <p:spPr>
          <a:xfrm>
            <a:off x="5836954" y="3244334"/>
            <a:ext cx="5180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dirty="0"/>
              <a:t>ΡΟ</a:t>
            </a:r>
            <a:endParaRPr lang="en-US" dirty="0"/>
          </a:p>
        </p:txBody>
      </p:sp>
      <p:sp>
        <p:nvSpPr>
          <p:cNvPr id="37" name="Rectangle 36"/>
          <p:cNvSpPr/>
          <p:nvPr/>
        </p:nvSpPr>
        <p:spPr>
          <a:xfrm>
            <a:off x="2845721" y="4177816"/>
            <a:ext cx="583854" cy="369332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el-GR" dirty="0"/>
              <a:t>ΡΟ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3902459" y="4177816"/>
            <a:ext cx="518091" cy="369332"/>
          </a:xfrm>
          <a:prstGeom prst="rect">
            <a:avLst/>
          </a:prstGeom>
          <a:solidFill>
            <a:schemeClr val="tx1"/>
          </a:solidFill>
        </p:spPr>
        <p:txBody>
          <a:bodyPr wrap="none">
            <a:spAutoFit/>
          </a:bodyPr>
          <a:lstStyle/>
          <a:p>
            <a:r>
              <a:rPr lang="el-GR" dirty="0"/>
              <a:t>ΡΟ</a:t>
            </a:r>
            <a:endParaRPr lang="en-US" dirty="0"/>
          </a:p>
        </p:txBody>
      </p:sp>
      <p:sp>
        <p:nvSpPr>
          <p:cNvPr id="39" name="Rectangle 38"/>
          <p:cNvSpPr/>
          <p:nvPr/>
        </p:nvSpPr>
        <p:spPr>
          <a:xfrm>
            <a:off x="3991907" y="4663003"/>
            <a:ext cx="518091" cy="369332"/>
          </a:xfrm>
          <a:prstGeom prst="rect">
            <a:avLst/>
          </a:prstGeom>
          <a:solidFill>
            <a:schemeClr val="tx1"/>
          </a:solidFill>
        </p:spPr>
        <p:txBody>
          <a:bodyPr wrap="none">
            <a:spAutoFit/>
          </a:bodyPr>
          <a:lstStyle/>
          <a:p>
            <a:r>
              <a:rPr lang="el-GR" dirty="0"/>
              <a:t>ΡΟ</a:t>
            </a:r>
            <a:endParaRPr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845721" y="4663003"/>
            <a:ext cx="518091" cy="369332"/>
          </a:xfrm>
          <a:prstGeom prst="rect">
            <a:avLst/>
          </a:prstGeom>
          <a:solidFill>
            <a:schemeClr val="tx1"/>
          </a:solidFill>
        </p:spPr>
        <p:txBody>
          <a:bodyPr wrap="none">
            <a:spAutoFit/>
          </a:bodyPr>
          <a:lstStyle/>
          <a:p>
            <a:r>
              <a:rPr lang="el-GR" dirty="0"/>
              <a:t>ΡΟ</a:t>
            </a:r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5836954" y="3244334"/>
            <a:ext cx="5180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dirty="0"/>
              <a:t>ΡΟ</a:t>
            </a:r>
            <a:endParaRPr lang="en-US" dirty="0"/>
          </a:p>
        </p:txBody>
      </p:sp>
      <p:sp>
        <p:nvSpPr>
          <p:cNvPr id="42" name="Rectangle 41"/>
          <p:cNvSpPr/>
          <p:nvPr/>
        </p:nvSpPr>
        <p:spPr>
          <a:xfrm>
            <a:off x="5110983" y="3742311"/>
            <a:ext cx="518091" cy="369332"/>
          </a:xfrm>
          <a:prstGeom prst="rect">
            <a:avLst/>
          </a:prstGeom>
          <a:solidFill>
            <a:schemeClr val="tx1"/>
          </a:solidFill>
        </p:spPr>
        <p:txBody>
          <a:bodyPr wrap="none">
            <a:spAutoFit/>
          </a:bodyPr>
          <a:lstStyle/>
          <a:p>
            <a:r>
              <a:rPr lang="el-GR" dirty="0"/>
              <a:t>ΡΟ</a:t>
            </a:r>
            <a:endParaRPr lang="en-US" dirty="0"/>
          </a:p>
        </p:txBody>
      </p:sp>
      <p:sp>
        <p:nvSpPr>
          <p:cNvPr id="43" name="Rectangle 42"/>
          <p:cNvSpPr/>
          <p:nvPr/>
        </p:nvSpPr>
        <p:spPr>
          <a:xfrm>
            <a:off x="6163609" y="3756245"/>
            <a:ext cx="518091" cy="369332"/>
          </a:xfrm>
          <a:prstGeom prst="rect">
            <a:avLst/>
          </a:prstGeom>
          <a:solidFill>
            <a:schemeClr val="tx1"/>
          </a:solidFill>
        </p:spPr>
        <p:txBody>
          <a:bodyPr wrap="none">
            <a:spAutoFit/>
          </a:bodyPr>
          <a:lstStyle/>
          <a:p>
            <a:r>
              <a:rPr lang="el-GR" dirty="0"/>
              <a:t>ΡΟ</a:t>
            </a:r>
            <a:endParaRPr lang="en-US" dirty="0"/>
          </a:p>
        </p:txBody>
      </p:sp>
      <p:sp>
        <p:nvSpPr>
          <p:cNvPr id="44" name="Rectangle 43"/>
          <p:cNvSpPr/>
          <p:nvPr/>
        </p:nvSpPr>
        <p:spPr>
          <a:xfrm>
            <a:off x="6163608" y="4165126"/>
            <a:ext cx="518091" cy="369332"/>
          </a:xfrm>
          <a:prstGeom prst="rect">
            <a:avLst/>
          </a:prstGeom>
          <a:solidFill>
            <a:schemeClr val="tx1"/>
          </a:solidFill>
        </p:spPr>
        <p:txBody>
          <a:bodyPr wrap="none">
            <a:spAutoFit/>
          </a:bodyPr>
          <a:lstStyle/>
          <a:p>
            <a:r>
              <a:rPr lang="el-GR" dirty="0"/>
              <a:t>ΡΟ</a:t>
            </a:r>
            <a:endParaRPr lang="en-US" dirty="0"/>
          </a:p>
        </p:txBody>
      </p:sp>
      <p:sp>
        <p:nvSpPr>
          <p:cNvPr id="45" name="Rectangle 44"/>
          <p:cNvSpPr/>
          <p:nvPr/>
        </p:nvSpPr>
        <p:spPr>
          <a:xfrm>
            <a:off x="7186459" y="3760005"/>
            <a:ext cx="518091" cy="369332"/>
          </a:xfrm>
          <a:prstGeom prst="rect">
            <a:avLst/>
          </a:prstGeom>
          <a:solidFill>
            <a:schemeClr val="tx1"/>
          </a:solidFill>
        </p:spPr>
        <p:txBody>
          <a:bodyPr wrap="none">
            <a:spAutoFit/>
          </a:bodyPr>
          <a:lstStyle/>
          <a:p>
            <a:r>
              <a:rPr lang="el-GR" dirty="0"/>
              <a:t>ΡΟ</a:t>
            </a:r>
            <a:endParaRPr lang="en-US" dirty="0"/>
          </a:p>
        </p:txBody>
      </p:sp>
      <p:sp>
        <p:nvSpPr>
          <p:cNvPr id="46" name="Rectangle 45"/>
          <p:cNvSpPr/>
          <p:nvPr/>
        </p:nvSpPr>
        <p:spPr>
          <a:xfrm>
            <a:off x="7275177" y="4211512"/>
            <a:ext cx="518091" cy="369332"/>
          </a:xfrm>
          <a:prstGeom prst="rect">
            <a:avLst/>
          </a:prstGeom>
          <a:solidFill>
            <a:schemeClr val="tx1"/>
          </a:solidFill>
        </p:spPr>
        <p:txBody>
          <a:bodyPr wrap="none">
            <a:spAutoFit/>
          </a:bodyPr>
          <a:lstStyle/>
          <a:p>
            <a:r>
              <a:rPr lang="el-GR" dirty="0"/>
              <a:t>ΡΟ</a:t>
            </a:r>
            <a:endParaRPr lang="en-US" dirty="0"/>
          </a:p>
        </p:txBody>
      </p:sp>
      <p:sp>
        <p:nvSpPr>
          <p:cNvPr id="47" name="Rectangle 46"/>
          <p:cNvSpPr/>
          <p:nvPr/>
        </p:nvSpPr>
        <p:spPr>
          <a:xfrm>
            <a:off x="8272309" y="3760005"/>
            <a:ext cx="518091" cy="369332"/>
          </a:xfrm>
          <a:prstGeom prst="rect">
            <a:avLst/>
          </a:prstGeom>
          <a:solidFill>
            <a:schemeClr val="tx1"/>
          </a:solidFill>
        </p:spPr>
        <p:txBody>
          <a:bodyPr wrap="none">
            <a:spAutoFit/>
          </a:bodyPr>
          <a:lstStyle/>
          <a:p>
            <a:r>
              <a:rPr lang="el-GR" dirty="0"/>
              <a:t>ΡΟ</a:t>
            </a:r>
            <a:endParaRPr lang="en-US" dirty="0"/>
          </a:p>
        </p:txBody>
      </p:sp>
      <p:sp>
        <p:nvSpPr>
          <p:cNvPr id="48" name="Rectangle 47"/>
          <p:cNvSpPr/>
          <p:nvPr/>
        </p:nvSpPr>
        <p:spPr>
          <a:xfrm>
            <a:off x="7219656" y="4674855"/>
            <a:ext cx="518091" cy="369332"/>
          </a:xfrm>
          <a:prstGeom prst="rect">
            <a:avLst/>
          </a:prstGeom>
          <a:solidFill>
            <a:schemeClr val="tx1"/>
          </a:solidFill>
        </p:spPr>
        <p:txBody>
          <a:bodyPr wrap="none">
            <a:spAutoFit/>
          </a:bodyPr>
          <a:lstStyle/>
          <a:p>
            <a:r>
              <a:rPr lang="el-GR" dirty="0"/>
              <a:t>ΡΟ</a:t>
            </a:r>
            <a:endParaRPr lang="en-US" dirty="0"/>
          </a:p>
        </p:txBody>
      </p:sp>
      <p:sp>
        <p:nvSpPr>
          <p:cNvPr id="49" name="Rectangle 48"/>
          <p:cNvSpPr/>
          <p:nvPr/>
        </p:nvSpPr>
        <p:spPr>
          <a:xfrm>
            <a:off x="9358159" y="3742311"/>
            <a:ext cx="518091" cy="369332"/>
          </a:xfrm>
          <a:prstGeom prst="rect">
            <a:avLst/>
          </a:prstGeom>
          <a:solidFill>
            <a:schemeClr val="tx1"/>
          </a:solidFill>
        </p:spPr>
        <p:txBody>
          <a:bodyPr wrap="none">
            <a:spAutoFit/>
          </a:bodyPr>
          <a:lstStyle/>
          <a:p>
            <a:r>
              <a:rPr lang="el-GR" dirty="0"/>
              <a:t>ΡΟ</a:t>
            </a:r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8272308" y="4222915"/>
            <a:ext cx="518091" cy="369332"/>
          </a:xfrm>
          <a:prstGeom prst="rect">
            <a:avLst/>
          </a:prstGeom>
          <a:solidFill>
            <a:schemeClr val="tx1"/>
          </a:solidFill>
        </p:spPr>
        <p:txBody>
          <a:bodyPr wrap="none">
            <a:spAutoFit/>
          </a:bodyPr>
          <a:lstStyle/>
          <a:p>
            <a:r>
              <a:rPr lang="el-GR" dirty="0"/>
              <a:t>ΡΟ</a:t>
            </a:r>
            <a:endParaRPr lang="en-US" dirty="0"/>
          </a:p>
        </p:txBody>
      </p:sp>
      <p:sp>
        <p:nvSpPr>
          <p:cNvPr id="51" name="Rectangle 50"/>
          <p:cNvSpPr/>
          <p:nvPr/>
        </p:nvSpPr>
        <p:spPr>
          <a:xfrm>
            <a:off x="8301392" y="4651483"/>
            <a:ext cx="518091" cy="369332"/>
          </a:xfrm>
          <a:prstGeom prst="rect">
            <a:avLst/>
          </a:prstGeom>
          <a:solidFill>
            <a:schemeClr val="tx1"/>
          </a:solidFill>
        </p:spPr>
        <p:txBody>
          <a:bodyPr wrap="none">
            <a:spAutoFit/>
          </a:bodyPr>
          <a:lstStyle/>
          <a:p>
            <a:r>
              <a:rPr lang="el-GR" dirty="0"/>
              <a:t>ΡΟ</a:t>
            </a:r>
            <a:endParaRPr lang="en-US" dirty="0"/>
          </a:p>
        </p:txBody>
      </p:sp>
      <p:sp>
        <p:nvSpPr>
          <p:cNvPr id="52" name="Rectangle 51"/>
          <p:cNvSpPr/>
          <p:nvPr/>
        </p:nvSpPr>
        <p:spPr>
          <a:xfrm>
            <a:off x="9476727" y="4177816"/>
            <a:ext cx="518091" cy="369332"/>
          </a:xfrm>
          <a:prstGeom prst="rect">
            <a:avLst/>
          </a:prstGeom>
          <a:solidFill>
            <a:schemeClr val="tx1"/>
          </a:solidFill>
        </p:spPr>
        <p:txBody>
          <a:bodyPr wrap="none">
            <a:spAutoFit/>
          </a:bodyPr>
          <a:lstStyle/>
          <a:p>
            <a:r>
              <a:rPr lang="el-GR" dirty="0"/>
              <a:t>ΡΟ</a:t>
            </a:r>
            <a:endParaRPr lang="en-US" dirty="0"/>
          </a:p>
        </p:txBody>
      </p:sp>
      <p:sp>
        <p:nvSpPr>
          <p:cNvPr id="53" name="Rectangle 52"/>
          <p:cNvSpPr/>
          <p:nvPr/>
        </p:nvSpPr>
        <p:spPr>
          <a:xfrm>
            <a:off x="9437239" y="4678615"/>
            <a:ext cx="518091" cy="369332"/>
          </a:xfrm>
          <a:prstGeom prst="rect">
            <a:avLst/>
          </a:prstGeom>
          <a:solidFill>
            <a:schemeClr val="tx1"/>
          </a:solidFill>
        </p:spPr>
        <p:txBody>
          <a:bodyPr wrap="none">
            <a:spAutoFit/>
          </a:bodyPr>
          <a:lstStyle/>
          <a:p>
            <a:r>
              <a:rPr lang="el-GR" dirty="0"/>
              <a:t>ΡΟ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747912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4207079-CC23-4326-1796-D3F49C72CC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4700" y="137697"/>
            <a:ext cx="9390096" cy="381761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64155" y="3649172"/>
            <a:ext cx="4366924" cy="320882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80828" y="356461"/>
            <a:ext cx="1072730" cy="400110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l-GR" sz="20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Οξείδιο</a:t>
            </a:r>
            <a:endParaRPr lang="en-US" sz="2000" b="1" dirty="0">
              <a:solidFill>
                <a:srgbClr val="002060"/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49831" y="802226"/>
            <a:ext cx="1103726" cy="40011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l-GR" sz="20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Υδρίδιο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 bwMode="auto">
          <a:xfrm>
            <a:off x="1720312" y="1202336"/>
            <a:ext cx="278969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/>
          <p:cNvCxnSpPr/>
          <p:nvPr/>
        </p:nvCxnSpPr>
        <p:spPr bwMode="auto">
          <a:xfrm flipV="1">
            <a:off x="1466264" y="802225"/>
            <a:ext cx="1187293" cy="14577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321008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6196115"/>
              </p:ext>
            </p:extLst>
          </p:nvPr>
        </p:nvGraphicFramePr>
        <p:xfrm>
          <a:off x="247124" y="956096"/>
          <a:ext cx="1135878" cy="1317356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135878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1735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 kern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Υδρογόνο</a:t>
                      </a:r>
                      <a:endParaRPr lang="en-US" sz="14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H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8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= 1</a:t>
                      </a:r>
                      <a:endParaRPr lang="en-US" sz="105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: 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R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2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O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n-US" sz="7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en-US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--</a:t>
                      </a:r>
                      <a:endParaRPr lang="en-US" sz="6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28" name="Table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523104"/>
              </p:ext>
            </p:extLst>
          </p:nvPr>
        </p:nvGraphicFramePr>
        <p:xfrm>
          <a:off x="233852" y="2306633"/>
          <a:ext cx="1149150" cy="1314656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149150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1465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 kern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Λίθιο</a:t>
                      </a:r>
                      <a:endParaRPr lang="en-US" sz="14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Li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8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= 7</a:t>
                      </a:r>
                      <a:endParaRPr lang="en-US" sz="105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: 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R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2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O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l-GR" sz="7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--</a:t>
                      </a:r>
                      <a:endParaRPr lang="en-US" sz="6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30" name="Table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9881748"/>
              </p:ext>
            </p:extLst>
          </p:nvPr>
        </p:nvGraphicFramePr>
        <p:xfrm>
          <a:off x="233852" y="3649229"/>
          <a:ext cx="1149150" cy="1317356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149150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1735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 kern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Νάτριο</a:t>
                      </a:r>
                      <a:endParaRPr lang="en-US" sz="14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Na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8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= 23</a:t>
                      </a:r>
                      <a:endParaRPr lang="en-US" sz="105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: 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R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2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O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l-GR" sz="7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6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32" name="Table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2814533"/>
              </p:ext>
            </p:extLst>
          </p:nvPr>
        </p:nvGraphicFramePr>
        <p:xfrm>
          <a:off x="228648" y="4994525"/>
          <a:ext cx="1137213" cy="1317356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137213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1735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 kern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Κάλιο</a:t>
                      </a:r>
                      <a:endParaRPr lang="en-US" sz="14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i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K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8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= 39</a:t>
                      </a:r>
                      <a:endParaRPr lang="en-US" sz="105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: 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R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2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O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l-GR" sz="7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33" name="Table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3372452"/>
              </p:ext>
            </p:extLst>
          </p:nvPr>
        </p:nvGraphicFramePr>
        <p:xfrm>
          <a:off x="1414195" y="2306633"/>
          <a:ext cx="1135271" cy="1317356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135271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1735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 kern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Βηρύλλιο</a:t>
                      </a:r>
                      <a:endParaRPr lang="en-US" sz="12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Be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8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= 9.4</a:t>
                      </a:r>
                      <a:endParaRPr lang="en-US" sz="105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: 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RO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n-US" sz="7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en-US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34" name="Table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3994836"/>
              </p:ext>
            </p:extLst>
          </p:nvPr>
        </p:nvGraphicFramePr>
        <p:xfrm>
          <a:off x="1421782" y="3649229"/>
          <a:ext cx="1141622" cy="1317356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141622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1735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 kern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Μαγνήσιο</a:t>
                      </a:r>
                      <a:endParaRPr lang="en-US" sz="14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Mg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8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= 24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: 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RO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--</a:t>
                      </a:r>
                      <a:endParaRPr lang="en-US" sz="60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35" name="Table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3165107"/>
              </p:ext>
            </p:extLst>
          </p:nvPr>
        </p:nvGraphicFramePr>
        <p:xfrm>
          <a:off x="1404186" y="4988352"/>
          <a:ext cx="1155287" cy="1317356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155287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1735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kern="0" dirty="0">
                          <a:solidFill>
                            <a:schemeClr val="bg1"/>
                          </a:solidFill>
                          <a:effectLst/>
                        </a:rPr>
                        <a:t>Ασβέστιο</a:t>
                      </a:r>
                      <a:endParaRPr lang="en-US" sz="600" kern="0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600" dirty="0">
                          <a:solidFill>
                            <a:schemeClr val="bg1"/>
                          </a:solidFill>
                          <a:effectLst/>
                        </a:rPr>
                        <a:t>Ca</a:t>
                      </a:r>
                      <a:endParaRPr lang="en-US" sz="600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dirty="0">
                          <a:solidFill>
                            <a:schemeClr val="bg1"/>
                          </a:solidFill>
                          <a:effectLst/>
                        </a:rPr>
                        <a:t>Ατομική μάζα 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</a:rPr>
                        <a:t>= 40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4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dirty="0">
                          <a:solidFill>
                            <a:schemeClr val="bg1"/>
                          </a:solidFill>
                          <a:effectLst/>
                        </a:rPr>
                        <a:t>Οξείδιο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</a:rPr>
                        <a:t>: </a:t>
                      </a:r>
                      <a:r>
                        <a:rPr lang="en-CA" sz="1050" dirty="0">
                          <a:solidFill>
                            <a:schemeClr val="bg1"/>
                          </a:solidFill>
                          <a:effectLst/>
                        </a:rPr>
                        <a:t>RO</a:t>
                      </a:r>
                      <a:endParaRPr lang="en-US" sz="600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4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dirty="0">
                          <a:solidFill>
                            <a:schemeClr val="bg1"/>
                          </a:solidFill>
                          <a:effectLst/>
                        </a:rPr>
                        <a:t>Υδρίδιο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</a:rPr>
                        <a:t>: --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36" name="Table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4392375"/>
              </p:ext>
            </p:extLst>
          </p:nvPr>
        </p:nvGraphicFramePr>
        <p:xfrm>
          <a:off x="2580046" y="2308561"/>
          <a:ext cx="1196051" cy="1312728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196051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1272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 kern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Βόριο</a:t>
                      </a:r>
                      <a:endParaRPr lang="en-US" sz="14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9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B</a:t>
                      </a:r>
                      <a:endParaRPr lang="en-US" sz="200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9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8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= 11</a:t>
                      </a:r>
                      <a:endParaRPr lang="en-US" sz="110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9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: 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R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2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O</a:t>
                      </a:r>
                      <a:r>
                        <a:rPr lang="el-GR" sz="110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3</a:t>
                      </a:r>
                      <a:endParaRPr lang="en-US" sz="120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9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l-GR" sz="11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--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37" name="Table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3413571"/>
              </p:ext>
            </p:extLst>
          </p:nvPr>
        </p:nvGraphicFramePr>
        <p:xfrm>
          <a:off x="2595493" y="3660271"/>
          <a:ext cx="1197428" cy="1317356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197428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1735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l-GR" sz="1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 kern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Αργίλιο</a:t>
                      </a:r>
                      <a:endParaRPr lang="en-US" sz="14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Al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8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= 27.3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: 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R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2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O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3</a:t>
                      </a:r>
                      <a:endParaRPr lang="en-US" sz="105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l-GR" sz="7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6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38" name="Table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7934880"/>
              </p:ext>
            </p:extLst>
          </p:nvPr>
        </p:nvGraphicFramePr>
        <p:xfrm>
          <a:off x="3806013" y="2308045"/>
          <a:ext cx="1126128" cy="1317356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126128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1735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l-GR" sz="3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 kern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Άνθρακας</a:t>
                      </a:r>
                      <a:endParaRPr lang="en-US" sz="14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4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C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4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8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l-GR" sz="11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= 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12</a:t>
                      </a:r>
                      <a:endParaRPr lang="en-US" sz="110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4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11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: </a:t>
                      </a:r>
                      <a:r>
                        <a:rPr lang="en-US" sz="11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RO</a:t>
                      </a:r>
                      <a:r>
                        <a:rPr lang="el-GR" sz="110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2</a:t>
                      </a:r>
                      <a:endParaRPr lang="en-US" sz="110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4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l-GR" sz="8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en-US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RH</a:t>
                      </a:r>
                      <a:r>
                        <a:rPr lang="el-GR" sz="1050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39" name="Table 3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1917808"/>
              </p:ext>
            </p:extLst>
          </p:nvPr>
        </p:nvGraphicFramePr>
        <p:xfrm>
          <a:off x="3806013" y="3646559"/>
          <a:ext cx="1140570" cy="1308101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140570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0810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 kern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Cavolini"/>
                        </a:rPr>
                        <a:t>Πυρίτιο</a:t>
                      </a:r>
                      <a:endParaRPr lang="en-US" sz="14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Cavolini"/>
                        </a:rPr>
                        <a:t> 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Cavolini"/>
                        </a:rPr>
                        <a:t>Si</a:t>
                      </a:r>
                      <a:endParaRPr lang="en-US" sz="200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Cavolini"/>
                        </a:rPr>
                        <a:t> 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Cavolini"/>
                        </a:rPr>
                        <a:t> = 28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Cavolini"/>
                        </a:rPr>
                        <a:t> 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Cavolini"/>
                        </a:rPr>
                        <a:t>: 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Cavolini"/>
                        </a:rPr>
                        <a:t>RO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Cavolini"/>
                        </a:rPr>
                        <a:t>2</a:t>
                      </a:r>
                      <a:endParaRPr lang="en-US" sz="110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Cavolini"/>
                        </a:rPr>
                        <a:t> 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Cavolini"/>
                        </a:rPr>
                        <a:t>: </a:t>
                      </a:r>
                      <a:r>
                        <a:rPr lang="en-US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Cavolini"/>
                        </a:rPr>
                        <a:t>RH</a:t>
                      </a:r>
                      <a:r>
                        <a:rPr lang="el-GR" sz="1050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Cavolini"/>
                        </a:rPr>
                        <a:t>4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40" name="Table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7717797"/>
              </p:ext>
            </p:extLst>
          </p:nvPr>
        </p:nvGraphicFramePr>
        <p:xfrm>
          <a:off x="3828775" y="4988352"/>
          <a:ext cx="1103366" cy="1317356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103366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17356">
                <a:tc>
                  <a:txBody>
                    <a:bodyPr/>
                    <a:lstStyle/>
                    <a:p>
                      <a:pPr algn="ctr"/>
                      <a:r>
                        <a:rPr lang="el-GR" sz="1400" b="1" kern="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+mn-cs"/>
                        </a:rPr>
                        <a:t>Τιτάνιο</a:t>
                      </a:r>
                      <a:endParaRPr lang="en-US" sz="1400" b="1" kern="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el-GR" sz="10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800" b="1" kern="120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1600" b="1" kern="1200" dirty="0" err="1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+mn-cs"/>
                        </a:rPr>
                        <a:t>Ti</a:t>
                      </a:r>
                      <a:endParaRPr lang="en-US" sz="1600" b="1" kern="120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el-GR" sz="10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800" b="1" kern="120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el-GR" sz="300" b="1" i="1" kern="120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l-GR" sz="800" b="1" i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80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l-GR" sz="105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= 48</a:t>
                      </a:r>
                      <a:endParaRPr lang="en-US" sz="800" b="1" kern="120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l-GR" sz="40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800" b="1" kern="120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l-GR" sz="800" b="1" i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105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+mn-cs"/>
                        </a:rPr>
                        <a:t>: </a:t>
                      </a:r>
                      <a:r>
                        <a:rPr lang="en-US" sz="105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+mn-cs"/>
                        </a:rPr>
                        <a:t>RO</a:t>
                      </a:r>
                      <a:r>
                        <a:rPr lang="el-GR" sz="1050" b="1" kern="1200" baseline="-250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+mn-cs"/>
                        </a:rPr>
                        <a:t>2</a:t>
                      </a:r>
                      <a:endParaRPr lang="en-US" sz="1100" b="1" kern="120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l-GR" sz="40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800" b="1" kern="120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l-GR" sz="800" b="1" i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n-US" sz="105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RH</a:t>
                      </a:r>
                      <a:r>
                        <a:rPr lang="en-US" sz="1050" b="1" kern="1200" baseline="-250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-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41" name="Table 4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2227602"/>
              </p:ext>
            </p:extLst>
          </p:nvPr>
        </p:nvGraphicFramePr>
        <p:xfrm>
          <a:off x="4941898" y="2312357"/>
          <a:ext cx="1123327" cy="1317356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123327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1735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 kern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Άζωτο</a:t>
                      </a:r>
                      <a:endParaRPr lang="en-US" sz="14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N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8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= 14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: 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R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2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O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3</a:t>
                      </a:r>
                      <a:endParaRPr lang="en-US" sz="105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n-US" sz="7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en-US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RH</a:t>
                      </a:r>
                      <a:r>
                        <a:rPr lang="en-US" sz="1050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6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42" name="Table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9480499"/>
              </p:ext>
            </p:extLst>
          </p:nvPr>
        </p:nvGraphicFramePr>
        <p:xfrm>
          <a:off x="4956870" y="3649229"/>
          <a:ext cx="1108356" cy="1317356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108356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1735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 kern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Φώσφορο</a:t>
                      </a:r>
                      <a:endParaRPr lang="en-US" sz="14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P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8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= 31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: 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R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2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O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3</a:t>
                      </a:r>
                      <a:endParaRPr lang="en-US" sz="105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l-GR" sz="7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en-US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RH</a:t>
                      </a:r>
                      <a:r>
                        <a:rPr lang="el-GR" sz="1050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6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43" name="Table 4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7140504"/>
              </p:ext>
            </p:extLst>
          </p:nvPr>
        </p:nvGraphicFramePr>
        <p:xfrm>
          <a:off x="6108362" y="2311325"/>
          <a:ext cx="1120813" cy="1314076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120813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1407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 kern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Οξυγόνο</a:t>
                      </a:r>
                      <a:endParaRPr lang="en-US" sz="14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O</a:t>
                      </a:r>
                      <a:endParaRPr lang="en-US" sz="180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8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= 16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: 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RO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3</a:t>
                      </a:r>
                      <a:endParaRPr lang="en-US" sz="105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en-US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RH</a:t>
                      </a:r>
                      <a:r>
                        <a:rPr lang="el-GR" sz="1050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44" name="Table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190261"/>
              </p:ext>
            </p:extLst>
          </p:nvPr>
        </p:nvGraphicFramePr>
        <p:xfrm>
          <a:off x="6111608" y="3677907"/>
          <a:ext cx="1117567" cy="1317356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117567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1735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 kern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Θείο</a:t>
                      </a:r>
                      <a:endParaRPr lang="en-US" sz="14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S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8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= 32</a:t>
                      </a:r>
                      <a:endParaRPr lang="en-US" sz="105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: 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RO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3</a:t>
                      </a:r>
                      <a:endParaRPr lang="en-US" sz="105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l-GR" sz="8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el-GR" sz="14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RH</a:t>
                      </a:r>
                      <a:r>
                        <a:rPr lang="el-GR" sz="1050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05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45" name="Table 4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3866172"/>
              </p:ext>
            </p:extLst>
          </p:nvPr>
        </p:nvGraphicFramePr>
        <p:xfrm>
          <a:off x="7250828" y="3685124"/>
          <a:ext cx="1179467" cy="1317356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179467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1735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 kern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Χλώριο</a:t>
                      </a:r>
                      <a:endParaRPr lang="en-US" sz="14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9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Cl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9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8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= 35.5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9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8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: 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R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2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O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7</a:t>
                      </a:r>
                      <a:endParaRPr lang="el-GR" sz="105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l-GR" sz="4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n-US" sz="8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en-US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RH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46" name="Table 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6456921"/>
              </p:ext>
            </p:extLst>
          </p:nvPr>
        </p:nvGraphicFramePr>
        <p:xfrm>
          <a:off x="4980146" y="4994525"/>
          <a:ext cx="1073146" cy="1317356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073146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1735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 kern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Βανάδιο</a:t>
                      </a:r>
                      <a:endParaRPr lang="en-US" sz="14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9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V</a:t>
                      </a:r>
                      <a:endParaRPr lang="en-US" sz="240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9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8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= 51</a:t>
                      </a:r>
                      <a:endParaRPr lang="en-US" sz="9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9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: 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R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2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O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3</a:t>
                      </a:r>
                      <a:endParaRPr lang="en-US" sz="120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9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n-US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RH</a:t>
                      </a:r>
                      <a:r>
                        <a:rPr lang="en-US" sz="1050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47" name="Table 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1592929"/>
              </p:ext>
            </p:extLst>
          </p:nvPr>
        </p:nvGraphicFramePr>
        <p:xfrm>
          <a:off x="6090169" y="5002480"/>
          <a:ext cx="1160659" cy="1317356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160659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17356">
                <a:tc>
                  <a:txBody>
                    <a:bodyPr/>
                    <a:lstStyle/>
                    <a:p>
                      <a:pPr algn="ctr"/>
                      <a:r>
                        <a:rPr lang="el-GR" sz="1400" b="1" kern="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+mn-cs"/>
                        </a:rPr>
                        <a:t>Χρώμιο</a:t>
                      </a:r>
                      <a:endParaRPr lang="en-US" sz="1400" b="1" kern="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l-GR" sz="10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900" b="1" kern="120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160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+mn-cs"/>
                        </a:rPr>
                        <a:t>Cr</a:t>
                      </a:r>
                      <a:endParaRPr lang="el-GR" sz="1600" b="1" kern="120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  <a:p>
                      <a:pPr algn="ctr"/>
                      <a:endParaRPr lang="en-US" sz="400" b="1" kern="120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l-GR" sz="10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900" b="1" kern="120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l-GR" sz="800" b="1" i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80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l-GR" sz="105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= </a:t>
                      </a:r>
                      <a:r>
                        <a:rPr lang="el-GR" sz="110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52</a:t>
                      </a:r>
                      <a:endParaRPr lang="en-US" sz="900" b="1" kern="120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l-GR" sz="30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900" b="1" kern="120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l-GR" sz="800" b="1" i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110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+mn-cs"/>
                        </a:rPr>
                        <a:t>: </a:t>
                      </a:r>
                      <a:r>
                        <a:rPr lang="en-US" sz="105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+mn-cs"/>
                        </a:rPr>
                        <a:t>RO</a:t>
                      </a:r>
                      <a:r>
                        <a:rPr lang="el-GR" sz="1100" b="1" kern="1200" baseline="-250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+mn-cs"/>
                        </a:rPr>
                        <a:t>3</a:t>
                      </a:r>
                      <a:endParaRPr lang="en-US" sz="1200" b="1" kern="120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l-GR" sz="30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900" b="1" kern="120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l-GR" sz="800" b="1" i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n-US" sz="110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en-US" sz="105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RH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48" name="Table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4840578"/>
              </p:ext>
            </p:extLst>
          </p:nvPr>
        </p:nvGraphicFramePr>
        <p:xfrm>
          <a:off x="7272482" y="5007108"/>
          <a:ext cx="1157814" cy="1312728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157814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1272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l-GR" sz="2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Dreaming Outloud Pro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 kern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Dreaming Outloud Pro"/>
                        </a:rPr>
                        <a:t>Μαγγάνιο</a:t>
                      </a:r>
                      <a:endParaRPr lang="en-US" sz="14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Dreaming Outloud Pro"/>
                        </a:rPr>
                        <a:t> </a:t>
                      </a:r>
                      <a:endParaRPr lang="en-US" sz="9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err="1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Dreaming Outloud Pro"/>
                        </a:rPr>
                        <a:t>Mn</a:t>
                      </a:r>
                      <a:endParaRPr lang="el-GR" sz="160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Dreaming Outloud Pro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l-GR" sz="30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Dreaming Outloud Pro"/>
                        </a:rPr>
                        <a:t> </a:t>
                      </a:r>
                      <a:endParaRPr lang="en-US" sz="9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8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l-GR" sz="8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Dreaming Outloud Pro"/>
                        </a:rPr>
                        <a:t>= 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Dreaming Outloud Pro"/>
                        </a:rPr>
                        <a:t>55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Dreaming Outloud Pro"/>
                        </a:rPr>
                        <a:t> </a:t>
                      </a:r>
                      <a:endParaRPr lang="en-US" sz="9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10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Dreaming Outloud Pro"/>
                        </a:rPr>
                        <a:t>: 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Dreaming Outloud Pro"/>
                        </a:rPr>
                        <a:t>R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Dreaming Outloud Pro"/>
                        </a:rPr>
                        <a:t>2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Dreaming Outloud Pro"/>
                        </a:rPr>
                        <a:t>O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Dreaming Outloud Pro"/>
                        </a:rPr>
                        <a:t>7</a:t>
                      </a:r>
                      <a:endParaRPr lang="en-US" sz="120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Dreaming Outloud Pro"/>
                        </a:rPr>
                        <a:t> </a:t>
                      </a:r>
                      <a:endParaRPr lang="en-US" sz="9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n-US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Dreaming Outloud Pro"/>
                        </a:rPr>
                        <a:t>: RH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49" name="Table 4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263713"/>
              </p:ext>
            </p:extLst>
          </p:nvPr>
        </p:nvGraphicFramePr>
        <p:xfrm>
          <a:off x="7272312" y="2306633"/>
          <a:ext cx="1137364" cy="1318483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137364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184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 kern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Φθόριο</a:t>
                      </a:r>
                      <a:endParaRPr lang="en-US" sz="14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2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F</a:t>
                      </a:r>
                      <a:endParaRPr lang="en-US" sz="240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2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1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= 19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2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10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: </a:t>
                      </a:r>
                      <a:r>
                        <a:rPr lang="en-US" sz="10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R</a:t>
                      </a:r>
                      <a:r>
                        <a:rPr lang="el-GR" sz="100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2</a:t>
                      </a:r>
                      <a:r>
                        <a:rPr lang="en-US" sz="10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O</a:t>
                      </a:r>
                      <a:r>
                        <a:rPr lang="el-GR" sz="100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7</a:t>
                      </a:r>
                      <a:endParaRPr lang="el-GR" sz="1100" b="1" baseline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l-GR" sz="300" dirty="0">
                        <a:latin typeface="Century Gothic" panose="020B0502020202020204" pitchFamily="34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l-GR" sz="1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en-US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RH</a:t>
                      </a:r>
                      <a:endParaRPr lang="en-US" sz="10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sp>
        <p:nvSpPr>
          <p:cNvPr id="12" name="Rectangle 11"/>
          <p:cNvSpPr/>
          <p:nvPr/>
        </p:nvSpPr>
        <p:spPr>
          <a:xfrm>
            <a:off x="2635163" y="4954660"/>
            <a:ext cx="1085563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l-GR" sz="80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entury" panose="02040604050505020304" pitchFamily="18" charset="0"/>
              </a:rPr>
              <a:t>;</a:t>
            </a:r>
            <a:endParaRPr lang="en-US" sz="8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rgbClr val="FF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Century" panose="02040604050505020304" pitchFamily="18" charset="0"/>
            </a:endParaRPr>
          </a:p>
        </p:txBody>
      </p:sp>
      <p:graphicFrame>
        <p:nvGraphicFramePr>
          <p:cNvPr id="50" name="Table 4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211889"/>
              </p:ext>
            </p:extLst>
          </p:nvPr>
        </p:nvGraphicFramePr>
        <p:xfrm>
          <a:off x="10262132" y="1614774"/>
          <a:ext cx="1061402" cy="1317356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061402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1735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 kern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Έκα-Βόριο</a:t>
                      </a:r>
                      <a:endParaRPr lang="en-US" sz="14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6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7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8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= 44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: 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R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2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O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3</a:t>
                      </a:r>
                      <a:endParaRPr lang="en-US" sz="105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--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2598542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23D19C-2392-40DF-871E-F961ABFAB509}"/>
              </a:ext>
            </a:extLst>
          </p:cNvPr>
          <p:cNvSpPr txBox="1">
            <a:spLocks/>
          </p:cNvSpPr>
          <p:nvPr/>
        </p:nvSpPr>
        <p:spPr>
          <a:xfrm>
            <a:off x="247124" y="148727"/>
            <a:ext cx="11305349" cy="787521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457189" indent="-457189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§"/>
              <a:defRPr sz="3200">
                <a:solidFill>
                  <a:srgbClr val="000000"/>
                </a:solidFill>
                <a:latin typeface="Century Gothic"/>
                <a:ea typeface="+mn-ea"/>
                <a:cs typeface="Century Gothic"/>
              </a:defRPr>
            </a:lvl1pPr>
            <a:lvl2pPr marL="990575" indent="-38099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§"/>
              <a:defRPr sz="2667">
                <a:solidFill>
                  <a:srgbClr val="000000"/>
                </a:solidFill>
                <a:latin typeface="Century Gothic"/>
                <a:ea typeface="+mn-ea"/>
                <a:cs typeface="Century Gothic"/>
              </a:defRPr>
            </a:lvl2pPr>
            <a:lvl3pPr marL="1523962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§"/>
              <a:defRPr sz="2400">
                <a:solidFill>
                  <a:srgbClr val="000000"/>
                </a:solidFill>
                <a:latin typeface="Century Gothic"/>
                <a:ea typeface="+mn-ea"/>
                <a:cs typeface="Century Gothic"/>
              </a:defRPr>
            </a:lvl3pPr>
            <a:lvl4pPr marL="2133547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§"/>
              <a:defRPr sz="2133">
                <a:solidFill>
                  <a:srgbClr val="000000"/>
                </a:solidFill>
                <a:latin typeface="Century Gothic"/>
                <a:ea typeface="+mn-ea"/>
                <a:cs typeface="Century Gothic"/>
              </a:defRPr>
            </a:lvl4pPr>
            <a:lvl5pPr marL="2743131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§"/>
              <a:defRPr sz="1867">
                <a:solidFill>
                  <a:srgbClr val="000000"/>
                </a:solidFill>
                <a:latin typeface="Century Gothic"/>
                <a:ea typeface="+mn-ea"/>
                <a:cs typeface="Century Gothic"/>
              </a:defRPr>
            </a:lvl5pPr>
            <a:lvl6pPr marL="3352716" indent="-304792" algn="l" rtl="0" fontAlgn="base">
              <a:spcBef>
                <a:spcPct val="20000"/>
              </a:spcBef>
              <a:spcAft>
                <a:spcPct val="0"/>
              </a:spcAft>
              <a:buFont typeface="Wingdings" pitchFamily="16" charset="2"/>
              <a:buChar char="§"/>
              <a:defRPr sz="2133">
                <a:solidFill>
                  <a:schemeClr val="tx1"/>
                </a:solidFill>
                <a:latin typeface="+mn-lt"/>
                <a:ea typeface="+mn-ea"/>
              </a:defRPr>
            </a:lvl6pPr>
            <a:lvl7pPr marL="3962301" indent="-304792" algn="l" rtl="0" fontAlgn="base">
              <a:spcBef>
                <a:spcPct val="20000"/>
              </a:spcBef>
              <a:spcAft>
                <a:spcPct val="0"/>
              </a:spcAft>
              <a:buFont typeface="Wingdings" pitchFamily="16" charset="2"/>
              <a:buChar char="§"/>
              <a:defRPr sz="2133">
                <a:solidFill>
                  <a:schemeClr val="tx1"/>
                </a:solidFill>
                <a:latin typeface="+mn-lt"/>
                <a:ea typeface="+mn-ea"/>
              </a:defRPr>
            </a:lvl7pPr>
            <a:lvl8pPr marL="4571886" indent="-304792" algn="l" rtl="0" fontAlgn="base">
              <a:spcBef>
                <a:spcPct val="20000"/>
              </a:spcBef>
              <a:spcAft>
                <a:spcPct val="0"/>
              </a:spcAft>
              <a:buFont typeface="Wingdings" pitchFamily="16" charset="2"/>
              <a:buChar char="§"/>
              <a:defRPr sz="2133">
                <a:solidFill>
                  <a:schemeClr val="tx1"/>
                </a:solidFill>
                <a:latin typeface="+mn-lt"/>
                <a:ea typeface="+mn-ea"/>
              </a:defRPr>
            </a:lvl8pPr>
            <a:lvl9pPr marL="5181470" indent="-304792" algn="l" rtl="0" fontAlgn="base">
              <a:spcBef>
                <a:spcPct val="20000"/>
              </a:spcBef>
              <a:spcAft>
                <a:spcPct val="0"/>
              </a:spcAft>
              <a:buFont typeface="Wingdings" pitchFamily="16" charset="2"/>
              <a:buChar char="§"/>
              <a:defRPr sz="2133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 algn="ctr">
              <a:buNone/>
              <a:defRPr/>
            </a:pPr>
            <a:r>
              <a:rPr lang="el-GR" sz="3600" kern="0" dirty="0">
                <a:latin typeface="Century Gothic" pitchFamily="34" charset="0"/>
              </a:rPr>
              <a:t>Εξετάστε τρόπους να τακτοποιήσετε αυτές τις κάρτες</a:t>
            </a:r>
            <a:endParaRPr kumimoji="0" lang="en-CA" sz="3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 pitchFamily="34" charset="0"/>
            </a:endParaRP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F2891916-9BCD-BB79-D7E4-AC87FFA8B4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5123" y="1135159"/>
            <a:ext cx="1435468" cy="144000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59FA8071-DF8D-A356-8564-342F8DEA62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87710" y="4987039"/>
            <a:ext cx="1430920" cy="144000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18A7CC86-CC09-512F-A84B-D418E035B4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7720" y="4790603"/>
            <a:ext cx="1435520" cy="144000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8E8A302D-3AEA-C416-AAA8-4BC1787C46C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04923" y="3682051"/>
            <a:ext cx="1435520" cy="144000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id="{3EECA7B5-1898-BCD2-8302-E9809069614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4007" y="2316128"/>
            <a:ext cx="1449040" cy="144000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66" name="Picture 65">
            <a:extLst>
              <a:ext uri="{FF2B5EF4-FFF2-40B4-BE49-F238E27FC236}">
                <a16:creationId xmlns:a16="http://schemas.microsoft.com/office/drawing/2014/main" id="{197E0BF1-7E15-6510-DB5B-C993017F9B1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97645" y="3696009"/>
            <a:ext cx="1431040" cy="144000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68" name="Picture 67">
            <a:extLst>
              <a:ext uri="{FF2B5EF4-FFF2-40B4-BE49-F238E27FC236}">
                <a16:creationId xmlns:a16="http://schemas.microsoft.com/office/drawing/2014/main" id="{817D8AEB-9F9F-2DF5-A4E0-61E8D113B2B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757695" y="3853259"/>
            <a:ext cx="1430960" cy="144000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70" name="Picture 69">
            <a:extLst>
              <a:ext uri="{FF2B5EF4-FFF2-40B4-BE49-F238E27FC236}">
                <a16:creationId xmlns:a16="http://schemas.microsoft.com/office/drawing/2014/main" id="{7AEC291A-968D-540F-0A11-34BCA8CC8AF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236825" y="4798922"/>
            <a:ext cx="1435520" cy="144000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id="{65470E9D-CB86-392A-FB9C-F58A68A6974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324823" y="5015977"/>
            <a:ext cx="1444560" cy="144000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id="{2AFCB91F-53A9-0086-AA79-20117FD50E5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938311" y="2893130"/>
            <a:ext cx="1444520" cy="144000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82" name="Picture 81">
            <a:extLst>
              <a:ext uri="{FF2B5EF4-FFF2-40B4-BE49-F238E27FC236}">
                <a16:creationId xmlns:a16="http://schemas.microsoft.com/office/drawing/2014/main" id="{C1C97666-9A2E-47D7-F665-EFB6FA5B679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630014" y="3927526"/>
            <a:ext cx="1422040" cy="144000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5A38239F-6171-9BB8-F3B9-2560ED61731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758885" y="1295427"/>
            <a:ext cx="1453600" cy="144000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id="{C8A505DA-A054-D5C1-3A5A-38FB3EC62A79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865717" y="1870961"/>
            <a:ext cx="1440000" cy="144000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85" name="Picture 84">
            <a:extLst>
              <a:ext uri="{FF2B5EF4-FFF2-40B4-BE49-F238E27FC236}">
                <a16:creationId xmlns:a16="http://schemas.microsoft.com/office/drawing/2014/main" id="{43BFA840-5C45-DAC4-2D2E-9B82BBF9548A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612736" y="1001991"/>
            <a:ext cx="1430960" cy="144000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id="{B0E372A7-A0CC-1EF5-6F57-E4E5A95294FB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0703848" y="1794459"/>
            <a:ext cx="1417640" cy="144000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87" name="Picture 86">
            <a:extLst>
              <a:ext uri="{FF2B5EF4-FFF2-40B4-BE49-F238E27FC236}">
                <a16:creationId xmlns:a16="http://schemas.microsoft.com/office/drawing/2014/main" id="{1353FC2B-3690-60F9-3EB7-7195FC4A1D64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0623624" y="3696009"/>
            <a:ext cx="1426360" cy="144000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88" name="Picture 87">
            <a:extLst>
              <a:ext uri="{FF2B5EF4-FFF2-40B4-BE49-F238E27FC236}">
                <a16:creationId xmlns:a16="http://schemas.microsoft.com/office/drawing/2014/main" id="{DF1E6910-1829-9F60-455C-B05C222E343D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4446948" y="1644016"/>
            <a:ext cx="1430960" cy="144000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89" name="Picture 88">
            <a:extLst>
              <a:ext uri="{FF2B5EF4-FFF2-40B4-BE49-F238E27FC236}">
                <a16:creationId xmlns:a16="http://schemas.microsoft.com/office/drawing/2014/main" id="{38DBA7F9-09CA-A66C-7685-E21D473F5E43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8769383" y="2848739"/>
            <a:ext cx="1453600" cy="144000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90" name="Picture 89">
            <a:extLst>
              <a:ext uri="{FF2B5EF4-FFF2-40B4-BE49-F238E27FC236}">
                <a16:creationId xmlns:a16="http://schemas.microsoft.com/office/drawing/2014/main" id="{B7F249E8-11F9-F489-C317-2CE4F4D77C94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9339290" y="898556"/>
            <a:ext cx="1440000" cy="144000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91" name="Picture 90">
            <a:extLst>
              <a:ext uri="{FF2B5EF4-FFF2-40B4-BE49-F238E27FC236}">
                <a16:creationId xmlns:a16="http://schemas.microsoft.com/office/drawing/2014/main" id="{7A38E0E3-7AA2-A7B6-71FA-8FCF676471CE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5403861" y="5293259"/>
            <a:ext cx="1453520" cy="1440000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6" name="Rectangle 5"/>
          <p:cNvSpPr/>
          <p:nvPr/>
        </p:nvSpPr>
        <p:spPr>
          <a:xfrm>
            <a:off x="3397248" y="3244334"/>
            <a:ext cx="53975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dirty="0"/>
              <a:t>ξετάστε τρόπους να τακτοποιήσετε αυτές τις κάρτες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138858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23D19C-2392-40DF-871E-F961ABFAB509}"/>
              </a:ext>
            </a:extLst>
          </p:cNvPr>
          <p:cNvSpPr txBox="1">
            <a:spLocks/>
          </p:cNvSpPr>
          <p:nvPr/>
        </p:nvSpPr>
        <p:spPr>
          <a:xfrm>
            <a:off x="790091" y="17080"/>
            <a:ext cx="10709652" cy="787521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457189" indent="-457189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§"/>
              <a:defRPr sz="3200">
                <a:solidFill>
                  <a:srgbClr val="000000"/>
                </a:solidFill>
                <a:latin typeface="Century Gothic"/>
                <a:ea typeface="+mn-ea"/>
                <a:cs typeface="Century Gothic"/>
              </a:defRPr>
            </a:lvl1pPr>
            <a:lvl2pPr marL="990575" indent="-38099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§"/>
              <a:defRPr sz="2667">
                <a:solidFill>
                  <a:srgbClr val="000000"/>
                </a:solidFill>
                <a:latin typeface="Century Gothic"/>
                <a:ea typeface="+mn-ea"/>
                <a:cs typeface="Century Gothic"/>
              </a:defRPr>
            </a:lvl2pPr>
            <a:lvl3pPr marL="1523962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§"/>
              <a:defRPr sz="2400">
                <a:solidFill>
                  <a:srgbClr val="000000"/>
                </a:solidFill>
                <a:latin typeface="Century Gothic"/>
                <a:ea typeface="+mn-ea"/>
                <a:cs typeface="Century Gothic"/>
              </a:defRPr>
            </a:lvl3pPr>
            <a:lvl4pPr marL="2133547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§"/>
              <a:defRPr sz="2133">
                <a:solidFill>
                  <a:srgbClr val="000000"/>
                </a:solidFill>
                <a:latin typeface="Century Gothic"/>
                <a:ea typeface="+mn-ea"/>
                <a:cs typeface="Century Gothic"/>
              </a:defRPr>
            </a:lvl4pPr>
            <a:lvl5pPr marL="2743131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§"/>
              <a:defRPr sz="1867">
                <a:solidFill>
                  <a:srgbClr val="000000"/>
                </a:solidFill>
                <a:latin typeface="Century Gothic"/>
                <a:ea typeface="+mn-ea"/>
                <a:cs typeface="Century Gothic"/>
              </a:defRPr>
            </a:lvl5pPr>
            <a:lvl6pPr marL="3352716" indent="-304792" algn="l" rtl="0" fontAlgn="base">
              <a:spcBef>
                <a:spcPct val="20000"/>
              </a:spcBef>
              <a:spcAft>
                <a:spcPct val="0"/>
              </a:spcAft>
              <a:buFont typeface="Wingdings" pitchFamily="16" charset="2"/>
              <a:buChar char="§"/>
              <a:defRPr sz="2133">
                <a:solidFill>
                  <a:schemeClr val="tx1"/>
                </a:solidFill>
                <a:latin typeface="+mn-lt"/>
                <a:ea typeface="+mn-ea"/>
              </a:defRPr>
            </a:lvl6pPr>
            <a:lvl7pPr marL="3962301" indent="-304792" algn="l" rtl="0" fontAlgn="base">
              <a:spcBef>
                <a:spcPct val="20000"/>
              </a:spcBef>
              <a:spcAft>
                <a:spcPct val="0"/>
              </a:spcAft>
              <a:buFont typeface="Wingdings" pitchFamily="16" charset="2"/>
              <a:buChar char="§"/>
              <a:defRPr sz="2133">
                <a:solidFill>
                  <a:schemeClr val="tx1"/>
                </a:solidFill>
                <a:latin typeface="+mn-lt"/>
                <a:ea typeface="+mn-ea"/>
              </a:defRPr>
            </a:lvl7pPr>
            <a:lvl8pPr marL="4571886" indent="-304792" algn="l" rtl="0" fontAlgn="base">
              <a:spcBef>
                <a:spcPct val="20000"/>
              </a:spcBef>
              <a:spcAft>
                <a:spcPct val="0"/>
              </a:spcAft>
              <a:buFont typeface="Wingdings" pitchFamily="16" charset="2"/>
              <a:buChar char="§"/>
              <a:defRPr sz="2133">
                <a:solidFill>
                  <a:schemeClr val="tx1"/>
                </a:solidFill>
                <a:latin typeface="+mn-lt"/>
                <a:ea typeface="+mn-ea"/>
              </a:defRPr>
            </a:lvl8pPr>
            <a:lvl9pPr marL="5181470" indent="-304792" algn="l" rtl="0" fontAlgn="base">
              <a:spcBef>
                <a:spcPct val="20000"/>
              </a:spcBef>
              <a:spcAft>
                <a:spcPct val="0"/>
              </a:spcAft>
              <a:buFont typeface="Wingdings" pitchFamily="16" charset="2"/>
              <a:buChar char="§"/>
              <a:defRPr sz="2133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 algn="ctr">
              <a:buNone/>
              <a:defRPr/>
            </a:pPr>
            <a:r>
              <a:rPr lang="el-GR" sz="3600" kern="0" dirty="0">
                <a:latin typeface="Century Gothic" pitchFamily="34" charset="0"/>
              </a:rPr>
              <a:t>Τακτοποιήστε με βάση τον αριθμό των ηλεκτρονίων σθένους και μετά τον αριθμό των φλοιών ηλεκτρονίων.</a:t>
            </a:r>
            <a:endParaRPr kumimoji="0" lang="en-CA" sz="3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 pitchFamily="34" charset="0"/>
            </a:endParaRP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F2891916-9BCD-BB79-D7E4-AC87FFA8B4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124" y="804601"/>
            <a:ext cx="1435468" cy="144000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59FA8071-DF8D-A356-8564-342F8DEA62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49177" y="804601"/>
            <a:ext cx="1430920" cy="144000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18A7CC86-CC09-512F-A84B-D418E035B4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17985" y="2276365"/>
            <a:ext cx="1435520" cy="144000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8E8A302D-3AEA-C416-AAA8-4BC1787C46C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59919" y="2276365"/>
            <a:ext cx="1435520" cy="144000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id="{3EECA7B5-1898-BCD2-8302-E9809069614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0210" y="3778353"/>
            <a:ext cx="1449040" cy="144000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66" name="Picture 65">
            <a:extLst>
              <a:ext uri="{FF2B5EF4-FFF2-40B4-BE49-F238E27FC236}">
                <a16:creationId xmlns:a16="http://schemas.microsoft.com/office/drawing/2014/main" id="{197E0BF1-7E15-6510-DB5B-C993017F9B1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39143" y="3752522"/>
            <a:ext cx="1431040" cy="144000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68" name="Picture 67">
            <a:extLst>
              <a:ext uri="{FF2B5EF4-FFF2-40B4-BE49-F238E27FC236}">
                <a16:creationId xmlns:a16="http://schemas.microsoft.com/office/drawing/2014/main" id="{817D8AEB-9F9F-2DF5-A4E0-61E8D113B2B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8227" y="3761900"/>
            <a:ext cx="1430960" cy="144000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70" name="Picture 69">
            <a:extLst>
              <a:ext uri="{FF2B5EF4-FFF2-40B4-BE49-F238E27FC236}">
                <a16:creationId xmlns:a16="http://schemas.microsoft.com/office/drawing/2014/main" id="{7AEC291A-968D-540F-0A11-34BCA8CC8AF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02085" y="3778353"/>
            <a:ext cx="1435520" cy="144000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id="{65470E9D-CB86-392A-FB9C-F58A68A6974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180879" y="3773282"/>
            <a:ext cx="1444560" cy="144000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id="{2AFCB91F-53A9-0086-AA79-20117FD50E5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673158" y="3773282"/>
            <a:ext cx="1444520" cy="144000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82" name="Picture 81">
            <a:extLst>
              <a:ext uri="{FF2B5EF4-FFF2-40B4-BE49-F238E27FC236}">
                <a16:creationId xmlns:a16="http://schemas.microsoft.com/office/drawing/2014/main" id="{C1C97666-9A2E-47D7-F665-EFB6FA5B679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64880" y="2295521"/>
            <a:ext cx="1422040" cy="144000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5A38239F-6171-9BB8-F3B9-2560ED61731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737130" y="2284888"/>
            <a:ext cx="1453600" cy="144000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id="{C8A505DA-A054-D5C1-3A5A-38FB3EC62A79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234663" y="2284888"/>
            <a:ext cx="1440000" cy="144000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85" name="Picture 84">
            <a:extLst>
              <a:ext uri="{FF2B5EF4-FFF2-40B4-BE49-F238E27FC236}">
                <a16:creationId xmlns:a16="http://schemas.microsoft.com/office/drawing/2014/main" id="{43BFA840-5C45-DAC4-2D2E-9B82BBF9548A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735066" y="2281969"/>
            <a:ext cx="1430960" cy="144000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id="{B0E372A7-A0CC-1EF5-6F57-E4E5A95294FB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7707643" y="2276365"/>
            <a:ext cx="1417640" cy="144000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87" name="Picture 86">
            <a:extLst>
              <a:ext uri="{FF2B5EF4-FFF2-40B4-BE49-F238E27FC236}">
                <a16:creationId xmlns:a16="http://schemas.microsoft.com/office/drawing/2014/main" id="{1353FC2B-3690-60F9-3EB7-7195FC4A1D64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9179421" y="2276365"/>
            <a:ext cx="1426360" cy="144000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88" name="Picture 87">
            <a:extLst>
              <a:ext uri="{FF2B5EF4-FFF2-40B4-BE49-F238E27FC236}">
                <a16:creationId xmlns:a16="http://schemas.microsoft.com/office/drawing/2014/main" id="{DF1E6910-1829-9F60-455C-B05C222E343D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1759770" y="3761900"/>
            <a:ext cx="1430960" cy="144000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89" name="Picture 88">
            <a:extLst>
              <a:ext uri="{FF2B5EF4-FFF2-40B4-BE49-F238E27FC236}">
                <a16:creationId xmlns:a16="http://schemas.microsoft.com/office/drawing/2014/main" id="{38DBA7F9-09CA-A66C-7685-E21D473F5E43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7679030" y="3761900"/>
            <a:ext cx="1453600" cy="144000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90" name="Picture 89">
            <a:extLst>
              <a:ext uri="{FF2B5EF4-FFF2-40B4-BE49-F238E27FC236}">
                <a16:creationId xmlns:a16="http://schemas.microsoft.com/office/drawing/2014/main" id="{B7F249E8-11F9-F489-C317-2CE4F4D77C94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264880" y="5269273"/>
            <a:ext cx="1440000" cy="144000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91" name="Picture 90">
            <a:extLst>
              <a:ext uri="{FF2B5EF4-FFF2-40B4-BE49-F238E27FC236}">
                <a16:creationId xmlns:a16="http://schemas.microsoft.com/office/drawing/2014/main" id="{7A38E0E3-7AA2-A7B6-71FA-8FCF676471CE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1759770" y="5249341"/>
            <a:ext cx="1453520" cy="1440000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76757834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2.22222E-6 L 0.73021 -0.0067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510" y="-3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65A5814A-65B3-DCD3-8D1D-ABCCE1BB9859}"/>
              </a:ext>
            </a:extLst>
          </p:cNvPr>
          <p:cNvSpPr txBox="1">
            <a:spLocks/>
          </p:cNvSpPr>
          <p:nvPr/>
        </p:nvSpPr>
        <p:spPr>
          <a:xfrm>
            <a:off x="1177152" y="2071058"/>
            <a:ext cx="9640665" cy="1818295"/>
          </a:xfrm>
          <a:prstGeom prst="rect">
            <a:avLst/>
          </a:prstGeom>
        </p:spPr>
        <p:txBody>
          <a:bodyPr>
            <a:normAutofit/>
          </a:bodyPr>
          <a:lstStyle>
            <a:lvl1pPr marL="457189" indent="-457189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§"/>
              <a:defRPr sz="3200">
                <a:solidFill>
                  <a:srgbClr val="000000"/>
                </a:solidFill>
                <a:latin typeface="Century Gothic"/>
                <a:ea typeface="+mn-ea"/>
                <a:cs typeface="Century Gothic"/>
              </a:defRPr>
            </a:lvl1pPr>
            <a:lvl2pPr marL="990575" indent="-38099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§"/>
              <a:defRPr sz="2667">
                <a:solidFill>
                  <a:srgbClr val="000000"/>
                </a:solidFill>
                <a:latin typeface="Century Gothic"/>
                <a:ea typeface="+mn-ea"/>
                <a:cs typeface="Century Gothic"/>
              </a:defRPr>
            </a:lvl2pPr>
            <a:lvl3pPr marL="1523962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§"/>
              <a:defRPr sz="2400">
                <a:solidFill>
                  <a:srgbClr val="000000"/>
                </a:solidFill>
                <a:latin typeface="Century Gothic"/>
                <a:ea typeface="+mn-ea"/>
                <a:cs typeface="Century Gothic"/>
              </a:defRPr>
            </a:lvl3pPr>
            <a:lvl4pPr marL="2133547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§"/>
              <a:defRPr sz="2133">
                <a:solidFill>
                  <a:srgbClr val="000000"/>
                </a:solidFill>
                <a:latin typeface="Century Gothic"/>
                <a:ea typeface="+mn-ea"/>
                <a:cs typeface="Century Gothic"/>
              </a:defRPr>
            </a:lvl4pPr>
            <a:lvl5pPr marL="2743131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§"/>
              <a:defRPr sz="1867">
                <a:solidFill>
                  <a:srgbClr val="000000"/>
                </a:solidFill>
                <a:latin typeface="Century Gothic"/>
                <a:ea typeface="+mn-ea"/>
                <a:cs typeface="Century Gothic"/>
              </a:defRPr>
            </a:lvl5pPr>
            <a:lvl6pPr marL="3352716" indent="-304792" algn="l" rtl="0" fontAlgn="base">
              <a:spcBef>
                <a:spcPct val="20000"/>
              </a:spcBef>
              <a:spcAft>
                <a:spcPct val="0"/>
              </a:spcAft>
              <a:buFont typeface="Wingdings" pitchFamily="16" charset="2"/>
              <a:buChar char="§"/>
              <a:defRPr sz="2133">
                <a:solidFill>
                  <a:schemeClr val="tx1"/>
                </a:solidFill>
                <a:latin typeface="+mn-lt"/>
                <a:ea typeface="+mn-ea"/>
              </a:defRPr>
            </a:lvl6pPr>
            <a:lvl7pPr marL="3962301" indent="-304792" algn="l" rtl="0" fontAlgn="base">
              <a:spcBef>
                <a:spcPct val="20000"/>
              </a:spcBef>
              <a:spcAft>
                <a:spcPct val="0"/>
              </a:spcAft>
              <a:buFont typeface="Wingdings" pitchFamily="16" charset="2"/>
              <a:buChar char="§"/>
              <a:defRPr sz="2133">
                <a:solidFill>
                  <a:schemeClr val="tx1"/>
                </a:solidFill>
                <a:latin typeface="+mn-lt"/>
                <a:ea typeface="+mn-ea"/>
              </a:defRPr>
            </a:lvl7pPr>
            <a:lvl8pPr marL="4571886" indent="-304792" algn="l" rtl="0" fontAlgn="base">
              <a:spcBef>
                <a:spcPct val="20000"/>
              </a:spcBef>
              <a:spcAft>
                <a:spcPct val="0"/>
              </a:spcAft>
              <a:buFont typeface="Wingdings" pitchFamily="16" charset="2"/>
              <a:buChar char="§"/>
              <a:defRPr sz="2133">
                <a:solidFill>
                  <a:schemeClr val="tx1"/>
                </a:solidFill>
                <a:latin typeface="+mn-lt"/>
                <a:ea typeface="+mn-ea"/>
              </a:defRPr>
            </a:lvl8pPr>
            <a:lvl9pPr marL="5181470" indent="-304792" algn="l" rtl="0" fontAlgn="base">
              <a:spcBef>
                <a:spcPct val="20000"/>
              </a:spcBef>
              <a:spcAft>
                <a:spcPct val="0"/>
              </a:spcAft>
              <a:buFont typeface="Wingdings" pitchFamily="16" charset="2"/>
              <a:buChar char="§"/>
              <a:defRPr sz="2133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 algn="ctr">
              <a:buNone/>
              <a:defRPr/>
            </a:pPr>
            <a:r>
              <a:rPr lang="el-GR" sz="3600" kern="0" dirty="0">
                <a:latin typeface="Century Gothic" pitchFamily="34" charset="0"/>
              </a:rPr>
              <a:t>Ποια είναι η σημασία το να έχουμε δύο εντελώς διαφορετικές αρχές οργάνωσης που παράγουν τον ίδιο πίνακα;</a:t>
            </a:r>
            <a:r>
              <a:rPr lang="en-CA" sz="3600" kern="0" dirty="0">
                <a:latin typeface="Century Gothic" pitchFamily="34" charset="0"/>
              </a:rPr>
              <a:t> </a:t>
            </a:r>
            <a:endParaRPr kumimoji="0" lang="en-CA" sz="3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3598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hape&#10;&#10;Description automatically generated with medium confidenc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1662" y="382194"/>
            <a:ext cx="5772151" cy="138423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02445" y="2751213"/>
            <a:ext cx="3017544" cy="1355573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757253" y="4506791"/>
            <a:ext cx="61284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000000"/>
                </a:solidFill>
                <a:hlinkClick r:id="rId5"/>
              </a:rPr>
              <a:t>resources.perimeterinstitute.ca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9388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83F77C92-ADA3-44E6-B791-6418A26D72A3}"/>
              </a:ext>
            </a:extLst>
          </p:cNvPr>
          <p:cNvSpPr txBox="1">
            <a:spLocks/>
          </p:cNvSpPr>
          <p:nvPr/>
        </p:nvSpPr>
        <p:spPr>
          <a:xfrm>
            <a:off x="2759559" y="2792966"/>
            <a:ext cx="7112000" cy="3127268"/>
          </a:xfrm>
          <a:prstGeom prst="rect">
            <a:avLst/>
          </a:prstGeom>
        </p:spPr>
        <p:txBody>
          <a:bodyPr>
            <a:noAutofit/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+mj-lt"/>
                <a:ea typeface="+mj-ea"/>
                <a:cs typeface="MS Pゴシック" charset="0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E2723"/>
                </a:solidFill>
                <a:latin typeface="Arial" charset="0"/>
                <a:ea typeface="MS Pゴシック" pitchFamily="-92" charset="-128"/>
                <a:cs typeface="MS Pゴシック" charset="0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E2723"/>
                </a:solidFill>
                <a:latin typeface="Arial" charset="0"/>
                <a:ea typeface="MS Pゴシック" pitchFamily="-92" charset="-128"/>
                <a:cs typeface="MS Pゴシック" charset="0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E2723"/>
                </a:solidFill>
                <a:latin typeface="Arial" charset="0"/>
                <a:ea typeface="MS Pゴシック" pitchFamily="-92" charset="-128"/>
                <a:cs typeface="MS Pゴシック" charset="0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E2723"/>
                </a:solidFill>
                <a:latin typeface="Arial" charset="0"/>
                <a:ea typeface="MS Pゴシック" pitchFamily="-92" charset="-128"/>
                <a:cs typeface="MS Pゴシック" charset="0"/>
              </a:defRPr>
            </a:lvl5pPr>
            <a:lvl6pPr marL="457200" algn="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E2723"/>
                </a:solidFill>
                <a:latin typeface="Arial" charset="0"/>
                <a:ea typeface="MS Pゴシック" pitchFamily="-92" charset="-128"/>
              </a:defRPr>
            </a:lvl6pPr>
            <a:lvl7pPr marL="914400" algn="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E2723"/>
                </a:solidFill>
                <a:latin typeface="Arial" charset="0"/>
                <a:ea typeface="MS Pゴシック" pitchFamily="-92" charset="-128"/>
              </a:defRPr>
            </a:lvl7pPr>
            <a:lvl8pPr marL="1371600" algn="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E2723"/>
                </a:solidFill>
                <a:latin typeface="Arial" charset="0"/>
                <a:ea typeface="MS Pゴシック" pitchFamily="-92" charset="-128"/>
              </a:defRPr>
            </a:lvl8pPr>
            <a:lvl9pPr marL="1828800" algn="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E2723"/>
                </a:solidFill>
                <a:latin typeface="Arial" charset="0"/>
                <a:ea typeface="MS Pゴシック" pitchFamily="-92" charset="-128"/>
              </a:defRPr>
            </a:lvl9pPr>
          </a:lstStyle>
          <a:p>
            <a:pPr algn="ctr" defTabSz="914354"/>
            <a:endParaRPr lang="en-US" sz="2800" b="0" dirty="0">
              <a:solidFill>
                <a:srgbClr val="FFFFFF"/>
              </a:solidFill>
              <a:latin typeface="Century Gothic" panose="020B0502020202020204" pitchFamily="34" charset="0"/>
              <a:cs typeface="Century Gothic"/>
            </a:endParaRPr>
          </a:p>
          <a:p>
            <a:pPr algn="ctr" defTabSz="914354"/>
            <a:r>
              <a:rPr lang="en-US" sz="3200" b="0" dirty="0">
                <a:solidFill>
                  <a:srgbClr val="000000"/>
                </a:solidFill>
                <a:latin typeface="Century Gothic" panose="020B0502020202020204" pitchFamily="34" charset="0"/>
                <a:cs typeface="Century Gothic"/>
              </a:rPr>
              <a:t>Damian Pope</a:t>
            </a:r>
          </a:p>
          <a:p>
            <a:pPr algn="ctr" defTabSz="914354"/>
            <a:r>
              <a:rPr lang="en-US" sz="3200" b="0" dirty="0">
                <a:solidFill>
                  <a:srgbClr val="FFFFFF"/>
                </a:solidFill>
                <a:latin typeface="Century Gothic" panose="020B0502020202020204" pitchFamily="34" charset="0"/>
                <a:cs typeface="Century Gothic"/>
                <a:hlinkClick r:id="rId3"/>
              </a:rPr>
              <a:t>dpope@perimeterinstitute.ca</a:t>
            </a:r>
          </a:p>
          <a:p>
            <a:pPr algn="ctr" defTabSz="914354"/>
            <a:endParaRPr lang="en-US" sz="3200" b="0" dirty="0">
              <a:solidFill>
                <a:srgbClr val="FFFFFF"/>
              </a:solidFill>
              <a:latin typeface="Century Gothic" panose="020B0502020202020204" pitchFamily="34" charset="0"/>
              <a:cs typeface="Century Gothic"/>
            </a:endParaRPr>
          </a:p>
          <a:p>
            <a:pPr lvl="0" algn="ctr" defTabSz="914377">
              <a:defRPr/>
            </a:pPr>
            <a:r>
              <a:rPr lang="en-US" sz="3200" b="0" dirty="0">
                <a:solidFill>
                  <a:srgbClr val="000000"/>
                </a:solidFill>
                <a:latin typeface="Century Gothic" panose="020B0502020202020204" pitchFamily="34" charset="0"/>
                <a:cs typeface="Century Gothic"/>
              </a:rPr>
              <a:t>Olga Michalopoulos</a:t>
            </a:r>
          </a:p>
          <a:p>
            <a:pPr lvl="0" algn="ctr" defTabSz="914377">
              <a:defRPr/>
            </a:pPr>
            <a:r>
              <a:rPr lang="en-US" sz="3200" b="0" u="sng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cs typeface="Century Gothic"/>
                <a:hlinkClick r:id="rId4"/>
              </a:rPr>
              <a:t>omichalopoulos@gmail.com</a:t>
            </a:r>
            <a:endParaRPr lang="en-US" sz="2800" b="0" dirty="0">
              <a:solidFill>
                <a:srgbClr val="FFFFFF"/>
              </a:solidFill>
              <a:latin typeface="Century Gothic" panose="020B0502020202020204" pitchFamily="34" charset="0"/>
              <a:cs typeface="Century Gothic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076773" y="594839"/>
            <a:ext cx="8477572" cy="995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5867" dirty="0">
                <a:solidFill>
                  <a:srgbClr val="000000"/>
                </a:solidFill>
                <a:latin typeface="Calibri"/>
              </a:rPr>
              <a:t>Thank You! - </a:t>
            </a:r>
            <a:r>
              <a:rPr lang="en-US" sz="5867" dirty="0" err="1">
                <a:solidFill>
                  <a:srgbClr val="CCCCFF">
                    <a:lumMod val="50000"/>
                  </a:srgbClr>
                </a:solidFill>
                <a:latin typeface="Calibri"/>
              </a:rPr>
              <a:t>Ευχ</a:t>
            </a:r>
            <a:r>
              <a:rPr lang="en-US" sz="5867" dirty="0">
                <a:solidFill>
                  <a:srgbClr val="CCCCFF">
                    <a:lumMod val="50000"/>
                  </a:srgbClr>
                </a:solidFill>
                <a:latin typeface="Calibri"/>
              </a:rPr>
              <a:t>αριστώ!!</a:t>
            </a:r>
            <a:r>
              <a:rPr lang="en-US" sz="5867" dirty="0">
                <a:solidFill>
                  <a:srgbClr val="000000"/>
                </a:solidFill>
                <a:latin typeface="Calibri"/>
              </a:rPr>
              <a:t> 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2452787" y="1935715"/>
            <a:ext cx="7725544" cy="8572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bg1"/>
                </a:solidFill>
                <a:latin typeface="Arial" charset="0"/>
                <a:ea typeface="MS Pゴシック" charset="0"/>
                <a:cs typeface="MS P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bg1"/>
                </a:solidFill>
                <a:latin typeface="Arial" charset="0"/>
                <a:ea typeface="MS Pゴシック" charset="0"/>
                <a:cs typeface="MS P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bg1"/>
                </a:solidFill>
                <a:latin typeface="Arial" charset="0"/>
                <a:ea typeface="MS Pゴシック" charset="0"/>
                <a:cs typeface="MS P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bg1"/>
                </a:solidFill>
                <a:latin typeface="Arial" charset="0"/>
                <a:ea typeface="MS Pゴシック" charset="0"/>
                <a:cs typeface="MS P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bg1"/>
                </a:solidFill>
                <a:latin typeface="Arial" charset="0"/>
                <a:ea typeface="MS Pゴシック" charset="0"/>
                <a:cs typeface="MS Pゴシック" charset="0"/>
              </a:defRPr>
            </a:lvl5pPr>
            <a:lvl6pPr marL="2286000" algn="l" defTabSz="457200" rtl="0" eaLnBrk="1" latinLnBrk="0" hangingPunct="1">
              <a:defRPr sz="4400" kern="1200">
                <a:solidFill>
                  <a:schemeClr val="bg1"/>
                </a:solidFill>
                <a:latin typeface="Arial" charset="0"/>
                <a:ea typeface="MS Pゴシック" charset="0"/>
                <a:cs typeface="MS Pゴシック" charset="0"/>
              </a:defRPr>
            </a:lvl6pPr>
            <a:lvl7pPr marL="2743200" algn="l" defTabSz="457200" rtl="0" eaLnBrk="1" latinLnBrk="0" hangingPunct="1">
              <a:defRPr sz="4400" kern="1200">
                <a:solidFill>
                  <a:schemeClr val="bg1"/>
                </a:solidFill>
                <a:latin typeface="Arial" charset="0"/>
                <a:ea typeface="MS Pゴシック" charset="0"/>
                <a:cs typeface="MS Pゴシック" charset="0"/>
              </a:defRPr>
            </a:lvl7pPr>
            <a:lvl8pPr marL="3200400" algn="l" defTabSz="457200" rtl="0" eaLnBrk="1" latinLnBrk="0" hangingPunct="1">
              <a:defRPr sz="4400" kern="1200">
                <a:solidFill>
                  <a:schemeClr val="bg1"/>
                </a:solidFill>
                <a:latin typeface="Arial" charset="0"/>
                <a:ea typeface="MS Pゴシック" charset="0"/>
                <a:cs typeface="MS Pゴシック" charset="0"/>
              </a:defRPr>
            </a:lvl8pPr>
            <a:lvl9pPr marL="3657600" algn="l" defTabSz="457200" rtl="0" eaLnBrk="1" latinLnBrk="0" hangingPunct="1">
              <a:defRPr sz="4400" kern="1200">
                <a:solidFill>
                  <a:schemeClr val="bg1"/>
                </a:solidFill>
                <a:latin typeface="Arial" charset="0"/>
                <a:ea typeface="MS Pゴシック" charset="0"/>
                <a:cs typeface="MS Pゴシック" charset="0"/>
              </a:defRPr>
            </a:lvl9pPr>
          </a:lstStyle>
          <a:p>
            <a:pPr algn="ctr" defTabSz="914377"/>
            <a:r>
              <a:rPr lang="en-CA" sz="3600" dirty="0">
                <a:latin typeface="Century Gothic" panose="020B0502020202020204" pitchFamily="34" charset="0"/>
              </a:rPr>
              <a:t>www.perimeterinstitute.ca</a:t>
            </a:r>
          </a:p>
        </p:txBody>
      </p:sp>
    </p:spTree>
    <p:extLst>
      <p:ext uri="{BB962C8B-B14F-4D97-AF65-F5344CB8AC3E}">
        <p14:creationId xmlns:p14="http://schemas.microsoft.com/office/powerpoint/2010/main" val="1339482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224B770-0F5E-3F22-0F66-47051CAF7380}"/>
              </a:ext>
            </a:extLst>
          </p:cNvPr>
          <p:cNvSpPr txBox="1">
            <a:spLocks/>
          </p:cNvSpPr>
          <p:nvPr/>
        </p:nvSpPr>
        <p:spPr>
          <a:xfrm>
            <a:off x="467935" y="-12380"/>
            <a:ext cx="7710736" cy="14081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500" b="1" i="0" kern="1200">
                <a:solidFill>
                  <a:schemeClr val="tx1"/>
                </a:solidFill>
                <a:latin typeface="Arial"/>
                <a:ea typeface="+mj-ea"/>
                <a:cs typeface="Arial"/>
              </a:defRPr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CA" sz="36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itchFamily="34" charset="0"/>
              <a:ea typeface="+mj-ea"/>
              <a:cs typeface="Arial" pitchFamily="34" charset="0"/>
            </a:endParaRPr>
          </a:p>
        </p:txBody>
      </p:sp>
      <p:pic>
        <p:nvPicPr>
          <p:cNvPr id="5" name="Picture 4" descr="A person looking through a microscope&#10;&#10;Description automatically generated">
            <a:extLst>
              <a:ext uri="{FF2B5EF4-FFF2-40B4-BE49-F238E27FC236}">
                <a16:creationId xmlns:a16="http://schemas.microsoft.com/office/drawing/2014/main" id="{337DEC53-8721-462B-B263-604BB1C0BE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14330">
            <a:off x="1374002" y="715071"/>
            <a:ext cx="4165343" cy="53904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0E9C4DE-606A-B6CD-954A-2DA2274EBE1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1159"/>
          <a:stretch/>
        </p:blipFill>
        <p:spPr>
          <a:xfrm>
            <a:off x="6447132" y="1432978"/>
            <a:ext cx="5276933" cy="3603764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24955887-9922-75F4-713F-11945435B5AA}"/>
              </a:ext>
            </a:extLst>
          </p:cNvPr>
          <p:cNvSpPr/>
          <p:nvPr/>
        </p:nvSpPr>
        <p:spPr>
          <a:xfrm>
            <a:off x="6447132" y="2984992"/>
            <a:ext cx="4419342" cy="425302"/>
          </a:xfrm>
          <a:prstGeom prst="roundRect">
            <a:avLst/>
          </a:prstGeom>
          <a:noFill/>
          <a:ln w="28575">
            <a:solidFill>
              <a:srgbClr val="B53E98"/>
            </a:solidFill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343B2F03-F08F-C052-3F8C-DDD8E353A3FF}"/>
              </a:ext>
            </a:extLst>
          </p:cNvPr>
          <p:cNvSpPr/>
          <p:nvPr/>
        </p:nvSpPr>
        <p:spPr>
          <a:xfrm>
            <a:off x="6429404" y="1499970"/>
            <a:ext cx="4419342" cy="425302"/>
          </a:xfrm>
          <a:prstGeom prst="roundRect">
            <a:avLst/>
          </a:prstGeom>
          <a:noFill/>
          <a:ln w="28575">
            <a:solidFill>
              <a:srgbClr val="B53E98"/>
            </a:solidFill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42433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3DA934F-20D1-EAAA-A9BC-0FA30C743E31}"/>
              </a:ext>
            </a:extLst>
          </p:cNvPr>
          <p:cNvSpPr txBox="1"/>
          <p:nvPr/>
        </p:nvSpPr>
        <p:spPr>
          <a:xfrm>
            <a:off x="713064" y="922789"/>
            <a:ext cx="10125512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200" dirty="0"/>
              <a:t>Possible pairings: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sz="2800" dirty="0"/>
              <a:t>Inquiry Cubes + Finding Patterns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sz="2800" dirty="0"/>
              <a:t>Mystery Containers + Extending Senses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sz="2800" dirty="0"/>
              <a:t>Science in Action + CHIME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sz="2800" dirty="0"/>
              <a:t>Scientific Studies</a:t>
            </a:r>
          </a:p>
          <a:p>
            <a:endParaRPr lang="en-CA" sz="2800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8603991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58BD28-4022-4E8E-B1C3-877BEB8B5EF3}"/>
              </a:ext>
            </a:extLst>
          </p:cNvPr>
          <p:cNvSpPr txBox="1">
            <a:spLocks/>
          </p:cNvSpPr>
          <p:nvPr/>
        </p:nvSpPr>
        <p:spPr>
          <a:xfrm>
            <a:off x="656956" y="510475"/>
            <a:ext cx="7710736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500" b="1" i="0" kern="1200">
                <a:solidFill>
                  <a:schemeClr val="tx1"/>
                </a:solidFill>
                <a:latin typeface="Arial"/>
                <a:ea typeface="+mj-ea"/>
                <a:cs typeface="Arial"/>
              </a:defRPr>
            </a:lvl1pPr>
          </a:lstStyle>
          <a:p>
            <a:pPr marL="0" marR="0" lvl="0" indent="0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j-ea"/>
                <a:cs typeface="Arial" pitchFamily="34" charset="0"/>
              </a:rPr>
              <a:t>Πως λειτουργεί η επιστήμη;</a:t>
            </a:r>
            <a:endParaRPr kumimoji="0" lang="en-CA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itchFamily="34" charset="0"/>
              <a:ea typeface="+mj-ea"/>
              <a:cs typeface="Arial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23D19C-2392-40DF-871E-F961ABFAB509}"/>
              </a:ext>
            </a:extLst>
          </p:cNvPr>
          <p:cNvSpPr txBox="1">
            <a:spLocks/>
          </p:cNvSpPr>
          <p:nvPr/>
        </p:nvSpPr>
        <p:spPr>
          <a:xfrm>
            <a:off x="2264599" y="2679217"/>
            <a:ext cx="2603775" cy="2235695"/>
          </a:xfrm>
          <a:prstGeom prst="rect">
            <a:avLst/>
          </a:prstGeom>
        </p:spPr>
        <p:txBody>
          <a:bodyPr>
            <a:normAutofit/>
          </a:bodyPr>
          <a:lstStyle>
            <a:lvl1pPr marL="457189" indent="-457189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§"/>
              <a:defRPr sz="3200">
                <a:solidFill>
                  <a:srgbClr val="000000"/>
                </a:solidFill>
                <a:latin typeface="Century Gothic"/>
                <a:ea typeface="+mn-ea"/>
                <a:cs typeface="Century Gothic"/>
              </a:defRPr>
            </a:lvl1pPr>
            <a:lvl2pPr marL="990575" indent="-38099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§"/>
              <a:defRPr sz="2667">
                <a:solidFill>
                  <a:srgbClr val="000000"/>
                </a:solidFill>
                <a:latin typeface="Century Gothic"/>
                <a:ea typeface="+mn-ea"/>
                <a:cs typeface="Century Gothic"/>
              </a:defRPr>
            </a:lvl2pPr>
            <a:lvl3pPr marL="1523962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§"/>
              <a:defRPr sz="2400">
                <a:solidFill>
                  <a:srgbClr val="000000"/>
                </a:solidFill>
                <a:latin typeface="Century Gothic"/>
                <a:ea typeface="+mn-ea"/>
                <a:cs typeface="Century Gothic"/>
              </a:defRPr>
            </a:lvl3pPr>
            <a:lvl4pPr marL="2133547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§"/>
              <a:defRPr sz="2133">
                <a:solidFill>
                  <a:srgbClr val="000000"/>
                </a:solidFill>
                <a:latin typeface="Century Gothic"/>
                <a:ea typeface="+mn-ea"/>
                <a:cs typeface="Century Gothic"/>
              </a:defRPr>
            </a:lvl4pPr>
            <a:lvl5pPr marL="2743131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§"/>
              <a:defRPr sz="1867">
                <a:solidFill>
                  <a:srgbClr val="000000"/>
                </a:solidFill>
                <a:latin typeface="Century Gothic"/>
                <a:ea typeface="+mn-ea"/>
                <a:cs typeface="Century Gothic"/>
              </a:defRPr>
            </a:lvl5pPr>
            <a:lvl6pPr marL="3352716" indent="-304792" algn="l" rtl="0" fontAlgn="base">
              <a:spcBef>
                <a:spcPct val="20000"/>
              </a:spcBef>
              <a:spcAft>
                <a:spcPct val="0"/>
              </a:spcAft>
              <a:buFont typeface="Wingdings" pitchFamily="16" charset="2"/>
              <a:buChar char="§"/>
              <a:defRPr sz="2133">
                <a:solidFill>
                  <a:schemeClr val="tx1"/>
                </a:solidFill>
                <a:latin typeface="+mn-lt"/>
                <a:ea typeface="+mn-ea"/>
              </a:defRPr>
            </a:lvl6pPr>
            <a:lvl7pPr marL="3962301" indent="-304792" algn="l" rtl="0" fontAlgn="base">
              <a:spcBef>
                <a:spcPct val="20000"/>
              </a:spcBef>
              <a:spcAft>
                <a:spcPct val="0"/>
              </a:spcAft>
              <a:buFont typeface="Wingdings" pitchFamily="16" charset="2"/>
              <a:buChar char="§"/>
              <a:defRPr sz="2133">
                <a:solidFill>
                  <a:schemeClr val="tx1"/>
                </a:solidFill>
                <a:latin typeface="+mn-lt"/>
                <a:ea typeface="+mn-ea"/>
              </a:defRPr>
            </a:lvl7pPr>
            <a:lvl8pPr marL="4571886" indent="-304792" algn="l" rtl="0" fontAlgn="base">
              <a:spcBef>
                <a:spcPct val="20000"/>
              </a:spcBef>
              <a:spcAft>
                <a:spcPct val="0"/>
              </a:spcAft>
              <a:buFont typeface="Wingdings" pitchFamily="16" charset="2"/>
              <a:buChar char="§"/>
              <a:defRPr sz="2133">
                <a:solidFill>
                  <a:schemeClr val="tx1"/>
                </a:solidFill>
                <a:latin typeface="+mn-lt"/>
                <a:ea typeface="+mn-ea"/>
              </a:defRPr>
            </a:lvl8pPr>
            <a:lvl9pPr marL="5181470" indent="-304792" algn="l" rtl="0" fontAlgn="base">
              <a:spcBef>
                <a:spcPct val="20000"/>
              </a:spcBef>
              <a:spcAft>
                <a:spcPct val="0"/>
              </a:spcAft>
              <a:buFont typeface="Wingdings" pitchFamily="16" charset="2"/>
              <a:buChar char="§"/>
              <a:defRPr sz="2133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Font typeface="Wingdings" charset="0"/>
              <a:buNone/>
            </a:pPr>
            <a:r>
              <a:rPr lang="el-GR" sz="3600" kern="0" dirty="0">
                <a:latin typeface="Century Gothic" pitchFamily="34" charset="0"/>
              </a:rPr>
              <a:t>Η επιστήμη βασίζεται σε μοντέλα</a:t>
            </a:r>
            <a:endParaRPr lang="en-CA" sz="3600" kern="0" dirty="0">
              <a:latin typeface="Century Gothic" pitchFamily="34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3B43AF74-644E-4709-8A83-77C7AA5A2103}"/>
              </a:ext>
            </a:extLst>
          </p:cNvPr>
          <p:cNvGrpSpPr/>
          <p:nvPr/>
        </p:nvGrpSpPr>
        <p:grpSpPr>
          <a:xfrm>
            <a:off x="6407662" y="2035428"/>
            <a:ext cx="3614233" cy="3559101"/>
            <a:chOff x="5004048" y="2534195"/>
            <a:chExt cx="3614233" cy="3559101"/>
          </a:xfrm>
        </p:grpSpPr>
        <p:pic>
          <p:nvPicPr>
            <p:cNvPr id="5" name="Picture 10" descr="Image result for wooden cube png">
              <a:extLst>
                <a:ext uri="{FF2B5EF4-FFF2-40B4-BE49-F238E27FC236}">
                  <a16:creationId xmlns:a16="http://schemas.microsoft.com/office/drawing/2014/main" id="{8FB45D24-E2B0-4CF1-A460-33C83D76027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4048" y="2534195"/>
              <a:ext cx="3614233" cy="35591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96A43FF3-7F86-406A-9E5D-857639745C6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19875334">
              <a:off x="6325153" y="3136411"/>
              <a:ext cx="1970835" cy="1921784"/>
            </a:xfrm>
            <a:prstGeom prst="parallelogram">
              <a:avLst>
                <a:gd name="adj" fmla="val 10392"/>
              </a:avLst>
            </a:prstGeom>
            <a:effectLst>
              <a:softEdge rad="12700"/>
            </a:effectLst>
          </p:spPr>
        </p:pic>
      </p:grpSp>
      <p:sp>
        <p:nvSpPr>
          <p:cNvPr id="11" name="TextBox 10"/>
          <p:cNvSpPr txBox="1"/>
          <p:nvPr/>
        </p:nvSpPr>
        <p:spPr>
          <a:xfrm rot="19769842">
            <a:off x="7880283" y="3336925"/>
            <a:ext cx="1667799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l-GR" sz="2800" b="1" dirty="0"/>
              <a:t>ΣΕΙΣΜΟΣ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926243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531CBCE0-2595-476D-B268-5CE0FFBA7A8E}"/>
              </a:ext>
            </a:extLst>
          </p:cNvPr>
          <p:cNvSpPr txBox="1">
            <a:spLocks/>
          </p:cNvSpPr>
          <p:nvPr/>
        </p:nvSpPr>
        <p:spPr>
          <a:xfrm>
            <a:off x="253999" y="85344"/>
            <a:ext cx="10533069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500" b="1" i="0" kern="1200">
                <a:solidFill>
                  <a:schemeClr val="tx1"/>
                </a:solidFill>
                <a:latin typeface="Arial"/>
                <a:ea typeface="+mj-ea"/>
                <a:cs typeface="Arial"/>
              </a:defRPr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l-GR" sz="3600" b="0" dirty="0">
                <a:solidFill>
                  <a:prstClr val="black"/>
                </a:solidFill>
                <a:latin typeface="Century Gothic" pitchFamily="34" charset="0"/>
                <a:cs typeface="Arial" pitchFamily="34" charset="0"/>
              </a:rPr>
              <a:t>Τι βρίσκεται στην κρυμμένη μεριά του ζαριού;</a:t>
            </a:r>
            <a:endParaRPr kumimoji="0" lang="en-CA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itchFamily="34" charset="0"/>
              <a:cs typeface="Arial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3CD413C-8A90-FB3D-F4C8-A75189858E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4925" y="829466"/>
            <a:ext cx="9382143" cy="602837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79778BC-1317-669A-461E-3815FCACEB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3767" y="3444050"/>
            <a:ext cx="764458" cy="79920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565327" y="936945"/>
            <a:ext cx="1704815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l-GR" sz="2000" b="1" dirty="0">
                <a:solidFill>
                  <a:srgbClr val="002060"/>
                </a:solidFill>
              </a:rPr>
              <a:t>ΠΕΡΙΓΡΑΦΗ </a:t>
            </a:r>
            <a:r>
              <a:rPr lang="el-GR" b="1" dirty="0">
                <a:solidFill>
                  <a:srgbClr val="0070C0"/>
                </a:solidFill>
              </a:rPr>
              <a:t>  </a:t>
            </a:r>
            <a:r>
              <a:rPr lang="el-GR" dirty="0"/>
              <a:t>   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632555" y="6349991"/>
            <a:ext cx="2025111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l-GR" sz="2000" b="1" dirty="0">
                <a:solidFill>
                  <a:srgbClr val="002060"/>
                </a:solidFill>
              </a:rPr>
              <a:t>ΣΥΜΠΕΡΑΣΜΑΤΑ </a:t>
            </a:r>
            <a:r>
              <a:rPr lang="el-GR" b="1" dirty="0">
                <a:solidFill>
                  <a:srgbClr val="002060"/>
                </a:solidFill>
              </a:rPr>
              <a:t> </a:t>
            </a:r>
            <a:r>
              <a:rPr lang="el-GR" dirty="0"/>
              <a:t>    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632555" y="959490"/>
            <a:ext cx="2025111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l-GR" sz="2000" b="1" dirty="0">
                <a:solidFill>
                  <a:srgbClr val="002060"/>
                </a:solidFill>
              </a:rPr>
              <a:t>ΧΑΡΑΚΤΗΡΙΣΤΙΚΑ </a:t>
            </a:r>
            <a:r>
              <a:rPr lang="el-GR" b="1" dirty="0">
                <a:solidFill>
                  <a:srgbClr val="002060"/>
                </a:solidFill>
              </a:rPr>
              <a:t> </a:t>
            </a:r>
            <a:r>
              <a:rPr lang="el-GR" dirty="0"/>
              <a:t>     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565326" y="6349991"/>
            <a:ext cx="1704815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l-GR" sz="2000" b="1" dirty="0">
                <a:solidFill>
                  <a:srgbClr val="002060"/>
                </a:solidFill>
              </a:rPr>
              <a:t>ΕΡΩΤΗΣΕΙΣ </a:t>
            </a:r>
            <a:r>
              <a:rPr lang="el-GR" dirty="0"/>
              <a:t>      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816791" y="3046362"/>
            <a:ext cx="2558412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l-GR" b="1" dirty="0">
                <a:solidFill>
                  <a:srgbClr val="FF0000"/>
                </a:solidFill>
              </a:rPr>
              <a:t>ΜΗΝ ΑΓΓΙΖΕΤΕ ΤΟ ΖΑΡΙ!!</a:t>
            </a:r>
            <a:r>
              <a:rPr lang="el-GR" dirty="0">
                <a:solidFill>
                  <a:srgbClr val="FF0000"/>
                </a:solidFill>
              </a:rPr>
              <a:t>     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16791" y="4299969"/>
            <a:ext cx="2558412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l-GR" b="1" dirty="0">
                <a:solidFill>
                  <a:srgbClr val="FF0000"/>
                </a:solidFill>
              </a:rPr>
              <a:t>ΜΗΝ ΑΓΓΙΖΕΤΕ ΤΟ ΖΑΡΙ!!</a:t>
            </a:r>
            <a:r>
              <a:rPr lang="el-GR" dirty="0">
                <a:solidFill>
                  <a:srgbClr val="FF0000"/>
                </a:solidFill>
              </a:rPr>
              <a:t>      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0797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AAF38A-7C70-6535-C90F-C39C1C28A11F}"/>
              </a:ext>
            </a:extLst>
          </p:cNvPr>
          <p:cNvSpPr txBox="1">
            <a:spLocks/>
          </p:cNvSpPr>
          <p:nvPr/>
        </p:nvSpPr>
        <p:spPr>
          <a:xfrm>
            <a:off x="254000" y="85344"/>
            <a:ext cx="7710736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500" b="1" i="0" kern="1200">
                <a:solidFill>
                  <a:schemeClr val="tx1"/>
                </a:solidFill>
                <a:latin typeface="Arial"/>
                <a:ea typeface="+mj-ea"/>
                <a:cs typeface="Arial"/>
              </a:defRPr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CA" sz="3600" b="0" dirty="0">
                <a:solidFill>
                  <a:prstClr val="black"/>
                </a:solidFill>
                <a:latin typeface="Century Gothic" pitchFamily="34" charset="0"/>
                <a:cs typeface="Arial" pitchFamily="34" charset="0"/>
              </a:rPr>
              <a:t>Joe Cossette variations</a:t>
            </a:r>
            <a:endParaRPr kumimoji="0" lang="en-CA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itchFamily="34" charset="0"/>
              <a:ea typeface="+mj-ea"/>
              <a:cs typeface="Arial" pitchFamily="34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1B3CF0D-5679-A69B-5B64-A1869D05B3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22" y="1717157"/>
            <a:ext cx="3816128" cy="2865475"/>
          </a:xfrm>
          <a:prstGeom prst="rect">
            <a:avLst/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D03A30CB-0A19-9975-8B35-F47C921AE7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0470" y="1717158"/>
            <a:ext cx="3828168" cy="2865476"/>
          </a:xfrm>
          <a:prstGeom prst="rect">
            <a:avLst/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528F054A-159B-E49F-4456-BB0462AC12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3191" y="1717157"/>
            <a:ext cx="3812976" cy="2865475"/>
          </a:xfrm>
          <a:prstGeom prst="rect">
            <a:avLst/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7C25A79-2E54-6FB5-B8CE-C11FF76981D9}"/>
              </a:ext>
            </a:extLst>
          </p:cNvPr>
          <p:cNvSpPr txBox="1"/>
          <p:nvPr/>
        </p:nvSpPr>
        <p:spPr>
          <a:xfrm>
            <a:off x="1299411" y="4908884"/>
            <a:ext cx="99380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hlinkClick r:id="rId5"/>
              </a:rPr>
              <a:t>passionatelycurioussci.weebly.com/blog/patterns-in-science-inquiry-cubes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835787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23D19C-2392-40DF-871E-F961ABFAB509}"/>
              </a:ext>
            </a:extLst>
          </p:cNvPr>
          <p:cNvSpPr txBox="1">
            <a:spLocks/>
          </p:cNvSpPr>
          <p:nvPr/>
        </p:nvSpPr>
        <p:spPr>
          <a:xfrm>
            <a:off x="1593273" y="2697133"/>
            <a:ext cx="4038600" cy="2235695"/>
          </a:xfrm>
          <a:prstGeom prst="rect">
            <a:avLst/>
          </a:prstGeom>
        </p:spPr>
        <p:txBody>
          <a:bodyPr>
            <a:normAutofit/>
          </a:bodyPr>
          <a:lstStyle>
            <a:lvl1pPr marL="457189" indent="-457189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§"/>
              <a:defRPr sz="3200">
                <a:solidFill>
                  <a:srgbClr val="000000"/>
                </a:solidFill>
                <a:latin typeface="Century Gothic"/>
                <a:ea typeface="+mn-ea"/>
                <a:cs typeface="Century Gothic"/>
              </a:defRPr>
            </a:lvl1pPr>
            <a:lvl2pPr marL="990575" indent="-38099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§"/>
              <a:defRPr sz="2667">
                <a:solidFill>
                  <a:srgbClr val="000000"/>
                </a:solidFill>
                <a:latin typeface="Century Gothic"/>
                <a:ea typeface="+mn-ea"/>
                <a:cs typeface="Century Gothic"/>
              </a:defRPr>
            </a:lvl2pPr>
            <a:lvl3pPr marL="1523962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§"/>
              <a:defRPr sz="2400">
                <a:solidFill>
                  <a:srgbClr val="000000"/>
                </a:solidFill>
                <a:latin typeface="Century Gothic"/>
                <a:ea typeface="+mn-ea"/>
                <a:cs typeface="Century Gothic"/>
              </a:defRPr>
            </a:lvl3pPr>
            <a:lvl4pPr marL="2133547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§"/>
              <a:defRPr sz="2133">
                <a:solidFill>
                  <a:srgbClr val="000000"/>
                </a:solidFill>
                <a:latin typeface="Century Gothic"/>
                <a:ea typeface="+mn-ea"/>
                <a:cs typeface="Century Gothic"/>
              </a:defRPr>
            </a:lvl4pPr>
            <a:lvl5pPr marL="2743131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§"/>
              <a:defRPr sz="1867">
                <a:solidFill>
                  <a:srgbClr val="000000"/>
                </a:solidFill>
                <a:latin typeface="Century Gothic"/>
                <a:ea typeface="+mn-ea"/>
                <a:cs typeface="Century Gothic"/>
              </a:defRPr>
            </a:lvl5pPr>
            <a:lvl6pPr marL="3352716" indent="-304792" algn="l" rtl="0" fontAlgn="base">
              <a:spcBef>
                <a:spcPct val="20000"/>
              </a:spcBef>
              <a:spcAft>
                <a:spcPct val="0"/>
              </a:spcAft>
              <a:buFont typeface="Wingdings" pitchFamily="16" charset="2"/>
              <a:buChar char="§"/>
              <a:defRPr sz="2133">
                <a:solidFill>
                  <a:schemeClr val="tx1"/>
                </a:solidFill>
                <a:latin typeface="+mn-lt"/>
                <a:ea typeface="+mn-ea"/>
              </a:defRPr>
            </a:lvl6pPr>
            <a:lvl7pPr marL="3962301" indent="-304792" algn="l" rtl="0" fontAlgn="base">
              <a:spcBef>
                <a:spcPct val="20000"/>
              </a:spcBef>
              <a:spcAft>
                <a:spcPct val="0"/>
              </a:spcAft>
              <a:buFont typeface="Wingdings" pitchFamily="16" charset="2"/>
              <a:buChar char="§"/>
              <a:defRPr sz="2133">
                <a:solidFill>
                  <a:schemeClr val="tx1"/>
                </a:solidFill>
                <a:latin typeface="+mn-lt"/>
                <a:ea typeface="+mn-ea"/>
              </a:defRPr>
            </a:lvl7pPr>
            <a:lvl8pPr marL="4571886" indent="-304792" algn="l" rtl="0" fontAlgn="base">
              <a:spcBef>
                <a:spcPct val="20000"/>
              </a:spcBef>
              <a:spcAft>
                <a:spcPct val="0"/>
              </a:spcAft>
              <a:buFont typeface="Wingdings" pitchFamily="16" charset="2"/>
              <a:buChar char="§"/>
              <a:defRPr sz="2133">
                <a:solidFill>
                  <a:schemeClr val="tx1"/>
                </a:solidFill>
                <a:latin typeface="+mn-lt"/>
                <a:ea typeface="+mn-ea"/>
              </a:defRPr>
            </a:lvl8pPr>
            <a:lvl9pPr marL="5181470" indent="-304792" algn="l" rtl="0" fontAlgn="base">
              <a:spcBef>
                <a:spcPct val="20000"/>
              </a:spcBef>
              <a:spcAft>
                <a:spcPct val="0"/>
              </a:spcAft>
              <a:buFont typeface="Wingdings" pitchFamily="16" charset="2"/>
              <a:buChar char="§"/>
              <a:defRPr sz="2133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charset="0"/>
              <a:buNone/>
              <a:tabLst/>
              <a:defRPr/>
            </a:pPr>
            <a:r>
              <a:rPr lang="el-GR" sz="3600" kern="0" dirty="0">
                <a:latin typeface="Century Gothic" pitchFamily="34" charset="0"/>
              </a:rPr>
              <a:t>Οι επιστήμονες αναζητούν μοτίβα</a:t>
            </a:r>
            <a:endParaRPr kumimoji="0" lang="en-CA" sz="3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 pitchFamily="34" charset="0"/>
            </a:endParaRPr>
          </a:p>
        </p:txBody>
      </p:sp>
      <p:pic>
        <p:nvPicPr>
          <p:cNvPr id="2" name="Content Placeholder 4">
            <a:extLst>
              <a:ext uri="{FF2B5EF4-FFF2-40B4-BE49-F238E27FC236}">
                <a16:creationId xmlns:a16="http://schemas.microsoft.com/office/drawing/2014/main" id="{F2BCB956-ACC6-6160-E800-EAF3AD8EF88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50" t="15259" r="20058" b="20043"/>
          <a:stretch/>
        </p:blipFill>
        <p:spPr>
          <a:xfrm>
            <a:off x="6096000" y="991082"/>
            <a:ext cx="5841184" cy="487583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579465" y="656614"/>
            <a:ext cx="7710736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500" b="1" i="0" kern="1200">
                <a:solidFill>
                  <a:schemeClr val="tx1"/>
                </a:solidFill>
                <a:latin typeface="Arial"/>
                <a:ea typeface="+mj-ea"/>
                <a:cs typeface="Arial"/>
              </a:defRPr>
            </a:lvl1pPr>
          </a:lstStyle>
          <a:p>
            <a:pPr marL="0" marR="0" lvl="0" indent="0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+mj-ea"/>
                <a:cs typeface="Arial" pitchFamily="34" charset="0"/>
              </a:rPr>
              <a:t>Πως λειτουργεί η επιστήμη;</a:t>
            </a:r>
            <a:endParaRPr kumimoji="0" lang="en-CA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itchFamily="34" charset="0"/>
              <a:ea typeface="+mj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1290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23D19C-2392-40DF-871E-F961ABFAB509}"/>
              </a:ext>
            </a:extLst>
          </p:cNvPr>
          <p:cNvSpPr txBox="1">
            <a:spLocks/>
          </p:cNvSpPr>
          <p:nvPr/>
        </p:nvSpPr>
        <p:spPr>
          <a:xfrm>
            <a:off x="270254" y="2523269"/>
            <a:ext cx="3735048" cy="2692921"/>
          </a:xfrm>
          <a:prstGeom prst="rect">
            <a:avLst/>
          </a:prstGeom>
        </p:spPr>
        <p:txBody>
          <a:bodyPr>
            <a:normAutofit/>
          </a:bodyPr>
          <a:lstStyle>
            <a:lvl1pPr marL="457189" indent="-457189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§"/>
              <a:defRPr sz="3200">
                <a:solidFill>
                  <a:srgbClr val="000000"/>
                </a:solidFill>
                <a:latin typeface="Century Gothic"/>
                <a:ea typeface="+mn-ea"/>
                <a:cs typeface="Century Gothic"/>
              </a:defRPr>
            </a:lvl1pPr>
            <a:lvl2pPr marL="990575" indent="-38099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§"/>
              <a:defRPr sz="2667">
                <a:solidFill>
                  <a:srgbClr val="000000"/>
                </a:solidFill>
                <a:latin typeface="Century Gothic"/>
                <a:ea typeface="+mn-ea"/>
                <a:cs typeface="Century Gothic"/>
              </a:defRPr>
            </a:lvl2pPr>
            <a:lvl3pPr marL="1523962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§"/>
              <a:defRPr sz="2400">
                <a:solidFill>
                  <a:srgbClr val="000000"/>
                </a:solidFill>
                <a:latin typeface="Century Gothic"/>
                <a:ea typeface="+mn-ea"/>
                <a:cs typeface="Century Gothic"/>
              </a:defRPr>
            </a:lvl3pPr>
            <a:lvl4pPr marL="2133547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§"/>
              <a:defRPr sz="2133">
                <a:solidFill>
                  <a:srgbClr val="000000"/>
                </a:solidFill>
                <a:latin typeface="Century Gothic"/>
                <a:ea typeface="+mn-ea"/>
                <a:cs typeface="Century Gothic"/>
              </a:defRPr>
            </a:lvl4pPr>
            <a:lvl5pPr marL="2743131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§"/>
              <a:defRPr sz="1867">
                <a:solidFill>
                  <a:srgbClr val="000000"/>
                </a:solidFill>
                <a:latin typeface="Century Gothic"/>
                <a:ea typeface="+mn-ea"/>
                <a:cs typeface="Century Gothic"/>
              </a:defRPr>
            </a:lvl5pPr>
            <a:lvl6pPr marL="3352716" indent="-304792" algn="l" rtl="0" fontAlgn="base">
              <a:spcBef>
                <a:spcPct val="20000"/>
              </a:spcBef>
              <a:spcAft>
                <a:spcPct val="0"/>
              </a:spcAft>
              <a:buFont typeface="Wingdings" pitchFamily="16" charset="2"/>
              <a:buChar char="§"/>
              <a:defRPr sz="2133">
                <a:solidFill>
                  <a:schemeClr val="tx1"/>
                </a:solidFill>
                <a:latin typeface="+mn-lt"/>
                <a:ea typeface="+mn-ea"/>
              </a:defRPr>
            </a:lvl6pPr>
            <a:lvl7pPr marL="3962301" indent="-304792" algn="l" rtl="0" fontAlgn="base">
              <a:spcBef>
                <a:spcPct val="20000"/>
              </a:spcBef>
              <a:spcAft>
                <a:spcPct val="0"/>
              </a:spcAft>
              <a:buFont typeface="Wingdings" pitchFamily="16" charset="2"/>
              <a:buChar char="§"/>
              <a:defRPr sz="2133">
                <a:solidFill>
                  <a:schemeClr val="tx1"/>
                </a:solidFill>
                <a:latin typeface="+mn-lt"/>
                <a:ea typeface="+mn-ea"/>
              </a:defRPr>
            </a:lvl7pPr>
            <a:lvl8pPr marL="4571886" indent="-304792" algn="l" rtl="0" fontAlgn="base">
              <a:spcBef>
                <a:spcPct val="20000"/>
              </a:spcBef>
              <a:spcAft>
                <a:spcPct val="0"/>
              </a:spcAft>
              <a:buFont typeface="Wingdings" pitchFamily="16" charset="2"/>
              <a:buChar char="§"/>
              <a:defRPr sz="2133">
                <a:solidFill>
                  <a:schemeClr val="tx1"/>
                </a:solidFill>
                <a:latin typeface="+mn-lt"/>
                <a:ea typeface="+mn-ea"/>
              </a:defRPr>
            </a:lvl8pPr>
            <a:lvl9pPr marL="5181470" indent="-304792" algn="l" rtl="0" fontAlgn="base">
              <a:spcBef>
                <a:spcPct val="20000"/>
              </a:spcBef>
              <a:spcAft>
                <a:spcPct val="0"/>
              </a:spcAft>
              <a:buFont typeface="Wingdings" pitchFamily="16" charset="2"/>
              <a:buChar char="§"/>
              <a:defRPr sz="2133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charset="0"/>
              <a:buNone/>
              <a:tabLst/>
              <a:defRPr/>
            </a:pPr>
            <a:r>
              <a:rPr lang="el-GR" sz="3600" kern="0" dirty="0">
                <a:latin typeface="Century Gothic" pitchFamily="34" charset="0"/>
              </a:rPr>
              <a:t>Αναζητήστε μοτίβα ανάμεσα στα στοιχεία</a:t>
            </a:r>
            <a:endParaRPr kumimoji="0" lang="en-CA" sz="3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 pitchFamily="34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224B770-0F5E-3F22-0F66-47051CAF7380}"/>
              </a:ext>
            </a:extLst>
          </p:cNvPr>
          <p:cNvSpPr txBox="1">
            <a:spLocks/>
          </p:cNvSpPr>
          <p:nvPr/>
        </p:nvSpPr>
        <p:spPr>
          <a:xfrm>
            <a:off x="406400" y="482995"/>
            <a:ext cx="7710736" cy="8505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500" b="1" i="0" kern="1200">
                <a:solidFill>
                  <a:schemeClr val="tx1"/>
                </a:solidFill>
                <a:latin typeface="Arial"/>
                <a:ea typeface="+mj-ea"/>
                <a:cs typeface="Arial"/>
              </a:defRPr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l-GR" sz="3600" dirty="0">
                <a:solidFill>
                  <a:prstClr val="black"/>
                </a:solidFill>
                <a:latin typeface="Century Gothic" pitchFamily="34" charset="0"/>
                <a:cs typeface="Arial" pitchFamily="34" charset="0"/>
              </a:rPr>
              <a:t>Δραστηριότητα 4</a:t>
            </a:r>
            <a:r>
              <a:rPr lang="en-CA" sz="3600" dirty="0">
                <a:solidFill>
                  <a:prstClr val="black"/>
                </a:solidFill>
                <a:latin typeface="Century Gothic" pitchFamily="34" charset="0"/>
                <a:cs typeface="Arial" pitchFamily="34" charset="0"/>
              </a:rPr>
              <a:t>: </a:t>
            </a:r>
            <a:r>
              <a:rPr lang="el-GR" sz="3600" dirty="0">
                <a:solidFill>
                  <a:prstClr val="black"/>
                </a:solidFill>
                <a:latin typeface="Century Gothic" pitchFamily="34" charset="0"/>
                <a:cs typeface="Arial" pitchFamily="34" charset="0"/>
              </a:rPr>
              <a:t>Εύρεση Μοτίβων</a:t>
            </a:r>
            <a:endParaRPr lang="en-CA" sz="3600" dirty="0">
              <a:solidFill>
                <a:prstClr val="black"/>
              </a:solidFill>
              <a:latin typeface="Century Gothic" pitchFamily="34" charset="0"/>
              <a:cs typeface="Arial" pitchFamily="34" charset="0"/>
            </a:endParaRPr>
          </a:p>
        </p:txBody>
      </p:sp>
      <p:graphicFrame>
        <p:nvGraphicFramePr>
          <p:cNvPr id="49" name="Table 4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0542602"/>
              </p:ext>
            </p:extLst>
          </p:nvPr>
        </p:nvGraphicFramePr>
        <p:xfrm>
          <a:off x="7779975" y="4675521"/>
          <a:ext cx="1061402" cy="1317356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061402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1735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 kern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Θείο</a:t>
                      </a:r>
                      <a:endParaRPr lang="en-US" sz="14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S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8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= 32</a:t>
                      </a:r>
                      <a:endParaRPr lang="en-US" sz="105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: 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RO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3</a:t>
                      </a:r>
                      <a:endParaRPr lang="en-US" sz="105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l-GR" sz="8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el-GR" sz="14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RH</a:t>
                      </a:r>
                      <a:r>
                        <a:rPr lang="el-GR" sz="1050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05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50" name="Table 4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4123495"/>
              </p:ext>
            </p:extLst>
          </p:nvPr>
        </p:nvGraphicFramePr>
        <p:xfrm>
          <a:off x="4418498" y="1551404"/>
          <a:ext cx="1097280" cy="1317356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097280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1735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 kern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Βανάδιο</a:t>
                      </a:r>
                      <a:endParaRPr lang="en-US" sz="14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9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V</a:t>
                      </a:r>
                      <a:endParaRPr lang="en-US" sz="240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9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8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= 51</a:t>
                      </a:r>
                      <a:endParaRPr lang="en-US" sz="9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9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: 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R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2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O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3</a:t>
                      </a:r>
                      <a:endParaRPr lang="en-US" sz="120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9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n-US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RH</a:t>
                      </a:r>
                      <a:r>
                        <a:rPr lang="en-US" sz="1050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51" name="Table 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5716387"/>
              </p:ext>
            </p:extLst>
          </p:nvPr>
        </p:nvGraphicFramePr>
        <p:xfrm>
          <a:off x="3797028" y="2808597"/>
          <a:ext cx="1051878" cy="1317356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051878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1735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 kern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Φώσφορο</a:t>
                      </a:r>
                      <a:endParaRPr lang="en-US" sz="14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P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8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= 31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: 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R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2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O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3</a:t>
                      </a:r>
                      <a:endParaRPr lang="en-US" sz="105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l-GR" sz="7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en-US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RH</a:t>
                      </a:r>
                      <a:r>
                        <a:rPr lang="el-GR" sz="1050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6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52" name="Table 5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9200837"/>
              </p:ext>
            </p:extLst>
          </p:nvPr>
        </p:nvGraphicFramePr>
        <p:xfrm>
          <a:off x="4772678" y="3606308"/>
          <a:ext cx="1051878" cy="1317356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051878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1735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 kern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Λίθιο</a:t>
                      </a:r>
                      <a:endParaRPr lang="en-US" sz="14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Li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8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= 7</a:t>
                      </a:r>
                      <a:endParaRPr lang="en-US" sz="105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: 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R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2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O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l-GR" sz="7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--</a:t>
                      </a:r>
                      <a:endParaRPr lang="en-US" sz="6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53" name="Table 5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2786422"/>
              </p:ext>
            </p:extLst>
          </p:nvPr>
        </p:nvGraphicFramePr>
        <p:xfrm>
          <a:off x="5484251" y="2408004"/>
          <a:ext cx="1174115" cy="1317356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174115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1735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 kern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Χλώριο</a:t>
                      </a:r>
                      <a:endParaRPr lang="en-US" sz="14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9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Cl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9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8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= 35.5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9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8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: 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R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2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O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7</a:t>
                      </a:r>
                      <a:endParaRPr lang="el-GR" sz="105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l-GR" sz="4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n-US" sz="8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en-US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RH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54" name="Table 5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0064075"/>
              </p:ext>
            </p:extLst>
          </p:nvPr>
        </p:nvGraphicFramePr>
        <p:xfrm>
          <a:off x="3735829" y="4480277"/>
          <a:ext cx="1099502" cy="1317356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099502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1735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 kern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Βηρύλλιο</a:t>
                      </a:r>
                      <a:endParaRPr lang="en-US" sz="12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Be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8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= 9.4</a:t>
                      </a:r>
                      <a:endParaRPr lang="en-US" sz="105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: 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RO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n-US" sz="7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en-US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55" name="Table 5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5190796"/>
              </p:ext>
            </p:extLst>
          </p:nvPr>
        </p:nvGraphicFramePr>
        <p:xfrm>
          <a:off x="5019430" y="5132718"/>
          <a:ext cx="1051878" cy="1312728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051878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1272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l-GR" sz="2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Dreaming Outloud Pro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 kern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Dreaming Outloud Pro"/>
                        </a:rPr>
                        <a:t>Μαγγάνιο</a:t>
                      </a:r>
                      <a:endParaRPr lang="en-US" sz="14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Dreaming Outloud Pro"/>
                        </a:rPr>
                        <a:t> </a:t>
                      </a:r>
                      <a:endParaRPr lang="en-US" sz="9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err="1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Dreaming Outloud Pro"/>
                        </a:rPr>
                        <a:t>Mn</a:t>
                      </a:r>
                      <a:endParaRPr lang="el-GR" sz="160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Dreaming Outloud Pro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l-GR" sz="30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Dreaming Outloud Pro"/>
                        </a:rPr>
                        <a:t> </a:t>
                      </a:r>
                      <a:endParaRPr lang="en-US" sz="9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8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l-GR" sz="8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Dreaming Outloud Pro"/>
                        </a:rPr>
                        <a:t>= 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Dreaming Outloud Pro"/>
                        </a:rPr>
                        <a:t>55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Dreaming Outloud Pro"/>
                        </a:rPr>
                        <a:t> </a:t>
                      </a:r>
                      <a:endParaRPr lang="en-US" sz="9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10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Dreaming Outloud Pro"/>
                        </a:rPr>
                        <a:t>: 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Dreaming Outloud Pro"/>
                        </a:rPr>
                        <a:t>R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Dreaming Outloud Pro"/>
                        </a:rPr>
                        <a:t>2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Dreaming Outloud Pro"/>
                        </a:rPr>
                        <a:t>O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Dreaming Outloud Pro"/>
                        </a:rPr>
                        <a:t>7</a:t>
                      </a:r>
                      <a:endParaRPr lang="en-US" sz="120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Dreaming Outloud Pro"/>
                        </a:rPr>
                        <a:t> </a:t>
                      </a:r>
                      <a:endParaRPr lang="en-US" sz="9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n-US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Dreaming Outloud Pro"/>
                        </a:rPr>
                        <a:t>: RH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56" name="Table 5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5605215"/>
              </p:ext>
            </p:extLst>
          </p:nvPr>
        </p:nvGraphicFramePr>
        <p:xfrm>
          <a:off x="6498599" y="1545479"/>
          <a:ext cx="1164703" cy="1312728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164703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1272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 kern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Βόριο</a:t>
                      </a:r>
                      <a:endParaRPr lang="en-US" sz="14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9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B</a:t>
                      </a:r>
                      <a:endParaRPr lang="en-US" sz="200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9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8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= 11</a:t>
                      </a:r>
                      <a:endParaRPr lang="en-US" sz="110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9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: 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R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2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O</a:t>
                      </a:r>
                      <a:r>
                        <a:rPr lang="el-GR" sz="110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3</a:t>
                      </a:r>
                      <a:endParaRPr lang="en-US" sz="120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9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l-GR" sz="11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--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57" name="Table 5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4754841"/>
              </p:ext>
            </p:extLst>
          </p:nvPr>
        </p:nvGraphicFramePr>
        <p:xfrm>
          <a:off x="7786463" y="1769144"/>
          <a:ext cx="1062747" cy="1317356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062747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1735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 kern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Άζωτο</a:t>
                      </a:r>
                      <a:endParaRPr lang="en-US" sz="14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N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8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= 14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: 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R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2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O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3</a:t>
                      </a:r>
                      <a:endParaRPr lang="en-US" sz="105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n-US" sz="7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en-US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RH</a:t>
                      </a:r>
                      <a:r>
                        <a:rPr lang="en-US" sz="1050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6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58" name="Table 5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4775732"/>
              </p:ext>
            </p:extLst>
          </p:nvPr>
        </p:nvGraphicFramePr>
        <p:xfrm>
          <a:off x="5958843" y="3921695"/>
          <a:ext cx="1051878" cy="1317356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051878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1735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 kern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Υδρογόνο</a:t>
                      </a:r>
                      <a:endParaRPr lang="en-US" sz="14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H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8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= 1</a:t>
                      </a:r>
                      <a:endParaRPr lang="en-US" sz="105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: 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R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2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O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n-US" sz="7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en-US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--</a:t>
                      </a:r>
                      <a:endParaRPr lang="en-US" sz="6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59" name="Table 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6769014"/>
              </p:ext>
            </p:extLst>
          </p:nvPr>
        </p:nvGraphicFramePr>
        <p:xfrm>
          <a:off x="8880436" y="1365142"/>
          <a:ext cx="1051878" cy="1305272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051878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0527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 kern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Οξυγόνο</a:t>
                      </a:r>
                      <a:endParaRPr lang="en-US" sz="14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O</a:t>
                      </a:r>
                      <a:endParaRPr lang="en-US" sz="180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8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= 16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: 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RO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3</a:t>
                      </a:r>
                      <a:endParaRPr lang="en-US" sz="105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en-US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RH</a:t>
                      </a:r>
                      <a:r>
                        <a:rPr lang="el-GR" sz="1050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60" name="Table 5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0080080"/>
              </p:ext>
            </p:extLst>
          </p:nvPr>
        </p:nvGraphicFramePr>
        <p:xfrm>
          <a:off x="6582547" y="5218716"/>
          <a:ext cx="1197428" cy="1317356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197428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1735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l-GR" sz="1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 kern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Αργίλιο</a:t>
                      </a:r>
                      <a:endParaRPr lang="en-US" sz="14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Al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8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= 27.3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: 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R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2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O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3</a:t>
                      </a:r>
                      <a:endParaRPr lang="en-US" sz="105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l-GR" sz="7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6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61" name="Table 6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3042765"/>
              </p:ext>
            </p:extLst>
          </p:nvPr>
        </p:nvGraphicFramePr>
        <p:xfrm>
          <a:off x="8149097" y="3262500"/>
          <a:ext cx="1042900" cy="1286051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042900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28605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 kern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Κάλιο</a:t>
                      </a:r>
                      <a:endParaRPr lang="en-US" sz="14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i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K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8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= 39</a:t>
                      </a:r>
                      <a:endParaRPr lang="en-US" sz="105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: 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R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2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O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l-GR" sz="7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62" name="Table 6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197240"/>
              </p:ext>
            </p:extLst>
          </p:nvPr>
        </p:nvGraphicFramePr>
        <p:xfrm>
          <a:off x="6959995" y="3066682"/>
          <a:ext cx="1061402" cy="1317356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061402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17356">
                <a:tc>
                  <a:txBody>
                    <a:bodyPr/>
                    <a:lstStyle/>
                    <a:p>
                      <a:pPr algn="ctr"/>
                      <a:r>
                        <a:rPr lang="el-GR" sz="1400" b="1" kern="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+mn-cs"/>
                        </a:rPr>
                        <a:t>Τιτάνιο</a:t>
                      </a:r>
                      <a:endParaRPr lang="en-US" sz="1400" b="1" kern="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el-GR" sz="10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800" b="1" kern="120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1600" b="1" kern="1200" dirty="0" err="1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+mn-cs"/>
                        </a:rPr>
                        <a:t>Ti</a:t>
                      </a:r>
                      <a:endParaRPr lang="en-US" sz="1600" b="1" kern="120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el-GR" sz="10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800" b="1" kern="120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el-GR" sz="300" b="1" i="1" kern="120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l-GR" sz="800" b="1" i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80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l-GR" sz="105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= 48</a:t>
                      </a:r>
                      <a:endParaRPr lang="en-US" sz="800" b="1" kern="120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l-GR" sz="40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800" b="1" kern="120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l-GR" sz="800" b="1" i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105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+mn-cs"/>
                        </a:rPr>
                        <a:t>: </a:t>
                      </a:r>
                      <a:r>
                        <a:rPr lang="en-US" sz="105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+mn-cs"/>
                        </a:rPr>
                        <a:t>RO</a:t>
                      </a:r>
                      <a:r>
                        <a:rPr lang="el-GR" sz="1050" b="1" kern="1200" baseline="-250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+mn-cs"/>
                        </a:rPr>
                        <a:t>2</a:t>
                      </a:r>
                      <a:endParaRPr lang="en-US" sz="1100" b="1" kern="120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l-GR" sz="40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800" b="1" kern="120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l-GR" sz="800" b="1" i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n-US" sz="105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RH</a:t>
                      </a:r>
                      <a:r>
                        <a:rPr lang="en-US" sz="1050" b="1" kern="1200" baseline="-250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-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63" name="Table 6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0758281"/>
              </p:ext>
            </p:extLst>
          </p:nvPr>
        </p:nvGraphicFramePr>
        <p:xfrm>
          <a:off x="9952920" y="1693908"/>
          <a:ext cx="1154046" cy="1317356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154046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1735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 kern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Νάτριο</a:t>
                      </a:r>
                      <a:endParaRPr lang="en-US" sz="14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Na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8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= 23</a:t>
                      </a:r>
                      <a:endParaRPr lang="en-US" sz="105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: 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R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2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O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l-GR" sz="7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6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64" name="Table 6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4509773"/>
              </p:ext>
            </p:extLst>
          </p:nvPr>
        </p:nvGraphicFramePr>
        <p:xfrm>
          <a:off x="10895926" y="2800919"/>
          <a:ext cx="1153174" cy="1317356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153174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1735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l-GR" sz="3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 kern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Άνθρακας</a:t>
                      </a:r>
                      <a:endParaRPr lang="en-US" sz="14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4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C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4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8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l-GR" sz="11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= 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12</a:t>
                      </a:r>
                      <a:endParaRPr lang="en-US" sz="110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4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11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: </a:t>
                      </a:r>
                      <a:r>
                        <a:rPr lang="en-US" sz="11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RO</a:t>
                      </a:r>
                      <a:r>
                        <a:rPr lang="el-GR" sz="110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2</a:t>
                      </a:r>
                      <a:endParaRPr lang="en-US" sz="110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4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l-GR" sz="8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en-US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RH</a:t>
                      </a:r>
                      <a:r>
                        <a:rPr lang="el-GR" sz="1050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66" name="Table 6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328250"/>
              </p:ext>
            </p:extLst>
          </p:nvPr>
        </p:nvGraphicFramePr>
        <p:xfrm>
          <a:off x="9226093" y="2936725"/>
          <a:ext cx="1171837" cy="1317356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171837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17356">
                <a:tc>
                  <a:txBody>
                    <a:bodyPr/>
                    <a:lstStyle/>
                    <a:p>
                      <a:pPr algn="ctr"/>
                      <a:r>
                        <a:rPr lang="el-GR" sz="1400" b="1" kern="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+mn-cs"/>
                        </a:rPr>
                        <a:t>Χρώμιο</a:t>
                      </a:r>
                      <a:endParaRPr lang="en-US" sz="1400" b="1" kern="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l-GR" sz="10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900" b="1" kern="120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160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+mn-cs"/>
                        </a:rPr>
                        <a:t>Cr</a:t>
                      </a:r>
                      <a:endParaRPr lang="el-GR" sz="1600" b="1" kern="120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  <a:p>
                      <a:pPr algn="ctr"/>
                      <a:endParaRPr lang="en-US" sz="400" b="1" kern="120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l-GR" sz="10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900" b="1" kern="120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l-GR" sz="800" b="1" i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80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l-GR" sz="105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= </a:t>
                      </a:r>
                      <a:r>
                        <a:rPr lang="el-GR" sz="110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52</a:t>
                      </a:r>
                      <a:endParaRPr lang="en-US" sz="900" b="1" kern="120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l-GR" sz="30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900" b="1" kern="120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l-GR" sz="800" b="1" i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110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+mn-cs"/>
                        </a:rPr>
                        <a:t>: </a:t>
                      </a:r>
                      <a:r>
                        <a:rPr lang="en-US" sz="105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+mn-cs"/>
                        </a:rPr>
                        <a:t>RO</a:t>
                      </a:r>
                      <a:r>
                        <a:rPr lang="el-GR" sz="1100" b="1" kern="1200" baseline="-250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+mn-cs"/>
                        </a:rPr>
                        <a:t>3</a:t>
                      </a:r>
                      <a:endParaRPr lang="en-US" sz="1200" b="1" kern="120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l-GR" sz="30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900" b="1" kern="120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l-GR" sz="800" b="1" i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n-US" sz="110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en-US" sz="105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RH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67" name="Table 6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5480038"/>
              </p:ext>
            </p:extLst>
          </p:nvPr>
        </p:nvGraphicFramePr>
        <p:xfrm>
          <a:off x="9829176" y="4254081"/>
          <a:ext cx="1051878" cy="1313794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051878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1379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 kern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Μαγνήσιο</a:t>
                      </a:r>
                      <a:endParaRPr lang="en-US" sz="14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Mg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8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= 24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: 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RO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--</a:t>
                      </a:r>
                      <a:endParaRPr lang="en-US" sz="60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68" name="Table 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2667087"/>
              </p:ext>
            </p:extLst>
          </p:nvPr>
        </p:nvGraphicFramePr>
        <p:xfrm>
          <a:off x="10895926" y="4690320"/>
          <a:ext cx="1061402" cy="1317356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061402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1735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kern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Ασβέστιο</a:t>
                      </a:r>
                      <a:endParaRPr lang="en-US" sz="600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6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Ca</a:t>
                      </a:r>
                      <a:endParaRPr lang="en-US" sz="6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Ατομική μάζα 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= 40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4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Οξείδιο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: </a:t>
                      </a:r>
                      <a:r>
                        <a:rPr lang="en-CA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RO</a:t>
                      </a:r>
                      <a:endParaRPr lang="en-US" sz="6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4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Υδρίδιο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: --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69" name="Table 6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0895044"/>
              </p:ext>
            </p:extLst>
          </p:nvPr>
        </p:nvGraphicFramePr>
        <p:xfrm>
          <a:off x="8876408" y="5132718"/>
          <a:ext cx="1051878" cy="1308101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051878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0810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 kern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Cavolini"/>
                        </a:rPr>
                        <a:t>Πυρίτιο</a:t>
                      </a:r>
                      <a:endParaRPr lang="en-US" sz="14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Cavolini"/>
                        </a:rPr>
                        <a:t> 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Cavolini"/>
                        </a:rPr>
                        <a:t>Si</a:t>
                      </a:r>
                      <a:endParaRPr lang="en-US" sz="200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Cavolini"/>
                        </a:rPr>
                        <a:t> 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Cavolini"/>
                        </a:rPr>
                        <a:t> = 28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Cavolini"/>
                        </a:rPr>
                        <a:t> 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Cavolini"/>
                        </a:rPr>
                        <a:t>: 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Cavolini"/>
                        </a:rPr>
                        <a:t>RO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Cavolini"/>
                        </a:rPr>
                        <a:t>2</a:t>
                      </a:r>
                      <a:endParaRPr lang="en-US" sz="110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Cavolini"/>
                        </a:rPr>
                        <a:t> 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Cavolini"/>
                        </a:rPr>
                        <a:t>: </a:t>
                      </a:r>
                      <a:r>
                        <a:rPr lang="en-US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Cavolini"/>
                        </a:rPr>
                        <a:t>RH</a:t>
                      </a:r>
                      <a:r>
                        <a:rPr lang="el-GR" sz="1050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Cavolini"/>
                        </a:rPr>
                        <a:t>4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70" name="Table 6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25167"/>
              </p:ext>
            </p:extLst>
          </p:nvPr>
        </p:nvGraphicFramePr>
        <p:xfrm>
          <a:off x="10881054" y="928252"/>
          <a:ext cx="1051877" cy="1281830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051877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28183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 kern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Φθόριο</a:t>
                      </a:r>
                      <a:endParaRPr lang="en-US" sz="14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2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F</a:t>
                      </a:r>
                      <a:endParaRPr lang="en-US" sz="240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2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1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= 19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2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10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: </a:t>
                      </a:r>
                      <a:r>
                        <a:rPr lang="en-US" sz="10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R</a:t>
                      </a:r>
                      <a:r>
                        <a:rPr lang="el-GR" sz="100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2</a:t>
                      </a:r>
                      <a:r>
                        <a:rPr lang="en-US" sz="10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O</a:t>
                      </a:r>
                      <a:r>
                        <a:rPr lang="el-GR" sz="100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7</a:t>
                      </a:r>
                      <a:endParaRPr lang="el-GR" sz="1100" b="1" baseline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l-GR" sz="300" dirty="0">
                        <a:latin typeface="Century Gothic" panose="020B0502020202020204" pitchFamily="34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l-GR" sz="1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en-US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RH</a:t>
                      </a:r>
                      <a:endParaRPr lang="en-US" sz="10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7557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8166439"/>
              </p:ext>
            </p:extLst>
          </p:nvPr>
        </p:nvGraphicFramePr>
        <p:xfrm>
          <a:off x="5751550" y="1063089"/>
          <a:ext cx="1051878" cy="1308101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051878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0810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 kern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Cavolini"/>
                        </a:rPr>
                        <a:t>Πυρίτιο</a:t>
                      </a:r>
                      <a:endParaRPr lang="en-US" sz="14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Cavolini"/>
                        </a:rPr>
                        <a:t> 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Cavolini"/>
                        </a:rPr>
                        <a:t>Si</a:t>
                      </a:r>
                      <a:endParaRPr lang="en-US" sz="200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Cavolini"/>
                        </a:rPr>
                        <a:t> 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Cavolini"/>
                        </a:rPr>
                        <a:t> = 28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Cavolini"/>
                        </a:rPr>
                        <a:t> 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Cavolini"/>
                        </a:rPr>
                        <a:t>: 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Cavolini"/>
                        </a:rPr>
                        <a:t>RO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Cavolini"/>
                        </a:rPr>
                        <a:t>2</a:t>
                      </a:r>
                      <a:endParaRPr lang="en-US" sz="110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Cavolini"/>
                        </a:rPr>
                        <a:t> 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Cavolini"/>
                        </a:rPr>
                        <a:t>: </a:t>
                      </a:r>
                      <a:r>
                        <a:rPr lang="en-US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Cavolini"/>
                        </a:rPr>
                        <a:t>RH</a:t>
                      </a:r>
                      <a:r>
                        <a:rPr lang="el-GR" sz="1050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Cavolini"/>
                        </a:rPr>
                        <a:t>4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0377497"/>
              </p:ext>
            </p:extLst>
          </p:nvPr>
        </p:nvGraphicFramePr>
        <p:xfrm>
          <a:off x="2781259" y="1017044"/>
          <a:ext cx="1061402" cy="1317356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061402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17356">
                <a:tc>
                  <a:txBody>
                    <a:bodyPr/>
                    <a:lstStyle/>
                    <a:p>
                      <a:pPr algn="ctr"/>
                      <a:r>
                        <a:rPr lang="el-GR" sz="1400" b="1" kern="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+mn-cs"/>
                        </a:rPr>
                        <a:t>Τιτάνιο</a:t>
                      </a:r>
                      <a:endParaRPr lang="en-US" sz="1400" b="1" kern="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el-GR" sz="10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800" b="1" kern="120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1600" b="1" kern="1200" dirty="0" err="1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+mn-cs"/>
                        </a:rPr>
                        <a:t>Ti</a:t>
                      </a:r>
                      <a:endParaRPr lang="en-US" sz="1600" b="1" kern="120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el-GR" sz="10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800" b="1" kern="120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el-GR" sz="300" b="1" i="1" kern="120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l-GR" sz="800" b="1" i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80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l-GR" sz="105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= 48</a:t>
                      </a:r>
                      <a:endParaRPr lang="en-US" sz="800" b="1" kern="120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l-GR" sz="40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800" b="1" kern="120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l-GR" sz="800" b="1" i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105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+mn-cs"/>
                        </a:rPr>
                        <a:t>: </a:t>
                      </a:r>
                      <a:r>
                        <a:rPr lang="en-US" sz="105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+mn-cs"/>
                        </a:rPr>
                        <a:t>RO</a:t>
                      </a:r>
                      <a:r>
                        <a:rPr lang="el-GR" sz="1050" b="1" kern="1200" baseline="-250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+mn-cs"/>
                        </a:rPr>
                        <a:t>2</a:t>
                      </a:r>
                      <a:endParaRPr lang="en-US" sz="1100" b="1" kern="120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l-GR" sz="40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800" b="1" kern="120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l-GR" sz="800" b="1" i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n-US" sz="105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RH</a:t>
                      </a:r>
                      <a:r>
                        <a:rPr lang="en-US" sz="1050" b="1" kern="1200" baseline="-250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-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9690908"/>
              </p:ext>
            </p:extLst>
          </p:nvPr>
        </p:nvGraphicFramePr>
        <p:xfrm>
          <a:off x="4630767" y="2929041"/>
          <a:ext cx="1164703" cy="1312728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164703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1272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 kern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Βόριο</a:t>
                      </a:r>
                      <a:endParaRPr lang="en-US" sz="14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9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B</a:t>
                      </a:r>
                      <a:endParaRPr lang="en-US" sz="200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9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8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= 11</a:t>
                      </a:r>
                      <a:endParaRPr lang="en-US" sz="110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9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: 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R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2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O</a:t>
                      </a:r>
                      <a:r>
                        <a:rPr lang="el-GR" sz="110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3</a:t>
                      </a:r>
                      <a:endParaRPr lang="en-US" sz="120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9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l-GR" sz="11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--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5849391"/>
              </p:ext>
            </p:extLst>
          </p:nvPr>
        </p:nvGraphicFramePr>
        <p:xfrm>
          <a:off x="7082305" y="1407723"/>
          <a:ext cx="1174115" cy="1317356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174115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1735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 kern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Χλώριο</a:t>
                      </a:r>
                      <a:endParaRPr lang="en-US" sz="14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9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Cl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9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8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= 35.5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9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8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: 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R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2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O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7</a:t>
                      </a:r>
                      <a:endParaRPr lang="el-GR" sz="105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l-GR" sz="4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n-US" sz="8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en-US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RH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8502568"/>
              </p:ext>
            </p:extLst>
          </p:nvPr>
        </p:nvGraphicFramePr>
        <p:xfrm>
          <a:off x="1423975" y="1307700"/>
          <a:ext cx="1061402" cy="1317356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061402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1735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kern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Ασβέστιο</a:t>
                      </a:r>
                      <a:endParaRPr lang="en-US" sz="600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6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Ca</a:t>
                      </a:r>
                      <a:endParaRPr lang="en-US" sz="6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Ατομική μάζα 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= 40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4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Οξείδιο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: </a:t>
                      </a:r>
                      <a:r>
                        <a:rPr lang="en-CA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RO</a:t>
                      </a:r>
                      <a:endParaRPr lang="en-US" sz="6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4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Υδρίδιο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: --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0626360"/>
              </p:ext>
            </p:extLst>
          </p:nvPr>
        </p:nvGraphicFramePr>
        <p:xfrm>
          <a:off x="1877085" y="2927772"/>
          <a:ext cx="1051878" cy="1313794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051878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1379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 kern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Μαγνήσιο</a:t>
                      </a:r>
                      <a:endParaRPr lang="en-US" sz="14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Mg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8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= 24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: 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RO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--</a:t>
                      </a:r>
                      <a:endParaRPr lang="en-US" sz="60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4262690"/>
              </p:ext>
            </p:extLst>
          </p:nvPr>
        </p:nvGraphicFramePr>
        <p:xfrm>
          <a:off x="8615409" y="957692"/>
          <a:ext cx="1051878" cy="1312728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051878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1272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l-GR" sz="2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Dreaming Outloud Pro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 kern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Dreaming Outloud Pro"/>
                        </a:rPr>
                        <a:t>Μαγγάνιο</a:t>
                      </a:r>
                      <a:endParaRPr lang="en-US" sz="14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Dreaming Outloud Pro"/>
                        </a:rPr>
                        <a:t> </a:t>
                      </a:r>
                      <a:endParaRPr lang="en-US" sz="9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err="1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Dreaming Outloud Pro"/>
                        </a:rPr>
                        <a:t>Mn</a:t>
                      </a:r>
                      <a:endParaRPr lang="el-GR" sz="160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Dreaming Outloud Pro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l-GR" sz="30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Dreaming Outloud Pro"/>
                        </a:rPr>
                        <a:t> </a:t>
                      </a:r>
                      <a:endParaRPr lang="en-US" sz="9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8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l-GR" sz="8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Dreaming Outloud Pro"/>
                        </a:rPr>
                        <a:t>= 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Dreaming Outloud Pro"/>
                        </a:rPr>
                        <a:t>55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Dreaming Outloud Pro"/>
                        </a:rPr>
                        <a:t> </a:t>
                      </a:r>
                      <a:endParaRPr lang="en-US" sz="9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10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Dreaming Outloud Pro"/>
                        </a:rPr>
                        <a:t>: 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Dreaming Outloud Pro"/>
                        </a:rPr>
                        <a:t>R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Dreaming Outloud Pro"/>
                        </a:rPr>
                        <a:t>2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Dreaming Outloud Pro"/>
                        </a:rPr>
                        <a:t>O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Dreaming Outloud Pro"/>
                        </a:rPr>
                        <a:t>7</a:t>
                      </a:r>
                      <a:endParaRPr lang="en-US" sz="120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Dreaming Outloud Pro"/>
                        </a:rPr>
                        <a:t> </a:t>
                      </a:r>
                      <a:endParaRPr lang="en-US" sz="9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n-US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Dreaming Outloud Pro"/>
                        </a:rPr>
                        <a:t>: RH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8665965"/>
              </p:ext>
            </p:extLst>
          </p:nvPr>
        </p:nvGraphicFramePr>
        <p:xfrm>
          <a:off x="4329980" y="1307700"/>
          <a:ext cx="1171837" cy="1317356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171837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17356">
                <a:tc>
                  <a:txBody>
                    <a:bodyPr/>
                    <a:lstStyle/>
                    <a:p>
                      <a:pPr algn="ctr"/>
                      <a:r>
                        <a:rPr lang="el-GR" sz="1400" b="1" kern="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+mn-cs"/>
                        </a:rPr>
                        <a:t>Χρώμιο</a:t>
                      </a:r>
                      <a:endParaRPr lang="en-US" sz="1400" b="1" kern="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l-GR" sz="10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900" b="1" kern="120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160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+mn-cs"/>
                        </a:rPr>
                        <a:t>Cr</a:t>
                      </a:r>
                      <a:endParaRPr lang="el-GR" sz="1600" b="1" kern="120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  <a:p>
                      <a:pPr algn="ctr"/>
                      <a:endParaRPr lang="en-US" sz="400" b="1" kern="120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l-GR" sz="10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900" b="1" kern="120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l-GR" sz="800" b="1" i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80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l-GR" sz="105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= </a:t>
                      </a:r>
                      <a:r>
                        <a:rPr lang="el-GR" sz="110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52</a:t>
                      </a:r>
                      <a:endParaRPr lang="en-US" sz="900" b="1" kern="120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l-GR" sz="30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900" b="1" kern="120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l-GR" sz="800" b="1" i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110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+mn-cs"/>
                        </a:rPr>
                        <a:t>: </a:t>
                      </a:r>
                      <a:r>
                        <a:rPr lang="en-US" sz="105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+mn-cs"/>
                        </a:rPr>
                        <a:t>RO</a:t>
                      </a:r>
                      <a:r>
                        <a:rPr lang="el-GR" sz="1100" b="1" kern="1200" baseline="-250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+mn-cs"/>
                        </a:rPr>
                        <a:t>3</a:t>
                      </a:r>
                      <a:endParaRPr lang="en-US" sz="1200" b="1" kern="120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l-GR" sz="30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900" b="1" kern="120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l-GR" sz="800" b="1" i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n-US" sz="110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en-US" sz="105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RH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089236"/>
              </p:ext>
            </p:extLst>
          </p:nvPr>
        </p:nvGraphicFramePr>
        <p:xfrm>
          <a:off x="440546" y="2302291"/>
          <a:ext cx="1061402" cy="1317356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061402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1735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 kern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Θείο</a:t>
                      </a:r>
                      <a:endParaRPr lang="en-US" sz="14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S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8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= 32</a:t>
                      </a:r>
                      <a:endParaRPr lang="en-US" sz="105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: 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RO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3</a:t>
                      </a:r>
                      <a:endParaRPr lang="en-US" sz="105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l-GR" sz="8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el-GR" sz="14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RH</a:t>
                      </a:r>
                      <a:r>
                        <a:rPr lang="el-GR" sz="1050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05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8407659"/>
              </p:ext>
            </p:extLst>
          </p:nvPr>
        </p:nvGraphicFramePr>
        <p:xfrm>
          <a:off x="8938154" y="2492243"/>
          <a:ext cx="1097280" cy="1317356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097280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1735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 kern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Βανάδιο</a:t>
                      </a:r>
                      <a:endParaRPr lang="en-US" sz="14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9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V</a:t>
                      </a:r>
                      <a:endParaRPr lang="en-US" sz="240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9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8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= 51</a:t>
                      </a:r>
                      <a:endParaRPr lang="en-US" sz="9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9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: 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R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2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O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3</a:t>
                      </a:r>
                      <a:endParaRPr lang="en-US" sz="120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9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n-US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RH</a:t>
                      </a:r>
                      <a:r>
                        <a:rPr lang="en-US" sz="1050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28" name="Table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0542864"/>
              </p:ext>
            </p:extLst>
          </p:nvPr>
        </p:nvGraphicFramePr>
        <p:xfrm>
          <a:off x="9902373" y="1278012"/>
          <a:ext cx="1137364" cy="1281830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137364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28183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 kern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Φθόριο</a:t>
                      </a:r>
                      <a:endParaRPr lang="en-US" sz="14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2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F</a:t>
                      </a:r>
                      <a:endParaRPr lang="en-US" sz="240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2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1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= 19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2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10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: </a:t>
                      </a:r>
                      <a:r>
                        <a:rPr lang="en-US" sz="10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R</a:t>
                      </a:r>
                      <a:r>
                        <a:rPr lang="el-GR" sz="100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2</a:t>
                      </a:r>
                      <a:r>
                        <a:rPr lang="en-US" sz="10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O</a:t>
                      </a:r>
                      <a:r>
                        <a:rPr lang="el-GR" sz="100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7</a:t>
                      </a:r>
                      <a:endParaRPr lang="el-GR" sz="1100" b="1" baseline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l-GR" sz="300" dirty="0">
                        <a:latin typeface="Century Gothic" panose="020B0502020202020204" pitchFamily="34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l-GR" sz="1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en-US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RH</a:t>
                      </a:r>
                      <a:endParaRPr lang="en-US" sz="10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29" name="Table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3597975"/>
              </p:ext>
            </p:extLst>
          </p:nvPr>
        </p:nvGraphicFramePr>
        <p:xfrm>
          <a:off x="6136337" y="2521629"/>
          <a:ext cx="1051878" cy="1317356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051878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1735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 kern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Φώσφορο</a:t>
                      </a:r>
                      <a:endParaRPr lang="en-US" sz="14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P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8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= 31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: 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R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2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O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3</a:t>
                      </a:r>
                      <a:endParaRPr lang="en-US" sz="105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l-GR" sz="7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en-US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RH</a:t>
                      </a:r>
                      <a:r>
                        <a:rPr lang="el-GR" sz="1050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6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30" name="Table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8516509"/>
              </p:ext>
            </p:extLst>
          </p:nvPr>
        </p:nvGraphicFramePr>
        <p:xfrm>
          <a:off x="7386810" y="2964974"/>
          <a:ext cx="1051878" cy="1317356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051878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1735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 kern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Υδρογόνο</a:t>
                      </a:r>
                      <a:endParaRPr lang="en-US" sz="14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H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8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= 1</a:t>
                      </a:r>
                      <a:endParaRPr lang="en-US" sz="105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: 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R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2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O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n-US" sz="7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en-US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--</a:t>
                      </a:r>
                      <a:endParaRPr lang="en-US" sz="6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1485160"/>
              </p:ext>
            </p:extLst>
          </p:nvPr>
        </p:nvGraphicFramePr>
        <p:xfrm>
          <a:off x="6556366" y="4218465"/>
          <a:ext cx="1051878" cy="1317356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051878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1735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 kern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Σκάνδιο</a:t>
                      </a:r>
                      <a:endParaRPr lang="en-US" sz="14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err="1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Sc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8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= 45</a:t>
                      </a:r>
                      <a:endParaRPr lang="en-US" sz="105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: 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R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2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O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3</a:t>
                      </a:r>
                      <a:endParaRPr lang="en-US" sz="105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l-GR" sz="7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32" name="Table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5638848"/>
              </p:ext>
            </p:extLst>
          </p:nvPr>
        </p:nvGraphicFramePr>
        <p:xfrm>
          <a:off x="5108492" y="4340304"/>
          <a:ext cx="1062747" cy="1317356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062747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1735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 kern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Άζωτο</a:t>
                      </a:r>
                      <a:endParaRPr lang="en-US" sz="14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N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8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= 14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: 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R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2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O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3</a:t>
                      </a:r>
                      <a:endParaRPr lang="en-US" sz="105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n-US" sz="7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en-US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RH</a:t>
                      </a:r>
                      <a:r>
                        <a:rPr lang="en-US" sz="1050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6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33" name="Table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3227134"/>
              </p:ext>
            </p:extLst>
          </p:nvPr>
        </p:nvGraphicFramePr>
        <p:xfrm>
          <a:off x="8321751" y="4010122"/>
          <a:ext cx="1051878" cy="1317356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051878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1735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 kern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Λίθιο</a:t>
                      </a:r>
                      <a:endParaRPr lang="en-US" sz="14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Li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8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= 7</a:t>
                      </a:r>
                      <a:endParaRPr lang="en-US" sz="105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: 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R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2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O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l-GR" sz="7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--</a:t>
                      </a:r>
                      <a:endParaRPr lang="en-US" sz="6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34" name="Table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1456117"/>
              </p:ext>
            </p:extLst>
          </p:nvPr>
        </p:nvGraphicFramePr>
        <p:xfrm>
          <a:off x="10981763" y="4166031"/>
          <a:ext cx="1051878" cy="1209294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051878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00601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 kern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Έκα-Βόριο</a:t>
                      </a:r>
                      <a:endParaRPr lang="en-US" sz="14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6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7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8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= 44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: 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R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2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O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3</a:t>
                      </a:r>
                      <a:endParaRPr lang="en-US" sz="105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--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35" name="Table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1268303"/>
              </p:ext>
            </p:extLst>
          </p:nvPr>
        </p:nvGraphicFramePr>
        <p:xfrm>
          <a:off x="3676065" y="4055756"/>
          <a:ext cx="1051878" cy="1305272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051878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0527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 kern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Οξυγόνο</a:t>
                      </a:r>
                      <a:endParaRPr lang="en-US" sz="14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O</a:t>
                      </a:r>
                      <a:endParaRPr lang="en-US" sz="180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8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= 16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: 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RO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3</a:t>
                      </a:r>
                      <a:endParaRPr lang="en-US" sz="105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en-US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RH</a:t>
                      </a:r>
                      <a:r>
                        <a:rPr lang="el-GR" sz="1050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36" name="Table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6280103"/>
              </p:ext>
            </p:extLst>
          </p:nvPr>
        </p:nvGraphicFramePr>
        <p:xfrm>
          <a:off x="2297686" y="4346523"/>
          <a:ext cx="1099502" cy="1317356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099502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1735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 kern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Βηρύλλιο</a:t>
                      </a:r>
                      <a:endParaRPr lang="en-US" sz="12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Be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8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= 9.4</a:t>
                      </a:r>
                      <a:endParaRPr lang="en-US" sz="105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: 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RO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n-US" sz="7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en-US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37" name="Table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0939790"/>
              </p:ext>
            </p:extLst>
          </p:nvPr>
        </p:nvGraphicFramePr>
        <p:xfrm>
          <a:off x="742995" y="4089496"/>
          <a:ext cx="1153174" cy="1317356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153174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1735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l-GR" sz="3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 kern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Άνθρακας</a:t>
                      </a:r>
                      <a:endParaRPr lang="en-US" sz="14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4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C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4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8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l-GR" sz="11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= 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12</a:t>
                      </a:r>
                      <a:endParaRPr lang="en-US" sz="110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4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11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: </a:t>
                      </a:r>
                      <a:r>
                        <a:rPr lang="en-US" sz="11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RO</a:t>
                      </a:r>
                      <a:r>
                        <a:rPr lang="el-GR" sz="110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2</a:t>
                      </a:r>
                      <a:endParaRPr lang="en-US" sz="110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4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l-GR" sz="8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en-US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RH</a:t>
                      </a:r>
                      <a:r>
                        <a:rPr lang="el-GR" sz="1050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39" name="Table 3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3897869"/>
              </p:ext>
            </p:extLst>
          </p:nvPr>
        </p:nvGraphicFramePr>
        <p:xfrm>
          <a:off x="10353656" y="2664507"/>
          <a:ext cx="1154046" cy="1317356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154046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1735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 kern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Νάτριο</a:t>
                      </a:r>
                      <a:endParaRPr lang="en-US" sz="14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Na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8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= 23</a:t>
                      </a:r>
                      <a:endParaRPr lang="en-US" sz="105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: 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R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2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O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l-GR" sz="7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6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40" name="Table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609807"/>
              </p:ext>
            </p:extLst>
          </p:nvPr>
        </p:nvGraphicFramePr>
        <p:xfrm>
          <a:off x="9712440" y="4300125"/>
          <a:ext cx="1042900" cy="1286051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042900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28605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 kern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Κάλιο</a:t>
                      </a:r>
                      <a:endParaRPr lang="en-US" sz="14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i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K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8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= 39</a:t>
                      </a:r>
                      <a:endParaRPr lang="en-US" sz="105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: 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R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2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O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l-GR" sz="7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graphicFrame>
        <p:nvGraphicFramePr>
          <p:cNvPr id="41" name="Table 4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7365332"/>
              </p:ext>
            </p:extLst>
          </p:nvPr>
        </p:nvGraphicFramePr>
        <p:xfrm>
          <a:off x="3200413" y="2470002"/>
          <a:ext cx="1197428" cy="1317356"/>
        </p:xfrm>
        <a:graphic>
          <a:graphicData uri="http://schemas.openxmlformats.org/drawingml/2006/table">
            <a:tbl>
              <a:tblPr firstRow="1" firstCol="1" bandRow="1">
                <a:effectLst/>
                <a:tableStyleId>{5C22544A-7EE6-4342-B048-85BDC9FD1C3A}</a:tableStyleId>
              </a:tblPr>
              <a:tblGrid>
                <a:gridCol w="1197428">
                  <a:extLst>
                    <a:ext uri="{9D8B030D-6E8A-4147-A177-3AD203B41FA5}">
                      <a16:colId xmlns:a16="http://schemas.microsoft.com/office/drawing/2014/main" val="3861992548"/>
                    </a:ext>
                  </a:extLst>
                </a:gridCol>
              </a:tblGrid>
              <a:tr h="131735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l-GR" sz="1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1" kern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Αργίλιο</a:t>
                      </a:r>
                      <a:endParaRPr lang="en-US" sz="1400" b="1" kern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Al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Ατομική μάζα</a:t>
                      </a:r>
                      <a:r>
                        <a:rPr lang="el-GR" sz="8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= 27.3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b="1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Οξείδιο</a:t>
                      </a:r>
                      <a:r>
                        <a:rPr lang="el-GR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: 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R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2</a:t>
                      </a:r>
                      <a:r>
                        <a:rPr lang="en-US" sz="105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O</a:t>
                      </a:r>
                      <a:r>
                        <a:rPr lang="el-GR" sz="1050" b="1" baseline="-250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</a:rPr>
                        <a:t>3</a:t>
                      </a:r>
                      <a:endParaRPr lang="en-US" sz="105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3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800" i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Υδρίδιο</a:t>
                      </a:r>
                      <a:r>
                        <a:rPr lang="el-GR" sz="7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el-GR" sz="105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6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28164"/>
                  </a:ext>
                </a:extLst>
              </a:tr>
            </a:tbl>
          </a:graphicData>
        </a:graphic>
      </p:graphicFrame>
      <p:sp>
        <p:nvSpPr>
          <p:cNvPr id="38" name="Content Placeholder 2"/>
          <p:cNvSpPr txBox="1">
            <a:spLocks/>
          </p:cNvSpPr>
          <p:nvPr/>
        </p:nvSpPr>
        <p:spPr>
          <a:xfrm>
            <a:off x="247124" y="148727"/>
            <a:ext cx="11305349" cy="787521"/>
          </a:xfrm>
          <a:prstGeom prst="rect">
            <a:avLst/>
          </a:prstGeom>
        </p:spPr>
        <p:txBody>
          <a:bodyPr>
            <a:normAutofit/>
          </a:bodyPr>
          <a:lstStyle>
            <a:lvl1pPr marL="457189" indent="-457189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§"/>
              <a:defRPr sz="3200">
                <a:solidFill>
                  <a:srgbClr val="000000"/>
                </a:solidFill>
                <a:latin typeface="Century Gothic"/>
                <a:ea typeface="+mn-ea"/>
                <a:cs typeface="Century Gothic"/>
              </a:defRPr>
            </a:lvl1pPr>
            <a:lvl2pPr marL="990575" indent="-38099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§"/>
              <a:defRPr sz="2667">
                <a:solidFill>
                  <a:srgbClr val="000000"/>
                </a:solidFill>
                <a:latin typeface="Century Gothic"/>
                <a:ea typeface="+mn-ea"/>
                <a:cs typeface="Century Gothic"/>
              </a:defRPr>
            </a:lvl2pPr>
            <a:lvl3pPr marL="1523962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§"/>
              <a:defRPr sz="2400">
                <a:solidFill>
                  <a:srgbClr val="000000"/>
                </a:solidFill>
                <a:latin typeface="Century Gothic"/>
                <a:ea typeface="+mn-ea"/>
                <a:cs typeface="Century Gothic"/>
              </a:defRPr>
            </a:lvl3pPr>
            <a:lvl4pPr marL="2133547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§"/>
              <a:defRPr sz="2133">
                <a:solidFill>
                  <a:srgbClr val="000000"/>
                </a:solidFill>
                <a:latin typeface="Century Gothic"/>
                <a:ea typeface="+mn-ea"/>
                <a:cs typeface="Century Gothic"/>
              </a:defRPr>
            </a:lvl4pPr>
            <a:lvl5pPr marL="2743131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§"/>
              <a:defRPr sz="1867">
                <a:solidFill>
                  <a:srgbClr val="000000"/>
                </a:solidFill>
                <a:latin typeface="Century Gothic"/>
                <a:ea typeface="+mn-ea"/>
                <a:cs typeface="Century Gothic"/>
              </a:defRPr>
            </a:lvl5pPr>
            <a:lvl6pPr marL="3352716" indent="-304792" algn="l" rtl="0" fontAlgn="base">
              <a:spcBef>
                <a:spcPct val="20000"/>
              </a:spcBef>
              <a:spcAft>
                <a:spcPct val="0"/>
              </a:spcAft>
              <a:buFont typeface="Wingdings" pitchFamily="16" charset="2"/>
              <a:buChar char="§"/>
              <a:defRPr sz="2133">
                <a:solidFill>
                  <a:schemeClr val="tx1"/>
                </a:solidFill>
                <a:latin typeface="+mn-lt"/>
                <a:ea typeface="+mn-ea"/>
              </a:defRPr>
            </a:lvl6pPr>
            <a:lvl7pPr marL="3962301" indent="-304792" algn="l" rtl="0" fontAlgn="base">
              <a:spcBef>
                <a:spcPct val="20000"/>
              </a:spcBef>
              <a:spcAft>
                <a:spcPct val="0"/>
              </a:spcAft>
              <a:buFont typeface="Wingdings" pitchFamily="16" charset="2"/>
              <a:buChar char="§"/>
              <a:defRPr sz="2133">
                <a:solidFill>
                  <a:schemeClr val="tx1"/>
                </a:solidFill>
                <a:latin typeface="+mn-lt"/>
                <a:ea typeface="+mn-ea"/>
              </a:defRPr>
            </a:lvl7pPr>
            <a:lvl8pPr marL="4571886" indent="-304792" algn="l" rtl="0" fontAlgn="base">
              <a:spcBef>
                <a:spcPct val="20000"/>
              </a:spcBef>
              <a:spcAft>
                <a:spcPct val="0"/>
              </a:spcAft>
              <a:buFont typeface="Wingdings" pitchFamily="16" charset="2"/>
              <a:buChar char="§"/>
              <a:defRPr sz="2133">
                <a:solidFill>
                  <a:schemeClr val="tx1"/>
                </a:solidFill>
                <a:latin typeface="+mn-lt"/>
                <a:ea typeface="+mn-ea"/>
              </a:defRPr>
            </a:lvl8pPr>
            <a:lvl9pPr marL="5181470" indent="-304792" algn="l" rtl="0" fontAlgn="base">
              <a:spcBef>
                <a:spcPct val="20000"/>
              </a:spcBef>
              <a:spcAft>
                <a:spcPct val="0"/>
              </a:spcAft>
              <a:buFont typeface="Wingdings" pitchFamily="16" charset="2"/>
              <a:buChar char="§"/>
              <a:defRPr sz="2133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charset="0"/>
              <a:buNone/>
              <a:tabLst/>
              <a:defRPr/>
            </a:pPr>
            <a:r>
              <a:rPr kumimoji="0" lang="el-GR" sz="3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itchFamily="34" charset="0"/>
              </a:rPr>
              <a:t>Εξετάστε τρόπους να τακτοποιήσετε τις κάρτες.</a:t>
            </a:r>
            <a:endParaRPr kumimoji="0" lang="en-CA" sz="3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089593" y="5886643"/>
            <a:ext cx="91005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800" b="1" i="0" u="none" strike="noStrike" baseline="0" dirty="0">
                <a:solidFill>
                  <a:srgbClr val="000000"/>
                </a:solidFill>
                <a:latin typeface="Century Gothic" panose="020B0502020202020204" pitchFamily="34" charset="0"/>
              </a:rPr>
              <a:t>Σημείωμά:</a:t>
            </a:r>
            <a:r>
              <a:rPr lang="el-GR" sz="1800" b="1" i="0" u="none" strike="noStrike" dirty="0">
                <a:solidFill>
                  <a:srgbClr val="000000"/>
                </a:solidFill>
                <a:latin typeface="Century Gothic" panose="020B0502020202020204" pitchFamily="34" charset="0"/>
              </a:rPr>
              <a:t> </a:t>
            </a:r>
            <a:r>
              <a:rPr lang="el-GR" sz="1800" i="0" u="none" strike="noStrike" baseline="0" dirty="0">
                <a:solidFill>
                  <a:srgbClr val="000000"/>
                </a:solidFill>
                <a:latin typeface="Century Gothic" panose="020B0502020202020204" pitchFamily="34" charset="0"/>
              </a:rPr>
              <a:t>Οι τύποι οξειδίου και υδριδίου εκφράζουν την αναλογία του δεδομένου στοιχείου προς οξυγόνο και υδρογόνο αντίστοιχα.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77981012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lue Horizon">
  <a:themeElements>
    <a:clrScheme name="">
      <a:dk1>
        <a:srgbClr val="808080"/>
      </a:dk1>
      <a:lt1>
        <a:srgbClr val="FFFFFF"/>
      </a:lt1>
      <a:dk2>
        <a:srgbClr val="000000"/>
      </a:dk2>
      <a:lt2>
        <a:srgbClr val="009DDC"/>
      </a:lt2>
      <a:accent1>
        <a:srgbClr val="99CCFF"/>
      </a:accent1>
      <a:accent2>
        <a:srgbClr val="CCCCFF"/>
      </a:accent2>
      <a:accent3>
        <a:srgbClr val="AAAAAA"/>
      </a:accent3>
      <a:accent4>
        <a:srgbClr val="DADADA"/>
      </a:accent4>
      <a:accent5>
        <a:srgbClr val="CAE2FF"/>
      </a:accent5>
      <a:accent6>
        <a:srgbClr val="B9B9E7"/>
      </a:accent6>
      <a:hlink>
        <a:srgbClr val="3333CC"/>
      </a:hlink>
      <a:folHlink>
        <a:srgbClr val="AF67FF"/>
      </a:folHlink>
    </a:clrScheme>
    <a:fontScheme name="Blue Horizon">
      <a:majorFont>
        <a:latin typeface="Arial"/>
        <a:ea typeface="MS Pゴシック"/>
        <a:cs typeface=""/>
      </a:majorFont>
      <a:minorFont>
        <a:latin typeface="Arial"/>
        <a:ea typeface="MS P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ue Horizon 1">
        <a:dk1>
          <a:srgbClr val="000000"/>
        </a:dk1>
        <a:lt1>
          <a:srgbClr val="E8EAE9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2F3F2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Horizon 2">
        <a:dk1>
          <a:srgbClr val="000000"/>
        </a:dk1>
        <a:lt1>
          <a:srgbClr val="E8EAE9"/>
        </a:lt1>
        <a:dk2>
          <a:srgbClr val="000000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F2F3F2"/>
        </a:accent3>
        <a:accent4>
          <a:srgbClr val="000000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013 PPT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12115</TotalTime>
  <Words>2731</Words>
  <Application>Microsoft Office PowerPoint</Application>
  <PresentationFormat>Widescreen</PresentationFormat>
  <Paragraphs>1218</Paragraphs>
  <Slides>19</Slides>
  <Notes>16</Notes>
  <HiddenSlides>2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19</vt:i4>
      </vt:variant>
    </vt:vector>
  </HeadingPairs>
  <TitlesOfParts>
    <vt:vector size="28" baseType="lpstr">
      <vt:lpstr>Arial</vt:lpstr>
      <vt:lpstr>Calibri</vt:lpstr>
      <vt:lpstr>Calibri Light</vt:lpstr>
      <vt:lpstr>Century</vt:lpstr>
      <vt:lpstr>Century Gothic</vt:lpstr>
      <vt:lpstr>Wingdings</vt:lpstr>
      <vt:lpstr>Office Theme</vt:lpstr>
      <vt:lpstr>Blue Horizon</vt:lpstr>
      <vt:lpstr>2013 PPT 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Kelly Foyle</dc:creator>
  <cp:lastModifiedBy>Damian Pope</cp:lastModifiedBy>
  <cp:revision>219</cp:revision>
  <cp:lastPrinted>2020-04-30T14:28:17Z</cp:lastPrinted>
  <dcterms:created xsi:type="dcterms:W3CDTF">2020-02-13T15:37:37Z</dcterms:created>
  <dcterms:modified xsi:type="dcterms:W3CDTF">2024-08-31T06:48:03Z</dcterms:modified>
</cp:coreProperties>
</file>