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307" r:id="rId3"/>
    <p:sldId id="424" r:id="rId4"/>
    <p:sldId id="308" r:id="rId5"/>
    <p:sldId id="425" r:id="rId6"/>
    <p:sldId id="359" r:id="rId7"/>
    <p:sldId id="360" r:id="rId8"/>
    <p:sldId id="370" r:id="rId9"/>
    <p:sldId id="380" r:id="rId10"/>
    <p:sldId id="426" r:id="rId11"/>
    <p:sldId id="434" r:id="rId12"/>
    <p:sldId id="441" r:id="rId13"/>
    <p:sldId id="429" r:id="rId14"/>
    <p:sldId id="430" r:id="rId15"/>
    <p:sldId id="431" r:id="rId16"/>
    <p:sldId id="435" r:id="rId17"/>
    <p:sldId id="432" r:id="rId18"/>
    <p:sldId id="433" r:id="rId19"/>
    <p:sldId id="439" r:id="rId20"/>
    <p:sldId id="401" r:id="rId21"/>
    <p:sldId id="440" r:id="rId22"/>
    <p:sldId id="306" r:id="rId23"/>
    <p:sldId id="437" r:id="rId24"/>
    <p:sldId id="43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A2"/>
    <a:srgbClr val="99B0E7"/>
    <a:srgbClr val="B483F5"/>
    <a:srgbClr val="E15E31"/>
    <a:srgbClr val="93ECF3"/>
    <a:srgbClr val="FCB591"/>
    <a:srgbClr val="FD8946"/>
    <a:srgbClr val="F76345"/>
    <a:srgbClr val="E15E32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31"/>
    <p:restoredTop sz="95894"/>
  </p:normalViewPr>
  <p:slideViewPr>
    <p:cSldViewPr snapToObjects="1">
      <p:cViewPr varScale="1">
        <p:scale>
          <a:sx n="71" d="100"/>
          <a:sy n="71" d="100"/>
        </p:scale>
        <p:origin x="200" y="9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6" d="100"/>
          <a:sy n="86" d="100"/>
        </p:scale>
        <p:origin x="211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46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9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75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31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08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69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51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03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11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76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60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35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35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3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85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142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17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28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64A8A-8F7D-774B-8AED-2AA837FD5BB6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D3F802-220E-F94A-9135-D610A38E8731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63BB05-221F-9045-92F9-B917B3CE2D9B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8BB75F-DB3B-5546-86EF-3F608D5369BF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F453E90-C99B-7D4C-A7BB-C6A15B5BC62D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ACD8E0F-2E1B-794A-A751-5B918CC33EDC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93B65F2-9E22-3F43-A2AA-18720FE14C42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ED1F42C-63EB-6444-8AF0-DC1750B69136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011A62E-888D-8D47-8AE7-CABD58DC6AD4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DF2A-DD86-B841-ABA3-08DDA866F684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2DBE-8CFC-DB40-BE98-351C49945197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A9FA-04D2-CD44-82AA-BFC725DC7CFB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1E5D-78C8-4D44-B4BC-6E517E1E37EE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EC33-1800-884C-9D1F-08A143ECA3DD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E4B9-8F15-5544-9BDD-03A2D33BAB60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8414A-99A0-B540-BA6F-94BF86A571BE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F92CD-0B16-8E4E-B8C6-74715F1EF54F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6072-4036-0D48-80DE-93F78AA763A6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6F15-E658-044D-8BDA-17163ECE0543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Vujanovic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DB683B75-A3E6-174E-BFFA-C63686A18741}" type="datetime1">
              <a:rPr lang="de-CH" smtClean="0"/>
              <a:t>04.08.24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Milena Vujanovic | Concept Maps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emf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cern.ch/conceptmap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7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E552083-4074-0827-75FF-1B2DF258E7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22D1D-F5B7-7F3D-27AA-FE23660FCF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309023">
            <a:off x="8037718" y="2723546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550" y="3080128"/>
            <a:ext cx="11376025" cy="907708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5400" b="1" kern="100" dirty="0">
                <a:solidFill>
                  <a:schemeClr val="accent1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Concept Maps</a:t>
            </a:r>
            <a:endParaRPr lang="en-CH" sz="5400" b="1" kern="100" dirty="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>
                <a:solidFill>
                  <a:schemeClr val="accent1"/>
                </a:solidFill>
              </a:rPr>
              <a:t>Milena </a:t>
            </a:r>
            <a:r>
              <a:rPr lang="en-US" sz="1800" dirty="0" err="1">
                <a:solidFill>
                  <a:schemeClr val="accent1"/>
                </a:solidFill>
              </a:rPr>
              <a:t>Vujanović</a:t>
            </a:r>
            <a:endParaRPr lang="en-US" sz="1800" dirty="0">
              <a:solidFill>
                <a:schemeClr val="accent1"/>
              </a:solidFill>
            </a:endParaRPr>
          </a:p>
          <a:p>
            <a:pPr algn="l"/>
            <a:r>
              <a:rPr lang="en-US" sz="1800" dirty="0">
                <a:solidFill>
                  <a:schemeClr val="accent1"/>
                </a:solidFill>
              </a:rPr>
              <a:t>Date 05/08/2024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F32956-499F-8B48-F2B6-F267A698CFAB}"/>
              </a:ext>
            </a:extLst>
          </p:cNvPr>
          <p:cNvSpPr/>
          <p:nvPr/>
        </p:nvSpPr>
        <p:spPr>
          <a:xfrm>
            <a:off x="4259263" y="581953"/>
            <a:ext cx="3924969" cy="219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 descr="A blue logo with text&#10;&#10;Description automatically generated">
            <a:extLst>
              <a:ext uri="{FF2B5EF4-FFF2-40B4-BE49-F238E27FC236}">
                <a16:creationId xmlns:a16="http://schemas.microsoft.com/office/drawing/2014/main" id="{DC95DE37-F5FF-D81D-0EAF-FEC7154A7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723" y="753534"/>
            <a:ext cx="2755679" cy="232659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5F768B0-976B-19C2-B75C-6CD6833145EA}"/>
              </a:ext>
            </a:extLst>
          </p:cNvPr>
          <p:cNvSpPr txBox="1">
            <a:spLocks/>
          </p:cNvSpPr>
          <p:nvPr/>
        </p:nvSpPr>
        <p:spPr>
          <a:xfrm>
            <a:off x="385912" y="4033460"/>
            <a:ext cx="11376025" cy="9077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3600" kern="100" dirty="0">
                <a:solidFill>
                  <a:schemeClr val="accent1"/>
                </a:solidFill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International Teacher Weeks Programme 2024</a:t>
            </a:r>
            <a:endParaRPr lang="en-CH" sz="3600" kern="100" dirty="0">
              <a:solidFill>
                <a:schemeClr val="accent1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62501" y="-1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Now, it is your turn!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2706544" y="1449388"/>
            <a:ext cx="7271397" cy="5499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You will use a software to create a concept map.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494FED6-68FD-2240-3070-CC2EA4BE5B57}"/>
              </a:ext>
            </a:extLst>
          </p:cNvPr>
          <p:cNvSpPr/>
          <p:nvPr/>
        </p:nvSpPr>
        <p:spPr>
          <a:xfrm>
            <a:off x="2207569" y="1489151"/>
            <a:ext cx="288031" cy="255634"/>
          </a:xfrm>
          <a:prstGeom prst="ellipse">
            <a:avLst/>
          </a:prstGeom>
          <a:solidFill>
            <a:srgbClr val="FD89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036FF15-510B-7193-30E9-A49A356F3FD8}"/>
              </a:ext>
            </a:extLst>
          </p:cNvPr>
          <p:cNvSpPr txBox="1">
            <a:spLocks/>
          </p:cNvSpPr>
          <p:nvPr/>
        </p:nvSpPr>
        <p:spPr>
          <a:xfrm>
            <a:off x="2713034" y="2006849"/>
            <a:ext cx="7271397" cy="5499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0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036FF15-510B-7193-30E9-A49A356F3FD8}"/>
              </a:ext>
            </a:extLst>
          </p:cNvPr>
          <p:cNvSpPr txBox="1">
            <a:spLocks/>
          </p:cNvSpPr>
          <p:nvPr/>
        </p:nvSpPr>
        <p:spPr>
          <a:xfrm>
            <a:off x="2713034" y="2006849"/>
            <a:ext cx="7271397" cy="5499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5" name="draw tutorial.mov">
            <a:hlinkClick r:id="" action="ppaction://media"/>
            <a:extLst>
              <a:ext uri="{FF2B5EF4-FFF2-40B4-BE49-F238E27FC236}">
                <a16:creationId xmlns:a16="http://schemas.microsoft.com/office/drawing/2014/main" id="{DAA58E6F-62DE-3B3F-C227-203C3E1BD26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70459" y="62508"/>
            <a:ext cx="9593957" cy="601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2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3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32037A6-B4A2-4D7C-B61C-88190839B8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407988" y="625068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Now, it is your turn!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11514" y="4846030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732109" y="2169748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your laptop</a:t>
            </a:r>
            <a:endParaRPr lang="en-GB" sz="2400" dirty="0">
              <a:solidFill>
                <a:schemeClr val="accent1"/>
              </a:solidFill>
            </a:endParaRP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an internet browser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Type: </a:t>
            </a:r>
            <a:r>
              <a:rPr lang="en-GB" sz="2400" u="sng" dirty="0" err="1">
                <a:solidFill>
                  <a:schemeClr val="accent1"/>
                </a:solidFill>
              </a:rPr>
              <a:t>www.draw.io</a:t>
            </a:r>
            <a:endParaRPr lang="en-GB" sz="2400" u="sng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screenshot of a computer diagram&#10;&#10;Description automatically generated">
            <a:extLst>
              <a:ext uri="{FF2B5EF4-FFF2-40B4-BE49-F238E27FC236}">
                <a16:creationId xmlns:a16="http://schemas.microsoft.com/office/drawing/2014/main" id="{4245AF0B-3FF2-BC07-C36F-79B916ADC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1825" y="3037324"/>
            <a:ext cx="2652552" cy="282344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1127477-F3E7-166F-E924-8C9957AACF3E}"/>
              </a:ext>
            </a:extLst>
          </p:cNvPr>
          <p:cNvSpPr/>
          <p:nvPr/>
        </p:nvSpPr>
        <p:spPr>
          <a:xfrm>
            <a:off x="4570934" y="5360544"/>
            <a:ext cx="1754333" cy="540935"/>
          </a:xfrm>
          <a:prstGeom prst="ellipse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51D3DC-B3D5-7F96-2F2C-7424B3740A00}"/>
              </a:ext>
            </a:extLst>
          </p:cNvPr>
          <p:cNvCxnSpPr>
            <a:cxnSpLocks/>
          </p:cNvCxnSpPr>
          <p:nvPr/>
        </p:nvCxnSpPr>
        <p:spPr>
          <a:xfrm flipH="1">
            <a:off x="6362956" y="4936552"/>
            <a:ext cx="1008112" cy="612601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178C4B6-F1F3-8190-84D9-8E2D0413923C}"/>
              </a:ext>
            </a:extLst>
          </p:cNvPr>
          <p:cNvSpPr/>
          <p:nvPr/>
        </p:nvSpPr>
        <p:spPr>
          <a:xfrm>
            <a:off x="4367808" y="6021288"/>
            <a:ext cx="360040" cy="1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C5ED69A-7B44-6AB7-1D31-4B9E1BC06AFA}"/>
              </a:ext>
            </a:extLst>
          </p:cNvPr>
          <p:cNvSpPr txBox="1">
            <a:spLocks/>
          </p:cNvSpPr>
          <p:nvPr/>
        </p:nvSpPr>
        <p:spPr>
          <a:xfrm>
            <a:off x="6909416" y="2102537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the laptop in front of you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Enter the password: </a:t>
            </a:r>
            <a:r>
              <a:rPr lang="en-GB" dirty="0">
                <a:solidFill>
                  <a:schemeClr val="accent1"/>
                </a:solidFill>
              </a:rPr>
              <a:t>Tsp@2023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Open an internet browser  </a:t>
            </a:r>
          </a:p>
          <a:p>
            <a:pPr marL="457200" indent="-457200">
              <a:buAutoNum type="arabicPeriod"/>
            </a:pPr>
            <a:r>
              <a:rPr lang="en-GB" sz="2400" b="0" dirty="0">
                <a:solidFill>
                  <a:schemeClr val="accent1"/>
                </a:solidFill>
              </a:rPr>
              <a:t>Type: </a:t>
            </a:r>
            <a:r>
              <a:rPr lang="en-GB" sz="2400" u="sng" dirty="0" err="1">
                <a:solidFill>
                  <a:schemeClr val="accent1"/>
                </a:solidFill>
              </a:rPr>
              <a:t>www.draw.io</a:t>
            </a:r>
            <a:endParaRPr lang="en-GB" sz="2400" u="sng" dirty="0">
              <a:solidFill>
                <a:schemeClr val="accent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BBEB46C-C8C8-B129-4795-DB3872D7125B}"/>
              </a:ext>
            </a:extLst>
          </p:cNvPr>
          <p:cNvSpPr txBox="1">
            <a:spLocks/>
          </p:cNvSpPr>
          <p:nvPr/>
        </p:nvSpPr>
        <p:spPr>
          <a:xfrm>
            <a:off x="7361777" y="1483546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CERN Laptop: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28AD0AD-35C9-E11F-5480-A5034DB14136}"/>
              </a:ext>
            </a:extLst>
          </p:cNvPr>
          <p:cNvSpPr txBox="1">
            <a:spLocks/>
          </p:cNvSpPr>
          <p:nvPr/>
        </p:nvSpPr>
        <p:spPr>
          <a:xfrm>
            <a:off x="761550" y="1578276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solidFill>
                  <a:schemeClr val="accent1"/>
                </a:solidFill>
              </a:rPr>
              <a:t>Personal Laptop:</a:t>
            </a:r>
          </a:p>
        </p:txBody>
      </p:sp>
    </p:spTree>
    <p:extLst>
      <p:ext uri="{BB962C8B-B14F-4D97-AF65-F5344CB8AC3E}">
        <p14:creationId xmlns:p14="http://schemas.microsoft.com/office/powerpoint/2010/main" val="2242102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3F70F70-DA86-543D-10DD-25B6167413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3863752" y="708170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For practice, recreate this map:</a:t>
            </a:r>
          </a:p>
        </p:txBody>
      </p:sp>
      <p:pic>
        <p:nvPicPr>
          <p:cNvPr id="4" name="Picture 3" descr="A diagram of planets and earth&#10;&#10;Description automatically generated">
            <a:extLst>
              <a:ext uri="{FF2B5EF4-FFF2-40B4-BE49-F238E27FC236}">
                <a16:creationId xmlns:a16="http://schemas.microsoft.com/office/drawing/2014/main" id="{762ECD47-EFE2-5AD7-5260-E5FDA083D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0287" y="1276816"/>
            <a:ext cx="4968552" cy="472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46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9A374D-16F5-5881-6001-4840791DB3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7F12D0E-2A9A-DCD0-17AE-C2BA9D8DD0B0}"/>
              </a:ext>
            </a:extLst>
          </p:cNvPr>
          <p:cNvSpPr txBox="1">
            <a:spLocks/>
          </p:cNvSpPr>
          <p:nvPr/>
        </p:nvSpPr>
        <p:spPr>
          <a:xfrm>
            <a:off x="3043833" y="1946964"/>
            <a:ext cx="7271397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Please select all the elements (</a:t>
            </a:r>
            <a:r>
              <a:rPr lang="en-GB" sz="2400" b="0" i="0" dirty="0">
                <a:solidFill>
                  <a:schemeClr val="accent1"/>
                </a:solidFill>
                <a:effectLst/>
              </a:rPr>
              <a:t>Ctrl/</a:t>
            </a:r>
            <a:r>
              <a:rPr lang="en-GB" sz="2400" b="0" i="0" dirty="0" err="1">
                <a:solidFill>
                  <a:schemeClr val="accent1"/>
                </a:solidFill>
                <a:effectLst/>
              </a:rPr>
              <a:t>Cmd+A</a:t>
            </a:r>
            <a:r>
              <a:rPr lang="en-GB" sz="2400" b="0" i="0" dirty="0">
                <a:solidFill>
                  <a:schemeClr val="accent1"/>
                </a:solidFill>
                <a:effectLst/>
              </a:rPr>
              <a:t>)</a:t>
            </a:r>
            <a:endParaRPr lang="en-GB" sz="2400" b="0" dirty="0">
              <a:solidFill>
                <a:schemeClr val="accent1"/>
              </a:solidFill>
            </a:endParaRPr>
          </a:p>
          <a:p>
            <a:r>
              <a:rPr lang="en-GB" sz="2400" b="0" dirty="0">
                <a:solidFill>
                  <a:schemeClr val="accent1"/>
                </a:solidFill>
              </a:rPr>
              <a:t>2. Click the delete button: 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  <a:p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5E20CB-F93A-9E43-349E-F150D3D09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3743494"/>
            <a:ext cx="8259370" cy="45051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4FBC03B-4B1F-F1BB-8DF6-FF320F258311}"/>
              </a:ext>
            </a:extLst>
          </p:cNvPr>
          <p:cNvSpPr/>
          <p:nvPr/>
        </p:nvSpPr>
        <p:spPr>
          <a:xfrm>
            <a:off x="5437154" y="3695364"/>
            <a:ext cx="518170" cy="498641"/>
          </a:xfrm>
          <a:prstGeom prst="ellipse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             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DE1C38-B63E-6D37-5215-9064F4BD2A5E}"/>
              </a:ext>
            </a:extLst>
          </p:cNvPr>
          <p:cNvCxnSpPr>
            <a:cxnSpLocks/>
          </p:cNvCxnSpPr>
          <p:nvPr/>
        </p:nvCxnSpPr>
        <p:spPr>
          <a:xfrm flipH="1">
            <a:off x="6029382" y="2981342"/>
            <a:ext cx="1496004" cy="762152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800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9A374D-16F5-5881-6001-4840791DB3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D4D21E-18FB-DC8E-ED9A-AE8C86DB72E5}"/>
              </a:ext>
            </a:extLst>
          </p:cNvPr>
          <p:cNvSpPr txBox="1"/>
          <p:nvPr/>
        </p:nvSpPr>
        <p:spPr>
          <a:xfrm>
            <a:off x="1464964" y="3080084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EE6B09-139B-8C44-3848-9817A970DB72}"/>
              </a:ext>
            </a:extLst>
          </p:cNvPr>
          <p:cNvSpPr txBox="1"/>
          <p:nvPr/>
        </p:nvSpPr>
        <p:spPr>
          <a:xfrm>
            <a:off x="-2832992" y="2188214"/>
            <a:ext cx="85959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First letter of your first name (e.g. Colin = 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706934-A0E2-5A20-04A2-16A46D005D77}"/>
              </a:ext>
            </a:extLst>
          </p:cNvPr>
          <p:cNvSpPr txBox="1"/>
          <p:nvPr/>
        </p:nvSpPr>
        <p:spPr>
          <a:xfrm>
            <a:off x="2826790" y="2196225"/>
            <a:ext cx="94434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Second letter of your mother’s name (e.g. Kathy = 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C0E155-E32F-8AAD-32D5-CA2BC6E9D887}"/>
              </a:ext>
            </a:extLst>
          </p:cNvPr>
          <p:cNvSpPr txBox="1"/>
          <p:nvPr/>
        </p:nvSpPr>
        <p:spPr>
          <a:xfrm>
            <a:off x="-2832992" y="4621132"/>
            <a:ext cx="94434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Third letter of your mother’s name (e.g. Kathy = 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4B41A7-7A20-A625-B965-6096169208D5}"/>
              </a:ext>
            </a:extLst>
          </p:cNvPr>
          <p:cNvSpPr txBox="1"/>
          <p:nvPr/>
        </p:nvSpPr>
        <p:spPr>
          <a:xfrm>
            <a:off x="2016181" y="5510450"/>
            <a:ext cx="84853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dirty="0">
                <a:solidFill>
                  <a:srgbClr val="E15E31"/>
                </a:solidFill>
              </a:rPr>
              <a:t>Last digit of your year of birth (e.g. 1961 = 1)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7B7D16E-A910-8801-3F4B-81696D015869}"/>
              </a:ext>
            </a:extLst>
          </p:cNvPr>
          <p:cNvCxnSpPr>
            <a:cxnSpLocks/>
          </p:cNvCxnSpPr>
          <p:nvPr/>
        </p:nvCxnSpPr>
        <p:spPr>
          <a:xfrm flipV="1">
            <a:off x="5519936" y="3623824"/>
            <a:ext cx="647502" cy="9271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A283170-3322-6140-DDEE-A19BA1A12813}"/>
              </a:ext>
            </a:extLst>
          </p:cNvPr>
          <p:cNvCxnSpPr>
            <a:cxnSpLocks/>
          </p:cNvCxnSpPr>
          <p:nvPr/>
        </p:nvCxnSpPr>
        <p:spPr>
          <a:xfrm>
            <a:off x="3935760" y="2552731"/>
            <a:ext cx="1152128" cy="6563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9CB3D9-DA7F-1D11-2279-50CC64FECA49}"/>
              </a:ext>
            </a:extLst>
          </p:cNvPr>
          <p:cNvCxnSpPr>
            <a:cxnSpLocks/>
          </p:cNvCxnSpPr>
          <p:nvPr/>
        </p:nvCxnSpPr>
        <p:spPr>
          <a:xfrm flipH="1">
            <a:off x="5846883" y="2552731"/>
            <a:ext cx="763543" cy="5180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F74BEE8-D2AE-53D9-36EC-5C3EC4E3BD6B}"/>
              </a:ext>
            </a:extLst>
          </p:cNvPr>
          <p:cNvCxnSpPr>
            <a:cxnSpLocks/>
          </p:cNvCxnSpPr>
          <p:nvPr/>
        </p:nvCxnSpPr>
        <p:spPr>
          <a:xfrm flipH="1" flipV="1">
            <a:off x="6653278" y="3673874"/>
            <a:ext cx="102318" cy="18365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DF2DAE3-4350-5280-9A68-E951B6AAA131}"/>
              </a:ext>
            </a:extLst>
          </p:cNvPr>
          <p:cNvSpPr txBox="1">
            <a:spLocks/>
          </p:cNvSpPr>
          <p:nvPr/>
        </p:nvSpPr>
        <p:spPr>
          <a:xfrm>
            <a:off x="3779588" y="957790"/>
            <a:ext cx="8208912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How to make your personal code: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5424BC-3BF1-E104-46D4-1F8A11C368C0}"/>
              </a:ext>
            </a:extLst>
          </p:cNvPr>
          <p:cNvSpPr txBox="1"/>
          <p:nvPr/>
        </p:nvSpPr>
        <p:spPr>
          <a:xfrm>
            <a:off x="2002278" y="3076222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6CFFB7-9F7D-209F-E137-FFE337146564}"/>
              </a:ext>
            </a:extLst>
          </p:cNvPr>
          <p:cNvSpPr txBox="1"/>
          <p:nvPr/>
        </p:nvSpPr>
        <p:spPr>
          <a:xfrm>
            <a:off x="2431705" y="3101479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ACF948-A5D5-36F6-B4F0-DCE7C1A197A5}"/>
              </a:ext>
            </a:extLst>
          </p:cNvPr>
          <p:cNvSpPr txBox="1"/>
          <p:nvPr/>
        </p:nvSpPr>
        <p:spPr>
          <a:xfrm>
            <a:off x="2813208" y="3090499"/>
            <a:ext cx="12659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0EB0C0-1C93-3E9E-3828-25D01FD2778C}"/>
              </a:ext>
            </a:extLst>
          </p:cNvPr>
          <p:cNvSpPr txBox="1"/>
          <p:nvPr/>
        </p:nvSpPr>
        <p:spPr>
          <a:xfrm>
            <a:off x="3126297" y="3085596"/>
            <a:ext cx="7838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44E50-5085-3AD0-FD19-946E507D3884}"/>
              </a:ext>
            </a:extLst>
          </p:cNvPr>
          <p:cNvSpPr txBox="1"/>
          <p:nvPr/>
        </p:nvSpPr>
        <p:spPr>
          <a:xfrm>
            <a:off x="3461247" y="3092433"/>
            <a:ext cx="7838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/>
            <a:r>
              <a:rPr lang="en-CH" sz="4000" dirty="0"/>
              <a:t>7</a:t>
            </a:r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FB5C021C-691C-46DD-5973-9EDE2BD100DA}"/>
              </a:ext>
            </a:extLst>
          </p:cNvPr>
          <p:cNvSpPr/>
          <p:nvPr/>
        </p:nvSpPr>
        <p:spPr>
          <a:xfrm rot="16200000">
            <a:off x="6975632" y="3257496"/>
            <a:ext cx="184818" cy="647937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38231A-4405-D0C9-BEC7-4BF3CE2AB9B4}"/>
              </a:ext>
            </a:extLst>
          </p:cNvPr>
          <p:cNvCxnSpPr>
            <a:cxnSpLocks/>
          </p:cNvCxnSpPr>
          <p:nvPr/>
        </p:nvCxnSpPr>
        <p:spPr>
          <a:xfrm flipH="1" flipV="1">
            <a:off x="7316830" y="3706052"/>
            <a:ext cx="1029498" cy="6456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7B15FF6-089A-3DDB-51DA-C704BFA69ED3}"/>
              </a:ext>
            </a:extLst>
          </p:cNvPr>
          <p:cNvSpPr txBox="1"/>
          <p:nvPr/>
        </p:nvSpPr>
        <p:spPr>
          <a:xfrm>
            <a:off x="2983352" y="4395862"/>
            <a:ext cx="101845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8" algn="ctr"/>
            <a:r>
              <a:rPr lang="en-CH" dirty="0">
                <a:solidFill>
                  <a:srgbClr val="E15E31"/>
                </a:solidFill>
              </a:rPr>
              <a:t>Last two digits of your phone number</a:t>
            </a:r>
          </a:p>
          <a:p>
            <a:pPr lvl="8" algn="ctr"/>
            <a:r>
              <a:rPr lang="en-CH" dirty="0">
                <a:solidFill>
                  <a:srgbClr val="E15E31"/>
                </a:solidFill>
              </a:rPr>
              <a:t>(e.g. 012 268 537 = 37)</a:t>
            </a:r>
          </a:p>
        </p:txBody>
      </p:sp>
    </p:spTree>
    <p:extLst>
      <p:ext uri="{BB962C8B-B14F-4D97-AF65-F5344CB8AC3E}">
        <p14:creationId xmlns:p14="http://schemas.microsoft.com/office/powerpoint/2010/main" val="38708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  <p:bldP spid="13" grpId="0"/>
      <p:bldP spid="14" grpId="0"/>
      <p:bldP spid="8" grpId="0"/>
      <p:bldP spid="9" grpId="0"/>
      <p:bldP spid="10" grpId="0"/>
      <p:bldP spid="5" grpId="0"/>
      <p:bldP spid="7" grpId="0"/>
      <p:bldP spid="21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6860B5F-2563-3303-AC50-D7DE32742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74" y="2035662"/>
            <a:ext cx="5844258" cy="39904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F9A374D-16F5-5881-6001-4840791DB3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F81FAA-FA86-FD9D-AF0A-C500A0D27C79}"/>
              </a:ext>
            </a:extLst>
          </p:cNvPr>
          <p:cNvSpPr txBox="1">
            <a:spLocks/>
          </p:cNvSpPr>
          <p:nvPr/>
        </p:nvSpPr>
        <p:spPr>
          <a:xfrm>
            <a:off x="2657804" y="1010460"/>
            <a:ext cx="8043455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Drag and drop the text icon anywhere</a:t>
            </a:r>
          </a:p>
          <a:p>
            <a:r>
              <a:rPr lang="en-GB" sz="2400" b="0" dirty="0">
                <a:solidFill>
                  <a:schemeClr val="accent1"/>
                </a:solidFill>
              </a:rPr>
              <a:t>2. Double click on the text icon to write your personal code:</a:t>
            </a:r>
          </a:p>
          <a:p>
            <a:endParaRPr lang="en-GB" sz="2400" b="0" dirty="0">
              <a:solidFill>
                <a:schemeClr val="accent1"/>
              </a:solidFill>
            </a:endParaRPr>
          </a:p>
        </p:txBody>
      </p:sp>
      <p:pic>
        <p:nvPicPr>
          <p:cNvPr id="7" name="Picture 6" descr="A diagram of a cat&#10;&#10;Description automatically generated">
            <a:extLst>
              <a:ext uri="{FF2B5EF4-FFF2-40B4-BE49-F238E27FC236}">
                <a16:creationId xmlns:a16="http://schemas.microsoft.com/office/drawing/2014/main" id="{7D213123-A2D9-22AB-B506-93B9ABEB67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3752" y="3371660"/>
            <a:ext cx="7772400" cy="275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03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C52786-DE58-8514-1F02-4EBD0EC342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62D4B0-0159-C610-9358-ACE73CDB3CDE}"/>
              </a:ext>
            </a:extLst>
          </p:cNvPr>
          <p:cNvSpPr/>
          <p:nvPr/>
        </p:nvSpPr>
        <p:spPr>
          <a:xfrm>
            <a:off x="431737" y="3464357"/>
            <a:ext cx="11357063" cy="13763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800" dirty="0">
                <a:solidFill>
                  <a:schemeClr val="bg1"/>
                </a:solidFill>
              </a:rPr>
              <a:t>What would you like your students to know about </a:t>
            </a:r>
          </a:p>
          <a:p>
            <a:pPr algn="ctr"/>
            <a:r>
              <a:rPr lang="en-CH" sz="2800" dirty="0">
                <a:solidFill>
                  <a:schemeClr val="bg1"/>
                </a:solidFill>
              </a:rPr>
              <a:t>PARTICLE PHYSICS and CERN?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FACCC5-6538-5A60-3E3F-2395E5EF782A}"/>
              </a:ext>
            </a:extLst>
          </p:cNvPr>
          <p:cNvSpPr txBox="1"/>
          <p:nvPr/>
        </p:nvSpPr>
        <p:spPr>
          <a:xfrm>
            <a:off x="869602" y="1960297"/>
            <a:ext cx="1160758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3200" dirty="0"/>
              <a:t> Stop and think about the focus question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494BA9-A08F-CC72-F4BA-30F23F3CA1E3}"/>
              </a:ext>
            </a:extLst>
          </p:cNvPr>
          <p:cNvSpPr txBox="1"/>
          <p:nvPr/>
        </p:nvSpPr>
        <p:spPr>
          <a:xfrm>
            <a:off x="900710" y="2569886"/>
            <a:ext cx="567711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2. Chose your starting concept</a:t>
            </a:r>
          </a:p>
          <a:p>
            <a:pPr algn="l"/>
            <a:endParaRPr lang="en-CH" sz="3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7BB5EF-9D67-20C8-A523-13823C85C186}"/>
              </a:ext>
            </a:extLst>
          </p:cNvPr>
          <p:cNvSpPr txBox="1"/>
          <p:nvPr/>
        </p:nvSpPr>
        <p:spPr>
          <a:xfrm>
            <a:off x="900710" y="3217958"/>
            <a:ext cx="931637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3. Then chose 2 – 5 key concepts to start your map</a:t>
            </a:r>
          </a:p>
          <a:p>
            <a:pPr algn="l"/>
            <a:endParaRPr lang="en-CH" sz="3200" dirty="0"/>
          </a:p>
        </p:txBody>
      </p:sp>
      <p:sp>
        <p:nvSpPr>
          <p:cNvPr id="22" name="Curved Up Arrow 21">
            <a:extLst>
              <a:ext uri="{FF2B5EF4-FFF2-40B4-BE49-F238E27FC236}">
                <a16:creationId xmlns:a16="http://schemas.microsoft.com/office/drawing/2014/main" id="{F6CC9610-2BCC-FD3A-CBE0-16ADE808C873}"/>
              </a:ext>
            </a:extLst>
          </p:cNvPr>
          <p:cNvSpPr/>
          <p:nvPr/>
        </p:nvSpPr>
        <p:spPr>
          <a:xfrm rot="19798971">
            <a:off x="8405921" y="2028366"/>
            <a:ext cx="2012180" cy="1810461"/>
          </a:xfrm>
          <a:prstGeom prst="curvedUpArrow">
            <a:avLst/>
          </a:prstGeom>
          <a:solidFill>
            <a:srgbClr val="FFB9A2"/>
          </a:solidFill>
          <a:ln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DD6C809-3A88-3FBE-75FA-27F1ECFBA536}"/>
              </a:ext>
            </a:extLst>
          </p:cNvPr>
          <p:cNvSpPr/>
          <p:nvPr/>
        </p:nvSpPr>
        <p:spPr>
          <a:xfrm>
            <a:off x="5753615" y="1693801"/>
            <a:ext cx="2787366" cy="1059258"/>
          </a:xfrm>
          <a:prstGeom prst="ellipse">
            <a:avLst/>
          </a:prstGeom>
          <a:noFill/>
          <a:ln w="57150">
            <a:solidFill>
              <a:srgbClr val="FFB9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A36B75-7F02-B68A-2C2D-B2808B24CB92}"/>
              </a:ext>
            </a:extLst>
          </p:cNvPr>
          <p:cNvSpPr txBox="1"/>
          <p:nvPr/>
        </p:nvSpPr>
        <p:spPr>
          <a:xfrm>
            <a:off x="909013" y="3740259"/>
            <a:ext cx="104216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3200" dirty="0"/>
              <a:t>4. Connect concepts with </a:t>
            </a:r>
            <a:r>
              <a:rPr lang="en-CH" sz="3200" u="sng" dirty="0"/>
              <a:t>arrowed lines </a:t>
            </a:r>
            <a:r>
              <a:rPr lang="en-CH" sz="3200" dirty="0"/>
              <a:t>and </a:t>
            </a:r>
            <a:r>
              <a:rPr lang="en-CH" sz="3200" u="sng" dirty="0"/>
              <a:t>linking words</a:t>
            </a:r>
          </a:p>
          <a:p>
            <a:pPr algn="l"/>
            <a:endParaRPr lang="en-CH" sz="3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AB6E74-FF8C-81CD-C771-242B794483EE}"/>
              </a:ext>
            </a:extLst>
          </p:cNvPr>
          <p:cNvSpPr txBox="1"/>
          <p:nvPr/>
        </p:nvSpPr>
        <p:spPr>
          <a:xfrm>
            <a:off x="938575" y="4327936"/>
            <a:ext cx="184505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5. Expand</a:t>
            </a:r>
          </a:p>
          <a:p>
            <a:pPr algn="l"/>
            <a:endParaRPr lang="en-CH" sz="3200" dirty="0"/>
          </a:p>
          <a:p>
            <a:pPr algn="l"/>
            <a:endParaRPr lang="en-CH" sz="3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8255F6-9323-D301-D194-10F1CDC17DCC}"/>
              </a:ext>
            </a:extLst>
          </p:cNvPr>
          <p:cNvSpPr txBox="1"/>
          <p:nvPr/>
        </p:nvSpPr>
        <p:spPr>
          <a:xfrm>
            <a:off x="2416675" y="5346015"/>
            <a:ext cx="2329164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sz="3200" dirty="0"/>
              <a:t>20 minutes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58AC1E-217F-D4AA-F98E-270F4F37BD89}"/>
              </a:ext>
            </a:extLst>
          </p:cNvPr>
          <p:cNvSpPr txBox="1"/>
          <p:nvPr/>
        </p:nvSpPr>
        <p:spPr>
          <a:xfrm>
            <a:off x="5485571" y="5342107"/>
            <a:ext cx="603210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Please </a:t>
            </a:r>
            <a:r>
              <a:rPr lang="en-CH" sz="3200" b="1" dirty="0">
                <a:solidFill>
                  <a:srgbClr val="FFB9A2"/>
                </a:solidFill>
              </a:rPr>
              <a:t>do not delete</a:t>
            </a:r>
            <a:r>
              <a:rPr lang="en-CH" sz="3200" dirty="0">
                <a:solidFill>
                  <a:srgbClr val="FFB9A2"/>
                </a:solidFill>
              </a:rPr>
              <a:t> </a:t>
            </a:r>
            <a:r>
              <a:rPr lang="en-CH" sz="3200" dirty="0"/>
              <a:t>your maps!</a:t>
            </a:r>
          </a:p>
        </p:txBody>
      </p:sp>
    </p:spTree>
    <p:extLst>
      <p:ext uri="{BB962C8B-B14F-4D97-AF65-F5344CB8AC3E}">
        <p14:creationId xmlns:p14="http://schemas.microsoft.com/office/powerpoint/2010/main" val="20733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586 -0.47268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21" grpId="0"/>
      <p:bldP spid="22" grpId="0" animBg="1"/>
      <p:bldP spid="22" grpId="1" animBg="1"/>
      <p:bldP spid="23" grpId="0" animBg="1"/>
      <p:bldP spid="23" grpId="1" animBg="1"/>
      <p:bldP spid="24" grpId="0"/>
      <p:bldP spid="25" grpId="0"/>
      <p:bldP spid="26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764299" y="-1387949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98D451-DA7F-A4F1-2428-797AD4A2CD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460" r="28064" b="2009"/>
          <a:stretch/>
        </p:blipFill>
        <p:spPr>
          <a:xfrm>
            <a:off x="3540588" y="197505"/>
            <a:ext cx="5253700" cy="597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05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95991" y="-64072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0800000">
            <a:off x="-12123" y="-72401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4013-37F6-FD6A-84B1-E63975A3E4E0}"/>
              </a:ext>
            </a:extLst>
          </p:cNvPr>
          <p:cNvSpPr txBox="1"/>
          <p:nvPr/>
        </p:nvSpPr>
        <p:spPr>
          <a:xfrm>
            <a:off x="4439816" y="2717016"/>
            <a:ext cx="57960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800" b="1" dirty="0"/>
              <a:t>Questions?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51928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DE6BAD-564F-E92D-9B1A-D4EE1093A3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62501" y="-1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2A0ACC7-F250-07DC-9E42-98A8AA4556E1}"/>
              </a:ext>
            </a:extLst>
          </p:cNvPr>
          <p:cNvSpPr/>
          <p:nvPr/>
        </p:nvSpPr>
        <p:spPr>
          <a:xfrm>
            <a:off x="1453814" y="1684992"/>
            <a:ext cx="288031" cy="255634"/>
          </a:xfrm>
          <a:prstGeom prst="ellipse">
            <a:avLst/>
          </a:prstGeom>
          <a:solidFill>
            <a:srgbClr val="FD89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Introduction to Concept Maps</a:t>
            </a:r>
          </a:p>
          <a:p>
            <a:pPr algn="ctr"/>
            <a:endParaRPr lang="en-GB" sz="2800" dirty="0">
              <a:solidFill>
                <a:schemeClr val="accent1"/>
              </a:solidFill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3D7420A7-AE6F-B764-94D9-41118C5F5C3D}"/>
              </a:ext>
            </a:extLst>
          </p:cNvPr>
          <p:cNvSpPr txBox="1">
            <a:spLocks/>
          </p:cNvSpPr>
          <p:nvPr/>
        </p:nvSpPr>
        <p:spPr>
          <a:xfrm>
            <a:off x="1902757" y="1684993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Graphic </a:t>
            </a:r>
            <a:r>
              <a:rPr lang="en-GB" sz="2400" dirty="0" err="1">
                <a:solidFill>
                  <a:schemeClr val="accent1"/>
                </a:solidFill>
              </a:rPr>
              <a:t>Orgnisers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566EA03-AD6B-7E36-80F4-F8CBE6566D4D}"/>
              </a:ext>
            </a:extLst>
          </p:cNvPr>
          <p:cNvSpPr/>
          <p:nvPr/>
        </p:nvSpPr>
        <p:spPr>
          <a:xfrm>
            <a:off x="1456842" y="2239069"/>
            <a:ext cx="288031" cy="255634"/>
          </a:xfrm>
          <a:prstGeom prst="ellipse">
            <a:avLst/>
          </a:prstGeom>
          <a:solidFill>
            <a:srgbClr val="FD89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2880A440-C883-09C5-1F81-B6FF313B8433}"/>
              </a:ext>
            </a:extLst>
          </p:cNvPr>
          <p:cNvSpPr txBox="1">
            <a:spLocks/>
          </p:cNvSpPr>
          <p:nvPr/>
        </p:nvSpPr>
        <p:spPr>
          <a:xfrm>
            <a:off x="1885903" y="2218907"/>
            <a:ext cx="5643129" cy="7269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Need to answer a focus question!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9CA8371-BAED-8588-C813-C80F4377F29B}"/>
              </a:ext>
            </a:extLst>
          </p:cNvPr>
          <p:cNvSpPr/>
          <p:nvPr/>
        </p:nvSpPr>
        <p:spPr>
          <a:xfrm>
            <a:off x="1438918" y="2848138"/>
            <a:ext cx="288031" cy="255634"/>
          </a:xfrm>
          <a:prstGeom prst="ellipse">
            <a:avLst/>
          </a:prstGeom>
          <a:solidFill>
            <a:srgbClr val="FD89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52251D3D-37DE-2A3F-8549-434A2F52C258}"/>
              </a:ext>
            </a:extLst>
          </p:cNvPr>
          <p:cNvSpPr txBox="1">
            <a:spLocks/>
          </p:cNvSpPr>
          <p:nvPr/>
        </p:nvSpPr>
        <p:spPr>
          <a:xfrm>
            <a:off x="1893587" y="2804476"/>
            <a:ext cx="6621799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Consist of Key Concepts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FC63E8-54F3-C873-22A2-776200106393}"/>
              </a:ext>
            </a:extLst>
          </p:cNvPr>
          <p:cNvSpPr txBox="1"/>
          <p:nvPr/>
        </p:nvSpPr>
        <p:spPr>
          <a:xfrm>
            <a:off x="5496546" y="2715057"/>
            <a:ext cx="76329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</a:rPr>
              <a:t>and Linking words</a:t>
            </a:r>
            <a:endParaRPr lang="en-CH" sz="24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A78C6FF-CA41-CA29-391D-CE9D4A7134F8}"/>
              </a:ext>
            </a:extLst>
          </p:cNvPr>
          <p:cNvSpPr/>
          <p:nvPr/>
        </p:nvSpPr>
        <p:spPr>
          <a:xfrm>
            <a:off x="3404770" y="2530114"/>
            <a:ext cx="2121776" cy="918509"/>
          </a:xfrm>
          <a:prstGeom prst="ellipse">
            <a:avLst/>
          </a:prstGeom>
          <a:noFill/>
          <a:ln w="34925">
            <a:solidFill>
              <a:srgbClr val="E15E3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F4E230-5C37-A468-EBC6-B2EAFAD976C1}"/>
              </a:ext>
            </a:extLst>
          </p:cNvPr>
          <p:cNvSpPr/>
          <p:nvPr/>
        </p:nvSpPr>
        <p:spPr>
          <a:xfrm>
            <a:off x="6167438" y="2407133"/>
            <a:ext cx="2193495" cy="999005"/>
          </a:xfrm>
          <a:prstGeom prst="ellipse">
            <a:avLst/>
          </a:prstGeom>
          <a:noFill/>
          <a:ln w="34925">
            <a:solidFill>
              <a:srgbClr val="E15E3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CE0CCF0D-700E-0B21-6795-49136CF27C87}"/>
              </a:ext>
            </a:extLst>
          </p:cNvPr>
          <p:cNvSpPr txBox="1">
            <a:spLocks/>
          </p:cNvSpPr>
          <p:nvPr/>
        </p:nvSpPr>
        <p:spPr>
          <a:xfrm>
            <a:off x="4640443" y="3753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Connected!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59225" y="3756380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CERN.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58564" y="3757890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</a:t>
            </a:r>
            <a:r>
              <a:rPr lang="en-GB" sz="2400" dirty="0">
                <a:solidFill>
                  <a:schemeClr val="accent3"/>
                </a:solidFill>
              </a:rPr>
              <a:t>CERN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58564" y="3753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</a:t>
            </a:r>
            <a:r>
              <a:rPr lang="en-GB" sz="2400" dirty="0">
                <a:solidFill>
                  <a:schemeClr val="accent1"/>
                </a:solidFill>
              </a:rPr>
              <a:t>CERN.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8161123" y="-2701551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F759C65C-7C58-30FF-9A1E-53F62A5D594E}"/>
              </a:ext>
            </a:extLst>
          </p:cNvPr>
          <p:cNvSpPr txBox="1">
            <a:spLocks/>
          </p:cNvSpPr>
          <p:nvPr/>
        </p:nvSpPr>
        <p:spPr>
          <a:xfrm>
            <a:off x="3864861" y="3761667"/>
            <a:ext cx="4605154" cy="10242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rgbClr val="E15E31"/>
                </a:solidFill>
              </a:rPr>
              <a:t>Hierarchical Structure!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E15E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38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" grpId="0"/>
      <p:bldP spid="22" grpId="0" animBg="1"/>
      <p:bldP spid="23" grpId="0"/>
      <p:bldP spid="24" grpId="0" animBg="1"/>
      <p:bldP spid="25" grpId="0"/>
      <p:bldP spid="27" grpId="0"/>
      <p:bldP spid="29" grpId="0" animBg="1"/>
      <p:bldP spid="29" grpId="1" animBg="1"/>
      <p:bldP spid="30" grpId="0" animBg="1"/>
      <p:bldP spid="30" grpId="1" animBg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EB991F8F-25F1-81D1-DB19-1B6AF900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11" y="2197556"/>
            <a:ext cx="8587258" cy="3967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04.08.24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692696"/>
            <a:ext cx="1279119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2800" dirty="0"/>
              <a:t> Stop and think about the focus question</a:t>
            </a:r>
          </a:p>
          <a:p>
            <a:pPr algn="l"/>
            <a:r>
              <a:rPr lang="en-CH" sz="2800" dirty="0"/>
              <a:t>2. Chose your starting concept</a:t>
            </a:r>
          </a:p>
          <a:p>
            <a:pPr algn="l"/>
            <a:r>
              <a:rPr lang="en-CH" sz="2800" dirty="0"/>
              <a:t>3. Then chose 2 – 5 key concepts to start your map</a:t>
            </a:r>
          </a:p>
          <a:p>
            <a:pPr algn="l"/>
            <a:r>
              <a:rPr lang="en-CH" sz="2800" dirty="0"/>
              <a:t>4. Connect concepts with </a:t>
            </a:r>
            <a:r>
              <a:rPr lang="en-CH" sz="2800" u="sng" dirty="0"/>
              <a:t>arrowed lines </a:t>
            </a:r>
            <a:r>
              <a:rPr lang="en-CH" sz="2800" dirty="0"/>
              <a:t>and </a:t>
            </a:r>
            <a:r>
              <a:rPr lang="en-CH" sz="2800" u="sng" dirty="0"/>
              <a:t>linking words</a:t>
            </a:r>
          </a:p>
          <a:p>
            <a:pPr algn="l"/>
            <a:r>
              <a:rPr lang="en-CH" sz="2800" dirty="0"/>
              <a:t>5. Expand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1"/>
            <a:ext cx="12192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CC7BEE58-2910-D6AE-A65F-CF90E7EA0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640"/>
            <a:ext cx="11376025" cy="1065742"/>
          </a:xfrm>
        </p:spPr>
        <p:txBody>
          <a:bodyPr/>
          <a:lstStyle/>
          <a:p>
            <a:pPr algn="ctr"/>
            <a:r>
              <a:rPr lang="en-CH" sz="22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70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3568F-9336-3EE2-4359-08662EECF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95991" y="-64072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0800000">
            <a:off x="-12123" y="-72401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A3E0F-1756-CF5C-B1CF-E9576E5C1C9C}"/>
              </a:ext>
            </a:extLst>
          </p:cNvPr>
          <p:cNvSpPr txBox="1"/>
          <p:nvPr/>
        </p:nvSpPr>
        <p:spPr>
          <a:xfrm>
            <a:off x="7800986" y="5185753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4013-37F6-FD6A-84B1-E63975A3E4E0}"/>
              </a:ext>
            </a:extLst>
          </p:cNvPr>
          <p:cNvSpPr txBox="1"/>
          <p:nvPr/>
        </p:nvSpPr>
        <p:spPr>
          <a:xfrm>
            <a:off x="1920040" y="2167088"/>
            <a:ext cx="820904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4800" b="1" dirty="0"/>
              <a:t>20 minutes are up!</a:t>
            </a:r>
          </a:p>
          <a:p>
            <a:pPr algn="ctr"/>
            <a:r>
              <a:rPr lang="en-CH" sz="4800" b="1" dirty="0"/>
              <a:t>Please </a:t>
            </a:r>
            <a:r>
              <a:rPr lang="en-CH" sz="4800" b="1" u="sng" dirty="0">
                <a:solidFill>
                  <a:schemeClr val="accent3"/>
                </a:solidFill>
              </a:rPr>
              <a:t>do not delete</a:t>
            </a:r>
            <a:r>
              <a:rPr lang="en-CH" sz="4800" b="1" dirty="0">
                <a:solidFill>
                  <a:schemeClr val="accent3"/>
                </a:solidFill>
              </a:rPr>
              <a:t> </a:t>
            </a:r>
            <a:r>
              <a:rPr lang="en-CH" sz="4800" b="1" dirty="0"/>
              <a:t>your concept map!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79762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3357DB5E-6810-C60A-7FB3-7EEBD5F26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25A496-6553-F879-DB06-DD6D0B1291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DD7ABC-1B1B-AFF7-FE1F-B04676ED76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4767641-1EB9-2B96-0244-1AA792D75656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765E715-DD12-6B54-6934-1ECE95F11880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It is time to save your work!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A77FF2E-C443-DC98-19C3-74AA6CE46A97}"/>
              </a:ext>
            </a:extLst>
          </p:cNvPr>
          <p:cNvSpPr txBox="1">
            <a:spLocks/>
          </p:cNvSpPr>
          <p:nvPr/>
        </p:nvSpPr>
        <p:spPr>
          <a:xfrm>
            <a:off x="1613297" y="1120806"/>
            <a:ext cx="8803185" cy="29019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accent1"/>
                </a:solidFill>
              </a:rPr>
              <a:t>1. Memorise your code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2. Go to </a:t>
            </a:r>
            <a:r>
              <a:rPr lang="en-GB" sz="2000" dirty="0">
                <a:solidFill>
                  <a:schemeClr val="accent3"/>
                </a:solidFill>
              </a:rPr>
              <a:t>File</a:t>
            </a:r>
            <a:r>
              <a:rPr lang="en-GB" sz="2000" b="0" dirty="0">
                <a:solidFill>
                  <a:schemeClr val="accent1"/>
                </a:solidFill>
              </a:rPr>
              <a:t> and click </a:t>
            </a:r>
            <a:r>
              <a:rPr lang="en-GB" sz="2000" dirty="0">
                <a:solidFill>
                  <a:schemeClr val="accent3"/>
                </a:solidFill>
              </a:rPr>
              <a:t>Export as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3. Chose </a:t>
            </a:r>
            <a:r>
              <a:rPr lang="en-GB" sz="2000" dirty="0">
                <a:solidFill>
                  <a:schemeClr val="accent3"/>
                </a:solidFill>
              </a:rPr>
              <a:t>PNG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4. Tick ‘Include a copy of my diagram’ and then </a:t>
            </a:r>
            <a:r>
              <a:rPr lang="en-GB" sz="2000" dirty="0">
                <a:solidFill>
                  <a:schemeClr val="accent3"/>
                </a:solidFill>
              </a:rPr>
              <a:t>Export</a:t>
            </a:r>
          </a:p>
          <a:p>
            <a:pPr marL="457200" indent="-457200">
              <a:buAutoNum type="arabicPeriod"/>
            </a:pPr>
            <a:endParaRPr lang="en-GB" sz="2000" u="sng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D72DD9C1-7E9E-1904-F8B2-1F6F7704C7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97" t="5087" r="14248" b="14486"/>
          <a:stretch/>
        </p:blipFill>
        <p:spPr>
          <a:xfrm>
            <a:off x="9101356" y="951298"/>
            <a:ext cx="2665912" cy="273163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CC64F7D2-33EE-4AFB-D097-E0CB8AADD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12" y="4091820"/>
            <a:ext cx="5596244" cy="1947027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C8A0AC87-166C-9BF5-75DE-D2C7751DAFEF}"/>
              </a:ext>
            </a:extLst>
          </p:cNvPr>
          <p:cNvSpPr txBox="1">
            <a:spLocks/>
          </p:cNvSpPr>
          <p:nvPr/>
        </p:nvSpPr>
        <p:spPr>
          <a:xfrm>
            <a:off x="1613297" y="2781705"/>
            <a:ext cx="9286764" cy="1482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accent1"/>
                </a:solidFill>
              </a:rPr>
              <a:t>5. Instead of ‘Untitled Diagram’, write your </a:t>
            </a:r>
            <a:r>
              <a:rPr lang="en-GB" sz="2000" dirty="0">
                <a:solidFill>
                  <a:schemeClr val="accent3"/>
                </a:solidFill>
              </a:rPr>
              <a:t>Personal Code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6. Chose ‘</a:t>
            </a:r>
            <a:r>
              <a:rPr lang="en-GB" sz="2000" dirty="0">
                <a:solidFill>
                  <a:schemeClr val="accent3"/>
                </a:solidFill>
              </a:rPr>
              <a:t>Device</a:t>
            </a:r>
            <a:r>
              <a:rPr lang="en-GB" sz="2000" b="0" dirty="0">
                <a:solidFill>
                  <a:schemeClr val="accent1"/>
                </a:solidFill>
              </a:rPr>
              <a:t>’ or ‘</a:t>
            </a:r>
            <a:r>
              <a:rPr lang="en-GB" sz="2000" dirty="0">
                <a:solidFill>
                  <a:schemeClr val="accent3"/>
                </a:solidFill>
              </a:rPr>
              <a:t>Downloads</a:t>
            </a:r>
            <a:r>
              <a:rPr lang="en-GB" sz="2000" b="0" dirty="0">
                <a:solidFill>
                  <a:schemeClr val="accent1"/>
                </a:solidFill>
              </a:rPr>
              <a:t>’ in dropdown menu for ‘Where’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7. Click </a:t>
            </a:r>
            <a:r>
              <a:rPr lang="en-GB" sz="2000" dirty="0">
                <a:solidFill>
                  <a:schemeClr val="accent3"/>
                </a:solidFill>
              </a:rPr>
              <a:t>Save</a:t>
            </a:r>
          </a:p>
          <a:p>
            <a:endParaRPr lang="en-GB" sz="2000" b="0" dirty="0">
              <a:solidFill>
                <a:schemeClr val="accent1"/>
              </a:solidFill>
            </a:endParaRPr>
          </a:p>
          <a:p>
            <a:endParaRPr lang="en-GB" sz="2000" b="0" dirty="0">
              <a:solidFill>
                <a:schemeClr val="accent1"/>
              </a:solidFill>
            </a:endParaRPr>
          </a:p>
        </p:txBody>
      </p:sp>
      <p:pic>
        <p:nvPicPr>
          <p:cNvPr id="2" name="Picture 1" descr="A diagram of a cat&#10;&#10;Description automatically generated">
            <a:extLst>
              <a:ext uri="{FF2B5EF4-FFF2-40B4-BE49-F238E27FC236}">
                <a16:creationId xmlns:a16="http://schemas.microsoft.com/office/drawing/2014/main" id="{AAFCF23C-C1B5-8D69-A981-062E2C1CBA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9058" y="4016098"/>
            <a:ext cx="5714054" cy="202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5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screenshot of a computer&#10;&#10;Description automatically generated">
            <a:extLst>
              <a:ext uri="{FF2B5EF4-FFF2-40B4-BE49-F238E27FC236}">
                <a16:creationId xmlns:a16="http://schemas.microsoft.com/office/drawing/2014/main" id="{8BC3E74D-3DE7-C733-5BF3-31C05F327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6" b="4784"/>
          <a:stretch/>
        </p:blipFill>
        <p:spPr>
          <a:xfrm>
            <a:off x="3046006" y="4192590"/>
            <a:ext cx="5610828" cy="17413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253F550-A519-F777-8224-E4DE1A2A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4140-AE76-1D48-C43B-997468DE47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2DAF4-1A86-91C0-C32C-2F00BA2A05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C28157-93A6-2035-4FB5-47ADB24E7B58}"/>
              </a:ext>
            </a:extLst>
          </p:cNvPr>
          <p:cNvSpPr/>
          <p:nvPr/>
        </p:nvSpPr>
        <p:spPr>
          <a:xfrm>
            <a:off x="4079777" y="703431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26DABE5-9CC3-2C6D-5AA2-D6D92B84067B}"/>
              </a:ext>
            </a:extLst>
          </p:cNvPr>
          <p:cNvSpPr txBox="1">
            <a:spLocks/>
          </p:cNvSpPr>
          <p:nvPr/>
        </p:nvSpPr>
        <p:spPr>
          <a:xfrm>
            <a:off x="3004438" y="1157749"/>
            <a:ext cx="10276453" cy="4412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1. Go to: </a:t>
            </a:r>
            <a:r>
              <a:rPr lang="en-GB" sz="2400" i="0" u="none" strike="noStrike" dirty="0">
                <a:solidFill>
                  <a:schemeClr val="accent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cern.ch/conceptmap</a:t>
            </a:r>
            <a:endParaRPr lang="en-GB" sz="2400" dirty="0">
              <a:solidFill>
                <a:schemeClr val="accent3"/>
              </a:solidFill>
            </a:endParaRPr>
          </a:p>
          <a:p>
            <a:r>
              <a:rPr lang="en-GB" sz="2400" b="0" dirty="0">
                <a:solidFill>
                  <a:schemeClr val="accent1"/>
                </a:solidFill>
              </a:rPr>
              <a:t>2. Upload your saved concept map by clicking this</a:t>
            </a: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3" name="Picture 2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2CD9C2BF-C416-3A5C-B446-9FD6DAB1D9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824" y="2503281"/>
            <a:ext cx="7642789" cy="1197929"/>
          </a:xfrm>
          <a:prstGeom prst="rect">
            <a:avLst/>
          </a:prstGeom>
          <a:ln>
            <a:solidFill>
              <a:srgbClr val="0033A0">
                <a:alpha val="84000"/>
              </a:srgbClr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79BEDA-DE72-157A-506D-FEDFAA2B15FC}"/>
              </a:ext>
            </a:extLst>
          </p:cNvPr>
          <p:cNvCxnSpPr>
            <a:cxnSpLocks/>
          </p:cNvCxnSpPr>
          <p:nvPr/>
        </p:nvCxnSpPr>
        <p:spPr>
          <a:xfrm flipH="1">
            <a:off x="6612480" y="1969653"/>
            <a:ext cx="2935237" cy="1210765"/>
          </a:xfrm>
          <a:prstGeom prst="straightConnector1">
            <a:avLst/>
          </a:prstGeom>
          <a:ln w="57150">
            <a:solidFill>
              <a:schemeClr val="accent3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87D08F0-D28F-4A0F-B4AA-04567E7E310E}"/>
              </a:ext>
            </a:extLst>
          </p:cNvPr>
          <p:cNvSpPr/>
          <p:nvPr/>
        </p:nvSpPr>
        <p:spPr>
          <a:xfrm>
            <a:off x="1990915" y="2908006"/>
            <a:ext cx="4586368" cy="685383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D46FF02-9CF6-D6A7-5BF5-A4B5EC24EF24}"/>
              </a:ext>
            </a:extLst>
          </p:cNvPr>
          <p:cNvSpPr txBox="1">
            <a:spLocks/>
          </p:cNvSpPr>
          <p:nvPr/>
        </p:nvSpPr>
        <p:spPr>
          <a:xfrm>
            <a:off x="3046006" y="3891936"/>
            <a:ext cx="10276453" cy="44128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3. Chose your file from the computer</a:t>
            </a:r>
            <a:endParaRPr lang="en-GB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88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B00623-BA3C-840F-67DE-B6944FA40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2C235-3983-3D6A-CA91-438C7670E4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B3BA100-922F-243D-973C-B1D19DC61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868" y="1587425"/>
            <a:ext cx="8022696" cy="1249711"/>
          </a:xfrm>
        </p:spPr>
        <p:txBody>
          <a:bodyPr/>
          <a:lstStyle/>
          <a:p>
            <a:pPr algn="ctr"/>
            <a:r>
              <a:rPr lang="en-US" dirty="0"/>
              <a:t>Thank you for your participation!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B366CE-E465-BA34-DF7D-C2F886CEFE74}"/>
              </a:ext>
            </a:extLst>
          </p:cNvPr>
          <p:cNvSpPr txBox="1"/>
          <p:nvPr/>
        </p:nvSpPr>
        <p:spPr>
          <a:xfrm>
            <a:off x="3983281" y="5872665"/>
            <a:ext cx="26962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dirty="0" err="1"/>
              <a:t>milena.vujanovic@cern.ch</a:t>
            </a:r>
            <a:endParaRPr lang="en-CH" dirty="0"/>
          </a:p>
        </p:txBody>
      </p:sp>
      <p:pic>
        <p:nvPicPr>
          <p:cNvPr id="23" name="Graphic 22" descr="Email with solid fill">
            <a:extLst>
              <a:ext uri="{FF2B5EF4-FFF2-40B4-BE49-F238E27FC236}">
                <a16:creationId xmlns:a16="http://schemas.microsoft.com/office/drawing/2014/main" id="{0C01B799-037E-5298-BD37-DCF5A2A286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47099" y="5805264"/>
            <a:ext cx="388661" cy="3886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E78212-9E83-9687-CE8D-59A2941FA31B}"/>
              </a:ext>
            </a:extLst>
          </p:cNvPr>
          <p:cNvSpPr txBox="1"/>
          <p:nvPr/>
        </p:nvSpPr>
        <p:spPr>
          <a:xfrm>
            <a:off x="7531098" y="5888305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dirty="0"/>
              <a:t>Nariel_137</a:t>
            </a:r>
            <a:endParaRPr lang="en-CH" dirty="0"/>
          </a:p>
        </p:txBody>
      </p:sp>
      <p:pic>
        <p:nvPicPr>
          <p:cNvPr id="3" name="Graphic 2" descr="Camera with solid fill">
            <a:extLst>
              <a:ext uri="{FF2B5EF4-FFF2-40B4-BE49-F238E27FC236}">
                <a16:creationId xmlns:a16="http://schemas.microsoft.com/office/drawing/2014/main" id="{9AE1619C-81E9-D08D-E00D-E4511C6A07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04112" y="5848651"/>
            <a:ext cx="388661" cy="388661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F190CE94-8D72-D0BB-13A0-E6B3157D95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0230" y="2589951"/>
            <a:ext cx="1619058" cy="2280174"/>
          </a:xfrm>
          <a:prstGeom prst="rect">
            <a:avLst/>
          </a:prstGeom>
        </p:spPr>
      </p:pic>
      <p:pic>
        <p:nvPicPr>
          <p:cNvPr id="5" name="Picture 4" descr="A blue logo with text&#10;&#10;Description automatically generated">
            <a:extLst>
              <a:ext uri="{FF2B5EF4-FFF2-40B4-BE49-F238E27FC236}">
                <a16:creationId xmlns:a16="http://schemas.microsoft.com/office/drawing/2014/main" id="{FC0FA971-4BC5-2E7A-E35B-DFFE64FD30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6362" y="2676379"/>
            <a:ext cx="2755679" cy="23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2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FFF374-CBE6-5130-1F57-3AE0D2D0F1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A64012-3565-2027-B68B-34275F2F2E60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Picture 1" descr="A picture containing diagram, text, sketch, pattern&#10;&#10;Description automatically generated">
            <a:extLst>
              <a:ext uri="{FF2B5EF4-FFF2-40B4-BE49-F238E27FC236}">
                <a16:creationId xmlns:a16="http://schemas.microsoft.com/office/drawing/2014/main" id="{80DD68A7-20AA-2331-47E5-0DF995E13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8416" y="358996"/>
            <a:ext cx="4235168" cy="584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415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62501" y="-1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Why do we do this?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1902756" y="1684993"/>
            <a:ext cx="4769307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01. It is beneficial to </a:t>
            </a:r>
            <a:r>
              <a:rPr lang="en-GB" sz="2400" u="sng" dirty="0">
                <a:solidFill>
                  <a:schemeClr val="accent1"/>
                </a:solidFill>
              </a:rPr>
              <a:t>you</a:t>
            </a:r>
            <a:r>
              <a:rPr lang="en-GB" sz="2400" b="0" dirty="0">
                <a:solidFill>
                  <a:schemeClr val="accent1"/>
                </a:solidFill>
              </a:rPr>
              <a:t>, because: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56913A2-6A8A-DB02-B4E7-95CC247E9C20}"/>
              </a:ext>
            </a:extLst>
          </p:cNvPr>
          <p:cNvSpPr txBox="1">
            <a:spLocks/>
          </p:cNvSpPr>
          <p:nvPr/>
        </p:nvSpPr>
        <p:spPr>
          <a:xfrm>
            <a:off x="1893567" y="3548981"/>
            <a:ext cx="4778495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02. It is beneficial to </a:t>
            </a:r>
            <a:r>
              <a:rPr lang="en-GB" sz="2400" u="sng" dirty="0">
                <a:solidFill>
                  <a:schemeClr val="accent1"/>
                </a:solidFill>
              </a:rPr>
              <a:t>me</a:t>
            </a:r>
            <a:r>
              <a:rPr lang="en-GB" sz="2400" b="0" dirty="0">
                <a:solidFill>
                  <a:schemeClr val="accent1"/>
                </a:solidFill>
              </a:rPr>
              <a:t>, because: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30277A7-F027-A456-4936-DC2D5B1B6332}"/>
              </a:ext>
            </a:extLst>
          </p:cNvPr>
          <p:cNvSpPr txBox="1">
            <a:spLocks/>
          </p:cNvSpPr>
          <p:nvPr/>
        </p:nvSpPr>
        <p:spPr>
          <a:xfrm>
            <a:off x="4007768" y="2665941"/>
            <a:ext cx="6012532" cy="6346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n-GB" sz="2400" b="0" dirty="0">
                <a:solidFill>
                  <a:schemeClr val="accent1"/>
                </a:solidFill>
              </a:rPr>
              <a:t>it will help you organise your knowledge. 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3F85CE7-B01F-4F59-39BD-B9B8636CCA18}"/>
              </a:ext>
            </a:extLst>
          </p:cNvPr>
          <p:cNvSpPr txBox="1">
            <a:spLocks/>
          </p:cNvSpPr>
          <p:nvPr/>
        </p:nvSpPr>
        <p:spPr>
          <a:xfrm>
            <a:off x="4007768" y="4687540"/>
            <a:ext cx="6481290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n-GB" sz="2400" b="0" dirty="0">
                <a:solidFill>
                  <a:schemeClr val="accent1"/>
                </a:solidFill>
              </a:rPr>
              <a:t>I get a PhD! </a:t>
            </a:r>
            <a:r>
              <a:rPr lang="en-GB" sz="2400" b="0" dirty="0">
                <a:solidFill>
                  <a:schemeClr val="accent1"/>
                </a:solidFill>
                <a:sym typeface="Wingdings" pitchFamily="2" charset="2"/>
              </a:rPr>
              <a:t> </a:t>
            </a:r>
            <a:endParaRPr lang="en-GB" sz="2400" b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49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>
            <a:off x="7562501" y="-1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37233A-69C5-353C-14F0-FF3B87CDF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88303" y="-1351937"/>
            <a:ext cx="4603201" cy="630971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DD68997-FEFE-BE6A-03E3-066FD4777268}"/>
              </a:ext>
            </a:extLst>
          </p:cNvPr>
          <p:cNvSpPr txBox="1">
            <a:spLocks/>
          </p:cNvSpPr>
          <p:nvPr/>
        </p:nvSpPr>
        <p:spPr>
          <a:xfrm>
            <a:off x="1419328" y="570891"/>
            <a:ext cx="10080501" cy="549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E15E32"/>
                </a:solidFill>
              </a:rPr>
              <a:t>How to Construct a Concept Maps</a:t>
            </a:r>
          </a:p>
          <a:p>
            <a:pPr algn="ctr"/>
            <a:endParaRPr lang="en-GB" sz="2800" dirty="0">
              <a:solidFill>
                <a:schemeClr val="accent1"/>
              </a:solidFill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B5ABC-730C-180C-EAC3-4EE5EA7BB72C}"/>
              </a:ext>
            </a:extLst>
          </p:cNvPr>
          <p:cNvSpPr txBox="1">
            <a:spLocks/>
          </p:cNvSpPr>
          <p:nvPr/>
        </p:nvSpPr>
        <p:spPr>
          <a:xfrm>
            <a:off x="734702" y="170409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01. Focus Question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56913A2-6A8A-DB02-B4E7-95CC247E9C20}"/>
              </a:ext>
            </a:extLst>
          </p:cNvPr>
          <p:cNvSpPr txBox="1">
            <a:spLocks/>
          </p:cNvSpPr>
          <p:nvPr/>
        </p:nvSpPr>
        <p:spPr>
          <a:xfrm>
            <a:off x="734702" y="3713751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02. Stop and think!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accent1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30277A7-F027-A456-4936-DC2D5B1B6332}"/>
              </a:ext>
            </a:extLst>
          </p:cNvPr>
          <p:cNvSpPr txBox="1">
            <a:spLocks/>
          </p:cNvSpPr>
          <p:nvPr/>
        </p:nvSpPr>
        <p:spPr>
          <a:xfrm>
            <a:off x="2783918" y="2689392"/>
            <a:ext cx="5257154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What do you know about Hogwarts?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3F85CE7-B01F-4F59-39BD-B9B8636CCA18}"/>
              </a:ext>
            </a:extLst>
          </p:cNvPr>
          <p:cNvSpPr txBox="1">
            <a:spLocks/>
          </p:cNvSpPr>
          <p:nvPr/>
        </p:nvSpPr>
        <p:spPr>
          <a:xfrm>
            <a:off x="2783918" y="4738110"/>
            <a:ext cx="6481290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>
                <a:solidFill>
                  <a:schemeClr val="accent1"/>
                </a:solidFill>
              </a:rPr>
              <a:t>Chose a starting concept and 2-5 key concepts</a:t>
            </a:r>
          </a:p>
        </p:txBody>
      </p: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49EB8007-C803-5B32-52AF-A0D65232E84F}"/>
              </a:ext>
            </a:extLst>
          </p:cNvPr>
          <p:cNvCxnSpPr/>
          <p:nvPr/>
        </p:nvCxnSpPr>
        <p:spPr>
          <a:xfrm>
            <a:off x="1887997" y="2155325"/>
            <a:ext cx="832415" cy="721013"/>
          </a:xfrm>
          <a:prstGeom prst="curvedConnector3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DC9C614D-8673-CC1C-5762-236C09E81803}"/>
              </a:ext>
            </a:extLst>
          </p:cNvPr>
          <p:cNvCxnSpPr/>
          <p:nvPr/>
        </p:nvCxnSpPr>
        <p:spPr>
          <a:xfrm>
            <a:off x="1887997" y="4116787"/>
            <a:ext cx="832415" cy="721013"/>
          </a:xfrm>
          <a:prstGeom prst="curvedConnector3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23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E5ACB9-F284-ED80-77DC-F57DF47228CF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E219DF-156B-B4F7-D7AB-551F38CE84EF}"/>
              </a:ext>
            </a:extLst>
          </p:cNvPr>
          <p:cNvSpPr/>
          <p:nvPr/>
        </p:nvSpPr>
        <p:spPr>
          <a:xfrm>
            <a:off x="-13868" y="525937"/>
            <a:ext cx="59046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E4B4A-3FCC-DEA5-B3FD-EC3E8DB3EBE0}"/>
              </a:ext>
            </a:extLst>
          </p:cNvPr>
          <p:cNvSpPr/>
          <p:nvPr/>
        </p:nvSpPr>
        <p:spPr>
          <a:xfrm>
            <a:off x="-13868" y="291203"/>
            <a:ext cx="59046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7342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3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solidFill>
              <a:srgbClr val="93ECF3"/>
            </a:solidFill>
            <a:headEnd w="med" len="med"/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solidFill>
              <a:srgbClr val="93ECF3"/>
            </a:solidFill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4EF12D-84B7-EFAA-AB4D-4E24880394CC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</a:t>
            </a:r>
          </a:p>
        </p:txBody>
      </p:sp>
    </p:spTree>
    <p:extLst>
      <p:ext uri="{BB962C8B-B14F-4D97-AF65-F5344CB8AC3E}">
        <p14:creationId xmlns:p14="http://schemas.microsoft.com/office/powerpoint/2010/main" val="337581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887A5F-B02F-435A-D1D2-68CC7219F1F1}"/>
              </a:ext>
            </a:extLst>
          </p:cNvPr>
          <p:cNvSpPr txBox="1"/>
          <p:nvPr/>
        </p:nvSpPr>
        <p:spPr>
          <a:xfrm>
            <a:off x="3828211" y="1742612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EAB841-F2BD-9502-080D-8D3CA64253D5}"/>
              </a:ext>
            </a:extLst>
          </p:cNvPr>
          <p:cNvSpPr txBox="1"/>
          <p:nvPr/>
        </p:nvSpPr>
        <p:spPr>
          <a:xfrm>
            <a:off x="7218850" y="1780213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BFC7D4-6272-CD83-5F19-0935D65AAE5D}"/>
              </a:ext>
            </a:extLst>
          </p:cNvPr>
          <p:cNvSpPr txBox="1"/>
          <p:nvPr/>
        </p:nvSpPr>
        <p:spPr>
          <a:xfrm>
            <a:off x="3197982" y="3753396"/>
            <a:ext cx="57960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800" b="1" dirty="0"/>
              <a:t>VERY</a:t>
            </a:r>
            <a:r>
              <a:rPr lang="en-CH" sz="4800" dirty="0"/>
              <a:t> </a:t>
            </a:r>
            <a:r>
              <a:rPr lang="en-CH" sz="4800" b="1" dirty="0"/>
              <a:t>IMPORTANT</a:t>
            </a:r>
            <a:r>
              <a:rPr lang="en-CH" sz="4800" dirty="0"/>
              <a:t>!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949329-A147-3E3C-24A9-03E73FBDCB02}"/>
              </a:ext>
            </a:extLst>
          </p:cNvPr>
          <p:cNvSpPr/>
          <p:nvPr/>
        </p:nvSpPr>
        <p:spPr>
          <a:xfrm>
            <a:off x="3314691" y="1450903"/>
            <a:ext cx="1399626" cy="114644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EF93B7-8FA0-44E3-EA82-07830AD9CE16}"/>
              </a:ext>
            </a:extLst>
          </p:cNvPr>
          <p:cNvSpPr/>
          <p:nvPr/>
        </p:nvSpPr>
        <p:spPr>
          <a:xfrm>
            <a:off x="6652348" y="1307889"/>
            <a:ext cx="2031618" cy="114644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E04190-A5B8-0640-ADD4-40280FD8E3B2}"/>
              </a:ext>
            </a:extLst>
          </p:cNvPr>
          <p:cNvCxnSpPr/>
          <p:nvPr/>
        </p:nvCxnSpPr>
        <p:spPr>
          <a:xfrm flipV="1">
            <a:off x="6652348" y="2597346"/>
            <a:ext cx="566502" cy="1156050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D618A9-CB92-793F-27AE-D073EB5E7087}"/>
              </a:ext>
            </a:extLst>
          </p:cNvPr>
          <p:cNvCxnSpPr>
            <a:cxnSpLocks/>
          </p:cNvCxnSpPr>
          <p:nvPr/>
        </p:nvCxnSpPr>
        <p:spPr>
          <a:xfrm flipH="1" flipV="1">
            <a:off x="4466332" y="2782904"/>
            <a:ext cx="650498" cy="970492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5BA7FB5-5BAB-29B8-BAF2-49F0517A85E1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 and LINKING WORDS !!!</a:t>
            </a:r>
          </a:p>
        </p:txBody>
      </p:sp>
    </p:spTree>
    <p:extLst>
      <p:ext uri="{BB962C8B-B14F-4D97-AF65-F5344CB8AC3E}">
        <p14:creationId xmlns:p14="http://schemas.microsoft.com/office/powerpoint/2010/main" val="33037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CEB29D-5226-99FF-2774-5051BC122F2D}"/>
              </a:ext>
            </a:extLst>
          </p:cNvPr>
          <p:cNvCxnSpPr>
            <a:cxnSpLocks/>
          </p:cNvCxnSpPr>
          <p:nvPr/>
        </p:nvCxnSpPr>
        <p:spPr>
          <a:xfrm>
            <a:off x="10364196" y="3594938"/>
            <a:ext cx="42658" cy="142747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8DFED3-B50C-2F26-FC19-2D1B1DEB5146}"/>
              </a:ext>
            </a:extLst>
          </p:cNvPr>
          <p:cNvCxnSpPr>
            <a:cxnSpLocks/>
          </p:cNvCxnSpPr>
          <p:nvPr/>
        </p:nvCxnSpPr>
        <p:spPr>
          <a:xfrm>
            <a:off x="9654793" y="1631496"/>
            <a:ext cx="637338" cy="148244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A74FFE-3B6B-CCEA-B923-C6DAA5CDDD9D}"/>
              </a:ext>
            </a:extLst>
          </p:cNvPr>
          <p:cNvCxnSpPr>
            <a:cxnSpLocks/>
          </p:cNvCxnSpPr>
          <p:nvPr/>
        </p:nvCxnSpPr>
        <p:spPr>
          <a:xfrm flipV="1">
            <a:off x="2316903" y="5353012"/>
            <a:ext cx="1725068" cy="51609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CE3D41C-0899-A37B-E596-C752D862FD1D}"/>
              </a:ext>
            </a:extLst>
          </p:cNvPr>
          <p:cNvCxnSpPr>
            <a:cxnSpLocks/>
          </p:cNvCxnSpPr>
          <p:nvPr/>
        </p:nvCxnSpPr>
        <p:spPr>
          <a:xfrm>
            <a:off x="1122108" y="3145461"/>
            <a:ext cx="0" cy="72547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B42885-EF78-C601-7AE3-BC8152A4856C}"/>
              </a:ext>
            </a:extLst>
          </p:cNvPr>
          <p:cNvSpPr txBox="1"/>
          <p:nvPr/>
        </p:nvSpPr>
        <p:spPr>
          <a:xfrm>
            <a:off x="4389988" y="3158852"/>
            <a:ext cx="21352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Four houses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0CC79F-268F-251F-3BBC-217D11C22646}"/>
              </a:ext>
            </a:extLst>
          </p:cNvPr>
          <p:cNvSpPr txBox="1"/>
          <p:nvPr/>
        </p:nvSpPr>
        <p:spPr>
          <a:xfrm>
            <a:off x="5591801" y="4581128"/>
            <a:ext cx="18771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Ravenclaw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E4886E-4796-A337-B4A8-B7381BD8C256}"/>
              </a:ext>
            </a:extLst>
          </p:cNvPr>
          <p:cNvSpPr txBox="1"/>
          <p:nvPr/>
        </p:nvSpPr>
        <p:spPr>
          <a:xfrm>
            <a:off x="6979383" y="3336551"/>
            <a:ext cx="168103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Gryffindor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685D0C-EFE2-E1E3-56E8-03C2A6CE1A25}"/>
              </a:ext>
            </a:extLst>
          </p:cNvPr>
          <p:cNvSpPr txBox="1"/>
          <p:nvPr/>
        </p:nvSpPr>
        <p:spPr>
          <a:xfrm>
            <a:off x="6722490" y="4025304"/>
            <a:ext cx="163083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Hufflepuff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6290C9-594F-24A5-222D-E3719D3D5ED9}"/>
              </a:ext>
            </a:extLst>
          </p:cNvPr>
          <p:cNvSpPr txBox="1"/>
          <p:nvPr/>
        </p:nvSpPr>
        <p:spPr>
          <a:xfrm>
            <a:off x="4088799" y="4934224"/>
            <a:ext cx="149399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Slytherin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DF49B4-00FF-59D0-F7D9-E3B12BE24F10}"/>
              </a:ext>
            </a:extLst>
          </p:cNvPr>
          <p:cNvCxnSpPr>
            <a:cxnSpLocks/>
          </p:cNvCxnSpPr>
          <p:nvPr/>
        </p:nvCxnSpPr>
        <p:spPr>
          <a:xfrm>
            <a:off x="5555721" y="2348305"/>
            <a:ext cx="0" cy="8941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E4C97-49D6-FD72-A585-566358AE4D0D}"/>
              </a:ext>
            </a:extLst>
          </p:cNvPr>
          <p:cNvCxnSpPr>
            <a:cxnSpLocks/>
          </p:cNvCxnSpPr>
          <p:nvPr/>
        </p:nvCxnSpPr>
        <p:spPr>
          <a:xfrm>
            <a:off x="1106864" y="1759473"/>
            <a:ext cx="15244" cy="925738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EB38E34-2D0F-52CC-154F-FB092F491625}"/>
              </a:ext>
            </a:extLst>
          </p:cNvPr>
          <p:cNvCxnSpPr>
            <a:cxnSpLocks/>
          </p:cNvCxnSpPr>
          <p:nvPr/>
        </p:nvCxnSpPr>
        <p:spPr>
          <a:xfrm>
            <a:off x="3421813" y="1482073"/>
            <a:ext cx="5108266" cy="46214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9179F7-6800-F23B-F362-9D3AB4E6C45D}"/>
              </a:ext>
            </a:extLst>
          </p:cNvPr>
          <p:cNvCxnSpPr>
            <a:cxnSpLocks/>
          </p:cNvCxnSpPr>
          <p:nvPr/>
        </p:nvCxnSpPr>
        <p:spPr>
          <a:xfrm flipH="1" flipV="1">
            <a:off x="3083514" y="4352485"/>
            <a:ext cx="1005285" cy="581739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1D854B-1D48-C609-60A4-46892BFDC3C5}"/>
              </a:ext>
            </a:extLst>
          </p:cNvPr>
          <p:cNvCxnSpPr>
            <a:cxnSpLocks/>
          </p:cNvCxnSpPr>
          <p:nvPr/>
        </p:nvCxnSpPr>
        <p:spPr>
          <a:xfrm flipH="1">
            <a:off x="6519576" y="1675898"/>
            <a:ext cx="2404821" cy="1634211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887A5F-B02F-435A-D1D2-68CC7219F1F1}"/>
              </a:ext>
            </a:extLst>
          </p:cNvPr>
          <p:cNvSpPr txBox="1"/>
          <p:nvPr/>
        </p:nvSpPr>
        <p:spPr>
          <a:xfrm>
            <a:off x="3828211" y="1742612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8E387B-68B2-7EDD-9494-A27E17C08DCE}"/>
              </a:ext>
            </a:extLst>
          </p:cNvPr>
          <p:cNvSpPr txBox="1"/>
          <p:nvPr/>
        </p:nvSpPr>
        <p:spPr>
          <a:xfrm>
            <a:off x="5296761" y="2627067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EAB841-F2BD-9502-080D-8D3CA64253D5}"/>
              </a:ext>
            </a:extLst>
          </p:cNvPr>
          <p:cNvSpPr txBox="1"/>
          <p:nvPr/>
        </p:nvSpPr>
        <p:spPr>
          <a:xfrm>
            <a:off x="7218850" y="1780213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CE903C-2400-A57B-FBD9-C41DB9DF7512}"/>
              </a:ext>
            </a:extLst>
          </p:cNvPr>
          <p:cNvSpPr txBox="1"/>
          <p:nvPr/>
        </p:nvSpPr>
        <p:spPr>
          <a:xfrm>
            <a:off x="7294777" y="2304139"/>
            <a:ext cx="128240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alpha val="48525"/>
                  </a:schemeClr>
                </a:solidFill>
              </a:rPr>
              <a:t>a</a:t>
            </a:r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re sorted 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0B1FF7-D8A6-6E18-FD0F-E02E98CCC369}"/>
              </a:ext>
            </a:extLst>
          </p:cNvPr>
          <p:cNvSpPr txBox="1"/>
          <p:nvPr/>
        </p:nvSpPr>
        <p:spPr>
          <a:xfrm>
            <a:off x="3230040" y="4552838"/>
            <a:ext cx="8976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created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0C8080-5565-622F-0216-621AFF8C6C51}"/>
              </a:ext>
            </a:extLst>
          </p:cNvPr>
          <p:cNvSpPr txBox="1"/>
          <p:nvPr/>
        </p:nvSpPr>
        <p:spPr>
          <a:xfrm>
            <a:off x="2729903" y="5455332"/>
            <a:ext cx="100027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heir of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5D6C0A-873B-F5B5-92B6-CEFE9D43626B}"/>
              </a:ext>
            </a:extLst>
          </p:cNvPr>
          <p:cNvCxnSpPr>
            <a:cxnSpLocks/>
          </p:cNvCxnSpPr>
          <p:nvPr/>
        </p:nvCxnSpPr>
        <p:spPr>
          <a:xfrm>
            <a:off x="1128189" y="4397294"/>
            <a:ext cx="0" cy="120247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8A58FEF-4C5A-EC8D-4787-539F69595D2A}"/>
              </a:ext>
            </a:extLst>
          </p:cNvPr>
          <p:cNvSpPr txBox="1"/>
          <p:nvPr/>
        </p:nvSpPr>
        <p:spPr>
          <a:xfrm>
            <a:off x="452839" y="4745415"/>
            <a:ext cx="161582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was opened by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686D39-F6A6-71E2-3D1F-6ED7826021B7}"/>
              </a:ext>
            </a:extLst>
          </p:cNvPr>
          <p:cNvSpPr txBox="1"/>
          <p:nvPr/>
        </p:nvSpPr>
        <p:spPr>
          <a:xfrm>
            <a:off x="5315996" y="3878932"/>
            <a:ext cx="46166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are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E2DEDD-0B3E-C008-AE1B-BB9E51AB55A1}"/>
              </a:ext>
            </a:extLst>
          </p:cNvPr>
          <p:cNvCxnSpPr>
            <a:cxnSpLocks/>
          </p:cNvCxnSpPr>
          <p:nvPr/>
        </p:nvCxnSpPr>
        <p:spPr>
          <a:xfrm flipH="1">
            <a:off x="4809023" y="4162485"/>
            <a:ext cx="589941" cy="838955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2F7752A-7BDB-CD39-FFAA-04A3E62DE228}"/>
              </a:ext>
            </a:extLst>
          </p:cNvPr>
          <p:cNvSpPr txBox="1"/>
          <p:nvPr/>
        </p:nvSpPr>
        <p:spPr>
          <a:xfrm>
            <a:off x="9634736" y="2182017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attend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55D163-A8FB-2CBE-1437-C76D048530C6}"/>
              </a:ext>
            </a:extLst>
          </p:cNvPr>
          <p:cNvSpPr txBox="1"/>
          <p:nvPr/>
        </p:nvSpPr>
        <p:spPr>
          <a:xfrm>
            <a:off x="5558450" y="1354497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943E471-6E29-541F-3CB5-92B9D53C5338}"/>
              </a:ext>
            </a:extLst>
          </p:cNvPr>
          <p:cNvCxnSpPr>
            <a:cxnSpLocks/>
          </p:cNvCxnSpPr>
          <p:nvPr/>
        </p:nvCxnSpPr>
        <p:spPr>
          <a:xfrm>
            <a:off x="5556136" y="4162297"/>
            <a:ext cx="316096" cy="469064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4FB70F-1B66-ABB4-A029-0C602215C412}"/>
              </a:ext>
            </a:extLst>
          </p:cNvPr>
          <p:cNvCxnSpPr>
            <a:cxnSpLocks/>
          </p:cNvCxnSpPr>
          <p:nvPr/>
        </p:nvCxnSpPr>
        <p:spPr>
          <a:xfrm>
            <a:off x="5695021" y="4122976"/>
            <a:ext cx="899968" cy="147107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EBB978B-562F-95F8-D037-3A99E10185AC}"/>
              </a:ext>
            </a:extLst>
          </p:cNvPr>
          <p:cNvCxnSpPr>
            <a:cxnSpLocks/>
          </p:cNvCxnSpPr>
          <p:nvPr/>
        </p:nvCxnSpPr>
        <p:spPr>
          <a:xfrm flipV="1">
            <a:off x="5811660" y="3684723"/>
            <a:ext cx="1078392" cy="326945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5C3C9E5-1BCD-C61F-7855-E941FD2F91F7}"/>
              </a:ext>
            </a:extLst>
          </p:cNvPr>
          <p:cNvSpPr txBox="1"/>
          <p:nvPr/>
        </p:nvSpPr>
        <p:spPr>
          <a:xfrm>
            <a:off x="542607" y="2019611"/>
            <a:ext cx="11285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many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098FF1-0BB3-A58F-6E0F-1C55F1899E7E}"/>
              </a:ext>
            </a:extLst>
          </p:cNvPr>
          <p:cNvSpPr txBox="1"/>
          <p:nvPr/>
        </p:nvSpPr>
        <p:spPr>
          <a:xfrm>
            <a:off x="196765" y="2559656"/>
            <a:ext cx="2434962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Secret Rooms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A2215B-F134-9878-1B28-0E9EFDBD34AD}"/>
              </a:ext>
            </a:extLst>
          </p:cNvPr>
          <p:cNvSpPr txBox="1"/>
          <p:nvPr/>
        </p:nvSpPr>
        <p:spPr>
          <a:xfrm>
            <a:off x="156930" y="3809181"/>
            <a:ext cx="3417602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Chamber of Secrets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84CEED3-CCFB-91F9-5EDE-3624205AC2BE}"/>
              </a:ext>
            </a:extLst>
          </p:cNvPr>
          <p:cNvCxnSpPr>
            <a:cxnSpLocks/>
          </p:cNvCxnSpPr>
          <p:nvPr/>
        </p:nvCxnSpPr>
        <p:spPr>
          <a:xfrm>
            <a:off x="5555721" y="3590900"/>
            <a:ext cx="0" cy="308960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F588583-E9A3-43C4-ED6B-842C805A34F6}"/>
              </a:ext>
            </a:extLst>
          </p:cNvPr>
          <p:cNvSpPr txBox="1"/>
          <p:nvPr/>
        </p:nvSpPr>
        <p:spPr>
          <a:xfrm>
            <a:off x="9580198" y="3108932"/>
            <a:ext cx="136575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Classes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5ECAC7D-BD97-EFEB-89B5-47B8DB880176}"/>
              </a:ext>
            </a:extLst>
          </p:cNvPr>
          <p:cNvCxnSpPr>
            <a:cxnSpLocks/>
          </p:cNvCxnSpPr>
          <p:nvPr/>
        </p:nvCxnSpPr>
        <p:spPr>
          <a:xfrm>
            <a:off x="10851207" y="3573899"/>
            <a:ext cx="310773" cy="580469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FF0499C-41FA-A6AF-E35A-D8EB249B3F86}"/>
              </a:ext>
            </a:extLst>
          </p:cNvPr>
          <p:cNvSpPr txBox="1"/>
          <p:nvPr/>
        </p:nvSpPr>
        <p:spPr>
          <a:xfrm>
            <a:off x="10776520" y="3673941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71585F-C5BE-B3DB-312B-A9FEFEA5FB64}"/>
              </a:ext>
            </a:extLst>
          </p:cNvPr>
          <p:cNvSpPr txBox="1"/>
          <p:nvPr/>
        </p:nvSpPr>
        <p:spPr>
          <a:xfrm>
            <a:off x="8602811" y="4400529"/>
            <a:ext cx="12808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Potions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8CEC8A-6508-44A9-2202-5F43125F60E3}"/>
              </a:ext>
            </a:extLst>
          </p:cNvPr>
          <p:cNvSpPr txBox="1"/>
          <p:nvPr/>
        </p:nvSpPr>
        <p:spPr>
          <a:xfrm>
            <a:off x="9259275" y="5005221"/>
            <a:ext cx="25473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Transfiguration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C5C856-BD41-D1C7-4655-3D5742774F53}"/>
              </a:ext>
            </a:extLst>
          </p:cNvPr>
          <p:cNvSpPr txBox="1"/>
          <p:nvPr/>
        </p:nvSpPr>
        <p:spPr>
          <a:xfrm>
            <a:off x="10833048" y="4139856"/>
            <a:ext cx="102431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Flying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054DEA1-A3D2-B155-5E99-CDC5E4D2EFFC}"/>
              </a:ext>
            </a:extLst>
          </p:cNvPr>
          <p:cNvSpPr txBox="1"/>
          <p:nvPr/>
        </p:nvSpPr>
        <p:spPr>
          <a:xfrm>
            <a:off x="10148172" y="4166964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60D0410-4C7D-E786-500E-CE54E8706641}"/>
              </a:ext>
            </a:extLst>
          </p:cNvPr>
          <p:cNvSpPr txBox="1"/>
          <p:nvPr/>
        </p:nvSpPr>
        <p:spPr>
          <a:xfrm>
            <a:off x="887628" y="3296596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C48516F-8B0B-2557-EC06-D06E99B72651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9243211" y="3508197"/>
            <a:ext cx="581786" cy="89233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07D581C-2DA8-FE0C-3780-5929B96E3922}"/>
              </a:ext>
            </a:extLst>
          </p:cNvPr>
          <p:cNvSpPr txBox="1"/>
          <p:nvPr/>
        </p:nvSpPr>
        <p:spPr>
          <a:xfrm>
            <a:off x="9243211" y="3839032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BD32FB4F-4CC1-FBEA-451B-235BE8AC8BD3}"/>
              </a:ext>
            </a:extLst>
          </p:cNvPr>
          <p:cNvSpPr/>
          <p:nvPr/>
        </p:nvSpPr>
        <p:spPr>
          <a:xfrm>
            <a:off x="3366053" y="1124744"/>
            <a:ext cx="5108266" cy="279512"/>
          </a:xfrm>
          <a:custGeom>
            <a:avLst/>
            <a:gdLst>
              <a:gd name="connsiteX0" fmla="*/ 5367131 w 5367131"/>
              <a:gd name="connsiteY0" fmla="*/ 822173 h 928191"/>
              <a:gd name="connsiteX1" fmla="*/ 2888974 w 5367131"/>
              <a:gd name="connsiteY1" fmla="*/ 539 h 928191"/>
              <a:gd name="connsiteX2" fmla="*/ 0 w 5367131"/>
              <a:gd name="connsiteY2" fmla="*/ 928191 h 92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67131" h="928191">
                <a:moveTo>
                  <a:pt x="5367131" y="822173"/>
                </a:moveTo>
                <a:cubicBezTo>
                  <a:pt x="4575313" y="402521"/>
                  <a:pt x="3783496" y="-17131"/>
                  <a:pt x="2888974" y="539"/>
                </a:cubicBezTo>
                <a:cubicBezTo>
                  <a:pt x="1994452" y="18209"/>
                  <a:pt x="997226" y="473200"/>
                  <a:pt x="0" y="928191"/>
                </a:cubicBezTo>
              </a:path>
            </a:pathLst>
          </a:custGeom>
          <a:noFill/>
          <a:ln w="31750">
            <a:solidFill>
              <a:srgbClr val="BEBECB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8B7C708-BE29-C27C-D58F-7F1A2899978A}"/>
              </a:ext>
            </a:extLst>
          </p:cNvPr>
          <p:cNvSpPr txBox="1"/>
          <p:nvPr/>
        </p:nvSpPr>
        <p:spPr>
          <a:xfrm>
            <a:off x="5664959" y="952716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attend </a:t>
            </a:r>
          </a:p>
        </p:txBody>
      </p:sp>
      <p:cxnSp>
        <p:nvCxnSpPr>
          <p:cNvPr id="61" name="Curved Connector 60">
            <a:extLst>
              <a:ext uri="{FF2B5EF4-FFF2-40B4-BE49-F238E27FC236}">
                <a16:creationId xmlns:a16="http://schemas.microsoft.com/office/drawing/2014/main" id="{D0CE671C-FE2E-BD72-22EA-7A3987C82AA0}"/>
              </a:ext>
            </a:extLst>
          </p:cNvPr>
          <p:cNvCxnSpPr>
            <a:cxnSpLocks/>
          </p:cNvCxnSpPr>
          <p:nvPr/>
        </p:nvCxnSpPr>
        <p:spPr>
          <a:xfrm flipV="1">
            <a:off x="2135560" y="1612169"/>
            <a:ext cx="7302166" cy="4409119"/>
          </a:xfrm>
          <a:prstGeom prst="curvedConnector3">
            <a:avLst>
              <a:gd name="adj1" fmla="val 92467"/>
            </a:avLst>
          </a:prstGeom>
          <a:ln w="31750">
            <a:solidFill>
              <a:srgbClr val="BEBECB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C5426A5-5093-4820-5C86-66D4A695D548}"/>
              </a:ext>
            </a:extLst>
          </p:cNvPr>
          <p:cNvSpPr txBox="1"/>
          <p:nvPr/>
        </p:nvSpPr>
        <p:spPr>
          <a:xfrm>
            <a:off x="4964066" y="5615345"/>
            <a:ext cx="730969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was 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7F909B-A39E-6EBB-6480-B02DC20D327E}"/>
              </a:ext>
            </a:extLst>
          </p:cNvPr>
          <p:cNvSpPr txBox="1"/>
          <p:nvPr/>
        </p:nvSpPr>
        <p:spPr>
          <a:xfrm>
            <a:off x="-13868" y="-14178"/>
            <a:ext cx="5258200" cy="1077218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 and LINKING WORDS !!!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Expand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B4CFCD-B33F-3E06-1E67-D9E8B6667672}"/>
              </a:ext>
            </a:extLst>
          </p:cNvPr>
          <p:cNvSpPr txBox="1"/>
          <p:nvPr/>
        </p:nvSpPr>
        <p:spPr>
          <a:xfrm>
            <a:off x="6587631" y="152752"/>
            <a:ext cx="5796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b="1" dirty="0">
                <a:highlight>
                  <a:srgbClr val="93ECF3"/>
                </a:highlight>
              </a:rPr>
              <a:t>  SECRET TIP !!!   </a:t>
            </a:r>
            <a:endParaRPr lang="en-CH" sz="3600" dirty="0">
              <a:highlight>
                <a:srgbClr val="93ECF3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736A7-0F42-5E3A-0668-2932D7E53F8F}"/>
              </a:ext>
            </a:extLst>
          </p:cNvPr>
          <p:cNvSpPr txBox="1"/>
          <p:nvPr/>
        </p:nvSpPr>
        <p:spPr>
          <a:xfrm>
            <a:off x="183588" y="5683652"/>
            <a:ext cx="1729256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Voldemort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2F050-54D6-D463-9E7B-CA0575527E67}"/>
              </a:ext>
            </a:extLst>
          </p:cNvPr>
          <p:cNvSpPr txBox="1"/>
          <p:nvPr/>
        </p:nvSpPr>
        <p:spPr>
          <a:xfrm>
            <a:off x="5442369" y="5591725"/>
            <a:ext cx="5796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b="1" dirty="0">
                <a:highlight>
                  <a:srgbClr val="93ECF3"/>
                </a:highlight>
              </a:rPr>
              <a:t>  USE EXAMPLES !!! </a:t>
            </a:r>
            <a:endParaRPr lang="en-CH" sz="3600" dirty="0">
              <a:highlight>
                <a:srgbClr val="93ECF3"/>
              </a:highlight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183A32-C18E-1ADB-D018-F586549A984A}"/>
              </a:ext>
            </a:extLst>
          </p:cNvPr>
          <p:cNvSpPr txBox="1"/>
          <p:nvPr/>
        </p:nvSpPr>
        <p:spPr>
          <a:xfrm>
            <a:off x="1122108" y="738181"/>
            <a:ext cx="27186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800" dirty="0">
                <a:solidFill>
                  <a:schemeClr val="bg1"/>
                </a:solidFill>
              </a:rPr>
              <a:t>… and expand some more</a:t>
            </a:r>
            <a:endParaRPr lang="en-CH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74EE8B4-1FBA-7092-039C-D8BC16442C1A}"/>
              </a:ext>
            </a:extLst>
          </p:cNvPr>
          <p:cNvSpPr/>
          <p:nvPr/>
        </p:nvSpPr>
        <p:spPr>
          <a:xfrm>
            <a:off x="-38611" y="788634"/>
            <a:ext cx="5340676" cy="294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8778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4" grpId="0" animBg="1"/>
      <p:bldP spid="45" grpId="0"/>
      <p:bldP spid="46" grpId="0"/>
      <p:bldP spid="49" grpId="0"/>
      <p:bldP spid="51" grpId="0" animBg="1"/>
      <p:bldP spid="52" grpId="0"/>
      <p:bldP spid="53" grpId="0"/>
      <p:bldP spid="54" grpId="0"/>
      <p:bldP spid="55" grpId="0" animBg="1"/>
      <p:bldP spid="56" grpId="0" animBg="1"/>
      <p:bldP spid="58" grpId="0" animBg="1"/>
      <p:bldP spid="59" grpId="0" animBg="1"/>
      <p:bldP spid="60" grpId="0" animBg="1"/>
      <p:bldP spid="62" grpId="0" animBg="1"/>
      <p:bldP spid="65" grpId="0"/>
      <p:bldP spid="7" grpId="0"/>
      <p:bldP spid="8" grpId="0"/>
      <p:bldP spid="48" grpId="0"/>
      <p:bldP spid="6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1179</TotalTime>
  <Words>964</Words>
  <Application>Microsoft Macintosh PowerPoint</Application>
  <PresentationFormat>Widescreen</PresentationFormat>
  <Paragraphs>228</Paragraphs>
  <Slides>24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Lato</vt:lpstr>
      <vt:lpstr>Wingdings</vt:lpstr>
      <vt:lpstr>Office Theme</vt:lpstr>
      <vt:lpstr>Concept Maps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would you like your students to know about Particle Physics and CERN?</vt:lpstr>
      <vt:lpstr>PowerPoint Presentation</vt:lpstr>
      <vt:lpstr>PowerPoint Presentation</vt:lpstr>
      <vt:lpstr>PowerPoint Presentation</vt:lpstr>
      <vt:lpstr>Thank you for your participation!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Maps as Assessment Tools in STEM Education</dc:title>
  <dc:creator>Milena Vujanovic</dc:creator>
  <cp:lastModifiedBy>Milena Vujanovic</cp:lastModifiedBy>
  <cp:revision>16</cp:revision>
  <cp:lastPrinted>2020-01-30T13:49:18Z</cp:lastPrinted>
  <dcterms:created xsi:type="dcterms:W3CDTF">2024-06-10T14:51:29Z</dcterms:created>
  <dcterms:modified xsi:type="dcterms:W3CDTF">2024-08-04T18:17:04Z</dcterms:modified>
</cp:coreProperties>
</file>