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6" r:id="rId4"/>
  </p:sldMasterIdLst>
  <p:notesMasterIdLst>
    <p:notesMasterId r:id="rId16"/>
  </p:notesMasterIdLst>
  <p:sldIdLst>
    <p:sldId id="260" r:id="rId5"/>
    <p:sldId id="266" r:id="rId6"/>
    <p:sldId id="477" r:id="rId7"/>
    <p:sldId id="468" r:id="rId8"/>
    <p:sldId id="484" r:id="rId9"/>
    <p:sldId id="314" r:id="rId10"/>
    <p:sldId id="479" r:id="rId11"/>
    <p:sldId id="481" r:id="rId12"/>
    <p:sldId id="482" r:id="rId13"/>
    <p:sldId id="480" r:id="rId14"/>
    <p:sldId id="485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6" userDrawn="1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9C"/>
    <a:srgbClr val="FFFFFF"/>
    <a:srgbClr val="000000"/>
    <a:srgbClr val="EDEBE5"/>
    <a:srgbClr val="0055A6"/>
    <a:srgbClr val="AEBDE1"/>
    <a:srgbClr val="94A7D5"/>
    <a:srgbClr val="185DAB"/>
    <a:srgbClr val="5E7DBE"/>
    <a:srgbClr val="D3E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82524" autoAdjust="0"/>
  </p:normalViewPr>
  <p:slideViewPr>
    <p:cSldViewPr snapToGrid="0" snapToObjects="1">
      <p:cViewPr varScale="1">
        <p:scale>
          <a:sx n="64" d="100"/>
          <a:sy n="64" d="100"/>
        </p:scale>
        <p:origin x="1452" y="48"/>
      </p:cViewPr>
      <p:guideLst>
        <p:guide orient="horz" pos="1756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7EA63-B463-4F0E-BDB8-950D0D9E6C4B}" type="datetimeFigureOut">
              <a:rPr lang="en-GB" smtClean="0"/>
              <a:t>12/08/2024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9E83D-9F90-495C-B504-02EA190B1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65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, </a:t>
            </a:r>
            <a:r>
              <a:rPr lang="de-DE" dirty="0" err="1"/>
              <a:t>food</a:t>
            </a:r>
            <a:r>
              <a:rPr lang="de-DE" dirty="0"/>
              <a:t> </a:t>
            </a:r>
            <a:r>
              <a:rPr lang="de-DE" dirty="0" err="1"/>
              <a:t>sterialisation</a:t>
            </a:r>
            <a:endParaRPr lang="de-DE" dirty="0"/>
          </a:p>
          <a:p>
            <a:endParaRPr lang="de-DE" dirty="0"/>
          </a:p>
          <a:p>
            <a:r>
              <a:rPr lang="de-DE" dirty="0"/>
              <a:t>Quiz </a:t>
            </a:r>
            <a:r>
              <a:rPr lang="de-DE" dirty="0" err="1"/>
              <a:t>slide</a:t>
            </a:r>
            <a:r>
              <a:rPr lang="de-DE" dirty="0"/>
              <a:t>: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else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do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r>
              <a:rPr lang="de-DE" dirty="0"/>
              <a:t>? Cut </a:t>
            </a:r>
            <a:r>
              <a:rPr lang="de-DE" dirty="0" err="1"/>
              <a:t>things</a:t>
            </a:r>
            <a:r>
              <a:rPr lang="de-DE" dirty="0"/>
              <a:t>, </a:t>
            </a:r>
            <a:r>
              <a:rPr lang="de-DE" dirty="0" err="1"/>
              <a:t>produce</a:t>
            </a:r>
            <a:r>
              <a:rPr lang="de-DE" dirty="0"/>
              <a:t> solar </a:t>
            </a:r>
            <a:r>
              <a:rPr lang="de-DE" dirty="0" err="1"/>
              <a:t>cells</a:t>
            </a:r>
            <a:r>
              <a:rPr lang="de-DE" dirty="0"/>
              <a:t>,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chemical</a:t>
            </a:r>
            <a:r>
              <a:rPr lang="de-DE" dirty="0"/>
              <a:t>, </a:t>
            </a:r>
            <a:r>
              <a:rPr lang="de-DE" dirty="0" err="1"/>
              <a:t>sterialise</a:t>
            </a:r>
            <a:r>
              <a:rPr lang="de-DE" dirty="0"/>
              <a:t> </a:t>
            </a:r>
            <a:r>
              <a:rPr lang="de-DE" dirty="0" err="1"/>
              <a:t>food</a:t>
            </a:r>
            <a:r>
              <a:rPr lang="de-DE" dirty="0"/>
              <a:t>, </a:t>
            </a:r>
            <a:r>
              <a:rPr lang="de-DE" dirty="0" err="1"/>
              <a:t>generate</a:t>
            </a:r>
            <a:r>
              <a:rPr lang="de-DE" dirty="0"/>
              <a:t> light, </a:t>
            </a:r>
            <a:r>
              <a:rPr lang="de-DE" dirty="0" err="1"/>
              <a:t>generate</a:t>
            </a:r>
            <a:r>
              <a:rPr lang="de-DE" dirty="0"/>
              <a:t> X-</a:t>
            </a:r>
            <a:r>
              <a:rPr lang="de-DE" dirty="0" err="1"/>
              <a:t>ray</a:t>
            </a:r>
            <a:r>
              <a:rPr lang="de-DE" dirty="0"/>
              <a:t> – all </a:t>
            </a:r>
            <a:r>
              <a:rPr lang="de-DE" dirty="0" err="1"/>
              <a:t>correct</a:t>
            </a:r>
            <a:endParaRPr lang="de-D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8E8F26-025C-40C3-99C1-E50A9C397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382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Here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a CMS.</a:t>
            </a:r>
          </a:p>
          <a:p>
            <a:r>
              <a:rPr lang="fr-CH" baseline="0" dirty="0" err="1"/>
              <a:t>Like</a:t>
            </a:r>
            <a:r>
              <a:rPr lang="fr-CH" baseline="0" dirty="0"/>
              <a:t> ATLAS, </a:t>
            </a:r>
            <a:r>
              <a:rPr lang="fr-CH" baseline="0" dirty="0" err="1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another</a:t>
            </a:r>
            <a:r>
              <a:rPr lang="fr-CH" baseline="0" dirty="0"/>
              <a:t> </a:t>
            </a:r>
            <a:r>
              <a:rPr lang="fr-CH" baseline="0" dirty="0" err="1"/>
              <a:t>multi-purpose</a:t>
            </a:r>
            <a:r>
              <a:rPr lang="fr-CH" baseline="0" dirty="0"/>
              <a:t> </a:t>
            </a:r>
            <a:r>
              <a:rPr lang="fr-CH" baseline="0" dirty="0" err="1"/>
              <a:t>experiment</a:t>
            </a:r>
            <a:r>
              <a:rPr lang="fr-CH" baseline="0" dirty="0"/>
              <a:t>. It </a:t>
            </a:r>
            <a:r>
              <a:rPr lang="fr-CH" baseline="0" dirty="0" err="1"/>
              <a:t>also</a:t>
            </a:r>
            <a:r>
              <a:rPr lang="fr-CH" baseline="0" dirty="0"/>
              <a:t> </a:t>
            </a:r>
            <a:r>
              <a:rPr lang="fr-CH" baseline="0" dirty="0" err="1"/>
              <a:t>discovered</a:t>
            </a:r>
            <a:r>
              <a:rPr lang="fr-CH" baseline="0" dirty="0"/>
              <a:t> the </a:t>
            </a:r>
            <a:r>
              <a:rPr lang="fr-CH" baseline="0" dirty="0" err="1"/>
              <a:t>Higgs</a:t>
            </a:r>
            <a:r>
              <a:rPr lang="fr-CH" baseline="0" dirty="0"/>
              <a:t> Boson in 2012.</a:t>
            </a:r>
          </a:p>
          <a:p>
            <a:r>
              <a:rPr lang="fr-CH" baseline="0" dirty="0"/>
              <a:t>The C in CMS stands for Compact. </a:t>
            </a:r>
            <a:r>
              <a:rPr lang="fr-CH" baseline="0" dirty="0" err="1"/>
              <a:t>Even</a:t>
            </a:r>
            <a:r>
              <a:rPr lang="fr-CH" baseline="0" dirty="0"/>
              <a:t> </a:t>
            </a:r>
            <a:r>
              <a:rPr lang="fr-CH" baseline="0" dirty="0" err="1"/>
              <a:t>though</a:t>
            </a:r>
            <a:r>
              <a:rPr lang="fr-CH" baseline="0" dirty="0"/>
              <a:t>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does</a:t>
            </a:r>
            <a:r>
              <a:rPr lang="fr-CH" baseline="0" dirty="0"/>
              <a:t> not look compact to </a:t>
            </a:r>
            <a:r>
              <a:rPr lang="fr-CH" baseline="0" dirty="0" err="1"/>
              <a:t>most</a:t>
            </a:r>
            <a:r>
              <a:rPr lang="fr-CH" baseline="0" dirty="0"/>
              <a:t> of </a:t>
            </a:r>
            <a:r>
              <a:rPr lang="fr-CH" baseline="0" dirty="0" err="1"/>
              <a:t>you</a:t>
            </a:r>
            <a:r>
              <a:rPr lang="fr-CH" baseline="0" dirty="0"/>
              <a:t>, </a:t>
            </a:r>
            <a:r>
              <a:rPr lang="fr-CH" baseline="0" dirty="0" err="1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experiment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twice</a:t>
            </a:r>
            <a:r>
              <a:rPr lang="fr-CH" baseline="0" dirty="0"/>
              <a:t> as </a:t>
            </a:r>
            <a:r>
              <a:rPr lang="fr-CH" baseline="0" dirty="0" err="1"/>
              <a:t>small</a:t>
            </a:r>
            <a:r>
              <a:rPr lang="fr-CH" baseline="0" dirty="0"/>
              <a:t> as ATLAS but </a:t>
            </a:r>
            <a:r>
              <a:rPr lang="fr-CH" baseline="0" dirty="0" err="1"/>
              <a:t>twice</a:t>
            </a:r>
            <a:r>
              <a:rPr lang="fr-CH" baseline="0" dirty="0"/>
              <a:t> as </a:t>
            </a:r>
            <a:r>
              <a:rPr lang="fr-CH" baseline="0" dirty="0" err="1"/>
              <a:t>heavy</a:t>
            </a:r>
            <a:r>
              <a:rPr lang="fr-CH" baseline="0" dirty="0"/>
              <a:t>: 2 times the Eiffel Tower (14’000 tonnes)!</a:t>
            </a:r>
          </a:p>
          <a:p>
            <a:r>
              <a:rPr lang="fr-CH" baseline="0" dirty="0"/>
              <a:t>It </a:t>
            </a:r>
            <a:r>
              <a:rPr lang="fr-CH" baseline="0" dirty="0" err="1"/>
              <a:t>gathers</a:t>
            </a:r>
            <a:r>
              <a:rPr lang="fr-CH" baseline="0" dirty="0"/>
              <a:t> 2600 </a:t>
            </a:r>
            <a:r>
              <a:rPr lang="fr-CH" baseline="0" dirty="0" err="1"/>
              <a:t>physicists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182 </a:t>
            </a:r>
            <a:r>
              <a:rPr lang="fr-CH" baseline="0" dirty="0" err="1"/>
              <a:t>universities</a:t>
            </a:r>
            <a:r>
              <a:rPr lang="fr-CH" baseline="0" dirty="0"/>
              <a:t> and institutes in 42 countries.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06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835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444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2395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B0EF-609D-4D88-A4B3-6A7C3D80C5C8}" type="datetime1">
              <a:rPr lang="en-GB" smtClean="0"/>
              <a:t>12/08/2024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8800-7D84-4343-BC77-E50DA4354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37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EEDA981E-73F3-4849-A405-AB42841D91C5}" type="datetimeFigureOut">
              <a:rPr lang="en-CH" smtClean="0"/>
              <a:pPr/>
              <a:t>08/12/2024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3CC01024-A9F5-0041-8320-C19410CC40AF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955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633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958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629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160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7603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973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841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A981E-73F3-4849-A405-AB42841D91C5}" type="datetimeFigureOut">
              <a:rPr lang="en-CH" smtClean="0"/>
              <a:t>08/12/2024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0999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solvay-education-programme.web.cern.ch/balloon-hovercraft-cms-particle-detecto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-your-own-particle-detector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-your-own-particle-detector.org/models/lhc-micro-models/lhc-micro-models-parts-lists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Nu-DFgJT-o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blSEC_H_8xQ?start=1&amp;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5CAA3-68AB-E4A8-6F78-1E8AF318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1468" y="1484984"/>
            <a:ext cx="3922954" cy="2421998"/>
          </a:xfrm>
        </p:spPr>
        <p:txBody>
          <a:bodyPr>
            <a:normAutofit/>
          </a:bodyPr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Science Gateway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workshop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Julia WOITHE</a:t>
            </a:r>
            <a:br>
              <a:rPr lang="de-DE" sz="200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sz="2000">
                <a:latin typeface="Source Sans Pro" panose="020B0503030403020204" pitchFamily="34" charset="0"/>
                <a:ea typeface="Source Sans Pro" panose="020B0503030403020204" pitchFamily="34" charset="0"/>
              </a:rPr>
              <a:t>12/08/2024</a:t>
            </a: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LEGO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Detectors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&amp; </a:t>
            </a:r>
            <a:b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Power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of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Air</a:t>
            </a:r>
            <a:endParaRPr lang="en-CH" b="1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7" name="Picture 6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6455FE5E-ED2D-E250-A111-0C8BEAA1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461" y="52972"/>
            <a:ext cx="4607424" cy="1454207"/>
          </a:xfrm>
          <a:prstGeom prst="rect">
            <a:avLst/>
          </a:prstGeom>
        </p:spPr>
      </p:pic>
      <p:pic>
        <p:nvPicPr>
          <p:cNvPr id="3" name="Picture 2" descr="A group of lego pieces&#10;&#10;Description automatically generated">
            <a:extLst>
              <a:ext uri="{FF2B5EF4-FFF2-40B4-BE49-F238E27FC236}">
                <a16:creationId xmlns:a16="http://schemas.microsoft.com/office/drawing/2014/main" id="{D2B268F4-7127-1226-B0D9-19453064A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68" y="254376"/>
            <a:ext cx="3336966" cy="1831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F625D8-33EA-EBD1-CE65-E8CBF1DDC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006" y="2259729"/>
            <a:ext cx="2317374" cy="231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0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0243-39D1-F68F-9B9A-456ABF7B7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DIY </a:t>
            </a:r>
            <a:r>
              <a:rPr lang="de-DE" dirty="0" err="1"/>
              <a:t>Balloon</a:t>
            </a:r>
            <a:r>
              <a:rPr lang="de-DE" dirty="0"/>
              <a:t> Hovercraft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16663-B625-F51D-6E8E-843A6AFE7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5273386" cy="3433690"/>
          </a:xfrm>
        </p:spPr>
        <p:txBody>
          <a:bodyPr>
            <a:normAutofit/>
          </a:bodyPr>
          <a:lstStyle/>
          <a:p>
            <a:r>
              <a:rPr lang="en-GB" dirty="0"/>
              <a:t>A smooth surface </a:t>
            </a:r>
          </a:p>
          <a:p>
            <a:r>
              <a:rPr lang="en-GB" dirty="0"/>
              <a:t>A CD or DVD </a:t>
            </a:r>
          </a:p>
          <a:p>
            <a:r>
              <a:rPr lang="en-GB" dirty="0"/>
              <a:t>Super glue</a:t>
            </a:r>
          </a:p>
          <a:p>
            <a:r>
              <a:rPr lang="en-GB" dirty="0"/>
              <a:t>A sports bottle cap</a:t>
            </a:r>
          </a:p>
          <a:p>
            <a:r>
              <a:rPr lang="en-GB" dirty="0"/>
              <a:t>A cardboard tube</a:t>
            </a:r>
          </a:p>
          <a:p>
            <a:r>
              <a:rPr lang="en-GB" dirty="0"/>
              <a:t>A balloon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https://solvay-education-programme.web.cern.ch/balloon-hovercraft-cms-particle-detector</a:t>
            </a:r>
            <a:r>
              <a:rPr lang="en-GB" dirty="0"/>
              <a:t> </a:t>
            </a:r>
          </a:p>
        </p:txBody>
      </p:sp>
      <p:pic>
        <p:nvPicPr>
          <p:cNvPr id="5" name="Picture 4" descr="A purple balloon in front of a machine&#10;&#10;Description automatically generated">
            <a:extLst>
              <a:ext uri="{FF2B5EF4-FFF2-40B4-BE49-F238E27FC236}">
                <a16:creationId xmlns:a16="http://schemas.microsoft.com/office/drawing/2014/main" id="{D446BDA4-ECB6-5937-070B-D106BD9A0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781" y="0"/>
            <a:ext cx="28932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33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5CAA3-68AB-E4A8-6F78-1E8AF318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634" y="1484984"/>
            <a:ext cx="4174132" cy="2421998"/>
          </a:xfrm>
        </p:spPr>
        <p:txBody>
          <a:bodyPr>
            <a:normAutofit/>
          </a:bodyPr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Science Gateway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workshop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Julia WOITHE</a:t>
            </a:r>
            <a:br>
              <a:rPr lang="de-DE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09/07/2024</a:t>
            </a: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Thanks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for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exploring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with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us</a:t>
            </a: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!</a:t>
            </a:r>
            <a:endParaRPr lang="en-CH" b="1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7" name="Picture 6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6455FE5E-ED2D-E250-A111-0C8BEAA1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461" y="52972"/>
            <a:ext cx="4607424" cy="1454207"/>
          </a:xfrm>
          <a:prstGeom prst="rect">
            <a:avLst/>
          </a:prstGeom>
        </p:spPr>
      </p:pic>
      <p:pic>
        <p:nvPicPr>
          <p:cNvPr id="3" name="Picture 2" descr="A group of lego pieces&#10;&#10;Description automatically generated">
            <a:extLst>
              <a:ext uri="{FF2B5EF4-FFF2-40B4-BE49-F238E27FC236}">
                <a16:creationId xmlns:a16="http://schemas.microsoft.com/office/drawing/2014/main" id="{D2B268F4-7127-1226-B0D9-19453064A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68" y="254376"/>
            <a:ext cx="3336966" cy="1831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F625D8-33EA-EBD1-CE65-E8CBF1DDC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006" y="2259729"/>
            <a:ext cx="2317374" cy="231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0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3A4BC-9F7F-90EC-20D8-5007511803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Build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own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particle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detector</a:t>
            </a:r>
            <a:endParaRPr lang="en-CH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970D1D-4DFE-04E1-0170-2D7EA38BFA76}"/>
              </a:ext>
            </a:extLst>
          </p:cNvPr>
          <p:cNvSpPr txBox="1"/>
          <p:nvPr/>
        </p:nvSpPr>
        <p:spPr>
          <a:xfrm>
            <a:off x="4472196" y="4567400"/>
            <a:ext cx="46718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effectLst/>
              </a:rPr>
              <a:t>Idea, models and Images by Nathan </a:t>
            </a:r>
            <a:r>
              <a:rPr lang="en-GB" sz="1200" dirty="0" err="1">
                <a:effectLst/>
              </a:rPr>
              <a:t>Readioff</a:t>
            </a:r>
            <a:endParaRPr lang="en-GB" sz="1200" dirty="0">
              <a:effectLst/>
            </a:endParaRPr>
          </a:p>
          <a:p>
            <a:pPr algn="r"/>
            <a:r>
              <a:rPr lang="en-GB" sz="1200" dirty="0"/>
              <a:t>More information &amp; files: </a:t>
            </a:r>
            <a:r>
              <a:rPr lang="en-GB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https://build-your-own-particle-detector.org</a:t>
            </a:r>
            <a:r>
              <a:rPr lang="en-GB" sz="1200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8B69F0-4A19-E89D-0CC6-D9F46C27DA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7165"/>
          <a:stretch/>
        </p:blipFill>
        <p:spPr>
          <a:xfrm>
            <a:off x="6733308" y="3798288"/>
            <a:ext cx="2261113" cy="769112"/>
          </a:xfrm>
          <a:prstGeom prst="rect">
            <a:avLst/>
          </a:prstGeom>
        </p:spPr>
      </p:pic>
      <p:pic>
        <p:nvPicPr>
          <p:cNvPr id="5" name="Picture 4" descr="A group of lego pieces&#10;&#10;Description automatically generated">
            <a:extLst>
              <a:ext uri="{FF2B5EF4-FFF2-40B4-BE49-F238E27FC236}">
                <a16:creationId xmlns:a16="http://schemas.microsoft.com/office/drawing/2014/main" id="{1C1FF2D9-EE0A-AD4D-9A31-E4DC856CD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8904" y="2703705"/>
            <a:ext cx="3016992" cy="165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3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A17C926-BA5D-B991-0752-8ED094C9F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4" y="212889"/>
            <a:ext cx="6745521" cy="250049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5279D6-4F9F-B4D2-D3A1-0BEA049F4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0234"/>
            <a:ext cx="7886700" cy="994172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CMS</a:t>
            </a:r>
            <a:endParaRPr lang="en-GB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24AC06-7A27-37C9-B15A-218D600B5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8800-7D84-4343-BC77-E50DA4354F85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B9B8F3-1E2A-79FF-595C-33FBC5A07F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6753" y="2540612"/>
            <a:ext cx="6073543" cy="2505795"/>
          </a:xfrm>
          <a:prstGeom prst="rect">
            <a:avLst/>
          </a:prstGeom>
          <a:noFill/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635554B-4C2D-C26B-95F2-AB3EEC45FE7D}"/>
              </a:ext>
            </a:extLst>
          </p:cNvPr>
          <p:cNvSpPr txBox="1">
            <a:spLocks/>
          </p:cNvSpPr>
          <p:nvPr/>
        </p:nvSpPr>
        <p:spPr>
          <a:xfrm>
            <a:off x="7873710" y="4444043"/>
            <a:ext cx="144953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ATLAS</a:t>
            </a:r>
            <a:endParaRPr lang="en-GB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14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6E2FC3-C76D-7ACE-19C3-C2D26C5EB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Time for a quiz! Which detector system is doing what?</a:t>
            </a:r>
            <a:br>
              <a:rPr lang="en-GB" sz="2700" b="1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6CD34F-9A45-6EF1-CB71-B2F089A0B317}"/>
              </a:ext>
            </a:extLst>
          </p:cNvPr>
          <p:cNvGrpSpPr>
            <a:grpSpLocks noChangeAspect="1"/>
          </p:cNvGrpSpPr>
          <p:nvPr/>
        </p:nvGrpSpPr>
        <p:grpSpPr>
          <a:xfrm>
            <a:off x="305992" y="1087042"/>
            <a:ext cx="8726717" cy="2459119"/>
            <a:chOff x="0" y="273525"/>
            <a:chExt cx="6858000" cy="234270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9E61586-9188-931F-A90E-83CB47579A4D}"/>
                </a:ext>
              </a:extLst>
            </p:cNvPr>
            <p:cNvSpPr txBox="1"/>
            <p:nvPr/>
          </p:nvSpPr>
          <p:spPr>
            <a:xfrm>
              <a:off x="60995" y="273525"/>
              <a:ext cx="6472305" cy="439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400" b="1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3BC7F3-5DBC-A65B-80BB-6B56C714C156}"/>
                </a:ext>
              </a:extLst>
            </p:cNvPr>
            <p:cNvSpPr txBox="1"/>
            <p:nvPr/>
          </p:nvSpPr>
          <p:spPr>
            <a:xfrm>
              <a:off x="0" y="912605"/>
              <a:ext cx="2148114" cy="307866"/>
            </a:xfrm>
            <a:prstGeom prst="rect">
              <a:avLst/>
            </a:prstGeom>
            <a:solidFill>
              <a:srgbClr val="6C6E6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bg1"/>
                  </a:solidFill>
                  <a:latin typeface="Source Sans Pro" panose="020B0503030403020204" pitchFamily="34" charset="0"/>
                  <a:cs typeface="Arial" panose="020B0604020202020204" pitchFamily="34" charset="0"/>
                </a:rPr>
                <a:t>Electromagnet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1799FB6-A5B9-CD10-F10D-E3BFB6346847}"/>
                </a:ext>
              </a:extLst>
            </p:cNvPr>
            <p:cNvSpPr txBox="1"/>
            <p:nvPr/>
          </p:nvSpPr>
          <p:spPr>
            <a:xfrm>
              <a:off x="0" y="1958997"/>
              <a:ext cx="2148114" cy="307866"/>
            </a:xfrm>
            <a:prstGeom prst="rect">
              <a:avLst/>
            </a:prstGeom>
            <a:solidFill>
              <a:srgbClr val="005DD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bg1"/>
                  </a:solidFill>
                  <a:latin typeface="Source Sans Pro" panose="020B0503030403020204" pitchFamily="34" charset="0"/>
                  <a:cs typeface="Arial" panose="020B0604020202020204" pitchFamily="34" charset="0"/>
                </a:rPr>
                <a:t>Calorimeters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B2996C-FA48-E2CA-A0CE-CE6FE05C5DA2}"/>
                </a:ext>
              </a:extLst>
            </p:cNvPr>
            <p:cNvSpPr txBox="1"/>
            <p:nvPr/>
          </p:nvSpPr>
          <p:spPr>
            <a:xfrm>
              <a:off x="0" y="1268245"/>
              <a:ext cx="2148114" cy="307866"/>
            </a:xfrm>
            <a:prstGeom prst="rect">
              <a:avLst/>
            </a:prstGeom>
            <a:solidFill>
              <a:srgbClr val="DE1D0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bg1"/>
                  </a:solidFill>
                  <a:latin typeface="Source Sans Pro" panose="020B0503030403020204" pitchFamily="34" charset="0"/>
                  <a:cs typeface="Arial" panose="020B0604020202020204" pitchFamily="34" charset="0"/>
                </a:rPr>
                <a:t>Magnet Return Yoke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701D84-BDDA-7E39-CAC1-DCBE3A89627C}"/>
                </a:ext>
              </a:extLst>
            </p:cNvPr>
            <p:cNvSpPr txBox="1"/>
            <p:nvPr/>
          </p:nvSpPr>
          <p:spPr>
            <a:xfrm>
              <a:off x="0" y="1609635"/>
              <a:ext cx="2148114" cy="307866"/>
            </a:xfrm>
            <a:prstGeom prst="rect">
              <a:avLst/>
            </a:prstGeom>
            <a:solidFill>
              <a:srgbClr val="F9E0A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latin typeface="Source Sans Pro" panose="020B0503030403020204" pitchFamily="34" charset="0"/>
                  <a:cs typeface="Arial" panose="020B0604020202020204" pitchFamily="34" charset="0"/>
                </a:rPr>
                <a:t>Inner Tracking System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C2CCACF-954C-9CDE-0413-82CD10881B34}"/>
                </a:ext>
              </a:extLst>
            </p:cNvPr>
            <p:cNvSpPr txBox="1"/>
            <p:nvPr/>
          </p:nvSpPr>
          <p:spPr>
            <a:xfrm>
              <a:off x="0" y="2308359"/>
              <a:ext cx="2148114" cy="307866"/>
            </a:xfrm>
            <a:prstGeom prst="rect">
              <a:avLst/>
            </a:prstGeom>
            <a:solidFill>
              <a:srgbClr val="ACB1B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latin typeface="Source Sans Pro" panose="020B0503030403020204" pitchFamily="34" charset="0"/>
                  <a:cs typeface="Arial" panose="020B0604020202020204" pitchFamily="34" charset="0"/>
                </a:rPr>
                <a:t>Muon system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453B30-9484-B703-D9E1-4656E1971A6A}"/>
                </a:ext>
              </a:extLst>
            </p:cNvPr>
            <p:cNvSpPr txBox="1"/>
            <p:nvPr/>
          </p:nvSpPr>
          <p:spPr>
            <a:xfrm>
              <a:off x="3547918" y="1247321"/>
              <a:ext cx="3154101" cy="307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Bend the path of electrically charged particles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6050D9-0596-E55A-D69D-D95990AD87ED}"/>
                </a:ext>
              </a:extLst>
            </p:cNvPr>
            <p:cNvSpPr txBox="1"/>
            <p:nvPr/>
          </p:nvSpPr>
          <p:spPr>
            <a:xfrm>
              <a:off x="3549842" y="912604"/>
              <a:ext cx="3308158" cy="307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Control the magnetic field &amp; support the detector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CBB7FD9-DAF4-2E35-DC9E-00E66270B872}"/>
                </a:ext>
              </a:extLst>
            </p:cNvPr>
            <p:cNvSpPr txBox="1"/>
            <p:nvPr/>
          </p:nvSpPr>
          <p:spPr>
            <a:xfrm>
              <a:off x="3549842" y="1939878"/>
              <a:ext cx="3308158" cy="307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Track the paths of electrically charged particles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29DE24-0C84-1725-F941-B3FFBA04BB9D}"/>
                </a:ext>
              </a:extLst>
            </p:cNvPr>
            <p:cNvSpPr txBox="1"/>
            <p:nvPr/>
          </p:nvSpPr>
          <p:spPr>
            <a:xfrm>
              <a:off x="3549842" y="1595999"/>
              <a:ext cx="3308158" cy="307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Detect muons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6A1CD9C-0F8D-2785-4EA6-F93E245A85F3}"/>
                </a:ext>
              </a:extLst>
            </p:cNvPr>
            <p:cNvSpPr txBox="1"/>
            <p:nvPr/>
          </p:nvSpPr>
          <p:spPr>
            <a:xfrm>
              <a:off x="3549842" y="2299039"/>
              <a:ext cx="3308158" cy="307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Measure the energy of particles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97DEBE4-E2D2-B3B7-D05F-CBB8C1AF15E0}"/>
                </a:ext>
              </a:extLst>
            </p:cNvPr>
            <p:cNvGrpSpPr/>
            <p:nvPr/>
          </p:nvGrpSpPr>
          <p:grpSpPr>
            <a:xfrm>
              <a:off x="2280898" y="966600"/>
              <a:ext cx="180000" cy="1560939"/>
              <a:chOff x="2280898" y="966600"/>
              <a:chExt cx="180000" cy="156093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C6A313-3EDE-A171-0BBA-FC8909A9D7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966600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3536321-578A-40B5-A006-1760EE1AE0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1311170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76FA51B-5B31-634F-4658-AC70AD087D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1658711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D69C934-9528-48F0-42C2-D9F0CF7328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2008874"/>
                <a:ext cx="180000" cy="1475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B0F7118-6895-8F72-677E-7982C14D3F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2347539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35DB7CE-0313-A168-1BD7-E69CEC0C18A4}"/>
                </a:ext>
              </a:extLst>
            </p:cNvPr>
            <p:cNvGrpSpPr/>
            <p:nvPr/>
          </p:nvGrpSpPr>
          <p:grpSpPr>
            <a:xfrm>
              <a:off x="3342449" y="966600"/>
              <a:ext cx="180000" cy="1560939"/>
              <a:chOff x="2280898" y="966600"/>
              <a:chExt cx="180000" cy="1560939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2333601-717C-D615-A919-773D327F76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966600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369FA32-65BF-9444-E13E-D595FF9E68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1311170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5385A4A-1F57-311C-0C89-165D8EE925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1658711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66389C5-59F9-E8A0-F8A5-0C7783A2677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2008874"/>
                <a:ext cx="180000" cy="1475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00A4545-AA20-9E62-67E1-04E98EDE08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80898" y="2347539"/>
                <a:ext cx="180000" cy="18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dirty="0"/>
              </a:p>
            </p:txBody>
          </p:sp>
        </p:grpSp>
      </p:grp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FFF0402A-8081-8900-652E-C07F9561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8800-7D84-4343-BC77-E50DA4354F85}" type="slidenum">
              <a:rPr lang="en-GB" smtClean="0"/>
              <a:t>4</a:t>
            </a:fld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3356AEB-A0B8-1437-47FC-55FA41C8CDA2}"/>
              </a:ext>
            </a:extLst>
          </p:cNvPr>
          <p:cNvCxnSpPr>
            <a:stCxn id="23" idx="3"/>
            <a:endCxn id="19" idx="1"/>
          </p:cNvCxnSpPr>
          <p:nvPr/>
        </p:nvCxnSpPr>
        <p:spPr>
          <a:xfrm>
            <a:off x="3437453" y="1909031"/>
            <a:ext cx="1121762" cy="36169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B97C8A3-C22D-9A69-C463-AD2E5F8FECF2}"/>
              </a:ext>
            </a:extLst>
          </p:cNvPr>
          <p:cNvCxnSpPr>
            <a:stCxn id="24" idx="3"/>
            <a:endCxn id="18" idx="1"/>
          </p:cNvCxnSpPr>
          <p:nvPr/>
        </p:nvCxnSpPr>
        <p:spPr>
          <a:xfrm flipV="1">
            <a:off x="3437453" y="1909031"/>
            <a:ext cx="1121762" cy="36169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10A7E9-B964-B752-590B-30B591B7764A}"/>
              </a:ext>
            </a:extLst>
          </p:cNvPr>
          <p:cNvCxnSpPr>
            <a:stCxn id="25" idx="3"/>
            <a:endCxn id="21" idx="1"/>
          </p:cNvCxnSpPr>
          <p:nvPr/>
        </p:nvCxnSpPr>
        <p:spPr>
          <a:xfrm>
            <a:off x="3437453" y="2635535"/>
            <a:ext cx="1121762" cy="3505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9C8CC97-068A-600E-7CB3-5E2CA905046C}"/>
              </a:ext>
            </a:extLst>
          </p:cNvPr>
          <p:cNvCxnSpPr>
            <a:stCxn id="26" idx="3"/>
            <a:endCxn id="22" idx="1"/>
          </p:cNvCxnSpPr>
          <p:nvPr/>
        </p:nvCxnSpPr>
        <p:spPr>
          <a:xfrm>
            <a:off x="3437453" y="2986087"/>
            <a:ext cx="1121762" cy="37250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9AA3E97-F507-011A-38E3-B9F12976D00D}"/>
              </a:ext>
            </a:extLst>
          </p:cNvPr>
          <p:cNvCxnSpPr>
            <a:stCxn id="27" idx="3"/>
            <a:endCxn id="20" idx="1"/>
          </p:cNvCxnSpPr>
          <p:nvPr/>
        </p:nvCxnSpPr>
        <p:spPr>
          <a:xfrm flipV="1">
            <a:off x="3437453" y="2635535"/>
            <a:ext cx="1121762" cy="72305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80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FC2CC7-6C3F-13F8-D167-78B15A620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8" y="1899"/>
            <a:ext cx="9030164" cy="48071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890ED2-0419-367B-D5B3-78C9697BB5C4}"/>
              </a:ext>
            </a:extLst>
          </p:cNvPr>
          <p:cNvSpPr txBox="1"/>
          <p:nvPr/>
        </p:nvSpPr>
        <p:spPr>
          <a:xfrm>
            <a:off x="75390" y="4815303"/>
            <a:ext cx="9642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hlinkClick r:id="rId3"/>
              </a:rPr>
              <a:t>https://build-your-own-particle-detector.org/models/lhc-micro-models/lhc-micro-models-parts-lists/</a:t>
            </a:r>
            <a:r>
              <a:rPr lang="en-GB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2944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" t="16827" r="17605" b="12484"/>
          <a:stretch/>
        </p:blipFill>
        <p:spPr>
          <a:xfrm>
            <a:off x="0" y="-13448"/>
            <a:ext cx="9143999" cy="528327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3" y="24654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>
              <a:defRPr/>
            </a:pPr>
            <a:r>
              <a:rPr lang="fr-FR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5C8AAA-CD87-E15B-3595-01F66A08F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8800-7D84-4343-BC77-E50DA4354F8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528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C54A2-E957-20DB-14CA-F4BE6708C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CMS </a:t>
            </a:r>
            <a:r>
              <a:rPr lang="de-DE" dirty="0" err="1"/>
              <a:t>moving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A5851-C851-FA40-16F5-A63EACAAE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Insert </a:t>
            </a:r>
            <a:r>
              <a:rPr lang="de-DE" dirty="0" err="1"/>
              <a:t>video</a:t>
            </a:r>
            <a:endParaRPr lang="en-GB" dirty="0"/>
          </a:p>
        </p:txBody>
      </p:sp>
      <p:pic>
        <p:nvPicPr>
          <p:cNvPr id="4" name="Online Media 3" title="The closing of the CMS experiment">
            <a:hlinkClick r:id="" action="ppaction://media"/>
            <a:extLst>
              <a:ext uri="{FF2B5EF4-FFF2-40B4-BE49-F238E27FC236}">
                <a16:creationId xmlns:a16="http://schemas.microsoft.com/office/drawing/2014/main" id="{FDE0EF4D-5447-8A9B-B074-AC618AD3A6C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050" y="0"/>
            <a:ext cx="91043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3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BFDD303-D497-29F4-B7A4-180311D2B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Power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of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Air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5A64DF-F376-5D30-8B89-9BDCA802C3B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1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ballon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and 1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hovercraft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per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person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(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no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exchanges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</a:p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Try out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hovercraft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on different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surfaces</a:t>
            </a:r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Compare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with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neighbours</a:t>
            </a:r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Work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together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teams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of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2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to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move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detectors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8F7CB9B-C991-5EFB-9696-444A347AF6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40594" y="1370013"/>
            <a:ext cx="3262312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0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A balloon hovercraft and the CMS detector?! | CERN-Solvay Education">
            <a:hlinkClick r:id="" action="ppaction://media"/>
            <a:extLst>
              <a:ext uri="{FF2B5EF4-FFF2-40B4-BE49-F238E27FC236}">
                <a16:creationId xmlns:a16="http://schemas.microsoft.com/office/drawing/2014/main" id="{7B6A23F8-6934-54F2-9796-BD8473AB86D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050" y="0"/>
            <a:ext cx="91043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9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A7C35B-DCFD-453B-93FF-DEC0546E650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38348</TotalTime>
  <Words>317</Words>
  <Application>Microsoft Office PowerPoint</Application>
  <PresentationFormat>On-screen Show (16:9)</PresentationFormat>
  <Paragraphs>47</Paragraphs>
  <Slides>11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Source Sans Pro</vt:lpstr>
      <vt:lpstr>Office Theme</vt:lpstr>
      <vt:lpstr>Science Gateway workshop  Julia WOITHE 12/08/2024  LEGO Detectors &amp;  The Power of Air</vt:lpstr>
      <vt:lpstr>Build your own particle detector</vt:lpstr>
      <vt:lpstr>CMS</vt:lpstr>
      <vt:lpstr>Time for a quiz! Which detector system is doing what? </vt:lpstr>
      <vt:lpstr>PowerPoint Presentation</vt:lpstr>
      <vt:lpstr>PowerPoint Presentation</vt:lpstr>
      <vt:lpstr>CMS moving</vt:lpstr>
      <vt:lpstr>The Power of Air</vt:lpstr>
      <vt:lpstr>PowerPoint Presentation</vt:lpstr>
      <vt:lpstr>DIY Balloon Hovercraft</vt:lpstr>
      <vt:lpstr>Science Gateway workshop  Julia WOITHE 09/07/2024  Thanks for exploring with us!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Julia Woithe</cp:lastModifiedBy>
  <cp:revision>365</cp:revision>
  <dcterms:created xsi:type="dcterms:W3CDTF">2015-01-27T20:34:59Z</dcterms:created>
  <dcterms:modified xsi:type="dcterms:W3CDTF">2024-08-12T08:52:39Z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