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5.xml" ContentType="application/vnd.openxmlformats-officedocument.theme+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6.xml" ContentType="application/vnd.openxmlformats-officedocument.theme+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theme/theme7.xml" ContentType="application/vnd.openxmlformats-officedocument.theme+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8.xml" ContentType="application/vnd.openxmlformats-officedocument.theme+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theme/theme9.xml" ContentType="application/vnd.openxmlformats-officedocument.theme+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 id="2147483660" r:id="rId2"/>
    <p:sldMasterId id="2147483718" r:id="rId3"/>
    <p:sldMasterId id="2147483824" r:id="rId4"/>
    <p:sldMasterId id="2147483837" r:id="rId5"/>
    <p:sldMasterId id="2147483849" r:id="rId6"/>
    <p:sldMasterId id="2147483861" r:id="rId7"/>
    <p:sldMasterId id="2147483873" r:id="rId8"/>
    <p:sldMasterId id="2147483889" r:id="rId9"/>
    <p:sldMasterId id="2147483901" r:id="rId10"/>
  </p:sldMasterIdLst>
  <p:notesMasterIdLst>
    <p:notesMasterId r:id="rId95"/>
  </p:notesMasterIdLst>
  <p:sldIdLst>
    <p:sldId id="256" r:id="rId11"/>
    <p:sldId id="2029" r:id="rId12"/>
    <p:sldId id="2832" r:id="rId13"/>
    <p:sldId id="2833" r:id="rId14"/>
    <p:sldId id="2996" r:id="rId15"/>
    <p:sldId id="2835" r:id="rId16"/>
    <p:sldId id="1059" r:id="rId17"/>
    <p:sldId id="2966" r:id="rId18"/>
    <p:sldId id="2967" r:id="rId19"/>
    <p:sldId id="343" r:id="rId20"/>
    <p:sldId id="320" r:id="rId21"/>
    <p:sldId id="1060" r:id="rId22"/>
    <p:sldId id="1204" r:id="rId23"/>
    <p:sldId id="4475" r:id="rId24"/>
    <p:sldId id="304" r:id="rId25"/>
    <p:sldId id="334" r:id="rId26"/>
    <p:sldId id="335" r:id="rId27"/>
    <p:sldId id="342" r:id="rId28"/>
    <p:sldId id="344" r:id="rId29"/>
    <p:sldId id="4476" r:id="rId30"/>
    <p:sldId id="333" r:id="rId31"/>
    <p:sldId id="2030" r:id="rId32"/>
    <p:sldId id="345" r:id="rId33"/>
    <p:sldId id="2031" r:id="rId34"/>
    <p:sldId id="2829" r:id="rId35"/>
    <p:sldId id="2968" r:id="rId36"/>
    <p:sldId id="2969" r:id="rId37"/>
    <p:sldId id="4472" r:id="rId38"/>
    <p:sldId id="4456" r:id="rId39"/>
    <p:sldId id="4480" r:id="rId40"/>
    <p:sldId id="4458" r:id="rId41"/>
    <p:sldId id="2970" r:id="rId42"/>
    <p:sldId id="261" r:id="rId43"/>
    <p:sldId id="262" r:id="rId44"/>
    <p:sldId id="2971" r:id="rId45"/>
    <p:sldId id="2035" r:id="rId46"/>
    <p:sldId id="2836" r:id="rId47"/>
    <p:sldId id="2972" r:id="rId48"/>
    <p:sldId id="4478" r:id="rId49"/>
    <p:sldId id="2973" r:id="rId50"/>
    <p:sldId id="2974" r:id="rId51"/>
    <p:sldId id="2145" r:id="rId52"/>
    <p:sldId id="2128" r:id="rId53"/>
    <p:sldId id="2141" r:id="rId54"/>
    <p:sldId id="2142" r:id="rId55"/>
    <p:sldId id="2036" r:id="rId56"/>
    <p:sldId id="2975" r:id="rId57"/>
    <p:sldId id="2976" r:id="rId58"/>
    <p:sldId id="2977" r:id="rId59"/>
    <p:sldId id="2978" r:id="rId60"/>
    <p:sldId id="2979" r:id="rId61"/>
    <p:sldId id="2980" r:id="rId62"/>
    <p:sldId id="2994" r:id="rId63"/>
    <p:sldId id="2983" r:id="rId64"/>
    <p:sldId id="2984" r:id="rId65"/>
    <p:sldId id="2985" r:id="rId66"/>
    <p:sldId id="4479" r:id="rId67"/>
    <p:sldId id="2986" r:id="rId68"/>
    <p:sldId id="279" r:id="rId69"/>
    <p:sldId id="2987" r:id="rId70"/>
    <p:sldId id="2988" r:id="rId71"/>
    <p:sldId id="2989" r:id="rId72"/>
    <p:sldId id="2990" r:id="rId73"/>
    <p:sldId id="278" r:id="rId74"/>
    <p:sldId id="2982" r:id="rId75"/>
    <p:sldId id="2139" r:id="rId76"/>
    <p:sldId id="2138" r:id="rId77"/>
    <p:sldId id="4477" r:id="rId78"/>
    <p:sldId id="2140" r:id="rId79"/>
    <p:sldId id="2039" r:id="rId80"/>
    <p:sldId id="4474" r:id="rId81"/>
    <p:sldId id="4473" r:id="rId82"/>
    <p:sldId id="2828" r:id="rId83"/>
    <p:sldId id="272" r:id="rId84"/>
    <p:sldId id="271" r:id="rId85"/>
    <p:sldId id="268" r:id="rId86"/>
    <p:sldId id="2144" r:id="rId87"/>
    <p:sldId id="2033" r:id="rId88"/>
    <p:sldId id="2143" r:id="rId89"/>
    <p:sldId id="4619" r:id="rId90"/>
    <p:sldId id="4584" r:id="rId91"/>
    <p:sldId id="4660" r:id="rId92"/>
    <p:sldId id="273" r:id="rId93"/>
    <p:sldId id="2038" r:id="rId9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386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FFE5E5"/>
    <a:srgbClr val="2F5597"/>
    <a:srgbClr val="000099"/>
    <a:srgbClr val="000000"/>
    <a:srgbClr val="FFCCCC"/>
    <a:srgbClr val="0C377B"/>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6" autoAdjust="0"/>
    <p:restoredTop sz="94660"/>
  </p:normalViewPr>
  <p:slideViewPr>
    <p:cSldViewPr snapToGrid="0" showGuides="1">
      <p:cViewPr varScale="1">
        <p:scale>
          <a:sx n="102" d="100"/>
          <a:sy n="102" d="100"/>
        </p:scale>
        <p:origin x="870" y="144"/>
      </p:cViewPr>
      <p:guideLst>
        <p:guide orient="horz" pos="2183"/>
        <p:guide pos="386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6.xml"/><Relationship Id="rId21" Type="http://schemas.openxmlformats.org/officeDocument/2006/relationships/slide" Target="slides/slide11.xml"/><Relationship Id="rId42" Type="http://schemas.openxmlformats.org/officeDocument/2006/relationships/slide" Target="slides/slide32.xml"/><Relationship Id="rId47" Type="http://schemas.openxmlformats.org/officeDocument/2006/relationships/slide" Target="slides/slide37.xml"/><Relationship Id="rId63" Type="http://schemas.openxmlformats.org/officeDocument/2006/relationships/slide" Target="slides/slide53.xml"/><Relationship Id="rId68" Type="http://schemas.openxmlformats.org/officeDocument/2006/relationships/slide" Target="slides/slide58.xml"/><Relationship Id="rId84" Type="http://schemas.openxmlformats.org/officeDocument/2006/relationships/slide" Target="slides/slide74.xml"/><Relationship Id="rId89" Type="http://schemas.openxmlformats.org/officeDocument/2006/relationships/slide" Target="slides/slide79.xml"/><Relationship Id="rId16" Type="http://schemas.openxmlformats.org/officeDocument/2006/relationships/slide" Target="slides/slide6.xml"/><Relationship Id="rId11" Type="http://schemas.openxmlformats.org/officeDocument/2006/relationships/slide" Target="slides/slide1.xml"/><Relationship Id="rId32" Type="http://schemas.openxmlformats.org/officeDocument/2006/relationships/slide" Target="slides/slide22.xml"/><Relationship Id="rId37" Type="http://schemas.openxmlformats.org/officeDocument/2006/relationships/slide" Target="slides/slide27.xml"/><Relationship Id="rId53" Type="http://schemas.openxmlformats.org/officeDocument/2006/relationships/slide" Target="slides/slide43.xml"/><Relationship Id="rId58" Type="http://schemas.openxmlformats.org/officeDocument/2006/relationships/slide" Target="slides/slide48.xml"/><Relationship Id="rId74" Type="http://schemas.openxmlformats.org/officeDocument/2006/relationships/slide" Target="slides/slide64.xml"/><Relationship Id="rId79" Type="http://schemas.openxmlformats.org/officeDocument/2006/relationships/slide" Target="slides/slide69.xml"/><Relationship Id="rId5" Type="http://schemas.openxmlformats.org/officeDocument/2006/relationships/slideMaster" Target="slideMasters/slideMaster5.xml"/><Relationship Id="rId90" Type="http://schemas.openxmlformats.org/officeDocument/2006/relationships/slide" Target="slides/slide80.xml"/><Relationship Id="rId95" Type="http://schemas.openxmlformats.org/officeDocument/2006/relationships/notesMaster" Target="notesMasters/notesMaster1.xml"/><Relationship Id="rId22" Type="http://schemas.openxmlformats.org/officeDocument/2006/relationships/slide" Target="slides/slide12.xml"/><Relationship Id="rId27" Type="http://schemas.openxmlformats.org/officeDocument/2006/relationships/slide" Target="slides/slide17.xml"/><Relationship Id="rId43" Type="http://schemas.openxmlformats.org/officeDocument/2006/relationships/slide" Target="slides/slide33.xml"/><Relationship Id="rId48" Type="http://schemas.openxmlformats.org/officeDocument/2006/relationships/slide" Target="slides/slide38.xml"/><Relationship Id="rId64" Type="http://schemas.openxmlformats.org/officeDocument/2006/relationships/slide" Target="slides/slide54.xml"/><Relationship Id="rId69" Type="http://schemas.openxmlformats.org/officeDocument/2006/relationships/slide" Target="slides/slide59.xml"/><Relationship Id="rId80" Type="http://schemas.openxmlformats.org/officeDocument/2006/relationships/slide" Target="slides/slide70.xml"/><Relationship Id="rId85" Type="http://schemas.openxmlformats.org/officeDocument/2006/relationships/slide" Target="slides/slide75.xml"/><Relationship Id="rId3" Type="http://schemas.openxmlformats.org/officeDocument/2006/relationships/slideMaster" Target="slideMasters/slideMaster3.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slide" Target="slides/slide36.xml"/><Relationship Id="rId59" Type="http://schemas.openxmlformats.org/officeDocument/2006/relationships/slide" Target="slides/slide49.xml"/><Relationship Id="rId67" Type="http://schemas.openxmlformats.org/officeDocument/2006/relationships/slide" Target="slides/slide57.xml"/><Relationship Id="rId20" Type="http://schemas.openxmlformats.org/officeDocument/2006/relationships/slide" Target="slides/slide10.xml"/><Relationship Id="rId41" Type="http://schemas.openxmlformats.org/officeDocument/2006/relationships/slide" Target="slides/slide31.xml"/><Relationship Id="rId54" Type="http://schemas.openxmlformats.org/officeDocument/2006/relationships/slide" Target="slides/slide44.xml"/><Relationship Id="rId62" Type="http://schemas.openxmlformats.org/officeDocument/2006/relationships/slide" Target="slides/slide52.xml"/><Relationship Id="rId70" Type="http://schemas.openxmlformats.org/officeDocument/2006/relationships/slide" Target="slides/slide60.xml"/><Relationship Id="rId75" Type="http://schemas.openxmlformats.org/officeDocument/2006/relationships/slide" Target="slides/slide65.xml"/><Relationship Id="rId83" Type="http://schemas.openxmlformats.org/officeDocument/2006/relationships/slide" Target="slides/slide73.xml"/><Relationship Id="rId88" Type="http://schemas.openxmlformats.org/officeDocument/2006/relationships/slide" Target="slides/slide78.xml"/><Relationship Id="rId91" Type="http://schemas.openxmlformats.org/officeDocument/2006/relationships/slide" Target="slides/slide81.xml"/><Relationship Id="rId9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slide" Target="slides/slide39.xml"/><Relationship Id="rId57" Type="http://schemas.openxmlformats.org/officeDocument/2006/relationships/slide" Target="slides/slide47.xml"/><Relationship Id="rId10" Type="http://schemas.openxmlformats.org/officeDocument/2006/relationships/slideMaster" Target="slideMasters/slideMaster10.xml"/><Relationship Id="rId31" Type="http://schemas.openxmlformats.org/officeDocument/2006/relationships/slide" Target="slides/slide21.xml"/><Relationship Id="rId44" Type="http://schemas.openxmlformats.org/officeDocument/2006/relationships/slide" Target="slides/slide34.xml"/><Relationship Id="rId52" Type="http://schemas.openxmlformats.org/officeDocument/2006/relationships/slide" Target="slides/slide42.xml"/><Relationship Id="rId60" Type="http://schemas.openxmlformats.org/officeDocument/2006/relationships/slide" Target="slides/slide50.xml"/><Relationship Id="rId65" Type="http://schemas.openxmlformats.org/officeDocument/2006/relationships/slide" Target="slides/slide55.xml"/><Relationship Id="rId73" Type="http://schemas.openxmlformats.org/officeDocument/2006/relationships/slide" Target="slides/slide63.xml"/><Relationship Id="rId78" Type="http://schemas.openxmlformats.org/officeDocument/2006/relationships/slide" Target="slides/slide68.xml"/><Relationship Id="rId81" Type="http://schemas.openxmlformats.org/officeDocument/2006/relationships/slide" Target="slides/slide71.xml"/><Relationship Id="rId86" Type="http://schemas.openxmlformats.org/officeDocument/2006/relationships/slide" Target="slides/slide76.xml"/><Relationship Id="rId94" Type="http://schemas.openxmlformats.org/officeDocument/2006/relationships/slide" Target="slides/slide84.xml"/><Relationship Id="rId99"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 Target="slides/slide3.xml"/><Relationship Id="rId18" Type="http://schemas.openxmlformats.org/officeDocument/2006/relationships/slide" Target="slides/slide8.xml"/><Relationship Id="rId39" Type="http://schemas.openxmlformats.org/officeDocument/2006/relationships/slide" Target="slides/slide29.xml"/><Relationship Id="rId34" Type="http://schemas.openxmlformats.org/officeDocument/2006/relationships/slide" Target="slides/slide24.xml"/><Relationship Id="rId50" Type="http://schemas.openxmlformats.org/officeDocument/2006/relationships/slide" Target="slides/slide40.xml"/><Relationship Id="rId55" Type="http://schemas.openxmlformats.org/officeDocument/2006/relationships/slide" Target="slides/slide45.xml"/><Relationship Id="rId76" Type="http://schemas.openxmlformats.org/officeDocument/2006/relationships/slide" Target="slides/slide66.xml"/><Relationship Id="rId97" Type="http://schemas.openxmlformats.org/officeDocument/2006/relationships/viewProps" Target="viewProps.xml"/><Relationship Id="rId7" Type="http://schemas.openxmlformats.org/officeDocument/2006/relationships/slideMaster" Target="slideMasters/slideMaster7.xml"/><Relationship Id="rId71" Type="http://schemas.openxmlformats.org/officeDocument/2006/relationships/slide" Target="slides/slide61.xml"/><Relationship Id="rId92" Type="http://schemas.openxmlformats.org/officeDocument/2006/relationships/slide" Target="slides/slide82.xml"/><Relationship Id="rId2" Type="http://schemas.openxmlformats.org/officeDocument/2006/relationships/slideMaster" Target="slideMasters/slideMaster2.xml"/><Relationship Id="rId29" Type="http://schemas.openxmlformats.org/officeDocument/2006/relationships/slide" Target="slides/slide19.xml"/><Relationship Id="rId24" Type="http://schemas.openxmlformats.org/officeDocument/2006/relationships/slide" Target="slides/slide14.xml"/><Relationship Id="rId40" Type="http://schemas.openxmlformats.org/officeDocument/2006/relationships/slide" Target="slides/slide30.xml"/><Relationship Id="rId45" Type="http://schemas.openxmlformats.org/officeDocument/2006/relationships/slide" Target="slides/slide35.xml"/><Relationship Id="rId66" Type="http://schemas.openxmlformats.org/officeDocument/2006/relationships/slide" Target="slides/slide56.xml"/><Relationship Id="rId87" Type="http://schemas.openxmlformats.org/officeDocument/2006/relationships/slide" Target="slides/slide77.xml"/><Relationship Id="rId61" Type="http://schemas.openxmlformats.org/officeDocument/2006/relationships/slide" Target="slides/slide51.xml"/><Relationship Id="rId82" Type="http://schemas.openxmlformats.org/officeDocument/2006/relationships/slide" Target="slides/slide72.xml"/><Relationship Id="rId19" Type="http://schemas.openxmlformats.org/officeDocument/2006/relationships/slide" Target="slides/slide9.xml"/><Relationship Id="rId14" Type="http://schemas.openxmlformats.org/officeDocument/2006/relationships/slide" Target="slides/slide4.xml"/><Relationship Id="rId30" Type="http://schemas.openxmlformats.org/officeDocument/2006/relationships/slide" Target="slides/slide20.xml"/><Relationship Id="rId35" Type="http://schemas.openxmlformats.org/officeDocument/2006/relationships/slide" Target="slides/slide25.xml"/><Relationship Id="rId56" Type="http://schemas.openxmlformats.org/officeDocument/2006/relationships/slide" Target="slides/slide46.xml"/><Relationship Id="rId77" Type="http://schemas.openxmlformats.org/officeDocument/2006/relationships/slide" Target="slides/slide67.xml"/><Relationship Id="rId8" Type="http://schemas.openxmlformats.org/officeDocument/2006/relationships/slideMaster" Target="slideMasters/slideMaster8.xml"/><Relationship Id="rId51" Type="http://schemas.openxmlformats.org/officeDocument/2006/relationships/slide" Target="slides/slide41.xml"/><Relationship Id="rId72" Type="http://schemas.openxmlformats.org/officeDocument/2006/relationships/slide" Target="slides/slide62.xml"/><Relationship Id="rId93" Type="http://schemas.openxmlformats.org/officeDocument/2006/relationships/slide" Target="slides/slide83.xml"/><Relationship Id="rId98"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4ACA46-467B-479D-AD46-0832E82BC0B9}" type="datetimeFigureOut">
              <a:rPr lang="en-GB" smtClean="0"/>
              <a:t>14/08/2024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35949F-2F5F-4C5C-9F14-6780A240C6C6}" type="slidenum">
              <a:rPr lang="en-GB" smtClean="0"/>
              <a:t>‹#›</a:t>
            </a:fld>
            <a:endParaRPr lang="en-GB"/>
          </a:p>
        </p:txBody>
      </p:sp>
    </p:spTree>
    <p:extLst>
      <p:ext uri="{BB962C8B-B14F-4D97-AF65-F5344CB8AC3E}">
        <p14:creationId xmlns:p14="http://schemas.microsoft.com/office/powerpoint/2010/main" val="31873795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de-AT" dirty="0"/>
              <a:t>New slide from Davide.</a:t>
            </a:r>
          </a:p>
          <a:p>
            <a:r>
              <a:rPr lang="de-AT" dirty="0"/>
              <a:t>Showing that conductor</a:t>
            </a:r>
            <a:r>
              <a:rPr lang="de-AT" baseline="0" dirty="0"/>
              <a:t> development is launched at international level, Russia, Japan, (Korea and Europe in preparation)</a:t>
            </a:r>
            <a:endParaRPr lang="de-AT" dirty="0"/>
          </a:p>
          <a:p>
            <a:r>
              <a:rPr lang="de-AT" dirty="0"/>
              <a:t>Underline importance of that development as main</a:t>
            </a:r>
            <a:r>
              <a:rPr lang="de-AT" baseline="0" dirty="0"/>
              <a:t> cost driver for the hadron collider machine.</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604DCD-C511-4B12-9DBB-AC80DD19A49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8297944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de-AT" dirty="0"/>
              <a:t>New slide from Davide.</a:t>
            </a:r>
          </a:p>
          <a:p>
            <a:r>
              <a:rPr lang="de-AT" dirty="0"/>
              <a:t>Showing that conductor</a:t>
            </a:r>
            <a:r>
              <a:rPr lang="de-AT" baseline="0" dirty="0"/>
              <a:t> development is launched at international level, Russia, Japan, (Korea and Europe in preparation)</a:t>
            </a:r>
            <a:endParaRPr lang="de-AT" dirty="0"/>
          </a:p>
          <a:p>
            <a:r>
              <a:rPr lang="de-AT" dirty="0"/>
              <a:t>Underline importance of that development as main</a:t>
            </a:r>
            <a:r>
              <a:rPr lang="de-AT" baseline="0" dirty="0"/>
              <a:t> cost driver for the hadron collider machine.</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604DCD-C511-4B12-9DBB-AC80DD19A49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366891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de-AT" dirty="0"/>
              <a:t>New slide from Davide.</a:t>
            </a:r>
          </a:p>
          <a:p>
            <a:r>
              <a:rPr lang="de-AT" dirty="0"/>
              <a:t>Showing that conductor</a:t>
            </a:r>
            <a:r>
              <a:rPr lang="de-AT" baseline="0" dirty="0"/>
              <a:t> development is launched at international level, Russia, Japan, (Korea and Europe in preparation)</a:t>
            </a:r>
            <a:endParaRPr lang="de-AT" dirty="0"/>
          </a:p>
          <a:p>
            <a:r>
              <a:rPr lang="de-AT" dirty="0"/>
              <a:t>Underline importance of that development as main</a:t>
            </a:r>
            <a:r>
              <a:rPr lang="de-AT" baseline="0" dirty="0"/>
              <a:t> cost driver for the hadron collider machine.</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604DCD-C511-4B12-9DBB-AC80DD19A49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815616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a:extLst>
              <a:ext uri="{FF2B5EF4-FFF2-40B4-BE49-F238E27FC236}">
                <a16:creationId xmlns:a16="http://schemas.microsoft.com/office/drawing/2014/main" id="{F5A09F9F-3A4B-EDDD-EEDF-48518D28EF21}"/>
              </a:ext>
            </a:extLst>
          </p:cNvPr>
          <p:cNvSpPr>
            <a:spLocks noGrp="1" noRot="1" noChangeAspect="1" noChangeArrowheads="1" noTextEdit="1"/>
          </p:cNvSpPr>
          <p:nvPr>
            <p:ph type="sldImg"/>
          </p:nvPr>
        </p:nvSpPr>
        <p:spPr>
          <a:ln/>
        </p:spPr>
      </p:sp>
      <p:sp>
        <p:nvSpPr>
          <p:cNvPr id="24579" name="Notes Placeholder 2">
            <a:extLst>
              <a:ext uri="{FF2B5EF4-FFF2-40B4-BE49-F238E27FC236}">
                <a16:creationId xmlns:a16="http://schemas.microsoft.com/office/drawing/2014/main" id="{62B9480D-0946-9EC1-DF4A-059E6F1CC58B}"/>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
        <p:nvSpPr>
          <p:cNvPr id="24580" name="Slide Number Placeholder 3">
            <a:extLst>
              <a:ext uri="{FF2B5EF4-FFF2-40B4-BE49-F238E27FC236}">
                <a16:creationId xmlns:a16="http://schemas.microsoft.com/office/drawing/2014/main" id="{4B1033ED-147A-B36B-81EC-7E5580769390}"/>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3C14DEBD-7FA0-4A49-9CFD-6DBEF0950FF7}"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15</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9F6C5A40-8BFC-1C4A-D384-868E3B03F982}"/>
              </a:ext>
            </a:extLst>
          </p:cNvPr>
          <p:cNvSpPr>
            <a:spLocks noGrp="1" noRot="1" noChangeAspect="1" noChangeArrowheads="1" noTextEdit="1"/>
          </p:cNvSpPr>
          <p:nvPr>
            <p:ph type="sldImg"/>
          </p:nvPr>
        </p:nvSpPr>
        <p:spPr>
          <a:ln/>
        </p:spPr>
      </p:sp>
      <p:sp>
        <p:nvSpPr>
          <p:cNvPr id="28675" name="Notes Placeholder 2">
            <a:extLst>
              <a:ext uri="{FF2B5EF4-FFF2-40B4-BE49-F238E27FC236}">
                <a16:creationId xmlns:a16="http://schemas.microsoft.com/office/drawing/2014/main" id="{F9098BB5-CCCA-897E-BD69-4227C9A91F19}"/>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28676" name="Slide Number Placeholder 3">
            <a:extLst>
              <a:ext uri="{FF2B5EF4-FFF2-40B4-BE49-F238E27FC236}">
                <a16:creationId xmlns:a16="http://schemas.microsoft.com/office/drawing/2014/main" id="{7B0092F8-90A1-EFEC-4A50-5ACE3FCDBAA2}"/>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169005B0-B6DC-4755-8F27-85F5C445BEFB}"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a:extLst>
              <a:ext uri="{FF2B5EF4-FFF2-40B4-BE49-F238E27FC236}">
                <a16:creationId xmlns:a16="http://schemas.microsoft.com/office/drawing/2014/main" id="{EF7D234F-62E1-C762-DAA8-DD4DF3AAEA1A}"/>
              </a:ext>
            </a:extLst>
          </p:cNvPr>
          <p:cNvSpPr>
            <a:spLocks noGrp="1" noRot="1" noChangeAspect="1" noChangeArrowheads="1" noTextEdit="1"/>
          </p:cNvSpPr>
          <p:nvPr>
            <p:ph type="sldImg"/>
          </p:nvPr>
        </p:nvSpPr>
        <p:spPr>
          <a:ln/>
        </p:spPr>
      </p:sp>
      <p:sp>
        <p:nvSpPr>
          <p:cNvPr id="30723" name="Notes Placeholder 2">
            <a:extLst>
              <a:ext uri="{FF2B5EF4-FFF2-40B4-BE49-F238E27FC236}">
                <a16:creationId xmlns:a16="http://schemas.microsoft.com/office/drawing/2014/main" id="{C3BCAAA5-8569-4C96-160E-4B86BDC24132}"/>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30724" name="Slide Number Placeholder 3">
            <a:extLst>
              <a:ext uri="{FF2B5EF4-FFF2-40B4-BE49-F238E27FC236}">
                <a16:creationId xmlns:a16="http://schemas.microsoft.com/office/drawing/2014/main" id="{7F00DC60-36EB-0245-74A7-D99128535B39}"/>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971F62E-228E-4E7B-B12E-B0342AC2C832}"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17</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D1B56CB-5AA8-4EA7-9F4B-9C5112854BD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811887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7E5779-8632-48F8-9870-1541670B8B2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383B7DE-1185-4726-B41E-C8AE947F5D7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E336E81-535D-457C-9919-815C1FB668D0}"/>
              </a:ext>
            </a:extLst>
          </p:cNvPr>
          <p:cNvSpPr>
            <a:spLocks noGrp="1"/>
          </p:cNvSpPr>
          <p:nvPr>
            <p:ph type="dt" sz="half" idx="10"/>
          </p:nvPr>
        </p:nvSpPr>
        <p:spPr/>
        <p:txBody>
          <a:bodyPr/>
          <a:lstStyle/>
          <a:p>
            <a:fld id="{15FD3DF7-DE50-4355-A5D2-5D9DC8E9BC18}" type="datetimeFigureOut">
              <a:rPr lang="en-GB" smtClean="0"/>
              <a:t>14/08/2024</a:t>
            </a:fld>
            <a:endParaRPr lang="en-GB"/>
          </a:p>
        </p:txBody>
      </p:sp>
      <p:sp>
        <p:nvSpPr>
          <p:cNvPr id="5" name="Footer Placeholder 4">
            <a:extLst>
              <a:ext uri="{FF2B5EF4-FFF2-40B4-BE49-F238E27FC236}">
                <a16:creationId xmlns:a16="http://schemas.microsoft.com/office/drawing/2014/main" id="{081CA42D-7A8A-4C08-B736-2A91D9A9533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5F45981-6F9A-4BEB-8269-A0C502474F2F}"/>
              </a:ext>
            </a:extLst>
          </p:cNvPr>
          <p:cNvSpPr>
            <a:spLocks noGrp="1"/>
          </p:cNvSpPr>
          <p:nvPr>
            <p:ph type="sldNum" sz="quarter" idx="12"/>
          </p:nvPr>
        </p:nvSpPr>
        <p:spPr/>
        <p:txBody>
          <a:bodyPr/>
          <a:lstStyle/>
          <a:p>
            <a:fld id="{3D788570-1DE2-41BE-BD0A-597D372C5CEE}" type="slidenum">
              <a:rPr lang="en-GB" smtClean="0"/>
              <a:t>‹#›</a:t>
            </a:fld>
            <a:endParaRPr lang="en-GB"/>
          </a:p>
        </p:txBody>
      </p:sp>
    </p:spTree>
    <p:extLst>
      <p:ext uri="{BB962C8B-B14F-4D97-AF65-F5344CB8AC3E}">
        <p14:creationId xmlns:p14="http://schemas.microsoft.com/office/powerpoint/2010/main" val="36051802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6D10B8-5F00-455A-8B0B-2542D6A44AB0}"/>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8EB8423-26B2-4C52-A716-9C5AE57945D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75065FA-A9AE-4099-8DA5-BFFE48AAA8ED}"/>
              </a:ext>
            </a:extLst>
          </p:cNvPr>
          <p:cNvSpPr>
            <a:spLocks noGrp="1"/>
          </p:cNvSpPr>
          <p:nvPr>
            <p:ph type="dt" sz="half" idx="10"/>
          </p:nvPr>
        </p:nvSpPr>
        <p:spPr/>
        <p:txBody>
          <a:bodyPr/>
          <a:lstStyle/>
          <a:p>
            <a:fld id="{15FD3DF7-DE50-4355-A5D2-5D9DC8E9BC18}" type="datetimeFigureOut">
              <a:rPr lang="en-GB" smtClean="0"/>
              <a:t>14/08/2024</a:t>
            </a:fld>
            <a:endParaRPr lang="en-GB"/>
          </a:p>
        </p:txBody>
      </p:sp>
      <p:sp>
        <p:nvSpPr>
          <p:cNvPr id="5" name="Footer Placeholder 4">
            <a:extLst>
              <a:ext uri="{FF2B5EF4-FFF2-40B4-BE49-F238E27FC236}">
                <a16:creationId xmlns:a16="http://schemas.microsoft.com/office/drawing/2014/main" id="{1E638195-1789-49CE-88B7-C282D2DA5BB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563DFE2-12B3-4814-B143-AEC234508A56}"/>
              </a:ext>
            </a:extLst>
          </p:cNvPr>
          <p:cNvSpPr>
            <a:spLocks noGrp="1"/>
          </p:cNvSpPr>
          <p:nvPr>
            <p:ph type="sldNum" sz="quarter" idx="12"/>
          </p:nvPr>
        </p:nvSpPr>
        <p:spPr/>
        <p:txBody>
          <a:bodyPr/>
          <a:lstStyle/>
          <a:p>
            <a:fld id="{3D788570-1DE2-41BE-BD0A-597D372C5CEE}" type="slidenum">
              <a:rPr lang="en-GB" smtClean="0"/>
              <a:t>‹#›</a:t>
            </a:fld>
            <a:endParaRPr lang="en-GB"/>
          </a:p>
        </p:txBody>
      </p:sp>
    </p:spTree>
    <p:extLst>
      <p:ext uri="{BB962C8B-B14F-4D97-AF65-F5344CB8AC3E}">
        <p14:creationId xmlns:p14="http://schemas.microsoft.com/office/powerpoint/2010/main" val="2953042096"/>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BFE0784F-CC7A-A1D6-DEE4-F1E9FCD2576F}"/>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B6DF7BA7-5C83-8AA3-A5C4-1DB55605D93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F6AB6B39-EBDC-4290-FC48-1CD867479A56}"/>
              </a:ext>
            </a:extLst>
          </p:cNvPr>
          <p:cNvSpPr>
            <a:spLocks noGrp="1" noChangeArrowheads="1"/>
          </p:cNvSpPr>
          <p:nvPr>
            <p:ph type="sldNum" sz="quarter" idx="12"/>
          </p:nvPr>
        </p:nvSpPr>
        <p:spPr>
          <a:ln/>
        </p:spPr>
        <p:txBody>
          <a:bodyPr/>
          <a:lstStyle>
            <a:lvl1pPr>
              <a:defRPr/>
            </a:lvl1pPr>
          </a:lstStyle>
          <a:p>
            <a:pPr>
              <a:defRPr/>
            </a:pPr>
            <a:fld id="{186410E7-B64B-4A87-AC5B-6106E89A417E}" type="slidenum">
              <a:rPr lang="en-US" altLang="en-US"/>
              <a:pPr>
                <a:defRPr/>
              </a:pPr>
              <a:t>‹#›</a:t>
            </a:fld>
            <a:endParaRPr lang="en-US" altLang="en-US"/>
          </a:p>
        </p:txBody>
      </p:sp>
    </p:spTree>
    <p:extLst>
      <p:ext uri="{BB962C8B-B14F-4D97-AF65-F5344CB8AC3E}">
        <p14:creationId xmlns:p14="http://schemas.microsoft.com/office/powerpoint/2010/main" val="3727554445"/>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C2A0EB33-AB29-103C-E340-63CF2DDBF01A}"/>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5">
            <a:extLst>
              <a:ext uri="{FF2B5EF4-FFF2-40B4-BE49-F238E27FC236}">
                <a16:creationId xmlns:a16="http://schemas.microsoft.com/office/drawing/2014/main" id="{0617B604-F734-C24D-BB1E-19E6ECE4067E}"/>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6">
            <a:extLst>
              <a:ext uri="{FF2B5EF4-FFF2-40B4-BE49-F238E27FC236}">
                <a16:creationId xmlns:a16="http://schemas.microsoft.com/office/drawing/2014/main" id="{A25C2DB6-1937-407A-5FB0-B62A144FD80A}"/>
              </a:ext>
            </a:extLst>
          </p:cNvPr>
          <p:cNvSpPr>
            <a:spLocks noGrp="1" noChangeArrowheads="1"/>
          </p:cNvSpPr>
          <p:nvPr>
            <p:ph type="sldNum" sz="quarter" idx="12"/>
          </p:nvPr>
        </p:nvSpPr>
        <p:spPr>
          <a:ln/>
        </p:spPr>
        <p:txBody>
          <a:bodyPr/>
          <a:lstStyle>
            <a:lvl1pPr>
              <a:defRPr/>
            </a:lvl1pPr>
          </a:lstStyle>
          <a:p>
            <a:pPr>
              <a:defRPr/>
            </a:pPr>
            <a:fld id="{42D5152E-D4D0-4622-987A-5B9FA4F84380}" type="slidenum">
              <a:rPr lang="en-US" altLang="en-US"/>
              <a:pPr>
                <a:defRPr/>
              </a:pPr>
              <a:t>‹#›</a:t>
            </a:fld>
            <a:endParaRPr lang="en-US" altLang="en-US"/>
          </a:p>
        </p:txBody>
      </p:sp>
    </p:spTree>
    <p:extLst>
      <p:ext uri="{BB962C8B-B14F-4D97-AF65-F5344CB8AC3E}">
        <p14:creationId xmlns:p14="http://schemas.microsoft.com/office/powerpoint/2010/main" val="2520902308"/>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EED27378-1973-F99C-E016-49BB3373BAE2}"/>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5">
            <a:extLst>
              <a:ext uri="{FF2B5EF4-FFF2-40B4-BE49-F238E27FC236}">
                <a16:creationId xmlns:a16="http://schemas.microsoft.com/office/drawing/2014/main" id="{604B1124-C09D-A171-1834-37C445421BF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71986418-CADF-1C43-9DC7-97905F63C7EE}"/>
              </a:ext>
            </a:extLst>
          </p:cNvPr>
          <p:cNvSpPr>
            <a:spLocks noGrp="1" noChangeArrowheads="1"/>
          </p:cNvSpPr>
          <p:nvPr>
            <p:ph type="sldNum" sz="quarter" idx="12"/>
          </p:nvPr>
        </p:nvSpPr>
        <p:spPr>
          <a:ln/>
        </p:spPr>
        <p:txBody>
          <a:bodyPr/>
          <a:lstStyle>
            <a:lvl1pPr>
              <a:defRPr/>
            </a:lvl1pPr>
          </a:lstStyle>
          <a:p>
            <a:pPr>
              <a:defRPr/>
            </a:pPr>
            <a:fld id="{7E5F55F2-9D4B-4854-ADF6-40BABCE0FDC3}" type="slidenum">
              <a:rPr lang="en-US" altLang="en-US"/>
              <a:pPr>
                <a:defRPr/>
              </a:pPr>
              <a:t>‹#›</a:t>
            </a:fld>
            <a:endParaRPr lang="en-US" altLang="en-US"/>
          </a:p>
        </p:txBody>
      </p:sp>
    </p:spTree>
    <p:extLst>
      <p:ext uri="{BB962C8B-B14F-4D97-AF65-F5344CB8AC3E}">
        <p14:creationId xmlns:p14="http://schemas.microsoft.com/office/powerpoint/2010/main" val="3397933150"/>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E9EE85E8-50E7-A70A-7D41-31CADF8F29BA}"/>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5">
            <a:extLst>
              <a:ext uri="{FF2B5EF4-FFF2-40B4-BE49-F238E27FC236}">
                <a16:creationId xmlns:a16="http://schemas.microsoft.com/office/drawing/2014/main" id="{A7652376-239D-B52A-BC0E-53418350DC64}"/>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6">
            <a:extLst>
              <a:ext uri="{FF2B5EF4-FFF2-40B4-BE49-F238E27FC236}">
                <a16:creationId xmlns:a16="http://schemas.microsoft.com/office/drawing/2014/main" id="{340A5266-9616-5F7C-3F3D-789460DFF9F0}"/>
              </a:ext>
            </a:extLst>
          </p:cNvPr>
          <p:cNvSpPr>
            <a:spLocks noGrp="1" noChangeArrowheads="1"/>
          </p:cNvSpPr>
          <p:nvPr>
            <p:ph type="sldNum" sz="quarter" idx="12"/>
          </p:nvPr>
        </p:nvSpPr>
        <p:spPr>
          <a:ln/>
        </p:spPr>
        <p:txBody>
          <a:bodyPr/>
          <a:lstStyle>
            <a:lvl1pPr>
              <a:defRPr/>
            </a:lvl1pPr>
          </a:lstStyle>
          <a:p>
            <a:pPr>
              <a:defRPr/>
            </a:pPr>
            <a:fld id="{5D02F73E-7B7B-43EB-8F5A-1C62E26F9733}" type="slidenum">
              <a:rPr lang="en-US" altLang="en-US"/>
              <a:pPr>
                <a:defRPr/>
              </a:pPr>
              <a:t>‹#›</a:t>
            </a:fld>
            <a:endParaRPr lang="en-US" altLang="en-US"/>
          </a:p>
        </p:txBody>
      </p:sp>
    </p:spTree>
    <p:extLst>
      <p:ext uri="{BB962C8B-B14F-4D97-AF65-F5344CB8AC3E}">
        <p14:creationId xmlns:p14="http://schemas.microsoft.com/office/powerpoint/2010/main" val="423838536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2A195380-090C-4ACB-6654-09E68A00138C}"/>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B877454E-946F-2810-D8EB-CA80E70BC0F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7A2FA14B-2C2E-AAC5-0B9B-CE4A56592BC1}"/>
              </a:ext>
            </a:extLst>
          </p:cNvPr>
          <p:cNvSpPr>
            <a:spLocks noGrp="1" noChangeArrowheads="1"/>
          </p:cNvSpPr>
          <p:nvPr>
            <p:ph type="sldNum" sz="quarter" idx="12"/>
          </p:nvPr>
        </p:nvSpPr>
        <p:spPr>
          <a:ln/>
        </p:spPr>
        <p:txBody>
          <a:bodyPr/>
          <a:lstStyle>
            <a:lvl1pPr>
              <a:defRPr/>
            </a:lvl1pPr>
          </a:lstStyle>
          <a:p>
            <a:pPr>
              <a:defRPr/>
            </a:pPr>
            <a:fld id="{61CEE486-9646-4714-BF33-98687FCCB5AC}" type="slidenum">
              <a:rPr lang="en-US" altLang="en-US"/>
              <a:pPr>
                <a:defRPr/>
              </a:pPr>
              <a:t>‹#›</a:t>
            </a:fld>
            <a:endParaRPr lang="en-US" altLang="en-US"/>
          </a:p>
        </p:txBody>
      </p:sp>
    </p:spTree>
    <p:extLst>
      <p:ext uri="{BB962C8B-B14F-4D97-AF65-F5344CB8AC3E}">
        <p14:creationId xmlns:p14="http://schemas.microsoft.com/office/powerpoint/2010/main" val="14367978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6476E579-E0BC-01BE-0AB5-CA3D4B8C79FE}"/>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B818D648-9C3C-F42D-8E16-E69746D6F653}"/>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034D4B6A-1287-C05F-BD05-6DE28FB33614}"/>
              </a:ext>
            </a:extLst>
          </p:cNvPr>
          <p:cNvSpPr>
            <a:spLocks noGrp="1" noChangeArrowheads="1"/>
          </p:cNvSpPr>
          <p:nvPr>
            <p:ph type="sldNum" sz="quarter" idx="12"/>
          </p:nvPr>
        </p:nvSpPr>
        <p:spPr>
          <a:ln/>
        </p:spPr>
        <p:txBody>
          <a:bodyPr/>
          <a:lstStyle>
            <a:lvl1pPr>
              <a:defRPr/>
            </a:lvl1pPr>
          </a:lstStyle>
          <a:p>
            <a:pPr>
              <a:defRPr/>
            </a:pPr>
            <a:fld id="{E98B03B4-A12E-4B05-BAE2-76AC2A78A7E5}" type="slidenum">
              <a:rPr lang="en-US" altLang="en-US"/>
              <a:pPr>
                <a:defRPr/>
              </a:pPr>
              <a:t>‹#›</a:t>
            </a:fld>
            <a:endParaRPr lang="en-US" altLang="en-US"/>
          </a:p>
        </p:txBody>
      </p:sp>
    </p:spTree>
    <p:extLst>
      <p:ext uri="{BB962C8B-B14F-4D97-AF65-F5344CB8AC3E}">
        <p14:creationId xmlns:p14="http://schemas.microsoft.com/office/powerpoint/2010/main" val="2744240255"/>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07754B21-55A9-40C3-EA27-502FFD60DA5F}"/>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99C06065-50EC-8007-86CB-BAEBFE697E3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E0D8CD4A-2824-0EAD-81D4-EBC04F823047}"/>
              </a:ext>
            </a:extLst>
          </p:cNvPr>
          <p:cNvSpPr>
            <a:spLocks noGrp="1" noChangeArrowheads="1"/>
          </p:cNvSpPr>
          <p:nvPr>
            <p:ph type="sldNum" sz="quarter" idx="12"/>
          </p:nvPr>
        </p:nvSpPr>
        <p:spPr>
          <a:ln/>
        </p:spPr>
        <p:txBody>
          <a:bodyPr/>
          <a:lstStyle>
            <a:lvl1pPr>
              <a:defRPr/>
            </a:lvl1pPr>
          </a:lstStyle>
          <a:p>
            <a:pPr>
              <a:defRPr/>
            </a:pPr>
            <a:fld id="{4F14A91D-3DBE-444D-91CF-D01D1D20724F}" type="slidenum">
              <a:rPr lang="en-US" altLang="en-US"/>
              <a:pPr>
                <a:defRPr/>
              </a:pPr>
              <a:t>‹#›</a:t>
            </a:fld>
            <a:endParaRPr lang="en-US" altLang="en-US"/>
          </a:p>
        </p:txBody>
      </p:sp>
    </p:spTree>
    <p:extLst>
      <p:ext uri="{BB962C8B-B14F-4D97-AF65-F5344CB8AC3E}">
        <p14:creationId xmlns:p14="http://schemas.microsoft.com/office/powerpoint/2010/main" val="3278779689"/>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63AD1F7F-0FFB-78C3-E294-8023DBC538CE}"/>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BD1607F9-9AA7-1A6C-980B-27C5AC62916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0407DFF3-AD95-D68B-157B-025DCAE90EC2}"/>
              </a:ext>
            </a:extLst>
          </p:cNvPr>
          <p:cNvSpPr>
            <a:spLocks noGrp="1" noChangeArrowheads="1"/>
          </p:cNvSpPr>
          <p:nvPr>
            <p:ph type="sldNum" sz="quarter" idx="12"/>
          </p:nvPr>
        </p:nvSpPr>
        <p:spPr>
          <a:ln/>
        </p:spPr>
        <p:txBody>
          <a:bodyPr/>
          <a:lstStyle>
            <a:lvl1pPr>
              <a:defRPr/>
            </a:lvl1pPr>
          </a:lstStyle>
          <a:p>
            <a:pPr>
              <a:defRPr/>
            </a:pPr>
            <a:fld id="{67334764-2DB3-4AC3-B866-7F1B4281DAEC}" type="slidenum">
              <a:rPr lang="en-US" altLang="en-US"/>
              <a:pPr>
                <a:defRPr/>
              </a:pPr>
              <a:t>‹#›</a:t>
            </a:fld>
            <a:endParaRPr lang="en-US" altLang="en-US"/>
          </a:p>
        </p:txBody>
      </p:sp>
    </p:spTree>
    <p:extLst>
      <p:ext uri="{BB962C8B-B14F-4D97-AF65-F5344CB8AC3E}">
        <p14:creationId xmlns:p14="http://schemas.microsoft.com/office/powerpoint/2010/main" val="1702333252"/>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119285921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181771428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292355F-2AA2-4DCB-A060-586A735A571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8F819F1-3709-4846-AFE6-39C77408D61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DB4E0B0-38A4-41B4-A834-1D87B9CE6F8F}"/>
              </a:ext>
            </a:extLst>
          </p:cNvPr>
          <p:cNvSpPr>
            <a:spLocks noGrp="1"/>
          </p:cNvSpPr>
          <p:nvPr>
            <p:ph type="dt" sz="half" idx="10"/>
          </p:nvPr>
        </p:nvSpPr>
        <p:spPr/>
        <p:txBody>
          <a:bodyPr/>
          <a:lstStyle/>
          <a:p>
            <a:fld id="{15FD3DF7-DE50-4355-A5D2-5D9DC8E9BC18}" type="datetimeFigureOut">
              <a:rPr lang="en-GB" smtClean="0"/>
              <a:t>14/08/2024</a:t>
            </a:fld>
            <a:endParaRPr lang="en-GB"/>
          </a:p>
        </p:txBody>
      </p:sp>
      <p:sp>
        <p:nvSpPr>
          <p:cNvPr id="5" name="Footer Placeholder 4">
            <a:extLst>
              <a:ext uri="{FF2B5EF4-FFF2-40B4-BE49-F238E27FC236}">
                <a16:creationId xmlns:a16="http://schemas.microsoft.com/office/drawing/2014/main" id="{92AE6A5E-A270-44B1-98A7-06F57F256FD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5BBBD40-A3D2-461D-B425-B64B70E1D000}"/>
              </a:ext>
            </a:extLst>
          </p:cNvPr>
          <p:cNvSpPr>
            <a:spLocks noGrp="1"/>
          </p:cNvSpPr>
          <p:nvPr>
            <p:ph type="sldNum" sz="quarter" idx="12"/>
          </p:nvPr>
        </p:nvSpPr>
        <p:spPr/>
        <p:txBody>
          <a:bodyPr/>
          <a:lstStyle/>
          <a:p>
            <a:fld id="{3D788570-1DE2-41BE-BD0A-597D372C5CEE}" type="slidenum">
              <a:rPr lang="en-GB" smtClean="0"/>
              <a:t>‹#›</a:t>
            </a:fld>
            <a:endParaRPr lang="en-GB"/>
          </a:p>
        </p:txBody>
      </p:sp>
    </p:spTree>
    <p:extLst>
      <p:ext uri="{BB962C8B-B14F-4D97-AF65-F5344CB8AC3E}">
        <p14:creationId xmlns:p14="http://schemas.microsoft.com/office/powerpoint/2010/main" val="4276970598"/>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66469312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37755985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201582238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263154220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06657550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70875409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80146964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341104570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4491012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19.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8/14/2024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77099701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1CCB1E-AA4B-4E61-9F4B-B0C25996BA6F}" type="datetimeFigureOut">
              <a:rPr lang="en-GB" smtClean="0"/>
              <a:t>14/08/2024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5274545-8EF6-4CA5-A098-240682A73EBF}" type="slidenum">
              <a:rPr lang="en-GB" smtClean="0"/>
              <a:t>‹#›</a:t>
            </a:fld>
            <a:endParaRPr lang="en-GB"/>
          </a:p>
        </p:txBody>
      </p:sp>
    </p:spTree>
    <p:extLst>
      <p:ext uri="{BB962C8B-B14F-4D97-AF65-F5344CB8AC3E}">
        <p14:creationId xmlns:p14="http://schemas.microsoft.com/office/powerpoint/2010/main" val="2675342816"/>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A1FCC7-98AE-0483-8F78-ED29B7E94207}"/>
              </a:ext>
            </a:extLst>
          </p:cNvPr>
          <p:cNvSpPr>
            <a:spLocks noGrp="1"/>
          </p:cNvSpPr>
          <p:nvPr>
            <p:ph type="title"/>
          </p:nvPr>
        </p:nvSpPr>
        <p:spPr>
          <a:xfrm>
            <a:off x="0" y="18255"/>
            <a:ext cx="12192000" cy="1325563"/>
          </a:xfrm>
        </p:spPr>
        <p:txBody>
          <a:bodyPr/>
          <a:lstStyle>
            <a:lvl1pPr algn="ctr">
              <a:defRPr>
                <a:solidFill>
                  <a:srgbClr val="0070C0"/>
                </a:solidFill>
              </a:defRPr>
            </a:lvl1pPr>
          </a:lstStyle>
          <a:p>
            <a:r>
              <a:rPr lang="en-US" dirty="0"/>
              <a:t>Click to edit Master title style</a:t>
            </a:r>
            <a:endParaRPr lang="en-150"/>
          </a:p>
        </p:txBody>
      </p:sp>
      <p:sp>
        <p:nvSpPr>
          <p:cNvPr id="3" name="Content Placeholder 2">
            <a:extLst>
              <a:ext uri="{FF2B5EF4-FFF2-40B4-BE49-F238E27FC236}">
                <a16:creationId xmlns:a16="http://schemas.microsoft.com/office/drawing/2014/main" id="{3601C9EE-CFFB-7CE9-B677-02639C9C595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150"/>
          </a:p>
        </p:txBody>
      </p:sp>
      <p:sp>
        <p:nvSpPr>
          <p:cNvPr id="4" name="Date Placeholder 3">
            <a:extLst>
              <a:ext uri="{FF2B5EF4-FFF2-40B4-BE49-F238E27FC236}">
                <a16:creationId xmlns:a16="http://schemas.microsoft.com/office/drawing/2014/main" id="{1E5146AA-8345-C320-2489-D30EB2DB26D2}"/>
              </a:ext>
            </a:extLst>
          </p:cNvPr>
          <p:cNvSpPr>
            <a:spLocks noGrp="1"/>
          </p:cNvSpPr>
          <p:nvPr>
            <p:ph type="dt" sz="half" idx="10"/>
          </p:nvPr>
        </p:nvSpPr>
        <p:spPr/>
        <p:txBody>
          <a:bodyPr/>
          <a:lstStyle/>
          <a:p>
            <a:fld id="{56F0DBEF-5DA7-40C5-A4AF-420BFBE8F895}" type="datetime8">
              <a:rPr lang="en-150" smtClean="0"/>
              <a:t>08/14/2024 19:44</a:t>
            </a:fld>
            <a:endParaRPr lang="en-150"/>
          </a:p>
        </p:txBody>
      </p:sp>
      <p:sp>
        <p:nvSpPr>
          <p:cNvPr id="5" name="Footer Placeholder 4">
            <a:extLst>
              <a:ext uri="{FF2B5EF4-FFF2-40B4-BE49-F238E27FC236}">
                <a16:creationId xmlns:a16="http://schemas.microsoft.com/office/drawing/2014/main" id="{A8317C6E-1A3C-D687-1A3C-0004E291B58D}"/>
              </a:ext>
            </a:extLst>
          </p:cNvPr>
          <p:cNvSpPr>
            <a:spLocks noGrp="1"/>
          </p:cNvSpPr>
          <p:nvPr>
            <p:ph type="ftr" sz="quarter" idx="11"/>
          </p:nvPr>
        </p:nvSpPr>
        <p:spPr/>
        <p:txBody>
          <a:bodyPr/>
          <a:lstStyle/>
          <a:p>
            <a:endParaRPr lang="en-150"/>
          </a:p>
        </p:txBody>
      </p:sp>
      <p:sp>
        <p:nvSpPr>
          <p:cNvPr id="6" name="Slide Number Placeholder 5">
            <a:extLst>
              <a:ext uri="{FF2B5EF4-FFF2-40B4-BE49-F238E27FC236}">
                <a16:creationId xmlns:a16="http://schemas.microsoft.com/office/drawing/2014/main" id="{71604A72-02C2-C487-6A7E-D1E8F01F8708}"/>
              </a:ext>
            </a:extLst>
          </p:cNvPr>
          <p:cNvSpPr>
            <a:spLocks noGrp="1"/>
          </p:cNvSpPr>
          <p:nvPr>
            <p:ph type="sldNum" sz="quarter" idx="12"/>
          </p:nvPr>
        </p:nvSpPr>
        <p:spPr>
          <a:xfrm>
            <a:off x="9449790" y="6474620"/>
            <a:ext cx="2743200" cy="365125"/>
          </a:xfrm>
        </p:spPr>
        <p:txBody>
          <a:bodyPr/>
          <a:lstStyle>
            <a:lvl1pPr>
              <a:defRPr>
                <a:solidFill>
                  <a:srgbClr val="0070C0"/>
                </a:solidFill>
              </a:defRPr>
            </a:lvl1pPr>
          </a:lstStyle>
          <a:p>
            <a:fld id="{25F45218-EFE8-4AFD-8563-7EF7F84D4617}" type="slidenum">
              <a:rPr lang="en-150" smtClean="0"/>
              <a:pPr/>
              <a:t>‹#›</a:t>
            </a:fld>
            <a:endParaRPr lang="en-150"/>
          </a:p>
        </p:txBody>
      </p:sp>
    </p:spTree>
    <p:extLst>
      <p:ext uri="{BB962C8B-B14F-4D97-AF65-F5344CB8AC3E}">
        <p14:creationId xmlns:p14="http://schemas.microsoft.com/office/powerpoint/2010/main" val="21490088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1CCB1E-AA4B-4E61-9F4B-B0C25996BA6F}" type="datetimeFigureOut">
              <a:rPr lang="en-GB" smtClean="0"/>
              <a:t>14/08/2024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5274545-8EF6-4CA5-A098-240682A73EBF}" type="slidenum">
              <a:rPr lang="en-GB" smtClean="0"/>
              <a:t>‹#›</a:t>
            </a:fld>
            <a:endParaRPr lang="en-GB"/>
          </a:p>
        </p:txBody>
      </p:sp>
    </p:spTree>
    <p:extLst>
      <p:ext uri="{BB962C8B-B14F-4D97-AF65-F5344CB8AC3E}">
        <p14:creationId xmlns:p14="http://schemas.microsoft.com/office/powerpoint/2010/main" val="40155229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1CCB1E-AA4B-4E61-9F4B-B0C25996BA6F}" type="datetimeFigureOut">
              <a:rPr lang="en-GB" smtClean="0"/>
              <a:t>14/08/2024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5274545-8EF6-4CA5-A098-240682A73EBF}" type="slidenum">
              <a:rPr lang="en-GB" smtClean="0"/>
              <a:t>‹#›</a:t>
            </a:fld>
            <a:endParaRPr lang="en-GB"/>
          </a:p>
        </p:txBody>
      </p:sp>
    </p:spTree>
    <p:extLst>
      <p:ext uri="{BB962C8B-B14F-4D97-AF65-F5344CB8AC3E}">
        <p14:creationId xmlns:p14="http://schemas.microsoft.com/office/powerpoint/2010/main" val="36796797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1CCB1E-AA4B-4E61-9F4B-B0C25996BA6F}" type="datetimeFigureOut">
              <a:rPr lang="en-GB" smtClean="0"/>
              <a:t>14/08/2024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5274545-8EF6-4CA5-A098-240682A73EBF}" type="slidenum">
              <a:rPr lang="en-GB" smtClean="0"/>
              <a:t>‹#›</a:t>
            </a:fld>
            <a:endParaRPr lang="en-GB"/>
          </a:p>
        </p:txBody>
      </p:sp>
    </p:spTree>
    <p:extLst>
      <p:ext uri="{BB962C8B-B14F-4D97-AF65-F5344CB8AC3E}">
        <p14:creationId xmlns:p14="http://schemas.microsoft.com/office/powerpoint/2010/main" val="40380484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1CCB1E-AA4B-4E61-9F4B-B0C25996BA6F}" type="datetimeFigureOut">
              <a:rPr lang="en-GB" smtClean="0"/>
              <a:t>14/08/2024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5274545-8EF6-4CA5-A098-240682A73EBF}" type="slidenum">
              <a:rPr lang="en-GB" smtClean="0"/>
              <a:t>‹#›</a:t>
            </a:fld>
            <a:endParaRPr lang="en-GB"/>
          </a:p>
        </p:txBody>
      </p:sp>
    </p:spTree>
    <p:extLst>
      <p:ext uri="{BB962C8B-B14F-4D97-AF65-F5344CB8AC3E}">
        <p14:creationId xmlns:p14="http://schemas.microsoft.com/office/powerpoint/2010/main" val="25796271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1CCB1E-AA4B-4E61-9F4B-B0C25996BA6F}" type="datetimeFigureOut">
              <a:rPr lang="en-GB" smtClean="0"/>
              <a:t>14/08/2024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5274545-8EF6-4CA5-A098-240682A73EBF}" type="slidenum">
              <a:rPr lang="en-GB" smtClean="0"/>
              <a:t>‹#›</a:t>
            </a:fld>
            <a:endParaRPr lang="en-GB"/>
          </a:p>
        </p:txBody>
      </p:sp>
    </p:spTree>
    <p:extLst>
      <p:ext uri="{BB962C8B-B14F-4D97-AF65-F5344CB8AC3E}">
        <p14:creationId xmlns:p14="http://schemas.microsoft.com/office/powerpoint/2010/main" val="10971243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1CCB1E-AA4B-4E61-9F4B-B0C25996BA6F}" type="datetimeFigureOut">
              <a:rPr lang="en-GB" smtClean="0"/>
              <a:t>14/08/2024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5274545-8EF6-4CA5-A098-240682A73EBF}" type="slidenum">
              <a:rPr lang="en-GB" smtClean="0"/>
              <a:t>‹#›</a:t>
            </a:fld>
            <a:endParaRPr lang="en-GB"/>
          </a:p>
        </p:txBody>
      </p:sp>
    </p:spTree>
    <p:extLst>
      <p:ext uri="{BB962C8B-B14F-4D97-AF65-F5344CB8AC3E}">
        <p14:creationId xmlns:p14="http://schemas.microsoft.com/office/powerpoint/2010/main" val="1999170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D1CCB1E-AA4B-4E61-9F4B-B0C25996BA6F}" type="datetimeFigureOut">
              <a:rPr lang="en-GB" smtClean="0"/>
              <a:t>14/08/2024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5274545-8EF6-4CA5-A098-240682A73EBF}" type="slidenum">
              <a:rPr lang="en-GB" smtClean="0"/>
              <a:t>‹#›</a:t>
            </a:fld>
            <a:endParaRPr lang="en-GB"/>
          </a:p>
        </p:txBody>
      </p:sp>
    </p:spTree>
    <p:extLst>
      <p:ext uri="{BB962C8B-B14F-4D97-AF65-F5344CB8AC3E}">
        <p14:creationId xmlns:p14="http://schemas.microsoft.com/office/powerpoint/2010/main" val="7699358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9E8CE8-D671-4B48-8C2D-184858D21A8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2950D1A-52BA-4894-97AB-5E0D004E651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49BD043-A94A-43ED-9E85-8A881DD92CE0}"/>
              </a:ext>
            </a:extLst>
          </p:cNvPr>
          <p:cNvSpPr>
            <a:spLocks noGrp="1"/>
          </p:cNvSpPr>
          <p:nvPr>
            <p:ph type="dt" sz="half" idx="10"/>
          </p:nvPr>
        </p:nvSpPr>
        <p:spPr/>
        <p:txBody>
          <a:bodyPr/>
          <a:lstStyle/>
          <a:p>
            <a:fld id="{15FD3DF7-DE50-4355-A5D2-5D9DC8E9BC18}" type="datetimeFigureOut">
              <a:rPr lang="en-GB" smtClean="0"/>
              <a:t>14/08/2024</a:t>
            </a:fld>
            <a:endParaRPr lang="en-GB"/>
          </a:p>
        </p:txBody>
      </p:sp>
      <p:sp>
        <p:nvSpPr>
          <p:cNvPr id="5" name="Footer Placeholder 4">
            <a:extLst>
              <a:ext uri="{FF2B5EF4-FFF2-40B4-BE49-F238E27FC236}">
                <a16:creationId xmlns:a16="http://schemas.microsoft.com/office/drawing/2014/main" id="{46EA495C-5037-46CD-A701-65672DDD782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E08C455-130C-471C-B2D6-0C027BA3EB36}"/>
              </a:ext>
            </a:extLst>
          </p:cNvPr>
          <p:cNvSpPr>
            <a:spLocks noGrp="1"/>
          </p:cNvSpPr>
          <p:nvPr>
            <p:ph type="sldNum" sz="quarter" idx="12"/>
          </p:nvPr>
        </p:nvSpPr>
        <p:spPr/>
        <p:txBody>
          <a:bodyPr/>
          <a:lstStyle/>
          <a:p>
            <a:fld id="{3D788570-1DE2-41BE-BD0A-597D372C5CEE}" type="slidenum">
              <a:rPr lang="en-GB" smtClean="0"/>
              <a:t>‹#›</a:t>
            </a:fld>
            <a:endParaRPr lang="en-GB"/>
          </a:p>
        </p:txBody>
      </p:sp>
    </p:spTree>
    <p:extLst>
      <p:ext uri="{BB962C8B-B14F-4D97-AF65-F5344CB8AC3E}">
        <p14:creationId xmlns:p14="http://schemas.microsoft.com/office/powerpoint/2010/main" val="5833585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D1CCB1E-AA4B-4E61-9F4B-B0C25996BA6F}" type="datetimeFigureOut">
              <a:rPr lang="en-GB" smtClean="0"/>
              <a:t>14/08/2024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5274545-8EF6-4CA5-A098-240682A73EBF}" type="slidenum">
              <a:rPr lang="en-GB" smtClean="0"/>
              <a:t>‹#›</a:t>
            </a:fld>
            <a:endParaRPr lang="en-GB"/>
          </a:p>
        </p:txBody>
      </p:sp>
    </p:spTree>
    <p:extLst>
      <p:ext uri="{BB962C8B-B14F-4D97-AF65-F5344CB8AC3E}">
        <p14:creationId xmlns:p14="http://schemas.microsoft.com/office/powerpoint/2010/main" val="35291028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1CCB1E-AA4B-4E61-9F4B-B0C25996BA6F}" type="datetimeFigureOut">
              <a:rPr lang="en-GB" smtClean="0"/>
              <a:t>14/08/2024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5274545-8EF6-4CA5-A098-240682A73EBF}" type="slidenum">
              <a:rPr lang="en-GB" smtClean="0"/>
              <a:t>‹#›</a:t>
            </a:fld>
            <a:endParaRPr lang="en-GB"/>
          </a:p>
        </p:txBody>
      </p:sp>
    </p:spTree>
    <p:extLst>
      <p:ext uri="{BB962C8B-B14F-4D97-AF65-F5344CB8AC3E}">
        <p14:creationId xmlns:p14="http://schemas.microsoft.com/office/powerpoint/2010/main" val="21586940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1CCB1E-AA4B-4E61-9F4B-B0C25996BA6F}" type="datetimeFigureOut">
              <a:rPr lang="en-GB" smtClean="0"/>
              <a:t>14/08/2024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5274545-8EF6-4CA5-A098-240682A73EBF}" type="slidenum">
              <a:rPr lang="en-GB" smtClean="0"/>
              <a:t>‹#›</a:t>
            </a:fld>
            <a:endParaRPr lang="en-GB"/>
          </a:p>
        </p:txBody>
      </p:sp>
    </p:spTree>
    <p:extLst>
      <p:ext uri="{BB962C8B-B14F-4D97-AF65-F5344CB8AC3E}">
        <p14:creationId xmlns:p14="http://schemas.microsoft.com/office/powerpoint/2010/main" val="215707482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Vid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2BBC8E7-271C-4CC9-BD82-E90B3E797D9C}"/>
              </a:ext>
            </a:extLst>
          </p:cNvPr>
          <p:cNvSpPr>
            <a:spLocks noGrp="1"/>
          </p:cNvSpPr>
          <p:nvPr>
            <p:ph sz="quarter" idx="10"/>
          </p:nvPr>
        </p:nvSpPr>
        <p:spPr>
          <a:xfrm>
            <a:off x="1571625" y="6581775"/>
            <a:ext cx="914400" cy="91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200022600"/>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3F009787-E740-4A30-B33F-769F57099C19}" type="datetimeFigureOut">
              <a:rPr lang="en-GB" smtClean="0">
                <a:solidFill>
                  <a:prstClr val="black">
                    <a:tint val="75000"/>
                  </a:prstClr>
                </a:solidFill>
              </a:rPr>
              <a:pPr/>
              <a:t>14/08/2024</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EEAF032F-5BD7-445B-9A3A-A681F088A14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69429217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3F009787-E740-4A30-B33F-769F57099C19}" type="datetimeFigureOut">
              <a:rPr lang="en-GB" smtClean="0">
                <a:solidFill>
                  <a:prstClr val="black">
                    <a:tint val="75000"/>
                  </a:prstClr>
                </a:solidFill>
              </a:rPr>
              <a:pPr/>
              <a:t>14/08/2024</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EEAF032F-5BD7-445B-9A3A-A681F088A14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86497603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3F009787-E740-4A30-B33F-769F57099C19}" type="datetimeFigureOut">
              <a:rPr lang="en-GB" smtClean="0">
                <a:solidFill>
                  <a:prstClr val="black">
                    <a:tint val="75000"/>
                  </a:prstClr>
                </a:solidFill>
              </a:rPr>
              <a:pPr/>
              <a:t>14/08/2024</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EEAF032F-5BD7-445B-9A3A-A681F088A14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42999850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a:xfrm>
            <a:off x="609600" y="6356351"/>
            <a:ext cx="2844800" cy="365125"/>
          </a:xfrm>
          <a:prstGeom prst="rect">
            <a:avLst/>
          </a:prstGeom>
        </p:spPr>
        <p:txBody>
          <a:bodyPr/>
          <a:lstStyle/>
          <a:p>
            <a:fld id="{3F009787-E740-4A30-B33F-769F57099C19}" type="datetimeFigureOut">
              <a:rPr lang="en-GB" smtClean="0">
                <a:solidFill>
                  <a:prstClr val="black">
                    <a:tint val="75000"/>
                  </a:prstClr>
                </a:solidFill>
              </a:rPr>
              <a:pPr/>
              <a:t>14/08/2024</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a:xfrm>
            <a:off x="8737600" y="6356351"/>
            <a:ext cx="2844800" cy="365125"/>
          </a:xfrm>
          <a:prstGeom prst="rect">
            <a:avLst/>
          </a:prstGeom>
        </p:spPr>
        <p:txBody>
          <a:bodyPr/>
          <a:lstStyle/>
          <a:p>
            <a:fld id="{EEAF032F-5BD7-445B-9A3A-A681F088A14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23891275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a:xfrm>
            <a:off x="609600" y="6356351"/>
            <a:ext cx="2844800" cy="365125"/>
          </a:xfrm>
          <a:prstGeom prst="rect">
            <a:avLst/>
          </a:prstGeom>
        </p:spPr>
        <p:txBody>
          <a:bodyPr/>
          <a:lstStyle/>
          <a:p>
            <a:fld id="{3F009787-E740-4A30-B33F-769F57099C19}" type="datetimeFigureOut">
              <a:rPr lang="en-GB" smtClean="0">
                <a:solidFill>
                  <a:prstClr val="black">
                    <a:tint val="75000"/>
                  </a:prstClr>
                </a:solidFill>
              </a:rPr>
              <a:pPr/>
              <a:t>14/08/2024</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a:xfrm>
            <a:off x="8737600" y="6356351"/>
            <a:ext cx="2844800" cy="365125"/>
          </a:xfrm>
          <a:prstGeom prst="rect">
            <a:avLst/>
          </a:prstGeom>
        </p:spPr>
        <p:txBody>
          <a:bodyPr/>
          <a:lstStyle/>
          <a:p>
            <a:fld id="{EEAF032F-5BD7-445B-9A3A-A681F088A14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4266326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a:xfrm>
            <a:off x="609600" y="6356351"/>
            <a:ext cx="2844800" cy="365125"/>
          </a:xfrm>
          <a:prstGeom prst="rect">
            <a:avLst/>
          </a:prstGeom>
        </p:spPr>
        <p:txBody>
          <a:bodyPr/>
          <a:lstStyle/>
          <a:p>
            <a:fld id="{3F009787-E740-4A30-B33F-769F57099C19}" type="datetimeFigureOut">
              <a:rPr lang="en-GB" smtClean="0">
                <a:solidFill>
                  <a:prstClr val="black">
                    <a:tint val="75000"/>
                  </a:prstClr>
                </a:solidFill>
              </a:rPr>
              <a:pPr/>
              <a:t>14/08/2024</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a:xfrm>
            <a:off x="8737600" y="6356351"/>
            <a:ext cx="2844800" cy="365125"/>
          </a:xfrm>
          <a:prstGeom prst="rect">
            <a:avLst/>
          </a:prstGeom>
        </p:spPr>
        <p:txBody>
          <a:bodyPr/>
          <a:lstStyle/>
          <a:p>
            <a:fld id="{EEAF032F-5BD7-445B-9A3A-A681F088A14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1538751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4CFD88-18F2-4046-8B29-6E221A3B02E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01926F2-AF94-4FB1-9FC2-14B7DC01A57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F1A35BE-005E-4B11-B073-A8FBECDC721F}"/>
              </a:ext>
            </a:extLst>
          </p:cNvPr>
          <p:cNvSpPr>
            <a:spLocks noGrp="1"/>
          </p:cNvSpPr>
          <p:nvPr>
            <p:ph type="dt" sz="half" idx="10"/>
          </p:nvPr>
        </p:nvSpPr>
        <p:spPr/>
        <p:txBody>
          <a:bodyPr/>
          <a:lstStyle/>
          <a:p>
            <a:fld id="{15FD3DF7-DE50-4355-A5D2-5D9DC8E9BC18}" type="datetimeFigureOut">
              <a:rPr lang="en-GB" smtClean="0"/>
              <a:t>14/08/2024</a:t>
            </a:fld>
            <a:endParaRPr lang="en-GB"/>
          </a:p>
        </p:txBody>
      </p:sp>
      <p:sp>
        <p:nvSpPr>
          <p:cNvPr id="5" name="Footer Placeholder 4">
            <a:extLst>
              <a:ext uri="{FF2B5EF4-FFF2-40B4-BE49-F238E27FC236}">
                <a16:creationId xmlns:a16="http://schemas.microsoft.com/office/drawing/2014/main" id="{92B5B39C-8A9A-4F2E-9061-266939394AE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6198ECF-4E82-4B44-B2CE-D1E705C010D0}"/>
              </a:ext>
            </a:extLst>
          </p:cNvPr>
          <p:cNvSpPr>
            <a:spLocks noGrp="1"/>
          </p:cNvSpPr>
          <p:nvPr>
            <p:ph type="sldNum" sz="quarter" idx="12"/>
          </p:nvPr>
        </p:nvSpPr>
        <p:spPr/>
        <p:txBody>
          <a:bodyPr/>
          <a:lstStyle/>
          <a:p>
            <a:fld id="{3D788570-1DE2-41BE-BD0A-597D372C5CEE}" type="slidenum">
              <a:rPr lang="en-GB" smtClean="0"/>
              <a:t>‹#›</a:t>
            </a:fld>
            <a:endParaRPr lang="en-GB"/>
          </a:p>
        </p:txBody>
      </p:sp>
    </p:spTree>
    <p:extLst>
      <p:ext uri="{BB962C8B-B14F-4D97-AF65-F5344CB8AC3E}">
        <p14:creationId xmlns:p14="http://schemas.microsoft.com/office/powerpoint/2010/main" val="194922674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 y="6356351"/>
            <a:ext cx="2844800" cy="365125"/>
          </a:xfrm>
          <a:prstGeom prst="rect">
            <a:avLst/>
          </a:prstGeom>
        </p:spPr>
        <p:txBody>
          <a:bodyPr/>
          <a:lstStyle/>
          <a:p>
            <a:fld id="{3F009787-E740-4A30-B33F-769F57099C19}" type="datetimeFigureOut">
              <a:rPr lang="en-GB" smtClean="0">
                <a:solidFill>
                  <a:prstClr val="black">
                    <a:tint val="75000"/>
                  </a:prstClr>
                </a:solidFill>
              </a:rPr>
              <a:pPr/>
              <a:t>14/08/2024</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a:xfrm>
            <a:off x="8737600" y="6356351"/>
            <a:ext cx="2844800" cy="365125"/>
          </a:xfrm>
          <a:prstGeom prst="rect">
            <a:avLst/>
          </a:prstGeom>
        </p:spPr>
        <p:txBody>
          <a:bodyPr/>
          <a:lstStyle/>
          <a:p>
            <a:fld id="{EEAF032F-5BD7-445B-9A3A-A681F088A14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62177996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09600" y="6356351"/>
            <a:ext cx="2844800" cy="365125"/>
          </a:xfrm>
          <a:prstGeom prst="rect">
            <a:avLst/>
          </a:prstGeom>
        </p:spPr>
        <p:txBody>
          <a:bodyPr/>
          <a:lstStyle/>
          <a:p>
            <a:fld id="{3F009787-E740-4A30-B33F-769F57099C19}" type="datetimeFigureOut">
              <a:rPr lang="en-GB" smtClean="0">
                <a:solidFill>
                  <a:prstClr val="black">
                    <a:tint val="75000"/>
                  </a:prstClr>
                </a:solidFill>
              </a:rPr>
              <a:pPr/>
              <a:t>14/08/2024</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a:xfrm>
            <a:off x="8737600" y="6356351"/>
            <a:ext cx="2844800" cy="365125"/>
          </a:xfrm>
          <a:prstGeom prst="rect">
            <a:avLst/>
          </a:prstGeom>
        </p:spPr>
        <p:txBody>
          <a:bodyPr/>
          <a:lstStyle/>
          <a:p>
            <a:fld id="{EEAF032F-5BD7-445B-9A3A-A681F088A14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09863623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09600" y="6356351"/>
            <a:ext cx="2844800" cy="365125"/>
          </a:xfrm>
          <a:prstGeom prst="rect">
            <a:avLst/>
          </a:prstGeom>
        </p:spPr>
        <p:txBody>
          <a:bodyPr/>
          <a:lstStyle/>
          <a:p>
            <a:fld id="{3F009787-E740-4A30-B33F-769F57099C19}" type="datetimeFigureOut">
              <a:rPr lang="en-GB" smtClean="0">
                <a:solidFill>
                  <a:prstClr val="black">
                    <a:tint val="75000"/>
                  </a:prstClr>
                </a:solidFill>
              </a:rPr>
              <a:pPr/>
              <a:t>14/08/2024</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a:xfrm>
            <a:off x="8737600" y="6356351"/>
            <a:ext cx="2844800" cy="365125"/>
          </a:xfrm>
          <a:prstGeom prst="rect">
            <a:avLst/>
          </a:prstGeom>
        </p:spPr>
        <p:txBody>
          <a:bodyPr/>
          <a:lstStyle/>
          <a:p>
            <a:fld id="{EEAF032F-5BD7-445B-9A3A-A681F088A14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01993351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3F009787-E740-4A30-B33F-769F57099C19}" type="datetimeFigureOut">
              <a:rPr lang="en-GB" smtClean="0">
                <a:solidFill>
                  <a:prstClr val="black">
                    <a:tint val="75000"/>
                  </a:prstClr>
                </a:solidFill>
              </a:rPr>
              <a:pPr/>
              <a:t>14/08/2024</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EEAF032F-5BD7-445B-9A3A-A681F088A14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91419639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3F009787-E740-4A30-B33F-769F57099C19}" type="datetimeFigureOut">
              <a:rPr lang="en-GB" smtClean="0">
                <a:solidFill>
                  <a:prstClr val="black">
                    <a:tint val="75000"/>
                  </a:prstClr>
                </a:solidFill>
              </a:rPr>
              <a:pPr/>
              <a:t>14/08/2024</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EEAF032F-5BD7-445B-9A3A-A681F088A14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44058314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6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72454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Text Contents Slide">
    <p:spTree>
      <p:nvGrpSpPr>
        <p:cNvPr id="1" name=""/>
        <p:cNvGrpSpPr/>
        <p:nvPr/>
      </p:nvGrpSpPr>
      <p:grpSpPr>
        <a:xfrm>
          <a:off x="0" y="0"/>
          <a:ext cx="0" cy="0"/>
          <a:chOff x="0" y="0"/>
          <a:chExt cx="0" cy="0"/>
        </a:xfrm>
      </p:grpSpPr>
      <p:sp>
        <p:nvSpPr>
          <p:cNvPr id="11" name="Text Placeholder 10"/>
          <p:cNvSpPr>
            <a:spLocks noGrp="1"/>
          </p:cNvSpPr>
          <p:nvPr>
            <p:ph type="body" sz="quarter" idx="10"/>
          </p:nvPr>
        </p:nvSpPr>
        <p:spPr>
          <a:xfrm>
            <a:off x="2517059" y="110614"/>
            <a:ext cx="9116141" cy="740942"/>
          </a:xfrm>
          <a:prstGeom prst="rect">
            <a:avLst/>
          </a:prstGeom>
        </p:spPr>
        <p:txBody>
          <a:bodyPr vert="horz" lIns="61183" tIns="30591" rIns="61183" bIns="30591"/>
          <a:lstStyle>
            <a:lvl1pPr marL="0" indent="0" algn="l">
              <a:buFontTx/>
              <a:buNone/>
              <a:defRPr sz="4000" b="0">
                <a:solidFill>
                  <a:srgbClr val="FAF032"/>
                </a:solidFill>
                <a:effectLst>
                  <a:outerShdw dist="25400" dir="5400000" algn="tl" rotWithShape="0">
                    <a:schemeClr val="tx2">
                      <a:lumMod val="75000"/>
                      <a:alpha val="50000"/>
                    </a:schemeClr>
                  </a:outerShdw>
                </a:effectLst>
              </a:defRPr>
            </a:lvl1pPr>
          </a:lstStyle>
          <a:p>
            <a:pPr lvl="0"/>
            <a:r>
              <a:rPr lang="en-US" dirty="0"/>
              <a:t>Click to edit Master text</a:t>
            </a:r>
          </a:p>
        </p:txBody>
      </p:sp>
      <p:sp>
        <p:nvSpPr>
          <p:cNvPr id="4" name="Text Placeholder 3"/>
          <p:cNvSpPr>
            <a:spLocks noGrp="1"/>
          </p:cNvSpPr>
          <p:nvPr>
            <p:ph type="body" sz="quarter" idx="11"/>
          </p:nvPr>
        </p:nvSpPr>
        <p:spPr>
          <a:xfrm>
            <a:off x="599440" y="1094684"/>
            <a:ext cx="11033760" cy="5045075"/>
          </a:xfrm>
          <a:prstGeom prst="rect">
            <a:avLst/>
          </a:prstGeom>
        </p:spPr>
        <p:txBody>
          <a:bodyPr/>
          <a:lstStyle>
            <a:lvl1pPr>
              <a:defRPr sz="3200"/>
            </a:lvl1pPr>
            <a:lvl2pPr>
              <a:defRPr sz="2400"/>
            </a:lvl2pPr>
            <a:lvl3pPr>
              <a:defRPr sz="2000"/>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5" name="Picture 14"/>
          <p:cNvPicPr>
            <a:picLocks noChangeAspect="1"/>
          </p:cNvPicPr>
          <p:nvPr userDrawn="1"/>
        </p:nvPicPr>
        <p:blipFill>
          <a:blip r:embed="rId2" cstate="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179712" y="174050"/>
            <a:ext cx="2160000" cy="677505"/>
          </a:xfrm>
          <a:prstGeom prst="rect">
            <a:avLst/>
          </a:prstGeom>
        </p:spPr>
      </p:pic>
    </p:spTree>
    <p:extLst>
      <p:ext uri="{BB962C8B-B14F-4D97-AF65-F5344CB8AC3E}">
        <p14:creationId xmlns:p14="http://schemas.microsoft.com/office/powerpoint/2010/main" val="3274017524"/>
      </p:ext>
    </p:extLst>
  </p:cSld>
  <p:clrMapOvr>
    <a:masterClrMapping/>
  </p:clrMapOvr>
  <p:transition spd="slow"/>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A3D3CB2-CB46-4D73-9AF3-8191DEA4D6E1}" type="datetimeFigureOut">
              <a:rPr lang="en-GB" smtClean="0"/>
              <a:t>14/08/2024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311624690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3D3CB2-CB46-4D73-9AF3-8191DEA4D6E1}" type="datetimeFigureOut">
              <a:rPr lang="en-GB" smtClean="0"/>
              <a:t>14/08/2024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273587788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A3D3CB2-CB46-4D73-9AF3-8191DEA4D6E1}" type="datetimeFigureOut">
              <a:rPr lang="en-GB" smtClean="0"/>
              <a:t>14/08/2024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8832897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D1EF0B-E767-4681-965B-3F9A494B6E8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4B2AF6C-A7D8-4CF7-9CB2-A0F38A46828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7E5616F-5F8D-429D-811C-877EF239FD7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EADB384-A485-4F35-9265-2CAC3BDCA69A}"/>
              </a:ext>
            </a:extLst>
          </p:cNvPr>
          <p:cNvSpPr>
            <a:spLocks noGrp="1"/>
          </p:cNvSpPr>
          <p:nvPr>
            <p:ph type="dt" sz="half" idx="10"/>
          </p:nvPr>
        </p:nvSpPr>
        <p:spPr/>
        <p:txBody>
          <a:bodyPr/>
          <a:lstStyle/>
          <a:p>
            <a:fld id="{15FD3DF7-DE50-4355-A5D2-5D9DC8E9BC18}" type="datetimeFigureOut">
              <a:rPr lang="en-GB" smtClean="0"/>
              <a:t>14/08/2024</a:t>
            </a:fld>
            <a:endParaRPr lang="en-GB"/>
          </a:p>
        </p:txBody>
      </p:sp>
      <p:sp>
        <p:nvSpPr>
          <p:cNvPr id="6" name="Footer Placeholder 5">
            <a:extLst>
              <a:ext uri="{FF2B5EF4-FFF2-40B4-BE49-F238E27FC236}">
                <a16:creationId xmlns:a16="http://schemas.microsoft.com/office/drawing/2014/main" id="{3F225455-3D81-4F88-B03D-383F6DD2803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6CA9D7B-DA86-4C95-9470-6C338A9DB88F}"/>
              </a:ext>
            </a:extLst>
          </p:cNvPr>
          <p:cNvSpPr>
            <a:spLocks noGrp="1"/>
          </p:cNvSpPr>
          <p:nvPr>
            <p:ph type="sldNum" sz="quarter" idx="12"/>
          </p:nvPr>
        </p:nvSpPr>
        <p:spPr/>
        <p:txBody>
          <a:bodyPr/>
          <a:lstStyle/>
          <a:p>
            <a:fld id="{3D788570-1DE2-41BE-BD0A-597D372C5CEE}" type="slidenum">
              <a:rPr lang="en-GB" smtClean="0"/>
              <a:t>‹#›</a:t>
            </a:fld>
            <a:endParaRPr lang="en-GB"/>
          </a:p>
        </p:txBody>
      </p:sp>
    </p:spTree>
    <p:extLst>
      <p:ext uri="{BB962C8B-B14F-4D97-AF65-F5344CB8AC3E}">
        <p14:creationId xmlns:p14="http://schemas.microsoft.com/office/powerpoint/2010/main" val="156804240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A3D3CB2-CB46-4D73-9AF3-8191DEA4D6E1}" type="datetimeFigureOut">
              <a:rPr lang="en-GB" smtClean="0"/>
              <a:t>14/08/2024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350523979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A3D3CB2-CB46-4D73-9AF3-8191DEA4D6E1}" type="datetimeFigureOut">
              <a:rPr lang="en-GB" smtClean="0"/>
              <a:t>14/08/2024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314186700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A3D3CB2-CB46-4D73-9AF3-8191DEA4D6E1}" type="datetimeFigureOut">
              <a:rPr lang="en-GB" smtClean="0"/>
              <a:t>14/08/2024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60101152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3D3CB2-CB46-4D73-9AF3-8191DEA4D6E1}" type="datetimeFigureOut">
              <a:rPr lang="en-GB" smtClean="0"/>
              <a:t>14/08/2024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320760187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A3D3CB2-CB46-4D73-9AF3-8191DEA4D6E1}" type="datetimeFigureOut">
              <a:rPr lang="en-GB" smtClean="0"/>
              <a:t>14/08/2024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296587951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A3D3CB2-CB46-4D73-9AF3-8191DEA4D6E1}" type="datetimeFigureOut">
              <a:rPr lang="en-GB" smtClean="0"/>
              <a:t>14/08/2024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370780217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3D3CB2-CB46-4D73-9AF3-8191DEA4D6E1}" type="datetimeFigureOut">
              <a:rPr lang="en-GB" smtClean="0"/>
              <a:t>14/08/2024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241210953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3D3CB2-CB46-4D73-9AF3-8191DEA4D6E1}" type="datetimeFigureOut">
              <a:rPr lang="en-GB" smtClean="0"/>
              <a:t>14/08/2024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368562548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6" name="TextBox 5"/>
          <p:cNvSpPr txBox="1"/>
          <p:nvPr userDrawn="1"/>
        </p:nvSpPr>
        <p:spPr>
          <a:xfrm>
            <a:off x="0" y="67613"/>
            <a:ext cx="12344029" cy="584775"/>
          </a:xfrm>
          <a:prstGeom prst="rect">
            <a:avLst/>
          </a:prstGeom>
          <a:solidFill>
            <a:srgbClr val="002060"/>
          </a:solidFill>
        </p:spPr>
        <p:txBody>
          <a:bodyPr wrap="square" rtlCol="0" anchor="ctr">
            <a:spAutoFit/>
          </a:bodyPr>
          <a:lstStyle/>
          <a:p>
            <a:pPr algn="ctr"/>
            <a:endParaRPr lang="en-GB" sz="3200" i="1" dirty="0">
              <a:solidFill>
                <a:srgbClr val="FFFF00"/>
              </a:solidFill>
              <a:cs typeface="Calibri" pitchFamily="34" charset="0"/>
            </a:endParaRPr>
          </a:p>
        </p:txBody>
      </p:sp>
    </p:spTree>
    <p:extLst>
      <p:ext uri="{BB962C8B-B14F-4D97-AF65-F5344CB8AC3E}">
        <p14:creationId xmlns:p14="http://schemas.microsoft.com/office/powerpoint/2010/main" val="81444476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0BF076E6-A94E-4957-BBC7-5970B5E4D4A4}" type="datetimeFigureOut">
              <a:rPr lang="en-GB" smtClean="0"/>
              <a:t>14/08/2024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5D7037B-0BB8-45C5-8146-88985930D00E}" type="slidenum">
              <a:rPr lang="en-GB" smtClean="0"/>
              <a:t>‹#›</a:t>
            </a:fld>
            <a:endParaRPr lang="en-GB"/>
          </a:p>
        </p:txBody>
      </p:sp>
    </p:spTree>
    <p:extLst>
      <p:ext uri="{BB962C8B-B14F-4D97-AF65-F5344CB8AC3E}">
        <p14:creationId xmlns:p14="http://schemas.microsoft.com/office/powerpoint/2010/main" val="8548874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98545B-D27C-426C-AD3E-AE3D9B11ACD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7248CE0-5F70-464E-8729-1CDACC8CD86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129F4AF-C7D4-4CFD-B8CD-B39672250FA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159D7E53-1D5A-4919-A328-32AA196CFBD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CC19065-A2E1-45C7-BDB3-77F5F9D4FB5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AF54703-CB8B-429E-8BCC-DE8D579A7FF6}"/>
              </a:ext>
            </a:extLst>
          </p:cNvPr>
          <p:cNvSpPr>
            <a:spLocks noGrp="1"/>
          </p:cNvSpPr>
          <p:nvPr>
            <p:ph type="dt" sz="half" idx="10"/>
          </p:nvPr>
        </p:nvSpPr>
        <p:spPr/>
        <p:txBody>
          <a:bodyPr/>
          <a:lstStyle/>
          <a:p>
            <a:fld id="{15FD3DF7-DE50-4355-A5D2-5D9DC8E9BC18}" type="datetimeFigureOut">
              <a:rPr lang="en-GB" smtClean="0"/>
              <a:t>14/08/2024</a:t>
            </a:fld>
            <a:endParaRPr lang="en-GB"/>
          </a:p>
        </p:txBody>
      </p:sp>
      <p:sp>
        <p:nvSpPr>
          <p:cNvPr id="8" name="Footer Placeholder 7">
            <a:extLst>
              <a:ext uri="{FF2B5EF4-FFF2-40B4-BE49-F238E27FC236}">
                <a16:creationId xmlns:a16="http://schemas.microsoft.com/office/drawing/2014/main" id="{D7567BC3-2301-4C54-90FC-7B3AEE180DD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BB3AF894-3EF5-4530-A8B1-89507726294E}"/>
              </a:ext>
            </a:extLst>
          </p:cNvPr>
          <p:cNvSpPr>
            <a:spLocks noGrp="1"/>
          </p:cNvSpPr>
          <p:nvPr>
            <p:ph type="sldNum" sz="quarter" idx="12"/>
          </p:nvPr>
        </p:nvSpPr>
        <p:spPr/>
        <p:txBody>
          <a:bodyPr/>
          <a:lstStyle/>
          <a:p>
            <a:fld id="{3D788570-1DE2-41BE-BD0A-597D372C5CEE}" type="slidenum">
              <a:rPr lang="en-GB" smtClean="0"/>
              <a:t>‹#›</a:t>
            </a:fld>
            <a:endParaRPr lang="en-GB"/>
          </a:p>
        </p:txBody>
      </p:sp>
    </p:spTree>
    <p:extLst>
      <p:ext uri="{BB962C8B-B14F-4D97-AF65-F5344CB8AC3E}">
        <p14:creationId xmlns:p14="http://schemas.microsoft.com/office/powerpoint/2010/main" val="149523995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BF076E6-A94E-4957-BBC7-5970B5E4D4A4}" type="datetimeFigureOut">
              <a:rPr lang="en-GB" smtClean="0"/>
              <a:t>14/08/2024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5D7037B-0BB8-45C5-8146-88985930D00E}" type="slidenum">
              <a:rPr lang="en-GB" smtClean="0"/>
              <a:t>‹#›</a:t>
            </a:fld>
            <a:endParaRPr lang="en-GB"/>
          </a:p>
        </p:txBody>
      </p:sp>
    </p:spTree>
    <p:extLst>
      <p:ext uri="{BB962C8B-B14F-4D97-AF65-F5344CB8AC3E}">
        <p14:creationId xmlns:p14="http://schemas.microsoft.com/office/powerpoint/2010/main" val="98521569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BF076E6-A94E-4957-BBC7-5970B5E4D4A4}" type="datetimeFigureOut">
              <a:rPr lang="en-GB" smtClean="0"/>
              <a:t>14/08/2024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5D7037B-0BB8-45C5-8146-88985930D00E}" type="slidenum">
              <a:rPr lang="en-GB" smtClean="0"/>
              <a:t>‹#›</a:t>
            </a:fld>
            <a:endParaRPr lang="en-GB"/>
          </a:p>
        </p:txBody>
      </p:sp>
    </p:spTree>
    <p:extLst>
      <p:ext uri="{BB962C8B-B14F-4D97-AF65-F5344CB8AC3E}">
        <p14:creationId xmlns:p14="http://schemas.microsoft.com/office/powerpoint/2010/main" val="69960162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0BF076E6-A94E-4957-BBC7-5970B5E4D4A4}" type="datetimeFigureOut">
              <a:rPr lang="en-GB" smtClean="0"/>
              <a:t>14/08/2024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5D7037B-0BB8-45C5-8146-88985930D00E}" type="slidenum">
              <a:rPr lang="en-GB" smtClean="0"/>
              <a:t>‹#›</a:t>
            </a:fld>
            <a:endParaRPr lang="en-GB"/>
          </a:p>
        </p:txBody>
      </p:sp>
    </p:spTree>
    <p:extLst>
      <p:ext uri="{BB962C8B-B14F-4D97-AF65-F5344CB8AC3E}">
        <p14:creationId xmlns:p14="http://schemas.microsoft.com/office/powerpoint/2010/main" val="331419402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0BF076E6-A94E-4957-BBC7-5970B5E4D4A4}" type="datetimeFigureOut">
              <a:rPr lang="en-GB" smtClean="0"/>
              <a:t>14/08/2024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5D7037B-0BB8-45C5-8146-88985930D00E}" type="slidenum">
              <a:rPr lang="en-GB" smtClean="0"/>
              <a:t>‹#›</a:t>
            </a:fld>
            <a:endParaRPr lang="en-GB"/>
          </a:p>
        </p:txBody>
      </p:sp>
    </p:spTree>
    <p:extLst>
      <p:ext uri="{BB962C8B-B14F-4D97-AF65-F5344CB8AC3E}">
        <p14:creationId xmlns:p14="http://schemas.microsoft.com/office/powerpoint/2010/main" val="68205394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0BF076E6-A94E-4957-BBC7-5970B5E4D4A4}" type="datetimeFigureOut">
              <a:rPr lang="en-GB" smtClean="0"/>
              <a:t>14/08/2024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5D7037B-0BB8-45C5-8146-88985930D00E}" type="slidenum">
              <a:rPr lang="en-GB" smtClean="0"/>
              <a:t>‹#›</a:t>
            </a:fld>
            <a:endParaRPr lang="en-GB"/>
          </a:p>
        </p:txBody>
      </p:sp>
    </p:spTree>
    <p:extLst>
      <p:ext uri="{BB962C8B-B14F-4D97-AF65-F5344CB8AC3E}">
        <p14:creationId xmlns:p14="http://schemas.microsoft.com/office/powerpoint/2010/main" val="79692986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F076E6-A94E-4957-BBC7-5970B5E4D4A4}" type="datetimeFigureOut">
              <a:rPr lang="en-GB" smtClean="0"/>
              <a:t>14/08/2024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5D7037B-0BB8-45C5-8146-88985930D00E}" type="slidenum">
              <a:rPr lang="en-GB" smtClean="0"/>
              <a:t>‹#›</a:t>
            </a:fld>
            <a:endParaRPr lang="en-GB"/>
          </a:p>
        </p:txBody>
      </p:sp>
    </p:spTree>
    <p:extLst>
      <p:ext uri="{BB962C8B-B14F-4D97-AF65-F5344CB8AC3E}">
        <p14:creationId xmlns:p14="http://schemas.microsoft.com/office/powerpoint/2010/main" val="373485134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BF076E6-A94E-4957-BBC7-5970B5E4D4A4}" type="datetimeFigureOut">
              <a:rPr lang="en-GB" smtClean="0"/>
              <a:t>14/08/2024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5D7037B-0BB8-45C5-8146-88985930D00E}" type="slidenum">
              <a:rPr lang="en-GB" smtClean="0"/>
              <a:t>‹#›</a:t>
            </a:fld>
            <a:endParaRPr lang="en-GB"/>
          </a:p>
        </p:txBody>
      </p:sp>
    </p:spTree>
    <p:extLst>
      <p:ext uri="{BB962C8B-B14F-4D97-AF65-F5344CB8AC3E}">
        <p14:creationId xmlns:p14="http://schemas.microsoft.com/office/powerpoint/2010/main" val="405965985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BF076E6-A94E-4957-BBC7-5970B5E4D4A4}" type="datetimeFigureOut">
              <a:rPr lang="en-GB" smtClean="0"/>
              <a:t>14/08/2024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5D7037B-0BB8-45C5-8146-88985930D00E}" type="slidenum">
              <a:rPr lang="en-GB" smtClean="0"/>
              <a:t>‹#›</a:t>
            </a:fld>
            <a:endParaRPr lang="en-GB"/>
          </a:p>
        </p:txBody>
      </p:sp>
    </p:spTree>
    <p:extLst>
      <p:ext uri="{BB962C8B-B14F-4D97-AF65-F5344CB8AC3E}">
        <p14:creationId xmlns:p14="http://schemas.microsoft.com/office/powerpoint/2010/main" val="235214332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BF076E6-A94E-4957-BBC7-5970B5E4D4A4}" type="datetimeFigureOut">
              <a:rPr lang="en-GB" smtClean="0"/>
              <a:t>14/08/2024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5D7037B-0BB8-45C5-8146-88985930D00E}" type="slidenum">
              <a:rPr lang="en-GB" smtClean="0"/>
              <a:t>‹#›</a:t>
            </a:fld>
            <a:endParaRPr lang="en-GB"/>
          </a:p>
        </p:txBody>
      </p:sp>
    </p:spTree>
    <p:extLst>
      <p:ext uri="{BB962C8B-B14F-4D97-AF65-F5344CB8AC3E}">
        <p14:creationId xmlns:p14="http://schemas.microsoft.com/office/powerpoint/2010/main" val="268091183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BF076E6-A94E-4957-BBC7-5970B5E4D4A4}" type="datetimeFigureOut">
              <a:rPr lang="en-GB" smtClean="0"/>
              <a:t>14/08/2024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5D7037B-0BB8-45C5-8146-88985930D00E}" type="slidenum">
              <a:rPr lang="en-GB" smtClean="0"/>
              <a:t>‹#›</a:t>
            </a:fld>
            <a:endParaRPr lang="en-GB"/>
          </a:p>
        </p:txBody>
      </p:sp>
    </p:spTree>
    <p:extLst>
      <p:ext uri="{BB962C8B-B14F-4D97-AF65-F5344CB8AC3E}">
        <p14:creationId xmlns:p14="http://schemas.microsoft.com/office/powerpoint/2010/main" val="19269241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FB2068-4EC1-4278-A49D-73CB74C2919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9B677623-CF26-44C5-A6A5-EF8C49F83E99}"/>
              </a:ext>
            </a:extLst>
          </p:cNvPr>
          <p:cNvSpPr>
            <a:spLocks noGrp="1"/>
          </p:cNvSpPr>
          <p:nvPr>
            <p:ph type="dt" sz="half" idx="10"/>
          </p:nvPr>
        </p:nvSpPr>
        <p:spPr/>
        <p:txBody>
          <a:bodyPr/>
          <a:lstStyle/>
          <a:p>
            <a:fld id="{15FD3DF7-DE50-4355-A5D2-5D9DC8E9BC18}" type="datetimeFigureOut">
              <a:rPr lang="en-GB" smtClean="0"/>
              <a:t>14/08/2024</a:t>
            </a:fld>
            <a:endParaRPr lang="en-GB"/>
          </a:p>
        </p:txBody>
      </p:sp>
      <p:sp>
        <p:nvSpPr>
          <p:cNvPr id="4" name="Footer Placeholder 3">
            <a:extLst>
              <a:ext uri="{FF2B5EF4-FFF2-40B4-BE49-F238E27FC236}">
                <a16:creationId xmlns:a16="http://schemas.microsoft.com/office/drawing/2014/main" id="{EC875DC6-1D7A-4BC2-A8EA-C8B12D755BE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EB9CF2C-E3C4-433B-8A4B-979A8B021939}"/>
              </a:ext>
            </a:extLst>
          </p:cNvPr>
          <p:cNvSpPr>
            <a:spLocks noGrp="1"/>
          </p:cNvSpPr>
          <p:nvPr>
            <p:ph type="sldNum" sz="quarter" idx="12"/>
          </p:nvPr>
        </p:nvSpPr>
        <p:spPr/>
        <p:txBody>
          <a:bodyPr/>
          <a:lstStyle/>
          <a:p>
            <a:fld id="{3D788570-1DE2-41BE-BD0A-597D372C5CEE}" type="slidenum">
              <a:rPr lang="en-GB" smtClean="0"/>
              <a:t>‹#›</a:t>
            </a:fld>
            <a:endParaRPr lang="en-GB"/>
          </a:p>
        </p:txBody>
      </p:sp>
    </p:spTree>
    <p:extLst>
      <p:ext uri="{BB962C8B-B14F-4D97-AF65-F5344CB8AC3E}">
        <p14:creationId xmlns:p14="http://schemas.microsoft.com/office/powerpoint/2010/main" val="143661383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A3D3CB2-CB46-4D73-9AF3-8191DEA4D6E1}" type="datetimeFigureOut">
              <a:rPr lang="en-GB" smtClean="0"/>
              <a:t>14/08/2024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32375411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3D3CB2-CB46-4D73-9AF3-8191DEA4D6E1}" type="datetimeFigureOut">
              <a:rPr lang="en-GB" smtClean="0"/>
              <a:t>14/08/2024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351477816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A3D3CB2-CB46-4D73-9AF3-8191DEA4D6E1}" type="datetimeFigureOut">
              <a:rPr lang="en-GB" smtClean="0"/>
              <a:t>14/08/2024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132348639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A3D3CB2-CB46-4D73-9AF3-8191DEA4D6E1}" type="datetimeFigureOut">
              <a:rPr lang="en-GB" smtClean="0"/>
              <a:t>14/08/2024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195090422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A3D3CB2-CB46-4D73-9AF3-8191DEA4D6E1}" type="datetimeFigureOut">
              <a:rPr lang="en-GB" smtClean="0"/>
              <a:t>14/08/2024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36392326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A3D3CB2-CB46-4D73-9AF3-8191DEA4D6E1}" type="datetimeFigureOut">
              <a:rPr lang="en-GB" smtClean="0"/>
              <a:t>14/08/2024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403042140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3D3CB2-CB46-4D73-9AF3-8191DEA4D6E1}" type="datetimeFigureOut">
              <a:rPr lang="en-GB" smtClean="0"/>
              <a:t>14/08/2024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376682497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5183188" y="987427"/>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9A3D3CB2-CB46-4D73-9AF3-8191DEA4D6E1}" type="datetimeFigureOut">
              <a:rPr lang="en-GB" smtClean="0"/>
              <a:t>14/08/2024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120109544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9A3D3CB2-CB46-4D73-9AF3-8191DEA4D6E1}" type="datetimeFigureOut">
              <a:rPr lang="en-GB" smtClean="0"/>
              <a:t>14/08/2024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94321912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3D3CB2-CB46-4D73-9AF3-8191DEA4D6E1}" type="datetimeFigureOut">
              <a:rPr lang="en-GB" smtClean="0"/>
              <a:t>14/08/2024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16365817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052C288-9944-425B-B923-FBEEBD855C06}"/>
              </a:ext>
            </a:extLst>
          </p:cNvPr>
          <p:cNvSpPr>
            <a:spLocks noGrp="1"/>
          </p:cNvSpPr>
          <p:nvPr>
            <p:ph type="dt" sz="half" idx="10"/>
          </p:nvPr>
        </p:nvSpPr>
        <p:spPr/>
        <p:txBody>
          <a:bodyPr/>
          <a:lstStyle/>
          <a:p>
            <a:fld id="{15FD3DF7-DE50-4355-A5D2-5D9DC8E9BC18}" type="datetimeFigureOut">
              <a:rPr lang="en-GB" smtClean="0"/>
              <a:t>14/08/2024</a:t>
            </a:fld>
            <a:endParaRPr lang="en-GB"/>
          </a:p>
        </p:txBody>
      </p:sp>
      <p:sp>
        <p:nvSpPr>
          <p:cNvPr id="3" name="Footer Placeholder 2">
            <a:extLst>
              <a:ext uri="{FF2B5EF4-FFF2-40B4-BE49-F238E27FC236}">
                <a16:creationId xmlns:a16="http://schemas.microsoft.com/office/drawing/2014/main" id="{C2303680-B208-4D1E-9DF8-5A103C925B5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3B1882A-5904-4CD3-8A20-F722D3CD6D61}"/>
              </a:ext>
            </a:extLst>
          </p:cNvPr>
          <p:cNvSpPr>
            <a:spLocks noGrp="1"/>
          </p:cNvSpPr>
          <p:nvPr>
            <p:ph type="sldNum" sz="quarter" idx="12"/>
          </p:nvPr>
        </p:nvSpPr>
        <p:spPr/>
        <p:txBody>
          <a:bodyPr/>
          <a:lstStyle/>
          <a:p>
            <a:fld id="{3D788570-1DE2-41BE-BD0A-597D372C5CEE}" type="slidenum">
              <a:rPr lang="en-GB" smtClean="0"/>
              <a:t>‹#›</a:t>
            </a:fld>
            <a:endParaRPr lang="en-GB"/>
          </a:p>
        </p:txBody>
      </p:sp>
    </p:spTree>
    <p:extLst>
      <p:ext uri="{BB962C8B-B14F-4D97-AF65-F5344CB8AC3E}">
        <p14:creationId xmlns:p14="http://schemas.microsoft.com/office/powerpoint/2010/main" val="383111678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3D3CB2-CB46-4D73-9AF3-8191DEA4D6E1}" type="datetimeFigureOut">
              <a:rPr lang="en-GB" smtClean="0"/>
              <a:t>14/08/2024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385611399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1B17B82A-0BC9-4BD6-A7F4-D7221916E9A7}" type="datetimeFigureOut">
              <a:rPr lang="en-GB" smtClean="0">
                <a:solidFill>
                  <a:prstClr val="black">
                    <a:tint val="75000"/>
                  </a:prstClr>
                </a:solidFill>
              </a:rPr>
              <a:pPr/>
              <a:t>14/08/2024</a:t>
            </a:fld>
            <a:endParaRPr lang="en-GB">
              <a:solidFill>
                <a:prstClr val="black">
                  <a:tint val="75000"/>
                </a:prstClr>
              </a:solidFill>
            </a:endParaRPr>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0ACC7E65-69D9-4326-8284-A8B632DFDAD8}"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7796923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1B17B82A-0BC9-4BD6-A7F4-D7221916E9A7}" type="datetimeFigureOut">
              <a:rPr lang="en-GB" smtClean="0">
                <a:solidFill>
                  <a:prstClr val="black">
                    <a:tint val="75000"/>
                  </a:prstClr>
                </a:solidFill>
              </a:rPr>
              <a:pPr/>
              <a:t>14/08/2024</a:t>
            </a:fld>
            <a:endParaRPr lang="en-GB">
              <a:solidFill>
                <a:prstClr val="black">
                  <a:tint val="75000"/>
                </a:prstClr>
              </a:solidFill>
            </a:endParaRPr>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0ACC7E65-69D9-4326-8284-A8B632DFDAD8}"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59002889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1B17B82A-0BC9-4BD6-A7F4-D7221916E9A7}" type="datetimeFigureOut">
              <a:rPr lang="en-GB" smtClean="0">
                <a:solidFill>
                  <a:prstClr val="black">
                    <a:tint val="75000"/>
                  </a:prstClr>
                </a:solidFill>
              </a:rPr>
              <a:pPr/>
              <a:t>14/08/2024</a:t>
            </a:fld>
            <a:endParaRPr lang="en-GB">
              <a:solidFill>
                <a:prstClr val="black">
                  <a:tint val="75000"/>
                </a:prstClr>
              </a:solidFill>
            </a:endParaRPr>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0ACC7E65-69D9-4326-8284-A8B632DFDAD8}"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60014922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a:xfrm>
            <a:off x="609600" y="6356351"/>
            <a:ext cx="2844800" cy="365125"/>
          </a:xfrm>
          <a:prstGeom prst="rect">
            <a:avLst/>
          </a:prstGeom>
        </p:spPr>
        <p:txBody>
          <a:bodyPr/>
          <a:lstStyle/>
          <a:p>
            <a:fld id="{1B17B82A-0BC9-4BD6-A7F4-D7221916E9A7}" type="datetimeFigureOut">
              <a:rPr lang="en-GB" smtClean="0">
                <a:solidFill>
                  <a:prstClr val="black">
                    <a:tint val="75000"/>
                  </a:prstClr>
                </a:solidFill>
              </a:rPr>
              <a:pPr/>
              <a:t>14/08/2024</a:t>
            </a:fld>
            <a:endParaRPr lang="en-GB">
              <a:solidFill>
                <a:prstClr val="black">
                  <a:tint val="75000"/>
                </a:prstClr>
              </a:solidFill>
            </a:endParaRPr>
          </a:p>
        </p:txBody>
      </p:sp>
      <p:sp>
        <p:nvSpPr>
          <p:cNvPr id="6" name="Footer Placeholder 5"/>
          <p:cNvSpPr>
            <a:spLocks noGrp="1"/>
          </p:cNvSpPr>
          <p:nvPr>
            <p:ph type="ftr" sz="quarter" idx="11"/>
          </p:nvPr>
        </p:nvSpPr>
        <p:spPr>
          <a:xfrm>
            <a:off x="4165600" y="6356351"/>
            <a:ext cx="3860800" cy="365125"/>
          </a:xfrm>
          <a:prstGeom prst="rect">
            <a:avLst/>
          </a:prstGeom>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a:xfrm>
            <a:off x="8737600" y="6356351"/>
            <a:ext cx="2844800" cy="365125"/>
          </a:xfrm>
          <a:prstGeom prst="rect">
            <a:avLst/>
          </a:prstGeom>
        </p:spPr>
        <p:txBody>
          <a:bodyPr/>
          <a:lstStyle/>
          <a:p>
            <a:fld id="{0ACC7E65-69D9-4326-8284-A8B632DFDAD8}"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7489458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a:xfrm>
            <a:off x="609600" y="6356351"/>
            <a:ext cx="2844800" cy="365125"/>
          </a:xfrm>
          <a:prstGeom prst="rect">
            <a:avLst/>
          </a:prstGeom>
        </p:spPr>
        <p:txBody>
          <a:bodyPr/>
          <a:lstStyle/>
          <a:p>
            <a:fld id="{1B17B82A-0BC9-4BD6-A7F4-D7221916E9A7}" type="datetimeFigureOut">
              <a:rPr lang="en-GB" smtClean="0">
                <a:solidFill>
                  <a:prstClr val="black">
                    <a:tint val="75000"/>
                  </a:prstClr>
                </a:solidFill>
              </a:rPr>
              <a:pPr/>
              <a:t>14/08/2024</a:t>
            </a:fld>
            <a:endParaRPr lang="en-GB">
              <a:solidFill>
                <a:prstClr val="black">
                  <a:tint val="75000"/>
                </a:prstClr>
              </a:solidFill>
            </a:endParaRPr>
          </a:p>
        </p:txBody>
      </p:sp>
      <p:sp>
        <p:nvSpPr>
          <p:cNvPr id="8" name="Footer Placeholder 7"/>
          <p:cNvSpPr>
            <a:spLocks noGrp="1"/>
          </p:cNvSpPr>
          <p:nvPr>
            <p:ph type="ftr" sz="quarter" idx="11"/>
          </p:nvPr>
        </p:nvSpPr>
        <p:spPr>
          <a:xfrm>
            <a:off x="4165600" y="6356351"/>
            <a:ext cx="3860800" cy="365125"/>
          </a:xfrm>
          <a:prstGeom prst="rect">
            <a:avLst/>
          </a:prstGeom>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a:xfrm>
            <a:off x="8737600" y="6356351"/>
            <a:ext cx="2844800" cy="365125"/>
          </a:xfrm>
          <a:prstGeom prst="rect">
            <a:avLst/>
          </a:prstGeom>
        </p:spPr>
        <p:txBody>
          <a:bodyPr/>
          <a:lstStyle/>
          <a:p>
            <a:fld id="{0ACC7E65-69D9-4326-8284-A8B632DFDAD8}"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08259280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a:xfrm>
            <a:off x="609600" y="6356351"/>
            <a:ext cx="2844800" cy="365125"/>
          </a:xfrm>
          <a:prstGeom prst="rect">
            <a:avLst/>
          </a:prstGeom>
        </p:spPr>
        <p:txBody>
          <a:bodyPr/>
          <a:lstStyle/>
          <a:p>
            <a:fld id="{1B17B82A-0BC9-4BD6-A7F4-D7221916E9A7}" type="datetimeFigureOut">
              <a:rPr lang="en-GB" smtClean="0">
                <a:solidFill>
                  <a:prstClr val="black">
                    <a:tint val="75000"/>
                  </a:prstClr>
                </a:solidFill>
              </a:rPr>
              <a:pPr/>
              <a:t>14/08/2024</a:t>
            </a:fld>
            <a:endParaRPr lang="en-GB">
              <a:solidFill>
                <a:prstClr val="black">
                  <a:tint val="75000"/>
                </a:prstClr>
              </a:solidFill>
            </a:endParaRPr>
          </a:p>
        </p:txBody>
      </p:sp>
      <p:sp>
        <p:nvSpPr>
          <p:cNvPr id="4" name="Footer Placeholder 3"/>
          <p:cNvSpPr>
            <a:spLocks noGrp="1"/>
          </p:cNvSpPr>
          <p:nvPr>
            <p:ph type="ftr" sz="quarter" idx="11"/>
          </p:nvPr>
        </p:nvSpPr>
        <p:spPr>
          <a:xfrm>
            <a:off x="4165600" y="6356351"/>
            <a:ext cx="3860800" cy="365125"/>
          </a:xfrm>
          <a:prstGeom prst="rect">
            <a:avLst/>
          </a:prstGeom>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a:xfrm>
            <a:off x="8737600" y="6356351"/>
            <a:ext cx="2844800" cy="365125"/>
          </a:xfrm>
          <a:prstGeom prst="rect">
            <a:avLst/>
          </a:prstGeom>
        </p:spPr>
        <p:txBody>
          <a:bodyPr/>
          <a:lstStyle/>
          <a:p>
            <a:fld id="{0ACC7E65-69D9-4326-8284-A8B632DFDAD8}"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12274163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 y="6356351"/>
            <a:ext cx="2844800" cy="365125"/>
          </a:xfrm>
          <a:prstGeom prst="rect">
            <a:avLst/>
          </a:prstGeom>
        </p:spPr>
        <p:txBody>
          <a:bodyPr/>
          <a:lstStyle/>
          <a:p>
            <a:fld id="{1B17B82A-0BC9-4BD6-A7F4-D7221916E9A7}" type="datetimeFigureOut">
              <a:rPr lang="en-GB" smtClean="0">
                <a:solidFill>
                  <a:prstClr val="black">
                    <a:tint val="75000"/>
                  </a:prstClr>
                </a:solidFill>
              </a:rPr>
              <a:pPr/>
              <a:t>14/08/2024</a:t>
            </a:fld>
            <a:endParaRPr lang="en-GB">
              <a:solidFill>
                <a:prstClr val="black">
                  <a:tint val="75000"/>
                </a:prstClr>
              </a:solidFill>
            </a:endParaRPr>
          </a:p>
        </p:txBody>
      </p:sp>
      <p:sp>
        <p:nvSpPr>
          <p:cNvPr id="3" name="Footer Placeholder 2"/>
          <p:cNvSpPr>
            <a:spLocks noGrp="1"/>
          </p:cNvSpPr>
          <p:nvPr>
            <p:ph type="ftr" sz="quarter" idx="11"/>
          </p:nvPr>
        </p:nvSpPr>
        <p:spPr>
          <a:xfrm>
            <a:off x="4165600" y="6356351"/>
            <a:ext cx="3860800" cy="365125"/>
          </a:xfrm>
          <a:prstGeom prst="rect">
            <a:avLst/>
          </a:prstGeom>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a:xfrm>
            <a:off x="8737600" y="6356351"/>
            <a:ext cx="2844800" cy="365125"/>
          </a:xfrm>
          <a:prstGeom prst="rect">
            <a:avLst/>
          </a:prstGeom>
        </p:spPr>
        <p:txBody>
          <a:bodyPr/>
          <a:lstStyle/>
          <a:p>
            <a:fld id="{0ACC7E65-69D9-4326-8284-A8B632DFDAD8}"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5329519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09600" y="6356351"/>
            <a:ext cx="2844800" cy="365125"/>
          </a:xfrm>
          <a:prstGeom prst="rect">
            <a:avLst/>
          </a:prstGeom>
        </p:spPr>
        <p:txBody>
          <a:bodyPr/>
          <a:lstStyle/>
          <a:p>
            <a:fld id="{1B17B82A-0BC9-4BD6-A7F4-D7221916E9A7}" type="datetimeFigureOut">
              <a:rPr lang="en-GB" smtClean="0">
                <a:solidFill>
                  <a:prstClr val="black">
                    <a:tint val="75000"/>
                  </a:prstClr>
                </a:solidFill>
              </a:rPr>
              <a:pPr/>
              <a:t>14/08/2024</a:t>
            </a:fld>
            <a:endParaRPr lang="en-GB">
              <a:solidFill>
                <a:prstClr val="black">
                  <a:tint val="75000"/>
                </a:prstClr>
              </a:solidFill>
            </a:endParaRPr>
          </a:p>
        </p:txBody>
      </p:sp>
      <p:sp>
        <p:nvSpPr>
          <p:cNvPr id="6" name="Footer Placeholder 5"/>
          <p:cNvSpPr>
            <a:spLocks noGrp="1"/>
          </p:cNvSpPr>
          <p:nvPr>
            <p:ph type="ftr" sz="quarter" idx="11"/>
          </p:nvPr>
        </p:nvSpPr>
        <p:spPr>
          <a:xfrm>
            <a:off x="4165600" y="6356351"/>
            <a:ext cx="3860800" cy="365125"/>
          </a:xfrm>
          <a:prstGeom prst="rect">
            <a:avLst/>
          </a:prstGeom>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a:xfrm>
            <a:off x="8737600" y="6356351"/>
            <a:ext cx="2844800" cy="365125"/>
          </a:xfrm>
          <a:prstGeom prst="rect">
            <a:avLst/>
          </a:prstGeom>
        </p:spPr>
        <p:txBody>
          <a:bodyPr/>
          <a:lstStyle/>
          <a:p>
            <a:fld id="{0ACC7E65-69D9-4326-8284-A8B632DFDAD8}"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51398456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09600" y="6356351"/>
            <a:ext cx="2844800" cy="365125"/>
          </a:xfrm>
          <a:prstGeom prst="rect">
            <a:avLst/>
          </a:prstGeom>
        </p:spPr>
        <p:txBody>
          <a:bodyPr/>
          <a:lstStyle/>
          <a:p>
            <a:fld id="{1B17B82A-0BC9-4BD6-A7F4-D7221916E9A7}" type="datetimeFigureOut">
              <a:rPr lang="en-GB" smtClean="0">
                <a:solidFill>
                  <a:prstClr val="black">
                    <a:tint val="75000"/>
                  </a:prstClr>
                </a:solidFill>
              </a:rPr>
              <a:pPr/>
              <a:t>14/08/2024</a:t>
            </a:fld>
            <a:endParaRPr lang="en-GB">
              <a:solidFill>
                <a:prstClr val="black">
                  <a:tint val="75000"/>
                </a:prstClr>
              </a:solidFill>
            </a:endParaRPr>
          </a:p>
        </p:txBody>
      </p:sp>
      <p:sp>
        <p:nvSpPr>
          <p:cNvPr id="6" name="Footer Placeholder 5"/>
          <p:cNvSpPr>
            <a:spLocks noGrp="1"/>
          </p:cNvSpPr>
          <p:nvPr>
            <p:ph type="ftr" sz="quarter" idx="11"/>
          </p:nvPr>
        </p:nvSpPr>
        <p:spPr>
          <a:xfrm>
            <a:off x="4165600" y="6356351"/>
            <a:ext cx="3860800" cy="365125"/>
          </a:xfrm>
          <a:prstGeom prst="rect">
            <a:avLst/>
          </a:prstGeom>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a:xfrm>
            <a:off x="8737600" y="6356351"/>
            <a:ext cx="2844800" cy="365125"/>
          </a:xfrm>
          <a:prstGeom prst="rect">
            <a:avLst/>
          </a:prstGeom>
        </p:spPr>
        <p:txBody>
          <a:bodyPr/>
          <a:lstStyle/>
          <a:p>
            <a:fld id="{0ACC7E65-69D9-4326-8284-A8B632DFDAD8}"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278319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A4A45-DB71-4508-96BB-74E94593BC5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0B6F50D-F57D-4D47-9424-CF967EC0ED5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4ACA303-98ED-452F-A830-550628B6B65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D9B0D86-0CEE-4027-A249-AC56983C1204}"/>
              </a:ext>
            </a:extLst>
          </p:cNvPr>
          <p:cNvSpPr>
            <a:spLocks noGrp="1"/>
          </p:cNvSpPr>
          <p:nvPr>
            <p:ph type="dt" sz="half" idx="10"/>
          </p:nvPr>
        </p:nvSpPr>
        <p:spPr/>
        <p:txBody>
          <a:bodyPr/>
          <a:lstStyle/>
          <a:p>
            <a:fld id="{15FD3DF7-DE50-4355-A5D2-5D9DC8E9BC18}" type="datetimeFigureOut">
              <a:rPr lang="en-GB" smtClean="0"/>
              <a:t>14/08/2024</a:t>
            </a:fld>
            <a:endParaRPr lang="en-GB"/>
          </a:p>
        </p:txBody>
      </p:sp>
      <p:sp>
        <p:nvSpPr>
          <p:cNvPr id="6" name="Footer Placeholder 5">
            <a:extLst>
              <a:ext uri="{FF2B5EF4-FFF2-40B4-BE49-F238E27FC236}">
                <a16:creationId xmlns:a16="http://schemas.microsoft.com/office/drawing/2014/main" id="{F64B0542-08D4-417B-82FE-E9FC12CF0AE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2441AAC-2D1C-4AA2-A938-8670C26C37A3}"/>
              </a:ext>
            </a:extLst>
          </p:cNvPr>
          <p:cNvSpPr>
            <a:spLocks noGrp="1"/>
          </p:cNvSpPr>
          <p:nvPr>
            <p:ph type="sldNum" sz="quarter" idx="12"/>
          </p:nvPr>
        </p:nvSpPr>
        <p:spPr/>
        <p:txBody>
          <a:bodyPr/>
          <a:lstStyle/>
          <a:p>
            <a:fld id="{3D788570-1DE2-41BE-BD0A-597D372C5CEE}" type="slidenum">
              <a:rPr lang="en-GB" smtClean="0"/>
              <a:t>‹#›</a:t>
            </a:fld>
            <a:endParaRPr lang="en-GB"/>
          </a:p>
        </p:txBody>
      </p:sp>
    </p:spTree>
    <p:extLst>
      <p:ext uri="{BB962C8B-B14F-4D97-AF65-F5344CB8AC3E}">
        <p14:creationId xmlns:p14="http://schemas.microsoft.com/office/powerpoint/2010/main" val="410743027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1B17B82A-0BC9-4BD6-A7F4-D7221916E9A7}" type="datetimeFigureOut">
              <a:rPr lang="en-GB" smtClean="0">
                <a:solidFill>
                  <a:prstClr val="black">
                    <a:tint val="75000"/>
                  </a:prstClr>
                </a:solidFill>
              </a:rPr>
              <a:pPr/>
              <a:t>14/08/2024</a:t>
            </a:fld>
            <a:endParaRPr lang="en-GB">
              <a:solidFill>
                <a:prstClr val="black">
                  <a:tint val="75000"/>
                </a:prstClr>
              </a:solidFill>
            </a:endParaRPr>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0ACC7E65-69D9-4326-8284-A8B632DFDAD8}"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306625572"/>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1B17B82A-0BC9-4BD6-A7F4-D7221916E9A7}" type="datetimeFigureOut">
              <a:rPr lang="en-GB" smtClean="0">
                <a:solidFill>
                  <a:prstClr val="black">
                    <a:tint val="75000"/>
                  </a:prstClr>
                </a:solidFill>
              </a:rPr>
              <a:pPr/>
              <a:t>14/08/2024</a:t>
            </a:fld>
            <a:endParaRPr lang="en-GB">
              <a:solidFill>
                <a:prstClr val="black">
                  <a:tint val="75000"/>
                </a:prstClr>
              </a:solidFill>
            </a:endParaRPr>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0ACC7E65-69D9-4326-8284-A8B632DFDAD8}"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3108041"/>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r>
              <a:rPr lang="en-US"/>
              <a:t>12/15/21</a:t>
            </a:r>
          </a:p>
        </p:txBody>
      </p:sp>
      <p:sp>
        <p:nvSpPr>
          <p:cNvPr id="5" name="Footer Placeholder 4"/>
          <p:cNvSpPr>
            <a:spLocks noGrp="1"/>
          </p:cNvSpPr>
          <p:nvPr>
            <p:ph type="ftr" sz="quarter" idx="11"/>
          </p:nvPr>
        </p:nvSpPr>
        <p:spPr/>
        <p:txBody>
          <a:bodyPr/>
          <a:lstStyle/>
          <a:p>
            <a:r>
              <a:rPr lang="en-US"/>
              <a:t>Snowmass Agora: Linear Colliders</a:t>
            </a:r>
          </a:p>
        </p:txBody>
      </p:sp>
      <p:sp>
        <p:nvSpPr>
          <p:cNvPr id="6" name="Slide Number Placeholder 5"/>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387255271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12/15/21</a:t>
            </a:r>
            <a:endParaRPr lang="en-US" dirty="0"/>
          </a:p>
        </p:txBody>
      </p:sp>
      <p:sp>
        <p:nvSpPr>
          <p:cNvPr id="5" name="Footer Placeholder 4"/>
          <p:cNvSpPr>
            <a:spLocks noGrp="1"/>
          </p:cNvSpPr>
          <p:nvPr>
            <p:ph type="ftr" sz="quarter" idx="11"/>
          </p:nvPr>
        </p:nvSpPr>
        <p:spPr/>
        <p:txBody>
          <a:bodyPr/>
          <a:lstStyle/>
          <a:p>
            <a:r>
              <a:rPr lang="en-US"/>
              <a:t>Snowmass Agora: Linear Colliders</a:t>
            </a:r>
            <a:endParaRPr lang="en-US" dirty="0"/>
          </a:p>
        </p:txBody>
      </p:sp>
      <p:sp>
        <p:nvSpPr>
          <p:cNvPr id="6" name="Slide Number Placeholder 5"/>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211010098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12/15/21</a:t>
            </a:r>
          </a:p>
        </p:txBody>
      </p:sp>
      <p:sp>
        <p:nvSpPr>
          <p:cNvPr id="5" name="Footer Placeholder 4"/>
          <p:cNvSpPr>
            <a:spLocks noGrp="1"/>
          </p:cNvSpPr>
          <p:nvPr>
            <p:ph type="ftr" sz="quarter" idx="11"/>
          </p:nvPr>
        </p:nvSpPr>
        <p:spPr/>
        <p:txBody>
          <a:bodyPr/>
          <a:lstStyle/>
          <a:p>
            <a:r>
              <a:rPr lang="en-US"/>
              <a:t>Snowmass Agora: Linear Colliders</a:t>
            </a:r>
          </a:p>
        </p:txBody>
      </p:sp>
      <p:sp>
        <p:nvSpPr>
          <p:cNvPr id="6" name="Slide Number Placeholder 5"/>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388715288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a:t>12/15/21</a:t>
            </a:r>
          </a:p>
        </p:txBody>
      </p:sp>
      <p:sp>
        <p:nvSpPr>
          <p:cNvPr id="6" name="Footer Placeholder 5"/>
          <p:cNvSpPr>
            <a:spLocks noGrp="1"/>
          </p:cNvSpPr>
          <p:nvPr>
            <p:ph type="ftr" sz="quarter" idx="11"/>
          </p:nvPr>
        </p:nvSpPr>
        <p:spPr/>
        <p:txBody>
          <a:bodyPr/>
          <a:lstStyle/>
          <a:p>
            <a:r>
              <a:rPr lang="en-US"/>
              <a:t>Snowmass Agora: Linear Colliders</a:t>
            </a:r>
          </a:p>
        </p:txBody>
      </p:sp>
      <p:sp>
        <p:nvSpPr>
          <p:cNvPr id="7" name="Slide Number Placeholder 6"/>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2884161431"/>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a:t>12/15/21</a:t>
            </a:r>
          </a:p>
        </p:txBody>
      </p:sp>
      <p:sp>
        <p:nvSpPr>
          <p:cNvPr id="8" name="Footer Placeholder 7"/>
          <p:cNvSpPr>
            <a:spLocks noGrp="1"/>
          </p:cNvSpPr>
          <p:nvPr>
            <p:ph type="ftr" sz="quarter" idx="11"/>
          </p:nvPr>
        </p:nvSpPr>
        <p:spPr/>
        <p:txBody>
          <a:bodyPr/>
          <a:lstStyle/>
          <a:p>
            <a:r>
              <a:rPr lang="en-US"/>
              <a:t>Snowmass Agora: Linear Colliders</a:t>
            </a:r>
          </a:p>
        </p:txBody>
      </p:sp>
      <p:sp>
        <p:nvSpPr>
          <p:cNvPr id="9" name="Slide Number Placeholder 8"/>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398606623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t>12/15/21</a:t>
            </a:r>
          </a:p>
        </p:txBody>
      </p:sp>
      <p:sp>
        <p:nvSpPr>
          <p:cNvPr id="4" name="Footer Placeholder 3"/>
          <p:cNvSpPr>
            <a:spLocks noGrp="1"/>
          </p:cNvSpPr>
          <p:nvPr>
            <p:ph type="ftr" sz="quarter" idx="11"/>
          </p:nvPr>
        </p:nvSpPr>
        <p:spPr/>
        <p:txBody>
          <a:bodyPr/>
          <a:lstStyle/>
          <a:p>
            <a:r>
              <a:rPr lang="en-US"/>
              <a:t>Snowmass Agora: Linear Colliders</a:t>
            </a:r>
          </a:p>
        </p:txBody>
      </p:sp>
      <p:sp>
        <p:nvSpPr>
          <p:cNvPr id="5" name="Slide Number Placeholder 4"/>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3589818026"/>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12/15/21</a:t>
            </a:r>
          </a:p>
        </p:txBody>
      </p:sp>
      <p:sp>
        <p:nvSpPr>
          <p:cNvPr id="3" name="Footer Placeholder 2"/>
          <p:cNvSpPr>
            <a:spLocks noGrp="1"/>
          </p:cNvSpPr>
          <p:nvPr>
            <p:ph type="ftr" sz="quarter" idx="11"/>
          </p:nvPr>
        </p:nvSpPr>
        <p:spPr/>
        <p:txBody>
          <a:bodyPr/>
          <a:lstStyle/>
          <a:p>
            <a:r>
              <a:rPr lang="en-US"/>
              <a:t>Snowmass Agora: Linear Colliders</a:t>
            </a:r>
          </a:p>
        </p:txBody>
      </p:sp>
      <p:sp>
        <p:nvSpPr>
          <p:cNvPr id="4" name="Slide Number Placeholder 3"/>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44180655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12/15/21</a:t>
            </a:r>
          </a:p>
        </p:txBody>
      </p:sp>
      <p:sp>
        <p:nvSpPr>
          <p:cNvPr id="6" name="Footer Placeholder 5"/>
          <p:cNvSpPr>
            <a:spLocks noGrp="1"/>
          </p:cNvSpPr>
          <p:nvPr>
            <p:ph type="ftr" sz="quarter" idx="11"/>
          </p:nvPr>
        </p:nvSpPr>
        <p:spPr/>
        <p:txBody>
          <a:bodyPr/>
          <a:lstStyle/>
          <a:p>
            <a:r>
              <a:rPr lang="en-US"/>
              <a:t>Snowmass Agora: Linear Colliders</a:t>
            </a:r>
          </a:p>
        </p:txBody>
      </p:sp>
      <p:sp>
        <p:nvSpPr>
          <p:cNvPr id="7" name="Slide Number Placeholder 6"/>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1203208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039C9-7802-46A0-B565-BA7D057F230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21432D8E-DE44-43D0-AE16-1D8D708DCB2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944CBC6-6382-4519-9BA4-A1EAA0C127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14843FB-7284-4F79-903A-2A2165C32F73}"/>
              </a:ext>
            </a:extLst>
          </p:cNvPr>
          <p:cNvSpPr>
            <a:spLocks noGrp="1"/>
          </p:cNvSpPr>
          <p:nvPr>
            <p:ph type="dt" sz="half" idx="10"/>
          </p:nvPr>
        </p:nvSpPr>
        <p:spPr/>
        <p:txBody>
          <a:bodyPr/>
          <a:lstStyle/>
          <a:p>
            <a:fld id="{15FD3DF7-DE50-4355-A5D2-5D9DC8E9BC18}" type="datetimeFigureOut">
              <a:rPr lang="en-GB" smtClean="0"/>
              <a:t>14/08/2024</a:t>
            </a:fld>
            <a:endParaRPr lang="en-GB"/>
          </a:p>
        </p:txBody>
      </p:sp>
      <p:sp>
        <p:nvSpPr>
          <p:cNvPr id="6" name="Footer Placeholder 5">
            <a:extLst>
              <a:ext uri="{FF2B5EF4-FFF2-40B4-BE49-F238E27FC236}">
                <a16:creationId xmlns:a16="http://schemas.microsoft.com/office/drawing/2014/main" id="{FD4E1434-2F20-44E8-9F76-334D2DB296A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0F24A06-2E40-48E9-80A3-130B921BBC37}"/>
              </a:ext>
            </a:extLst>
          </p:cNvPr>
          <p:cNvSpPr>
            <a:spLocks noGrp="1"/>
          </p:cNvSpPr>
          <p:nvPr>
            <p:ph type="sldNum" sz="quarter" idx="12"/>
          </p:nvPr>
        </p:nvSpPr>
        <p:spPr/>
        <p:txBody>
          <a:bodyPr/>
          <a:lstStyle/>
          <a:p>
            <a:fld id="{3D788570-1DE2-41BE-BD0A-597D372C5CEE}" type="slidenum">
              <a:rPr lang="en-GB" smtClean="0"/>
              <a:t>‹#›</a:t>
            </a:fld>
            <a:endParaRPr lang="en-GB"/>
          </a:p>
        </p:txBody>
      </p:sp>
    </p:spTree>
    <p:extLst>
      <p:ext uri="{BB962C8B-B14F-4D97-AF65-F5344CB8AC3E}">
        <p14:creationId xmlns:p14="http://schemas.microsoft.com/office/powerpoint/2010/main" val="3567031280"/>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12/15/21</a:t>
            </a:r>
          </a:p>
        </p:txBody>
      </p:sp>
      <p:sp>
        <p:nvSpPr>
          <p:cNvPr id="6" name="Footer Placeholder 5"/>
          <p:cNvSpPr>
            <a:spLocks noGrp="1"/>
          </p:cNvSpPr>
          <p:nvPr>
            <p:ph type="ftr" sz="quarter" idx="11"/>
          </p:nvPr>
        </p:nvSpPr>
        <p:spPr/>
        <p:txBody>
          <a:bodyPr/>
          <a:lstStyle/>
          <a:p>
            <a:r>
              <a:rPr lang="en-US"/>
              <a:t>Snowmass Agora: Linear Colliders</a:t>
            </a:r>
          </a:p>
        </p:txBody>
      </p:sp>
      <p:sp>
        <p:nvSpPr>
          <p:cNvPr id="7" name="Slide Number Placeholder 6"/>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348149355"/>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12/15/21</a:t>
            </a:r>
          </a:p>
        </p:txBody>
      </p:sp>
      <p:sp>
        <p:nvSpPr>
          <p:cNvPr id="5" name="Footer Placeholder 4"/>
          <p:cNvSpPr>
            <a:spLocks noGrp="1"/>
          </p:cNvSpPr>
          <p:nvPr>
            <p:ph type="ftr" sz="quarter" idx="11"/>
          </p:nvPr>
        </p:nvSpPr>
        <p:spPr/>
        <p:txBody>
          <a:bodyPr/>
          <a:lstStyle/>
          <a:p>
            <a:r>
              <a:rPr lang="en-US"/>
              <a:t>Snowmass Agora: Linear Colliders</a:t>
            </a:r>
          </a:p>
        </p:txBody>
      </p:sp>
      <p:sp>
        <p:nvSpPr>
          <p:cNvPr id="6" name="Slide Number Placeholder 5"/>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190959002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12/15/21</a:t>
            </a:r>
          </a:p>
        </p:txBody>
      </p:sp>
      <p:sp>
        <p:nvSpPr>
          <p:cNvPr id="5" name="Footer Placeholder 4"/>
          <p:cNvSpPr>
            <a:spLocks noGrp="1"/>
          </p:cNvSpPr>
          <p:nvPr>
            <p:ph type="ftr" sz="quarter" idx="11"/>
          </p:nvPr>
        </p:nvSpPr>
        <p:spPr/>
        <p:txBody>
          <a:bodyPr/>
          <a:lstStyle/>
          <a:p>
            <a:r>
              <a:rPr lang="en-US"/>
              <a:t>Snowmass Agora: Linear Colliders</a:t>
            </a:r>
          </a:p>
        </p:txBody>
      </p:sp>
      <p:sp>
        <p:nvSpPr>
          <p:cNvPr id="6" name="Slide Number Placeholder 5"/>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92241418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t>12/15/21</a:t>
            </a:r>
          </a:p>
        </p:txBody>
      </p:sp>
      <p:sp>
        <p:nvSpPr>
          <p:cNvPr id="4" name="Footer Placeholder 3"/>
          <p:cNvSpPr>
            <a:spLocks noGrp="1"/>
          </p:cNvSpPr>
          <p:nvPr>
            <p:ph type="ftr" sz="quarter" idx="11"/>
          </p:nvPr>
        </p:nvSpPr>
        <p:spPr/>
        <p:txBody>
          <a:bodyPr/>
          <a:lstStyle/>
          <a:p>
            <a:r>
              <a:rPr lang="en-US"/>
              <a:t>Snowmass Agora: Linear Colliders</a:t>
            </a:r>
            <a:endParaRPr lang="en-US" dirty="0"/>
          </a:p>
        </p:txBody>
      </p:sp>
      <p:sp>
        <p:nvSpPr>
          <p:cNvPr id="5" name="Slide Number Placeholder 4"/>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22804694"/>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Chart Placeholder 2"/>
          <p:cNvSpPr>
            <a:spLocks noGrp="1"/>
          </p:cNvSpPr>
          <p:nvPr>
            <p:ph type="chart" idx="1"/>
          </p:nvPr>
        </p:nvSpPr>
        <p:spPr>
          <a:xfrm>
            <a:off x="609600" y="1600201"/>
            <a:ext cx="10972800" cy="4525963"/>
          </a:xfrm>
        </p:spPr>
        <p:txBody>
          <a:bodyPr/>
          <a:lstStyle/>
          <a:p>
            <a:endParaRPr lang="en-US"/>
          </a:p>
        </p:txBody>
      </p:sp>
      <p:sp>
        <p:nvSpPr>
          <p:cNvPr id="4" name="Date Placeholder 3"/>
          <p:cNvSpPr>
            <a:spLocks noGrp="1"/>
          </p:cNvSpPr>
          <p:nvPr>
            <p:ph type="dt" sz="half" idx="10"/>
          </p:nvPr>
        </p:nvSpPr>
        <p:spPr>
          <a:xfrm>
            <a:off x="609600" y="6245225"/>
            <a:ext cx="2844800" cy="476250"/>
          </a:xfrm>
        </p:spPr>
        <p:txBody>
          <a:bodyPr/>
          <a:lstStyle>
            <a:lvl1pPr>
              <a:defRPr/>
            </a:lvl1pPr>
          </a:lstStyle>
          <a:p>
            <a:r>
              <a:rPr lang="en-US"/>
              <a:t>12/15/21</a:t>
            </a:r>
          </a:p>
        </p:txBody>
      </p:sp>
      <p:sp>
        <p:nvSpPr>
          <p:cNvPr id="5" name="Footer Placeholder 4"/>
          <p:cNvSpPr>
            <a:spLocks noGrp="1"/>
          </p:cNvSpPr>
          <p:nvPr>
            <p:ph type="ftr" sz="quarter" idx="11"/>
          </p:nvPr>
        </p:nvSpPr>
        <p:spPr>
          <a:xfrm>
            <a:off x="4165600" y="6245225"/>
            <a:ext cx="3860800" cy="476250"/>
          </a:xfrm>
        </p:spPr>
        <p:txBody>
          <a:bodyPr/>
          <a:lstStyle>
            <a:lvl1pPr>
              <a:defRPr/>
            </a:lvl1pPr>
          </a:lstStyle>
          <a:p>
            <a:r>
              <a:rPr lang="en-US"/>
              <a:t>Snowmass Agora: Linear Colliders</a:t>
            </a:r>
          </a:p>
        </p:txBody>
      </p:sp>
      <p:sp>
        <p:nvSpPr>
          <p:cNvPr id="6" name="Slide Number Placeholder 5"/>
          <p:cNvSpPr>
            <a:spLocks noGrp="1"/>
          </p:cNvSpPr>
          <p:nvPr>
            <p:ph type="sldNum" sz="quarter" idx="12"/>
          </p:nvPr>
        </p:nvSpPr>
        <p:spPr>
          <a:xfrm>
            <a:off x="8737600" y="6245225"/>
            <a:ext cx="2844800" cy="476250"/>
          </a:xfrm>
        </p:spPr>
        <p:txBody>
          <a:bodyPr/>
          <a:lstStyle>
            <a:lvl1pPr>
              <a:defRPr/>
            </a:lvl1pPr>
          </a:lstStyle>
          <a:p>
            <a:fld id="{8A7BBD36-3257-8E4A-8984-B9E452B60DAC}" type="slidenum">
              <a:rPr lang="en-US"/>
              <a:pPr/>
              <a:t>‹#›</a:t>
            </a:fld>
            <a:endParaRPr lang="en-US"/>
          </a:p>
        </p:txBody>
      </p:sp>
    </p:spTree>
    <p:extLst>
      <p:ext uri="{BB962C8B-B14F-4D97-AF65-F5344CB8AC3E}">
        <p14:creationId xmlns:p14="http://schemas.microsoft.com/office/powerpoint/2010/main" val="410439544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855662"/>
          </a:xfrm>
        </p:spPr>
        <p:txBody>
          <a:bodyPr/>
          <a:lstStyle/>
          <a:p>
            <a:r>
              <a:rPr lang="en-US"/>
              <a:t>Click to edit Master title style</a:t>
            </a:r>
          </a:p>
        </p:txBody>
      </p:sp>
      <p:sp>
        <p:nvSpPr>
          <p:cNvPr id="3" name="Text Placeholder 2"/>
          <p:cNvSpPr>
            <a:spLocks noGrp="1"/>
          </p:cNvSpPr>
          <p:nvPr>
            <p:ph type="body" sz="half" idx="1"/>
          </p:nvPr>
        </p:nvSpPr>
        <p:spPr>
          <a:xfrm>
            <a:off x="609600" y="1312863"/>
            <a:ext cx="5384800" cy="4813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312863"/>
            <a:ext cx="5384800" cy="4813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en-US"/>
              <a:t>12/15/21</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Snowmass Agora: Linear Colliders</a:t>
            </a:r>
          </a:p>
        </p:txBody>
      </p:sp>
      <p:sp>
        <p:nvSpPr>
          <p:cNvPr id="7" name="Rectangle 6"/>
          <p:cNvSpPr>
            <a:spLocks noGrp="1" noChangeArrowheads="1"/>
          </p:cNvSpPr>
          <p:nvPr>
            <p:ph type="sldNum" sz="quarter" idx="12"/>
          </p:nvPr>
        </p:nvSpPr>
        <p:spPr>
          <a:ln/>
        </p:spPr>
        <p:txBody>
          <a:bodyPr/>
          <a:lstStyle>
            <a:lvl1pPr>
              <a:defRPr/>
            </a:lvl1pPr>
          </a:lstStyle>
          <a:p>
            <a:fld id="{C1E73930-EDB2-5B4C-99D8-72732A3B2E2F}" type="slidenum">
              <a:rPr lang="en-US"/>
              <a:pPr/>
              <a:t>‹#›</a:t>
            </a:fld>
            <a:endParaRPr lang="en-US"/>
          </a:p>
        </p:txBody>
      </p:sp>
    </p:spTree>
    <p:extLst>
      <p:ext uri="{BB962C8B-B14F-4D97-AF65-F5344CB8AC3E}">
        <p14:creationId xmlns:p14="http://schemas.microsoft.com/office/powerpoint/2010/main" val="200126822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6790854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a16="http://schemas.microsoft.com/office/drawing/2014/main" id="{4485E810-8A29-DD37-6AF7-508AE18895CF}"/>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C9B1CA1D-4675-1B05-CA51-3B04B246AB3D}"/>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432BC1CC-2D3C-FBAF-0855-299656ABFA75}"/>
              </a:ext>
            </a:extLst>
          </p:cNvPr>
          <p:cNvSpPr>
            <a:spLocks noGrp="1" noChangeArrowheads="1"/>
          </p:cNvSpPr>
          <p:nvPr>
            <p:ph type="sldNum" sz="quarter" idx="12"/>
          </p:nvPr>
        </p:nvSpPr>
        <p:spPr>
          <a:ln/>
        </p:spPr>
        <p:txBody>
          <a:bodyPr/>
          <a:lstStyle>
            <a:lvl1pPr>
              <a:defRPr/>
            </a:lvl1pPr>
          </a:lstStyle>
          <a:p>
            <a:pPr>
              <a:defRPr/>
            </a:pPr>
            <a:fld id="{A231C2A2-211A-4FFA-BD64-89E1412D644C}" type="slidenum">
              <a:rPr lang="en-US" altLang="en-US"/>
              <a:pPr>
                <a:defRPr/>
              </a:pPr>
              <a:t>‹#›</a:t>
            </a:fld>
            <a:endParaRPr lang="en-US" altLang="en-US"/>
          </a:p>
        </p:txBody>
      </p:sp>
    </p:spTree>
    <p:extLst>
      <p:ext uri="{BB962C8B-B14F-4D97-AF65-F5344CB8AC3E}">
        <p14:creationId xmlns:p14="http://schemas.microsoft.com/office/powerpoint/2010/main" val="5847980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AD2B1127-CAF8-06BB-CF22-D9DA790B6A8F}"/>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99DF1A2D-B9CA-FACA-BE0A-249F678B6ACC}"/>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E9930E87-BF07-B263-54F6-AFAF44D219BF}"/>
              </a:ext>
            </a:extLst>
          </p:cNvPr>
          <p:cNvSpPr>
            <a:spLocks noGrp="1" noChangeArrowheads="1"/>
          </p:cNvSpPr>
          <p:nvPr>
            <p:ph type="sldNum" sz="quarter" idx="12"/>
          </p:nvPr>
        </p:nvSpPr>
        <p:spPr>
          <a:ln/>
        </p:spPr>
        <p:txBody>
          <a:bodyPr/>
          <a:lstStyle>
            <a:lvl1pPr>
              <a:defRPr/>
            </a:lvl1pPr>
          </a:lstStyle>
          <a:p>
            <a:pPr>
              <a:defRPr/>
            </a:pPr>
            <a:fld id="{A7A792B6-6FD8-4FE6-9199-A93769763856}" type="slidenum">
              <a:rPr lang="en-US" altLang="en-US"/>
              <a:pPr>
                <a:defRPr/>
              </a:pPr>
              <a:t>‹#›</a:t>
            </a:fld>
            <a:endParaRPr lang="en-US" altLang="en-US"/>
          </a:p>
        </p:txBody>
      </p:sp>
    </p:spTree>
    <p:extLst>
      <p:ext uri="{BB962C8B-B14F-4D97-AF65-F5344CB8AC3E}">
        <p14:creationId xmlns:p14="http://schemas.microsoft.com/office/powerpoint/2010/main" val="257425684"/>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9A7FC46F-A364-E936-A1C3-8D3E8C94B918}"/>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42A5371A-21A5-11BB-1779-35FBE73F8492}"/>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A904B449-C716-4BD2-066E-7A9C520397A4}"/>
              </a:ext>
            </a:extLst>
          </p:cNvPr>
          <p:cNvSpPr>
            <a:spLocks noGrp="1" noChangeArrowheads="1"/>
          </p:cNvSpPr>
          <p:nvPr>
            <p:ph type="sldNum" sz="quarter" idx="12"/>
          </p:nvPr>
        </p:nvSpPr>
        <p:spPr>
          <a:ln/>
        </p:spPr>
        <p:txBody>
          <a:bodyPr/>
          <a:lstStyle>
            <a:lvl1pPr>
              <a:defRPr/>
            </a:lvl1pPr>
          </a:lstStyle>
          <a:p>
            <a:pPr>
              <a:defRPr/>
            </a:pPr>
            <a:fld id="{19C39032-F67B-40FD-8586-3E23C5778D87}" type="slidenum">
              <a:rPr lang="en-US" altLang="en-US"/>
              <a:pPr>
                <a:defRPr/>
              </a:pPr>
              <a:t>‹#›</a:t>
            </a:fld>
            <a:endParaRPr lang="en-US" altLang="en-US"/>
          </a:p>
        </p:txBody>
      </p:sp>
    </p:spTree>
    <p:extLst>
      <p:ext uri="{BB962C8B-B14F-4D97-AF65-F5344CB8AC3E}">
        <p14:creationId xmlns:p14="http://schemas.microsoft.com/office/powerpoint/2010/main" val="32750064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5.xml"/><Relationship Id="rId13" Type="http://schemas.openxmlformats.org/officeDocument/2006/relationships/slideLayout" Target="../slideLayouts/slideLayout120.xml"/><Relationship Id="rId3" Type="http://schemas.openxmlformats.org/officeDocument/2006/relationships/slideLayout" Target="../slideLayouts/slideLayout110.xml"/><Relationship Id="rId7" Type="http://schemas.openxmlformats.org/officeDocument/2006/relationships/slideLayout" Target="../slideLayouts/slideLayout114.xml"/><Relationship Id="rId12" Type="http://schemas.openxmlformats.org/officeDocument/2006/relationships/slideLayout" Target="../slideLayouts/slideLayout119.xml"/><Relationship Id="rId2" Type="http://schemas.openxmlformats.org/officeDocument/2006/relationships/slideLayout" Target="../slideLayouts/slideLayout109.xml"/><Relationship Id="rId1" Type="http://schemas.openxmlformats.org/officeDocument/2006/relationships/slideLayout" Target="../slideLayouts/slideLayout108.xml"/><Relationship Id="rId6" Type="http://schemas.openxmlformats.org/officeDocument/2006/relationships/slideLayout" Target="../slideLayouts/slideLayout113.xml"/><Relationship Id="rId11" Type="http://schemas.openxmlformats.org/officeDocument/2006/relationships/slideLayout" Target="../slideLayouts/slideLayout118.xml"/><Relationship Id="rId5" Type="http://schemas.openxmlformats.org/officeDocument/2006/relationships/slideLayout" Target="../slideLayouts/slideLayout112.xml"/><Relationship Id="rId15" Type="http://schemas.openxmlformats.org/officeDocument/2006/relationships/image" Target="../media/image2.png"/><Relationship Id="rId10" Type="http://schemas.openxmlformats.org/officeDocument/2006/relationships/slideLayout" Target="../slideLayouts/slideLayout117.xml"/><Relationship Id="rId4" Type="http://schemas.openxmlformats.org/officeDocument/2006/relationships/slideLayout" Target="../slideLayouts/slideLayout111.xml"/><Relationship Id="rId9" Type="http://schemas.openxmlformats.org/officeDocument/2006/relationships/slideLayout" Target="../slideLayouts/slideLayout116.xml"/><Relationship Id="rId14" Type="http://schemas.openxmlformats.org/officeDocument/2006/relationships/theme" Target="../theme/theme1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theme" Target="../theme/theme5.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7.xml"/><Relationship Id="rId3" Type="http://schemas.openxmlformats.org/officeDocument/2006/relationships/slideLayout" Target="../slideLayouts/slideLayout62.xml"/><Relationship Id="rId7" Type="http://schemas.openxmlformats.org/officeDocument/2006/relationships/slideLayout" Target="../slideLayouts/slideLayout66.xml"/><Relationship Id="rId12" Type="http://schemas.openxmlformats.org/officeDocument/2006/relationships/theme" Target="../theme/theme6.xml"/><Relationship Id="rId2" Type="http://schemas.openxmlformats.org/officeDocument/2006/relationships/slideLayout" Target="../slideLayouts/slideLayout61.xml"/><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slideLayout" Target="../slideLayouts/slideLayout70.xml"/><Relationship Id="rId5" Type="http://schemas.openxmlformats.org/officeDocument/2006/relationships/slideLayout" Target="../slideLayouts/slideLayout64.xml"/><Relationship Id="rId10" Type="http://schemas.openxmlformats.org/officeDocument/2006/relationships/slideLayout" Target="../slideLayouts/slideLayout69.xml"/><Relationship Id="rId4" Type="http://schemas.openxmlformats.org/officeDocument/2006/relationships/slideLayout" Target="../slideLayouts/slideLayout63.xml"/><Relationship Id="rId9" Type="http://schemas.openxmlformats.org/officeDocument/2006/relationships/slideLayout" Target="../slideLayouts/slideLayout68.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8.xml"/><Relationship Id="rId3" Type="http://schemas.openxmlformats.org/officeDocument/2006/relationships/slideLayout" Target="../slideLayouts/slideLayout73.xml"/><Relationship Id="rId7" Type="http://schemas.openxmlformats.org/officeDocument/2006/relationships/slideLayout" Target="../slideLayouts/slideLayout77.xml"/><Relationship Id="rId12" Type="http://schemas.openxmlformats.org/officeDocument/2006/relationships/theme" Target="../theme/theme7.xml"/><Relationship Id="rId2" Type="http://schemas.openxmlformats.org/officeDocument/2006/relationships/slideLayout" Target="../slideLayouts/slideLayout72.xml"/><Relationship Id="rId1" Type="http://schemas.openxmlformats.org/officeDocument/2006/relationships/slideLayout" Target="../slideLayouts/slideLayout71.xml"/><Relationship Id="rId6" Type="http://schemas.openxmlformats.org/officeDocument/2006/relationships/slideLayout" Target="../slideLayouts/slideLayout76.xml"/><Relationship Id="rId11" Type="http://schemas.openxmlformats.org/officeDocument/2006/relationships/slideLayout" Target="../slideLayouts/slideLayout81.xml"/><Relationship Id="rId5" Type="http://schemas.openxmlformats.org/officeDocument/2006/relationships/slideLayout" Target="../slideLayouts/slideLayout75.xml"/><Relationship Id="rId10" Type="http://schemas.openxmlformats.org/officeDocument/2006/relationships/slideLayout" Target="../slideLayouts/slideLayout80.xml"/><Relationship Id="rId4" Type="http://schemas.openxmlformats.org/officeDocument/2006/relationships/slideLayout" Target="../slideLayouts/slideLayout74.xml"/><Relationship Id="rId9" Type="http://schemas.openxmlformats.org/officeDocument/2006/relationships/slideLayout" Target="../slideLayouts/slideLayout79.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9.xml"/><Relationship Id="rId13" Type="http://schemas.openxmlformats.org/officeDocument/2006/relationships/slideLayout" Target="../slideLayouts/slideLayout94.xml"/><Relationship Id="rId3" Type="http://schemas.openxmlformats.org/officeDocument/2006/relationships/slideLayout" Target="../slideLayouts/slideLayout84.xml"/><Relationship Id="rId7" Type="http://schemas.openxmlformats.org/officeDocument/2006/relationships/slideLayout" Target="../slideLayouts/slideLayout88.xml"/><Relationship Id="rId12" Type="http://schemas.openxmlformats.org/officeDocument/2006/relationships/slideLayout" Target="../slideLayouts/slideLayout93.xml"/><Relationship Id="rId2" Type="http://schemas.openxmlformats.org/officeDocument/2006/relationships/slideLayout" Target="../slideLayouts/slideLayout83.xml"/><Relationship Id="rId16" Type="http://schemas.openxmlformats.org/officeDocument/2006/relationships/theme" Target="../theme/theme8.xml"/><Relationship Id="rId1" Type="http://schemas.openxmlformats.org/officeDocument/2006/relationships/slideLayout" Target="../slideLayouts/slideLayout82.xml"/><Relationship Id="rId6" Type="http://schemas.openxmlformats.org/officeDocument/2006/relationships/slideLayout" Target="../slideLayouts/slideLayout87.xml"/><Relationship Id="rId11" Type="http://schemas.openxmlformats.org/officeDocument/2006/relationships/slideLayout" Target="../slideLayouts/slideLayout92.xml"/><Relationship Id="rId5" Type="http://schemas.openxmlformats.org/officeDocument/2006/relationships/slideLayout" Target="../slideLayouts/slideLayout86.xml"/><Relationship Id="rId15" Type="http://schemas.openxmlformats.org/officeDocument/2006/relationships/slideLayout" Target="../slideLayouts/slideLayout96.xml"/><Relationship Id="rId10" Type="http://schemas.openxmlformats.org/officeDocument/2006/relationships/slideLayout" Target="../slideLayouts/slideLayout91.xml"/><Relationship Id="rId4" Type="http://schemas.openxmlformats.org/officeDocument/2006/relationships/slideLayout" Target="../slideLayouts/slideLayout85.xml"/><Relationship Id="rId9" Type="http://schemas.openxmlformats.org/officeDocument/2006/relationships/slideLayout" Target="../slideLayouts/slideLayout90.xml"/><Relationship Id="rId14" Type="http://schemas.openxmlformats.org/officeDocument/2006/relationships/slideLayout" Target="../slideLayouts/slideLayout95.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4.xml"/><Relationship Id="rId3" Type="http://schemas.openxmlformats.org/officeDocument/2006/relationships/slideLayout" Target="../slideLayouts/slideLayout99.xml"/><Relationship Id="rId7" Type="http://schemas.openxmlformats.org/officeDocument/2006/relationships/slideLayout" Target="../slideLayouts/slideLayout103.xml"/><Relationship Id="rId12" Type="http://schemas.openxmlformats.org/officeDocument/2006/relationships/theme" Target="../theme/theme9.xml"/><Relationship Id="rId2" Type="http://schemas.openxmlformats.org/officeDocument/2006/relationships/slideLayout" Target="../slideLayouts/slideLayout98.xml"/><Relationship Id="rId1" Type="http://schemas.openxmlformats.org/officeDocument/2006/relationships/slideLayout" Target="../slideLayouts/slideLayout97.xml"/><Relationship Id="rId6" Type="http://schemas.openxmlformats.org/officeDocument/2006/relationships/slideLayout" Target="../slideLayouts/slideLayout102.xml"/><Relationship Id="rId11" Type="http://schemas.openxmlformats.org/officeDocument/2006/relationships/slideLayout" Target="../slideLayouts/slideLayout107.xml"/><Relationship Id="rId5" Type="http://schemas.openxmlformats.org/officeDocument/2006/relationships/slideLayout" Target="../slideLayouts/slideLayout101.xml"/><Relationship Id="rId10" Type="http://schemas.openxmlformats.org/officeDocument/2006/relationships/slideLayout" Target="../slideLayouts/slideLayout106.xml"/><Relationship Id="rId4" Type="http://schemas.openxmlformats.org/officeDocument/2006/relationships/slideLayout" Target="../slideLayouts/slideLayout100.xml"/><Relationship Id="rId9" Type="http://schemas.openxmlformats.org/officeDocument/2006/relationships/slideLayout" Target="../slideLayouts/slideLayout10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5DE91C-F0F3-4AF9-866E-0E5A744E7F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BDFBDD0-F92A-4470-BBCE-482A9F62792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D359699-141E-45F5-A487-70414227821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FD3DF7-DE50-4355-A5D2-5D9DC8E9BC18}" type="datetimeFigureOut">
              <a:rPr lang="en-GB" smtClean="0"/>
              <a:t>14/08/2024</a:t>
            </a:fld>
            <a:endParaRPr lang="en-GB"/>
          </a:p>
        </p:txBody>
      </p:sp>
      <p:sp>
        <p:nvSpPr>
          <p:cNvPr id="5" name="Footer Placeholder 4">
            <a:extLst>
              <a:ext uri="{FF2B5EF4-FFF2-40B4-BE49-F238E27FC236}">
                <a16:creationId xmlns:a16="http://schemas.microsoft.com/office/drawing/2014/main" id="{D6387770-A4E3-4026-BA30-A7D8544CD5F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926BCC6E-A295-4CE7-A597-D002FC38643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788570-1DE2-41BE-BD0A-597D372C5CEE}" type="slidenum">
              <a:rPr lang="en-GB" smtClean="0"/>
              <a:t>‹#›</a:t>
            </a:fld>
            <a:endParaRPr lang="en-GB"/>
          </a:p>
        </p:txBody>
      </p:sp>
    </p:spTree>
    <p:extLst>
      <p:ext uri="{BB962C8B-B14F-4D97-AF65-F5344CB8AC3E}">
        <p14:creationId xmlns:p14="http://schemas.microsoft.com/office/powerpoint/2010/main" val="42493007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5"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2024-05-07</a:t>
            </a:r>
          </a:p>
        </p:txBody>
      </p:sp>
    </p:spTree>
    <p:extLst>
      <p:ext uri="{BB962C8B-B14F-4D97-AF65-F5344CB8AC3E}">
        <p14:creationId xmlns:p14="http://schemas.microsoft.com/office/powerpoint/2010/main" val="3667911149"/>
      </p:ext>
    </p:extLst>
  </p:cSld>
  <p:clrMap bg1="lt1" tx1="dk1" bg2="lt2" tx2="dk2" accent1="accent1" accent2="accent2" accent3="accent3" accent4="accent4" accent5="accent5" accent6="accent6" hlink="hlink" folHlink="folHlink"/>
  <p:sldLayoutIdLst>
    <p:sldLayoutId id="2147483902" r:id="rId1"/>
    <p:sldLayoutId id="2147483903" r:id="rId2"/>
    <p:sldLayoutId id="2147483904" r:id="rId3"/>
    <p:sldLayoutId id="2147483905" r:id="rId4"/>
    <p:sldLayoutId id="2147483906" r:id="rId5"/>
    <p:sldLayoutId id="2147483907" r:id="rId6"/>
    <p:sldLayoutId id="2147483908" r:id="rId7"/>
    <p:sldLayoutId id="2147483909" r:id="rId8"/>
    <p:sldLayoutId id="2147483910" r:id="rId9"/>
    <p:sldLayoutId id="2147483911" r:id="rId10"/>
    <p:sldLayoutId id="2147483912" r:id="rId11"/>
    <p:sldLayoutId id="2147483913" r:id="rId12"/>
    <p:sldLayoutId id="2147483914" r:id="rId13"/>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1CCB1E-AA4B-4E61-9F4B-B0C25996BA6F}" type="datetimeFigureOut">
              <a:rPr lang="en-GB" smtClean="0"/>
              <a:t>14/08/2024</a:t>
            </a:fld>
            <a:endParaRPr lang="en-GB"/>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274545-8EF6-4CA5-A098-240682A73EBF}" type="slidenum">
              <a:rPr lang="en-GB" smtClean="0"/>
              <a:t>‹#›</a:t>
            </a:fld>
            <a:endParaRPr lang="en-GB"/>
          </a:p>
        </p:txBody>
      </p:sp>
    </p:spTree>
    <p:extLst>
      <p:ext uri="{BB962C8B-B14F-4D97-AF65-F5344CB8AC3E}">
        <p14:creationId xmlns:p14="http://schemas.microsoft.com/office/powerpoint/2010/main" val="20252489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81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7" name="TextBox 6"/>
          <p:cNvSpPr txBox="1"/>
          <p:nvPr userDrawn="1"/>
        </p:nvSpPr>
        <p:spPr>
          <a:xfrm>
            <a:off x="-7336" y="67612"/>
            <a:ext cx="12191999" cy="584775"/>
          </a:xfrm>
          <a:prstGeom prst="rect">
            <a:avLst/>
          </a:prstGeom>
          <a:solidFill>
            <a:srgbClr val="002060"/>
          </a:solidFill>
        </p:spPr>
        <p:txBody>
          <a:bodyPr wrap="square" rtlCol="0" anchor="ctr">
            <a:spAutoFit/>
          </a:bodyPr>
          <a:lstStyle/>
          <a:p>
            <a:pPr algn="ctr"/>
            <a:endParaRPr lang="en-GB" sz="3200" i="1" dirty="0">
              <a:solidFill>
                <a:srgbClr val="FFFF00"/>
              </a:solidFill>
              <a:latin typeface="Arial"/>
              <a:cs typeface="Calibri" pitchFamily="34" charset="0"/>
            </a:endParaRPr>
          </a:p>
        </p:txBody>
      </p:sp>
    </p:spTree>
    <p:extLst>
      <p:ext uri="{BB962C8B-B14F-4D97-AF65-F5344CB8AC3E}">
        <p14:creationId xmlns:p14="http://schemas.microsoft.com/office/powerpoint/2010/main" val="915839933"/>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 id="2147483730" r:id="rId12"/>
    <p:sldLayoutId id="214748373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smtClean="0"/>
              <a:t>8/14/2024</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01926D-BD55-4F99-B46D-3C231A52E354}" type="slidenum">
              <a:rPr lang="en-GB" smtClean="0"/>
              <a:pPr/>
              <a:t>‹#›</a:t>
            </a:fld>
            <a:endParaRPr lang="en-GB" dirty="0"/>
          </a:p>
        </p:txBody>
      </p:sp>
    </p:spTree>
    <p:extLst>
      <p:ext uri="{BB962C8B-B14F-4D97-AF65-F5344CB8AC3E}">
        <p14:creationId xmlns:p14="http://schemas.microsoft.com/office/powerpoint/2010/main" val="4198570748"/>
      </p:ext>
    </p:extLst>
  </p:cSld>
  <p:clrMap bg1="lt1" tx1="dk1" bg2="lt2" tx2="dk2" accent1="accent1" accent2="accent2" accent3="accent3" accent4="accent4" accent5="accent5" accent6="accent6" hlink="hlink" folHlink="folHlink"/>
  <p:sldLayoutIdLst>
    <p:sldLayoutId id="2147483825" r:id="rId1"/>
    <p:sldLayoutId id="2147483826" r:id="rId2"/>
    <p:sldLayoutId id="2147483827" r:id="rId3"/>
    <p:sldLayoutId id="2147483828" r:id="rId4"/>
    <p:sldLayoutId id="2147483829" r:id="rId5"/>
    <p:sldLayoutId id="2147483830" r:id="rId6"/>
    <p:sldLayoutId id="2147483831" r:id="rId7"/>
    <p:sldLayoutId id="2147483832" r:id="rId8"/>
    <p:sldLayoutId id="2147483833" r:id="rId9"/>
    <p:sldLayoutId id="2147483834" r:id="rId10"/>
    <p:sldLayoutId id="2147483835" r:id="rId11"/>
    <p:sldLayoutId id="2147483836"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F076E6-A94E-4957-BBC7-5970B5E4D4A4}" type="datetimeFigureOut">
              <a:rPr lang="en-GB" smtClean="0"/>
              <a:t>14/08/2024</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D7037B-0BB8-45C5-8146-88985930D00E}" type="slidenum">
              <a:rPr lang="en-GB" smtClean="0"/>
              <a:t>‹#›</a:t>
            </a:fld>
            <a:endParaRPr lang="en-GB"/>
          </a:p>
        </p:txBody>
      </p:sp>
    </p:spTree>
    <p:extLst>
      <p:ext uri="{BB962C8B-B14F-4D97-AF65-F5344CB8AC3E}">
        <p14:creationId xmlns:p14="http://schemas.microsoft.com/office/powerpoint/2010/main" val="1017229931"/>
      </p:ext>
    </p:extLst>
  </p:cSld>
  <p:clrMap bg1="lt1" tx1="dk1" bg2="lt2" tx2="dk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 id="2147483844" r:id="rId7"/>
    <p:sldLayoutId id="2147483845" r:id="rId8"/>
    <p:sldLayoutId id="2147483846" r:id="rId9"/>
    <p:sldLayoutId id="2147483847" r:id="rId10"/>
    <p:sldLayoutId id="214748384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9A3D3CB2-CB46-4D73-9AF3-8191DEA4D6E1}" type="datetimeFigureOut">
              <a:rPr lang="en-GB" smtClean="0"/>
              <a:t>14/08/2024</a:t>
            </a:fld>
            <a:endParaRPr lang="en-GB"/>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CF4100A-E962-4EDC-8177-67B64A99A009}" type="slidenum">
              <a:rPr lang="en-GB" smtClean="0"/>
              <a:t>‹#›</a:t>
            </a:fld>
            <a:endParaRPr lang="en-GB"/>
          </a:p>
        </p:txBody>
      </p:sp>
    </p:spTree>
    <p:extLst>
      <p:ext uri="{BB962C8B-B14F-4D97-AF65-F5344CB8AC3E}">
        <p14:creationId xmlns:p14="http://schemas.microsoft.com/office/powerpoint/2010/main" val="1917402349"/>
      </p:ext>
    </p:extLst>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64793051"/>
      </p:ext>
    </p:extLst>
  </p:cSld>
  <p:clrMap bg1="lt1" tx1="dk1" bg2="lt2" tx2="dk2" accent1="accent1" accent2="accent2" accent3="accent3" accent4="accent4" accent5="accent5" accent6="accent6" hlink="hlink" folHlink="folHlink"/>
  <p:sldLayoutIdLst>
    <p:sldLayoutId id="2147483862" r:id="rId1"/>
    <p:sldLayoutId id="2147483863" r:id="rId2"/>
    <p:sldLayoutId id="2147483864" r:id="rId3"/>
    <p:sldLayoutId id="2147483865" r:id="rId4"/>
    <p:sldLayoutId id="2147483866" r:id="rId5"/>
    <p:sldLayoutId id="2147483867" r:id="rId6"/>
    <p:sldLayoutId id="2147483868" r:id="rId7"/>
    <p:sldLayoutId id="2147483869" r:id="rId8"/>
    <p:sldLayoutId id="2147483870" r:id="rId9"/>
    <p:sldLayoutId id="2147483871" r:id="rId10"/>
    <p:sldLayoutId id="21474838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68792"/>
            <a:ext cx="12192000" cy="83207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09600" y="1181958"/>
            <a:ext cx="10972800" cy="517439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01/19/22</a:t>
            </a: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Snowmass Agora 2: FCC-</a:t>
            </a:r>
            <a:r>
              <a:rPr lang="en-US" dirty="0" err="1"/>
              <a:t>ee</a:t>
            </a:r>
            <a:endParaRPr lang="en-US" dirty="0"/>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881E7D-5A17-EB4A-B013-04381A7C357D}" type="slidenum">
              <a:rPr lang="en-US" smtClean="0"/>
              <a:t>‹#›</a:t>
            </a:fld>
            <a:endParaRPr lang="en-US"/>
          </a:p>
        </p:txBody>
      </p:sp>
    </p:spTree>
    <p:extLst>
      <p:ext uri="{BB962C8B-B14F-4D97-AF65-F5344CB8AC3E}">
        <p14:creationId xmlns:p14="http://schemas.microsoft.com/office/powerpoint/2010/main" val="2803916535"/>
      </p:ext>
    </p:extLst>
  </p:cSld>
  <p:clrMap bg1="lt1" tx1="dk1" bg2="lt2" tx2="dk2" accent1="accent1" accent2="accent2" accent3="accent3" accent4="accent4" accent5="accent5" accent6="accent6" hlink="hlink" folHlink="folHlink"/>
  <p:sldLayoutIdLst>
    <p:sldLayoutId id="2147483874" r:id="rId1"/>
    <p:sldLayoutId id="2147483875" r:id="rId2"/>
    <p:sldLayoutId id="2147483876" r:id="rId3"/>
    <p:sldLayoutId id="2147483877" r:id="rId4"/>
    <p:sldLayoutId id="2147483878" r:id="rId5"/>
    <p:sldLayoutId id="2147483879" r:id="rId6"/>
    <p:sldLayoutId id="2147483880" r:id="rId7"/>
    <p:sldLayoutId id="2147483881" r:id="rId8"/>
    <p:sldLayoutId id="2147483882" r:id="rId9"/>
    <p:sldLayoutId id="2147483883" r:id="rId10"/>
    <p:sldLayoutId id="2147483884" r:id="rId11"/>
    <p:sldLayoutId id="2147483885" r:id="rId12"/>
    <p:sldLayoutId id="2147483886" r:id="rId13"/>
    <p:sldLayoutId id="2147483887" r:id="rId14"/>
    <p:sldLayoutId id="2147483888" r:id="rId15"/>
  </p:sldLayoutIdLst>
  <p:hf hdr="0"/>
  <p:txStyles>
    <p:titleStyle>
      <a:lvl1pPr algn="ctr" defTabSz="457200" rtl="0" eaLnBrk="1" latinLnBrk="0" hangingPunct="1">
        <a:spcBef>
          <a:spcPct val="0"/>
        </a:spcBef>
        <a:buNone/>
        <a:defRPr sz="3400" kern="1200">
          <a:solidFill>
            <a:schemeClr val="bg2">
              <a:lumMod val="50000"/>
            </a:schemeClr>
          </a:solidFill>
          <a:latin typeface="+mj-lt"/>
          <a:ea typeface="+mj-ea"/>
          <a:cs typeface="+mj-cs"/>
        </a:defRPr>
      </a:lvl1pPr>
    </p:titleStyle>
    <p:body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C8AEC01E-0687-CB8D-46A4-8ACF04E8D88C}"/>
              </a:ext>
            </a:extLst>
          </p:cNvPr>
          <p:cNvSpPr>
            <a:spLocks noGrp="1" noChangeArrowheads="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0FF90C17-DA76-368C-01C9-CAFC4AF3EDF8}"/>
              </a:ext>
            </a:extLst>
          </p:cNvPr>
          <p:cNvSpPr>
            <a:spLocks noGrp="1" noChangeArrowheads="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093C5A7B-05AB-501B-D2D1-3B882B30D951}"/>
              </a:ext>
            </a:extLst>
          </p:cNvPr>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en-US"/>
          </a:p>
        </p:txBody>
      </p:sp>
      <p:sp>
        <p:nvSpPr>
          <p:cNvPr id="1029" name="Rectangle 5">
            <a:extLst>
              <a:ext uri="{FF2B5EF4-FFF2-40B4-BE49-F238E27FC236}">
                <a16:creationId xmlns:a16="http://schemas.microsoft.com/office/drawing/2014/main" id="{C18388AF-7B20-3F8A-AC40-6BC5E0DE8E2B}"/>
              </a:ext>
            </a:extLst>
          </p:cNvPr>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en-US"/>
          </a:p>
        </p:txBody>
      </p:sp>
      <p:sp>
        <p:nvSpPr>
          <p:cNvPr id="1030" name="Rectangle 6">
            <a:extLst>
              <a:ext uri="{FF2B5EF4-FFF2-40B4-BE49-F238E27FC236}">
                <a16:creationId xmlns:a16="http://schemas.microsoft.com/office/drawing/2014/main" id="{1A832D1A-0043-BEF0-E192-A1B13B85A3A5}"/>
              </a:ext>
            </a:extLst>
          </p:cNvPr>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7ADAD964-05DA-4224-86AD-7BD84A08836E}" type="slidenum">
              <a:rPr lang="en-US" altLang="en-US"/>
              <a:pPr>
                <a:defRPr/>
              </a:pPr>
              <a:t>‹#›</a:t>
            </a:fld>
            <a:endParaRPr lang="en-US" altLang="en-US"/>
          </a:p>
        </p:txBody>
      </p:sp>
    </p:spTree>
    <p:extLst>
      <p:ext uri="{BB962C8B-B14F-4D97-AF65-F5344CB8AC3E}">
        <p14:creationId xmlns:p14="http://schemas.microsoft.com/office/powerpoint/2010/main" val="2946910124"/>
      </p:ext>
    </p:extLst>
  </p:cSld>
  <p:clrMap bg1="lt1" tx1="dk1" bg2="lt2" tx2="dk2" accent1="accent1" accent2="accent2" accent3="accent3" accent4="accent4" accent5="accent5" accent6="accent6" hlink="hlink" folHlink="folHlink"/>
  <p:sldLayoutIdLst>
    <p:sldLayoutId id="2147483890" r:id="rId1"/>
    <p:sldLayoutId id="2147483891" r:id="rId2"/>
    <p:sldLayoutId id="2147483892" r:id="rId3"/>
    <p:sldLayoutId id="2147483893" r:id="rId4"/>
    <p:sldLayoutId id="2147483894" r:id="rId5"/>
    <p:sldLayoutId id="2147483895" r:id="rId6"/>
    <p:sldLayoutId id="2147483896" r:id="rId7"/>
    <p:sldLayoutId id="2147483897" r:id="rId8"/>
    <p:sldLayoutId id="2147483898" r:id="rId9"/>
    <p:sldLayoutId id="2147483899" r:id="rId10"/>
    <p:sldLayoutId id="2147483900"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2.xml"/><Relationship Id="rId1" Type="http://schemas.openxmlformats.org/officeDocument/2006/relationships/slideLayout" Target="../slideLayouts/slideLayout18.xml"/><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8.png"/><Relationship Id="rId1" Type="http://schemas.openxmlformats.org/officeDocument/2006/relationships/slideLayout" Target="../slideLayouts/slideLayout55.xml"/></Relationships>
</file>

<file path=ppt/slides/_rels/slide1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13.xml"/><Relationship Id="rId6" Type="http://schemas.openxmlformats.org/officeDocument/2006/relationships/image" Target="../media/image67.png"/><Relationship Id="rId5" Type="http://schemas.openxmlformats.org/officeDocument/2006/relationships/image" Target="../media/image172.png"/><Relationship Id="rId4" Type="http://schemas.openxmlformats.org/officeDocument/2006/relationships/image" Target="../media/image6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xml"/><Relationship Id="rId1" Type="http://schemas.openxmlformats.org/officeDocument/2006/relationships/slideLayout" Target="../slideLayouts/slideLayout103.xml"/><Relationship Id="rId6" Type="http://schemas.openxmlformats.org/officeDocument/2006/relationships/image" Target="../media/image21.wmf"/><Relationship Id="rId5" Type="http://schemas.openxmlformats.org/officeDocument/2006/relationships/oleObject" Target="../embeddings/oleObject3.bin"/><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3.xml"/></Relationships>
</file>

<file path=ppt/slides/_rels/slide1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03.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02.xml"/><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7" Type="http://schemas.openxmlformats.org/officeDocument/2006/relationships/image" Target="../media/image30.png"/><Relationship Id="rId2" Type="http://schemas.openxmlformats.org/officeDocument/2006/relationships/image" Target="../media/image26.jpeg"/><Relationship Id="rId1" Type="http://schemas.openxmlformats.org/officeDocument/2006/relationships/slideLayout" Target="../slideLayouts/slideLayout18.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18.xml"/><Relationship Id="rId5" Type="http://schemas.openxmlformats.org/officeDocument/2006/relationships/image" Target="../media/image34.png"/><Relationship Id="rId4" Type="http://schemas.openxmlformats.org/officeDocument/2006/relationships/image" Target="../media/image33.png"/></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250.png"/><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270.png"/><Relationship Id="rId1" Type="http://schemas.openxmlformats.org/officeDocument/2006/relationships/slideLayout" Target="../slideLayouts/slideLayout18.xml"/><Relationship Id="rId5" Type="http://schemas.openxmlformats.org/officeDocument/2006/relationships/image" Target="../media/image38.png"/><Relationship Id="rId4" Type="http://schemas.openxmlformats.org/officeDocument/2006/relationships/image" Target="../media/image37.png"/></Relationships>
</file>

<file path=ppt/slides/_rels/slide2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55.xml"/></Relationships>
</file>

<file path=ppt/slides/_rels/slide2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image" Target="../media/image43.tiff"/><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46.emf"/><Relationship Id="rId4" Type="http://schemas.openxmlformats.org/officeDocument/2006/relationships/image" Target="../media/image45.png"/><Relationship Id="rId9" Type="http://schemas.openxmlformats.org/officeDocument/2006/relationships/image" Target="../media/image50.png"/></Relationships>
</file>

<file path=ppt/slides/_rels/slide28.xml.rels><?xml version="1.0" encoding="UTF-8" standalone="yes"?>
<Relationships xmlns="http://schemas.openxmlformats.org/package/2006/relationships"><Relationship Id="rId8" Type="http://schemas.openxmlformats.org/officeDocument/2006/relationships/image" Target="../media/image57.png"/><Relationship Id="rId13" Type="http://schemas.openxmlformats.org/officeDocument/2006/relationships/image" Target="../media/image62.png"/><Relationship Id="rId3" Type="http://schemas.openxmlformats.org/officeDocument/2006/relationships/image" Target="../media/image52.png"/><Relationship Id="rId7" Type="http://schemas.openxmlformats.org/officeDocument/2006/relationships/image" Target="../media/image56.png"/><Relationship Id="rId12" Type="http://schemas.openxmlformats.org/officeDocument/2006/relationships/image" Target="../media/image61.png"/><Relationship Id="rId2" Type="http://schemas.openxmlformats.org/officeDocument/2006/relationships/image" Target="../media/image51.png"/><Relationship Id="rId1" Type="http://schemas.openxmlformats.org/officeDocument/2006/relationships/slideLayout" Target="../slideLayouts/slideLayout88.xml"/><Relationship Id="rId6" Type="http://schemas.openxmlformats.org/officeDocument/2006/relationships/image" Target="../media/image55.png"/><Relationship Id="rId11" Type="http://schemas.openxmlformats.org/officeDocument/2006/relationships/image" Target="../media/image60.png"/><Relationship Id="rId5" Type="http://schemas.openxmlformats.org/officeDocument/2006/relationships/image" Target="../media/image54.png"/><Relationship Id="rId10" Type="http://schemas.openxmlformats.org/officeDocument/2006/relationships/image" Target="../media/image59.png"/><Relationship Id="rId4" Type="http://schemas.openxmlformats.org/officeDocument/2006/relationships/image" Target="../media/image53.png"/><Relationship Id="rId9" Type="http://schemas.openxmlformats.org/officeDocument/2006/relationships/image" Target="../media/image58.png"/></Relationships>
</file>

<file path=ppt/slides/_rels/slide29.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83.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8" Type="http://schemas.openxmlformats.org/officeDocument/2006/relationships/image" Target="../media/image72.png"/><Relationship Id="rId3" Type="http://schemas.openxmlformats.org/officeDocument/2006/relationships/image" Target="../media/image66.png"/><Relationship Id="rId7" Type="http://schemas.openxmlformats.org/officeDocument/2006/relationships/image" Target="../media/image71.png"/><Relationship Id="rId2" Type="http://schemas.openxmlformats.org/officeDocument/2006/relationships/image" Target="../media/image51.png"/><Relationship Id="rId1" Type="http://schemas.openxmlformats.org/officeDocument/2006/relationships/slideLayout" Target="../slideLayouts/slideLayout83.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s>
</file>

<file path=ppt/slides/_rels/slide31.xml.rels><?xml version="1.0" encoding="UTF-8" standalone="yes"?>
<Relationships xmlns="http://schemas.openxmlformats.org/package/2006/relationships"><Relationship Id="rId8" Type="http://schemas.openxmlformats.org/officeDocument/2006/relationships/image" Target="../media/image78.png"/><Relationship Id="rId3" Type="http://schemas.openxmlformats.org/officeDocument/2006/relationships/image" Target="../media/image73.jpeg"/><Relationship Id="rId7" Type="http://schemas.openxmlformats.org/officeDocument/2006/relationships/image" Target="../media/image77.png"/><Relationship Id="rId12" Type="http://schemas.openxmlformats.org/officeDocument/2006/relationships/hyperlink" Target="https://journals.aps.org/prab/abstract/10.1103/PhysRevAccelBeams.26.021601" TargetMode="External"/><Relationship Id="rId2" Type="http://schemas.openxmlformats.org/officeDocument/2006/relationships/image" Target="../media/image51.png"/><Relationship Id="rId1" Type="http://schemas.openxmlformats.org/officeDocument/2006/relationships/slideLayout" Target="../slideLayouts/slideLayout87.xml"/><Relationship Id="rId6" Type="http://schemas.openxmlformats.org/officeDocument/2006/relationships/image" Target="../media/image76.png"/><Relationship Id="rId11" Type="http://schemas.openxmlformats.org/officeDocument/2006/relationships/hyperlink" Target="https://journals.aps.org/prab/abstract/10.1103/PhysRevAccelBeams.19.111005" TargetMode="External"/><Relationship Id="rId5" Type="http://schemas.openxmlformats.org/officeDocument/2006/relationships/image" Target="../media/image75.png"/><Relationship Id="rId10" Type="http://schemas.openxmlformats.org/officeDocument/2006/relationships/image" Target="../media/image560.png"/><Relationship Id="rId4" Type="http://schemas.openxmlformats.org/officeDocument/2006/relationships/image" Target="../media/image74.jpeg"/><Relationship Id="rId9" Type="http://schemas.openxmlformats.org/officeDocument/2006/relationships/image" Target="../media/image55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jpg"/><Relationship Id="rId1" Type="http://schemas.openxmlformats.org/officeDocument/2006/relationships/slideLayout" Target="../slideLayouts/slideLayout7.xml"/><Relationship Id="rId4" Type="http://schemas.openxmlformats.org/officeDocument/2006/relationships/image" Target="../media/image81.jpeg"/></Relationships>
</file>

<file path=ppt/slides/_rels/slide34.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7.xml"/><Relationship Id="rId5" Type="http://schemas.openxmlformats.org/officeDocument/2006/relationships/image" Target="../media/image85.png"/><Relationship Id="rId4" Type="http://schemas.openxmlformats.org/officeDocument/2006/relationships/image" Target="../media/image84.png"/></Relationships>
</file>

<file path=ppt/slides/_rels/slide35.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7.xml"/><Relationship Id="rId5" Type="http://schemas.openxmlformats.org/officeDocument/2006/relationships/image" Target="../media/image380.png"/><Relationship Id="rId4" Type="http://schemas.openxmlformats.org/officeDocument/2006/relationships/image" Target="../media/image88.png"/></Relationships>
</file>

<file path=ppt/slides/_rels/slide36.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8" Type="http://schemas.openxmlformats.org/officeDocument/2006/relationships/hyperlink" Target="https://indico.cern.ch/event/1137276" TargetMode="External"/><Relationship Id="rId3" Type="http://schemas.openxmlformats.org/officeDocument/2006/relationships/image" Target="../media/image91.png"/><Relationship Id="rId7" Type="http://schemas.openxmlformats.org/officeDocument/2006/relationships/image" Target="../media/image95.png"/><Relationship Id="rId2" Type="http://schemas.openxmlformats.org/officeDocument/2006/relationships/image" Target="../media/image90.png"/><Relationship Id="rId1" Type="http://schemas.openxmlformats.org/officeDocument/2006/relationships/slideLayout" Target="../slideLayouts/slideLayout7.xml"/><Relationship Id="rId6" Type="http://schemas.openxmlformats.org/officeDocument/2006/relationships/image" Target="../media/image94.png"/><Relationship Id="rId5" Type="http://schemas.openxmlformats.org/officeDocument/2006/relationships/image" Target="../media/image93.png"/><Relationship Id="rId4" Type="http://schemas.openxmlformats.org/officeDocument/2006/relationships/image" Target="../media/image92.png"/></Relationships>
</file>

<file path=ppt/slides/_rels/slide38.xml.rels><?xml version="1.0" encoding="UTF-8" standalone="yes"?>
<Relationships xmlns="http://schemas.openxmlformats.org/package/2006/relationships"><Relationship Id="rId3" Type="http://schemas.openxmlformats.org/officeDocument/2006/relationships/image" Target="../media/image97.png"/><Relationship Id="rId7" Type="http://schemas.openxmlformats.org/officeDocument/2006/relationships/image" Target="../media/image99.png"/><Relationship Id="rId2" Type="http://schemas.openxmlformats.org/officeDocument/2006/relationships/image" Target="../media/image96.png"/><Relationship Id="rId1" Type="http://schemas.openxmlformats.org/officeDocument/2006/relationships/slideLayout" Target="../slideLayouts/slideLayout7.xml"/><Relationship Id="rId6" Type="http://schemas.openxmlformats.org/officeDocument/2006/relationships/image" Target="../media/image440.png"/><Relationship Id="rId5" Type="http://schemas.openxmlformats.org/officeDocument/2006/relationships/image" Target="../media/image430.png"/><Relationship Id="rId4" Type="http://schemas.openxmlformats.org/officeDocument/2006/relationships/image" Target="../media/image98.png"/></Relationships>
</file>

<file path=ppt/slides/_rels/slide39.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18.xml"/><Relationship Id="rId4" Type="http://schemas.openxmlformats.org/officeDocument/2006/relationships/hyperlink" Target="http://cds.cern.ch/record/2716155" TargetMode="External"/></Relationships>
</file>

<file path=ppt/slides/_rels/slide40.xml.rels><?xml version="1.0" encoding="UTF-8" standalone="yes"?>
<Relationships xmlns="http://schemas.openxmlformats.org/package/2006/relationships"><Relationship Id="rId3" Type="http://schemas.openxmlformats.org/officeDocument/2006/relationships/image" Target="../media/image102.jpg"/><Relationship Id="rId2" Type="http://schemas.openxmlformats.org/officeDocument/2006/relationships/image" Target="../media/image101.png"/><Relationship Id="rId1" Type="http://schemas.openxmlformats.org/officeDocument/2006/relationships/slideLayout" Target="../slideLayouts/slideLayout7.xml"/><Relationship Id="rId4" Type="http://schemas.openxmlformats.org/officeDocument/2006/relationships/image" Target="../media/image103.jpg"/></Relationships>
</file>

<file path=ppt/slides/_rels/slide41.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700.png"/><Relationship Id="rId1" Type="http://schemas.openxmlformats.org/officeDocument/2006/relationships/slideLayout" Target="../slideLayouts/slideLayout7.xml"/><Relationship Id="rId5" Type="http://schemas.openxmlformats.org/officeDocument/2006/relationships/image" Target="../media/image47.png"/><Relationship Id="rId4" Type="http://schemas.openxmlformats.org/officeDocument/2006/relationships/image" Target="../media/image720.png"/></Relationships>
</file>

<file path=ppt/slides/_rels/slide42.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1260.PNG"/><Relationship Id="rId1" Type="http://schemas.openxmlformats.org/officeDocument/2006/relationships/slideLayout" Target="../slideLayouts/slideLayout18.xml"/></Relationships>
</file>

<file path=ppt/slides/_rels/slide44.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66.xml"/></Relationships>
</file>

<file path=ppt/slides/_rels/slide45.xml.rels><?xml version="1.0" encoding="UTF-8" standalone="yes"?>
<Relationships xmlns="http://schemas.openxmlformats.org/package/2006/relationships"><Relationship Id="rId3" Type="http://schemas.openxmlformats.org/officeDocument/2006/relationships/image" Target="../media/image108.jpeg"/><Relationship Id="rId2" Type="http://schemas.openxmlformats.org/officeDocument/2006/relationships/image" Target="../media/image107.png"/><Relationship Id="rId1" Type="http://schemas.openxmlformats.org/officeDocument/2006/relationships/slideLayout" Target="../slideLayouts/slideLayout66.xml"/><Relationship Id="rId5" Type="http://schemas.openxmlformats.org/officeDocument/2006/relationships/image" Target="../media/image110.tiff"/><Relationship Id="rId4" Type="http://schemas.openxmlformats.org/officeDocument/2006/relationships/image" Target="../media/image109.png"/></Relationships>
</file>

<file path=ppt/slides/_rels/slide46.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520.png"/><Relationship Id="rId1" Type="http://schemas.openxmlformats.org/officeDocument/2006/relationships/slideLayout" Target="../slideLayouts/slideLayout7.xml"/><Relationship Id="rId6" Type="http://schemas.openxmlformats.org/officeDocument/2006/relationships/image" Target="../media/image113.jpg"/><Relationship Id="rId5" Type="http://schemas.openxmlformats.org/officeDocument/2006/relationships/image" Target="../media/image550.png"/><Relationship Id="rId4" Type="http://schemas.openxmlformats.org/officeDocument/2006/relationships/image" Target="../media/image112.png"/></Relationships>
</file>

<file path=ppt/slides/_rels/slide47.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image" Target="../media/image114.png"/><Relationship Id="rId1" Type="http://schemas.openxmlformats.org/officeDocument/2006/relationships/slideLayout" Target="../slideLayouts/slideLayout7.xml"/><Relationship Id="rId4" Type="http://schemas.openxmlformats.org/officeDocument/2006/relationships/image" Target="../media/image116.png"/></Relationships>
</file>

<file path=ppt/slides/_rels/slide48.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image" Target="../media/image117.png"/><Relationship Id="rId1" Type="http://schemas.openxmlformats.org/officeDocument/2006/relationships/slideLayout" Target="../slideLayouts/slideLayout7.xml"/><Relationship Id="rId4" Type="http://schemas.openxmlformats.org/officeDocument/2006/relationships/image" Target="../media/image119.emf"/></Relationships>
</file>

<file path=ppt/slides/_rels/slide49.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image" Target="../media/image120.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3.xml"/><Relationship Id="rId4" Type="http://schemas.openxmlformats.org/officeDocument/2006/relationships/image" Target="../media/image9.png"/></Relationships>
</file>

<file path=ppt/slides/_rels/slide50.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122.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image" Target="../media/image124.png"/><Relationship Id="rId1" Type="http://schemas.openxmlformats.org/officeDocument/2006/relationships/slideLayout" Target="../slideLayouts/slideLayout7.xml"/><Relationship Id="rId4" Type="http://schemas.openxmlformats.org/officeDocument/2006/relationships/image" Target="../media/image126.png"/></Relationships>
</file>

<file path=ppt/slides/_rels/slide52.xml.rels><?xml version="1.0" encoding="UTF-8" standalone="yes"?>
<Relationships xmlns="http://schemas.openxmlformats.org/package/2006/relationships"><Relationship Id="rId2" Type="http://schemas.openxmlformats.org/officeDocument/2006/relationships/image" Target="../media/image127.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128.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29.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31.jp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image" Target="../media/image132.png"/><Relationship Id="rId1" Type="http://schemas.openxmlformats.org/officeDocument/2006/relationships/slideLayout" Target="../slideLayouts/slideLayout2.xml"/><Relationship Id="rId5" Type="http://schemas.openxmlformats.org/officeDocument/2006/relationships/image" Target="../media/image135.png"/><Relationship Id="rId4" Type="http://schemas.openxmlformats.org/officeDocument/2006/relationships/image" Target="../media/image134.png"/></Relationships>
</file>

<file path=ppt/slides/_rels/slide59.xml.rels><?xml version="1.0" encoding="UTF-8" standalone="yes"?>
<Relationships xmlns="http://schemas.openxmlformats.org/package/2006/relationships"><Relationship Id="rId2" Type="http://schemas.openxmlformats.org/officeDocument/2006/relationships/image" Target="../media/image13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40.png"/><Relationship Id="rId1" Type="http://schemas.openxmlformats.org/officeDocument/2006/relationships/slideLayout" Target="../slideLayouts/slideLayout18.xml"/><Relationship Id="rId4" Type="http://schemas.openxmlformats.org/officeDocument/2006/relationships/image" Target="../media/image11.jpeg"/></Relationships>
</file>

<file path=ppt/slides/_rels/slide60.xml.rels><?xml version="1.0" encoding="UTF-8" standalone="yes"?>
<Relationships xmlns="http://schemas.openxmlformats.org/package/2006/relationships"><Relationship Id="rId2" Type="http://schemas.openxmlformats.org/officeDocument/2006/relationships/image" Target="../media/image137.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138.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139.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140.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141.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42.jpeg"/></Relationships>
</file>

<file path=ppt/slides/_rels/slide65.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image" Target="../media/image143.png"/><Relationship Id="rId1" Type="http://schemas.openxmlformats.org/officeDocument/2006/relationships/slideLayout" Target="../slideLayouts/slideLayout7.xml"/><Relationship Id="rId4" Type="http://schemas.openxmlformats.org/officeDocument/2006/relationships/image" Target="../media/image145.png"/></Relationships>
</file>

<file path=ppt/slides/_rels/slide66.xml.rels><?xml version="1.0" encoding="UTF-8" standalone="yes"?>
<Relationships xmlns="http://schemas.openxmlformats.org/package/2006/relationships"><Relationship Id="rId3" Type="http://schemas.openxmlformats.org/officeDocument/2006/relationships/image" Target="../media/image1020.png"/><Relationship Id="rId2" Type="http://schemas.openxmlformats.org/officeDocument/2006/relationships/image" Target="../media/image146.png"/><Relationship Id="rId1" Type="http://schemas.openxmlformats.org/officeDocument/2006/relationships/slideLayout" Target="../slideLayouts/slideLayout17.xml"/></Relationships>
</file>

<file path=ppt/slides/_rels/slide67.xml.rels><?xml version="1.0" encoding="UTF-8" standalone="yes"?>
<Relationships xmlns="http://schemas.openxmlformats.org/package/2006/relationships"><Relationship Id="rId3" Type="http://schemas.openxmlformats.org/officeDocument/2006/relationships/image" Target="../media/image680.png"/><Relationship Id="rId2" Type="http://schemas.openxmlformats.org/officeDocument/2006/relationships/hyperlink" Target="https://doi.org/10.1088/1367-2630/ac4921" TargetMode="External"/><Relationship Id="rId1" Type="http://schemas.openxmlformats.org/officeDocument/2006/relationships/slideLayout" Target="../slideLayouts/slideLayout18.xml"/><Relationship Id="rId6" Type="http://schemas.openxmlformats.org/officeDocument/2006/relationships/image" Target="../media/image149.png"/><Relationship Id="rId5" Type="http://schemas.openxmlformats.org/officeDocument/2006/relationships/image" Target="../media/image148.png"/><Relationship Id="rId4" Type="http://schemas.openxmlformats.org/officeDocument/2006/relationships/image" Target="../media/image147.jpeg"/></Relationships>
</file>

<file path=ppt/slides/_rels/slide68.xml.rels><?xml version="1.0" encoding="UTF-8" standalone="yes"?>
<Relationships xmlns="http://schemas.openxmlformats.org/package/2006/relationships"><Relationship Id="rId3" Type="http://schemas.openxmlformats.org/officeDocument/2006/relationships/image" Target="../media/image151.png"/><Relationship Id="rId2" Type="http://schemas.openxmlformats.org/officeDocument/2006/relationships/image" Target="../media/image150.png"/><Relationship Id="rId1" Type="http://schemas.openxmlformats.org/officeDocument/2006/relationships/slideLayout" Target="../slideLayouts/slideLayout18.xml"/><Relationship Id="rId4" Type="http://schemas.openxmlformats.org/officeDocument/2006/relationships/hyperlink" Target="https://doi.org/10.1088/1367-2630/ac4921" TargetMode="External"/></Relationships>
</file>

<file path=ppt/slides/_rels/slide69.xml.rels><?xml version="1.0" encoding="UTF-8" standalone="yes"?>
<Relationships xmlns="http://schemas.openxmlformats.org/package/2006/relationships"><Relationship Id="rId8" Type="http://schemas.openxmlformats.org/officeDocument/2006/relationships/image" Target="../media/image158.png"/><Relationship Id="rId3" Type="http://schemas.openxmlformats.org/officeDocument/2006/relationships/image" Target="../media/image153.png"/><Relationship Id="rId7" Type="http://schemas.openxmlformats.org/officeDocument/2006/relationships/image" Target="../media/image157.png"/><Relationship Id="rId2" Type="http://schemas.openxmlformats.org/officeDocument/2006/relationships/image" Target="../media/image152.png"/><Relationship Id="rId1" Type="http://schemas.openxmlformats.org/officeDocument/2006/relationships/slideLayout" Target="../slideLayouts/slideLayout18.xml"/><Relationship Id="rId6" Type="http://schemas.openxmlformats.org/officeDocument/2006/relationships/image" Target="../media/image156.png"/><Relationship Id="rId5" Type="http://schemas.openxmlformats.org/officeDocument/2006/relationships/image" Target="../media/image155.png"/><Relationship Id="rId4" Type="http://schemas.openxmlformats.org/officeDocument/2006/relationships/image" Target="../media/image154.png"/></Relationships>
</file>

<file path=ppt/slides/_rels/slide7.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oleObject" Target="../embeddings/oleObject1.bin"/><Relationship Id="rId1" Type="http://schemas.openxmlformats.org/officeDocument/2006/relationships/slideLayout" Target="../slideLayouts/slideLayout55.xml"/><Relationship Id="rId6" Type="http://schemas.openxmlformats.org/officeDocument/2006/relationships/image" Target="../media/image910.png"/><Relationship Id="rId5" Type="http://schemas.openxmlformats.org/officeDocument/2006/relationships/image" Target="../media/image13.emf"/><Relationship Id="rId4" Type="http://schemas.openxmlformats.org/officeDocument/2006/relationships/oleObject" Target="../embeddings/oleObject2.bin"/></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159.png"/><Relationship Id="rId1" Type="http://schemas.openxmlformats.org/officeDocument/2006/relationships/slideLayout" Target="../slideLayouts/slideLayout43.xml"/></Relationships>
</file>

<file path=ppt/slides/_rels/slide72.xml.rels><?xml version="1.0" encoding="UTF-8" standalone="yes"?>
<Relationships xmlns="http://schemas.openxmlformats.org/package/2006/relationships"><Relationship Id="rId2" Type="http://schemas.openxmlformats.org/officeDocument/2006/relationships/image" Target="../media/image160.png"/><Relationship Id="rId1" Type="http://schemas.openxmlformats.org/officeDocument/2006/relationships/slideLayout" Target="../slideLayouts/slideLayout4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image" Target="../media/image161.pn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3" Type="http://schemas.openxmlformats.org/officeDocument/2006/relationships/hyperlink" Target="https://www.nature.com/articles/d41586-022-03551-5" TargetMode="External"/><Relationship Id="rId2" Type="http://schemas.openxmlformats.org/officeDocument/2006/relationships/hyperlink" Target="https://link.springer.com/content/pdf/10.1140/epjp/s13360-022-03319-w.pdf" TargetMode="External"/><Relationship Id="rId1" Type="http://schemas.openxmlformats.org/officeDocument/2006/relationships/slideLayout" Target="../slideLayouts/slideLayout7.xml"/><Relationship Id="rId5" Type="http://schemas.openxmlformats.org/officeDocument/2006/relationships/image" Target="../media/image163.png"/><Relationship Id="rId4" Type="http://schemas.openxmlformats.org/officeDocument/2006/relationships/image" Target="../media/image162.png"/></Relationships>
</file>

<file path=ppt/slides/_rels/slide76.xml.rels><?xml version="1.0" encoding="UTF-8" standalone="yes"?>
<Relationships xmlns="http://schemas.openxmlformats.org/package/2006/relationships"><Relationship Id="rId3" Type="http://schemas.openxmlformats.org/officeDocument/2006/relationships/image" Target="../media/image165.png"/><Relationship Id="rId2" Type="http://schemas.openxmlformats.org/officeDocument/2006/relationships/image" Target="../media/image164.png"/><Relationship Id="rId1" Type="http://schemas.openxmlformats.org/officeDocument/2006/relationships/slideLayout" Target="../slideLayouts/slideLayout7.xml"/><Relationship Id="rId4" Type="http://schemas.openxmlformats.org/officeDocument/2006/relationships/image" Target="../media/image166.png"/></Relationships>
</file>

<file path=ppt/slides/_rels/slide77.xml.rels><?xml version="1.0" encoding="UTF-8" standalone="yes"?>
<Relationships xmlns="http://schemas.openxmlformats.org/package/2006/relationships"><Relationship Id="rId2" Type="http://schemas.openxmlformats.org/officeDocument/2006/relationships/image" Target="../media/image167.png"/><Relationship Id="rId1" Type="http://schemas.openxmlformats.org/officeDocument/2006/relationships/slideLayout" Target="../slideLayouts/slideLayout55.xml"/></Relationships>
</file>

<file path=ppt/slides/_rels/slide78.xml.rels><?xml version="1.0" encoding="UTF-8" standalone="yes"?>
<Relationships xmlns="http://schemas.openxmlformats.org/package/2006/relationships"><Relationship Id="rId3" Type="http://schemas.openxmlformats.org/officeDocument/2006/relationships/image" Target="../media/image169.png"/><Relationship Id="rId2" Type="http://schemas.openxmlformats.org/officeDocument/2006/relationships/image" Target="../media/image168.png"/><Relationship Id="rId1" Type="http://schemas.openxmlformats.org/officeDocument/2006/relationships/slideLayout" Target="../slideLayouts/slideLayout7.xml"/><Relationship Id="rId4" Type="http://schemas.openxmlformats.org/officeDocument/2006/relationships/image" Target="../media/image107.png"/></Relationships>
</file>

<file path=ppt/slides/_rels/slide79.xml.rels><?xml version="1.0" encoding="UTF-8" standalone="yes"?>
<Relationships xmlns="http://schemas.openxmlformats.org/package/2006/relationships"><Relationship Id="rId3" Type="http://schemas.openxmlformats.org/officeDocument/2006/relationships/image" Target="../media/image171.png"/><Relationship Id="rId2" Type="http://schemas.openxmlformats.org/officeDocument/2006/relationships/image" Target="../media/image170.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80.xml.rels><?xml version="1.0" encoding="UTF-8" standalone="yes"?>
<Relationships xmlns="http://schemas.openxmlformats.org/package/2006/relationships"><Relationship Id="rId8" Type="http://schemas.openxmlformats.org/officeDocument/2006/relationships/image" Target="../media/image178.png"/><Relationship Id="rId3" Type="http://schemas.openxmlformats.org/officeDocument/2006/relationships/image" Target="../media/image173.png"/><Relationship Id="rId7" Type="http://schemas.openxmlformats.org/officeDocument/2006/relationships/image" Target="../media/image177.png"/><Relationship Id="rId12" Type="http://schemas.openxmlformats.org/officeDocument/2006/relationships/image" Target="../media/image181.png"/><Relationship Id="rId2" Type="http://schemas.openxmlformats.org/officeDocument/2006/relationships/image" Target="../media/image172.jpeg"/><Relationship Id="rId1" Type="http://schemas.openxmlformats.org/officeDocument/2006/relationships/slideLayout" Target="../slideLayouts/slideLayout18.xml"/><Relationship Id="rId6" Type="http://schemas.openxmlformats.org/officeDocument/2006/relationships/image" Target="../media/image176.png"/><Relationship Id="rId11" Type="http://schemas.openxmlformats.org/officeDocument/2006/relationships/image" Target="../media/image180.png"/><Relationship Id="rId5" Type="http://schemas.openxmlformats.org/officeDocument/2006/relationships/image" Target="../media/image175.png"/><Relationship Id="rId10" Type="http://schemas.openxmlformats.org/officeDocument/2006/relationships/image" Target="../media/image179.png"/><Relationship Id="rId4" Type="http://schemas.openxmlformats.org/officeDocument/2006/relationships/image" Target="../media/image174.jpeg"/><Relationship Id="rId9" Type="http://schemas.openxmlformats.org/officeDocument/2006/relationships/hyperlink" Target="http://cern.ch/fcc" TargetMode="External"/></Relationships>
</file>

<file path=ppt/slides/_rels/slide81.xml.rels><?xml version="1.0" encoding="UTF-8" standalone="yes"?>
<Relationships xmlns="http://schemas.openxmlformats.org/package/2006/relationships"><Relationship Id="rId3" Type="http://schemas.openxmlformats.org/officeDocument/2006/relationships/image" Target="../media/image182.png"/><Relationship Id="rId2" Type="http://schemas.openxmlformats.org/officeDocument/2006/relationships/image" Target="../media/image51.png"/><Relationship Id="rId1" Type="http://schemas.openxmlformats.org/officeDocument/2006/relationships/slideLayout" Target="../slideLayouts/slideLayout118.xml"/><Relationship Id="rId4" Type="http://schemas.openxmlformats.org/officeDocument/2006/relationships/image" Target="../media/image183.png"/></Relationships>
</file>

<file path=ppt/slides/_rels/slide82.xml.rels><?xml version="1.0" encoding="UTF-8" standalone="yes"?>
<Relationships xmlns="http://schemas.openxmlformats.org/package/2006/relationships"><Relationship Id="rId8" Type="http://schemas.openxmlformats.org/officeDocument/2006/relationships/image" Target="../media/image188.png"/><Relationship Id="rId13" Type="http://schemas.openxmlformats.org/officeDocument/2006/relationships/image" Target="../media/image192.emf"/><Relationship Id="rId3" Type="http://schemas.openxmlformats.org/officeDocument/2006/relationships/image" Target="../media/image184.png"/><Relationship Id="rId7" Type="http://schemas.openxmlformats.org/officeDocument/2006/relationships/image" Target="../media/image187.png"/><Relationship Id="rId12" Type="http://schemas.openxmlformats.org/officeDocument/2006/relationships/image" Target="../media/image191.png"/><Relationship Id="rId2" Type="http://schemas.openxmlformats.org/officeDocument/2006/relationships/image" Target="../media/image51.png"/><Relationship Id="rId1" Type="http://schemas.openxmlformats.org/officeDocument/2006/relationships/slideLayout" Target="../slideLayouts/slideLayout18.xml"/><Relationship Id="rId6" Type="http://schemas.microsoft.com/office/2007/relationships/hdphoto" Target="../media/hdphoto1.wdp"/><Relationship Id="rId11" Type="http://schemas.microsoft.com/office/2007/relationships/hdphoto" Target="../media/hdphoto2.wdp"/><Relationship Id="rId5" Type="http://schemas.openxmlformats.org/officeDocument/2006/relationships/image" Target="../media/image186.png"/><Relationship Id="rId10" Type="http://schemas.openxmlformats.org/officeDocument/2006/relationships/image" Target="../media/image190.png"/><Relationship Id="rId4" Type="http://schemas.openxmlformats.org/officeDocument/2006/relationships/image" Target="../media/image185.svg"/><Relationship Id="rId9" Type="http://schemas.openxmlformats.org/officeDocument/2006/relationships/image" Target="../media/image189.svg"/></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8" Type="http://schemas.openxmlformats.org/officeDocument/2006/relationships/image" Target="../media/image199.jpeg"/><Relationship Id="rId3" Type="http://schemas.openxmlformats.org/officeDocument/2006/relationships/image" Target="../media/image194.jpg"/><Relationship Id="rId7" Type="http://schemas.openxmlformats.org/officeDocument/2006/relationships/image" Target="../media/image198.jpeg"/><Relationship Id="rId12" Type="http://schemas.openxmlformats.org/officeDocument/2006/relationships/image" Target="../media/image203.png"/><Relationship Id="rId2" Type="http://schemas.openxmlformats.org/officeDocument/2006/relationships/image" Target="../media/image193.jpg"/><Relationship Id="rId1" Type="http://schemas.openxmlformats.org/officeDocument/2006/relationships/slideLayout" Target="../slideLayouts/slideLayout76.xml"/><Relationship Id="rId6" Type="http://schemas.openxmlformats.org/officeDocument/2006/relationships/image" Target="../media/image197.jpeg"/><Relationship Id="rId11" Type="http://schemas.openxmlformats.org/officeDocument/2006/relationships/image" Target="../media/image202.png"/><Relationship Id="rId5" Type="http://schemas.openxmlformats.org/officeDocument/2006/relationships/image" Target="../media/image196.jpg"/><Relationship Id="rId10" Type="http://schemas.openxmlformats.org/officeDocument/2006/relationships/image" Target="../media/image201.png"/><Relationship Id="rId4" Type="http://schemas.openxmlformats.org/officeDocument/2006/relationships/image" Target="../media/image195.gif"/><Relationship Id="rId9" Type="http://schemas.openxmlformats.org/officeDocument/2006/relationships/image" Target="../media/image200.jpg"/></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1000">
              <a:schemeClr val="accent5">
                <a:lumMod val="75000"/>
              </a:schemeClr>
            </a:gs>
            <a:gs pos="74000">
              <a:schemeClr val="accent5">
                <a:lumMod val="50000"/>
              </a:schemeClr>
            </a:gs>
            <a:gs pos="83000">
              <a:schemeClr val="accent1">
                <a:lumMod val="45000"/>
                <a:lumOff val="55000"/>
              </a:schemeClr>
            </a:gs>
            <a:gs pos="100000">
              <a:schemeClr val="accent5">
                <a:lumMod val="5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A0F1E4-4148-48AE-B150-6324A7E41001}"/>
              </a:ext>
            </a:extLst>
          </p:cNvPr>
          <p:cNvSpPr>
            <a:spLocks noGrp="1"/>
          </p:cNvSpPr>
          <p:nvPr>
            <p:ph type="ctrTitle"/>
          </p:nvPr>
        </p:nvSpPr>
        <p:spPr/>
        <p:txBody>
          <a:bodyPr>
            <a:normAutofit fontScale="90000"/>
          </a:bodyPr>
          <a:lstStyle/>
          <a:p>
            <a:br>
              <a:rPr lang="en-GB" dirty="0">
                <a:solidFill>
                  <a:schemeClr val="bg1"/>
                </a:solidFill>
              </a:rPr>
            </a:br>
            <a:r>
              <a:rPr lang="en-GB" dirty="0">
                <a:solidFill>
                  <a:schemeClr val="bg1"/>
                </a:solidFill>
              </a:rPr>
              <a:t>Future Particle Accelerators</a:t>
            </a:r>
            <a:br>
              <a:rPr lang="en-GB" dirty="0">
                <a:solidFill>
                  <a:schemeClr val="bg1"/>
                </a:solidFill>
              </a:rPr>
            </a:br>
            <a:endParaRPr lang="en-GB" dirty="0">
              <a:solidFill>
                <a:schemeClr val="bg1"/>
              </a:solidFill>
            </a:endParaRPr>
          </a:p>
        </p:txBody>
      </p:sp>
      <p:sp>
        <p:nvSpPr>
          <p:cNvPr id="4" name="Subtitle 2">
            <a:extLst>
              <a:ext uri="{FF2B5EF4-FFF2-40B4-BE49-F238E27FC236}">
                <a16:creationId xmlns:a16="http://schemas.microsoft.com/office/drawing/2014/main" id="{B7387BEC-A3D7-4E87-51DB-B62ECC5C865D}"/>
              </a:ext>
            </a:extLst>
          </p:cNvPr>
          <p:cNvSpPr txBox="1">
            <a:spLocks/>
          </p:cNvSpPr>
          <p:nvPr/>
        </p:nvSpPr>
        <p:spPr>
          <a:xfrm>
            <a:off x="1603175" y="3967075"/>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dirty="0">
                <a:solidFill>
                  <a:schemeClr val="bg1"/>
                </a:solidFill>
              </a:rPr>
              <a:t>Frank Zimmermann</a:t>
            </a:r>
          </a:p>
          <a:p>
            <a:r>
              <a:rPr lang="en-US" dirty="0">
                <a:solidFill>
                  <a:schemeClr val="bg1"/>
                </a:solidFill>
              </a:rPr>
              <a:t>International Teacher </a:t>
            </a:r>
            <a:r>
              <a:rPr lang="en-US" dirty="0" err="1">
                <a:solidFill>
                  <a:schemeClr val="bg1"/>
                </a:solidFill>
              </a:rPr>
              <a:t>Programme</a:t>
            </a:r>
            <a:r>
              <a:rPr lang="en-US" dirty="0">
                <a:solidFill>
                  <a:schemeClr val="bg1"/>
                </a:solidFill>
              </a:rPr>
              <a:t> 2024</a:t>
            </a:r>
          </a:p>
          <a:p>
            <a:r>
              <a:rPr lang="en-US" dirty="0">
                <a:solidFill>
                  <a:schemeClr val="bg1"/>
                </a:solidFill>
              </a:rPr>
              <a:t>15 August 2024</a:t>
            </a:r>
          </a:p>
          <a:p>
            <a:endParaRPr lang="en-US" dirty="0">
              <a:solidFill>
                <a:schemeClr val="bg1"/>
              </a:solidFill>
            </a:endParaRPr>
          </a:p>
        </p:txBody>
      </p:sp>
    </p:spTree>
    <p:extLst>
      <p:ext uri="{BB962C8B-B14F-4D97-AF65-F5344CB8AC3E}">
        <p14:creationId xmlns:p14="http://schemas.microsoft.com/office/powerpoint/2010/main" val="27737710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p:cNvPicPr>
            <a:picLocks noChangeAspect="1"/>
          </p:cNvPicPr>
          <p:nvPr/>
        </p:nvPicPr>
        <p:blipFill rotWithShape="1">
          <a:blip r:embed="rId3"/>
          <a:srcRect t="527" b="2916"/>
          <a:stretch/>
        </p:blipFill>
        <p:spPr>
          <a:xfrm>
            <a:off x="362784" y="980727"/>
            <a:ext cx="6547908" cy="5289609"/>
          </a:xfrm>
          <a:prstGeom prst="rect">
            <a:avLst/>
          </a:prstGeom>
        </p:spPr>
      </p:pic>
      <p:sp>
        <p:nvSpPr>
          <p:cNvPr id="4" name="Title 1"/>
          <p:cNvSpPr txBox="1">
            <a:spLocks/>
          </p:cNvSpPr>
          <p:nvPr/>
        </p:nvSpPr>
        <p:spPr>
          <a:xfrm>
            <a:off x="0" y="-27384"/>
            <a:ext cx="12192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a:ln>
                  <a:noFill/>
                </a:ln>
                <a:solidFill>
                  <a:srgbClr val="FFFF00"/>
                </a:solidFill>
                <a:effectLst/>
                <a:uLnTx/>
                <a:uFillTx/>
                <a:latin typeface="Arial"/>
                <a:ea typeface="+mj-ea"/>
                <a:cs typeface="+mj-cs"/>
              </a:rPr>
              <a:t>colliders and discoveries</a:t>
            </a:r>
            <a:endParaRPr kumimoji="0" lang="en-US" sz="4000" b="1" i="0" u="none" strike="noStrike" kern="0" cap="none" spc="0" normalizeH="0" baseline="0" noProof="0" dirty="0">
              <a:ln>
                <a:noFill/>
              </a:ln>
              <a:solidFill>
                <a:srgbClr val="FFFF00"/>
              </a:solidFill>
              <a:effectLst/>
              <a:uLnTx/>
              <a:uFillTx/>
              <a:latin typeface="Arial"/>
              <a:ea typeface="+mj-ea"/>
              <a:cs typeface="+mj-cs"/>
            </a:endParaRPr>
          </a:p>
        </p:txBody>
      </p:sp>
      <p:pic>
        <p:nvPicPr>
          <p:cNvPr id="7" name="Picture 6"/>
          <p:cNvPicPr>
            <a:picLocks noChangeAspect="1"/>
          </p:cNvPicPr>
          <p:nvPr/>
        </p:nvPicPr>
        <p:blipFill rotWithShape="1">
          <a:blip r:embed="rId4" cstate="print">
            <a:extLst>
              <a:ext uri="{28A0092B-C50C-407E-A947-70E740481C1C}">
                <a14:useLocalDpi xmlns:a14="http://schemas.microsoft.com/office/drawing/2010/main" val="0"/>
              </a:ext>
            </a:extLst>
          </a:blip>
          <a:srcRect l="5352" t="4807" r="4966" b="6690"/>
          <a:stretch/>
        </p:blipFill>
        <p:spPr>
          <a:xfrm>
            <a:off x="7929471" y="3092189"/>
            <a:ext cx="4135272" cy="3643953"/>
          </a:xfrm>
          <a:prstGeom prst="rect">
            <a:avLst/>
          </a:prstGeom>
        </p:spPr>
      </p:pic>
      <p:sp>
        <p:nvSpPr>
          <p:cNvPr id="8" name="Oval 7"/>
          <p:cNvSpPr/>
          <p:nvPr/>
        </p:nvSpPr>
        <p:spPr>
          <a:xfrm>
            <a:off x="8545895" y="3474781"/>
            <a:ext cx="533400" cy="533400"/>
          </a:xfrm>
          <a:prstGeom prst="ellipse">
            <a:avLst/>
          </a:prstGeom>
          <a:no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9" name="Oval 8"/>
          <p:cNvSpPr/>
          <p:nvPr/>
        </p:nvSpPr>
        <p:spPr>
          <a:xfrm>
            <a:off x="9079295" y="5151181"/>
            <a:ext cx="533400" cy="533400"/>
          </a:xfrm>
          <a:prstGeom prst="ellipse">
            <a:avLst/>
          </a:prstGeom>
          <a:no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10" name="Oval 9"/>
          <p:cNvSpPr/>
          <p:nvPr/>
        </p:nvSpPr>
        <p:spPr>
          <a:xfrm>
            <a:off x="9079295" y="3485017"/>
            <a:ext cx="533400" cy="533400"/>
          </a:xfrm>
          <a:prstGeom prst="ellipse">
            <a:avLst/>
          </a:prstGeom>
          <a:no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11" name="Oval 10"/>
          <p:cNvSpPr/>
          <p:nvPr/>
        </p:nvSpPr>
        <p:spPr>
          <a:xfrm>
            <a:off x="9910671" y="4576838"/>
            <a:ext cx="533400" cy="533400"/>
          </a:xfrm>
          <a:prstGeom prst="ellipse">
            <a:avLst/>
          </a:prstGeom>
          <a:no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grpSp>
        <p:nvGrpSpPr>
          <p:cNvPr id="12" name="Group 11"/>
          <p:cNvGrpSpPr/>
          <p:nvPr/>
        </p:nvGrpSpPr>
        <p:grpSpPr>
          <a:xfrm>
            <a:off x="10672671" y="4291942"/>
            <a:ext cx="533400" cy="1062251"/>
            <a:chOff x="7599528" y="3347000"/>
            <a:chExt cx="533400" cy="1062251"/>
          </a:xfrm>
        </p:grpSpPr>
        <p:sp>
          <p:nvSpPr>
            <p:cNvPr id="13" name="Oval 12"/>
            <p:cNvSpPr/>
            <p:nvPr/>
          </p:nvSpPr>
          <p:spPr>
            <a:xfrm>
              <a:off x="7599528" y="3875851"/>
              <a:ext cx="533400" cy="533400"/>
            </a:xfrm>
            <a:prstGeom prst="ellipse">
              <a:avLst/>
            </a:prstGeom>
            <a:no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14" name="Oval 13"/>
            <p:cNvSpPr/>
            <p:nvPr/>
          </p:nvSpPr>
          <p:spPr>
            <a:xfrm>
              <a:off x="7599528" y="3347000"/>
              <a:ext cx="533400" cy="533400"/>
            </a:xfrm>
            <a:prstGeom prst="ellipse">
              <a:avLst/>
            </a:prstGeom>
            <a:no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grpSp>
      <p:sp>
        <p:nvSpPr>
          <p:cNvPr id="15" name="Oval 14"/>
          <p:cNvSpPr/>
          <p:nvPr/>
        </p:nvSpPr>
        <p:spPr>
          <a:xfrm>
            <a:off x="11368707" y="4820792"/>
            <a:ext cx="533400" cy="533400"/>
          </a:xfrm>
          <a:prstGeom prst="ellipse">
            <a:avLst/>
          </a:prstGeom>
          <a:no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16" name="Down Arrow 15"/>
          <p:cNvSpPr/>
          <p:nvPr/>
        </p:nvSpPr>
        <p:spPr>
          <a:xfrm rot="18733267">
            <a:off x="1814774" y="3644802"/>
            <a:ext cx="578407" cy="5179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17" name="Down Arrow 16"/>
          <p:cNvSpPr/>
          <p:nvPr/>
        </p:nvSpPr>
        <p:spPr>
          <a:xfrm rot="19833882">
            <a:off x="2540285" y="3205294"/>
            <a:ext cx="552047" cy="349280"/>
          </a:xfrm>
          <a:prstGeom prst="downArrow">
            <a:avLst>
              <a:gd name="adj1" fmla="val 30555"/>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18" name="Down Arrow 17"/>
          <p:cNvSpPr/>
          <p:nvPr/>
        </p:nvSpPr>
        <p:spPr>
          <a:xfrm rot="18929389">
            <a:off x="2779020" y="2219243"/>
            <a:ext cx="465771" cy="484994"/>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19" name="Down Arrow 18"/>
          <p:cNvSpPr/>
          <p:nvPr/>
        </p:nvSpPr>
        <p:spPr>
          <a:xfrm rot="19442844">
            <a:off x="5020489" y="1160909"/>
            <a:ext cx="453740" cy="457200"/>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20" name="Down Arrow 19"/>
          <p:cNvSpPr/>
          <p:nvPr/>
        </p:nvSpPr>
        <p:spPr>
          <a:xfrm rot="19768801">
            <a:off x="3319643" y="1998534"/>
            <a:ext cx="415585" cy="308466"/>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21" name="TextBox 20"/>
          <p:cNvSpPr txBox="1"/>
          <p:nvPr/>
        </p:nvSpPr>
        <p:spPr>
          <a:xfrm>
            <a:off x="7235629" y="1263190"/>
            <a:ext cx="3117039" cy="954107"/>
          </a:xfrm>
          <a:prstGeom prst="rect">
            <a:avLst/>
          </a:prstGeom>
          <a:noFill/>
          <a:ln w="44450">
            <a:solidFill>
              <a:schemeClr val="tx2"/>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black"/>
                </a:solidFill>
                <a:effectLst/>
                <a:uLnTx/>
                <a:uFillTx/>
                <a:latin typeface="Calibri"/>
                <a:ea typeface="+mn-ea"/>
                <a:cs typeface="+mn-cs"/>
              </a:rPr>
              <a:t>Standard Model</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black"/>
                </a:solidFill>
                <a:effectLst/>
                <a:uLnTx/>
                <a:uFillTx/>
                <a:latin typeface="Calibri"/>
                <a:ea typeface="+mn-ea"/>
                <a:cs typeface="+mn-cs"/>
              </a:rPr>
              <a:t>Particles and forces</a:t>
            </a:r>
          </a:p>
        </p:txBody>
      </p:sp>
      <p:sp>
        <p:nvSpPr>
          <p:cNvPr id="22" name="TextBox 21"/>
          <p:cNvSpPr txBox="1"/>
          <p:nvPr/>
        </p:nvSpPr>
        <p:spPr>
          <a:xfrm>
            <a:off x="276811" y="6098247"/>
            <a:ext cx="4652681"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FF0000"/>
                </a:solidFill>
                <a:effectLst/>
                <a:uLnTx/>
                <a:uFillTx/>
                <a:latin typeface="Calibri"/>
                <a:ea typeface="+mn-ea"/>
                <a:cs typeface="+mn-cs"/>
              </a:rPr>
              <a:t>powerful instruments for discovery and precision measurement</a:t>
            </a:r>
          </a:p>
        </p:txBody>
      </p:sp>
      <p:sp>
        <p:nvSpPr>
          <p:cNvPr id="25" name="TextBox 24">
            <a:extLst>
              <a:ext uri="{FF2B5EF4-FFF2-40B4-BE49-F238E27FC236}">
                <a16:creationId xmlns:a16="http://schemas.microsoft.com/office/drawing/2014/main" id="{16765A43-0076-4071-824A-12B62AEDDB98}"/>
              </a:ext>
            </a:extLst>
          </p:cNvPr>
          <p:cNvSpPr txBox="1"/>
          <p:nvPr/>
        </p:nvSpPr>
        <p:spPr>
          <a:xfrm>
            <a:off x="10939371" y="567961"/>
            <a:ext cx="1258421" cy="369332"/>
          </a:xfrm>
          <a:prstGeom prst="rect">
            <a:avLst/>
          </a:prstGeom>
          <a:solidFill>
            <a:schemeClr val="accent4">
              <a:lumMod val="20000"/>
              <a:lumOff val="8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A. Ballarino</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85114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500" fill="hold"/>
                                        <p:tgtEl>
                                          <p:spTgt spid="16"/>
                                        </p:tgtEl>
                                        <p:attrNameLst>
                                          <p:attrName>ppt_x</p:attrName>
                                        </p:attrNameLst>
                                      </p:cBhvr>
                                      <p:tavLst>
                                        <p:tav tm="0">
                                          <p:val>
                                            <p:strVal val="#ppt_x"/>
                                          </p:val>
                                        </p:tav>
                                        <p:tav tm="100000">
                                          <p:val>
                                            <p:strVal val="#ppt_x"/>
                                          </p:val>
                                        </p:tav>
                                      </p:tavLst>
                                    </p:anim>
                                    <p:anim calcmode="lin" valueType="num">
                                      <p:cBhvr additive="base">
                                        <p:cTn id="2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ppt_x"/>
                                          </p:val>
                                        </p:tav>
                                        <p:tav tm="100000">
                                          <p:val>
                                            <p:strVal val="#ppt_x"/>
                                          </p:val>
                                        </p:tav>
                                      </p:tavLst>
                                    </p:anim>
                                    <p:anim calcmode="lin" valueType="num">
                                      <p:cBhvr additive="base">
                                        <p:cTn id="28" dur="500" fill="hold"/>
                                        <p:tgtEl>
                                          <p:spTgt spid="1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ppt_x"/>
                                          </p:val>
                                        </p:tav>
                                        <p:tav tm="100000">
                                          <p:val>
                                            <p:strVal val="#ppt_x"/>
                                          </p:val>
                                        </p:tav>
                                      </p:tavLst>
                                    </p:anim>
                                    <p:anim calcmode="lin" valueType="num">
                                      <p:cBhvr additive="base">
                                        <p:cTn id="3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ppt_x"/>
                                          </p:val>
                                        </p:tav>
                                        <p:tav tm="100000">
                                          <p:val>
                                            <p:strVal val="#ppt_x"/>
                                          </p:val>
                                        </p:tav>
                                      </p:tavLst>
                                    </p:anim>
                                    <p:anim calcmode="lin" valueType="num">
                                      <p:cBhvr additive="base">
                                        <p:cTn id="38" dur="500" fill="hold"/>
                                        <p:tgtEl>
                                          <p:spTgt spid="12"/>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anim calcmode="lin" valueType="num">
                                      <p:cBhvr additive="base">
                                        <p:cTn id="41" dur="500" fill="hold"/>
                                        <p:tgtEl>
                                          <p:spTgt spid="18"/>
                                        </p:tgtEl>
                                        <p:attrNameLst>
                                          <p:attrName>ppt_x</p:attrName>
                                        </p:attrNameLst>
                                      </p:cBhvr>
                                      <p:tavLst>
                                        <p:tav tm="0">
                                          <p:val>
                                            <p:strVal val="#ppt_x"/>
                                          </p:val>
                                        </p:tav>
                                        <p:tav tm="100000">
                                          <p:val>
                                            <p:strVal val="#ppt_x"/>
                                          </p:val>
                                        </p:tav>
                                      </p:tavLst>
                                    </p:anim>
                                    <p:anim calcmode="lin" valueType="num">
                                      <p:cBhvr additive="base">
                                        <p:cTn id="4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500" fill="hold"/>
                                        <p:tgtEl>
                                          <p:spTgt spid="10"/>
                                        </p:tgtEl>
                                        <p:attrNameLst>
                                          <p:attrName>ppt_x</p:attrName>
                                        </p:attrNameLst>
                                      </p:cBhvr>
                                      <p:tavLst>
                                        <p:tav tm="0">
                                          <p:val>
                                            <p:strVal val="#ppt_x"/>
                                          </p:val>
                                        </p:tav>
                                        <p:tav tm="100000">
                                          <p:val>
                                            <p:strVal val="#ppt_x"/>
                                          </p:val>
                                        </p:tav>
                                      </p:tavLst>
                                    </p:anim>
                                    <p:anim calcmode="lin" valueType="num">
                                      <p:cBhvr additive="base">
                                        <p:cTn id="48" dur="500" fill="hold"/>
                                        <p:tgtEl>
                                          <p:spTgt spid="10"/>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0"/>
                                        </p:tgtEl>
                                        <p:attrNameLst>
                                          <p:attrName>style.visibility</p:attrName>
                                        </p:attrNameLst>
                                      </p:cBhvr>
                                      <p:to>
                                        <p:strVal val="visible"/>
                                      </p:to>
                                    </p:set>
                                    <p:anim calcmode="lin" valueType="num">
                                      <p:cBhvr additive="base">
                                        <p:cTn id="51" dur="500" fill="hold"/>
                                        <p:tgtEl>
                                          <p:spTgt spid="20"/>
                                        </p:tgtEl>
                                        <p:attrNameLst>
                                          <p:attrName>ppt_x</p:attrName>
                                        </p:attrNameLst>
                                      </p:cBhvr>
                                      <p:tavLst>
                                        <p:tav tm="0">
                                          <p:val>
                                            <p:strVal val="#ppt_x"/>
                                          </p:val>
                                        </p:tav>
                                        <p:tav tm="100000">
                                          <p:val>
                                            <p:strVal val="#ppt_x"/>
                                          </p:val>
                                        </p:tav>
                                      </p:tavLst>
                                    </p:anim>
                                    <p:anim calcmode="lin" valueType="num">
                                      <p:cBhvr additive="base">
                                        <p:cTn id="5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additive="base">
                                        <p:cTn id="57" dur="500" fill="hold"/>
                                        <p:tgtEl>
                                          <p:spTgt spid="11"/>
                                        </p:tgtEl>
                                        <p:attrNameLst>
                                          <p:attrName>ppt_x</p:attrName>
                                        </p:attrNameLst>
                                      </p:cBhvr>
                                      <p:tavLst>
                                        <p:tav tm="0">
                                          <p:val>
                                            <p:strVal val="#ppt_x"/>
                                          </p:val>
                                        </p:tav>
                                        <p:tav tm="100000">
                                          <p:val>
                                            <p:strVal val="#ppt_x"/>
                                          </p:val>
                                        </p:tav>
                                      </p:tavLst>
                                    </p:anim>
                                    <p:anim calcmode="lin" valueType="num">
                                      <p:cBhvr additive="base">
                                        <p:cTn id="58" dur="500" fill="hold"/>
                                        <p:tgtEl>
                                          <p:spTgt spid="11"/>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19"/>
                                        </p:tgtEl>
                                        <p:attrNameLst>
                                          <p:attrName>style.visibility</p:attrName>
                                        </p:attrNameLst>
                                      </p:cBhvr>
                                      <p:to>
                                        <p:strVal val="visible"/>
                                      </p:to>
                                    </p:set>
                                    <p:anim calcmode="lin" valueType="num">
                                      <p:cBhvr additive="base">
                                        <p:cTn id="61" dur="500" fill="hold"/>
                                        <p:tgtEl>
                                          <p:spTgt spid="19"/>
                                        </p:tgtEl>
                                        <p:attrNameLst>
                                          <p:attrName>ppt_x</p:attrName>
                                        </p:attrNameLst>
                                      </p:cBhvr>
                                      <p:tavLst>
                                        <p:tav tm="0">
                                          <p:val>
                                            <p:strVal val="#ppt_x"/>
                                          </p:val>
                                        </p:tav>
                                        <p:tav tm="100000">
                                          <p:val>
                                            <p:strVal val="#ppt_x"/>
                                          </p:val>
                                        </p:tav>
                                      </p:tavLst>
                                    </p:anim>
                                    <p:anim calcmode="lin" valueType="num">
                                      <p:cBhvr additive="base">
                                        <p:cTn id="62"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5" grpId="0" animBg="1"/>
      <p:bldP spid="16" grpId="0" animBg="1"/>
      <p:bldP spid="17" grpId="0" animBg="1"/>
      <p:bldP spid="18" grpId="0" animBg="1"/>
      <p:bldP spid="19" grpId="0" animBg="1"/>
      <p:bldP spid="20" grpId="0" animBg="1"/>
      <p:bldP spid="21" grpId="0" animBg="1"/>
      <p:bldP spid="2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27384"/>
            <a:ext cx="12192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0" cap="none" spc="0" normalizeH="0" baseline="0" noProof="0" dirty="0">
                <a:ln>
                  <a:noFill/>
                </a:ln>
                <a:solidFill>
                  <a:srgbClr val="FFFF00"/>
                </a:solidFill>
                <a:effectLst/>
                <a:uLnTx/>
                <a:uFillTx/>
                <a:latin typeface="Arial"/>
                <a:ea typeface="+mj-ea"/>
                <a:cs typeface="+mj-cs"/>
              </a:rPr>
              <a:t>still many </a:t>
            </a:r>
            <a:r>
              <a:rPr kumimoji="0" lang="en-US" sz="4000" b="1" i="0" u="none" strike="noStrike" kern="1200" cap="none" spc="0" normalizeH="0" baseline="0" noProof="0" dirty="0">
                <a:ln>
                  <a:noFill/>
                </a:ln>
                <a:solidFill>
                  <a:srgbClr val="FFFF00"/>
                </a:solidFill>
                <a:effectLst/>
                <a:uLnTx/>
                <a:uFillTx/>
                <a:latin typeface="Arial"/>
                <a:ea typeface="+mj-ea"/>
                <a:cs typeface="+mj-cs"/>
              </a:rPr>
              <a:t>open questions</a:t>
            </a:r>
            <a:endParaRPr kumimoji="0" lang="en-US" sz="4000" b="1" i="0" u="none" strike="noStrike" kern="0" cap="none" spc="0" normalizeH="0" baseline="0" noProof="0" dirty="0">
              <a:ln>
                <a:noFill/>
              </a:ln>
              <a:solidFill>
                <a:srgbClr val="FFFF00"/>
              </a:solidFill>
              <a:effectLst/>
              <a:uLnTx/>
              <a:uFillTx/>
              <a:latin typeface="Arial"/>
              <a:ea typeface="+mj-ea"/>
              <a:cs typeface="+mj-cs"/>
            </a:endParaRPr>
          </a:p>
        </p:txBody>
      </p:sp>
      <p:sp>
        <p:nvSpPr>
          <p:cNvPr id="12" name="TextBox 11"/>
          <p:cNvSpPr txBox="1"/>
          <p:nvPr/>
        </p:nvSpPr>
        <p:spPr>
          <a:xfrm>
            <a:off x="17928" y="1014456"/>
            <a:ext cx="8605165" cy="4324261"/>
          </a:xfrm>
          <a:prstGeom prst="rect">
            <a:avLst/>
          </a:prstGeom>
          <a:noFill/>
        </p:spPr>
        <p:txBody>
          <a:bodyPr wrap="square" rtlCol="0">
            <a:spAutoFit/>
          </a:bodyPr>
          <a:lstStyle/>
          <a:p>
            <a:pPr marL="360363" marR="0" lvl="2" indent="-182563"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Calibri"/>
                <a:ea typeface="+mn-ea"/>
                <a:cs typeface="+mn-cs"/>
                <a:sym typeface="Symbol"/>
              </a:rPr>
              <a:t>	</a:t>
            </a:r>
            <a:r>
              <a:rPr kumimoji="0" lang="en-GB" sz="2400" b="1" i="0" u="none" strike="noStrike" kern="1200" cap="none" spc="0" normalizeH="0" baseline="0" noProof="0" dirty="0">
                <a:ln>
                  <a:noFill/>
                </a:ln>
                <a:solidFill>
                  <a:srgbClr val="FF0000"/>
                </a:solidFill>
                <a:effectLst/>
                <a:uLnTx/>
                <a:uFillTx/>
                <a:latin typeface="Calibri"/>
                <a:ea typeface="+mn-ea"/>
                <a:cs typeface="+mn-cs"/>
                <a:sym typeface="Symbol"/>
              </a:rPr>
              <a:t>Known matter is only 5% of universe!</a:t>
            </a:r>
          </a:p>
          <a:p>
            <a:pPr marL="803275" marR="0" lvl="2" indent="-623888"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n-GB" sz="2400" b="0" i="0" u="none" strike="noStrike" kern="1200" cap="none" spc="0" normalizeH="0" baseline="0" noProof="0" dirty="0">
              <a:ln>
                <a:noFill/>
              </a:ln>
              <a:solidFill>
                <a:prstClr val="black"/>
              </a:solidFill>
              <a:effectLst/>
              <a:uLnTx/>
              <a:uFillTx/>
              <a:latin typeface="Calibri"/>
              <a:ea typeface="+mn-ea"/>
              <a:cs typeface="+mn-cs"/>
              <a:sym typeface="Symbol"/>
            </a:endParaRPr>
          </a:p>
          <a:p>
            <a:pPr marL="803275" marR="0" lvl="2" indent="-623888"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a:ea typeface="+mn-ea"/>
              <a:cs typeface="+mn-cs"/>
              <a:sym typeface="Symbol"/>
            </a:endParaRPr>
          </a:p>
          <a:p>
            <a:pPr marL="803275" marR="0" lvl="2" indent="-623888"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prstClr val="black"/>
              </a:solidFill>
              <a:effectLst/>
              <a:uLnTx/>
              <a:uFillTx/>
              <a:latin typeface="Calibri"/>
              <a:ea typeface="+mn-ea"/>
              <a:cs typeface="+mn-cs"/>
              <a:sym typeface="Symbol"/>
            </a:endParaRPr>
          </a:p>
          <a:p>
            <a:pPr marL="803275" marR="0" lvl="2" indent="-623888" algn="l"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Calibri"/>
              <a:ea typeface="+mn-ea"/>
              <a:cs typeface="+mn-cs"/>
              <a:sym typeface="Symbol"/>
            </a:endParaRPr>
          </a:p>
          <a:p>
            <a:pPr marL="803275" marR="0" lvl="2" indent="-623888"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a:ea typeface="+mn-ea"/>
              <a:cs typeface="+mn-cs"/>
              <a:sym typeface="Symbol"/>
            </a:endParaRPr>
          </a:p>
          <a:p>
            <a:pPr marL="803275" marR="0" lvl="2" indent="-623888" algn="l"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Calibri"/>
              <a:ea typeface="+mn-ea"/>
              <a:cs typeface="+mn-cs"/>
              <a:sym typeface="Symbol"/>
            </a:endParaRPr>
          </a:p>
          <a:p>
            <a:pPr marL="803275" marR="0" lvl="2" indent="-623888" algn="l"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Calibri"/>
              <a:ea typeface="+mn-ea"/>
              <a:cs typeface="+mn-cs"/>
              <a:sym typeface="Symbol"/>
            </a:endParaRPr>
          </a:p>
          <a:p>
            <a:pPr marL="803275" marR="0" lvl="2" indent="-623888"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a:ea typeface="+mn-ea"/>
              <a:cs typeface="+mn-cs"/>
              <a:sym typeface="Symbol"/>
            </a:endParaRPr>
          </a:p>
          <a:p>
            <a:pPr marL="179387" marR="0" lvl="2" indent="0" algn="l"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black"/>
                </a:solidFill>
                <a:effectLst/>
                <a:uLnTx/>
                <a:uFillTx/>
                <a:latin typeface="Calibri"/>
                <a:ea typeface="+mn-ea"/>
                <a:cs typeface="+mn-cs"/>
                <a:sym typeface="Symbol"/>
              </a:rPr>
              <a:t>  </a:t>
            </a:r>
          </a:p>
          <a:p>
            <a:pPr marL="179387" marR="0" lvl="2"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a:ea typeface="+mn-ea"/>
              <a:cs typeface="+mn-cs"/>
              <a:sym typeface="Symbol"/>
            </a:endParaRPr>
          </a:p>
          <a:p>
            <a:pPr marL="179387" marR="0" lvl="2"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a:ea typeface="+mn-ea"/>
              <a:cs typeface="+mn-cs"/>
              <a:sym typeface="Symbol"/>
            </a:endParaRPr>
          </a:p>
          <a:p>
            <a:pPr marL="179387" marR="0" lvl="2"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a:ea typeface="+mn-ea"/>
              <a:cs typeface="+mn-cs"/>
              <a:sym typeface="Symbol"/>
            </a:endParaRPr>
          </a:p>
          <a:p>
            <a:pPr marL="179387" marR="0" lvl="2"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Calibri"/>
              <a:ea typeface="+mn-ea"/>
              <a:cs typeface="+mn-cs"/>
              <a:sym typeface="Symbol"/>
            </a:endParaRPr>
          </a:p>
          <a:p>
            <a:pPr marL="179387" marR="0" lvl="2"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Calibri"/>
              <a:ea typeface="+mn-ea"/>
              <a:cs typeface="+mn-cs"/>
              <a:sym typeface="Symbol"/>
            </a:endParaRPr>
          </a:p>
          <a:p>
            <a:pPr marL="179387" marR="0" lvl="2"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Calibri"/>
              <a:ea typeface="+mn-ea"/>
              <a:cs typeface="+mn-cs"/>
              <a:sym typeface="Symbol"/>
            </a:endParaRPr>
          </a:p>
        </p:txBody>
      </p:sp>
      <p:pic>
        <p:nvPicPr>
          <p:cNvPr id="3" name="Picture 2"/>
          <p:cNvPicPr>
            <a:picLocks noChangeAspect="1"/>
          </p:cNvPicPr>
          <p:nvPr/>
        </p:nvPicPr>
        <p:blipFill>
          <a:blip r:embed="rId3"/>
          <a:stretch>
            <a:fillRect/>
          </a:stretch>
        </p:blipFill>
        <p:spPr>
          <a:xfrm>
            <a:off x="435834" y="1422030"/>
            <a:ext cx="8135732" cy="4918612"/>
          </a:xfrm>
          <a:prstGeom prst="rect">
            <a:avLst/>
          </a:prstGeom>
        </p:spPr>
      </p:pic>
      <p:sp>
        <p:nvSpPr>
          <p:cNvPr id="2" name="TextBox 1">
            <a:extLst>
              <a:ext uri="{FF2B5EF4-FFF2-40B4-BE49-F238E27FC236}">
                <a16:creationId xmlns:a16="http://schemas.microsoft.com/office/drawing/2014/main" id="{1F660991-8EC8-4FFB-BACA-92D4D656382D}"/>
              </a:ext>
            </a:extLst>
          </p:cNvPr>
          <p:cNvSpPr txBox="1"/>
          <p:nvPr/>
        </p:nvSpPr>
        <p:spPr>
          <a:xfrm>
            <a:off x="9194963" y="5435970"/>
            <a:ext cx="2736647" cy="120032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also QCD,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quark-gluon plasma,</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proton spin</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 etc.</a:t>
            </a:r>
            <a:endPar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8258245B-764F-481C-98A7-1246513AE6F7}"/>
              </a:ext>
            </a:extLst>
          </p:cNvPr>
          <p:cNvSpPr txBox="1"/>
          <p:nvPr/>
        </p:nvSpPr>
        <p:spPr>
          <a:xfrm>
            <a:off x="9334585" y="1422030"/>
            <a:ext cx="1135888" cy="369332"/>
          </a:xfrm>
          <a:prstGeom prst="rect">
            <a:avLst/>
          </a:prstGeom>
          <a:solidFill>
            <a:schemeClr val="accent4">
              <a:lumMod val="20000"/>
              <a:lumOff val="8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F. Gianotti</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28559597-2FBD-D9C8-87B5-5F1B829CE971}"/>
              </a:ext>
            </a:extLst>
          </p:cNvPr>
          <p:cNvSpPr txBox="1"/>
          <p:nvPr/>
        </p:nvSpPr>
        <p:spPr>
          <a:xfrm>
            <a:off x="8283034" y="2644170"/>
            <a:ext cx="3648576" cy="1938992"/>
          </a:xfrm>
          <a:prstGeom prst="rect">
            <a:avLst/>
          </a:prstGeom>
          <a:noFill/>
        </p:spPr>
        <p:txBody>
          <a:bodyPr wrap="square">
            <a:spAutoFit/>
          </a:bodyPr>
          <a:lstStyle/>
          <a:p>
            <a:pPr marL="803275" marR="0" lvl="2" indent="-623888"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2400" b="0" i="0" u="none" strike="noStrike" kern="1200" cap="none" spc="0" normalizeH="0" baseline="0" noProof="0" dirty="0">
                <a:ln>
                  <a:noFill/>
                </a:ln>
                <a:solidFill>
                  <a:prstClr val="black"/>
                </a:solidFill>
                <a:effectLst/>
                <a:uLnTx/>
                <a:uFillTx/>
                <a:latin typeface="Calibri"/>
                <a:ea typeface="+mn-ea"/>
                <a:cs typeface="+mn-cs"/>
                <a:sym typeface="Symbol"/>
              </a:rPr>
              <a:t>what is dark matter?</a:t>
            </a:r>
          </a:p>
          <a:p>
            <a:pPr marL="803275" marR="0" lvl="2" indent="-623888"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2400" b="0" i="0" u="none" strike="noStrike" kern="1200" cap="none" spc="0" normalizeH="0" baseline="0" noProof="0" dirty="0">
                <a:ln>
                  <a:noFill/>
                </a:ln>
                <a:solidFill>
                  <a:prstClr val="black"/>
                </a:solidFill>
                <a:effectLst/>
                <a:uLnTx/>
                <a:uFillTx/>
                <a:latin typeface="Calibri"/>
                <a:ea typeface="+mn-ea"/>
                <a:cs typeface="+mn-cs"/>
                <a:sym typeface="Symbol"/>
              </a:rPr>
              <a:t>what is dark energy?</a:t>
            </a:r>
          </a:p>
          <a:p>
            <a:pPr marL="803275" marR="0" lvl="2" indent="-623888"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2400" b="0" i="0" u="none" strike="noStrike" kern="1200" cap="none" spc="0" normalizeH="0" baseline="0" noProof="0" dirty="0">
                <a:ln>
                  <a:noFill/>
                </a:ln>
                <a:solidFill>
                  <a:prstClr val="black"/>
                </a:solidFill>
                <a:effectLst/>
                <a:uLnTx/>
                <a:uFillTx/>
                <a:latin typeface="Calibri"/>
                <a:ea typeface="+mn-ea"/>
                <a:cs typeface="+mn-cs"/>
                <a:sym typeface="Symbol"/>
              </a:rPr>
              <a:t>why more matter than antimatter?</a:t>
            </a:r>
          </a:p>
          <a:p>
            <a:pPr marL="803275" marR="0" lvl="2" indent="-623888"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2400" b="0" i="0" u="none" strike="noStrike" kern="1200" cap="none" spc="0" normalizeH="0" baseline="0" noProof="0" dirty="0">
                <a:ln>
                  <a:noFill/>
                </a:ln>
                <a:solidFill>
                  <a:prstClr val="black"/>
                </a:solidFill>
                <a:effectLst/>
                <a:uLnTx/>
                <a:uFillTx/>
                <a:latin typeface="Calibri"/>
                <a:ea typeface="+mn-ea"/>
                <a:cs typeface="+mn-cs"/>
                <a:sym typeface="Symbol"/>
              </a:rPr>
              <a:t>what about gravity? </a:t>
            </a:r>
          </a:p>
        </p:txBody>
      </p:sp>
    </p:spTree>
    <p:extLst>
      <p:ext uri="{BB962C8B-B14F-4D97-AF65-F5344CB8AC3E}">
        <p14:creationId xmlns:p14="http://schemas.microsoft.com/office/powerpoint/2010/main" val="2082940213"/>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screenshot of a cell phone&#10;&#10;Description automatically generated">
            <a:extLst>
              <a:ext uri="{FF2B5EF4-FFF2-40B4-BE49-F238E27FC236}">
                <a16:creationId xmlns:a16="http://schemas.microsoft.com/office/drawing/2014/main" id="{73EE8DAC-5347-404C-B4D3-F352093A623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08089" y="2235469"/>
            <a:ext cx="6183912" cy="4719607"/>
          </a:xfrm>
          <a:prstGeom prst="rect">
            <a:avLst/>
          </a:prstGeom>
        </p:spPr>
      </p:pic>
      <p:sp>
        <p:nvSpPr>
          <p:cNvPr id="34" name="TextBox 33"/>
          <p:cNvSpPr txBox="1"/>
          <p:nvPr/>
        </p:nvSpPr>
        <p:spPr>
          <a:xfrm>
            <a:off x="-38129" y="4432"/>
            <a:ext cx="12192000" cy="830997"/>
          </a:xfrm>
          <a:prstGeom prst="rect">
            <a:avLst/>
          </a:prstGeom>
          <a:solidFill>
            <a:sysClr val="windowText" lastClr="000000"/>
          </a:solidFill>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4800" b="0" i="0" u="none" strike="noStrike" kern="0" cap="none" spc="0" normalizeH="0" baseline="0" noProof="0" dirty="0">
                <a:ln>
                  <a:noFill/>
                </a:ln>
                <a:solidFill>
                  <a:srgbClr val="FFFF00"/>
                </a:solidFill>
                <a:effectLst/>
                <a:uLnTx/>
                <a:uFillTx/>
                <a:latin typeface="Calibri"/>
                <a:ea typeface="+mn-ea"/>
                <a:cs typeface="+mn-cs"/>
              </a:rPr>
              <a:t>collider figure of merit: luminosity</a:t>
            </a:r>
          </a:p>
        </p:txBody>
      </p:sp>
      <p:sp>
        <p:nvSpPr>
          <p:cNvPr id="38" name="Text Box 7">
            <a:extLst>
              <a:ext uri="{FF2B5EF4-FFF2-40B4-BE49-F238E27FC236}">
                <a16:creationId xmlns:a16="http://schemas.microsoft.com/office/drawing/2014/main" id="{D3BC4E65-64EA-493C-B922-381AAB51E07F}"/>
              </a:ext>
            </a:extLst>
          </p:cNvPr>
          <p:cNvSpPr txBox="1">
            <a:spLocks noChangeArrowheads="1"/>
          </p:cNvSpPr>
          <p:nvPr/>
        </p:nvSpPr>
        <p:spPr bwMode="auto">
          <a:xfrm>
            <a:off x="970950" y="1724594"/>
            <a:ext cx="23431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800" b="1" i="0" u="none" strike="noStrike" kern="1200" cap="none" spc="0" normalizeH="0" baseline="0" noProof="0">
                <a:ln>
                  <a:noFill/>
                </a:ln>
                <a:solidFill>
                  <a:srgbClr val="FF0000"/>
                </a:solidFill>
                <a:effectLst/>
                <a:uLnTx/>
                <a:uFillTx/>
                <a:latin typeface="Arial" panose="020B0604020202020204" pitchFamily="34" charset="0"/>
                <a:ea typeface="+mn-ea"/>
                <a:cs typeface="+mn-cs"/>
              </a:rPr>
              <a:t>reaction rate</a:t>
            </a:r>
          </a:p>
        </p:txBody>
      </p:sp>
      <p:sp>
        <p:nvSpPr>
          <p:cNvPr id="39" name="Text Box 8">
            <a:extLst>
              <a:ext uri="{FF2B5EF4-FFF2-40B4-BE49-F238E27FC236}">
                <a16:creationId xmlns:a16="http://schemas.microsoft.com/office/drawing/2014/main" id="{3578F65C-614A-4916-A2E3-0815D4E7A2AB}"/>
              </a:ext>
            </a:extLst>
          </p:cNvPr>
          <p:cNvSpPr txBox="1">
            <a:spLocks noChangeArrowheads="1"/>
          </p:cNvSpPr>
          <p:nvPr/>
        </p:nvSpPr>
        <p:spPr bwMode="auto">
          <a:xfrm>
            <a:off x="4704750" y="1572194"/>
            <a:ext cx="1981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800" b="1" i="0" u="none" strike="noStrike" kern="1200" cap="none" spc="0" normalizeH="0" baseline="0" noProof="0">
                <a:ln>
                  <a:noFill/>
                </a:ln>
                <a:solidFill>
                  <a:srgbClr val="0000FF"/>
                </a:solidFill>
                <a:effectLst/>
                <a:uLnTx/>
                <a:uFillTx/>
                <a:latin typeface="Arial" panose="020B0604020202020204" pitchFamily="34" charset="0"/>
                <a:ea typeface="+mn-ea"/>
                <a:cs typeface="+mn-cs"/>
              </a:rPr>
              <a:t>luminosity</a:t>
            </a:r>
          </a:p>
        </p:txBody>
      </p:sp>
      <p:sp>
        <p:nvSpPr>
          <p:cNvPr id="40" name="TextBox 39">
            <a:extLst>
              <a:ext uri="{FF2B5EF4-FFF2-40B4-BE49-F238E27FC236}">
                <a16:creationId xmlns:a16="http://schemas.microsoft.com/office/drawing/2014/main" id="{7299EAF1-4144-4157-864B-0DDBE8F0D0C8}"/>
              </a:ext>
            </a:extLst>
          </p:cNvPr>
          <p:cNvSpPr txBox="1">
            <a:spLocks noChangeArrowheads="1"/>
          </p:cNvSpPr>
          <p:nvPr/>
        </p:nvSpPr>
        <p:spPr bwMode="auto">
          <a:xfrm>
            <a:off x="2546089" y="855097"/>
            <a:ext cx="2720617"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6000" b="0" i="1" u="none" strike="noStrike" kern="1200" cap="none" spc="0" normalizeH="0" baseline="0" noProof="0" dirty="0">
                <a:ln>
                  <a:noFill/>
                </a:ln>
                <a:solidFill>
                  <a:srgbClr val="FF0000"/>
                </a:solidFill>
                <a:effectLst/>
                <a:uLnTx/>
                <a:uFillTx/>
                <a:latin typeface="Arial" panose="020B0604020202020204" pitchFamily="34" charset="0"/>
                <a:ea typeface="+mn-ea"/>
                <a:cs typeface="+mn-cs"/>
              </a:rPr>
              <a:t>R</a:t>
            </a:r>
            <a:r>
              <a:rPr kumimoji="0" lang="en-US" altLang="en-US" sz="6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r>
              <a:rPr kumimoji="0" lang="en-US" altLang="en-US" sz="6000" b="0" i="0" u="none" strike="noStrike" kern="1200" cap="none" spc="0" normalizeH="0" baseline="0" noProof="0" dirty="0">
                <a:ln>
                  <a:noFill/>
                </a:ln>
                <a:solidFill>
                  <a:srgbClr val="00B050"/>
                </a:solidFill>
                <a:effectLst/>
                <a:uLnTx/>
                <a:uFillTx/>
                <a:latin typeface="Symbol" panose="05050102010706020507" pitchFamily="18" charset="2"/>
                <a:ea typeface="+mn-ea"/>
                <a:cs typeface="+mn-cs"/>
              </a:rPr>
              <a:t>s</a:t>
            </a:r>
            <a:r>
              <a:rPr kumimoji="0" lang="en-US" altLang="en-US" sz="6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r>
              <a:rPr kumimoji="0" lang="en-US" altLang="en-US" sz="6000" b="0" i="1" u="none" strike="noStrike" kern="1200" cap="none" spc="0" normalizeH="0" baseline="0" noProof="0" dirty="0">
                <a:ln>
                  <a:noFill/>
                </a:ln>
                <a:solidFill>
                  <a:srgbClr val="0000FF"/>
                </a:solidFill>
                <a:effectLst/>
                <a:uLnTx/>
                <a:uFillTx/>
                <a:latin typeface="Arial" panose="020B0604020202020204" pitchFamily="34" charset="0"/>
                <a:ea typeface="+mn-ea"/>
                <a:cs typeface="+mn-cs"/>
              </a:rPr>
              <a:t>L</a:t>
            </a:r>
            <a:r>
              <a:rPr kumimoji="0" lang="en-US" altLang="en-US" sz="6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sp>
        <p:nvSpPr>
          <p:cNvPr id="41" name="Text Box 8">
            <a:extLst>
              <a:ext uri="{FF2B5EF4-FFF2-40B4-BE49-F238E27FC236}">
                <a16:creationId xmlns:a16="http://schemas.microsoft.com/office/drawing/2014/main" id="{AFAE6BB3-C039-44B9-851D-E5AFB3622281}"/>
              </a:ext>
            </a:extLst>
          </p:cNvPr>
          <p:cNvSpPr txBox="1">
            <a:spLocks noChangeArrowheads="1"/>
          </p:cNvSpPr>
          <p:nvPr/>
        </p:nvSpPr>
        <p:spPr bwMode="auto">
          <a:xfrm>
            <a:off x="3409350" y="1876994"/>
            <a:ext cx="25034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800" b="1" i="0" u="none" strike="noStrike" kern="1200" cap="none" spc="0" normalizeH="0" baseline="0" noProof="0">
                <a:ln>
                  <a:noFill/>
                </a:ln>
                <a:solidFill>
                  <a:srgbClr val="00B050"/>
                </a:solidFill>
                <a:effectLst/>
                <a:uLnTx/>
                <a:uFillTx/>
                <a:latin typeface="Arial" panose="020B0604020202020204" pitchFamily="34" charset="0"/>
                <a:ea typeface="+mn-ea"/>
                <a:cs typeface="+mn-cs"/>
              </a:rPr>
              <a:t>cross section</a:t>
            </a:r>
          </a:p>
        </p:txBody>
      </p:sp>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6F2C6434-9148-4809-BE08-4AD61A0E8A9C}"/>
                  </a:ext>
                </a:extLst>
              </p:cNvPr>
              <p:cNvSpPr txBox="1"/>
              <p:nvPr/>
            </p:nvSpPr>
            <p:spPr>
              <a:xfrm>
                <a:off x="1066517" y="3882177"/>
                <a:ext cx="3577903" cy="1282915"/>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36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𝐿</m:t>
                      </m:r>
                      <m:r>
                        <a:rPr kumimoji="0" lang="en-US" sz="36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sSub>
                        <m:sSubPr>
                          <m:ctrlPr>
                            <a:rPr kumimoji="0" lang="en-US" sz="3600" b="0" i="1" u="none" strike="noStrike" kern="1200" cap="none" spc="0" normalizeH="0" baseline="0" noProof="0">
                              <a:ln>
                                <a:noFill/>
                              </a:ln>
                              <a:solidFill>
                                <a:srgbClr val="F79646">
                                  <a:lumMod val="75000"/>
                                </a:srgbClr>
                              </a:solidFill>
                              <a:effectLst/>
                              <a:uLnTx/>
                              <a:uFillTx/>
                              <a:latin typeface="Cambria Math" panose="02040503050406030204" pitchFamily="18" charset="0"/>
                              <a:ea typeface="+mn-ea"/>
                              <a:cs typeface="+mn-cs"/>
                            </a:rPr>
                          </m:ctrlPr>
                        </m:sSubPr>
                        <m:e>
                          <m:r>
                            <a:rPr kumimoji="0" lang="en-US" sz="3600" b="0" i="1" u="none" strike="noStrike" kern="1200" cap="none" spc="0" normalizeH="0" baseline="0" noProof="0">
                              <a:ln>
                                <a:noFill/>
                              </a:ln>
                              <a:solidFill>
                                <a:srgbClr val="F79646">
                                  <a:lumMod val="75000"/>
                                </a:srgbClr>
                              </a:solidFill>
                              <a:effectLst/>
                              <a:uLnTx/>
                              <a:uFillTx/>
                              <a:latin typeface="Cambria Math" panose="02040503050406030204" pitchFamily="18" charset="0"/>
                              <a:ea typeface="+mn-ea"/>
                              <a:cs typeface="+mn-cs"/>
                            </a:rPr>
                            <m:t>𝑓</m:t>
                          </m:r>
                        </m:e>
                        <m:sub>
                          <m:r>
                            <m:rPr>
                              <m:nor/>
                            </m:rPr>
                            <a:rPr kumimoji="0" lang="en-US" sz="3600" b="0" i="0" u="none" strike="noStrike" kern="1200" cap="none" spc="0" normalizeH="0" baseline="-25000" noProof="0">
                              <a:ln>
                                <a:noFill/>
                              </a:ln>
                              <a:solidFill>
                                <a:srgbClr val="F79646">
                                  <a:lumMod val="75000"/>
                                </a:srgbClr>
                              </a:solidFill>
                              <a:effectLst/>
                              <a:uLnTx/>
                              <a:uFillTx/>
                              <a:latin typeface="Cambria Math" panose="02040503050406030204" pitchFamily="18" charset="0"/>
                              <a:ea typeface="+mn-ea"/>
                              <a:cs typeface="+mn-cs"/>
                            </a:rPr>
                            <m:t>coll</m:t>
                          </m:r>
                        </m:sub>
                      </m:sSub>
                      <m:f>
                        <m:fPr>
                          <m:ctrlPr>
                            <a:rPr kumimoji="0" lang="en-US" sz="36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fPr>
                        <m:num>
                          <m:sSubSup>
                            <m:sSubSupPr>
                              <m:ctrlPr>
                                <a:rPr kumimoji="0" lang="en-US" sz="3600" b="0" i="1" u="none" strike="noStrike" kern="1200" cap="none" spc="0" normalizeH="0" baseline="0" noProof="0">
                                  <a:ln>
                                    <a:noFill/>
                                  </a:ln>
                                  <a:solidFill>
                                    <a:srgbClr val="7030A0"/>
                                  </a:solidFill>
                                  <a:effectLst/>
                                  <a:uLnTx/>
                                  <a:uFillTx/>
                                  <a:latin typeface="Cambria Math" panose="02040503050406030204" pitchFamily="18" charset="0"/>
                                  <a:ea typeface="+mn-ea"/>
                                  <a:cs typeface="+mn-cs"/>
                                </a:rPr>
                              </m:ctrlPr>
                            </m:sSubSupPr>
                            <m:e>
                              <m:r>
                                <a:rPr kumimoji="0" lang="en-US" sz="3600" b="0" i="1" u="none" strike="noStrike" kern="1200" cap="none" spc="0" normalizeH="0" baseline="0" noProof="0">
                                  <a:ln>
                                    <a:noFill/>
                                  </a:ln>
                                  <a:solidFill>
                                    <a:srgbClr val="7030A0"/>
                                  </a:solidFill>
                                  <a:effectLst/>
                                  <a:uLnTx/>
                                  <a:uFillTx/>
                                  <a:latin typeface="Cambria Math" panose="02040503050406030204" pitchFamily="18" charset="0"/>
                                  <a:ea typeface="+mn-ea"/>
                                  <a:cs typeface="+mn-cs"/>
                                </a:rPr>
                                <m:t>𝑁</m:t>
                              </m:r>
                            </m:e>
                            <m:sub>
                              <m:r>
                                <a:rPr kumimoji="0" lang="en-US" sz="3600" b="0" i="1" u="none" strike="noStrike" kern="1200" cap="none" spc="0" normalizeH="0" baseline="0" noProof="0">
                                  <a:ln>
                                    <a:noFill/>
                                  </a:ln>
                                  <a:solidFill>
                                    <a:srgbClr val="7030A0"/>
                                  </a:solidFill>
                                  <a:effectLst/>
                                  <a:uLnTx/>
                                  <a:uFillTx/>
                                  <a:latin typeface="Cambria Math" panose="02040503050406030204" pitchFamily="18" charset="0"/>
                                  <a:ea typeface="+mn-ea"/>
                                  <a:cs typeface="+mn-cs"/>
                                </a:rPr>
                                <m:t>𝑏</m:t>
                              </m:r>
                            </m:sub>
                            <m:sup>
                              <m:r>
                                <a:rPr kumimoji="0" lang="en-US" sz="3600" b="0" i="1" u="none" strike="noStrike" kern="1200" cap="none" spc="0" normalizeH="0" baseline="0" noProof="0">
                                  <a:ln>
                                    <a:noFill/>
                                  </a:ln>
                                  <a:solidFill>
                                    <a:srgbClr val="7030A0"/>
                                  </a:solidFill>
                                  <a:effectLst/>
                                  <a:uLnTx/>
                                  <a:uFillTx/>
                                  <a:latin typeface="Cambria Math" panose="02040503050406030204" pitchFamily="18" charset="0"/>
                                  <a:ea typeface="+mn-ea"/>
                                  <a:cs typeface="+mn-cs"/>
                                </a:rPr>
                                <m:t>2</m:t>
                              </m:r>
                            </m:sup>
                          </m:sSubSup>
                        </m:num>
                        <m:den>
                          <m:r>
                            <a:rPr kumimoji="0" lang="en-US" sz="36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4</m:t>
                          </m:r>
                          <m:r>
                            <a:rPr kumimoji="0" lang="en-US" sz="36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𝜋</m:t>
                          </m:r>
                          <m:sSubSup>
                            <m:sSubSupPr>
                              <m:ctrlPr>
                                <a:rPr kumimoji="0" lang="en-US" sz="3600" b="0" i="1" u="none" strike="noStrike" kern="1200" cap="none" spc="0" normalizeH="0" baseline="0" noProof="0">
                                  <a:ln>
                                    <a:noFill/>
                                  </a:ln>
                                  <a:solidFill>
                                    <a:srgbClr val="0070C0"/>
                                  </a:solidFill>
                                  <a:effectLst/>
                                  <a:uLnTx/>
                                  <a:uFillTx/>
                                  <a:latin typeface="Cambria Math" panose="02040503050406030204" pitchFamily="18" charset="0"/>
                                  <a:ea typeface="Cambria Math" panose="02040503050406030204" pitchFamily="18" charset="0"/>
                                  <a:cs typeface="+mn-cs"/>
                                </a:rPr>
                              </m:ctrlPr>
                            </m:sSubSupPr>
                            <m:e>
                              <m:r>
                                <a:rPr kumimoji="0" lang="en-US" sz="3600" b="0" i="1" u="none" strike="noStrike" kern="1200" cap="none" spc="0" normalizeH="0" baseline="0" noProof="0">
                                  <a:ln>
                                    <a:noFill/>
                                  </a:ln>
                                  <a:solidFill>
                                    <a:srgbClr val="0070C0"/>
                                  </a:solidFill>
                                  <a:effectLst/>
                                  <a:uLnTx/>
                                  <a:uFillTx/>
                                  <a:latin typeface="Cambria Math" panose="02040503050406030204" pitchFamily="18" charset="0"/>
                                  <a:ea typeface="Cambria Math" panose="02040503050406030204" pitchFamily="18" charset="0"/>
                                  <a:cs typeface="+mn-cs"/>
                                </a:rPr>
                                <m:t>𝜎</m:t>
                              </m:r>
                            </m:e>
                            <m:sub>
                              <m:r>
                                <a:rPr kumimoji="0" lang="en-US" sz="3600" b="0" i="1" u="none" strike="noStrike" kern="1200" cap="none" spc="0" normalizeH="0" baseline="0" noProof="0">
                                  <a:ln>
                                    <a:noFill/>
                                  </a:ln>
                                  <a:solidFill>
                                    <a:srgbClr val="0070C0"/>
                                  </a:solidFill>
                                  <a:effectLst/>
                                  <a:uLnTx/>
                                  <a:uFillTx/>
                                  <a:latin typeface="Cambria Math" panose="02040503050406030204" pitchFamily="18" charset="0"/>
                                  <a:ea typeface="Cambria Math" panose="02040503050406030204" pitchFamily="18" charset="0"/>
                                  <a:cs typeface="+mn-cs"/>
                                </a:rPr>
                                <m:t>𝑥</m:t>
                              </m:r>
                            </m:sub>
                            <m:sup>
                              <m:r>
                                <a:rPr kumimoji="0" lang="en-US" sz="3600" b="0" i="1" u="none" strike="noStrike" kern="1200" cap="none" spc="0" normalizeH="0" baseline="0" noProof="0">
                                  <a:ln>
                                    <a:noFill/>
                                  </a:ln>
                                  <a:solidFill>
                                    <a:srgbClr val="0070C0"/>
                                  </a:solidFill>
                                  <a:effectLst/>
                                  <a:uLnTx/>
                                  <a:uFillTx/>
                                  <a:latin typeface="Cambria Math" panose="02040503050406030204" pitchFamily="18" charset="0"/>
                                  <a:ea typeface="Cambria Math" panose="02040503050406030204" pitchFamily="18" charset="0"/>
                                  <a:cs typeface="+mn-cs"/>
                                </a:rPr>
                                <m:t>∗</m:t>
                              </m:r>
                            </m:sup>
                          </m:sSubSup>
                          <m:sSubSup>
                            <m:sSubSupPr>
                              <m:ctrlPr>
                                <a:rPr kumimoji="0" lang="en-US" sz="3600" b="0" i="1" u="none" strike="noStrike" kern="1200" cap="none" spc="0" normalizeH="0" baseline="0" noProof="0">
                                  <a:ln>
                                    <a:noFill/>
                                  </a:ln>
                                  <a:solidFill>
                                    <a:srgbClr val="0070C0"/>
                                  </a:solidFill>
                                  <a:effectLst/>
                                  <a:uLnTx/>
                                  <a:uFillTx/>
                                  <a:latin typeface="Cambria Math" panose="02040503050406030204" pitchFamily="18" charset="0"/>
                                  <a:ea typeface="Cambria Math" panose="02040503050406030204" pitchFamily="18" charset="0"/>
                                  <a:cs typeface="+mn-cs"/>
                                </a:rPr>
                              </m:ctrlPr>
                            </m:sSubSupPr>
                            <m:e>
                              <m:r>
                                <a:rPr kumimoji="0" lang="en-US" sz="3600" b="0" i="1" u="none" strike="noStrike" kern="1200" cap="none" spc="0" normalizeH="0" baseline="0" noProof="0">
                                  <a:ln>
                                    <a:noFill/>
                                  </a:ln>
                                  <a:solidFill>
                                    <a:srgbClr val="0070C0"/>
                                  </a:solidFill>
                                  <a:effectLst/>
                                  <a:uLnTx/>
                                  <a:uFillTx/>
                                  <a:latin typeface="Cambria Math" panose="02040503050406030204" pitchFamily="18" charset="0"/>
                                  <a:ea typeface="Cambria Math" panose="02040503050406030204" pitchFamily="18" charset="0"/>
                                  <a:cs typeface="+mn-cs"/>
                                </a:rPr>
                                <m:t>𝜎</m:t>
                              </m:r>
                            </m:e>
                            <m:sub>
                              <m:r>
                                <a:rPr kumimoji="0" lang="en-US" sz="3600" b="0" i="1" u="none" strike="noStrike" kern="1200" cap="none" spc="0" normalizeH="0" baseline="0" noProof="0">
                                  <a:ln>
                                    <a:noFill/>
                                  </a:ln>
                                  <a:solidFill>
                                    <a:srgbClr val="0070C0"/>
                                  </a:solidFill>
                                  <a:effectLst/>
                                  <a:uLnTx/>
                                  <a:uFillTx/>
                                  <a:latin typeface="Cambria Math" panose="02040503050406030204" pitchFamily="18" charset="0"/>
                                  <a:ea typeface="Cambria Math" panose="02040503050406030204" pitchFamily="18" charset="0"/>
                                  <a:cs typeface="+mn-cs"/>
                                </a:rPr>
                                <m:t>𝑦</m:t>
                              </m:r>
                            </m:sub>
                            <m:sup>
                              <m:r>
                                <a:rPr kumimoji="0" lang="en-US" sz="3600" b="0" i="1" u="none" strike="noStrike" kern="1200" cap="none" spc="0" normalizeH="0" baseline="0" noProof="0">
                                  <a:ln>
                                    <a:noFill/>
                                  </a:ln>
                                  <a:solidFill>
                                    <a:srgbClr val="0070C0"/>
                                  </a:solidFill>
                                  <a:effectLst/>
                                  <a:uLnTx/>
                                  <a:uFillTx/>
                                  <a:latin typeface="Cambria Math" panose="02040503050406030204" pitchFamily="18" charset="0"/>
                                  <a:ea typeface="Cambria Math" panose="02040503050406030204" pitchFamily="18" charset="0"/>
                                  <a:cs typeface="+mn-cs"/>
                                </a:rPr>
                                <m:t>∗</m:t>
                              </m:r>
                            </m:sup>
                          </m:sSubSup>
                        </m:den>
                      </m:f>
                      <m:r>
                        <a:rPr kumimoji="0" lang="en-US" sz="3600" b="0" i="1" u="none" strike="noStrike" kern="1200" cap="none" spc="0" normalizeH="0" baseline="0" noProof="0">
                          <a:ln>
                            <a:noFill/>
                          </a:ln>
                          <a:solidFill>
                            <a:srgbClr val="9BBB59">
                              <a:lumMod val="75000"/>
                            </a:srgbClr>
                          </a:solidFill>
                          <a:effectLst/>
                          <a:uLnTx/>
                          <a:uFillTx/>
                          <a:latin typeface="Cambria Math" panose="02040503050406030204" pitchFamily="18" charset="0"/>
                          <a:ea typeface="+mn-ea"/>
                          <a:cs typeface="+mn-cs"/>
                        </a:rPr>
                        <m:t>𝐹</m:t>
                      </m:r>
                    </m:oMath>
                  </m:oMathPara>
                </a14:m>
                <a:endParaRPr kumimoji="0" lang="en-GB" sz="3600" b="0" i="0" u="none" strike="noStrike" kern="1200" cap="none" spc="0" normalizeH="0" baseline="0" noProof="0" dirty="0">
                  <a:ln>
                    <a:noFill/>
                  </a:ln>
                  <a:solidFill>
                    <a:prstClr val="black"/>
                  </a:solidFill>
                  <a:effectLst/>
                  <a:uLnTx/>
                  <a:uFillTx/>
                  <a:latin typeface="Calibri"/>
                  <a:ea typeface="+mn-ea"/>
                  <a:cs typeface="+mn-cs"/>
                </a:endParaRPr>
              </a:p>
            </p:txBody>
          </p:sp>
        </mc:Choice>
        <mc:Fallback xmlns="">
          <p:sp>
            <p:nvSpPr>
              <p:cNvPr id="35" name="TextBox 34">
                <a:extLst>
                  <a:ext uri="{FF2B5EF4-FFF2-40B4-BE49-F238E27FC236}">
                    <a16:creationId xmlns:a16="http://schemas.microsoft.com/office/drawing/2014/main" id="{6F2C6434-9148-4809-BE08-4AD61A0E8A9C}"/>
                  </a:ext>
                </a:extLst>
              </p:cNvPr>
              <p:cNvSpPr txBox="1">
                <a:spLocks noRot="1" noChangeAspect="1" noMove="1" noResize="1" noEditPoints="1" noAdjustHandles="1" noChangeArrowheads="1" noChangeShapeType="1" noTextEdit="1"/>
              </p:cNvSpPr>
              <p:nvPr/>
            </p:nvSpPr>
            <p:spPr>
              <a:xfrm>
                <a:off x="1066517" y="3882177"/>
                <a:ext cx="3577903" cy="1282915"/>
              </a:xfrm>
              <a:prstGeom prst="rect">
                <a:avLst/>
              </a:prstGeom>
              <a:blipFill>
                <a:blip r:embed="rId3"/>
                <a:stretch>
                  <a:fillRect/>
                </a:stretch>
              </a:blipFill>
            </p:spPr>
            <p:txBody>
              <a:bodyPr/>
              <a:lstStyle/>
              <a:p>
                <a:r>
                  <a:rPr lang="en-GB">
                    <a:noFill/>
                  </a:rPr>
                  <a:t> </a:t>
                </a:r>
              </a:p>
            </p:txBody>
          </p:sp>
        </mc:Fallback>
      </mc:AlternateContent>
      <p:cxnSp>
        <p:nvCxnSpPr>
          <p:cNvPr id="43" name="Straight Arrow Connector 42">
            <a:extLst>
              <a:ext uri="{FF2B5EF4-FFF2-40B4-BE49-F238E27FC236}">
                <a16:creationId xmlns:a16="http://schemas.microsoft.com/office/drawing/2014/main" id="{03F0399E-C352-491A-BAD6-CADDB082536F}"/>
              </a:ext>
            </a:extLst>
          </p:cNvPr>
          <p:cNvCxnSpPr>
            <a:cxnSpLocks/>
          </p:cNvCxnSpPr>
          <p:nvPr/>
        </p:nvCxnSpPr>
        <p:spPr>
          <a:xfrm flipV="1">
            <a:off x="3124830" y="5162025"/>
            <a:ext cx="233680" cy="614357"/>
          </a:xfrm>
          <a:prstGeom prst="straightConnector1">
            <a:avLst/>
          </a:prstGeom>
          <a:ln w="44450">
            <a:tailEnd type="triangle" w="lg" len="lg"/>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EEFD611E-5CED-49B5-80CB-D062968D7F7C}"/>
              </a:ext>
            </a:extLst>
          </p:cNvPr>
          <p:cNvCxnSpPr>
            <a:cxnSpLocks/>
          </p:cNvCxnSpPr>
          <p:nvPr/>
        </p:nvCxnSpPr>
        <p:spPr>
          <a:xfrm flipV="1">
            <a:off x="3287390" y="5165091"/>
            <a:ext cx="550704" cy="611290"/>
          </a:xfrm>
          <a:prstGeom prst="straightConnector1">
            <a:avLst/>
          </a:prstGeom>
          <a:ln w="44450">
            <a:tailEnd type="triangle" w="lg" len="lg"/>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E1D67318-4F38-43A7-A60E-3C86460436C7}"/>
              </a:ext>
            </a:extLst>
          </p:cNvPr>
          <p:cNvSpPr txBox="1"/>
          <p:nvPr/>
        </p:nvSpPr>
        <p:spPr>
          <a:xfrm>
            <a:off x="2222708" y="5770246"/>
            <a:ext cx="2129365" cy="92333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70C0"/>
                </a:solidFill>
                <a:effectLst/>
                <a:uLnTx/>
                <a:uFillTx/>
                <a:latin typeface="Calibri"/>
                <a:ea typeface="+mn-ea"/>
                <a:cs typeface="+mn-cs"/>
              </a:rPr>
              <a:t>horizontal &amp; vertical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70C0"/>
                </a:solidFill>
                <a:effectLst/>
                <a:uLnTx/>
                <a:uFillTx/>
                <a:latin typeface="Calibri"/>
                <a:ea typeface="+mn-ea"/>
                <a:cs typeface="+mn-cs"/>
              </a:rPr>
              <a:t>rms beam size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70C0"/>
                </a:solidFill>
                <a:effectLst/>
                <a:uLnTx/>
                <a:uFillTx/>
                <a:latin typeface="Calibri"/>
                <a:ea typeface="+mn-ea"/>
                <a:cs typeface="+mn-cs"/>
              </a:rPr>
              <a:t>at collision point</a:t>
            </a:r>
          </a:p>
        </p:txBody>
      </p:sp>
      <p:cxnSp>
        <p:nvCxnSpPr>
          <p:cNvPr id="48" name="Straight Arrow Connector 47">
            <a:extLst>
              <a:ext uri="{FF2B5EF4-FFF2-40B4-BE49-F238E27FC236}">
                <a16:creationId xmlns:a16="http://schemas.microsoft.com/office/drawing/2014/main" id="{07FA9E80-8EB7-4087-B289-5956839626DC}"/>
              </a:ext>
            </a:extLst>
          </p:cNvPr>
          <p:cNvCxnSpPr>
            <a:cxnSpLocks/>
          </p:cNvCxnSpPr>
          <p:nvPr/>
        </p:nvCxnSpPr>
        <p:spPr>
          <a:xfrm flipV="1">
            <a:off x="1468751" y="4958826"/>
            <a:ext cx="510083" cy="596683"/>
          </a:xfrm>
          <a:prstGeom prst="straightConnector1">
            <a:avLst/>
          </a:prstGeom>
          <a:ln w="44450">
            <a:solidFill>
              <a:schemeClr val="accent6">
                <a:lumMod val="75000"/>
              </a:schemeClr>
            </a:solidFill>
            <a:tailEnd type="triangle" w="lg" len="lg"/>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393A5F81-F7E2-4F43-867E-9C877EBDA802}"/>
              </a:ext>
            </a:extLst>
          </p:cNvPr>
          <p:cNvSpPr txBox="1"/>
          <p:nvPr/>
        </p:nvSpPr>
        <p:spPr>
          <a:xfrm>
            <a:off x="871227" y="5671674"/>
            <a:ext cx="947375" cy="92333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79646">
                    <a:lumMod val="75000"/>
                  </a:srgbClr>
                </a:solidFill>
                <a:effectLst/>
                <a:uLnTx/>
                <a:uFillTx/>
                <a:latin typeface="Calibri"/>
                <a:ea typeface="+mn-ea"/>
                <a:cs typeface="+mn-cs"/>
              </a:rPr>
              <a:t>bunch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79646">
                    <a:lumMod val="75000"/>
                  </a:srgbClr>
                </a:solidFill>
                <a:effectLst/>
                <a:uLnTx/>
                <a:uFillTx/>
                <a:latin typeface="Calibri"/>
                <a:ea typeface="+mn-ea"/>
                <a:cs typeface="+mn-cs"/>
              </a:rPr>
              <a:t>collision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79646">
                    <a:lumMod val="75000"/>
                  </a:srgbClr>
                </a:solidFill>
                <a:effectLst/>
                <a:uLnTx/>
                <a:uFillTx/>
                <a:latin typeface="Calibri"/>
                <a:ea typeface="+mn-ea"/>
                <a:cs typeface="+mn-cs"/>
              </a:rPr>
              <a:t>rate</a:t>
            </a:r>
            <a:endParaRPr kumimoji="0" lang="en-GB" sz="1800" b="0" i="0" u="none" strike="noStrike" kern="1200" cap="none" spc="0" normalizeH="0" baseline="0" noProof="0" dirty="0">
              <a:ln>
                <a:noFill/>
              </a:ln>
              <a:solidFill>
                <a:srgbClr val="F79646">
                  <a:lumMod val="75000"/>
                </a:srgbClr>
              </a:solidFill>
              <a:effectLst/>
              <a:uLnTx/>
              <a:uFillTx/>
              <a:latin typeface="Calibri"/>
              <a:ea typeface="+mn-ea"/>
              <a:cs typeface="+mn-cs"/>
            </a:endParaRPr>
          </a:p>
        </p:txBody>
      </p:sp>
      <p:cxnSp>
        <p:nvCxnSpPr>
          <p:cNvPr id="51" name="Straight Arrow Connector 50">
            <a:extLst>
              <a:ext uri="{FF2B5EF4-FFF2-40B4-BE49-F238E27FC236}">
                <a16:creationId xmlns:a16="http://schemas.microsoft.com/office/drawing/2014/main" id="{F022E109-7C83-449A-BA10-435130C5DAF5}"/>
              </a:ext>
            </a:extLst>
          </p:cNvPr>
          <p:cNvCxnSpPr>
            <a:cxnSpLocks/>
          </p:cNvCxnSpPr>
          <p:nvPr/>
        </p:nvCxnSpPr>
        <p:spPr>
          <a:xfrm>
            <a:off x="2618942" y="3663967"/>
            <a:ext cx="505889" cy="253879"/>
          </a:xfrm>
          <a:prstGeom prst="straightConnector1">
            <a:avLst/>
          </a:prstGeom>
          <a:ln w="44450">
            <a:solidFill>
              <a:srgbClr val="7030A0"/>
            </a:solidFill>
            <a:tailEnd type="triangle" w="lg" len="lg"/>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6D44166B-839C-4984-9F65-595496C9F408}"/>
              </a:ext>
            </a:extLst>
          </p:cNvPr>
          <p:cNvSpPr txBox="1"/>
          <p:nvPr/>
        </p:nvSpPr>
        <p:spPr>
          <a:xfrm>
            <a:off x="1179806" y="2874147"/>
            <a:ext cx="1341657"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7030A0"/>
                </a:solidFill>
                <a:effectLst/>
                <a:uLnTx/>
                <a:uFillTx/>
                <a:latin typeface="Calibri"/>
                <a:ea typeface="+mn-ea"/>
                <a:cs typeface="+mn-cs"/>
              </a:rPr>
              <a:t>bunch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7030A0"/>
                </a:solidFill>
                <a:effectLst/>
                <a:uLnTx/>
                <a:uFillTx/>
                <a:latin typeface="Calibri"/>
                <a:ea typeface="+mn-ea"/>
                <a:cs typeface="+mn-cs"/>
              </a:rPr>
              <a:t>population</a:t>
            </a:r>
            <a:endParaRPr kumimoji="0" lang="en-GB" sz="1800" b="0" i="0" u="none" strike="noStrike" kern="1200" cap="none" spc="0" normalizeH="0" baseline="0" noProof="0" dirty="0">
              <a:ln>
                <a:noFill/>
              </a:ln>
              <a:solidFill>
                <a:srgbClr val="7030A0"/>
              </a:solidFill>
              <a:effectLst/>
              <a:uLnTx/>
              <a:uFillTx/>
              <a:latin typeface="Calibri"/>
              <a:ea typeface="+mn-ea"/>
              <a:cs typeface="+mn-cs"/>
            </a:endParaRPr>
          </a:p>
        </p:txBody>
      </p:sp>
      <p:cxnSp>
        <p:nvCxnSpPr>
          <p:cNvPr id="55" name="Straight Arrow Connector 54">
            <a:extLst>
              <a:ext uri="{FF2B5EF4-FFF2-40B4-BE49-F238E27FC236}">
                <a16:creationId xmlns:a16="http://schemas.microsoft.com/office/drawing/2014/main" id="{CC651FDF-04F9-490A-8F0D-10A6C771DA3D}"/>
              </a:ext>
            </a:extLst>
          </p:cNvPr>
          <p:cNvCxnSpPr>
            <a:cxnSpLocks/>
          </p:cNvCxnSpPr>
          <p:nvPr/>
        </p:nvCxnSpPr>
        <p:spPr>
          <a:xfrm flipH="1">
            <a:off x="4332811" y="3663967"/>
            <a:ext cx="371939" cy="573281"/>
          </a:xfrm>
          <a:prstGeom prst="straightConnector1">
            <a:avLst/>
          </a:prstGeom>
          <a:ln w="44450">
            <a:solidFill>
              <a:schemeClr val="accent3">
                <a:lumMod val="75000"/>
              </a:schemeClr>
            </a:solidFill>
            <a:tailEnd type="triangle" w="lg" len="lg"/>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3D2F9E49-6B97-46AC-855D-8407EA87E378}"/>
              </a:ext>
            </a:extLst>
          </p:cNvPr>
          <p:cNvSpPr txBox="1"/>
          <p:nvPr/>
        </p:nvSpPr>
        <p:spPr>
          <a:xfrm>
            <a:off x="3720796" y="2597148"/>
            <a:ext cx="2101857" cy="92333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9BBB59">
                    <a:lumMod val="75000"/>
                  </a:srgbClr>
                </a:solidFill>
                <a:effectLst/>
                <a:uLnTx/>
                <a:uFillTx/>
                <a:latin typeface="Calibri"/>
                <a:ea typeface="+mn-ea"/>
                <a:cs typeface="+mn-cs"/>
              </a:rPr>
              <a:t>geometric factor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9BBB59">
                    <a:lumMod val="75000"/>
                  </a:srgbClr>
                </a:solidFill>
                <a:effectLst/>
                <a:uLnTx/>
                <a:uFillTx/>
                <a:latin typeface="Calibri"/>
                <a:ea typeface="+mn-ea"/>
                <a:cs typeface="+mn-cs"/>
              </a:rPr>
              <a:t>(crossing angle</a:t>
            </a:r>
            <a:r>
              <a:rPr kumimoji="0" lang="en-GB" sz="1800" b="0" i="0" u="none" strike="noStrike" kern="1200" cap="none" spc="0" normalizeH="0" baseline="0" noProof="0" dirty="0">
                <a:ln>
                  <a:noFill/>
                </a:ln>
                <a:solidFill>
                  <a:srgbClr val="9BBB59">
                    <a:lumMod val="75000"/>
                  </a:srgbClr>
                </a:solidFill>
                <a:effectLst/>
                <a:uLnTx/>
                <a:uFillTx/>
                <a:latin typeface="Calibri"/>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9BBB59">
                    <a:lumMod val="75000"/>
                  </a:srgbClr>
                </a:solidFill>
                <a:effectLst/>
                <a:uLnTx/>
                <a:uFillTx/>
                <a:latin typeface="Calibri"/>
                <a:ea typeface="+mn-ea"/>
                <a:cs typeface="+mn-cs"/>
              </a:rPr>
              <a:t>hour glass, pinch, …)</a:t>
            </a:r>
            <a:endParaRPr kumimoji="0" lang="en-US" sz="1800" b="0" i="0" u="none" strike="noStrike" kern="1200" cap="none" spc="0" normalizeH="0" baseline="0" noProof="0" dirty="0">
              <a:ln>
                <a:noFill/>
              </a:ln>
              <a:solidFill>
                <a:srgbClr val="9BBB59">
                  <a:lumMod val="75000"/>
                </a:srgbClr>
              </a:solidFill>
              <a:effectLst/>
              <a:uLnTx/>
              <a:uFillTx/>
              <a:latin typeface="Calibri"/>
              <a:ea typeface="+mn-ea"/>
              <a:cs typeface="+mn-cs"/>
            </a:endParaRPr>
          </a:p>
        </p:txBody>
      </p:sp>
      <p:sp>
        <p:nvSpPr>
          <p:cNvPr id="59" name="TextBox 58">
            <a:extLst>
              <a:ext uri="{FF2B5EF4-FFF2-40B4-BE49-F238E27FC236}">
                <a16:creationId xmlns:a16="http://schemas.microsoft.com/office/drawing/2014/main" id="{0CDC9927-C7C0-45F9-AC07-57A3126FC4A6}"/>
              </a:ext>
            </a:extLst>
          </p:cNvPr>
          <p:cNvSpPr txBox="1"/>
          <p:nvPr/>
        </p:nvSpPr>
        <p:spPr>
          <a:xfrm>
            <a:off x="6925296" y="1062392"/>
            <a:ext cx="3674525" cy="400110"/>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Symbol" panose="05050102010706020507" pitchFamily="18" charset="2"/>
              <a:buChar char="s"/>
              <a:tabLst/>
              <a:defRPr/>
            </a:pPr>
            <a:r>
              <a:rPr kumimoji="0" lang="en-US" sz="2000" b="0" i="0" u="none" strike="noStrike" kern="1200" cap="none" spc="0" normalizeH="0" baseline="0" noProof="0" dirty="0">
                <a:ln>
                  <a:noFill/>
                </a:ln>
                <a:solidFill>
                  <a:srgbClr val="008000"/>
                </a:solidFill>
                <a:effectLst/>
                <a:uLnTx/>
                <a:uFillTx/>
                <a:latin typeface="Calibri"/>
                <a:ea typeface="+mn-ea"/>
                <a:cs typeface="+mn-cs"/>
              </a:rPr>
              <a:t>tends to  decrease as energy</a:t>
            </a:r>
            <a:r>
              <a:rPr kumimoji="0" lang="en-US" sz="2000" b="0" i="0" u="none" strike="noStrike" kern="1200" cap="none" spc="0" normalizeH="0" baseline="30000" noProof="0" dirty="0">
                <a:ln>
                  <a:noFill/>
                </a:ln>
                <a:solidFill>
                  <a:srgbClr val="008000"/>
                </a:solidFill>
                <a:effectLst/>
                <a:uLnTx/>
                <a:uFillTx/>
                <a:latin typeface="Calibri"/>
                <a:ea typeface="+mn-ea"/>
                <a:cs typeface="+mn-cs"/>
              </a:rPr>
              <a:t>-2</a:t>
            </a:r>
            <a:endParaRPr kumimoji="0" lang="en-GB" sz="2000" b="0" i="0" u="none" strike="noStrike" kern="1200" cap="none" spc="0" normalizeH="0" baseline="30000" noProof="0" dirty="0">
              <a:ln>
                <a:noFill/>
              </a:ln>
              <a:solidFill>
                <a:srgbClr val="008000"/>
              </a:solidFill>
              <a:effectLst/>
              <a:uLnTx/>
              <a:uFillTx/>
              <a:latin typeface="Calibri"/>
              <a:ea typeface="+mn-ea"/>
              <a:cs typeface="+mn-cs"/>
            </a:endParaRPr>
          </a:p>
        </p:txBody>
      </p:sp>
      <p:sp>
        <p:nvSpPr>
          <p:cNvPr id="62" name="TextBox 61">
            <a:extLst>
              <a:ext uri="{FF2B5EF4-FFF2-40B4-BE49-F238E27FC236}">
                <a16:creationId xmlns:a16="http://schemas.microsoft.com/office/drawing/2014/main" id="{0C74A245-FC41-4A02-A2A5-89CFF6950FB3}"/>
              </a:ext>
            </a:extLst>
          </p:cNvPr>
          <p:cNvSpPr txBox="1"/>
          <p:nvPr/>
        </p:nvSpPr>
        <p:spPr>
          <a:xfrm>
            <a:off x="8239589" y="5428060"/>
            <a:ext cx="3573863"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70C0"/>
                </a:solidFill>
                <a:effectLst/>
                <a:uLnTx/>
                <a:uFillTx/>
                <a:latin typeface="Calibri"/>
                <a:ea typeface="+mn-ea"/>
                <a:cs typeface="+mn-cs"/>
              </a:rPr>
              <a:t>peak luminosity increased by almost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70C0"/>
                </a:solidFill>
                <a:effectLst/>
                <a:uLnTx/>
                <a:uFillTx/>
                <a:latin typeface="Calibri"/>
                <a:ea typeface="+mn-ea"/>
                <a:cs typeface="+mn-cs"/>
              </a:rPr>
              <a:t>7 orders of magnitude over 60 years</a:t>
            </a:r>
            <a:endParaRPr kumimoji="0" lang="en-GB" sz="1800" b="0" i="0" u="none" strike="noStrike" kern="1200" cap="none" spc="0" normalizeH="0" baseline="0" noProof="0" dirty="0">
              <a:ln>
                <a:noFill/>
              </a:ln>
              <a:solidFill>
                <a:srgbClr val="0070C0"/>
              </a:solidFill>
              <a:effectLst/>
              <a:uLnTx/>
              <a:uFillTx/>
              <a:latin typeface="Calibri"/>
              <a:ea typeface="+mn-ea"/>
              <a:cs typeface="+mn-cs"/>
            </a:endParaRPr>
          </a:p>
        </p:txBody>
      </p:sp>
      <p:sp>
        <p:nvSpPr>
          <p:cNvPr id="63" name="TextBox 62">
            <a:extLst>
              <a:ext uri="{FF2B5EF4-FFF2-40B4-BE49-F238E27FC236}">
                <a16:creationId xmlns:a16="http://schemas.microsoft.com/office/drawing/2014/main" id="{D3963C61-74A2-4226-9608-89D2B5EC50BD}"/>
              </a:ext>
            </a:extLst>
          </p:cNvPr>
          <p:cNvSpPr txBox="1"/>
          <p:nvPr/>
        </p:nvSpPr>
        <p:spPr>
          <a:xfrm>
            <a:off x="7225023" y="2005147"/>
            <a:ext cx="3566297"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V. Shiltsev &amp; F.Z., arXiv:2003.09084, submitted to RMP</a:t>
            </a:r>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48432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box(in)">
                                      <p:cBhvr>
                                        <p:cTn id="7" dur="500"/>
                                        <p:tgtEl>
                                          <p:spTgt spid="40"/>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box(in)">
                                      <p:cBhvr>
                                        <p:cTn id="12" dur="500"/>
                                        <p:tgtEl>
                                          <p:spTgt spid="39"/>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box(in)">
                                      <p:cBhvr>
                                        <p:cTn id="17" dur="500"/>
                                        <p:tgtEl>
                                          <p:spTgt spid="38"/>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box(in)">
                                      <p:cBhvr>
                                        <p:cTn id="22" dur="500"/>
                                        <p:tgtEl>
                                          <p:spTgt spid="41"/>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6"/>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0"/>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5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54"/>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55"/>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58"/>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59"/>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63"/>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62"/>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p:bldP spid="35" grpId="0"/>
      <p:bldP spid="46" grpId="0"/>
      <p:bldP spid="50" grpId="0"/>
      <p:bldP spid="54" grpId="0"/>
      <p:bldP spid="58" grpId="0"/>
      <p:bldP spid="59" grpId="0"/>
      <p:bldP spid="62" grpId="0"/>
      <p:bldP spid="6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5B8E08C8-AA8D-4F32-85C4-D1EDD773D7AD}"/>
              </a:ext>
            </a:extLst>
          </p:cNvPr>
          <p:cNvSpPr txBox="1"/>
          <p:nvPr/>
        </p:nvSpPr>
        <p:spPr>
          <a:xfrm>
            <a:off x="426329" y="911611"/>
            <a:ext cx="11263083"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Example: hadron collider energy reach with </a:t>
            </a:r>
            <a:r>
              <a:rPr kumimoji="0" lang="en-US" sz="2400" b="0" i="1" u="none" strike="noStrike" kern="1200" cap="none" spc="0" normalizeH="0" baseline="0" noProof="0" dirty="0">
                <a:ln>
                  <a:noFill/>
                </a:ln>
                <a:solidFill>
                  <a:prstClr val="black"/>
                </a:solidFill>
                <a:effectLst/>
                <a:uLnTx/>
                <a:uFillTx/>
                <a:latin typeface="Calibri" panose="020F0502020204030204"/>
                <a:ea typeface="+mn-ea"/>
                <a:cs typeface="+mn-cs"/>
              </a:rPr>
              <a:t>M</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 the mass of new particle to be discovered </a:t>
            </a:r>
            <a:endPar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D412EF3E-839F-4E04-AC21-E4B9FB32212E}"/>
                  </a:ext>
                </a:extLst>
              </p:cNvPr>
              <p:cNvSpPr txBox="1"/>
              <p:nvPr/>
            </p:nvSpPr>
            <p:spPr>
              <a:xfrm>
                <a:off x="1523999" y="1715446"/>
                <a:ext cx="2119683" cy="691471"/>
              </a:xfrm>
              <a:prstGeom prst="rect">
                <a:avLst/>
              </a:prstGeom>
              <a:noFill/>
            </p:spPr>
            <p:txBody>
              <a:bodyPr wrap="non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𝜎</m:t>
                      </m:r>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m:t>
                      </m:r>
                      <m:f>
                        <m:fPr>
                          <m:ctrlP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ctrlPr>
                        </m:fPr>
                        <m:num>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1</m:t>
                          </m:r>
                        </m:num>
                        <m:den>
                          <m:sSup>
                            <m:sSupPr>
                              <m:ctrlP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ctrlPr>
                            </m:sSupPr>
                            <m:e>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𝐸</m:t>
                              </m:r>
                            </m:e>
                            <m:sup>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2</m:t>
                              </m:r>
                            </m:sup>
                          </m:sSup>
                        </m:den>
                      </m:f>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𝑓</m:t>
                      </m:r>
                      <m:d>
                        <m:dPr>
                          <m:ctrlP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ctrlPr>
                        </m:dPr>
                        <m:e>
                          <m:f>
                            <m:fPr>
                              <m:type m:val="lin"/>
                              <m:ctrlP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ctrlPr>
                            </m:fPr>
                            <m:num>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𝑀</m:t>
                              </m:r>
                            </m:num>
                            <m:den>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𝐸</m:t>
                              </m:r>
                            </m:den>
                          </m:f>
                        </m:e>
                      </m:d>
                    </m:oMath>
                  </m:oMathPara>
                </a14:m>
                <a:endPar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8" name="TextBox 7">
                <a:extLst>
                  <a:ext uri="{FF2B5EF4-FFF2-40B4-BE49-F238E27FC236}">
                    <a16:creationId xmlns:a16="http://schemas.microsoft.com/office/drawing/2014/main" id="{D412EF3E-839F-4E04-AC21-E4B9FB32212E}"/>
                  </a:ext>
                </a:extLst>
              </p:cNvPr>
              <p:cNvSpPr txBox="1">
                <a:spLocks noRot="1" noChangeAspect="1" noMove="1" noResize="1" noEditPoints="1" noAdjustHandles="1" noChangeArrowheads="1" noChangeShapeType="1" noTextEdit="1"/>
              </p:cNvSpPr>
              <p:nvPr/>
            </p:nvSpPr>
            <p:spPr>
              <a:xfrm>
                <a:off x="1523999" y="1715446"/>
                <a:ext cx="2119683" cy="691471"/>
              </a:xfrm>
              <a:prstGeom prst="rect">
                <a:avLst/>
              </a:prstGeom>
              <a:blipFill>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698B0A93-A757-4B81-BEE7-57BC51D30F71}"/>
                  </a:ext>
                </a:extLst>
              </p:cNvPr>
              <p:cNvSpPr txBox="1"/>
              <p:nvPr/>
            </p:nvSpPr>
            <p:spPr>
              <a:xfrm>
                <a:off x="5160580" y="1609775"/>
                <a:ext cx="2171427" cy="902811"/>
              </a:xfrm>
              <a:prstGeom prst="rect">
                <a:avLst/>
              </a:prstGeom>
              <a:noFill/>
            </p:spPr>
            <p:txBody>
              <a:bodyPr wrap="non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𝑓</m:t>
                      </m:r>
                      <m:d>
                        <m:dPr>
                          <m:ctrlP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ctrlPr>
                        </m:dPr>
                        <m:e>
                          <m:f>
                            <m:fPr>
                              <m:ctrlP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ctrlPr>
                            </m:fPr>
                            <m:num>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𝑀</m:t>
                              </m:r>
                            </m:num>
                            <m:den>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𝐸</m:t>
                              </m:r>
                            </m:den>
                          </m:f>
                        </m:e>
                      </m:d>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m:t>
                      </m:r>
                      <m:sSup>
                        <m:sSupPr>
                          <m:ctrlP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ctrlPr>
                        </m:sSupPr>
                        <m:e>
                          <m:d>
                            <m:dPr>
                              <m:ctrlP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ctrlPr>
                            </m:dPr>
                            <m:e>
                              <m:f>
                                <m:fPr>
                                  <m:ctrlP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ctrlPr>
                                </m:fPr>
                                <m:num>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𝑀</m:t>
                                  </m:r>
                                </m:num>
                                <m:den>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𝐸</m:t>
                                  </m:r>
                                </m:den>
                              </m:f>
                            </m:e>
                          </m:d>
                        </m:e>
                        <m:sup>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−6</m:t>
                          </m:r>
                        </m:sup>
                      </m:sSup>
                    </m:oMath>
                  </m:oMathPara>
                </a14:m>
                <a:endPar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9" name="TextBox 8">
                <a:extLst>
                  <a:ext uri="{FF2B5EF4-FFF2-40B4-BE49-F238E27FC236}">
                    <a16:creationId xmlns:a16="http://schemas.microsoft.com/office/drawing/2014/main" id="{698B0A93-A757-4B81-BEE7-57BC51D30F71}"/>
                  </a:ext>
                </a:extLst>
              </p:cNvPr>
              <p:cNvSpPr txBox="1">
                <a:spLocks noRot="1" noChangeAspect="1" noMove="1" noResize="1" noEditPoints="1" noAdjustHandles="1" noChangeArrowheads="1" noChangeShapeType="1" noTextEdit="1"/>
              </p:cNvSpPr>
              <p:nvPr/>
            </p:nvSpPr>
            <p:spPr>
              <a:xfrm>
                <a:off x="5160580" y="1609775"/>
                <a:ext cx="2171427" cy="902811"/>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0B02EB03-319D-4F8B-B53E-600E473FA107}"/>
                  </a:ext>
                </a:extLst>
              </p:cNvPr>
              <p:cNvSpPr txBox="1"/>
              <p:nvPr/>
            </p:nvSpPr>
            <p:spPr>
              <a:xfrm>
                <a:off x="2549011" y="2944764"/>
                <a:ext cx="504945" cy="430887"/>
              </a:xfrm>
              <a:prstGeom prst="rect">
                <a:avLst/>
              </a:prstGeom>
              <a:noFill/>
            </p:spPr>
            <p:txBody>
              <a:bodyPr wrap="non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GB" sz="2800" b="0" i="1" u="none" strike="noStrike" kern="1200" cap="none" spc="0" normalizeH="0" baseline="0" noProof="0" smtClean="0">
                          <a:ln>
                            <a:noFill/>
                          </a:ln>
                          <a:solidFill>
                            <a:srgbClr val="0000CC"/>
                          </a:solidFill>
                          <a:effectLst/>
                          <a:uLnTx/>
                          <a:uFillTx/>
                          <a:latin typeface="Cambria Math" panose="02040503050406030204" pitchFamily="18" charset="0"/>
                          <a:ea typeface="Cambria Math" panose="02040503050406030204" pitchFamily="18" charset="0"/>
                          <a:cs typeface="+mn-cs"/>
                        </a:rPr>
                        <m:t>⟶</m:t>
                      </m:r>
                    </m:oMath>
                  </m:oMathPara>
                </a14:m>
                <a:endParaRPr kumimoji="0" lang="en-GB" sz="1800" b="0" i="0" u="none" strike="noStrike" kern="1200" cap="none" spc="0" normalizeH="0" baseline="0" noProof="0" dirty="0">
                  <a:ln>
                    <a:noFill/>
                  </a:ln>
                  <a:solidFill>
                    <a:srgbClr val="0000CC"/>
                  </a:solidFill>
                  <a:effectLst/>
                  <a:uLnTx/>
                  <a:uFillTx/>
                  <a:latin typeface="Calibri" panose="020F0502020204030204"/>
                  <a:ea typeface="+mn-ea"/>
                  <a:cs typeface="+mn-cs"/>
                </a:endParaRPr>
              </a:p>
            </p:txBody>
          </p:sp>
        </mc:Choice>
        <mc:Fallback xmlns="">
          <p:sp>
            <p:nvSpPr>
              <p:cNvPr id="10" name="TextBox 9">
                <a:extLst>
                  <a:ext uri="{FF2B5EF4-FFF2-40B4-BE49-F238E27FC236}">
                    <a16:creationId xmlns:a16="http://schemas.microsoft.com/office/drawing/2014/main" id="{0B02EB03-319D-4F8B-B53E-600E473FA107}"/>
                  </a:ext>
                </a:extLst>
              </p:cNvPr>
              <p:cNvSpPr txBox="1">
                <a:spLocks noRot="1" noChangeAspect="1" noMove="1" noResize="1" noEditPoints="1" noAdjustHandles="1" noChangeArrowheads="1" noChangeShapeType="1" noTextEdit="1"/>
              </p:cNvSpPr>
              <p:nvPr/>
            </p:nvSpPr>
            <p:spPr>
              <a:xfrm>
                <a:off x="2549011" y="2944764"/>
                <a:ext cx="504945" cy="430887"/>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1E8D9151-C276-4DA0-9ECC-5540A0C910EB}"/>
                  </a:ext>
                </a:extLst>
              </p:cNvPr>
              <p:cNvSpPr txBox="1"/>
              <p:nvPr/>
            </p:nvSpPr>
            <p:spPr>
              <a:xfrm>
                <a:off x="3279296" y="2944764"/>
                <a:ext cx="2807563" cy="749051"/>
              </a:xfrm>
              <a:prstGeom prst="rect">
                <a:avLst/>
              </a:prstGeom>
              <a:noFill/>
            </p:spPr>
            <p:txBody>
              <a:bodyPr wrap="none" lIns="0" tIns="0" rIns="0" bIns="0" rtlCol="0">
                <a:spAutoFit/>
              </a:bodyPr>
              <a:lstStyle/>
              <a:p>
                <a:pPr lvl="0" defTabSz="457200"/>
                <a14:m>
                  <m:oMathPara xmlns:m="http://schemas.openxmlformats.org/officeDocument/2006/math">
                    <m:oMathParaPr>
                      <m:jc m:val="centerGroup"/>
                    </m:oMathParaPr>
                    <m:oMath xmlns:m="http://schemas.openxmlformats.org/officeDocument/2006/math">
                      <m:r>
                        <a:rPr kumimoji="0" lang="en-US" sz="3600" b="0" i="1" u="none" strike="noStrike" kern="1200" cap="none" spc="0" normalizeH="0" baseline="0" noProof="0" smtClean="0">
                          <a:ln>
                            <a:noFill/>
                          </a:ln>
                          <a:solidFill>
                            <a:srgbClr val="0000CC"/>
                          </a:solidFill>
                          <a:effectLst/>
                          <a:uLnTx/>
                          <a:uFillTx/>
                          <a:latin typeface="Cambria Math" panose="02040503050406030204" pitchFamily="18" charset="0"/>
                          <a:ea typeface="Cambria Math" panose="02040503050406030204" pitchFamily="18" charset="0"/>
                          <a:cs typeface="+mn-cs"/>
                        </a:rPr>
                        <m:t>𝑀</m:t>
                      </m:r>
                      <m:r>
                        <a:rPr kumimoji="0" lang="en-GB" sz="3600" b="0" i="1" u="none" strike="noStrike" kern="1200" cap="none" spc="0" normalizeH="0" baseline="0" noProof="0" smtClean="0">
                          <a:ln>
                            <a:noFill/>
                          </a:ln>
                          <a:solidFill>
                            <a:srgbClr val="0000CC"/>
                          </a:solidFill>
                          <a:effectLst/>
                          <a:uLnTx/>
                          <a:uFillTx/>
                          <a:latin typeface="Cambria Math" panose="02040503050406030204" pitchFamily="18" charset="0"/>
                          <a:ea typeface="Cambria Math" panose="02040503050406030204" pitchFamily="18" charset="0"/>
                          <a:cs typeface="+mn-cs"/>
                        </a:rPr>
                        <m:t>∝</m:t>
                      </m:r>
                      <m:sSup>
                        <m:sSupPr>
                          <m:ctrlPr>
                            <a:rPr kumimoji="0" lang="en-GB" sz="3600" b="0" i="1" u="none" strike="noStrike" kern="1200" cap="none" spc="0" normalizeH="0" baseline="0" noProof="0" smtClean="0">
                              <a:ln>
                                <a:noFill/>
                              </a:ln>
                              <a:solidFill>
                                <a:srgbClr val="0000CC"/>
                              </a:solidFill>
                              <a:effectLst/>
                              <a:uLnTx/>
                              <a:uFillTx/>
                              <a:latin typeface="Cambria Math" panose="02040503050406030204" pitchFamily="18" charset="0"/>
                              <a:ea typeface="Cambria Math" panose="02040503050406030204" pitchFamily="18" charset="0"/>
                              <a:cs typeface="+mn-cs"/>
                            </a:rPr>
                          </m:ctrlPr>
                        </m:sSupPr>
                        <m:e>
                          <m:r>
                            <a:rPr kumimoji="0" lang="en-US" sz="3600" b="0" i="1" u="none" strike="noStrike" kern="1200" cap="none" spc="0" normalizeH="0" baseline="0" noProof="0" smtClean="0">
                              <a:ln>
                                <a:noFill/>
                              </a:ln>
                              <a:solidFill>
                                <a:srgbClr val="0000CC"/>
                              </a:solidFill>
                              <a:effectLst/>
                              <a:uLnTx/>
                              <a:uFillTx/>
                              <a:latin typeface="Cambria Math" panose="02040503050406030204" pitchFamily="18" charset="0"/>
                              <a:ea typeface="Cambria Math" panose="02040503050406030204" pitchFamily="18" charset="0"/>
                              <a:cs typeface="+mn-cs"/>
                            </a:rPr>
                            <m:t>𝐸</m:t>
                          </m:r>
                        </m:e>
                        <m:sup>
                          <m:f>
                            <m:fPr>
                              <m:type m:val="lin"/>
                              <m:ctrlPr>
                                <a:rPr kumimoji="0" lang="en-GB" sz="3600" b="0" i="1" u="none" strike="noStrike" kern="1200" cap="none" spc="0" normalizeH="0" baseline="0" noProof="0" smtClean="0">
                                  <a:ln>
                                    <a:noFill/>
                                  </a:ln>
                                  <a:solidFill>
                                    <a:srgbClr val="0000CC"/>
                                  </a:solidFill>
                                  <a:effectLst/>
                                  <a:uLnTx/>
                                  <a:uFillTx/>
                                  <a:latin typeface="Cambria Math" panose="02040503050406030204" pitchFamily="18" charset="0"/>
                                  <a:ea typeface="Cambria Math" panose="02040503050406030204" pitchFamily="18" charset="0"/>
                                  <a:cs typeface="+mn-cs"/>
                                </a:rPr>
                              </m:ctrlPr>
                            </m:fPr>
                            <m:num>
                              <m:r>
                                <a:rPr kumimoji="0" lang="en-US" sz="3600" b="0" i="1" u="none" strike="noStrike" kern="1200" cap="none" spc="0" normalizeH="0" baseline="0" noProof="0" smtClean="0">
                                  <a:ln>
                                    <a:noFill/>
                                  </a:ln>
                                  <a:solidFill>
                                    <a:srgbClr val="0000CC"/>
                                  </a:solidFill>
                                  <a:effectLst/>
                                  <a:uLnTx/>
                                  <a:uFillTx/>
                                  <a:latin typeface="Cambria Math" panose="02040503050406030204" pitchFamily="18" charset="0"/>
                                  <a:ea typeface="Cambria Math" panose="02040503050406030204" pitchFamily="18" charset="0"/>
                                  <a:cs typeface="+mn-cs"/>
                                </a:rPr>
                                <m:t>2</m:t>
                              </m:r>
                            </m:num>
                            <m:den>
                              <m:r>
                                <a:rPr kumimoji="0" lang="en-US" sz="3600" b="0" i="1" u="none" strike="noStrike" kern="1200" cap="none" spc="0" normalizeH="0" baseline="0" noProof="0" smtClean="0">
                                  <a:ln>
                                    <a:noFill/>
                                  </a:ln>
                                  <a:solidFill>
                                    <a:srgbClr val="0000CC"/>
                                  </a:solidFill>
                                  <a:effectLst/>
                                  <a:uLnTx/>
                                  <a:uFillTx/>
                                  <a:latin typeface="Cambria Math" panose="02040503050406030204" pitchFamily="18" charset="0"/>
                                  <a:ea typeface="Cambria Math" panose="02040503050406030204" pitchFamily="18" charset="0"/>
                                  <a:cs typeface="+mn-cs"/>
                                </a:rPr>
                                <m:t>3</m:t>
                              </m:r>
                            </m:den>
                          </m:f>
                        </m:sup>
                      </m:sSup>
                      <m:sSubSup>
                        <m:sSubSupPr>
                          <m:ctrlPr>
                            <a:rPr lang="en-GB" sz="3600" i="1">
                              <a:solidFill>
                                <a:srgbClr val="0000CC"/>
                              </a:solidFill>
                              <a:latin typeface="Cambria Math" panose="02040503050406030204" pitchFamily="18" charset="0"/>
                              <a:ea typeface="Cambria Math" panose="02040503050406030204" pitchFamily="18" charset="0"/>
                            </a:rPr>
                          </m:ctrlPr>
                        </m:sSubSupPr>
                        <m:e>
                          <m:r>
                            <a:rPr lang="en-US" sz="3600" i="1">
                              <a:solidFill>
                                <a:srgbClr val="0000CC"/>
                              </a:solidFill>
                              <a:latin typeface="Cambria Math" panose="02040503050406030204" pitchFamily="18" charset="0"/>
                              <a:ea typeface="Cambria Math" panose="02040503050406030204" pitchFamily="18" charset="0"/>
                            </a:rPr>
                            <m:t>𝐿</m:t>
                          </m:r>
                        </m:e>
                        <m:sub>
                          <m:r>
                            <m:rPr>
                              <m:nor/>
                            </m:rPr>
                            <a:rPr lang="en-US" sz="3600">
                              <a:solidFill>
                                <a:srgbClr val="0000CC"/>
                              </a:solidFill>
                              <a:latin typeface="Cambria Math" panose="02040503050406030204" pitchFamily="18" charset="0"/>
                              <a:ea typeface="Cambria Math" panose="02040503050406030204" pitchFamily="18" charset="0"/>
                            </a:rPr>
                            <m:t>int</m:t>
                          </m:r>
                        </m:sub>
                        <m:sup>
                          <m:f>
                            <m:fPr>
                              <m:type m:val="lin"/>
                              <m:ctrlPr>
                                <a:rPr lang="en-GB" sz="3600" i="1">
                                  <a:solidFill>
                                    <a:srgbClr val="0000CC"/>
                                  </a:solidFill>
                                  <a:latin typeface="Cambria Math" panose="02040503050406030204" pitchFamily="18" charset="0"/>
                                  <a:ea typeface="Cambria Math" panose="02040503050406030204" pitchFamily="18" charset="0"/>
                                </a:rPr>
                              </m:ctrlPr>
                            </m:fPr>
                            <m:num>
                              <m:r>
                                <a:rPr lang="en-US" sz="3600" i="1">
                                  <a:solidFill>
                                    <a:srgbClr val="0000CC"/>
                                  </a:solidFill>
                                  <a:latin typeface="Cambria Math" panose="02040503050406030204" pitchFamily="18" charset="0"/>
                                  <a:ea typeface="Cambria Math" panose="02040503050406030204" pitchFamily="18" charset="0"/>
                                </a:rPr>
                                <m:t>1</m:t>
                              </m:r>
                            </m:num>
                            <m:den>
                              <m:r>
                                <a:rPr lang="en-US" sz="3600" i="1">
                                  <a:solidFill>
                                    <a:srgbClr val="0000CC"/>
                                  </a:solidFill>
                                  <a:latin typeface="Cambria Math" panose="02040503050406030204" pitchFamily="18" charset="0"/>
                                  <a:ea typeface="Cambria Math" panose="02040503050406030204" pitchFamily="18" charset="0"/>
                                </a:rPr>
                                <m:t>6</m:t>
                              </m:r>
                            </m:den>
                          </m:f>
                        </m:sup>
                      </m:sSubSup>
                    </m:oMath>
                  </m:oMathPara>
                </a14:m>
                <a:endParaRPr kumimoji="0" lang="en-GB" sz="3600" b="0" i="0" u="none" strike="noStrike" kern="1200" cap="none" spc="0" normalizeH="0" baseline="0" noProof="0" dirty="0">
                  <a:ln>
                    <a:noFill/>
                  </a:ln>
                  <a:solidFill>
                    <a:srgbClr val="0000CC"/>
                  </a:solidFill>
                  <a:effectLst/>
                  <a:uLnTx/>
                  <a:uFillTx/>
                  <a:latin typeface="Calibri" panose="020F0502020204030204"/>
                  <a:ea typeface="+mn-ea"/>
                  <a:cs typeface="+mn-cs"/>
                </a:endParaRPr>
              </a:p>
            </p:txBody>
          </p:sp>
        </mc:Choice>
        <mc:Fallback xmlns="">
          <p:sp>
            <p:nvSpPr>
              <p:cNvPr id="11" name="TextBox 10">
                <a:extLst>
                  <a:ext uri="{FF2B5EF4-FFF2-40B4-BE49-F238E27FC236}">
                    <a16:creationId xmlns:a16="http://schemas.microsoft.com/office/drawing/2014/main" id="{1E8D9151-C276-4DA0-9ECC-5540A0C910EB}"/>
                  </a:ext>
                </a:extLst>
              </p:cNvPr>
              <p:cNvSpPr txBox="1">
                <a:spLocks noRot="1" noChangeAspect="1" noMove="1" noResize="1" noEditPoints="1" noAdjustHandles="1" noChangeArrowheads="1" noChangeShapeType="1" noTextEdit="1"/>
              </p:cNvSpPr>
              <p:nvPr/>
            </p:nvSpPr>
            <p:spPr>
              <a:xfrm>
                <a:off x="3279296" y="2944764"/>
                <a:ext cx="2807563" cy="749051"/>
              </a:xfrm>
              <a:prstGeom prst="rect">
                <a:avLst/>
              </a:prstGeom>
              <a:blipFill>
                <a:blip r:embed="rId5"/>
                <a:stretch>
                  <a:fillRect/>
                </a:stretch>
              </a:blipFill>
            </p:spPr>
            <p:txBody>
              <a:bodyPr/>
              <a:lstStyle/>
              <a:p>
                <a:r>
                  <a:rPr lang="en-GB">
                    <a:noFill/>
                  </a:rPr>
                  <a:t> </a:t>
                </a:r>
              </a:p>
            </p:txBody>
          </p:sp>
        </mc:Fallback>
      </mc:AlternateContent>
      <p:sp>
        <p:nvSpPr>
          <p:cNvPr id="12" name="TextBox 11">
            <a:extLst>
              <a:ext uri="{FF2B5EF4-FFF2-40B4-BE49-F238E27FC236}">
                <a16:creationId xmlns:a16="http://schemas.microsoft.com/office/drawing/2014/main" id="{A9C98A22-2190-4136-9517-ECDD4A2A7523}"/>
              </a:ext>
            </a:extLst>
          </p:cNvPr>
          <p:cNvSpPr txBox="1"/>
          <p:nvPr/>
        </p:nvSpPr>
        <p:spPr>
          <a:xfrm>
            <a:off x="6983896" y="2967335"/>
            <a:ext cx="4262962" cy="92333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Lee</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Teng, APAC 2001</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also </a:t>
            </a:r>
            <a:r>
              <a:rPr kumimoji="0" lang="en-US" sz="1800" b="0" i="0" u="none" strike="noStrike" kern="1200" cap="none" spc="0" normalizeH="0" baseline="0" noProof="0" dirty="0" err="1">
                <a:ln>
                  <a:noFill/>
                </a:ln>
                <a:solidFill>
                  <a:prstClr val="black"/>
                </a:solidFill>
                <a:effectLst/>
                <a:uLnTx/>
                <a:uFillTx/>
                <a:latin typeface="Calibri" panose="020F0502020204030204"/>
                <a:ea typeface="+mn-ea"/>
                <a:cs typeface="+mn-cs"/>
              </a:rPr>
              <a:t>V.Shiltsev</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F.Z., RMP </a:t>
            </a: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93</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015006 (2021)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4" name="TextBox 13">
            <a:extLst>
              <a:ext uri="{FF2B5EF4-FFF2-40B4-BE49-F238E27FC236}">
                <a16:creationId xmlns:a16="http://schemas.microsoft.com/office/drawing/2014/main" id="{D792FC7E-9668-4BB8-8A15-D2C04436D097}"/>
              </a:ext>
            </a:extLst>
          </p:cNvPr>
          <p:cNvSpPr txBox="1"/>
          <p:nvPr/>
        </p:nvSpPr>
        <p:spPr>
          <a:xfrm>
            <a:off x="1171158" y="4192903"/>
            <a:ext cx="3242234"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0000CC"/>
                </a:solidFill>
                <a:effectLst/>
                <a:uLnTx/>
                <a:uFillTx/>
                <a:latin typeface="Calibri" panose="020F0502020204030204"/>
                <a:ea typeface="+mn-ea"/>
                <a:cs typeface="+mn-cs"/>
              </a:rPr>
              <a:t>proposed figure of merit</a:t>
            </a:r>
            <a:endParaRPr kumimoji="0" lang="en-GB" sz="2400" b="0" i="0" u="none" strike="noStrike" kern="1200" cap="none" spc="0" normalizeH="0" baseline="0" noProof="0" dirty="0">
              <a:ln>
                <a:noFill/>
              </a:ln>
              <a:solidFill>
                <a:srgbClr val="0000CC"/>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C824C605-2551-40F8-AD9B-E8E0FB33CA2A}"/>
                  </a:ext>
                </a:extLst>
              </p:cNvPr>
              <p:cNvSpPr txBox="1"/>
              <p:nvPr/>
            </p:nvSpPr>
            <p:spPr>
              <a:xfrm>
                <a:off x="2766566" y="4817506"/>
                <a:ext cx="5913863" cy="1308628"/>
              </a:xfrm>
              <a:prstGeom prst="rect">
                <a:avLst/>
              </a:prstGeom>
              <a:noFill/>
            </p:spPr>
            <p:txBody>
              <a:bodyPr wrap="non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GB" sz="3200" b="0" i="1" u="none" strike="noStrike" kern="1200" cap="none" spc="0" normalizeH="0" baseline="0" noProof="0" smtClean="0">
                              <a:ln>
                                <a:noFill/>
                              </a:ln>
                              <a:solidFill>
                                <a:srgbClr val="0000CC"/>
                              </a:solidFill>
                              <a:effectLst/>
                              <a:uLnTx/>
                              <a:uFillTx/>
                              <a:latin typeface="Cambria Math" panose="02040503050406030204" pitchFamily="18" charset="0"/>
                              <a:ea typeface="+mn-ea"/>
                              <a:cs typeface="+mn-cs"/>
                            </a:rPr>
                          </m:ctrlPr>
                        </m:sSubPr>
                        <m:e>
                          <m:r>
                            <m:rPr>
                              <m:nor/>
                            </m:rPr>
                            <a:rPr kumimoji="0" lang="en-US" sz="3200" b="0" i="0" u="none" strike="noStrike" kern="1200" cap="none" spc="0" normalizeH="0" baseline="0" noProof="0" smtClean="0">
                              <a:ln>
                                <a:noFill/>
                              </a:ln>
                              <a:solidFill>
                                <a:srgbClr val="0000CC"/>
                              </a:solidFill>
                              <a:effectLst/>
                              <a:uLnTx/>
                              <a:uFillTx/>
                              <a:latin typeface="Cambria Math" panose="02040503050406030204" pitchFamily="18" charset="0"/>
                              <a:ea typeface="+mn-ea"/>
                              <a:cs typeface="+mn-cs"/>
                            </a:rPr>
                            <m:t>FoM</m:t>
                          </m:r>
                        </m:e>
                        <m:sub>
                          <m:r>
                            <m:rPr>
                              <m:nor/>
                            </m:rPr>
                            <a:rPr kumimoji="0" lang="en-US" sz="3200" b="0" i="0" u="none" strike="noStrike" kern="1200" cap="none" spc="0" normalizeH="0" baseline="0" noProof="0" smtClean="0">
                              <a:ln>
                                <a:noFill/>
                              </a:ln>
                              <a:solidFill>
                                <a:srgbClr val="0000CC"/>
                              </a:solidFill>
                              <a:effectLst/>
                              <a:uLnTx/>
                              <a:uFillTx/>
                              <a:latin typeface="Cambria Math" panose="02040503050406030204" pitchFamily="18" charset="0"/>
                              <a:ea typeface="+mn-ea"/>
                              <a:cs typeface="+mn-cs"/>
                            </a:rPr>
                            <m:t>hadron</m:t>
                          </m:r>
                          <m:r>
                            <m:rPr>
                              <m:nor/>
                            </m:rPr>
                            <a:rPr kumimoji="0" lang="en-US" sz="3200" b="0" i="0" u="none" strike="noStrike" kern="1200" cap="none" spc="0" normalizeH="0" baseline="0" noProof="0" smtClean="0">
                              <a:ln>
                                <a:noFill/>
                              </a:ln>
                              <a:solidFill>
                                <a:srgbClr val="0000CC"/>
                              </a:solidFill>
                              <a:effectLst/>
                              <a:uLnTx/>
                              <a:uFillTx/>
                              <a:latin typeface="Cambria Math" panose="02040503050406030204" pitchFamily="18" charset="0"/>
                              <a:ea typeface="+mn-ea"/>
                              <a:cs typeface="+mn-cs"/>
                            </a:rPr>
                            <m:t> </m:t>
                          </m:r>
                          <m:r>
                            <m:rPr>
                              <m:nor/>
                            </m:rPr>
                            <a:rPr kumimoji="0" lang="en-US" sz="3200" b="0" i="0" u="none" strike="noStrike" kern="1200" cap="none" spc="0" normalizeH="0" baseline="0" noProof="0" smtClean="0">
                              <a:ln>
                                <a:noFill/>
                              </a:ln>
                              <a:solidFill>
                                <a:srgbClr val="0000CC"/>
                              </a:solidFill>
                              <a:effectLst/>
                              <a:uLnTx/>
                              <a:uFillTx/>
                              <a:latin typeface="Cambria Math" panose="02040503050406030204" pitchFamily="18" charset="0"/>
                              <a:ea typeface="+mn-ea"/>
                              <a:cs typeface="+mn-cs"/>
                            </a:rPr>
                            <m:t>collider</m:t>
                          </m:r>
                        </m:sub>
                      </m:sSub>
                      <m:r>
                        <a:rPr kumimoji="0" lang="en-GB" sz="3200" b="0" i="1" u="none" strike="noStrike" kern="1200" cap="none" spc="0" normalizeH="0" baseline="0" noProof="0" smtClean="0">
                          <a:ln>
                            <a:noFill/>
                          </a:ln>
                          <a:solidFill>
                            <a:srgbClr val="0000CC"/>
                          </a:solidFill>
                          <a:effectLst/>
                          <a:uLnTx/>
                          <a:uFillTx/>
                          <a:latin typeface="Cambria Math" panose="02040503050406030204" pitchFamily="18" charset="0"/>
                          <a:ea typeface="Cambria Math" panose="02040503050406030204" pitchFamily="18" charset="0"/>
                          <a:cs typeface="+mn-cs"/>
                        </a:rPr>
                        <m:t>=</m:t>
                      </m:r>
                      <m:f>
                        <m:fPr>
                          <m:ctrlPr>
                            <a:rPr kumimoji="0" lang="en-GB" sz="3200" b="0" i="1" u="none" strike="noStrike" kern="1200" cap="none" spc="0" normalizeH="0" baseline="0" noProof="0" smtClean="0">
                              <a:ln>
                                <a:noFill/>
                              </a:ln>
                              <a:solidFill>
                                <a:srgbClr val="0000CC"/>
                              </a:solidFill>
                              <a:effectLst/>
                              <a:uLnTx/>
                              <a:uFillTx/>
                              <a:latin typeface="Cambria Math" panose="02040503050406030204" pitchFamily="18" charset="0"/>
                              <a:ea typeface="Cambria Math" panose="02040503050406030204" pitchFamily="18" charset="0"/>
                              <a:cs typeface="+mn-cs"/>
                            </a:rPr>
                          </m:ctrlPr>
                        </m:fPr>
                        <m:num>
                          <m:sSup>
                            <m:sSupPr>
                              <m:ctrlPr>
                                <a:rPr kumimoji="0" lang="en-GB" sz="3200" b="0" i="1" u="none" strike="noStrike" kern="1200" cap="none" spc="0" normalizeH="0" baseline="0" noProof="0" smtClean="0">
                                  <a:ln>
                                    <a:noFill/>
                                  </a:ln>
                                  <a:solidFill>
                                    <a:srgbClr val="0000CC"/>
                                  </a:solidFill>
                                  <a:effectLst/>
                                  <a:uLnTx/>
                                  <a:uFillTx/>
                                  <a:latin typeface="Cambria Math" panose="02040503050406030204" pitchFamily="18" charset="0"/>
                                  <a:ea typeface="Cambria Math" panose="02040503050406030204" pitchFamily="18" charset="0"/>
                                  <a:cs typeface="+mn-cs"/>
                                </a:rPr>
                              </m:ctrlPr>
                            </m:sSupPr>
                            <m:e>
                              <m:r>
                                <a:rPr kumimoji="0" lang="en-US" sz="3200" b="0" i="1" u="none" strike="noStrike" kern="1200" cap="none" spc="0" normalizeH="0" baseline="0" noProof="0" smtClean="0">
                                  <a:ln>
                                    <a:noFill/>
                                  </a:ln>
                                  <a:solidFill>
                                    <a:srgbClr val="0000CC"/>
                                  </a:solidFill>
                                  <a:effectLst/>
                                  <a:uLnTx/>
                                  <a:uFillTx/>
                                  <a:latin typeface="Cambria Math" panose="02040503050406030204" pitchFamily="18" charset="0"/>
                                  <a:ea typeface="Cambria Math" panose="02040503050406030204" pitchFamily="18" charset="0"/>
                                  <a:cs typeface="+mn-cs"/>
                                </a:rPr>
                                <m:t>𝐸</m:t>
                              </m:r>
                            </m:e>
                            <m:sup>
                              <m:r>
                                <a:rPr kumimoji="0" lang="en-US" sz="3200" b="0" i="1" u="none" strike="noStrike" kern="1200" cap="none" spc="0" normalizeH="0" baseline="0" noProof="0" smtClean="0">
                                  <a:ln>
                                    <a:noFill/>
                                  </a:ln>
                                  <a:solidFill>
                                    <a:srgbClr val="0000CC"/>
                                  </a:solidFill>
                                  <a:effectLst/>
                                  <a:uLnTx/>
                                  <a:uFillTx/>
                                  <a:latin typeface="Cambria Math" panose="02040503050406030204" pitchFamily="18" charset="0"/>
                                  <a:ea typeface="Cambria Math" panose="02040503050406030204" pitchFamily="18" charset="0"/>
                                  <a:cs typeface="+mn-cs"/>
                                </a:rPr>
                                <m:t>2/3</m:t>
                              </m:r>
                            </m:sup>
                          </m:sSup>
                          <m:sSubSup>
                            <m:sSubSupPr>
                              <m:ctrlPr>
                                <a:rPr kumimoji="0" lang="en-GB" sz="3200" b="0" i="1" u="none" strike="noStrike" kern="1200" cap="none" spc="0" normalizeH="0" baseline="0" noProof="0" smtClean="0">
                                  <a:ln>
                                    <a:noFill/>
                                  </a:ln>
                                  <a:solidFill>
                                    <a:srgbClr val="0000CC"/>
                                  </a:solidFill>
                                  <a:effectLst/>
                                  <a:uLnTx/>
                                  <a:uFillTx/>
                                  <a:latin typeface="Cambria Math" panose="02040503050406030204" pitchFamily="18" charset="0"/>
                                  <a:ea typeface="Cambria Math" panose="02040503050406030204" pitchFamily="18" charset="0"/>
                                  <a:cs typeface="+mn-cs"/>
                                </a:rPr>
                              </m:ctrlPr>
                            </m:sSubSupPr>
                            <m:e>
                              <m:r>
                                <a:rPr kumimoji="0" lang="en-US" sz="3200" b="0" i="1" u="none" strike="noStrike" kern="1200" cap="none" spc="0" normalizeH="0" baseline="0" noProof="0" smtClean="0">
                                  <a:ln>
                                    <a:noFill/>
                                  </a:ln>
                                  <a:solidFill>
                                    <a:srgbClr val="0000CC"/>
                                  </a:solidFill>
                                  <a:effectLst/>
                                  <a:uLnTx/>
                                  <a:uFillTx/>
                                  <a:latin typeface="Cambria Math" panose="02040503050406030204" pitchFamily="18" charset="0"/>
                                  <a:ea typeface="Cambria Math" panose="02040503050406030204" pitchFamily="18" charset="0"/>
                                  <a:cs typeface="+mn-cs"/>
                                </a:rPr>
                                <m:t>𝐿</m:t>
                              </m:r>
                            </m:e>
                            <m:sub>
                              <m:r>
                                <m:rPr>
                                  <m:nor/>
                                </m:rPr>
                                <a:rPr kumimoji="0" lang="en-US" sz="3200" b="0" i="0" u="none" strike="noStrike" kern="1200" cap="none" spc="0" normalizeH="0" baseline="0" noProof="0" smtClean="0">
                                  <a:ln>
                                    <a:noFill/>
                                  </a:ln>
                                  <a:solidFill>
                                    <a:srgbClr val="0000CC"/>
                                  </a:solidFill>
                                  <a:effectLst/>
                                  <a:uLnTx/>
                                  <a:uFillTx/>
                                  <a:latin typeface="Cambria Math" panose="02040503050406030204" pitchFamily="18" charset="0"/>
                                  <a:ea typeface="Cambria Math" panose="02040503050406030204" pitchFamily="18" charset="0"/>
                                  <a:cs typeface="+mn-cs"/>
                                </a:rPr>
                                <m:t>int</m:t>
                              </m:r>
                            </m:sub>
                            <m:sup>
                              <m:r>
                                <a:rPr kumimoji="0" lang="en-US" sz="3200" b="0" i="1" u="none" strike="noStrike" kern="1200" cap="none" spc="0" normalizeH="0" baseline="0" noProof="0" smtClean="0">
                                  <a:ln>
                                    <a:noFill/>
                                  </a:ln>
                                  <a:solidFill>
                                    <a:srgbClr val="0000CC"/>
                                  </a:solidFill>
                                  <a:effectLst/>
                                  <a:uLnTx/>
                                  <a:uFillTx/>
                                  <a:latin typeface="Cambria Math" panose="02040503050406030204" pitchFamily="18" charset="0"/>
                                  <a:ea typeface="Cambria Math" panose="02040503050406030204" pitchFamily="18" charset="0"/>
                                  <a:cs typeface="+mn-cs"/>
                                </a:rPr>
                                <m:t>1/6</m:t>
                              </m:r>
                            </m:sup>
                          </m:sSubSup>
                        </m:num>
                        <m:den>
                          <m:nary>
                            <m:naryPr>
                              <m:limLoc m:val="undOvr"/>
                              <m:subHide m:val="on"/>
                              <m:supHide m:val="on"/>
                              <m:ctrlPr>
                                <a:rPr kumimoji="0" lang="en-GB" sz="3200" b="0" i="1" u="none" strike="noStrike" kern="1200" cap="none" spc="0" normalizeH="0" baseline="0" noProof="0" smtClean="0">
                                  <a:ln>
                                    <a:noFill/>
                                  </a:ln>
                                  <a:solidFill>
                                    <a:srgbClr val="0000CC"/>
                                  </a:solidFill>
                                  <a:effectLst/>
                                  <a:uLnTx/>
                                  <a:uFillTx/>
                                  <a:latin typeface="Cambria Math" panose="02040503050406030204" pitchFamily="18" charset="0"/>
                                  <a:ea typeface="Cambria Math" panose="02040503050406030204" pitchFamily="18" charset="0"/>
                                  <a:cs typeface="+mn-cs"/>
                                </a:rPr>
                              </m:ctrlPr>
                            </m:naryPr>
                            <m:sub/>
                            <m:sup/>
                            <m:e>
                              <m:sSub>
                                <m:sSubPr>
                                  <m:ctrlPr>
                                    <a:rPr kumimoji="0" lang="en-GB" sz="3200" b="0" i="1" u="none" strike="noStrike" kern="1200" cap="none" spc="0" normalizeH="0" baseline="0" noProof="0" smtClean="0">
                                      <a:ln>
                                        <a:noFill/>
                                      </a:ln>
                                      <a:solidFill>
                                        <a:srgbClr val="0000CC"/>
                                      </a:solidFill>
                                      <a:effectLst/>
                                      <a:uLnTx/>
                                      <a:uFillTx/>
                                      <a:latin typeface="Cambria Math" panose="02040503050406030204" pitchFamily="18" charset="0"/>
                                      <a:ea typeface="Cambria Math" panose="02040503050406030204" pitchFamily="18" charset="0"/>
                                      <a:cs typeface="+mn-cs"/>
                                    </a:rPr>
                                  </m:ctrlPr>
                                </m:sSubPr>
                                <m:e>
                                  <m:r>
                                    <a:rPr kumimoji="0" lang="en-US" sz="3200" b="0" i="1" u="none" strike="noStrike" kern="1200" cap="none" spc="0" normalizeH="0" baseline="0" noProof="0" smtClean="0">
                                      <a:ln>
                                        <a:noFill/>
                                      </a:ln>
                                      <a:solidFill>
                                        <a:srgbClr val="0000CC"/>
                                      </a:solidFill>
                                      <a:effectLst/>
                                      <a:uLnTx/>
                                      <a:uFillTx/>
                                      <a:latin typeface="Cambria Math" panose="02040503050406030204" pitchFamily="18" charset="0"/>
                                      <a:ea typeface="Cambria Math" panose="02040503050406030204" pitchFamily="18" charset="0"/>
                                      <a:cs typeface="+mn-cs"/>
                                    </a:rPr>
                                    <m:t>𝑃</m:t>
                                  </m:r>
                                </m:e>
                                <m:sub>
                                  <m:r>
                                    <m:rPr>
                                      <m:nor/>
                                    </m:rPr>
                                    <a:rPr kumimoji="0" lang="en-US" sz="3200" b="0" i="0" u="none" strike="noStrike" kern="1200" cap="none" spc="0" normalizeH="0" baseline="0" noProof="0" smtClean="0">
                                      <a:ln>
                                        <a:noFill/>
                                      </a:ln>
                                      <a:solidFill>
                                        <a:srgbClr val="0000CC"/>
                                      </a:solidFill>
                                      <a:effectLst/>
                                      <a:uLnTx/>
                                      <a:uFillTx/>
                                      <a:latin typeface="Cambria Math" panose="02040503050406030204" pitchFamily="18" charset="0"/>
                                      <a:ea typeface="Cambria Math" panose="02040503050406030204" pitchFamily="18" charset="0"/>
                                      <a:cs typeface="+mn-cs"/>
                                    </a:rPr>
                                    <m:t>wall</m:t>
                                  </m:r>
                                </m:sub>
                              </m:sSub>
                            </m:e>
                          </m:nary>
                          <m:r>
                            <a:rPr kumimoji="0" lang="en-US" sz="3200" b="0" i="1" u="none" strike="noStrike" kern="1200" cap="none" spc="0" normalizeH="0" baseline="0" noProof="0" smtClean="0">
                              <a:ln>
                                <a:noFill/>
                              </a:ln>
                              <a:solidFill>
                                <a:srgbClr val="0000CC"/>
                              </a:solidFill>
                              <a:effectLst/>
                              <a:uLnTx/>
                              <a:uFillTx/>
                              <a:latin typeface="Cambria Math" panose="02040503050406030204" pitchFamily="18" charset="0"/>
                              <a:ea typeface="Cambria Math" panose="02040503050406030204" pitchFamily="18" charset="0"/>
                              <a:cs typeface="+mn-cs"/>
                            </a:rPr>
                            <m:t>𝑑𝑡</m:t>
                          </m:r>
                        </m:den>
                      </m:f>
                    </m:oMath>
                  </m:oMathPara>
                </a14:m>
                <a:endParaRPr kumimoji="0" lang="en-GB" sz="3200" b="0" i="0" u="none" strike="noStrike" kern="1200" cap="none" spc="0" normalizeH="0" baseline="0" noProof="0" dirty="0">
                  <a:ln>
                    <a:noFill/>
                  </a:ln>
                  <a:solidFill>
                    <a:srgbClr val="0000CC"/>
                  </a:solidFill>
                  <a:effectLst/>
                  <a:uLnTx/>
                  <a:uFillTx/>
                  <a:latin typeface="Calibri" panose="020F0502020204030204"/>
                  <a:ea typeface="+mn-ea"/>
                  <a:cs typeface="+mn-cs"/>
                </a:endParaRPr>
              </a:p>
            </p:txBody>
          </p:sp>
        </mc:Choice>
        <mc:Fallback xmlns="">
          <p:sp>
            <p:nvSpPr>
              <p:cNvPr id="15" name="TextBox 14">
                <a:extLst>
                  <a:ext uri="{FF2B5EF4-FFF2-40B4-BE49-F238E27FC236}">
                    <a16:creationId xmlns:a16="http://schemas.microsoft.com/office/drawing/2014/main" id="{C824C605-2551-40F8-AD9B-E8E0FB33CA2A}"/>
                  </a:ext>
                </a:extLst>
              </p:cNvPr>
              <p:cNvSpPr txBox="1">
                <a:spLocks noRot="1" noChangeAspect="1" noMove="1" noResize="1" noEditPoints="1" noAdjustHandles="1" noChangeArrowheads="1" noChangeShapeType="1" noTextEdit="1"/>
              </p:cNvSpPr>
              <p:nvPr/>
            </p:nvSpPr>
            <p:spPr>
              <a:xfrm>
                <a:off x="2766566" y="4817506"/>
                <a:ext cx="5913863" cy="1308628"/>
              </a:xfrm>
              <a:prstGeom prst="rect">
                <a:avLst/>
              </a:prstGeom>
              <a:blipFill>
                <a:blip r:embed="rId6"/>
                <a:stretch>
                  <a:fillRect/>
                </a:stretch>
              </a:blipFill>
            </p:spPr>
            <p:txBody>
              <a:bodyPr/>
              <a:lstStyle/>
              <a:p>
                <a:r>
                  <a:rPr lang="en-GB">
                    <a:noFill/>
                  </a:rPr>
                  <a:t> </a:t>
                </a:r>
              </a:p>
            </p:txBody>
          </p:sp>
        </mc:Fallback>
      </mc:AlternateContent>
      <p:sp>
        <p:nvSpPr>
          <p:cNvPr id="2" name="TextBox 1">
            <a:extLst>
              <a:ext uri="{FF2B5EF4-FFF2-40B4-BE49-F238E27FC236}">
                <a16:creationId xmlns:a16="http://schemas.microsoft.com/office/drawing/2014/main" id="{DFA7FA60-080C-5380-EDE9-B0DF3AE93746}"/>
              </a:ext>
            </a:extLst>
          </p:cNvPr>
          <p:cNvSpPr txBox="1"/>
          <p:nvPr/>
        </p:nvSpPr>
        <p:spPr>
          <a:xfrm>
            <a:off x="-38129" y="4432"/>
            <a:ext cx="12192000" cy="830997"/>
          </a:xfrm>
          <a:prstGeom prst="rect">
            <a:avLst/>
          </a:prstGeom>
          <a:solidFill>
            <a:sysClr val="windowText" lastClr="000000"/>
          </a:solidFill>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4800" b="0" i="0" u="none" strike="noStrike" kern="0" cap="none" spc="0" normalizeH="0" baseline="0" noProof="0" dirty="0">
                <a:ln>
                  <a:noFill/>
                </a:ln>
                <a:solidFill>
                  <a:srgbClr val="FFFF00"/>
                </a:solidFill>
                <a:effectLst/>
                <a:uLnTx/>
                <a:uFillTx/>
                <a:latin typeface="Calibri"/>
                <a:ea typeface="+mn-ea"/>
                <a:cs typeface="+mn-cs"/>
              </a:rPr>
              <a:t>collider figure of merit: integrated luminosity</a:t>
            </a:r>
          </a:p>
        </p:txBody>
      </p:sp>
    </p:spTree>
    <p:extLst>
      <p:ext uri="{BB962C8B-B14F-4D97-AF65-F5344CB8AC3E}">
        <p14:creationId xmlns:p14="http://schemas.microsoft.com/office/powerpoint/2010/main" val="16264242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5" name="Rectangle 375">
            <a:extLst>
              <a:ext uri="{FF2B5EF4-FFF2-40B4-BE49-F238E27FC236}">
                <a16:creationId xmlns:a16="http://schemas.microsoft.com/office/drawing/2014/main" id="{A8A325B2-A09D-E704-DA19-60453362D4AD}"/>
              </a:ext>
            </a:extLst>
          </p:cNvPr>
          <p:cNvSpPr>
            <a:spLocks noChangeArrowheads="1"/>
          </p:cNvSpPr>
          <p:nvPr/>
        </p:nvSpPr>
        <p:spPr bwMode="auto">
          <a:xfrm>
            <a:off x="-9804254" y="598047"/>
            <a:ext cx="184731" cy="2616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1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 name="Rectangle 380">
            <a:extLst>
              <a:ext uri="{FF2B5EF4-FFF2-40B4-BE49-F238E27FC236}">
                <a16:creationId xmlns:a16="http://schemas.microsoft.com/office/drawing/2014/main" id="{AB3C8E8D-2BD5-0B97-74D5-A9DD4E152C4B}"/>
              </a:ext>
            </a:extLst>
          </p:cNvPr>
          <p:cNvSpPr>
            <a:spLocks noChangeArrowheads="1"/>
          </p:cNvSpPr>
          <p:nvPr/>
        </p:nvSpPr>
        <p:spPr bwMode="auto">
          <a:xfrm>
            <a:off x="-9804254" y="2089810"/>
            <a:ext cx="184731" cy="2308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9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7" name="Rectangle 4">
            <a:extLst>
              <a:ext uri="{FF2B5EF4-FFF2-40B4-BE49-F238E27FC236}">
                <a16:creationId xmlns:a16="http://schemas.microsoft.com/office/drawing/2014/main" id="{FFADF713-A9DC-59F1-A03E-95FE9B2289F8}"/>
              </a:ext>
            </a:extLst>
          </p:cNvPr>
          <p:cNvSpPr>
            <a:spLocks noChangeArrowheads="1"/>
          </p:cNvSpPr>
          <p:nvPr/>
        </p:nvSpPr>
        <p:spPr bwMode="auto">
          <a:xfrm>
            <a:off x="1809945" y="2386798"/>
            <a:ext cx="9119501" cy="1386215"/>
          </a:xfrm>
          <a:prstGeom prst="rect">
            <a:avLst/>
          </a:prstGeom>
          <a:noFill/>
          <a:ln w="9525">
            <a:noFill/>
            <a:miter lim="800000"/>
            <a:headEnd/>
            <a:tailEnd/>
          </a:ln>
        </p:spPr>
        <p:txBody>
          <a:bodyPr wrap="square" lIns="0" tIns="0" rIns="0" bIns="31689" anchor="ctr">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4400" b="1" dirty="0">
                <a:solidFill>
                  <a:srgbClr val="5B9BD5">
                    <a:lumMod val="20000"/>
                    <a:lumOff val="80000"/>
                  </a:srgbClr>
                </a:solidFill>
                <a:effectLst>
                  <a:outerShdw blurRad="38100" dist="38100" dir="2700000" algn="tl">
                    <a:srgbClr val="000000">
                      <a:alpha val="43137"/>
                    </a:srgbClr>
                  </a:outerShdw>
                </a:effectLst>
                <a:latin typeface="Arial Black" pitchFamily="34" charset="0"/>
              </a:rPr>
              <a:t>a</a:t>
            </a:r>
            <a:r>
              <a:rPr lang="en-GB" sz="4400" b="1" dirty="0" err="1">
                <a:solidFill>
                  <a:srgbClr val="5B9BD5">
                    <a:lumMod val="20000"/>
                    <a:lumOff val="80000"/>
                  </a:srgbClr>
                </a:solidFill>
                <a:effectLst>
                  <a:outerShdw blurRad="38100" dist="38100" dir="2700000" algn="tl">
                    <a:srgbClr val="000000">
                      <a:alpha val="43137"/>
                    </a:srgbClr>
                  </a:outerShdw>
                </a:effectLst>
                <a:latin typeface="Arial Black" pitchFamily="34" charset="0"/>
              </a:rPr>
              <a:t>nother</a:t>
            </a:r>
            <a:r>
              <a:rPr lang="en-GB" sz="4400" b="1" dirty="0">
                <a:solidFill>
                  <a:srgbClr val="5B9BD5">
                    <a:lumMod val="20000"/>
                    <a:lumOff val="80000"/>
                  </a:srgbClr>
                </a:solidFill>
                <a:effectLst>
                  <a:outerShdw blurRad="38100" dist="38100" dir="2700000" algn="tl">
                    <a:srgbClr val="000000">
                      <a:alpha val="43137"/>
                    </a:srgbClr>
                  </a:outerShdw>
                </a:effectLst>
                <a:latin typeface="Arial Black" pitchFamily="34" charset="0"/>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lang="en-GB" sz="4400" b="1" dirty="0">
                <a:solidFill>
                  <a:srgbClr val="5B9BD5">
                    <a:lumMod val="20000"/>
                    <a:lumOff val="80000"/>
                  </a:srgbClr>
                </a:solidFill>
                <a:effectLst>
                  <a:outerShdw blurRad="38100" dist="38100" dir="2700000" algn="tl">
                    <a:srgbClr val="000000">
                      <a:alpha val="43137"/>
                    </a:srgbClr>
                  </a:outerShdw>
                </a:effectLst>
                <a:latin typeface="Arial Black" pitchFamily="34" charset="0"/>
              </a:rPr>
              <a:t>collider figure of merit</a:t>
            </a:r>
            <a:endParaRPr kumimoji="0" lang="en-GB" sz="4400" b="1" i="0" u="none" strike="noStrike" kern="1200" cap="none" spc="0" normalizeH="0" baseline="0" noProof="0" dirty="0">
              <a:ln>
                <a:noFill/>
              </a:ln>
              <a:solidFill>
                <a:srgbClr val="5B9BD5">
                  <a:lumMod val="20000"/>
                  <a:lumOff val="80000"/>
                </a:srgbClr>
              </a:solidFill>
              <a:effectLst>
                <a:outerShdw blurRad="38100" dist="38100" dir="2700000" algn="tl">
                  <a:srgbClr val="000000">
                    <a:alpha val="43137"/>
                  </a:srgbClr>
                </a:outerShdw>
              </a:effectLst>
              <a:uLnTx/>
              <a:uFillTx/>
              <a:latin typeface="Arial Black" pitchFamily="34" charset="0"/>
              <a:ea typeface="+mn-ea"/>
              <a:cs typeface="+mn-cs"/>
            </a:endParaRPr>
          </a:p>
        </p:txBody>
      </p:sp>
    </p:spTree>
    <p:extLst>
      <p:ext uri="{BB962C8B-B14F-4D97-AF65-F5344CB8AC3E}">
        <p14:creationId xmlns:p14="http://schemas.microsoft.com/office/powerpoint/2010/main" val="26603423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FZfig10">
            <a:extLst>
              <a:ext uri="{FF2B5EF4-FFF2-40B4-BE49-F238E27FC236}">
                <a16:creationId xmlns:a16="http://schemas.microsoft.com/office/drawing/2014/main" id="{0309B5B8-0146-D5D7-D977-546868181BF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9509" y="1878446"/>
            <a:ext cx="4565073" cy="2358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5" name="Text Box 3">
            <a:extLst>
              <a:ext uri="{FF2B5EF4-FFF2-40B4-BE49-F238E27FC236}">
                <a16:creationId xmlns:a16="http://schemas.microsoft.com/office/drawing/2014/main" id="{DAA08DB9-243D-AEB2-31E6-EBFC15351EAA}"/>
              </a:ext>
            </a:extLst>
          </p:cNvPr>
          <p:cNvSpPr txBox="1">
            <a:spLocks noChangeArrowheads="1"/>
          </p:cNvSpPr>
          <p:nvPr/>
        </p:nvSpPr>
        <p:spPr bwMode="auto">
          <a:xfrm>
            <a:off x="341283" y="4108177"/>
            <a:ext cx="4565073"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None/>
            </a:pPr>
            <a:r>
              <a:rPr lang="en-US" altLang="en-US" dirty="0">
                <a:solidFill>
                  <a:srgbClr val="000000"/>
                </a:solidFill>
                <a:latin typeface="Times New Roman" panose="02020603050405020304" pitchFamily="18" charset="0"/>
              </a:rPr>
              <a:t>head-on beam-beam collision in the LHC</a:t>
            </a:r>
          </a:p>
        </p:txBody>
      </p:sp>
      <p:sp>
        <p:nvSpPr>
          <p:cNvPr id="2" name="TextBox 1">
            <a:extLst>
              <a:ext uri="{FF2B5EF4-FFF2-40B4-BE49-F238E27FC236}">
                <a16:creationId xmlns:a16="http://schemas.microsoft.com/office/drawing/2014/main" id="{E5AD54E9-D965-D0B0-6911-3C589C9103D8}"/>
              </a:ext>
            </a:extLst>
          </p:cNvPr>
          <p:cNvSpPr txBox="1"/>
          <p:nvPr/>
        </p:nvSpPr>
        <p:spPr>
          <a:xfrm>
            <a:off x="-38129" y="4432"/>
            <a:ext cx="12192000" cy="830997"/>
          </a:xfrm>
          <a:prstGeom prst="rect">
            <a:avLst/>
          </a:prstGeom>
          <a:solidFill>
            <a:sysClr val="windowText" lastClr="000000"/>
          </a:solidFill>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4800" b="0" i="0" u="none" strike="noStrike" kern="0" cap="none" spc="0" normalizeH="0" baseline="0" noProof="0" dirty="0">
                <a:ln>
                  <a:noFill/>
                </a:ln>
                <a:solidFill>
                  <a:srgbClr val="FFFF00"/>
                </a:solidFill>
                <a:effectLst/>
                <a:uLnTx/>
                <a:uFillTx/>
                <a:latin typeface="Calibri"/>
                <a:ea typeface="+mn-ea"/>
                <a:cs typeface="+mn-cs"/>
              </a:rPr>
              <a:t>collider figure of merit: beam-beam tune shift</a:t>
            </a:r>
          </a:p>
        </p:txBody>
      </p:sp>
      <p:pic>
        <p:nvPicPr>
          <p:cNvPr id="3" name="Picture 1">
            <a:extLst>
              <a:ext uri="{FF2B5EF4-FFF2-40B4-BE49-F238E27FC236}">
                <a16:creationId xmlns:a16="http://schemas.microsoft.com/office/drawing/2014/main" id="{4B6E1E5E-A433-7CF4-0F34-DE4451030D5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657468" y="1505945"/>
            <a:ext cx="5943600" cy="367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Box 4">
            <a:extLst>
              <a:ext uri="{FF2B5EF4-FFF2-40B4-BE49-F238E27FC236}">
                <a16:creationId xmlns:a16="http://schemas.microsoft.com/office/drawing/2014/main" id="{7D569A67-366F-AC2D-3FD9-DC426B5A4E71}"/>
              </a:ext>
            </a:extLst>
          </p:cNvPr>
          <p:cNvSpPr txBox="1">
            <a:spLocks noChangeArrowheads="1"/>
          </p:cNvSpPr>
          <p:nvPr/>
        </p:nvSpPr>
        <p:spPr bwMode="auto">
          <a:xfrm>
            <a:off x="6302533" y="929977"/>
            <a:ext cx="521969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0" fontAlgn="base" hangingPunct="0">
              <a:spcBef>
                <a:spcPct val="0"/>
              </a:spcBef>
              <a:spcAft>
                <a:spcPct val="0"/>
              </a:spcAft>
              <a:buNone/>
            </a:pPr>
            <a:r>
              <a:rPr lang="en-US" altLang="en-US" sz="2800" b="1" i="1" dirty="0">
                <a:solidFill>
                  <a:srgbClr val="000000"/>
                </a:solidFill>
              </a:rPr>
              <a:t>(nonlinear) beam-beam force </a:t>
            </a:r>
          </a:p>
        </p:txBody>
      </p:sp>
      <p:sp>
        <p:nvSpPr>
          <p:cNvPr id="5" name="Text Box 11">
            <a:extLst>
              <a:ext uri="{FF2B5EF4-FFF2-40B4-BE49-F238E27FC236}">
                <a16:creationId xmlns:a16="http://schemas.microsoft.com/office/drawing/2014/main" id="{4729A491-9E23-A31D-EE3E-9FC1E88647EF}"/>
              </a:ext>
            </a:extLst>
          </p:cNvPr>
          <p:cNvSpPr txBox="1">
            <a:spLocks noChangeArrowheads="1"/>
          </p:cNvSpPr>
          <p:nvPr/>
        </p:nvSpPr>
        <p:spPr bwMode="auto">
          <a:xfrm>
            <a:off x="3851564" y="5186146"/>
            <a:ext cx="9144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0" fontAlgn="base" hangingPunct="0">
              <a:spcBef>
                <a:spcPct val="0"/>
              </a:spcBef>
              <a:spcAft>
                <a:spcPct val="0"/>
              </a:spcAft>
              <a:buNone/>
            </a:pPr>
            <a:r>
              <a:rPr lang="en-US" altLang="en-US" sz="2400" dirty="0">
                <a:solidFill>
                  <a:srgbClr val="000000"/>
                </a:solidFill>
              </a:rPr>
              <a:t>at small amplitude similar to effect of defocusing quadrupole </a:t>
            </a:r>
          </a:p>
        </p:txBody>
      </p:sp>
      <p:graphicFrame>
        <p:nvGraphicFramePr>
          <p:cNvPr id="6" name="Object 3">
            <a:extLst>
              <a:ext uri="{FF2B5EF4-FFF2-40B4-BE49-F238E27FC236}">
                <a16:creationId xmlns:a16="http://schemas.microsoft.com/office/drawing/2014/main" id="{232A0BD8-42F9-6B3F-74DC-A2CE7EBBB300}"/>
              </a:ext>
            </a:extLst>
          </p:cNvPr>
          <p:cNvGraphicFramePr>
            <a:graphicFrameLocks noChangeAspect="1"/>
          </p:cNvGraphicFramePr>
          <p:nvPr>
            <p:extLst>
              <p:ext uri="{D42A27DB-BD31-4B8C-83A1-F6EECF244321}">
                <p14:modId xmlns:p14="http://schemas.microsoft.com/office/powerpoint/2010/main" val="1968144796"/>
              </p:ext>
            </p:extLst>
          </p:nvPr>
        </p:nvGraphicFramePr>
        <p:xfrm>
          <a:off x="5849706" y="5841682"/>
          <a:ext cx="4496051" cy="889879"/>
        </p:xfrm>
        <a:graphic>
          <a:graphicData uri="http://schemas.openxmlformats.org/presentationml/2006/ole">
            <mc:AlternateContent xmlns:mc="http://schemas.openxmlformats.org/markup-compatibility/2006">
              <mc:Choice xmlns:v="urn:schemas-microsoft-com:vml" Requires="v">
                <p:oleObj name="Equation" r:id="rId5" imgW="2311400" imgH="457200" progId="Equation.3">
                  <p:embed/>
                </p:oleObj>
              </mc:Choice>
              <mc:Fallback>
                <p:oleObj name="Equation" r:id="rId5" imgW="2311400" imgH="457200" progId="Equation.3">
                  <p:embed/>
                  <p:pic>
                    <p:nvPicPr>
                      <p:cNvPr id="307202" name="Object 3">
                        <a:extLst>
                          <a:ext uri="{FF2B5EF4-FFF2-40B4-BE49-F238E27FC236}">
                            <a16:creationId xmlns:a16="http://schemas.microsoft.com/office/drawing/2014/main" id="{326D04EB-F8CD-CE39-480D-7DECE77A9E5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49706" y="5841682"/>
                        <a:ext cx="4496051" cy="889879"/>
                      </a:xfrm>
                      <a:prstGeom prst="rect">
                        <a:avLst/>
                      </a:prstGeom>
                      <a:noFill/>
                      <a:ln>
                        <a:noFill/>
                      </a:ln>
                    </p:spPr>
                  </p:pic>
                </p:oleObj>
              </mc:Fallback>
            </mc:AlternateContent>
          </a:graphicData>
        </a:graphic>
      </p:graphicFrame>
      <p:sp>
        <p:nvSpPr>
          <p:cNvPr id="7" name="TextBox 6">
            <a:extLst>
              <a:ext uri="{FF2B5EF4-FFF2-40B4-BE49-F238E27FC236}">
                <a16:creationId xmlns:a16="http://schemas.microsoft.com/office/drawing/2014/main" id="{7096A4E4-5E0A-E16D-2A87-2390F43044A2}"/>
              </a:ext>
            </a:extLst>
          </p:cNvPr>
          <p:cNvSpPr txBox="1">
            <a:spLocks noChangeArrowheads="1"/>
          </p:cNvSpPr>
          <p:nvPr/>
        </p:nvSpPr>
        <p:spPr bwMode="auto">
          <a:xfrm>
            <a:off x="10564631" y="5648109"/>
            <a:ext cx="1627369"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0" fontAlgn="base" hangingPunct="0">
              <a:spcBef>
                <a:spcPct val="0"/>
              </a:spcBef>
              <a:spcAft>
                <a:spcPct val="0"/>
              </a:spcAft>
              <a:buNone/>
            </a:pPr>
            <a:r>
              <a:rPr lang="en-US" altLang="en-US" sz="1800" dirty="0">
                <a:solidFill>
                  <a:srgbClr val="000000"/>
                </a:solidFill>
              </a:rPr>
              <a:t>for single </a:t>
            </a:r>
          </a:p>
          <a:p>
            <a:pPr eaLnBrk="0" fontAlgn="base" hangingPunct="0">
              <a:spcBef>
                <a:spcPct val="0"/>
              </a:spcBef>
              <a:spcAft>
                <a:spcPct val="0"/>
              </a:spcAft>
              <a:buNone/>
            </a:pPr>
            <a:r>
              <a:rPr lang="en-US" altLang="en-US" sz="1800" dirty="0">
                <a:solidFill>
                  <a:srgbClr val="000000"/>
                </a:solidFill>
              </a:rPr>
              <a:t>collision</a:t>
            </a:r>
          </a:p>
          <a:p>
            <a:pPr eaLnBrk="0" fontAlgn="base" hangingPunct="0">
              <a:spcBef>
                <a:spcPct val="0"/>
              </a:spcBef>
              <a:spcAft>
                <a:spcPct val="0"/>
              </a:spcAft>
              <a:buNone/>
            </a:pPr>
            <a:r>
              <a:rPr lang="en-US" altLang="en-US" sz="1800" dirty="0">
                <a:solidFill>
                  <a:srgbClr val="000000"/>
                </a:solidFill>
              </a:rPr>
              <a:t>(nominal</a:t>
            </a:r>
          </a:p>
          <a:p>
            <a:pPr eaLnBrk="0" fontAlgn="base" hangingPunct="0">
              <a:spcBef>
                <a:spcPct val="0"/>
              </a:spcBef>
              <a:spcAft>
                <a:spcPct val="0"/>
              </a:spcAft>
              <a:buNone/>
            </a:pPr>
            <a:r>
              <a:rPr lang="en-US" altLang="en-US" sz="1800" dirty="0">
                <a:solidFill>
                  <a:srgbClr val="000000"/>
                </a:solidFill>
              </a:rPr>
              <a:t>LHC ~0.0033)</a:t>
            </a:r>
          </a:p>
        </p:txBody>
      </p:sp>
      <p:sp>
        <p:nvSpPr>
          <p:cNvPr id="8" name="TextBox 7">
            <a:extLst>
              <a:ext uri="{FF2B5EF4-FFF2-40B4-BE49-F238E27FC236}">
                <a16:creationId xmlns:a16="http://schemas.microsoft.com/office/drawing/2014/main" id="{23537E2E-C5F2-9C40-BDA0-10B0EADC2CEF}"/>
              </a:ext>
            </a:extLst>
          </p:cNvPr>
          <p:cNvSpPr txBox="1">
            <a:spLocks noChangeArrowheads="1"/>
          </p:cNvSpPr>
          <p:nvPr/>
        </p:nvSpPr>
        <p:spPr bwMode="auto">
          <a:xfrm>
            <a:off x="2791593" y="6127935"/>
            <a:ext cx="283923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0" fontAlgn="base" hangingPunct="0">
              <a:spcBef>
                <a:spcPct val="0"/>
              </a:spcBef>
              <a:spcAft>
                <a:spcPct val="0"/>
              </a:spcAft>
              <a:buNone/>
            </a:pPr>
            <a:r>
              <a:rPr lang="en-US" altLang="en-US" sz="1800" dirty="0">
                <a:solidFill>
                  <a:srgbClr val="000000"/>
                </a:solidFill>
              </a:rPr>
              <a:t>for pure head-on collision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in)">
                                      <p:cBhvr>
                                        <p:cTn id="12" dur="500"/>
                                        <p:tgtEl>
                                          <p:spTgt spid="6"/>
                                        </p:tgtEl>
                                      </p:cBhvr>
                                    </p:animEffect>
                                  </p:childTnLst>
                                </p:cTn>
                              </p:par>
                              <p:par>
                                <p:cTn id="13" presetID="4" presetClass="entr" presetSubtype="16"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box(in)">
                                      <p:cBhvr>
                                        <p:cTn id="15" dur="500"/>
                                        <p:tgtEl>
                                          <p:spTgt spid="8"/>
                                        </p:tgtEl>
                                      </p:cBhvr>
                                    </p:animEffect>
                                  </p:childTnLst>
                                </p:cTn>
                              </p:par>
                              <p:par>
                                <p:cTn id="16" presetID="4" presetClass="entr" presetSubtype="16"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box(in)">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8EB5F55-E762-68B3-3F3E-F40E56F9D030}"/>
              </a:ext>
            </a:extLst>
          </p:cNvPr>
          <p:cNvSpPr/>
          <p:nvPr/>
        </p:nvSpPr>
        <p:spPr>
          <a:xfrm>
            <a:off x="2447636" y="910146"/>
            <a:ext cx="7467600" cy="5410200"/>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endParaRPr lang="en-US">
              <a:solidFill>
                <a:srgbClr val="FFFFFF"/>
              </a:solidFill>
              <a:latin typeface="Arial"/>
            </a:endParaRPr>
          </a:p>
        </p:txBody>
      </p:sp>
      <p:sp>
        <p:nvSpPr>
          <p:cNvPr id="27651" name="TextBox 2">
            <a:extLst>
              <a:ext uri="{FF2B5EF4-FFF2-40B4-BE49-F238E27FC236}">
                <a16:creationId xmlns:a16="http://schemas.microsoft.com/office/drawing/2014/main" id="{DDA918BC-667D-DF25-7853-C7C2FDD514B5}"/>
              </a:ext>
            </a:extLst>
          </p:cNvPr>
          <p:cNvSpPr txBox="1">
            <a:spLocks noChangeArrowheads="1"/>
          </p:cNvSpPr>
          <p:nvPr/>
        </p:nvSpPr>
        <p:spPr bwMode="auto">
          <a:xfrm>
            <a:off x="9030854" y="6361869"/>
            <a:ext cx="282481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0" fontAlgn="base" hangingPunct="0">
              <a:spcBef>
                <a:spcPct val="0"/>
              </a:spcBef>
              <a:spcAft>
                <a:spcPct val="0"/>
              </a:spcAft>
              <a:buNone/>
            </a:pPr>
            <a:r>
              <a:rPr lang="en-US" altLang="en-US" sz="2400" b="1" dirty="0">
                <a:solidFill>
                  <a:srgbClr val="000000"/>
                </a:solidFill>
              </a:rPr>
              <a:t>horizontal tune </a:t>
            </a:r>
            <a:r>
              <a:rPr lang="en-US" altLang="en-US" sz="2400" b="1" i="1" dirty="0" err="1">
                <a:solidFill>
                  <a:srgbClr val="000000"/>
                </a:solidFill>
              </a:rPr>
              <a:t>Q</a:t>
            </a:r>
            <a:r>
              <a:rPr lang="en-US" altLang="en-US" sz="2400" b="1" i="1" baseline="-25000" dirty="0" err="1">
                <a:solidFill>
                  <a:srgbClr val="000000"/>
                </a:solidFill>
              </a:rPr>
              <a:t>x</a:t>
            </a:r>
            <a:endParaRPr lang="en-US" altLang="en-US" sz="2400" b="1" i="1" baseline="-25000" dirty="0">
              <a:solidFill>
                <a:srgbClr val="000000"/>
              </a:solidFill>
            </a:endParaRPr>
          </a:p>
          <a:p>
            <a:pPr eaLnBrk="0" fontAlgn="base" hangingPunct="0">
              <a:spcBef>
                <a:spcPct val="0"/>
              </a:spcBef>
              <a:spcAft>
                <a:spcPct val="0"/>
              </a:spcAft>
              <a:buNone/>
            </a:pPr>
            <a:endParaRPr lang="en-US" altLang="en-US" sz="2400" b="1" dirty="0">
              <a:solidFill>
                <a:srgbClr val="000000"/>
              </a:solidFill>
            </a:endParaRPr>
          </a:p>
        </p:txBody>
      </p:sp>
      <p:sp>
        <p:nvSpPr>
          <p:cNvPr id="27652" name="TextBox 3">
            <a:extLst>
              <a:ext uri="{FF2B5EF4-FFF2-40B4-BE49-F238E27FC236}">
                <a16:creationId xmlns:a16="http://schemas.microsoft.com/office/drawing/2014/main" id="{F4F2D223-75BE-4B61-FA08-90B19BB4BD2F}"/>
              </a:ext>
            </a:extLst>
          </p:cNvPr>
          <p:cNvSpPr txBox="1">
            <a:spLocks noChangeArrowheads="1"/>
          </p:cNvSpPr>
          <p:nvPr/>
        </p:nvSpPr>
        <p:spPr bwMode="auto">
          <a:xfrm>
            <a:off x="791134" y="927383"/>
            <a:ext cx="159597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0" fontAlgn="base" hangingPunct="0">
              <a:spcBef>
                <a:spcPct val="0"/>
              </a:spcBef>
              <a:spcAft>
                <a:spcPct val="0"/>
              </a:spcAft>
              <a:buNone/>
            </a:pPr>
            <a:r>
              <a:rPr lang="en-US" altLang="en-US" sz="2400" b="1" dirty="0">
                <a:solidFill>
                  <a:srgbClr val="000000"/>
                </a:solidFill>
              </a:rPr>
              <a:t>vertical tune </a:t>
            </a:r>
            <a:r>
              <a:rPr lang="en-US" altLang="en-US" sz="2400" b="1" i="1" dirty="0" err="1">
                <a:solidFill>
                  <a:srgbClr val="000000"/>
                </a:solidFill>
              </a:rPr>
              <a:t>Q</a:t>
            </a:r>
            <a:r>
              <a:rPr lang="en-US" altLang="en-US" sz="2400" b="1" i="1" baseline="-25000" dirty="0" err="1">
                <a:solidFill>
                  <a:srgbClr val="000000"/>
                </a:solidFill>
              </a:rPr>
              <a:t>y</a:t>
            </a:r>
            <a:endParaRPr lang="en-US" altLang="en-US" sz="2400" b="1" i="1" baseline="-25000" dirty="0">
              <a:solidFill>
                <a:srgbClr val="000000"/>
              </a:solidFill>
            </a:endParaRPr>
          </a:p>
        </p:txBody>
      </p:sp>
      <p:grpSp>
        <p:nvGrpSpPr>
          <p:cNvPr id="27653" name="Group 6">
            <a:extLst>
              <a:ext uri="{FF2B5EF4-FFF2-40B4-BE49-F238E27FC236}">
                <a16:creationId xmlns:a16="http://schemas.microsoft.com/office/drawing/2014/main" id="{ABBF0EF6-F65F-854D-DEC4-3C39679AEECB}"/>
              </a:ext>
            </a:extLst>
          </p:cNvPr>
          <p:cNvGrpSpPr>
            <a:grpSpLocks/>
          </p:cNvGrpSpPr>
          <p:nvPr/>
        </p:nvGrpSpPr>
        <p:grpSpPr bwMode="auto">
          <a:xfrm>
            <a:off x="4900324" y="-929766"/>
            <a:ext cx="3890963" cy="7137400"/>
            <a:chOff x="2283229" y="-1053568"/>
            <a:chExt cx="3890452" cy="7137519"/>
          </a:xfrm>
        </p:grpSpPr>
        <p:sp>
          <p:nvSpPr>
            <p:cNvPr id="5" name="Arc 4">
              <a:extLst>
                <a:ext uri="{FF2B5EF4-FFF2-40B4-BE49-F238E27FC236}">
                  <a16:creationId xmlns:a16="http://schemas.microsoft.com/office/drawing/2014/main" id="{7E3101C7-9C16-EC9E-8D78-A0EF124797C4}"/>
                </a:ext>
              </a:extLst>
            </p:cNvPr>
            <p:cNvSpPr/>
            <p:nvPr/>
          </p:nvSpPr>
          <p:spPr>
            <a:xfrm rot="16801521">
              <a:off x="2401932" y="2312202"/>
              <a:ext cx="4648277" cy="2895220"/>
            </a:xfrm>
            <a:prstGeom prst="arc">
              <a:avLst>
                <a:gd name="adj1" fmla="val 16200000"/>
                <a:gd name="adj2" fmla="val 68255"/>
              </a:avLst>
            </a:prstGeom>
            <a:noFill/>
            <a:ln w="34925">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eaLnBrk="0" fontAlgn="base" hangingPunct="0">
                <a:spcBef>
                  <a:spcPct val="0"/>
                </a:spcBef>
                <a:spcAft>
                  <a:spcPct val="0"/>
                </a:spcAft>
                <a:defRPr/>
              </a:pPr>
              <a:endParaRPr lang="en-US">
                <a:solidFill>
                  <a:srgbClr val="000000"/>
                </a:solidFill>
                <a:latin typeface="Arial"/>
              </a:endParaRPr>
            </a:p>
          </p:txBody>
        </p:sp>
        <p:sp>
          <p:nvSpPr>
            <p:cNvPr id="6" name="Arc 5">
              <a:extLst>
                <a:ext uri="{FF2B5EF4-FFF2-40B4-BE49-F238E27FC236}">
                  <a16:creationId xmlns:a16="http://schemas.microsoft.com/office/drawing/2014/main" id="{EA203D4C-2BBC-FAB3-5D71-E8A4E1B51536}"/>
                </a:ext>
              </a:extLst>
            </p:cNvPr>
            <p:cNvSpPr/>
            <p:nvPr/>
          </p:nvSpPr>
          <p:spPr>
            <a:xfrm rot="6402074">
              <a:off x="1406700" y="-177039"/>
              <a:ext cx="4648277" cy="2895220"/>
            </a:xfrm>
            <a:prstGeom prst="arc">
              <a:avLst>
                <a:gd name="adj1" fmla="val 15660595"/>
                <a:gd name="adj2" fmla="val 21275702"/>
              </a:avLst>
            </a:prstGeom>
            <a:ln w="34925">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eaLnBrk="0" fontAlgn="base" hangingPunct="0">
                <a:spcBef>
                  <a:spcPct val="0"/>
                </a:spcBef>
                <a:spcAft>
                  <a:spcPct val="0"/>
                </a:spcAft>
                <a:defRPr/>
              </a:pPr>
              <a:endParaRPr lang="en-US">
                <a:solidFill>
                  <a:srgbClr val="000000"/>
                </a:solidFill>
                <a:latin typeface="Arial"/>
              </a:endParaRPr>
            </a:p>
          </p:txBody>
        </p:sp>
      </p:grpSp>
      <p:sp>
        <p:nvSpPr>
          <p:cNvPr id="27654" name="TextBox 10">
            <a:extLst>
              <a:ext uri="{FF2B5EF4-FFF2-40B4-BE49-F238E27FC236}">
                <a16:creationId xmlns:a16="http://schemas.microsoft.com/office/drawing/2014/main" id="{5CCFFAA3-103B-E5C8-ADD9-7DB3A78EFF3B}"/>
              </a:ext>
            </a:extLst>
          </p:cNvPr>
          <p:cNvSpPr txBox="1">
            <a:spLocks noChangeArrowheads="1"/>
          </p:cNvSpPr>
          <p:nvPr/>
        </p:nvSpPr>
        <p:spPr bwMode="auto">
          <a:xfrm>
            <a:off x="5190836" y="3729546"/>
            <a:ext cx="37240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0" fontAlgn="base" hangingPunct="0">
              <a:spcBef>
                <a:spcPct val="0"/>
              </a:spcBef>
              <a:spcAft>
                <a:spcPct val="0"/>
              </a:spcAft>
              <a:buNone/>
            </a:pPr>
            <a:r>
              <a:rPr lang="en-US" altLang="en-US" sz="1800">
                <a:solidFill>
                  <a:srgbClr val="000000"/>
                </a:solidFill>
              </a:rPr>
              <a:t>particles at the center of the bunch</a:t>
            </a:r>
          </a:p>
        </p:txBody>
      </p:sp>
      <p:sp>
        <p:nvSpPr>
          <p:cNvPr id="27655" name="TextBox 11">
            <a:extLst>
              <a:ext uri="{FF2B5EF4-FFF2-40B4-BE49-F238E27FC236}">
                <a16:creationId xmlns:a16="http://schemas.microsoft.com/office/drawing/2014/main" id="{20FA18D8-BAE9-F109-C48B-6E274CA06FD3}"/>
              </a:ext>
            </a:extLst>
          </p:cNvPr>
          <p:cNvSpPr txBox="1">
            <a:spLocks noChangeArrowheads="1"/>
          </p:cNvSpPr>
          <p:nvPr/>
        </p:nvSpPr>
        <p:spPr bwMode="auto">
          <a:xfrm>
            <a:off x="7857837" y="986347"/>
            <a:ext cx="173637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0" fontAlgn="base" hangingPunct="0">
              <a:spcBef>
                <a:spcPct val="0"/>
              </a:spcBef>
              <a:spcAft>
                <a:spcPct val="0"/>
              </a:spcAft>
              <a:buNone/>
            </a:pPr>
            <a:r>
              <a:rPr lang="en-US" altLang="en-US" sz="1800">
                <a:solidFill>
                  <a:srgbClr val="000000"/>
                </a:solidFill>
              </a:rPr>
              <a:t>particles in the </a:t>
            </a:r>
          </a:p>
          <a:p>
            <a:pPr eaLnBrk="0" fontAlgn="base" hangingPunct="0">
              <a:spcBef>
                <a:spcPct val="0"/>
              </a:spcBef>
              <a:spcAft>
                <a:spcPct val="0"/>
              </a:spcAft>
              <a:buNone/>
            </a:pPr>
            <a:r>
              <a:rPr lang="en-US" altLang="en-US" sz="1800">
                <a:solidFill>
                  <a:srgbClr val="000000"/>
                </a:solidFill>
              </a:rPr>
              <a:t>transverse tail</a:t>
            </a:r>
          </a:p>
        </p:txBody>
      </p:sp>
      <p:cxnSp>
        <p:nvCxnSpPr>
          <p:cNvPr id="18" name="Straight Arrow Connector 17">
            <a:extLst>
              <a:ext uri="{FF2B5EF4-FFF2-40B4-BE49-F238E27FC236}">
                <a16:creationId xmlns:a16="http://schemas.microsoft.com/office/drawing/2014/main" id="{5C2EC378-E4DB-7F8D-9E46-F528F63EA01E}"/>
              </a:ext>
            </a:extLst>
          </p:cNvPr>
          <p:cNvCxnSpPr/>
          <p:nvPr/>
        </p:nvCxnSpPr>
        <p:spPr>
          <a:xfrm rot="5400000">
            <a:off x="4278024" y="2508759"/>
            <a:ext cx="2436813" cy="1588"/>
          </a:xfrm>
          <a:prstGeom prst="straightConnector1">
            <a:avLst/>
          </a:prstGeom>
          <a:ln w="34925">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7657" name="TextBox 18">
            <a:extLst>
              <a:ext uri="{FF2B5EF4-FFF2-40B4-BE49-F238E27FC236}">
                <a16:creationId xmlns:a16="http://schemas.microsoft.com/office/drawing/2014/main" id="{9DC84663-AD15-505E-A8EB-1903557271B7}"/>
              </a:ext>
            </a:extLst>
          </p:cNvPr>
          <p:cNvSpPr txBox="1">
            <a:spLocks noChangeArrowheads="1"/>
          </p:cNvSpPr>
          <p:nvPr/>
        </p:nvSpPr>
        <p:spPr bwMode="auto">
          <a:xfrm>
            <a:off x="3971636" y="1443546"/>
            <a:ext cx="1402948"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0" fontAlgn="base" hangingPunct="0">
              <a:spcBef>
                <a:spcPct val="0"/>
              </a:spcBef>
              <a:spcAft>
                <a:spcPct val="0"/>
              </a:spcAft>
              <a:buNone/>
            </a:pPr>
            <a:r>
              <a:rPr lang="en-US" altLang="en-US" sz="1800">
                <a:solidFill>
                  <a:srgbClr val="FF0000"/>
                </a:solidFill>
              </a:rPr>
              <a:t>tune spread</a:t>
            </a:r>
          </a:p>
          <a:p>
            <a:pPr eaLnBrk="0" fontAlgn="base" hangingPunct="0">
              <a:spcBef>
                <a:spcPct val="0"/>
              </a:spcBef>
              <a:spcAft>
                <a:spcPct val="0"/>
              </a:spcAft>
              <a:buNone/>
            </a:pPr>
            <a:r>
              <a:rPr lang="en-US" altLang="en-US" sz="2000" b="1">
                <a:solidFill>
                  <a:srgbClr val="FF0000"/>
                </a:solidFill>
                <a:latin typeface="Symbol" panose="05050102010706020507" pitchFamily="18" charset="2"/>
              </a:rPr>
              <a:t>D</a:t>
            </a:r>
            <a:r>
              <a:rPr lang="en-US" altLang="en-US" sz="2000" b="1" i="1">
                <a:solidFill>
                  <a:srgbClr val="FF0000"/>
                </a:solidFill>
              </a:rPr>
              <a:t>Q</a:t>
            </a:r>
            <a:r>
              <a:rPr lang="en-US" altLang="en-US" sz="2000" b="1" i="1" baseline="-25000">
                <a:solidFill>
                  <a:srgbClr val="FF0000"/>
                </a:solidFill>
              </a:rPr>
              <a:t>y</a:t>
            </a:r>
          </a:p>
        </p:txBody>
      </p:sp>
      <p:cxnSp>
        <p:nvCxnSpPr>
          <p:cNvPr id="21" name="Straight Arrow Connector 20">
            <a:extLst>
              <a:ext uri="{FF2B5EF4-FFF2-40B4-BE49-F238E27FC236}">
                <a16:creationId xmlns:a16="http://schemas.microsoft.com/office/drawing/2014/main" id="{A0B22D1D-F21B-E53A-559F-7A8F66122CC2}"/>
              </a:ext>
            </a:extLst>
          </p:cNvPr>
          <p:cNvCxnSpPr/>
          <p:nvPr/>
        </p:nvCxnSpPr>
        <p:spPr>
          <a:xfrm rot="10800000">
            <a:off x="5876636" y="4415346"/>
            <a:ext cx="2286000" cy="1588"/>
          </a:xfrm>
          <a:prstGeom prst="straightConnector1">
            <a:avLst/>
          </a:prstGeom>
          <a:ln w="34925">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7659" name="TextBox 21">
            <a:extLst>
              <a:ext uri="{FF2B5EF4-FFF2-40B4-BE49-F238E27FC236}">
                <a16:creationId xmlns:a16="http://schemas.microsoft.com/office/drawing/2014/main" id="{7D50F5C7-02CD-B455-AFEF-7F79114E0172}"/>
              </a:ext>
            </a:extLst>
          </p:cNvPr>
          <p:cNvSpPr txBox="1">
            <a:spLocks noChangeArrowheads="1"/>
          </p:cNvSpPr>
          <p:nvPr/>
        </p:nvSpPr>
        <p:spPr bwMode="auto">
          <a:xfrm>
            <a:off x="8315036" y="4415347"/>
            <a:ext cx="1309688"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0" fontAlgn="base" hangingPunct="0">
              <a:spcBef>
                <a:spcPct val="0"/>
              </a:spcBef>
              <a:spcAft>
                <a:spcPct val="0"/>
              </a:spcAft>
              <a:buNone/>
            </a:pPr>
            <a:r>
              <a:rPr lang="en-US" altLang="en-US" sz="1800">
                <a:solidFill>
                  <a:srgbClr val="FF0000"/>
                </a:solidFill>
              </a:rPr>
              <a:t>tune spread</a:t>
            </a:r>
          </a:p>
          <a:p>
            <a:pPr eaLnBrk="0" fontAlgn="base" hangingPunct="0">
              <a:spcBef>
                <a:spcPct val="0"/>
              </a:spcBef>
              <a:spcAft>
                <a:spcPct val="0"/>
              </a:spcAft>
              <a:buNone/>
            </a:pPr>
            <a:r>
              <a:rPr lang="en-US" altLang="en-US" sz="2000" b="1">
                <a:solidFill>
                  <a:srgbClr val="FF0000"/>
                </a:solidFill>
                <a:latin typeface="Symbol" panose="05050102010706020507" pitchFamily="18" charset="2"/>
              </a:rPr>
              <a:t>D</a:t>
            </a:r>
            <a:r>
              <a:rPr lang="en-US" altLang="en-US" sz="2000" b="1" i="1">
                <a:solidFill>
                  <a:srgbClr val="FF0000"/>
                </a:solidFill>
              </a:rPr>
              <a:t>Q</a:t>
            </a:r>
            <a:r>
              <a:rPr lang="en-US" altLang="en-US" sz="2000" b="1" i="1" baseline="-25000">
                <a:solidFill>
                  <a:srgbClr val="FF0000"/>
                </a:solidFill>
              </a:rPr>
              <a:t>x</a:t>
            </a:r>
          </a:p>
        </p:txBody>
      </p:sp>
      <p:cxnSp>
        <p:nvCxnSpPr>
          <p:cNvPr id="27" name="Straight Connector 26">
            <a:extLst>
              <a:ext uri="{FF2B5EF4-FFF2-40B4-BE49-F238E27FC236}">
                <a16:creationId xmlns:a16="http://schemas.microsoft.com/office/drawing/2014/main" id="{DC962D9B-C67D-7A71-0A2C-34106B2155AB}"/>
              </a:ext>
            </a:extLst>
          </p:cNvPr>
          <p:cNvCxnSpPr/>
          <p:nvPr/>
        </p:nvCxnSpPr>
        <p:spPr>
          <a:xfrm rot="16200000" flipH="1">
            <a:off x="2295236" y="1824546"/>
            <a:ext cx="5410200" cy="3733800"/>
          </a:xfrm>
          <a:prstGeom prst="line">
            <a:avLst/>
          </a:prstGeom>
          <a:ln w="3492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551627D5-BD57-9ACD-A59A-17771D2B8264}"/>
              </a:ext>
            </a:extLst>
          </p:cNvPr>
          <p:cNvCxnSpPr/>
          <p:nvPr/>
        </p:nvCxnSpPr>
        <p:spPr>
          <a:xfrm rot="5400000">
            <a:off x="5038436" y="2815146"/>
            <a:ext cx="5410200" cy="1600200"/>
          </a:xfrm>
          <a:prstGeom prst="line">
            <a:avLst/>
          </a:prstGeom>
          <a:ln w="34925">
            <a:solidFill>
              <a:srgbClr val="00B050"/>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5D07F1FE-F0A2-2D03-ADC0-0274A7DD6A87}"/>
              </a:ext>
            </a:extLst>
          </p:cNvPr>
          <p:cNvSpPr txBox="1">
            <a:spLocks noChangeArrowheads="1"/>
          </p:cNvSpPr>
          <p:nvPr/>
        </p:nvSpPr>
        <p:spPr bwMode="auto">
          <a:xfrm>
            <a:off x="2523837" y="2053146"/>
            <a:ext cx="2557463" cy="415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0" fontAlgn="base" hangingPunct="0">
              <a:spcBef>
                <a:spcPct val="0"/>
              </a:spcBef>
              <a:spcAft>
                <a:spcPct val="0"/>
              </a:spcAft>
              <a:buNone/>
            </a:pPr>
            <a:r>
              <a:rPr lang="en-US" altLang="en-US" sz="2400" b="1" dirty="0">
                <a:solidFill>
                  <a:srgbClr val="00B050"/>
                </a:solidFill>
              </a:rPr>
              <a:t>maximum</a:t>
            </a:r>
          </a:p>
          <a:p>
            <a:pPr eaLnBrk="0" fontAlgn="base" hangingPunct="0">
              <a:spcBef>
                <a:spcPct val="0"/>
              </a:spcBef>
              <a:spcAft>
                <a:spcPct val="0"/>
              </a:spcAft>
              <a:buNone/>
            </a:pPr>
            <a:r>
              <a:rPr lang="en-US" altLang="en-US" sz="2400" b="1" dirty="0">
                <a:solidFill>
                  <a:srgbClr val="00B050"/>
                </a:solidFill>
              </a:rPr>
              <a:t>acceptable</a:t>
            </a:r>
          </a:p>
          <a:p>
            <a:pPr eaLnBrk="0" fontAlgn="base" hangingPunct="0">
              <a:spcBef>
                <a:spcPct val="0"/>
              </a:spcBef>
              <a:spcAft>
                <a:spcPct val="0"/>
              </a:spcAft>
              <a:buNone/>
            </a:pPr>
            <a:r>
              <a:rPr lang="en-US" altLang="en-US" sz="2400" b="1" dirty="0">
                <a:solidFill>
                  <a:srgbClr val="00B050"/>
                </a:solidFill>
              </a:rPr>
              <a:t>tune</a:t>
            </a:r>
          </a:p>
          <a:p>
            <a:pPr eaLnBrk="0" fontAlgn="base" hangingPunct="0">
              <a:spcBef>
                <a:spcPct val="0"/>
              </a:spcBef>
              <a:spcAft>
                <a:spcPct val="0"/>
              </a:spcAft>
              <a:buNone/>
            </a:pPr>
            <a:r>
              <a:rPr lang="en-US" altLang="en-US" sz="2400" b="1" dirty="0">
                <a:solidFill>
                  <a:srgbClr val="00B050"/>
                </a:solidFill>
              </a:rPr>
              <a:t>spread</a:t>
            </a:r>
          </a:p>
          <a:p>
            <a:pPr eaLnBrk="0" fontAlgn="base" hangingPunct="0">
              <a:spcBef>
                <a:spcPct val="0"/>
              </a:spcBef>
              <a:spcAft>
                <a:spcPct val="0"/>
              </a:spcAft>
              <a:buNone/>
            </a:pPr>
            <a:r>
              <a:rPr lang="en-US" altLang="en-US" sz="2400" b="1" dirty="0">
                <a:solidFill>
                  <a:srgbClr val="00B050"/>
                </a:solidFill>
              </a:rPr>
              <a:t>is limited</a:t>
            </a:r>
          </a:p>
          <a:p>
            <a:pPr eaLnBrk="0" fontAlgn="base" hangingPunct="0">
              <a:spcBef>
                <a:spcPct val="0"/>
              </a:spcBef>
              <a:spcAft>
                <a:spcPct val="0"/>
              </a:spcAft>
              <a:buNone/>
            </a:pPr>
            <a:r>
              <a:rPr lang="en-US" altLang="en-US" sz="2400" b="1" dirty="0">
                <a:solidFill>
                  <a:srgbClr val="00B050"/>
                </a:solidFill>
              </a:rPr>
              <a:t>by resonances</a:t>
            </a:r>
          </a:p>
          <a:p>
            <a:pPr eaLnBrk="0" fontAlgn="base" hangingPunct="0">
              <a:spcBef>
                <a:spcPct val="0"/>
              </a:spcBef>
              <a:spcAft>
                <a:spcPct val="0"/>
              </a:spcAft>
              <a:buNone/>
            </a:pPr>
            <a:endParaRPr lang="en-US" altLang="en-US" sz="2400" b="1" dirty="0">
              <a:solidFill>
                <a:srgbClr val="00B050"/>
              </a:solidFill>
            </a:endParaRPr>
          </a:p>
          <a:p>
            <a:pPr eaLnBrk="0" fontAlgn="base" hangingPunct="0">
              <a:spcBef>
                <a:spcPct val="0"/>
              </a:spcBef>
              <a:spcAft>
                <a:spcPct val="0"/>
              </a:spcAft>
              <a:buNone/>
            </a:pPr>
            <a:r>
              <a:rPr lang="en-US" altLang="en-US" sz="2400" b="1" i="1" dirty="0" err="1">
                <a:solidFill>
                  <a:srgbClr val="00B050"/>
                </a:solidFill>
              </a:rPr>
              <a:t>nQ</a:t>
            </a:r>
            <a:r>
              <a:rPr lang="en-US" altLang="en-US" sz="2400" b="1" i="1" baseline="-25000" dirty="0" err="1">
                <a:solidFill>
                  <a:srgbClr val="00B050"/>
                </a:solidFill>
              </a:rPr>
              <a:t>x</a:t>
            </a:r>
            <a:r>
              <a:rPr lang="en-US" altLang="en-US" sz="2400" b="1" i="1" dirty="0" err="1">
                <a:solidFill>
                  <a:srgbClr val="00B050"/>
                </a:solidFill>
              </a:rPr>
              <a:t>+mQ</a:t>
            </a:r>
            <a:r>
              <a:rPr lang="en-US" altLang="en-US" sz="2400" b="1" i="1" baseline="-25000" dirty="0" err="1">
                <a:solidFill>
                  <a:srgbClr val="00B050"/>
                </a:solidFill>
              </a:rPr>
              <a:t>y</a:t>
            </a:r>
            <a:r>
              <a:rPr lang="en-US" altLang="en-US" sz="2400" b="1" dirty="0">
                <a:solidFill>
                  <a:srgbClr val="00B050"/>
                </a:solidFill>
              </a:rPr>
              <a:t>=</a:t>
            </a:r>
            <a:r>
              <a:rPr lang="en-US" altLang="en-US" sz="2400" b="1" i="1" dirty="0">
                <a:solidFill>
                  <a:srgbClr val="00B050"/>
                </a:solidFill>
              </a:rPr>
              <a:t>p</a:t>
            </a:r>
          </a:p>
          <a:p>
            <a:pPr eaLnBrk="0" fontAlgn="base" hangingPunct="0">
              <a:spcBef>
                <a:spcPct val="0"/>
              </a:spcBef>
              <a:spcAft>
                <a:spcPct val="0"/>
              </a:spcAft>
              <a:buNone/>
            </a:pPr>
            <a:endParaRPr lang="en-US" altLang="en-US" sz="2400" b="1" i="1" dirty="0">
              <a:solidFill>
                <a:srgbClr val="00B050"/>
              </a:solidFill>
            </a:endParaRPr>
          </a:p>
          <a:p>
            <a:pPr eaLnBrk="0" fontAlgn="base" hangingPunct="0">
              <a:spcBef>
                <a:spcPct val="0"/>
              </a:spcBef>
              <a:spcAft>
                <a:spcPct val="0"/>
              </a:spcAft>
              <a:buNone/>
            </a:pPr>
            <a:r>
              <a:rPr lang="en-US" altLang="en-US" sz="2400" b="1" i="1" dirty="0">
                <a:solidFill>
                  <a:srgbClr val="00B050"/>
                </a:solidFill>
              </a:rPr>
              <a:t>up to resonance</a:t>
            </a:r>
          </a:p>
          <a:p>
            <a:pPr eaLnBrk="0" fontAlgn="base" hangingPunct="0">
              <a:spcBef>
                <a:spcPct val="0"/>
              </a:spcBef>
              <a:spcAft>
                <a:spcPct val="0"/>
              </a:spcAft>
              <a:buNone/>
            </a:pPr>
            <a:r>
              <a:rPr lang="en-US" altLang="en-US" sz="2400" b="1" i="1" dirty="0">
                <a:solidFill>
                  <a:srgbClr val="00B050"/>
                </a:solidFill>
              </a:rPr>
              <a:t>order |n|+|m|~13</a:t>
            </a:r>
          </a:p>
        </p:txBody>
      </p:sp>
      <p:sp>
        <p:nvSpPr>
          <p:cNvPr id="32" name="TextBox 31">
            <a:extLst>
              <a:ext uri="{FF2B5EF4-FFF2-40B4-BE49-F238E27FC236}">
                <a16:creationId xmlns:a16="http://schemas.microsoft.com/office/drawing/2014/main" id="{8C689D8A-4B7D-F637-9918-3EAB1CCBC28D}"/>
              </a:ext>
            </a:extLst>
          </p:cNvPr>
          <p:cNvSpPr txBox="1">
            <a:spLocks noChangeArrowheads="1"/>
          </p:cNvSpPr>
          <p:nvPr/>
        </p:nvSpPr>
        <p:spPr bwMode="auto">
          <a:xfrm>
            <a:off x="5800436" y="2281747"/>
            <a:ext cx="21820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0" fontAlgn="base" hangingPunct="0">
              <a:spcBef>
                <a:spcPct val="0"/>
              </a:spcBef>
              <a:spcAft>
                <a:spcPct val="0"/>
              </a:spcAft>
              <a:buNone/>
            </a:pPr>
            <a:r>
              <a:rPr lang="en-US" altLang="en-US" sz="2400" b="1" i="1">
                <a:solidFill>
                  <a:srgbClr val="FF0000"/>
                </a:solidFill>
              </a:rPr>
              <a:t>tune footprint</a:t>
            </a:r>
          </a:p>
        </p:txBody>
      </p:sp>
      <p:sp>
        <p:nvSpPr>
          <p:cNvPr id="3" name="TextBox 2">
            <a:extLst>
              <a:ext uri="{FF2B5EF4-FFF2-40B4-BE49-F238E27FC236}">
                <a16:creationId xmlns:a16="http://schemas.microsoft.com/office/drawing/2014/main" id="{6E80BC14-5402-3CA8-2D77-6BAAAA052823}"/>
              </a:ext>
            </a:extLst>
          </p:cNvPr>
          <p:cNvSpPr txBox="1"/>
          <p:nvPr/>
        </p:nvSpPr>
        <p:spPr>
          <a:xfrm>
            <a:off x="-38129" y="4432"/>
            <a:ext cx="12192000" cy="830997"/>
          </a:xfrm>
          <a:prstGeom prst="rect">
            <a:avLst/>
          </a:prstGeom>
          <a:solidFill>
            <a:sysClr val="windowText" lastClr="000000"/>
          </a:solidFill>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en-US" sz="4800" kern="0" dirty="0">
                <a:solidFill>
                  <a:srgbClr val="FFFF00"/>
                </a:solidFill>
                <a:latin typeface="Calibri"/>
              </a:rPr>
              <a:t>beam-beam t</a:t>
            </a:r>
            <a:r>
              <a:rPr kumimoji="0" lang="en-US" altLang="en-US" sz="4800" b="0" i="0" u="none" strike="noStrike" kern="0" cap="none" spc="0" normalizeH="0" baseline="0" noProof="0" dirty="0" err="1">
                <a:ln>
                  <a:noFill/>
                </a:ln>
                <a:solidFill>
                  <a:srgbClr val="FFFF00"/>
                </a:solidFill>
                <a:effectLst/>
                <a:uLnTx/>
                <a:uFillTx/>
                <a:latin typeface="Calibri"/>
                <a:ea typeface="+mn-ea"/>
                <a:cs typeface="+mn-cs"/>
              </a:rPr>
              <a:t>une</a:t>
            </a:r>
            <a:r>
              <a:rPr kumimoji="0" lang="en-US" altLang="en-US" sz="4800" b="0" i="0" u="none" strike="noStrike" kern="0" cap="none" spc="0" normalizeH="0" baseline="0" noProof="0" dirty="0">
                <a:ln>
                  <a:noFill/>
                </a:ln>
                <a:solidFill>
                  <a:srgbClr val="FFFF00"/>
                </a:solidFill>
                <a:effectLst/>
                <a:uLnTx/>
                <a:uFillTx/>
                <a:latin typeface="Calibri"/>
                <a:ea typeface="+mn-ea"/>
                <a:cs typeface="+mn-cs"/>
              </a:rPr>
              <a:t> spread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box(in)">
                                      <p:cBhvr>
                                        <p:cTn id="7" dur="500"/>
                                        <p:tgtEl>
                                          <p:spTgt spid="3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box(in)">
                                      <p:cBhvr>
                                        <p:cTn id="12" dur="500"/>
                                        <p:tgtEl>
                                          <p:spTgt spid="27"/>
                                        </p:tgtEl>
                                      </p:cBhvr>
                                    </p:animEffect>
                                  </p:childTnLst>
                                </p:cTn>
                              </p:par>
                              <p:par>
                                <p:cTn id="13" presetID="4" presetClass="entr" presetSubtype="16" fill="hold" nodeType="with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box(in)">
                                      <p:cBhvr>
                                        <p:cTn id="15" dur="500"/>
                                        <p:tgtEl>
                                          <p:spTgt spid="28"/>
                                        </p:tgtEl>
                                      </p:cBhvr>
                                    </p:animEffect>
                                  </p:childTnLst>
                                </p:cTn>
                              </p:par>
                              <p:par>
                                <p:cTn id="16" presetID="4" presetClass="entr" presetSubtype="16" fill="hold" nodeType="withEffect">
                                  <p:stCondLst>
                                    <p:cond delay="0"/>
                                  </p:stCondLst>
                                  <p:childTnLst>
                                    <p:set>
                                      <p:cBhvr>
                                        <p:cTn id="17" dur="1" fill="hold">
                                          <p:stCondLst>
                                            <p:cond delay="0"/>
                                          </p:stCondLst>
                                        </p:cTn>
                                        <p:tgtEl>
                                          <p:spTgt spid="31"/>
                                        </p:tgtEl>
                                        <p:attrNameLst>
                                          <p:attrName>style.visibility</p:attrName>
                                        </p:attrNameLst>
                                      </p:cBhvr>
                                      <p:to>
                                        <p:strVal val="visible"/>
                                      </p:to>
                                    </p:set>
                                    <p:animEffect transition="in" filter="box(in)">
                                      <p:cBhvr>
                                        <p:cTn id="1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19AEBF1-D4AF-96EB-8AE8-FDBCB365D2CA}"/>
              </a:ext>
            </a:extLst>
          </p:cNvPr>
          <p:cNvSpPr/>
          <p:nvPr/>
        </p:nvSpPr>
        <p:spPr>
          <a:xfrm>
            <a:off x="2133600" y="1040337"/>
            <a:ext cx="7467600" cy="5410200"/>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endParaRPr lang="en-US">
              <a:solidFill>
                <a:srgbClr val="FFFFFF"/>
              </a:solidFill>
              <a:latin typeface="Arial"/>
            </a:endParaRPr>
          </a:p>
        </p:txBody>
      </p:sp>
      <p:sp>
        <p:nvSpPr>
          <p:cNvPr id="29699" name="TextBox 2">
            <a:extLst>
              <a:ext uri="{FF2B5EF4-FFF2-40B4-BE49-F238E27FC236}">
                <a16:creationId xmlns:a16="http://schemas.microsoft.com/office/drawing/2014/main" id="{5ED7EBDB-C3C5-D15A-B693-3B14151020D7}"/>
              </a:ext>
            </a:extLst>
          </p:cNvPr>
          <p:cNvSpPr txBox="1">
            <a:spLocks noChangeArrowheads="1"/>
          </p:cNvSpPr>
          <p:nvPr/>
        </p:nvSpPr>
        <p:spPr bwMode="auto">
          <a:xfrm>
            <a:off x="7777890" y="6427502"/>
            <a:ext cx="282481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0" fontAlgn="base" hangingPunct="0">
              <a:spcBef>
                <a:spcPct val="0"/>
              </a:spcBef>
              <a:spcAft>
                <a:spcPct val="0"/>
              </a:spcAft>
              <a:buNone/>
            </a:pPr>
            <a:r>
              <a:rPr lang="en-US" altLang="en-US" sz="2400" b="1" dirty="0">
                <a:solidFill>
                  <a:srgbClr val="000000"/>
                </a:solidFill>
              </a:rPr>
              <a:t>horizontal tune </a:t>
            </a:r>
            <a:r>
              <a:rPr lang="en-US" altLang="en-US" sz="2400" b="1" i="1" dirty="0" err="1">
                <a:solidFill>
                  <a:srgbClr val="000000"/>
                </a:solidFill>
              </a:rPr>
              <a:t>Q</a:t>
            </a:r>
            <a:r>
              <a:rPr lang="en-US" altLang="en-US" sz="2400" b="1" i="1" baseline="-25000" dirty="0" err="1">
                <a:solidFill>
                  <a:srgbClr val="000000"/>
                </a:solidFill>
              </a:rPr>
              <a:t>x</a:t>
            </a:r>
            <a:endParaRPr lang="en-US" altLang="en-US" sz="2400" b="1" i="1" baseline="-25000" dirty="0">
              <a:solidFill>
                <a:srgbClr val="000000"/>
              </a:solidFill>
            </a:endParaRPr>
          </a:p>
          <a:p>
            <a:pPr eaLnBrk="0" fontAlgn="base" hangingPunct="0">
              <a:spcBef>
                <a:spcPct val="0"/>
              </a:spcBef>
              <a:spcAft>
                <a:spcPct val="0"/>
              </a:spcAft>
              <a:buNone/>
            </a:pPr>
            <a:endParaRPr lang="en-US" altLang="en-US" sz="2400" b="1" dirty="0">
              <a:solidFill>
                <a:srgbClr val="000000"/>
              </a:solidFill>
            </a:endParaRPr>
          </a:p>
        </p:txBody>
      </p:sp>
      <p:sp>
        <p:nvSpPr>
          <p:cNvPr id="29700" name="TextBox 3">
            <a:extLst>
              <a:ext uri="{FF2B5EF4-FFF2-40B4-BE49-F238E27FC236}">
                <a16:creationId xmlns:a16="http://schemas.microsoft.com/office/drawing/2014/main" id="{770A3A75-FDB7-17AD-7E1C-3CCD4D532359}"/>
              </a:ext>
            </a:extLst>
          </p:cNvPr>
          <p:cNvSpPr txBox="1">
            <a:spLocks noChangeArrowheads="1"/>
          </p:cNvSpPr>
          <p:nvPr/>
        </p:nvSpPr>
        <p:spPr bwMode="auto">
          <a:xfrm>
            <a:off x="211982" y="1122402"/>
            <a:ext cx="154686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0" fontAlgn="base" hangingPunct="0">
              <a:spcBef>
                <a:spcPct val="0"/>
              </a:spcBef>
              <a:spcAft>
                <a:spcPct val="0"/>
              </a:spcAft>
              <a:buNone/>
            </a:pPr>
            <a:r>
              <a:rPr lang="en-US" altLang="en-US" sz="2400" b="1" dirty="0">
                <a:solidFill>
                  <a:srgbClr val="000000"/>
                </a:solidFill>
              </a:rPr>
              <a:t>vertical tune </a:t>
            </a:r>
            <a:r>
              <a:rPr lang="en-US" altLang="en-US" sz="2400" b="1" i="1" dirty="0" err="1">
                <a:solidFill>
                  <a:srgbClr val="000000"/>
                </a:solidFill>
              </a:rPr>
              <a:t>Q</a:t>
            </a:r>
            <a:r>
              <a:rPr lang="en-US" altLang="en-US" sz="2400" b="1" i="1" baseline="-25000" dirty="0" err="1">
                <a:solidFill>
                  <a:srgbClr val="000000"/>
                </a:solidFill>
              </a:rPr>
              <a:t>y</a:t>
            </a:r>
            <a:endParaRPr lang="en-US" altLang="en-US" sz="2400" b="1" i="1" baseline="-25000" dirty="0">
              <a:solidFill>
                <a:srgbClr val="000000"/>
              </a:solidFill>
            </a:endParaRPr>
          </a:p>
        </p:txBody>
      </p:sp>
      <p:grpSp>
        <p:nvGrpSpPr>
          <p:cNvPr id="29701" name="Group 6">
            <a:extLst>
              <a:ext uri="{FF2B5EF4-FFF2-40B4-BE49-F238E27FC236}">
                <a16:creationId xmlns:a16="http://schemas.microsoft.com/office/drawing/2014/main" id="{A5B11427-944E-ABC7-9E3E-8268B8EF26B2}"/>
              </a:ext>
            </a:extLst>
          </p:cNvPr>
          <p:cNvGrpSpPr>
            <a:grpSpLocks/>
          </p:cNvGrpSpPr>
          <p:nvPr/>
        </p:nvGrpSpPr>
        <p:grpSpPr bwMode="auto">
          <a:xfrm>
            <a:off x="4953001" y="-1066800"/>
            <a:ext cx="3890963" cy="7137400"/>
            <a:chOff x="2283229" y="-1053568"/>
            <a:chExt cx="3890452" cy="7137519"/>
          </a:xfrm>
        </p:grpSpPr>
        <p:sp>
          <p:nvSpPr>
            <p:cNvPr id="5" name="Arc 4">
              <a:extLst>
                <a:ext uri="{FF2B5EF4-FFF2-40B4-BE49-F238E27FC236}">
                  <a16:creationId xmlns:a16="http://schemas.microsoft.com/office/drawing/2014/main" id="{1EA03BFB-5FAE-7BDB-EAC3-DD166286459A}"/>
                </a:ext>
              </a:extLst>
            </p:cNvPr>
            <p:cNvSpPr/>
            <p:nvPr/>
          </p:nvSpPr>
          <p:spPr>
            <a:xfrm rot="16801521">
              <a:off x="2401932" y="2312202"/>
              <a:ext cx="4648277" cy="2895220"/>
            </a:xfrm>
            <a:prstGeom prst="arc">
              <a:avLst>
                <a:gd name="adj1" fmla="val 16200000"/>
                <a:gd name="adj2" fmla="val 68255"/>
              </a:avLst>
            </a:prstGeom>
            <a:noFill/>
            <a:ln w="34925">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eaLnBrk="0" fontAlgn="base" hangingPunct="0">
                <a:spcBef>
                  <a:spcPct val="0"/>
                </a:spcBef>
                <a:spcAft>
                  <a:spcPct val="0"/>
                </a:spcAft>
                <a:defRPr/>
              </a:pPr>
              <a:endParaRPr lang="en-US">
                <a:solidFill>
                  <a:srgbClr val="000000"/>
                </a:solidFill>
                <a:latin typeface="Arial"/>
              </a:endParaRPr>
            </a:p>
          </p:txBody>
        </p:sp>
        <p:sp>
          <p:nvSpPr>
            <p:cNvPr id="6" name="Arc 5">
              <a:extLst>
                <a:ext uri="{FF2B5EF4-FFF2-40B4-BE49-F238E27FC236}">
                  <a16:creationId xmlns:a16="http://schemas.microsoft.com/office/drawing/2014/main" id="{B3D5BE7A-8D28-2B26-B3D5-F89CA110B017}"/>
                </a:ext>
              </a:extLst>
            </p:cNvPr>
            <p:cNvSpPr/>
            <p:nvPr/>
          </p:nvSpPr>
          <p:spPr>
            <a:xfrm rot="6402074">
              <a:off x="1406700" y="-177039"/>
              <a:ext cx="4648277" cy="2895220"/>
            </a:xfrm>
            <a:prstGeom prst="arc">
              <a:avLst>
                <a:gd name="adj1" fmla="val 15660595"/>
                <a:gd name="adj2" fmla="val 21275702"/>
              </a:avLst>
            </a:prstGeom>
            <a:ln w="34925">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eaLnBrk="0" fontAlgn="base" hangingPunct="0">
                <a:spcBef>
                  <a:spcPct val="0"/>
                </a:spcBef>
                <a:spcAft>
                  <a:spcPct val="0"/>
                </a:spcAft>
                <a:defRPr/>
              </a:pPr>
              <a:endParaRPr lang="en-US">
                <a:solidFill>
                  <a:srgbClr val="000000"/>
                </a:solidFill>
                <a:latin typeface="Arial"/>
              </a:endParaRPr>
            </a:p>
          </p:txBody>
        </p:sp>
      </p:grpSp>
      <p:grpSp>
        <p:nvGrpSpPr>
          <p:cNvPr id="29702" name="Group 7">
            <a:extLst>
              <a:ext uri="{FF2B5EF4-FFF2-40B4-BE49-F238E27FC236}">
                <a16:creationId xmlns:a16="http://schemas.microsoft.com/office/drawing/2014/main" id="{DEC4C0EB-2A18-B971-F4D1-FAE1F5088381}"/>
              </a:ext>
            </a:extLst>
          </p:cNvPr>
          <p:cNvGrpSpPr>
            <a:grpSpLocks noChangeAspect="1"/>
          </p:cNvGrpSpPr>
          <p:nvPr/>
        </p:nvGrpSpPr>
        <p:grpSpPr bwMode="auto">
          <a:xfrm>
            <a:off x="2057400" y="-3657600"/>
            <a:ext cx="7780338" cy="14274800"/>
            <a:chOff x="2283229" y="-1053568"/>
            <a:chExt cx="3890452" cy="7137519"/>
          </a:xfrm>
        </p:grpSpPr>
        <p:sp>
          <p:nvSpPr>
            <p:cNvPr id="9" name="Arc 8">
              <a:extLst>
                <a:ext uri="{FF2B5EF4-FFF2-40B4-BE49-F238E27FC236}">
                  <a16:creationId xmlns:a16="http://schemas.microsoft.com/office/drawing/2014/main" id="{455E53CA-31E5-424E-48BF-64FD05754455}"/>
                </a:ext>
              </a:extLst>
            </p:cNvPr>
            <p:cNvSpPr/>
            <p:nvPr/>
          </p:nvSpPr>
          <p:spPr>
            <a:xfrm rot="16801521">
              <a:off x="2401637" y="2311907"/>
              <a:ext cx="4648277" cy="2895811"/>
            </a:xfrm>
            <a:prstGeom prst="arc">
              <a:avLst>
                <a:gd name="adj1" fmla="val 16200000"/>
                <a:gd name="adj2" fmla="val 68255"/>
              </a:avLst>
            </a:prstGeom>
            <a:noFill/>
            <a:ln w="34925">
              <a:solidFill>
                <a:srgbClr val="0000FF"/>
              </a:solidFill>
            </a:ln>
          </p:spPr>
          <p:style>
            <a:lnRef idx="1">
              <a:schemeClr val="accent1"/>
            </a:lnRef>
            <a:fillRef idx="0">
              <a:schemeClr val="accent1"/>
            </a:fillRef>
            <a:effectRef idx="0">
              <a:schemeClr val="accent1"/>
            </a:effectRef>
            <a:fontRef idx="minor">
              <a:schemeClr val="tx1"/>
            </a:fontRef>
          </p:style>
          <p:txBody>
            <a:bodyPr anchor="ctr"/>
            <a:lstStyle/>
            <a:p>
              <a:pPr algn="ctr" eaLnBrk="0" fontAlgn="base" hangingPunct="0">
                <a:spcBef>
                  <a:spcPct val="0"/>
                </a:spcBef>
                <a:spcAft>
                  <a:spcPct val="0"/>
                </a:spcAft>
                <a:defRPr/>
              </a:pPr>
              <a:endParaRPr lang="en-US">
                <a:solidFill>
                  <a:srgbClr val="000000"/>
                </a:solidFill>
                <a:latin typeface="Arial"/>
              </a:endParaRPr>
            </a:p>
          </p:txBody>
        </p:sp>
        <p:sp>
          <p:nvSpPr>
            <p:cNvPr id="10" name="Arc 9">
              <a:extLst>
                <a:ext uri="{FF2B5EF4-FFF2-40B4-BE49-F238E27FC236}">
                  <a16:creationId xmlns:a16="http://schemas.microsoft.com/office/drawing/2014/main" id="{298F293F-07A3-8A24-7E23-0529AFCAFEC2}"/>
                </a:ext>
              </a:extLst>
            </p:cNvPr>
            <p:cNvSpPr/>
            <p:nvPr/>
          </p:nvSpPr>
          <p:spPr>
            <a:xfrm rot="6402074">
              <a:off x="1406996" y="-177335"/>
              <a:ext cx="4648277" cy="2895811"/>
            </a:xfrm>
            <a:prstGeom prst="arc">
              <a:avLst>
                <a:gd name="adj1" fmla="val 15660595"/>
                <a:gd name="adj2" fmla="val 21275702"/>
              </a:avLst>
            </a:prstGeom>
            <a:ln w="34925">
              <a:solidFill>
                <a:srgbClr val="0000FF"/>
              </a:solidFill>
            </a:ln>
          </p:spPr>
          <p:style>
            <a:lnRef idx="1">
              <a:schemeClr val="accent1"/>
            </a:lnRef>
            <a:fillRef idx="0">
              <a:schemeClr val="accent1"/>
            </a:fillRef>
            <a:effectRef idx="0">
              <a:schemeClr val="accent1"/>
            </a:effectRef>
            <a:fontRef idx="minor">
              <a:schemeClr val="tx1"/>
            </a:fontRef>
          </p:style>
          <p:txBody>
            <a:bodyPr anchor="ctr"/>
            <a:lstStyle/>
            <a:p>
              <a:pPr algn="ctr" eaLnBrk="0" fontAlgn="base" hangingPunct="0">
                <a:spcBef>
                  <a:spcPct val="0"/>
                </a:spcBef>
                <a:spcAft>
                  <a:spcPct val="0"/>
                </a:spcAft>
                <a:defRPr/>
              </a:pPr>
              <a:endParaRPr lang="en-US">
                <a:solidFill>
                  <a:srgbClr val="000000"/>
                </a:solidFill>
                <a:latin typeface="Arial"/>
              </a:endParaRPr>
            </a:p>
          </p:txBody>
        </p:sp>
      </p:grpSp>
      <p:sp>
        <p:nvSpPr>
          <p:cNvPr id="29703" name="TextBox 10">
            <a:extLst>
              <a:ext uri="{FF2B5EF4-FFF2-40B4-BE49-F238E27FC236}">
                <a16:creationId xmlns:a16="http://schemas.microsoft.com/office/drawing/2014/main" id="{B7B7FAA3-CADF-F24F-DE02-24494DCBA065}"/>
              </a:ext>
            </a:extLst>
          </p:cNvPr>
          <p:cNvSpPr txBox="1">
            <a:spLocks noChangeArrowheads="1"/>
          </p:cNvSpPr>
          <p:nvPr/>
        </p:nvSpPr>
        <p:spPr bwMode="auto">
          <a:xfrm>
            <a:off x="4876800" y="3859737"/>
            <a:ext cx="37240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0" fontAlgn="base" hangingPunct="0">
              <a:spcBef>
                <a:spcPct val="0"/>
              </a:spcBef>
              <a:spcAft>
                <a:spcPct val="0"/>
              </a:spcAft>
              <a:buNone/>
            </a:pPr>
            <a:r>
              <a:rPr lang="en-US" altLang="en-US" sz="1800">
                <a:solidFill>
                  <a:srgbClr val="000000"/>
                </a:solidFill>
              </a:rPr>
              <a:t>particles at the center of the bunch</a:t>
            </a:r>
          </a:p>
        </p:txBody>
      </p:sp>
      <p:sp>
        <p:nvSpPr>
          <p:cNvPr id="29704" name="TextBox 11">
            <a:extLst>
              <a:ext uri="{FF2B5EF4-FFF2-40B4-BE49-F238E27FC236}">
                <a16:creationId xmlns:a16="http://schemas.microsoft.com/office/drawing/2014/main" id="{0A6A3B93-312E-260B-AB63-C2F96D7D4E15}"/>
              </a:ext>
            </a:extLst>
          </p:cNvPr>
          <p:cNvSpPr txBox="1">
            <a:spLocks noChangeArrowheads="1"/>
          </p:cNvSpPr>
          <p:nvPr/>
        </p:nvSpPr>
        <p:spPr bwMode="auto">
          <a:xfrm>
            <a:off x="7543801" y="1116538"/>
            <a:ext cx="173637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0" fontAlgn="base" hangingPunct="0">
              <a:spcBef>
                <a:spcPct val="0"/>
              </a:spcBef>
              <a:spcAft>
                <a:spcPct val="0"/>
              </a:spcAft>
              <a:buNone/>
            </a:pPr>
            <a:r>
              <a:rPr lang="en-US" altLang="en-US" sz="1800">
                <a:solidFill>
                  <a:srgbClr val="000000"/>
                </a:solidFill>
              </a:rPr>
              <a:t>particles in the </a:t>
            </a:r>
          </a:p>
          <a:p>
            <a:pPr eaLnBrk="0" fontAlgn="base" hangingPunct="0">
              <a:spcBef>
                <a:spcPct val="0"/>
              </a:spcBef>
              <a:spcAft>
                <a:spcPct val="0"/>
              </a:spcAft>
              <a:buNone/>
            </a:pPr>
            <a:r>
              <a:rPr lang="en-US" altLang="en-US" sz="1800">
                <a:solidFill>
                  <a:srgbClr val="000000"/>
                </a:solidFill>
              </a:rPr>
              <a:t>transverse tail</a:t>
            </a:r>
          </a:p>
        </p:txBody>
      </p:sp>
      <p:sp>
        <p:nvSpPr>
          <p:cNvPr id="29705" name="TextBox 12">
            <a:extLst>
              <a:ext uri="{FF2B5EF4-FFF2-40B4-BE49-F238E27FC236}">
                <a16:creationId xmlns:a16="http://schemas.microsoft.com/office/drawing/2014/main" id="{E8218CA8-AECC-C18F-5A44-1F9D2893C289}"/>
              </a:ext>
            </a:extLst>
          </p:cNvPr>
          <p:cNvSpPr txBox="1">
            <a:spLocks noChangeArrowheads="1"/>
          </p:cNvSpPr>
          <p:nvPr/>
        </p:nvSpPr>
        <p:spPr bwMode="auto">
          <a:xfrm>
            <a:off x="7239000" y="2564338"/>
            <a:ext cx="25394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0" fontAlgn="base" hangingPunct="0">
              <a:spcBef>
                <a:spcPct val="0"/>
              </a:spcBef>
              <a:spcAft>
                <a:spcPct val="0"/>
              </a:spcAft>
              <a:buNone/>
            </a:pPr>
            <a:r>
              <a:rPr lang="en-US" altLang="en-US" sz="2400" b="1">
                <a:solidFill>
                  <a:srgbClr val="FF0000"/>
                </a:solidFill>
              </a:rPr>
              <a:t>1 collision / turn</a:t>
            </a:r>
          </a:p>
        </p:txBody>
      </p:sp>
      <p:sp>
        <p:nvSpPr>
          <p:cNvPr id="29706" name="TextBox 13">
            <a:extLst>
              <a:ext uri="{FF2B5EF4-FFF2-40B4-BE49-F238E27FC236}">
                <a16:creationId xmlns:a16="http://schemas.microsoft.com/office/drawing/2014/main" id="{2180E0E1-1735-FDD0-BBC6-B83176603F14}"/>
              </a:ext>
            </a:extLst>
          </p:cNvPr>
          <p:cNvSpPr txBox="1">
            <a:spLocks noChangeArrowheads="1"/>
          </p:cNvSpPr>
          <p:nvPr/>
        </p:nvSpPr>
        <p:spPr bwMode="auto">
          <a:xfrm>
            <a:off x="5029201" y="5536138"/>
            <a:ext cx="271099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0" fontAlgn="base" hangingPunct="0">
              <a:spcBef>
                <a:spcPct val="0"/>
              </a:spcBef>
              <a:spcAft>
                <a:spcPct val="0"/>
              </a:spcAft>
              <a:buNone/>
            </a:pPr>
            <a:r>
              <a:rPr lang="en-US" altLang="en-US" sz="2400" b="1">
                <a:solidFill>
                  <a:srgbClr val="0000FF"/>
                </a:solidFill>
              </a:rPr>
              <a:t>2 collisions / turn</a:t>
            </a:r>
          </a:p>
        </p:txBody>
      </p:sp>
      <p:cxnSp>
        <p:nvCxnSpPr>
          <p:cNvPr id="16" name="Straight Arrow Connector 15">
            <a:extLst>
              <a:ext uri="{FF2B5EF4-FFF2-40B4-BE49-F238E27FC236}">
                <a16:creationId xmlns:a16="http://schemas.microsoft.com/office/drawing/2014/main" id="{015E510D-778F-832E-E693-93469D673BFA}"/>
              </a:ext>
            </a:extLst>
          </p:cNvPr>
          <p:cNvCxnSpPr/>
          <p:nvPr/>
        </p:nvCxnSpPr>
        <p:spPr>
          <a:xfrm rot="5400000">
            <a:off x="838201" y="3707338"/>
            <a:ext cx="4419600" cy="3175"/>
          </a:xfrm>
          <a:prstGeom prst="straightConnector1">
            <a:avLst/>
          </a:prstGeom>
          <a:ln w="34925">
            <a:solidFill>
              <a:srgbClr val="0000FF"/>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9708" name="TextBox 16">
            <a:extLst>
              <a:ext uri="{FF2B5EF4-FFF2-40B4-BE49-F238E27FC236}">
                <a16:creationId xmlns:a16="http://schemas.microsoft.com/office/drawing/2014/main" id="{3D0EAD2C-3C15-88FA-EDD7-DBC81B149CD5}"/>
              </a:ext>
            </a:extLst>
          </p:cNvPr>
          <p:cNvSpPr txBox="1">
            <a:spLocks noChangeArrowheads="1"/>
          </p:cNvSpPr>
          <p:nvPr/>
        </p:nvSpPr>
        <p:spPr bwMode="auto">
          <a:xfrm>
            <a:off x="3200400" y="1573737"/>
            <a:ext cx="1402948"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0" fontAlgn="base" hangingPunct="0">
              <a:spcBef>
                <a:spcPct val="0"/>
              </a:spcBef>
              <a:spcAft>
                <a:spcPct val="0"/>
              </a:spcAft>
              <a:buNone/>
            </a:pPr>
            <a:r>
              <a:rPr lang="en-US" altLang="en-US" sz="1800">
                <a:solidFill>
                  <a:srgbClr val="0000FF"/>
                </a:solidFill>
              </a:rPr>
              <a:t>tune spread</a:t>
            </a:r>
          </a:p>
          <a:p>
            <a:pPr eaLnBrk="0" fontAlgn="base" hangingPunct="0">
              <a:spcBef>
                <a:spcPct val="0"/>
              </a:spcBef>
              <a:spcAft>
                <a:spcPct val="0"/>
              </a:spcAft>
              <a:buNone/>
            </a:pPr>
            <a:r>
              <a:rPr lang="en-US" altLang="en-US" sz="2000" b="1">
                <a:solidFill>
                  <a:srgbClr val="0000FF"/>
                </a:solidFill>
                <a:latin typeface="Symbol" panose="05050102010706020507" pitchFamily="18" charset="2"/>
              </a:rPr>
              <a:t>D</a:t>
            </a:r>
            <a:r>
              <a:rPr lang="en-US" altLang="en-US" sz="2000" b="1" i="1">
                <a:solidFill>
                  <a:srgbClr val="0000FF"/>
                </a:solidFill>
              </a:rPr>
              <a:t>Q</a:t>
            </a:r>
            <a:r>
              <a:rPr lang="en-US" altLang="en-US" sz="2000" b="1" i="1" baseline="-25000">
                <a:solidFill>
                  <a:srgbClr val="0000FF"/>
                </a:solidFill>
              </a:rPr>
              <a:t>y</a:t>
            </a:r>
          </a:p>
        </p:txBody>
      </p:sp>
      <p:sp>
        <p:nvSpPr>
          <p:cNvPr id="3" name="TextBox 2">
            <a:extLst>
              <a:ext uri="{FF2B5EF4-FFF2-40B4-BE49-F238E27FC236}">
                <a16:creationId xmlns:a16="http://schemas.microsoft.com/office/drawing/2014/main" id="{05BEF79E-F3AE-E665-9F4F-C731564D345D}"/>
              </a:ext>
            </a:extLst>
          </p:cNvPr>
          <p:cNvSpPr txBox="1"/>
          <p:nvPr/>
        </p:nvSpPr>
        <p:spPr>
          <a:xfrm>
            <a:off x="-38129" y="4432"/>
            <a:ext cx="12192000" cy="830997"/>
          </a:xfrm>
          <a:prstGeom prst="rect">
            <a:avLst/>
          </a:prstGeom>
          <a:solidFill>
            <a:sysClr val="windowText" lastClr="000000"/>
          </a:solidFill>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en-US" sz="4800" kern="0" dirty="0">
                <a:solidFill>
                  <a:srgbClr val="FFFF00"/>
                </a:solidFill>
                <a:latin typeface="Calibri"/>
              </a:rPr>
              <a:t>multiple interaction points</a:t>
            </a:r>
            <a:endParaRPr kumimoji="0" lang="en-US" altLang="en-US" sz="4800" b="0" i="0" u="none" strike="noStrike" kern="0" cap="none" spc="0" normalizeH="0" baseline="0" noProof="0" dirty="0">
              <a:ln>
                <a:noFill/>
              </a:ln>
              <a:solidFill>
                <a:srgbClr val="FFFF00"/>
              </a:solidFill>
              <a:effectLst/>
              <a:uLnTx/>
              <a:uFillTx/>
              <a:latin typeface="Calibri"/>
              <a:ea typeface="+mn-ea"/>
              <a:cs typeface="+mn-cs"/>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1">
            <a:extLst>
              <a:ext uri="{FF2B5EF4-FFF2-40B4-BE49-F238E27FC236}">
                <a16:creationId xmlns:a16="http://schemas.microsoft.com/office/drawing/2014/main" id="{CBAAEAB4-48A9-BAB3-607B-2C963D8D451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1524000"/>
            <a:ext cx="852805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7" name="TextBox 2">
            <a:extLst>
              <a:ext uri="{FF2B5EF4-FFF2-40B4-BE49-F238E27FC236}">
                <a16:creationId xmlns:a16="http://schemas.microsoft.com/office/drawing/2014/main" id="{645358FC-E965-44E9-216C-ABEDF8AA2243}"/>
              </a:ext>
            </a:extLst>
          </p:cNvPr>
          <p:cNvSpPr txBox="1">
            <a:spLocks noChangeArrowheads="1"/>
          </p:cNvSpPr>
          <p:nvPr/>
        </p:nvSpPr>
        <p:spPr bwMode="auto">
          <a:xfrm>
            <a:off x="1905000" y="5334000"/>
            <a:ext cx="837565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0" fontAlgn="base" hangingPunct="0">
              <a:spcBef>
                <a:spcPct val="0"/>
              </a:spcBef>
              <a:spcAft>
                <a:spcPct val="0"/>
              </a:spcAft>
              <a:buNone/>
            </a:pPr>
            <a:r>
              <a:rPr lang="en-GB" altLang="en-US" sz="2000">
                <a:solidFill>
                  <a:srgbClr val="000000"/>
                </a:solidFill>
              </a:rPr>
              <a:t>luminosity and vertical tune-shift parameter versus beam current for various electron-positron colliders; the tune shift saturates at some current value, above which the luminosity grows linearly</a:t>
            </a:r>
          </a:p>
        </p:txBody>
      </p:sp>
      <p:sp>
        <p:nvSpPr>
          <p:cNvPr id="31748" name="TextBox 3">
            <a:extLst>
              <a:ext uri="{FF2B5EF4-FFF2-40B4-BE49-F238E27FC236}">
                <a16:creationId xmlns:a16="http://schemas.microsoft.com/office/drawing/2014/main" id="{DE7CBA1B-7703-B395-56D0-E14EBBD7B78A}"/>
              </a:ext>
            </a:extLst>
          </p:cNvPr>
          <p:cNvSpPr txBox="1">
            <a:spLocks noChangeArrowheads="1"/>
          </p:cNvSpPr>
          <p:nvPr/>
        </p:nvSpPr>
        <p:spPr bwMode="auto">
          <a:xfrm>
            <a:off x="8229601" y="1219200"/>
            <a:ext cx="12874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0" fontAlgn="base" hangingPunct="0">
              <a:spcBef>
                <a:spcPct val="0"/>
              </a:spcBef>
              <a:spcAft>
                <a:spcPct val="0"/>
              </a:spcAft>
              <a:buNone/>
            </a:pPr>
            <a:r>
              <a:rPr lang="en-GB" altLang="en-US" sz="1800">
                <a:solidFill>
                  <a:srgbClr val="000000"/>
                </a:solidFill>
              </a:rPr>
              <a:t>J. Seeman</a:t>
            </a:r>
          </a:p>
        </p:txBody>
      </p:sp>
      <p:sp>
        <p:nvSpPr>
          <p:cNvPr id="2" name="TextBox 1">
            <a:extLst>
              <a:ext uri="{FF2B5EF4-FFF2-40B4-BE49-F238E27FC236}">
                <a16:creationId xmlns:a16="http://schemas.microsoft.com/office/drawing/2014/main" id="{64F5CB1E-A877-9509-C6CB-3BA7A90183A0}"/>
              </a:ext>
            </a:extLst>
          </p:cNvPr>
          <p:cNvSpPr txBox="1"/>
          <p:nvPr/>
        </p:nvSpPr>
        <p:spPr>
          <a:xfrm>
            <a:off x="-38129" y="4432"/>
            <a:ext cx="12192000" cy="830997"/>
          </a:xfrm>
          <a:prstGeom prst="rect">
            <a:avLst/>
          </a:prstGeom>
          <a:solidFill>
            <a:sysClr val="windowText" lastClr="000000"/>
          </a:solidFill>
        </p:spPr>
        <p:txBody>
          <a:bodyPr wrap="square" anchor="ctr">
            <a:spAutoFit/>
          </a:bodyPr>
          <a:lstStyle/>
          <a:p>
            <a:pPr algn="ctr" eaLnBrk="0" fontAlgn="base" hangingPunct="0">
              <a:spcBef>
                <a:spcPct val="0"/>
              </a:spcBef>
              <a:spcAft>
                <a:spcPct val="0"/>
              </a:spcAft>
              <a:buNone/>
            </a:pPr>
            <a:r>
              <a:rPr lang="en-GB" altLang="en-US" sz="4800" dirty="0">
                <a:solidFill>
                  <a:srgbClr val="FFFF00"/>
                </a:solidFill>
              </a:rPr>
              <a:t>beam-beam limit in </a:t>
            </a:r>
            <a:r>
              <a:rPr lang="en-GB" altLang="en-US" sz="4800" dirty="0" err="1">
                <a:solidFill>
                  <a:srgbClr val="FFFF00"/>
                </a:solidFill>
              </a:rPr>
              <a:t>e</a:t>
            </a:r>
            <a:r>
              <a:rPr lang="en-GB" altLang="en-US" sz="4800" baseline="30000" dirty="0" err="1">
                <a:solidFill>
                  <a:srgbClr val="FFFF00"/>
                </a:solidFill>
              </a:rPr>
              <a:t>+</a:t>
            </a:r>
            <a:r>
              <a:rPr lang="en-GB" altLang="en-US" sz="4800" dirty="0" err="1">
                <a:solidFill>
                  <a:srgbClr val="FFFF00"/>
                </a:solidFill>
              </a:rPr>
              <a:t>e</a:t>
            </a:r>
            <a:r>
              <a:rPr lang="en-GB" altLang="en-US" sz="4800" baseline="30000" dirty="0">
                <a:solidFill>
                  <a:srgbClr val="FFFF00"/>
                </a:solidFill>
              </a:rPr>
              <a:t>-</a:t>
            </a:r>
            <a:r>
              <a:rPr lang="en-GB" altLang="en-US" sz="4800" dirty="0">
                <a:solidFill>
                  <a:srgbClr val="FFFF00"/>
                </a:solidFill>
              </a:rPr>
              <a:t> colliders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2">
            <a:extLst>
              <a:ext uri="{FF2B5EF4-FFF2-40B4-BE49-F238E27FC236}">
                <a16:creationId xmlns:a16="http://schemas.microsoft.com/office/drawing/2014/main" id="{2E9CD495-A303-C32B-E5E6-78EA91E929B8}"/>
              </a:ext>
            </a:extLst>
          </p:cNvPr>
          <p:cNvSpPr>
            <a:spLocks noGrp="1" noChangeArrowheads="1"/>
          </p:cNvSpPr>
          <p:nvPr>
            <p:ph type="title"/>
          </p:nvPr>
        </p:nvSpPr>
        <p:spPr>
          <a:xfrm>
            <a:off x="2881743" y="3892408"/>
            <a:ext cx="184731" cy="584775"/>
          </a:xfrm>
        </p:spPr>
        <p:txBody>
          <a:bodyPr wrap="none">
            <a:spAutoFit/>
          </a:bodyPr>
          <a:lstStyle/>
          <a:p>
            <a:endParaRPr lang="en-GB" altLang="en-US" sz="3200" dirty="0"/>
          </a:p>
        </p:txBody>
      </p:sp>
      <p:pic>
        <p:nvPicPr>
          <p:cNvPr id="32771" name="Picture 4">
            <a:extLst>
              <a:ext uri="{FF2B5EF4-FFF2-40B4-BE49-F238E27FC236}">
                <a16:creationId xmlns:a16="http://schemas.microsoft.com/office/drawing/2014/main" id="{BBB180FC-3810-B3F6-BC94-12AD193EC7C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81201" y="5845176"/>
            <a:ext cx="4530725"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2" name="Picture 5">
            <a:extLst>
              <a:ext uri="{FF2B5EF4-FFF2-40B4-BE49-F238E27FC236}">
                <a16:creationId xmlns:a16="http://schemas.microsoft.com/office/drawing/2014/main" id="{350B78BE-DEFB-8F82-C83E-F725633D350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772400" y="5715000"/>
            <a:ext cx="2286000" cy="89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3" name="TextBox 7">
            <a:extLst>
              <a:ext uri="{FF2B5EF4-FFF2-40B4-BE49-F238E27FC236}">
                <a16:creationId xmlns:a16="http://schemas.microsoft.com/office/drawing/2014/main" id="{41D5FE8A-C276-16FA-34C3-0AF5328079BB}"/>
              </a:ext>
            </a:extLst>
          </p:cNvPr>
          <p:cNvSpPr txBox="1">
            <a:spLocks noChangeArrowheads="1"/>
          </p:cNvSpPr>
          <p:nvPr/>
        </p:nvSpPr>
        <p:spPr bwMode="auto">
          <a:xfrm>
            <a:off x="3132138" y="6421439"/>
            <a:ext cx="29638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0" fontAlgn="base" hangingPunct="0">
              <a:spcBef>
                <a:spcPct val="0"/>
              </a:spcBef>
              <a:spcAft>
                <a:spcPct val="0"/>
              </a:spcAft>
              <a:buNone/>
            </a:pPr>
            <a:r>
              <a:rPr lang="en-GB" altLang="en-US" sz="1800">
                <a:solidFill>
                  <a:srgbClr val="000000"/>
                </a:solidFill>
              </a:rPr>
              <a:t>damping decrement per IP </a:t>
            </a:r>
          </a:p>
        </p:txBody>
      </p:sp>
      <p:pic>
        <p:nvPicPr>
          <p:cNvPr id="32774" name="Picture 9">
            <a:extLst>
              <a:ext uri="{FF2B5EF4-FFF2-40B4-BE49-F238E27FC236}">
                <a16:creationId xmlns:a16="http://schemas.microsoft.com/office/drawing/2014/main" id="{0585FB87-050F-19E4-E20D-E620D02BEF3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3600" y="1290638"/>
            <a:ext cx="70104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5" name="TextBox 6">
            <a:extLst>
              <a:ext uri="{FF2B5EF4-FFF2-40B4-BE49-F238E27FC236}">
                <a16:creationId xmlns:a16="http://schemas.microsoft.com/office/drawing/2014/main" id="{66B564E5-3FF7-DB01-4626-9BCFB1FC2301}"/>
              </a:ext>
            </a:extLst>
          </p:cNvPr>
          <p:cNvSpPr txBox="1">
            <a:spLocks noChangeArrowheads="1"/>
          </p:cNvSpPr>
          <p:nvPr/>
        </p:nvSpPr>
        <p:spPr bwMode="auto">
          <a:xfrm>
            <a:off x="8882063" y="1250950"/>
            <a:ext cx="14287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0" fontAlgn="base" hangingPunct="0">
              <a:spcBef>
                <a:spcPct val="0"/>
              </a:spcBef>
              <a:spcAft>
                <a:spcPct val="0"/>
              </a:spcAft>
              <a:buNone/>
            </a:pPr>
            <a:r>
              <a:rPr lang="en-GB" altLang="en-US" sz="1800">
                <a:solidFill>
                  <a:srgbClr val="000000"/>
                </a:solidFill>
              </a:rPr>
              <a:t>R. Assmann</a:t>
            </a:r>
          </a:p>
        </p:txBody>
      </p:sp>
      <p:sp>
        <p:nvSpPr>
          <p:cNvPr id="2" name="TextBox 1">
            <a:extLst>
              <a:ext uri="{FF2B5EF4-FFF2-40B4-BE49-F238E27FC236}">
                <a16:creationId xmlns:a16="http://schemas.microsoft.com/office/drawing/2014/main" id="{E4C0AEB8-C4A8-7A69-1CE8-01E10BF8043E}"/>
              </a:ext>
            </a:extLst>
          </p:cNvPr>
          <p:cNvSpPr txBox="1"/>
          <p:nvPr/>
        </p:nvSpPr>
        <p:spPr>
          <a:xfrm>
            <a:off x="-38129" y="4432"/>
            <a:ext cx="12192000" cy="830997"/>
          </a:xfrm>
          <a:prstGeom prst="rect">
            <a:avLst/>
          </a:prstGeom>
          <a:solidFill>
            <a:sysClr val="windowText" lastClr="000000"/>
          </a:solidFill>
        </p:spPr>
        <p:txBody>
          <a:bodyPr wrap="square" anchor="ctr">
            <a:spAutoFit/>
          </a:bodyPr>
          <a:lstStyle/>
          <a:p>
            <a:pPr algn="ctr" eaLnBrk="0" fontAlgn="base" hangingPunct="0">
              <a:spcBef>
                <a:spcPct val="0"/>
              </a:spcBef>
              <a:spcAft>
                <a:spcPct val="0"/>
              </a:spcAft>
              <a:buNone/>
            </a:pPr>
            <a:r>
              <a:rPr lang="en-GB" altLang="en-US" sz="4800" dirty="0">
                <a:solidFill>
                  <a:srgbClr val="FFFF00"/>
                </a:solidFill>
              </a:rPr>
              <a:t>beam-beam limit w strong SR damping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BD87BFB-859B-51A1-31C3-630273B8C05E}"/>
              </a:ext>
            </a:extLst>
          </p:cNvPr>
          <p:cNvSpPr txBox="1"/>
          <p:nvPr/>
        </p:nvSpPr>
        <p:spPr>
          <a:xfrm>
            <a:off x="568491" y="430922"/>
            <a:ext cx="10851983" cy="563231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 outline </a:t>
            </a:r>
            <a:endParaRPr kumimoji="0" lang="en-GB" sz="3200" b="1" i="0" u="sng"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2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accelerators </a:t>
            </a:r>
            <a:endParaRPr kumimoji="0" lang="en-US" sz="3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2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particle colliders, including luminosity &amp; beam-beam</a:t>
            </a:r>
            <a:endParaRPr kumimoji="0" lang="en-GB" sz="32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2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next and next-next(-next) generation high-energy machines</a:t>
            </a:r>
            <a:endParaRPr kumimoji="0" lang="en-GB" sz="32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914400" marR="0" lvl="1" indent="-457200" algn="l" defTabSz="914400" rtl="0" eaLnBrk="1" fontAlgn="auto" latinLnBrk="0" hangingPunct="1">
              <a:lnSpc>
                <a:spcPct val="100000"/>
              </a:lnSpc>
              <a:spcBef>
                <a:spcPts val="0"/>
              </a:spcBef>
              <a:spcAft>
                <a:spcPts val="0"/>
              </a:spcAft>
              <a:buClrTx/>
              <a:buSzTx/>
              <a:buFontTx/>
              <a:buChar char="-"/>
              <a:tabLst/>
              <a:defRPr/>
            </a:pPr>
            <a:r>
              <a:rPr kumimoji="0" lang="en-US" sz="2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hadron colliders, both circular and linear electron-positron colliders, and muon colliders</a:t>
            </a:r>
            <a:r>
              <a:rPr kumimoji="0" lang="en-US"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 along with challenges and merits</a:t>
            </a:r>
          </a:p>
          <a:p>
            <a:pPr marL="914400" marR="0" lvl="1" indent="-457200" algn="l" defTabSz="914400" rtl="0" eaLnBrk="1" fontAlgn="auto" latinLnBrk="0" hangingPunct="1">
              <a:lnSpc>
                <a:spcPct val="100000"/>
              </a:lnSpc>
              <a:spcBef>
                <a:spcPts val="0"/>
              </a:spcBef>
              <a:spcAft>
                <a:spcPts val="0"/>
              </a:spcAft>
              <a:buClrTx/>
              <a:buSzTx/>
              <a:buFontTx/>
              <a:buChar char="-"/>
              <a:tabLst/>
              <a:defRPr/>
            </a:pPr>
            <a:r>
              <a:rPr kumimoji="0" lang="en-US"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collider energy efficiency, including </a:t>
            </a:r>
            <a:r>
              <a:rPr kumimoji="0" lang="en-US" sz="2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energy recovery</a:t>
            </a:r>
          </a:p>
          <a:p>
            <a:pPr marL="914400" marR="0" lvl="1" indent="-457200" algn="l" defTabSz="914400" rtl="0" eaLnBrk="1" fontAlgn="auto" latinLnBrk="0" hangingPunct="1">
              <a:lnSpc>
                <a:spcPct val="100000"/>
              </a:lnSpc>
              <a:spcBef>
                <a:spcPts val="0"/>
              </a:spcBef>
              <a:spcAft>
                <a:spcPts val="0"/>
              </a:spcAft>
              <a:buClrTx/>
              <a:buSzTx/>
              <a:buFontTx/>
              <a:buChar char="-"/>
              <a:tabLst/>
              <a:defRPr/>
            </a:pPr>
            <a:r>
              <a:rPr kumimoji="0" lang="en-US" sz="2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advanced accelerators incl. accelerators for the dark sector</a:t>
            </a:r>
          </a:p>
          <a:p>
            <a:pPr marL="914400" marR="0" lvl="1" indent="-457200" algn="l" defTabSz="914400" rtl="0" eaLnBrk="1" fontAlgn="auto" latinLnBrk="0" hangingPunct="1">
              <a:lnSpc>
                <a:spcPct val="100000"/>
              </a:lnSpc>
              <a:spcBef>
                <a:spcPts val="0"/>
              </a:spcBef>
              <a:spcAft>
                <a:spcPts val="0"/>
              </a:spcAft>
              <a:buClrTx/>
              <a:buSzTx/>
              <a:buFontTx/>
              <a:buChar char="-"/>
              <a:tabLst/>
              <a:defRPr/>
            </a:pPr>
            <a:r>
              <a:rPr kumimoji="0" lang="en-US" sz="2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elements of the recent US Snowmass process</a:t>
            </a:r>
            <a:endParaRPr kumimoji="0" lang="en-US"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914400" marR="0" lvl="1" indent="-457200" algn="l" defTabSz="914400" rtl="0" eaLnBrk="1" fontAlgn="auto" latinLnBrk="0" hangingPunct="1">
              <a:lnSpc>
                <a:spcPct val="100000"/>
              </a:lnSpc>
              <a:spcBef>
                <a:spcPts val="0"/>
              </a:spcBef>
              <a:spcAft>
                <a:spcPts val="0"/>
              </a:spcAft>
              <a:buClrTx/>
              <a:buSzTx/>
              <a:buFontTx/>
              <a:buChar char="-"/>
              <a:tabLst/>
              <a:defRPr/>
            </a:pPr>
            <a:r>
              <a:rPr kumimoji="0" lang="en-US" sz="2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approximate technical timelines </a:t>
            </a: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2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brief outlook </a:t>
            </a:r>
            <a:r>
              <a:rPr kumimoji="0" lang="en-US" sz="3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to the far future</a:t>
            </a: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2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back to next generation</a:t>
            </a:r>
            <a:endParaRPr kumimoji="0" lang="en-GB" sz="32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p:txBody>
      </p:sp>
    </p:spTree>
    <p:extLst>
      <p:ext uri="{BB962C8B-B14F-4D97-AF65-F5344CB8AC3E}">
        <p14:creationId xmlns:p14="http://schemas.microsoft.com/office/powerpoint/2010/main" val="24446540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5" name="Rectangle 375">
            <a:extLst>
              <a:ext uri="{FF2B5EF4-FFF2-40B4-BE49-F238E27FC236}">
                <a16:creationId xmlns:a16="http://schemas.microsoft.com/office/drawing/2014/main" id="{A8A325B2-A09D-E704-DA19-60453362D4AD}"/>
              </a:ext>
            </a:extLst>
          </p:cNvPr>
          <p:cNvSpPr>
            <a:spLocks noChangeArrowheads="1"/>
          </p:cNvSpPr>
          <p:nvPr/>
        </p:nvSpPr>
        <p:spPr bwMode="auto">
          <a:xfrm>
            <a:off x="-9804254" y="598047"/>
            <a:ext cx="184731" cy="2616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1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 name="Rectangle 380">
            <a:extLst>
              <a:ext uri="{FF2B5EF4-FFF2-40B4-BE49-F238E27FC236}">
                <a16:creationId xmlns:a16="http://schemas.microsoft.com/office/drawing/2014/main" id="{AB3C8E8D-2BD5-0B97-74D5-A9DD4E152C4B}"/>
              </a:ext>
            </a:extLst>
          </p:cNvPr>
          <p:cNvSpPr>
            <a:spLocks noChangeArrowheads="1"/>
          </p:cNvSpPr>
          <p:nvPr/>
        </p:nvSpPr>
        <p:spPr bwMode="auto">
          <a:xfrm>
            <a:off x="-9804254" y="2089810"/>
            <a:ext cx="184731" cy="2308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9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7" name="Rectangle 4">
            <a:extLst>
              <a:ext uri="{FF2B5EF4-FFF2-40B4-BE49-F238E27FC236}">
                <a16:creationId xmlns:a16="http://schemas.microsoft.com/office/drawing/2014/main" id="{FFADF713-A9DC-59F1-A03E-95FE9B2289F8}"/>
              </a:ext>
            </a:extLst>
          </p:cNvPr>
          <p:cNvSpPr>
            <a:spLocks noChangeArrowheads="1"/>
          </p:cNvSpPr>
          <p:nvPr/>
        </p:nvSpPr>
        <p:spPr bwMode="auto">
          <a:xfrm>
            <a:off x="395287" y="2913889"/>
            <a:ext cx="11401426" cy="709107"/>
          </a:xfrm>
          <a:prstGeom prst="rect">
            <a:avLst/>
          </a:prstGeom>
          <a:noFill/>
          <a:ln w="9525">
            <a:noFill/>
            <a:miter lim="800000"/>
            <a:headEnd/>
            <a:tailEnd/>
          </a:ln>
        </p:spPr>
        <p:txBody>
          <a:bodyPr wrap="square" lIns="0" tIns="0" rIns="0" bIns="31689" anchor="ctr">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4400" b="1" dirty="0">
                <a:solidFill>
                  <a:srgbClr val="5B9BD5">
                    <a:lumMod val="20000"/>
                    <a:lumOff val="80000"/>
                  </a:srgbClr>
                </a:solidFill>
                <a:effectLst>
                  <a:outerShdw blurRad="38100" dist="38100" dir="2700000" algn="tl">
                    <a:srgbClr val="000000">
                      <a:alpha val="43137"/>
                    </a:srgbClr>
                  </a:outerShdw>
                </a:effectLst>
                <a:latin typeface="Arial Black" pitchFamily="34" charset="0"/>
              </a:rPr>
              <a:t>M</a:t>
            </a:r>
            <a:r>
              <a:rPr lang="en-GB" sz="4400" b="1" dirty="0" err="1">
                <a:solidFill>
                  <a:srgbClr val="5B9BD5">
                    <a:lumMod val="20000"/>
                    <a:lumOff val="80000"/>
                  </a:srgbClr>
                </a:solidFill>
                <a:effectLst>
                  <a:outerShdw blurRad="38100" dist="38100" dir="2700000" algn="tl">
                    <a:srgbClr val="000000">
                      <a:alpha val="43137"/>
                    </a:srgbClr>
                  </a:outerShdw>
                </a:effectLst>
                <a:latin typeface="Arial Black" pitchFamily="34" charset="0"/>
              </a:rPr>
              <a:t>odern</a:t>
            </a:r>
            <a:r>
              <a:rPr lang="en-GB" sz="4400" b="1" dirty="0">
                <a:solidFill>
                  <a:srgbClr val="5B9BD5">
                    <a:lumMod val="20000"/>
                    <a:lumOff val="80000"/>
                  </a:srgbClr>
                </a:solidFill>
                <a:effectLst>
                  <a:outerShdw blurRad="38100" dist="38100" dir="2700000" algn="tl">
                    <a:srgbClr val="000000">
                      <a:alpha val="43137"/>
                    </a:srgbClr>
                  </a:outerShdw>
                </a:effectLst>
                <a:latin typeface="Arial Black" pitchFamily="34" charset="0"/>
              </a:rPr>
              <a:t> Colliders</a:t>
            </a:r>
            <a:endParaRPr kumimoji="0" lang="en-GB" sz="4400" b="1" i="0" u="none" strike="noStrike" kern="1200" cap="none" spc="0" normalizeH="0" baseline="0" noProof="0" dirty="0">
              <a:ln>
                <a:noFill/>
              </a:ln>
              <a:solidFill>
                <a:srgbClr val="5B9BD5">
                  <a:lumMod val="20000"/>
                  <a:lumOff val="80000"/>
                </a:srgbClr>
              </a:solidFill>
              <a:effectLst>
                <a:outerShdw blurRad="38100" dist="38100" dir="2700000" algn="tl">
                  <a:srgbClr val="000000">
                    <a:alpha val="43137"/>
                  </a:srgbClr>
                </a:outerShdw>
              </a:effectLst>
              <a:uLnTx/>
              <a:uFillTx/>
              <a:latin typeface="Arial Black" pitchFamily="34" charset="0"/>
              <a:ea typeface="+mn-ea"/>
              <a:cs typeface="+mn-cs"/>
            </a:endParaRPr>
          </a:p>
        </p:txBody>
      </p:sp>
    </p:spTree>
    <p:extLst>
      <p:ext uri="{BB962C8B-B14F-4D97-AF65-F5344CB8AC3E}">
        <p14:creationId xmlns:p14="http://schemas.microsoft.com/office/powerpoint/2010/main" val="13659241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fig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239" y="1534971"/>
            <a:ext cx="4579597" cy="476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1"/>
          <p:cNvSpPr txBox="1">
            <a:spLocks/>
          </p:cNvSpPr>
          <p:nvPr/>
        </p:nvSpPr>
        <p:spPr>
          <a:xfrm>
            <a:off x="0" y="-27384"/>
            <a:ext cx="12192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Large Hadron Collider (LHC)</a:t>
            </a:r>
          </a:p>
        </p:txBody>
      </p:sp>
      <p:sp>
        <p:nvSpPr>
          <p:cNvPr id="5" name="TextBox 4"/>
          <p:cNvSpPr txBox="1"/>
          <p:nvPr/>
        </p:nvSpPr>
        <p:spPr>
          <a:xfrm>
            <a:off x="4246329" y="891538"/>
            <a:ext cx="3360089" cy="35394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world’s highest energy p-p collider at CERN/Geneva</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3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TextBox 6"/>
          <p:cNvSpPr txBox="1"/>
          <p:nvPr/>
        </p:nvSpPr>
        <p:spPr>
          <a:xfrm>
            <a:off x="553471" y="950472"/>
            <a:ext cx="3239798"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0000CC"/>
                </a:solidFill>
                <a:effectLst/>
                <a:uLnTx/>
                <a:uFillTx/>
                <a:latin typeface="Calibri" panose="020F0502020204030204"/>
                <a:ea typeface="+mn-ea"/>
                <a:cs typeface="+mn-cs"/>
              </a:rPr>
              <a:t>circumference 27 km</a:t>
            </a:r>
            <a:endParaRPr kumimoji="0" lang="en-GB" sz="2800" b="0" i="0" u="none" strike="noStrike" kern="1200" cap="none" spc="0" normalizeH="0" baseline="0" noProof="0" dirty="0">
              <a:ln>
                <a:noFill/>
              </a:ln>
              <a:solidFill>
                <a:srgbClr val="0000CC"/>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8" name="Rectangle 7"/>
              <p:cNvSpPr/>
              <p:nvPr/>
            </p:nvSpPr>
            <p:spPr>
              <a:xfrm>
                <a:off x="9036836" y="5453877"/>
                <a:ext cx="2946400" cy="1015663"/>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peak luminosities up to </a:t>
                </a:r>
                <a14:m>
                  <m:oMath xmlns:m="http://schemas.openxmlformats.org/officeDocument/2006/math">
                    <m:r>
                      <a:rPr kumimoji="0" lang="en-US" sz="2000" b="1" i="1" u="none" strike="noStrike" kern="1200" cap="none" spc="0" normalizeH="0" baseline="0" noProof="0">
                        <a:ln>
                          <a:noFill/>
                        </a:ln>
                        <a:solidFill>
                          <a:srgbClr val="0000CC"/>
                        </a:solidFill>
                        <a:effectLst/>
                        <a:uLnTx/>
                        <a:uFillTx/>
                        <a:latin typeface="Cambria Math" panose="02040503050406030204" pitchFamily="18" charset="0"/>
                        <a:ea typeface="+mn-ea"/>
                        <a:cs typeface="+mn-cs"/>
                      </a:rPr>
                      <m:t>~</m:t>
                    </m:r>
                  </m:oMath>
                </a14:m>
                <a:r>
                  <a:rPr kumimoji="0" lang="en-GB" sz="2000" b="1" i="0" u="none" strike="noStrike" kern="1200" cap="none" spc="0" normalizeH="0" baseline="0" noProof="0" dirty="0">
                    <a:ln>
                      <a:noFill/>
                    </a:ln>
                    <a:solidFill>
                      <a:srgbClr val="0000CC"/>
                    </a:solidFill>
                    <a:effectLst/>
                    <a:uLnTx/>
                    <a:uFillTx/>
                    <a:latin typeface="Calibri" panose="020F0502020204030204"/>
                    <a:ea typeface="+mn-ea"/>
                    <a:cs typeface="+mn-cs"/>
                  </a:rPr>
                  <a:t>2.2x10</a:t>
                </a:r>
                <a:r>
                  <a:rPr kumimoji="0" lang="en-GB" sz="2000" b="1" i="0" u="none" strike="noStrike" kern="1200" cap="none" spc="0" normalizeH="0" baseline="30000" noProof="0" dirty="0">
                    <a:ln>
                      <a:noFill/>
                    </a:ln>
                    <a:solidFill>
                      <a:srgbClr val="0000CC"/>
                    </a:solidFill>
                    <a:effectLst/>
                    <a:uLnTx/>
                    <a:uFillTx/>
                    <a:latin typeface="Calibri" panose="020F0502020204030204"/>
                    <a:ea typeface="+mn-ea"/>
                    <a:cs typeface="+mn-cs"/>
                  </a:rPr>
                  <a:t>34</a:t>
                </a:r>
                <a:r>
                  <a:rPr kumimoji="0" lang="en-GB" sz="2000" b="1" i="0" u="none" strike="noStrike" kern="1200" cap="none" spc="0" normalizeH="0" baseline="0" noProof="0" dirty="0">
                    <a:ln>
                      <a:noFill/>
                    </a:ln>
                    <a:solidFill>
                      <a:srgbClr val="0000CC"/>
                    </a:solidFill>
                    <a:effectLst/>
                    <a:uLnTx/>
                    <a:uFillTx/>
                    <a:latin typeface="Calibri" panose="020F0502020204030204"/>
                    <a:ea typeface="+mn-ea"/>
                    <a:cs typeface="+mn-cs"/>
                  </a:rPr>
                  <a:t> cm</a:t>
                </a:r>
                <a:r>
                  <a:rPr kumimoji="0" lang="en-GB" sz="2000" b="1" i="0" u="none" strike="noStrike" kern="1200" cap="none" spc="0" normalizeH="0" baseline="30000" noProof="0" dirty="0">
                    <a:ln>
                      <a:noFill/>
                    </a:ln>
                    <a:solidFill>
                      <a:srgbClr val="0000CC"/>
                    </a:solidFill>
                    <a:effectLst/>
                    <a:uLnTx/>
                    <a:uFillTx/>
                    <a:latin typeface="Calibri" panose="020F0502020204030204"/>
                    <a:ea typeface="+mn-ea"/>
                    <a:cs typeface="+mn-cs"/>
                  </a:rPr>
                  <a:t>-2</a:t>
                </a:r>
                <a:r>
                  <a:rPr kumimoji="0" lang="en-GB" sz="2000" b="1" i="0" u="none" strike="noStrike" kern="1200" cap="none" spc="0" normalizeH="0" baseline="0" noProof="0" dirty="0">
                    <a:ln>
                      <a:noFill/>
                    </a:ln>
                    <a:solidFill>
                      <a:srgbClr val="0000CC"/>
                    </a:solidFill>
                    <a:effectLst/>
                    <a:uLnTx/>
                    <a:uFillTx/>
                    <a:latin typeface="Calibri" panose="020F0502020204030204"/>
                    <a:ea typeface="+mn-ea"/>
                    <a:cs typeface="+mn-cs"/>
                  </a:rPr>
                  <a:t>s</a:t>
                </a:r>
                <a:r>
                  <a:rPr kumimoji="0" lang="en-GB" sz="2000" b="1" i="0" u="none" strike="noStrike" kern="1200" cap="none" spc="0" normalizeH="0" baseline="30000" noProof="0" dirty="0">
                    <a:ln>
                      <a:noFill/>
                    </a:ln>
                    <a:solidFill>
                      <a:srgbClr val="0000CC"/>
                    </a:solidFill>
                    <a:effectLst/>
                    <a:uLnTx/>
                    <a:uFillTx/>
                    <a:latin typeface="Calibri" panose="020F0502020204030204"/>
                    <a:ea typeface="+mn-ea"/>
                    <a:cs typeface="+mn-cs"/>
                  </a:rPr>
                  <a:t>-1</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 levelled to 1.5x10</a:t>
                </a:r>
                <a:r>
                  <a:rPr kumimoji="0" lang="en-GB" sz="2000" b="0" i="0" u="none" strike="noStrike" kern="1200" cap="none" spc="0" normalizeH="0" baseline="30000" noProof="0" dirty="0">
                    <a:ln>
                      <a:noFill/>
                    </a:ln>
                    <a:solidFill>
                      <a:prstClr val="black"/>
                    </a:solidFill>
                    <a:effectLst/>
                    <a:uLnTx/>
                    <a:uFillTx/>
                    <a:latin typeface="Calibri" panose="020F0502020204030204"/>
                    <a:ea typeface="+mn-ea"/>
                    <a:cs typeface="+mn-cs"/>
                  </a:rPr>
                  <a:t>34</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 cm</a:t>
                </a:r>
                <a:r>
                  <a:rPr kumimoji="0" lang="en-GB" sz="2000" b="0" i="0" u="none" strike="noStrike" kern="1200" cap="none" spc="0" normalizeH="0" baseline="30000" noProof="0" dirty="0">
                    <a:ln>
                      <a:noFill/>
                    </a:ln>
                    <a:solidFill>
                      <a:prstClr val="black"/>
                    </a:solidFill>
                    <a:effectLst/>
                    <a:uLnTx/>
                    <a:uFillTx/>
                    <a:latin typeface="Calibri" panose="020F0502020204030204"/>
                    <a:ea typeface="+mn-ea"/>
                    <a:cs typeface="+mn-cs"/>
                  </a:rPr>
                  <a:t>-2</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s</a:t>
                </a:r>
                <a:r>
                  <a:rPr kumimoji="0" lang="en-GB" sz="2000" b="0" i="0" u="none" strike="noStrike" kern="1200" cap="none" spc="0" normalizeH="0" baseline="30000" noProof="0" dirty="0">
                    <a:ln>
                      <a:noFill/>
                    </a:ln>
                    <a:solidFill>
                      <a:prstClr val="black"/>
                    </a:solidFill>
                    <a:effectLst/>
                    <a:uLnTx/>
                    <a:uFillTx/>
                    <a:latin typeface="Calibri" panose="020F0502020204030204"/>
                    <a:ea typeface="+mn-ea"/>
                    <a:cs typeface="+mn-cs"/>
                  </a:rPr>
                  <a:t>-1</a:t>
                </a:r>
                <a:endPar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8" name="Rectangle 7"/>
              <p:cNvSpPr>
                <a:spLocks noRot="1" noChangeAspect="1" noMove="1" noResize="1" noEditPoints="1" noAdjustHandles="1" noChangeArrowheads="1" noChangeShapeType="1" noTextEdit="1"/>
              </p:cNvSpPr>
              <p:nvPr/>
            </p:nvSpPr>
            <p:spPr>
              <a:xfrm>
                <a:off x="9036836" y="5453877"/>
                <a:ext cx="2946400" cy="1015663"/>
              </a:xfrm>
              <a:prstGeom prst="rect">
                <a:avLst/>
              </a:prstGeom>
              <a:blipFill>
                <a:blip r:embed="rId4"/>
                <a:stretch>
                  <a:fillRect l="-2066" t="-3614" r="-2686" b="-10241"/>
                </a:stretch>
              </a:blipFill>
            </p:spPr>
            <p:txBody>
              <a:bodyPr/>
              <a:lstStyle/>
              <a:p>
                <a:r>
                  <a:rPr lang="en-GB">
                    <a:noFill/>
                  </a:rPr>
                  <a:t> </a:t>
                </a:r>
              </a:p>
            </p:txBody>
          </p:sp>
        </mc:Fallback>
      </mc:AlternateContent>
      <p:sp>
        <p:nvSpPr>
          <p:cNvPr id="9" name="TextBox 8"/>
          <p:cNvSpPr txBox="1"/>
          <p:nvPr/>
        </p:nvSpPr>
        <p:spPr>
          <a:xfrm>
            <a:off x="4950461" y="2434216"/>
            <a:ext cx="3066463" cy="95410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1" u="none" strike="noStrike" kern="1200" cap="none" spc="0" normalizeH="0" baseline="0" noProof="0" dirty="0">
                <a:ln>
                  <a:noFill/>
                </a:ln>
                <a:solidFill>
                  <a:srgbClr val="FF0000"/>
                </a:solidFill>
                <a:effectLst/>
                <a:uLnTx/>
                <a:uFillTx/>
                <a:latin typeface="Calibri" panose="020F0502020204030204"/>
                <a:ea typeface="+mn-ea"/>
                <a:cs typeface="+mn-cs"/>
              </a:rPr>
              <a:t>running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1" u="none" strike="noStrike" kern="1200" cap="none" spc="0" normalizeH="0" baseline="0" noProof="0" dirty="0">
                <a:ln>
                  <a:noFill/>
                </a:ln>
                <a:solidFill>
                  <a:srgbClr val="FF0000"/>
                </a:solidFill>
                <a:effectLst/>
                <a:uLnTx/>
                <a:uFillTx/>
                <a:latin typeface="Calibri" panose="020F0502020204030204"/>
                <a:ea typeface="+mn-ea"/>
                <a:cs typeface="+mn-cs"/>
              </a:rPr>
              <a:t>extremely well</a:t>
            </a:r>
            <a:endParaRPr kumimoji="0" lang="en-GB" sz="2800" b="0" i="1" u="none" strike="noStrike" kern="1200" cap="none" spc="0" normalizeH="0" baseline="0" noProof="0" dirty="0">
              <a:ln>
                <a:noFill/>
              </a:ln>
              <a:solidFill>
                <a:srgbClr val="FF0000"/>
              </a:solidFill>
              <a:effectLst/>
              <a:uLnTx/>
              <a:uFillTx/>
              <a:latin typeface="Calibri" panose="020F0502020204030204"/>
              <a:ea typeface="+mn-ea"/>
              <a:cs typeface="+mn-cs"/>
            </a:endParaRPr>
          </a:p>
        </p:txBody>
      </p:sp>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60AAA9E4-9913-458D-B17C-9B0FADBB3B5F}"/>
                  </a:ext>
                </a:extLst>
              </p:cNvPr>
              <p:cNvSpPr txBox="1"/>
              <p:nvPr/>
            </p:nvSpPr>
            <p:spPr>
              <a:xfrm>
                <a:off x="8842925" y="3668264"/>
                <a:ext cx="3334222"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total integrated luminosity so far </a:t>
                </a:r>
                <a14:m>
                  <m:oMath xmlns:m="http://schemas.openxmlformats.org/officeDocument/2006/math">
                    <m:r>
                      <a:rPr kumimoji="0" lang="en-US" sz="2000" b="0" i="1" u="none" strike="noStrike" kern="1200" cap="none" spc="0" normalizeH="0" baseline="0" noProof="0" dirty="0">
                        <a:ln>
                          <a:noFill/>
                        </a:ln>
                        <a:solidFill>
                          <a:prstClr val="black"/>
                        </a:solidFill>
                        <a:effectLst/>
                        <a:uLnTx/>
                        <a:uFillTx/>
                        <a:latin typeface="Cambria Math" panose="02040503050406030204" pitchFamily="18" charset="0"/>
                        <a:ea typeface="+mn-ea"/>
                        <a:cs typeface="+mn-cs"/>
                      </a:rPr>
                      <m:t>~</m:t>
                    </m:r>
                    <m:r>
                      <a:rPr kumimoji="0" lang="en-US" sz="2000" b="0" i="0" u="none" strike="noStrike" kern="1200" cap="none" spc="0" normalizeH="0" baseline="0" noProof="0" dirty="0" smtClean="0">
                        <a:ln>
                          <a:noFill/>
                        </a:ln>
                        <a:solidFill>
                          <a:prstClr val="black"/>
                        </a:solidFill>
                        <a:effectLst/>
                        <a:uLnTx/>
                        <a:uFillTx/>
                        <a:latin typeface="Cambria Math" panose="02040503050406030204" pitchFamily="18" charset="0"/>
                        <a:ea typeface="+mn-ea"/>
                        <a:cs typeface="+mn-cs"/>
                      </a:rPr>
                      <m:t>4</m:t>
                    </m:r>
                  </m:oMath>
                </a14:m>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00 fb</a:t>
                </a:r>
                <a:r>
                  <a:rPr kumimoji="0" lang="en-US" sz="2000" b="0" i="0" u="none" strike="noStrike" kern="1200" cap="none" spc="0" normalizeH="0" baseline="30000" noProof="0" dirty="0">
                    <a:ln>
                      <a:noFill/>
                    </a:ln>
                    <a:solidFill>
                      <a:prstClr val="black"/>
                    </a:solidFill>
                    <a:effectLst/>
                    <a:uLnTx/>
                    <a:uFillTx/>
                    <a:latin typeface="Calibri" panose="020F0502020204030204"/>
                    <a:ea typeface="+mn-ea"/>
                    <a:cs typeface="+mn-cs"/>
                  </a:rPr>
                  <a:t>-1</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 over</a:t>
                </a:r>
                <a14:m>
                  <m:oMath xmlns:m="http://schemas.openxmlformats.org/officeDocument/2006/math">
                    <m:r>
                      <a:rPr kumimoji="0" lang="en-US" sz="2000" b="0" i="1" u="none" strike="noStrike" kern="1200" cap="none" spc="0" normalizeH="0" baseline="0" noProof="0" dirty="0" smtClean="0">
                        <a:ln>
                          <a:noFill/>
                        </a:ln>
                        <a:solidFill>
                          <a:prstClr val="black"/>
                        </a:solidFill>
                        <a:effectLst/>
                        <a:uLnTx/>
                        <a:uFillTx/>
                        <a:latin typeface="Cambria Math" panose="02040503050406030204" pitchFamily="18" charset="0"/>
                        <a:ea typeface="+mn-ea"/>
                        <a:cs typeface="+mn-cs"/>
                      </a:rPr>
                      <m:t> ~</m:t>
                    </m:r>
                  </m:oMath>
                </a14:m>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14 years</a:t>
                </a:r>
                <a:endPar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p:sp>
            <p:nvSpPr>
              <p:cNvPr id="11" name="TextBox 10">
                <a:extLst>
                  <a:ext uri="{FF2B5EF4-FFF2-40B4-BE49-F238E27FC236}">
                    <a16:creationId xmlns:a16="http://schemas.microsoft.com/office/drawing/2014/main" id="{60AAA9E4-9913-458D-B17C-9B0FADBB3B5F}"/>
                  </a:ext>
                </a:extLst>
              </p:cNvPr>
              <p:cNvSpPr txBox="1">
                <a:spLocks noRot="1" noChangeAspect="1" noMove="1" noResize="1" noEditPoints="1" noAdjustHandles="1" noChangeArrowheads="1" noChangeShapeType="1" noTextEdit="1"/>
              </p:cNvSpPr>
              <p:nvPr/>
            </p:nvSpPr>
            <p:spPr>
              <a:xfrm>
                <a:off x="8842925" y="3668264"/>
                <a:ext cx="3334222" cy="707886"/>
              </a:xfrm>
              <a:prstGeom prst="rect">
                <a:avLst/>
              </a:prstGeom>
              <a:blipFill>
                <a:blip r:embed="rId5"/>
                <a:stretch>
                  <a:fillRect l="-2011" t="-5172" b="-14655"/>
                </a:stretch>
              </a:blipFill>
            </p:spPr>
            <p:txBody>
              <a:bodyPr/>
              <a:lstStyle/>
              <a:p>
                <a:r>
                  <a:rPr lang="en-GB">
                    <a:noFill/>
                  </a:rPr>
                  <a:t> </a:t>
                </a:r>
              </a:p>
            </p:txBody>
          </p:sp>
        </mc:Fallback>
      </mc:AlternateContent>
      <p:pic>
        <p:nvPicPr>
          <p:cNvPr id="12" name="Picture 11">
            <a:extLst>
              <a:ext uri="{FF2B5EF4-FFF2-40B4-BE49-F238E27FC236}">
                <a16:creationId xmlns:a16="http://schemas.microsoft.com/office/drawing/2014/main" id="{F70DB41C-FC74-9BCF-0DEC-483E939BECC8}"/>
              </a:ext>
            </a:extLst>
          </p:cNvPr>
          <p:cNvPicPr>
            <a:picLocks noChangeAspect="1"/>
          </p:cNvPicPr>
          <p:nvPr/>
        </p:nvPicPr>
        <p:blipFill rotWithShape="1">
          <a:blip r:embed="rId6"/>
          <a:srcRect l="3120" r="13375"/>
          <a:stretch/>
        </p:blipFill>
        <p:spPr>
          <a:xfrm>
            <a:off x="4656836" y="3373053"/>
            <a:ext cx="4064220" cy="3497398"/>
          </a:xfrm>
          <a:prstGeom prst="rect">
            <a:avLst/>
          </a:prstGeom>
        </p:spPr>
      </p:pic>
      <p:pic>
        <p:nvPicPr>
          <p:cNvPr id="13" name="Picture 12">
            <a:extLst>
              <a:ext uri="{FF2B5EF4-FFF2-40B4-BE49-F238E27FC236}">
                <a16:creationId xmlns:a16="http://schemas.microsoft.com/office/drawing/2014/main" id="{8461C842-1582-3E77-AE79-689D6123689D}"/>
              </a:ext>
            </a:extLst>
          </p:cNvPr>
          <p:cNvPicPr>
            <a:picLocks noChangeAspect="1"/>
          </p:cNvPicPr>
          <p:nvPr/>
        </p:nvPicPr>
        <p:blipFill>
          <a:blip r:embed="rId7"/>
          <a:stretch>
            <a:fillRect/>
          </a:stretch>
        </p:blipFill>
        <p:spPr>
          <a:xfrm>
            <a:off x="7439024" y="962831"/>
            <a:ext cx="4782539" cy="2647003"/>
          </a:xfrm>
          <a:prstGeom prst="rect">
            <a:avLst/>
          </a:prstGeom>
        </p:spPr>
      </p:pic>
    </p:spTree>
    <p:extLst>
      <p:ext uri="{BB962C8B-B14F-4D97-AF65-F5344CB8AC3E}">
        <p14:creationId xmlns:p14="http://schemas.microsoft.com/office/powerpoint/2010/main" val="1156156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2B997-0745-4E8F-708C-4912FEFDC74A}"/>
              </a:ext>
            </a:extLst>
          </p:cNvPr>
          <p:cNvSpPr txBox="1">
            <a:spLocks/>
          </p:cNvSpPr>
          <p:nvPr/>
        </p:nvSpPr>
        <p:spPr>
          <a:xfrm>
            <a:off x="0" y="-27384"/>
            <a:ext cx="12192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err="1">
                <a:ln>
                  <a:noFill/>
                </a:ln>
                <a:solidFill>
                  <a:srgbClr val="FFFF00"/>
                </a:solidFill>
                <a:effectLst/>
                <a:uLnTx/>
                <a:uFillTx/>
                <a:latin typeface="Arial"/>
                <a:ea typeface="+mj-ea"/>
                <a:cs typeface="+mj-cs"/>
              </a:rPr>
              <a:t>SuperKEKB</a:t>
            </a:r>
            <a:endParaRPr kumimoji="0" lang="en-US" sz="3600" b="1" i="0" u="none" strike="noStrike" kern="0" cap="none" spc="0" normalizeH="0" baseline="0" noProof="0" dirty="0">
              <a:ln>
                <a:noFill/>
              </a:ln>
              <a:solidFill>
                <a:srgbClr val="FFFF00"/>
              </a:solidFill>
              <a:effectLst/>
              <a:uLnTx/>
              <a:uFillTx/>
              <a:latin typeface="Arial"/>
              <a:ea typeface="+mj-ea"/>
              <a:cs typeface="+mj-cs"/>
            </a:endParaRPr>
          </a:p>
        </p:txBody>
      </p:sp>
      <p:pic>
        <p:nvPicPr>
          <p:cNvPr id="4" name="Picture 3" descr=" Ring4.JPG                                                      04FFC802Macintosh HD                   C12DDCCD:">
            <a:extLst>
              <a:ext uri="{FF2B5EF4-FFF2-40B4-BE49-F238E27FC236}">
                <a16:creationId xmlns:a16="http://schemas.microsoft.com/office/drawing/2014/main" id="{24DE064E-5296-CA55-B5A2-741C3B2B2DF3}"/>
              </a:ext>
            </a:extLst>
          </p:cNvPr>
          <p:cNvPicPr>
            <a:picLocks noChangeAspect="1" noChangeArrowheads="1"/>
          </p:cNvPicPr>
          <p:nvPr/>
        </p:nvPicPr>
        <p:blipFill rotWithShape="1">
          <a:blip r:embed="rId2"/>
          <a:srcRect l="14027" t="2080" r="21234" b="11344"/>
          <a:stretch/>
        </p:blipFill>
        <p:spPr bwMode="auto">
          <a:xfrm>
            <a:off x="317945" y="1796991"/>
            <a:ext cx="3732652" cy="3423291"/>
          </a:xfrm>
          <a:prstGeom prst="rect">
            <a:avLst/>
          </a:prstGeom>
          <a:noFill/>
          <a:ln w="9525">
            <a:noFill/>
            <a:miter lim="800000"/>
            <a:headEnd/>
            <a:tailEnd/>
          </a:ln>
        </p:spPr>
      </p:pic>
      <p:sp>
        <p:nvSpPr>
          <p:cNvPr id="5" name="TextBox 4">
            <a:extLst>
              <a:ext uri="{FF2B5EF4-FFF2-40B4-BE49-F238E27FC236}">
                <a16:creationId xmlns:a16="http://schemas.microsoft.com/office/drawing/2014/main" id="{39FABC0F-7140-1660-9741-34DA3444F83D}"/>
              </a:ext>
            </a:extLst>
          </p:cNvPr>
          <p:cNvSpPr txBox="1"/>
          <p:nvPr/>
        </p:nvSpPr>
        <p:spPr>
          <a:xfrm>
            <a:off x="4380199" y="1163083"/>
            <a:ext cx="3360089" cy="452431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world’s highest luminosity &amp; lowest </a:t>
            </a:r>
            <a:r>
              <a:rPr kumimoji="0" lang="en-US" sz="3200" b="0" i="0" u="none" strike="noStrike" kern="1200" cap="none" spc="0" normalizeH="0" baseline="0" noProof="0" dirty="0">
                <a:ln>
                  <a:noFill/>
                </a:ln>
                <a:solidFill>
                  <a:prstClr val="black"/>
                </a:solidFill>
                <a:effectLst/>
                <a:uLnTx/>
                <a:uFillTx/>
                <a:latin typeface="Symbol" panose="05050102010706020507" pitchFamily="18" charset="2"/>
                <a:ea typeface="+mn-ea"/>
                <a:cs typeface="+mn-cs"/>
              </a:rPr>
              <a:t>b</a:t>
            </a:r>
            <a:r>
              <a:rPr kumimoji="0" lang="en-US" sz="3200" b="0" i="0" u="none" strike="noStrike" kern="1200" cap="none" spc="0" normalizeH="0" baseline="30000" noProof="0" dirty="0">
                <a:ln>
                  <a:noFill/>
                </a:ln>
                <a:solidFill>
                  <a:prstClr val="black"/>
                </a:solidFill>
                <a:effectLst/>
                <a:uLnTx/>
                <a:uFillTx/>
                <a:latin typeface="Calibri" panose="020F0502020204030204"/>
                <a:ea typeface="+mn-ea"/>
                <a:cs typeface="+mn-cs"/>
              </a:rPr>
              <a:t>*</a:t>
            </a: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3200" b="0" i="0" u="none" strike="noStrike" kern="1200" cap="none" spc="0" normalizeH="0" baseline="0" noProof="0" dirty="0" err="1">
                <a:ln>
                  <a:noFill/>
                </a:ln>
                <a:solidFill>
                  <a:prstClr val="black"/>
                </a:solidFill>
                <a:effectLst/>
                <a:uLnTx/>
                <a:uFillTx/>
                <a:latin typeface="Calibri" panose="020F0502020204030204"/>
                <a:ea typeface="+mn-ea"/>
                <a:cs typeface="+mn-cs"/>
              </a:rPr>
              <a:t>e</a:t>
            </a:r>
            <a:r>
              <a:rPr kumimoji="0" lang="en-US" sz="3200" b="0" i="0" u="none" strike="noStrike" kern="1200" cap="none" spc="0" normalizeH="0" baseline="30000" noProof="0" dirty="0" err="1">
                <a:ln>
                  <a:noFill/>
                </a:ln>
                <a:solidFill>
                  <a:prstClr val="black"/>
                </a:solidFill>
                <a:effectLst/>
                <a:uLnTx/>
                <a:uFillTx/>
                <a:latin typeface="Calibri" panose="020F0502020204030204"/>
                <a:ea typeface="+mn-ea"/>
                <a:cs typeface="+mn-cs"/>
              </a:rPr>
              <a:t>+</a:t>
            </a:r>
            <a:r>
              <a:rPr kumimoji="0" lang="en-US" sz="3200" b="0" i="0" u="none" strike="noStrike" kern="1200" cap="none" spc="0" normalizeH="0" baseline="0" noProof="0" dirty="0" err="1">
                <a:ln>
                  <a:noFill/>
                </a:ln>
                <a:solidFill>
                  <a:prstClr val="black"/>
                </a:solidFill>
                <a:effectLst/>
                <a:uLnTx/>
                <a:uFillTx/>
                <a:latin typeface="Calibri" panose="020F0502020204030204"/>
                <a:ea typeface="+mn-ea"/>
                <a:cs typeface="+mn-cs"/>
              </a:rPr>
              <a:t>e</a:t>
            </a:r>
            <a:r>
              <a:rPr kumimoji="0" lang="en-US" sz="3200" b="0" i="0" u="none" strike="noStrike" kern="1200" cap="none" spc="0" normalizeH="0" baseline="30000" noProof="0" dirty="0">
                <a:ln>
                  <a:noFill/>
                </a:ln>
                <a:solidFill>
                  <a:prstClr val="black"/>
                </a:solidFill>
                <a:effectLst/>
                <a:uLnTx/>
                <a:uFillTx/>
                <a:latin typeface="Calibri" panose="020F0502020204030204"/>
                <a:ea typeface="+mn-ea"/>
                <a:cs typeface="+mn-cs"/>
              </a:rPr>
              <a:t>-</a:t>
            </a: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 collider at KEK/Tsukuba</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3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D49BC8CC-FB61-9FE6-0A03-6EF3F80A719B}"/>
                  </a:ext>
                </a:extLst>
              </p:cNvPr>
              <p:cNvSpPr txBox="1"/>
              <p:nvPr/>
            </p:nvSpPr>
            <p:spPr>
              <a:xfrm>
                <a:off x="7083706" y="4750200"/>
                <a:ext cx="5012334" cy="954107"/>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ea typeface="+mn-ea"/>
                    <a:cs typeface="+mn-cs"/>
                  </a:rPr>
                  <a:t>total integrated luminosity so far </a:t>
                </a:r>
                <a14:m>
                  <m:oMath xmlns:m="http://schemas.openxmlformats.org/officeDocument/2006/math">
                    <m:r>
                      <a:rPr kumimoji="0" lang="en-US" sz="2800" b="0" i="1" u="none" strike="noStrike" kern="1200" cap="none" spc="0" normalizeH="0" baseline="0" noProof="0" dirty="0">
                        <a:ln>
                          <a:noFill/>
                        </a:ln>
                        <a:solidFill>
                          <a:prstClr val="black"/>
                        </a:solidFill>
                        <a:effectLst/>
                        <a:uLnTx/>
                        <a:uFillTx/>
                        <a:ea typeface="+mn-ea"/>
                        <a:cs typeface="+mn-cs"/>
                      </a:rPr>
                      <m:t>~</m:t>
                    </m:r>
                    <m:r>
                      <a:rPr kumimoji="0" lang="en-US" sz="2800" b="0" i="0" u="none" strike="noStrike" kern="1200" cap="none" spc="0" normalizeH="0" baseline="0" noProof="0" dirty="0" smtClean="0">
                        <a:ln>
                          <a:noFill/>
                        </a:ln>
                        <a:solidFill>
                          <a:prstClr val="black"/>
                        </a:solidFill>
                        <a:effectLst/>
                        <a:uLnTx/>
                        <a:uFillTx/>
                        <a:ea typeface="+mn-ea"/>
                        <a:cs typeface="+mn-cs"/>
                      </a:rPr>
                      <m:t>535</m:t>
                    </m:r>
                  </m:oMath>
                </a14:m>
                <a:r>
                  <a:rPr kumimoji="0" lang="en-US" sz="2800" b="0" i="0" u="none" strike="noStrike" kern="1200" cap="none" spc="0" normalizeH="0" baseline="0" noProof="0" dirty="0">
                    <a:ln>
                      <a:noFill/>
                    </a:ln>
                    <a:solidFill>
                      <a:prstClr val="black"/>
                    </a:solidFill>
                    <a:effectLst/>
                    <a:uLnTx/>
                    <a:uFillTx/>
                    <a:ea typeface="+mn-ea"/>
                    <a:cs typeface="+mn-cs"/>
                  </a:rPr>
                  <a:t> fb</a:t>
                </a:r>
                <a:r>
                  <a:rPr kumimoji="0" lang="en-US" sz="2800" b="0" i="0" u="none" strike="noStrike" kern="1200" cap="none" spc="0" normalizeH="0" baseline="30000" noProof="0" dirty="0">
                    <a:ln>
                      <a:noFill/>
                    </a:ln>
                    <a:solidFill>
                      <a:prstClr val="black"/>
                    </a:solidFill>
                    <a:effectLst/>
                    <a:uLnTx/>
                    <a:uFillTx/>
                    <a:ea typeface="+mn-ea"/>
                    <a:cs typeface="+mn-cs"/>
                  </a:rPr>
                  <a:t>-1</a:t>
                </a:r>
                <a:r>
                  <a:rPr kumimoji="0" lang="en-US" sz="2800" b="0" i="0" u="none" strike="noStrike" kern="1200" cap="none" spc="0" normalizeH="0" baseline="0" noProof="0" dirty="0">
                    <a:ln>
                      <a:noFill/>
                    </a:ln>
                    <a:solidFill>
                      <a:prstClr val="black"/>
                    </a:solidFill>
                    <a:effectLst/>
                    <a:uLnTx/>
                    <a:uFillTx/>
                    <a:ea typeface="+mn-ea"/>
                    <a:cs typeface="+mn-cs"/>
                  </a:rPr>
                  <a:t> over</a:t>
                </a:r>
                <a14:m>
                  <m:oMath xmlns:m="http://schemas.openxmlformats.org/officeDocument/2006/math">
                    <m:r>
                      <a:rPr kumimoji="0" lang="en-US" sz="2800" b="0" i="1" u="none" strike="noStrike" kern="1200" cap="none" spc="0" normalizeH="0" baseline="0" noProof="0" dirty="0" smtClean="0">
                        <a:ln>
                          <a:noFill/>
                        </a:ln>
                        <a:solidFill>
                          <a:prstClr val="black"/>
                        </a:solidFill>
                        <a:effectLst/>
                        <a:uLnTx/>
                        <a:uFillTx/>
                        <a:ea typeface="+mn-ea"/>
                        <a:cs typeface="+mn-cs"/>
                      </a:rPr>
                      <m:t> ~</m:t>
                    </m:r>
                    <m:r>
                      <a:rPr kumimoji="0" lang="en-US" sz="2800" b="0" i="0" u="none" strike="noStrike" kern="1200" cap="none" spc="0" normalizeH="0" baseline="0" noProof="0" dirty="0" smtClean="0">
                        <a:ln>
                          <a:noFill/>
                        </a:ln>
                        <a:solidFill>
                          <a:prstClr val="black"/>
                        </a:solidFill>
                        <a:effectLst/>
                        <a:uLnTx/>
                        <a:uFillTx/>
                        <a:ea typeface="+mn-ea"/>
                        <a:cs typeface="+mn-cs"/>
                      </a:rPr>
                      <m:t>5</m:t>
                    </m:r>
                  </m:oMath>
                </a14:m>
                <a:r>
                  <a:rPr kumimoji="0" lang="en-US" sz="2800" b="0" i="0" u="none" strike="noStrike" kern="1200" cap="none" spc="0" normalizeH="0" baseline="0" noProof="0" dirty="0">
                    <a:ln>
                      <a:noFill/>
                    </a:ln>
                    <a:solidFill>
                      <a:prstClr val="black"/>
                    </a:solidFill>
                    <a:effectLst/>
                    <a:uLnTx/>
                    <a:uFillTx/>
                    <a:ea typeface="+mn-ea"/>
                    <a:cs typeface="+mn-cs"/>
                  </a:rPr>
                  <a:t> years</a:t>
                </a:r>
                <a:endParaRPr kumimoji="0" lang="en-GB" sz="2800" b="0" i="0" u="none" strike="noStrike" kern="1200" cap="none" spc="0" normalizeH="0" baseline="0" noProof="0" dirty="0">
                  <a:ln>
                    <a:noFill/>
                  </a:ln>
                  <a:solidFill>
                    <a:prstClr val="black"/>
                  </a:solidFill>
                  <a:effectLst/>
                  <a:uLnTx/>
                  <a:uFillTx/>
                  <a:ea typeface="+mn-ea"/>
                  <a:cs typeface="+mn-cs"/>
                </a:endParaRPr>
              </a:p>
            </p:txBody>
          </p:sp>
        </mc:Choice>
        <mc:Fallback>
          <p:sp>
            <p:nvSpPr>
              <p:cNvPr id="6" name="TextBox 5">
                <a:extLst>
                  <a:ext uri="{FF2B5EF4-FFF2-40B4-BE49-F238E27FC236}">
                    <a16:creationId xmlns:a16="http://schemas.microsoft.com/office/drawing/2014/main" id="{D49BC8CC-FB61-9FE6-0A03-6EF3F80A719B}"/>
                  </a:ext>
                </a:extLst>
              </p:cNvPr>
              <p:cNvSpPr txBox="1">
                <a:spLocks noRot="1" noChangeAspect="1" noMove="1" noResize="1" noEditPoints="1" noAdjustHandles="1" noChangeArrowheads="1" noChangeShapeType="1" noTextEdit="1"/>
              </p:cNvSpPr>
              <p:nvPr/>
            </p:nvSpPr>
            <p:spPr>
              <a:xfrm>
                <a:off x="7083706" y="4750200"/>
                <a:ext cx="5012334" cy="954107"/>
              </a:xfrm>
              <a:prstGeom prst="rect">
                <a:avLst/>
              </a:prstGeom>
              <a:blipFill>
                <a:blip r:embed="rId3"/>
                <a:stretch>
                  <a:fillRect t="-5732" r="-4136" b="-17197"/>
                </a:stretch>
              </a:blipFill>
            </p:spPr>
            <p:txBody>
              <a:bodyPr/>
              <a:lstStyle/>
              <a:p>
                <a:r>
                  <a:rPr lang="en-GB">
                    <a:noFill/>
                  </a:rPr>
                  <a:t> </a:t>
                </a:r>
              </a:p>
            </p:txBody>
          </p:sp>
        </mc:Fallback>
      </mc:AlternateContent>
      <p:sp>
        <p:nvSpPr>
          <p:cNvPr id="7" name="TextBox 6">
            <a:extLst>
              <a:ext uri="{FF2B5EF4-FFF2-40B4-BE49-F238E27FC236}">
                <a16:creationId xmlns:a16="http://schemas.microsoft.com/office/drawing/2014/main" id="{4211F80C-787E-4405-D75F-67C545847734}"/>
              </a:ext>
            </a:extLst>
          </p:cNvPr>
          <p:cNvSpPr txBox="1"/>
          <p:nvPr/>
        </p:nvSpPr>
        <p:spPr>
          <a:xfrm>
            <a:off x="553471" y="950472"/>
            <a:ext cx="3057055"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0000CC"/>
                </a:solidFill>
                <a:effectLst/>
                <a:uLnTx/>
                <a:uFillTx/>
                <a:latin typeface="Calibri" panose="020F0502020204030204"/>
                <a:ea typeface="+mn-ea"/>
                <a:cs typeface="+mn-cs"/>
              </a:rPr>
              <a:t>circumference 3 km</a:t>
            </a:r>
            <a:endParaRPr kumimoji="0" lang="en-GB" sz="2800" b="0" i="0" u="none" strike="noStrike" kern="1200" cap="none" spc="0" normalizeH="0" baseline="0" noProof="0" dirty="0">
              <a:ln>
                <a:noFill/>
              </a:ln>
              <a:solidFill>
                <a:srgbClr val="0000CC"/>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37833894-63F2-94FC-1990-E1EE0FD30F2F}"/>
              </a:ext>
            </a:extLst>
          </p:cNvPr>
          <p:cNvSpPr txBox="1"/>
          <p:nvPr/>
        </p:nvSpPr>
        <p:spPr>
          <a:xfrm>
            <a:off x="84560" y="5965059"/>
            <a:ext cx="12107440" cy="83099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00FF"/>
                </a:solidFill>
                <a:effectLst/>
                <a:uLnTx/>
                <a:uFillTx/>
                <a:latin typeface="Calibri"/>
                <a:ea typeface="+mn-ea"/>
                <a:cs typeface="+mn-cs"/>
              </a:rPr>
              <a:t>world record luminosity of 4.71x10</a:t>
            </a:r>
            <a:r>
              <a:rPr kumimoji="0" lang="en-US" sz="2400" b="1" i="0" u="none" strike="noStrike" kern="1200" cap="none" spc="0" normalizeH="0" baseline="30000" noProof="0" dirty="0">
                <a:ln>
                  <a:noFill/>
                </a:ln>
                <a:solidFill>
                  <a:srgbClr val="0000FF"/>
                </a:solidFill>
                <a:effectLst/>
                <a:uLnTx/>
                <a:uFillTx/>
                <a:latin typeface="Calibri"/>
                <a:ea typeface="+mn-ea"/>
                <a:cs typeface="+mn-cs"/>
              </a:rPr>
              <a:t>34 </a:t>
            </a:r>
            <a:r>
              <a:rPr kumimoji="0" lang="en-US" sz="2400" b="1" i="0" u="none" strike="noStrike" kern="1200" cap="none" spc="0" normalizeH="0" baseline="0" noProof="0" dirty="0">
                <a:ln>
                  <a:noFill/>
                </a:ln>
                <a:solidFill>
                  <a:srgbClr val="0000FF"/>
                </a:solidFill>
                <a:effectLst/>
                <a:uLnTx/>
                <a:uFillTx/>
                <a:latin typeface="Calibri"/>
                <a:ea typeface="+mn-ea"/>
                <a:cs typeface="+mn-cs"/>
              </a:rPr>
              <a:t>cm</a:t>
            </a:r>
            <a:r>
              <a:rPr kumimoji="0" lang="en-US" sz="2400" b="1" i="0" u="none" strike="noStrike" kern="1200" cap="none" spc="0" normalizeH="0" baseline="30000" noProof="0" dirty="0">
                <a:ln>
                  <a:noFill/>
                </a:ln>
                <a:solidFill>
                  <a:srgbClr val="0000FF"/>
                </a:solidFill>
                <a:effectLst/>
                <a:uLnTx/>
                <a:uFillTx/>
                <a:latin typeface="Calibri"/>
                <a:ea typeface="+mn-ea"/>
                <a:cs typeface="+mn-cs"/>
              </a:rPr>
              <a:t>-2</a:t>
            </a:r>
            <a:r>
              <a:rPr kumimoji="0" lang="en-US" sz="2400" b="1" i="0" u="none" strike="noStrike" kern="1200" cap="none" spc="0" normalizeH="0" baseline="0" noProof="0" dirty="0">
                <a:ln>
                  <a:noFill/>
                </a:ln>
                <a:solidFill>
                  <a:srgbClr val="0000FF"/>
                </a:solidFill>
                <a:effectLst/>
                <a:uLnTx/>
                <a:uFillTx/>
                <a:latin typeface="Calibri"/>
                <a:ea typeface="+mn-ea"/>
                <a:cs typeface="+mn-cs"/>
              </a:rPr>
              <a:t>s</a:t>
            </a:r>
            <a:r>
              <a:rPr kumimoji="0" lang="en-US" sz="2400" b="1" i="0" u="none" strike="noStrike" kern="1200" cap="none" spc="0" normalizeH="0" baseline="30000" noProof="0" dirty="0">
                <a:ln>
                  <a:noFill/>
                </a:ln>
                <a:solidFill>
                  <a:srgbClr val="0000FF"/>
                </a:solidFill>
                <a:effectLst/>
                <a:uLnTx/>
                <a:uFillTx/>
                <a:latin typeface="Calibri"/>
                <a:ea typeface="+mn-ea"/>
                <a:cs typeface="+mn-cs"/>
              </a:rPr>
              <a:t>-1</a:t>
            </a:r>
            <a:r>
              <a:rPr kumimoji="0" lang="en-US" sz="2400" b="1" i="0" u="none" strike="noStrike" kern="1200" cap="none" spc="0" normalizeH="0" baseline="0" noProof="0" dirty="0">
                <a:ln>
                  <a:noFill/>
                </a:ln>
                <a:solidFill>
                  <a:srgbClr val="0000FF"/>
                </a:solidFill>
                <a:effectLst/>
                <a:uLnTx/>
                <a:uFillTx/>
                <a:latin typeface="Calibri"/>
                <a:ea typeface="+mn-ea"/>
                <a:cs typeface="+mn-cs"/>
              </a:rPr>
              <a:t>,   </a:t>
            </a:r>
            <a:r>
              <a:rPr kumimoji="0" lang="en-US" sz="2400" b="1" i="0" u="none" strike="noStrike" kern="0" cap="none" spc="0" normalizeH="0" baseline="0" noProof="0" dirty="0">
                <a:ln>
                  <a:noFill/>
                </a:ln>
                <a:solidFill>
                  <a:srgbClr val="0000FF"/>
                </a:solidFill>
                <a:effectLst/>
                <a:uLnTx/>
                <a:uFillTx/>
                <a:latin typeface="Symbol" panose="05050102010706020507" pitchFamily="18" charset="2"/>
                <a:ea typeface="+mn-ea"/>
                <a:cs typeface="+mn-cs"/>
              </a:rPr>
              <a:t>b</a:t>
            </a:r>
            <a:r>
              <a:rPr kumimoji="0" lang="en-US" sz="2400" b="1" i="1" u="none" strike="noStrike" kern="0" cap="none" spc="0" normalizeH="0" baseline="-25000" noProof="0" dirty="0">
                <a:ln>
                  <a:noFill/>
                </a:ln>
                <a:solidFill>
                  <a:srgbClr val="0000FF"/>
                </a:solidFill>
                <a:effectLst/>
                <a:uLnTx/>
                <a:uFillTx/>
                <a:latin typeface="Calibri"/>
                <a:ea typeface="+mn-ea"/>
                <a:cs typeface="+mn-cs"/>
              </a:rPr>
              <a:t>y</a:t>
            </a:r>
            <a:r>
              <a:rPr kumimoji="0" lang="en-US" sz="2400" b="1" i="0" u="none" strike="noStrike" kern="0" cap="none" spc="0" normalizeH="0" baseline="30000" noProof="0" dirty="0">
                <a:ln>
                  <a:noFill/>
                </a:ln>
                <a:solidFill>
                  <a:srgbClr val="0000FF"/>
                </a:solidFill>
                <a:effectLst/>
                <a:uLnTx/>
                <a:uFillTx/>
                <a:latin typeface="Calibri"/>
                <a:ea typeface="+mn-ea"/>
                <a:cs typeface="+mn-cs"/>
              </a:rPr>
              <a:t>* </a:t>
            </a:r>
            <a:r>
              <a:rPr kumimoji="0" lang="en-US" sz="2400" b="1" i="0" u="none" strike="noStrike" kern="1200" cap="none" spc="0" normalizeH="0" baseline="0" noProof="0" dirty="0">
                <a:ln>
                  <a:noFill/>
                </a:ln>
                <a:solidFill>
                  <a:srgbClr val="0000FF"/>
                </a:solidFill>
                <a:effectLst/>
                <a:uLnTx/>
                <a:uFillTx/>
                <a:latin typeface="Calibri"/>
                <a:ea typeface="+mn-ea"/>
                <a:cs typeface="+mn-cs"/>
              </a:rPr>
              <a:t> = 1.0 mm routinely, also </a:t>
            </a:r>
            <a:r>
              <a:rPr kumimoji="0" lang="en-US" sz="2400" b="1" i="0" u="none" strike="noStrike" kern="0" cap="none" spc="0" normalizeH="0" baseline="0" noProof="0" dirty="0">
                <a:ln>
                  <a:noFill/>
                </a:ln>
                <a:solidFill>
                  <a:srgbClr val="0000FF"/>
                </a:solidFill>
                <a:effectLst/>
                <a:uLnTx/>
                <a:uFillTx/>
                <a:latin typeface="Symbol" panose="05050102010706020507" pitchFamily="18" charset="2"/>
                <a:ea typeface="+mn-ea"/>
                <a:cs typeface="+mn-cs"/>
              </a:rPr>
              <a:t>b</a:t>
            </a:r>
            <a:r>
              <a:rPr kumimoji="0" lang="en-US" sz="2400" b="1" i="1" u="none" strike="noStrike" kern="0" cap="none" spc="0" normalizeH="0" baseline="-25000" noProof="0" dirty="0">
                <a:ln>
                  <a:noFill/>
                </a:ln>
                <a:solidFill>
                  <a:srgbClr val="0000FF"/>
                </a:solidFill>
                <a:effectLst/>
                <a:uLnTx/>
                <a:uFillTx/>
                <a:latin typeface="Calibri"/>
                <a:ea typeface="+mn-ea"/>
                <a:cs typeface="+mn-cs"/>
              </a:rPr>
              <a:t>y</a:t>
            </a:r>
            <a:r>
              <a:rPr kumimoji="0" lang="en-US" sz="2400" b="1" i="0" u="none" strike="noStrike" kern="0" cap="none" spc="0" normalizeH="0" baseline="30000" noProof="0" dirty="0">
                <a:ln>
                  <a:noFill/>
                </a:ln>
                <a:solidFill>
                  <a:srgbClr val="0000FF"/>
                </a:solidFill>
                <a:effectLst/>
                <a:uLnTx/>
                <a:uFillTx/>
                <a:latin typeface="Calibri"/>
                <a:ea typeface="+mn-ea"/>
                <a:cs typeface="+mn-cs"/>
              </a:rPr>
              <a:t>* </a:t>
            </a:r>
            <a:r>
              <a:rPr kumimoji="0" lang="en-US" sz="2400" b="1" i="0" u="none" strike="noStrike" kern="1200" cap="none" spc="0" normalizeH="0" baseline="0" noProof="0" dirty="0">
                <a:ln>
                  <a:noFill/>
                </a:ln>
                <a:solidFill>
                  <a:srgbClr val="0000FF"/>
                </a:solidFill>
                <a:effectLst/>
                <a:uLnTx/>
                <a:uFillTx/>
                <a:latin typeface="Calibri"/>
                <a:ea typeface="+mn-ea"/>
                <a:cs typeface="+mn-cs"/>
              </a:rPr>
              <a:t> = 0.8 mm shown – </a:t>
            </a:r>
            <a:r>
              <a:rPr kumimoji="0" lang="en-US" sz="2400" b="1" i="0" u="none" strike="noStrike" kern="1200" cap="none" spc="0" normalizeH="0" baseline="0" noProof="0" dirty="0">
                <a:ln>
                  <a:noFill/>
                </a:ln>
                <a:solidFill>
                  <a:srgbClr val="4D4D4D">
                    <a:lumMod val="50000"/>
                  </a:srgbClr>
                </a:solidFill>
                <a:effectLst/>
                <a:uLnTx/>
                <a:uFillTx/>
                <a:latin typeface="Calibri"/>
                <a:ea typeface="+mn-ea"/>
                <a:cs typeface="+mn-cs"/>
              </a:rPr>
              <a:t> with </a:t>
            </a:r>
            <a:r>
              <a:rPr kumimoji="0" lang="en-US" sz="2400" b="1" i="0" u="none" strike="noStrike" kern="1200" cap="none" spc="0" normalizeH="0" baseline="0" noProof="0" dirty="0">
                <a:ln>
                  <a:noFill/>
                </a:ln>
                <a:solidFill>
                  <a:prstClr val="black"/>
                </a:solidFill>
                <a:effectLst/>
                <a:uLnTx/>
                <a:uFillTx/>
                <a:latin typeface="Calibri"/>
                <a:ea typeface="+mn-ea"/>
                <a:cs typeface="+mn-cs"/>
              </a:rPr>
              <a:t>“virtual” crab-waist collision scheme originally developed for FCC-ee (K. Oide)</a:t>
            </a:r>
          </a:p>
        </p:txBody>
      </p:sp>
      <p:pic>
        <p:nvPicPr>
          <p:cNvPr id="12" name="Picture 11">
            <a:extLst>
              <a:ext uri="{FF2B5EF4-FFF2-40B4-BE49-F238E27FC236}">
                <a16:creationId xmlns:a16="http://schemas.microsoft.com/office/drawing/2014/main" id="{68839E3D-3E9B-8277-8C8C-E39976AD70B3}"/>
              </a:ext>
            </a:extLst>
          </p:cNvPr>
          <p:cNvPicPr>
            <a:picLocks noChangeAspect="1"/>
          </p:cNvPicPr>
          <p:nvPr/>
        </p:nvPicPr>
        <p:blipFill>
          <a:blip r:embed="rId4"/>
          <a:stretch>
            <a:fillRect/>
          </a:stretch>
        </p:blipFill>
        <p:spPr>
          <a:xfrm>
            <a:off x="3836516" y="3852122"/>
            <a:ext cx="3360089" cy="1981871"/>
          </a:xfrm>
          <a:prstGeom prst="rect">
            <a:avLst/>
          </a:prstGeom>
        </p:spPr>
      </p:pic>
      <p:pic>
        <p:nvPicPr>
          <p:cNvPr id="8" name="Picture 7">
            <a:extLst>
              <a:ext uri="{FF2B5EF4-FFF2-40B4-BE49-F238E27FC236}">
                <a16:creationId xmlns:a16="http://schemas.microsoft.com/office/drawing/2014/main" id="{9937A85D-6EFF-F305-1410-00581E360A6D}"/>
              </a:ext>
            </a:extLst>
          </p:cNvPr>
          <p:cNvPicPr>
            <a:picLocks noChangeAspect="1"/>
          </p:cNvPicPr>
          <p:nvPr/>
        </p:nvPicPr>
        <p:blipFill rotWithShape="1">
          <a:blip r:embed="rId5"/>
          <a:srcRect b="6828"/>
          <a:stretch/>
        </p:blipFill>
        <p:spPr>
          <a:xfrm>
            <a:off x="7326437" y="1106585"/>
            <a:ext cx="4807188" cy="3512549"/>
          </a:xfrm>
          <a:prstGeom prst="rect">
            <a:avLst/>
          </a:prstGeom>
        </p:spPr>
      </p:pic>
    </p:spTree>
    <p:extLst>
      <p:ext uri="{BB962C8B-B14F-4D97-AF65-F5344CB8AC3E}">
        <p14:creationId xmlns:p14="http://schemas.microsoft.com/office/powerpoint/2010/main" val="33006373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6EAACCAD-5D6F-447B-B5B0-BBAC1021FF35}"/>
              </a:ext>
            </a:extLst>
          </p:cNvPr>
          <p:cNvSpPr txBox="1">
            <a:spLocks/>
          </p:cNvSpPr>
          <p:nvPr/>
        </p:nvSpPr>
        <p:spPr>
          <a:xfrm>
            <a:off x="0" y="0"/>
            <a:ext cx="12192000" cy="63780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near-future collider 1: High-Luminosity LHC </a:t>
            </a:r>
          </a:p>
        </p:txBody>
      </p:sp>
      <p:sp>
        <p:nvSpPr>
          <p:cNvPr id="5" name="TextBox 4">
            <a:extLst>
              <a:ext uri="{FF2B5EF4-FFF2-40B4-BE49-F238E27FC236}">
                <a16:creationId xmlns:a16="http://schemas.microsoft.com/office/drawing/2014/main" id="{EE2059B7-9591-4A04-BBAD-36DDBF73256C}"/>
              </a:ext>
            </a:extLst>
          </p:cNvPr>
          <p:cNvSpPr txBox="1"/>
          <p:nvPr/>
        </p:nvSpPr>
        <p:spPr>
          <a:xfrm>
            <a:off x="1224283" y="629855"/>
            <a:ext cx="11898775"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rPr>
              <a:t>High-Luminosity LHC at CERN:  </a:t>
            </a:r>
            <a:r>
              <a:rPr kumimoji="0" lang="en-US" sz="2400" b="0" i="1" u="none" strike="noStrike" kern="1200" cap="none" spc="0" normalizeH="0" baseline="0" noProof="0" dirty="0">
                <a:ln>
                  <a:noFill/>
                </a:ln>
                <a:solidFill>
                  <a:prstClr val="black"/>
                </a:solidFill>
                <a:effectLst/>
                <a:uLnTx/>
                <a:uFillTx/>
                <a:latin typeface="Calibri" panose="020F0502020204030204"/>
                <a:ea typeface="+mn-ea"/>
                <a:cs typeface="+mn-cs"/>
              </a:rPr>
              <a:t>E</a:t>
            </a:r>
            <a:r>
              <a:rPr kumimoji="0" lang="en-US" sz="2400" b="0" i="1" u="none" strike="noStrike" kern="1200" cap="none" spc="0" normalizeH="0" baseline="-25000" noProof="0" dirty="0">
                <a:ln>
                  <a:noFill/>
                </a:ln>
                <a:solidFill>
                  <a:prstClr val="black"/>
                </a:solidFill>
                <a:effectLst/>
                <a:uLnTx/>
                <a:uFillTx/>
                <a:latin typeface="Calibri" panose="020F0502020204030204"/>
                <a:ea typeface="+mn-ea"/>
                <a:cs typeface="+mn-cs"/>
              </a:rPr>
              <a:t>p-</a:t>
            </a:r>
            <a:r>
              <a:rPr kumimoji="0" lang="en-US" sz="2400" b="0" i="1" u="none" strike="noStrike" kern="1200" cap="none" spc="0" normalizeH="0" baseline="-25000" noProof="0" dirty="0" err="1">
                <a:ln>
                  <a:noFill/>
                </a:ln>
                <a:solidFill>
                  <a:prstClr val="black"/>
                </a:solidFill>
                <a:effectLst/>
                <a:uLnTx/>
                <a:uFillTx/>
                <a:latin typeface="Calibri" panose="020F0502020204030204"/>
                <a:ea typeface="+mn-ea"/>
                <a:cs typeface="+mn-cs"/>
              </a:rPr>
              <a:t>p,</a:t>
            </a:r>
            <a:r>
              <a:rPr kumimoji="0" lang="en-US" sz="2400" b="0" i="0" u="none" strike="noStrike" kern="1200" cap="none" spc="0" normalizeH="0" baseline="-25000" noProof="0" dirty="0" err="1">
                <a:ln>
                  <a:noFill/>
                </a:ln>
                <a:solidFill>
                  <a:prstClr val="black"/>
                </a:solidFill>
                <a:effectLst/>
                <a:uLnTx/>
                <a:uFillTx/>
                <a:latin typeface="Calibri" panose="020F0502020204030204"/>
                <a:ea typeface="+mn-ea"/>
                <a:cs typeface="+mn-cs"/>
              </a:rPr>
              <a:t>cm</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=14 </a:t>
            </a:r>
            <a:r>
              <a:rPr kumimoji="0" lang="en-US" sz="2400" b="0" i="0" u="none" strike="noStrike" kern="1200" cap="none" spc="0" normalizeH="0" baseline="0" noProof="0" dirty="0" err="1">
                <a:ln>
                  <a:noFill/>
                </a:ln>
                <a:solidFill>
                  <a:prstClr val="black"/>
                </a:solidFill>
                <a:effectLst/>
                <a:uLnTx/>
                <a:uFillTx/>
                <a:latin typeface="Calibri" panose="020F0502020204030204"/>
                <a:ea typeface="+mn-ea"/>
                <a:cs typeface="+mn-cs"/>
              </a:rPr>
              <a:t>TeV</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2400" b="0" i="1" u="none" strike="noStrike" kern="1200" cap="none" spc="0" normalizeH="0" baseline="0" noProof="0" dirty="0">
                <a:ln>
                  <a:noFill/>
                </a:ln>
                <a:solidFill>
                  <a:prstClr val="black"/>
                </a:solidFill>
                <a:effectLst/>
                <a:uLnTx/>
                <a:uFillTx/>
                <a:latin typeface="Calibri" panose="020F0502020204030204"/>
                <a:ea typeface="+mn-ea"/>
                <a:cs typeface="+mn-cs"/>
              </a:rPr>
              <a:t>L</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=5 or 7.5x10</a:t>
            </a:r>
            <a:r>
              <a:rPr kumimoji="0" lang="en-US" sz="2400" b="0" i="0" u="none" strike="noStrike" kern="1200" cap="none" spc="0" normalizeH="0" baseline="30000" noProof="0" dirty="0">
                <a:ln>
                  <a:noFill/>
                </a:ln>
                <a:solidFill>
                  <a:prstClr val="black"/>
                </a:solidFill>
                <a:effectLst/>
                <a:uLnTx/>
                <a:uFillTx/>
                <a:latin typeface="Calibri" panose="020F0502020204030204"/>
                <a:ea typeface="+mn-ea"/>
                <a:cs typeface="+mn-cs"/>
              </a:rPr>
              <a:t>34</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cm</a:t>
            </a:r>
            <a:r>
              <a:rPr kumimoji="0" lang="en-US" sz="2400" b="0" i="0" u="none" strike="noStrike" kern="1200" cap="none" spc="0" normalizeH="0" baseline="30000" noProof="0" dirty="0">
                <a:ln>
                  <a:noFill/>
                </a:ln>
                <a:solidFill>
                  <a:prstClr val="black"/>
                </a:solidFill>
                <a:effectLst/>
                <a:uLnTx/>
                <a:uFillTx/>
                <a:latin typeface="Calibri" panose="020F0502020204030204"/>
                <a:ea typeface="+mn-ea"/>
                <a:cs typeface="+mn-cs"/>
              </a:rPr>
              <a:t>-2</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s</a:t>
            </a:r>
            <a:r>
              <a:rPr kumimoji="0" lang="en-US" sz="2400" b="0" i="0" u="none" strike="noStrike" kern="1200" cap="none" spc="0" normalizeH="0" baseline="30000" noProof="0" dirty="0">
                <a:ln>
                  <a:noFill/>
                </a:ln>
                <a:solidFill>
                  <a:prstClr val="black"/>
                </a:solidFill>
                <a:effectLst/>
                <a:uLnTx/>
                <a:uFillTx/>
                <a:latin typeface="Calibri" panose="020F0502020204030204"/>
                <a:ea typeface="+mn-ea"/>
                <a:cs typeface="+mn-cs"/>
              </a:rPr>
              <a:t>-1</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 levelled </a:t>
            </a:r>
            <a:endParaRPr kumimoji="0" lang="en-US" sz="9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goal: increase LHC integrated luminosity x10 to &gt;3 ab</a:t>
            </a:r>
            <a:r>
              <a:rPr kumimoji="0" lang="en-US" sz="2400" b="0" i="0" u="none" strike="noStrike" kern="1200" cap="none" spc="0" normalizeH="0" baseline="30000" noProof="0" dirty="0">
                <a:ln>
                  <a:noFill/>
                </a:ln>
                <a:solidFill>
                  <a:prstClr val="black"/>
                </a:solidFill>
                <a:effectLst/>
                <a:uLnTx/>
                <a:uFillTx/>
                <a:latin typeface="Calibri" panose="020F0502020204030204"/>
                <a:ea typeface="+mn-ea"/>
                <a:cs typeface="+mn-cs"/>
              </a:rPr>
              <a:t>-1</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 around 2040</a:t>
            </a:r>
            <a:endPar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Star: 5 Points 5">
            <a:extLst>
              <a:ext uri="{FF2B5EF4-FFF2-40B4-BE49-F238E27FC236}">
                <a16:creationId xmlns:a16="http://schemas.microsoft.com/office/drawing/2014/main" id="{A37511E0-0F89-4F92-9A04-1ED6C1BF87F8}"/>
              </a:ext>
            </a:extLst>
          </p:cNvPr>
          <p:cNvSpPr/>
          <p:nvPr/>
        </p:nvSpPr>
        <p:spPr>
          <a:xfrm>
            <a:off x="6098371" y="1943612"/>
            <a:ext cx="416560" cy="331954"/>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BD0177D0-0533-4CC8-9288-A88C0B629619}"/>
              </a:ext>
            </a:extLst>
          </p:cNvPr>
          <p:cNvSpPr txBox="1"/>
          <p:nvPr/>
        </p:nvSpPr>
        <p:spPr>
          <a:xfrm>
            <a:off x="5856194" y="1553210"/>
            <a:ext cx="1317477"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0000"/>
                </a:solidFill>
                <a:effectLst/>
                <a:uLnTx/>
                <a:uFillTx/>
                <a:latin typeface="Calibri" panose="020F0502020204030204"/>
                <a:ea typeface="+mn-ea"/>
                <a:cs typeface="+mn-cs"/>
              </a:rPr>
              <a:t>we are here</a:t>
            </a:r>
            <a:endParaRPr kumimoji="0" lang="en-GB" sz="1800" b="1"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EEA665E0-1947-41CF-B6F4-40FB789B9305}"/>
                  </a:ext>
                </a:extLst>
              </p:cNvPr>
              <p:cNvSpPr txBox="1"/>
              <p:nvPr/>
            </p:nvSpPr>
            <p:spPr>
              <a:xfrm>
                <a:off x="8040593" y="1538404"/>
                <a:ext cx="1334404"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B050"/>
                    </a:solidFill>
                    <a:effectLst/>
                    <a:uLnTx/>
                    <a:uFillTx/>
                    <a:latin typeface="Calibri" panose="020F0502020204030204"/>
                    <a:ea typeface="+mn-ea"/>
                    <a:cs typeface="+mn-cs"/>
                  </a:rPr>
                  <a:t>from </a:t>
                </a:r>
                <a14:m>
                  <m:oMath xmlns:m="http://schemas.openxmlformats.org/officeDocument/2006/math">
                    <m:r>
                      <a:rPr kumimoji="0" lang="en-US" sz="1800" b="1" i="1" u="none" strike="noStrike" kern="1200" cap="none" spc="0" normalizeH="0" baseline="0" noProof="0" dirty="0">
                        <a:ln>
                          <a:noFill/>
                        </a:ln>
                        <a:solidFill>
                          <a:srgbClr val="00B050"/>
                        </a:solidFill>
                        <a:effectLst/>
                        <a:uLnTx/>
                        <a:uFillTx/>
                        <a:latin typeface="Cambria Math" panose="02040503050406030204" pitchFamily="18" charset="0"/>
                        <a:ea typeface="+mn-ea"/>
                        <a:cs typeface="+mn-cs"/>
                      </a:rPr>
                      <m:t>~</m:t>
                    </m:r>
                  </m:oMath>
                </a14:m>
                <a:r>
                  <a:rPr kumimoji="0" lang="en-US" sz="1800" b="1" i="0" u="none" strike="noStrike" kern="1200" cap="none" spc="0" normalizeH="0" baseline="0" noProof="0" dirty="0">
                    <a:ln>
                      <a:noFill/>
                    </a:ln>
                    <a:solidFill>
                      <a:srgbClr val="00B050"/>
                    </a:solidFill>
                    <a:effectLst/>
                    <a:uLnTx/>
                    <a:uFillTx/>
                    <a:latin typeface="Calibri" panose="020F0502020204030204"/>
                    <a:ea typeface="+mn-ea"/>
                    <a:cs typeface="+mn-cs"/>
                  </a:rPr>
                  <a:t>2027</a:t>
                </a:r>
                <a:endParaRPr kumimoji="0" lang="en-GB" sz="1800" b="1" i="0" u="none" strike="noStrike" kern="1200" cap="none" spc="0" normalizeH="0" baseline="0" noProof="0" dirty="0">
                  <a:ln>
                    <a:noFill/>
                  </a:ln>
                  <a:solidFill>
                    <a:srgbClr val="00B050"/>
                  </a:solidFill>
                  <a:effectLst/>
                  <a:uLnTx/>
                  <a:uFillTx/>
                  <a:latin typeface="Calibri" panose="020F0502020204030204"/>
                  <a:ea typeface="+mn-ea"/>
                  <a:cs typeface="+mn-cs"/>
                </a:endParaRPr>
              </a:p>
            </p:txBody>
          </p:sp>
        </mc:Choice>
        <mc:Fallback xmlns="">
          <p:sp>
            <p:nvSpPr>
              <p:cNvPr id="10" name="TextBox 9">
                <a:extLst>
                  <a:ext uri="{FF2B5EF4-FFF2-40B4-BE49-F238E27FC236}">
                    <a16:creationId xmlns:a16="http://schemas.microsoft.com/office/drawing/2014/main" id="{EEA665E0-1947-41CF-B6F4-40FB789B9305}"/>
                  </a:ext>
                </a:extLst>
              </p:cNvPr>
              <p:cNvSpPr txBox="1">
                <a:spLocks noRot="1" noChangeAspect="1" noMove="1" noResize="1" noEditPoints="1" noAdjustHandles="1" noChangeArrowheads="1" noChangeShapeType="1" noTextEdit="1"/>
              </p:cNvSpPr>
              <p:nvPr/>
            </p:nvSpPr>
            <p:spPr>
              <a:xfrm>
                <a:off x="8040593" y="1538404"/>
                <a:ext cx="1334404" cy="369332"/>
              </a:xfrm>
              <a:prstGeom prst="rect">
                <a:avLst/>
              </a:prstGeom>
              <a:blipFill>
                <a:blip r:embed="rId2"/>
                <a:stretch>
                  <a:fillRect l="-4110" t="-8197" r="-2740" b="-24590"/>
                </a:stretch>
              </a:blipFill>
            </p:spPr>
            <p:txBody>
              <a:bodyPr/>
              <a:lstStyle/>
              <a:p>
                <a:r>
                  <a:rPr lang="en-GB">
                    <a:noFill/>
                  </a:rPr>
                  <a:t> </a:t>
                </a:r>
              </a:p>
            </p:txBody>
          </p:sp>
        </mc:Fallback>
      </mc:AlternateContent>
      <p:sp>
        <p:nvSpPr>
          <p:cNvPr id="2" name="AutoShape 2">
            <a:extLst>
              <a:ext uri="{FF2B5EF4-FFF2-40B4-BE49-F238E27FC236}">
                <a16:creationId xmlns:a16="http://schemas.microsoft.com/office/drawing/2014/main" id="{DEAD4071-AB8E-DEAA-ECF3-CD8CD95846D0}"/>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8" name="Picture 7">
            <a:extLst>
              <a:ext uri="{FF2B5EF4-FFF2-40B4-BE49-F238E27FC236}">
                <a16:creationId xmlns:a16="http://schemas.microsoft.com/office/drawing/2014/main" id="{6BC6DC7F-7E1F-ED6A-DB39-1E7D993E0A2B}"/>
              </a:ext>
            </a:extLst>
          </p:cNvPr>
          <p:cNvPicPr>
            <a:picLocks noChangeAspect="1"/>
          </p:cNvPicPr>
          <p:nvPr/>
        </p:nvPicPr>
        <p:blipFill>
          <a:blip r:embed="rId3"/>
          <a:stretch>
            <a:fillRect/>
          </a:stretch>
        </p:blipFill>
        <p:spPr>
          <a:xfrm>
            <a:off x="1088020" y="1460852"/>
            <a:ext cx="9418983" cy="5287189"/>
          </a:xfrm>
          <a:prstGeom prst="rect">
            <a:avLst/>
          </a:prstGeom>
        </p:spPr>
      </p:pic>
      <p:sp>
        <p:nvSpPr>
          <p:cNvPr id="4" name="TextBox 3">
            <a:extLst>
              <a:ext uri="{FF2B5EF4-FFF2-40B4-BE49-F238E27FC236}">
                <a16:creationId xmlns:a16="http://schemas.microsoft.com/office/drawing/2014/main" id="{AB116416-B7FA-C2DB-0D7F-84A009F5B63E}"/>
              </a:ext>
            </a:extLst>
          </p:cNvPr>
          <p:cNvSpPr txBox="1"/>
          <p:nvPr/>
        </p:nvSpPr>
        <p:spPr>
          <a:xfrm>
            <a:off x="8907184" y="6261579"/>
            <a:ext cx="867610" cy="369332"/>
          </a:xfrm>
          <a:prstGeom prst="rect">
            <a:avLst/>
          </a:prstGeom>
          <a:solidFill>
            <a:schemeClr val="accent6">
              <a:lumMod val="20000"/>
              <a:lumOff val="8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L. Rossi</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053654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6EAACCAD-5D6F-447B-B5B0-BBAC1021FF35}"/>
              </a:ext>
            </a:extLst>
          </p:cNvPr>
          <p:cNvSpPr txBox="1">
            <a:spLocks/>
          </p:cNvSpPr>
          <p:nvPr/>
        </p:nvSpPr>
        <p:spPr>
          <a:xfrm>
            <a:off x="0" y="0"/>
            <a:ext cx="12192000" cy="63780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near-future collider 2: Electron-Ion Collider</a:t>
            </a: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7A75E624-37BC-1BA2-0505-6C81280C4A8C}"/>
                  </a:ext>
                </a:extLst>
              </p:cNvPr>
              <p:cNvSpPr txBox="1"/>
              <p:nvPr/>
            </p:nvSpPr>
            <p:spPr>
              <a:xfrm>
                <a:off x="200012" y="4754396"/>
                <a:ext cx="3253198" cy="156966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rPr>
                  <a:t>3.83 km double ring,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rPr>
                  <a:t>polarized beams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rPr>
                  <a:t>full-energy </a:t>
                </a:r>
                <a14:m>
                  <m:oMath xmlns:m="http://schemas.openxmlformats.org/officeDocument/2006/math">
                    <m:sSup>
                      <m:sSupPr>
                        <m:ctrlPr>
                          <a:rPr kumimoji="0" lang="en-US" sz="2400" b="0" i="1" u="none" strike="noStrike" kern="0" cap="none" spc="0" normalizeH="0" baseline="0" noProof="0" dirty="0" smtClean="0">
                            <a:ln>
                              <a:noFill/>
                            </a:ln>
                            <a:solidFill>
                              <a:prstClr val="black"/>
                            </a:solidFill>
                            <a:effectLst/>
                            <a:uLnTx/>
                            <a:uFillTx/>
                            <a:latin typeface="Cambria Math" panose="02040503050406030204" pitchFamily="18" charset="0"/>
                            <a:ea typeface="+mn-ea"/>
                            <a:cs typeface="+mn-cs"/>
                          </a:rPr>
                        </m:ctrlPr>
                      </m:sSupPr>
                      <m:e>
                        <m:r>
                          <a:rPr kumimoji="0" lang="en-US" sz="2400" b="0" i="1" u="none" strike="noStrike" kern="0" cap="none" spc="0" normalizeH="0" baseline="0" noProof="0" dirty="0" smtClean="0">
                            <a:ln>
                              <a:noFill/>
                            </a:ln>
                            <a:solidFill>
                              <a:prstClr val="black"/>
                            </a:solidFill>
                            <a:effectLst/>
                            <a:uLnTx/>
                            <a:uFillTx/>
                            <a:latin typeface="Cambria Math" panose="02040503050406030204" pitchFamily="18" charset="0"/>
                            <a:ea typeface="+mn-ea"/>
                            <a:cs typeface="+mn-cs"/>
                          </a:rPr>
                          <m:t>𝑒</m:t>
                        </m:r>
                      </m:e>
                      <m:sup>
                        <m:r>
                          <a:rPr kumimoji="0" lang="en-US" sz="2400" b="0" i="1" u="none" strike="noStrike" kern="0" cap="none" spc="0" normalizeH="0" baseline="0" noProof="0" dirty="0" smtClean="0">
                            <a:ln>
                              <a:noFill/>
                            </a:ln>
                            <a:solidFill>
                              <a:prstClr val="black"/>
                            </a:solidFill>
                            <a:effectLst/>
                            <a:uLnTx/>
                            <a:uFillTx/>
                            <a:latin typeface="Cambria Math" panose="02040503050406030204" pitchFamily="18" charset="0"/>
                            <a:ea typeface="+mn-ea"/>
                            <a:cs typeface="+mn-cs"/>
                          </a:rPr>
                          <m:t>−</m:t>
                        </m:r>
                      </m:sup>
                    </m:sSup>
                  </m:oMath>
                </a14:m>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rPr>
                  <a:t> injection,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rPr>
                  <a:t>injection rate 1 Hz</a:t>
                </a:r>
              </a:p>
            </p:txBody>
          </p:sp>
        </mc:Choice>
        <mc:Fallback xmlns="">
          <p:sp>
            <p:nvSpPr>
              <p:cNvPr id="9" name="TextBox 8">
                <a:extLst>
                  <a:ext uri="{FF2B5EF4-FFF2-40B4-BE49-F238E27FC236}">
                    <a16:creationId xmlns:a16="http://schemas.microsoft.com/office/drawing/2014/main" id="{7A75E624-37BC-1BA2-0505-6C81280C4A8C}"/>
                  </a:ext>
                </a:extLst>
              </p:cNvPr>
              <p:cNvSpPr txBox="1">
                <a:spLocks noRot="1" noChangeAspect="1" noMove="1" noResize="1" noEditPoints="1" noAdjustHandles="1" noChangeArrowheads="1" noChangeShapeType="1" noTextEdit="1"/>
              </p:cNvSpPr>
              <p:nvPr/>
            </p:nvSpPr>
            <p:spPr>
              <a:xfrm>
                <a:off x="200012" y="4754396"/>
                <a:ext cx="3253198" cy="1569660"/>
              </a:xfrm>
              <a:prstGeom prst="rect">
                <a:avLst/>
              </a:prstGeom>
              <a:blipFill>
                <a:blip r:embed="rId2"/>
                <a:stretch>
                  <a:fillRect l="-3002" t="-3113" r="-1876" b="-8171"/>
                </a:stretch>
              </a:blipFill>
            </p:spPr>
            <p:txBody>
              <a:bodyPr/>
              <a:lstStyle/>
              <a:p>
                <a:r>
                  <a:rPr lang="en-GB">
                    <a:noFill/>
                  </a:rPr>
                  <a:t> </a:t>
                </a:r>
              </a:p>
            </p:txBody>
          </p:sp>
        </mc:Fallback>
      </mc:AlternateContent>
      <p:pic>
        <p:nvPicPr>
          <p:cNvPr id="11" name="Picture 10" descr="A picture containing application&#10;&#10;Description automatically generated">
            <a:extLst>
              <a:ext uri="{FF2B5EF4-FFF2-40B4-BE49-F238E27FC236}">
                <a16:creationId xmlns:a16="http://schemas.microsoft.com/office/drawing/2014/main" id="{0E5F0F1A-8F61-29D7-EAED-CCFF6E4684A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0012" y="716760"/>
            <a:ext cx="7042348" cy="3868303"/>
          </a:xfrm>
          <a:prstGeom prst="rect">
            <a:avLst/>
          </a:prstGeom>
        </p:spPr>
      </p:pic>
      <p:pic>
        <p:nvPicPr>
          <p:cNvPr id="12" name="Picture 11">
            <a:extLst>
              <a:ext uri="{FF2B5EF4-FFF2-40B4-BE49-F238E27FC236}">
                <a16:creationId xmlns:a16="http://schemas.microsoft.com/office/drawing/2014/main" id="{45D0DE50-34B6-FE7F-DB66-F5EE824FFBCD}"/>
              </a:ext>
            </a:extLst>
          </p:cNvPr>
          <p:cNvPicPr>
            <a:picLocks noChangeAspect="1"/>
          </p:cNvPicPr>
          <p:nvPr/>
        </p:nvPicPr>
        <p:blipFill>
          <a:blip r:embed="rId4"/>
          <a:stretch>
            <a:fillRect/>
          </a:stretch>
        </p:blipFill>
        <p:spPr>
          <a:xfrm>
            <a:off x="7137434" y="916284"/>
            <a:ext cx="4999616" cy="3469254"/>
          </a:xfrm>
          <a:prstGeom prst="rect">
            <a:avLst/>
          </a:prstGeom>
          <a:effectLst>
            <a:outerShdw blurRad="50800" dist="38100" dir="2700000" algn="tl" rotWithShape="0">
              <a:prstClr val="black">
                <a:alpha val="40000"/>
              </a:prstClr>
            </a:outerShdw>
          </a:effectLst>
        </p:spPr>
      </p:pic>
      <p:pic>
        <p:nvPicPr>
          <p:cNvPr id="13" name="Picture 12">
            <a:extLst>
              <a:ext uri="{FF2B5EF4-FFF2-40B4-BE49-F238E27FC236}">
                <a16:creationId xmlns:a16="http://schemas.microsoft.com/office/drawing/2014/main" id="{3521439C-CF2A-890C-DED8-A1C85EDDC398}"/>
              </a:ext>
            </a:extLst>
          </p:cNvPr>
          <p:cNvPicPr>
            <a:picLocks noChangeAspect="1"/>
          </p:cNvPicPr>
          <p:nvPr/>
        </p:nvPicPr>
        <p:blipFill>
          <a:blip r:embed="rId5"/>
          <a:stretch>
            <a:fillRect/>
          </a:stretch>
        </p:blipFill>
        <p:spPr>
          <a:xfrm>
            <a:off x="3367538" y="3300416"/>
            <a:ext cx="5371254" cy="3557584"/>
          </a:xfrm>
          <a:prstGeom prst="rect">
            <a:avLst/>
          </a:prstGeom>
        </p:spPr>
      </p:pic>
      <p:sp>
        <p:nvSpPr>
          <p:cNvPr id="2" name="TextBox 1">
            <a:extLst>
              <a:ext uri="{FF2B5EF4-FFF2-40B4-BE49-F238E27FC236}">
                <a16:creationId xmlns:a16="http://schemas.microsoft.com/office/drawing/2014/main" id="{B011957F-5C22-382E-BA65-FC73C85D6912}"/>
              </a:ext>
            </a:extLst>
          </p:cNvPr>
          <p:cNvSpPr txBox="1"/>
          <p:nvPr/>
        </p:nvSpPr>
        <p:spPr>
          <a:xfrm>
            <a:off x="8907184" y="6261579"/>
            <a:ext cx="1070806" cy="369332"/>
          </a:xfrm>
          <a:prstGeom prst="rect">
            <a:avLst/>
          </a:prstGeom>
          <a:solidFill>
            <a:schemeClr val="accent6">
              <a:lumMod val="20000"/>
              <a:lumOff val="8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F. Willeke</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405863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8EAFA06-0A70-3EED-5C31-80D1592D3745}"/>
              </a:ext>
            </a:extLst>
          </p:cNvPr>
          <p:cNvPicPr>
            <a:picLocks noChangeAspect="1"/>
          </p:cNvPicPr>
          <p:nvPr/>
        </p:nvPicPr>
        <p:blipFill>
          <a:blip r:embed="rId2"/>
          <a:stretch>
            <a:fillRect/>
          </a:stretch>
        </p:blipFill>
        <p:spPr>
          <a:xfrm>
            <a:off x="1854925" y="875051"/>
            <a:ext cx="7685345" cy="5878446"/>
          </a:xfrm>
          <a:prstGeom prst="rect">
            <a:avLst/>
          </a:prstGeom>
        </p:spPr>
      </p:pic>
      <p:sp>
        <p:nvSpPr>
          <p:cNvPr id="4" name="TextBox 3">
            <a:extLst>
              <a:ext uri="{FF2B5EF4-FFF2-40B4-BE49-F238E27FC236}">
                <a16:creationId xmlns:a16="http://schemas.microsoft.com/office/drawing/2014/main" id="{3F21EE91-4734-5376-7BC1-DD3ACC890685}"/>
              </a:ext>
            </a:extLst>
          </p:cNvPr>
          <p:cNvSpPr txBox="1"/>
          <p:nvPr/>
        </p:nvSpPr>
        <p:spPr>
          <a:xfrm>
            <a:off x="0" y="-21164"/>
            <a:ext cx="12192000" cy="769441"/>
          </a:xfrm>
          <a:prstGeom prst="rect">
            <a:avLst/>
          </a:prstGeom>
          <a:solidFill>
            <a:srgbClr val="5B9BD5">
              <a:lumMod val="50000"/>
            </a:srgb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400" b="0" i="0" u="none" strike="noStrike" kern="0" cap="none" spc="0" normalizeH="0" baseline="0" noProof="0" dirty="0">
                <a:ln>
                  <a:noFill/>
                </a:ln>
                <a:solidFill>
                  <a:prstClr val="white"/>
                </a:solidFill>
                <a:effectLst/>
                <a:uLnTx/>
                <a:uFillTx/>
                <a:latin typeface="Calibri"/>
                <a:ea typeface="+mn-ea"/>
                <a:cs typeface="+mn-cs"/>
              </a:rPr>
              <a:t>Energy Frontier Machines – Energy &amp; Precision</a:t>
            </a:r>
            <a:endParaRPr kumimoji="0" lang="en-GB" sz="4400" b="0" i="0" u="none" strike="noStrike" kern="0" cap="none" spc="0" normalizeH="0" baseline="0" noProof="0" dirty="0">
              <a:ln>
                <a:noFill/>
              </a:ln>
              <a:solidFill>
                <a:prstClr val="white"/>
              </a:solidFill>
              <a:effectLst/>
              <a:uLnTx/>
              <a:uFillTx/>
              <a:latin typeface="Calibri"/>
              <a:ea typeface="+mn-ea"/>
              <a:cs typeface="+mn-cs"/>
            </a:endParaRPr>
          </a:p>
        </p:txBody>
      </p:sp>
      <p:sp>
        <p:nvSpPr>
          <p:cNvPr id="5" name="TextBox 4">
            <a:extLst>
              <a:ext uri="{FF2B5EF4-FFF2-40B4-BE49-F238E27FC236}">
                <a16:creationId xmlns:a16="http://schemas.microsoft.com/office/drawing/2014/main" id="{0BCC7FCA-8096-CF62-9C04-67E54FC952B7}"/>
              </a:ext>
            </a:extLst>
          </p:cNvPr>
          <p:cNvSpPr txBox="1"/>
          <p:nvPr/>
        </p:nvSpPr>
        <p:spPr>
          <a:xfrm>
            <a:off x="9540270" y="1071154"/>
            <a:ext cx="1892569" cy="646331"/>
          </a:xfrm>
          <a:prstGeom prst="rect">
            <a:avLst/>
          </a:prstGeom>
          <a:solidFill>
            <a:schemeClr val="accent6">
              <a:lumMod val="20000"/>
              <a:lumOff val="8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L. Reina,</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Snowmass’21 (22)</a:t>
            </a: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798538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30A69B8-976A-D38D-38B9-75DE538AFFBE}"/>
              </a:ext>
            </a:extLst>
          </p:cNvPr>
          <p:cNvSpPr txBox="1"/>
          <p:nvPr/>
        </p:nvSpPr>
        <p:spPr>
          <a:xfrm>
            <a:off x="0" y="-21164"/>
            <a:ext cx="12192000" cy="769441"/>
          </a:xfrm>
          <a:prstGeom prst="rect">
            <a:avLst/>
          </a:prstGeom>
          <a:solidFill>
            <a:schemeClr val="accent5">
              <a:lumMod val="5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white"/>
                </a:solidFill>
                <a:effectLst/>
                <a:uLnTx/>
                <a:uFillTx/>
                <a:latin typeface="Calibri" panose="020F0502020204030204"/>
                <a:ea typeface="+mn-ea"/>
                <a:cs typeface="+mn-cs"/>
              </a:rPr>
              <a:t>Proposed Higher-Energy Hadron Colliders</a:t>
            </a:r>
            <a:endParaRPr kumimoji="0" lang="en-GB" sz="4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7E91E266-DABF-1671-2C08-CFB3ADD3A14B}"/>
              </a:ext>
            </a:extLst>
          </p:cNvPr>
          <p:cNvSpPr txBox="1"/>
          <p:nvPr/>
        </p:nvSpPr>
        <p:spPr>
          <a:xfrm>
            <a:off x="303682" y="835008"/>
            <a:ext cx="6147412" cy="584775"/>
          </a:xfrm>
          <a:prstGeom prst="rect">
            <a:avLst/>
          </a:prstGeom>
          <a:noFill/>
        </p:spPr>
        <p:txBody>
          <a:bodyPr wrap="square">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2C7C9F"/>
                </a:solidFill>
                <a:effectLst/>
                <a:uLnTx/>
                <a:uFillTx/>
                <a:latin typeface="Arial" charset="0"/>
                <a:ea typeface="ＭＳ Ｐゴシック" charset="0"/>
                <a:cs typeface="ＭＳ Ｐゴシック" charset="0"/>
                <a:sym typeface="Times New Roman"/>
              </a:rPr>
              <a:t>FCC-</a:t>
            </a:r>
            <a:r>
              <a:rPr kumimoji="0" lang="en-GB" sz="3200" b="1" i="0" u="none" strike="noStrike" kern="1200" cap="none" spc="0" normalizeH="0" baseline="0" noProof="0" dirty="0" err="1">
                <a:ln>
                  <a:noFill/>
                </a:ln>
                <a:solidFill>
                  <a:srgbClr val="2C7C9F"/>
                </a:solidFill>
                <a:effectLst/>
                <a:uLnTx/>
                <a:uFillTx/>
                <a:latin typeface="Arial" charset="0"/>
                <a:ea typeface="ＭＳ Ｐゴシック" charset="0"/>
                <a:cs typeface="ＭＳ Ｐゴシック" charset="0"/>
                <a:sym typeface="Times New Roman"/>
              </a:rPr>
              <a:t>hh</a:t>
            </a:r>
            <a:endParaRPr kumimoji="0" lang="en-US" sz="3200" b="0" i="0" u="none" strike="noStrike" kern="0" cap="none" spc="0" normalizeH="0" baseline="30000" noProof="0" dirty="0">
              <a:ln>
                <a:noFill/>
              </a:ln>
              <a:solidFill>
                <a:srgbClr val="000000"/>
              </a:solidFill>
              <a:effectLst/>
              <a:uLnTx/>
              <a:uFillTx/>
              <a:latin typeface="Times New Roman"/>
              <a:ea typeface="+mn-ea"/>
              <a:cs typeface="Times New Roman"/>
              <a:sym typeface="Times New Roman"/>
            </a:endParaRPr>
          </a:p>
        </p:txBody>
      </p:sp>
      <p:sp>
        <p:nvSpPr>
          <p:cNvPr id="7" name="TextBox 6">
            <a:extLst>
              <a:ext uri="{FF2B5EF4-FFF2-40B4-BE49-F238E27FC236}">
                <a16:creationId xmlns:a16="http://schemas.microsoft.com/office/drawing/2014/main" id="{CA6F97D5-5155-7CAC-EA72-430B6CEAA2CD}"/>
              </a:ext>
            </a:extLst>
          </p:cNvPr>
          <p:cNvSpPr txBox="1"/>
          <p:nvPr/>
        </p:nvSpPr>
        <p:spPr>
          <a:xfrm>
            <a:off x="6339089" y="835008"/>
            <a:ext cx="6147412" cy="584775"/>
          </a:xfrm>
          <a:prstGeom prst="rect">
            <a:avLst/>
          </a:prstGeom>
          <a:noFill/>
        </p:spPr>
        <p:txBody>
          <a:bodyPr wrap="square">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2C7C9F"/>
                </a:solidFill>
                <a:effectLst/>
                <a:uLnTx/>
                <a:uFillTx/>
                <a:latin typeface="Arial" charset="0"/>
                <a:ea typeface="ＭＳ Ｐゴシック" charset="0"/>
                <a:cs typeface="ＭＳ Ｐゴシック" charset="0"/>
                <a:sym typeface="Times New Roman"/>
              </a:rPr>
              <a:t>SPPC</a:t>
            </a:r>
            <a:endParaRPr kumimoji="0" lang="en-US" sz="3200" b="0" i="0" u="none" strike="noStrike" kern="0" cap="none" spc="0" normalizeH="0" baseline="30000" noProof="0" dirty="0">
              <a:ln>
                <a:noFill/>
              </a:ln>
              <a:solidFill>
                <a:srgbClr val="000000"/>
              </a:solidFill>
              <a:effectLst/>
              <a:uLnTx/>
              <a:uFillTx/>
              <a:latin typeface="Times New Roman"/>
              <a:ea typeface="+mn-ea"/>
              <a:cs typeface="Times New Roman"/>
              <a:sym typeface="Times New Roman"/>
            </a:endParaRPr>
          </a:p>
        </p:txBody>
      </p:sp>
      <p:pic>
        <p:nvPicPr>
          <p:cNvPr id="11" name="Picture 10" descr="Diagram, radar chart&#10;&#10;Description automatically generated">
            <a:extLst>
              <a:ext uri="{FF2B5EF4-FFF2-40B4-BE49-F238E27FC236}">
                <a16:creationId xmlns:a16="http://schemas.microsoft.com/office/drawing/2014/main" id="{BDB83336-734C-A702-E5C6-552B456338B5}"/>
              </a:ext>
            </a:extLst>
          </p:cNvPr>
          <p:cNvPicPr>
            <a:picLocks noChangeAspect="1"/>
          </p:cNvPicPr>
          <p:nvPr/>
        </p:nvPicPr>
        <p:blipFill>
          <a:blip r:embed="rId2"/>
          <a:stretch>
            <a:fillRect/>
          </a:stretch>
        </p:blipFill>
        <p:spPr>
          <a:xfrm>
            <a:off x="149446" y="1637413"/>
            <a:ext cx="5671030" cy="4598133"/>
          </a:xfrm>
          <a:prstGeom prst="rect">
            <a:avLst/>
          </a:prstGeom>
        </p:spPr>
      </p:pic>
      <p:pic>
        <p:nvPicPr>
          <p:cNvPr id="13" name="Picture 12" descr="Diagram&#10;&#10;Description automatically generated">
            <a:extLst>
              <a:ext uri="{FF2B5EF4-FFF2-40B4-BE49-F238E27FC236}">
                <a16:creationId xmlns:a16="http://schemas.microsoft.com/office/drawing/2014/main" id="{625A5B66-B076-1CF7-AAA8-968CA9821E16}"/>
              </a:ext>
            </a:extLst>
          </p:cNvPr>
          <p:cNvPicPr>
            <a:picLocks noChangeAspect="1"/>
          </p:cNvPicPr>
          <p:nvPr/>
        </p:nvPicPr>
        <p:blipFill rotWithShape="1">
          <a:blip r:embed="rId3">
            <a:extLst>
              <a:ext uri="{28A0092B-C50C-407E-A947-70E740481C1C}">
                <a14:useLocalDpi xmlns:a14="http://schemas.microsoft.com/office/drawing/2010/main" val="0"/>
              </a:ext>
            </a:extLst>
          </a:blip>
          <a:srcRect t="10080"/>
          <a:stretch/>
        </p:blipFill>
        <p:spPr>
          <a:xfrm>
            <a:off x="6096000" y="1791650"/>
            <a:ext cx="5446005" cy="4598133"/>
          </a:xfrm>
          <a:prstGeom prst="rect">
            <a:avLst/>
          </a:prstGeom>
        </p:spPr>
      </p:pic>
      <p:sp>
        <p:nvSpPr>
          <p:cNvPr id="14" name="TextBox 13">
            <a:extLst>
              <a:ext uri="{FF2B5EF4-FFF2-40B4-BE49-F238E27FC236}">
                <a16:creationId xmlns:a16="http://schemas.microsoft.com/office/drawing/2014/main" id="{058B658C-26D0-075D-7EC4-78615B62A6A8}"/>
              </a:ext>
            </a:extLst>
          </p:cNvPr>
          <p:cNvSpPr txBox="1"/>
          <p:nvPr/>
        </p:nvSpPr>
        <p:spPr>
          <a:xfrm>
            <a:off x="10283127" y="835008"/>
            <a:ext cx="1518364" cy="369332"/>
          </a:xfrm>
          <a:prstGeom prst="rect">
            <a:avLst/>
          </a:prstGeom>
          <a:solidFill>
            <a:srgbClr val="FFE5E5"/>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Snowmass ‘21</a:t>
            </a:r>
            <a:endParaRPr kumimoji="0" lang="en-GB" sz="1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058851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30A69B8-976A-D38D-38B9-75DE538AFFBE}"/>
              </a:ext>
            </a:extLst>
          </p:cNvPr>
          <p:cNvSpPr txBox="1"/>
          <p:nvPr/>
        </p:nvSpPr>
        <p:spPr>
          <a:xfrm>
            <a:off x="0" y="-21164"/>
            <a:ext cx="12192000" cy="769441"/>
          </a:xfrm>
          <a:prstGeom prst="rect">
            <a:avLst/>
          </a:prstGeom>
          <a:solidFill>
            <a:schemeClr val="accent5">
              <a:lumMod val="5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white"/>
                </a:solidFill>
                <a:effectLst/>
                <a:uLnTx/>
                <a:uFillTx/>
                <a:latin typeface="Calibri" panose="020F0502020204030204"/>
                <a:ea typeface="+mn-ea"/>
                <a:cs typeface="+mn-cs"/>
              </a:rPr>
              <a:t>Proposed </a:t>
            </a:r>
            <a:r>
              <a:rPr kumimoji="0" lang="en-US" sz="4400" b="0" i="0" u="none" strike="noStrike" kern="1200" cap="none" spc="0" normalizeH="0" baseline="0" noProof="0" dirty="0" err="1">
                <a:ln>
                  <a:noFill/>
                </a:ln>
                <a:solidFill>
                  <a:prstClr val="white"/>
                </a:solidFill>
                <a:effectLst/>
                <a:uLnTx/>
                <a:uFillTx/>
                <a:latin typeface="Calibri" panose="020F0502020204030204"/>
                <a:ea typeface="+mn-ea"/>
                <a:cs typeface="+mn-cs"/>
              </a:rPr>
              <a:t>e</a:t>
            </a:r>
            <a:r>
              <a:rPr kumimoji="0" lang="en-US" sz="4400" b="0" i="0" u="none" strike="noStrike" kern="1200" cap="none" spc="0" normalizeH="0" baseline="30000" noProof="0" dirty="0" err="1">
                <a:ln>
                  <a:noFill/>
                </a:ln>
                <a:solidFill>
                  <a:prstClr val="white"/>
                </a:solidFill>
                <a:effectLst/>
                <a:uLnTx/>
                <a:uFillTx/>
                <a:latin typeface="Calibri" panose="020F0502020204030204"/>
                <a:ea typeface="+mn-ea"/>
                <a:cs typeface="+mn-cs"/>
              </a:rPr>
              <a:t>+</a:t>
            </a:r>
            <a:r>
              <a:rPr kumimoji="0" lang="en-US" sz="4400" b="0" i="0" u="none" strike="noStrike" kern="1200" cap="none" spc="0" normalizeH="0" baseline="0" noProof="0" dirty="0" err="1">
                <a:ln>
                  <a:noFill/>
                </a:ln>
                <a:solidFill>
                  <a:prstClr val="white"/>
                </a:solidFill>
                <a:effectLst/>
                <a:uLnTx/>
                <a:uFillTx/>
                <a:latin typeface="Calibri" panose="020F0502020204030204"/>
                <a:ea typeface="+mn-ea"/>
                <a:cs typeface="+mn-cs"/>
              </a:rPr>
              <a:t>e</a:t>
            </a:r>
            <a:r>
              <a:rPr kumimoji="0" lang="en-US" sz="4400" b="0" i="0" u="none" strike="noStrike" kern="1200" cap="none" spc="0" normalizeH="0" baseline="30000" noProof="0" dirty="0">
                <a:ln>
                  <a:noFill/>
                </a:ln>
                <a:solidFill>
                  <a:prstClr val="white"/>
                </a:solidFill>
                <a:effectLst/>
                <a:uLnTx/>
                <a:uFillTx/>
                <a:latin typeface="Calibri" panose="020F0502020204030204"/>
                <a:ea typeface="+mn-ea"/>
                <a:cs typeface="+mn-cs"/>
              </a:rPr>
              <a:t>-</a:t>
            </a:r>
            <a:r>
              <a:rPr kumimoji="0" lang="en-US" sz="4400" b="0" i="0" u="none" strike="noStrike" kern="1200" cap="none" spc="0" normalizeH="0" baseline="0" noProof="0" dirty="0">
                <a:ln>
                  <a:noFill/>
                </a:ln>
                <a:solidFill>
                  <a:prstClr val="white"/>
                </a:solidFill>
                <a:effectLst/>
                <a:uLnTx/>
                <a:uFillTx/>
                <a:latin typeface="Calibri" panose="020F0502020204030204"/>
                <a:ea typeface="+mn-ea"/>
                <a:cs typeface="+mn-cs"/>
              </a:rPr>
              <a:t> Higgs &amp; EW Factories</a:t>
            </a:r>
            <a:endParaRPr kumimoji="0" lang="en-GB" sz="4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118CD884-85DD-ADAA-A77E-68694C06123B}"/>
              </a:ext>
            </a:extLst>
          </p:cNvPr>
          <p:cNvPicPr>
            <a:picLocks noChangeAspect="1"/>
          </p:cNvPicPr>
          <p:nvPr/>
        </p:nvPicPr>
        <p:blipFill>
          <a:blip r:embed="rId2"/>
          <a:stretch>
            <a:fillRect/>
          </a:stretch>
        </p:blipFill>
        <p:spPr>
          <a:xfrm>
            <a:off x="136118" y="748277"/>
            <a:ext cx="3356229" cy="1887644"/>
          </a:xfrm>
          <a:prstGeom prst="rect">
            <a:avLst/>
          </a:prstGeom>
        </p:spPr>
      </p:pic>
      <p:pic>
        <p:nvPicPr>
          <p:cNvPr id="6" name="Picture 5">
            <a:extLst>
              <a:ext uri="{FF2B5EF4-FFF2-40B4-BE49-F238E27FC236}">
                <a16:creationId xmlns:a16="http://schemas.microsoft.com/office/drawing/2014/main" id="{E18069F0-DEF8-9440-2B96-3EF68E20D299}"/>
              </a:ext>
            </a:extLst>
          </p:cNvPr>
          <p:cNvPicPr>
            <a:picLocks noChangeAspect="1"/>
          </p:cNvPicPr>
          <p:nvPr/>
        </p:nvPicPr>
        <p:blipFill>
          <a:blip r:embed="rId3"/>
          <a:stretch>
            <a:fillRect/>
          </a:stretch>
        </p:blipFill>
        <p:spPr>
          <a:xfrm>
            <a:off x="4221032" y="915670"/>
            <a:ext cx="3541317" cy="1807758"/>
          </a:xfrm>
          <a:prstGeom prst="rect">
            <a:avLst/>
          </a:prstGeom>
        </p:spPr>
      </p:pic>
      <p:pic>
        <p:nvPicPr>
          <p:cNvPr id="7" name="Google Shape;93;p2">
            <a:extLst>
              <a:ext uri="{FF2B5EF4-FFF2-40B4-BE49-F238E27FC236}">
                <a16:creationId xmlns:a16="http://schemas.microsoft.com/office/drawing/2014/main" id="{40750029-17A8-C64B-E42A-2630266FACF4}"/>
              </a:ext>
            </a:extLst>
          </p:cNvPr>
          <p:cNvPicPr preferRelativeResize="0"/>
          <p:nvPr/>
        </p:nvPicPr>
        <p:blipFill rotWithShape="1">
          <a:blip r:embed="rId4">
            <a:alphaModFix/>
          </a:blip>
          <a:srcRect/>
          <a:stretch/>
        </p:blipFill>
        <p:spPr>
          <a:xfrm>
            <a:off x="7943850" y="1140946"/>
            <a:ext cx="4112032" cy="1749875"/>
          </a:xfrm>
          <a:prstGeom prst="rect">
            <a:avLst/>
          </a:prstGeom>
          <a:noFill/>
          <a:ln>
            <a:noFill/>
          </a:ln>
        </p:spPr>
      </p:pic>
      <p:pic>
        <p:nvPicPr>
          <p:cNvPr id="8" name="Picture 7">
            <a:extLst>
              <a:ext uri="{FF2B5EF4-FFF2-40B4-BE49-F238E27FC236}">
                <a16:creationId xmlns:a16="http://schemas.microsoft.com/office/drawing/2014/main" id="{6070F9CD-620D-C6B5-8DB4-EECC6E050856}"/>
              </a:ext>
            </a:extLst>
          </p:cNvPr>
          <p:cNvPicPr>
            <a:picLocks noChangeAspect="1"/>
          </p:cNvPicPr>
          <p:nvPr/>
        </p:nvPicPr>
        <p:blipFill>
          <a:blip r:embed="rId5"/>
          <a:stretch>
            <a:fillRect/>
          </a:stretch>
        </p:blipFill>
        <p:spPr>
          <a:xfrm>
            <a:off x="199605" y="2921654"/>
            <a:ext cx="5350282" cy="1726811"/>
          </a:xfrm>
          <a:prstGeom prst="rect">
            <a:avLst/>
          </a:prstGeom>
        </p:spPr>
      </p:pic>
      <p:pic>
        <p:nvPicPr>
          <p:cNvPr id="9" name="Picture 8" descr="Chart&#10;&#10;Description automatically generated with medium confidence">
            <a:extLst>
              <a:ext uri="{FF2B5EF4-FFF2-40B4-BE49-F238E27FC236}">
                <a16:creationId xmlns:a16="http://schemas.microsoft.com/office/drawing/2014/main" id="{51D40A7C-1A9F-3531-86CF-A8297B2F7445}"/>
              </a:ext>
            </a:extLst>
          </p:cNvPr>
          <p:cNvPicPr>
            <a:picLocks noChangeAspect="1"/>
          </p:cNvPicPr>
          <p:nvPr/>
        </p:nvPicPr>
        <p:blipFill>
          <a:blip r:embed="rId6"/>
          <a:stretch>
            <a:fillRect/>
          </a:stretch>
        </p:blipFill>
        <p:spPr>
          <a:xfrm>
            <a:off x="5673688" y="3187093"/>
            <a:ext cx="6026225" cy="1062071"/>
          </a:xfrm>
          <a:prstGeom prst="rect">
            <a:avLst/>
          </a:prstGeom>
        </p:spPr>
      </p:pic>
      <p:pic>
        <p:nvPicPr>
          <p:cNvPr id="10" name="Picture 9" descr="Diagram, venn diagram&#10;&#10;Description automatically generated">
            <a:extLst>
              <a:ext uri="{FF2B5EF4-FFF2-40B4-BE49-F238E27FC236}">
                <a16:creationId xmlns:a16="http://schemas.microsoft.com/office/drawing/2014/main" id="{AA40310D-EDD0-A51A-031E-374D42AF429F}"/>
              </a:ext>
            </a:extLst>
          </p:cNvPr>
          <p:cNvPicPr>
            <a:picLocks noChangeAspect="1"/>
          </p:cNvPicPr>
          <p:nvPr/>
        </p:nvPicPr>
        <p:blipFill>
          <a:blip r:embed="rId7"/>
          <a:stretch>
            <a:fillRect/>
          </a:stretch>
        </p:blipFill>
        <p:spPr>
          <a:xfrm>
            <a:off x="8978437" y="4344936"/>
            <a:ext cx="2246075" cy="2261651"/>
          </a:xfrm>
          <a:prstGeom prst="rect">
            <a:avLst/>
          </a:prstGeom>
        </p:spPr>
      </p:pic>
      <p:sp>
        <p:nvSpPr>
          <p:cNvPr id="11" name="TextBox 10">
            <a:extLst>
              <a:ext uri="{FF2B5EF4-FFF2-40B4-BE49-F238E27FC236}">
                <a16:creationId xmlns:a16="http://schemas.microsoft.com/office/drawing/2014/main" id="{9CB5052A-928B-471E-8644-ECA8A5D55F96}"/>
              </a:ext>
            </a:extLst>
          </p:cNvPr>
          <p:cNvSpPr txBox="1"/>
          <p:nvPr/>
        </p:nvSpPr>
        <p:spPr>
          <a:xfrm>
            <a:off x="2765633" y="710789"/>
            <a:ext cx="6147412" cy="584775"/>
          </a:xfrm>
          <a:prstGeom prst="rect">
            <a:avLst/>
          </a:prstGeom>
          <a:noFill/>
        </p:spPr>
        <p:txBody>
          <a:bodyPr wrap="square">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2C7C9F"/>
                </a:solidFill>
                <a:effectLst/>
                <a:uLnTx/>
                <a:uFillTx/>
                <a:latin typeface="Arial" charset="0"/>
                <a:ea typeface="ＭＳ Ｐゴシック" charset="0"/>
                <a:cs typeface="ＭＳ Ｐゴシック" charset="0"/>
                <a:sym typeface="Times New Roman"/>
              </a:rPr>
              <a:t>ILC</a:t>
            </a:r>
            <a:endParaRPr kumimoji="0" lang="en-US" sz="3200" b="0" i="0" u="none" strike="noStrike" kern="0" cap="none" spc="0" normalizeH="0" baseline="0" noProof="0" dirty="0">
              <a:ln>
                <a:noFill/>
              </a:ln>
              <a:solidFill>
                <a:srgbClr val="000000"/>
              </a:solidFill>
              <a:effectLst/>
              <a:uLnTx/>
              <a:uFillTx/>
              <a:latin typeface="Times New Roman"/>
              <a:ea typeface="+mn-ea"/>
              <a:cs typeface="Times New Roman"/>
              <a:sym typeface="Times New Roman"/>
            </a:endParaRPr>
          </a:p>
        </p:txBody>
      </p:sp>
      <p:sp>
        <p:nvSpPr>
          <p:cNvPr id="12" name="TextBox 11">
            <a:extLst>
              <a:ext uri="{FF2B5EF4-FFF2-40B4-BE49-F238E27FC236}">
                <a16:creationId xmlns:a16="http://schemas.microsoft.com/office/drawing/2014/main" id="{566FCD3C-1120-5779-EACC-3E180E3CA95A}"/>
              </a:ext>
            </a:extLst>
          </p:cNvPr>
          <p:cNvSpPr txBox="1"/>
          <p:nvPr/>
        </p:nvSpPr>
        <p:spPr>
          <a:xfrm>
            <a:off x="6568024" y="729533"/>
            <a:ext cx="6147412" cy="584775"/>
          </a:xfrm>
          <a:prstGeom prst="rect">
            <a:avLst/>
          </a:prstGeom>
          <a:noFill/>
        </p:spPr>
        <p:txBody>
          <a:bodyPr wrap="square">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2C7C9F"/>
                </a:solidFill>
                <a:effectLst/>
                <a:uLnTx/>
                <a:uFillTx/>
                <a:latin typeface="Arial" charset="0"/>
                <a:ea typeface="ＭＳ Ｐゴシック" charset="0"/>
                <a:cs typeface="ＭＳ Ｐゴシック" charset="0"/>
                <a:sym typeface="Times New Roman"/>
              </a:rPr>
              <a:t>CLIC</a:t>
            </a:r>
            <a:endParaRPr kumimoji="0" lang="en-US" sz="3200" b="0" i="0" u="none" strike="noStrike" kern="0" cap="none" spc="0" normalizeH="0" baseline="0" noProof="0" dirty="0">
              <a:ln>
                <a:noFill/>
              </a:ln>
              <a:solidFill>
                <a:srgbClr val="000000"/>
              </a:solidFill>
              <a:effectLst/>
              <a:uLnTx/>
              <a:uFillTx/>
              <a:latin typeface="Times New Roman"/>
              <a:ea typeface="+mn-ea"/>
              <a:cs typeface="Times New Roman"/>
              <a:sym typeface="Times New Roman"/>
            </a:endParaRPr>
          </a:p>
        </p:txBody>
      </p:sp>
      <p:sp>
        <p:nvSpPr>
          <p:cNvPr id="13" name="TextBox 12">
            <a:extLst>
              <a:ext uri="{FF2B5EF4-FFF2-40B4-BE49-F238E27FC236}">
                <a16:creationId xmlns:a16="http://schemas.microsoft.com/office/drawing/2014/main" id="{A00EB4B9-ACDB-74CC-A995-4CCF8DEF348F}"/>
              </a:ext>
            </a:extLst>
          </p:cNvPr>
          <p:cNvSpPr txBox="1"/>
          <p:nvPr/>
        </p:nvSpPr>
        <p:spPr>
          <a:xfrm>
            <a:off x="11370495" y="716324"/>
            <a:ext cx="6147412" cy="584775"/>
          </a:xfrm>
          <a:prstGeom prst="rect">
            <a:avLst/>
          </a:prstGeom>
          <a:noFill/>
        </p:spPr>
        <p:txBody>
          <a:bodyPr wrap="square">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2C7C9F"/>
                </a:solidFill>
                <a:effectLst/>
                <a:uLnTx/>
                <a:uFillTx/>
                <a:latin typeface="Arial" charset="0"/>
                <a:ea typeface="ＭＳ Ｐゴシック" charset="0"/>
                <a:cs typeface="ＭＳ Ｐゴシック" charset="0"/>
                <a:sym typeface="Times New Roman"/>
              </a:rPr>
              <a:t>C</a:t>
            </a:r>
            <a:r>
              <a:rPr kumimoji="0" lang="en-GB" sz="3200" b="1" i="0" u="none" strike="noStrike" kern="1200" cap="none" spc="0" normalizeH="0" baseline="30000" noProof="0" dirty="0">
                <a:ln>
                  <a:noFill/>
                </a:ln>
                <a:solidFill>
                  <a:srgbClr val="2C7C9F"/>
                </a:solidFill>
                <a:effectLst/>
                <a:uLnTx/>
                <a:uFillTx/>
                <a:latin typeface="Arial" charset="0"/>
                <a:ea typeface="ＭＳ Ｐゴシック" charset="0"/>
                <a:cs typeface="ＭＳ Ｐゴシック" charset="0"/>
                <a:sym typeface="Times New Roman"/>
              </a:rPr>
              <a:t>3</a:t>
            </a:r>
            <a:endParaRPr kumimoji="0" lang="en-US" sz="3200" b="0" i="0" u="none" strike="noStrike" kern="0" cap="none" spc="0" normalizeH="0" baseline="30000" noProof="0" dirty="0">
              <a:ln>
                <a:noFill/>
              </a:ln>
              <a:solidFill>
                <a:srgbClr val="000000"/>
              </a:solidFill>
              <a:effectLst/>
              <a:uLnTx/>
              <a:uFillTx/>
              <a:latin typeface="Times New Roman"/>
              <a:ea typeface="+mn-ea"/>
              <a:cs typeface="Times New Roman"/>
              <a:sym typeface="Times New Roman"/>
            </a:endParaRPr>
          </a:p>
        </p:txBody>
      </p:sp>
      <p:sp>
        <p:nvSpPr>
          <p:cNvPr id="14" name="TextBox 13">
            <a:extLst>
              <a:ext uri="{FF2B5EF4-FFF2-40B4-BE49-F238E27FC236}">
                <a16:creationId xmlns:a16="http://schemas.microsoft.com/office/drawing/2014/main" id="{6F3F5D17-9F8A-9639-B714-2B66E56AA746}"/>
              </a:ext>
            </a:extLst>
          </p:cNvPr>
          <p:cNvSpPr txBox="1"/>
          <p:nvPr/>
        </p:nvSpPr>
        <p:spPr>
          <a:xfrm>
            <a:off x="136118" y="2901811"/>
            <a:ext cx="6147412" cy="584775"/>
          </a:xfrm>
          <a:prstGeom prst="rect">
            <a:avLst/>
          </a:prstGeom>
          <a:noFill/>
        </p:spPr>
        <p:txBody>
          <a:bodyPr wrap="square">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2C7C9F"/>
                </a:solidFill>
                <a:effectLst/>
                <a:uLnTx/>
                <a:uFillTx/>
                <a:latin typeface="Arial" charset="0"/>
                <a:ea typeface="ＭＳ Ｐゴシック" charset="0"/>
                <a:cs typeface="ＭＳ Ｐゴシック" charset="0"/>
                <a:sym typeface="Times New Roman"/>
              </a:rPr>
              <a:t>HELEN</a:t>
            </a:r>
            <a:endParaRPr kumimoji="0" lang="en-US" sz="3200" b="0" i="0" u="none" strike="noStrike" kern="0" cap="none" spc="0" normalizeH="0" baseline="30000" noProof="0" dirty="0">
              <a:ln>
                <a:noFill/>
              </a:ln>
              <a:solidFill>
                <a:srgbClr val="000000"/>
              </a:solidFill>
              <a:effectLst/>
              <a:uLnTx/>
              <a:uFillTx/>
              <a:latin typeface="Times New Roman"/>
              <a:ea typeface="+mn-ea"/>
              <a:cs typeface="Times New Roman"/>
              <a:sym typeface="Times New Roman"/>
            </a:endParaRPr>
          </a:p>
        </p:txBody>
      </p:sp>
      <p:sp>
        <p:nvSpPr>
          <p:cNvPr id="15" name="TextBox 14">
            <a:extLst>
              <a:ext uri="{FF2B5EF4-FFF2-40B4-BE49-F238E27FC236}">
                <a16:creationId xmlns:a16="http://schemas.microsoft.com/office/drawing/2014/main" id="{B651F566-7FF4-845C-9D95-95BB5BAF5888}"/>
              </a:ext>
            </a:extLst>
          </p:cNvPr>
          <p:cNvSpPr txBox="1"/>
          <p:nvPr/>
        </p:nvSpPr>
        <p:spPr>
          <a:xfrm>
            <a:off x="5734002" y="2788941"/>
            <a:ext cx="6147412" cy="584775"/>
          </a:xfrm>
          <a:prstGeom prst="rect">
            <a:avLst/>
          </a:prstGeom>
          <a:noFill/>
        </p:spPr>
        <p:txBody>
          <a:bodyPr wrap="square">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2C7C9F"/>
                </a:solidFill>
                <a:effectLst/>
                <a:uLnTx/>
                <a:uFillTx/>
                <a:latin typeface="Arial" charset="0"/>
                <a:ea typeface="ＭＳ Ｐゴシック" charset="0"/>
                <a:cs typeface="ＭＳ Ｐゴシック" charset="0"/>
                <a:sym typeface="Times New Roman"/>
              </a:rPr>
              <a:t>RELIC</a:t>
            </a:r>
            <a:endParaRPr kumimoji="0" lang="en-US" sz="3200" b="0" i="0" u="none" strike="noStrike" kern="0" cap="none" spc="0" normalizeH="0" baseline="30000" noProof="0" dirty="0">
              <a:ln>
                <a:noFill/>
              </a:ln>
              <a:solidFill>
                <a:srgbClr val="000000"/>
              </a:solidFill>
              <a:effectLst/>
              <a:uLnTx/>
              <a:uFillTx/>
              <a:latin typeface="Times New Roman"/>
              <a:ea typeface="+mn-ea"/>
              <a:cs typeface="Times New Roman"/>
              <a:sym typeface="Times New Roman"/>
            </a:endParaRPr>
          </a:p>
        </p:txBody>
      </p:sp>
      <p:sp>
        <p:nvSpPr>
          <p:cNvPr id="16" name="TextBox 15">
            <a:extLst>
              <a:ext uri="{FF2B5EF4-FFF2-40B4-BE49-F238E27FC236}">
                <a16:creationId xmlns:a16="http://schemas.microsoft.com/office/drawing/2014/main" id="{418584FB-5CEF-21FF-26E7-19981A958929}"/>
              </a:ext>
            </a:extLst>
          </p:cNvPr>
          <p:cNvSpPr txBox="1"/>
          <p:nvPr/>
        </p:nvSpPr>
        <p:spPr>
          <a:xfrm>
            <a:off x="215547" y="4745996"/>
            <a:ext cx="6147412" cy="584775"/>
          </a:xfrm>
          <a:prstGeom prst="rect">
            <a:avLst/>
          </a:prstGeom>
          <a:noFill/>
        </p:spPr>
        <p:txBody>
          <a:bodyPr wrap="square">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2C7C9F"/>
                </a:solidFill>
                <a:effectLst/>
                <a:uLnTx/>
                <a:uFillTx/>
                <a:latin typeface="Arial" charset="0"/>
                <a:ea typeface="ＭＳ Ｐゴシック" charset="0"/>
                <a:cs typeface="ＭＳ Ｐゴシック" charset="0"/>
                <a:sym typeface="Times New Roman"/>
              </a:rPr>
              <a:t>FCC-</a:t>
            </a:r>
            <a:r>
              <a:rPr kumimoji="0" lang="en-GB" sz="3200" b="1" i="0" u="none" strike="noStrike" kern="1200" cap="none" spc="0" normalizeH="0" baseline="0" noProof="0" dirty="0" err="1">
                <a:ln>
                  <a:noFill/>
                </a:ln>
                <a:solidFill>
                  <a:srgbClr val="2C7C9F"/>
                </a:solidFill>
                <a:effectLst/>
                <a:uLnTx/>
                <a:uFillTx/>
                <a:latin typeface="Arial" charset="0"/>
                <a:ea typeface="ＭＳ Ｐゴシック" charset="0"/>
                <a:cs typeface="ＭＳ Ｐゴシック" charset="0"/>
                <a:sym typeface="Times New Roman"/>
              </a:rPr>
              <a:t>ee</a:t>
            </a:r>
            <a:endParaRPr kumimoji="0" lang="en-US" sz="3200" b="0" i="0" u="none" strike="noStrike" kern="0" cap="none" spc="0" normalizeH="0" baseline="30000" noProof="0" dirty="0">
              <a:ln>
                <a:noFill/>
              </a:ln>
              <a:solidFill>
                <a:srgbClr val="000000"/>
              </a:solidFill>
              <a:effectLst/>
              <a:uLnTx/>
              <a:uFillTx/>
              <a:latin typeface="Times New Roman"/>
              <a:ea typeface="+mn-ea"/>
              <a:cs typeface="Times New Roman"/>
              <a:sym typeface="Times New Roman"/>
            </a:endParaRPr>
          </a:p>
        </p:txBody>
      </p:sp>
      <p:sp>
        <p:nvSpPr>
          <p:cNvPr id="17" name="TextBox 16">
            <a:extLst>
              <a:ext uri="{FF2B5EF4-FFF2-40B4-BE49-F238E27FC236}">
                <a16:creationId xmlns:a16="http://schemas.microsoft.com/office/drawing/2014/main" id="{71D81F0F-4FF1-6F4A-0ECC-8ED37CB50D87}"/>
              </a:ext>
            </a:extLst>
          </p:cNvPr>
          <p:cNvSpPr txBox="1"/>
          <p:nvPr/>
        </p:nvSpPr>
        <p:spPr>
          <a:xfrm>
            <a:off x="5256792" y="4321732"/>
            <a:ext cx="6147412" cy="584775"/>
          </a:xfrm>
          <a:prstGeom prst="rect">
            <a:avLst/>
          </a:prstGeom>
          <a:noFill/>
        </p:spPr>
        <p:txBody>
          <a:bodyPr wrap="square">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2C7C9F"/>
                </a:solidFill>
                <a:effectLst/>
                <a:uLnTx/>
                <a:uFillTx/>
                <a:latin typeface="Arial" charset="0"/>
                <a:ea typeface="ＭＳ Ｐゴシック" charset="0"/>
                <a:cs typeface="ＭＳ Ｐゴシック" charset="0"/>
                <a:sym typeface="Times New Roman"/>
              </a:rPr>
              <a:t>CEPC</a:t>
            </a:r>
            <a:endParaRPr kumimoji="0" lang="en-US" sz="3200" b="0" i="0" u="none" strike="noStrike" kern="0" cap="none" spc="0" normalizeH="0" baseline="30000" noProof="0" dirty="0">
              <a:ln>
                <a:noFill/>
              </a:ln>
              <a:solidFill>
                <a:srgbClr val="000000"/>
              </a:solidFill>
              <a:effectLst/>
              <a:uLnTx/>
              <a:uFillTx/>
              <a:latin typeface="Times New Roman"/>
              <a:ea typeface="+mn-ea"/>
              <a:cs typeface="Times New Roman"/>
              <a:sym typeface="Times New Roman"/>
            </a:endParaRPr>
          </a:p>
        </p:txBody>
      </p:sp>
      <p:sp>
        <p:nvSpPr>
          <p:cNvPr id="18" name="TextBox 17">
            <a:extLst>
              <a:ext uri="{FF2B5EF4-FFF2-40B4-BE49-F238E27FC236}">
                <a16:creationId xmlns:a16="http://schemas.microsoft.com/office/drawing/2014/main" id="{EFD75087-D509-3815-9397-7A5A770D108E}"/>
              </a:ext>
            </a:extLst>
          </p:cNvPr>
          <p:cNvSpPr txBox="1"/>
          <p:nvPr/>
        </p:nvSpPr>
        <p:spPr>
          <a:xfrm>
            <a:off x="7914749" y="4344936"/>
            <a:ext cx="6147412" cy="584775"/>
          </a:xfrm>
          <a:prstGeom prst="rect">
            <a:avLst/>
          </a:prstGeom>
          <a:noFill/>
        </p:spPr>
        <p:txBody>
          <a:bodyPr wrap="square">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2C7C9F"/>
                </a:solidFill>
                <a:effectLst/>
                <a:uLnTx/>
                <a:uFillTx/>
                <a:latin typeface="Arial" charset="0"/>
                <a:ea typeface="ＭＳ Ｐゴシック" charset="0"/>
                <a:cs typeface="ＭＳ Ｐゴシック" charset="0"/>
                <a:sym typeface="Times New Roman"/>
              </a:rPr>
              <a:t>CERC</a:t>
            </a:r>
            <a:endParaRPr kumimoji="0" lang="en-US" sz="3200" b="0" i="0" u="none" strike="noStrike" kern="0" cap="none" spc="0" normalizeH="0" baseline="30000" noProof="0" dirty="0">
              <a:ln>
                <a:noFill/>
              </a:ln>
              <a:solidFill>
                <a:srgbClr val="000000"/>
              </a:solidFill>
              <a:effectLst/>
              <a:uLnTx/>
              <a:uFillTx/>
              <a:latin typeface="Times New Roman"/>
              <a:ea typeface="+mn-ea"/>
              <a:cs typeface="Times New Roman"/>
              <a:sym typeface="Times New Roman"/>
            </a:endParaRPr>
          </a:p>
        </p:txBody>
      </p:sp>
      <p:pic>
        <p:nvPicPr>
          <p:cNvPr id="19" name="Picture 18">
            <a:extLst>
              <a:ext uri="{FF2B5EF4-FFF2-40B4-BE49-F238E27FC236}">
                <a16:creationId xmlns:a16="http://schemas.microsoft.com/office/drawing/2014/main" id="{DC579CC5-894B-3436-3637-92847744DACD}"/>
              </a:ext>
            </a:extLst>
          </p:cNvPr>
          <p:cNvPicPr>
            <a:picLocks noChangeAspect="1"/>
          </p:cNvPicPr>
          <p:nvPr/>
        </p:nvPicPr>
        <p:blipFill rotWithShape="1">
          <a:blip r:embed="rId8"/>
          <a:srcRect r="42203" b="41906"/>
          <a:stretch/>
        </p:blipFill>
        <p:spPr>
          <a:xfrm>
            <a:off x="5347397" y="4827831"/>
            <a:ext cx="3039467" cy="1984853"/>
          </a:xfrm>
          <a:prstGeom prst="rect">
            <a:avLst/>
          </a:prstGeom>
        </p:spPr>
      </p:pic>
      <p:pic>
        <p:nvPicPr>
          <p:cNvPr id="20" name="Picture 19">
            <a:extLst>
              <a:ext uri="{FF2B5EF4-FFF2-40B4-BE49-F238E27FC236}">
                <a16:creationId xmlns:a16="http://schemas.microsoft.com/office/drawing/2014/main" id="{04689212-8B0B-53EA-60E2-E4A3E6E01C06}"/>
              </a:ext>
            </a:extLst>
          </p:cNvPr>
          <p:cNvPicPr>
            <a:picLocks noChangeAspect="1"/>
          </p:cNvPicPr>
          <p:nvPr/>
        </p:nvPicPr>
        <p:blipFill>
          <a:blip r:embed="rId9"/>
          <a:stretch>
            <a:fillRect/>
          </a:stretch>
        </p:blipFill>
        <p:spPr>
          <a:xfrm>
            <a:off x="1904836" y="4627574"/>
            <a:ext cx="2850987" cy="2230426"/>
          </a:xfrm>
          <a:prstGeom prst="rect">
            <a:avLst/>
          </a:prstGeom>
        </p:spPr>
      </p:pic>
      <p:sp>
        <p:nvSpPr>
          <p:cNvPr id="21" name="TextBox 20">
            <a:extLst>
              <a:ext uri="{FF2B5EF4-FFF2-40B4-BE49-F238E27FC236}">
                <a16:creationId xmlns:a16="http://schemas.microsoft.com/office/drawing/2014/main" id="{B5D6C133-ABB5-B886-38D0-5F6CAAB1063A}"/>
              </a:ext>
            </a:extLst>
          </p:cNvPr>
          <p:cNvSpPr txBox="1"/>
          <p:nvPr/>
        </p:nvSpPr>
        <p:spPr>
          <a:xfrm>
            <a:off x="10673636" y="6488668"/>
            <a:ext cx="1518364" cy="369332"/>
          </a:xfrm>
          <a:prstGeom prst="rect">
            <a:avLst/>
          </a:prstGeom>
          <a:solidFill>
            <a:srgbClr val="FFE5E5"/>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Snowmass ‘21</a:t>
            </a:r>
            <a:endParaRPr kumimoji="0" lang="en-GB" sz="1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443254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35FF2A5-6EF5-D756-8A5A-BC4578DD66D2}"/>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l" defTabSz="6858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FCC-ee SRF system</a:t>
            </a:r>
            <a:endParaRPr kumimoji="0" lang="en-GB" sz="1800" b="0" i="0" u="none" strike="noStrike" kern="1200" cap="none" spc="0" normalizeH="0" baseline="0" noProof="0" dirty="0">
              <a:ln>
                <a:noFill/>
              </a:ln>
              <a:solidFill>
                <a:srgbClr val="0F124A"/>
              </a:solidFill>
              <a:effectLst/>
              <a:uLnTx/>
              <a:uFillTx/>
              <a:latin typeface="Arial"/>
              <a:ea typeface="+mj-ea"/>
              <a:cs typeface="+mj-cs"/>
            </a:endParaRPr>
          </a:p>
        </p:txBody>
      </p:sp>
      <p:pic>
        <p:nvPicPr>
          <p:cNvPr id="6" name="Picture 5" descr="A picture containing icon&#10;&#10;Description automatically generated">
            <a:extLst>
              <a:ext uri="{FF2B5EF4-FFF2-40B4-BE49-F238E27FC236}">
                <a16:creationId xmlns:a16="http://schemas.microsoft.com/office/drawing/2014/main" id="{0B4E2044-234E-A131-7DCA-4C9ADF79626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7" name="Rectangle 6">
            <a:extLst>
              <a:ext uri="{FF2B5EF4-FFF2-40B4-BE49-F238E27FC236}">
                <a16:creationId xmlns:a16="http://schemas.microsoft.com/office/drawing/2014/main" id="{3E0D80CB-89AE-6A40-68F5-B4F0E1EE7CE8}"/>
              </a:ext>
            </a:extLst>
          </p:cNvPr>
          <p:cNvSpPr/>
          <p:nvPr/>
        </p:nvSpPr>
        <p:spPr>
          <a:xfrm>
            <a:off x="89302" y="857514"/>
            <a:ext cx="504056" cy="288032"/>
          </a:xfrm>
          <a:prstGeom prst="rect">
            <a:avLst/>
          </a:prstGeom>
          <a:solidFill>
            <a:srgbClr val="C00000"/>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342900" rtl="0" eaLnBrk="1" fontAlgn="auto" latinLnBrk="0" hangingPunct="1">
              <a:lnSpc>
                <a:spcPct val="100000"/>
              </a:lnSpc>
              <a:spcBef>
                <a:spcPts val="0"/>
              </a:spcBef>
              <a:spcAft>
                <a:spcPts val="0"/>
              </a:spcAft>
              <a:buClrTx/>
              <a:buSzTx/>
              <a:buFontTx/>
              <a:buNone/>
              <a:tabLst/>
              <a:defRPr/>
            </a:pPr>
            <a:r>
              <a:rPr kumimoji="0" lang="fr-CH" sz="1200" b="1"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Arial" panose="020B0604020202020204" pitchFamily="34" charset="0"/>
              </a:rPr>
              <a:t>Z</a:t>
            </a:r>
            <a:endParaRPr kumimoji="0" lang="en-GB" sz="1200" b="1"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Arial" panose="020B0604020202020204" pitchFamily="34" charset="0"/>
            </a:endParaRPr>
          </a:p>
        </p:txBody>
      </p:sp>
      <p:sp>
        <p:nvSpPr>
          <p:cNvPr id="8" name="Rectangle 7">
            <a:extLst>
              <a:ext uri="{FF2B5EF4-FFF2-40B4-BE49-F238E27FC236}">
                <a16:creationId xmlns:a16="http://schemas.microsoft.com/office/drawing/2014/main" id="{2FC4257A-BDE0-BDE8-5E4D-FAADC03D165B}"/>
              </a:ext>
            </a:extLst>
          </p:cNvPr>
          <p:cNvSpPr/>
          <p:nvPr/>
        </p:nvSpPr>
        <p:spPr>
          <a:xfrm>
            <a:off x="74492" y="1787684"/>
            <a:ext cx="936104" cy="276999"/>
          </a:xfrm>
          <a:prstGeom prst="rect">
            <a:avLst/>
          </a:prstGeom>
          <a:solidFill>
            <a:srgbClr val="C00000"/>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342900" rtl="0" eaLnBrk="1" fontAlgn="auto" latinLnBrk="0" hangingPunct="1">
              <a:lnSpc>
                <a:spcPct val="100000"/>
              </a:lnSpc>
              <a:spcBef>
                <a:spcPts val="0"/>
              </a:spcBef>
              <a:spcAft>
                <a:spcPts val="0"/>
              </a:spcAft>
              <a:buClrTx/>
              <a:buSzTx/>
              <a:buFontTx/>
              <a:buNone/>
              <a:tabLst/>
              <a:defRPr/>
            </a:pPr>
            <a:r>
              <a:rPr kumimoji="0" lang="fr-CH" sz="1200" b="1"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Arial" panose="020B0604020202020204" pitchFamily="34" charset="0"/>
              </a:rPr>
              <a:t>W, H</a:t>
            </a:r>
            <a:endParaRPr kumimoji="0" lang="en-GB" sz="1200" b="1"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EECCEFD7-6AB1-5C20-4354-D3D8C2908B81}"/>
              </a:ext>
            </a:extLst>
          </p:cNvPr>
          <p:cNvSpPr/>
          <p:nvPr/>
        </p:nvSpPr>
        <p:spPr>
          <a:xfrm>
            <a:off x="89302" y="2686197"/>
            <a:ext cx="940995" cy="461665"/>
          </a:xfrm>
          <a:prstGeom prst="rect">
            <a:avLst/>
          </a:prstGeom>
          <a:solidFill>
            <a:srgbClr val="C00000"/>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342900" rtl="0" eaLnBrk="1" fontAlgn="auto" latinLnBrk="0" hangingPunct="1">
              <a:lnSpc>
                <a:spcPct val="100000"/>
              </a:lnSpc>
              <a:spcBef>
                <a:spcPts val="0"/>
              </a:spcBef>
              <a:spcAft>
                <a:spcPts val="0"/>
              </a:spcAft>
              <a:buClrTx/>
              <a:buSzTx/>
              <a:buFontTx/>
              <a:buNone/>
              <a:tabLst/>
              <a:defRPr/>
            </a:pPr>
            <a:r>
              <a:rPr kumimoji="0" lang="fr-CH" sz="1200" b="1" i="0" u="none" strike="noStrike" kern="1200" cap="none" spc="0" normalizeH="0" baseline="0" noProof="0" dirty="0" err="1">
                <a:ln>
                  <a:noFill/>
                </a:ln>
                <a:solidFill>
                  <a:srgbClr val="FFFFFF"/>
                </a:solidFill>
                <a:effectLst/>
                <a:uLnTx/>
                <a:uFillTx/>
                <a:latin typeface="Verdana" panose="020B0604030504040204" pitchFamily="34" charset="0"/>
                <a:ea typeface="Verdana" panose="020B0604030504040204" pitchFamily="34" charset="0"/>
                <a:cs typeface="Arial" panose="020B0604020202020204" pitchFamily="34" charset="0"/>
              </a:rPr>
              <a:t>ttbar</a:t>
            </a:r>
            <a:r>
              <a:rPr kumimoji="0" lang="fr-CH" sz="1200" b="1"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Arial" panose="020B0604020202020204" pitchFamily="34" charset="0"/>
              </a:rPr>
              <a:t>, </a:t>
            </a:r>
          </a:p>
          <a:p>
            <a:pPr marL="0" marR="0" lvl="0" indent="0" algn="ctr" defTabSz="342900" rtl="0" eaLnBrk="1" fontAlgn="auto" latinLnBrk="0" hangingPunct="1">
              <a:lnSpc>
                <a:spcPct val="100000"/>
              </a:lnSpc>
              <a:spcBef>
                <a:spcPts val="0"/>
              </a:spcBef>
              <a:spcAft>
                <a:spcPts val="0"/>
              </a:spcAft>
              <a:buClrTx/>
              <a:buSzTx/>
              <a:buFontTx/>
              <a:buNone/>
              <a:tabLst/>
              <a:defRPr/>
            </a:pPr>
            <a:r>
              <a:rPr kumimoji="0" lang="fr-CH" sz="1200" b="1"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Arial" panose="020B0604020202020204" pitchFamily="34" charset="0"/>
              </a:rPr>
              <a:t>booster</a:t>
            </a:r>
            <a:endParaRPr kumimoji="0" lang="en-GB" sz="1200" b="1"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Arial" panose="020B0604020202020204" pitchFamily="34" charset="0"/>
            </a:endParaRPr>
          </a:p>
        </p:txBody>
      </p:sp>
      <p:sp>
        <p:nvSpPr>
          <p:cNvPr id="10" name="Rectangle 9">
            <a:extLst>
              <a:ext uri="{FF2B5EF4-FFF2-40B4-BE49-F238E27FC236}">
                <a16:creationId xmlns:a16="http://schemas.microsoft.com/office/drawing/2014/main" id="{18C44D1A-169E-7B40-AA20-A809BEE13973}"/>
              </a:ext>
            </a:extLst>
          </p:cNvPr>
          <p:cNvSpPr/>
          <p:nvPr/>
        </p:nvSpPr>
        <p:spPr>
          <a:xfrm>
            <a:off x="2888755" y="860888"/>
            <a:ext cx="2098028" cy="800860"/>
          </a:xfrm>
          <a:prstGeom prst="rect">
            <a:avLst/>
          </a:prstGeom>
          <a:solidFill>
            <a:schemeClr val="bg2">
              <a:lumMod val="95000"/>
            </a:schemeClr>
          </a:solidFill>
        </p:spPr>
        <p:txBody>
          <a:bodyPr wrap="square">
            <a:spAutoFit/>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rPr>
              <a:t>low R/Q, HOM damping, powered by 1 MW RF coupler and high efficiency klystron</a:t>
            </a:r>
          </a:p>
        </p:txBody>
      </p:sp>
      <p:sp>
        <p:nvSpPr>
          <p:cNvPr id="11" name="Rectangle 10">
            <a:extLst>
              <a:ext uri="{FF2B5EF4-FFF2-40B4-BE49-F238E27FC236}">
                <a16:creationId xmlns:a16="http://schemas.microsoft.com/office/drawing/2014/main" id="{0807F688-55DD-878D-234D-78A4804288BC}"/>
              </a:ext>
            </a:extLst>
          </p:cNvPr>
          <p:cNvSpPr/>
          <p:nvPr/>
        </p:nvSpPr>
        <p:spPr>
          <a:xfrm>
            <a:off x="2888755" y="1765296"/>
            <a:ext cx="2589362" cy="800860"/>
          </a:xfrm>
          <a:prstGeom prst="rect">
            <a:avLst/>
          </a:prstGeom>
          <a:solidFill>
            <a:schemeClr val="bg2">
              <a:lumMod val="95000"/>
            </a:schemeClr>
          </a:solidFill>
        </p:spPr>
        <p:txBody>
          <a:bodyPr wrap="square">
            <a:spAutoFit/>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rPr>
              <a:t>moderate gradient and HOM damping requirements; 500 kW / cavity, allowing reuse of klystrons already installed for Z</a:t>
            </a:r>
          </a:p>
        </p:txBody>
      </p:sp>
      <p:sp>
        <p:nvSpPr>
          <p:cNvPr id="12" name="Rectangle 11">
            <a:extLst>
              <a:ext uri="{FF2B5EF4-FFF2-40B4-BE49-F238E27FC236}">
                <a16:creationId xmlns:a16="http://schemas.microsoft.com/office/drawing/2014/main" id="{64A3CC18-3465-C640-BB4B-CAFD3DE49B59}"/>
              </a:ext>
            </a:extLst>
          </p:cNvPr>
          <p:cNvSpPr/>
          <p:nvPr/>
        </p:nvSpPr>
        <p:spPr>
          <a:xfrm>
            <a:off x="2878769" y="2777131"/>
            <a:ext cx="2589362" cy="800860"/>
          </a:xfrm>
          <a:prstGeom prst="rect">
            <a:avLst/>
          </a:prstGeom>
          <a:solidFill>
            <a:schemeClr val="bg2">
              <a:lumMod val="95000"/>
            </a:schemeClr>
          </a:solidFill>
        </p:spPr>
        <p:txBody>
          <a:bodyPr wrap="square">
            <a:spAutoFit/>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rPr>
              <a:t>high RF voltage and limited footprint thanks to  multicell cavities and </a:t>
            </a:r>
            <a:r>
              <a:rPr kumimoji="0" lang="fr-CH" sz="1100" b="0" i="0" u="none" strike="noStrike" kern="1200" cap="none" spc="0" normalizeH="0" baseline="0" noProof="0" dirty="0" err="1">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rPr>
              <a:t>higher</a:t>
            </a:r>
            <a:r>
              <a:rPr kumimoji="0" lang="fr-CH" sz="11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rPr>
              <a:t> RF </a:t>
            </a:r>
            <a:r>
              <a:rPr kumimoji="0" lang="fr-CH" sz="1100" b="0" i="0" u="none" strike="noStrike" kern="1200" cap="none" spc="0" normalizeH="0" baseline="0" noProof="0" dirty="0" err="1">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rPr>
              <a:t>frequency</a:t>
            </a:r>
            <a:r>
              <a:rPr kumimoji="0" lang="fr-CH" sz="11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rPr>
              <a:t>; 200 kW/ </a:t>
            </a:r>
            <a:r>
              <a:rPr kumimoji="0" lang="fr-CH" sz="1100" b="0" i="0" u="none" strike="noStrike" kern="1200" cap="none" spc="0" normalizeH="0" baseline="0" noProof="0" dirty="0" err="1">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rPr>
              <a:t>cavity</a:t>
            </a:r>
            <a:endParaRPr kumimoji="0" lang="en-GB" sz="11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endParaRPr>
          </a:p>
        </p:txBody>
      </p:sp>
      <p:pic>
        <p:nvPicPr>
          <p:cNvPr id="13" name="Picture 12">
            <a:extLst>
              <a:ext uri="{FF2B5EF4-FFF2-40B4-BE49-F238E27FC236}">
                <a16:creationId xmlns:a16="http://schemas.microsoft.com/office/drawing/2014/main" id="{814DF433-C508-A2C8-BF05-70FBAB9758BC}"/>
              </a:ext>
            </a:extLst>
          </p:cNvPr>
          <p:cNvPicPr>
            <a:picLocks noChangeAspect="1"/>
          </p:cNvPicPr>
          <p:nvPr/>
        </p:nvPicPr>
        <p:blipFill>
          <a:blip r:embed="rId3"/>
          <a:stretch>
            <a:fillRect/>
          </a:stretch>
        </p:blipFill>
        <p:spPr>
          <a:xfrm>
            <a:off x="1263171" y="768755"/>
            <a:ext cx="1323914" cy="964220"/>
          </a:xfrm>
          <a:prstGeom prst="rect">
            <a:avLst/>
          </a:prstGeom>
        </p:spPr>
      </p:pic>
      <p:sp>
        <p:nvSpPr>
          <p:cNvPr id="14" name="Rectangle 13">
            <a:extLst>
              <a:ext uri="{FF2B5EF4-FFF2-40B4-BE49-F238E27FC236}">
                <a16:creationId xmlns:a16="http://schemas.microsoft.com/office/drawing/2014/main" id="{4690FC1E-448F-B389-76DF-633308544257}"/>
              </a:ext>
            </a:extLst>
          </p:cNvPr>
          <p:cNvSpPr/>
          <p:nvPr/>
        </p:nvSpPr>
        <p:spPr>
          <a:xfrm>
            <a:off x="-404663" y="945327"/>
            <a:ext cx="1996040" cy="830997"/>
          </a:xfrm>
          <a:prstGeom prst="rect">
            <a:avLst/>
          </a:prstGeom>
        </p:spPr>
        <p:txBody>
          <a:bodyPr wrap="square">
            <a:spAutoFit/>
          </a:bodyPr>
          <a:lstStyle/>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200" b="1" i="0" u="none" strike="noStrike" kern="1200" cap="none" spc="0" normalizeH="0" baseline="0" noProof="0" dirty="0">
              <a:ln>
                <a:noFill/>
              </a:ln>
              <a:solidFill>
                <a:prstClr val="white">
                  <a:lumMod val="50000"/>
                </a:prstClr>
              </a:solidFill>
              <a:effectLst/>
              <a:uLnTx/>
              <a:uFillTx/>
              <a:latin typeface="Verdana" panose="020B0604030504040204" pitchFamily="34" charset="0"/>
              <a:ea typeface="Verdana" panose="020B0604030504040204" pitchFamily="34" charset="0"/>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lumMod val="50000"/>
                  </a:prstClr>
                </a:solidFill>
                <a:effectLst/>
                <a:uLnTx/>
                <a:uFillTx/>
                <a:latin typeface="Verdana" panose="020B0604030504040204" pitchFamily="34" charset="0"/>
                <a:ea typeface="Verdana" panose="020B0604030504040204" pitchFamily="34" charset="0"/>
                <a:cs typeface="+mn-cs"/>
              </a:rPr>
              <a:t>1-cell </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lumMod val="50000"/>
                  </a:prstClr>
                </a:solidFill>
                <a:effectLst/>
                <a:uLnTx/>
                <a:uFillTx/>
                <a:latin typeface="Verdana" panose="020B0604030504040204" pitchFamily="34" charset="0"/>
                <a:ea typeface="Verdana" panose="020B0604030504040204" pitchFamily="34" charset="0"/>
                <a:cs typeface="+mn-cs"/>
              </a:rPr>
              <a:t>400 MHz,</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lumMod val="50000"/>
                  </a:prstClr>
                </a:solidFill>
                <a:effectLst/>
                <a:uLnTx/>
                <a:uFillTx/>
                <a:latin typeface="Verdana" panose="020B0604030504040204" pitchFamily="34" charset="0"/>
                <a:ea typeface="Verdana" panose="020B0604030504040204" pitchFamily="34" charset="0"/>
                <a:cs typeface="+mn-cs"/>
              </a:rPr>
              <a:t>Nb/Cu</a:t>
            </a:r>
          </a:p>
        </p:txBody>
      </p:sp>
      <p:pic>
        <p:nvPicPr>
          <p:cNvPr id="15" name="Picture 14">
            <a:extLst>
              <a:ext uri="{FF2B5EF4-FFF2-40B4-BE49-F238E27FC236}">
                <a16:creationId xmlns:a16="http://schemas.microsoft.com/office/drawing/2014/main" id="{156473E2-F576-BE29-4E80-7BB59626AE65}"/>
              </a:ext>
            </a:extLst>
          </p:cNvPr>
          <p:cNvPicPr>
            <a:picLocks noChangeAspect="1"/>
          </p:cNvPicPr>
          <p:nvPr/>
        </p:nvPicPr>
        <p:blipFill>
          <a:blip r:embed="rId4"/>
          <a:stretch>
            <a:fillRect/>
          </a:stretch>
        </p:blipFill>
        <p:spPr>
          <a:xfrm>
            <a:off x="1381389" y="1649170"/>
            <a:ext cx="1373209" cy="1187184"/>
          </a:xfrm>
          <a:prstGeom prst="rect">
            <a:avLst/>
          </a:prstGeom>
        </p:spPr>
      </p:pic>
      <p:sp>
        <p:nvSpPr>
          <p:cNvPr id="16" name="Rectangle 15">
            <a:extLst>
              <a:ext uri="{FF2B5EF4-FFF2-40B4-BE49-F238E27FC236}">
                <a16:creationId xmlns:a16="http://schemas.microsoft.com/office/drawing/2014/main" id="{AD82BD07-6099-A610-B567-7AF9B09CAEAC}"/>
              </a:ext>
            </a:extLst>
          </p:cNvPr>
          <p:cNvSpPr/>
          <p:nvPr/>
        </p:nvSpPr>
        <p:spPr>
          <a:xfrm>
            <a:off x="-391594" y="1842561"/>
            <a:ext cx="2027571" cy="830997"/>
          </a:xfrm>
          <a:prstGeom prst="rect">
            <a:avLst/>
          </a:prstGeom>
        </p:spPr>
        <p:txBody>
          <a:bodyPr wrap="square">
            <a:spAutoFit/>
          </a:bodyPr>
          <a:lstStyle/>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200" b="1" i="0" u="none" strike="noStrike" kern="1200" cap="none" spc="0" normalizeH="0" baseline="0" noProof="0" dirty="0">
              <a:ln>
                <a:noFill/>
              </a:ln>
              <a:solidFill>
                <a:prstClr val="white">
                  <a:lumMod val="50000"/>
                </a:prstClr>
              </a:solidFill>
              <a:effectLst/>
              <a:uLnTx/>
              <a:uFillTx/>
              <a:latin typeface="Verdana" panose="020B0604030504040204" pitchFamily="34" charset="0"/>
              <a:ea typeface="Verdana" panose="020B0604030504040204" pitchFamily="34" charset="0"/>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lumMod val="50000"/>
                  </a:prstClr>
                </a:solidFill>
                <a:effectLst/>
                <a:uLnTx/>
                <a:uFillTx/>
                <a:latin typeface="Verdana" panose="020B0604030504040204" pitchFamily="34" charset="0"/>
                <a:ea typeface="Verdana" panose="020B0604030504040204" pitchFamily="34" charset="0"/>
                <a:cs typeface="+mn-cs"/>
              </a:rPr>
              <a:t>2-cell </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lumMod val="50000"/>
                  </a:prstClr>
                </a:solidFill>
                <a:effectLst/>
                <a:uLnTx/>
                <a:uFillTx/>
                <a:latin typeface="Verdana" panose="020B0604030504040204" pitchFamily="34" charset="0"/>
                <a:ea typeface="Verdana" panose="020B0604030504040204" pitchFamily="34" charset="0"/>
                <a:cs typeface="+mn-cs"/>
              </a:rPr>
              <a:t>400 MHz,</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lumMod val="50000"/>
                  </a:prstClr>
                </a:solidFill>
                <a:effectLst/>
                <a:uLnTx/>
                <a:uFillTx/>
                <a:latin typeface="Verdana" panose="020B0604030504040204" pitchFamily="34" charset="0"/>
                <a:ea typeface="Verdana" panose="020B0604030504040204" pitchFamily="34" charset="0"/>
                <a:cs typeface="+mn-cs"/>
              </a:rPr>
              <a:t>Nb/Cu</a:t>
            </a:r>
          </a:p>
        </p:txBody>
      </p:sp>
      <p:pic>
        <p:nvPicPr>
          <p:cNvPr id="17" name="Picture 16">
            <a:extLst>
              <a:ext uri="{FF2B5EF4-FFF2-40B4-BE49-F238E27FC236}">
                <a16:creationId xmlns:a16="http://schemas.microsoft.com/office/drawing/2014/main" id="{3A6A650F-AF5C-EF85-0FC6-FDCE7B63917F}"/>
              </a:ext>
            </a:extLst>
          </p:cNvPr>
          <p:cNvPicPr>
            <a:picLocks noChangeAspect="1"/>
          </p:cNvPicPr>
          <p:nvPr/>
        </p:nvPicPr>
        <p:blipFill rotWithShape="1">
          <a:blip r:embed="rId5"/>
          <a:srcRect t="7750" b="-1"/>
          <a:stretch/>
        </p:blipFill>
        <p:spPr>
          <a:xfrm>
            <a:off x="1070568" y="2726767"/>
            <a:ext cx="1709120" cy="1180328"/>
          </a:xfrm>
          <a:prstGeom prst="rect">
            <a:avLst/>
          </a:prstGeom>
        </p:spPr>
      </p:pic>
      <p:sp>
        <p:nvSpPr>
          <p:cNvPr id="18" name="Rectangle 17">
            <a:extLst>
              <a:ext uri="{FF2B5EF4-FFF2-40B4-BE49-F238E27FC236}">
                <a16:creationId xmlns:a16="http://schemas.microsoft.com/office/drawing/2014/main" id="{2333A2C9-AF90-32E4-664B-2F03558DDBE9}"/>
              </a:ext>
            </a:extLst>
          </p:cNvPr>
          <p:cNvSpPr/>
          <p:nvPr/>
        </p:nvSpPr>
        <p:spPr>
          <a:xfrm>
            <a:off x="-429231" y="2945940"/>
            <a:ext cx="2020189" cy="830997"/>
          </a:xfrm>
          <a:prstGeom prst="rect">
            <a:avLst/>
          </a:prstGeom>
        </p:spPr>
        <p:txBody>
          <a:bodyPr wrap="square">
            <a:spAutoFit/>
          </a:bodyPr>
          <a:lstStyle/>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200" b="1" i="0" u="none" strike="noStrike" kern="1200" cap="none" spc="0" normalizeH="0" baseline="0" noProof="0" dirty="0">
              <a:ln>
                <a:noFill/>
              </a:ln>
              <a:solidFill>
                <a:prstClr val="white">
                  <a:lumMod val="50000"/>
                </a:prstClr>
              </a:solidFill>
              <a:effectLst/>
              <a:uLnTx/>
              <a:uFillTx/>
              <a:latin typeface="Verdana" panose="020B0604030504040204" pitchFamily="34" charset="0"/>
              <a:ea typeface="Verdana" panose="020B0604030504040204" pitchFamily="34" charset="0"/>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lumMod val="50000"/>
                  </a:prstClr>
                </a:solidFill>
                <a:effectLst/>
                <a:uLnTx/>
                <a:uFillTx/>
                <a:latin typeface="Verdana" panose="020B0604030504040204" pitchFamily="34" charset="0"/>
                <a:ea typeface="Verdana" panose="020B0604030504040204" pitchFamily="34" charset="0"/>
                <a:cs typeface="+mn-cs"/>
              </a:rPr>
              <a:t>5-cell </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lumMod val="50000"/>
                  </a:prstClr>
                </a:solidFill>
                <a:effectLst/>
                <a:uLnTx/>
                <a:uFillTx/>
                <a:latin typeface="Verdana" panose="020B0604030504040204" pitchFamily="34" charset="0"/>
                <a:ea typeface="Verdana" panose="020B0604030504040204" pitchFamily="34" charset="0"/>
                <a:cs typeface="+mn-cs"/>
              </a:rPr>
              <a:t>800 MHz,</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lumMod val="50000"/>
                  </a:prstClr>
                </a:solidFill>
                <a:effectLst/>
                <a:uLnTx/>
                <a:uFillTx/>
                <a:latin typeface="Verdana" panose="020B0604030504040204" pitchFamily="34" charset="0"/>
                <a:ea typeface="Verdana" panose="020B0604030504040204" pitchFamily="34" charset="0"/>
                <a:cs typeface="+mn-cs"/>
              </a:rPr>
              <a:t>bulk Nb</a:t>
            </a:r>
          </a:p>
        </p:txBody>
      </p:sp>
      <p:pic>
        <p:nvPicPr>
          <p:cNvPr id="51" name="Picture 50">
            <a:extLst>
              <a:ext uri="{FF2B5EF4-FFF2-40B4-BE49-F238E27FC236}">
                <a16:creationId xmlns:a16="http://schemas.microsoft.com/office/drawing/2014/main" id="{DAEC316A-2FD4-5412-2F79-B93CB90C6BB4}"/>
              </a:ext>
            </a:extLst>
          </p:cNvPr>
          <p:cNvPicPr>
            <a:picLocks noChangeAspect="1"/>
          </p:cNvPicPr>
          <p:nvPr/>
        </p:nvPicPr>
        <p:blipFill>
          <a:blip r:embed="rId6"/>
          <a:stretch>
            <a:fillRect/>
          </a:stretch>
        </p:blipFill>
        <p:spPr>
          <a:xfrm>
            <a:off x="44421" y="3886523"/>
            <a:ext cx="4490043" cy="2947168"/>
          </a:xfrm>
          <a:prstGeom prst="rect">
            <a:avLst/>
          </a:prstGeom>
        </p:spPr>
      </p:pic>
      <p:pic>
        <p:nvPicPr>
          <p:cNvPr id="53" name="Picture 52" descr="A picture containing text&#10;&#10;Description automatically generated">
            <a:extLst>
              <a:ext uri="{FF2B5EF4-FFF2-40B4-BE49-F238E27FC236}">
                <a16:creationId xmlns:a16="http://schemas.microsoft.com/office/drawing/2014/main" id="{6C2036A9-8DA0-6E84-724A-15D753D7DC8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327108" y="8405"/>
            <a:ext cx="1400176" cy="301487"/>
          </a:xfrm>
          <a:prstGeom prst="rect">
            <a:avLst/>
          </a:prstGeom>
        </p:spPr>
      </p:pic>
      <p:pic>
        <p:nvPicPr>
          <p:cNvPr id="2050" name="Picture 2" descr="Home">
            <a:extLst>
              <a:ext uri="{FF2B5EF4-FFF2-40B4-BE49-F238E27FC236}">
                <a16:creationId xmlns:a16="http://schemas.microsoft.com/office/drawing/2014/main" id="{D90FB593-493F-D7B3-74CB-2A5873C75D7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742585" y="8405"/>
            <a:ext cx="1400175" cy="352425"/>
          </a:xfrm>
          <a:prstGeom prst="rect">
            <a:avLst/>
          </a:prstGeom>
          <a:solidFill>
            <a:schemeClr val="bg1"/>
          </a:solidFill>
        </p:spPr>
      </p:pic>
      <p:pic>
        <p:nvPicPr>
          <p:cNvPr id="2052" name="Picture 4" descr="Legnaro Group">
            <a:extLst>
              <a:ext uri="{FF2B5EF4-FFF2-40B4-BE49-F238E27FC236}">
                <a16:creationId xmlns:a16="http://schemas.microsoft.com/office/drawing/2014/main" id="{B8734BEB-44E1-F211-C290-6793E6677664}"/>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701902" y="8405"/>
            <a:ext cx="1066064" cy="687783"/>
          </a:xfrm>
          <a:prstGeom prst="rect">
            <a:avLst/>
          </a:prstGeom>
          <a:noFill/>
          <a:extLst>
            <a:ext uri="{909E8E84-426E-40DD-AFC4-6F175D3DCCD1}">
              <a14:hiddenFill xmlns:a14="http://schemas.microsoft.com/office/drawing/2010/main">
                <a:solidFill>
                  <a:srgbClr val="FFFFFF"/>
                </a:solidFill>
              </a14:hiddenFill>
            </a:ext>
          </a:extLst>
        </p:spPr>
      </p:pic>
      <p:sp>
        <p:nvSpPr>
          <p:cNvPr id="57" name="TextBox 56">
            <a:extLst>
              <a:ext uri="{FF2B5EF4-FFF2-40B4-BE49-F238E27FC236}">
                <a16:creationId xmlns:a16="http://schemas.microsoft.com/office/drawing/2014/main" id="{E8425CAD-CB7E-D745-202A-48495E80A0DB}"/>
              </a:ext>
            </a:extLst>
          </p:cNvPr>
          <p:cNvSpPr txBox="1"/>
          <p:nvPr/>
        </p:nvSpPr>
        <p:spPr>
          <a:xfrm>
            <a:off x="542544" y="5965261"/>
            <a:ext cx="3346908" cy="523220"/>
          </a:xfrm>
          <a:prstGeom prst="rect">
            <a:avLst/>
          </a:prstGeom>
          <a:solidFill>
            <a:schemeClr val="accent5">
              <a:lumMod val="20000"/>
              <a:lumOff val="80000"/>
            </a:schemeClr>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1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First </a:t>
            </a:r>
            <a:r>
              <a:rPr kumimoji="0" lang="fr-CH" sz="1400" b="0" i="0" u="none" strike="noStrike" kern="1200" cap="none" spc="0" normalizeH="0" baseline="0" noProof="0" dirty="0" err="1">
                <a:ln>
                  <a:noFill/>
                </a:ln>
                <a:solidFill>
                  <a:prstClr val="black"/>
                </a:solidFill>
                <a:effectLst/>
                <a:uLnTx/>
                <a:uFillTx/>
                <a:latin typeface="Verdana" panose="020B0604030504040204" pitchFamily="34" charset="0"/>
                <a:ea typeface="Verdana" panose="020B0604030504040204" pitchFamily="34" charset="0"/>
                <a:cs typeface="+mn-cs"/>
              </a:rPr>
              <a:t>attempt</a:t>
            </a:r>
            <a:r>
              <a:rPr kumimoji="0" lang="fr-CH" sz="1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 of </a:t>
            </a:r>
            <a:r>
              <a:rPr kumimoji="0" lang="fr-CH" sz="1400" b="0" i="0" u="none" strike="noStrike" kern="1200" cap="none" spc="0" normalizeH="0" baseline="0" noProof="0" dirty="0" err="1">
                <a:ln>
                  <a:noFill/>
                </a:ln>
                <a:solidFill>
                  <a:prstClr val="black"/>
                </a:solidFill>
                <a:effectLst/>
                <a:uLnTx/>
                <a:uFillTx/>
                <a:latin typeface="Verdana" panose="020B0604030504040204" pitchFamily="34" charset="0"/>
                <a:ea typeface="Verdana" panose="020B0604030504040204" pitchFamily="34" charset="0"/>
                <a:cs typeface="+mn-cs"/>
              </a:rPr>
              <a:t>HiPIMS</a:t>
            </a:r>
            <a:r>
              <a:rPr kumimoji="0" lang="fr-CH" sz="1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 niobium </a:t>
            </a:r>
            <a:r>
              <a:rPr kumimoji="0" lang="fr-CH" sz="1400" b="0" i="0" u="none" strike="noStrike" kern="1200" cap="none" spc="0" normalizeH="0" baseline="0" noProof="0" dirty="0" err="1">
                <a:ln>
                  <a:noFill/>
                </a:ln>
                <a:solidFill>
                  <a:prstClr val="black"/>
                </a:solidFill>
                <a:effectLst/>
                <a:uLnTx/>
                <a:uFillTx/>
                <a:latin typeface="Verdana" panose="020B0604030504040204" pitchFamily="34" charset="0"/>
                <a:ea typeface="Verdana" panose="020B0604030504040204" pitchFamily="34" charset="0"/>
                <a:cs typeface="+mn-cs"/>
              </a:rPr>
              <a:t>coating</a:t>
            </a:r>
            <a:r>
              <a:rPr kumimoji="0" lang="fr-CH" sz="1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 on a 400 MHz Cu </a:t>
            </a:r>
            <a:r>
              <a:rPr kumimoji="0" lang="fr-CH" sz="1400" b="0" i="0" u="none" strike="noStrike" kern="1200" cap="none" spc="0" normalizeH="0" baseline="0" noProof="0" dirty="0" err="1">
                <a:ln>
                  <a:noFill/>
                </a:ln>
                <a:solidFill>
                  <a:prstClr val="black"/>
                </a:solidFill>
                <a:effectLst/>
                <a:uLnTx/>
                <a:uFillTx/>
                <a:latin typeface="Verdana" panose="020B0604030504040204" pitchFamily="34" charset="0"/>
                <a:ea typeface="Verdana" panose="020B0604030504040204" pitchFamily="34" charset="0"/>
                <a:cs typeface="+mn-cs"/>
              </a:rPr>
              <a:t>cavity</a:t>
            </a:r>
            <a:endParaRPr kumimoji="0" lang="en-GB" sz="14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58" name="Picture 57">
            <a:extLst>
              <a:ext uri="{FF2B5EF4-FFF2-40B4-BE49-F238E27FC236}">
                <a16:creationId xmlns:a16="http://schemas.microsoft.com/office/drawing/2014/main" id="{5E518A41-9107-6FF1-639B-D735934B459F}"/>
              </a:ext>
            </a:extLst>
          </p:cNvPr>
          <p:cNvPicPr>
            <a:picLocks noChangeAspect="1"/>
          </p:cNvPicPr>
          <p:nvPr/>
        </p:nvPicPr>
        <p:blipFill rotWithShape="1">
          <a:blip r:embed="rId10"/>
          <a:srcRect t="11365"/>
          <a:stretch/>
        </p:blipFill>
        <p:spPr>
          <a:xfrm>
            <a:off x="6435269" y="1290818"/>
            <a:ext cx="5682239" cy="2871026"/>
          </a:xfrm>
          <a:prstGeom prst="rect">
            <a:avLst/>
          </a:prstGeom>
        </p:spPr>
      </p:pic>
      <p:sp>
        <p:nvSpPr>
          <p:cNvPr id="60" name="TextBox 59">
            <a:extLst>
              <a:ext uri="{FF2B5EF4-FFF2-40B4-BE49-F238E27FC236}">
                <a16:creationId xmlns:a16="http://schemas.microsoft.com/office/drawing/2014/main" id="{CADB4671-B3BA-B3D0-DA97-BF67499CF59D}"/>
              </a:ext>
            </a:extLst>
          </p:cNvPr>
          <p:cNvSpPr txBox="1"/>
          <p:nvPr/>
        </p:nvSpPr>
        <p:spPr>
          <a:xfrm>
            <a:off x="6589039" y="883936"/>
            <a:ext cx="3359310" cy="523220"/>
          </a:xfrm>
          <a:prstGeom prst="rect">
            <a:avLst/>
          </a:prstGeom>
          <a:solidFill>
            <a:schemeClr val="accent5">
              <a:lumMod val="20000"/>
              <a:lumOff val="80000"/>
            </a:schemeClr>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5-cell cavity development (2018), successful collaboration with JLAB</a:t>
            </a:r>
          </a:p>
        </p:txBody>
      </p:sp>
      <p:sp>
        <p:nvSpPr>
          <p:cNvPr id="61" name="TextBox 60">
            <a:extLst>
              <a:ext uri="{FF2B5EF4-FFF2-40B4-BE49-F238E27FC236}">
                <a16:creationId xmlns:a16="http://schemas.microsoft.com/office/drawing/2014/main" id="{9848D204-59C3-0B09-D393-A8821EE65110}"/>
              </a:ext>
            </a:extLst>
          </p:cNvPr>
          <p:cNvSpPr txBox="1"/>
          <p:nvPr/>
        </p:nvSpPr>
        <p:spPr>
          <a:xfrm>
            <a:off x="7277311" y="2977335"/>
            <a:ext cx="1404238" cy="338554"/>
          </a:xfrm>
          <a:prstGeom prst="rect">
            <a:avLst/>
          </a:prstGeom>
          <a:solidFill>
            <a:srgbClr val="FFC000"/>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600" b="0" i="0" u="none" strike="noStrike" kern="1200" cap="none" spc="0" normalizeH="0" baseline="0" noProof="0" dirty="0">
                <a:ln>
                  <a:noFill/>
                </a:ln>
                <a:solidFill>
                  <a:prstClr val="black"/>
                </a:solidFill>
                <a:effectLst/>
                <a:uLnTx/>
                <a:uFillTx/>
                <a:latin typeface="Calibri"/>
                <a:ea typeface="+mn-ea"/>
                <a:cs typeface="+mn-cs"/>
              </a:rPr>
              <a:t>F. </a:t>
            </a:r>
            <a:r>
              <a:rPr kumimoji="0" lang="fr-CH" sz="1600" b="0" i="0" u="none" strike="noStrike" kern="1200" cap="none" spc="0" normalizeH="0" baseline="0" noProof="0" dirty="0" err="1">
                <a:ln>
                  <a:noFill/>
                </a:ln>
                <a:solidFill>
                  <a:prstClr val="black"/>
                </a:solidFill>
                <a:effectLst/>
                <a:uLnTx/>
                <a:uFillTx/>
                <a:latin typeface="Calibri"/>
                <a:ea typeface="+mn-ea"/>
                <a:cs typeface="+mn-cs"/>
              </a:rPr>
              <a:t>Marhauser</a:t>
            </a:r>
            <a:endParaRPr kumimoji="0" lang="en-GB" sz="16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2054" name="Picture 6" descr="Fermilab | Graphics Standards at Fermilab | Logo and usage">
            <a:extLst>
              <a:ext uri="{FF2B5EF4-FFF2-40B4-BE49-F238E27FC236}">
                <a16:creationId xmlns:a16="http://schemas.microsoft.com/office/drawing/2014/main" id="{286904C3-21EA-F3F5-60F0-B82A5454779A}"/>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0737092" y="378696"/>
            <a:ext cx="1400176" cy="299626"/>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62">
            <a:extLst>
              <a:ext uri="{FF2B5EF4-FFF2-40B4-BE49-F238E27FC236}">
                <a16:creationId xmlns:a16="http://schemas.microsoft.com/office/drawing/2014/main" id="{49D0E934-F4FE-E82B-4E4B-05733A9BA2D5}"/>
              </a:ext>
            </a:extLst>
          </p:cNvPr>
          <p:cNvPicPr>
            <a:picLocks noChangeAspect="1"/>
          </p:cNvPicPr>
          <p:nvPr/>
        </p:nvPicPr>
        <p:blipFill>
          <a:blip r:embed="rId12"/>
          <a:stretch>
            <a:fillRect/>
          </a:stretch>
        </p:blipFill>
        <p:spPr>
          <a:xfrm>
            <a:off x="5978769" y="4318994"/>
            <a:ext cx="3533947" cy="2514698"/>
          </a:xfrm>
          <a:prstGeom prst="rect">
            <a:avLst/>
          </a:prstGeom>
        </p:spPr>
      </p:pic>
      <p:sp>
        <p:nvSpPr>
          <p:cNvPr id="2048" name="Titel 1">
            <a:extLst>
              <a:ext uri="{FF2B5EF4-FFF2-40B4-BE49-F238E27FC236}">
                <a16:creationId xmlns:a16="http://schemas.microsoft.com/office/drawing/2014/main" id="{68E9E3CE-813A-332D-D169-26E600A67DC6}"/>
              </a:ext>
            </a:extLst>
          </p:cNvPr>
          <p:cNvSpPr txBox="1">
            <a:spLocks/>
          </p:cNvSpPr>
          <p:nvPr/>
        </p:nvSpPr>
        <p:spPr>
          <a:xfrm>
            <a:off x="4537826" y="4610028"/>
            <a:ext cx="1440943" cy="1197919"/>
          </a:xfrm>
          <a:prstGeom prst="rect">
            <a:avLst/>
          </a:prstGeom>
          <a:solidFill>
            <a:schemeClr val="accent5">
              <a:lumMod val="20000"/>
              <a:lumOff val="80000"/>
            </a:schemeClr>
          </a:solidFill>
        </p:spPr>
        <p:txBody>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marL="0" marR="0" lvl="0" indent="0" algn="r" defTabSz="685800" rtl="0" eaLnBrk="1" fontAlgn="auto" latinLnBrk="0" hangingPunct="1">
              <a:lnSpc>
                <a:spcPct val="100000"/>
              </a:lnSpc>
              <a:spcBef>
                <a:spcPct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j-cs"/>
              </a:rPr>
              <a:t>Promising R&amp;D towards ultra-high Q</a:t>
            </a:r>
            <a:r>
              <a:rPr kumimoji="0" lang="en-US" sz="1400" b="0" i="0" u="none" strike="noStrike" kern="1200" cap="none" spc="0" normalizeH="0" baseline="-25000" noProof="0" dirty="0">
                <a:ln>
                  <a:noFill/>
                </a:ln>
                <a:solidFill>
                  <a:prstClr val="black"/>
                </a:solidFill>
                <a:effectLst/>
                <a:uLnTx/>
                <a:uFillTx/>
                <a:latin typeface="Verdana" panose="020B0604030504040204" pitchFamily="34" charset="0"/>
                <a:ea typeface="Verdana" panose="020B0604030504040204" pitchFamily="34" charset="0"/>
                <a:cs typeface="+mj-cs"/>
              </a:rPr>
              <a:t>0</a:t>
            </a:r>
            <a:r>
              <a:rPr kumimoji="0" lang="en-US" sz="1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j-cs"/>
              </a:rPr>
              <a:t>. Collaboration with FNAL</a:t>
            </a:r>
          </a:p>
        </p:txBody>
      </p:sp>
      <p:pic>
        <p:nvPicPr>
          <p:cNvPr id="62" name="Picture 61">
            <a:extLst>
              <a:ext uri="{FF2B5EF4-FFF2-40B4-BE49-F238E27FC236}">
                <a16:creationId xmlns:a16="http://schemas.microsoft.com/office/drawing/2014/main" id="{BF4B8448-93C8-4699-64CE-5CC34CE80782}"/>
              </a:ext>
            </a:extLst>
          </p:cNvPr>
          <p:cNvPicPr>
            <a:picLocks noChangeAspect="1"/>
          </p:cNvPicPr>
          <p:nvPr/>
        </p:nvPicPr>
        <p:blipFill>
          <a:blip r:embed="rId13"/>
          <a:stretch>
            <a:fillRect/>
          </a:stretch>
        </p:blipFill>
        <p:spPr>
          <a:xfrm>
            <a:off x="9412018" y="4418678"/>
            <a:ext cx="2779982" cy="2415013"/>
          </a:xfrm>
          <a:prstGeom prst="rect">
            <a:avLst/>
          </a:prstGeom>
        </p:spPr>
      </p:pic>
      <p:sp>
        <p:nvSpPr>
          <p:cNvPr id="55" name="TextBox 54">
            <a:extLst>
              <a:ext uri="{FF2B5EF4-FFF2-40B4-BE49-F238E27FC236}">
                <a16:creationId xmlns:a16="http://schemas.microsoft.com/office/drawing/2014/main" id="{E353E32A-9B7C-F257-907B-AF08EC6D06AE}"/>
              </a:ext>
            </a:extLst>
          </p:cNvPr>
          <p:cNvSpPr txBox="1"/>
          <p:nvPr/>
        </p:nvSpPr>
        <p:spPr>
          <a:xfrm rot="20609526">
            <a:off x="5015491" y="854833"/>
            <a:ext cx="1210396" cy="646331"/>
          </a:xfrm>
          <a:prstGeom prst="rect">
            <a:avLst/>
          </a:prstGeom>
          <a:solidFill>
            <a:srgbClr val="FFFF00"/>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0000"/>
                </a:solidFill>
                <a:effectLst/>
                <a:uLnTx/>
                <a:uFillTx/>
                <a:latin typeface="Calibri"/>
                <a:ea typeface="+mn-ea"/>
                <a:cs typeface="+mn-cs"/>
              </a:rPr>
              <a:t>F. Peauger,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0000"/>
                </a:solidFill>
                <a:effectLst/>
                <a:uLnTx/>
                <a:uFillTx/>
                <a:latin typeface="Calibri"/>
                <a:ea typeface="+mn-ea"/>
                <a:cs typeface="+mn-cs"/>
              </a:rPr>
              <a:t>O. Brunner</a:t>
            </a:r>
            <a:endParaRPr kumimoji="0" lang="fr-FR" sz="1800" b="0" i="0" u="none" strike="noStrike" kern="1200" cap="none" spc="0" normalizeH="0" baseline="0" noProof="0" dirty="0">
              <a:ln>
                <a:noFill/>
              </a:ln>
              <a:solidFill>
                <a:srgbClr val="FF0000"/>
              </a:solidFill>
              <a:effectLst/>
              <a:uLnTx/>
              <a:uFillTx/>
              <a:latin typeface="Calibri"/>
              <a:ea typeface="+mn-ea"/>
              <a:cs typeface="+mn-cs"/>
            </a:endParaRPr>
          </a:p>
        </p:txBody>
      </p:sp>
      <p:sp>
        <p:nvSpPr>
          <p:cNvPr id="2051" name="TextBox 2050">
            <a:extLst>
              <a:ext uri="{FF2B5EF4-FFF2-40B4-BE49-F238E27FC236}">
                <a16:creationId xmlns:a16="http://schemas.microsoft.com/office/drawing/2014/main" id="{49F4BAE4-26AB-8CA1-D7DB-A066933415FB}"/>
              </a:ext>
            </a:extLst>
          </p:cNvPr>
          <p:cNvSpPr txBox="1"/>
          <p:nvPr/>
        </p:nvSpPr>
        <p:spPr>
          <a:xfrm>
            <a:off x="3937769" y="6257648"/>
            <a:ext cx="1907184"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a:ea typeface="+mn-ea"/>
                <a:cs typeface="+mn-cs"/>
              </a:rPr>
              <a:t>*High-power impulse magnetron sputtering</a:t>
            </a:r>
          </a:p>
        </p:txBody>
      </p:sp>
    </p:spTree>
    <p:extLst>
      <p:ext uri="{BB962C8B-B14F-4D97-AF65-F5344CB8AC3E}">
        <p14:creationId xmlns:p14="http://schemas.microsoft.com/office/powerpoint/2010/main" val="10649758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EB8AF687-19E1-F4A2-CFDF-0B0956660309}"/>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FCC-</a:t>
            </a:r>
            <a:r>
              <a:rPr kumimoji="0" lang="en-US" sz="3600" b="1" i="0" u="none" strike="noStrike" kern="0" cap="none" spc="0" normalizeH="0" baseline="0" noProof="0" dirty="0" err="1">
                <a:ln>
                  <a:noFill/>
                </a:ln>
                <a:solidFill>
                  <a:srgbClr val="FFFF00"/>
                </a:solidFill>
                <a:effectLst/>
                <a:uLnTx/>
                <a:uFillTx/>
                <a:latin typeface="Arial"/>
                <a:ea typeface="+mj-ea"/>
                <a:cs typeface="+mj-cs"/>
              </a:rPr>
              <a:t>ee</a:t>
            </a:r>
            <a:r>
              <a:rPr kumimoji="0" lang="en-US" sz="3600" b="1" i="0" u="none" strike="noStrike" kern="0" cap="none" spc="0" normalizeH="0" baseline="0" noProof="0" dirty="0">
                <a:ln>
                  <a:noFill/>
                </a:ln>
                <a:solidFill>
                  <a:srgbClr val="FFFF00"/>
                </a:solidFill>
                <a:effectLst/>
                <a:uLnTx/>
                <a:uFillTx/>
                <a:latin typeface="Arial"/>
                <a:ea typeface="+mj-ea"/>
                <a:cs typeface="+mj-cs"/>
              </a:rPr>
              <a:t> RF parameter table</a:t>
            </a:r>
            <a:endParaRPr kumimoji="0" lang="en-GB" sz="1800" b="0" i="0" u="none" strike="noStrike" kern="1200" cap="none" spc="0" normalizeH="0" baseline="0" noProof="0" dirty="0">
              <a:ln>
                <a:noFill/>
              </a:ln>
              <a:solidFill>
                <a:srgbClr val="0F124A"/>
              </a:solidFill>
              <a:effectLst/>
              <a:uLnTx/>
              <a:uFillTx/>
              <a:latin typeface="Arial"/>
              <a:ea typeface="+mj-ea"/>
              <a:cs typeface="+mj-cs"/>
            </a:endParaRPr>
          </a:p>
        </p:txBody>
      </p:sp>
      <p:pic>
        <p:nvPicPr>
          <p:cNvPr id="15" name="Picture 14" descr="A picture containing icon&#10;&#10;Description automatically generated">
            <a:extLst>
              <a:ext uri="{FF2B5EF4-FFF2-40B4-BE49-F238E27FC236}">
                <a16:creationId xmlns:a16="http://schemas.microsoft.com/office/drawing/2014/main" id="{FCCB6486-2B7A-05E8-5678-CFC75F6366C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9" name="TextBox 8"/>
          <p:cNvSpPr txBox="1"/>
          <p:nvPr/>
        </p:nvSpPr>
        <p:spPr>
          <a:xfrm>
            <a:off x="9040020" y="-21636"/>
            <a:ext cx="4976521"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Calibri"/>
                <a:ea typeface="+mn-ea"/>
                <a:cs typeface="+mn-cs"/>
              </a:rPr>
              <a:t>Number of 800 MHz cavities: 1088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Calibri"/>
                <a:ea typeface="+mn-ea"/>
                <a:cs typeface="+mn-cs"/>
              </a:rPr>
              <a:t>Total number of cavities: 1456 </a:t>
            </a:r>
          </a:p>
        </p:txBody>
      </p:sp>
      <p:graphicFrame>
        <p:nvGraphicFramePr>
          <p:cNvPr id="19" name="Table 18">
            <a:extLst>
              <a:ext uri="{FF2B5EF4-FFF2-40B4-BE49-F238E27FC236}">
                <a16:creationId xmlns:a16="http://schemas.microsoft.com/office/drawing/2014/main" id="{90403AA4-F5A4-470A-A1A9-F71C2784F510}"/>
              </a:ext>
            </a:extLst>
          </p:cNvPr>
          <p:cNvGraphicFramePr>
            <a:graphicFrameLocks noGrp="1"/>
          </p:cNvGraphicFramePr>
          <p:nvPr/>
        </p:nvGraphicFramePr>
        <p:xfrm>
          <a:off x="253918" y="900969"/>
          <a:ext cx="11697128" cy="4439844"/>
        </p:xfrm>
        <a:graphic>
          <a:graphicData uri="http://schemas.openxmlformats.org/drawingml/2006/table">
            <a:tbl>
              <a:tblPr/>
              <a:tblGrid>
                <a:gridCol w="1479234">
                  <a:extLst>
                    <a:ext uri="{9D8B030D-6E8A-4147-A177-3AD203B41FA5}">
                      <a16:colId xmlns:a16="http://schemas.microsoft.com/office/drawing/2014/main" val="3812520125"/>
                    </a:ext>
                  </a:extLst>
                </a:gridCol>
                <a:gridCol w="1093886">
                  <a:extLst>
                    <a:ext uri="{9D8B030D-6E8A-4147-A177-3AD203B41FA5}">
                      <a16:colId xmlns:a16="http://schemas.microsoft.com/office/drawing/2014/main" val="1429757815"/>
                    </a:ext>
                  </a:extLst>
                </a:gridCol>
                <a:gridCol w="1218192">
                  <a:extLst>
                    <a:ext uri="{9D8B030D-6E8A-4147-A177-3AD203B41FA5}">
                      <a16:colId xmlns:a16="http://schemas.microsoft.com/office/drawing/2014/main" val="3875345629"/>
                    </a:ext>
                  </a:extLst>
                </a:gridCol>
                <a:gridCol w="1031734">
                  <a:extLst>
                    <a:ext uri="{9D8B030D-6E8A-4147-A177-3AD203B41FA5}">
                      <a16:colId xmlns:a16="http://schemas.microsoft.com/office/drawing/2014/main" val="2679698256"/>
                    </a:ext>
                  </a:extLst>
                </a:gridCol>
                <a:gridCol w="1069025">
                  <a:extLst>
                    <a:ext uri="{9D8B030D-6E8A-4147-A177-3AD203B41FA5}">
                      <a16:colId xmlns:a16="http://schemas.microsoft.com/office/drawing/2014/main" val="3807951682"/>
                    </a:ext>
                  </a:extLst>
                </a:gridCol>
                <a:gridCol w="1156040">
                  <a:extLst>
                    <a:ext uri="{9D8B030D-6E8A-4147-A177-3AD203B41FA5}">
                      <a16:colId xmlns:a16="http://schemas.microsoft.com/office/drawing/2014/main" val="1767269873"/>
                    </a:ext>
                  </a:extLst>
                </a:gridCol>
                <a:gridCol w="1193330">
                  <a:extLst>
                    <a:ext uri="{9D8B030D-6E8A-4147-A177-3AD203B41FA5}">
                      <a16:colId xmlns:a16="http://schemas.microsoft.com/office/drawing/2014/main" val="3022255072"/>
                    </a:ext>
                  </a:extLst>
                </a:gridCol>
                <a:gridCol w="1218192">
                  <a:extLst>
                    <a:ext uri="{9D8B030D-6E8A-4147-A177-3AD203B41FA5}">
                      <a16:colId xmlns:a16="http://schemas.microsoft.com/office/drawing/2014/main" val="3235955023"/>
                    </a:ext>
                  </a:extLst>
                </a:gridCol>
                <a:gridCol w="1069025">
                  <a:extLst>
                    <a:ext uri="{9D8B030D-6E8A-4147-A177-3AD203B41FA5}">
                      <a16:colId xmlns:a16="http://schemas.microsoft.com/office/drawing/2014/main" val="2773785376"/>
                    </a:ext>
                  </a:extLst>
                </a:gridCol>
                <a:gridCol w="1168470">
                  <a:extLst>
                    <a:ext uri="{9D8B030D-6E8A-4147-A177-3AD203B41FA5}">
                      <a16:colId xmlns:a16="http://schemas.microsoft.com/office/drawing/2014/main" val="4109212458"/>
                    </a:ext>
                  </a:extLst>
                </a:gridCol>
              </a:tblGrid>
              <a:tr h="319686">
                <a:tc>
                  <a:txBody>
                    <a:bodyPr/>
                    <a:lstStyle/>
                    <a:p>
                      <a:pPr algn="ctr" fontAlgn="t"/>
                      <a:r>
                        <a:rPr lang="en-GB" sz="1100" b="0" i="0" u="none" strike="noStrike" dirty="0">
                          <a:solidFill>
                            <a:srgbClr val="000000"/>
                          </a:solidFill>
                          <a:effectLst/>
                          <a:latin typeface="Arial" panose="020B0604020202020204" pitchFamily="34" charset="0"/>
                        </a:rPr>
                        <a:t>20-Apr-23</a:t>
                      </a:r>
                    </a:p>
                  </a:txBody>
                  <a:tcPr marL="6400" marR="6400" marT="640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D7D31"/>
                    </a:solidFill>
                  </a:tcPr>
                </a:tc>
                <a:tc gridSpan="2">
                  <a:txBody>
                    <a:bodyPr/>
                    <a:lstStyle/>
                    <a:p>
                      <a:pPr algn="ctr" rtl="0" fontAlgn="ctr"/>
                      <a:r>
                        <a:rPr lang="en-GB" sz="1800" b="1" i="0" u="none" strike="noStrike">
                          <a:solidFill>
                            <a:srgbClr val="FFFFFF"/>
                          </a:solidFill>
                          <a:effectLst/>
                          <a:latin typeface="Calibri" panose="020F0502020204030204" pitchFamily="34" charset="0"/>
                        </a:rPr>
                        <a:t>Z</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D7D31"/>
                    </a:solidFill>
                  </a:tcPr>
                </a:tc>
                <a:tc hMerge="1">
                  <a:txBody>
                    <a:bodyPr/>
                    <a:lstStyle/>
                    <a:p>
                      <a:endParaRPr lang="en-GB"/>
                    </a:p>
                  </a:txBody>
                  <a:tcPr/>
                </a:tc>
                <a:tc gridSpan="2">
                  <a:txBody>
                    <a:bodyPr/>
                    <a:lstStyle/>
                    <a:p>
                      <a:pPr algn="ctr" rtl="0" fontAlgn="ctr"/>
                      <a:r>
                        <a:rPr lang="en-GB" sz="1800" b="1" i="0" u="none" strike="noStrike">
                          <a:solidFill>
                            <a:srgbClr val="FFFFFF"/>
                          </a:solidFill>
                          <a:effectLst/>
                          <a:latin typeface="Calibri" panose="020F0502020204030204" pitchFamily="34" charset="0"/>
                        </a:rPr>
                        <a:t>W</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D7D31"/>
                    </a:solidFill>
                  </a:tcPr>
                </a:tc>
                <a:tc hMerge="1">
                  <a:txBody>
                    <a:bodyPr/>
                    <a:lstStyle/>
                    <a:p>
                      <a:endParaRPr lang="en-GB"/>
                    </a:p>
                  </a:txBody>
                  <a:tcPr/>
                </a:tc>
                <a:tc gridSpan="2">
                  <a:txBody>
                    <a:bodyPr/>
                    <a:lstStyle/>
                    <a:p>
                      <a:pPr algn="ctr" rtl="0" fontAlgn="ctr"/>
                      <a:r>
                        <a:rPr lang="en-GB" sz="1800" b="1" i="0" u="none" strike="noStrike">
                          <a:solidFill>
                            <a:srgbClr val="FFFFFF"/>
                          </a:solidFill>
                          <a:effectLst/>
                          <a:latin typeface="Calibri" panose="020F0502020204030204" pitchFamily="34" charset="0"/>
                        </a:rPr>
                        <a:t>H</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D7D31"/>
                    </a:solidFill>
                  </a:tcPr>
                </a:tc>
                <a:tc hMerge="1">
                  <a:txBody>
                    <a:bodyPr/>
                    <a:lstStyle/>
                    <a:p>
                      <a:endParaRPr lang="en-GB"/>
                    </a:p>
                  </a:txBody>
                  <a:tcPr/>
                </a:tc>
                <a:tc gridSpan="3">
                  <a:txBody>
                    <a:bodyPr/>
                    <a:lstStyle/>
                    <a:p>
                      <a:pPr algn="ctr" rtl="0" fontAlgn="ctr"/>
                      <a:r>
                        <a:rPr lang="en-GB" sz="1800" b="1" i="0" u="none" strike="noStrike">
                          <a:solidFill>
                            <a:srgbClr val="FFFFFF"/>
                          </a:solidFill>
                          <a:effectLst/>
                          <a:latin typeface="Calibri" panose="020F0502020204030204" pitchFamily="34" charset="0"/>
                        </a:rPr>
                        <a:t>ttbar2</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D7D31"/>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727899765"/>
                  </a:ext>
                </a:extLst>
              </a:tr>
              <a:tr h="354396">
                <a:tc>
                  <a:txBody>
                    <a:bodyPr/>
                    <a:lstStyle/>
                    <a:p>
                      <a:pPr algn="ctr" fontAlgn="t"/>
                      <a:r>
                        <a:rPr lang="en-GB" sz="2000" b="0" i="0" u="none" strike="noStrike" dirty="0">
                          <a:solidFill>
                            <a:srgbClr val="000000"/>
                          </a:solidFill>
                          <a:effectLst/>
                          <a:latin typeface="Arial" panose="020B0604020202020204" pitchFamily="34" charset="0"/>
                        </a:rPr>
                        <a:t> </a:t>
                      </a:r>
                    </a:p>
                  </a:txBody>
                  <a:tcPr marL="6400" marR="6400" marT="640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dirty="0">
                          <a:solidFill>
                            <a:srgbClr val="000000"/>
                          </a:solidFill>
                          <a:effectLst/>
                          <a:latin typeface="Calibri" panose="020F0502020204030204" pitchFamily="34" charset="0"/>
                        </a:rPr>
                        <a:t>Collider per beam</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000000"/>
                          </a:solidFill>
                          <a:effectLst/>
                          <a:latin typeface="Calibri" panose="020F0502020204030204" pitchFamily="34" charset="0"/>
                        </a:rPr>
                        <a:t>booster</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dirty="0">
                          <a:solidFill>
                            <a:srgbClr val="000000"/>
                          </a:solidFill>
                          <a:effectLst/>
                          <a:latin typeface="Calibri" panose="020F0502020204030204" pitchFamily="34" charset="0"/>
                        </a:rPr>
                        <a:t>Collider per beam</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000000"/>
                          </a:solidFill>
                          <a:effectLst/>
                          <a:latin typeface="Calibri" panose="020F0502020204030204" pitchFamily="34" charset="0"/>
                        </a:rPr>
                        <a:t>booster</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dirty="0">
                          <a:solidFill>
                            <a:srgbClr val="000000"/>
                          </a:solidFill>
                          <a:effectLst/>
                          <a:latin typeface="Calibri" panose="020F0502020204030204" pitchFamily="34" charset="0"/>
                        </a:rPr>
                        <a:t>Collider 2 beams</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000000"/>
                          </a:solidFill>
                          <a:effectLst/>
                          <a:latin typeface="Calibri" panose="020F0502020204030204" pitchFamily="34" charset="0"/>
                        </a:rPr>
                        <a:t>booster</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dirty="0">
                          <a:solidFill>
                            <a:srgbClr val="000000"/>
                          </a:solidFill>
                          <a:effectLst/>
                          <a:latin typeface="Calibri" panose="020F0502020204030204" pitchFamily="34" charset="0"/>
                        </a:rPr>
                        <a:t>Collider 2 beams</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dirty="0">
                          <a:solidFill>
                            <a:srgbClr val="000000"/>
                          </a:solidFill>
                          <a:effectLst/>
                          <a:latin typeface="Calibri" panose="020F0502020204030204" pitchFamily="34" charset="0"/>
                        </a:rPr>
                        <a:t>Collider 2 beams</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000000"/>
                          </a:solidFill>
                          <a:effectLst/>
                          <a:latin typeface="Calibri" panose="020F0502020204030204" pitchFamily="34" charset="0"/>
                        </a:rPr>
                        <a:t>booster</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extLst>
                  <a:ext uri="{0D108BD9-81ED-4DB2-BD59-A6C34878D82A}">
                    <a16:rowId xmlns:a16="http://schemas.microsoft.com/office/drawing/2014/main" val="3189651373"/>
                  </a:ext>
                </a:extLst>
              </a:tr>
              <a:tr h="198198">
                <a:tc>
                  <a:txBody>
                    <a:bodyPr/>
                    <a:lstStyle/>
                    <a:p>
                      <a:pPr algn="ctr" rtl="0" fontAlgn="ctr"/>
                      <a:r>
                        <a:rPr lang="en-GB" sz="1100" b="0" i="0" u="none" strike="noStrike" dirty="0">
                          <a:solidFill>
                            <a:srgbClr val="000000"/>
                          </a:solidFill>
                          <a:effectLst/>
                          <a:latin typeface="Calibri" panose="020F0502020204030204" pitchFamily="34" charset="0"/>
                        </a:rPr>
                        <a:t>RF Frequency [MHz]</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dirty="0">
                          <a:solidFill>
                            <a:srgbClr val="BF8F00"/>
                          </a:solidFill>
                          <a:effectLst/>
                          <a:latin typeface="Calibri" panose="020F0502020204030204" pitchFamily="34" charset="0"/>
                        </a:rPr>
                        <a:t>400</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BF8F00"/>
                          </a:solidFill>
                          <a:effectLst/>
                          <a:latin typeface="Calibri" panose="020F0502020204030204" pitchFamily="34" charset="0"/>
                        </a:rPr>
                        <a:t>800</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BF8F00"/>
                          </a:solidFill>
                          <a:effectLst/>
                          <a:latin typeface="Calibri" panose="020F0502020204030204" pitchFamily="34" charset="0"/>
                        </a:rPr>
                        <a:t>400</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BF8F00"/>
                          </a:solidFill>
                          <a:effectLst/>
                          <a:latin typeface="Calibri" panose="020F0502020204030204" pitchFamily="34" charset="0"/>
                        </a:rPr>
                        <a:t>800</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BF8F00"/>
                          </a:solidFill>
                          <a:effectLst/>
                          <a:latin typeface="Calibri" panose="020F0502020204030204" pitchFamily="34" charset="0"/>
                        </a:rPr>
                        <a:t>400</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BF8F00"/>
                          </a:solidFill>
                          <a:effectLst/>
                          <a:latin typeface="Calibri" panose="020F0502020204030204" pitchFamily="34" charset="0"/>
                        </a:rPr>
                        <a:t>800</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BF8F00"/>
                          </a:solidFill>
                          <a:effectLst/>
                          <a:latin typeface="Calibri" panose="020F0502020204030204" pitchFamily="34" charset="0"/>
                        </a:rPr>
                        <a:t>400</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BF8F00"/>
                          </a:solidFill>
                          <a:effectLst/>
                          <a:latin typeface="Calibri" panose="020F0502020204030204" pitchFamily="34" charset="0"/>
                        </a:rPr>
                        <a:t>800</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BF8F00"/>
                          </a:solidFill>
                          <a:effectLst/>
                          <a:latin typeface="Calibri" panose="020F0502020204030204" pitchFamily="34" charset="0"/>
                        </a:rPr>
                        <a:t>800</a:t>
                      </a:r>
                    </a:p>
                  </a:txBody>
                  <a:tcPr marL="6400" marR="6400" marT="6400"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extLst>
                  <a:ext uri="{0D108BD9-81ED-4DB2-BD59-A6C34878D82A}">
                    <a16:rowId xmlns:a16="http://schemas.microsoft.com/office/drawing/2014/main" val="187177344"/>
                  </a:ext>
                </a:extLst>
              </a:tr>
              <a:tr h="198198">
                <a:tc>
                  <a:txBody>
                    <a:bodyPr/>
                    <a:lstStyle/>
                    <a:p>
                      <a:pPr algn="ctr" rtl="0" fontAlgn="ctr"/>
                      <a:r>
                        <a:rPr lang="en-GB" sz="1100" b="0" i="0" u="none" strike="noStrike" dirty="0">
                          <a:solidFill>
                            <a:srgbClr val="000000"/>
                          </a:solidFill>
                          <a:effectLst/>
                          <a:latin typeface="Calibri" panose="020F0502020204030204" pitchFamily="34" charset="0"/>
                        </a:rPr>
                        <a:t>RF voltage [MV]</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dirty="0">
                          <a:solidFill>
                            <a:srgbClr val="BF8F00"/>
                          </a:solidFill>
                          <a:effectLst/>
                          <a:latin typeface="Calibri" panose="020F0502020204030204" pitchFamily="34" charset="0"/>
                        </a:rPr>
                        <a:t>120</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dirty="0">
                          <a:solidFill>
                            <a:srgbClr val="BF8F00"/>
                          </a:solidFill>
                          <a:effectLst/>
                          <a:latin typeface="Calibri" panose="020F0502020204030204" pitchFamily="34" charset="0"/>
                        </a:rPr>
                        <a:t>140</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dirty="0">
                          <a:solidFill>
                            <a:srgbClr val="BF8F00"/>
                          </a:solidFill>
                          <a:effectLst/>
                          <a:latin typeface="Calibri" panose="020F0502020204030204" pitchFamily="34" charset="0"/>
                        </a:rPr>
                        <a:t>1050</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BF8F00"/>
                          </a:solidFill>
                          <a:effectLst/>
                          <a:latin typeface="Calibri" panose="020F0502020204030204" pitchFamily="34" charset="0"/>
                        </a:rPr>
                        <a:t>1050</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BF8F00"/>
                          </a:solidFill>
                          <a:effectLst/>
                          <a:latin typeface="Calibri" panose="020F0502020204030204" pitchFamily="34" charset="0"/>
                        </a:rPr>
                        <a:t>2100</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BF8F00"/>
                          </a:solidFill>
                          <a:effectLst/>
                          <a:latin typeface="Calibri" panose="020F0502020204030204" pitchFamily="34" charset="0"/>
                        </a:rPr>
                        <a:t>2100</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BF8F00"/>
                          </a:solidFill>
                          <a:effectLst/>
                          <a:latin typeface="Calibri" panose="020F0502020204030204" pitchFamily="34" charset="0"/>
                        </a:rPr>
                        <a:t>2100</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BF8F00"/>
                          </a:solidFill>
                          <a:effectLst/>
                          <a:latin typeface="Calibri" panose="020F0502020204030204" pitchFamily="34" charset="0"/>
                        </a:rPr>
                        <a:t>9200</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dirty="0">
                          <a:solidFill>
                            <a:srgbClr val="BF8F00"/>
                          </a:solidFill>
                          <a:effectLst/>
                          <a:latin typeface="Calibri" panose="020F0502020204030204" pitchFamily="34" charset="0"/>
                        </a:rPr>
                        <a:t>11300</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extLst>
                  <a:ext uri="{0D108BD9-81ED-4DB2-BD59-A6C34878D82A}">
                    <a16:rowId xmlns:a16="http://schemas.microsoft.com/office/drawing/2014/main" val="238417785"/>
                  </a:ext>
                </a:extLst>
              </a:tr>
              <a:tr h="198198">
                <a:tc>
                  <a:txBody>
                    <a:bodyPr/>
                    <a:lstStyle/>
                    <a:p>
                      <a:pPr algn="ctr" rtl="0" fontAlgn="ctr"/>
                      <a:r>
                        <a:rPr lang="en-GB" sz="1100" b="0" i="0" u="none" strike="noStrike" dirty="0" err="1">
                          <a:solidFill>
                            <a:srgbClr val="000000"/>
                          </a:solidFill>
                          <a:effectLst/>
                          <a:latin typeface="Calibri" panose="020F0502020204030204" pitchFamily="34" charset="0"/>
                        </a:rPr>
                        <a:t>Eacc</a:t>
                      </a:r>
                      <a:r>
                        <a:rPr lang="en-GB" sz="1100" b="0" i="0" u="none" strike="noStrike" dirty="0">
                          <a:solidFill>
                            <a:srgbClr val="000000"/>
                          </a:solidFill>
                          <a:effectLst/>
                          <a:latin typeface="Calibri" panose="020F0502020204030204" pitchFamily="34" charset="0"/>
                        </a:rPr>
                        <a:t> [MV/m]</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000000"/>
                          </a:solidFill>
                          <a:effectLst/>
                          <a:latin typeface="Calibri" panose="020F0502020204030204" pitchFamily="34" charset="0"/>
                        </a:rPr>
                        <a:t>5.93</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dirty="0">
                          <a:solidFill>
                            <a:srgbClr val="000000"/>
                          </a:solidFill>
                          <a:effectLst/>
                          <a:latin typeface="Calibri" panose="020F0502020204030204" pitchFamily="34" charset="0"/>
                        </a:rPr>
                        <a:t>6.23</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dirty="0">
                          <a:solidFill>
                            <a:srgbClr val="000000"/>
                          </a:solidFill>
                          <a:effectLst/>
                          <a:latin typeface="Calibri" panose="020F0502020204030204" pitchFamily="34" charset="0"/>
                        </a:rPr>
                        <a:t>10.78</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000000"/>
                          </a:solidFill>
                          <a:effectLst/>
                          <a:latin typeface="Calibri" panose="020F0502020204030204" pitchFamily="34" charset="0"/>
                        </a:rPr>
                        <a:t>20.76</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000000"/>
                          </a:solidFill>
                          <a:effectLst/>
                          <a:latin typeface="Calibri" panose="020F0502020204030204" pitchFamily="34" charset="0"/>
                        </a:rPr>
                        <a:t>10.78</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000000"/>
                          </a:solidFill>
                          <a:effectLst/>
                          <a:latin typeface="Calibri" panose="020F0502020204030204" pitchFamily="34" charset="0"/>
                        </a:rPr>
                        <a:t>20.76</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000000"/>
                          </a:solidFill>
                          <a:effectLst/>
                          <a:latin typeface="Calibri" panose="020F0502020204030204" pitchFamily="34" charset="0"/>
                        </a:rPr>
                        <a:t>10.78</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000000"/>
                          </a:solidFill>
                          <a:effectLst/>
                          <a:latin typeface="Calibri" panose="020F0502020204030204" pitchFamily="34" charset="0"/>
                        </a:rPr>
                        <a:t>20.12</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000000"/>
                          </a:solidFill>
                          <a:effectLst/>
                          <a:latin typeface="Calibri" panose="020F0502020204030204" pitchFamily="34" charset="0"/>
                        </a:rPr>
                        <a:t>20.10</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extLst>
                  <a:ext uri="{0D108BD9-81ED-4DB2-BD59-A6C34878D82A}">
                    <a16:rowId xmlns:a16="http://schemas.microsoft.com/office/drawing/2014/main" val="3706282031"/>
                  </a:ext>
                </a:extLst>
              </a:tr>
              <a:tr h="198198">
                <a:tc>
                  <a:txBody>
                    <a:bodyPr/>
                    <a:lstStyle/>
                    <a:p>
                      <a:pPr algn="ctr" rtl="0" fontAlgn="ctr"/>
                      <a:r>
                        <a:rPr lang="en-GB" sz="1100" b="0" i="0" u="none" strike="noStrike" dirty="0">
                          <a:solidFill>
                            <a:srgbClr val="000000"/>
                          </a:solidFill>
                          <a:effectLst/>
                          <a:latin typeface="Calibri" panose="020F0502020204030204" pitchFamily="34" charset="0"/>
                        </a:rPr>
                        <a:t># cell / </a:t>
                      </a:r>
                      <a:r>
                        <a:rPr lang="en-GB" sz="1100" b="0" i="0" u="none" strike="noStrike" dirty="0" err="1">
                          <a:solidFill>
                            <a:srgbClr val="000000"/>
                          </a:solidFill>
                          <a:effectLst/>
                          <a:latin typeface="Calibri" panose="020F0502020204030204" pitchFamily="34" charset="0"/>
                        </a:rPr>
                        <a:t>cav</a:t>
                      </a:r>
                      <a:endParaRPr lang="en-GB" sz="1100" b="0" i="0" u="none" strike="noStrike" dirty="0">
                        <a:solidFill>
                          <a:srgbClr val="000000"/>
                        </a:solidFill>
                        <a:effectLst/>
                        <a:latin typeface="Calibri" panose="020F0502020204030204" pitchFamily="34" charset="0"/>
                      </a:endParaRP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BF8F00"/>
                          </a:solidFill>
                          <a:effectLst/>
                          <a:latin typeface="Calibri" panose="020F0502020204030204" pitchFamily="34" charset="0"/>
                        </a:rPr>
                        <a:t>1</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dirty="0">
                          <a:solidFill>
                            <a:srgbClr val="BF8F00"/>
                          </a:solidFill>
                          <a:effectLst/>
                          <a:latin typeface="Calibri" panose="020F0502020204030204" pitchFamily="34" charset="0"/>
                        </a:rPr>
                        <a:t>5</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dirty="0">
                          <a:solidFill>
                            <a:srgbClr val="BF8F00"/>
                          </a:solidFill>
                          <a:effectLst/>
                          <a:latin typeface="Calibri" panose="020F0502020204030204" pitchFamily="34" charset="0"/>
                        </a:rPr>
                        <a:t>2</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BF8F00"/>
                          </a:solidFill>
                          <a:effectLst/>
                          <a:latin typeface="Calibri" panose="020F0502020204030204" pitchFamily="34" charset="0"/>
                        </a:rPr>
                        <a:t>5</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BF8F00"/>
                          </a:solidFill>
                          <a:effectLst/>
                          <a:latin typeface="Calibri" panose="020F0502020204030204" pitchFamily="34" charset="0"/>
                        </a:rPr>
                        <a:t>2</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BF8F00"/>
                          </a:solidFill>
                          <a:effectLst/>
                          <a:latin typeface="Calibri" panose="020F0502020204030204" pitchFamily="34" charset="0"/>
                        </a:rPr>
                        <a:t>5</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BF8F00"/>
                          </a:solidFill>
                          <a:effectLst/>
                          <a:latin typeface="Calibri" panose="020F0502020204030204" pitchFamily="34" charset="0"/>
                        </a:rPr>
                        <a:t>2</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BF8F00"/>
                          </a:solidFill>
                          <a:effectLst/>
                          <a:latin typeface="Calibri" panose="020F0502020204030204" pitchFamily="34" charset="0"/>
                        </a:rPr>
                        <a:t>5</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BF8F00"/>
                          </a:solidFill>
                          <a:effectLst/>
                          <a:latin typeface="Calibri" panose="020F0502020204030204" pitchFamily="34" charset="0"/>
                        </a:rPr>
                        <a:t>5</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extLst>
                  <a:ext uri="{0D108BD9-81ED-4DB2-BD59-A6C34878D82A}">
                    <a16:rowId xmlns:a16="http://schemas.microsoft.com/office/drawing/2014/main" val="491959945"/>
                  </a:ext>
                </a:extLst>
              </a:tr>
              <a:tr h="198198">
                <a:tc>
                  <a:txBody>
                    <a:bodyPr/>
                    <a:lstStyle/>
                    <a:p>
                      <a:pPr algn="ctr" rtl="0" fontAlgn="ctr"/>
                      <a:r>
                        <a:rPr lang="en-GB" sz="1100" b="0" i="0" u="none" strike="noStrike" dirty="0" err="1">
                          <a:solidFill>
                            <a:srgbClr val="000000"/>
                          </a:solidFill>
                          <a:effectLst/>
                          <a:latin typeface="Calibri" panose="020F0502020204030204" pitchFamily="34" charset="0"/>
                        </a:rPr>
                        <a:t>Vcavity</a:t>
                      </a:r>
                      <a:r>
                        <a:rPr lang="en-GB" sz="1100" b="0" i="0" u="none" strike="noStrike" dirty="0">
                          <a:solidFill>
                            <a:srgbClr val="000000"/>
                          </a:solidFill>
                          <a:effectLst/>
                          <a:latin typeface="Calibri" panose="020F0502020204030204" pitchFamily="34" charset="0"/>
                        </a:rPr>
                        <a:t> [MV]</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000000"/>
                          </a:solidFill>
                          <a:effectLst/>
                          <a:latin typeface="Calibri" panose="020F0502020204030204" pitchFamily="34" charset="0"/>
                        </a:rPr>
                        <a:t>2.22</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000000"/>
                          </a:solidFill>
                          <a:effectLst/>
                          <a:latin typeface="Calibri" panose="020F0502020204030204" pitchFamily="34" charset="0"/>
                        </a:rPr>
                        <a:t>5.83</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dirty="0">
                          <a:solidFill>
                            <a:srgbClr val="000000"/>
                          </a:solidFill>
                          <a:effectLst/>
                          <a:latin typeface="Calibri" panose="020F0502020204030204" pitchFamily="34" charset="0"/>
                        </a:rPr>
                        <a:t>8.08</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000000"/>
                          </a:solidFill>
                          <a:effectLst/>
                          <a:latin typeface="Calibri" panose="020F0502020204030204" pitchFamily="34" charset="0"/>
                        </a:rPr>
                        <a:t>19.44</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000000"/>
                          </a:solidFill>
                          <a:effectLst/>
                          <a:latin typeface="Calibri" panose="020F0502020204030204" pitchFamily="34" charset="0"/>
                        </a:rPr>
                        <a:t>8.08</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000000"/>
                          </a:solidFill>
                          <a:effectLst/>
                          <a:latin typeface="Calibri" panose="020F0502020204030204" pitchFamily="34" charset="0"/>
                        </a:rPr>
                        <a:t>19.44</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000000"/>
                          </a:solidFill>
                          <a:effectLst/>
                          <a:latin typeface="Calibri" panose="020F0502020204030204" pitchFamily="34" charset="0"/>
                        </a:rPr>
                        <a:t>8.08</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000000"/>
                          </a:solidFill>
                          <a:effectLst/>
                          <a:latin typeface="Calibri" panose="020F0502020204030204" pitchFamily="34" charset="0"/>
                        </a:rPr>
                        <a:t>18.85</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000000"/>
                          </a:solidFill>
                          <a:effectLst/>
                          <a:latin typeface="Calibri" panose="020F0502020204030204" pitchFamily="34" charset="0"/>
                        </a:rPr>
                        <a:t>18.83</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extLst>
                  <a:ext uri="{0D108BD9-81ED-4DB2-BD59-A6C34878D82A}">
                    <a16:rowId xmlns:a16="http://schemas.microsoft.com/office/drawing/2014/main" val="2853601473"/>
                  </a:ext>
                </a:extLst>
              </a:tr>
              <a:tr h="198198">
                <a:tc>
                  <a:txBody>
                    <a:bodyPr/>
                    <a:lstStyle/>
                    <a:p>
                      <a:pPr algn="ctr" rtl="0" fontAlgn="ctr"/>
                      <a:r>
                        <a:rPr lang="en-GB" sz="1100" b="0" i="0" u="none" strike="noStrike" dirty="0">
                          <a:solidFill>
                            <a:srgbClr val="000000"/>
                          </a:solidFill>
                          <a:effectLst/>
                          <a:latin typeface="Calibri" panose="020F0502020204030204" pitchFamily="34" charset="0"/>
                        </a:rPr>
                        <a:t>#cells</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000000"/>
                          </a:solidFill>
                          <a:effectLst/>
                          <a:latin typeface="Calibri" panose="020F0502020204030204" pitchFamily="34" charset="0"/>
                        </a:rPr>
                        <a:t>54</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000000"/>
                          </a:solidFill>
                          <a:effectLst/>
                          <a:latin typeface="Calibri" panose="020F0502020204030204" pitchFamily="34" charset="0"/>
                        </a:rPr>
                        <a:t>120</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dirty="0">
                          <a:solidFill>
                            <a:srgbClr val="000000"/>
                          </a:solidFill>
                          <a:effectLst/>
                          <a:latin typeface="Calibri" panose="020F0502020204030204" pitchFamily="34" charset="0"/>
                        </a:rPr>
                        <a:t>260</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dirty="0">
                          <a:solidFill>
                            <a:srgbClr val="000000"/>
                          </a:solidFill>
                          <a:effectLst/>
                          <a:latin typeface="Calibri" panose="020F0502020204030204" pitchFamily="34" charset="0"/>
                        </a:rPr>
                        <a:t>270</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000000"/>
                          </a:solidFill>
                          <a:effectLst/>
                          <a:latin typeface="Calibri" panose="020F0502020204030204" pitchFamily="34" charset="0"/>
                        </a:rPr>
                        <a:t>520</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000000"/>
                          </a:solidFill>
                          <a:effectLst/>
                          <a:latin typeface="Calibri" panose="020F0502020204030204" pitchFamily="34" charset="0"/>
                        </a:rPr>
                        <a:t>540</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000000"/>
                          </a:solidFill>
                          <a:effectLst/>
                          <a:latin typeface="Calibri" panose="020F0502020204030204" pitchFamily="34" charset="0"/>
                        </a:rPr>
                        <a:t>520</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000000"/>
                          </a:solidFill>
                          <a:effectLst/>
                          <a:latin typeface="Calibri" panose="020F0502020204030204" pitchFamily="34" charset="0"/>
                        </a:rPr>
                        <a:t>2440</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000000"/>
                          </a:solidFill>
                          <a:effectLst/>
                          <a:latin typeface="Calibri" panose="020F0502020204030204" pitchFamily="34" charset="0"/>
                        </a:rPr>
                        <a:t>3000</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extLst>
                  <a:ext uri="{0D108BD9-81ED-4DB2-BD59-A6C34878D82A}">
                    <a16:rowId xmlns:a16="http://schemas.microsoft.com/office/drawing/2014/main" val="3238925611"/>
                  </a:ext>
                </a:extLst>
              </a:tr>
              <a:tr h="198198">
                <a:tc>
                  <a:txBody>
                    <a:bodyPr/>
                    <a:lstStyle/>
                    <a:p>
                      <a:pPr algn="ctr" rtl="0" fontAlgn="ctr"/>
                      <a:r>
                        <a:rPr lang="en-GB" sz="1100" b="0" i="0" u="none" strike="noStrike" dirty="0">
                          <a:solidFill>
                            <a:srgbClr val="000000"/>
                          </a:solidFill>
                          <a:effectLst/>
                          <a:latin typeface="Calibri" panose="020F0502020204030204" pitchFamily="34" charset="0"/>
                        </a:rPr>
                        <a:t># cavities</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BF8F00"/>
                          </a:solidFill>
                          <a:effectLst/>
                          <a:latin typeface="Calibri" panose="020F0502020204030204" pitchFamily="34" charset="0"/>
                        </a:rPr>
                        <a:t>54</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BF8F00"/>
                          </a:solidFill>
                          <a:effectLst/>
                          <a:latin typeface="Calibri" panose="020F0502020204030204" pitchFamily="34" charset="0"/>
                        </a:rPr>
                        <a:t>24</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BF8F00"/>
                          </a:solidFill>
                          <a:effectLst/>
                          <a:latin typeface="Calibri" panose="020F0502020204030204" pitchFamily="34" charset="0"/>
                        </a:rPr>
                        <a:t>130</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dirty="0">
                          <a:solidFill>
                            <a:srgbClr val="BF8F00"/>
                          </a:solidFill>
                          <a:effectLst/>
                          <a:latin typeface="Calibri" panose="020F0502020204030204" pitchFamily="34" charset="0"/>
                        </a:rPr>
                        <a:t>54</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dirty="0">
                          <a:solidFill>
                            <a:srgbClr val="000000"/>
                          </a:solidFill>
                          <a:effectLst/>
                          <a:latin typeface="Calibri" panose="020F0502020204030204" pitchFamily="34" charset="0"/>
                        </a:rPr>
                        <a:t>260</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BF8F00"/>
                          </a:solidFill>
                          <a:effectLst/>
                          <a:latin typeface="Calibri" panose="020F0502020204030204" pitchFamily="34" charset="0"/>
                        </a:rPr>
                        <a:t>108</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000000"/>
                          </a:solidFill>
                          <a:effectLst/>
                          <a:latin typeface="Calibri" panose="020F0502020204030204" pitchFamily="34" charset="0"/>
                        </a:rPr>
                        <a:t>260</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BF8F00"/>
                          </a:solidFill>
                          <a:effectLst/>
                          <a:latin typeface="Calibri" panose="020F0502020204030204" pitchFamily="34" charset="0"/>
                        </a:rPr>
                        <a:t>488</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BF8F00"/>
                          </a:solidFill>
                          <a:effectLst/>
                          <a:latin typeface="Calibri" panose="020F0502020204030204" pitchFamily="34" charset="0"/>
                        </a:rPr>
                        <a:t>600</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extLst>
                  <a:ext uri="{0D108BD9-81ED-4DB2-BD59-A6C34878D82A}">
                    <a16:rowId xmlns:a16="http://schemas.microsoft.com/office/drawing/2014/main" val="1699765742"/>
                  </a:ext>
                </a:extLst>
              </a:tr>
              <a:tr h="198198">
                <a:tc>
                  <a:txBody>
                    <a:bodyPr/>
                    <a:lstStyle/>
                    <a:p>
                      <a:pPr algn="ctr" rtl="0" fontAlgn="ctr"/>
                      <a:r>
                        <a:rPr lang="en-GB" sz="1100" b="0" i="0" u="none" strike="noStrike" dirty="0">
                          <a:solidFill>
                            <a:srgbClr val="000000"/>
                          </a:solidFill>
                          <a:effectLst/>
                          <a:latin typeface="Calibri" panose="020F0502020204030204" pitchFamily="34" charset="0"/>
                        </a:rPr>
                        <a:t># CM</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sng" strike="noStrike">
                          <a:solidFill>
                            <a:srgbClr val="000000"/>
                          </a:solidFill>
                          <a:effectLst/>
                          <a:latin typeface="Calibri" panose="020F0502020204030204" pitchFamily="34" charset="0"/>
                        </a:rPr>
                        <a:t>13.5</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000000"/>
                          </a:solidFill>
                          <a:effectLst/>
                          <a:latin typeface="Calibri" panose="020F0502020204030204" pitchFamily="34" charset="0"/>
                        </a:rPr>
                        <a:t>6</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000000"/>
                          </a:solidFill>
                          <a:effectLst/>
                          <a:latin typeface="Calibri" panose="020F0502020204030204" pitchFamily="34" charset="0"/>
                        </a:rPr>
                        <a:t>32.5</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dirty="0">
                          <a:solidFill>
                            <a:srgbClr val="000000"/>
                          </a:solidFill>
                          <a:effectLst/>
                          <a:latin typeface="Calibri" panose="020F0502020204030204" pitchFamily="34" charset="0"/>
                        </a:rPr>
                        <a:t>13.5</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dirty="0">
                          <a:solidFill>
                            <a:srgbClr val="000000"/>
                          </a:solidFill>
                          <a:effectLst/>
                          <a:latin typeface="Calibri" panose="020F0502020204030204" pitchFamily="34" charset="0"/>
                        </a:rPr>
                        <a:t>65</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000000"/>
                          </a:solidFill>
                          <a:effectLst/>
                          <a:latin typeface="Calibri" panose="020F0502020204030204" pitchFamily="34" charset="0"/>
                        </a:rPr>
                        <a:t>27</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sng" strike="noStrike">
                          <a:solidFill>
                            <a:srgbClr val="000000"/>
                          </a:solidFill>
                          <a:effectLst/>
                          <a:latin typeface="Calibri" panose="020F0502020204030204" pitchFamily="34" charset="0"/>
                        </a:rPr>
                        <a:t>65</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sng" strike="noStrike">
                          <a:solidFill>
                            <a:srgbClr val="000000"/>
                          </a:solidFill>
                          <a:effectLst/>
                          <a:latin typeface="Calibri" panose="020F0502020204030204" pitchFamily="34" charset="0"/>
                        </a:rPr>
                        <a:t>122</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sng" strike="noStrike">
                          <a:solidFill>
                            <a:srgbClr val="000000"/>
                          </a:solidFill>
                          <a:effectLst/>
                          <a:latin typeface="Calibri" panose="020F0502020204030204" pitchFamily="34" charset="0"/>
                        </a:rPr>
                        <a:t>150</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extLst>
                  <a:ext uri="{0D108BD9-81ED-4DB2-BD59-A6C34878D82A}">
                    <a16:rowId xmlns:a16="http://schemas.microsoft.com/office/drawing/2014/main" val="1655201377"/>
                  </a:ext>
                </a:extLst>
              </a:tr>
              <a:tr h="198198">
                <a:tc>
                  <a:txBody>
                    <a:bodyPr/>
                    <a:lstStyle/>
                    <a:p>
                      <a:pPr algn="ctr" rtl="0" fontAlgn="ctr"/>
                      <a:r>
                        <a:rPr lang="en-GB" sz="1100" b="0" i="0" u="none" strike="noStrike" dirty="0">
                          <a:solidFill>
                            <a:srgbClr val="000000"/>
                          </a:solidFill>
                          <a:effectLst/>
                          <a:latin typeface="Calibri" panose="020F0502020204030204" pitchFamily="34" charset="0"/>
                        </a:rPr>
                        <a:t>T operation [K]</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BF8F00"/>
                          </a:solidFill>
                          <a:effectLst/>
                          <a:latin typeface="Calibri" panose="020F0502020204030204" pitchFamily="34" charset="0"/>
                        </a:rPr>
                        <a:t>4.5</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BF8F00"/>
                          </a:solidFill>
                          <a:effectLst/>
                          <a:latin typeface="Calibri" panose="020F0502020204030204" pitchFamily="34" charset="0"/>
                        </a:rPr>
                        <a:t>2</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BF8F00"/>
                          </a:solidFill>
                          <a:effectLst/>
                          <a:latin typeface="Calibri" panose="020F0502020204030204" pitchFamily="34" charset="0"/>
                        </a:rPr>
                        <a:t>4.5</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BF8F00"/>
                          </a:solidFill>
                          <a:effectLst/>
                          <a:latin typeface="Calibri" panose="020F0502020204030204" pitchFamily="34" charset="0"/>
                        </a:rPr>
                        <a:t>2</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dirty="0">
                          <a:solidFill>
                            <a:srgbClr val="BF8F00"/>
                          </a:solidFill>
                          <a:effectLst/>
                          <a:latin typeface="Calibri" panose="020F0502020204030204" pitchFamily="34" charset="0"/>
                        </a:rPr>
                        <a:t>4.5</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BF8F00"/>
                          </a:solidFill>
                          <a:effectLst/>
                          <a:latin typeface="Calibri" panose="020F0502020204030204" pitchFamily="34" charset="0"/>
                        </a:rPr>
                        <a:t>2</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BF8F00"/>
                          </a:solidFill>
                          <a:effectLst/>
                          <a:latin typeface="Calibri" panose="020F0502020204030204" pitchFamily="34" charset="0"/>
                        </a:rPr>
                        <a:t>4.5</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BF8F00"/>
                          </a:solidFill>
                          <a:effectLst/>
                          <a:latin typeface="Calibri" panose="020F0502020204030204" pitchFamily="34" charset="0"/>
                        </a:rPr>
                        <a:t>2</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BF8F00"/>
                          </a:solidFill>
                          <a:effectLst/>
                          <a:latin typeface="Calibri" panose="020F0502020204030204" pitchFamily="34" charset="0"/>
                        </a:rPr>
                        <a:t>2</a:t>
                      </a:r>
                    </a:p>
                  </a:txBody>
                  <a:tcPr marL="6400" marR="6400" marT="6400"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extLst>
                  <a:ext uri="{0D108BD9-81ED-4DB2-BD59-A6C34878D82A}">
                    <a16:rowId xmlns:a16="http://schemas.microsoft.com/office/drawing/2014/main" val="2803759173"/>
                  </a:ext>
                </a:extLst>
              </a:tr>
              <a:tr h="198198">
                <a:tc>
                  <a:txBody>
                    <a:bodyPr/>
                    <a:lstStyle/>
                    <a:p>
                      <a:pPr algn="ctr" rtl="0" fontAlgn="ctr"/>
                      <a:r>
                        <a:rPr lang="en-GB" sz="1100" b="0" i="0" u="none" strike="noStrike" dirty="0" err="1">
                          <a:solidFill>
                            <a:srgbClr val="000000"/>
                          </a:solidFill>
                          <a:effectLst/>
                          <a:latin typeface="Calibri" panose="020F0502020204030204" pitchFamily="34" charset="0"/>
                        </a:rPr>
                        <a:t>dyn</a:t>
                      </a:r>
                      <a:r>
                        <a:rPr lang="en-GB" sz="1100" b="0" i="0" u="none" strike="noStrike" dirty="0">
                          <a:solidFill>
                            <a:srgbClr val="000000"/>
                          </a:solidFill>
                          <a:effectLst/>
                          <a:latin typeface="Calibri" panose="020F0502020204030204" pitchFamily="34" charset="0"/>
                        </a:rPr>
                        <a:t> losses/</a:t>
                      </a:r>
                      <a:r>
                        <a:rPr lang="en-GB" sz="1100" b="0" i="0" u="none" strike="noStrike" dirty="0" err="1">
                          <a:solidFill>
                            <a:srgbClr val="000000"/>
                          </a:solidFill>
                          <a:effectLst/>
                          <a:latin typeface="Calibri" panose="020F0502020204030204" pitchFamily="34" charset="0"/>
                        </a:rPr>
                        <a:t>cav</a:t>
                      </a:r>
                      <a:r>
                        <a:rPr lang="en-GB" sz="1100" b="0" i="0" u="none" strike="noStrike" dirty="0">
                          <a:solidFill>
                            <a:srgbClr val="000000"/>
                          </a:solidFill>
                          <a:effectLst/>
                          <a:latin typeface="Calibri" panose="020F0502020204030204" pitchFamily="34" charset="0"/>
                        </a:rPr>
                        <a:t> * [W]</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000000"/>
                          </a:solidFill>
                          <a:effectLst/>
                          <a:latin typeface="Calibri" panose="020F0502020204030204" pitchFamily="34" charset="0"/>
                        </a:rPr>
                        <a:t>23</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000000"/>
                          </a:solidFill>
                          <a:effectLst/>
                          <a:latin typeface="Calibri" panose="020F0502020204030204" pitchFamily="34" charset="0"/>
                        </a:rPr>
                        <a:t>0.3</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000000"/>
                          </a:solidFill>
                          <a:effectLst/>
                          <a:latin typeface="Calibri" panose="020F0502020204030204" pitchFamily="34" charset="0"/>
                        </a:rPr>
                        <a:t>158</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dirty="0">
                          <a:solidFill>
                            <a:srgbClr val="000000"/>
                          </a:solidFill>
                          <a:effectLst/>
                          <a:latin typeface="Calibri" panose="020F0502020204030204" pitchFamily="34" charset="0"/>
                        </a:rPr>
                        <a:t>4</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dirty="0">
                          <a:solidFill>
                            <a:srgbClr val="000000"/>
                          </a:solidFill>
                          <a:effectLst/>
                          <a:latin typeface="Calibri" panose="020F0502020204030204" pitchFamily="34" charset="0"/>
                        </a:rPr>
                        <a:t>158</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dirty="0">
                          <a:solidFill>
                            <a:srgbClr val="000000"/>
                          </a:solidFill>
                          <a:effectLst/>
                          <a:latin typeface="Calibri" panose="020F0502020204030204" pitchFamily="34" charset="0"/>
                        </a:rPr>
                        <a:t>4</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000000"/>
                          </a:solidFill>
                          <a:effectLst/>
                          <a:latin typeface="Calibri" panose="020F0502020204030204" pitchFamily="34" charset="0"/>
                        </a:rPr>
                        <a:t>158</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000000"/>
                          </a:solidFill>
                          <a:effectLst/>
                          <a:latin typeface="Calibri" panose="020F0502020204030204" pitchFamily="34" charset="0"/>
                        </a:rPr>
                        <a:t>23</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000000"/>
                          </a:solidFill>
                          <a:effectLst/>
                          <a:latin typeface="Calibri" panose="020F0502020204030204" pitchFamily="34" charset="0"/>
                        </a:rPr>
                        <a:t>3</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extLst>
                  <a:ext uri="{0D108BD9-81ED-4DB2-BD59-A6C34878D82A}">
                    <a16:rowId xmlns:a16="http://schemas.microsoft.com/office/drawing/2014/main" val="1389415038"/>
                  </a:ext>
                </a:extLst>
              </a:tr>
              <a:tr h="198198">
                <a:tc>
                  <a:txBody>
                    <a:bodyPr/>
                    <a:lstStyle/>
                    <a:p>
                      <a:pPr algn="ctr" rtl="0" fontAlgn="ctr"/>
                      <a:r>
                        <a:rPr lang="en-GB" sz="1100" b="0" i="0" u="none" strike="noStrike" dirty="0">
                          <a:solidFill>
                            <a:srgbClr val="000000"/>
                          </a:solidFill>
                          <a:effectLst/>
                          <a:latin typeface="Calibri" panose="020F0502020204030204" pitchFamily="34" charset="0"/>
                        </a:rPr>
                        <a:t>stat losses/</a:t>
                      </a:r>
                      <a:r>
                        <a:rPr lang="en-GB" sz="1100" b="0" i="0" u="none" strike="noStrike" dirty="0" err="1">
                          <a:solidFill>
                            <a:srgbClr val="000000"/>
                          </a:solidFill>
                          <a:effectLst/>
                          <a:latin typeface="Calibri" panose="020F0502020204030204" pitchFamily="34" charset="0"/>
                        </a:rPr>
                        <a:t>cav</a:t>
                      </a:r>
                      <a:r>
                        <a:rPr lang="en-GB" sz="1100" b="0" i="0" u="none" strike="noStrike" dirty="0">
                          <a:solidFill>
                            <a:srgbClr val="000000"/>
                          </a:solidFill>
                          <a:effectLst/>
                          <a:latin typeface="Calibri" panose="020F0502020204030204" pitchFamily="34" charset="0"/>
                        </a:rPr>
                        <a:t> [W]</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000000"/>
                          </a:solidFill>
                          <a:effectLst/>
                          <a:latin typeface="Calibri" panose="020F0502020204030204" pitchFamily="34" charset="0"/>
                        </a:rPr>
                        <a:t>8</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000000"/>
                          </a:solidFill>
                          <a:effectLst/>
                          <a:latin typeface="Calibri" panose="020F0502020204030204" pitchFamily="34" charset="0"/>
                        </a:rPr>
                        <a:t>8</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000000"/>
                          </a:solidFill>
                          <a:effectLst/>
                          <a:latin typeface="Calibri" panose="020F0502020204030204" pitchFamily="34" charset="0"/>
                        </a:rPr>
                        <a:t>8</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000000"/>
                          </a:solidFill>
                          <a:effectLst/>
                          <a:latin typeface="Calibri" panose="020F0502020204030204" pitchFamily="34" charset="0"/>
                        </a:rPr>
                        <a:t>8</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dirty="0">
                          <a:solidFill>
                            <a:srgbClr val="000000"/>
                          </a:solidFill>
                          <a:effectLst/>
                          <a:latin typeface="Calibri" panose="020F0502020204030204" pitchFamily="34" charset="0"/>
                        </a:rPr>
                        <a:t>8</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dirty="0">
                          <a:solidFill>
                            <a:srgbClr val="000000"/>
                          </a:solidFill>
                          <a:effectLst/>
                          <a:latin typeface="Calibri" panose="020F0502020204030204" pitchFamily="34" charset="0"/>
                        </a:rPr>
                        <a:t>8</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dirty="0">
                          <a:solidFill>
                            <a:srgbClr val="000000"/>
                          </a:solidFill>
                          <a:effectLst/>
                          <a:latin typeface="Calibri" panose="020F0502020204030204" pitchFamily="34" charset="0"/>
                        </a:rPr>
                        <a:t>8</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000000"/>
                          </a:solidFill>
                          <a:effectLst/>
                          <a:latin typeface="Calibri" panose="020F0502020204030204" pitchFamily="34" charset="0"/>
                        </a:rPr>
                        <a:t>8</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000000"/>
                          </a:solidFill>
                          <a:effectLst/>
                          <a:latin typeface="Calibri" panose="020F0502020204030204" pitchFamily="34" charset="0"/>
                        </a:rPr>
                        <a:t>8</a:t>
                      </a:r>
                    </a:p>
                  </a:txBody>
                  <a:tcPr marL="6400" marR="6400" marT="6400"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extLst>
                  <a:ext uri="{0D108BD9-81ED-4DB2-BD59-A6C34878D82A}">
                    <a16:rowId xmlns:a16="http://schemas.microsoft.com/office/drawing/2014/main" val="3890764871"/>
                  </a:ext>
                </a:extLst>
              </a:tr>
              <a:tr h="198198">
                <a:tc>
                  <a:txBody>
                    <a:bodyPr/>
                    <a:lstStyle/>
                    <a:p>
                      <a:pPr algn="ctr" rtl="0" fontAlgn="ctr"/>
                      <a:r>
                        <a:rPr lang="en-GB" sz="1100" b="0" i="0" u="none" strike="noStrike" dirty="0" err="1">
                          <a:solidFill>
                            <a:srgbClr val="000000"/>
                          </a:solidFill>
                          <a:effectLst/>
                          <a:latin typeface="Calibri" panose="020F0502020204030204" pitchFamily="34" charset="0"/>
                        </a:rPr>
                        <a:t>Qext</a:t>
                      </a:r>
                      <a:endParaRPr lang="en-GB" sz="1100" b="0" i="0" u="none" strike="noStrike" dirty="0">
                        <a:solidFill>
                          <a:srgbClr val="000000"/>
                        </a:solidFill>
                        <a:effectLst/>
                        <a:latin typeface="Calibri" panose="020F0502020204030204" pitchFamily="34" charset="0"/>
                      </a:endParaRP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000000"/>
                          </a:solidFill>
                          <a:effectLst/>
                          <a:latin typeface="Calibri" panose="020F0502020204030204" pitchFamily="34" charset="0"/>
                        </a:rPr>
                        <a:t>6.9E+04</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000000"/>
                          </a:solidFill>
                          <a:effectLst/>
                          <a:latin typeface="Calibri" panose="020F0502020204030204" pitchFamily="34" charset="0"/>
                        </a:rPr>
                        <a:t>3.2E+05</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000000"/>
                          </a:solidFill>
                          <a:effectLst/>
                          <a:latin typeface="Calibri" panose="020F0502020204030204" pitchFamily="34" charset="0"/>
                        </a:rPr>
                        <a:t>1.1E+06</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000000"/>
                          </a:solidFill>
                          <a:effectLst/>
                          <a:latin typeface="Calibri" panose="020F0502020204030204" pitchFamily="34" charset="0"/>
                        </a:rPr>
                        <a:t>8.0E+06</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000000"/>
                          </a:solidFill>
                          <a:effectLst/>
                          <a:latin typeface="Calibri" panose="020F0502020204030204" pitchFamily="34" charset="0"/>
                        </a:rPr>
                        <a:t>1.1E+06</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dirty="0">
                          <a:solidFill>
                            <a:srgbClr val="000000"/>
                          </a:solidFill>
                          <a:effectLst/>
                          <a:latin typeface="Calibri" panose="020F0502020204030204" pitchFamily="34" charset="0"/>
                        </a:rPr>
                        <a:t>1.6E+07</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dirty="0">
                          <a:solidFill>
                            <a:srgbClr val="000000"/>
                          </a:solidFill>
                          <a:effectLst/>
                          <a:latin typeface="Calibri" panose="020F0502020204030204" pitchFamily="34" charset="0"/>
                        </a:rPr>
                        <a:t>5.4E+06</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000000"/>
                          </a:solidFill>
                          <a:effectLst/>
                          <a:latin typeface="Calibri" panose="020F0502020204030204" pitchFamily="34" charset="0"/>
                        </a:rPr>
                        <a:t>4.2E+06</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000000"/>
                          </a:solidFill>
                          <a:effectLst/>
                          <a:latin typeface="Calibri" panose="020F0502020204030204" pitchFamily="34" charset="0"/>
                        </a:rPr>
                        <a:t>8.3E+07</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extLst>
                  <a:ext uri="{0D108BD9-81ED-4DB2-BD59-A6C34878D82A}">
                    <a16:rowId xmlns:a16="http://schemas.microsoft.com/office/drawing/2014/main" val="788650088"/>
                  </a:ext>
                </a:extLst>
              </a:tr>
              <a:tr h="198198">
                <a:tc>
                  <a:txBody>
                    <a:bodyPr/>
                    <a:lstStyle/>
                    <a:p>
                      <a:pPr algn="ctr" rtl="0" fontAlgn="ctr"/>
                      <a:r>
                        <a:rPr lang="en-GB" sz="1100" b="0" i="0" u="none" strike="noStrike" dirty="0">
                          <a:solidFill>
                            <a:srgbClr val="000000"/>
                          </a:solidFill>
                          <a:effectLst/>
                          <a:latin typeface="Calibri" panose="020F0502020204030204" pitchFamily="34" charset="0"/>
                        </a:rPr>
                        <a:t>Detuning [kHz]</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000000"/>
                          </a:solidFill>
                          <a:effectLst/>
                          <a:latin typeface="Calibri" panose="020F0502020204030204" pitchFamily="34" charset="0"/>
                        </a:rPr>
                        <a:t>8.620</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000000"/>
                          </a:solidFill>
                          <a:effectLst/>
                          <a:latin typeface="Calibri" panose="020F0502020204030204" pitchFamily="34" charset="0"/>
                        </a:rPr>
                        <a:t>4.393</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000000"/>
                          </a:solidFill>
                          <a:effectLst/>
                          <a:latin typeface="Calibri" panose="020F0502020204030204" pitchFamily="34" charset="0"/>
                        </a:rPr>
                        <a:t>0.479</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000000"/>
                          </a:solidFill>
                          <a:effectLst/>
                          <a:latin typeface="Calibri" panose="020F0502020204030204" pitchFamily="34" charset="0"/>
                        </a:rPr>
                        <a:t>0.136</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000000"/>
                          </a:solidFill>
                          <a:effectLst/>
                          <a:latin typeface="Calibri" panose="020F0502020204030204" pitchFamily="34" charset="0"/>
                        </a:rPr>
                        <a:t>0.096</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000000"/>
                          </a:solidFill>
                          <a:effectLst/>
                          <a:latin typeface="Calibri" panose="020F0502020204030204" pitchFamily="34" charset="0"/>
                        </a:rPr>
                        <a:t>0.014</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dirty="0">
                          <a:solidFill>
                            <a:srgbClr val="000000"/>
                          </a:solidFill>
                          <a:effectLst/>
                          <a:latin typeface="Calibri" panose="020F0502020204030204" pitchFamily="34" charset="0"/>
                        </a:rPr>
                        <a:t>0.007</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000000"/>
                          </a:solidFill>
                          <a:effectLst/>
                          <a:latin typeface="Calibri" panose="020F0502020204030204" pitchFamily="34" charset="0"/>
                        </a:rPr>
                        <a:t>0.056</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000000"/>
                          </a:solidFill>
                          <a:effectLst/>
                          <a:latin typeface="Calibri" panose="020F0502020204030204" pitchFamily="34" charset="0"/>
                        </a:rPr>
                        <a:t>0.003</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extLst>
                  <a:ext uri="{0D108BD9-81ED-4DB2-BD59-A6C34878D82A}">
                    <a16:rowId xmlns:a16="http://schemas.microsoft.com/office/drawing/2014/main" val="2813703485"/>
                  </a:ext>
                </a:extLst>
              </a:tr>
              <a:tr h="198198">
                <a:tc>
                  <a:txBody>
                    <a:bodyPr/>
                    <a:lstStyle/>
                    <a:p>
                      <a:pPr algn="ctr" rtl="0" fontAlgn="ctr"/>
                      <a:r>
                        <a:rPr lang="en-GB" sz="1100" b="0" i="0" u="none" strike="noStrike" dirty="0" err="1">
                          <a:solidFill>
                            <a:srgbClr val="000000"/>
                          </a:solidFill>
                          <a:effectLst/>
                          <a:latin typeface="Calibri" panose="020F0502020204030204" pitchFamily="34" charset="0"/>
                        </a:rPr>
                        <a:t>Pcav</a:t>
                      </a:r>
                      <a:r>
                        <a:rPr lang="en-GB" sz="1100" b="0" i="0" u="none" strike="noStrike" dirty="0">
                          <a:solidFill>
                            <a:srgbClr val="000000"/>
                          </a:solidFill>
                          <a:effectLst/>
                          <a:latin typeface="Calibri" panose="020F0502020204030204" pitchFamily="34" charset="0"/>
                        </a:rPr>
                        <a:t>  [kW]</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000000"/>
                          </a:solidFill>
                          <a:effectLst/>
                          <a:latin typeface="Calibri" panose="020F0502020204030204" pitchFamily="34" charset="0"/>
                        </a:rPr>
                        <a:t>912</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000000"/>
                          </a:solidFill>
                          <a:effectLst/>
                          <a:latin typeface="Calibri" panose="020F0502020204030204" pitchFamily="34" charset="0"/>
                        </a:rPr>
                        <a:t>205</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000000"/>
                          </a:solidFill>
                          <a:effectLst/>
                          <a:latin typeface="Calibri" panose="020F0502020204030204" pitchFamily="34" charset="0"/>
                        </a:rPr>
                        <a:t>379</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000000"/>
                          </a:solidFill>
                          <a:effectLst/>
                          <a:latin typeface="Calibri" panose="020F0502020204030204" pitchFamily="34" charset="0"/>
                        </a:rPr>
                        <a:t>91</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000000"/>
                          </a:solidFill>
                          <a:effectLst/>
                          <a:latin typeface="Calibri" panose="020F0502020204030204" pitchFamily="34" charset="0"/>
                        </a:rPr>
                        <a:t>379</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000000"/>
                          </a:solidFill>
                          <a:effectLst/>
                          <a:latin typeface="Calibri" panose="020F0502020204030204" pitchFamily="34" charset="0"/>
                        </a:rPr>
                        <a:t>46</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dirty="0">
                          <a:solidFill>
                            <a:srgbClr val="000000"/>
                          </a:solidFill>
                          <a:effectLst/>
                          <a:latin typeface="Calibri" panose="020F0502020204030204" pitchFamily="34" charset="0"/>
                        </a:rPr>
                        <a:t>79</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dirty="0">
                          <a:solidFill>
                            <a:srgbClr val="000000"/>
                          </a:solidFill>
                          <a:effectLst/>
                          <a:latin typeface="Calibri" panose="020F0502020204030204" pitchFamily="34" charset="0"/>
                        </a:rPr>
                        <a:t>163</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000000"/>
                          </a:solidFill>
                          <a:effectLst/>
                          <a:latin typeface="Calibri" panose="020F0502020204030204" pitchFamily="34" charset="0"/>
                        </a:rPr>
                        <a:t>8</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extLst>
                  <a:ext uri="{0D108BD9-81ED-4DB2-BD59-A6C34878D82A}">
                    <a16:rowId xmlns:a16="http://schemas.microsoft.com/office/drawing/2014/main" val="857926597"/>
                  </a:ext>
                </a:extLst>
              </a:tr>
              <a:tr h="198198">
                <a:tc>
                  <a:txBody>
                    <a:bodyPr/>
                    <a:lstStyle/>
                    <a:p>
                      <a:pPr algn="ctr" rtl="0" fontAlgn="ctr"/>
                      <a:r>
                        <a:rPr lang="en-GB" sz="1100" b="0" i="0" u="none" strike="noStrike" dirty="0" err="1">
                          <a:solidFill>
                            <a:srgbClr val="000000"/>
                          </a:solidFill>
                          <a:effectLst/>
                          <a:latin typeface="Calibri" panose="020F0502020204030204" pitchFamily="34" charset="0"/>
                        </a:rPr>
                        <a:t>rhob</a:t>
                      </a:r>
                      <a:r>
                        <a:rPr lang="en-GB" sz="1100" b="0" i="0" u="none" strike="noStrike" dirty="0">
                          <a:solidFill>
                            <a:srgbClr val="000000"/>
                          </a:solidFill>
                          <a:effectLst/>
                          <a:latin typeface="Calibri" panose="020F0502020204030204" pitchFamily="34" charset="0"/>
                        </a:rPr>
                        <a:t> [m]</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BF8F00"/>
                          </a:solidFill>
                          <a:effectLst/>
                          <a:latin typeface="Calibri" panose="020F0502020204030204" pitchFamily="34" charset="0"/>
                        </a:rPr>
                        <a:t>9937</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BF8F00"/>
                          </a:solidFill>
                          <a:effectLst/>
                          <a:latin typeface="Calibri" panose="020F0502020204030204" pitchFamily="34" charset="0"/>
                        </a:rPr>
                        <a:t>9937</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BF8F00"/>
                          </a:solidFill>
                          <a:effectLst/>
                          <a:latin typeface="Calibri" panose="020F0502020204030204" pitchFamily="34" charset="0"/>
                        </a:rPr>
                        <a:t>9937</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BF8F00"/>
                          </a:solidFill>
                          <a:effectLst/>
                          <a:latin typeface="Calibri" panose="020F0502020204030204" pitchFamily="34" charset="0"/>
                        </a:rPr>
                        <a:t>9937</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BF8F00"/>
                          </a:solidFill>
                          <a:effectLst/>
                          <a:latin typeface="Calibri" panose="020F0502020204030204" pitchFamily="34" charset="0"/>
                        </a:rPr>
                        <a:t>9937</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BF8F00"/>
                          </a:solidFill>
                          <a:effectLst/>
                          <a:latin typeface="Calibri" panose="020F0502020204030204" pitchFamily="34" charset="0"/>
                        </a:rPr>
                        <a:t>9937</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BF8F00"/>
                          </a:solidFill>
                          <a:effectLst/>
                          <a:latin typeface="Calibri" panose="020F0502020204030204" pitchFamily="34" charset="0"/>
                        </a:rPr>
                        <a:t>9937</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dirty="0">
                          <a:solidFill>
                            <a:srgbClr val="BF8F00"/>
                          </a:solidFill>
                          <a:effectLst/>
                          <a:latin typeface="Calibri" panose="020F0502020204030204" pitchFamily="34" charset="0"/>
                        </a:rPr>
                        <a:t>9937</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BF8F00"/>
                          </a:solidFill>
                          <a:effectLst/>
                          <a:latin typeface="Calibri" panose="020F0502020204030204" pitchFamily="34" charset="0"/>
                        </a:rPr>
                        <a:t>9936</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extLst>
                  <a:ext uri="{0D108BD9-81ED-4DB2-BD59-A6C34878D82A}">
                    <a16:rowId xmlns:a16="http://schemas.microsoft.com/office/drawing/2014/main" val="2145535368"/>
                  </a:ext>
                </a:extLst>
              </a:tr>
              <a:tr h="198198">
                <a:tc>
                  <a:txBody>
                    <a:bodyPr/>
                    <a:lstStyle/>
                    <a:p>
                      <a:pPr algn="ctr" rtl="0" fontAlgn="ctr"/>
                      <a:r>
                        <a:rPr lang="en-GB" sz="1100" b="0" i="0" u="none" strike="noStrike" dirty="0">
                          <a:solidFill>
                            <a:srgbClr val="000000"/>
                          </a:solidFill>
                          <a:effectLst/>
                          <a:latin typeface="Calibri" panose="020F0502020204030204" pitchFamily="34" charset="0"/>
                        </a:rPr>
                        <a:t>Energy [GeV]</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BF8F00"/>
                          </a:solidFill>
                          <a:effectLst/>
                          <a:latin typeface="Calibri" panose="020F0502020204030204" pitchFamily="34" charset="0"/>
                        </a:rPr>
                        <a:t>45.6</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BF8F00"/>
                          </a:solidFill>
                          <a:effectLst/>
                          <a:latin typeface="Calibri" panose="020F0502020204030204" pitchFamily="34" charset="0"/>
                        </a:rPr>
                        <a:t>45.6</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BF8F00"/>
                          </a:solidFill>
                          <a:effectLst/>
                          <a:latin typeface="Calibri" panose="020F0502020204030204" pitchFamily="34" charset="0"/>
                        </a:rPr>
                        <a:t>80.0</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BF8F00"/>
                          </a:solidFill>
                          <a:effectLst/>
                          <a:latin typeface="Calibri" panose="020F0502020204030204" pitchFamily="34" charset="0"/>
                        </a:rPr>
                        <a:t>80.0</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BF8F00"/>
                          </a:solidFill>
                          <a:effectLst/>
                          <a:latin typeface="Calibri" panose="020F0502020204030204" pitchFamily="34" charset="0"/>
                        </a:rPr>
                        <a:t>120.0</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BF8F00"/>
                          </a:solidFill>
                          <a:effectLst/>
                          <a:latin typeface="Calibri" panose="020F0502020204030204" pitchFamily="34" charset="0"/>
                        </a:rPr>
                        <a:t>120.0</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gridSpan="2">
                  <a:txBody>
                    <a:bodyPr/>
                    <a:lstStyle/>
                    <a:p>
                      <a:pPr algn="ctr" rtl="0" fontAlgn="ctr"/>
                      <a:r>
                        <a:rPr lang="en-GB" sz="1100" b="0" i="0" u="none" strike="noStrike" dirty="0">
                          <a:solidFill>
                            <a:srgbClr val="BF8F00"/>
                          </a:solidFill>
                          <a:effectLst/>
                          <a:latin typeface="Calibri" panose="020F0502020204030204" pitchFamily="34" charset="0"/>
                        </a:rPr>
                        <a:t>182.5</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hMerge="1">
                  <a:txBody>
                    <a:bodyPr/>
                    <a:lstStyle/>
                    <a:p>
                      <a:endParaRPr lang="en-GB"/>
                    </a:p>
                  </a:txBody>
                  <a:tcPr/>
                </a:tc>
                <a:tc>
                  <a:txBody>
                    <a:bodyPr/>
                    <a:lstStyle/>
                    <a:p>
                      <a:pPr algn="ctr" rtl="0" fontAlgn="ctr"/>
                      <a:r>
                        <a:rPr lang="en-GB" sz="1100" b="0" i="0" u="none" strike="noStrike" dirty="0">
                          <a:solidFill>
                            <a:srgbClr val="BF8F00"/>
                          </a:solidFill>
                          <a:effectLst/>
                          <a:latin typeface="Calibri" panose="020F0502020204030204" pitchFamily="34" charset="0"/>
                        </a:rPr>
                        <a:t>182.5</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extLst>
                  <a:ext uri="{0D108BD9-81ED-4DB2-BD59-A6C34878D82A}">
                    <a16:rowId xmlns:a16="http://schemas.microsoft.com/office/drawing/2014/main" val="3020237213"/>
                  </a:ext>
                </a:extLst>
              </a:tr>
              <a:tr h="198198">
                <a:tc>
                  <a:txBody>
                    <a:bodyPr/>
                    <a:lstStyle/>
                    <a:p>
                      <a:pPr algn="ctr" rtl="0" fontAlgn="ctr"/>
                      <a:r>
                        <a:rPr lang="en-GB" sz="1100" b="0" i="0" u="none" strike="noStrike" dirty="0">
                          <a:solidFill>
                            <a:srgbClr val="000000"/>
                          </a:solidFill>
                          <a:effectLst/>
                          <a:latin typeface="Calibri" panose="020F0502020204030204" pitchFamily="34" charset="0"/>
                        </a:rPr>
                        <a:t>energy loss [MV]</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000000"/>
                          </a:solidFill>
                          <a:effectLst/>
                          <a:latin typeface="Calibri" panose="020F0502020204030204" pitchFamily="34" charset="0"/>
                        </a:rPr>
                        <a:t>38.49</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000000"/>
                          </a:solidFill>
                          <a:effectLst/>
                          <a:latin typeface="Calibri" panose="020F0502020204030204" pitchFamily="34" charset="0"/>
                        </a:rPr>
                        <a:t>38.49</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000000"/>
                          </a:solidFill>
                          <a:effectLst/>
                          <a:latin typeface="Calibri" panose="020F0502020204030204" pitchFamily="34" charset="0"/>
                        </a:rPr>
                        <a:t>364.63</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000000"/>
                          </a:solidFill>
                          <a:effectLst/>
                          <a:latin typeface="Calibri" panose="020F0502020204030204" pitchFamily="34" charset="0"/>
                        </a:rPr>
                        <a:t>364.63</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000000"/>
                          </a:solidFill>
                          <a:effectLst/>
                          <a:latin typeface="Calibri" panose="020F0502020204030204" pitchFamily="34" charset="0"/>
                        </a:rPr>
                        <a:t>1845.94</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000000"/>
                          </a:solidFill>
                          <a:effectLst/>
                          <a:latin typeface="Calibri" panose="020F0502020204030204" pitchFamily="34" charset="0"/>
                        </a:rPr>
                        <a:t>1845.94</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gridSpan="2">
                  <a:txBody>
                    <a:bodyPr/>
                    <a:lstStyle/>
                    <a:p>
                      <a:pPr algn="ctr" rtl="0" fontAlgn="ctr"/>
                      <a:r>
                        <a:rPr lang="en-GB" sz="1100" b="0" i="0" u="none" strike="noStrike">
                          <a:solidFill>
                            <a:srgbClr val="000000"/>
                          </a:solidFill>
                          <a:effectLst/>
                          <a:latin typeface="Calibri" panose="020F0502020204030204" pitchFamily="34" charset="0"/>
                        </a:rPr>
                        <a:t>9875.14</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hMerge="1">
                  <a:txBody>
                    <a:bodyPr/>
                    <a:lstStyle/>
                    <a:p>
                      <a:endParaRPr lang="en-GB"/>
                    </a:p>
                  </a:txBody>
                  <a:tcPr/>
                </a:tc>
                <a:tc>
                  <a:txBody>
                    <a:bodyPr/>
                    <a:lstStyle/>
                    <a:p>
                      <a:pPr algn="ctr" rtl="0" fontAlgn="ctr"/>
                      <a:r>
                        <a:rPr lang="en-GB" sz="1100" b="0" i="0" u="none" strike="noStrike" dirty="0">
                          <a:solidFill>
                            <a:srgbClr val="000000"/>
                          </a:solidFill>
                          <a:effectLst/>
                          <a:latin typeface="Calibri" panose="020F0502020204030204" pitchFamily="34" charset="0"/>
                        </a:rPr>
                        <a:t>9876.13</a:t>
                      </a:r>
                    </a:p>
                  </a:txBody>
                  <a:tcPr marL="6400" marR="6400" marT="6400"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extLst>
                  <a:ext uri="{0D108BD9-81ED-4DB2-BD59-A6C34878D82A}">
                    <a16:rowId xmlns:a16="http://schemas.microsoft.com/office/drawing/2014/main" val="2440638600"/>
                  </a:ext>
                </a:extLst>
              </a:tr>
              <a:tr h="198198">
                <a:tc>
                  <a:txBody>
                    <a:bodyPr/>
                    <a:lstStyle/>
                    <a:p>
                      <a:pPr algn="ctr" rtl="0" fontAlgn="ctr"/>
                      <a:r>
                        <a:rPr lang="en-GB" sz="1100" b="0" i="0" u="none" strike="noStrike" dirty="0">
                          <a:solidFill>
                            <a:srgbClr val="000000"/>
                          </a:solidFill>
                          <a:effectLst/>
                          <a:latin typeface="Calibri" panose="020F0502020204030204" pitchFamily="34" charset="0"/>
                        </a:rPr>
                        <a:t>cos phi</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000000"/>
                          </a:solidFill>
                          <a:effectLst/>
                          <a:latin typeface="Calibri" panose="020F0502020204030204" pitchFamily="34" charset="0"/>
                        </a:rPr>
                        <a:t>0.32</a:t>
                      </a:r>
                    </a:p>
                  </a:txBody>
                  <a:tcPr marL="6400" marR="6400" marT="6400"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000000"/>
                          </a:solidFill>
                          <a:effectLst/>
                          <a:latin typeface="Calibri" panose="020F0502020204030204" pitchFamily="34" charset="0"/>
                        </a:rPr>
                        <a:t>0.27</a:t>
                      </a:r>
                    </a:p>
                  </a:txBody>
                  <a:tcPr marL="6400" marR="6400" marT="6400"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000000"/>
                          </a:solidFill>
                          <a:effectLst/>
                          <a:latin typeface="Calibri" panose="020F0502020204030204" pitchFamily="34" charset="0"/>
                        </a:rPr>
                        <a:t>0.35</a:t>
                      </a:r>
                    </a:p>
                  </a:txBody>
                  <a:tcPr marL="6400" marR="6400" marT="6400"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000000"/>
                          </a:solidFill>
                          <a:effectLst/>
                          <a:latin typeface="Calibri" panose="020F0502020204030204" pitchFamily="34" charset="0"/>
                        </a:rPr>
                        <a:t>0.35</a:t>
                      </a:r>
                    </a:p>
                  </a:txBody>
                  <a:tcPr marL="6400" marR="6400" marT="6400"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000000"/>
                          </a:solidFill>
                          <a:effectLst/>
                          <a:latin typeface="Calibri" panose="020F0502020204030204" pitchFamily="34" charset="0"/>
                        </a:rPr>
                        <a:t>0.88</a:t>
                      </a:r>
                    </a:p>
                  </a:txBody>
                  <a:tcPr marL="6400" marR="6400" marT="6400"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000000"/>
                          </a:solidFill>
                          <a:effectLst/>
                          <a:latin typeface="Calibri" panose="020F0502020204030204" pitchFamily="34" charset="0"/>
                        </a:rPr>
                        <a:t>0.88</a:t>
                      </a:r>
                    </a:p>
                  </a:txBody>
                  <a:tcPr marL="6400" marR="6400" marT="6400"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000000"/>
                          </a:solidFill>
                          <a:effectLst/>
                          <a:latin typeface="Calibri" panose="020F0502020204030204" pitchFamily="34" charset="0"/>
                        </a:rPr>
                        <a:t>0.98</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a:solidFill>
                            <a:srgbClr val="BF8F00"/>
                          </a:solidFill>
                          <a:effectLst/>
                          <a:latin typeface="Calibri" panose="020F0502020204030204" pitchFamily="34" charset="0"/>
                        </a:rPr>
                        <a:t>0.86</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tc>
                  <a:txBody>
                    <a:bodyPr/>
                    <a:lstStyle/>
                    <a:p>
                      <a:pPr algn="ctr" rtl="0" fontAlgn="ctr"/>
                      <a:r>
                        <a:rPr lang="en-GB" sz="1100" b="0" i="0" u="none" strike="noStrike" dirty="0">
                          <a:solidFill>
                            <a:srgbClr val="000000"/>
                          </a:solidFill>
                          <a:effectLst/>
                          <a:latin typeface="Calibri" panose="020F0502020204030204" pitchFamily="34" charset="0"/>
                        </a:rPr>
                        <a:t>0.87</a:t>
                      </a:r>
                    </a:p>
                  </a:txBody>
                  <a:tcPr marL="6400" marR="6400" marT="6400"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D7CD"/>
                    </a:solidFill>
                  </a:tcPr>
                </a:tc>
                <a:extLst>
                  <a:ext uri="{0D108BD9-81ED-4DB2-BD59-A6C34878D82A}">
                    <a16:rowId xmlns:a16="http://schemas.microsoft.com/office/drawing/2014/main" val="3357622194"/>
                  </a:ext>
                </a:extLst>
              </a:tr>
              <a:tr h="198198">
                <a:tc>
                  <a:txBody>
                    <a:bodyPr/>
                    <a:lstStyle/>
                    <a:p>
                      <a:pPr algn="ctr" rtl="0" fontAlgn="ctr"/>
                      <a:r>
                        <a:rPr lang="en-GB" sz="1100" b="0" i="0" u="none" strike="noStrike" dirty="0">
                          <a:solidFill>
                            <a:srgbClr val="000000"/>
                          </a:solidFill>
                          <a:effectLst/>
                          <a:latin typeface="Calibri" panose="020F0502020204030204" pitchFamily="34" charset="0"/>
                        </a:rPr>
                        <a:t>Beam current [A]</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BF8F00"/>
                          </a:solidFill>
                          <a:effectLst/>
                          <a:latin typeface="Calibri" panose="020F0502020204030204" pitchFamily="34" charset="0"/>
                        </a:rPr>
                        <a:t>1.280</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BF8F00"/>
                          </a:solidFill>
                          <a:effectLst/>
                          <a:latin typeface="Calibri" panose="020F0502020204030204" pitchFamily="34" charset="0"/>
                        </a:rPr>
                        <a:t>0.128</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BF8F00"/>
                          </a:solidFill>
                          <a:effectLst/>
                          <a:latin typeface="Calibri" panose="020F0502020204030204" pitchFamily="34" charset="0"/>
                        </a:rPr>
                        <a:t>0.135</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BF8F00"/>
                          </a:solidFill>
                          <a:effectLst/>
                          <a:latin typeface="Calibri" panose="020F0502020204030204" pitchFamily="34" charset="0"/>
                        </a:rPr>
                        <a:t>0.0135</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BF8F00"/>
                          </a:solidFill>
                          <a:effectLst/>
                          <a:latin typeface="Calibri" panose="020F0502020204030204" pitchFamily="34" charset="0"/>
                        </a:rPr>
                        <a:t>0.0534</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BF8F00"/>
                          </a:solidFill>
                          <a:effectLst/>
                          <a:latin typeface="Calibri" panose="020F0502020204030204" pitchFamily="34" charset="0"/>
                        </a:rPr>
                        <a:t>0.003</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BF8F00"/>
                          </a:solidFill>
                          <a:effectLst/>
                          <a:latin typeface="Calibri" panose="020F0502020204030204" pitchFamily="34" charset="0"/>
                        </a:rPr>
                        <a:t>0.010</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a:solidFill>
                            <a:srgbClr val="BF8F00"/>
                          </a:solidFill>
                          <a:effectLst/>
                          <a:latin typeface="Calibri" panose="020F0502020204030204" pitchFamily="34" charset="0"/>
                        </a:rPr>
                        <a:t>0.010</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tc>
                  <a:txBody>
                    <a:bodyPr/>
                    <a:lstStyle/>
                    <a:p>
                      <a:pPr algn="ctr" rtl="0" fontAlgn="ctr"/>
                      <a:r>
                        <a:rPr lang="en-GB" sz="1100" b="0" i="0" u="none" strike="noStrike" dirty="0">
                          <a:solidFill>
                            <a:srgbClr val="BF8F00"/>
                          </a:solidFill>
                          <a:effectLst/>
                          <a:latin typeface="Calibri" panose="020F0502020204030204" pitchFamily="34" charset="0"/>
                        </a:rPr>
                        <a:t>0.0005</a:t>
                      </a:r>
                    </a:p>
                  </a:txBody>
                  <a:tcPr marL="6400" marR="6400" marT="640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ECE8"/>
                    </a:solidFill>
                  </a:tcPr>
                </a:tc>
                <a:extLst>
                  <a:ext uri="{0D108BD9-81ED-4DB2-BD59-A6C34878D82A}">
                    <a16:rowId xmlns:a16="http://schemas.microsoft.com/office/drawing/2014/main" val="2793559255"/>
                  </a:ext>
                </a:extLst>
              </a:tr>
            </a:tbl>
          </a:graphicData>
        </a:graphic>
      </p:graphicFrame>
      <p:cxnSp>
        <p:nvCxnSpPr>
          <p:cNvPr id="20" name="Straight Connector 19">
            <a:extLst>
              <a:ext uri="{FF2B5EF4-FFF2-40B4-BE49-F238E27FC236}">
                <a16:creationId xmlns:a16="http://schemas.microsoft.com/office/drawing/2014/main" id="{47CED2F0-106A-404E-7ABE-7FEB8580B658}"/>
              </a:ext>
            </a:extLst>
          </p:cNvPr>
          <p:cNvCxnSpPr>
            <a:cxnSpLocks/>
          </p:cNvCxnSpPr>
          <p:nvPr/>
        </p:nvCxnSpPr>
        <p:spPr>
          <a:xfrm flipH="1">
            <a:off x="6096000" y="950505"/>
            <a:ext cx="9342" cy="4867253"/>
          </a:xfrm>
          <a:prstGeom prst="line">
            <a:avLst/>
          </a:prstGeom>
          <a:noFill/>
          <a:ln w="28575">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cxnSp>
      <p:sp>
        <p:nvSpPr>
          <p:cNvPr id="21" name="Rectangle 20">
            <a:extLst>
              <a:ext uri="{FF2B5EF4-FFF2-40B4-BE49-F238E27FC236}">
                <a16:creationId xmlns:a16="http://schemas.microsoft.com/office/drawing/2014/main" id="{C4241D20-5665-A8CA-F0E5-995ED96492CA}"/>
              </a:ext>
            </a:extLst>
          </p:cNvPr>
          <p:cNvSpPr/>
          <p:nvPr/>
        </p:nvSpPr>
        <p:spPr>
          <a:xfrm>
            <a:off x="2405628" y="5479204"/>
            <a:ext cx="4677239" cy="338554"/>
          </a:xfrm>
          <a:prstGeom prst="rect">
            <a:avLst/>
          </a:prstGeom>
        </p:spPr>
        <p:txBody>
          <a:bodyPr wrap="square">
            <a:spAutoFit/>
          </a:bodyPr>
          <a:lstStyle/>
          <a:p>
            <a:pPr marL="609585" marR="0" lvl="1" indent="0" algn="l" defTabSz="91428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C00000"/>
                </a:solidFill>
                <a:effectLst/>
                <a:uLnTx/>
                <a:uFillTx/>
                <a:latin typeface="Verdana" panose="020B0604030504040204" pitchFamily="34" charset="0"/>
                <a:ea typeface="Verdana" panose="020B0604030504040204" pitchFamily="34" charset="0"/>
                <a:cs typeface="+mn-cs"/>
              </a:rPr>
              <a:t>one RF system per beam</a:t>
            </a:r>
          </a:p>
        </p:txBody>
      </p:sp>
      <p:sp>
        <p:nvSpPr>
          <p:cNvPr id="22" name="Rectangle 21">
            <a:extLst>
              <a:ext uri="{FF2B5EF4-FFF2-40B4-BE49-F238E27FC236}">
                <a16:creationId xmlns:a16="http://schemas.microsoft.com/office/drawing/2014/main" id="{E05370AA-FE0E-71C0-33F0-7CC10E6F22B8}"/>
              </a:ext>
            </a:extLst>
          </p:cNvPr>
          <p:cNvSpPr/>
          <p:nvPr/>
        </p:nvSpPr>
        <p:spPr>
          <a:xfrm>
            <a:off x="5606701" y="5512766"/>
            <a:ext cx="4960853" cy="338554"/>
          </a:xfrm>
          <a:prstGeom prst="rect">
            <a:avLst/>
          </a:prstGeom>
        </p:spPr>
        <p:txBody>
          <a:bodyPr wrap="square">
            <a:spAutoFit/>
          </a:bodyPr>
          <a:lstStyle/>
          <a:p>
            <a:pPr marL="609585" marR="0" lvl="1" indent="0" algn="l" defTabSz="91428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C00000"/>
                </a:solidFill>
                <a:effectLst/>
                <a:uLnTx/>
                <a:uFillTx/>
                <a:latin typeface="Verdana" panose="020B0604030504040204" pitchFamily="34" charset="0"/>
                <a:ea typeface="Verdana" panose="020B0604030504040204" pitchFamily="34" charset="0"/>
                <a:cs typeface="+mn-cs"/>
              </a:rPr>
              <a:t>common RF system for both beams</a:t>
            </a:r>
          </a:p>
        </p:txBody>
      </p:sp>
      <p:sp>
        <p:nvSpPr>
          <p:cNvPr id="23" name="Rectangle 22">
            <a:extLst>
              <a:ext uri="{FF2B5EF4-FFF2-40B4-BE49-F238E27FC236}">
                <a16:creationId xmlns:a16="http://schemas.microsoft.com/office/drawing/2014/main" id="{C7C06EC4-6E64-2F06-110F-5050138450B6}"/>
              </a:ext>
            </a:extLst>
          </p:cNvPr>
          <p:cNvSpPr/>
          <p:nvPr/>
        </p:nvSpPr>
        <p:spPr>
          <a:xfrm>
            <a:off x="-500853" y="5920566"/>
            <a:ext cx="13006151" cy="769634"/>
          </a:xfrm>
          <a:prstGeom prst="rect">
            <a:avLst/>
          </a:prstGeom>
        </p:spPr>
        <p:txBody>
          <a:bodyPr wrap="square">
            <a:spAutoFit/>
          </a:bodyPr>
          <a:lstStyle/>
          <a:p>
            <a:pPr marL="990575" marR="0" lvl="1" indent="-380990" algn="l" defTabSz="91428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67" b="1" i="0" u="none" strike="noStrike" kern="1200" cap="none" spc="0" normalizeH="0" baseline="0" noProof="0" dirty="0">
                <a:ln>
                  <a:noFill/>
                </a:ln>
                <a:solidFill>
                  <a:srgbClr val="0F124A"/>
                </a:solidFill>
                <a:effectLst/>
                <a:uLnTx/>
                <a:uFillTx/>
                <a:latin typeface="Arial"/>
                <a:ea typeface="Verdana" panose="020B0604030504040204" pitchFamily="34" charset="0"/>
                <a:cs typeface="+mn-cs"/>
              </a:rPr>
              <a:t>Cavity performances: 20 % margin added on </a:t>
            </a:r>
            <a:r>
              <a:rPr kumimoji="0" lang="en-US" sz="1467" b="1" i="0" u="none" strike="noStrike" kern="1200" cap="none" spc="0" normalizeH="0" baseline="0" noProof="0" dirty="0" err="1">
                <a:ln>
                  <a:noFill/>
                </a:ln>
                <a:solidFill>
                  <a:srgbClr val="0F124A"/>
                </a:solidFill>
                <a:effectLst/>
                <a:uLnTx/>
                <a:uFillTx/>
                <a:latin typeface="Arial"/>
                <a:ea typeface="Verdana" panose="020B0604030504040204" pitchFamily="34" charset="0"/>
                <a:cs typeface="+mn-cs"/>
              </a:rPr>
              <a:t>Eacc</a:t>
            </a:r>
            <a:r>
              <a:rPr kumimoji="0" lang="en-US" sz="1467" b="1" i="0" u="none" strike="noStrike" kern="1200" cap="none" spc="0" normalizeH="0" baseline="0" noProof="0" dirty="0">
                <a:ln>
                  <a:noFill/>
                </a:ln>
                <a:solidFill>
                  <a:srgbClr val="0F124A"/>
                </a:solidFill>
                <a:effectLst/>
                <a:uLnTx/>
                <a:uFillTx/>
                <a:latin typeface="Arial"/>
                <a:ea typeface="Verdana" panose="020B0604030504040204" pitchFamily="34" charset="0"/>
                <a:cs typeface="+mn-cs"/>
              </a:rPr>
              <a:t> and Q0 between vertical test and operation</a:t>
            </a:r>
          </a:p>
          <a:p>
            <a:pPr marL="990575" marR="0" lvl="1" indent="-380990" algn="l" defTabSz="91428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467" b="1" i="0" u="none" strike="noStrike" kern="1200" cap="none" spc="0" normalizeH="0" baseline="0" noProof="0" dirty="0">
              <a:ln>
                <a:noFill/>
              </a:ln>
              <a:solidFill>
                <a:srgbClr val="0F124A"/>
              </a:solidFill>
              <a:effectLst/>
              <a:uLnTx/>
              <a:uFillTx/>
              <a:latin typeface="Arial"/>
              <a:ea typeface="Verdana" panose="020B0604030504040204" pitchFamily="34" charset="0"/>
              <a:cs typeface="+mn-cs"/>
            </a:endParaRPr>
          </a:p>
          <a:p>
            <a:pPr marL="990575" marR="0" lvl="1" indent="-380990" algn="l" defTabSz="91428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67" b="1" i="0" u="none" strike="noStrike" kern="1200" cap="none" spc="0" normalizeH="0" baseline="0" noProof="0" dirty="0">
                <a:ln>
                  <a:noFill/>
                </a:ln>
                <a:solidFill>
                  <a:srgbClr val="0F124A"/>
                </a:solidFill>
                <a:effectLst/>
                <a:uLnTx/>
                <a:uFillTx/>
                <a:latin typeface="Arial"/>
                <a:ea typeface="Verdana" panose="020B0604030504040204" pitchFamily="34" charset="0"/>
                <a:cs typeface="+mn-cs"/>
              </a:rPr>
              <a:t>In total: 364 </a:t>
            </a:r>
            <a:r>
              <a:rPr kumimoji="0" lang="en-US" sz="1467" b="1" i="0" u="none" strike="noStrike" kern="1200" cap="none" spc="0" normalizeH="0" baseline="0" noProof="0" dirty="0" err="1">
                <a:ln>
                  <a:noFill/>
                </a:ln>
                <a:solidFill>
                  <a:srgbClr val="0F124A"/>
                </a:solidFill>
                <a:effectLst/>
                <a:uLnTx/>
                <a:uFillTx/>
                <a:latin typeface="Arial"/>
                <a:ea typeface="Verdana" panose="020B0604030504040204" pitchFamily="34" charset="0"/>
                <a:cs typeface="+mn-cs"/>
              </a:rPr>
              <a:t>cryomodules</a:t>
            </a:r>
            <a:r>
              <a:rPr kumimoji="0" lang="en-US" sz="1467" b="1" i="0" u="none" strike="noStrike" kern="1200" cap="none" spc="0" normalizeH="0" baseline="0" noProof="0" dirty="0">
                <a:ln>
                  <a:noFill/>
                </a:ln>
                <a:solidFill>
                  <a:srgbClr val="0F124A"/>
                </a:solidFill>
                <a:effectLst/>
                <a:uLnTx/>
                <a:uFillTx/>
                <a:latin typeface="Arial"/>
                <a:ea typeface="Verdana" panose="020B0604030504040204" pitchFamily="34" charset="0"/>
                <a:cs typeface="+mn-cs"/>
              </a:rPr>
              <a:t>, 1456 cavities, </a:t>
            </a:r>
            <a:r>
              <a:rPr kumimoji="0" lang="en-US" sz="1467" b="1" i="0" u="none" strike="noStrike" kern="1200" cap="none" spc="0" normalizeH="0" baseline="0" noProof="0" dirty="0">
                <a:ln>
                  <a:noFill/>
                </a:ln>
                <a:solidFill>
                  <a:srgbClr val="FF9900"/>
                </a:solidFill>
                <a:effectLst/>
                <a:uLnTx/>
                <a:uFillTx/>
                <a:latin typeface="Arial"/>
                <a:ea typeface="Verdana" panose="020B0604030504040204" pitchFamily="34" charset="0"/>
                <a:cs typeface="+mn-cs"/>
              </a:rPr>
              <a:t>25% with </a:t>
            </a:r>
            <a:r>
              <a:rPr kumimoji="0" lang="en-US" sz="1467" b="1" i="0" u="none" strike="noStrike" kern="1200" cap="none" spc="0" normalizeH="0" baseline="0" noProof="0" dirty="0" err="1">
                <a:ln>
                  <a:noFill/>
                </a:ln>
                <a:solidFill>
                  <a:srgbClr val="FF9900"/>
                </a:solidFill>
                <a:effectLst/>
                <a:uLnTx/>
                <a:uFillTx/>
                <a:latin typeface="Arial"/>
                <a:ea typeface="Verdana" panose="020B0604030504040204" pitchFamily="34" charset="0"/>
                <a:cs typeface="+mn-cs"/>
              </a:rPr>
              <a:t>Nb</a:t>
            </a:r>
            <a:r>
              <a:rPr kumimoji="0" lang="en-US" sz="1467" b="1" i="0" u="none" strike="noStrike" kern="1200" cap="none" spc="0" normalizeH="0" baseline="0" noProof="0" dirty="0">
                <a:ln>
                  <a:noFill/>
                </a:ln>
                <a:solidFill>
                  <a:srgbClr val="FF9900"/>
                </a:solidFill>
                <a:effectLst/>
                <a:uLnTx/>
                <a:uFillTx/>
                <a:latin typeface="Arial"/>
                <a:ea typeface="Verdana" panose="020B0604030504040204" pitchFamily="34" charset="0"/>
                <a:cs typeface="+mn-cs"/>
              </a:rPr>
              <a:t>/Cu technology, </a:t>
            </a:r>
            <a:r>
              <a:rPr kumimoji="0" lang="en-US" sz="1467" b="1" i="0" u="none" strike="noStrike" kern="1200" cap="none" spc="0" normalizeH="0" baseline="0" noProof="0" dirty="0">
                <a:ln>
                  <a:noFill/>
                </a:ln>
                <a:solidFill>
                  <a:srgbClr val="0000FF"/>
                </a:solidFill>
                <a:effectLst/>
                <a:uLnTx/>
                <a:uFillTx/>
                <a:latin typeface="Arial"/>
                <a:ea typeface="Verdana" panose="020B0604030504040204" pitchFamily="34" charset="0"/>
                <a:cs typeface="+mn-cs"/>
              </a:rPr>
              <a:t>75% with bulk niobium technology</a:t>
            </a:r>
          </a:p>
        </p:txBody>
      </p:sp>
      <p:sp>
        <p:nvSpPr>
          <p:cNvPr id="24" name="Rounded Rectangle 22">
            <a:extLst>
              <a:ext uri="{FF2B5EF4-FFF2-40B4-BE49-F238E27FC236}">
                <a16:creationId xmlns:a16="http://schemas.microsoft.com/office/drawing/2014/main" id="{8F56C367-B739-7681-C4AD-6B25E3D579A9}"/>
              </a:ext>
            </a:extLst>
          </p:cNvPr>
          <p:cNvSpPr/>
          <p:nvPr/>
        </p:nvSpPr>
        <p:spPr>
          <a:xfrm>
            <a:off x="3964163" y="1991229"/>
            <a:ext cx="7973919" cy="214890"/>
          </a:xfrm>
          <a:prstGeom prst="roundRect">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Verdana" panose="020B0604030504040204" pitchFamily="34" charset="0"/>
              <a:ea typeface="Verdana" panose="020B0604030504040204" pitchFamily="34" charset="0"/>
              <a:cs typeface="+mn-cs"/>
            </a:endParaRPr>
          </a:p>
        </p:txBody>
      </p:sp>
      <p:sp>
        <p:nvSpPr>
          <p:cNvPr id="25" name="Rounded Rectangle 23">
            <a:extLst>
              <a:ext uri="{FF2B5EF4-FFF2-40B4-BE49-F238E27FC236}">
                <a16:creationId xmlns:a16="http://schemas.microsoft.com/office/drawing/2014/main" id="{6B0C56A7-FD69-ECB3-D134-B0D0EA10A147}"/>
              </a:ext>
            </a:extLst>
          </p:cNvPr>
          <p:cNvSpPr/>
          <p:nvPr/>
        </p:nvSpPr>
        <p:spPr>
          <a:xfrm>
            <a:off x="1784309" y="4147607"/>
            <a:ext cx="2022605" cy="216839"/>
          </a:xfrm>
          <a:prstGeom prst="roundRect">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Verdana" panose="020B0604030504040204" pitchFamily="34" charset="0"/>
              <a:ea typeface="Verdana" panose="020B0604030504040204" pitchFamily="34" charset="0"/>
              <a:cs typeface="+mn-cs"/>
            </a:endParaRPr>
          </a:p>
        </p:txBody>
      </p:sp>
      <p:sp>
        <p:nvSpPr>
          <p:cNvPr id="26" name="Rounded Rectangle 24">
            <a:extLst>
              <a:ext uri="{FF2B5EF4-FFF2-40B4-BE49-F238E27FC236}">
                <a16:creationId xmlns:a16="http://schemas.microsoft.com/office/drawing/2014/main" id="{5930829F-FF64-6AB2-4610-3D2B112CEE8B}"/>
              </a:ext>
            </a:extLst>
          </p:cNvPr>
          <p:cNvSpPr/>
          <p:nvPr/>
        </p:nvSpPr>
        <p:spPr>
          <a:xfrm>
            <a:off x="9740456" y="4147607"/>
            <a:ext cx="951345" cy="184725"/>
          </a:xfrm>
          <a:prstGeom prst="roundRect">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Verdana" panose="020B0604030504040204" pitchFamily="34" charset="0"/>
              <a:ea typeface="Verdana" panose="020B0604030504040204" pitchFamily="34" charset="0"/>
              <a:cs typeface="+mn-cs"/>
            </a:endParaRPr>
          </a:p>
        </p:txBody>
      </p:sp>
      <p:sp>
        <p:nvSpPr>
          <p:cNvPr id="27" name="Rectangle 26">
            <a:extLst>
              <a:ext uri="{FF2B5EF4-FFF2-40B4-BE49-F238E27FC236}">
                <a16:creationId xmlns:a16="http://schemas.microsoft.com/office/drawing/2014/main" id="{21570E3C-0298-6AC4-FE00-558C07AD5888}"/>
              </a:ext>
            </a:extLst>
          </p:cNvPr>
          <p:cNvSpPr/>
          <p:nvPr/>
        </p:nvSpPr>
        <p:spPr>
          <a:xfrm>
            <a:off x="247436" y="5344373"/>
            <a:ext cx="6096000" cy="215444"/>
          </a:xfrm>
          <a:prstGeom prst="rect">
            <a:avLst/>
          </a:prstGeom>
        </p:spPr>
        <p:txBody>
          <a:bodyPr>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rPr>
              <a:t>* heat loads from power coupler and HOM couplers not included</a:t>
            </a:r>
          </a:p>
        </p:txBody>
      </p:sp>
      <p:sp>
        <p:nvSpPr>
          <p:cNvPr id="29" name="Rounded Rectangle 31">
            <a:extLst>
              <a:ext uri="{FF2B5EF4-FFF2-40B4-BE49-F238E27FC236}">
                <a16:creationId xmlns:a16="http://schemas.microsoft.com/office/drawing/2014/main" id="{BF4FE899-4842-EBD8-7DA9-701601D20F4F}"/>
              </a:ext>
            </a:extLst>
          </p:cNvPr>
          <p:cNvSpPr/>
          <p:nvPr/>
        </p:nvSpPr>
        <p:spPr>
          <a:xfrm>
            <a:off x="9523400" y="5969447"/>
            <a:ext cx="2336801" cy="262760"/>
          </a:xfrm>
          <a:prstGeom prst="roundRect">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33" name="TextBox 32">
            <a:extLst>
              <a:ext uri="{FF2B5EF4-FFF2-40B4-BE49-F238E27FC236}">
                <a16:creationId xmlns:a16="http://schemas.microsoft.com/office/drawing/2014/main" id="{031960A2-218F-45E3-8690-E3605C4DC01D}"/>
              </a:ext>
            </a:extLst>
          </p:cNvPr>
          <p:cNvSpPr txBox="1"/>
          <p:nvPr/>
        </p:nvSpPr>
        <p:spPr>
          <a:xfrm>
            <a:off x="9132518" y="5969447"/>
            <a:ext cx="7258050" cy="276999"/>
          </a:xfrm>
          <a:prstGeom prst="rect">
            <a:avLst/>
          </a:prstGeom>
          <a:noFill/>
        </p:spPr>
        <p:txBody>
          <a:bodyPr wrap="square">
            <a:spAutoFit/>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mn-cs"/>
              </a:rPr>
              <a:t>Limiting parameters for RF</a:t>
            </a:r>
          </a:p>
        </p:txBody>
      </p:sp>
      <p:sp>
        <p:nvSpPr>
          <p:cNvPr id="3" name="TextBox 2">
            <a:extLst>
              <a:ext uri="{FF2B5EF4-FFF2-40B4-BE49-F238E27FC236}">
                <a16:creationId xmlns:a16="http://schemas.microsoft.com/office/drawing/2014/main" id="{7702940E-DA66-59C5-95AA-657F64468414}"/>
              </a:ext>
            </a:extLst>
          </p:cNvPr>
          <p:cNvSpPr txBox="1"/>
          <p:nvPr/>
        </p:nvSpPr>
        <p:spPr>
          <a:xfrm>
            <a:off x="11036232" y="519687"/>
            <a:ext cx="1181734" cy="646331"/>
          </a:xfrm>
          <a:prstGeom prst="rect">
            <a:avLst/>
          </a:prstGeom>
          <a:solidFill>
            <a:srgbClr val="FFFF00"/>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0000"/>
                </a:solidFill>
                <a:effectLst/>
                <a:uLnTx/>
                <a:uFillTx/>
                <a:latin typeface="Calibri"/>
                <a:ea typeface="+mn-ea"/>
                <a:cs typeface="+mn-cs"/>
              </a:rPr>
              <a:t>F. Peauger,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FF0000"/>
                </a:solidFill>
                <a:latin typeface="Calibri"/>
              </a:rPr>
              <a:t>May 2023</a:t>
            </a:r>
            <a:endParaRPr kumimoji="0" lang="fr-FR" sz="1800" b="0" i="0" u="none" strike="noStrike" kern="1200" cap="none" spc="0" normalizeH="0" baseline="0" noProof="0" dirty="0">
              <a:ln>
                <a:noFill/>
              </a:ln>
              <a:solidFill>
                <a:srgbClr val="FF0000"/>
              </a:solidFill>
              <a:effectLst/>
              <a:uLnTx/>
              <a:uFillTx/>
              <a:latin typeface="Calibri"/>
              <a:ea typeface="+mn-ea"/>
              <a:cs typeface="+mn-cs"/>
            </a:endParaRPr>
          </a:p>
        </p:txBody>
      </p:sp>
    </p:spTree>
    <p:extLst>
      <p:ext uri="{BB962C8B-B14F-4D97-AF65-F5344CB8AC3E}">
        <p14:creationId xmlns:p14="http://schemas.microsoft.com/office/powerpoint/2010/main" val="92430440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524001" y="977684"/>
            <a:ext cx="9142805" cy="4899588"/>
          </a:xfrm>
          <a:prstGeom prst="rect">
            <a:avLst/>
          </a:prstGeom>
        </p:spPr>
      </p:pic>
      <p:sp>
        <p:nvSpPr>
          <p:cNvPr id="4" name="Content Placeholder 2"/>
          <p:cNvSpPr txBox="1">
            <a:spLocks/>
          </p:cNvSpPr>
          <p:nvPr/>
        </p:nvSpPr>
        <p:spPr>
          <a:xfrm>
            <a:off x="1662051" y="1221239"/>
            <a:ext cx="3645877" cy="3644676"/>
          </a:xfrm>
          <a:prstGeom prst="rect">
            <a:avLst/>
          </a:prstGeom>
          <a:solidFill>
            <a:schemeClr val="accent4">
              <a:lumMod val="20000"/>
              <a:lumOff val="80000"/>
            </a:schemeClr>
          </a:solidFill>
        </p:spPr>
        <p:txBody>
          <a:bodyPr vert="horz" lIns="0" tIns="0" rIns="0" bIns="0" rtlCol="0">
            <a:noAutofit/>
          </a:bodyPr>
          <a:lstStyle>
            <a:lvl1pPr marL="342900" indent="-3429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1pPr>
            <a:lvl2pPr marL="742950" indent="-28575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2pPr>
            <a:lvl3pPr marL="11430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4pPr>
            <a:lvl5pPr marL="20574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72000" marR="0" lvl="0" indent="0" algn="l" defTabSz="457200" rtl="0" eaLnBrk="1" fontAlgn="auto" latinLnBrk="0" hangingPunct="1">
              <a:lnSpc>
                <a:spcPct val="150000"/>
              </a:lnSpc>
              <a:spcBef>
                <a:spcPct val="20000"/>
              </a:spcBef>
              <a:spcAft>
                <a:spcPts val="0"/>
              </a:spcAft>
              <a:buClr>
                <a:srgbClr val="002060"/>
              </a:buClr>
              <a:buSzPct val="130000"/>
              <a:buFont typeface="Arial"/>
              <a:buNone/>
              <a:tabLst/>
              <a:defRPr/>
            </a:pPr>
            <a:r>
              <a:rPr kumimoji="0" lang="en-US" sz="2400" b="0" i="0" u="none" strike="noStrike" kern="1200" cap="none" spc="0" normalizeH="0" baseline="0" noProof="0" dirty="0">
                <a:ln>
                  <a:noFill/>
                </a:ln>
                <a:solidFill>
                  <a:srgbClr val="0000CC"/>
                </a:solidFill>
                <a:effectLst/>
                <a:uLnTx/>
                <a:uFillTx/>
                <a:latin typeface="Arial"/>
                <a:ea typeface="+mn-ea"/>
                <a:cs typeface="Arial"/>
              </a:rPr>
              <a:t>worldwide &gt;30,000 particle accelerators:</a:t>
            </a:r>
          </a:p>
          <a:p>
            <a:pPr marL="234900" marR="0" lvl="0" indent="-342900" algn="l" defTabSz="457200" rtl="0" eaLnBrk="1" fontAlgn="auto" latinLnBrk="0" hangingPunct="1">
              <a:lnSpc>
                <a:spcPct val="150000"/>
              </a:lnSpc>
              <a:spcBef>
                <a:spcPct val="20000"/>
              </a:spcBef>
              <a:spcAft>
                <a:spcPts val="0"/>
              </a:spcAft>
              <a:buClr>
                <a:srgbClr val="00B050"/>
              </a:buClr>
              <a:buSzPct val="100000"/>
              <a:buFont typeface="Wingdings" panose="05000000000000000000" pitchFamily="2" charset="2"/>
              <a:buChar char="q"/>
              <a:tabLst/>
              <a:defRPr/>
            </a:pPr>
            <a:r>
              <a:rPr kumimoji="0" lang="en-US" sz="2400" b="0" i="0" u="none" strike="noStrike" kern="1200" cap="none" spc="0" normalizeH="0" baseline="0" noProof="0" dirty="0">
                <a:ln>
                  <a:noFill/>
                </a:ln>
                <a:solidFill>
                  <a:srgbClr val="0000CC"/>
                </a:solidFill>
                <a:effectLst/>
                <a:uLnTx/>
                <a:uFillTx/>
                <a:latin typeface="Arial"/>
                <a:ea typeface="+mn-ea"/>
                <a:cs typeface="Arial"/>
              </a:rPr>
              <a:t>&lt;1% for basic research</a:t>
            </a:r>
          </a:p>
          <a:p>
            <a:pPr marL="234900" marR="0" lvl="0" indent="-342900" algn="l" defTabSz="457200" rtl="0" eaLnBrk="1" fontAlgn="auto" latinLnBrk="0" hangingPunct="1">
              <a:lnSpc>
                <a:spcPct val="150000"/>
              </a:lnSpc>
              <a:spcBef>
                <a:spcPct val="20000"/>
              </a:spcBef>
              <a:spcAft>
                <a:spcPts val="0"/>
              </a:spcAft>
              <a:buClr>
                <a:srgbClr val="00B050"/>
              </a:buClr>
              <a:buSzPct val="100000"/>
              <a:buFont typeface="Wingdings" panose="05000000000000000000" pitchFamily="2" charset="2"/>
              <a:buChar char="q"/>
              <a:tabLst/>
              <a:defRPr/>
            </a:pPr>
            <a:r>
              <a:rPr kumimoji="0" lang="en-US" sz="2400" b="0" i="0" u="none" strike="noStrike" kern="1200" cap="none" spc="0" normalizeH="0" baseline="0" noProof="0" dirty="0">
                <a:ln>
                  <a:noFill/>
                </a:ln>
                <a:solidFill>
                  <a:srgbClr val="0000CC"/>
                </a:solidFill>
                <a:effectLst/>
                <a:uLnTx/>
                <a:uFillTx/>
                <a:latin typeface="Arial"/>
                <a:ea typeface="+mn-ea"/>
                <a:cs typeface="Arial"/>
              </a:rPr>
              <a:t>5% for applied research</a:t>
            </a:r>
          </a:p>
          <a:p>
            <a:pPr marL="234900" marR="0" lvl="0" indent="-342900" algn="l" defTabSz="457200" rtl="0" eaLnBrk="1" fontAlgn="auto" latinLnBrk="0" hangingPunct="1">
              <a:lnSpc>
                <a:spcPct val="150000"/>
              </a:lnSpc>
              <a:spcBef>
                <a:spcPct val="20000"/>
              </a:spcBef>
              <a:spcAft>
                <a:spcPts val="0"/>
              </a:spcAft>
              <a:buClr>
                <a:srgbClr val="00B050"/>
              </a:buClr>
              <a:buSzPct val="100000"/>
              <a:buFont typeface="Wingdings" panose="05000000000000000000" pitchFamily="2" charset="2"/>
              <a:buChar char="q"/>
              <a:tabLst/>
              <a:defRPr/>
            </a:pPr>
            <a:r>
              <a:rPr kumimoji="0" lang="en-US" sz="2400" b="0" i="0" u="none" strike="noStrike" kern="1200" cap="none" spc="0" normalizeH="0" baseline="0" noProof="0" dirty="0">
                <a:ln>
                  <a:noFill/>
                </a:ln>
                <a:solidFill>
                  <a:srgbClr val="0000CC"/>
                </a:solidFill>
                <a:effectLst/>
                <a:uLnTx/>
                <a:uFillTx/>
                <a:latin typeface="Arial"/>
                <a:ea typeface="+mn-ea"/>
                <a:cs typeface="Arial"/>
              </a:rPr>
              <a:t>35% for medicine</a:t>
            </a:r>
          </a:p>
          <a:p>
            <a:pPr marL="234900" marR="0" lvl="0" indent="-342900" algn="l" defTabSz="457200" rtl="0" eaLnBrk="1" fontAlgn="auto" latinLnBrk="0" hangingPunct="1">
              <a:lnSpc>
                <a:spcPct val="150000"/>
              </a:lnSpc>
              <a:spcBef>
                <a:spcPct val="20000"/>
              </a:spcBef>
              <a:spcAft>
                <a:spcPts val="0"/>
              </a:spcAft>
              <a:buClr>
                <a:srgbClr val="00B050"/>
              </a:buClr>
              <a:buSzPct val="100000"/>
              <a:buFont typeface="Wingdings" panose="05000000000000000000" pitchFamily="2" charset="2"/>
              <a:buChar char="q"/>
              <a:tabLst/>
              <a:defRPr/>
            </a:pPr>
            <a:r>
              <a:rPr kumimoji="0" lang="en-US" sz="2400" b="0" i="0" u="none" strike="noStrike" kern="1200" cap="none" spc="0" normalizeH="0" baseline="0" noProof="0" dirty="0">
                <a:ln>
                  <a:noFill/>
                </a:ln>
                <a:solidFill>
                  <a:srgbClr val="0000CC"/>
                </a:solidFill>
                <a:effectLst/>
                <a:uLnTx/>
                <a:uFillTx/>
                <a:latin typeface="Arial"/>
                <a:ea typeface="+mn-ea"/>
                <a:cs typeface="Arial"/>
              </a:rPr>
              <a:t>~ 60% in industry</a:t>
            </a:r>
          </a:p>
        </p:txBody>
      </p:sp>
      <p:sp>
        <p:nvSpPr>
          <p:cNvPr id="9" name="Title 1"/>
          <p:cNvSpPr txBox="1">
            <a:spLocks/>
          </p:cNvSpPr>
          <p:nvPr/>
        </p:nvSpPr>
        <p:spPr>
          <a:xfrm>
            <a:off x="1586917" y="172351"/>
            <a:ext cx="9016970" cy="561974"/>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rgbClr val="0157A4"/>
                </a:solidFill>
                <a:latin typeface="Arial"/>
                <a:ea typeface="+mj-ea"/>
                <a:cs typeface="Arial"/>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a:ln>
                  <a:noFill/>
                </a:ln>
                <a:solidFill>
                  <a:srgbClr val="FFFF00"/>
                </a:solidFill>
                <a:effectLst/>
                <a:uLnTx/>
                <a:uFillTx/>
                <a:latin typeface="Arial"/>
                <a:ea typeface="+mj-ea"/>
                <a:cs typeface="Arial"/>
              </a:rPr>
              <a:t> accelerator landscape in the 21</a:t>
            </a:r>
            <a:r>
              <a:rPr kumimoji="0" lang="en-US" sz="3600" b="0" i="0" u="none" strike="noStrike" kern="1200" cap="none" spc="0" normalizeH="0" baseline="30000" noProof="0" dirty="0">
                <a:ln>
                  <a:noFill/>
                </a:ln>
                <a:solidFill>
                  <a:srgbClr val="FFFF00"/>
                </a:solidFill>
                <a:effectLst/>
                <a:uLnTx/>
                <a:uFillTx/>
                <a:latin typeface="Arial"/>
                <a:ea typeface="+mj-ea"/>
                <a:cs typeface="Arial"/>
              </a:rPr>
              <a:t>st</a:t>
            </a:r>
            <a:r>
              <a:rPr kumimoji="0" lang="en-US" sz="3600" b="0" i="0" u="none" strike="noStrike" kern="1200" cap="none" spc="0" normalizeH="0" baseline="0" noProof="0" dirty="0">
                <a:ln>
                  <a:noFill/>
                </a:ln>
                <a:solidFill>
                  <a:srgbClr val="FFFF00"/>
                </a:solidFill>
                <a:effectLst/>
                <a:uLnTx/>
                <a:uFillTx/>
                <a:latin typeface="Arial"/>
                <a:ea typeface="+mj-ea"/>
                <a:cs typeface="Arial"/>
              </a:rPr>
              <a:t> century  </a:t>
            </a:r>
            <a:endParaRPr kumimoji="0" lang="en-GB" sz="3600" b="0" i="0" u="none" strike="noStrike" kern="1200" cap="none" spc="0" normalizeH="0" baseline="0" noProof="0" dirty="0">
              <a:ln>
                <a:noFill/>
              </a:ln>
              <a:solidFill>
                <a:srgbClr val="FFFF00"/>
              </a:solidFill>
              <a:effectLst/>
              <a:uLnTx/>
              <a:uFillTx/>
              <a:latin typeface="Arial"/>
              <a:ea typeface="+mj-ea"/>
              <a:cs typeface="Arial"/>
            </a:endParaRPr>
          </a:p>
        </p:txBody>
      </p:sp>
      <p:sp>
        <p:nvSpPr>
          <p:cNvPr id="10" name="TextBox 9"/>
          <p:cNvSpPr txBox="1"/>
          <p:nvPr/>
        </p:nvSpPr>
        <p:spPr>
          <a:xfrm>
            <a:off x="1629793" y="6482834"/>
            <a:ext cx="1312026"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M. Vretenar</a:t>
            </a: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1" name="Content Placeholder 2">
            <a:extLst>
              <a:ext uri="{FF2B5EF4-FFF2-40B4-BE49-F238E27FC236}">
                <a16:creationId xmlns:a16="http://schemas.microsoft.com/office/drawing/2014/main" id="{B4AC70FA-A710-422E-B384-6F4AD6105D26}"/>
              </a:ext>
            </a:extLst>
          </p:cNvPr>
          <p:cNvSpPr txBox="1">
            <a:spLocks/>
          </p:cNvSpPr>
          <p:nvPr/>
        </p:nvSpPr>
        <p:spPr>
          <a:xfrm>
            <a:off x="5428298" y="1222684"/>
            <a:ext cx="5101652" cy="854469"/>
          </a:xfrm>
          <a:prstGeom prst="rect">
            <a:avLst/>
          </a:prstGeom>
          <a:solidFill>
            <a:srgbClr val="1F497D">
              <a:lumMod val="20000"/>
              <a:lumOff val="80000"/>
            </a:srgbClr>
          </a:solidFill>
        </p:spPr>
        <p:txBody>
          <a:bodyPr vert="horz" lIns="0" tIns="0" rIns="0" bIns="0" rtlCol="0">
            <a:noAutofit/>
          </a:bodyPr>
          <a:lstStyle>
            <a:lvl1pPr marL="342900" indent="-3429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1pPr>
            <a:lvl2pPr marL="742950" indent="-28575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2pPr>
            <a:lvl3pPr marL="11430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4pPr>
            <a:lvl5pPr marL="20574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
                <a:srgbClr val="002060"/>
              </a:buClr>
              <a:buSzPct val="130000"/>
              <a:buFont typeface="Arial"/>
              <a:buNone/>
              <a:tabLst/>
              <a:defRPr/>
            </a:pPr>
            <a:r>
              <a:rPr kumimoji="0" lang="en-US" sz="1800" b="1" i="0" u="none" strike="noStrike" kern="1200" cap="none" spc="0" normalizeH="0" baseline="0" noProof="0" dirty="0">
                <a:ln>
                  <a:noFill/>
                </a:ln>
                <a:solidFill>
                  <a:srgbClr val="FF0000"/>
                </a:solidFill>
                <a:effectLst/>
                <a:uLnTx/>
                <a:uFillTx/>
                <a:latin typeface="Arial"/>
                <a:ea typeface="+mn-ea"/>
                <a:cs typeface="Arial"/>
              </a:rPr>
              <a:t>Engines of discovery</a:t>
            </a:r>
            <a:r>
              <a:rPr kumimoji="0" lang="en-US" sz="1800" b="0" i="0" u="none" strike="noStrike" kern="1200" cap="none" spc="0" normalizeH="0" baseline="0" noProof="0" dirty="0">
                <a:ln>
                  <a:noFill/>
                </a:ln>
                <a:solidFill>
                  <a:prstClr val="black"/>
                </a:solidFill>
                <a:effectLst/>
                <a:uLnTx/>
                <a:uFillTx/>
                <a:latin typeface="Arial"/>
                <a:ea typeface="+mn-ea"/>
                <a:cs typeface="Arial"/>
              </a:rPr>
              <a:t>: 1/3 of all Nobel prizes in physics since 1939 are connected to particle accelerators. </a:t>
            </a:r>
            <a:r>
              <a:rPr kumimoji="0" lang="en-US" sz="1400" b="0" i="0" u="none" strike="noStrike" kern="1200" cap="none" spc="0" normalizeH="0" baseline="0" noProof="0" dirty="0">
                <a:ln>
                  <a:noFill/>
                </a:ln>
                <a:solidFill>
                  <a:prstClr val="black"/>
                </a:solidFill>
                <a:effectLst/>
                <a:uLnTx/>
                <a:uFillTx/>
                <a:latin typeface="Arial"/>
                <a:ea typeface="+mn-ea"/>
                <a:cs typeface="Arial"/>
              </a:rPr>
              <a:t>[</a:t>
            </a:r>
            <a:r>
              <a:rPr kumimoji="0" lang="de-DE" sz="1400" b="0" i="0" u="none" strike="noStrike" kern="1200" cap="none" spc="0" normalizeH="0" baseline="0" noProof="0" dirty="0">
                <a:ln>
                  <a:noFill/>
                </a:ln>
                <a:solidFill>
                  <a:prstClr val="black"/>
                </a:solidFill>
                <a:effectLst/>
                <a:uLnTx/>
                <a:uFillTx/>
                <a:latin typeface="Arial"/>
                <a:ea typeface="+mn-ea"/>
                <a:cs typeface="Arial"/>
              </a:rPr>
              <a:t>E.</a:t>
            </a:r>
            <a:r>
              <a:rPr kumimoji="0" lang="de-DE" sz="1400" b="0" i="0" u="none" strike="noStrike" kern="1200" cap="none" spc="0" normalizeH="0" baseline="0" noProof="0">
                <a:ln>
                  <a:noFill/>
                </a:ln>
                <a:solidFill>
                  <a:prstClr val="black"/>
                </a:solidFill>
                <a:effectLst/>
                <a:uLnTx/>
                <a:uFillTx/>
                <a:latin typeface="Arial"/>
                <a:ea typeface="+mn-ea"/>
                <a:cs typeface="Arial"/>
              </a:rPr>
              <a:t>Haussecker &amp; </a:t>
            </a:r>
            <a:r>
              <a:rPr kumimoji="0" lang="de-DE" sz="1400" b="0" i="0" u="none" strike="noStrike" kern="1200" cap="none" spc="0" normalizeH="0" baseline="0" noProof="0" dirty="0">
                <a:ln>
                  <a:noFill/>
                </a:ln>
                <a:solidFill>
                  <a:prstClr val="black"/>
                </a:solidFill>
                <a:effectLst/>
                <a:uLnTx/>
                <a:uFillTx/>
                <a:latin typeface="Arial"/>
                <a:ea typeface="+mn-ea"/>
                <a:cs typeface="Arial"/>
              </a:rPr>
              <a:t>A. Chao, Phys. in Persp. 13]</a:t>
            </a:r>
            <a:endParaRPr kumimoji="0" lang="en-US" sz="1800" b="0" i="0" u="none" strike="noStrike" kern="1200" cap="none" spc="0" normalizeH="0" baseline="0" noProof="0" dirty="0">
              <a:ln>
                <a:noFill/>
              </a:ln>
              <a:solidFill>
                <a:prstClr val="black"/>
              </a:solidFill>
              <a:effectLst/>
              <a:uLnTx/>
              <a:uFillTx/>
              <a:latin typeface="Arial"/>
              <a:ea typeface="+mn-ea"/>
              <a:cs typeface="Arial"/>
            </a:endParaRPr>
          </a:p>
        </p:txBody>
      </p:sp>
      <p:sp>
        <p:nvSpPr>
          <p:cNvPr id="12" name="Content Placeholder 2">
            <a:extLst>
              <a:ext uri="{FF2B5EF4-FFF2-40B4-BE49-F238E27FC236}">
                <a16:creationId xmlns:a16="http://schemas.microsoft.com/office/drawing/2014/main" id="{0A5C3961-6713-4BFE-8A30-CAE770B0679B}"/>
              </a:ext>
            </a:extLst>
          </p:cNvPr>
          <p:cNvSpPr txBox="1">
            <a:spLocks/>
          </p:cNvSpPr>
          <p:nvPr/>
        </p:nvSpPr>
        <p:spPr>
          <a:xfrm>
            <a:off x="5419569" y="2193859"/>
            <a:ext cx="5101652" cy="1339619"/>
          </a:xfrm>
          <a:prstGeom prst="rect">
            <a:avLst/>
          </a:prstGeom>
          <a:solidFill>
            <a:srgbClr val="1F497D">
              <a:lumMod val="20000"/>
              <a:lumOff val="80000"/>
            </a:srgbClr>
          </a:solidFill>
        </p:spPr>
        <p:txBody>
          <a:bodyPr vert="horz" lIns="0" tIns="0" rIns="0" bIns="0" rtlCol="0">
            <a:noAutofit/>
          </a:bodyPr>
          <a:lstStyle>
            <a:lvl1pPr marL="342900" indent="-3429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1pPr>
            <a:lvl2pPr marL="742950" indent="-28575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2pPr>
            <a:lvl3pPr marL="11430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4pPr>
            <a:lvl5pPr marL="20574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
                <a:srgbClr val="002060"/>
              </a:buClr>
              <a:buSzPct val="130000"/>
              <a:buFont typeface="Arial"/>
              <a:buNone/>
              <a:tabLst/>
              <a:defRPr/>
            </a:pPr>
            <a:r>
              <a:rPr kumimoji="0" lang="en-US" sz="1800" b="1" i="0" u="none" strike="noStrike" kern="1200" cap="none" spc="0" normalizeH="0" baseline="0" noProof="0" dirty="0">
                <a:ln>
                  <a:noFill/>
                </a:ln>
                <a:solidFill>
                  <a:srgbClr val="FF0000"/>
                </a:solidFill>
                <a:effectLst/>
                <a:uLnTx/>
                <a:uFillTx/>
                <a:latin typeface="Arial"/>
                <a:ea typeface="+mn-ea"/>
                <a:cs typeface="Arial"/>
              </a:rPr>
              <a:t>Advanced scientific tools</a:t>
            </a:r>
            <a:r>
              <a:rPr kumimoji="0" lang="en-US" sz="1800" b="0" i="0" u="none" strike="noStrike" kern="1200" cap="none" spc="0" normalizeH="0" baseline="0" noProof="0" dirty="0">
                <a:ln>
                  <a:noFill/>
                </a:ln>
                <a:solidFill>
                  <a:prstClr val="black"/>
                </a:solidFill>
                <a:effectLst/>
                <a:uLnTx/>
                <a:uFillTx/>
                <a:latin typeface="Arial"/>
                <a:ea typeface="+mn-ea"/>
                <a:cs typeface="Arial"/>
              </a:rPr>
              <a:t>: 18 synchrotron and 8 FEL based light sources in operation in Europe, 1 neutron source in operation and another in construction, more Nobel prizes and strong impact on all scientific domains.</a:t>
            </a:r>
          </a:p>
        </p:txBody>
      </p:sp>
      <p:sp>
        <p:nvSpPr>
          <p:cNvPr id="13" name="Content Placeholder 2">
            <a:extLst>
              <a:ext uri="{FF2B5EF4-FFF2-40B4-BE49-F238E27FC236}">
                <a16:creationId xmlns:a16="http://schemas.microsoft.com/office/drawing/2014/main" id="{7B6295E7-E4EC-4773-BD66-6949BC3F71C9}"/>
              </a:ext>
            </a:extLst>
          </p:cNvPr>
          <p:cNvSpPr txBox="1">
            <a:spLocks/>
          </p:cNvSpPr>
          <p:nvPr/>
        </p:nvSpPr>
        <p:spPr>
          <a:xfrm>
            <a:off x="5419569" y="3650184"/>
            <a:ext cx="5075244" cy="1339619"/>
          </a:xfrm>
          <a:prstGeom prst="rect">
            <a:avLst/>
          </a:prstGeom>
          <a:solidFill>
            <a:srgbClr val="1F497D">
              <a:lumMod val="20000"/>
              <a:lumOff val="80000"/>
            </a:srgbClr>
          </a:solidFill>
        </p:spPr>
        <p:txBody>
          <a:bodyPr vert="horz" lIns="0" tIns="0" rIns="0" bIns="0" rtlCol="0">
            <a:noAutofit/>
          </a:bodyPr>
          <a:lstStyle>
            <a:lvl1pPr marL="342900" indent="-3429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1pPr>
            <a:lvl2pPr marL="742950" indent="-28575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2pPr>
            <a:lvl3pPr marL="11430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4pPr>
            <a:lvl5pPr marL="20574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
                <a:srgbClr val="002060"/>
              </a:buClr>
              <a:buSzPct val="130000"/>
              <a:buFont typeface="Arial"/>
              <a:buNone/>
              <a:tabLst/>
              <a:defRPr/>
            </a:pPr>
            <a:r>
              <a:rPr kumimoji="0" lang="en-US" sz="1800" b="1" i="0" u="none" strike="noStrike" kern="1200" cap="none" spc="0" normalizeH="0" baseline="0" noProof="0" dirty="0">
                <a:ln>
                  <a:noFill/>
                </a:ln>
                <a:solidFill>
                  <a:srgbClr val="FF0000"/>
                </a:solidFill>
                <a:effectLst/>
                <a:uLnTx/>
                <a:uFillTx/>
                <a:latin typeface="Arial"/>
                <a:ea typeface="+mn-ea"/>
                <a:cs typeface="Arial"/>
              </a:rPr>
              <a:t>Providers of quality healthcare</a:t>
            </a:r>
            <a:r>
              <a:rPr kumimoji="0" lang="en-US" sz="1800" b="0" i="0" u="none" strike="noStrike" kern="1200" cap="none" spc="0" normalizeH="0" baseline="0" noProof="0" dirty="0">
                <a:ln>
                  <a:noFill/>
                </a:ln>
                <a:solidFill>
                  <a:prstClr val="black"/>
                </a:solidFill>
                <a:effectLst/>
                <a:uLnTx/>
                <a:uFillTx/>
                <a:latin typeface="Arial"/>
                <a:ea typeface="+mn-ea"/>
                <a:cs typeface="Arial"/>
              </a:rPr>
              <a:t>: &gt;10’000 accelerators for radiotherapy installed in hospitals worldwide, &gt;500 radioisotope production accelerators, 19 particle therapy centers in Europe.</a:t>
            </a:r>
          </a:p>
        </p:txBody>
      </p:sp>
      <p:sp>
        <p:nvSpPr>
          <p:cNvPr id="14" name="Content Placeholder 2">
            <a:extLst>
              <a:ext uri="{FF2B5EF4-FFF2-40B4-BE49-F238E27FC236}">
                <a16:creationId xmlns:a16="http://schemas.microsoft.com/office/drawing/2014/main" id="{BD2BF3DF-C57B-49C5-A3A3-4A024A385238}"/>
              </a:ext>
            </a:extLst>
          </p:cNvPr>
          <p:cNvSpPr txBox="1">
            <a:spLocks/>
          </p:cNvSpPr>
          <p:nvPr/>
        </p:nvSpPr>
        <p:spPr>
          <a:xfrm>
            <a:off x="5428299" y="5106509"/>
            <a:ext cx="5066515" cy="1136637"/>
          </a:xfrm>
          <a:prstGeom prst="rect">
            <a:avLst/>
          </a:prstGeom>
          <a:solidFill>
            <a:srgbClr val="1F497D">
              <a:lumMod val="20000"/>
              <a:lumOff val="80000"/>
            </a:srgbClr>
          </a:solidFill>
        </p:spPr>
        <p:txBody>
          <a:bodyPr vert="horz" lIns="0" tIns="0" rIns="0" bIns="0" rtlCol="0">
            <a:normAutofit/>
          </a:bodyPr>
          <a:lstStyle>
            <a:lvl1pPr marL="342900" indent="-3429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1pPr>
            <a:lvl2pPr marL="742950" indent="-28575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2pPr>
            <a:lvl3pPr marL="11430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4pPr>
            <a:lvl5pPr marL="20574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
                <a:srgbClr val="002060"/>
              </a:buClr>
              <a:buSzPct val="130000"/>
              <a:buFont typeface="Arial"/>
              <a:buNone/>
              <a:tabLst/>
              <a:defRPr/>
            </a:pPr>
            <a:r>
              <a:rPr kumimoji="0" lang="en-US" sz="1800" b="1" i="0" u="none" strike="noStrike" kern="1200" cap="none" spc="0" normalizeH="0" baseline="0" noProof="0" dirty="0">
                <a:ln>
                  <a:noFill/>
                </a:ln>
                <a:solidFill>
                  <a:srgbClr val="FF0000"/>
                </a:solidFill>
                <a:effectLst/>
                <a:uLnTx/>
                <a:uFillTx/>
                <a:latin typeface="Arial"/>
                <a:ea typeface="+mn-ea"/>
                <a:cs typeface="Arial"/>
              </a:rPr>
              <a:t>Cutting-edge industrial equipment</a:t>
            </a:r>
            <a:r>
              <a:rPr kumimoji="0" lang="en-US" sz="1800" b="0" i="0" u="none" strike="noStrike" kern="1200" cap="none" spc="0" normalizeH="0" baseline="0" noProof="0" dirty="0">
                <a:ln>
                  <a:noFill/>
                </a:ln>
                <a:solidFill>
                  <a:prstClr val="black"/>
                </a:solidFill>
                <a:effectLst/>
                <a:uLnTx/>
                <a:uFillTx/>
                <a:latin typeface="Arial"/>
                <a:ea typeface="+mn-ea"/>
                <a:cs typeface="Arial"/>
              </a:rPr>
              <a:t>: analysis and modification of surfaces across many fields (ion implantation, polymer treatment, sterilization, environment, etc.).  </a:t>
            </a:r>
          </a:p>
        </p:txBody>
      </p:sp>
    </p:spTree>
    <p:extLst>
      <p:ext uri="{BB962C8B-B14F-4D97-AF65-F5344CB8AC3E}">
        <p14:creationId xmlns:p14="http://schemas.microsoft.com/office/powerpoint/2010/main" val="3112268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animBg="1"/>
      <p:bldP spid="11" grpId="0" animBg="1"/>
      <p:bldP spid="12" grpId="0" animBg="1"/>
      <p:bldP spid="13" grpId="0" animBg="1"/>
      <p:bldP spid="14"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EB8AF687-19E1-F4A2-CFDF-0B0956660309}"/>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FCC-ee recent breakthrough</a:t>
            </a:r>
            <a:endParaRPr kumimoji="0" lang="en-GB" sz="1800" b="0" i="0" u="none" strike="noStrike" kern="1200" cap="none" spc="0" normalizeH="0" baseline="0" noProof="0" dirty="0">
              <a:ln>
                <a:noFill/>
              </a:ln>
              <a:solidFill>
                <a:srgbClr val="0F124A"/>
              </a:solidFill>
              <a:effectLst/>
              <a:uLnTx/>
              <a:uFillTx/>
              <a:latin typeface="Arial"/>
              <a:ea typeface="+mj-ea"/>
              <a:cs typeface="+mj-cs"/>
            </a:endParaRPr>
          </a:p>
        </p:txBody>
      </p:sp>
      <p:pic>
        <p:nvPicPr>
          <p:cNvPr id="15" name="Picture 14" descr="A picture containing icon&#10;&#10;Description automatically generated">
            <a:extLst>
              <a:ext uri="{FF2B5EF4-FFF2-40B4-BE49-F238E27FC236}">
                <a16:creationId xmlns:a16="http://schemas.microsoft.com/office/drawing/2014/main" id="{FCCB6486-2B7A-05E8-5678-CFC75F6366C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35" name="TextBox 34">
            <a:extLst>
              <a:ext uri="{FF2B5EF4-FFF2-40B4-BE49-F238E27FC236}">
                <a16:creationId xmlns:a16="http://schemas.microsoft.com/office/drawing/2014/main" id="{F3F8276F-1DA2-F09B-B16D-9FB21A14B5F6}"/>
              </a:ext>
            </a:extLst>
          </p:cNvPr>
          <p:cNvSpPr txBox="1"/>
          <p:nvPr/>
        </p:nvSpPr>
        <p:spPr>
          <a:xfrm>
            <a:off x="334070" y="850673"/>
            <a:ext cx="11798709" cy="1323439"/>
          </a:xfrm>
          <a:prstGeom prst="rect">
            <a:avLst/>
          </a:prstGeom>
          <a:noFill/>
        </p:spPr>
        <p:txBody>
          <a:bodyPr wrap="square" rtlCol="0">
            <a:spAutoFit/>
          </a:bodyPr>
          <a:lstStyle/>
          <a:p>
            <a:r>
              <a:rPr lang="en-US" sz="2000" dirty="0">
                <a:solidFill>
                  <a:prstClr val="black"/>
                </a:solidFill>
                <a:latin typeface="Arial" panose="020B0604020202020204"/>
              </a:rPr>
              <a:t>Reverse phase operation (RPO) mode allows increasing RF cavity voltage </a:t>
            </a:r>
            <a:r>
              <a:rPr lang="en-US" sz="2000" i="1" dirty="0">
                <a:solidFill>
                  <a:srgbClr val="0070C0"/>
                </a:solidFill>
                <a:latin typeface="Arial" panose="020B0604020202020204"/>
              </a:rPr>
              <a:t>(Y. Morita et al., SRF, 2009)</a:t>
            </a:r>
          </a:p>
          <a:p>
            <a:pPr marL="342900" indent="-342900">
              <a:buFontTx/>
              <a:buChar char="-"/>
            </a:pPr>
            <a:r>
              <a:rPr lang="en-US" sz="2000" dirty="0">
                <a:solidFill>
                  <a:prstClr val="black"/>
                </a:solidFill>
                <a:latin typeface="Arial" panose="020B0604020202020204"/>
              </a:rPr>
              <a:t>Experimentally verified with high beam loading in KEKB </a:t>
            </a:r>
            <a:r>
              <a:rPr lang="en-US" sz="2000" i="1" dirty="0">
                <a:solidFill>
                  <a:srgbClr val="0070C0"/>
                </a:solidFill>
                <a:latin typeface="Arial" panose="020B0604020202020204"/>
              </a:rPr>
              <a:t>(Y. Morita et al., IPAC, 2010)</a:t>
            </a:r>
            <a:endParaRPr lang="en-US" sz="2000" dirty="0">
              <a:solidFill>
                <a:prstClr val="black"/>
              </a:solidFill>
              <a:latin typeface="Arial" panose="020B0604020202020204"/>
            </a:endParaRPr>
          </a:p>
          <a:p>
            <a:pPr marL="342900" indent="-342900">
              <a:buFontTx/>
              <a:buChar char="-"/>
            </a:pPr>
            <a:r>
              <a:rPr lang="en-US" sz="2000" dirty="0">
                <a:solidFill>
                  <a:prstClr val="black"/>
                </a:solidFill>
                <a:latin typeface="Arial" panose="020B0604020202020204"/>
              </a:rPr>
              <a:t>Baseline solution for EIC ESR </a:t>
            </a:r>
            <a:r>
              <a:rPr lang="en-US" sz="2000" i="1" dirty="0">
                <a:solidFill>
                  <a:srgbClr val="0070C0"/>
                </a:solidFill>
                <a:latin typeface="Arial" panose="020B0604020202020204"/>
              </a:rPr>
              <a:t>(e.g., J. Guo et al., IPAC, 2022)</a:t>
            </a:r>
            <a:r>
              <a:rPr lang="en-US" sz="2000" dirty="0">
                <a:solidFill>
                  <a:prstClr val="black"/>
                </a:solidFill>
                <a:latin typeface="Arial" panose="020B0604020202020204"/>
              </a:rPr>
              <a:t> </a:t>
            </a:r>
          </a:p>
          <a:p>
            <a:pPr marL="342900" indent="-342900">
              <a:buFontTx/>
              <a:buChar char="-"/>
            </a:pPr>
            <a:endParaRPr lang="en-US" sz="2000" dirty="0">
              <a:solidFill>
                <a:prstClr val="black"/>
              </a:solidFill>
              <a:latin typeface="Arial" panose="020B0604020202020204"/>
            </a:endParaRPr>
          </a:p>
        </p:txBody>
      </p:sp>
      <p:pic>
        <p:nvPicPr>
          <p:cNvPr id="36" name="Picture 35" descr="A graph of a function&#10;&#10;Description automatically generated with medium confidence">
            <a:extLst>
              <a:ext uri="{FF2B5EF4-FFF2-40B4-BE49-F238E27FC236}">
                <a16:creationId xmlns:a16="http://schemas.microsoft.com/office/drawing/2014/main" id="{17EF825A-85B9-F2D3-5F06-358EA1E3845A}"/>
              </a:ext>
            </a:extLst>
          </p:cNvPr>
          <p:cNvPicPr>
            <a:picLocks noChangeAspect="1"/>
          </p:cNvPicPr>
          <p:nvPr/>
        </p:nvPicPr>
        <p:blipFill>
          <a:blip r:embed="rId3"/>
          <a:stretch>
            <a:fillRect/>
          </a:stretch>
        </p:blipFill>
        <p:spPr>
          <a:xfrm>
            <a:off x="5123658" y="2674905"/>
            <a:ext cx="6112196" cy="3084659"/>
          </a:xfrm>
          <a:prstGeom prst="rect">
            <a:avLst/>
          </a:prstGeom>
        </p:spPr>
      </p:pic>
      <mc:AlternateContent xmlns:mc="http://schemas.openxmlformats.org/markup-compatibility/2006">
        <mc:Choice xmlns:a14="http://schemas.microsoft.com/office/drawing/2010/main" Requires="a14">
          <p:sp>
            <p:nvSpPr>
              <p:cNvPr id="37" name="TextBox 36">
                <a:extLst>
                  <a:ext uri="{FF2B5EF4-FFF2-40B4-BE49-F238E27FC236}">
                    <a16:creationId xmlns:a16="http://schemas.microsoft.com/office/drawing/2014/main" id="{EAA0577D-EADD-A5B4-9E2A-64B1BA35BF6C}"/>
                  </a:ext>
                </a:extLst>
              </p:cNvPr>
              <p:cNvSpPr txBox="1"/>
              <p:nvPr/>
            </p:nvSpPr>
            <p:spPr>
              <a:xfrm>
                <a:off x="6233425" y="3211429"/>
                <a:ext cx="476028" cy="276999"/>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sSub>
                        <m:sSubPr>
                          <m:ctrlPr>
                            <a:rPr lang="en-US" i="1" smtClean="0">
                              <a:solidFill>
                                <a:prstClr val="black"/>
                              </a:solidFill>
                              <a:latin typeface="Cambria Math" panose="02040503050406030204" pitchFamily="18" charset="0"/>
                            </a:rPr>
                          </m:ctrlPr>
                        </m:sSubPr>
                        <m:e>
                          <m:r>
                            <a:rPr lang="en-US" i="1" smtClean="0">
                              <a:solidFill>
                                <a:prstClr val="black"/>
                              </a:solidFill>
                              <a:latin typeface="Cambria Math" panose="02040503050406030204" pitchFamily="18" charset="0"/>
                            </a:rPr>
                            <m:t>𝜙</m:t>
                          </m:r>
                        </m:e>
                        <m:sub>
                          <m:r>
                            <m:rPr>
                              <m:sty m:val="p"/>
                            </m:rPr>
                            <a:rPr lang="en-US" smtClean="0">
                              <a:solidFill>
                                <a:prstClr val="black"/>
                              </a:solidFill>
                              <a:latin typeface="Cambria Math" panose="02040503050406030204" pitchFamily="18" charset="0"/>
                            </a:rPr>
                            <m:t>foc</m:t>
                          </m:r>
                        </m:sub>
                      </m:sSub>
                    </m:oMath>
                  </m:oMathPara>
                </a14:m>
                <a:endParaRPr lang="en-US" dirty="0">
                  <a:solidFill>
                    <a:prstClr val="black"/>
                  </a:solidFill>
                  <a:latin typeface="Arial" panose="020B0604020202020204"/>
                </a:endParaRPr>
              </a:p>
            </p:txBody>
          </p:sp>
        </mc:Choice>
        <mc:Fallback>
          <p:sp>
            <p:nvSpPr>
              <p:cNvPr id="37" name="TextBox 36">
                <a:extLst>
                  <a:ext uri="{FF2B5EF4-FFF2-40B4-BE49-F238E27FC236}">
                    <a16:creationId xmlns:a16="http://schemas.microsoft.com/office/drawing/2014/main" id="{EAA0577D-EADD-A5B4-9E2A-64B1BA35BF6C}"/>
                  </a:ext>
                </a:extLst>
              </p:cNvPr>
              <p:cNvSpPr txBox="1">
                <a:spLocks noRot="1" noChangeAspect="1" noMove="1" noResize="1" noEditPoints="1" noAdjustHandles="1" noChangeArrowheads="1" noChangeShapeType="1" noTextEdit="1"/>
              </p:cNvSpPr>
              <p:nvPr/>
            </p:nvSpPr>
            <p:spPr>
              <a:xfrm>
                <a:off x="6233425" y="3211429"/>
                <a:ext cx="476028" cy="276999"/>
              </a:xfrm>
              <a:prstGeom prst="rect">
                <a:avLst/>
              </a:prstGeom>
              <a:blipFill>
                <a:blip r:embed="rId4"/>
                <a:stretch>
                  <a:fillRect l="-16667" r="-5128" b="-35556"/>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38" name="TextBox 37">
                <a:extLst>
                  <a:ext uri="{FF2B5EF4-FFF2-40B4-BE49-F238E27FC236}">
                    <a16:creationId xmlns:a16="http://schemas.microsoft.com/office/drawing/2014/main" id="{D8116E11-992A-7331-C37B-58456948B491}"/>
                  </a:ext>
                </a:extLst>
              </p:cNvPr>
              <p:cNvSpPr txBox="1"/>
              <p:nvPr/>
            </p:nvSpPr>
            <p:spPr>
              <a:xfrm>
                <a:off x="7970253" y="4889511"/>
                <a:ext cx="674800" cy="276999"/>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sSub>
                        <m:sSubPr>
                          <m:ctrlPr>
                            <a:rPr lang="en-US" i="1" smtClean="0">
                              <a:solidFill>
                                <a:prstClr val="black"/>
                              </a:solidFill>
                              <a:latin typeface="Cambria Math" panose="02040503050406030204" pitchFamily="18" charset="0"/>
                            </a:rPr>
                          </m:ctrlPr>
                        </m:sSubPr>
                        <m:e>
                          <m:r>
                            <a:rPr lang="en-US" i="1" smtClean="0">
                              <a:solidFill>
                                <a:prstClr val="black"/>
                              </a:solidFill>
                              <a:latin typeface="Cambria Math" panose="02040503050406030204" pitchFamily="18" charset="0"/>
                            </a:rPr>
                            <m:t>𝜙</m:t>
                          </m:r>
                        </m:e>
                        <m:sub>
                          <m:r>
                            <m:rPr>
                              <m:sty m:val="p"/>
                            </m:rPr>
                            <a:rPr lang="en-US" smtClean="0">
                              <a:solidFill>
                                <a:prstClr val="black"/>
                              </a:solidFill>
                              <a:latin typeface="Cambria Math" panose="02040503050406030204" pitchFamily="18" charset="0"/>
                            </a:rPr>
                            <m:t>defoc</m:t>
                          </m:r>
                        </m:sub>
                      </m:sSub>
                    </m:oMath>
                  </m:oMathPara>
                </a14:m>
                <a:endParaRPr lang="en-US" dirty="0">
                  <a:solidFill>
                    <a:prstClr val="black"/>
                  </a:solidFill>
                  <a:latin typeface="Arial" panose="020B0604020202020204"/>
                </a:endParaRPr>
              </a:p>
            </p:txBody>
          </p:sp>
        </mc:Choice>
        <mc:Fallback>
          <p:sp>
            <p:nvSpPr>
              <p:cNvPr id="38" name="TextBox 37">
                <a:extLst>
                  <a:ext uri="{FF2B5EF4-FFF2-40B4-BE49-F238E27FC236}">
                    <a16:creationId xmlns:a16="http://schemas.microsoft.com/office/drawing/2014/main" id="{D8116E11-992A-7331-C37B-58456948B491}"/>
                  </a:ext>
                </a:extLst>
              </p:cNvPr>
              <p:cNvSpPr txBox="1">
                <a:spLocks noRot="1" noChangeAspect="1" noMove="1" noResize="1" noEditPoints="1" noAdjustHandles="1" noChangeArrowheads="1" noChangeShapeType="1" noTextEdit="1"/>
              </p:cNvSpPr>
              <p:nvPr/>
            </p:nvSpPr>
            <p:spPr>
              <a:xfrm>
                <a:off x="7970253" y="4889511"/>
                <a:ext cx="674800" cy="276999"/>
              </a:xfrm>
              <a:prstGeom prst="rect">
                <a:avLst/>
              </a:prstGeom>
              <a:blipFill>
                <a:blip r:embed="rId5"/>
                <a:stretch>
                  <a:fillRect l="-9910" r="-3604" b="-34783"/>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39" name="TextBox 38">
                <a:extLst>
                  <a:ext uri="{FF2B5EF4-FFF2-40B4-BE49-F238E27FC236}">
                    <a16:creationId xmlns:a16="http://schemas.microsoft.com/office/drawing/2014/main" id="{D03879F3-7125-E2B3-5849-B1030BE05F78}"/>
                  </a:ext>
                </a:extLst>
              </p:cNvPr>
              <p:cNvSpPr txBox="1"/>
              <p:nvPr/>
            </p:nvSpPr>
            <p:spPr>
              <a:xfrm>
                <a:off x="8765205" y="2791824"/>
                <a:ext cx="962443" cy="276999"/>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sSub>
                        <m:sSubPr>
                          <m:ctrlPr>
                            <a:rPr lang="en-US" i="1" smtClean="0">
                              <a:solidFill>
                                <a:prstClr val="black"/>
                              </a:solidFill>
                              <a:latin typeface="Cambria Math" panose="02040503050406030204" pitchFamily="18" charset="0"/>
                            </a:rPr>
                          </m:ctrlPr>
                        </m:sSubPr>
                        <m:e>
                          <m:r>
                            <a:rPr lang="en-US" i="1" smtClean="0">
                              <a:solidFill>
                                <a:prstClr val="black"/>
                              </a:solidFill>
                              <a:latin typeface="Cambria Math" panose="02040503050406030204" pitchFamily="18" charset="0"/>
                            </a:rPr>
                            <m:t>𝜙</m:t>
                          </m:r>
                        </m:e>
                        <m:sub>
                          <m:r>
                            <m:rPr>
                              <m:sty m:val="p"/>
                            </m:rPr>
                            <a:rPr lang="en-US" smtClean="0">
                              <a:solidFill>
                                <a:prstClr val="black"/>
                              </a:solidFill>
                              <a:latin typeface="Cambria Math" panose="02040503050406030204" pitchFamily="18" charset="0"/>
                            </a:rPr>
                            <m:t>s</m:t>
                          </m:r>
                        </m:sub>
                      </m:sSub>
                      <m:r>
                        <a:rPr lang="en-US" i="1" smtClean="0">
                          <a:solidFill>
                            <a:prstClr val="black"/>
                          </a:solidFill>
                          <a:latin typeface="Cambria Math" panose="02040503050406030204" pitchFamily="18" charset="0"/>
                        </a:rPr>
                        <m:t>+</m:t>
                      </m:r>
                      <m:r>
                        <a:rPr lang="en-US" i="1" smtClean="0">
                          <a:solidFill>
                            <a:prstClr val="black"/>
                          </a:solidFill>
                          <a:latin typeface="Cambria Math" panose="02040503050406030204" pitchFamily="18" charset="0"/>
                        </a:rPr>
                        <m:t>𝜋</m:t>
                      </m:r>
                      <m:r>
                        <a:rPr lang="en-US" i="1" smtClean="0">
                          <a:solidFill>
                            <a:prstClr val="black"/>
                          </a:solidFill>
                          <a:latin typeface="Cambria Math" panose="02040503050406030204" pitchFamily="18" charset="0"/>
                        </a:rPr>
                        <m:t>/2</m:t>
                      </m:r>
                    </m:oMath>
                  </m:oMathPara>
                </a14:m>
                <a:endParaRPr lang="en-US" dirty="0">
                  <a:solidFill>
                    <a:prstClr val="black"/>
                  </a:solidFill>
                  <a:latin typeface="Arial" panose="020B0604020202020204"/>
                </a:endParaRPr>
              </a:p>
            </p:txBody>
          </p:sp>
        </mc:Choice>
        <mc:Fallback>
          <p:sp>
            <p:nvSpPr>
              <p:cNvPr id="39" name="TextBox 38">
                <a:extLst>
                  <a:ext uri="{FF2B5EF4-FFF2-40B4-BE49-F238E27FC236}">
                    <a16:creationId xmlns:a16="http://schemas.microsoft.com/office/drawing/2014/main" id="{D03879F3-7125-E2B3-5849-B1030BE05F78}"/>
                  </a:ext>
                </a:extLst>
              </p:cNvPr>
              <p:cNvSpPr txBox="1">
                <a:spLocks noRot="1" noChangeAspect="1" noMove="1" noResize="1" noEditPoints="1" noAdjustHandles="1" noChangeArrowheads="1" noChangeShapeType="1" noTextEdit="1"/>
              </p:cNvSpPr>
              <p:nvPr/>
            </p:nvSpPr>
            <p:spPr>
              <a:xfrm>
                <a:off x="8765205" y="2791824"/>
                <a:ext cx="962443" cy="276999"/>
              </a:xfrm>
              <a:prstGeom prst="rect">
                <a:avLst/>
              </a:prstGeom>
              <a:blipFill>
                <a:blip r:embed="rId6"/>
                <a:stretch>
                  <a:fillRect l="-7595" r="-5063" b="-37778"/>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40" name="TextBox 39">
                <a:extLst>
                  <a:ext uri="{FF2B5EF4-FFF2-40B4-BE49-F238E27FC236}">
                    <a16:creationId xmlns:a16="http://schemas.microsoft.com/office/drawing/2014/main" id="{8D415CAB-8D38-F154-7FA0-98D35DE4DC88}"/>
                  </a:ext>
                </a:extLst>
              </p:cNvPr>
              <p:cNvSpPr txBox="1"/>
              <p:nvPr/>
            </p:nvSpPr>
            <p:spPr>
              <a:xfrm>
                <a:off x="1552402" y="4773595"/>
                <a:ext cx="303481" cy="276999"/>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sSub>
                        <m:sSubPr>
                          <m:ctrlPr>
                            <a:rPr lang="en-US" i="1" smtClean="0">
                              <a:solidFill>
                                <a:prstClr val="black"/>
                              </a:solidFill>
                              <a:latin typeface="Cambria Math" panose="02040503050406030204" pitchFamily="18" charset="0"/>
                            </a:rPr>
                          </m:ctrlPr>
                        </m:sSubPr>
                        <m:e>
                          <m:r>
                            <a:rPr lang="en-US" i="1" smtClean="0">
                              <a:solidFill>
                                <a:prstClr val="black"/>
                              </a:solidFill>
                              <a:latin typeface="Cambria Math" panose="02040503050406030204" pitchFamily="18" charset="0"/>
                            </a:rPr>
                            <m:t>𝜙</m:t>
                          </m:r>
                        </m:e>
                        <m:sub>
                          <m:r>
                            <m:rPr>
                              <m:sty m:val="p"/>
                            </m:rPr>
                            <a:rPr lang="en-US" smtClean="0">
                              <a:solidFill>
                                <a:prstClr val="black"/>
                              </a:solidFill>
                              <a:latin typeface="Cambria Math" panose="02040503050406030204" pitchFamily="18" charset="0"/>
                            </a:rPr>
                            <m:t>s</m:t>
                          </m:r>
                        </m:sub>
                      </m:sSub>
                    </m:oMath>
                  </m:oMathPara>
                </a14:m>
                <a:endParaRPr lang="en-US" dirty="0">
                  <a:solidFill>
                    <a:prstClr val="black"/>
                  </a:solidFill>
                  <a:latin typeface="Arial" panose="020B0604020202020204"/>
                </a:endParaRPr>
              </a:p>
            </p:txBody>
          </p:sp>
        </mc:Choice>
        <mc:Fallback>
          <p:sp>
            <p:nvSpPr>
              <p:cNvPr id="40" name="TextBox 39">
                <a:extLst>
                  <a:ext uri="{FF2B5EF4-FFF2-40B4-BE49-F238E27FC236}">
                    <a16:creationId xmlns:a16="http://schemas.microsoft.com/office/drawing/2014/main" id="{8D415CAB-8D38-F154-7FA0-98D35DE4DC88}"/>
                  </a:ext>
                </a:extLst>
              </p:cNvPr>
              <p:cNvSpPr txBox="1">
                <a:spLocks noRot="1" noChangeAspect="1" noMove="1" noResize="1" noEditPoints="1" noAdjustHandles="1" noChangeArrowheads="1" noChangeShapeType="1" noTextEdit="1"/>
              </p:cNvSpPr>
              <p:nvPr/>
            </p:nvSpPr>
            <p:spPr>
              <a:xfrm>
                <a:off x="1552402" y="4773595"/>
                <a:ext cx="303481" cy="276999"/>
              </a:xfrm>
              <a:prstGeom prst="rect">
                <a:avLst/>
              </a:prstGeom>
              <a:blipFill>
                <a:blip r:embed="rId7"/>
                <a:stretch>
                  <a:fillRect l="-26531" r="-4082" b="-34783"/>
                </a:stretch>
              </a:blipFill>
            </p:spPr>
            <p:txBody>
              <a:bodyPr/>
              <a:lstStyle/>
              <a:p>
                <a:r>
                  <a:rPr lang="en-GB">
                    <a:noFill/>
                  </a:rPr>
                  <a:t> </a:t>
                </a:r>
              </a:p>
            </p:txBody>
          </p:sp>
        </mc:Fallback>
      </mc:AlternateContent>
      <p:sp>
        <p:nvSpPr>
          <p:cNvPr id="41" name="Arc 40">
            <a:extLst>
              <a:ext uri="{FF2B5EF4-FFF2-40B4-BE49-F238E27FC236}">
                <a16:creationId xmlns:a16="http://schemas.microsoft.com/office/drawing/2014/main" id="{8959A2E3-C07D-99C3-BF50-9352779F07C7}"/>
              </a:ext>
            </a:extLst>
          </p:cNvPr>
          <p:cNvSpPr/>
          <p:nvPr/>
        </p:nvSpPr>
        <p:spPr>
          <a:xfrm>
            <a:off x="968325" y="5133839"/>
            <a:ext cx="815546" cy="818138"/>
          </a:xfrm>
          <a:prstGeom prst="arc">
            <a:avLst>
              <a:gd name="adj1" fmla="val 17065413"/>
              <a:gd name="adj2" fmla="val 0"/>
            </a:avLst>
          </a:prstGeom>
          <a:noFill/>
          <a:ln w="6350" cap="flat" cmpd="sng" algn="ctr">
            <a:solidFill>
              <a:srgbClr val="4472C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panose="020B0604020202020204"/>
              <a:ea typeface="+mn-ea"/>
              <a:cs typeface="+mn-cs"/>
            </a:endParaRPr>
          </a:p>
        </p:txBody>
      </p:sp>
      <p:pic>
        <p:nvPicPr>
          <p:cNvPr id="42" name="Picture 41" descr="A graph with arrows pointing to the top&#10;&#10;Description automatically generated with medium confidence">
            <a:extLst>
              <a:ext uri="{FF2B5EF4-FFF2-40B4-BE49-F238E27FC236}">
                <a16:creationId xmlns:a16="http://schemas.microsoft.com/office/drawing/2014/main" id="{F2C3AD7F-7F4B-2A95-7552-7C329369D3F7}"/>
              </a:ext>
            </a:extLst>
          </p:cNvPr>
          <p:cNvPicPr>
            <a:picLocks noChangeAspect="1"/>
          </p:cNvPicPr>
          <p:nvPr/>
        </p:nvPicPr>
        <p:blipFill>
          <a:blip r:embed="rId8"/>
          <a:stretch>
            <a:fillRect/>
          </a:stretch>
        </p:blipFill>
        <p:spPr>
          <a:xfrm>
            <a:off x="979622" y="2278803"/>
            <a:ext cx="3632200" cy="3530600"/>
          </a:xfrm>
          <a:prstGeom prst="rect">
            <a:avLst/>
          </a:prstGeom>
        </p:spPr>
      </p:pic>
      <p:sp>
        <p:nvSpPr>
          <p:cNvPr id="43" name="TextBox 42">
            <a:extLst>
              <a:ext uri="{FF2B5EF4-FFF2-40B4-BE49-F238E27FC236}">
                <a16:creationId xmlns:a16="http://schemas.microsoft.com/office/drawing/2014/main" id="{49F26964-59F9-E56F-1375-180CBFA4E549}"/>
              </a:ext>
            </a:extLst>
          </p:cNvPr>
          <p:cNvSpPr txBox="1"/>
          <p:nvPr/>
        </p:nvSpPr>
        <p:spPr>
          <a:xfrm>
            <a:off x="1783871" y="2094137"/>
            <a:ext cx="1031051" cy="369332"/>
          </a:xfrm>
          <a:prstGeom prst="rect">
            <a:avLst/>
          </a:prstGeom>
          <a:noFill/>
        </p:spPr>
        <p:txBody>
          <a:bodyPr wrap="none" rtlCol="0">
            <a:spAutoFit/>
          </a:bodyPr>
          <a:lstStyle/>
          <a:p>
            <a:r>
              <a:rPr lang="en-US" dirty="0">
                <a:solidFill>
                  <a:srgbClr val="0070C0"/>
                </a:solidFill>
                <a:latin typeface="Arial" panose="020B0604020202020204"/>
              </a:rPr>
              <a:t>Phasors</a:t>
            </a:r>
          </a:p>
        </p:txBody>
      </p:sp>
      <p:sp>
        <p:nvSpPr>
          <p:cNvPr id="44" name="TextBox 43">
            <a:extLst>
              <a:ext uri="{FF2B5EF4-FFF2-40B4-BE49-F238E27FC236}">
                <a16:creationId xmlns:a16="http://schemas.microsoft.com/office/drawing/2014/main" id="{B79C9D69-8504-4C8F-C1C6-9532C6E9F2DD}"/>
              </a:ext>
            </a:extLst>
          </p:cNvPr>
          <p:cNvSpPr txBox="1"/>
          <p:nvPr/>
        </p:nvSpPr>
        <p:spPr>
          <a:xfrm>
            <a:off x="8039759" y="2081851"/>
            <a:ext cx="1210588" cy="369332"/>
          </a:xfrm>
          <a:prstGeom prst="rect">
            <a:avLst/>
          </a:prstGeom>
          <a:noFill/>
        </p:spPr>
        <p:txBody>
          <a:bodyPr wrap="none" rtlCol="0">
            <a:spAutoFit/>
          </a:bodyPr>
          <a:lstStyle/>
          <a:p>
            <a:r>
              <a:rPr lang="en-US" dirty="0">
                <a:solidFill>
                  <a:srgbClr val="0070C0"/>
                </a:solidFill>
                <a:latin typeface="Arial" panose="020B0604020202020204"/>
              </a:rPr>
              <a:t>RF waves</a:t>
            </a:r>
          </a:p>
        </p:txBody>
      </p:sp>
      <p:sp>
        <p:nvSpPr>
          <p:cNvPr id="45" name="TextBox 44">
            <a:extLst>
              <a:ext uri="{FF2B5EF4-FFF2-40B4-BE49-F238E27FC236}">
                <a16:creationId xmlns:a16="http://schemas.microsoft.com/office/drawing/2014/main" id="{785D449E-7F66-DF3F-C6B7-213C10D4DB8D}"/>
              </a:ext>
            </a:extLst>
          </p:cNvPr>
          <p:cNvSpPr txBox="1"/>
          <p:nvPr/>
        </p:nvSpPr>
        <p:spPr>
          <a:xfrm>
            <a:off x="334070" y="5763548"/>
            <a:ext cx="11762259" cy="707886"/>
          </a:xfrm>
          <a:prstGeom prst="rect">
            <a:avLst/>
          </a:prstGeom>
          <a:noFill/>
        </p:spPr>
        <p:txBody>
          <a:bodyPr wrap="none" rtlCol="0">
            <a:spAutoFit/>
          </a:bodyPr>
          <a:lstStyle/>
          <a:p>
            <a:r>
              <a:rPr lang="en-US" sz="2000" dirty="0"/>
              <a:t>We can use the same 2-cell SRF system for all collisions energies, Z, WW, and ZH, at constant cavity voltage and </a:t>
            </a:r>
          </a:p>
          <a:p>
            <a:r>
              <a:rPr lang="en-US" sz="2000" dirty="0"/>
              <a:t>external coupling </a:t>
            </a:r>
            <a:r>
              <a:rPr lang="en-US" sz="2000" dirty="0">
                <a:latin typeface="Calibri" panose="020F0502020204030204" pitchFamily="34" charset="0"/>
                <a:ea typeface="Calibri" panose="020F0502020204030204" pitchFamily="34" charset="0"/>
                <a:cs typeface="Calibri" panose="020F0502020204030204" pitchFamily="34" charset="0"/>
              </a:rPr>
              <a:t>→ faster installation, lower cost, much more flexible operation </a:t>
            </a:r>
            <a:endParaRPr lang="en-GB" sz="2000" dirty="0"/>
          </a:p>
        </p:txBody>
      </p:sp>
      <p:sp>
        <p:nvSpPr>
          <p:cNvPr id="46" name="TextBox 45">
            <a:extLst>
              <a:ext uri="{FF2B5EF4-FFF2-40B4-BE49-F238E27FC236}">
                <a16:creationId xmlns:a16="http://schemas.microsoft.com/office/drawing/2014/main" id="{7658A3B3-3D49-380A-9A7D-224774B7EB72}"/>
              </a:ext>
            </a:extLst>
          </p:cNvPr>
          <p:cNvSpPr txBox="1"/>
          <p:nvPr/>
        </p:nvSpPr>
        <p:spPr>
          <a:xfrm>
            <a:off x="10771446" y="126359"/>
            <a:ext cx="1179169" cy="646331"/>
          </a:xfrm>
          <a:prstGeom prst="rect">
            <a:avLst/>
          </a:prstGeom>
          <a:solidFill>
            <a:srgbClr val="FFFF00"/>
          </a:solidFill>
        </p:spPr>
        <p:txBody>
          <a:bodyPr wrap="none" rtlCol="0">
            <a:spAutoFit/>
          </a:bodyPr>
          <a:lstStyle/>
          <a:p>
            <a:pPr marR="0" lvl="0" algn="l" defTabSz="914400" rtl="0" eaLnBrk="1" fontAlgn="auto" latinLnBrk="0" hangingPunct="1">
              <a:lnSpc>
                <a:spcPct val="100000"/>
              </a:lnSpc>
              <a:spcBef>
                <a:spcPts val="0"/>
              </a:spcBef>
              <a:spcAft>
                <a:spcPts val="0"/>
              </a:spcAft>
              <a:buClrTx/>
              <a:buSzTx/>
              <a:tabLst/>
              <a:defRPr/>
            </a:pPr>
            <a:r>
              <a:rPr kumimoji="0" lang="en-US" sz="1800" b="0" i="0" u="none" strike="noStrike" kern="1200" cap="none" spc="0" normalizeH="0" baseline="0" noProof="0" dirty="0">
                <a:ln>
                  <a:noFill/>
                </a:ln>
                <a:solidFill>
                  <a:srgbClr val="FF0000"/>
                </a:solidFill>
                <a:effectLst/>
                <a:uLnTx/>
                <a:uFillTx/>
                <a:latin typeface="Calibri"/>
                <a:ea typeface="+mn-ea"/>
                <a:cs typeface="+mn-cs"/>
              </a:rPr>
              <a:t>I. Karpov,</a:t>
            </a:r>
          </a:p>
          <a:p>
            <a:pPr marR="0" lvl="0" algn="l" defTabSz="914400" rtl="0" eaLnBrk="1" fontAlgn="auto" latinLnBrk="0" hangingPunct="1">
              <a:lnSpc>
                <a:spcPct val="100000"/>
              </a:lnSpc>
              <a:spcBef>
                <a:spcPts val="0"/>
              </a:spcBef>
              <a:spcAft>
                <a:spcPts val="0"/>
              </a:spcAft>
              <a:buClrTx/>
              <a:buSzTx/>
              <a:tabLst/>
              <a:defRPr/>
            </a:pPr>
            <a:r>
              <a:rPr lang="en-US" dirty="0">
                <a:solidFill>
                  <a:srgbClr val="FF0000"/>
                </a:solidFill>
                <a:latin typeface="Calibri"/>
              </a:rPr>
              <a:t>August ‘24</a:t>
            </a:r>
            <a:endParaRPr kumimoji="0" lang="fr-FR" sz="1800" b="0" i="0" u="none" strike="noStrike" kern="1200" cap="none" spc="0" normalizeH="0" baseline="0" noProof="0" dirty="0">
              <a:ln>
                <a:noFill/>
              </a:ln>
              <a:solidFill>
                <a:srgbClr val="FF0000"/>
              </a:solidFill>
              <a:effectLst/>
              <a:uLnTx/>
              <a:uFillTx/>
              <a:latin typeface="Calibri"/>
              <a:ea typeface="+mn-ea"/>
              <a:cs typeface="+mn-cs"/>
            </a:endParaRPr>
          </a:p>
        </p:txBody>
      </p:sp>
    </p:spTree>
    <p:extLst>
      <p:ext uri="{BB962C8B-B14F-4D97-AF65-F5344CB8AC3E}">
        <p14:creationId xmlns:p14="http://schemas.microsoft.com/office/powerpoint/2010/main" val="354577665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249A3F5B-ADE5-16E9-BC33-A30299945F65}"/>
              </a:ext>
            </a:extLst>
          </p:cNvPr>
          <p:cNvSpPr txBox="1">
            <a:spLocks/>
          </p:cNvSpPr>
          <p:nvPr/>
        </p:nvSpPr>
        <p:spPr>
          <a:xfrm>
            <a:off x="-28930" y="0"/>
            <a:ext cx="12220930" cy="72631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a:ln>
                  <a:noFill/>
                </a:ln>
                <a:solidFill>
                  <a:srgbClr val="FFFF00"/>
                </a:solidFill>
                <a:effectLst/>
                <a:uLnTx/>
                <a:uFillTx/>
                <a:latin typeface="Calibri" panose="020F0502020204030204"/>
                <a:ea typeface="+mj-ea"/>
                <a:cs typeface="+mj-cs"/>
              </a:rPr>
              <a:t>                  FCC-</a:t>
            </a:r>
            <a:r>
              <a:rPr kumimoji="0" lang="en-US" sz="4000" b="1" i="0" u="none" strike="noStrike" kern="1200" cap="none" spc="0" normalizeH="0" baseline="0" noProof="0" dirty="0" err="1">
                <a:ln>
                  <a:noFill/>
                </a:ln>
                <a:solidFill>
                  <a:srgbClr val="FFFF00"/>
                </a:solidFill>
                <a:effectLst/>
                <a:uLnTx/>
                <a:uFillTx/>
                <a:latin typeface="Calibri" panose="020F0502020204030204"/>
                <a:ea typeface="+mj-ea"/>
                <a:cs typeface="+mj-cs"/>
              </a:rPr>
              <a:t>ee</a:t>
            </a:r>
            <a:r>
              <a:rPr kumimoji="0" lang="en-US" sz="4000" b="1" i="0" u="none" strike="noStrike" kern="1200" cap="none" spc="0" normalizeH="0" baseline="0" noProof="0" dirty="0">
                <a:ln>
                  <a:noFill/>
                </a:ln>
                <a:solidFill>
                  <a:srgbClr val="FFFF00"/>
                </a:solidFill>
                <a:effectLst/>
                <a:uLnTx/>
                <a:uFillTx/>
                <a:latin typeface="Calibri" panose="020F0502020204030204"/>
                <a:ea typeface="+mj-ea"/>
                <a:cs typeface="+mj-cs"/>
              </a:rPr>
              <a:t> collider optics development: 2 options</a:t>
            </a:r>
            <a:endParaRPr kumimoji="0" lang="en-GB" sz="4000" b="1" i="0" u="none" strike="noStrike" kern="1200" cap="none" spc="0" normalizeH="0" baseline="0" noProof="0" dirty="0">
              <a:ln>
                <a:noFill/>
              </a:ln>
              <a:solidFill>
                <a:srgbClr val="FFFF00"/>
              </a:solidFill>
              <a:effectLst/>
              <a:uLnTx/>
              <a:uFillTx/>
              <a:latin typeface="Calibri" panose="020F0502020204030204"/>
              <a:ea typeface="+mj-ea"/>
              <a:cs typeface="+mj-cs"/>
            </a:endParaRPr>
          </a:p>
        </p:txBody>
      </p:sp>
      <p:pic>
        <p:nvPicPr>
          <p:cNvPr id="7" name="Picture 6" descr="A picture containing icon&#10;&#10;Description automatically generated">
            <a:extLst>
              <a:ext uri="{FF2B5EF4-FFF2-40B4-BE49-F238E27FC236}">
                <a16:creationId xmlns:a16="http://schemas.microsoft.com/office/drawing/2014/main" id="{6FEF0193-0AC8-9C8A-F2B1-A869DE051E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3695" y="66029"/>
            <a:ext cx="1935386" cy="654292"/>
          </a:xfrm>
          <a:prstGeom prst="rect">
            <a:avLst/>
          </a:prstGeom>
        </p:spPr>
      </p:pic>
      <p:sp>
        <p:nvSpPr>
          <p:cNvPr id="9" name="TextBox 8">
            <a:extLst>
              <a:ext uri="{FF2B5EF4-FFF2-40B4-BE49-F238E27FC236}">
                <a16:creationId xmlns:a16="http://schemas.microsoft.com/office/drawing/2014/main" id="{15F8356E-F659-ADD2-BB50-0C44C6B73977}"/>
              </a:ext>
            </a:extLst>
          </p:cNvPr>
          <p:cNvSpPr txBox="1"/>
          <p:nvPr/>
        </p:nvSpPr>
        <p:spPr>
          <a:xfrm>
            <a:off x="10048877" y="701259"/>
            <a:ext cx="2143124"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a:ea typeface="+mn-ea"/>
                <a:cs typeface="+mn-cs"/>
              </a:rPr>
              <a:t>K. Oide</a:t>
            </a:r>
            <a:r>
              <a:rPr kumimoji="0" lang="en-US" sz="1200" b="0" i="0" u="none" strike="noStrike" kern="1200" cap="none" spc="0" normalizeH="0" baseline="0" noProof="0" dirty="0">
                <a:ln>
                  <a:noFill/>
                </a:ln>
                <a:solidFill>
                  <a:prstClr val="black"/>
                </a:solidFill>
                <a:effectLst/>
                <a:uLnTx/>
                <a:uFillTx/>
                <a:latin typeface="Calibri"/>
                <a:ea typeface="+mn-ea"/>
                <a:cs typeface="+mn-cs"/>
              </a:rPr>
              <a:t>, 2023 EPS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Rolf </a:t>
            </a:r>
            <a:r>
              <a:rPr kumimoji="0" lang="en-US" sz="1200" b="0" i="0" u="none" strike="noStrike" kern="1200" cap="none" spc="0" normalizeH="0" baseline="0" noProof="0" dirty="0" err="1">
                <a:ln>
                  <a:noFill/>
                </a:ln>
                <a:solidFill>
                  <a:prstClr val="black"/>
                </a:solidFill>
                <a:effectLst/>
                <a:uLnTx/>
                <a:uFillTx/>
                <a:latin typeface="Calibri"/>
                <a:ea typeface="+mn-ea"/>
                <a:cs typeface="+mn-cs"/>
              </a:rPr>
              <a:t>Wideroe</a:t>
            </a:r>
            <a:r>
              <a:rPr kumimoji="0" lang="en-US" sz="1200" b="0" i="0" u="none" strike="noStrike" kern="1200" cap="none" spc="0" normalizeH="0" baseline="0" noProof="0" dirty="0">
                <a:ln>
                  <a:noFill/>
                </a:ln>
                <a:solidFill>
                  <a:prstClr val="black"/>
                </a:solidFill>
                <a:effectLst/>
                <a:uLnTx/>
                <a:uFillTx/>
                <a:latin typeface="Calibri"/>
                <a:ea typeface="+mn-ea"/>
                <a:cs typeface="+mn-cs"/>
              </a:rPr>
              <a:t> award winner</a:t>
            </a: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10" name="TextBox 9">
            <a:extLst>
              <a:ext uri="{FF2B5EF4-FFF2-40B4-BE49-F238E27FC236}">
                <a16:creationId xmlns:a16="http://schemas.microsoft.com/office/drawing/2014/main" id="{9B58F8EE-14E2-D685-A598-7BC743E47B19}"/>
              </a:ext>
            </a:extLst>
          </p:cNvPr>
          <p:cNvSpPr txBox="1"/>
          <p:nvPr/>
        </p:nvSpPr>
        <p:spPr>
          <a:xfrm>
            <a:off x="10048877" y="3836013"/>
            <a:ext cx="1954257" cy="7386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P. Raimondi</a:t>
            </a:r>
            <a:r>
              <a:rPr kumimoji="0" lang="en-US" sz="1200" b="0" i="0" u="none" strike="noStrike" kern="1200" cap="none" spc="0" normalizeH="0" baseline="0" noProof="0" dirty="0">
                <a:ln>
                  <a:noFill/>
                </a:ln>
                <a:solidFill>
                  <a:prstClr val="black"/>
                </a:solidFill>
                <a:effectLst/>
                <a:uLnTx/>
                <a:uFillTx/>
                <a:latin typeface="Calibri"/>
                <a:ea typeface="+mn-ea"/>
                <a:cs typeface="+mn-cs"/>
              </a:rPr>
              <a:t>, 2017 EPS Gersh </a:t>
            </a:r>
            <a:r>
              <a:rPr kumimoji="0" lang="en-US" sz="1200" b="0" i="0" u="none" strike="noStrike" kern="1200" cap="none" spc="0" normalizeH="0" baseline="0" noProof="0" dirty="0" err="1">
                <a:ln>
                  <a:noFill/>
                </a:ln>
                <a:solidFill>
                  <a:prstClr val="black"/>
                </a:solidFill>
                <a:effectLst/>
                <a:uLnTx/>
                <a:uFillTx/>
                <a:latin typeface="Calibri"/>
                <a:ea typeface="+mn-ea"/>
                <a:cs typeface="+mn-cs"/>
              </a:rPr>
              <a:t>Budker</a:t>
            </a:r>
            <a:r>
              <a:rPr kumimoji="0" lang="en-US" sz="1200" b="0" i="0" u="none" strike="noStrike" kern="1200" cap="none" spc="0" normalizeH="0" baseline="0" noProof="0" dirty="0">
                <a:ln>
                  <a:noFill/>
                </a:ln>
                <a:solidFill>
                  <a:prstClr val="black"/>
                </a:solidFill>
                <a:effectLst/>
                <a:uLnTx/>
                <a:uFillTx/>
                <a:latin typeface="Calibri"/>
                <a:ea typeface="+mn-ea"/>
                <a:cs typeface="+mn-cs"/>
              </a:rPr>
              <a:t> award winner</a:t>
            </a:r>
            <a:endParaRPr kumimoji="0" lang="en-GB" sz="16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12" name="Picture 11" descr="A person wearing glasses and a suit&#10;&#10;Description automatically generated with low confidence">
            <a:extLst>
              <a:ext uri="{FF2B5EF4-FFF2-40B4-BE49-F238E27FC236}">
                <a16:creationId xmlns:a16="http://schemas.microsoft.com/office/drawing/2014/main" id="{04B718A1-B606-C989-EDC1-6D28D84AFC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08469" y="1316812"/>
            <a:ext cx="2143125" cy="2143125"/>
          </a:xfrm>
          <a:prstGeom prst="rect">
            <a:avLst/>
          </a:prstGeom>
        </p:spPr>
      </p:pic>
      <p:pic>
        <p:nvPicPr>
          <p:cNvPr id="14" name="Picture 13" descr="A picture containing person, clothing, person, suit&#10;&#10;Description automatically generated">
            <a:extLst>
              <a:ext uri="{FF2B5EF4-FFF2-40B4-BE49-F238E27FC236}">
                <a16:creationId xmlns:a16="http://schemas.microsoft.com/office/drawing/2014/main" id="{E883D950-BA0F-A4E6-BA95-AC62E67EB8C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53248" y="4371572"/>
            <a:ext cx="2053568" cy="2486428"/>
          </a:xfrm>
          <a:prstGeom prst="rect">
            <a:avLst/>
          </a:prstGeom>
        </p:spPr>
      </p:pic>
      <p:pic>
        <p:nvPicPr>
          <p:cNvPr id="18" name="Picture 17">
            <a:extLst>
              <a:ext uri="{FF2B5EF4-FFF2-40B4-BE49-F238E27FC236}">
                <a16:creationId xmlns:a16="http://schemas.microsoft.com/office/drawing/2014/main" id="{0D9998F9-CCE7-7590-1A31-E8DA1090A804}"/>
              </a:ext>
            </a:extLst>
          </p:cNvPr>
          <p:cNvPicPr>
            <a:picLocks noChangeAspect="1"/>
          </p:cNvPicPr>
          <p:nvPr/>
        </p:nvPicPr>
        <p:blipFill>
          <a:blip r:embed="rId5"/>
          <a:stretch>
            <a:fillRect/>
          </a:stretch>
        </p:blipFill>
        <p:spPr>
          <a:xfrm>
            <a:off x="5443799" y="1011704"/>
            <a:ext cx="3733278" cy="2682537"/>
          </a:xfrm>
          <a:prstGeom prst="rect">
            <a:avLst/>
          </a:prstGeom>
        </p:spPr>
      </p:pic>
      <p:pic>
        <p:nvPicPr>
          <p:cNvPr id="19" name="Picture 18">
            <a:extLst>
              <a:ext uri="{FF2B5EF4-FFF2-40B4-BE49-F238E27FC236}">
                <a16:creationId xmlns:a16="http://schemas.microsoft.com/office/drawing/2014/main" id="{220FE0FF-97A3-7521-1AF7-51CE1EA48DC6}"/>
              </a:ext>
            </a:extLst>
          </p:cNvPr>
          <p:cNvPicPr>
            <a:picLocks noChangeAspect="1"/>
          </p:cNvPicPr>
          <p:nvPr/>
        </p:nvPicPr>
        <p:blipFill>
          <a:blip r:embed="rId6"/>
          <a:stretch>
            <a:fillRect/>
          </a:stretch>
        </p:blipFill>
        <p:spPr>
          <a:xfrm>
            <a:off x="5664976" y="3843574"/>
            <a:ext cx="3753963" cy="3014425"/>
          </a:xfrm>
          <a:prstGeom prst="rect">
            <a:avLst/>
          </a:prstGeom>
        </p:spPr>
      </p:pic>
      <p:pic>
        <p:nvPicPr>
          <p:cNvPr id="20" name="Picture 19">
            <a:extLst>
              <a:ext uri="{FF2B5EF4-FFF2-40B4-BE49-F238E27FC236}">
                <a16:creationId xmlns:a16="http://schemas.microsoft.com/office/drawing/2014/main" id="{1E4CF122-EB69-96E5-DB8F-6675D42DFDEC}"/>
              </a:ext>
            </a:extLst>
          </p:cNvPr>
          <p:cNvPicPr>
            <a:picLocks noChangeAspect="1"/>
          </p:cNvPicPr>
          <p:nvPr/>
        </p:nvPicPr>
        <p:blipFill>
          <a:blip r:embed="rId7"/>
          <a:stretch>
            <a:fillRect/>
          </a:stretch>
        </p:blipFill>
        <p:spPr>
          <a:xfrm>
            <a:off x="271815" y="3828019"/>
            <a:ext cx="4268422" cy="3020109"/>
          </a:xfrm>
          <a:prstGeom prst="rect">
            <a:avLst/>
          </a:prstGeom>
        </p:spPr>
      </p:pic>
      <p:pic>
        <p:nvPicPr>
          <p:cNvPr id="22" name="Picture 21">
            <a:extLst>
              <a:ext uri="{FF2B5EF4-FFF2-40B4-BE49-F238E27FC236}">
                <a16:creationId xmlns:a16="http://schemas.microsoft.com/office/drawing/2014/main" id="{E2A86316-3E49-EC77-E978-7752233AF964}"/>
              </a:ext>
            </a:extLst>
          </p:cNvPr>
          <p:cNvPicPr>
            <a:picLocks noChangeAspect="1"/>
          </p:cNvPicPr>
          <p:nvPr/>
        </p:nvPicPr>
        <p:blipFill>
          <a:blip r:embed="rId8"/>
          <a:stretch>
            <a:fillRect/>
          </a:stretch>
        </p:blipFill>
        <p:spPr>
          <a:xfrm>
            <a:off x="271814" y="720321"/>
            <a:ext cx="3966973" cy="3115692"/>
          </a:xfrm>
          <a:prstGeom prst="rect">
            <a:avLst/>
          </a:prstGeom>
        </p:spPr>
      </p:pic>
      <p:sp>
        <p:nvSpPr>
          <p:cNvPr id="23" name="TextBox 22">
            <a:extLst>
              <a:ext uri="{FF2B5EF4-FFF2-40B4-BE49-F238E27FC236}">
                <a16:creationId xmlns:a16="http://schemas.microsoft.com/office/drawing/2014/main" id="{3EEFA02E-627A-AD7E-4605-2C984CDFDADB}"/>
              </a:ext>
            </a:extLst>
          </p:cNvPr>
          <p:cNvSpPr txBox="1"/>
          <p:nvPr/>
        </p:nvSpPr>
        <p:spPr>
          <a:xfrm>
            <a:off x="2035389" y="576928"/>
            <a:ext cx="569387"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libri"/>
                <a:ea typeface="+mn-ea"/>
                <a:cs typeface="+mn-cs"/>
              </a:rPr>
              <a:t>arc</a:t>
            </a:r>
            <a:endParaRPr kumimoji="0" lang="en-GB" sz="2400" b="1" i="0" u="none" strike="noStrike" kern="1200" cap="none" spc="0" normalizeH="0" baseline="0" noProof="0" dirty="0">
              <a:ln>
                <a:noFill/>
              </a:ln>
              <a:solidFill>
                <a:prstClr val="black"/>
              </a:solidFill>
              <a:effectLst/>
              <a:uLnTx/>
              <a:uFillTx/>
              <a:latin typeface="Calibri"/>
              <a:ea typeface="+mn-ea"/>
              <a:cs typeface="+mn-cs"/>
            </a:endParaRPr>
          </a:p>
        </p:txBody>
      </p:sp>
      <p:sp>
        <p:nvSpPr>
          <p:cNvPr id="24" name="TextBox 23">
            <a:extLst>
              <a:ext uri="{FF2B5EF4-FFF2-40B4-BE49-F238E27FC236}">
                <a16:creationId xmlns:a16="http://schemas.microsoft.com/office/drawing/2014/main" id="{7771B85A-647D-FB50-AC9D-71A46251FECA}"/>
              </a:ext>
            </a:extLst>
          </p:cNvPr>
          <p:cNvSpPr txBox="1"/>
          <p:nvPr/>
        </p:nvSpPr>
        <p:spPr>
          <a:xfrm>
            <a:off x="7509813" y="644601"/>
            <a:ext cx="2598656"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libri"/>
                <a:ea typeface="+mn-ea"/>
                <a:cs typeface="+mn-cs"/>
              </a:rPr>
              <a:t>interaction region</a:t>
            </a:r>
            <a:endParaRPr kumimoji="0" lang="en-GB" sz="2400" b="1" i="0" u="none" strike="noStrike" kern="1200" cap="none" spc="0" normalizeH="0" baseline="0" noProof="0" dirty="0">
              <a:ln>
                <a:noFill/>
              </a:ln>
              <a:solidFill>
                <a:prstClr val="black"/>
              </a:solidFill>
              <a:effectLst/>
              <a:uLnTx/>
              <a:uFillTx/>
              <a:latin typeface="Calibri"/>
              <a:ea typeface="+mn-ea"/>
              <a:cs typeface="+mn-cs"/>
            </a:endParaRP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5001FCE8-4A76-13DD-B374-256B2FE950CE}"/>
                  </a:ext>
                </a:extLst>
              </p:cNvPr>
              <p:cNvSpPr txBox="1"/>
              <p:nvPr/>
            </p:nvSpPr>
            <p:spPr>
              <a:xfrm>
                <a:off x="1153393" y="2052052"/>
                <a:ext cx="2719224" cy="86177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FODO lattice</a:t>
                </a:r>
                <a:r>
                  <a:rPr kumimoji="0" lang="en-US" sz="1600" b="0" i="0" u="none" strike="noStrike" kern="1200" cap="none" spc="0" normalizeH="0" baseline="0" noProof="0" dirty="0">
                    <a:ln>
                      <a:noFill/>
                    </a:ln>
                    <a:solidFill>
                      <a:prstClr val="black"/>
                    </a:solidFill>
                    <a:effectLst/>
                    <a:uLnTx/>
                    <a:uFillTx/>
                    <a:latin typeface="Calibri"/>
                    <a:ea typeface="+mn-ea"/>
                    <a:cs typeface="+mn-cs"/>
                  </a:rPr>
                  <a:t>, many -</a:t>
                </a:r>
                <a:r>
                  <a:rPr kumimoji="0" lang="en-US" sz="1600" b="0" i="1" u="none" strike="noStrike" kern="1200" cap="none" spc="0" normalizeH="0" baseline="0" noProof="0" dirty="0">
                    <a:ln>
                      <a:noFill/>
                    </a:ln>
                    <a:solidFill>
                      <a:prstClr val="black"/>
                    </a:solidFill>
                    <a:effectLst/>
                    <a:uLnTx/>
                    <a:uFillTx/>
                    <a:latin typeface="Calibri"/>
                    <a:ea typeface="+mn-ea"/>
                    <a:cs typeface="+mn-cs"/>
                  </a:rPr>
                  <a:t>I</a:t>
                </a:r>
                <a:r>
                  <a:rPr kumimoji="0" lang="en-US" sz="1600" b="0" i="0" u="none" strike="noStrike" kern="1200" cap="none" spc="0" normalizeH="0" baseline="0" noProof="0" dirty="0">
                    <a:ln>
                      <a:noFill/>
                    </a:ln>
                    <a:solidFill>
                      <a:prstClr val="black"/>
                    </a:solidFill>
                    <a:effectLst/>
                    <a:uLnTx/>
                    <a:uFillTx/>
                    <a:latin typeface="Calibri"/>
                    <a:ea typeface="+mn-ea"/>
                    <a:cs typeface="+mn-cs"/>
                  </a:rPr>
                  <a:t> sext pairs; periodic unit cell length </a:t>
                </a:r>
                <a14:m>
                  <m:oMath xmlns:m="http://schemas.openxmlformats.org/officeDocument/2006/math">
                    <m:r>
                      <a:rPr kumimoji="0" lang="en-US" sz="1600" b="0" i="1" u="none" strike="noStrike" kern="1200" cap="none" spc="0" normalizeH="0" baseline="0" noProof="0" dirty="0" smtClean="0">
                        <a:ln>
                          <a:noFill/>
                        </a:ln>
                        <a:solidFill>
                          <a:prstClr val="black"/>
                        </a:solidFill>
                        <a:effectLst/>
                        <a:uLnTx/>
                        <a:uFillTx/>
                        <a:latin typeface="Cambria Math" panose="02040503050406030204" pitchFamily="18" charset="0"/>
                        <a:ea typeface="+mn-ea"/>
                        <a:cs typeface="+mn-cs"/>
                      </a:rPr>
                      <m:t>~</m:t>
                    </m:r>
                  </m:oMath>
                </a14:m>
                <a:r>
                  <a:rPr kumimoji="0" lang="en-US" sz="1600" b="0" i="0" u="none" strike="noStrike" kern="1200" cap="none" spc="0" normalizeH="0" baseline="0" noProof="0" dirty="0">
                    <a:ln>
                      <a:noFill/>
                    </a:ln>
                    <a:solidFill>
                      <a:prstClr val="black"/>
                    </a:solidFill>
                    <a:effectLst/>
                    <a:uLnTx/>
                    <a:uFillTx/>
                    <a:latin typeface="Calibri"/>
                    <a:ea typeface="+mn-ea"/>
                    <a:cs typeface="+mn-cs"/>
                  </a:rPr>
                  <a:t>260 m</a:t>
                </a: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mc:Choice>
        <mc:Fallback xmlns="">
          <p:sp>
            <p:nvSpPr>
              <p:cNvPr id="2" name="TextBox 1">
                <a:extLst>
                  <a:ext uri="{FF2B5EF4-FFF2-40B4-BE49-F238E27FC236}">
                    <a16:creationId xmlns:a16="http://schemas.microsoft.com/office/drawing/2014/main" id="{5001FCE8-4A76-13DD-B374-256B2FE950CE}"/>
                  </a:ext>
                </a:extLst>
              </p:cNvPr>
              <p:cNvSpPr txBox="1">
                <a:spLocks noRot="1" noChangeAspect="1" noMove="1" noResize="1" noEditPoints="1" noAdjustHandles="1" noChangeArrowheads="1" noChangeShapeType="1" noTextEdit="1"/>
              </p:cNvSpPr>
              <p:nvPr/>
            </p:nvSpPr>
            <p:spPr>
              <a:xfrm>
                <a:off x="1153393" y="2052052"/>
                <a:ext cx="2719224" cy="861774"/>
              </a:xfrm>
              <a:prstGeom prst="rect">
                <a:avLst/>
              </a:prstGeom>
              <a:blipFill>
                <a:blip r:embed="rId9"/>
                <a:stretch>
                  <a:fillRect l="-1794" t="-4255" b="-851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9349FBD4-70B4-B472-D9E3-5A9EB3AAC1F2}"/>
                  </a:ext>
                </a:extLst>
              </p:cNvPr>
              <p:cNvSpPr txBox="1"/>
              <p:nvPr/>
            </p:nvSpPr>
            <p:spPr>
              <a:xfrm>
                <a:off x="1384324" y="5063263"/>
                <a:ext cx="2186945" cy="1169551"/>
              </a:xfrm>
              <a:prstGeom prst="rect">
                <a:avLst/>
              </a:prstGeom>
              <a:solidFill>
                <a:schemeClr val="bg1">
                  <a:alpha val="7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hybrid FODO lattice,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 </a:t>
                </a:r>
                <a:r>
                  <a:rPr kumimoji="0" lang="en-US" sz="1600" b="0" i="0" u="none" strike="noStrike" kern="1200" cap="none" spc="0" normalizeH="0" baseline="0" noProof="0" dirty="0">
                    <a:ln>
                      <a:noFill/>
                    </a:ln>
                    <a:solidFill>
                      <a:prstClr val="black"/>
                    </a:solidFill>
                    <a:effectLst/>
                    <a:uLnTx/>
                    <a:uFillTx/>
                    <a:latin typeface="Calibri"/>
                    <a:ea typeface="+mn-ea"/>
                    <a:cs typeface="+mn-cs"/>
                  </a:rPr>
                  <a:t>with few sext. families,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a:ea typeface="+mn-ea"/>
                    <a:cs typeface="+mn-cs"/>
                  </a:rPr>
                  <a:t>periodic unit cell length </a:t>
                </a:r>
              </a:p>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0" lang="en-US" sz="1600" b="0" i="1" u="none" strike="noStrike" kern="1200" cap="none" spc="0" normalizeH="0" baseline="0" noProof="0" dirty="0" smtClean="0">
                        <a:ln>
                          <a:noFill/>
                        </a:ln>
                        <a:solidFill>
                          <a:prstClr val="black"/>
                        </a:solidFill>
                        <a:effectLst/>
                        <a:uLnTx/>
                        <a:uFillTx/>
                        <a:latin typeface="Cambria Math" panose="02040503050406030204" pitchFamily="18" charset="0"/>
                        <a:ea typeface="+mn-ea"/>
                        <a:cs typeface="+mn-cs"/>
                      </a:rPr>
                      <m:t>~</m:t>
                    </m:r>
                    <m:r>
                      <a:rPr kumimoji="0" lang="en-US" sz="1600" b="0" i="0" u="none" strike="noStrike" kern="1200" cap="none" spc="0" normalizeH="0" baseline="0" noProof="0" dirty="0" smtClean="0">
                        <a:ln>
                          <a:noFill/>
                        </a:ln>
                        <a:solidFill>
                          <a:prstClr val="black"/>
                        </a:solidFill>
                        <a:effectLst/>
                        <a:uLnTx/>
                        <a:uFillTx/>
                        <a:latin typeface="Cambria Math" panose="02040503050406030204" pitchFamily="18" charset="0"/>
                        <a:ea typeface="+mn-ea"/>
                        <a:cs typeface="+mn-cs"/>
                      </a:rPr>
                      <m:t>30</m:t>
                    </m:r>
                  </m:oMath>
                </a14:m>
                <a:r>
                  <a:rPr kumimoji="0" lang="en-US" sz="1600" b="0" i="0" u="none" strike="noStrike" kern="1200" cap="none" spc="0" normalizeH="0" baseline="0" noProof="0" dirty="0">
                    <a:ln>
                      <a:noFill/>
                    </a:ln>
                    <a:solidFill>
                      <a:prstClr val="black"/>
                    </a:solidFill>
                    <a:effectLst/>
                    <a:uLnTx/>
                    <a:uFillTx/>
                    <a:latin typeface="Calibri"/>
                    <a:ea typeface="+mn-ea"/>
                    <a:cs typeface="+mn-cs"/>
                  </a:rPr>
                  <a:t>0 m</a:t>
                </a:r>
                <a:endParaRPr kumimoji="0" lang="en-GB" sz="1600" b="0" i="0" u="none" strike="noStrike" kern="1200" cap="none" spc="0" normalizeH="0" baseline="0" noProof="0" dirty="0">
                  <a:ln>
                    <a:noFill/>
                  </a:ln>
                  <a:solidFill>
                    <a:prstClr val="black"/>
                  </a:solidFill>
                  <a:effectLst/>
                  <a:uLnTx/>
                  <a:uFillTx/>
                  <a:latin typeface="Calibri"/>
                  <a:ea typeface="+mn-ea"/>
                  <a:cs typeface="+mn-cs"/>
                </a:endParaRPr>
              </a:p>
            </p:txBody>
          </p:sp>
        </mc:Choice>
        <mc:Fallback xmlns="">
          <p:sp>
            <p:nvSpPr>
              <p:cNvPr id="3" name="TextBox 2">
                <a:extLst>
                  <a:ext uri="{FF2B5EF4-FFF2-40B4-BE49-F238E27FC236}">
                    <a16:creationId xmlns:a16="http://schemas.microsoft.com/office/drawing/2014/main" id="{9349FBD4-70B4-B472-D9E3-5A9EB3AAC1F2}"/>
                  </a:ext>
                </a:extLst>
              </p:cNvPr>
              <p:cNvSpPr txBox="1">
                <a:spLocks noRot="1" noChangeAspect="1" noMove="1" noResize="1" noEditPoints="1" noAdjustHandles="1" noChangeArrowheads="1" noChangeShapeType="1" noTextEdit="1"/>
              </p:cNvSpPr>
              <p:nvPr/>
            </p:nvSpPr>
            <p:spPr>
              <a:xfrm>
                <a:off x="1384324" y="5063263"/>
                <a:ext cx="2186945" cy="1169551"/>
              </a:xfrm>
              <a:prstGeom prst="rect">
                <a:avLst/>
              </a:prstGeom>
              <a:blipFill>
                <a:blip r:embed="rId10"/>
                <a:stretch>
                  <a:fillRect l="-2228" t="-3141" r="-557" b="-3665"/>
                </a:stretch>
              </a:blipFill>
            </p:spPr>
            <p:txBody>
              <a:bodyPr/>
              <a:lstStyle/>
              <a:p>
                <a:r>
                  <a:rPr lang="en-GB">
                    <a:noFill/>
                  </a:rPr>
                  <a:t> </a:t>
                </a:r>
              </a:p>
            </p:txBody>
          </p:sp>
        </mc:Fallback>
      </mc:AlternateContent>
      <p:sp>
        <p:nvSpPr>
          <p:cNvPr id="4" name="TextBox 3">
            <a:extLst>
              <a:ext uri="{FF2B5EF4-FFF2-40B4-BE49-F238E27FC236}">
                <a16:creationId xmlns:a16="http://schemas.microsoft.com/office/drawing/2014/main" id="{36106BF2-3B3B-8D5B-18FB-B1A79F0B4105}"/>
              </a:ext>
            </a:extLst>
          </p:cNvPr>
          <p:cNvSpPr txBox="1"/>
          <p:nvPr/>
        </p:nvSpPr>
        <p:spPr>
          <a:xfrm>
            <a:off x="6182345" y="2214135"/>
            <a:ext cx="2719224"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“1.5” </a:t>
            </a:r>
            <a:r>
              <a:rPr kumimoji="0" lang="en-US" sz="1800" b="0" i="0" u="none" strike="noStrike" kern="1200" cap="none" spc="0" normalizeH="0" baseline="0" noProof="0" dirty="0" err="1">
                <a:ln>
                  <a:noFill/>
                </a:ln>
                <a:solidFill>
                  <a:prstClr val="black"/>
                </a:solidFill>
                <a:effectLst/>
                <a:uLnTx/>
                <a:uFillTx/>
                <a:latin typeface="Calibri"/>
                <a:ea typeface="+mn-ea"/>
                <a:cs typeface="+mn-cs"/>
              </a:rPr>
              <a:t>sext.s</a:t>
            </a:r>
            <a:r>
              <a:rPr kumimoji="0" lang="en-US" sz="1800" b="0" i="0" u="none" strike="noStrike" kern="1200" cap="none" spc="0" normalizeH="0" baseline="0" noProof="0" dirty="0">
                <a:ln>
                  <a:noFill/>
                </a:ln>
                <a:solidFill>
                  <a:prstClr val="black"/>
                </a:solidFill>
                <a:effectLst/>
                <a:uLnTx/>
                <a:uFillTx/>
                <a:latin typeface="Calibri"/>
                <a:ea typeface="+mn-ea"/>
                <a:cs typeface="+mn-cs"/>
              </a:rPr>
              <a:t> per final focus,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asymmetric</a:t>
            </a: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5" name="TextBox 4">
            <a:extLst>
              <a:ext uri="{FF2B5EF4-FFF2-40B4-BE49-F238E27FC236}">
                <a16:creationId xmlns:a16="http://schemas.microsoft.com/office/drawing/2014/main" id="{0779DF51-E16C-CA03-D036-49C5CFD7CD3D}"/>
              </a:ext>
            </a:extLst>
          </p:cNvPr>
          <p:cNvSpPr txBox="1"/>
          <p:nvPr/>
        </p:nvSpPr>
        <p:spPr>
          <a:xfrm>
            <a:off x="6182345" y="4693931"/>
            <a:ext cx="2719224"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5 </a:t>
            </a:r>
            <a:r>
              <a:rPr kumimoji="0" lang="en-US" sz="1800" b="0" i="0" u="none" strike="noStrike" kern="1200" cap="none" spc="0" normalizeH="0" baseline="0" noProof="0" dirty="0" err="1">
                <a:ln>
                  <a:noFill/>
                </a:ln>
                <a:solidFill>
                  <a:prstClr val="black"/>
                </a:solidFill>
                <a:effectLst/>
                <a:uLnTx/>
                <a:uFillTx/>
                <a:latin typeface="Calibri"/>
                <a:ea typeface="+mn-ea"/>
                <a:cs typeface="+mn-cs"/>
              </a:rPr>
              <a:t>sext.s</a:t>
            </a:r>
            <a:r>
              <a:rPr kumimoji="0" lang="en-US" sz="1800" b="0" i="0" u="none" strike="noStrike" kern="1200" cap="none" spc="0" normalizeH="0" baseline="0" noProof="0" dirty="0">
                <a:ln>
                  <a:noFill/>
                </a:ln>
                <a:solidFill>
                  <a:prstClr val="black"/>
                </a:solidFill>
                <a:effectLst/>
                <a:uLnTx/>
                <a:uFillTx/>
                <a:latin typeface="Calibri"/>
                <a:ea typeface="+mn-ea"/>
                <a:cs typeface="+mn-cs"/>
              </a:rPr>
              <a:t> per final focus, modular</a:t>
            </a: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11" name="TextBox 10">
            <a:extLst>
              <a:ext uri="{FF2B5EF4-FFF2-40B4-BE49-F238E27FC236}">
                <a16:creationId xmlns:a16="http://schemas.microsoft.com/office/drawing/2014/main" id="{23500835-53BD-0E95-3E29-64E9AA361D27}"/>
              </a:ext>
            </a:extLst>
          </p:cNvPr>
          <p:cNvSpPr txBox="1"/>
          <p:nvPr/>
        </p:nvSpPr>
        <p:spPr>
          <a:xfrm>
            <a:off x="1751299" y="1137894"/>
            <a:ext cx="617220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555555"/>
                </a:solidFill>
                <a:effectLst/>
                <a:uLnTx/>
                <a:uFillTx/>
                <a:latin typeface="Proxima Nova"/>
                <a:ea typeface="+mn-ea"/>
                <a:cs typeface="+mn-cs"/>
                <a:hlinkClick r:id="rId11"/>
              </a:rPr>
              <a:t>Phys. Rev. Accel. Beams </a:t>
            </a:r>
            <a:r>
              <a:rPr kumimoji="0" lang="en-GB" sz="1800" b="1" i="0" u="none" strike="noStrike" kern="1200" cap="none" spc="0" normalizeH="0" baseline="0" noProof="0" dirty="0">
                <a:ln>
                  <a:noFill/>
                </a:ln>
                <a:solidFill>
                  <a:srgbClr val="555555"/>
                </a:solidFill>
                <a:effectLst/>
                <a:uLnTx/>
                <a:uFillTx/>
                <a:latin typeface="Proxima Nova"/>
                <a:ea typeface="+mn-ea"/>
                <a:cs typeface="+mn-cs"/>
                <a:hlinkClick r:id="rId11"/>
              </a:rPr>
              <a:t>19</a:t>
            </a:r>
            <a:r>
              <a:rPr kumimoji="0" lang="en-GB" sz="1800" b="0" i="0" u="none" strike="noStrike" kern="1200" cap="none" spc="0" normalizeH="0" baseline="0" noProof="0" dirty="0">
                <a:ln>
                  <a:noFill/>
                </a:ln>
                <a:solidFill>
                  <a:srgbClr val="555555"/>
                </a:solidFill>
                <a:effectLst/>
                <a:uLnTx/>
                <a:uFillTx/>
                <a:latin typeface="Proxima Nova"/>
                <a:ea typeface="+mn-ea"/>
                <a:cs typeface="+mn-cs"/>
                <a:hlinkClick r:id="rId11"/>
              </a:rPr>
              <a:t>, 111005</a:t>
            </a:r>
            <a:endParaRPr kumimoji="0" lang="en-GB" sz="1800" b="0" i="0" u="none" strike="noStrike" kern="1200" cap="none" spc="0" normalizeH="0" baseline="0" noProof="0" dirty="0">
              <a:ln>
                <a:noFill/>
              </a:ln>
              <a:solidFill>
                <a:srgbClr val="555555"/>
              </a:solidFill>
              <a:effectLst/>
              <a:uLnTx/>
              <a:uFillTx/>
              <a:latin typeface="Proxima Nova"/>
              <a:ea typeface="+mn-ea"/>
              <a:cs typeface="+mn-cs"/>
            </a:endParaRPr>
          </a:p>
        </p:txBody>
      </p:sp>
      <p:sp>
        <p:nvSpPr>
          <p:cNvPr id="17" name="TextBox 16">
            <a:extLst>
              <a:ext uri="{FF2B5EF4-FFF2-40B4-BE49-F238E27FC236}">
                <a16:creationId xmlns:a16="http://schemas.microsoft.com/office/drawing/2014/main" id="{D2B62BA6-FB5E-71D2-D15B-BCC29B096FCC}"/>
              </a:ext>
            </a:extLst>
          </p:cNvPr>
          <p:cNvSpPr txBox="1"/>
          <p:nvPr/>
        </p:nvSpPr>
        <p:spPr>
          <a:xfrm>
            <a:off x="1737703" y="6137679"/>
            <a:ext cx="617220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555555"/>
                </a:solidFill>
                <a:effectLst/>
                <a:uLnTx/>
                <a:uFillTx/>
                <a:latin typeface="Proxima Nova"/>
                <a:ea typeface="+mn-ea"/>
                <a:cs typeface="+mn-cs"/>
                <a:hlinkClick r:id="rId12"/>
              </a:rPr>
              <a:t>Phys. Rev. Accel. Beams </a:t>
            </a:r>
            <a:r>
              <a:rPr kumimoji="0" lang="en-GB" sz="1800" b="1" i="0" u="none" strike="noStrike" kern="1200" cap="none" spc="0" normalizeH="0" baseline="0" noProof="0" dirty="0">
                <a:ln>
                  <a:noFill/>
                </a:ln>
                <a:solidFill>
                  <a:srgbClr val="555555"/>
                </a:solidFill>
                <a:effectLst/>
                <a:uLnTx/>
                <a:uFillTx/>
                <a:latin typeface="Proxima Nova"/>
                <a:ea typeface="+mn-ea"/>
                <a:cs typeface="+mn-cs"/>
                <a:hlinkClick r:id="rId12"/>
              </a:rPr>
              <a:t>26</a:t>
            </a:r>
            <a:r>
              <a:rPr kumimoji="0" lang="en-GB" sz="1800" b="0" i="0" u="none" strike="noStrike" kern="1200" cap="none" spc="0" normalizeH="0" baseline="0" noProof="0" dirty="0">
                <a:ln>
                  <a:noFill/>
                </a:ln>
                <a:solidFill>
                  <a:srgbClr val="555555"/>
                </a:solidFill>
                <a:effectLst/>
                <a:uLnTx/>
                <a:uFillTx/>
                <a:latin typeface="Proxima Nova"/>
                <a:ea typeface="+mn-ea"/>
                <a:cs typeface="+mn-cs"/>
                <a:hlinkClick r:id="rId12"/>
              </a:rPr>
              <a:t>, 021601 </a:t>
            </a:r>
            <a:endParaRPr kumimoji="0" lang="en-GB" sz="1800" b="0" i="0" u="none" strike="noStrike" kern="1200" cap="none" spc="0" normalizeH="0" baseline="0" noProof="0" dirty="0">
              <a:ln>
                <a:noFill/>
              </a:ln>
              <a:solidFill>
                <a:srgbClr val="555555"/>
              </a:solidFill>
              <a:effectLst/>
              <a:uLnTx/>
              <a:uFillTx/>
              <a:latin typeface="Proxima Nova"/>
              <a:ea typeface="+mn-ea"/>
              <a:cs typeface="+mn-cs"/>
            </a:endParaRPr>
          </a:p>
        </p:txBody>
      </p:sp>
      <p:sp>
        <p:nvSpPr>
          <p:cNvPr id="21" name="TextBox 20">
            <a:extLst>
              <a:ext uri="{FF2B5EF4-FFF2-40B4-BE49-F238E27FC236}">
                <a16:creationId xmlns:a16="http://schemas.microsoft.com/office/drawing/2014/main" id="{F2F7CF6A-8929-7734-2018-C0CD37463938}"/>
              </a:ext>
            </a:extLst>
          </p:cNvPr>
          <p:cNvSpPr txBox="1"/>
          <p:nvPr/>
        </p:nvSpPr>
        <p:spPr>
          <a:xfrm rot="20718491">
            <a:off x="3440751" y="4163462"/>
            <a:ext cx="3627468" cy="1323439"/>
          </a:xfrm>
          <a:prstGeom prst="rect">
            <a:avLst/>
          </a:prstGeom>
          <a:solidFill>
            <a:schemeClr val="accent3">
              <a:lumMod val="20000"/>
              <a:lumOff val="80000"/>
              <a:alpha val="7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9BBB59">
                    <a:lumMod val="50000"/>
                  </a:srgbClr>
                </a:solidFill>
                <a:effectLst/>
                <a:uLnTx/>
                <a:uFillTx/>
                <a:latin typeface="Calibri"/>
                <a:ea typeface="+mn-ea"/>
                <a:cs typeface="+mn-cs"/>
              </a:rPr>
              <a:t>design in progress -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9BBB59">
                    <a:lumMod val="50000"/>
                  </a:srgbClr>
                </a:solidFill>
                <a:effectLst/>
                <a:uLnTx/>
                <a:uFillTx/>
                <a:latin typeface="Calibri"/>
                <a:ea typeface="+mn-ea"/>
                <a:cs typeface="+mn-cs"/>
              </a:rPr>
              <a:t>further relaxed tolerances,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9BBB59">
                    <a:lumMod val="50000"/>
                  </a:srgbClr>
                </a:solidFill>
                <a:effectLst/>
                <a:uLnTx/>
                <a:uFillTx/>
                <a:latin typeface="Calibri"/>
                <a:ea typeface="+mn-ea"/>
                <a:cs typeface="+mn-cs"/>
              </a:rPr>
              <a:t>reduced power consumption,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9BBB59">
                    <a:lumMod val="50000"/>
                  </a:srgbClr>
                </a:solidFill>
                <a:effectLst/>
                <a:uLnTx/>
                <a:uFillTx/>
                <a:latin typeface="Calibri"/>
                <a:ea typeface="+mn-ea"/>
                <a:cs typeface="+mn-cs"/>
              </a:rPr>
              <a:t>larger momentum acceptance !?</a:t>
            </a:r>
            <a:endParaRPr kumimoji="0" lang="en-GB" sz="2000" b="1" i="0" u="none" strike="noStrike" kern="1200" cap="none" spc="0" normalizeH="0" baseline="0" noProof="0" dirty="0">
              <a:ln>
                <a:noFill/>
              </a:ln>
              <a:solidFill>
                <a:srgbClr val="9BBB59">
                  <a:lumMod val="50000"/>
                </a:srgbClr>
              </a:solidFill>
              <a:effectLst/>
              <a:uLnTx/>
              <a:uFillTx/>
              <a:latin typeface="Calibri"/>
              <a:ea typeface="+mn-ea"/>
              <a:cs typeface="+mn-cs"/>
            </a:endParaRPr>
          </a:p>
        </p:txBody>
      </p:sp>
      <p:sp>
        <p:nvSpPr>
          <p:cNvPr id="25" name="TextBox 24">
            <a:extLst>
              <a:ext uri="{FF2B5EF4-FFF2-40B4-BE49-F238E27FC236}">
                <a16:creationId xmlns:a16="http://schemas.microsoft.com/office/drawing/2014/main" id="{FBD505B4-6ED8-CBDD-5594-B77A3382E52E}"/>
              </a:ext>
            </a:extLst>
          </p:cNvPr>
          <p:cNvSpPr txBox="1"/>
          <p:nvPr/>
        </p:nvSpPr>
        <p:spPr>
          <a:xfrm rot="20718491">
            <a:off x="2759661" y="2128735"/>
            <a:ext cx="4581767" cy="400110"/>
          </a:xfrm>
          <a:prstGeom prst="rect">
            <a:avLst/>
          </a:prstGeom>
          <a:solidFill>
            <a:schemeClr val="accent3">
              <a:lumMod val="20000"/>
              <a:lumOff val="80000"/>
              <a:alpha val="7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9BBB59">
                    <a:lumMod val="50000"/>
                  </a:srgbClr>
                </a:solidFill>
                <a:effectLst/>
                <a:uLnTx/>
                <a:uFillTx/>
                <a:latin typeface="Calibri"/>
                <a:ea typeface="+mn-ea"/>
                <a:cs typeface="+mn-cs"/>
              </a:rPr>
              <a:t>baseline for 2023 FCC “mid-term” review </a:t>
            </a:r>
            <a:endParaRPr kumimoji="0" lang="en-GB" sz="2000" b="1" i="0" u="none" strike="noStrike" kern="1200" cap="none" spc="0" normalizeH="0" baseline="0" noProof="0" dirty="0">
              <a:ln>
                <a:noFill/>
              </a:ln>
              <a:solidFill>
                <a:srgbClr val="9BBB59">
                  <a:lumMod val="50000"/>
                </a:srgbClr>
              </a:solidFill>
              <a:effectLst/>
              <a:uLnTx/>
              <a:uFillTx/>
              <a:latin typeface="Calibri"/>
              <a:ea typeface="+mn-ea"/>
              <a:cs typeface="+mn-cs"/>
            </a:endParaRPr>
          </a:p>
        </p:txBody>
      </p:sp>
    </p:spTree>
    <p:extLst>
      <p:ext uri="{BB962C8B-B14F-4D97-AF65-F5344CB8AC3E}">
        <p14:creationId xmlns:p14="http://schemas.microsoft.com/office/powerpoint/2010/main" val="176562711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B6BA807-2B9F-E548-B9ED-369C407D4093}"/>
              </a:ext>
            </a:extLst>
          </p:cNvPr>
          <p:cNvSpPr>
            <a:spLocks noGrp="1"/>
          </p:cNvSpPr>
          <p:nvPr>
            <p:ph idx="1"/>
          </p:nvPr>
        </p:nvSpPr>
        <p:spPr>
          <a:xfrm>
            <a:off x="133120" y="1794947"/>
            <a:ext cx="6147412" cy="4351338"/>
          </a:xfrm>
        </p:spPr>
        <p:txBody>
          <a:bodyPr>
            <a:normAutofit fontScale="92500" lnSpcReduction="20000"/>
          </a:bodyPr>
          <a:lstStyle/>
          <a:p>
            <a:pPr>
              <a:lnSpc>
                <a:spcPct val="120000"/>
              </a:lnSpc>
              <a:spcBef>
                <a:spcPts val="1200"/>
              </a:spcBef>
            </a:pPr>
            <a:r>
              <a:rPr lang="en-US" sz="4000" dirty="0"/>
              <a:t>High-field magnets</a:t>
            </a:r>
          </a:p>
          <a:p>
            <a:pPr>
              <a:lnSpc>
                <a:spcPct val="120000"/>
              </a:lnSpc>
              <a:spcBef>
                <a:spcPts val="1200"/>
              </a:spcBef>
            </a:pPr>
            <a:r>
              <a:rPr lang="en-US" sz="4000" dirty="0"/>
              <a:t>SC Radiofrequency systems</a:t>
            </a:r>
          </a:p>
          <a:p>
            <a:pPr>
              <a:lnSpc>
                <a:spcPct val="120000"/>
              </a:lnSpc>
              <a:spcBef>
                <a:spcPts val="1200"/>
              </a:spcBef>
            </a:pPr>
            <a:r>
              <a:rPr lang="en-US" sz="4000" dirty="0"/>
              <a:t>Efficient RF power sources</a:t>
            </a:r>
          </a:p>
          <a:p>
            <a:pPr>
              <a:lnSpc>
                <a:spcPct val="120000"/>
              </a:lnSpc>
              <a:spcBef>
                <a:spcPts val="1200"/>
              </a:spcBef>
            </a:pPr>
            <a:r>
              <a:rPr lang="en-US" sz="4000" dirty="0">
                <a:solidFill>
                  <a:prstClr val="black"/>
                </a:solidFill>
                <a:latin typeface="Calibri" panose="020F0502020204030204"/>
              </a:rPr>
              <a:t>e</a:t>
            </a:r>
            <a:r>
              <a:rPr kumimoji="0" lang="en-US" sz="4000" b="0" i="0" u="none" strike="noStrike" kern="1200" cap="none" spc="0" normalizeH="0" baseline="30000" noProof="0" dirty="0">
                <a:ln>
                  <a:noFill/>
                </a:ln>
                <a:solidFill>
                  <a:prstClr val="black"/>
                </a:solidFill>
                <a:effectLst/>
                <a:uLnTx/>
                <a:uFillTx/>
                <a:latin typeface="Calibri" panose="020F0502020204030204"/>
                <a:ea typeface="+mn-ea"/>
                <a:cs typeface="+mn-cs"/>
              </a:rPr>
              <a:t>+</a:t>
            </a:r>
            <a:r>
              <a:rPr kumimoji="0" lang="en-US" sz="4000" b="0" i="0" u="none" strike="noStrike" kern="1200" cap="none" spc="0" normalizeH="0" baseline="0" noProof="0" dirty="0">
                <a:ln>
                  <a:noFill/>
                </a:ln>
                <a:solidFill>
                  <a:prstClr val="black"/>
                </a:solidFill>
                <a:effectLst/>
                <a:uLnTx/>
                <a:uFillTx/>
                <a:latin typeface="Calibri" panose="020F0502020204030204"/>
                <a:ea typeface="+mn-ea"/>
                <a:cs typeface="+mn-cs"/>
              </a:rPr>
              <a:t> production</a:t>
            </a:r>
          </a:p>
          <a:p>
            <a:pPr>
              <a:lnSpc>
                <a:spcPct val="120000"/>
              </a:lnSpc>
              <a:spcBef>
                <a:spcPts val="1200"/>
              </a:spcBef>
            </a:pPr>
            <a:r>
              <a:rPr lang="en-US" sz="4000" dirty="0"/>
              <a:t>Gamma Factory </a:t>
            </a:r>
            <a:endParaRPr kumimoji="0" lang="en-US" sz="4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a:lnSpc>
                <a:spcPct val="120000"/>
              </a:lnSpc>
              <a:spcBef>
                <a:spcPts val="1200"/>
              </a:spcBef>
            </a:pPr>
            <a:r>
              <a:rPr kumimoji="0" lang="en-US" sz="4000" b="0" i="0" u="none" strike="noStrike" kern="1200" cap="none" spc="0" normalizeH="0" baseline="0" noProof="0" dirty="0" err="1">
                <a:ln>
                  <a:noFill/>
                </a:ln>
                <a:solidFill>
                  <a:prstClr val="black"/>
                </a:solidFill>
                <a:effectLst/>
                <a:uLnTx/>
                <a:uFillTx/>
                <a:latin typeface="Calibri" panose="020F0502020204030204"/>
                <a:ea typeface="+mn-ea"/>
                <a:cs typeface="+mn-cs"/>
              </a:rPr>
              <a:t>Monochromatization</a:t>
            </a:r>
            <a:r>
              <a:rPr lang="en-US" sz="4000" dirty="0"/>
              <a:t> </a:t>
            </a:r>
          </a:p>
          <a:p>
            <a:endParaRPr lang="en-GB" sz="3600" dirty="0"/>
          </a:p>
        </p:txBody>
      </p:sp>
      <p:sp>
        <p:nvSpPr>
          <p:cNvPr id="4" name="TextBox 3">
            <a:extLst>
              <a:ext uri="{FF2B5EF4-FFF2-40B4-BE49-F238E27FC236}">
                <a16:creationId xmlns:a16="http://schemas.microsoft.com/office/drawing/2014/main" id="{1F39BD78-1698-6F5C-AA7D-1ED867C630F3}"/>
              </a:ext>
            </a:extLst>
          </p:cNvPr>
          <p:cNvSpPr txBox="1"/>
          <p:nvPr/>
        </p:nvSpPr>
        <p:spPr>
          <a:xfrm>
            <a:off x="-99152" y="-21164"/>
            <a:ext cx="12291152" cy="1446550"/>
          </a:xfrm>
          <a:prstGeom prst="rect">
            <a:avLst/>
          </a:prstGeom>
          <a:solidFill>
            <a:schemeClr val="accent5">
              <a:lumMod val="5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white"/>
                </a:solidFill>
                <a:effectLst/>
                <a:uLnTx/>
                <a:uFillTx/>
                <a:latin typeface="Calibri" panose="020F0502020204030204"/>
                <a:ea typeface="+mn-ea"/>
                <a:cs typeface="+mn-cs"/>
              </a:rPr>
              <a:t>Towards </a:t>
            </a:r>
            <a:r>
              <a:rPr kumimoji="0" lang="en-GB" sz="4400" b="0" i="0" u="none" strike="noStrike" kern="1200" cap="none" spc="0" normalizeH="0" baseline="0" noProof="0" dirty="0">
                <a:ln>
                  <a:noFill/>
                </a:ln>
                <a:solidFill>
                  <a:prstClr val="white"/>
                </a:solidFill>
                <a:effectLst/>
                <a:uLnTx/>
                <a:uFillTx/>
                <a:latin typeface="Calibri" panose="020F0502020204030204"/>
                <a:ea typeface="+mn-ea"/>
                <a:cs typeface="+mn-cs"/>
              </a:rPr>
              <a:t>the next, next-next and next-next-next generation </a:t>
            </a:r>
            <a:r>
              <a:rPr kumimoji="0" lang="en-US" sz="4400" b="0" i="0" u="none" strike="noStrike" kern="1200" cap="none" spc="0" normalizeH="0" baseline="0" noProof="0" dirty="0">
                <a:ln>
                  <a:noFill/>
                </a:ln>
                <a:solidFill>
                  <a:prstClr val="white"/>
                </a:solidFill>
                <a:effectLst/>
                <a:uLnTx/>
                <a:uFillTx/>
                <a:latin typeface="Calibri" panose="020F0502020204030204"/>
                <a:ea typeface="+mn-ea"/>
                <a:cs typeface="+mn-cs"/>
              </a:rPr>
              <a:t>of accelerators – main themes</a:t>
            </a:r>
            <a:endParaRPr kumimoji="0" lang="en-GB" sz="4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010E5572-E39E-B82E-C326-49AC3F47EE2C}"/>
              </a:ext>
            </a:extLst>
          </p:cNvPr>
          <p:cNvSpPr txBox="1"/>
          <p:nvPr/>
        </p:nvSpPr>
        <p:spPr>
          <a:xfrm>
            <a:off x="6280532" y="1644434"/>
            <a:ext cx="6147412" cy="4761881"/>
          </a:xfrm>
          <a:prstGeom prst="rect">
            <a:avLst/>
          </a:prstGeom>
          <a:noFill/>
        </p:spPr>
        <p:txBody>
          <a:bodyPr wrap="square">
            <a:spAutoFit/>
          </a:bodyPr>
          <a:lstStyle/>
          <a:p>
            <a:pPr marL="228600" marR="0" lvl="0" indent="-228600" algn="l" defTabSz="914400" rtl="0" eaLnBrk="1" fontAlgn="auto" latinLnBrk="0" hangingPunct="1">
              <a:lnSpc>
                <a:spcPct val="120000"/>
              </a:lnSpc>
              <a:spcBef>
                <a:spcPts val="1200"/>
              </a:spcBef>
              <a:spcAft>
                <a:spcPts val="0"/>
              </a:spcAft>
              <a:buClrTx/>
              <a:buSzTx/>
              <a:buFont typeface="Arial" panose="020B0604020202020204" pitchFamily="34" charset="0"/>
              <a:buChar char="•"/>
              <a:tabLst/>
              <a:defRPr/>
            </a:pPr>
            <a:r>
              <a:rPr kumimoji="0" lang="en-US" sz="3700" b="0" i="0" u="none" strike="noStrike" kern="1200" cap="none" spc="0" normalizeH="0" baseline="0" noProof="0" dirty="0">
                <a:ln>
                  <a:noFill/>
                </a:ln>
                <a:solidFill>
                  <a:prstClr val="black"/>
                </a:solidFill>
                <a:effectLst/>
                <a:uLnTx/>
                <a:uFillTx/>
                <a:latin typeface="Calibri" panose="020F0502020204030204"/>
                <a:ea typeface="+mn-ea"/>
                <a:cs typeface="+mn-cs"/>
              </a:rPr>
              <a:t>Energy Recovery </a:t>
            </a:r>
            <a:r>
              <a:rPr kumimoji="0" lang="en-US" sz="3700" b="0" i="0" u="none" strike="noStrike" kern="1200" cap="none" spc="0" normalizeH="0" baseline="0" noProof="0" dirty="0" err="1">
                <a:ln>
                  <a:noFill/>
                </a:ln>
                <a:solidFill>
                  <a:prstClr val="black"/>
                </a:solidFill>
                <a:effectLst/>
                <a:uLnTx/>
                <a:uFillTx/>
                <a:latin typeface="Calibri" panose="020F0502020204030204"/>
                <a:ea typeface="+mn-ea"/>
                <a:cs typeface="+mn-cs"/>
              </a:rPr>
              <a:t>Linacs</a:t>
            </a:r>
            <a:endParaRPr kumimoji="0" lang="en-US" sz="37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28600" marR="0" lvl="0" indent="-228600" algn="l" defTabSz="914400" rtl="0" eaLnBrk="1" fontAlgn="auto" latinLnBrk="0" hangingPunct="1">
              <a:lnSpc>
                <a:spcPct val="120000"/>
              </a:lnSpc>
              <a:spcBef>
                <a:spcPts val="1200"/>
              </a:spcBef>
              <a:spcAft>
                <a:spcPts val="0"/>
              </a:spcAft>
              <a:buClrTx/>
              <a:buSzTx/>
              <a:buFont typeface="Arial" panose="020B0604020202020204" pitchFamily="34" charset="0"/>
              <a:buChar char="•"/>
              <a:tabLst/>
              <a:defRPr/>
            </a:pPr>
            <a:r>
              <a:rPr kumimoji="0" lang="en-US" sz="3700" b="0" i="0" u="none" strike="noStrike" kern="1200" cap="none" spc="0" normalizeH="0" baseline="0" noProof="0" dirty="0">
                <a:ln>
                  <a:noFill/>
                </a:ln>
                <a:solidFill>
                  <a:prstClr val="black"/>
                </a:solidFill>
                <a:effectLst/>
                <a:uLnTx/>
                <a:uFillTx/>
                <a:latin typeface="Symbol" panose="05050102010706020507" pitchFamily="18" charset="2"/>
                <a:ea typeface="+mn-ea"/>
                <a:cs typeface="+mn-cs"/>
              </a:rPr>
              <a:t>gg</a:t>
            </a:r>
            <a:r>
              <a:rPr kumimoji="0" lang="en-US" sz="3700" b="0" i="0" u="none" strike="noStrike" kern="1200" cap="none" spc="0" normalizeH="0" baseline="0" noProof="0" dirty="0">
                <a:ln>
                  <a:noFill/>
                </a:ln>
                <a:solidFill>
                  <a:prstClr val="black"/>
                </a:solidFill>
                <a:effectLst/>
                <a:uLnTx/>
                <a:uFillTx/>
                <a:latin typeface="Calibri" panose="020F0502020204030204"/>
                <a:ea typeface="+mn-ea"/>
                <a:cs typeface="+mn-cs"/>
              </a:rPr>
              <a:t> colliders</a:t>
            </a:r>
          </a:p>
          <a:p>
            <a:pPr marL="228600" marR="0" lvl="0" indent="-228600" algn="l" defTabSz="914400" rtl="0" eaLnBrk="1" fontAlgn="auto" latinLnBrk="0" hangingPunct="1">
              <a:lnSpc>
                <a:spcPct val="120000"/>
              </a:lnSpc>
              <a:spcBef>
                <a:spcPts val="1200"/>
              </a:spcBef>
              <a:spcAft>
                <a:spcPts val="0"/>
              </a:spcAft>
              <a:buClrTx/>
              <a:buSzTx/>
              <a:buFont typeface="Arial" panose="020B0604020202020204" pitchFamily="34" charset="0"/>
              <a:buChar char="•"/>
              <a:tabLst/>
              <a:defRPr/>
            </a:pPr>
            <a:r>
              <a:rPr kumimoji="0" lang="en-US" sz="3700" b="0" i="0" u="none" strike="noStrike" kern="1200" cap="none" spc="0" normalizeH="0" baseline="0" noProof="0" dirty="0">
                <a:ln>
                  <a:noFill/>
                </a:ln>
                <a:solidFill>
                  <a:prstClr val="black"/>
                </a:solidFill>
                <a:effectLst/>
                <a:uLnTx/>
                <a:uFillTx/>
                <a:latin typeface="Calibri" panose="020F0502020204030204"/>
                <a:ea typeface="+mn-ea"/>
                <a:cs typeface="+mn-cs"/>
              </a:rPr>
              <a:t>Muon Collider(s)</a:t>
            </a:r>
          </a:p>
          <a:p>
            <a:pPr marL="228600" marR="0" lvl="0" indent="-228600" algn="l" defTabSz="914400" rtl="0" eaLnBrk="1" fontAlgn="auto" latinLnBrk="0" hangingPunct="1">
              <a:lnSpc>
                <a:spcPct val="120000"/>
              </a:lnSpc>
              <a:spcBef>
                <a:spcPts val="1200"/>
              </a:spcBef>
              <a:spcAft>
                <a:spcPts val="0"/>
              </a:spcAft>
              <a:buClrTx/>
              <a:buSzTx/>
              <a:buFont typeface="Arial" panose="020B0604020202020204" pitchFamily="34" charset="0"/>
              <a:buChar char="•"/>
              <a:tabLst/>
              <a:defRPr/>
            </a:pPr>
            <a:r>
              <a:rPr kumimoji="0" lang="en-US" sz="3700" b="0" i="0" u="none" strike="noStrike" kern="1200" cap="none" spc="0" normalizeH="0" baseline="0" noProof="0" dirty="0">
                <a:ln>
                  <a:noFill/>
                </a:ln>
                <a:solidFill>
                  <a:prstClr val="black"/>
                </a:solidFill>
                <a:effectLst/>
                <a:uLnTx/>
                <a:uFillTx/>
                <a:latin typeface="Calibri" panose="020F0502020204030204"/>
                <a:ea typeface="+mn-ea"/>
                <a:cs typeface="+mn-cs"/>
              </a:rPr>
              <a:t>Advanced Accelerator Concepts</a:t>
            </a:r>
          </a:p>
          <a:p>
            <a:pPr marL="228600" marR="0" lvl="0" indent="-228600" algn="l" defTabSz="914400" rtl="0" eaLnBrk="1" fontAlgn="auto" latinLnBrk="0" hangingPunct="1">
              <a:lnSpc>
                <a:spcPct val="120000"/>
              </a:lnSpc>
              <a:spcBef>
                <a:spcPts val="1200"/>
              </a:spcBef>
              <a:spcAft>
                <a:spcPts val="0"/>
              </a:spcAft>
              <a:buClrTx/>
              <a:buSzTx/>
              <a:buFont typeface="Arial" panose="020B0604020202020204" pitchFamily="34" charset="0"/>
              <a:buChar char="•"/>
              <a:tabLst/>
              <a:defRPr/>
            </a:pPr>
            <a:r>
              <a:rPr kumimoji="0" lang="en-US" sz="3700" b="0" i="0" u="none" strike="noStrike" kern="1200" cap="none" spc="0" normalizeH="0" baseline="0" noProof="0" dirty="0">
                <a:ln>
                  <a:noFill/>
                </a:ln>
                <a:solidFill>
                  <a:prstClr val="black"/>
                </a:solidFill>
                <a:effectLst/>
                <a:uLnTx/>
                <a:uFillTx/>
                <a:latin typeface="Calibri" panose="020F0502020204030204"/>
                <a:ea typeface="+mn-ea"/>
                <a:cs typeface="+mn-cs"/>
              </a:rPr>
              <a:t>Sustainability </a:t>
            </a:r>
          </a:p>
        </p:txBody>
      </p:sp>
    </p:spTree>
    <p:extLst>
      <p:ext uri="{BB962C8B-B14F-4D97-AF65-F5344CB8AC3E}">
        <p14:creationId xmlns:p14="http://schemas.microsoft.com/office/powerpoint/2010/main" val="225779259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1ADC2DA-76DB-6345-6F8C-F9D78EDD05E0}"/>
              </a:ext>
            </a:extLst>
          </p:cNvPr>
          <p:cNvSpPr txBox="1"/>
          <p:nvPr/>
        </p:nvSpPr>
        <p:spPr>
          <a:xfrm>
            <a:off x="0" y="-21164"/>
            <a:ext cx="12192000" cy="769441"/>
          </a:xfrm>
          <a:prstGeom prst="rect">
            <a:avLst/>
          </a:prstGeom>
          <a:solidFill>
            <a:schemeClr val="accent5">
              <a:lumMod val="5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white"/>
                </a:solidFill>
                <a:effectLst/>
                <a:uLnTx/>
                <a:uFillTx/>
                <a:latin typeface="Calibri" panose="020F0502020204030204"/>
                <a:ea typeface="+mn-ea"/>
                <a:cs typeface="+mn-cs"/>
              </a:rPr>
              <a:t>SC Radiofrequency Systems</a:t>
            </a:r>
            <a:endParaRPr kumimoji="0" lang="en-GB" sz="4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6" name="Picture 5" descr="A picture containing chart&#10;&#10;Description automatically generated">
            <a:extLst>
              <a:ext uri="{FF2B5EF4-FFF2-40B4-BE49-F238E27FC236}">
                <a16:creationId xmlns:a16="http://schemas.microsoft.com/office/drawing/2014/main" id="{E1786FA1-C210-B53C-42DE-59F3199250E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48277"/>
            <a:ext cx="7427262" cy="5497342"/>
          </a:xfrm>
          <a:prstGeom prst="rect">
            <a:avLst/>
          </a:prstGeom>
        </p:spPr>
      </p:pic>
      <p:sp>
        <p:nvSpPr>
          <p:cNvPr id="12" name="TextBox 11">
            <a:extLst>
              <a:ext uri="{FF2B5EF4-FFF2-40B4-BE49-F238E27FC236}">
                <a16:creationId xmlns:a16="http://schemas.microsoft.com/office/drawing/2014/main" id="{2868DDCB-65A6-504B-A831-7900889C6CA7}"/>
              </a:ext>
            </a:extLst>
          </p:cNvPr>
          <p:cNvSpPr txBox="1"/>
          <p:nvPr/>
        </p:nvSpPr>
        <p:spPr>
          <a:xfrm>
            <a:off x="341522" y="6194121"/>
            <a:ext cx="6951643"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Gradient growth SRF </a:t>
            </a:r>
            <a:r>
              <a:rPr kumimoji="0" lang="en-GB" sz="1800" b="0" i="0" u="none" strike="noStrike" kern="1200" cap="none" spc="0" normalizeH="0" baseline="0" noProof="0" dirty="0" err="1">
                <a:ln>
                  <a:noFill/>
                </a:ln>
                <a:solidFill>
                  <a:prstClr val="black"/>
                </a:solidFill>
                <a:effectLst/>
                <a:uLnTx/>
                <a:uFillTx/>
                <a:latin typeface="Calibri" panose="020F0502020204030204"/>
                <a:ea typeface="+mn-ea"/>
                <a:cs typeface="+mn-cs"/>
              </a:rPr>
              <a:t>linac</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accelerating gradient achievements and application specifications since 1970 (CERN Courier., Nov. 2020)</a:t>
            </a:r>
          </a:p>
        </p:txBody>
      </p:sp>
      <p:pic>
        <p:nvPicPr>
          <p:cNvPr id="15" name="Picture 14">
            <a:extLst>
              <a:ext uri="{FF2B5EF4-FFF2-40B4-BE49-F238E27FC236}">
                <a16:creationId xmlns:a16="http://schemas.microsoft.com/office/drawing/2014/main" id="{22228FC0-DF48-B839-E702-050D21CF4D6B}"/>
              </a:ext>
            </a:extLst>
          </p:cNvPr>
          <p:cNvPicPr>
            <a:picLocks noChangeAspect="1"/>
          </p:cNvPicPr>
          <p:nvPr/>
        </p:nvPicPr>
        <p:blipFill rotWithShape="1">
          <a:blip r:embed="rId3"/>
          <a:srcRect l="3017"/>
          <a:stretch/>
        </p:blipFill>
        <p:spPr>
          <a:xfrm>
            <a:off x="7427262" y="1122266"/>
            <a:ext cx="4764738" cy="3238089"/>
          </a:xfrm>
          <a:prstGeom prst="rect">
            <a:avLst/>
          </a:prstGeom>
        </p:spPr>
      </p:pic>
      <p:sp>
        <p:nvSpPr>
          <p:cNvPr id="16" name="TextBox 15">
            <a:extLst>
              <a:ext uri="{FF2B5EF4-FFF2-40B4-BE49-F238E27FC236}">
                <a16:creationId xmlns:a16="http://schemas.microsoft.com/office/drawing/2014/main" id="{116DE4DB-55EC-C40D-6F50-807DE957503D}"/>
              </a:ext>
            </a:extLst>
          </p:cNvPr>
          <p:cNvSpPr txBox="1"/>
          <p:nvPr/>
        </p:nvSpPr>
        <p:spPr>
          <a:xfrm>
            <a:off x="10184204" y="748277"/>
            <a:ext cx="1705916" cy="369332"/>
          </a:xfrm>
          <a:prstGeom prst="rect">
            <a:avLst/>
          </a:prstGeom>
          <a:solidFill>
            <a:srgbClr val="FFCCCC"/>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Anna </a:t>
            </a:r>
            <a:r>
              <a:rPr kumimoji="0" lang="en-US" sz="1800" b="0" i="0" u="none" strike="noStrike" kern="0" cap="none" spc="0" normalizeH="0" baseline="0" noProof="0" dirty="0" err="1">
                <a:ln>
                  <a:noFill/>
                </a:ln>
                <a:solidFill>
                  <a:prstClr val="black"/>
                </a:solidFill>
                <a:effectLst/>
                <a:uLnTx/>
                <a:uFillTx/>
                <a:latin typeface="Calibri" panose="020F0502020204030204"/>
                <a:ea typeface="+mn-ea"/>
                <a:cs typeface="+mn-cs"/>
              </a:rPr>
              <a:t>Grasselino</a:t>
            </a:r>
            <a:endParaRPr kumimoji="0" lang="en-GB" sz="1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pic>
        <p:nvPicPr>
          <p:cNvPr id="27650" name="Picture 2" descr="Schematic showing the requirements for cavity performances for different current and future SRF based accelerators.">
            <a:extLst>
              <a:ext uri="{FF2B5EF4-FFF2-40B4-BE49-F238E27FC236}">
                <a16:creationId xmlns:a16="http://schemas.microsoft.com/office/drawing/2014/main" id="{54D1C6B0-B9A4-F7A7-3A57-DAFE1475729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68784" y="4380042"/>
            <a:ext cx="2754159" cy="2268131"/>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F7D99B65-BF9E-3E3C-0EBA-C75B8C1FA594}"/>
              </a:ext>
            </a:extLst>
          </p:cNvPr>
          <p:cNvSpPr txBox="1"/>
          <p:nvPr/>
        </p:nvSpPr>
        <p:spPr>
          <a:xfrm>
            <a:off x="10623043" y="5824789"/>
            <a:ext cx="1056700" cy="369332"/>
          </a:xfrm>
          <a:prstGeom prst="rect">
            <a:avLst/>
          </a:prstGeom>
          <a:solidFill>
            <a:srgbClr val="FFCCCC"/>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P. </a:t>
            </a:r>
            <a:r>
              <a:rPr kumimoji="0" lang="en-US" sz="1800" b="0" i="0" u="none" strike="noStrike" kern="0" cap="none" spc="0" normalizeH="0" baseline="0" noProof="0" dirty="0" err="1">
                <a:ln>
                  <a:noFill/>
                </a:ln>
                <a:solidFill>
                  <a:prstClr val="black"/>
                </a:solidFill>
                <a:effectLst/>
                <a:uLnTx/>
                <a:uFillTx/>
                <a:latin typeface="Calibri" panose="020F0502020204030204"/>
                <a:ea typeface="+mn-ea"/>
                <a:cs typeface="+mn-cs"/>
              </a:rPr>
              <a:t>Dhakal</a:t>
            </a:r>
            <a:endParaRPr kumimoji="0" lang="en-GB" sz="1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87926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1ADC2DA-76DB-6345-6F8C-F9D78EDD05E0}"/>
              </a:ext>
            </a:extLst>
          </p:cNvPr>
          <p:cNvSpPr txBox="1"/>
          <p:nvPr/>
        </p:nvSpPr>
        <p:spPr>
          <a:xfrm>
            <a:off x="0" y="-21164"/>
            <a:ext cx="12192000" cy="769441"/>
          </a:xfrm>
          <a:prstGeom prst="rect">
            <a:avLst/>
          </a:prstGeom>
          <a:solidFill>
            <a:schemeClr val="accent5">
              <a:lumMod val="5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white"/>
                </a:solidFill>
                <a:effectLst/>
                <a:uLnTx/>
                <a:uFillTx/>
                <a:latin typeface="Calibri" panose="020F0502020204030204"/>
                <a:ea typeface="+mn-ea"/>
                <a:cs typeface="+mn-cs"/>
              </a:rPr>
              <a:t>More Efficient RF Power Sources</a:t>
            </a:r>
            <a:endParaRPr kumimoji="0" lang="en-GB" sz="4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3" name="Picture 2">
            <a:extLst>
              <a:ext uri="{FF2B5EF4-FFF2-40B4-BE49-F238E27FC236}">
                <a16:creationId xmlns:a16="http://schemas.microsoft.com/office/drawing/2014/main" id="{9B8D2D40-450E-39A3-30E4-1E2823EB1471}"/>
              </a:ext>
            </a:extLst>
          </p:cNvPr>
          <p:cNvPicPr>
            <a:picLocks noChangeAspect="1"/>
          </p:cNvPicPr>
          <p:nvPr/>
        </p:nvPicPr>
        <p:blipFill rotWithShape="1">
          <a:blip r:embed="rId2"/>
          <a:srcRect t="8777"/>
          <a:stretch/>
        </p:blipFill>
        <p:spPr>
          <a:xfrm>
            <a:off x="6284948" y="1276289"/>
            <a:ext cx="5747134" cy="4960992"/>
          </a:xfrm>
          <a:prstGeom prst="rect">
            <a:avLst/>
          </a:prstGeom>
          <a:solidFill>
            <a:sysClr val="window" lastClr="FFFFFF"/>
          </a:solidFill>
        </p:spPr>
      </p:pic>
      <p:sp>
        <p:nvSpPr>
          <p:cNvPr id="4" name="TextBox 3">
            <a:extLst>
              <a:ext uri="{FF2B5EF4-FFF2-40B4-BE49-F238E27FC236}">
                <a16:creationId xmlns:a16="http://schemas.microsoft.com/office/drawing/2014/main" id="{F4135388-FFD1-62E6-1CD2-C6CAB27D1BC3}"/>
              </a:ext>
            </a:extLst>
          </p:cNvPr>
          <p:cNvSpPr txBox="1"/>
          <p:nvPr/>
        </p:nvSpPr>
        <p:spPr>
          <a:xfrm>
            <a:off x="7203543" y="5003042"/>
            <a:ext cx="1415185" cy="369332"/>
          </a:xfrm>
          <a:prstGeom prst="rect">
            <a:avLst/>
          </a:prstGeom>
          <a:solidFill>
            <a:srgbClr val="FFFF00"/>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I. Syratchev</a:t>
            </a:r>
            <a:endParaRPr kumimoji="0" lang="en-GB" sz="1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pic>
        <p:nvPicPr>
          <p:cNvPr id="9" name="Picture 8">
            <a:extLst>
              <a:ext uri="{FF2B5EF4-FFF2-40B4-BE49-F238E27FC236}">
                <a16:creationId xmlns:a16="http://schemas.microsoft.com/office/drawing/2014/main" id="{0AF6F6EC-18A8-049B-9211-656F9277F462}"/>
              </a:ext>
            </a:extLst>
          </p:cNvPr>
          <p:cNvPicPr>
            <a:picLocks noChangeAspect="1"/>
          </p:cNvPicPr>
          <p:nvPr/>
        </p:nvPicPr>
        <p:blipFill>
          <a:blip r:embed="rId3"/>
          <a:stretch>
            <a:fillRect/>
          </a:stretch>
        </p:blipFill>
        <p:spPr>
          <a:xfrm>
            <a:off x="1718693" y="932761"/>
            <a:ext cx="4377307" cy="5566130"/>
          </a:xfrm>
          <a:prstGeom prst="rect">
            <a:avLst/>
          </a:prstGeom>
        </p:spPr>
      </p:pic>
      <p:sp>
        <p:nvSpPr>
          <p:cNvPr id="10" name="TextBox 9">
            <a:extLst>
              <a:ext uri="{FF2B5EF4-FFF2-40B4-BE49-F238E27FC236}">
                <a16:creationId xmlns:a16="http://schemas.microsoft.com/office/drawing/2014/main" id="{062AA63D-D21B-83C7-013B-BEF74C9B09C8}"/>
              </a:ext>
            </a:extLst>
          </p:cNvPr>
          <p:cNvSpPr txBox="1"/>
          <p:nvPr/>
        </p:nvSpPr>
        <p:spPr>
          <a:xfrm>
            <a:off x="1" y="748275"/>
            <a:ext cx="1828800" cy="310854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1937: the Varian brothers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of Palo Alto invent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the klystron </a:t>
            </a:r>
          </a:p>
        </p:txBody>
      </p:sp>
      <p:sp>
        <p:nvSpPr>
          <p:cNvPr id="12" name="TextBox 11">
            <a:extLst>
              <a:ext uri="{FF2B5EF4-FFF2-40B4-BE49-F238E27FC236}">
                <a16:creationId xmlns:a16="http://schemas.microsoft.com/office/drawing/2014/main" id="{31401AE3-1D9A-D1A8-2187-BDF0E7769FE1}"/>
              </a:ext>
            </a:extLst>
          </p:cNvPr>
          <p:cNvSpPr txBox="1"/>
          <p:nvPr/>
        </p:nvSpPr>
        <p:spPr>
          <a:xfrm>
            <a:off x="6279969" y="748275"/>
            <a:ext cx="5960513" cy="830997"/>
          </a:xfrm>
          <a:prstGeom prst="rect">
            <a:avLst/>
          </a:prstGeom>
          <a:noFill/>
        </p:spPr>
        <p:txBody>
          <a:bodyPr wrap="square">
            <a:sp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1" i="0" u="none" strike="noStrike" kern="0" cap="none" spc="0" normalizeH="0" baseline="0" noProof="0" dirty="0">
                <a:ln>
                  <a:noFill/>
                </a:ln>
                <a:solidFill>
                  <a:prstClr val="black"/>
                </a:solidFill>
                <a:effectLst/>
                <a:uLnTx/>
                <a:uFillTx/>
                <a:latin typeface="Arial"/>
                <a:ea typeface="+mn-ea"/>
                <a:cs typeface="+mn-cs"/>
              </a:rPr>
              <a:t>80 years later, another breakthrough in klystron technology</a:t>
            </a:r>
            <a:endParaRPr kumimoji="0" lang="en-US" sz="900" b="1" i="0" u="none" strike="noStrike" kern="0" cap="none" spc="0" normalizeH="0" baseline="0" noProof="0" dirty="0">
              <a:ln>
                <a:noFill/>
              </a:ln>
              <a:solidFill>
                <a:prstClr val="black"/>
              </a:solidFill>
              <a:effectLst/>
              <a:uLnTx/>
              <a:uFillTx/>
              <a:latin typeface="Arial"/>
              <a:ea typeface="+mn-ea"/>
              <a:cs typeface="+mn-cs"/>
            </a:endParaRPr>
          </a:p>
        </p:txBody>
      </p:sp>
      <p:pic>
        <p:nvPicPr>
          <p:cNvPr id="13" name="Picture 12">
            <a:extLst>
              <a:ext uri="{FF2B5EF4-FFF2-40B4-BE49-F238E27FC236}">
                <a16:creationId xmlns:a16="http://schemas.microsoft.com/office/drawing/2014/main" id="{9036263B-62BE-82AD-6BD9-502B67E9C26F}"/>
              </a:ext>
            </a:extLst>
          </p:cNvPr>
          <p:cNvPicPr>
            <a:picLocks noChangeAspect="1"/>
          </p:cNvPicPr>
          <p:nvPr/>
        </p:nvPicPr>
        <p:blipFill>
          <a:blip r:embed="rId4"/>
          <a:stretch>
            <a:fillRect/>
          </a:stretch>
        </p:blipFill>
        <p:spPr>
          <a:xfrm>
            <a:off x="7313472" y="1670292"/>
            <a:ext cx="4106887" cy="324023"/>
          </a:xfrm>
          <a:prstGeom prst="rect">
            <a:avLst/>
          </a:prstGeom>
        </p:spPr>
      </p:pic>
      <p:sp>
        <p:nvSpPr>
          <p:cNvPr id="14" name="TextBox 13">
            <a:extLst>
              <a:ext uri="{FF2B5EF4-FFF2-40B4-BE49-F238E27FC236}">
                <a16:creationId xmlns:a16="http://schemas.microsoft.com/office/drawing/2014/main" id="{E9F6D817-8EBC-0ECA-F4B2-5A5459A2C241}"/>
              </a:ext>
            </a:extLst>
          </p:cNvPr>
          <p:cNvSpPr txBox="1"/>
          <p:nvPr/>
        </p:nvSpPr>
        <p:spPr>
          <a:xfrm>
            <a:off x="6923253" y="6237281"/>
            <a:ext cx="4301177"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0" cap="none" spc="0" normalizeH="0" baseline="0" noProof="0" dirty="0">
                <a:ln>
                  <a:noFill/>
                </a:ln>
                <a:solidFill>
                  <a:prstClr val="black"/>
                </a:solidFill>
                <a:effectLst/>
                <a:uLnTx/>
                <a:uFillTx/>
                <a:latin typeface="Calibri" panose="020F0502020204030204"/>
                <a:ea typeface="+mn-ea"/>
                <a:cs typeface="+mn-cs"/>
              </a:rPr>
              <a:t>New bunching technologies</a:t>
            </a:r>
          </a:p>
        </p:txBody>
      </p:sp>
      <p:pic>
        <p:nvPicPr>
          <p:cNvPr id="15" name="Picture 14">
            <a:extLst>
              <a:ext uri="{FF2B5EF4-FFF2-40B4-BE49-F238E27FC236}">
                <a16:creationId xmlns:a16="http://schemas.microsoft.com/office/drawing/2014/main" id="{2982D436-35E0-9CDC-A20D-86FB4B47C03F}"/>
              </a:ext>
            </a:extLst>
          </p:cNvPr>
          <p:cNvPicPr>
            <a:picLocks noChangeAspect="1"/>
          </p:cNvPicPr>
          <p:nvPr/>
        </p:nvPicPr>
        <p:blipFill>
          <a:blip r:embed="rId5"/>
          <a:stretch>
            <a:fillRect/>
          </a:stretch>
        </p:blipFill>
        <p:spPr>
          <a:xfrm>
            <a:off x="7203543" y="3784600"/>
            <a:ext cx="865707" cy="1079086"/>
          </a:xfrm>
          <a:prstGeom prst="rect">
            <a:avLst/>
          </a:prstGeom>
        </p:spPr>
      </p:pic>
    </p:spTree>
    <p:extLst>
      <p:ext uri="{BB962C8B-B14F-4D97-AF65-F5344CB8AC3E}">
        <p14:creationId xmlns:p14="http://schemas.microsoft.com/office/powerpoint/2010/main" val="12133888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48F59C90-06F6-7A52-A0BF-EBCF3643FACE}"/>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E9D455EC-20D0-A008-8CBE-1E554B245E2D}"/>
              </a:ext>
            </a:extLst>
          </p:cNvPr>
          <p:cNvSpPr txBox="1"/>
          <p:nvPr/>
        </p:nvSpPr>
        <p:spPr>
          <a:xfrm>
            <a:off x="0" y="-21164"/>
            <a:ext cx="12192000" cy="769441"/>
          </a:xfrm>
          <a:prstGeom prst="rect">
            <a:avLst/>
          </a:prstGeom>
          <a:solidFill>
            <a:schemeClr val="accent5">
              <a:lumMod val="5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white"/>
                </a:solidFill>
                <a:effectLst/>
                <a:uLnTx/>
                <a:uFillTx/>
                <a:latin typeface="Calibri" panose="020F0502020204030204"/>
                <a:ea typeface="+mn-ea"/>
                <a:cs typeface="+mn-cs"/>
              </a:rPr>
              <a:t>Gamma Factory concept</a:t>
            </a:r>
            <a:endParaRPr kumimoji="0" lang="en-GB" sz="4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 name="Picture 1">
            <a:extLst>
              <a:ext uri="{FF2B5EF4-FFF2-40B4-BE49-F238E27FC236}">
                <a16:creationId xmlns:a16="http://schemas.microsoft.com/office/drawing/2014/main" id="{759AB921-6BF7-17F8-D0C3-E8BEA2671F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958" y="926036"/>
            <a:ext cx="7962529" cy="1232767"/>
          </a:xfrm>
          <a:prstGeom prst="rect">
            <a:avLst/>
          </a:prstGeom>
        </p:spPr>
      </p:pic>
      <p:pic>
        <p:nvPicPr>
          <p:cNvPr id="3" name="Picture 2" descr="Icon&#10;&#10;Description automatically generated">
            <a:extLst>
              <a:ext uri="{FF2B5EF4-FFF2-40B4-BE49-F238E27FC236}">
                <a16:creationId xmlns:a16="http://schemas.microsoft.com/office/drawing/2014/main" id="{F9412185-46D7-D636-237E-06E6A935FB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31119" y="2446732"/>
            <a:ext cx="4280659" cy="653884"/>
          </a:xfrm>
          <a:prstGeom prst="rect">
            <a:avLst/>
          </a:prstGeom>
        </p:spPr>
      </p:pic>
      <p:sp>
        <p:nvSpPr>
          <p:cNvPr id="7" name="TextBox 6">
            <a:extLst>
              <a:ext uri="{FF2B5EF4-FFF2-40B4-BE49-F238E27FC236}">
                <a16:creationId xmlns:a16="http://schemas.microsoft.com/office/drawing/2014/main" id="{0E738B0C-4C52-C86E-76F1-DBDA50DB6E88}"/>
              </a:ext>
            </a:extLst>
          </p:cNvPr>
          <p:cNvSpPr txBox="1"/>
          <p:nvPr/>
        </p:nvSpPr>
        <p:spPr>
          <a:xfrm>
            <a:off x="0" y="2336562"/>
            <a:ext cx="7548861" cy="120032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rPr>
              <a:t>partially stripped heavy-ion beam in LHC (or FCC):</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rPr>
              <a:t>resonant scattering of laser photons off </a:t>
            </a:r>
            <a:r>
              <a:rPr kumimoji="0" lang="en-US" sz="2400" b="0" i="0" u="none" strike="noStrike" kern="0" cap="none" spc="0" normalizeH="0" baseline="0" noProof="0" dirty="0" err="1">
                <a:ln>
                  <a:noFill/>
                </a:ln>
                <a:solidFill>
                  <a:prstClr val="black"/>
                </a:solidFill>
                <a:effectLst/>
                <a:uLnTx/>
                <a:uFillTx/>
                <a:latin typeface="Calibri" panose="020F0502020204030204"/>
                <a:ea typeface="+mn-ea"/>
                <a:cs typeface="+mn-cs"/>
              </a:rPr>
              <a:t>ultrarelativistic</a:t>
            </a:r>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rPr>
              <a:t>atomic beam; high-stability laser-light-frequency converter</a:t>
            </a:r>
            <a:endParaRPr kumimoji="0" lang="en-GB" sz="24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4F309AA1-5947-8A87-A04C-6FE45AA2CD45}"/>
              </a:ext>
            </a:extLst>
          </p:cNvPr>
          <p:cNvSpPr txBox="1"/>
          <p:nvPr/>
        </p:nvSpPr>
        <p:spPr>
          <a:xfrm>
            <a:off x="7548861" y="3824820"/>
            <a:ext cx="4370838" cy="3108543"/>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0" i="0" u="sng" strike="noStrike" kern="0" cap="none" spc="0" normalizeH="0" baseline="0" noProof="0" dirty="0">
                <a:ln>
                  <a:noFill/>
                </a:ln>
                <a:solidFill>
                  <a:prstClr val="black"/>
                </a:solidFill>
                <a:effectLst/>
                <a:uLnTx/>
                <a:uFillTx/>
                <a:latin typeface="Calibri" panose="020F0502020204030204"/>
                <a:ea typeface="+mn-ea"/>
                <a:cs typeface="+mn-cs"/>
              </a:rPr>
              <a:t>proposed applications: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a:ln>
                  <a:noFill/>
                </a:ln>
                <a:solidFill>
                  <a:prstClr val="black"/>
                </a:solidFill>
                <a:effectLst/>
                <a:uLnTx/>
                <a:uFillTx/>
                <a:latin typeface="Calibri" panose="020F0502020204030204"/>
                <a:ea typeface="+mn-ea"/>
                <a:cs typeface="+mn-cs"/>
              </a:rPr>
              <a:t>intense source of e</a:t>
            </a:r>
            <a:r>
              <a:rPr kumimoji="0" lang="en-US" sz="2800" b="0" i="0" u="none" strike="noStrike" kern="0" cap="none" spc="0" normalizeH="0" baseline="30000" noProof="0" dirty="0">
                <a:ln>
                  <a:noFill/>
                </a:ln>
                <a:solidFill>
                  <a:prstClr val="black"/>
                </a:solidFill>
                <a:effectLst/>
                <a:uLnTx/>
                <a:uFillTx/>
                <a:latin typeface="Calibri" panose="020F0502020204030204"/>
                <a:ea typeface="+mn-ea"/>
                <a:cs typeface="+mn-cs"/>
              </a:rPr>
              <a:t>+</a:t>
            </a:r>
            <a:r>
              <a:rPr kumimoji="0" lang="en-US" sz="2800" b="0" i="0" u="none" strike="noStrike" kern="0" cap="none" spc="0" normalizeH="0" baseline="0" noProof="0" dirty="0">
                <a:ln>
                  <a:noFill/>
                </a:ln>
                <a:solidFill>
                  <a:prstClr val="black"/>
                </a:solidFill>
                <a:effectLst/>
                <a:uLnTx/>
                <a:uFillTx/>
                <a:latin typeface="Calibri" panose="020F0502020204030204"/>
                <a:ea typeface="+mn-ea"/>
                <a:cs typeface="+mn-cs"/>
              </a:rPr>
              <a:t> (10</a:t>
            </a:r>
            <a:r>
              <a:rPr kumimoji="0" lang="en-US" sz="2800" b="0" i="0" u="none" strike="noStrike" kern="0" cap="none" spc="0" normalizeH="0" baseline="30000" noProof="0" dirty="0">
                <a:ln>
                  <a:noFill/>
                </a:ln>
                <a:solidFill>
                  <a:prstClr val="black"/>
                </a:solidFill>
                <a:effectLst/>
                <a:uLnTx/>
                <a:uFillTx/>
                <a:latin typeface="Calibri" panose="020F0502020204030204"/>
                <a:ea typeface="+mn-ea"/>
                <a:cs typeface="+mn-cs"/>
              </a:rPr>
              <a:t>16</a:t>
            </a:r>
            <a:r>
              <a:rPr kumimoji="0" lang="en-US" sz="2800" b="0" i="0" u="none" strike="noStrike" kern="0" cap="none" spc="0" normalizeH="0" baseline="0" noProof="0" dirty="0">
                <a:ln>
                  <a:noFill/>
                </a:ln>
                <a:solidFill>
                  <a:prstClr val="black"/>
                </a:solidFill>
                <a:effectLst/>
                <a:uLnTx/>
                <a:uFillTx/>
                <a:latin typeface="Calibri" panose="020F0502020204030204"/>
                <a:ea typeface="+mn-ea"/>
                <a:cs typeface="+mn-cs"/>
              </a:rPr>
              <a:t>-10</a:t>
            </a:r>
            <a:r>
              <a:rPr kumimoji="0" lang="en-US" sz="2800" b="0" i="0" u="none" strike="noStrike" kern="0" cap="none" spc="0" normalizeH="0" baseline="30000" noProof="0" dirty="0">
                <a:ln>
                  <a:noFill/>
                </a:ln>
                <a:solidFill>
                  <a:prstClr val="black"/>
                </a:solidFill>
                <a:effectLst/>
                <a:uLnTx/>
                <a:uFillTx/>
                <a:latin typeface="Calibri" panose="020F0502020204030204"/>
                <a:ea typeface="+mn-ea"/>
                <a:cs typeface="+mn-cs"/>
              </a:rPr>
              <a:t>17</a:t>
            </a:r>
            <a:r>
              <a:rPr kumimoji="0" lang="en-US" sz="2800" b="0" i="0" u="none" strike="noStrike" kern="0" cap="none" spc="0" normalizeH="0" baseline="0" noProof="0" dirty="0">
                <a:ln>
                  <a:noFill/>
                </a:ln>
                <a:solidFill>
                  <a:prstClr val="black"/>
                </a:solidFill>
                <a:effectLst/>
                <a:uLnTx/>
                <a:uFillTx/>
                <a:latin typeface="Calibri" panose="020F0502020204030204"/>
                <a:ea typeface="+mn-ea"/>
                <a:cs typeface="+mn-cs"/>
              </a:rPr>
              <a:t>/s) , </a:t>
            </a:r>
            <a:r>
              <a:rPr kumimoji="0" lang="en-US" sz="2800" b="0" i="0" u="none" strike="noStrike" kern="0" cap="none" spc="0" normalizeH="0" baseline="0" noProof="0" dirty="0">
                <a:ln>
                  <a:noFill/>
                </a:ln>
                <a:solidFill>
                  <a:prstClr val="black"/>
                </a:solidFill>
                <a:effectLst/>
                <a:uLnTx/>
                <a:uFillTx/>
                <a:latin typeface="Symbol" panose="05050102010706020507" pitchFamily="18" charset="2"/>
                <a:ea typeface="+mn-ea"/>
                <a:cs typeface="+mn-cs"/>
              </a:rPr>
              <a:t>p</a:t>
            </a:r>
            <a:r>
              <a:rPr kumimoji="0" lang="en-US" sz="2800" b="0" i="0" u="none" strike="noStrike" kern="0" cap="none" spc="0" normalizeH="0" baseline="0" noProof="0" dirty="0">
                <a:ln>
                  <a:noFill/>
                </a:ln>
                <a:solidFill>
                  <a:prstClr val="black"/>
                </a:solidFill>
                <a:effectLst/>
                <a:uLnTx/>
                <a:uFillTx/>
                <a:latin typeface="Calibri" panose="020F0502020204030204"/>
                <a:ea typeface="+mn-ea"/>
                <a:cs typeface="+mn-cs"/>
              </a:rPr>
              <a:t>, </a:t>
            </a:r>
            <a:r>
              <a:rPr kumimoji="0" lang="en-US" sz="2800" b="0" i="0" u="none" strike="noStrike" kern="0" cap="none" spc="0" normalizeH="0" baseline="0" noProof="0" dirty="0">
                <a:ln>
                  <a:noFill/>
                </a:ln>
                <a:solidFill>
                  <a:prstClr val="black"/>
                </a:solidFill>
                <a:effectLst/>
                <a:uLnTx/>
                <a:uFillTx/>
                <a:latin typeface="Symbol" panose="05050102010706020507" pitchFamily="18" charset="2"/>
                <a:ea typeface="+mn-ea"/>
                <a:cs typeface="+mn-cs"/>
              </a:rPr>
              <a:t>m </a:t>
            </a:r>
            <a:r>
              <a:rPr kumimoji="0" lang="en-US" sz="2800" b="0" i="0" u="none" strike="noStrike" kern="0" cap="none" spc="0" normalizeH="0" baseline="0" noProof="0" dirty="0" err="1">
                <a:ln>
                  <a:noFill/>
                </a:ln>
                <a:solidFill>
                  <a:prstClr val="black"/>
                </a:solidFill>
                <a:effectLst/>
                <a:uLnTx/>
                <a:uFillTx/>
                <a:latin typeface="Calibri" panose="020F0502020204030204"/>
                <a:ea typeface="+mn-ea"/>
                <a:cs typeface="+mn-cs"/>
              </a:rPr>
              <a:t>etc</a:t>
            </a:r>
            <a:endParaRPr kumimoji="0" lang="en-US" sz="2800" b="0" i="0" u="none" strike="noStrike" kern="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0" cap="none" spc="0" normalizeH="0" baseline="0" noProof="0" dirty="0">
                <a:ln>
                  <a:noFill/>
                </a:ln>
                <a:solidFill>
                  <a:prstClr val="black"/>
                </a:solidFill>
                <a:effectLst/>
                <a:uLnTx/>
                <a:uFillTx/>
                <a:latin typeface="Calibri" panose="020F0502020204030204"/>
                <a:ea typeface="+mn-ea"/>
                <a:cs typeface="+mn-cs"/>
              </a:rPr>
              <a:t>doppler laser cooling of high-energy beams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0" cap="none" spc="0" normalizeH="0" baseline="0" noProof="0" dirty="0">
                <a:ln>
                  <a:noFill/>
                </a:ln>
                <a:solidFill>
                  <a:prstClr val="black"/>
                </a:solidFill>
                <a:effectLst/>
                <a:uLnTx/>
                <a:uFillTx/>
                <a:latin typeface="Calibri" panose="020F0502020204030204"/>
                <a:ea typeface="+mn-ea"/>
                <a:cs typeface="+mn-cs"/>
              </a:rPr>
              <a:t>HL-LHC w. laser-cooled </a:t>
            </a:r>
            <a:r>
              <a:rPr kumimoji="0" lang="en-GB" sz="2800" b="0" i="0" u="none" strike="noStrike" kern="0" cap="none" spc="0" normalizeH="0" baseline="0" noProof="0" dirty="0" err="1">
                <a:ln>
                  <a:noFill/>
                </a:ln>
                <a:solidFill>
                  <a:prstClr val="black"/>
                </a:solidFill>
                <a:effectLst/>
                <a:uLnTx/>
                <a:uFillTx/>
                <a:latin typeface="Calibri" panose="020F0502020204030204"/>
                <a:ea typeface="+mn-ea"/>
                <a:cs typeface="+mn-cs"/>
              </a:rPr>
              <a:t>isocalar</a:t>
            </a:r>
            <a:r>
              <a:rPr kumimoji="0" lang="en-GB" sz="2800" b="0" i="0" u="none" strike="noStrike" kern="0" cap="none" spc="0" normalizeH="0" baseline="0" noProof="0" dirty="0">
                <a:ln>
                  <a:noFill/>
                </a:ln>
                <a:solidFill>
                  <a:prstClr val="black"/>
                </a:solidFill>
                <a:effectLst/>
                <a:uLnTx/>
                <a:uFillTx/>
                <a:latin typeface="Calibri" panose="020F0502020204030204"/>
                <a:ea typeface="+mn-ea"/>
                <a:cs typeface="+mn-cs"/>
              </a:rPr>
              <a:t> ion beams</a:t>
            </a:r>
          </a:p>
        </p:txBody>
      </p:sp>
      <p:pic>
        <p:nvPicPr>
          <p:cNvPr id="9" name="Picture 8">
            <a:extLst>
              <a:ext uri="{FF2B5EF4-FFF2-40B4-BE49-F238E27FC236}">
                <a16:creationId xmlns:a16="http://schemas.microsoft.com/office/drawing/2014/main" id="{CE843233-F9CC-7F3D-9E85-232E7DBEDDB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15351" y="3536891"/>
            <a:ext cx="4715768" cy="3225266"/>
          </a:xfrm>
          <a:prstGeom prst="rect">
            <a:avLst/>
          </a:prstGeom>
        </p:spPr>
      </p:pic>
      <p:sp>
        <p:nvSpPr>
          <p:cNvPr id="11" name="TextBox 10">
            <a:extLst>
              <a:ext uri="{FF2B5EF4-FFF2-40B4-BE49-F238E27FC236}">
                <a16:creationId xmlns:a16="http://schemas.microsoft.com/office/drawing/2014/main" id="{5AB59832-2619-47E6-CFF1-6B357B678927}"/>
              </a:ext>
            </a:extLst>
          </p:cNvPr>
          <p:cNvSpPr txBox="1"/>
          <p:nvPr/>
        </p:nvSpPr>
        <p:spPr>
          <a:xfrm>
            <a:off x="471844" y="3786348"/>
            <a:ext cx="1979399" cy="2677656"/>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Gamma Factory proof-of-principle experiment in the LHC</a:t>
            </a:r>
          </a:p>
        </p:txBody>
      </p:sp>
      <p:sp>
        <p:nvSpPr>
          <p:cNvPr id="12" name="TextBox 11">
            <a:extLst>
              <a:ext uri="{FF2B5EF4-FFF2-40B4-BE49-F238E27FC236}">
                <a16:creationId xmlns:a16="http://schemas.microsoft.com/office/drawing/2014/main" id="{D951D8FA-D5CA-D8FB-3A3A-CD3FB5190604}"/>
              </a:ext>
            </a:extLst>
          </p:cNvPr>
          <p:cNvSpPr txBox="1"/>
          <p:nvPr/>
        </p:nvSpPr>
        <p:spPr>
          <a:xfrm>
            <a:off x="9944959" y="925713"/>
            <a:ext cx="1418978" cy="369332"/>
          </a:xfrm>
          <a:prstGeom prst="rect">
            <a:avLst/>
          </a:prstGeom>
          <a:solidFill>
            <a:srgbClr val="FFCCCC"/>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Witek Krasny</a:t>
            </a:r>
            <a:endParaRPr kumimoji="0" lang="en-GB" sz="1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13" name="Rectangle 12">
                <a:extLst>
                  <a:ext uri="{FF2B5EF4-FFF2-40B4-BE49-F238E27FC236}">
                    <a16:creationId xmlns:a16="http://schemas.microsoft.com/office/drawing/2014/main" id="{6AF14CE4-13E1-50A3-9E84-DA7B7E1571D0}"/>
                  </a:ext>
                </a:extLst>
              </p:cNvPr>
              <p:cNvSpPr/>
              <p:nvPr/>
            </p:nvSpPr>
            <p:spPr>
              <a:xfrm>
                <a:off x="2943567" y="5500273"/>
                <a:ext cx="3290390" cy="1261884"/>
              </a:xfrm>
              <a:prstGeom prst="rect">
                <a:avLst/>
              </a:prstGeom>
              <a:solidFill>
                <a:srgbClr val="FFFF00">
                  <a:alpha val="80000"/>
                </a:srgbClr>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0" cap="none" spc="0" normalizeH="0" baseline="0" noProof="0" dirty="0">
                    <a:ln>
                      <a:noFill/>
                    </a:ln>
                    <a:solidFill>
                      <a:srgbClr val="FF0000"/>
                    </a:solidFill>
                    <a:effectLst/>
                    <a:uLnTx/>
                    <a:uFillTx/>
                    <a:latin typeface="Calibri" panose="020F0502020204030204"/>
                    <a:ea typeface="+mn-ea"/>
                    <a:cs typeface="+mn-cs"/>
                  </a:rPr>
                  <a:t>Pb</a:t>
                </a:r>
                <a:r>
                  <a:rPr kumimoji="0" lang="en-GB" sz="2800" b="1" i="0" u="none" strike="noStrike" kern="0" cap="none" spc="0" normalizeH="0" baseline="30000" noProof="0" dirty="0">
                    <a:ln>
                      <a:noFill/>
                    </a:ln>
                    <a:solidFill>
                      <a:srgbClr val="FF0000"/>
                    </a:solidFill>
                    <a:effectLst/>
                    <a:uLnTx/>
                    <a:uFillTx/>
                    <a:latin typeface="Calibri" panose="020F0502020204030204"/>
                    <a:ea typeface="+mn-ea"/>
                    <a:cs typeface="+mn-cs"/>
                  </a:rPr>
                  <a:t>+81</a:t>
                </a:r>
                <a:r>
                  <a:rPr kumimoji="0" lang="en-GB" sz="2800" b="1" i="0" u="none" strike="noStrike" kern="0" cap="none" spc="0" normalizeH="0" baseline="0" noProof="0" dirty="0">
                    <a:ln>
                      <a:noFill/>
                    </a:ln>
                    <a:solidFill>
                      <a:srgbClr val="FF0000"/>
                    </a:solidFill>
                    <a:effectLst/>
                    <a:uLnTx/>
                    <a:uFillTx/>
                    <a:latin typeface="Calibri" panose="020F0502020204030204"/>
                    <a:ea typeface="+mn-ea"/>
                    <a:cs typeface="+mn-cs"/>
                  </a:rPr>
                  <a:t> beam lifetime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0" cap="none" spc="0" normalizeH="0" baseline="0" noProof="0" dirty="0">
                    <a:ln>
                      <a:noFill/>
                    </a:ln>
                    <a:solidFill>
                      <a:srgbClr val="FF0000"/>
                    </a:solidFill>
                    <a:effectLst/>
                    <a:uLnTx/>
                    <a:uFillTx/>
                    <a:latin typeface="Calibri" panose="020F0502020204030204"/>
                    <a:ea typeface="+mn-ea"/>
                    <a:cs typeface="+mn-cs"/>
                  </a:rPr>
                  <a:t> </a:t>
                </a:r>
                <a14:m>
                  <m:oMath xmlns:m="http://schemas.openxmlformats.org/officeDocument/2006/math">
                    <m:r>
                      <a:rPr kumimoji="0" lang="en-GB" sz="2800" b="1" i="1" u="none" strike="noStrike" kern="0" cap="none" spc="0" normalizeH="0" baseline="0" noProof="0" dirty="0" smtClean="0">
                        <a:ln>
                          <a:noFill/>
                        </a:ln>
                        <a:solidFill>
                          <a:srgbClr val="FF0000"/>
                        </a:solidFill>
                        <a:effectLst/>
                        <a:uLnTx/>
                        <a:uFillTx/>
                        <a:latin typeface="Cambria Math" panose="02040503050406030204" pitchFamily="18" charset="0"/>
                        <a:ea typeface="+mn-ea"/>
                        <a:cs typeface="+mn-cs"/>
                      </a:rPr>
                      <m:t>~</m:t>
                    </m:r>
                  </m:oMath>
                </a14:m>
                <a:r>
                  <a:rPr kumimoji="0" lang="en-GB" sz="2800" b="1" i="0" u="none" strike="noStrike" kern="0" cap="none" spc="0" normalizeH="0" baseline="0" noProof="0" dirty="0">
                    <a:ln>
                      <a:noFill/>
                    </a:ln>
                    <a:solidFill>
                      <a:srgbClr val="FF0000"/>
                    </a:solidFill>
                    <a:effectLst/>
                    <a:uLnTx/>
                    <a:uFillTx/>
                    <a:latin typeface="Calibri" panose="020F0502020204030204"/>
                    <a:ea typeface="+mn-ea"/>
                    <a:cs typeface="+mn-cs"/>
                  </a:rPr>
                  <a:t>38 hours </a:t>
                </a:r>
                <a:r>
                  <a:rPr kumimoji="0" lang="en-US" sz="2000" b="1" i="0" u="none" strike="noStrike" kern="0" cap="none" spc="0" normalizeH="0" baseline="0" noProof="0" dirty="0">
                    <a:ln>
                      <a:noFill/>
                    </a:ln>
                    <a:solidFill>
                      <a:srgbClr val="FF0000"/>
                    </a:solidFill>
                    <a:effectLst/>
                    <a:uLnTx/>
                    <a:uFillTx/>
                    <a:latin typeface="Calibri" panose="020F0502020204030204"/>
                    <a:ea typeface="+mn-ea"/>
                    <a:cs typeface="+mn-cs"/>
                  </a:rPr>
                  <a:t>(and first electrons in the LHC…)</a:t>
                </a:r>
                <a:endParaRPr kumimoji="0" lang="en-GB" sz="2000" b="1" i="0" u="none" strike="noStrike" kern="0" cap="none" spc="0" normalizeH="0" baseline="0" noProof="0" dirty="0">
                  <a:ln>
                    <a:noFill/>
                  </a:ln>
                  <a:solidFill>
                    <a:srgbClr val="FF0000"/>
                  </a:solidFill>
                  <a:effectLst/>
                  <a:uLnTx/>
                  <a:uFillTx/>
                  <a:latin typeface="Calibri" panose="020F0502020204030204"/>
                  <a:ea typeface="+mn-ea"/>
                  <a:cs typeface="+mn-cs"/>
                </a:endParaRPr>
              </a:p>
            </p:txBody>
          </p:sp>
        </mc:Choice>
        <mc:Fallback xmlns="">
          <p:sp>
            <p:nvSpPr>
              <p:cNvPr id="13" name="Rectangle 12">
                <a:extLst>
                  <a:ext uri="{FF2B5EF4-FFF2-40B4-BE49-F238E27FC236}">
                    <a16:creationId xmlns:a16="http://schemas.microsoft.com/office/drawing/2014/main" id="{6AF14CE4-13E1-50A3-9E84-DA7B7E1571D0}"/>
                  </a:ext>
                </a:extLst>
              </p:cNvPr>
              <p:cNvSpPr>
                <a:spLocks noRot="1" noChangeAspect="1" noMove="1" noResize="1" noEditPoints="1" noAdjustHandles="1" noChangeArrowheads="1" noChangeShapeType="1" noTextEdit="1"/>
              </p:cNvSpPr>
              <p:nvPr/>
            </p:nvSpPr>
            <p:spPr>
              <a:xfrm>
                <a:off x="2943567" y="5500273"/>
                <a:ext cx="3290390" cy="1261884"/>
              </a:xfrm>
              <a:prstGeom prst="rect">
                <a:avLst/>
              </a:prstGeom>
              <a:blipFill>
                <a:blip r:embed="rId5"/>
                <a:stretch>
                  <a:fillRect l="-3889" t="-4348" b="-7729"/>
                </a:stretch>
              </a:blipFill>
            </p:spPr>
            <p:txBody>
              <a:bodyPr/>
              <a:lstStyle/>
              <a:p>
                <a:r>
                  <a:rPr lang="en-GB">
                    <a:noFill/>
                  </a:rPr>
                  <a:t> </a:t>
                </a:r>
              </a:p>
            </p:txBody>
          </p:sp>
        </mc:Fallback>
      </mc:AlternateContent>
      <p:sp>
        <p:nvSpPr>
          <p:cNvPr id="15" name="TextBox 14">
            <a:extLst>
              <a:ext uri="{FF2B5EF4-FFF2-40B4-BE49-F238E27FC236}">
                <a16:creationId xmlns:a16="http://schemas.microsoft.com/office/drawing/2014/main" id="{4C4AF332-37FD-9512-5482-3B703DAFABF3}"/>
              </a:ext>
            </a:extLst>
          </p:cNvPr>
          <p:cNvSpPr txBox="1"/>
          <p:nvPr/>
        </p:nvSpPr>
        <p:spPr>
          <a:xfrm>
            <a:off x="9817543" y="1357753"/>
            <a:ext cx="1898207" cy="369332"/>
          </a:xfrm>
          <a:prstGeom prst="rect">
            <a:avLst/>
          </a:prstGeom>
          <a:solidFill>
            <a:schemeClr val="accent4">
              <a:lumMod val="20000"/>
              <a:lumOff val="80000"/>
            </a:schemeClr>
          </a:solid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arXiv:1511.07794</a:t>
            </a:r>
          </a:p>
        </p:txBody>
      </p:sp>
    </p:spTree>
    <p:extLst>
      <p:ext uri="{BB962C8B-B14F-4D97-AF65-F5344CB8AC3E}">
        <p14:creationId xmlns:p14="http://schemas.microsoft.com/office/powerpoint/2010/main" val="411055102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48F59C90-06F6-7A52-A0BF-EBCF3643FACE}"/>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025" name="Picture 2" descr="Graphical user interface&#10;&#10;Description automatically generated with medium confidence">
            <a:extLst>
              <a:ext uri="{FF2B5EF4-FFF2-40B4-BE49-F238E27FC236}">
                <a16:creationId xmlns:a16="http://schemas.microsoft.com/office/drawing/2014/main" id="{7330FA63-C04D-0E48-C034-ABC52CEEAD2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315" t="18610" r="4135"/>
          <a:stretch/>
        </p:blipFill>
        <p:spPr bwMode="auto">
          <a:xfrm>
            <a:off x="-25350" y="769441"/>
            <a:ext cx="12181282" cy="580762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a:extLst>
              <a:ext uri="{FF2B5EF4-FFF2-40B4-BE49-F238E27FC236}">
                <a16:creationId xmlns:a16="http://schemas.microsoft.com/office/drawing/2014/main" id="{869768F2-26F0-391C-44B9-0F669BB64D17}"/>
              </a:ext>
            </a:extLst>
          </p:cNvPr>
          <p:cNvSpPr>
            <a:spLocks noChangeArrowheads="1"/>
          </p:cNvSpPr>
          <p:nvPr/>
        </p:nvSpPr>
        <p:spPr bwMode="auto">
          <a:xfrm>
            <a:off x="319995" y="6377015"/>
            <a:ext cx="11552010" cy="40011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2000" b="0" i="0" u="none"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Calibri" panose="020F0502020204030204" pitchFamily="34" charset="0"/>
              </a:rPr>
              <a:t>Schematic transformation of the LHC into a Gamma-Factory-based driver of secondary beams [Witek Krasny].</a:t>
            </a:r>
            <a:endParaRPr kumimoji="0" lang="en-US" altLang="en-US" sz="3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6" name="TextBox 5">
            <a:extLst>
              <a:ext uri="{FF2B5EF4-FFF2-40B4-BE49-F238E27FC236}">
                <a16:creationId xmlns:a16="http://schemas.microsoft.com/office/drawing/2014/main" id="{E9D455EC-20D0-A008-8CBE-1E554B245E2D}"/>
              </a:ext>
            </a:extLst>
          </p:cNvPr>
          <p:cNvSpPr txBox="1"/>
          <p:nvPr/>
        </p:nvSpPr>
        <p:spPr>
          <a:xfrm>
            <a:off x="-99152" y="-21164"/>
            <a:ext cx="12291152" cy="769441"/>
          </a:xfrm>
          <a:prstGeom prst="rect">
            <a:avLst/>
          </a:prstGeom>
          <a:solidFill>
            <a:schemeClr val="accent5">
              <a:lumMod val="5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white"/>
                </a:solidFill>
                <a:effectLst/>
                <a:uLnTx/>
                <a:uFillTx/>
                <a:latin typeface="Calibri" panose="020F0502020204030204"/>
                <a:ea typeface="+mn-ea"/>
                <a:cs typeface="+mn-cs"/>
              </a:rPr>
              <a:t>The LHC as a driver of secondary beams</a:t>
            </a:r>
            <a:endParaRPr kumimoji="0" lang="en-GB" sz="4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0828777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F846E16-8DED-A27F-36B0-7FE3F3F9E94B}"/>
              </a:ext>
            </a:extLst>
          </p:cNvPr>
          <p:cNvSpPr txBox="1"/>
          <p:nvPr/>
        </p:nvSpPr>
        <p:spPr>
          <a:xfrm>
            <a:off x="-99152" y="-21164"/>
            <a:ext cx="12291152" cy="769441"/>
          </a:xfrm>
          <a:prstGeom prst="rect">
            <a:avLst/>
          </a:prstGeom>
          <a:solidFill>
            <a:schemeClr val="accent5">
              <a:lumMod val="5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white"/>
                </a:solidFill>
                <a:effectLst/>
                <a:uLnTx/>
                <a:uFillTx/>
                <a:latin typeface="Calibri" panose="020F0502020204030204"/>
                <a:ea typeface="+mn-ea"/>
                <a:cs typeface="+mn-cs"/>
              </a:rPr>
              <a:t>Gamma Factory driving subcritical nuclear reactor?</a:t>
            </a:r>
            <a:endParaRPr kumimoji="0" lang="en-GB" sz="4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3" name="Picture 2" descr="Screen Shot 2022-03-14 at 15.38.35.png">
            <a:extLst>
              <a:ext uri="{FF2B5EF4-FFF2-40B4-BE49-F238E27FC236}">
                <a16:creationId xmlns:a16="http://schemas.microsoft.com/office/drawing/2014/main" id="{FC781D10-FB79-DFE2-E166-E517FE0068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3" y="2005565"/>
            <a:ext cx="4271102" cy="2751883"/>
          </a:xfrm>
          <a:prstGeom prst="rect">
            <a:avLst/>
          </a:prstGeom>
        </p:spPr>
      </p:pic>
      <p:pic>
        <p:nvPicPr>
          <p:cNvPr id="4" name="Picture 3" descr="Graphical user interface, text, application&#10;&#10;Description automatically generated">
            <a:extLst>
              <a:ext uri="{FF2B5EF4-FFF2-40B4-BE49-F238E27FC236}">
                <a16:creationId xmlns:a16="http://schemas.microsoft.com/office/drawing/2014/main" id="{68E935BC-F362-70A4-88FE-02874A3774BE}"/>
              </a:ext>
            </a:extLst>
          </p:cNvPr>
          <p:cNvPicPr>
            <a:picLocks noChangeAspect="1"/>
          </p:cNvPicPr>
          <p:nvPr/>
        </p:nvPicPr>
        <p:blipFill>
          <a:blip r:embed="rId3"/>
          <a:stretch>
            <a:fillRect/>
          </a:stretch>
        </p:blipFill>
        <p:spPr>
          <a:xfrm>
            <a:off x="0" y="872250"/>
            <a:ext cx="3594576" cy="1018117"/>
          </a:xfrm>
          <a:prstGeom prst="rect">
            <a:avLst/>
          </a:prstGeom>
        </p:spPr>
      </p:pic>
      <p:sp>
        <p:nvSpPr>
          <p:cNvPr id="5" name="TextBox 4">
            <a:extLst>
              <a:ext uri="{FF2B5EF4-FFF2-40B4-BE49-F238E27FC236}">
                <a16:creationId xmlns:a16="http://schemas.microsoft.com/office/drawing/2014/main" id="{CD97A899-5E23-C354-3D49-A5DB4086B11A}"/>
              </a:ext>
            </a:extLst>
          </p:cNvPr>
          <p:cNvSpPr txBox="1"/>
          <p:nvPr/>
        </p:nvSpPr>
        <p:spPr>
          <a:xfrm>
            <a:off x="101218" y="4757448"/>
            <a:ext cx="4160113" cy="338554"/>
          </a:xfrm>
          <a:prstGeom prst="rect">
            <a:avLst/>
          </a:prstGeom>
          <a:noFill/>
        </p:spPr>
        <p:txBody>
          <a:bodyPr wrap="none" rtlCol="0">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GB" sz="800" b="1"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mn-cs"/>
              </a:rPr>
              <a:t>LLFP loaded material:  </a:t>
            </a:r>
            <a:r>
              <a:rPr kumimoji="0" lang="en-GB" sz="8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mn-cs"/>
              </a:rPr>
              <a:t>Uranium dioxide pellets-fast breeder reactor core at 50 GWd/t </a:t>
            </a: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GB" sz="800" b="1"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mn-cs"/>
              </a:rPr>
              <a:t>Fuel: </a:t>
            </a:r>
            <a:r>
              <a:rPr kumimoji="0" lang="en-GB" sz="800" b="0" i="0" u="none" strike="noStrike" kern="1200" cap="none" spc="0" normalizeH="0" baseline="30000" noProof="0" dirty="0">
                <a:ln>
                  <a:noFill/>
                </a:ln>
                <a:solidFill>
                  <a:srgbClr val="000000"/>
                </a:solidFill>
                <a:effectLst/>
                <a:uLnTx/>
                <a:uFillTx/>
                <a:latin typeface="Arial" panose="020B0604020202020204" pitchFamily="34" charset="0"/>
                <a:ea typeface="ＭＳ Ｐゴシック" panose="020B0600070205080204" pitchFamily="34" charset="-128"/>
                <a:cs typeface="+mn-cs"/>
              </a:rPr>
              <a:t>235</a:t>
            </a:r>
            <a:r>
              <a:rPr kumimoji="0" lang="en-GB" sz="8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mn-cs"/>
              </a:rPr>
              <a:t>U   </a:t>
            </a:r>
          </a:p>
        </p:txBody>
      </p:sp>
      <p:pic>
        <p:nvPicPr>
          <p:cNvPr id="6" name="Picture 5" descr="Screen Shot 2022-11-05 at 18.14.21.png">
            <a:extLst>
              <a:ext uri="{FF2B5EF4-FFF2-40B4-BE49-F238E27FC236}">
                <a16:creationId xmlns:a16="http://schemas.microsoft.com/office/drawing/2014/main" id="{370191B0-8431-54AB-BA9A-FDBEA2249BC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5096002"/>
            <a:ext cx="2450266" cy="1741098"/>
          </a:xfrm>
          <a:prstGeom prst="rect">
            <a:avLst/>
          </a:prstGeom>
        </p:spPr>
      </p:pic>
      <p:pic>
        <p:nvPicPr>
          <p:cNvPr id="9" name="Picture 8" descr="Screen Shot 2022-11-05 at 18.23.14.png">
            <a:extLst>
              <a:ext uri="{FF2B5EF4-FFF2-40B4-BE49-F238E27FC236}">
                <a16:creationId xmlns:a16="http://schemas.microsoft.com/office/drawing/2014/main" id="{245450F5-3E4C-BB46-82F0-D4524A714F2B}"/>
              </a:ext>
            </a:extLst>
          </p:cNvPr>
          <p:cNvPicPr>
            <a:picLocks noChangeAspect="1"/>
          </p:cNvPicPr>
          <p:nvPr/>
        </p:nvPicPr>
        <p:blipFill rotWithShape="1">
          <a:blip r:embed="rId5">
            <a:extLst>
              <a:ext uri="{28A0092B-C50C-407E-A947-70E740481C1C}">
                <a14:useLocalDpi xmlns:a14="http://schemas.microsoft.com/office/drawing/2010/main" val="0"/>
              </a:ext>
            </a:extLst>
          </a:blip>
          <a:srcRect r="89494"/>
          <a:stretch/>
        </p:blipFill>
        <p:spPr>
          <a:xfrm>
            <a:off x="2344693" y="6030018"/>
            <a:ext cx="398439" cy="706611"/>
          </a:xfrm>
          <a:prstGeom prst="rect">
            <a:avLst/>
          </a:prstGeom>
        </p:spPr>
      </p:pic>
      <p:pic>
        <p:nvPicPr>
          <p:cNvPr id="10" name="Picture 9" descr="Screen Shot 2022-11-05 at 18.23.14.png">
            <a:extLst>
              <a:ext uri="{FF2B5EF4-FFF2-40B4-BE49-F238E27FC236}">
                <a16:creationId xmlns:a16="http://schemas.microsoft.com/office/drawing/2014/main" id="{4B139C7F-AF45-4CC0-744D-CD1ADA8DF817}"/>
              </a:ext>
            </a:extLst>
          </p:cNvPr>
          <p:cNvPicPr>
            <a:picLocks noChangeAspect="1"/>
          </p:cNvPicPr>
          <p:nvPr/>
        </p:nvPicPr>
        <p:blipFill rotWithShape="1">
          <a:blip r:embed="rId5">
            <a:extLst>
              <a:ext uri="{28A0092B-C50C-407E-A947-70E740481C1C}">
                <a14:useLocalDpi xmlns:a14="http://schemas.microsoft.com/office/drawing/2010/main" val="0"/>
              </a:ext>
            </a:extLst>
          </a:blip>
          <a:srcRect l="46760"/>
          <a:stretch/>
        </p:blipFill>
        <p:spPr>
          <a:xfrm>
            <a:off x="2743132" y="6029145"/>
            <a:ext cx="2019098" cy="706611"/>
          </a:xfrm>
          <a:prstGeom prst="rect">
            <a:avLst/>
          </a:prstGeom>
        </p:spPr>
      </p:pic>
      <p:sp>
        <p:nvSpPr>
          <p:cNvPr id="11" name="Rectangle 10">
            <a:extLst>
              <a:ext uri="{FF2B5EF4-FFF2-40B4-BE49-F238E27FC236}">
                <a16:creationId xmlns:a16="http://schemas.microsoft.com/office/drawing/2014/main" id="{799E3BC7-F0DD-EA3B-EF34-C44F3A3D713C}"/>
              </a:ext>
            </a:extLst>
          </p:cNvPr>
          <p:cNvSpPr/>
          <p:nvPr/>
        </p:nvSpPr>
        <p:spPr bwMode="auto">
          <a:xfrm>
            <a:off x="2751920" y="6438797"/>
            <a:ext cx="1885291" cy="228724"/>
          </a:xfrm>
          <a:prstGeom prst="rect">
            <a:avLst/>
          </a:prstGeom>
          <a:noFill/>
          <a:ln w="28575">
            <a:solidFill>
              <a:srgbClr val="FF0000"/>
            </a:solidFill>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ctr" defTabSz="457200" rtl="0" eaLnBrk="1" fontAlgn="base" latinLnBrk="0" hangingPunct="1">
              <a:lnSpc>
                <a:spcPct val="123000"/>
              </a:lnSpc>
              <a:spcBef>
                <a:spcPct val="0"/>
              </a:spcBef>
              <a:spcAft>
                <a:spcPct val="0"/>
              </a:spcAft>
              <a:buClr>
                <a:srgbClr val="000000"/>
              </a:buClr>
              <a:buSzPct val="100000"/>
              <a:buFont typeface="Arial" charset="0"/>
              <a:buNone/>
              <a:tabLst/>
              <a:defRPr/>
            </a:pPr>
            <a:endParaRPr kumimoji="0" lang="en-GB" sz="2000" b="0" i="0" u="none" strike="noStrike" kern="1200" cap="none" spc="0" normalizeH="0" baseline="0" noProof="0" dirty="0">
              <a:ln>
                <a:noFill/>
              </a:ln>
              <a:solidFill>
                <a:srgbClr val="00CC99"/>
              </a:solidFill>
              <a:effectLst/>
              <a:uLnTx/>
              <a:uFillTx/>
              <a:latin typeface="Arial" charset="0"/>
              <a:ea typeface="ＭＳ Ｐゴシック" charset="0"/>
              <a:cs typeface="+mn-cs"/>
            </a:endParaRPr>
          </a:p>
        </p:txBody>
      </p:sp>
      <p:pic>
        <p:nvPicPr>
          <p:cNvPr id="13" name="Picture 12" descr="Screen Shot 2022-10-29 at 10.36.35.png">
            <a:extLst>
              <a:ext uri="{FF2B5EF4-FFF2-40B4-BE49-F238E27FC236}">
                <a16:creationId xmlns:a16="http://schemas.microsoft.com/office/drawing/2014/main" id="{A2F0515E-1B6D-680D-6F97-20E8F0D23AF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474820" y="668600"/>
            <a:ext cx="3584409" cy="2588740"/>
          </a:xfrm>
          <a:prstGeom prst="rect">
            <a:avLst/>
          </a:prstGeom>
        </p:spPr>
      </p:pic>
      <p:sp>
        <p:nvSpPr>
          <p:cNvPr id="14" name="TextBox 13">
            <a:extLst>
              <a:ext uri="{FF2B5EF4-FFF2-40B4-BE49-F238E27FC236}">
                <a16:creationId xmlns:a16="http://schemas.microsoft.com/office/drawing/2014/main" id="{813E511F-D520-D872-393C-CB3EB7A18827}"/>
              </a:ext>
            </a:extLst>
          </p:cNvPr>
          <p:cNvSpPr txBox="1"/>
          <p:nvPr/>
        </p:nvSpPr>
        <p:spPr>
          <a:xfrm>
            <a:off x="4287966" y="3635050"/>
            <a:ext cx="4380358" cy="923330"/>
          </a:xfrm>
          <a:prstGeom prst="rect">
            <a:avLst/>
          </a:prstGeom>
          <a:solidFill>
            <a:srgbClr val="F4D4AB"/>
          </a:solidFill>
        </p:spPr>
        <p:txBody>
          <a:bodyPr wrap="square" rtlCol="0">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2D2DB9"/>
                </a:solidFill>
                <a:effectLst/>
                <a:uLnTx/>
                <a:uFillTx/>
                <a:latin typeface="Arial" panose="020B0604020202020204" pitchFamily="34" charset="0"/>
                <a:ea typeface="ＭＳ Ｐゴシック" panose="020B0600070205080204" pitchFamily="34" charset="-128"/>
                <a:cs typeface="+mn-cs"/>
              </a:rPr>
              <a:t>Required photon-beam energy:</a:t>
            </a: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FF0000"/>
                </a:solidFill>
                <a:effectLst/>
                <a:uLnTx/>
                <a:uFillTx/>
                <a:latin typeface="Arial" panose="020B0604020202020204" pitchFamily="34" charset="0"/>
                <a:ea typeface="ＭＳ Ｐゴシック" panose="020B0600070205080204" pitchFamily="34" charset="-128"/>
                <a:cs typeface="+mn-cs"/>
              </a:rPr>
              <a:t>5-20 MeV </a:t>
            </a:r>
            <a:r>
              <a:rPr kumimoji="0" lang="en-GB" sz="1400" b="0" i="0" u="none" strike="noStrike" kern="1200" cap="none" spc="0" normalizeH="0" baseline="0" noProof="0" dirty="0">
                <a:ln>
                  <a:noFill/>
                </a:ln>
                <a:solidFill>
                  <a:srgbClr val="2D2DB9"/>
                </a:solidFill>
                <a:effectLst/>
                <a:uLnTx/>
                <a:uFillTx/>
                <a:latin typeface="Arial" panose="020B0604020202020204" pitchFamily="34" charset="0"/>
                <a:ea typeface="ＭＳ Ｐゴシック" panose="020B0600070205080204" pitchFamily="34" charset="-128"/>
                <a:cs typeface="+mn-cs"/>
              </a:rPr>
              <a:t> </a:t>
            </a: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mn-cs"/>
              </a:rPr>
              <a:t>-- He(H)- like Ca or Kr  beams  +</a:t>
            </a: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mn-cs"/>
              </a:rPr>
              <a:t>                            commercial ~ 1 </a:t>
            </a:r>
            <a:r>
              <a:rPr kumimoji="0" lang="en-GB" sz="1400" b="0" i="0" u="none" strike="noStrike" kern="1200" cap="none" spc="0" normalizeH="0" baseline="0" noProof="0" dirty="0">
                <a:ln>
                  <a:noFill/>
                </a:ln>
                <a:solidFill>
                  <a:srgbClr val="000000"/>
                </a:solidFill>
                <a:effectLst/>
                <a:uLnTx/>
                <a:uFillTx/>
                <a:latin typeface="Symbol" charset="2"/>
                <a:ea typeface="ＭＳ Ｐゴシック" panose="020B0600070205080204" pitchFamily="34" charset="-128"/>
                <a:cs typeface="Symbol" charset="2"/>
              </a:rPr>
              <a:t>m</a:t>
            </a: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mn-cs"/>
              </a:rPr>
              <a:t>m lasers  </a:t>
            </a:r>
          </a:p>
        </p:txBody>
      </p:sp>
      <p:sp>
        <p:nvSpPr>
          <p:cNvPr id="15" name="TextBox 14">
            <a:extLst>
              <a:ext uri="{FF2B5EF4-FFF2-40B4-BE49-F238E27FC236}">
                <a16:creationId xmlns:a16="http://schemas.microsoft.com/office/drawing/2014/main" id="{33B4ADAF-7961-D626-6BD3-16FA4CC4AE80}"/>
              </a:ext>
            </a:extLst>
          </p:cNvPr>
          <p:cNvSpPr txBox="1"/>
          <p:nvPr/>
        </p:nvSpPr>
        <p:spPr>
          <a:xfrm>
            <a:off x="8810103" y="3388829"/>
            <a:ext cx="3021731" cy="707886"/>
          </a:xfrm>
          <a:prstGeom prst="rect">
            <a:avLst/>
          </a:prstGeom>
          <a:solidFill>
            <a:srgbClr val="F4D4AB"/>
          </a:solidFill>
        </p:spPr>
        <p:txBody>
          <a:bodyPr wrap="none" rtlCol="0">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2D2DB9"/>
                </a:solidFill>
                <a:effectLst/>
                <a:uLnTx/>
                <a:uFillTx/>
                <a:latin typeface="Arial" panose="020B0604020202020204" pitchFamily="34" charset="0"/>
                <a:ea typeface="ＭＳ Ｐゴシック" panose="020B0600070205080204" pitchFamily="34" charset="-128"/>
                <a:cs typeface="+mn-cs"/>
              </a:rPr>
              <a:t>Required beam intensity:</a:t>
            </a: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2D2DB9"/>
                </a:solidFill>
                <a:effectLst/>
                <a:uLnTx/>
                <a:uFillTx/>
                <a:latin typeface="Arial" panose="020B0604020202020204" pitchFamily="34" charset="0"/>
                <a:ea typeface="ＭＳ Ｐゴシック" panose="020B0600070205080204" pitchFamily="34" charset="-128"/>
                <a:cs typeface="+mn-cs"/>
              </a:rPr>
              <a:t>        </a:t>
            </a:r>
            <a:r>
              <a:rPr kumimoji="0" lang="en-GB" sz="2000" b="0" i="0" u="none" strike="noStrike" kern="1200" cap="none" spc="0" normalizeH="0" baseline="0" noProof="0" dirty="0">
                <a:ln>
                  <a:noFill/>
                </a:ln>
                <a:solidFill>
                  <a:srgbClr val="FF0000"/>
                </a:solidFill>
                <a:effectLst/>
                <a:uLnTx/>
                <a:uFillTx/>
                <a:latin typeface="Arial" panose="020B0604020202020204" pitchFamily="34" charset="0"/>
                <a:ea typeface="ＭＳ Ｐゴシック" panose="020B0600070205080204" pitchFamily="34" charset="-128"/>
                <a:cs typeface="+mn-cs"/>
              </a:rPr>
              <a:t>O(10 MW) power    </a:t>
            </a:r>
          </a:p>
        </p:txBody>
      </p:sp>
      <p:pic>
        <p:nvPicPr>
          <p:cNvPr id="16" name="Picture 15" descr="Screen Shot 2022-10-29 at 11.00.50.png">
            <a:extLst>
              <a:ext uri="{FF2B5EF4-FFF2-40B4-BE49-F238E27FC236}">
                <a16:creationId xmlns:a16="http://schemas.microsoft.com/office/drawing/2014/main" id="{1C537F90-0D6E-DCE8-F33F-BF0EA457E50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050155" y="668600"/>
            <a:ext cx="4520778" cy="3030912"/>
          </a:xfrm>
          <a:prstGeom prst="rect">
            <a:avLst/>
          </a:prstGeom>
        </p:spPr>
      </p:pic>
      <p:sp>
        <p:nvSpPr>
          <p:cNvPr id="17" name="TextBox 16">
            <a:extLst>
              <a:ext uri="{FF2B5EF4-FFF2-40B4-BE49-F238E27FC236}">
                <a16:creationId xmlns:a16="http://schemas.microsoft.com/office/drawing/2014/main" id="{9EAEAFC2-408B-B4E4-FCA8-14FB5E4E7A65}"/>
              </a:ext>
            </a:extLst>
          </p:cNvPr>
          <p:cNvSpPr txBox="1"/>
          <p:nvPr/>
        </p:nvSpPr>
        <p:spPr>
          <a:xfrm>
            <a:off x="9205629" y="1071702"/>
            <a:ext cx="2634990" cy="215444"/>
          </a:xfrm>
          <a:prstGeom prst="rect">
            <a:avLst/>
          </a:prstGeom>
          <a:noFill/>
        </p:spPr>
        <p:txBody>
          <a:bodyPr wrap="square" rtlCol="0">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GB" sz="800" b="0" i="0" u="none" strike="noStrike" kern="1200" cap="none" spc="0" normalizeH="0" baseline="0" noProof="0" dirty="0" err="1">
                <a:ln>
                  <a:noFill/>
                </a:ln>
                <a:solidFill>
                  <a:srgbClr val="FFFFFF"/>
                </a:solidFill>
                <a:effectLst/>
                <a:uLnTx/>
                <a:uFillTx/>
                <a:latin typeface="Arial" panose="020B0604020202020204" pitchFamily="34" charset="0"/>
                <a:ea typeface="ＭＳ Ｐゴシック" panose="020B0600070205080204" pitchFamily="34" charset="-128"/>
                <a:cs typeface="+mn-cs"/>
              </a:rPr>
              <a:t>K</a:t>
            </a:r>
            <a:r>
              <a:rPr kumimoji="0" lang="en-GB" sz="800" b="0" i="0" u="none" strike="noStrike" kern="1200" cap="none" spc="0" normalizeH="0" baseline="-25000" noProof="0" dirty="0" err="1">
                <a:ln>
                  <a:noFill/>
                </a:ln>
                <a:solidFill>
                  <a:srgbClr val="FFFFFF"/>
                </a:solidFill>
                <a:effectLst/>
                <a:uLnTx/>
                <a:uFillTx/>
                <a:latin typeface="Arial" panose="020B0604020202020204" pitchFamily="34" charset="0"/>
                <a:ea typeface="ＭＳ Ｐゴシック" panose="020B0600070205080204" pitchFamily="34" charset="-128"/>
                <a:cs typeface="+mn-cs"/>
              </a:rPr>
              <a:t>eff</a:t>
            </a:r>
            <a:r>
              <a:rPr kumimoji="0" lang="en-GB" sz="800" b="0" i="0" u="none" strike="noStrike" kern="1200" cap="none" spc="0" normalizeH="0" baseline="0" noProof="0" dirty="0">
                <a:ln>
                  <a:noFill/>
                </a:ln>
                <a:solidFill>
                  <a:srgbClr val="FFFFFF"/>
                </a:solidFill>
                <a:effectLst/>
                <a:uLnTx/>
                <a:uFillTx/>
                <a:latin typeface="Arial" panose="020B0604020202020204" pitchFamily="34" charset="0"/>
                <a:ea typeface="ＭＳ Ｐゴシック" panose="020B0600070205080204" pitchFamily="34" charset="-128"/>
                <a:cs typeface="+mn-cs"/>
              </a:rPr>
              <a:t> – subcritical effective neutron multiplication factor</a:t>
            </a:r>
          </a:p>
        </p:txBody>
      </p:sp>
      <p:sp>
        <p:nvSpPr>
          <p:cNvPr id="19" name="TextBox 18">
            <a:extLst>
              <a:ext uri="{FF2B5EF4-FFF2-40B4-BE49-F238E27FC236}">
                <a16:creationId xmlns:a16="http://schemas.microsoft.com/office/drawing/2014/main" id="{BF7CBB49-255C-E024-DCCE-322DF780430E}"/>
              </a:ext>
            </a:extLst>
          </p:cNvPr>
          <p:cNvSpPr txBox="1"/>
          <p:nvPr/>
        </p:nvSpPr>
        <p:spPr>
          <a:xfrm>
            <a:off x="5270870" y="5417421"/>
            <a:ext cx="3035299" cy="400110"/>
          </a:xfrm>
          <a:prstGeom prst="rect">
            <a:avLst/>
          </a:prstGeom>
          <a:solidFill>
            <a:srgbClr val="F4D4AB"/>
          </a:solidFill>
          <a:ln>
            <a:solidFill>
              <a:srgbClr val="000000"/>
            </a:solidFill>
          </a:ln>
        </p:spPr>
        <p:txBody>
          <a:bodyPr wrap="square">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GB" sz="2000" b="0" i="0" u="none" strike="noStrike" kern="0" cap="none" spc="0" normalizeH="0" baseline="0" noProof="0" dirty="0">
                <a:ln>
                  <a:noFill/>
                </a:ln>
                <a:solidFill>
                  <a:srgbClr val="2D2DB9"/>
                </a:solidFill>
                <a:effectLst/>
                <a:uLnTx/>
                <a:uFillTx/>
                <a:latin typeface="Arial" panose="020B0604020202020204" pitchFamily="34" charset="0"/>
                <a:ea typeface="ＭＳ Ｐゴシック" panose="020B0600070205080204" pitchFamily="34" charset="-128"/>
                <a:cs typeface="+mn-cs"/>
              </a:rPr>
              <a:t>Proton beam J-PARC </a:t>
            </a:r>
            <a:r>
              <a:rPr kumimoji="0" lang="en-GB" sz="1200" b="0" i="0" u="none" strike="noStrike" kern="0" cap="none" spc="0" normalizeH="0" baseline="0" noProof="0" dirty="0">
                <a:ln>
                  <a:noFill/>
                </a:ln>
                <a:solidFill>
                  <a:srgbClr val="2D2DB9"/>
                </a:solidFill>
                <a:effectLst/>
                <a:uLnTx/>
                <a:uFillTx/>
                <a:latin typeface="Arial" panose="020B0604020202020204" pitchFamily="34" charset="0"/>
                <a:ea typeface="ＭＳ Ｐゴシック" panose="020B0600070205080204" pitchFamily="34" charset="-128"/>
                <a:cs typeface="+mn-cs"/>
              </a:rPr>
              <a:t> </a:t>
            </a:r>
            <a:endParaRPr kumimoji="0" lang="en-GB" sz="1200" b="0" i="0" u="none" strike="noStrike" kern="0" cap="none" spc="0" normalizeH="0" baseline="0" noProof="0" dirty="0">
              <a:ln>
                <a:noFill/>
              </a:ln>
              <a:solidFill>
                <a:srgbClr val="FFFFFF"/>
              </a:solidFill>
              <a:effectLst/>
              <a:uLnTx/>
              <a:uFillTx/>
              <a:latin typeface="Arial" panose="020B0604020202020204" pitchFamily="34" charset="0"/>
              <a:ea typeface="ＭＳ Ｐゴシック" panose="020B0600070205080204" pitchFamily="34" charset="-128"/>
              <a:cs typeface="+mn-cs"/>
            </a:endParaRPr>
          </a:p>
        </p:txBody>
      </p:sp>
      <p:sp>
        <p:nvSpPr>
          <p:cNvPr id="20" name="TextBox 19">
            <a:extLst>
              <a:ext uri="{FF2B5EF4-FFF2-40B4-BE49-F238E27FC236}">
                <a16:creationId xmlns:a16="http://schemas.microsoft.com/office/drawing/2014/main" id="{7D3C7278-62D3-36BB-887D-EC950769E08D}"/>
              </a:ext>
            </a:extLst>
          </p:cNvPr>
          <p:cNvSpPr txBox="1"/>
          <p:nvPr/>
        </p:nvSpPr>
        <p:spPr>
          <a:xfrm>
            <a:off x="8964269" y="5421382"/>
            <a:ext cx="3016344" cy="400110"/>
          </a:xfrm>
          <a:prstGeom prst="rect">
            <a:avLst/>
          </a:prstGeom>
          <a:solidFill>
            <a:srgbClr val="92D050"/>
          </a:solidFill>
          <a:ln>
            <a:solidFill>
              <a:srgbClr val="000000"/>
            </a:solidFill>
          </a:ln>
        </p:spPr>
        <p:txBody>
          <a:bodyPr wrap="square">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GB" sz="2000" b="0" i="0" u="none" strike="noStrike" kern="0" cap="none" spc="0" normalizeH="0" baseline="0" noProof="0" dirty="0">
                <a:ln>
                  <a:noFill/>
                </a:ln>
                <a:solidFill>
                  <a:srgbClr val="2D2DB9"/>
                </a:solidFill>
                <a:effectLst/>
                <a:uLnTx/>
                <a:uFillTx/>
                <a:latin typeface="Arial" panose="020B0604020202020204" pitchFamily="34" charset="0"/>
                <a:ea typeface="ＭＳ Ｐゴシック" panose="020B0600070205080204" pitchFamily="34" charset="-128"/>
                <a:cs typeface="+mn-cs"/>
              </a:rPr>
              <a:t>Photon beam CERN-GF </a:t>
            </a:r>
            <a:r>
              <a:rPr kumimoji="0" lang="en-GB" sz="1200" b="0" i="0" u="none" strike="noStrike" kern="0" cap="none" spc="0" normalizeH="0" baseline="0" noProof="0" dirty="0">
                <a:ln>
                  <a:noFill/>
                </a:ln>
                <a:solidFill>
                  <a:srgbClr val="2D2DB9"/>
                </a:solidFill>
                <a:effectLst/>
                <a:uLnTx/>
                <a:uFillTx/>
                <a:latin typeface="Arial" panose="020B0604020202020204" pitchFamily="34" charset="0"/>
                <a:ea typeface="ＭＳ Ｐゴシック" panose="020B0600070205080204" pitchFamily="34" charset="-128"/>
                <a:cs typeface="+mn-cs"/>
              </a:rPr>
              <a:t> </a:t>
            </a:r>
            <a:endParaRPr kumimoji="0" lang="en-GB" sz="1200" b="0" i="0" u="none" strike="noStrike" kern="0" cap="none" spc="0" normalizeH="0" baseline="0" noProof="0" dirty="0">
              <a:ln>
                <a:noFill/>
              </a:ln>
              <a:solidFill>
                <a:srgbClr val="FFFFFF"/>
              </a:solidFill>
              <a:effectLst/>
              <a:uLnTx/>
              <a:uFillTx/>
              <a:latin typeface="Arial" panose="020B0604020202020204" pitchFamily="34" charset="0"/>
              <a:ea typeface="ＭＳ Ｐゴシック" panose="020B0600070205080204" pitchFamily="34" charset="-128"/>
              <a:cs typeface="+mn-cs"/>
            </a:endParaRPr>
          </a:p>
        </p:txBody>
      </p:sp>
      <p:sp>
        <p:nvSpPr>
          <p:cNvPr id="21" name="TextBox 20">
            <a:extLst>
              <a:ext uri="{FF2B5EF4-FFF2-40B4-BE49-F238E27FC236}">
                <a16:creationId xmlns:a16="http://schemas.microsoft.com/office/drawing/2014/main" id="{7BB1B43E-878F-5D8A-B234-73C3B161297F}"/>
              </a:ext>
            </a:extLst>
          </p:cNvPr>
          <p:cNvSpPr txBox="1"/>
          <p:nvPr/>
        </p:nvSpPr>
        <p:spPr>
          <a:xfrm>
            <a:off x="5601742" y="5856686"/>
            <a:ext cx="2419866" cy="400110"/>
          </a:xfrm>
          <a:prstGeom prst="rect">
            <a:avLst/>
          </a:prstGeom>
          <a:solidFill>
            <a:srgbClr val="F4D4AB"/>
          </a:solidFill>
        </p:spPr>
        <p:txBody>
          <a:bodyPr wrap="square" rtlCol="0">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2D2DB9"/>
                </a:solidFill>
                <a:effectLst/>
                <a:uLnTx/>
                <a:uFillTx/>
                <a:latin typeface="Arial" panose="020B0604020202020204" pitchFamily="34" charset="0"/>
                <a:ea typeface="ＭＳ Ｐゴシック" panose="020B0600070205080204" pitchFamily="34" charset="-128"/>
                <a:cs typeface="+mn-cs"/>
              </a:rPr>
              <a:t>Efficiency  = 1.3 % </a:t>
            </a:r>
          </a:p>
        </p:txBody>
      </p:sp>
      <p:sp>
        <p:nvSpPr>
          <p:cNvPr id="22" name="TextBox 21">
            <a:extLst>
              <a:ext uri="{FF2B5EF4-FFF2-40B4-BE49-F238E27FC236}">
                <a16:creationId xmlns:a16="http://schemas.microsoft.com/office/drawing/2014/main" id="{F5D5D150-9F3A-19CA-270A-67CD2196FC4D}"/>
              </a:ext>
            </a:extLst>
          </p:cNvPr>
          <p:cNvSpPr txBox="1"/>
          <p:nvPr/>
        </p:nvSpPr>
        <p:spPr>
          <a:xfrm>
            <a:off x="9262508" y="5856686"/>
            <a:ext cx="2419866" cy="400110"/>
          </a:xfrm>
          <a:prstGeom prst="rect">
            <a:avLst/>
          </a:prstGeom>
          <a:solidFill>
            <a:srgbClr val="92D050"/>
          </a:solidFill>
        </p:spPr>
        <p:txBody>
          <a:bodyPr wrap="square" rtlCol="0">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2D2DB9"/>
                </a:solidFill>
                <a:effectLst/>
                <a:uLnTx/>
                <a:uFillTx/>
                <a:latin typeface="Arial" panose="020B0604020202020204" pitchFamily="34" charset="0"/>
                <a:ea typeface="ＭＳ Ｐゴシック" panose="020B0600070205080204" pitchFamily="34" charset="-128"/>
                <a:cs typeface="+mn-cs"/>
              </a:rPr>
              <a:t>Efficiency  ~ 20 % </a:t>
            </a:r>
          </a:p>
        </p:txBody>
      </p:sp>
      <p:sp>
        <p:nvSpPr>
          <p:cNvPr id="24" name="TextBox 23">
            <a:extLst>
              <a:ext uri="{FF2B5EF4-FFF2-40B4-BE49-F238E27FC236}">
                <a16:creationId xmlns:a16="http://schemas.microsoft.com/office/drawing/2014/main" id="{F7B5C835-3F62-5234-7071-4E2C04E73D26}"/>
              </a:ext>
            </a:extLst>
          </p:cNvPr>
          <p:cNvSpPr txBox="1"/>
          <p:nvPr/>
        </p:nvSpPr>
        <p:spPr>
          <a:xfrm>
            <a:off x="2370476" y="5484462"/>
            <a:ext cx="2450266" cy="523220"/>
          </a:xfrm>
          <a:prstGeom prst="rect">
            <a:avLst/>
          </a:prstGeom>
          <a:solidFill>
            <a:schemeClr val="bg1"/>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hlinkClick r:id="rId8"/>
              </a:rPr>
              <a:t>https://indico.cern.ch/event/1137276</a:t>
            </a: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
        <p:nvSpPr>
          <p:cNvPr id="25" name="TextBox 24">
            <a:extLst>
              <a:ext uri="{FF2B5EF4-FFF2-40B4-BE49-F238E27FC236}">
                <a16:creationId xmlns:a16="http://schemas.microsoft.com/office/drawing/2014/main" id="{9B62BC82-1D07-5D09-45EC-9A86052092CA}"/>
              </a:ext>
            </a:extLst>
          </p:cNvPr>
          <p:cNvSpPr txBox="1"/>
          <p:nvPr/>
        </p:nvSpPr>
        <p:spPr>
          <a:xfrm>
            <a:off x="2400894" y="5142039"/>
            <a:ext cx="1403846" cy="369332"/>
          </a:xfrm>
          <a:prstGeom prst="rect">
            <a:avLst/>
          </a:prstGeom>
          <a:solidFill>
            <a:srgbClr val="FFFF00"/>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Witek Krasny</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6" name="TextBox 25">
            <a:extLst>
              <a:ext uri="{FF2B5EF4-FFF2-40B4-BE49-F238E27FC236}">
                <a16:creationId xmlns:a16="http://schemas.microsoft.com/office/drawing/2014/main" id="{FFEB9C79-D2F6-DB72-24A2-D6548FA49ECE}"/>
              </a:ext>
            </a:extLst>
          </p:cNvPr>
          <p:cNvSpPr txBox="1"/>
          <p:nvPr/>
        </p:nvSpPr>
        <p:spPr>
          <a:xfrm>
            <a:off x="5601345" y="4804055"/>
            <a:ext cx="5929187" cy="584775"/>
          </a:xfrm>
          <a:prstGeom prst="rect">
            <a:avLst/>
          </a:prstGeom>
          <a:solidFill>
            <a:schemeClr val="accent4">
              <a:lumMod val="20000"/>
              <a:lumOff val="8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case for a GF based photon driver </a:t>
            </a:r>
            <a:endParaRPr kumimoji="0" lang="en-GB" sz="3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7" name="TextBox 26">
            <a:extLst>
              <a:ext uri="{FF2B5EF4-FFF2-40B4-BE49-F238E27FC236}">
                <a16:creationId xmlns:a16="http://schemas.microsoft.com/office/drawing/2014/main" id="{7C847F6E-3544-04CE-66B8-E28099DBC799}"/>
              </a:ext>
            </a:extLst>
          </p:cNvPr>
          <p:cNvSpPr txBox="1"/>
          <p:nvPr/>
        </p:nvSpPr>
        <p:spPr>
          <a:xfrm>
            <a:off x="5510226" y="6273225"/>
            <a:ext cx="5940344" cy="461665"/>
          </a:xfrm>
          <a:prstGeom prst="rect">
            <a:avLst/>
          </a:prstGeom>
          <a:solidFill>
            <a:schemeClr val="accent4">
              <a:lumMod val="20000"/>
              <a:lumOff val="8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plus targeting specific isotopes and transitions</a:t>
            </a:r>
            <a:endPar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6615040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1ADC2DA-76DB-6345-6F8C-F9D78EDD05E0}"/>
              </a:ext>
            </a:extLst>
          </p:cNvPr>
          <p:cNvSpPr txBox="1"/>
          <p:nvPr/>
        </p:nvSpPr>
        <p:spPr>
          <a:xfrm>
            <a:off x="-99152" y="-21164"/>
            <a:ext cx="12291152" cy="769441"/>
          </a:xfrm>
          <a:prstGeom prst="rect">
            <a:avLst/>
          </a:prstGeom>
          <a:solidFill>
            <a:schemeClr val="accent5">
              <a:lumMod val="5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err="1">
                <a:ln>
                  <a:noFill/>
                </a:ln>
                <a:solidFill>
                  <a:prstClr val="white"/>
                </a:solidFill>
                <a:effectLst/>
                <a:uLnTx/>
                <a:uFillTx/>
                <a:latin typeface="Calibri" panose="020F0502020204030204"/>
                <a:ea typeface="+mn-ea"/>
                <a:cs typeface="+mn-cs"/>
              </a:rPr>
              <a:t>Monochromatization</a:t>
            </a:r>
            <a:r>
              <a:rPr kumimoji="0" lang="en-US" sz="4400" b="0" i="0" u="none" strike="noStrike" kern="1200" cap="none" spc="0" normalizeH="0" baseline="0" noProof="0" dirty="0">
                <a:ln>
                  <a:noFill/>
                </a:ln>
                <a:solidFill>
                  <a:prstClr val="white"/>
                </a:solidFill>
                <a:effectLst/>
                <a:uLnTx/>
                <a:uFillTx/>
                <a:latin typeface="Calibri" panose="020F0502020204030204"/>
                <a:ea typeface="+mn-ea"/>
                <a:cs typeface="+mn-cs"/>
              </a:rPr>
              <a:t> for </a:t>
            </a:r>
            <a:r>
              <a:rPr kumimoji="0" lang="en-US" sz="4400" b="0" i="0" u="none" strike="noStrike" kern="1200" cap="none" spc="0" normalizeH="0" baseline="0" noProof="0" dirty="0" err="1">
                <a:ln>
                  <a:noFill/>
                </a:ln>
                <a:solidFill>
                  <a:prstClr val="white"/>
                </a:solidFill>
                <a:effectLst/>
                <a:uLnTx/>
                <a:uFillTx/>
                <a:latin typeface="Calibri" panose="020F0502020204030204"/>
                <a:ea typeface="+mn-ea"/>
                <a:cs typeface="+mn-cs"/>
              </a:rPr>
              <a:t>e</a:t>
            </a:r>
            <a:r>
              <a:rPr kumimoji="0" lang="en-US" sz="4400" b="0" i="0" u="none" strike="noStrike" kern="1200" cap="none" spc="0" normalizeH="0" baseline="30000" noProof="0" dirty="0" err="1">
                <a:ln>
                  <a:noFill/>
                </a:ln>
                <a:solidFill>
                  <a:prstClr val="white"/>
                </a:solidFill>
                <a:effectLst/>
                <a:uLnTx/>
                <a:uFillTx/>
                <a:latin typeface="Calibri" panose="020F0502020204030204"/>
                <a:ea typeface="+mn-ea"/>
                <a:cs typeface="+mn-cs"/>
              </a:rPr>
              <a:t>+</a:t>
            </a:r>
            <a:r>
              <a:rPr kumimoji="0" lang="en-US" sz="4400" b="0" i="0" u="none" strike="noStrike" kern="1200" cap="none" spc="0" normalizeH="0" baseline="0" noProof="0" dirty="0" err="1">
                <a:ln>
                  <a:noFill/>
                </a:ln>
                <a:solidFill>
                  <a:prstClr val="white"/>
                </a:solidFill>
                <a:effectLst/>
                <a:uLnTx/>
                <a:uFillTx/>
                <a:latin typeface="Calibri" panose="020F0502020204030204"/>
                <a:ea typeface="+mn-ea"/>
                <a:cs typeface="+mn-cs"/>
              </a:rPr>
              <a:t>e</a:t>
            </a:r>
            <a:r>
              <a:rPr kumimoji="0" lang="en-US" sz="4400" b="0" i="0" u="none" strike="noStrike" kern="1200" cap="none" spc="0" normalizeH="0" baseline="30000" noProof="0" dirty="0">
                <a:ln>
                  <a:noFill/>
                </a:ln>
                <a:solidFill>
                  <a:prstClr val="white"/>
                </a:solidFill>
                <a:effectLst/>
                <a:uLnTx/>
                <a:uFillTx/>
                <a:latin typeface="Calibri" panose="020F0502020204030204"/>
                <a:ea typeface="+mn-ea"/>
                <a:cs typeface="+mn-cs"/>
              </a:rPr>
              <a:t>-</a:t>
            </a:r>
            <a:r>
              <a:rPr kumimoji="0" lang="en-US" sz="4400" b="0" i="0" u="none" strike="noStrike" kern="1200" cap="none" spc="0" normalizeH="0" baseline="0" noProof="0" dirty="0">
                <a:ln>
                  <a:noFill/>
                </a:ln>
                <a:solidFill>
                  <a:prstClr val="white"/>
                </a:solidFill>
                <a:effectLst/>
                <a:uLnTx/>
                <a:uFillTx/>
                <a:latin typeface="Calibri" panose="020F0502020204030204"/>
                <a:ea typeface="+mn-ea"/>
                <a:cs typeface="+mn-cs"/>
              </a:rPr>
              <a:t> → </a:t>
            </a:r>
            <a:r>
              <a:rPr kumimoji="0" lang="en-US" sz="4400" b="0" i="1" u="none" strike="noStrike" kern="1200" cap="none" spc="0" normalizeH="0" baseline="0" noProof="0" dirty="0">
                <a:ln>
                  <a:noFill/>
                </a:ln>
                <a:solidFill>
                  <a:prstClr val="white"/>
                </a:solidFill>
                <a:effectLst/>
                <a:uLnTx/>
                <a:uFillTx/>
                <a:latin typeface="Calibri" panose="020F0502020204030204"/>
                <a:ea typeface="+mn-ea"/>
                <a:cs typeface="+mn-cs"/>
              </a:rPr>
              <a:t>H</a:t>
            </a:r>
            <a:r>
              <a:rPr kumimoji="0" lang="en-US" sz="4400" b="0" i="0" u="none" strike="noStrike" kern="1200" cap="none" spc="0" normalizeH="0" baseline="0" noProof="0" dirty="0">
                <a:ln>
                  <a:noFill/>
                </a:ln>
                <a:solidFill>
                  <a:prstClr val="white"/>
                </a:solidFill>
                <a:effectLst/>
                <a:uLnTx/>
                <a:uFillTx/>
                <a:latin typeface="Calibri" panose="020F0502020204030204"/>
                <a:ea typeface="+mn-ea"/>
                <a:cs typeface="+mn-cs"/>
              </a:rPr>
              <a:t> at FCC-</a:t>
            </a:r>
            <a:r>
              <a:rPr kumimoji="0" lang="en-US" sz="4400" b="0" i="0" u="none" strike="noStrike" kern="1200" cap="none" spc="0" normalizeH="0" baseline="0" noProof="0" dirty="0" err="1">
                <a:ln>
                  <a:noFill/>
                </a:ln>
                <a:solidFill>
                  <a:prstClr val="white"/>
                </a:solidFill>
                <a:effectLst/>
                <a:uLnTx/>
                <a:uFillTx/>
                <a:latin typeface="Calibri" panose="020F0502020204030204"/>
                <a:ea typeface="+mn-ea"/>
                <a:cs typeface="+mn-cs"/>
              </a:rPr>
              <a:t>ee</a:t>
            </a:r>
            <a:endParaRPr kumimoji="0" lang="en-GB" sz="4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3" name="Picture 2" descr="Diagram&#10;&#10;Description automatically generated">
            <a:extLst>
              <a:ext uri="{FF2B5EF4-FFF2-40B4-BE49-F238E27FC236}">
                <a16:creationId xmlns:a16="http://schemas.microsoft.com/office/drawing/2014/main" id="{F186C7FA-AFCB-9819-A5C6-5053D0A1C8C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46424" y="1414827"/>
            <a:ext cx="5422424" cy="2394208"/>
          </a:xfrm>
          <a:prstGeom prst="rect">
            <a:avLst/>
          </a:prstGeom>
        </p:spPr>
      </p:pic>
      <p:pic>
        <p:nvPicPr>
          <p:cNvPr id="4" name="Picture 3" descr="Chart, waterfall chart&#10;&#10;Description automatically generated">
            <a:extLst>
              <a:ext uri="{FF2B5EF4-FFF2-40B4-BE49-F238E27FC236}">
                <a16:creationId xmlns:a16="http://schemas.microsoft.com/office/drawing/2014/main" id="{6F5AC593-9FE1-88FF-FB7F-6A59EE535C2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9522" t="11404" r="19808" b="10711"/>
          <a:stretch/>
        </p:blipFill>
        <p:spPr>
          <a:xfrm>
            <a:off x="61752" y="803205"/>
            <a:ext cx="4870965" cy="3406645"/>
          </a:xfrm>
          <a:prstGeom prst="rect">
            <a:avLst/>
          </a:prstGeom>
        </p:spPr>
      </p:pic>
      <p:sp>
        <p:nvSpPr>
          <p:cNvPr id="6" name="TextBox 5">
            <a:extLst>
              <a:ext uri="{FF2B5EF4-FFF2-40B4-BE49-F238E27FC236}">
                <a16:creationId xmlns:a16="http://schemas.microsoft.com/office/drawing/2014/main" id="{46938734-7CD2-249A-E143-65C1DBB6137E}"/>
              </a:ext>
            </a:extLst>
          </p:cNvPr>
          <p:cNvSpPr txBox="1"/>
          <p:nvPr/>
        </p:nvSpPr>
        <p:spPr>
          <a:xfrm>
            <a:off x="2272222" y="1350739"/>
            <a:ext cx="198022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e</a:t>
            </a:r>
            <a:r>
              <a:rPr kumimoji="0" lang="en-US" sz="1800" b="0" i="0" u="none" strike="noStrike" kern="1200" cap="none" spc="0" normalizeH="0" baseline="30000" noProof="0" dirty="0">
                <a:ln>
                  <a:noFill/>
                </a:ln>
                <a:solidFill>
                  <a:prstClr val="black"/>
                </a:solidFill>
                <a:effectLst/>
                <a:uLnTx/>
                <a:uFillTx/>
                <a:latin typeface="Calibri" panose="020F0502020204030204"/>
                <a:ea typeface="+mn-ea"/>
                <a:cs typeface="+mn-cs"/>
              </a:rPr>
              <a:t>-</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Yukawa coupling</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7" name="Picture 6" descr="Diagram&#10;&#10;Description automatically generated">
            <a:extLst>
              <a:ext uri="{FF2B5EF4-FFF2-40B4-BE49-F238E27FC236}">
                <a16:creationId xmlns:a16="http://schemas.microsoft.com/office/drawing/2014/main" id="{87EAE574-00A9-AAE7-A940-87564596E51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57997" y="3993701"/>
            <a:ext cx="5135696" cy="2799727"/>
          </a:xfrm>
          <a:prstGeom prst="rect">
            <a:avLst/>
          </a:prstGeom>
        </p:spPr>
      </p:pic>
      <p:sp>
        <p:nvSpPr>
          <p:cNvPr id="8" name="TextBox 7">
            <a:extLst>
              <a:ext uri="{FF2B5EF4-FFF2-40B4-BE49-F238E27FC236}">
                <a16:creationId xmlns:a16="http://schemas.microsoft.com/office/drawing/2014/main" id="{6419AAB7-9CE7-B614-1F95-8F4BA8ECDFA3}"/>
              </a:ext>
            </a:extLst>
          </p:cNvPr>
          <p:cNvSpPr txBox="1"/>
          <p:nvPr/>
        </p:nvSpPr>
        <p:spPr>
          <a:xfrm>
            <a:off x="9555696" y="889074"/>
            <a:ext cx="2009333" cy="461665"/>
          </a:xfrm>
          <a:prstGeom prst="rect">
            <a:avLst/>
          </a:prstGeom>
          <a:solidFill>
            <a:sysClr val="window" lastClr="FFFFFF">
              <a:lumMod val="85000"/>
            </a:sysClr>
          </a:solid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rPr>
              <a:t>w crab cavities</a:t>
            </a:r>
            <a:endParaRPr kumimoji="0" lang="en-GB" sz="24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83993E32-9B43-ED84-8B3B-641BC59A9A05}"/>
              </a:ext>
            </a:extLst>
          </p:cNvPr>
          <p:cNvSpPr txBox="1"/>
          <p:nvPr/>
        </p:nvSpPr>
        <p:spPr>
          <a:xfrm>
            <a:off x="9555696" y="3642290"/>
            <a:ext cx="2284600" cy="461665"/>
          </a:xfrm>
          <a:prstGeom prst="rect">
            <a:avLst/>
          </a:prstGeom>
          <a:solidFill>
            <a:srgbClr val="FFC000">
              <a:lumMod val="40000"/>
              <a:lumOff val="60000"/>
            </a:srgbClr>
          </a:solid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rPr>
              <a:t>w/o crab cavities</a:t>
            </a:r>
            <a:endParaRPr kumimoji="0" lang="en-GB" sz="24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4E5EDDB8-FA5D-4CCD-7181-E543BE0DACDC}"/>
                  </a:ext>
                </a:extLst>
              </p:cNvPr>
              <p:cNvSpPr txBox="1"/>
              <p:nvPr/>
            </p:nvSpPr>
            <p:spPr>
              <a:xfrm>
                <a:off x="8273837" y="1595068"/>
                <a:ext cx="1152623" cy="430887"/>
              </a:xfrm>
              <a:prstGeom prst="rect">
                <a:avLst/>
              </a:prstGeom>
              <a:solidFill>
                <a:srgbClr val="4472C4">
                  <a:lumMod val="20000"/>
                  <a:lumOff val="80000"/>
                </a:srgbClr>
              </a:solidFill>
              <a:ln w="34925">
                <a:solidFill>
                  <a:srgbClr val="FF0000"/>
                </a:solidFill>
              </a:ln>
            </p:spPr>
            <p:txBody>
              <a:bodyPr wrap="non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Sup>
                        <m:sSubSupPr>
                          <m:ctrlPr>
                            <a:rPr kumimoji="0" lang="en-GB" sz="2800" b="0" i="1" u="none" strike="noStrike" kern="0" cap="none" spc="0" normalizeH="0" baseline="0" noProof="0">
                              <a:ln>
                                <a:noFill/>
                              </a:ln>
                              <a:solidFill>
                                <a:srgbClr val="FF0000"/>
                              </a:solidFill>
                              <a:effectLst/>
                              <a:uLnTx/>
                              <a:uFillTx/>
                              <a:latin typeface="Cambria Math" panose="02040503050406030204" pitchFamily="18" charset="0"/>
                              <a:ea typeface="+mn-ea"/>
                              <a:cs typeface="+mn-cs"/>
                            </a:rPr>
                          </m:ctrlPr>
                        </m:sSubSupPr>
                        <m:e>
                          <m:r>
                            <a:rPr kumimoji="0" lang="en-US" sz="2800" b="0" i="1" u="none" strike="noStrike" kern="0" cap="none" spc="0" normalizeH="0" baseline="0" noProof="0">
                              <a:ln>
                                <a:noFill/>
                              </a:ln>
                              <a:solidFill>
                                <a:srgbClr val="FF0000"/>
                              </a:solidFill>
                              <a:effectLst/>
                              <a:uLnTx/>
                              <a:uFillTx/>
                              <a:latin typeface="Cambria Math" panose="02040503050406030204" pitchFamily="18" charset="0"/>
                              <a:ea typeface="+mn-ea"/>
                              <a:cs typeface="+mn-cs"/>
                            </a:rPr>
                            <m:t>𝐷</m:t>
                          </m:r>
                        </m:e>
                        <m:sub>
                          <m:r>
                            <a:rPr kumimoji="0" lang="en-US" sz="2800" b="0" i="1" u="none" strike="noStrike" kern="0" cap="none" spc="0" normalizeH="0" baseline="0" noProof="0">
                              <a:ln>
                                <a:noFill/>
                              </a:ln>
                              <a:solidFill>
                                <a:srgbClr val="FF0000"/>
                              </a:solidFill>
                              <a:effectLst/>
                              <a:uLnTx/>
                              <a:uFillTx/>
                              <a:latin typeface="Cambria Math" panose="02040503050406030204" pitchFamily="18" charset="0"/>
                              <a:ea typeface="+mn-ea"/>
                              <a:cs typeface="+mn-cs"/>
                            </a:rPr>
                            <m:t>𝑥</m:t>
                          </m:r>
                        </m:sub>
                        <m:sup>
                          <m:r>
                            <a:rPr kumimoji="0" lang="en-US" sz="2800" b="0" i="1" u="none" strike="noStrike" kern="0" cap="none" spc="0" normalizeH="0" baseline="0" noProof="0">
                              <a:ln>
                                <a:noFill/>
                              </a:ln>
                              <a:solidFill>
                                <a:srgbClr val="FF0000"/>
                              </a:solidFill>
                              <a:effectLst/>
                              <a:uLnTx/>
                              <a:uFillTx/>
                              <a:latin typeface="Cambria Math" panose="02040503050406030204" pitchFamily="18" charset="0"/>
                              <a:ea typeface="+mn-ea"/>
                              <a:cs typeface="+mn-cs"/>
                            </a:rPr>
                            <m:t>∗</m:t>
                          </m:r>
                        </m:sup>
                      </m:sSubSup>
                      <m:r>
                        <a:rPr kumimoji="0" lang="en-GB" sz="2800" b="0" i="1" u="none" strike="noStrike" kern="0" cap="none" spc="0" normalizeH="0" baseline="0" noProof="0">
                          <a:ln>
                            <a:noFill/>
                          </a:ln>
                          <a:solidFill>
                            <a:srgbClr val="FF0000"/>
                          </a:solidFill>
                          <a:effectLst/>
                          <a:uLnTx/>
                          <a:uFillTx/>
                          <a:latin typeface="Cambria Math" panose="02040503050406030204" pitchFamily="18" charset="0"/>
                          <a:ea typeface="Cambria Math" panose="02040503050406030204" pitchFamily="18" charset="0"/>
                          <a:cs typeface="+mn-cs"/>
                        </a:rPr>
                        <m:t>≠</m:t>
                      </m:r>
                      <m:r>
                        <a:rPr kumimoji="0" lang="en-US" sz="2800" b="0" i="1" u="none" strike="noStrike" kern="0" cap="none" spc="0" normalizeH="0" baseline="0" noProof="0">
                          <a:ln>
                            <a:noFill/>
                          </a:ln>
                          <a:solidFill>
                            <a:srgbClr val="FF0000"/>
                          </a:solidFill>
                          <a:effectLst/>
                          <a:uLnTx/>
                          <a:uFillTx/>
                          <a:latin typeface="Cambria Math" panose="02040503050406030204" pitchFamily="18" charset="0"/>
                          <a:ea typeface="Cambria Math" panose="02040503050406030204" pitchFamily="18" charset="0"/>
                          <a:cs typeface="+mn-cs"/>
                        </a:rPr>
                        <m:t>0</m:t>
                      </m:r>
                    </m:oMath>
                  </m:oMathPara>
                </a14:m>
                <a:endParaRPr kumimoji="0" lang="en-GB" sz="2800" b="0" i="0" u="none" strike="noStrike" kern="0" cap="none" spc="0" normalizeH="0" baseline="0" noProof="0" dirty="0">
                  <a:ln>
                    <a:noFill/>
                  </a:ln>
                  <a:solidFill>
                    <a:srgbClr val="FF0000"/>
                  </a:solidFill>
                  <a:effectLst/>
                  <a:uLnTx/>
                  <a:uFillTx/>
                  <a:latin typeface="Calibri" panose="020F0502020204030204"/>
                  <a:ea typeface="+mn-ea"/>
                  <a:cs typeface="+mn-cs"/>
                </a:endParaRPr>
              </a:p>
            </p:txBody>
          </p:sp>
        </mc:Choice>
        <mc:Fallback xmlns="">
          <p:sp>
            <p:nvSpPr>
              <p:cNvPr id="10" name="TextBox 9">
                <a:extLst>
                  <a:ext uri="{FF2B5EF4-FFF2-40B4-BE49-F238E27FC236}">
                    <a16:creationId xmlns:a16="http://schemas.microsoft.com/office/drawing/2014/main" id="{4E5EDDB8-FA5D-4CCD-7181-E543BE0DACDC}"/>
                  </a:ext>
                </a:extLst>
              </p:cNvPr>
              <p:cNvSpPr txBox="1">
                <a:spLocks noRot="1" noChangeAspect="1" noMove="1" noResize="1" noEditPoints="1" noAdjustHandles="1" noChangeArrowheads="1" noChangeShapeType="1" noTextEdit="1"/>
              </p:cNvSpPr>
              <p:nvPr/>
            </p:nvSpPr>
            <p:spPr>
              <a:xfrm>
                <a:off x="8273837" y="1595068"/>
                <a:ext cx="1152623" cy="430887"/>
              </a:xfrm>
              <a:prstGeom prst="rect">
                <a:avLst/>
              </a:prstGeom>
              <a:blipFill>
                <a:blip r:embed="rId5"/>
                <a:stretch>
                  <a:fillRect/>
                </a:stretch>
              </a:blipFill>
              <a:ln w="34925">
                <a:solidFill>
                  <a:srgbClr val="FF0000"/>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8EEA4E50-1629-7D09-C096-203C58D9C583}"/>
                  </a:ext>
                </a:extLst>
              </p:cNvPr>
              <p:cNvSpPr txBox="1"/>
              <p:nvPr/>
            </p:nvSpPr>
            <p:spPr>
              <a:xfrm>
                <a:off x="8004452" y="3833891"/>
                <a:ext cx="1152623" cy="430887"/>
              </a:xfrm>
              <a:prstGeom prst="rect">
                <a:avLst/>
              </a:prstGeom>
              <a:solidFill>
                <a:srgbClr val="4472C4">
                  <a:lumMod val="20000"/>
                  <a:lumOff val="80000"/>
                </a:srgbClr>
              </a:solidFill>
              <a:ln w="34925">
                <a:solidFill>
                  <a:srgbClr val="FF0000"/>
                </a:solidFill>
              </a:ln>
            </p:spPr>
            <p:txBody>
              <a:bodyPr wrap="non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Sup>
                        <m:sSubSupPr>
                          <m:ctrlPr>
                            <a:rPr kumimoji="0" lang="en-GB" sz="2800" b="0" i="1" u="none" strike="noStrike" kern="0" cap="none" spc="0" normalizeH="0" baseline="0" noProof="0">
                              <a:ln>
                                <a:noFill/>
                              </a:ln>
                              <a:solidFill>
                                <a:srgbClr val="FF0000"/>
                              </a:solidFill>
                              <a:effectLst/>
                              <a:uLnTx/>
                              <a:uFillTx/>
                              <a:latin typeface="Cambria Math" panose="02040503050406030204" pitchFamily="18" charset="0"/>
                              <a:ea typeface="+mn-ea"/>
                              <a:cs typeface="+mn-cs"/>
                            </a:rPr>
                          </m:ctrlPr>
                        </m:sSubSupPr>
                        <m:e>
                          <m:r>
                            <a:rPr kumimoji="0" lang="en-US" sz="2800" b="0" i="1" u="none" strike="noStrike" kern="0" cap="none" spc="0" normalizeH="0" baseline="0" noProof="0">
                              <a:ln>
                                <a:noFill/>
                              </a:ln>
                              <a:solidFill>
                                <a:srgbClr val="FF0000"/>
                              </a:solidFill>
                              <a:effectLst/>
                              <a:uLnTx/>
                              <a:uFillTx/>
                              <a:latin typeface="Cambria Math" panose="02040503050406030204" pitchFamily="18" charset="0"/>
                              <a:ea typeface="+mn-ea"/>
                              <a:cs typeface="+mn-cs"/>
                            </a:rPr>
                            <m:t>𝐷</m:t>
                          </m:r>
                        </m:e>
                        <m:sub>
                          <m:r>
                            <a:rPr kumimoji="0" lang="en-US" sz="2800" b="0" i="1" u="none" strike="noStrike" kern="0" cap="none" spc="0" normalizeH="0" baseline="0" noProof="0">
                              <a:ln>
                                <a:noFill/>
                              </a:ln>
                              <a:solidFill>
                                <a:srgbClr val="FF0000"/>
                              </a:solidFill>
                              <a:effectLst/>
                              <a:uLnTx/>
                              <a:uFillTx/>
                              <a:latin typeface="Cambria Math" panose="02040503050406030204" pitchFamily="18" charset="0"/>
                              <a:ea typeface="+mn-ea"/>
                              <a:cs typeface="+mn-cs"/>
                            </a:rPr>
                            <m:t>𝑥</m:t>
                          </m:r>
                        </m:sub>
                        <m:sup>
                          <m:r>
                            <a:rPr kumimoji="0" lang="en-US" sz="2800" b="0" i="1" u="none" strike="noStrike" kern="0" cap="none" spc="0" normalizeH="0" baseline="0" noProof="0">
                              <a:ln>
                                <a:noFill/>
                              </a:ln>
                              <a:solidFill>
                                <a:srgbClr val="FF0000"/>
                              </a:solidFill>
                              <a:effectLst/>
                              <a:uLnTx/>
                              <a:uFillTx/>
                              <a:latin typeface="Cambria Math" panose="02040503050406030204" pitchFamily="18" charset="0"/>
                              <a:ea typeface="+mn-ea"/>
                              <a:cs typeface="+mn-cs"/>
                            </a:rPr>
                            <m:t>∗</m:t>
                          </m:r>
                        </m:sup>
                      </m:sSubSup>
                      <m:r>
                        <a:rPr kumimoji="0" lang="en-GB" sz="2800" b="0" i="1" u="none" strike="noStrike" kern="0" cap="none" spc="0" normalizeH="0" baseline="0" noProof="0">
                          <a:ln>
                            <a:noFill/>
                          </a:ln>
                          <a:solidFill>
                            <a:srgbClr val="FF0000"/>
                          </a:solidFill>
                          <a:effectLst/>
                          <a:uLnTx/>
                          <a:uFillTx/>
                          <a:latin typeface="Cambria Math" panose="02040503050406030204" pitchFamily="18" charset="0"/>
                          <a:ea typeface="Cambria Math" panose="02040503050406030204" pitchFamily="18" charset="0"/>
                          <a:cs typeface="+mn-cs"/>
                        </a:rPr>
                        <m:t>≠</m:t>
                      </m:r>
                      <m:r>
                        <a:rPr kumimoji="0" lang="en-US" sz="2800" b="0" i="1" u="none" strike="noStrike" kern="0" cap="none" spc="0" normalizeH="0" baseline="0" noProof="0">
                          <a:ln>
                            <a:noFill/>
                          </a:ln>
                          <a:solidFill>
                            <a:srgbClr val="FF0000"/>
                          </a:solidFill>
                          <a:effectLst/>
                          <a:uLnTx/>
                          <a:uFillTx/>
                          <a:latin typeface="Cambria Math" panose="02040503050406030204" pitchFamily="18" charset="0"/>
                          <a:ea typeface="Cambria Math" panose="02040503050406030204" pitchFamily="18" charset="0"/>
                          <a:cs typeface="+mn-cs"/>
                        </a:rPr>
                        <m:t>0</m:t>
                      </m:r>
                    </m:oMath>
                  </m:oMathPara>
                </a14:m>
                <a:endParaRPr kumimoji="0" lang="en-GB" sz="2800" b="0" i="0" u="none" strike="noStrike" kern="0" cap="none" spc="0" normalizeH="0" baseline="0" noProof="0" dirty="0">
                  <a:ln>
                    <a:noFill/>
                  </a:ln>
                  <a:solidFill>
                    <a:srgbClr val="FF0000"/>
                  </a:solidFill>
                  <a:effectLst/>
                  <a:uLnTx/>
                  <a:uFillTx/>
                  <a:latin typeface="Calibri" panose="020F0502020204030204"/>
                  <a:ea typeface="+mn-ea"/>
                  <a:cs typeface="+mn-cs"/>
                </a:endParaRPr>
              </a:p>
            </p:txBody>
          </p:sp>
        </mc:Choice>
        <mc:Fallback xmlns="">
          <p:sp>
            <p:nvSpPr>
              <p:cNvPr id="11" name="TextBox 10">
                <a:extLst>
                  <a:ext uri="{FF2B5EF4-FFF2-40B4-BE49-F238E27FC236}">
                    <a16:creationId xmlns:a16="http://schemas.microsoft.com/office/drawing/2014/main" id="{8EEA4E50-1629-7D09-C096-203C58D9C583}"/>
                  </a:ext>
                </a:extLst>
              </p:cNvPr>
              <p:cNvSpPr txBox="1">
                <a:spLocks noRot="1" noChangeAspect="1" noMove="1" noResize="1" noEditPoints="1" noAdjustHandles="1" noChangeArrowheads="1" noChangeShapeType="1" noTextEdit="1"/>
              </p:cNvSpPr>
              <p:nvPr/>
            </p:nvSpPr>
            <p:spPr>
              <a:xfrm>
                <a:off x="8004452" y="3833891"/>
                <a:ext cx="1152623" cy="430887"/>
              </a:xfrm>
              <a:prstGeom prst="rect">
                <a:avLst/>
              </a:prstGeom>
              <a:blipFill>
                <a:blip r:embed="rId6"/>
                <a:stretch>
                  <a:fillRect/>
                </a:stretch>
              </a:blipFill>
              <a:ln w="34925">
                <a:solidFill>
                  <a:srgbClr val="FF0000"/>
                </a:solidFill>
              </a:ln>
            </p:spPr>
            <p:txBody>
              <a:bodyPr/>
              <a:lstStyle/>
              <a:p>
                <a:r>
                  <a:rPr lang="en-GB">
                    <a:noFill/>
                  </a:rPr>
                  <a:t> </a:t>
                </a:r>
              </a:p>
            </p:txBody>
          </p:sp>
        </mc:Fallback>
      </mc:AlternateContent>
      <p:pic>
        <p:nvPicPr>
          <p:cNvPr id="13" name="Picture 12" descr="A picture containing chart&#10;&#10;Description automatically generated">
            <a:extLst>
              <a:ext uri="{FF2B5EF4-FFF2-40B4-BE49-F238E27FC236}">
                <a16:creationId xmlns:a16="http://schemas.microsoft.com/office/drawing/2014/main" id="{401C158B-0460-8028-CB41-F7300A0A92D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98045" y="4433172"/>
            <a:ext cx="4310805" cy="2424828"/>
          </a:xfrm>
          <a:prstGeom prst="rect">
            <a:avLst/>
          </a:prstGeom>
        </p:spPr>
      </p:pic>
      <p:sp>
        <p:nvSpPr>
          <p:cNvPr id="14" name="TextBox 13">
            <a:extLst>
              <a:ext uri="{FF2B5EF4-FFF2-40B4-BE49-F238E27FC236}">
                <a16:creationId xmlns:a16="http://schemas.microsoft.com/office/drawing/2014/main" id="{E4E329E5-D131-0E3C-94C3-85C91A6D1D82}"/>
              </a:ext>
            </a:extLst>
          </p:cNvPr>
          <p:cNvSpPr txBox="1"/>
          <p:nvPr/>
        </p:nvSpPr>
        <p:spPr>
          <a:xfrm>
            <a:off x="5330322" y="953162"/>
            <a:ext cx="3497624"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nonvanishing IP dispersion</a:t>
            </a:r>
            <a:endPar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5" name="TextBox 14">
            <a:extLst>
              <a:ext uri="{FF2B5EF4-FFF2-40B4-BE49-F238E27FC236}">
                <a16:creationId xmlns:a16="http://schemas.microsoft.com/office/drawing/2014/main" id="{47621AAF-827B-9E8D-FD60-0CD11B606875}"/>
              </a:ext>
            </a:extLst>
          </p:cNvPr>
          <p:cNvSpPr txBox="1"/>
          <p:nvPr/>
        </p:nvSpPr>
        <p:spPr>
          <a:xfrm>
            <a:off x="61752" y="4264778"/>
            <a:ext cx="2774799"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chromatic waist shift</a:t>
            </a:r>
            <a:endPar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 name="TextBox 15">
            <a:extLst>
              <a:ext uri="{FF2B5EF4-FFF2-40B4-BE49-F238E27FC236}">
                <a16:creationId xmlns:a16="http://schemas.microsoft.com/office/drawing/2014/main" id="{2C427080-26B6-FF91-C103-F0FC54FB6335}"/>
              </a:ext>
            </a:extLst>
          </p:cNvPr>
          <p:cNvSpPr txBox="1"/>
          <p:nvPr/>
        </p:nvSpPr>
        <p:spPr>
          <a:xfrm>
            <a:off x="145416" y="5955030"/>
            <a:ext cx="1075936" cy="646331"/>
          </a:xfrm>
          <a:prstGeom prst="rect">
            <a:avLst/>
          </a:prstGeom>
          <a:solidFill>
            <a:srgbClr val="FFCCCC"/>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Pantaleo</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Raimondi</a:t>
            </a:r>
            <a:endParaRPr kumimoji="0" lang="en-GB" sz="1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20" name="TextBox 19">
            <a:extLst>
              <a:ext uri="{FF2B5EF4-FFF2-40B4-BE49-F238E27FC236}">
                <a16:creationId xmlns:a16="http://schemas.microsoft.com/office/drawing/2014/main" id="{19BA2DD3-5C68-EC27-E2E4-1F8543E31628}"/>
              </a:ext>
            </a:extLst>
          </p:cNvPr>
          <p:cNvSpPr txBox="1"/>
          <p:nvPr/>
        </p:nvSpPr>
        <p:spPr>
          <a:xfrm>
            <a:off x="10237936" y="6080192"/>
            <a:ext cx="1808648" cy="646331"/>
          </a:xfrm>
          <a:prstGeom prst="rect">
            <a:avLst/>
          </a:prstGeom>
          <a:solidFill>
            <a:schemeClr val="accent2">
              <a:lumMod val="20000"/>
              <a:lumOff val="80000"/>
            </a:schemeClr>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EPJ Plus 137,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31 (2022) </a:t>
            </a:r>
          </a:p>
        </p:txBody>
      </p:sp>
    </p:spTree>
    <p:extLst>
      <p:ext uri="{BB962C8B-B14F-4D97-AF65-F5344CB8AC3E}">
        <p14:creationId xmlns:p14="http://schemas.microsoft.com/office/powerpoint/2010/main" val="314677832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51183E1-515E-A04C-8736-EF915095D6D1}"/>
              </a:ext>
            </a:extLst>
          </p:cNvPr>
          <p:cNvPicPr>
            <a:picLocks noChangeAspect="1"/>
          </p:cNvPicPr>
          <p:nvPr/>
        </p:nvPicPr>
        <p:blipFill>
          <a:blip r:embed="rId2"/>
          <a:stretch>
            <a:fillRect/>
          </a:stretch>
        </p:blipFill>
        <p:spPr>
          <a:xfrm>
            <a:off x="1167352" y="1973688"/>
            <a:ext cx="9820323" cy="3050799"/>
          </a:xfrm>
          <a:prstGeom prst="rect">
            <a:avLst/>
          </a:prstGeom>
        </p:spPr>
      </p:pic>
      <p:sp>
        <p:nvSpPr>
          <p:cNvPr id="4" name="TextBox 3">
            <a:extLst>
              <a:ext uri="{FF2B5EF4-FFF2-40B4-BE49-F238E27FC236}">
                <a16:creationId xmlns:a16="http://schemas.microsoft.com/office/drawing/2014/main" id="{B693B79A-8655-B8ED-83F9-0574BD52F837}"/>
              </a:ext>
            </a:extLst>
          </p:cNvPr>
          <p:cNvSpPr txBox="1"/>
          <p:nvPr/>
        </p:nvSpPr>
        <p:spPr>
          <a:xfrm>
            <a:off x="0" y="-21164"/>
            <a:ext cx="12192000" cy="707886"/>
          </a:xfrm>
          <a:prstGeom prst="rect">
            <a:avLst/>
          </a:prstGeom>
          <a:solidFill>
            <a:schemeClr val="accent5">
              <a:lumMod val="5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prstClr val="white"/>
                </a:solidFill>
                <a:effectLst/>
                <a:uLnTx/>
                <a:uFillTx/>
                <a:latin typeface="Calibri" panose="020F0502020204030204"/>
                <a:ea typeface="+mn-ea"/>
                <a:cs typeface="+mn-cs"/>
              </a:rPr>
              <a:t>Energy Recovery </a:t>
            </a:r>
            <a:r>
              <a:rPr kumimoji="0" lang="en-US" sz="4000" b="0" i="0" u="none" strike="noStrike" kern="1200" cap="none" spc="0" normalizeH="0" baseline="0" noProof="0" dirty="0" err="1">
                <a:ln>
                  <a:noFill/>
                </a:ln>
                <a:solidFill>
                  <a:prstClr val="white"/>
                </a:solidFill>
                <a:effectLst/>
                <a:uLnTx/>
                <a:uFillTx/>
                <a:latin typeface="Calibri" panose="020F0502020204030204"/>
                <a:ea typeface="+mn-ea"/>
                <a:cs typeface="+mn-cs"/>
              </a:rPr>
              <a:t>Linac</a:t>
            </a:r>
            <a:r>
              <a:rPr kumimoji="0" lang="en-US" sz="4000" b="0" i="0" u="none" strike="noStrike" kern="1200" cap="none" spc="0" normalizeH="0" baseline="0" noProof="0" dirty="0">
                <a:ln>
                  <a:noFill/>
                </a:ln>
                <a:solidFill>
                  <a:prstClr val="white"/>
                </a:solidFill>
                <a:effectLst/>
                <a:uLnTx/>
                <a:uFillTx/>
                <a:latin typeface="Calibri" panose="020F0502020204030204"/>
                <a:ea typeface="+mn-ea"/>
                <a:cs typeface="+mn-cs"/>
              </a:rPr>
              <a:t> - Principle</a:t>
            </a:r>
            <a:endParaRPr kumimoji="0" lang="en-GB" sz="4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0A12A6D2-847A-547E-2C5D-4B161ECFA3D1}"/>
              </a:ext>
            </a:extLst>
          </p:cNvPr>
          <p:cNvSpPr txBox="1"/>
          <p:nvPr/>
        </p:nvSpPr>
        <p:spPr>
          <a:xfrm>
            <a:off x="1167351" y="5234920"/>
            <a:ext cx="9624473" cy="830997"/>
          </a:xfrm>
          <a:prstGeom prst="rect">
            <a:avLst/>
          </a:prstGeom>
          <a:noFill/>
        </p:spPr>
        <p:txBody>
          <a:bodyPr wrap="square">
            <a:spAutoFit/>
          </a:bodyPr>
          <a:lstStyle/>
          <a:p>
            <a:r>
              <a:rPr lang="en-GB" sz="2400" dirty="0"/>
              <a:t>Illustration of ERL principle (intentionally simplified): accelerating bunches take energy from SRF </a:t>
            </a:r>
            <a:r>
              <a:rPr lang="en-GB" sz="2400" dirty="0" err="1"/>
              <a:t>linac</a:t>
            </a:r>
            <a:r>
              <a:rPr lang="en-GB" sz="2400" dirty="0"/>
              <a:t>, while decelerating bunches return energy back.</a:t>
            </a:r>
          </a:p>
        </p:txBody>
      </p:sp>
      <p:sp>
        <p:nvSpPr>
          <p:cNvPr id="7" name="TextBox 6">
            <a:extLst>
              <a:ext uri="{FF2B5EF4-FFF2-40B4-BE49-F238E27FC236}">
                <a16:creationId xmlns:a16="http://schemas.microsoft.com/office/drawing/2014/main" id="{CB4F2E18-2989-1CA8-8BD0-155B669390A0}"/>
              </a:ext>
            </a:extLst>
          </p:cNvPr>
          <p:cNvSpPr txBox="1"/>
          <p:nvPr/>
        </p:nvSpPr>
        <p:spPr>
          <a:xfrm>
            <a:off x="8365491" y="890169"/>
            <a:ext cx="3486852" cy="369332"/>
          </a:xfrm>
          <a:prstGeom prst="rect">
            <a:avLst/>
          </a:prstGeom>
          <a:solidFill>
            <a:srgbClr val="FFCCCC"/>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V. Litvinenko, T. Roser, M. Chamizo</a:t>
            </a:r>
            <a:endParaRPr kumimoji="0" lang="en-GB" sz="1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744696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ChangeArrowheads="1"/>
          </p:cNvSpPr>
          <p:nvPr/>
        </p:nvSpPr>
        <p:spPr bwMode="auto">
          <a:xfrm>
            <a:off x="4098926" y="175208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 name="TextBox 1"/>
          <p:cNvSpPr txBox="1"/>
          <p:nvPr/>
        </p:nvSpPr>
        <p:spPr>
          <a:xfrm>
            <a:off x="1687287" y="0"/>
            <a:ext cx="5775959" cy="40011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Applications of Particle Accelerators </a:t>
            </a:r>
            <a:endPar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 name="TextBox 2"/>
          <p:cNvSpPr txBox="1"/>
          <p:nvPr/>
        </p:nvSpPr>
        <p:spPr>
          <a:xfrm>
            <a:off x="6723830" y="156725"/>
            <a:ext cx="5068119" cy="369332"/>
          </a:xfrm>
          <a:prstGeom prst="rect">
            <a:avLst/>
          </a:prstGeom>
          <a:solidFill>
            <a:schemeClr val="bg1"/>
          </a:solid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0000"/>
                </a:solidFill>
                <a:effectLst/>
                <a:uLnTx/>
                <a:uFillTx/>
                <a:latin typeface="Calibri" panose="020F0502020204030204"/>
                <a:ea typeface="+mn-ea"/>
                <a:cs typeface="+mn-cs"/>
              </a:rPr>
              <a:t>Source: R. Edgecock,  A. Faus Golfe, EuCARD-2, 2017</a:t>
            </a:r>
            <a:endParaRPr kumimoji="0" lang="en-GB" sz="1800" b="0"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b="5797"/>
          <a:stretch/>
        </p:blipFill>
        <p:spPr>
          <a:xfrm>
            <a:off x="6803840" y="1029880"/>
            <a:ext cx="4619030" cy="5751175"/>
          </a:xfrm>
          <a:prstGeom prst="rect">
            <a:avLst/>
          </a:prstGeom>
        </p:spPr>
      </p:pic>
      <p:pic>
        <p:nvPicPr>
          <p:cNvPr id="8" name="Picture 7" descr="Table&#10;&#10;Description automatically generated">
            <a:extLst>
              <a:ext uri="{FF2B5EF4-FFF2-40B4-BE49-F238E27FC236}">
                <a16:creationId xmlns:a16="http://schemas.microsoft.com/office/drawing/2014/main" id="{B6AF6D0B-F4CA-4461-B796-593B81B0F13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2651" y="407208"/>
            <a:ext cx="5141204" cy="6330525"/>
          </a:xfrm>
          <a:prstGeom prst="rect">
            <a:avLst/>
          </a:prstGeom>
        </p:spPr>
      </p:pic>
      <p:sp>
        <p:nvSpPr>
          <p:cNvPr id="7" name="TextBox 6">
            <a:extLst>
              <a:ext uri="{FF2B5EF4-FFF2-40B4-BE49-F238E27FC236}">
                <a16:creationId xmlns:a16="http://schemas.microsoft.com/office/drawing/2014/main" id="{9C868CDC-C3F0-8580-9918-DD36F674D67C}"/>
              </a:ext>
            </a:extLst>
          </p:cNvPr>
          <p:cNvSpPr txBox="1"/>
          <p:nvPr/>
        </p:nvSpPr>
        <p:spPr>
          <a:xfrm>
            <a:off x="6408147" y="467355"/>
            <a:ext cx="6097836"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CERN-ACC-2020-0008</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hlinkClick r:id="rId4"/>
              </a:rPr>
              <a:t>  http://cds.cern.ch/record/2716155</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Tree>
    <p:extLst>
      <p:ext uri="{BB962C8B-B14F-4D97-AF65-F5344CB8AC3E}">
        <p14:creationId xmlns:p14="http://schemas.microsoft.com/office/powerpoint/2010/main" val="933920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par>
                          <p:cTn id="11" fill="hold">
                            <p:stCondLst>
                              <p:cond delay="1000"/>
                            </p:stCondLst>
                            <p:childTnLst>
                              <p:par>
                                <p:cTn id="12" presetID="1" presetClass="entr" presetSubtype="0"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4475C340-38C3-A627-BFF7-CF4FAFB39A1C}"/>
              </a:ext>
            </a:extLst>
          </p:cNvPr>
          <p:cNvPicPr>
            <a:picLocks noChangeAspect="1"/>
          </p:cNvPicPr>
          <p:nvPr/>
        </p:nvPicPr>
        <p:blipFill>
          <a:blip r:embed="rId2"/>
          <a:stretch>
            <a:fillRect/>
          </a:stretch>
        </p:blipFill>
        <p:spPr>
          <a:xfrm>
            <a:off x="8039564" y="3327411"/>
            <a:ext cx="735771" cy="930750"/>
          </a:xfrm>
          <a:prstGeom prst="rect">
            <a:avLst/>
          </a:prstGeom>
        </p:spPr>
      </p:pic>
      <p:sp>
        <p:nvSpPr>
          <p:cNvPr id="2" name="TextBox 1">
            <a:extLst>
              <a:ext uri="{FF2B5EF4-FFF2-40B4-BE49-F238E27FC236}">
                <a16:creationId xmlns:a16="http://schemas.microsoft.com/office/drawing/2014/main" id="{D1ECB6A8-594E-15BD-9738-B9F27854F4C5}"/>
              </a:ext>
            </a:extLst>
          </p:cNvPr>
          <p:cNvSpPr txBox="1"/>
          <p:nvPr/>
        </p:nvSpPr>
        <p:spPr>
          <a:xfrm>
            <a:off x="0" y="-21164"/>
            <a:ext cx="12192000" cy="707886"/>
          </a:xfrm>
          <a:prstGeom prst="rect">
            <a:avLst/>
          </a:prstGeom>
          <a:solidFill>
            <a:schemeClr val="accent5">
              <a:lumMod val="5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prstClr val="white"/>
                </a:solidFill>
                <a:effectLst/>
                <a:uLnTx/>
                <a:uFillTx/>
                <a:latin typeface="Calibri" panose="020F0502020204030204"/>
                <a:ea typeface="+mn-ea"/>
                <a:cs typeface="+mn-cs"/>
              </a:rPr>
              <a:t>Energy Recovery </a:t>
            </a:r>
            <a:r>
              <a:rPr kumimoji="0" lang="en-US" sz="4000" b="0" i="0" u="none" strike="noStrike" kern="1200" cap="none" spc="0" normalizeH="0" baseline="0" noProof="0" dirty="0" err="1">
                <a:ln>
                  <a:noFill/>
                </a:ln>
                <a:solidFill>
                  <a:prstClr val="white"/>
                </a:solidFill>
                <a:effectLst/>
                <a:uLnTx/>
                <a:uFillTx/>
                <a:latin typeface="Calibri" panose="020F0502020204030204"/>
                <a:ea typeface="+mn-ea"/>
                <a:cs typeface="+mn-cs"/>
              </a:rPr>
              <a:t>Linacs</a:t>
            </a:r>
            <a:r>
              <a:rPr kumimoji="0" lang="en-US" sz="4000" b="0" i="0" u="none" strike="noStrike" kern="1200" cap="none" spc="0" normalizeH="0" baseline="0" noProof="0" dirty="0">
                <a:ln>
                  <a:noFill/>
                </a:ln>
                <a:solidFill>
                  <a:prstClr val="white"/>
                </a:solidFill>
                <a:effectLst/>
                <a:uLnTx/>
                <a:uFillTx/>
                <a:latin typeface="Calibri" panose="020F0502020204030204"/>
                <a:ea typeface="+mn-ea"/>
                <a:cs typeface="+mn-cs"/>
              </a:rPr>
              <a:t> - Historical Proposals 1960s &amp; 70s</a:t>
            </a:r>
            <a:endParaRPr kumimoji="0" lang="en-GB" sz="4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 name="Rectangle 2">
            <a:extLst>
              <a:ext uri="{FF2B5EF4-FFF2-40B4-BE49-F238E27FC236}">
                <a16:creationId xmlns:a16="http://schemas.microsoft.com/office/drawing/2014/main" id="{8D1E7E43-3525-8883-1DBA-235D408B2C4B}"/>
              </a:ext>
            </a:extLst>
          </p:cNvPr>
          <p:cNvSpPr/>
          <p:nvPr/>
        </p:nvSpPr>
        <p:spPr>
          <a:xfrm>
            <a:off x="8198933" y="1187394"/>
            <a:ext cx="3274410" cy="193899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2400" b="0" i="0" u="none" strike="noStrike" kern="0" cap="none" spc="0" normalizeH="0" baseline="0" noProof="0" dirty="0">
                <a:ln>
                  <a:noFill/>
                </a:ln>
                <a:solidFill>
                  <a:prstClr val="black"/>
                </a:solidFill>
                <a:effectLst/>
                <a:uLnTx/>
                <a:uFillTx/>
                <a:latin typeface="Calibri" panose="020F0502020204030204"/>
                <a:ea typeface="+mn-ea"/>
                <a:cs typeface="+mn-cs"/>
              </a:rPr>
              <a:t>Maury Tigner, “</a:t>
            </a:r>
            <a:r>
              <a:rPr kumimoji="0" lang="en-US" altLang="en-US" sz="2400" b="0" i="1" u="none" strike="noStrike" kern="0" cap="none" spc="0" normalizeH="0" baseline="0" noProof="0" dirty="0">
                <a:ln>
                  <a:noFill/>
                </a:ln>
                <a:solidFill>
                  <a:prstClr val="black"/>
                </a:solidFill>
                <a:effectLst/>
                <a:uLnTx/>
                <a:uFillTx/>
                <a:latin typeface="Calibri" panose="020F0502020204030204"/>
                <a:ea typeface="+mn-ea"/>
                <a:cs typeface="+mn-cs"/>
              </a:rPr>
              <a:t>A Possible Apparatus for Clashing-Beam Experiments</a:t>
            </a:r>
            <a:r>
              <a:rPr kumimoji="0" lang="en-US" altLang="en-US" sz="2400" b="0" i="0" u="none" strike="noStrike" kern="0" cap="none" spc="0" normalizeH="0" baseline="0" noProof="0" dirty="0">
                <a:ln>
                  <a:noFill/>
                </a:ln>
                <a:solidFill>
                  <a:prstClr val="black"/>
                </a:solidFill>
                <a:effectLst/>
                <a:uLnTx/>
                <a:uFillTx/>
                <a:latin typeface="Calibri" panose="020F0502020204030204"/>
                <a:ea typeface="+mn-ea"/>
                <a:cs typeface="+mn-cs"/>
              </a:rPr>
              <a:t>”, </a:t>
            </a:r>
            <a:r>
              <a:rPr kumimoji="0" lang="en-US" altLang="en-US" sz="2400" b="0" i="0" u="none" strike="noStrike" kern="0" cap="none" spc="0" normalizeH="0" baseline="0" noProof="0" dirty="0" err="1">
                <a:ln>
                  <a:noFill/>
                </a:ln>
                <a:solidFill>
                  <a:prstClr val="black"/>
                </a:solidFill>
                <a:effectLst/>
                <a:uLnTx/>
                <a:uFillTx/>
                <a:latin typeface="Calibri" panose="020F0502020204030204"/>
                <a:ea typeface="+mn-ea"/>
                <a:cs typeface="+mn-cs"/>
              </a:rPr>
              <a:t>Nuovo</a:t>
            </a:r>
            <a:r>
              <a:rPr kumimoji="0" lang="en-US" altLang="en-US" sz="2400" b="0" i="0" u="none" strike="noStrike" kern="0" cap="none" spc="0" normalizeH="0" baseline="0" noProof="0" dirty="0">
                <a:ln>
                  <a:noFill/>
                </a:ln>
                <a:solidFill>
                  <a:prstClr val="black"/>
                </a:solidFill>
                <a:effectLst/>
                <a:uLnTx/>
                <a:uFillTx/>
                <a:latin typeface="Calibri" panose="020F0502020204030204"/>
                <a:ea typeface="+mn-ea"/>
                <a:cs typeface="+mn-cs"/>
              </a:rPr>
              <a:t> </a:t>
            </a:r>
            <a:r>
              <a:rPr kumimoji="0" lang="en-US" altLang="en-US" sz="2400" b="0" i="0" u="none" strike="noStrike" kern="0" cap="none" spc="0" normalizeH="0" baseline="0" noProof="0" dirty="0" err="1">
                <a:ln>
                  <a:noFill/>
                </a:ln>
                <a:solidFill>
                  <a:prstClr val="black"/>
                </a:solidFill>
                <a:effectLst/>
                <a:uLnTx/>
                <a:uFillTx/>
                <a:latin typeface="Calibri" panose="020F0502020204030204"/>
                <a:ea typeface="+mn-ea"/>
                <a:cs typeface="+mn-cs"/>
              </a:rPr>
              <a:t>Cimento</a:t>
            </a:r>
            <a:r>
              <a:rPr kumimoji="0" lang="en-US" altLang="en-US" sz="2400" b="0" i="0" u="none" strike="noStrike" kern="0" cap="none" spc="0" normalizeH="0" baseline="0" noProof="0" dirty="0">
                <a:ln>
                  <a:noFill/>
                </a:ln>
                <a:solidFill>
                  <a:prstClr val="black"/>
                </a:solidFill>
                <a:effectLst/>
                <a:uLnTx/>
                <a:uFillTx/>
                <a:latin typeface="Calibri" panose="020F0502020204030204"/>
                <a:ea typeface="+mn-ea"/>
                <a:cs typeface="+mn-cs"/>
              </a:rPr>
              <a:t> 37, 1228 (</a:t>
            </a:r>
            <a:r>
              <a:rPr kumimoji="0" lang="en-US" altLang="en-US" sz="2400" b="1" i="0" u="none" strike="noStrike" kern="0" cap="none" spc="0" normalizeH="0" baseline="0" noProof="0" dirty="0">
                <a:ln>
                  <a:noFill/>
                </a:ln>
                <a:solidFill>
                  <a:prstClr val="black"/>
                </a:solidFill>
                <a:effectLst/>
                <a:uLnTx/>
                <a:uFillTx/>
                <a:latin typeface="Calibri" panose="020F0502020204030204"/>
                <a:ea typeface="+mn-ea"/>
                <a:cs typeface="+mn-cs"/>
              </a:rPr>
              <a:t>1965</a:t>
            </a:r>
            <a:r>
              <a:rPr kumimoji="0" lang="en-US" altLang="en-US" sz="2400" b="0" i="0" u="none" strike="noStrike" kern="0" cap="none" spc="0" normalizeH="0" baseline="0" noProof="0" dirty="0">
                <a:ln>
                  <a:noFill/>
                </a:ln>
                <a:solidFill>
                  <a:prstClr val="black"/>
                </a:solidFill>
                <a:effectLst/>
                <a:uLnTx/>
                <a:uFillTx/>
                <a:latin typeface="Calibri" panose="020F0502020204030204"/>
                <a:ea typeface="+mn-ea"/>
                <a:cs typeface="+mn-cs"/>
              </a:rPr>
              <a:t>)</a:t>
            </a:r>
          </a:p>
        </p:txBody>
      </p:sp>
      <p:sp>
        <p:nvSpPr>
          <p:cNvPr id="4" name="Rectangle 3">
            <a:extLst>
              <a:ext uri="{FF2B5EF4-FFF2-40B4-BE49-F238E27FC236}">
                <a16:creationId xmlns:a16="http://schemas.microsoft.com/office/drawing/2014/main" id="{5A3D11E9-AB4A-0558-D998-DE702EFAD1DC}"/>
              </a:ext>
            </a:extLst>
          </p:cNvPr>
          <p:cNvSpPr/>
          <p:nvPr/>
        </p:nvSpPr>
        <p:spPr>
          <a:xfrm>
            <a:off x="156460" y="3421213"/>
            <a:ext cx="2685574" cy="329320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600" b="0" i="0" u="none" strike="noStrike" kern="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2400" b="0" i="0" u="none" strike="noStrike" kern="0" cap="none" spc="0" normalizeH="0" baseline="0" noProof="0" dirty="0">
                <a:ln>
                  <a:noFill/>
                </a:ln>
                <a:solidFill>
                  <a:prstClr val="black"/>
                </a:solidFill>
                <a:effectLst/>
                <a:uLnTx/>
                <a:uFillTx/>
                <a:latin typeface="Calibri" panose="020F0502020204030204"/>
                <a:ea typeface="+mn-ea"/>
                <a:cs typeface="+mn-cs"/>
              </a:rPr>
              <a:t>Ugo </a:t>
            </a:r>
            <a:r>
              <a:rPr kumimoji="0" lang="en-US" altLang="en-US" sz="2400" b="0" i="0" u="none" strike="noStrike" kern="0" cap="none" spc="0" normalizeH="0" baseline="0" noProof="0" dirty="0" err="1">
                <a:ln>
                  <a:noFill/>
                </a:ln>
                <a:solidFill>
                  <a:prstClr val="black"/>
                </a:solidFill>
                <a:effectLst/>
                <a:uLnTx/>
                <a:uFillTx/>
                <a:latin typeface="Calibri" panose="020F0502020204030204"/>
                <a:ea typeface="+mn-ea"/>
                <a:cs typeface="+mn-cs"/>
              </a:rPr>
              <a:t>Amaldi</a:t>
            </a:r>
            <a:r>
              <a:rPr kumimoji="0" lang="en-US" altLang="en-US" sz="2400" b="0" i="0" u="none" strike="noStrike" kern="0" cap="none" spc="0" normalizeH="0" baseline="0" noProof="0" dirty="0">
                <a:ln>
                  <a:noFill/>
                </a:ln>
                <a:solidFill>
                  <a:prstClr val="black"/>
                </a:solidFill>
                <a:effectLst/>
                <a:uLnTx/>
                <a:uFillTx/>
                <a:latin typeface="Calibri" panose="020F0502020204030204"/>
                <a:ea typeface="+mn-ea"/>
                <a:cs typeface="+mn-cs"/>
              </a:rPr>
              <a:t>, “</a:t>
            </a:r>
            <a:r>
              <a:rPr kumimoji="0" lang="en-US" altLang="en-US" sz="2400" b="0" i="1" u="none" strike="noStrike" kern="0" cap="none" spc="0" normalizeH="0" baseline="0" noProof="0" dirty="0">
                <a:ln>
                  <a:noFill/>
                </a:ln>
                <a:solidFill>
                  <a:prstClr val="black"/>
                </a:solidFill>
                <a:effectLst/>
                <a:uLnTx/>
                <a:uFillTx/>
                <a:latin typeface="Calibri" panose="020F0502020204030204"/>
                <a:ea typeface="+mn-ea"/>
                <a:cs typeface="+mn-cs"/>
              </a:rPr>
              <a:t>A possible scheme to obtain e-e- and </a:t>
            </a:r>
            <a:r>
              <a:rPr kumimoji="0" lang="en-US" altLang="en-US" sz="2400" b="0" i="1" u="none" strike="noStrike" kern="0" cap="none" spc="0" normalizeH="0" baseline="0" noProof="0" dirty="0" err="1">
                <a:ln>
                  <a:noFill/>
                </a:ln>
                <a:solidFill>
                  <a:prstClr val="black"/>
                </a:solidFill>
                <a:effectLst/>
                <a:uLnTx/>
                <a:uFillTx/>
                <a:latin typeface="Calibri" panose="020F0502020204030204"/>
                <a:ea typeface="+mn-ea"/>
                <a:cs typeface="+mn-cs"/>
              </a:rPr>
              <a:t>e+e</a:t>
            </a:r>
            <a:r>
              <a:rPr kumimoji="0" lang="en-US" altLang="en-US" sz="2400" b="0" i="1" u="none" strike="noStrike" kern="0" cap="none" spc="0" normalizeH="0" baseline="0" noProof="0" dirty="0">
                <a:ln>
                  <a:noFill/>
                </a:ln>
                <a:solidFill>
                  <a:prstClr val="black"/>
                </a:solidFill>
                <a:effectLst/>
                <a:uLnTx/>
                <a:uFillTx/>
                <a:latin typeface="Calibri" panose="020F0502020204030204"/>
                <a:ea typeface="+mn-ea"/>
                <a:cs typeface="+mn-cs"/>
              </a:rPr>
              <a:t>- collisions at energies of hundreds of </a:t>
            </a:r>
            <a:r>
              <a:rPr kumimoji="0" lang="en-US" altLang="en-US" sz="2400" b="0" i="1" u="none" strike="noStrike" kern="0" cap="none" spc="0" normalizeH="0" baseline="0" noProof="0" dirty="0" err="1">
                <a:ln>
                  <a:noFill/>
                </a:ln>
                <a:solidFill>
                  <a:prstClr val="black"/>
                </a:solidFill>
                <a:effectLst/>
                <a:uLnTx/>
                <a:uFillTx/>
                <a:latin typeface="Calibri" panose="020F0502020204030204"/>
                <a:ea typeface="+mn-ea"/>
                <a:cs typeface="+mn-cs"/>
              </a:rPr>
              <a:t>GeV</a:t>
            </a:r>
            <a:r>
              <a:rPr kumimoji="0" lang="en-US" altLang="en-US" sz="2400" b="0" i="0" u="none" strike="noStrike" kern="0" cap="none" spc="0" normalizeH="0" baseline="0" noProof="0" dirty="0">
                <a:ln>
                  <a:noFill/>
                </a:ln>
                <a:solidFill>
                  <a:prstClr val="black"/>
                </a:solidFill>
                <a:effectLst/>
                <a:uLnTx/>
                <a:uFillTx/>
                <a:latin typeface="Calibri" panose="020F0502020204030204"/>
                <a:ea typeface="+mn-ea"/>
                <a:cs typeface="+mn-cs"/>
              </a:rPr>
              <a:t>”, Physics Letters B61, 313 (</a:t>
            </a:r>
            <a:r>
              <a:rPr kumimoji="0" lang="en-US" altLang="en-US" sz="2400" b="1" i="0" u="none" strike="noStrike" kern="0" cap="none" spc="0" normalizeH="0" baseline="0" noProof="0" dirty="0">
                <a:ln>
                  <a:noFill/>
                </a:ln>
                <a:solidFill>
                  <a:prstClr val="black"/>
                </a:solidFill>
                <a:effectLst/>
                <a:uLnTx/>
                <a:uFillTx/>
                <a:latin typeface="Calibri" panose="020F0502020204030204"/>
                <a:ea typeface="+mn-ea"/>
                <a:cs typeface="+mn-cs"/>
              </a:rPr>
              <a:t>1976</a:t>
            </a:r>
            <a:r>
              <a:rPr kumimoji="0" lang="en-US" altLang="en-US" sz="2400" b="0" i="0" u="none" strike="noStrike" kern="0" cap="none" spc="0" normalizeH="0" baseline="0" noProof="0" dirty="0">
                <a:ln>
                  <a:noFill/>
                </a:ln>
                <a:solidFill>
                  <a:prstClr val="black"/>
                </a:solidFill>
                <a:effectLst/>
                <a:uLnTx/>
                <a:uFillTx/>
                <a:latin typeface="Calibri" panose="020F0502020204030204"/>
                <a:ea typeface="+mn-ea"/>
                <a:cs typeface="+mn-cs"/>
              </a:rPr>
              <a:t>)</a:t>
            </a:r>
            <a:endParaRPr kumimoji="0" lang="en-GB" sz="24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97EFE0A6-8E6D-C8A6-268C-A998491EE46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92186" y="4331823"/>
            <a:ext cx="9260120" cy="1971005"/>
          </a:xfrm>
          <a:prstGeom prst="rect">
            <a:avLst/>
          </a:prstGeom>
        </p:spPr>
      </p:pic>
      <p:pic>
        <p:nvPicPr>
          <p:cNvPr id="6" name="Picture 5">
            <a:extLst>
              <a:ext uri="{FF2B5EF4-FFF2-40B4-BE49-F238E27FC236}">
                <a16:creationId xmlns:a16="http://schemas.microsoft.com/office/drawing/2014/main" id="{98D96D17-E56F-A7CE-4DE9-23550411E9C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91327" y="761830"/>
            <a:ext cx="5467158" cy="2958005"/>
          </a:xfrm>
          <a:prstGeom prst="rect">
            <a:avLst/>
          </a:prstGeom>
        </p:spPr>
      </p:pic>
      <p:sp>
        <p:nvSpPr>
          <p:cNvPr id="7" name="TextBox 6">
            <a:extLst>
              <a:ext uri="{FF2B5EF4-FFF2-40B4-BE49-F238E27FC236}">
                <a16:creationId xmlns:a16="http://schemas.microsoft.com/office/drawing/2014/main" id="{EDB874CA-E1D7-37CA-B2F4-27D5ADB12D61}"/>
              </a:ext>
            </a:extLst>
          </p:cNvPr>
          <p:cNvSpPr txBox="1"/>
          <p:nvPr/>
        </p:nvSpPr>
        <p:spPr>
          <a:xfrm>
            <a:off x="68805" y="816967"/>
            <a:ext cx="1863052" cy="2062103"/>
          </a:xfrm>
          <a:prstGeom prst="rect">
            <a:avLst/>
          </a:prstGeom>
          <a:solidFill>
            <a:srgbClr val="70AD47">
              <a:lumMod val="40000"/>
              <a:lumOff val="60000"/>
              <a:alpha val="80000"/>
            </a:srgb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0" i="0" u="none" strike="noStrike" kern="0" cap="none" spc="0" normalizeH="0" baseline="0" noProof="0" dirty="0">
                <a:ln>
                  <a:noFill/>
                </a:ln>
                <a:solidFill>
                  <a:prstClr val="black"/>
                </a:solidFill>
                <a:effectLst/>
                <a:uLnTx/>
                <a:uFillTx/>
                <a:latin typeface="Calibri" panose="020F0502020204030204"/>
                <a:ea typeface="+mn-ea"/>
                <a:cs typeface="+mn-cs"/>
              </a:rPr>
              <a:t>early linear-collider proposals</a:t>
            </a:r>
          </a:p>
        </p:txBody>
      </p:sp>
      <p:sp>
        <p:nvSpPr>
          <p:cNvPr id="8" name="TextBox 7">
            <a:extLst>
              <a:ext uri="{FF2B5EF4-FFF2-40B4-BE49-F238E27FC236}">
                <a16:creationId xmlns:a16="http://schemas.microsoft.com/office/drawing/2014/main" id="{31F062A0-9EAB-D380-C37F-C99CF5BDC30E}"/>
              </a:ext>
            </a:extLst>
          </p:cNvPr>
          <p:cNvSpPr txBox="1"/>
          <p:nvPr/>
        </p:nvSpPr>
        <p:spPr>
          <a:xfrm rot="20377032">
            <a:off x="3493671" y="2594805"/>
            <a:ext cx="7857151" cy="1200329"/>
          </a:xfrm>
          <a:prstGeom prst="rect">
            <a:avLst/>
          </a:prstGeom>
          <a:solidFill>
            <a:srgbClr val="5B9BD5">
              <a:lumMod val="20000"/>
              <a:lumOff val="80000"/>
              <a:alpha val="70000"/>
            </a:srgbClr>
          </a:solid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0" cap="none" spc="0" normalizeH="0" baseline="0" noProof="0" dirty="0">
                <a:ln>
                  <a:noFill/>
                </a:ln>
                <a:solidFill>
                  <a:srgbClr val="0000CC"/>
                </a:solidFill>
                <a:effectLst/>
                <a:uLnTx/>
                <a:uFillTx/>
                <a:latin typeface="Calibri" panose="020F0502020204030204"/>
                <a:ea typeface="+mn-ea"/>
                <a:cs typeface="+mn-cs"/>
              </a:rPr>
              <a:t>these early proposal always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0" cap="none" spc="0" normalizeH="0" baseline="0" noProof="0" dirty="0">
                <a:ln>
                  <a:noFill/>
                </a:ln>
                <a:solidFill>
                  <a:srgbClr val="0000CC"/>
                </a:solidFill>
                <a:effectLst/>
                <a:uLnTx/>
                <a:uFillTx/>
                <a:latin typeface="Calibri" panose="020F0502020204030204"/>
                <a:ea typeface="+mn-ea"/>
                <a:cs typeface="+mn-cs"/>
              </a:rPr>
              <a:t>recovered the energy of the spent beam!</a:t>
            </a:r>
            <a:endParaRPr kumimoji="0" lang="en-GB" sz="3600" b="0" i="0" u="none" strike="noStrike" kern="0" cap="none" spc="0" normalizeH="0" baseline="0" noProof="0" dirty="0">
              <a:ln>
                <a:noFill/>
              </a:ln>
              <a:solidFill>
                <a:srgbClr val="0000CC"/>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545728BA-A165-299D-E499-66D89D8ECBD2}"/>
              </a:ext>
            </a:extLst>
          </p:cNvPr>
          <p:cNvSpPr txBox="1"/>
          <p:nvPr/>
        </p:nvSpPr>
        <p:spPr>
          <a:xfrm>
            <a:off x="3240934" y="6236259"/>
            <a:ext cx="144623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008000"/>
                </a:solidFill>
                <a:effectLst/>
                <a:uLnTx/>
                <a:uFillTx/>
                <a:latin typeface="Calibri" panose="020F0502020204030204"/>
                <a:ea typeface="+mn-ea"/>
                <a:cs typeface="+mn-cs"/>
              </a:rPr>
              <a:t>300 GeV </a:t>
            </a:r>
            <a:r>
              <a:rPr kumimoji="0" lang="en-US" sz="1800" b="1" i="0" u="none" strike="noStrike" kern="0" cap="none" spc="0" normalizeH="0" baseline="0" noProof="0" dirty="0" err="1">
                <a:ln>
                  <a:noFill/>
                </a:ln>
                <a:solidFill>
                  <a:srgbClr val="008000"/>
                </a:solidFill>
                <a:effectLst/>
                <a:uLnTx/>
                <a:uFillTx/>
                <a:latin typeface="Calibri" panose="020F0502020204030204"/>
                <a:ea typeface="+mn-ea"/>
                <a:cs typeface="+mn-cs"/>
              </a:rPr>
              <a:t>c.m</a:t>
            </a:r>
            <a:r>
              <a:rPr kumimoji="0" lang="en-US" sz="1800" b="1" i="0" u="none" strike="noStrike" kern="0" cap="none" spc="0" normalizeH="0" baseline="0" noProof="0" dirty="0">
                <a:ln>
                  <a:noFill/>
                </a:ln>
                <a:solidFill>
                  <a:srgbClr val="008000"/>
                </a:solidFill>
                <a:effectLst/>
                <a:uLnTx/>
                <a:uFillTx/>
                <a:latin typeface="Calibri" panose="020F0502020204030204"/>
                <a:ea typeface="+mn-ea"/>
                <a:cs typeface="+mn-cs"/>
              </a:rPr>
              <a:t>.</a:t>
            </a:r>
            <a:endParaRPr kumimoji="0" lang="en-GB" sz="1800" b="1" i="0" u="none" strike="noStrike" kern="0" cap="none" spc="0" normalizeH="0" baseline="0" noProof="0" dirty="0">
              <a:ln>
                <a:noFill/>
              </a:ln>
              <a:solidFill>
                <a:srgbClr val="008000"/>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D72456CF-4831-AC8E-D7A5-F1E9A6002F7B}"/>
              </a:ext>
            </a:extLst>
          </p:cNvPr>
          <p:cNvSpPr txBox="1"/>
          <p:nvPr/>
        </p:nvSpPr>
        <p:spPr>
          <a:xfrm>
            <a:off x="8336885" y="817637"/>
            <a:ext cx="139974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008000"/>
                </a:solidFill>
                <a:effectLst/>
                <a:uLnTx/>
                <a:uFillTx/>
                <a:latin typeface="Calibri" panose="020F0502020204030204"/>
                <a:ea typeface="+mn-ea"/>
                <a:cs typeface="+mn-cs"/>
              </a:rPr>
              <a:t>1-6 GeV </a:t>
            </a:r>
            <a:r>
              <a:rPr kumimoji="0" lang="en-US" sz="1800" b="1" i="0" u="none" strike="noStrike" kern="0" cap="none" spc="0" normalizeH="0" baseline="0" noProof="0" dirty="0" err="1">
                <a:ln>
                  <a:noFill/>
                </a:ln>
                <a:solidFill>
                  <a:srgbClr val="008000"/>
                </a:solidFill>
                <a:effectLst/>
                <a:uLnTx/>
                <a:uFillTx/>
                <a:latin typeface="Calibri" panose="020F0502020204030204"/>
                <a:ea typeface="+mn-ea"/>
                <a:cs typeface="+mn-cs"/>
              </a:rPr>
              <a:t>c.m</a:t>
            </a:r>
            <a:r>
              <a:rPr kumimoji="0" lang="en-US" sz="1800" b="1" i="0" u="none" strike="noStrike" kern="0" cap="none" spc="0" normalizeH="0" baseline="0" noProof="0" dirty="0">
                <a:ln>
                  <a:noFill/>
                </a:ln>
                <a:solidFill>
                  <a:srgbClr val="008000"/>
                </a:solidFill>
                <a:effectLst/>
                <a:uLnTx/>
                <a:uFillTx/>
                <a:latin typeface="Calibri" panose="020F0502020204030204"/>
                <a:ea typeface="+mn-ea"/>
                <a:cs typeface="+mn-cs"/>
              </a:rPr>
              <a:t>.</a:t>
            </a:r>
            <a:endParaRPr kumimoji="0" lang="en-GB" sz="1800" b="1" i="0" u="none" strike="noStrike" kern="0" cap="none" spc="0" normalizeH="0" baseline="0" noProof="0" dirty="0">
              <a:ln>
                <a:noFill/>
              </a:ln>
              <a:solidFill>
                <a:srgbClr val="008000"/>
              </a:solidFill>
              <a:effectLs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F2BBB351-E5EB-2906-3489-C6284BCE3A3B}"/>
              </a:ext>
            </a:extLst>
          </p:cNvPr>
          <p:cNvSpPr txBox="1"/>
          <p:nvPr/>
        </p:nvSpPr>
        <p:spPr>
          <a:xfrm>
            <a:off x="8775335" y="3413036"/>
            <a:ext cx="6210300" cy="954107"/>
          </a:xfrm>
          <a:prstGeom prst="rect">
            <a:avLst/>
          </a:prstGeom>
          <a:noFill/>
        </p:spPr>
        <p:txBody>
          <a:bodyPr wrap="square">
            <a:spAutoFit/>
          </a:bodyPr>
          <a:lstStyle/>
          <a:p>
            <a:r>
              <a:rPr lang="en-GB" sz="1400" dirty="0"/>
              <a:t>w/o ER: “</a:t>
            </a:r>
            <a:r>
              <a:rPr lang="en-GB" sz="1400" i="1" dirty="0"/>
              <a:t>Although in principle it may be </a:t>
            </a:r>
          </a:p>
          <a:p>
            <a:r>
              <a:rPr lang="en-GB" sz="1400" i="1" dirty="0"/>
              <a:t>possible to produce and handle this </a:t>
            </a:r>
          </a:p>
          <a:p>
            <a:r>
              <a:rPr lang="en-GB" sz="1400" i="1" dirty="0"/>
              <a:t>large power the sheer brutishness of the </a:t>
            </a:r>
          </a:p>
          <a:p>
            <a:r>
              <a:rPr lang="en-GB" sz="1400" i="1" dirty="0"/>
              <a:t>scheme robs it of all appeal</a:t>
            </a:r>
            <a:r>
              <a:rPr lang="en-GB" sz="1400" dirty="0"/>
              <a:t>.” [M. Tigner]</a:t>
            </a:r>
          </a:p>
        </p:txBody>
      </p:sp>
    </p:spTree>
    <p:extLst>
      <p:ext uri="{BB962C8B-B14F-4D97-AF65-F5344CB8AC3E}">
        <p14:creationId xmlns:p14="http://schemas.microsoft.com/office/powerpoint/2010/main" val="1626712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1ECB6A8-594E-15BD-9738-B9F27854F4C5}"/>
              </a:ext>
            </a:extLst>
          </p:cNvPr>
          <p:cNvSpPr txBox="1"/>
          <p:nvPr/>
        </p:nvSpPr>
        <p:spPr>
          <a:xfrm>
            <a:off x="-99152" y="-21164"/>
            <a:ext cx="12291152" cy="769441"/>
          </a:xfrm>
          <a:prstGeom prst="rect">
            <a:avLst/>
          </a:prstGeom>
          <a:solidFill>
            <a:schemeClr val="accent5">
              <a:lumMod val="5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white"/>
                </a:solidFill>
                <a:effectLst/>
                <a:uLnTx/>
                <a:uFillTx/>
                <a:latin typeface="Calibri" panose="020F0502020204030204"/>
                <a:ea typeface="+mn-ea"/>
                <a:cs typeface="+mn-cs"/>
              </a:rPr>
              <a:t>Energy Recovery </a:t>
            </a:r>
            <a:r>
              <a:rPr kumimoji="0" lang="en-US" sz="4400" b="0" i="0" u="none" strike="noStrike" kern="1200" cap="none" spc="0" normalizeH="0" baseline="0" noProof="0" dirty="0" err="1">
                <a:ln>
                  <a:noFill/>
                </a:ln>
                <a:solidFill>
                  <a:prstClr val="white"/>
                </a:solidFill>
                <a:effectLst/>
                <a:uLnTx/>
                <a:uFillTx/>
                <a:latin typeface="Calibri" panose="020F0502020204030204"/>
                <a:ea typeface="+mn-ea"/>
                <a:cs typeface="+mn-cs"/>
              </a:rPr>
              <a:t>Linacs</a:t>
            </a:r>
            <a:r>
              <a:rPr kumimoji="0" lang="en-US" sz="4400" b="0" i="0" u="none" strike="noStrike" kern="1200" cap="none" spc="0" normalizeH="0" baseline="0" noProof="0" dirty="0">
                <a:ln>
                  <a:noFill/>
                </a:ln>
                <a:solidFill>
                  <a:prstClr val="white"/>
                </a:solidFill>
                <a:effectLst/>
                <a:uLnTx/>
                <a:uFillTx/>
                <a:latin typeface="Calibri" panose="020F0502020204030204"/>
                <a:ea typeface="+mn-ea"/>
                <a:cs typeface="+mn-cs"/>
              </a:rPr>
              <a:t> : recent revival</a:t>
            </a:r>
            <a:endParaRPr kumimoji="0" lang="en-GB" sz="4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B2705E03-CDCB-C3BF-3AD3-A477DC92AB64}"/>
                  </a:ext>
                </a:extLst>
              </p:cNvPr>
              <p:cNvSpPr txBox="1"/>
              <p:nvPr/>
            </p:nvSpPr>
            <p:spPr>
              <a:xfrm>
                <a:off x="0" y="1391662"/>
                <a:ext cx="3059839" cy="5016758"/>
              </a:xfrm>
              <a:prstGeom prst="rect">
                <a:avLst/>
              </a:prstGeom>
              <a:solidFill>
                <a:srgbClr val="FFFF00"/>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0" cap="none" spc="0" normalizeH="0" baseline="0" noProof="0" dirty="0">
                    <a:ln>
                      <a:noFill/>
                    </a:ln>
                    <a:solidFill>
                      <a:srgbClr val="0000CC"/>
                    </a:solidFill>
                    <a:effectLst/>
                    <a:uLnTx/>
                    <a:uFillTx/>
                    <a:latin typeface="Calibri" panose="020F0502020204030204"/>
                    <a:ea typeface="+mn-ea"/>
                    <a:cs typeface="+mn-cs"/>
                  </a:rPr>
                  <a:t>Main advances: flat instead of round beams, much smaller (vertical) beam sizes, higher beam current </a:t>
                </a:r>
                <a:r>
                  <a:rPr kumimoji="0" lang="en-US" sz="3200" b="1" i="0" u="none" strike="noStrike" kern="0" cap="none" spc="0" normalizeH="0" baseline="0" noProof="0" dirty="0">
                    <a:ln>
                      <a:noFill/>
                    </a:ln>
                    <a:solidFill>
                      <a:srgbClr val="0000CC"/>
                    </a:solidFill>
                    <a:effectLst/>
                    <a:uLnTx/>
                    <a:uFillTx/>
                    <a:latin typeface="Calibri" panose="020F0502020204030204"/>
                    <a:ea typeface="+mn-ea"/>
                    <a:cs typeface="Calibri" panose="020F0502020204030204" pitchFamily="34" charset="0"/>
                  </a:rPr>
                  <a:t>→</a:t>
                </a:r>
                <a14:m>
                  <m:oMath xmlns:m="http://schemas.openxmlformats.org/officeDocument/2006/math">
                    <m:r>
                      <a:rPr kumimoji="0" lang="en-US" sz="3200" b="1" i="0" u="none" strike="noStrike" kern="0" cap="none" spc="0" normalizeH="0" baseline="0" noProof="0" dirty="0" smtClean="0">
                        <a:ln>
                          <a:noFill/>
                        </a:ln>
                        <a:solidFill>
                          <a:srgbClr val="0000CC"/>
                        </a:solidFill>
                        <a:effectLst/>
                        <a:uLnTx/>
                        <a:uFillTx/>
                        <a:latin typeface="Cambria Math" panose="02040503050406030204" pitchFamily="18" charset="0"/>
                        <a:ea typeface="+mn-ea"/>
                        <a:cs typeface="Calibri" panose="020F0502020204030204" pitchFamily="34" charset="0"/>
                      </a:rPr>
                      <m:t> </m:t>
                    </m:r>
                    <m:r>
                      <a:rPr kumimoji="0" lang="en-US" sz="3200" b="1" i="1" u="none" strike="noStrike" kern="0" cap="none" spc="0" normalizeH="0" baseline="0" noProof="0" dirty="0" smtClean="0">
                        <a:ln>
                          <a:noFill/>
                        </a:ln>
                        <a:solidFill>
                          <a:srgbClr val="0000CC"/>
                        </a:solidFill>
                        <a:effectLst/>
                        <a:uLnTx/>
                        <a:uFillTx/>
                        <a:latin typeface="Cambria Math" panose="02040503050406030204" pitchFamily="18" charset="0"/>
                        <a:ea typeface="+mn-ea"/>
                        <a:cs typeface="Calibri" panose="020F0502020204030204" pitchFamily="34" charset="0"/>
                      </a:rPr>
                      <m:t>~</m:t>
                    </m:r>
                  </m:oMath>
                </a14:m>
                <a:r>
                  <a:rPr kumimoji="0" lang="en-US" sz="3200" b="1" i="0" u="none" strike="noStrike" kern="0" cap="none" spc="0" normalizeH="0" baseline="0" noProof="0" dirty="0">
                    <a:ln>
                      <a:noFill/>
                    </a:ln>
                    <a:solidFill>
                      <a:srgbClr val="0000CC"/>
                    </a:solidFill>
                    <a:effectLst/>
                    <a:uLnTx/>
                    <a:uFillTx/>
                    <a:latin typeface="Calibri" panose="020F0502020204030204"/>
                    <a:ea typeface="+mn-ea"/>
                    <a:cs typeface="Calibri" panose="020F0502020204030204" pitchFamily="34" charset="0"/>
                  </a:rPr>
                  <a:t>10,000x higher luminosity</a:t>
                </a:r>
                <a:r>
                  <a:rPr kumimoji="0" lang="en-US" sz="3200" b="1" i="0" u="none" strike="noStrike" kern="0" cap="none" spc="0" normalizeH="0" baseline="0" noProof="0" dirty="0">
                    <a:ln>
                      <a:noFill/>
                    </a:ln>
                    <a:solidFill>
                      <a:srgbClr val="0000CC"/>
                    </a:solidFill>
                    <a:effectLst/>
                    <a:uLnTx/>
                    <a:uFillTx/>
                    <a:latin typeface="Calibri" panose="020F0502020204030204"/>
                    <a:ea typeface="+mn-ea"/>
                    <a:cs typeface="+mn-cs"/>
                  </a:rPr>
                  <a:t> </a:t>
                </a:r>
                <a:endParaRPr kumimoji="0" lang="en-GB" sz="3200" b="1" i="0" u="none" strike="noStrike" kern="0" cap="none" spc="0" normalizeH="0" baseline="0" noProof="0" dirty="0">
                  <a:ln>
                    <a:noFill/>
                  </a:ln>
                  <a:solidFill>
                    <a:srgbClr val="0000CC"/>
                  </a:solidFill>
                  <a:effectLst/>
                  <a:uLnTx/>
                  <a:uFillTx/>
                  <a:latin typeface="Calibri" panose="020F0502020204030204"/>
                  <a:ea typeface="+mn-ea"/>
                  <a:cs typeface="+mn-cs"/>
                </a:endParaRPr>
              </a:p>
            </p:txBody>
          </p:sp>
        </mc:Choice>
        <mc:Fallback xmlns="">
          <p:sp>
            <p:nvSpPr>
              <p:cNvPr id="11" name="TextBox 10">
                <a:extLst>
                  <a:ext uri="{FF2B5EF4-FFF2-40B4-BE49-F238E27FC236}">
                    <a16:creationId xmlns:a16="http://schemas.microsoft.com/office/drawing/2014/main" id="{B2705E03-CDCB-C3BF-3AD3-A477DC92AB64}"/>
                  </a:ext>
                </a:extLst>
              </p:cNvPr>
              <p:cNvSpPr txBox="1">
                <a:spLocks noRot="1" noChangeAspect="1" noMove="1" noResize="1" noEditPoints="1" noAdjustHandles="1" noChangeArrowheads="1" noChangeShapeType="1" noTextEdit="1"/>
              </p:cNvSpPr>
              <p:nvPr/>
            </p:nvSpPr>
            <p:spPr>
              <a:xfrm>
                <a:off x="0" y="1391662"/>
                <a:ext cx="3059839" cy="5016758"/>
              </a:xfrm>
              <a:prstGeom prst="rect">
                <a:avLst/>
              </a:prstGeom>
              <a:blipFill>
                <a:blip r:embed="rId2"/>
                <a:stretch>
                  <a:fillRect l="-4980" t="-1580" r="-199" b="-3038"/>
                </a:stretch>
              </a:blipFill>
            </p:spPr>
            <p:txBody>
              <a:bodyPr/>
              <a:lstStyle/>
              <a:p>
                <a:r>
                  <a:rPr lang="en-GB">
                    <a:noFill/>
                  </a:rPr>
                  <a:t> </a:t>
                </a:r>
              </a:p>
            </p:txBody>
          </p:sp>
        </mc:Fallback>
      </mc:AlternateContent>
      <p:pic>
        <p:nvPicPr>
          <p:cNvPr id="12" name="Picture 11">
            <a:extLst>
              <a:ext uri="{FF2B5EF4-FFF2-40B4-BE49-F238E27FC236}">
                <a16:creationId xmlns:a16="http://schemas.microsoft.com/office/drawing/2014/main" id="{BDD841F2-C35F-17EF-3C10-9B562E093472}"/>
              </a:ext>
            </a:extLst>
          </p:cNvPr>
          <p:cNvPicPr>
            <a:picLocks noChangeAspect="1"/>
          </p:cNvPicPr>
          <p:nvPr/>
        </p:nvPicPr>
        <p:blipFill>
          <a:blip r:embed="rId3"/>
          <a:stretch>
            <a:fillRect/>
          </a:stretch>
        </p:blipFill>
        <p:spPr>
          <a:xfrm>
            <a:off x="3600352" y="726680"/>
            <a:ext cx="8591648" cy="4719287"/>
          </a:xfrm>
          <a:prstGeom prst="rect">
            <a:avLst/>
          </a:prstGeom>
        </p:spPr>
      </p:pic>
      <p:sp>
        <p:nvSpPr>
          <p:cNvPr id="13" name="TextBox 12">
            <a:extLst>
              <a:ext uri="{FF2B5EF4-FFF2-40B4-BE49-F238E27FC236}">
                <a16:creationId xmlns:a16="http://schemas.microsoft.com/office/drawing/2014/main" id="{1DC5023F-11B3-E965-B88E-643B263AF5B8}"/>
              </a:ext>
            </a:extLst>
          </p:cNvPr>
          <p:cNvSpPr txBox="1"/>
          <p:nvPr/>
        </p:nvSpPr>
        <p:spPr>
          <a:xfrm>
            <a:off x="137252" y="782985"/>
            <a:ext cx="2517813" cy="369332"/>
          </a:xfrm>
          <a:prstGeom prst="rect">
            <a:avLst/>
          </a:prstGeom>
          <a:solidFill>
            <a:srgbClr val="FFCCCC"/>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European LDG roadmap</a:t>
            </a:r>
            <a:endParaRPr kumimoji="0" lang="en-GB" sz="1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F1615D8C-0532-7EF1-D28C-02DB8DDEA0EE}"/>
                  </a:ext>
                </a:extLst>
              </p:cNvPr>
              <p:cNvSpPr txBox="1"/>
              <p:nvPr/>
            </p:nvSpPr>
            <p:spPr>
              <a:xfrm flipH="1">
                <a:off x="10045439" y="5424370"/>
                <a:ext cx="1998514" cy="135421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err="1">
                    <a:ln>
                      <a:noFill/>
                    </a:ln>
                    <a:solidFill>
                      <a:prstClr val="black"/>
                    </a:solidFill>
                    <a:effectLst/>
                    <a:uLnTx/>
                    <a:uFillTx/>
                    <a:latin typeface="Calibri" panose="020F0502020204030204"/>
                    <a:ea typeface="+mn-ea"/>
                    <a:cs typeface="+mn-cs"/>
                  </a:rPr>
                  <a:t>ReLIC</a:t>
                </a:r>
                <a:endPar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Litvinenko</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L</a:t>
                </a:r>
                <a14:m>
                  <m:oMath xmlns:m="http://schemas.openxmlformats.org/officeDocument/2006/math">
                    <m:r>
                      <a:rPr kumimoji="0" lang="en-US" sz="1600" b="0" i="1" u="none" strike="noStrike" kern="1200" cap="none" spc="0" normalizeH="0" baseline="0" noProof="0" dirty="0" smtClean="0">
                        <a:ln>
                          <a:noFill/>
                        </a:ln>
                        <a:solidFill>
                          <a:prstClr val="black"/>
                        </a:solidFill>
                        <a:effectLst/>
                        <a:uLnTx/>
                        <a:uFillTx/>
                        <a:latin typeface="Cambria Math" panose="02040503050406030204" pitchFamily="18" charset="0"/>
                        <a:ea typeface="+mn-ea"/>
                        <a:cs typeface="+mn-cs"/>
                      </a:rPr>
                      <m:t>~</m:t>
                    </m:r>
                  </m:oMath>
                </a14:m>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4x10</a:t>
                </a:r>
                <a:r>
                  <a:rPr kumimoji="0" lang="en-US" sz="1600" b="0" i="0" u="none" strike="noStrike" kern="1200" cap="none" spc="0" normalizeH="0" baseline="30000" noProof="0" dirty="0">
                    <a:ln>
                      <a:noFill/>
                    </a:ln>
                    <a:solidFill>
                      <a:prstClr val="black"/>
                    </a:solidFill>
                    <a:effectLst/>
                    <a:uLnTx/>
                    <a:uFillTx/>
                    <a:latin typeface="Calibri" panose="020F0502020204030204"/>
                    <a:ea typeface="+mn-ea"/>
                    <a:cs typeface="+mn-cs"/>
                  </a:rPr>
                  <a:t>36</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 , 21 km,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3 MHz </a:t>
                </a:r>
                <a:r>
                  <a:rPr kumimoji="0" lang="en-US" sz="1600" b="0" i="0" u="none" strike="noStrike" kern="1200" cap="none" spc="0" normalizeH="0" baseline="0" noProof="0" dirty="0" err="1">
                    <a:ln>
                      <a:noFill/>
                    </a:ln>
                    <a:solidFill>
                      <a:prstClr val="black"/>
                    </a:solidFill>
                    <a:effectLst/>
                    <a:uLnTx/>
                    <a:uFillTx/>
                    <a:latin typeface="Calibri" panose="020F0502020204030204"/>
                    <a:ea typeface="+mn-ea"/>
                    <a:cs typeface="+mn-cs"/>
                  </a:rPr>
                  <a:t>coll</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 rate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1.5 GHz RF, Q</a:t>
                </a:r>
                <a14:m>
                  <m:oMath xmlns:m="http://schemas.openxmlformats.org/officeDocument/2006/math">
                    <m:r>
                      <a:rPr kumimoji="0" lang="en-US" sz="1600" b="0" i="1" u="none" strike="noStrike" kern="1200" cap="none" spc="0" normalizeH="0" baseline="0" noProof="0" dirty="0" smtClean="0">
                        <a:ln>
                          <a:noFill/>
                        </a:ln>
                        <a:solidFill>
                          <a:prstClr val="black"/>
                        </a:solidFill>
                        <a:effectLst/>
                        <a:uLnTx/>
                        <a:uFillTx/>
                        <a:latin typeface="Cambria Math" panose="02040503050406030204" pitchFamily="18" charset="0"/>
                        <a:ea typeface="+mn-ea"/>
                        <a:cs typeface="+mn-cs"/>
                      </a:rPr>
                      <m:t>~</m:t>
                    </m:r>
                  </m:oMath>
                </a14:m>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10</a:t>
                </a:r>
                <a:r>
                  <a:rPr kumimoji="0" lang="en-US" sz="1600" b="0" i="0" u="none" strike="noStrike" kern="1200" cap="none" spc="0" normalizeH="0" baseline="30000" noProof="0" dirty="0">
                    <a:ln>
                      <a:noFill/>
                    </a:ln>
                    <a:solidFill>
                      <a:prstClr val="black"/>
                    </a:solidFill>
                    <a:effectLst/>
                    <a:uLnTx/>
                    <a:uFillTx/>
                    <a:latin typeface="Calibri" panose="020F0502020204030204"/>
                    <a:ea typeface="+mn-ea"/>
                    <a:cs typeface="+mn-cs"/>
                  </a:rPr>
                  <a:t>11</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 </a:t>
                </a:r>
                <a:endParaRPr kumimoji="0" lang="en-GB" sz="1600" b="0" i="0" u="none" strike="noStrike" kern="1200" cap="none" spc="0" normalizeH="0" baseline="30000" noProof="0" dirty="0">
                  <a:ln>
                    <a:noFill/>
                  </a:ln>
                  <a:solidFill>
                    <a:prstClr val="black"/>
                  </a:solidFill>
                  <a:effectLst/>
                  <a:uLnTx/>
                  <a:uFillTx/>
                  <a:latin typeface="Calibri" panose="020F0502020204030204"/>
                  <a:ea typeface="+mn-ea"/>
                  <a:cs typeface="+mn-cs"/>
                </a:endParaRPr>
              </a:p>
            </p:txBody>
          </p:sp>
        </mc:Choice>
        <mc:Fallback xmlns="">
          <p:sp>
            <p:nvSpPr>
              <p:cNvPr id="3" name="TextBox 2">
                <a:extLst>
                  <a:ext uri="{FF2B5EF4-FFF2-40B4-BE49-F238E27FC236}">
                    <a16:creationId xmlns:a16="http://schemas.microsoft.com/office/drawing/2014/main" id="{F1615D8C-0532-7EF1-D28C-02DB8DDEA0EE}"/>
                  </a:ext>
                </a:extLst>
              </p:cNvPr>
              <p:cNvSpPr txBox="1">
                <a:spLocks noRot="1" noChangeAspect="1" noMove="1" noResize="1" noEditPoints="1" noAdjustHandles="1" noChangeArrowheads="1" noChangeShapeType="1" noTextEdit="1"/>
              </p:cNvSpPr>
              <p:nvPr/>
            </p:nvSpPr>
            <p:spPr>
              <a:xfrm flipH="1">
                <a:off x="10045439" y="5424370"/>
                <a:ext cx="1998514" cy="1354217"/>
              </a:xfrm>
              <a:prstGeom prst="rect">
                <a:avLst/>
              </a:prstGeom>
              <a:blipFill>
                <a:blip r:embed="rId4"/>
                <a:stretch>
                  <a:fillRect l="-2744" t="-2703" b="-4955"/>
                </a:stretch>
              </a:blipFill>
            </p:spPr>
            <p:txBody>
              <a:bodyPr/>
              <a:lstStyle/>
              <a:p>
                <a:r>
                  <a:rPr lang="en-GB">
                    <a:noFill/>
                  </a:rPr>
                  <a:t> </a:t>
                </a:r>
              </a:p>
            </p:txBody>
          </p:sp>
        </mc:Fallback>
      </mc:AlternateContent>
      <p:pic>
        <p:nvPicPr>
          <p:cNvPr id="4" name="Picture 3" descr="Chart&#10;&#10;Description automatically generated with medium confidence">
            <a:extLst>
              <a:ext uri="{FF2B5EF4-FFF2-40B4-BE49-F238E27FC236}">
                <a16:creationId xmlns:a16="http://schemas.microsoft.com/office/drawing/2014/main" id="{AE50374C-0FC7-8831-557B-5199B133D7BE}"/>
              </a:ext>
            </a:extLst>
          </p:cNvPr>
          <p:cNvPicPr>
            <a:picLocks noChangeAspect="1"/>
          </p:cNvPicPr>
          <p:nvPr/>
        </p:nvPicPr>
        <p:blipFill>
          <a:blip r:embed="rId5"/>
          <a:stretch>
            <a:fillRect/>
          </a:stretch>
        </p:blipFill>
        <p:spPr>
          <a:xfrm>
            <a:off x="3600352" y="5469256"/>
            <a:ext cx="6306892" cy="1111536"/>
          </a:xfrm>
          <a:prstGeom prst="rect">
            <a:avLst/>
          </a:prstGeom>
        </p:spPr>
      </p:pic>
      <p:sp>
        <p:nvSpPr>
          <p:cNvPr id="5" name="Rectangle 4">
            <a:extLst>
              <a:ext uri="{FF2B5EF4-FFF2-40B4-BE49-F238E27FC236}">
                <a16:creationId xmlns:a16="http://schemas.microsoft.com/office/drawing/2014/main" id="{92BFF092-0905-F21F-7AD9-9577CD673589}"/>
              </a:ext>
            </a:extLst>
          </p:cNvPr>
          <p:cNvSpPr/>
          <p:nvPr/>
        </p:nvSpPr>
        <p:spPr>
          <a:xfrm>
            <a:off x="10241280" y="4976949"/>
            <a:ext cx="653143" cy="130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7EEE5361-BCC2-B4DE-8045-858D462BC524}"/>
              </a:ext>
            </a:extLst>
          </p:cNvPr>
          <p:cNvSpPr txBox="1"/>
          <p:nvPr/>
        </p:nvSpPr>
        <p:spPr>
          <a:xfrm>
            <a:off x="9474603" y="5117696"/>
            <a:ext cx="2524024" cy="276999"/>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  650 MHz </a:t>
            </a:r>
            <a:r>
              <a:rPr kumimoji="0" lang="en-US" sz="1200" b="0" i="0" u="none" strike="noStrike" kern="1200" cap="none" spc="0" normalizeH="0" baseline="0" noProof="0" dirty="0" err="1">
                <a:ln>
                  <a:noFill/>
                </a:ln>
                <a:solidFill>
                  <a:prstClr val="black"/>
                </a:solidFill>
                <a:effectLst/>
                <a:uLnTx/>
                <a:uFillTx/>
                <a:latin typeface="Calibri" panose="020F0502020204030204"/>
                <a:ea typeface="+mn-ea"/>
                <a:cs typeface="+mn-cs"/>
              </a:rPr>
              <a:t>coll</a:t>
            </a: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 rate, 20 MV/m, Q~10</a:t>
            </a:r>
            <a:r>
              <a:rPr kumimoji="0" lang="en-US" sz="1200" b="0" i="0" u="none" strike="noStrike" kern="1200" cap="none" spc="0" normalizeH="0" baseline="30000" noProof="0" dirty="0">
                <a:ln>
                  <a:noFill/>
                </a:ln>
                <a:solidFill>
                  <a:prstClr val="black"/>
                </a:solidFill>
                <a:effectLst/>
                <a:uLnTx/>
                <a:uFillTx/>
                <a:latin typeface="Calibri" panose="020F0502020204030204"/>
                <a:ea typeface="+mn-ea"/>
                <a:cs typeface="+mn-cs"/>
              </a:rPr>
              <a:t>11</a:t>
            </a:r>
            <a:endParaRPr kumimoji="0" lang="en-GB" sz="1200" b="0" i="0" u="none" strike="noStrike" kern="1200" cap="none" spc="0" normalizeH="0" baseline="30000" noProof="0" dirty="0">
              <a:ln>
                <a:noFill/>
              </a:ln>
              <a:solidFill>
                <a:prstClr val="black"/>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C6ED664D-CC7D-032F-8902-7DD8C1685070}"/>
              </a:ext>
            </a:extLst>
          </p:cNvPr>
          <p:cNvSpPr txBox="1"/>
          <p:nvPr/>
        </p:nvSpPr>
        <p:spPr>
          <a:xfrm>
            <a:off x="3272009" y="3635567"/>
            <a:ext cx="5351465" cy="369332"/>
          </a:xfrm>
          <a:prstGeom prst="rect">
            <a:avLst/>
          </a:prstGeom>
          <a:solidFill>
            <a:srgbClr val="0070C0"/>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prstClr val="white"/>
                </a:solidFill>
                <a:effectLst/>
                <a:uLnTx/>
                <a:uFillTx/>
                <a:latin typeface="Calibri" panose="020F0502020204030204"/>
                <a:ea typeface="+mn-ea"/>
                <a:cs typeface="+mn-cs"/>
              </a:rPr>
              <a:t>LHeC</a:t>
            </a: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ERL was first proposed by Swapan Chattopadhyay</a:t>
            </a: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4631253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A8762A5-878A-7338-F29F-1A69D060794E}"/>
              </a:ext>
            </a:extLst>
          </p:cNvPr>
          <p:cNvPicPr>
            <a:picLocks noChangeAspect="1"/>
          </p:cNvPicPr>
          <p:nvPr/>
        </p:nvPicPr>
        <p:blipFill rotWithShape="1">
          <a:blip r:embed="rId2"/>
          <a:srcRect t="9662"/>
          <a:stretch/>
        </p:blipFill>
        <p:spPr>
          <a:xfrm>
            <a:off x="1162594" y="823198"/>
            <a:ext cx="10136459" cy="6034802"/>
          </a:xfrm>
          <a:prstGeom prst="rect">
            <a:avLst/>
          </a:prstGeom>
        </p:spPr>
      </p:pic>
      <p:sp>
        <p:nvSpPr>
          <p:cNvPr id="3" name="TextBox 2">
            <a:extLst>
              <a:ext uri="{FF2B5EF4-FFF2-40B4-BE49-F238E27FC236}">
                <a16:creationId xmlns:a16="http://schemas.microsoft.com/office/drawing/2014/main" id="{03F007F6-6F75-30ED-404C-C75580246B78}"/>
              </a:ext>
            </a:extLst>
          </p:cNvPr>
          <p:cNvSpPr txBox="1"/>
          <p:nvPr/>
        </p:nvSpPr>
        <p:spPr>
          <a:xfrm>
            <a:off x="0" y="-21164"/>
            <a:ext cx="12192000" cy="769441"/>
          </a:xfrm>
          <a:prstGeom prst="rect">
            <a:avLst/>
          </a:prstGeom>
          <a:solidFill>
            <a:schemeClr val="accent5">
              <a:lumMod val="5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white"/>
                </a:solidFill>
                <a:effectLst/>
                <a:uLnTx/>
                <a:uFillTx/>
                <a:latin typeface="Calibri" panose="020F0502020204030204"/>
                <a:ea typeface="+mn-ea"/>
                <a:cs typeface="+mn-cs"/>
              </a:rPr>
              <a:t>ERL prospects &amp; promises </a:t>
            </a:r>
            <a:endParaRPr kumimoji="0" lang="en-GB" sz="4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162D0C78-2384-8AF9-2EB7-83B7B554CA28}"/>
              </a:ext>
            </a:extLst>
          </p:cNvPr>
          <p:cNvSpPr txBox="1"/>
          <p:nvPr/>
        </p:nvSpPr>
        <p:spPr>
          <a:xfrm>
            <a:off x="210099" y="6335485"/>
            <a:ext cx="1937390" cy="369332"/>
          </a:xfrm>
          <a:prstGeom prst="rect">
            <a:avLst/>
          </a:prstGeom>
          <a:solidFill>
            <a:schemeClr val="accent2">
              <a:lumMod val="20000"/>
              <a:lumOff val="8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V. Litvinenko, et al.</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9951025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D5375F-0C7A-4A26-B699-0EA52750DA5D}"/>
              </a:ext>
            </a:extLst>
          </p:cNvPr>
          <p:cNvSpPr txBox="1">
            <a:spLocks/>
          </p:cNvSpPr>
          <p:nvPr/>
        </p:nvSpPr>
        <p:spPr>
          <a:xfrm>
            <a:off x="0" y="-24275"/>
            <a:ext cx="12192000" cy="756084"/>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comparison of ERL collider proposals then and now</a:t>
            </a:r>
            <a:endParaRPr kumimoji="0" lang="en-US" sz="1100" b="1" i="0" u="none" strike="noStrike" kern="0" cap="none" spc="0" normalizeH="0" baseline="0" noProof="0" dirty="0">
              <a:ln>
                <a:noFill/>
              </a:ln>
              <a:solidFill>
                <a:srgbClr val="FFFF00"/>
              </a:solidFill>
              <a:effectLst/>
              <a:uLnTx/>
              <a:uFillTx/>
              <a:latin typeface="Arial"/>
              <a:ea typeface="+mj-ea"/>
              <a:cs typeface="+mj-cs"/>
            </a:endParaRPr>
          </a:p>
        </p:txBody>
      </p:sp>
      <p:graphicFrame>
        <p:nvGraphicFramePr>
          <p:cNvPr id="3" name="Table 3">
            <a:extLst>
              <a:ext uri="{FF2B5EF4-FFF2-40B4-BE49-F238E27FC236}">
                <a16:creationId xmlns:a16="http://schemas.microsoft.com/office/drawing/2014/main" id="{A339B8AA-BE28-40B7-A8EB-C1326D05690E}"/>
              </a:ext>
            </a:extLst>
          </p:cNvPr>
          <p:cNvGraphicFramePr>
            <a:graphicFrameLocks noGrp="1"/>
          </p:cNvGraphicFramePr>
          <p:nvPr/>
        </p:nvGraphicFramePr>
        <p:xfrm>
          <a:off x="-4" y="731808"/>
          <a:ext cx="12192004" cy="5048973"/>
        </p:xfrm>
        <a:graphic>
          <a:graphicData uri="http://schemas.openxmlformats.org/drawingml/2006/table">
            <a:tbl>
              <a:tblPr firstRow="1" bandRow="1">
                <a:tableStyleId>{5C22544A-7EE6-4342-B048-85BDC9FD1C3A}</a:tableStyleId>
              </a:tblPr>
              <a:tblGrid>
                <a:gridCol w="1808252">
                  <a:extLst>
                    <a:ext uri="{9D8B030D-6E8A-4147-A177-3AD203B41FA5}">
                      <a16:colId xmlns:a16="http://schemas.microsoft.com/office/drawing/2014/main" val="3509456929"/>
                    </a:ext>
                  </a:extLst>
                </a:gridCol>
                <a:gridCol w="1171254">
                  <a:extLst>
                    <a:ext uri="{9D8B030D-6E8A-4147-A177-3AD203B41FA5}">
                      <a16:colId xmlns:a16="http://schemas.microsoft.com/office/drawing/2014/main" val="2911750995"/>
                    </a:ext>
                  </a:extLst>
                </a:gridCol>
                <a:gridCol w="1132859">
                  <a:extLst>
                    <a:ext uri="{9D8B030D-6E8A-4147-A177-3AD203B41FA5}">
                      <a16:colId xmlns:a16="http://schemas.microsoft.com/office/drawing/2014/main" val="1043023477"/>
                    </a:ext>
                  </a:extLst>
                </a:gridCol>
                <a:gridCol w="2614112">
                  <a:extLst>
                    <a:ext uri="{9D8B030D-6E8A-4147-A177-3AD203B41FA5}">
                      <a16:colId xmlns:a16="http://schemas.microsoft.com/office/drawing/2014/main" val="802160535"/>
                    </a:ext>
                  </a:extLst>
                </a:gridCol>
                <a:gridCol w="1478071">
                  <a:extLst>
                    <a:ext uri="{9D8B030D-6E8A-4147-A177-3AD203B41FA5}">
                      <a16:colId xmlns:a16="http://schemas.microsoft.com/office/drawing/2014/main" val="1144773964"/>
                    </a:ext>
                  </a:extLst>
                </a:gridCol>
                <a:gridCol w="1327759">
                  <a:extLst>
                    <a:ext uri="{9D8B030D-6E8A-4147-A177-3AD203B41FA5}">
                      <a16:colId xmlns:a16="http://schemas.microsoft.com/office/drawing/2014/main" val="250292853"/>
                    </a:ext>
                  </a:extLst>
                </a:gridCol>
                <a:gridCol w="1265129">
                  <a:extLst>
                    <a:ext uri="{9D8B030D-6E8A-4147-A177-3AD203B41FA5}">
                      <a16:colId xmlns:a16="http://schemas.microsoft.com/office/drawing/2014/main" val="1654485017"/>
                    </a:ext>
                  </a:extLst>
                </a:gridCol>
                <a:gridCol w="1394568">
                  <a:extLst>
                    <a:ext uri="{9D8B030D-6E8A-4147-A177-3AD203B41FA5}">
                      <a16:colId xmlns:a16="http://schemas.microsoft.com/office/drawing/2014/main" val="3641129653"/>
                    </a:ext>
                  </a:extLst>
                </a:gridCol>
              </a:tblGrid>
              <a:tr h="857373">
                <a:tc>
                  <a:txBody>
                    <a:bodyPr/>
                    <a:lstStyle/>
                    <a:p>
                      <a:endParaRPr lang="en-GB" sz="2400"/>
                    </a:p>
                  </a:txBody>
                  <a:tcPr/>
                </a:tc>
                <a:tc>
                  <a:txBody>
                    <a:bodyPr/>
                    <a:lstStyle/>
                    <a:p>
                      <a:r>
                        <a:rPr lang="en-US" sz="2400" dirty="0"/>
                        <a:t>Tigner 1965</a:t>
                      </a:r>
                      <a:endParaRPr lang="en-GB" sz="2400" dirty="0"/>
                    </a:p>
                  </a:txBody>
                  <a:tcPr/>
                </a:tc>
                <a:tc>
                  <a:txBody>
                    <a:bodyPr/>
                    <a:lstStyle/>
                    <a:p>
                      <a:r>
                        <a:rPr lang="en-US" sz="2400" dirty="0" err="1"/>
                        <a:t>Amaldi</a:t>
                      </a:r>
                      <a:r>
                        <a:rPr lang="en-US" sz="2400" dirty="0"/>
                        <a:t> 1976</a:t>
                      </a:r>
                      <a:endParaRPr lang="en-GB" sz="2400" dirty="0"/>
                    </a:p>
                  </a:txBody>
                  <a:tcPr/>
                </a:tc>
                <a:tc>
                  <a:txBody>
                    <a:bodyPr/>
                    <a:lstStyle/>
                    <a:p>
                      <a:r>
                        <a:rPr lang="en-US" sz="2400" dirty="0" err="1"/>
                        <a:t>Gerke</a:t>
                      </a:r>
                      <a:r>
                        <a:rPr lang="en-US" sz="2400" dirty="0"/>
                        <a:t> – Steffen 1979</a:t>
                      </a:r>
                      <a:endParaRPr lang="en-GB" sz="2400" dirty="0"/>
                    </a:p>
                  </a:txBody>
                  <a:tcPr/>
                </a:tc>
                <a:tc gridSpan="2">
                  <a:txBody>
                    <a:bodyPr/>
                    <a:lstStyle/>
                    <a:p>
                      <a:r>
                        <a:rPr lang="en-US" sz="2400" dirty="0"/>
                        <a:t>Litvinenko-Roser-Chamizo 2019</a:t>
                      </a:r>
                      <a:endParaRPr lang="en-GB" sz="2400" dirty="0"/>
                    </a:p>
                  </a:txBody>
                  <a:tcPr/>
                </a:tc>
                <a:tc hMerge="1">
                  <a:txBody>
                    <a:bodyPr/>
                    <a:lstStyle/>
                    <a:p>
                      <a:endParaRPr lang="en-GB" sz="2400" dirty="0"/>
                    </a:p>
                  </a:txBody>
                  <a:tcPr/>
                </a:tc>
                <a:tc gridSpan="2">
                  <a:txBody>
                    <a:bodyPr/>
                    <a:lstStyle/>
                    <a:p>
                      <a:r>
                        <a:rPr lang="en-US" sz="2400" dirty="0"/>
                        <a:t>Telnov 2021</a:t>
                      </a:r>
                      <a:endParaRPr lang="en-GB" sz="2400" dirty="0"/>
                    </a:p>
                  </a:txBody>
                  <a:tcPr/>
                </a:tc>
                <a:tc hMerge="1">
                  <a:txBody>
                    <a:bodyPr/>
                    <a:lstStyle/>
                    <a:p>
                      <a:endParaRPr lang="en-GB" sz="2400" dirty="0"/>
                    </a:p>
                  </a:txBody>
                  <a:tcPr/>
                </a:tc>
                <a:extLst>
                  <a:ext uri="{0D108BD9-81ED-4DB2-BD59-A6C34878D82A}">
                    <a16:rowId xmlns:a16="http://schemas.microsoft.com/office/drawing/2014/main" val="2173002400"/>
                  </a:ext>
                </a:extLst>
              </a:tr>
              <a:tr h="857373">
                <a:tc>
                  <a:txBody>
                    <a:bodyPr/>
                    <a:lstStyle/>
                    <a:p>
                      <a:r>
                        <a:rPr lang="en-US" sz="2400" dirty="0" err="1"/>
                        <a:t>c.m</a:t>
                      </a:r>
                      <a:r>
                        <a:rPr lang="en-US" sz="2400" dirty="0"/>
                        <a:t>. energy [GeV]</a:t>
                      </a:r>
                      <a:endParaRPr lang="en-GB" sz="2400" dirty="0"/>
                    </a:p>
                  </a:txBody>
                  <a:tcPr/>
                </a:tc>
                <a:tc>
                  <a:txBody>
                    <a:bodyPr/>
                    <a:lstStyle/>
                    <a:p>
                      <a:r>
                        <a:rPr lang="en-US" sz="2400" dirty="0"/>
                        <a:t>1-6</a:t>
                      </a:r>
                      <a:endParaRPr lang="en-GB" sz="2400" dirty="0"/>
                    </a:p>
                  </a:txBody>
                  <a:tcPr/>
                </a:tc>
                <a:tc>
                  <a:txBody>
                    <a:bodyPr/>
                    <a:lstStyle/>
                    <a:p>
                      <a:r>
                        <a:rPr lang="en-US" sz="2400" dirty="0"/>
                        <a:t>300</a:t>
                      </a:r>
                      <a:endParaRPr lang="en-GB" sz="2400" dirty="0"/>
                    </a:p>
                  </a:txBody>
                  <a:tcPr/>
                </a:tc>
                <a:tc>
                  <a:txBody>
                    <a:bodyPr/>
                    <a:lstStyle/>
                    <a:p>
                      <a:r>
                        <a:rPr lang="en-US" sz="2400" dirty="0"/>
                        <a:t>200</a:t>
                      </a:r>
                      <a:endParaRPr lang="en-GB" sz="2400" dirty="0"/>
                    </a:p>
                  </a:txBody>
                  <a:tcPr/>
                </a:tc>
                <a:tc>
                  <a:txBody>
                    <a:bodyPr/>
                    <a:lstStyle/>
                    <a:p>
                      <a:r>
                        <a:rPr lang="en-US" sz="2400" dirty="0"/>
                        <a:t>240 </a:t>
                      </a:r>
                      <a:endParaRPr lang="en-GB" sz="2400" dirty="0"/>
                    </a:p>
                  </a:txBody>
                  <a:tcPr/>
                </a:tc>
                <a:tc>
                  <a:txBody>
                    <a:bodyPr/>
                    <a:lstStyle/>
                    <a:p>
                      <a:r>
                        <a:rPr lang="en-US" sz="2400" dirty="0"/>
                        <a:t>600</a:t>
                      </a:r>
                      <a:endParaRPr lang="en-GB" sz="2400" dirty="0"/>
                    </a:p>
                  </a:txBody>
                  <a:tcPr/>
                </a:tc>
                <a:tc>
                  <a:txBody>
                    <a:bodyPr/>
                    <a:lstStyle/>
                    <a:p>
                      <a:r>
                        <a:rPr lang="en-US" sz="2400" dirty="0"/>
                        <a:t>250</a:t>
                      </a:r>
                      <a:endParaRPr lang="en-GB" sz="2400" dirty="0"/>
                    </a:p>
                  </a:txBody>
                  <a:tcPr/>
                </a:tc>
                <a:tc>
                  <a:txBody>
                    <a:bodyPr/>
                    <a:lstStyle/>
                    <a:p>
                      <a:r>
                        <a:rPr lang="en-US" sz="2400" dirty="0"/>
                        <a:t>500</a:t>
                      </a:r>
                      <a:endParaRPr lang="en-GB" sz="2400" dirty="0"/>
                    </a:p>
                  </a:txBody>
                  <a:tcPr/>
                </a:tc>
                <a:extLst>
                  <a:ext uri="{0D108BD9-81ED-4DB2-BD59-A6C34878D82A}">
                    <a16:rowId xmlns:a16="http://schemas.microsoft.com/office/drawing/2014/main" val="2491364787"/>
                  </a:ext>
                </a:extLst>
              </a:tr>
              <a:tr h="1238427">
                <a:tc>
                  <a:txBody>
                    <a:bodyPr/>
                    <a:lstStyle/>
                    <a:p>
                      <a:r>
                        <a:rPr lang="en-US" sz="2400" dirty="0"/>
                        <a:t>average beam current [mA]</a:t>
                      </a:r>
                      <a:endParaRPr lang="en-GB" sz="2400" dirty="0"/>
                    </a:p>
                  </a:txBody>
                  <a:tcPr/>
                </a:tc>
                <a:tc>
                  <a:txBody>
                    <a:bodyPr/>
                    <a:lstStyle/>
                    <a:p>
                      <a:r>
                        <a:rPr lang="en-US" sz="2400" dirty="0"/>
                        <a:t>120</a:t>
                      </a:r>
                      <a:endParaRPr lang="en-GB" sz="2400" dirty="0"/>
                    </a:p>
                  </a:txBody>
                  <a:tcPr/>
                </a:tc>
                <a:tc>
                  <a:txBody>
                    <a:bodyPr/>
                    <a:lstStyle/>
                    <a:p>
                      <a:r>
                        <a:rPr lang="en-US" sz="2400" dirty="0"/>
                        <a:t>10</a:t>
                      </a:r>
                      <a:endParaRPr lang="en-GB" sz="2400" dirty="0"/>
                    </a:p>
                  </a:txBody>
                  <a:tcPr/>
                </a:tc>
                <a:tc>
                  <a:txBody>
                    <a:bodyPr/>
                    <a:lstStyle/>
                    <a:p>
                      <a:r>
                        <a:rPr lang="en-US" sz="2400" dirty="0"/>
                        <a:t>0.3</a:t>
                      </a:r>
                      <a:endParaRPr lang="en-GB" sz="2400" dirty="0"/>
                    </a:p>
                  </a:txBody>
                  <a:tcPr/>
                </a:tc>
                <a:tc>
                  <a:txBody>
                    <a:bodyPr/>
                    <a:lstStyle/>
                    <a:p>
                      <a:r>
                        <a:rPr lang="en-US" sz="2400" dirty="0"/>
                        <a:t>2.5</a:t>
                      </a:r>
                      <a:endParaRPr lang="en-GB" sz="2400" dirty="0"/>
                    </a:p>
                  </a:txBody>
                  <a:tcPr/>
                </a:tc>
                <a:tc>
                  <a:txBody>
                    <a:bodyPr/>
                    <a:lstStyle/>
                    <a:p>
                      <a:r>
                        <a:rPr lang="en-US" sz="2400" dirty="0"/>
                        <a:t>0.16</a:t>
                      </a:r>
                      <a:endParaRPr lang="en-GB" sz="2400" dirty="0"/>
                    </a:p>
                  </a:txBody>
                  <a:tcPr/>
                </a:tc>
                <a:tc>
                  <a:txBody>
                    <a:bodyPr/>
                    <a:lstStyle/>
                    <a:p>
                      <a:r>
                        <a:rPr lang="en-US" sz="2400" dirty="0"/>
                        <a:t>100</a:t>
                      </a:r>
                      <a:endParaRPr lang="en-GB" sz="2400" dirty="0"/>
                    </a:p>
                  </a:txBody>
                  <a:tcPr/>
                </a:tc>
                <a:tc>
                  <a:txBody>
                    <a:bodyPr/>
                    <a:lstStyle/>
                    <a:p>
                      <a:r>
                        <a:rPr lang="en-US" sz="2400" dirty="0"/>
                        <a:t>100</a:t>
                      </a:r>
                      <a:endParaRPr lang="en-GB" sz="2400" dirty="0"/>
                    </a:p>
                  </a:txBody>
                  <a:tcPr/>
                </a:tc>
                <a:extLst>
                  <a:ext uri="{0D108BD9-81ED-4DB2-BD59-A6C34878D82A}">
                    <a16:rowId xmlns:a16="http://schemas.microsoft.com/office/drawing/2014/main" val="4160203020"/>
                  </a:ext>
                </a:extLst>
              </a:tr>
              <a:tr h="1238427">
                <a:tc>
                  <a:txBody>
                    <a:bodyPr/>
                    <a:lstStyle/>
                    <a:p>
                      <a:r>
                        <a:rPr lang="en-US" sz="2400" dirty="0"/>
                        <a:t>vertical rms IP beam size [nm]</a:t>
                      </a:r>
                      <a:endParaRPr lang="en-GB" sz="2400" dirty="0"/>
                    </a:p>
                  </a:txBody>
                  <a:tcPr/>
                </a:tc>
                <a:tc>
                  <a:txBody>
                    <a:bodyPr/>
                    <a:lstStyle/>
                    <a:p>
                      <a:r>
                        <a:rPr lang="en-US" sz="2400" dirty="0"/>
                        <a:t>40,000</a:t>
                      </a:r>
                    </a:p>
                    <a:p>
                      <a:r>
                        <a:rPr lang="en-US" sz="2400" dirty="0"/>
                        <a:t>(round)</a:t>
                      </a:r>
                      <a:endParaRPr lang="en-GB" sz="2400" dirty="0"/>
                    </a:p>
                  </a:txBody>
                  <a:tcPr/>
                </a:tc>
                <a:tc>
                  <a:txBody>
                    <a:bodyPr/>
                    <a:lstStyle/>
                    <a:p>
                      <a:r>
                        <a:rPr lang="en-US" sz="2400" dirty="0"/>
                        <a:t>2,000</a:t>
                      </a:r>
                    </a:p>
                    <a:p>
                      <a:r>
                        <a:rPr lang="en-US" sz="2400" dirty="0"/>
                        <a:t>(round)</a:t>
                      </a:r>
                      <a:endParaRPr lang="en-GB" sz="2400" dirty="0"/>
                    </a:p>
                  </a:txBody>
                  <a:tcPr/>
                </a:tc>
                <a:tc>
                  <a:txBody>
                    <a:bodyPr/>
                    <a:lstStyle/>
                    <a:p>
                      <a:r>
                        <a:rPr lang="en-US" sz="2400" dirty="0"/>
                        <a:t>900 </a:t>
                      </a:r>
                    </a:p>
                    <a:p>
                      <a:r>
                        <a:rPr lang="en-US" sz="2400" dirty="0"/>
                        <a:t>(round)</a:t>
                      </a:r>
                      <a:endParaRPr lang="en-GB" sz="2400" dirty="0"/>
                    </a:p>
                  </a:txBody>
                  <a:tcPr/>
                </a:tc>
                <a:tc>
                  <a:txBody>
                    <a:bodyPr/>
                    <a:lstStyle/>
                    <a:p>
                      <a:r>
                        <a:rPr lang="en-US" sz="2400" dirty="0"/>
                        <a:t>6</a:t>
                      </a:r>
                      <a:endParaRPr lang="en-GB" sz="2400" dirty="0"/>
                    </a:p>
                  </a:txBody>
                  <a:tcPr/>
                </a:tc>
                <a:tc>
                  <a:txBody>
                    <a:bodyPr/>
                    <a:lstStyle/>
                    <a:p>
                      <a:r>
                        <a:rPr lang="en-US" sz="2400" dirty="0"/>
                        <a:t>5</a:t>
                      </a:r>
                      <a:endParaRPr lang="en-GB" sz="2400" dirty="0"/>
                    </a:p>
                  </a:txBody>
                  <a:tcPr/>
                </a:tc>
                <a:tc>
                  <a:txBody>
                    <a:bodyPr/>
                    <a:lstStyle/>
                    <a:p>
                      <a:r>
                        <a:rPr lang="en-US" sz="2400" dirty="0"/>
                        <a:t>6.1</a:t>
                      </a:r>
                      <a:endParaRPr lang="en-GB" sz="2400" dirty="0"/>
                    </a:p>
                  </a:txBody>
                  <a:tcPr/>
                </a:tc>
                <a:tc>
                  <a:txBody>
                    <a:bodyPr/>
                    <a:lstStyle/>
                    <a:p>
                      <a:r>
                        <a:rPr lang="en-US" sz="2400" dirty="0"/>
                        <a:t>7.4</a:t>
                      </a:r>
                      <a:endParaRPr lang="en-GB" sz="2400" dirty="0"/>
                    </a:p>
                  </a:txBody>
                  <a:tcPr/>
                </a:tc>
                <a:extLst>
                  <a:ext uri="{0D108BD9-81ED-4DB2-BD59-A6C34878D82A}">
                    <a16:rowId xmlns:a16="http://schemas.microsoft.com/office/drawing/2014/main" val="1837274136"/>
                  </a:ext>
                </a:extLst>
              </a:tr>
              <a:tr h="857373">
                <a:tc>
                  <a:txBody>
                    <a:bodyPr/>
                    <a:lstStyle/>
                    <a:p>
                      <a:r>
                        <a:rPr lang="en-US" sz="2400" dirty="0"/>
                        <a:t>luminosity </a:t>
                      </a:r>
                    </a:p>
                    <a:p>
                      <a:r>
                        <a:rPr lang="en-US" sz="2400" dirty="0"/>
                        <a:t>[10</a:t>
                      </a:r>
                      <a:r>
                        <a:rPr lang="en-US" sz="2400" baseline="30000" dirty="0"/>
                        <a:t>34</a:t>
                      </a:r>
                      <a:r>
                        <a:rPr lang="en-US" sz="2400" dirty="0"/>
                        <a:t> cm</a:t>
                      </a:r>
                      <a:r>
                        <a:rPr lang="en-US" sz="2400" baseline="30000" dirty="0"/>
                        <a:t>-2</a:t>
                      </a:r>
                      <a:r>
                        <a:rPr lang="en-US" sz="2400" dirty="0"/>
                        <a:t>s</a:t>
                      </a:r>
                      <a:r>
                        <a:rPr lang="en-US" sz="2400" baseline="30000" dirty="0"/>
                        <a:t>-1</a:t>
                      </a:r>
                      <a:r>
                        <a:rPr lang="en-US" sz="2400" dirty="0"/>
                        <a:t>]</a:t>
                      </a:r>
                      <a:endParaRPr lang="en-GB" sz="2400" dirty="0"/>
                    </a:p>
                  </a:txBody>
                  <a:tcPr/>
                </a:tc>
                <a:tc>
                  <a:txBody>
                    <a:bodyPr/>
                    <a:lstStyle/>
                    <a:p>
                      <a:r>
                        <a:rPr lang="en-US" sz="2400" dirty="0"/>
                        <a:t>0.0003</a:t>
                      </a:r>
                      <a:endParaRPr lang="en-GB" sz="2400" dirty="0"/>
                    </a:p>
                  </a:txBody>
                  <a:tcPr/>
                </a:tc>
                <a:tc>
                  <a:txBody>
                    <a:bodyPr/>
                    <a:lstStyle/>
                    <a:p>
                      <a:r>
                        <a:rPr lang="en-US" sz="2400" dirty="0"/>
                        <a:t>0.01</a:t>
                      </a:r>
                      <a:endParaRPr lang="en-GB" sz="2400" dirty="0"/>
                    </a:p>
                  </a:txBody>
                  <a:tcPr/>
                </a:tc>
                <a:tc>
                  <a:txBody>
                    <a:bodyPr/>
                    <a:lstStyle/>
                    <a:p>
                      <a:r>
                        <a:rPr lang="en-US" sz="2400" dirty="0"/>
                        <a:t>0.004</a:t>
                      </a:r>
                      <a:endParaRPr lang="en-GB" sz="2400" dirty="0"/>
                    </a:p>
                  </a:txBody>
                  <a:tcPr/>
                </a:tc>
                <a:tc>
                  <a:txBody>
                    <a:bodyPr/>
                    <a:lstStyle/>
                    <a:p>
                      <a:r>
                        <a:rPr lang="en-US" sz="2400" dirty="0"/>
                        <a:t>73</a:t>
                      </a:r>
                      <a:endParaRPr lang="en-GB" sz="2400" dirty="0"/>
                    </a:p>
                  </a:txBody>
                  <a:tcPr/>
                </a:tc>
                <a:tc>
                  <a:txBody>
                    <a:bodyPr/>
                    <a:lstStyle/>
                    <a:p>
                      <a:r>
                        <a:rPr lang="en-US" sz="2400" dirty="0"/>
                        <a:t>8</a:t>
                      </a:r>
                      <a:endParaRPr lang="en-GB" sz="2400" dirty="0"/>
                    </a:p>
                  </a:txBody>
                  <a:tcPr/>
                </a:tc>
                <a:tc>
                  <a:txBody>
                    <a:bodyPr/>
                    <a:lstStyle/>
                    <a:p>
                      <a:r>
                        <a:rPr lang="en-US" sz="2400" dirty="0"/>
                        <a:t>90</a:t>
                      </a:r>
                      <a:endParaRPr lang="en-GB" sz="2400" dirty="0"/>
                    </a:p>
                  </a:txBody>
                  <a:tcPr/>
                </a:tc>
                <a:tc>
                  <a:txBody>
                    <a:bodyPr/>
                    <a:lstStyle/>
                    <a:p>
                      <a:r>
                        <a:rPr lang="en-US" sz="2400" dirty="0"/>
                        <a:t>64</a:t>
                      </a:r>
                      <a:endParaRPr lang="en-GB" sz="2400" dirty="0"/>
                    </a:p>
                  </a:txBody>
                  <a:tcPr/>
                </a:tc>
                <a:extLst>
                  <a:ext uri="{0D108BD9-81ED-4DB2-BD59-A6C34878D82A}">
                    <a16:rowId xmlns:a16="http://schemas.microsoft.com/office/drawing/2014/main" val="1202825960"/>
                  </a:ext>
                </a:extLst>
              </a:tr>
            </a:tbl>
          </a:graphicData>
        </a:graphic>
      </p:graphicFrame>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55C4F935-10CB-48A1-94F4-0A28A018D7B5}"/>
                  </a:ext>
                </a:extLst>
              </p:cNvPr>
              <p:cNvSpPr txBox="1"/>
              <p:nvPr/>
            </p:nvSpPr>
            <p:spPr>
              <a:xfrm>
                <a:off x="0" y="5780782"/>
                <a:ext cx="12192000" cy="1077218"/>
              </a:xfrm>
              <a:prstGeom prst="rect">
                <a:avLst/>
              </a:prstGeom>
              <a:solidFill>
                <a:srgbClr val="FFFF00"/>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0000CC"/>
                    </a:solidFill>
                    <a:effectLst/>
                    <a:uLnTx/>
                    <a:uFillTx/>
                    <a:latin typeface="Calibri" panose="020F0502020204030204"/>
                    <a:ea typeface="+mn-ea"/>
                    <a:cs typeface="+mn-cs"/>
                  </a:rPr>
                  <a:t>Main differences: flat instead of round beams, much smaller (vertical) beam sizes, higher beam current </a:t>
                </a:r>
                <a:r>
                  <a:rPr kumimoji="0" lang="en-US" sz="3200" b="1" i="0" u="none" strike="noStrike" kern="1200" cap="none" spc="0" normalizeH="0" baseline="0" noProof="0" dirty="0">
                    <a:ln>
                      <a:noFill/>
                    </a:ln>
                    <a:solidFill>
                      <a:srgbClr val="0000CC"/>
                    </a:solidFill>
                    <a:effectLst/>
                    <a:uLnTx/>
                    <a:uFillTx/>
                    <a:latin typeface="Calibri" panose="020F0502020204030204" pitchFamily="34" charset="0"/>
                    <a:ea typeface="+mn-ea"/>
                    <a:cs typeface="Calibri" panose="020F0502020204030204" pitchFamily="34" charset="0"/>
                  </a:rPr>
                  <a:t>→</a:t>
                </a:r>
                <a14:m>
                  <m:oMath xmlns:m="http://schemas.openxmlformats.org/officeDocument/2006/math">
                    <m:r>
                      <a:rPr kumimoji="0" lang="en-US" sz="3200" b="1" i="0" u="none" strike="noStrike" kern="1200" cap="none" spc="0" normalizeH="0" baseline="0" noProof="0" dirty="0" smtClean="0">
                        <a:ln>
                          <a:noFill/>
                        </a:ln>
                        <a:solidFill>
                          <a:srgbClr val="0000CC"/>
                        </a:solidFill>
                        <a:effectLst/>
                        <a:uLnTx/>
                        <a:uFillTx/>
                        <a:latin typeface="Cambria Math" panose="02040503050406030204" pitchFamily="18" charset="0"/>
                        <a:ea typeface="+mn-ea"/>
                        <a:cs typeface="Calibri" panose="020F0502020204030204" pitchFamily="34" charset="0"/>
                      </a:rPr>
                      <m:t> </m:t>
                    </m:r>
                    <m:r>
                      <a:rPr kumimoji="0" lang="en-US" sz="3200" b="1" i="1" u="none" strike="noStrike" kern="1200" cap="none" spc="0" normalizeH="0" baseline="0" noProof="0" dirty="0" smtClean="0">
                        <a:ln>
                          <a:noFill/>
                        </a:ln>
                        <a:solidFill>
                          <a:srgbClr val="0000CC"/>
                        </a:solidFill>
                        <a:effectLst/>
                        <a:uLnTx/>
                        <a:uFillTx/>
                        <a:latin typeface="Cambria Math" panose="02040503050406030204" pitchFamily="18" charset="0"/>
                        <a:ea typeface="+mn-ea"/>
                        <a:cs typeface="Calibri" panose="020F0502020204030204" pitchFamily="34" charset="0"/>
                      </a:rPr>
                      <m:t>~</m:t>
                    </m:r>
                  </m:oMath>
                </a14:m>
                <a:r>
                  <a:rPr kumimoji="0" lang="en-US" sz="3200" b="1" i="0" u="none" strike="noStrike" kern="1200" cap="none" spc="0" normalizeH="0" baseline="0" noProof="0" dirty="0">
                    <a:ln>
                      <a:noFill/>
                    </a:ln>
                    <a:solidFill>
                      <a:srgbClr val="0000CC"/>
                    </a:solidFill>
                    <a:effectLst/>
                    <a:uLnTx/>
                    <a:uFillTx/>
                    <a:latin typeface="Calibri" panose="020F0502020204030204" pitchFamily="34" charset="0"/>
                    <a:ea typeface="+mn-ea"/>
                    <a:cs typeface="Calibri" panose="020F0502020204030204" pitchFamily="34" charset="0"/>
                  </a:rPr>
                  <a:t>10,000x higher luminosity</a:t>
                </a:r>
                <a:r>
                  <a:rPr kumimoji="0" lang="en-US" sz="3200" b="1" i="0" u="none" strike="noStrike" kern="1200" cap="none" spc="0" normalizeH="0" baseline="0" noProof="0" dirty="0">
                    <a:ln>
                      <a:noFill/>
                    </a:ln>
                    <a:solidFill>
                      <a:srgbClr val="0000CC"/>
                    </a:solidFill>
                    <a:effectLst/>
                    <a:uLnTx/>
                    <a:uFillTx/>
                    <a:latin typeface="Calibri" panose="020F0502020204030204"/>
                    <a:ea typeface="+mn-ea"/>
                    <a:cs typeface="+mn-cs"/>
                  </a:rPr>
                  <a:t> </a:t>
                </a:r>
                <a:endParaRPr kumimoji="0" lang="en-GB" sz="3200" b="1" i="0" u="none" strike="noStrike" kern="1200" cap="none" spc="0" normalizeH="0" baseline="0" noProof="0" dirty="0">
                  <a:ln>
                    <a:noFill/>
                  </a:ln>
                  <a:solidFill>
                    <a:srgbClr val="0000CC"/>
                  </a:solidFill>
                  <a:effectLst/>
                  <a:uLnTx/>
                  <a:uFillTx/>
                  <a:latin typeface="Calibri" panose="020F0502020204030204"/>
                  <a:ea typeface="+mn-ea"/>
                  <a:cs typeface="+mn-cs"/>
                </a:endParaRPr>
              </a:p>
            </p:txBody>
          </p:sp>
        </mc:Choice>
        <mc:Fallback xmlns="">
          <p:sp>
            <p:nvSpPr>
              <p:cNvPr id="4" name="TextBox 3">
                <a:extLst>
                  <a:ext uri="{FF2B5EF4-FFF2-40B4-BE49-F238E27FC236}">
                    <a16:creationId xmlns:a16="http://schemas.microsoft.com/office/drawing/2014/main" id="{55C4F935-10CB-48A1-94F4-0A28A018D7B5}"/>
                  </a:ext>
                </a:extLst>
              </p:cNvPr>
              <p:cNvSpPr txBox="1">
                <a:spLocks noRot="1" noChangeAspect="1" noMove="1" noResize="1" noEditPoints="1" noAdjustHandles="1" noChangeArrowheads="1" noChangeShapeType="1" noTextEdit="1"/>
              </p:cNvSpPr>
              <p:nvPr/>
            </p:nvSpPr>
            <p:spPr>
              <a:xfrm>
                <a:off x="0" y="5780782"/>
                <a:ext cx="12192000" cy="1077218"/>
              </a:xfrm>
              <a:prstGeom prst="rect">
                <a:avLst/>
              </a:prstGeom>
              <a:blipFill>
                <a:blip r:embed="rId2"/>
                <a:stretch>
                  <a:fillRect l="-1250" t="-7345" b="-18079"/>
                </a:stretch>
              </a:blipFill>
            </p:spPr>
            <p:txBody>
              <a:bodyPr/>
              <a:lstStyle/>
              <a:p>
                <a:r>
                  <a:rPr lang="en-GB">
                    <a:noFill/>
                  </a:rPr>
                  <a:t> </a:t>
                </a:r>
              </a:p>
            </p:txBody>
          </p:sp>
        </mc:Fallback>
      </mc:AlternateContent>
      <p:sp>
        <p:nvSpPr>
          <p:cNvPr id="5" name="Rectangle 4">
            <a:extLst>
              <a:ext uri="{FF2B5EF4-FFF2-40B4-BE49-F238E27FC236}">
                <a16:creationId xmlns:a16="http://schemas.microsoft.com/office/drawing/2014/main" id="{7744AE6F-BD2C-4321-AB2B-1076DC8A8431}"/>
              </a:ext>
            </a:extLst>
          </p:cNvPr>
          <p:cNvSpPr/>
          <p:nvPr/>
        </p:nvSpPr>
        <p:spPr>
          <a:xfrm>
            <a:off x="6751529" y="731808"/>
            <a:ext cx="5440471" cy="5048973"/>
          </a:xfrm>
          <a:prstGeom prst="rect">
            <a:avLst/>
          </a:prstGeom>
          <a:solidFill>
            <a:schemeClr val="accent4">
              <a:lumMod val="20000"/>
              <a:lumOff val="80000"/>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Rectangle 5">
            <a:extLst>
              <a:ext uri="{FF2B5EF4-FFF2-40B4-BE49-F238E27FC236}">
                <a16:creationId xmlns:a16="http://schemas.microsoft.com/office/drawing/2014/main" id="{80BEFF6C-9D2D-4AFC-9D53-034CE5EB45B4}"/>
              </a:ext>
            </a:extLst>
          </p:cNvPr>
          <p:cNvSpPr/>
          <p:nvPr/>
        </p:nvSpPr>
        <p:spPr>
          <a:xfrm>
            <a:off x="1805836" y="731807"/>
            <a:ext cx="4945693" cy="5048973"/>
          </a:xfrm>
          <a:prstGeom prst="rect">
            <a:avLst/>
          </a:prstGeom>
          <a:solidFill>
            <a:schemeClr val="tx1">
              <a:lumMod val="50000"/>
              <a:lumOff val="50000"/>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99363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2AA5874-A98C-4AFC-9746-14C4E01E0FBE}"/>
              </a:ext>
            </a:extLst>
          </p:cNvPr>
          <p:cNvSpPr txBox="1">
            <a:spLocks/>
          </p:cNvSpPr>
          <p:nvPr/>
        </p:nvSpPr>
        <p:spPr>
          <a:xfrm>
            <a:off x="0" y="-13607"/>
            <a:ext cx="12192000" cy="707874"/>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514350" rtl="0" eaLnBrk="1" fontAlgn="auto" latinLnBrk="0" hangingPunct="1">
              <a:lnSpc>
                <a:spcPct val="100000"/>
              </a:lnSpc>
              <a:spcBef>
                <a:spcPct val="0"/>
              </a:spcBef>
              <a:spcAft>
                <a:spcPts val="0"/>
              </a:spcAft>
              <a:buClrTx/>
              <a:buSzTx/>
              <a:buFontTx/>
              <a:buNone/>
              <a:tabLst/>
              <a:defRPr/>
            </a:pPr>
            <a:r>
              <a:rPr kumimoji="0" lang="en-GB" sz="3600" b="1" i="0" u="none" strike="noStrike" kern="0" cap="none" spc="0" normalizeH="0" baseline="0" noProof="0" dirty="0">
                <a:ln>
                  <a:noFill/>
                </a:ln>
                <a:solidFill>
                  <a:srgbClr val="FFFF00"/>
                </a:solidFill>
                <a:effectLst/>
                <a:uLnTx/>
                <a:uFillTx/>
                <a:latin typeface="Arial"/>
                <a:ea typeface="+mj-ea"/>
                <a:cs typeface="+mj-cs"/>
              </a:rPr>
              <a:t>ERL </a:t>
            </a:r>
            <a:r>
              <a:rPr kumimoji="0" lang="en-US" sz="3600" b="1" i="0" u="none" strike="noStrike" kern="0" cap="none" spc="0" normalizeH="0" baseline="0" noProof="0" dirty="0">
                <a:ln>
                  <a:noFill/>
                </a:ln>
                <a:solidFill>
                  <a:srgbClr val="FFFF00"/>
                </a:solidFill>
                <a:effectLst/>
                <a:uLnTx/>
                <a:uFillTx/>
                <a:latin typeface="Arial"/>
                <a:ea typeface="+mj-ea"/>
                <a:cs typeface="+mj-cs"/>
              </a:rPr>
              <a:t>landscape</a:t>
            </a:r>
            <a:endParaRPr kumimoji="0" lang="en-GB" sz="3600" b="1" i="0" u="none" strike="noStrike" kern="0" cap="none" spc="0" normalizeH="0" baseline="0" noProof="0" dirty="0">
              <a:ln>
                <a:noFill/>
              </a:ln>
              <a:solidFill>
                <a:srgbClr val="FFFF00"/>
              </a:solidFill>
              <a:effectLst/>
              <a:uLnTx/>
              <a:uFillTx/>
              <a:latin typeface="Arial"/>
              <a:ea typeface="+mj-ea"/>
              <a:cs typeface="+mj-cs"/>
            </a:endParaRPr>
          </a:p>
        </p:txBody>
      </p:sp>
      <p:pic>
        <p:nvPicPr>
          <p:cNvPr id="3" name="Picture 2">
            <a:extLst>
              <a:ext uri="{FF2B5EF4-FFF2-40B4-BE49-F238E27FC236}">
                <a16:creationId xmlns:a16="http://schemas.microsoft.com/office/drawing/2014/main" id="{ACE849AE-C753-8638-5B0B-23A1A4FD1A8D}"/>
              </a:ext>
            </a:extLst>
          </p:cNvPr>
          <p:cNvPicPr>
            <a:picLocks noChangeAspect="1"/>
          </p:cNvPicPr>
          <p:nvPr/>
        </p:nvPicPr>
        <p:blipFill>
          <a:blip r:embed="rId2"/>
          <a:stretch>
            <a:fillRect/>
          </a:stretch>
        </p:blipFill>
        <p:spPr>
          <a:xfrm>
            <a:off x="1036836" y="507079"/>
            <a:ext cx="9945782" cy="6350921"/>
          </a:xfrm>
          <a:prstGeom prst="rect">
            <a:avLst/>
          </a:prstGeom>
        </p:spPr>
      </p:pic>
      <p:sp>
        <p:nvSpPr>
          <p:cNvPr id="14" name="TextBox 13">
            <a:extLst>
              <a:ext uri="{FF2B5EF4-FFF2-40B4-BE49-F238E27FC236}">
                <a16:creationId xmlns:a16="http://schemas.microsoft.com/office/drawing/2014/main" id="{402DFD1C-2A67-0184-0D6D-537FFF205339}"/>
              </a:ext>
            </a:extLst>
          </p:cNvPr>
          <p:cNvSpPr txBox="1"/>
          <p:nvPr/>
        </p:nvSpPr>
        <p:spPr>
          <a:xfrm>
            <a:off x="137919" y="324935"/>
            <a:ext cx="1605119" cy="369332"/>
          </a:xfrm>
          <a:prstGeom prst="rect">
            <a:avLst/>
          </a:prstGeom>
          <a:solidFill>
            <a:schemeClr val="accent4">
              <a:lumMod val="20000"/>
              <a:lumOff val="8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LDG ERL report</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 name="Oval 1">
            <a:extLst>
              <a:ext uri="{FF2B5EF4-FFF2-40B4-BE49-F238E27FC236}">
                <a16:creationId xmlns:a16="http://schemas.microsoft.com/office/drawing/2014/main" id="{9849D398-E3F1-E22C-CCCB-23F2679086AB}"/>
              </a:ext>
            </a:extLst>
          </p:cNvPr>
          <p:cNvSpPr/>
          <p:nvPr/>
        </p:nvSpPr>
        <p:spPr>
          <a:xfrm>
            <a:off x="4515098" y="3063335"/>
            <a:ext cx="1130980" cy="659917"/>
          </a:xfrm>
          <a:prstGeom prst="ellipse">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89F3EFAF-1C41-CC5F-72EB-ECF95EB5BCEC}"/>
              </a:ext>
            </a:extLst>
          </p:cNvPr>
          <p:cNvSpPr txBox="1"/>
          <p:nvPr/>
        </p:nvSpPr>
        <p:spPr>
          <a:xfrm>
            <a:off x="4681638" y="2650691"/>
            <a:ext cx="1414362"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FF0000"/>
                </a:solidFill>
                <a:effectLst/>
                <a:uLnTx/>
                <a:uFillTx/>
                <a:latin typeface="Calibri" panose="020F0502020204030204"/>
                <a:ea typeface="+mn-ea"/>
                <a:cs typeface="+mn-cs"/>
              </a:rPr>
              <a:t>CEBAF-ER</a:t>
            </a:r>
            <a:endParaRPr kumimoji="0" lang="en-GB" sz="2400" b="1"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sp>
        <p:nvSpPr>
          <p:cNvPr id="7" name="Oval 6">
            <a:extLst>
              <a:ext uri="{FF2B5EF4-FFF2-40B4-BE49-F238E27FC236}">
                <a16:creationId xmlns:a16="http://schemas.microsoft.com/office/drawing/2014/main" id="{014D3580-43F4-1837-1A44-49C64431B9BE}"/>
              </a:ext>
            </a:extLst>
          </p:cNvPr>
          <p:cNvSpPr/>
          <p:nvPr/>
        </p:nvSpPr>
        <p:spPr>
          <a:xfrm>
            <a:off x="6933365" y="3668296"/>
            <a:ext cx="1130981" cy="565188"/>
          </a:xfrm>
          <a:prstGeom prst="ellipse">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7EB7A89C-6499-0709-7348-402B49A52C4E}"/>
              </a:ext>
            </a:extLst>
          </p:cNvPr>
          <p:cNvSpPr txBox="1"/>
          <p:nvPr/>
        </p:nvSpPr>
        <p:spPr>
          <a:xfrm>
            <a:off x="5776513" y="3414603"/>
            <a:ext cx="1266693"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FF0000"/>
                </a:solidFill>
                <a:effectLst/>
                <a:uLnTx/>
                <a:uFillTx/>
                <a:latin typeface="Calibri" panose="020F0502020204030204"/>
                <a:ea typeface="+mn-ea"/>
                <a:cs typeface="+mn-cs"/>
              </a:rPr>
              <a:t>JLAB FEL</a:t>
            </a:r>
            <a:endParaRPr kumimoji="0" lang="en-GB" sz="2400" b="1"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CB712846-4E71-D6BD-A957-73CE67C05587}"/>
              </a:ext>
            </a:extLst>
          </p:cNvPr>
          <p:cNvSpPr txBox="1"/>
          <p:nvPr/>
        </p:nvSpPr>
        <p:spPr>
          <a:xfrm>
            <a:off x="2326670" y="4989048"/>
            <a:ext cx="896399"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FF0000"/>
                </a:solidFill>
                <a:effectLst/>
                <a:uLnTx/>
                <a:uFillTx/>
                <a:latin typeface="Calibri" panose="020F0502020204030204"/>
                <a:ea typeface="+mn-ea"/>
                <a:cs typeface="+mn-cs"/>
              </a:rPr>
              <a:t>ALICE</a:t>
            </a:r>
            <a:endParaRPr kumimoji="0" lang="en-GB" sz="2400" b="1"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sp>
        <p:nvSpPr>
          <p:cNvPr id="11" name="Oval 10">
            <a:extLst>
              <a:ext uri="{FF2B5EF4-FFF2-40B4-BE49-F238E27FC236}">
                <a16:creationId xmlns:a16="http://schemas.microsoft.com/office/drawing/2014/main" id="{4E33BB01-3831-BA6D-AA93-0C3EE90A25F4}"/>
              </a:ext>
            </a:extLst>
          </p:cNvPr>
          <p:cNvSpPr/>
          <p:nvPr/>
        </p:nvSpPr>
        <p:spPr>
          <a:xfrm>
            <a:off x="3035118" y="4527383"/>
            <a:ext cx="926103" cy="541867"/>
          </a:xfrm>
          <a:prstGeom prst="ellipse">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Oval 12">
            <a:extLst>
              <a:ext uri="{FF2B5EF4-FFF2-40B4-BE49-F238E27FC236}">
                <a16:creationId xmlns:a16="http://schemas.microsoft.com/office/drawing/2014/main" id="{EB79BC5F-D5EB-94B5-ECD6-D3CF02876288}"/>
              </a:ext>
            </a:extLst>
          </p:cNvPr>
          <p:cNvSpPr/>
          <p:nvPr/>
        </p:nvSpPr>
        <p:spPr>
          <a:xfrm>
            <a:off x="7598517" y="1443210"/>
            <a:ext cx="1130981" cy="789129"/>
          </a:xfrm>
          <a:prstGeom prst="ellipse">
            <a:avLst/>
          </a:prstGeom>
          <a:noFill/>
          <a:ln w="635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TextBox 16">
            <a:extLst>
              <a:ext uri="{FF2B5EF4-FFF2-40B4-BE49-F238E27FC236}">
                <a16:creationId xmlns:a16="http://schemas.microsoft.com/office/drawing/2014/main" id="{21875D09-2ABA-A96B-EAB6-E402C29A8AB7}"/>
              </a:ext>
            </a:extLst>
          </p:cNvPr>
          <p:cNvSpPr txBox="1"/>
          <p:nvPr/>
        </p:nvSpPr>
        <p:spPr>
          <a:xfrm>
            <a:off x="8604932" y="2018084"/>
            <a:ext cx="827471"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err="1">
                <a:ln>
                  <a:noFill/>
                </a:ln>
                <a:solidFill>
                  <a:srgbClr val="0070C0"/>
                </a:solidFill>
                <a:effectLst/>
                <a:uLnTx/>
                <a:uFillTx/>
                <a:latin typeface="Calibri" panose="020F0502020204030204"/>
                <a:ea typeface="+mn-ea"/>
                <a:cs typeface="+mn-cs"/>
              </a:rPr>
              <a:t>LHeC</a:t>
            </a:r>
            <a:endParaRPr kumimoji="0" lang="en-GB" sz="2400" b="1" i="0" u="none" strike="noStrike" kern="1200" cap="none" spc="0" normalizeH="0" baseline="0" noProof="0" dirty="0">
              <a:ln>
                <a:noFill/>
              </a:ln>
              <a:solidFill>
                <a:srgbClr val="0070C0"/>
              </a:solidFill>
              <a:effectLst/>
              <a:uLnTx/>
              <a:uFillTx/>
              <a:latin typeface="Calibri" panose="020F0502020204030204"/>
              <a:ea typeface="+mn-ea"/>
              <a:cs typeface="+mn-cs"/>
            </a:endParaRPr>
          </a:p>
        </p:txBody>
      </p:sp>
      <p:sp>
        <p:nvSpPr>
          <p:cNvPr id="19" name="TextBox 18">
            <a:extLst>
              <a:ext uri="{FF2B5EF4-FFF2-40B4-BE49-F238E27FC236}">
                <a16:creationId xmlns:a16="http://schemas.microsoft.com/office/drawing/2014/main" id="{4507CF58-A113-F551-7ED8-86B6E6C53861}"/>
              </a:ext>
            </a:extLst>
          </p:cNvPr>
          <p:cNvSpPr txBox="1"/>
          <p:nvPr/>
        </p:nvSpPr>
        <p:spPr>
          <a:xfrm>
            <a:off x="9091874" y="6370016"/>
            <a:ext cx="2200282"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Calibri" panose="020F0502020204030204"/>
                <a:ea typeface="+mn-ea"/>
                <a:cs typeface="+mn-cs"/>
              </a:rPr>
              <a:t>beam current</a:t>
            </a:r>
            <a:endParaRPr kumimoji="0" lang="en-GB" sz="2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0" name="TextBox 19">
            <a:extLst>
              <a:ext uri="{FF2B5EF4-FFF2-40B4-BE49-F238E27FC236}">
                <a16:creationId xmlns:a16="http://schemas.microsoft.com/office/drawing/2014/main" id="{5E3DE1B0-F311-14C6-F85B-BF998943CCBA}"/>
              </a:ext>
            </a:extLst>
          </p:cNvPr>
          <p:cNvSpPr txBox="1"/>
          <p:nvPr/>
        </p:nvSpPr>
        <p:spPr>
          <a:xfrm>
            <a:off x="357187" y="786420"/>
            <a:ext cx="1203150" cy="95410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Calibri" panose="020F0502020204030204"/>
                <a:ea typeface="+mn-ea"/>
                <a:cs typeface="+mn-cs"/>
              </a:rPr>
              <a:t>beam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Calibri" panose="020F0502020204030204"/>
                <a:ea typeface="+mn-ea"/>
                <a:cs typeface="+mn-cs"/>
              </a:rPr>
              <a:t>energy</a:t>
            </a:r>
            <a:endParaRPr kumimoji="0" lang="en-GB" sz="2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09169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7" grpId="0" animBg="1"/>
      <p:bldP spid="8" grpId="0"/>
      <p:bldP spid="10" grpId="0"/>
      <p:bldP spid="11" grpId="0" animBg="1"/>
      <p:bldP spid="13" grpId="0" animBg="1"/>
      <p:bldP spid="17"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2E3E24-160C-451C-BCBD-9E8191AA7783}"/>
              </a:ext>
            </a:extLst>
          </p:cNvPr>
          <p:cNvSpPr txBox="1">
            <a:spLocks/>
          </p:cNvSpPr>
          <p:nvPr/>
        </p:nvSpPr>
        <p:spPr>
          <a:xfrm>
            <a:off x="0" y="-13607"/>
            <a:ext cx="12192000" cy="707874"/>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51435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PERLE</a:t>
            </a:r>
            <a:endParaRPr kumimoji="0" lang="en-GB" sz="3600" b="1" i="0" u="none" strike="noStrike" kern="0" cap="none" spc="0" normalizeH="0" baseline="0" noProof="0" dirty="0">
              <a:ln>
                <a:noFill/>
              </a:ln>
              <a:solidFill>
                <a:srgbClr val="FFFF00"/>
              </a:solidFill>
              <a:effectLst/>
              <a:uLnTx/>
              <a:uFillTx/>
              <a:latin typeface="Arial"/>
              <a:ea typeface="+mj-ea"/>
              <a:cs typeface="+mj-cs"/>
            </a:endParaRPr>
          </a:p>
        </p:txBody>
      </p:sp>
      <p:pic>
        <p:nvPicPr>
          <p:cNvPr id="4" name="Picture 3" descr="Logo, company name&#10;&#10;Description automatically generated">
            <a:extLst>
              <a:ext uri="{FF2B5EF4-FFF2-40B4-BE49-F238E27FC236}">
                <a16:creationId xmlns:a16="http://schemas.microsoft.com/office/drawing/2014/main" id="{92E8CCF0-A6D7-4FCD-9CD5-EE5BD68C60C1}"/>
              </a:ext>
            </a:extLst>
          </p:cNvPr>
          <p:cNvPicPr>
            <a:picLocks noChangeAspect="1"/>
          </p:cNvPicPr>
          <p:nvPr/>
        </p:nvPicPr>
        <p:blipFill rotWithShape="1">
          <a:blip r:embed="rId2">
            <a:extLst>
              <a:ext uri="{28A0092B-C50C-407E-A947-70E740481C1C}">
                <a14:useLocalDpi xmlns:a14="http://schemas.microsoft.com/office/drawing/2010/main" val="0"/>
              </a:ext>
            </a:extLst>
          </a:blip>
          <a:srcRect t="21951" b="27482"/>
          <a:stretch/>
        </p:blipFill>
        <p:spPr>
          <a:xfrm>
            <a:off x="10668000" y="75121"/>
            <a:ext cx="1354667" cy="685026"/>
          </a:xfrm>
          <a:prstGeom prst="rect">
            <a:avLst/>
          </a:prstGeom>
        </p:spPr>
      </p:pic>
      <p:grpSp>
        <p:nvGrpSpPr>
          <p:cNvPr id="5" name="Grouper 88">
            <a:extLst>
              <a:ext uri="{FF2B5EF4-FFF2-40B4-BE49-F238E27FC236}">
                <a16:creationId xmlns:a16="http://schemas.microsoft.com/office/drawing/2014/main" id="{09E2118E-EC5D-40DF-B007-979A9A2EBC6F}"/>
              </a:ext>
            </a:extLst>
          </p:cNvPr>
          <p:cNvGrpSpPr>
            <a:grpSpLocks noChangeAspect="1"/>
          </p:cNvGrpSpPr>
          <p:nvPr/>
        </p:nvGrpSpPr>
        <p:grpSpPr>
          <a:xfrm>
            <a:off x="1773774" y="970482"/>
            <a:ext cx="8216900" cy="5435600"/>
            <a:chOff x="0" y="0"/>
            <a:chExt cx="8216900" cy="5435600"/>
          </a:xfrm>
        </p:grpSpPr>
        <p:grpSp>
          <p:nvGrpSpPr>
            <p:cNvPr id="6" name="Grouper 83">
              <a:extLst>
                <a:ext uri="{FF2B5EF4-FFF2-40B4-BE49-F238E27FC236}">
                  <a16:creationId xmlns:a16="http://schemas.microsoft.com/office/drawing/2014/main" id="{4AC9229A-AA3F-4A3F-BD1E-44202A48DC4D}"/>
                </a:ext>
              </a:extLst>
            </p:cNvPr>
            <p:cNvGrpSpPr/>
            <p:nvPr/>
          </p:nvGrpSpPr>
          <p:grpSpPr>
            <a:xfrm>
              <a:off x="0" y="0"/>
              <a:ext cx="8216900" cy="5435600"/>
              <a:chOff x="0" y="0"/>
              <a:chExt cx="8216900" cy="5435600"/>
            </a:xfrm>
          </p:grpSpPr>
          <p:pic>
            <p:nvPicPr>
              <p:cNvPr id="9" name="Picture 1" descr="Picture 1">
                <a:extLst>
                  <a:ext uri="{FF2B5EF4-FFF2-40B4-BE49-F238E27FC236}">
                    <a16:creationId xmlns:a16="http://schemas.microsoft.com/office/drawing/2014/main" id="{7B8FFEFB-C3B3-4A81-BB06-D471EFBC2FE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8216900" cy="5435600"/>
              </a:xfrm>
              <a:prstGeom prst="rect">
                <a:avLst/>
              </a:prstGeom>
              <a:ln w="9525" cap="flat">
                <a:solidFill>
                  <a:srgbClr val="C87700"/>
                </a:solidFill>
                <a:prstDash val="solid"/>
                <a:miter lim="800000"/>
              </a:ln>
              <a:effectLst/>
            </p:spPr>
          </p:pic>
          <p:sp>
            <p:nvSpPr>
              <p:cNvPr id="10" name="TextBox 21">
                <a:extLst>
                  <a:ext uri="{FF2B5EF4-FFF2-40B4-BE49-F238E27FC236}">
                    <a16:creationId xmlns:a16="http://schemas.microsoft.com/office/drawing/2014/main" id="{57D24881-2D9C-4AEA-835C-C0AE501FE013}"/>
                  </a:ext>
                </a:extLst>
              </p:cNvPr>
              <p:cNvSpPr txBox="1"/>
              <p:nvPr/>
            </p:nvSpPr>
            <p:spPr>
              <a:xfrm>
                <a:off x="664002" y="4558056"/>
                <a:ext cx="1179296" cy="29501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p>
                <a:pPr marL="0" marR="0" lvl="0" indent="0" algn="l" defTabSz="457200" rtl="0" eaLnBrk="1" fontAlgn="auto" latinLnBrk="0" hangingPunct="0">
                  <a:lnSpc>
                    <a:spcPct val="120000"/>
                  </a:lnSpc>
                  <a:spcBef>
                    <a:spcPts val="0"/>
                  </a:spcBef>
                  <a:spcAft>
                    <a:spcPts val="0"/>
                  </a:spcAft>
                  <a:buClrTx/>
                  <a:buSzTx/>
                  <a:buFontTx/>
                  <a:buNone/>
                  <a:tabLst/>
                  <a:defRPr sz="1200">
                    <a:solidFill>
                      <a:srgbClr val="FFFF00"/>
                    </a:solidFill>
                    <a:latin typeface="Symbol"/>
                    <a:ea typeface="Symbol"/>
                    <a:cs typeface="Symbol"/>
                    <a:sym typeface="Symbol"/>
                  </a:defRPr>
                </a:pPr>
                <a:r>
                  <a:rPr kumimoji="0" sz="1200" b="0" i="0" u="none" strike="noStrike" kern="0" cap="none" spc="0" normalizeH="0" baseline="0" noProof="0">
                    <a:ln>
                      <a:noFill/>
                    </a:ln>
                    <a:solidFill>
                      <a:srgbClr val="FFFF00"/>
                    </a:solidFill>
                    <a:effectLst/>
                    <a:uLnTx/>
                    <a:uFillTx/>
                    <a:latin typeface="Symbol"/>
                    <a:ea typeface="Symbol"/>
                    <a:cs typeface="Symbol"/>
                    <a:sym typeface="Symbol"/>
                  </a:rPr>
                  <a:t>D</a:t>
                </a:r>
                <a:r>
                  <a:rPr kumimoji="0" sz="1200" b="0" i="0" u="none" strike="noStrike" kern="0" cap="none" spc="0" normalizeH="0" baseline="0" noProof="0">
                    <a:ln>
                      <a:noFill/>
                    </a:ln>
                    <a:solidFill>
                      <a:srgbClr val="FFFF00"/>
                    </a:solidFill>
                    <a:effectLst/>
                    <a:uLnTx/>
                    <a:uFillTx/>
                    <a:latin typeface="Arial Unicode MS"/>
                    <a:ea typeface="Arial Unicode MS"/>
                    <a:cs typeface="Arial Unicode MS"/>
                    <a:sym typeface="Arial Unicode MS"/>
                  </a:rPr>
                  <a:t>C = </a:t>
                </a:r>
                <a:r>
                  <a:rPr kumimoji="0" sz="1200" b="0" i="0" u="none" strike="noStrike" kern="0" cap="none" spc="0" normalizeH="0" baseline="0" noProof="0">
                    <a:ln>
                      <a:noFill/>
                    </a:ln>
                    <a:solidFill>
                      <a:srgbClr val="FFFF00"/>
                    </a:solidFill>
                    <a:effectLst/>
                    <a:uLnTx/>
                    <a:uFillTx/>
                    <a:latin typeface="Symbol"/>
                    <a:ea typeface="Symbol"/>
                    <a:cs typeface="Symbol"/>
                    <a:sym typeface="Symbol"/>
                  </a:rPr>
                  <a:t>l</a:t>
                </a:r>
                <a:r>
                  <a:rPr kumimoji="0" sz="1200" b="0" i="0" u="none" strike="noStrike" kern="0" cap="none" spc="0" normalizeH="0" baseline="-25000" noProof="0">
                    <a:ln>
                      <a:noFill/>
                    </a:ln>
                    <a:solidFill>
                      <a:srgbClr val="FFFF00"/>
                    </a:solidFill>
                    <a:effectLst/>
                    <a:uLnTx/>
                    <a:uFillTx/>
                    <a:latin typeface="Arial"/>
                    <a:ea typeface="Arial"/>
                    <a:cs typeface="Arial"/>
                    <a:sym typeface="Arial"/>
                  </a:rPr>
                  <a:t>RF</a:t>
                </a:r>
                <a:r>
                  <a:rPr kumimoji="0" sz="1200" b="0" i="0" u="none" strike="noStrike" kern="0" cap="none" spc="0" normalizeH="0" baseline="0" noProof="0">
                    <a:ln>
                      <a:noFill/>
                    </a:ln>
                    <a:solidFill>
                      <a:srgbClr val="FFFF00"/>
                    </a:solidFill>
                    <a:effectLst/>
                    <a:uLnTx/>
                    <a:uFillTx/>
                    <a:latin typeface="Arial Unicode MS"/>
                    <a:ea typeface="Arial Unicode MS"/>
                    <a:cs typeface="Arial Unicode MS"/>
                    <a:sym typeface="Arial Unicode MS"/>
                  </a:rPr>
                  <a:t>/2</a:t>
                </a:r>
              </a:p>
            </p:txBody>
          </p:sp>
          <p:sp>
            <p:nvSpPr>
              <p:cNvPr id="11" name="TextBox 12">
                <a:extLst>
                  <a:ext uri="{FF2B5EF4-FFF2-40B4-BE49-F238E27FC236}">
                    <a16:creationId xmlns:a16="http://schemas.microsoft.com/office/drawing/2014/main" id="{BA5C56B5-685D-40F1-8437-39B3F82F3E46}"/>
                  </a:ext>
                </a:extLst>
              </p:cNvPr>
              <p:cNvSpPr txBox="1"/>
              <p:nvPr/>
            </p:nvSpPr>
            <p:spPr>
              <a:xfrm>
                <a:off x="1675436" y="2640567"/>
                <a:ext cx="700327" cy="2946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nSpc>
                    <a:spcPct val="120000"/>
                  </a:lnSpc>
                  <a:defRPr sz="1200">
                    <a:solidFill>
                      <a:srgbClr val="FFFF00"/>
                    </a:solidFill>
                    <a:latin typeface="Arial Unicode MS"/>
                    <a:ea typeface="Arial Unicode MS"/>
                    <a:cs typeface="Arial Unicode MS"/>
                    <a:sym typeface="Arial Unicode MS"/>
                  </a:defRPr>
                </a:lvl1pPr>
              </a:lstStyle>
              <a:p>
                <a:pPr marL="0" marR="0" lvl="0" indent="0" algn="l" defTabSz="457200" rtl="0" eaLnBrk="1" fontAlgn="auto" latinLnBrk="0" hangingPunct="0">
                  <a:lnSpc>
                    <a:spcPct val="12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00"/>
                    </a:solidFill>
                    <a:effectLst/>
                    <a:uLnTx/>
                    <a:uFillTx/>
                    <a:latin typeface="Arial Unicode MS"/>
                    <a:sym typeface="Arial Unicode MS"/>
                  </a:rPr>
                  <a:t>7</a:t>
                </a:r>
                <a:r>
                  <a:rPr kumimoji="0" sz="1200" b="0" i="0" u="none" strike="noStrike" kern="0" cap="none" spc="0" normalizeH="0" baseline="0" noProof="0" dirty="0">
                    <a:ln>
                      <a:noFill/>
                    </a:ln>
                    <a:solidFill>
                      <a:srgbClr val="C00000"/>
                    </a:solidFill>
                    <a:effectLst/>
                    <a:uLnTx/>
                    <a:uFillTx/>
                    <a:latin typeface="Arial Unicode MS"/>
                    <a:sym typeface="Arial Unicode MS"/>
                  </a:rPr>
                  <a:t> </a:t>
                </a:r>
                <a:r>
                  <a:rPr kumimoji="0" sz="1200" b="0" i="0" u="none" strike="noStrike" kern="0" cap="none" spc="0" normalizeH="0" baseline="0" noProof="0" dirty="0">
                    <a:ln>
                      <a:noFill/>
                    </a:ln>
                    <a:solidFill>
                      <a:srgbClr val="FFFF00"/>
                    </a:solidFill>
                    <a:effectLst/>
                    <a:uLnTx/>
                    <a:uFillTx/>
                    <a:latin typeface="Arial Unicode MS"/>
                    <a:sym typeface="Arial Unicode MS"/>
                  </a:rPr>
                  <a:t>MeV</a:t>
                </a:r>
              </a:p>
            </p:txBody>
          </p:sp>
          <p:sp>
            <p:nvSpPr>
              <p:cNvPr id="12" name="TextBox 13">
                <a:extLst>
                  <a:ext uri="{FF2B5EF4-FFF2-40B4-BE49-F238E27FC236}">
                    <a16:creationId xmlns:a16="http://schemas.microsoft.com/office/drawing/2014/main" id="{AEBFD16E-1400-473D-BD68-D94537EA5F7F}"/>
                  </a:ext>
                </a:extLst>
              </p:cNvPr>
              <p:cNvSpPr txBox="1"/>
              <p:nvPr/>
            </p:nvSpPr>
            <p:spPr>
              <a:xfrm rot="20272894">
                <a:off x="5008213" y="3606286"/>
                <a:ext cx="1275583" cy="29888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p>
                <a:pPr marL="0" marR="0" lvl="0" indent="0" algn="l" defTabSz="457200" rtl="0" eaLnBrk="1" fontAlgn="auto" latinLnBrk="0" hangingPunct="0">
                  <a:lnSpc>
                    <a:spcPct val="120000"/>
                  </a:lnSpc>
                  <a:spcBef>
                    <a:spcPts val="0"/>
                  </a:spcBef>
                  <a:spcAft>
                    <a:spcPts val="0"/>
                  </a:spcAft>
                  <a:buClrTx/>
                  <a:buSzTx/>
                  <a:buFontTx/>
                  <a:buNone/>
                  <a:tabLst/>
                  <a:defRPr sz="1200">
                    <a:solidFill>
                      <a:srgbClr val="FFFF00"/>
                    </a:solidFill>
                    <a:latin typeface="Symbol"/>
                    <a:ea typeface="Symbol"/>
                    <a:cs typeface="Symbol"/>
                    <a:sym typeface="Symbol"/>
                  </a:defRPr>
                </a:pPr>
                <a:r>
                  <a:rPr kumimoji="0" sz="1200" b="0" i="0" u="none" strike="noStrike" kern="0" cap="none" spc="0" normalizeH="0" baseline="0" noProof="0" dirty="0">
                    <a:ln>
                      <a:noFill/>
                    </a:ln>
                    <a:solidFill>
                      <a:srgbClr val="FFFF00"/>
                    </a:solidFill>
                    <a:effectLst/>
                    <a:uLnTx/>
                    <a:uFillTx/>
                    <a:latin typeface="Symbol"/>
                    <a:ea typeface="Symbol"/>
                    <a:cs typeface="Symbol"/>
                    <a:sym typeface="Symbol"/>
                  </a:rPr>
                  <a:t>D</a:t>
                </a:r>
                <a:r>
                  <a:rPr kumimoji="0" sz="1200" b="0" i="0" u="none" strike="noStrike" kern="0" cap="none" spc="0" normalizeH="0" baseline="0" noProof="0" dirty="0">
                    <a:ln>
                      <a:noFill/>
                    </a:ln>
                    <a:solidFill>
                      <a:srgbClr val="FFFF00"/>
                    </a:solidFill>
                    <a:effectLst/>
                    <a:uLnTx/>
                    <a:uFillTx/>
                    <a:latin typeface="Arial Unicode MS"/>
                    <a:ea typeface="Arial Unicode MS"/>
                    <a:cs typeface="Arial Unicode MS"/>
                    <a:sym typeface="Arial Unicode MS"/>
                  </a:rPr>
                  <a:t>E = </a:t>
                </a:r>
                <a:r>
                  <a:rPr kumimoji="0" lang="en-US" sz="1200" b="0" i="0" u="none" strike="noStrike" kern="0" cap="none" spc="0" normalizeH="0" baseline="0" noProof="0" dirty="0">
                    <a:ln>
                      <a:noFill/>
                    </a:ln>
                    <a:solidFill>
                      <a:srgbClr val="FFFF00"/>
                    </a:solidFill>
                    <a:effectLst/>
                    <a:uLnTx/>
                    <a:uFillTx/>
                    <a:latin typeface="Arial Unicode MS"/>
                    <a:ea typeface="Arial Unicode MS"/>
                    <a:cs typeface="Arial Unicode MS"/>
                    <a:sym typeface="Arial Unicode MS"/>
                  </a:rPr>
                  <a:t>80</a:t>
                </a:r>
                <a:r>
                  <a:rPr kumimoji="0" sz="1200" b="0" i="0" u="none" strike="noStrike" kern="0" cap="none" spc="0" normalizeH="0" baseline="0" noProof="0" dirty="0">
                    <a:ln>
                      <a:noFill/>
                    </a:ln>
                    <a:solidFill>
                      <a:srgbClr val="FFFF00"/>
                    </a:solidFill>
                    <a:effectLst/>
                    <a:uLnTx/>
                    <a:uFillTx/>
                    <a:latin typeface="Arial Unicode MS"/>
                    <a:ea typeface="Arial Unicode MS"/>
                    <a:cs typeface="Arial Unicode MS"/>
                    <a:sym typeface="Arial Unicode MS"/>
                  </a:rPr>
                  <a:t> MeV</a:t>
                </a:r>
              </a:p>
            </p:txBody>
          </p:sp>
          <p:sp>
            <p:nvSpPr>
              <p:cNvPr id="13" name="TextBox 15">
                <a:extLst>
                  <a:ext uri="{FF2B5EF4-FFF2-40B4-BE49-F238E27FC236}">
                    <a16:creationId xmlns:a16="http://schemas.microsoft.com/office/drawing/2014/main" id="{B4774291-F850-450F-B981-E19EC94BD700}"/>
                  </a:ext>
                </a:extLst>
              </p:cNvPr>
              <p:cNvSpPr txBox="1"/>
              <p:nvPr/>
            </p:nvSpPr>
            <p:spPr>
              <a:xfrm>
                <a:off x="3988164" y="3851702"/>
                <a:ext cx="679335" cy="2946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r">
                  <a:lnSpc>
                    <a:spcPct val="120000"/>
                  </a:lnSpc>
                  <a:defRPr sz="1200">
                    <a:solidFill>
                      <a:srgbClr val="FFFF00"/>
                    </a:solidFill>
                    <a:latin typeface="Arial Unicode MS"/>
                    <a:ea typeface="Arial Unicode MS"/>
                    <a:cs typeface="Arial Unicode MS"/>
                    <a:sym typeface="Arial Unicode MS"/>
                  </a:defRPr>
                </a:lvl1pPr>
              </a:lstStyle>
              <a:p>
                <a:pPr marL="0" marR="0" lvl="0" indent="0" algn="r" defTabSz="457200" rtl="0" eaLnBrk="1" fontAlgn="auto" latinLnBrk="0" hangingPunct="0">
                  <a:lnSpc>
                    <a:spcPct val="12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00"/>
                    </a:solidFill>
                    <a:effectLst/>
                    <a:uLnTx/>
                    <a:uFillTx/>
                    <a:latin typeface="Arial Unicode MS"/>
                    <a:sym typeface="Arial Unicode MS"/>
                  </a:rPr>
                  <a:t>7</a:t>
                </a:r>
                <a:r>
                  <a:rPr kumimoji="0" sz="1200" b="0" i="0" u="none" strike="noStrike" kern="0" cap="none" spc="0" normalizeH="0" baseline="0" noProof="0" dirty="0">
                    <a:ln>
                      <a:noFill/>
                    </a:ln>
                    <a:solidFill>
                      <a:srgbClr val="FFFF00"/>
                    </a:solidFill>
                    <a:effectLst/>
                    <a:uLnTx/>
                    <a:uFillTx/>
                    <a:latin typeface="Arial Unicode MS"/>
                    <a:sym typeface="Arial Unicode MS"/>
                  </a:rPr>
                  <a:t> MeV </a:t>
                </a:r>
              </a:p>
            </p:txBody>
          </p:sp>
          <p:sp>
            <p:nvSpPr>
              <p:cNvPr id="14" name="TextBox 12">
                <a:extLst>
                  <a:ext uri="{FF2B5EF4-FFF2-40B4-BE49-F238E27FC236}">
                    <a16:creationId xmlns:a16="http://schemas.microsoft.com/office/drawing/2014/main" id="{663E1C25-7B44-4582-A92A-408FB8CE3742}"/>
                  </a:ext>
                </a:extLst>
              </p:cNvPr>
              <p:cNvSpPr txBox="1"/>
              <p:nvPr/>
            </p:nvSpPr>
            <p:spPr>
              <a:xfrm>
                <a:off x="7169208" y="1022373"/>
                <a:ext cx="992288" cy="2946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nSpc>
                    <a:spcPct val="120000"/>
                  </a:lnSpc>
                  <a:defRPr sz="1200">
                    <a:solidFill>
                      <a:srgbClr val="FFFF00"/>
                    </a:solidFill>
                    <a:latin typeface="Arial Unicode MS"/>
                    <a:ea typeface="Arial Unicode MS"/>
                    <a:cs typeface="Arial Unicode MS"/>
                    <a:sym typeface="Arial Unicode MS"/>
                  </a:defRPr>
                </a:lvl1pPr>
              </a:lstStyle>
              <a:p>
                <a:pPr marL="0" marR="0" lvl="0" indent="0" algn="l" defTabSz="457200" rtl="0" eaLnBrk="1" fontAlgn="auto" latinLnBrk="0" hangingPunct="0">
                  <a:lnSpc>
                    <a:spcPct val="120000"/>
                  </a:lnSpc>
                  <a:spcBef>
                    <a:spcPts val="0"/>
                  </a:spcBef>
                  <a:spcAft>
                    <a:spcPts val="0"/>
                  </a:spcAft>
                  <a:buClrTx/>
                  <a:buSzTx/>
                  <a:buFontTx/>
                  <a:buNone/>
                  <a:tabLst/>
                  <a:defRPr/>
                </a:pPr>
                <a:r>
                  <a:rPr kumimoji="0" sz="1200" b="0" i="0" u="none" strike="noStrike" kern="0" cap="none" spc="0" normalizeH="0" baseline="0" noProof="0">
                    <a:ln>
                      <a:noFill/>
                    </a:ln>
                    <a:solidFill>
                      <a:srgbClr val="FFFF00"/>
                    </a:solidFill>
                    <a:effectLst/>
                    <a:uLnTx/>
                    <a:uFillTx/>
                    <a:latin typeface="Arial Unicode MS"/>
                    <a:sym typeface="Arial Unicode MS"/>
                  </a:rPr>
                  <a:t>1 : 3 : 5</a:t>
                </a:r>
              </a:p>
            </p:txBody>
          </p:sp>
          <p:sp>
            <p:nvSpPr>
              <p:cNvPr id="15" name="TextBox 14">
                <a:extLst>
                  <a:ext uri="{FF2B5EF4-FFF2-40B4-BE49-F238E27FC236}">
                    <a16:creationId xmlns:a16="http://schemas.microsoft.com/office/drawing/2014/main" id="{5F325864-2CC9-49F9-B9E4-C83C689A0612}"/>
                  </a:ext>
                </a:extLst>
              </p:cNvPr>
              <p:cNvSpPr txBox="1"/>
              <p:nvPr/>
            </p:nvSpPr>
            <p:spPr>
              <a:xfrm>
                <a:off x="536151" y="3777350"/>
                <a:ext cx="898783" cy="2946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nSpc>
                    <a:spcPct val="120000"/>
                  </a:lnSpc>
                  <a:defRPr sz="1200">
                    <a:solidFill>
                      <a:srgbClr val="FFFF00"/>
                    </a:solidFill>
                    <a:latin typeface="Arial Unicode MS"/>
                    <a:ea typeface="Arial Unicode MS"/>
                    <a:cs typeface="Arial Unicode MS"/>
                    <a:sym typeface="Arial Unicode MS"/>
                  </a:defRPr>
                </a:lvl1pPr>
              </a:lstStyle>
              <a:p>
                <a:pPr marL="0" marR="0" lvl="0" indent="0" algn="l" defTabSz="457200" rtl="0" eaLnBrk="1" fontAlgn="auto" latinLnBrk="0" hangingPunct="0">
                  <a:lnSpc>
                    <a:spcPct val="120000"/>
                  </a:lnSpc>
                  <a:spcBef>
                    <a:spcPts val="0"/>
                  </a:spcBef>
                  <a:spcAft>
                    <a:spcPts val="0"/>
                  </a:spcAft>
                  <a:buClrTx/>
                  <a:buSzTx/>
                  <a:buFontTx/>
                  <a:buNone/>
                  <a:tabLst/>
                  <a:defRPr/>
                </a:pPr>
                <a:r>
                  <a:rPr kumimoji="0" sz="1200" b="0" i="0" u="none" strike="noStrike" kern="0" cap="none" spc="0" normalizeH="0" baseline="0" noProof="0">
                    <a:ln>
                      <a:noFill/>
                    </a:ln>
                    <a:solidFill>
                      <a:srgbClr val="FFFF00"/>
                    </a:solidFill>
                    <a:effectLst/>
                    <a:uLnTx/>
                    <a:uFillTx/>
                    <a:latin typeface="Arial Unicode MS"/>
                    <a:sym typeface="Arial Unicode MS"/>
                  </a:rPr>
                  <a:t>2 : 4 : 6</a:t>
                </a:r>
              </a:p>
            </p:txBody>
          </p:sp>
          <p:sp>
            <p:nvSpPr>
              <p:cNvPr id="16" name="Straight Arrow Connector 16">
                <a:extLst>
                  <a:ext uri="{FF2B5EF4-FFF2-40B4-BE49-F238E27FC236}">
                    <a16:creationId xmlns:a16="http://schemas.microsoft.com/office/drawing/2014/main" id="{FFA7F327-D33B-466D-81D9-FB8B38DD02D3}"/>
                  </a:ext>
                </a:extLst>
              </p:cNvPr>
              <p:cNvSpPr/>
              <p:nvPr/>
            </p:nvSpPr>
            <p:spPr>
              <a:xfrm flipH="1">
                <a:off x="3753451" y="3671690"/>
                <a:ext cx="658344" cy="389375"/>
              </a:xfrm>
              <a:prstGeom prst="line">
                <a:avLst/>
              </a:prstGeom>
              <a:noFill/>
              <a:ln w="12699" cap="flat">
                <a:solidFill>
                  <a:srgbClr val="FFFF00"/>
                </a:solidFill>
                <a:prstDash val="solid"/>
                <a:round/>
                <a:tailEnd type="triangle" w="med" len="med"/>
              </a:ln>
              <a:effectLst/>
            </p:spPr>
            <p:txBody>
              <a:bodyPr wrap="square" lIns="45719" tIns="45719" rIns="45719" bIns="45719" numCol="1" anchor="t">
                <a:no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000000"/>
                  </a:solidFill>
                  <a:effectLst/>
                  <a:uLnTx/>
                  <a:uFillTx/>
                  <a:latin typeface="News Gothic MT"/>
                  <a:ea typeface="+mn-ea"/>
                  <a:cs typeface="+mn-cs"/>
                  <a:sym typeface="News Gothic MT"/>
                </a:endParaRPr>
              </a:p>
            </p:txBody>
          </p:sp>
          <p:sp>
            <p:nvSpPr>
              <p:cNvPr id="17" name="TextBox 15">
                <a:extLst>
                  <a:ext uri="{FF2B5EF4-FFF2-40B4-BE49-F238E27FC236}">
                    <a16:creationId xmlns:a16="http://schemas.microsoft.com/office/drawing/2014/main" id="{8FB7A206-B8E7-4A54-A2E9-E640708C158E}"/>
                  </a:ext>
                </a:extLst>
              </p:cNvPr>
              <p:cNvSpPr txBox="1"/>
              <p:nvPr/>
            </p:nvSpPr>
            <p:spPr>
              <a:xfrm rot="20492133">
                <a:off x="3404070" y="4176555"/>
                <a:ext cx="616363" cy="2946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r">
                  <a:lnSpc>
                    <a:spcPct val="120000"/>
                  </a:lnSpc>
                  <a:defRPr sz="1200">
                    <a:solidFill>
                      <a:srgbClr val="FFFF00"/>
                    </a:solidFill>
                    <a:latin typeface="Arial Unicode MS"/>
                    <a:ea typeface="Arial Unicode MS"/>
                    <a:cs typeface="Arial Unicode MS"/>
                    <a:sym typeface="Arial Unicode MS"/>
                  </a:defRPr>
                </a:lvl1pPr>
              </a:lstStyle>
              <a:p>
                <a:pPr marL="0" marR="0" lvl="0" indent="0" algn="r" defTabSz="457200" rtl="0" eaLnBrk="1" fontAlgn="auto" latinLnBrk="0" hangingPunct="0">
                  <a:lnSpc>
                    <a:spcPct val="120000"/>
                  </a:lnSpc>
                  <a:spcBef>
                    <a:spcPts val="0"/>
                  </a:spcBef>
                  <a:spcAft>
                    <a:spcPts val="0"/>
                  </a:spcAft>
                  <a:buClrTx/>
                  <a:buSzTx/>
                  <a:buFontTx/>
                  <a:buNone/>
                  <a:tabLst/>
                  <a:defRPr/>
                </a:pPr>
                <a:r>
                  <a:rPr kumimoji="0" sz="1200" b="0" i="0" u="none" strike="noStrike" kern="0" cap="none" spc="0" normalizeH="0" baseline="0" noProof="0">
                    <a:ln>
                      <a:noFill/>
                    </a:ln>
                    <a:solidFill>
                      <a:srgbClr val="FFFF00"/>
                    </a:solidFill>
                    <a:effectLst/>
                    <a:uLnTx/>
                    <a:uFillTx/>
                    <a:latin typeface="Arial Unicode MS"/>
                    <a:sym typeface="Arial Unicode MS"/>
                  </a:rPr>
                  <a:t>dump</a:t>
                </a:r>
              </a:p>
            </p:txBody>
          </p:sp>
          <p:grpSp>
            <p:nvGrpSpPr>
              <p:cNvPr id="18" name="Cube 50">
                <a:extLst>
                  <a:ext uri="{FF2B5EF4-FFF2-40B4-BE49-F238E27FC236}">
                    <a16:creationId xmlns:a16="http://schemas.microsoft.com/office/drawing/2014/main" id="{A5C4A218-B0F8-4CA2-ABB1-0C06EE5FDA2A}"/>
                  </a:ext>
                </a:extLst>
              </p:cNvPr>
              <p:cNvGrpSpPr/>
              <p:nvPr/>
            </p:nvGrpSpPr>
            <p:grpSpPr>
              <a:xfrm>
                <a:off x="887429" y="2952858"/>
                <a:ext cx="749618" cy="224534"/>
                <a:chOff x="0" y="0"/>
                <a:chExt cx="749617" cy="224533"/>
              </a:xfrm>
            </p:grpSpPr>
            <p:sp>
              <p:nvSpPr>
                <p:cNvPr id="27" name="Figure">
                  <a:extLst>
                    <a:ext uri="{FF2B5EF4-FFF2-40B4-BE49-F238E27FC236}">
                      <a16:creationId xmlns:a16="http://schemas.microsoft.com/office/drawing/2014/main" id="{7F2F2FD1-A5B4-4509-BCE2-2EFF02762B8F}"/>
                    </a:ext>
                  </a:extLst>
                </p:cNvPr>
                <p:cNvSpPr/>
                <p:nvPr/>
              </p:nvSpPr>
              <p:spPr>
                <a:xfrm rot="21040540">
                  <a:off x="3655" y="59437"/>
                  <a:ext cx="742307" cy="105660"/>
                </a:xfrm>
                <a:custGeom>
                  <a:avLst/>
                  <a:gdLst/>
                  <a:ahLst/>
                  <a:cxnLst>
                    <a:cxn ang="0">
                      <a:pos x="wd2" y="hd2"/>
                    </a:cxn>
                    <a:cxn ang="5400000">
                      <a:pos x="wd2" y="hd2"/>
                    </a:cxn>
                    <a:cxn ang="10800000">
                      <a:pos x="wd2" y="hd2"/>
                    </a:cxn>
                    <a:cxn ang="16200000">
                      <a:pos x="wd2" y="hd2"/>
                    </a:cxn>
                  </a:cxnLst>
                  <a:rect l="0" t="0" r="r" b="b"/>
                  <a:pathLst>
                    <a:path w="21600" h="21600" extrusionOk="0">
                      <a:moveTo>
                        <a:pt x="0" y="5400"/>
                      </a:moveTo>
                      <a:lnTo>
                        <a:pt x="769" y="0"/>
                      </a:lnTo>
                      <a:lnTo>
                        <a:pt x="21600" y="0"/>
                      </a:lnTo>
                      <a:lnTo>
                        <a:pt x="21600" y="16200"/>
                      </a:lnTo>
                      <a:lnTo>
                        <a:pt x="20831" y="21600"/>
                      </a:lnTo>
                      <a:lnTo>
                        <a:pt x="0" y="21600"/>
                      </a:lnTo>
                      <a:close/>
                    </a:path>
                  </a:pathLst>
                </a:custGeom>
                <a:solidFill>
                  <a:srgbClr val="00863D"/>
                </a:solidFill>
                <a:ln w="12700" cap="flat">
                  <a:noFill/>
                  <a:miter lim="400000"/>
                </a:ln>
                <a:effectLst/>
              </p:spPr>
              <p:txBody>
                <a:bodyPr wrap="square" lIns="45719" tIns="45719" rIns="45719" bIns="45719" numCol="1" anchor="ctr">
                  <a:noAutofit/>
                </a:bodyPr>
                <a:lstStyle/>
                <a:p>
                  <a:pPr marL="0" marR="0" lvl="0" indent="0" algn="l" defTabSz="457200" rtl="0" eaLnBrk="1" fontAlgn="auto" latinLnBrk="0" hangingPunct="0">
                    <a:lnSpc>
                      <a:spcPct val="120000"/>
                    </a:lnSpc>
                    <a:spcBef>
                      <a:spcPts val="0"/>
                    </a:spcBef>
                    <a:spcAft>
                      <a:spcPts val="0"/>
                    </a:spcAft>
                    <a:buClrTx/>
                    <a:buSzTx/>
                    <a:buFontTx/>
                    <a:buNone/>
                    <a:tabLst/>
                    <a:defRPr/>
                  </a:pPr>
                  <a:endParaRPr kumimoji="0" sz="1800" b="0" i="0" u="none" strike="noStrike" kern="0" cap="none" spc="0" normalizeH="0" baseline="0" noProof="0">
                    <a:ln>
                      <a:noFill/>
                    </a:ln>
                    <a:solidFill>
                      <a:srgbClr val="000000"/>
                    </a:solidFill>
                    <a:effectLst/>
                    <a:uLnTx/>
                    <a:uFillTx/>
                    <a:latin typeface="News Gothic MT"/>
                    <a:ea typeface="+mn-ea"/>
                    <a:cs typeface="+mn-cs"/>
                    <a:sym typeface="News Gothic MT"/>
                  </a:endParaRPr>
                </a:p>
              </p:txBody>
            </p:sp>
            <p:sp>
              <p:nvSpPr>
                <p:cNvPr id="28" name="Figure">
                  <a:extLst>
                    <a:ext uri="{FF2B5EF4-FFF2-40B4-BE49-F238E27FC236}">
                      <a16:creationId xmlns:a16="http://schemas.microsoft.com/office/drawing/2014/main" id="{04EEEEA4-4118-47BA-80E2-B9D7C9C6B5C2}"/>
                    </a:ext>
                  </a:extLst>
                </p:cNvPr>
                <p:cNvSpPr/>
                <p:nvPr/>
              </p:nvSpPr>
              <p:spPr>
                <a:xfrm rot="21040540">
                  <a:off x="714817" y="1441"/>
                  <a:ext cx="26416" cy="105660"/>
                </a:xfrm>
                <a:custGeom>
                  <a:avLst/>
                  <a:gdLst/>
                  <a:ahLst/>
                  <a:cxnLst>
                    <a:cxn ang="0">
                      <a:pos x="wd2" y="hd2"/>
                    </a:cxn>
                    <a:cxn ang="5400000">
                      <a:pos x="wd2" y="hd2"/>
                    </a:cxn>
                    <a:cxn ang="10800000">
                      <a:pos x="wd2" y="hd2"/>
                    </a:cxn>
                    <a:cxn ang="16200000">
                      <a:pos x="wd2" y="hd2"/>
                    </a:cxn>
                  </a:cxnLst>
                  <a:rect l="0" t="0" r="r" b="b"/>
                  <a:pathLst>
                    <a:path w="21600" h="21600" extrusionOk="0">
                      <a:moveTo>
                        <a:pt x="0" y="5400"/>
                      </a:moveTo>
                      <a:lnTo>
                        <a:pt x="21600" y="0"/>
                      </a:lnTo>
                      <a:lnTo>
                        <a:pt x="21600" y="16200"/>
                      </a:lnTo>
                      <a:lnTo>
                        <a:pt x="0" y="21600"/>
                      </a:lnTo>
                      <a:close/>
                    </a:path>
                  </a:pathLst>
                </a:custGeom>
                <a:solidFill>
                  <a:srgbClr val="000000">
                    <a:alpha val="20000"/>
                  </a:srgbClr>
                </a:solidFill>
                <a:ln w="12700" cap="flat">
                  <a:noFill/>
                  <a:miter lim="400000"/>
                </a:ln>
                <a:effectLst/>
              </p:spPr>
              <p:txBody>
                <a:bodyPr wrap="square" lIns="45719" tIns="45719" rIns="45719" bIns="45719" numCol="1" anchor="ctr">
                  <a:noAutofit/>
                </a:bodyPr>
                <a:lstStyle/>
                <a:p>
                  <a:pPr marL="0" marR="0" lvl="0" indent="0" algn="l" defTabSz="457200" rtl="0" eaLnBrk="1" fontAlgn="auto" latinLnBrk="0" hangingPunct="0">
                    <a:lnSpc>
                      <a:spcPct val="120000"/>
                    </a:lnSpc>
                    <a:spcBef>
                      <a:spcPts val="0"/>
                    </a:spcBef>
                    <a:spcAft>
                      <a:spcPts val="0"/>
                    </a:spcAft>
                    <a:buClrTx/>
                    <a:buSzTx/>
                    <a:buFontTx/>
                    <a:buNone/>
                    <a:tabLst/>
                    <a:defRPr/>
                  </a:pPr>
                  <a:endParaRPr kumimoji="0" sz="1800" b="0" i="0" u="none" strike="noStrike" kern="0" cap="none" spc="0" normalizeH="0" baseline="0" noProof="0">
                    <a:ln>
                      <a:noFill/>
                    </a:ln>
                    <a:solidFill>
                      <a:srgbClr val="000000"/>
                    </a:solidFill>
                    <a:effectLst/>
                    <a:uLnTx/>
                    <a:uFillTx/>
                    <a:latin typeface="News Gothic MT"/>
                    <a:ea typeface="+mn-ea"/>
                    <a:cs typeface="+mn-cs"/>
                    <a:sym typeface="News Gothic MT"/>
                  </a:endParaRPr>
                </a:p>
              </p:txBody>
            </p:sp>
            <p:sp>
              <p:nvSpPr>
                <p:cNvPr id="29" name="Figure">
                  <a:extLst>
                    <a:ext uri="{FF2B5EF4-FFF2-40B4-BE49-F238E27FC236}">
                      <a16:creationId xmlns:a16="http://schemas.microsoft.com/office/drawing/2014/main" id="{A670D5C9-14C2-4FD8-822F-5333A11BD8AD}"/>
                    </a:ext>
                  </a:extLst>
                </p:cNvPr>
                <p:cNvSpPr/>
                <p:nvPr/>
              </p:nvSpPr>
              <p:spPr>
                <a:xfrm rot="21040540">
                  <a:off x="-2765" y="59960"/>
                  <a:ext cx="742307" cy="2641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769" y="0"/>
                      </a:lnTo>
                      <a:lnTo>
                        <a:pt x="21600" y="0"/>
                      </a:lnTo>
                      <a:lnTo>
                        <a:pt x="20831" y="21600"/>
                      </a:lnTo>
                      <a:close/>
                    </a:path>
                  </a:pathLst>
                </a:custGeom>
                <a:solidFill>
                  <a:srgbClr val="FFFFFF">
                    <a:alpha val="20000"/>
                  </a:srgbClr>
                </a:solidFill>
                <a:ln w="12700" cap="flat">
                  <a:noFill/>
                  <a:miter lim="400000"/>
                </a:ln>
                <a:effectLst/>
              </p:spPr>
              <p:txBody>
                <a:bodyPr wrap="square" lIns="45719" tIns="45719" rIns="45719" bIns="45719" numCol="1" anchor="ctr">
                  <a:noAutofit/>
                </a:bodyPr>
                <a:lstStyle/>
                <a:p>
                  <a:pPr marL="0" marR="0" lvl="0" indent="0" algn="l" defTabSz="457200" rtl="0" eaLnBrk="1" fontAlgn="auto" latinLnBrk="0" hangingPunct="0">
                    <a:lnSpc>
                      <a:spcPct val="120000"/>
                    </a:lnSpc>
                    <a:spcBef>
                      <a:spcPts val="0"/>
                    </a:spcBef>
                    <a:spcAft>
                      <a:spcPts val="0"/>
                    </a:spcAft>
                    <a:buClrTx/>
                    <a:buSzTx/>
                    <a:buFontTx/>
                    <a:buNone/>
                    <a:tabLst/>
                    <a:defRPr/>
                  </a:pPr>
                  <a:endParaRPr kumimoji="0" sz="1800" b="0" i="0" u="none" strike="noStrike" kern="0" cap="none" spc="0" normalizeH="0" baseline="0" noProof="0">
                    <a:ln>
                      <a:noFill/>
                    </a:ln>
                    <a:solidFill>
                      <a:srgbClr val="000000"/>
                    </a:solidFill>
                    <a:effectLst/>
                    <a:uLnTx/>
                    <a:uFillTx/>
                    <a:latin typeface="News Gothic MT"/>
                    <a:ea typeface="+mn-ea"/>
                    <a:cs typeface="+mn-cs"/>
                    <a:sym typeface="News Gothic MT"/>
                  </a:endParaRPr>
                </a:p>
              </p:txBody>
            </p:sp>
            <p:sp>
              <p:nvSpPr>
                <p:cNvPr id="30" name="Figure">
                  <a:extLst>
                    <a:ext uri="{FF2B5EF4-FFF2-40B4-BE49-F238E27FC236}">
                      <a16:creationId xmlns:a16="http://schemas.microsoft.com/office/drawing/2014/main" id="{91390AD0-B7F1-45C7-B465-61658A83C898}"/>
                    </a:ext>
                  </a:extLst>
                </p:cNvPr>
                <p:cNvSpPr/>
                <p:nvPr/>
              </p:nvSpPr>
              <p:spPr>
                <a:xfrm rot="21040540">
                  <a:off x="3655" y="59437"/>
                  <a:ext cx="742307" cy="105660"/>
                </a:xfrm>
                <a:custGeom>
                  <a:avLst/>
                  <a:gdLst/>
                  <a:ahLst/>
                  <a:cxnLst>
                    <a:cxn ang="0">
                      <a:pos x="wd2" y="hd2"/>
                    </a:cxn>
                    <a:cxn ang="5400000">
                      <a:pos x="wd2" y="hd2"/>
                    </a:cxn>
                    <a:cxn ang="10800000">
                      <a:pos x="wd2" y="hd2"/>
                    </a:cxn>
                    <a:cxn ang="16200000">
                      <a:pos x="wd2" y="hd2"/>
                    </a:cxn>
                  </a:cxnLst>
                  <a:rect l="0" t="0" r="r" b="b"/>
                  <a:pathLst>
                    <a:path w="21600" h="21600" extrusionOk="0">
                      <a:moveTo>
                        <a:pt x="0" y="5400"/>
                      </a:moveTo>
                      <a:lnTo>
                        <a:pt x="769" y="0"/>
                      </a:lnTo>
                      <a:lnTo>
                        <a:pt x="21600" y="0"/>
                      </a:lnTo>
                      <a:lnTo>
                        <a:pt x="21600" y="16200"/>
                      </a:lnTo>
                      <a:lnTo>
                        <a:pt x="20831" y="21600"/>
                      </a:lnTo>
                      <a:lnTo>
                        <a:pt x="0" y="21600"/>
                      </a:lnTo>
                      <a:close/>
                      <a:moveTo>
                        <a:pt x="0" y="5400"/>
                      </a:moveTo>
                      <a:lnTo>
                        <a:pt x="20831" y="5400"/>
                      </a:lnTo>
                      <a:lnTo>
                        <a:pt x="21600" y="0"/>
                      </a:lnTo>
                      <a:moveTo>
                        <a:pt x="20831" y="5400"/>
                      </a:moveTo>
                      <a:lnTo>
                        <a:pt x="20831" y="21600"/>
                      </a:lnTo>
                    </a:path>
                  </a:pathLst>
                </a:custGeom>
                <a:noFill/>
                <a:ln w="12699" cap="flat">
                  <a:solidFill>
                    <a:srgbClr val="00B050"/>
                  </a:solidFill>
                  <a:prstDash val="solid"/>
                  <a:round/>
                </a:ln>
                <a:effectLst/>
              </p:spPr>
              <p:txBody>
                <a:bodyPr wrap="square" lIns="45719" tIns="45719" rIns="45719" bIns="45719" numCol="1" anchor="ctr">
                  <a:noAutofit/>
                </a:bodyPr>
                <a:lstStyle/>
                <a:p>
                  <a:pPr marL="0" marR="0" lvl="0" indent="0" algn="l" defTabSz="457200" rtl="0" eaLnBrk="1" fontAlgn="auto" latinLnBrk="0" hangingPunct="0">
                    <a:lnSpc>
                      <a:spcPct val="120000"/>
                    </a:lnSpc>
                    <a:spcBef>
                      <a:spcPts val="0"/>
                    </a:spcBef>
                    <a:spcAft>
                      <a:spcPts val="0"/>
                    </a:spcAft>
                    <a:buClrTx/>
                    <a:buSzTx/>
                    <a:buFontTx/>
                    <a:buNone/>
                    <a:tabLst/>
                    <a:defRPr/>
                  </a:pPr>
                  <a:endParaRPr kumimoji="0" sz="1800" b="0" i="0" u="none" strike="noStrike" kern="0" cap="none" spc="0" normalizeH="0" baseline="0" noProof="0">
                    <a:ln>
                      <a:noFill/>
                    </a:ln>
                    <a:solidFill>
                      <a:srgbClr val="000000"/>
                    </a:solidFill>
                    <a:effectLst/>
                    <a:uLnTx/>
                    <a:uFillTx/>
                    <a:latin typeface="News Gothic MT"/>
                    <a:ea typeface="+mn-ea"/>
                    <a:cs typeface="+mn-cs"/>
                    <a:sym typeface="News Gothic MT"/>
                  </a:endParaRPr>
                </a:p>
              </p:txBody>
            </p:sp>
          </p:grpSp>
          <p:sp>
            <p:nvSpPr>
              <p:cNvPr id="19" name="Straight Arrow Connector 8">
                <a:extLst>
                  <a:ext uri="{FF2B5EF4-FFF2-40B4-BE49-F238E27FC236}">
                    <a16:creationId xmlns:a16="http://schemas.microsoft.com/office/drawing/2014/main" id="{FE239393-074B-492C-898E-7D3A55EB0809}"/>
                  </a:ext>
                </a:extLst>
              </p:cNvPr>
              <p:cNvSpPr/>
              <p:nvPr/>
            </p:nvSpPr>
            <p:spPr>
              <a:xfrm flipV="1">
                <a:off x="1629574" y="2998600"/>
                <a:ext cx="639263" cy="11740"/>
              </a:xfrm>
              <a:prstGeom prst="line">
                <a:avLst/>
              </a:prstGeom>
              <a:noFill/>
              <a:ln w="12699" cap="flat">
                <a:solidFill>
                  <a:srgbClr val="FFFF00"/>
                </a:solidFill>
                <a:prstDash val="solid"/>
                <a:round/>
                <a:tailEnd type="triangle" w="med" len="med"/>
              </a:ln>
              <a:effectLst/>
            </p:spPr>
            <p:txBody>
              <a:bodyPr wrap="square" lIns="45719" tIns="45719" rIns="45719" bIns="45719" numCol="1" anchor="t">
                <a:no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000000"/>
                  </a:solidFill>
                  <a:effectLst/>
                  <a:uLnTx/>
                  <a:uFillTx/>
                  <a:latin typeface="News Gothic MT"/>
                  <a:ea typeface="+mn-ea"/>
                  <a:cs typeface="+mn-cs"/>
                  <a:sym typeface="News Gothic MT"/>
                </a:endParaRPr>
              </a:p>
            </p:txBody>
          </p:sp>
          <p:sp>
            <p:nvSpPr>
              <p:cNvPr id="20" name="TextBox 15">
                <a:extLst>
                  <a:ext uri="{FF2B5EF4-FFF2-40B4-BE49-F238E27FC236}">
                    <a16:creationId xmlns:a16="http://schemas.microsoft.com/office/drawing/2014/main" id="{00CB6FFF-2AE4-4EF0-8C7C-21E3F934D13B}"/>
                  </a:ext>
                </a:extLst>
              </p:cNvPr>
              <p:cNvSpPr txBox="1"/>
              <p:nvPr/>
            </p:nvSpPr>
            <p:spPr>
              <a:xfrm rot="21160245">
                <a:off x="813983" y="2660892"/>
                <a:ext cx="734674" cy="2946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ctr">
                  <a:lnSpc>
                    <a:spcPct val="120000"/>
                  </a:lnSpc>
                  <a:defRPr sz="1200">
                    <a:solidFill>
                      <a:srgbClr val="FFFF00"/>
                    </a:solidFill>
                    <a:latin typeface="Arial Unicode MS"/>
                    <a:ea typeface="Arial Unicode MS"/>
                    <a:cs typeface="Arial Unicode MS"/>
                    <a:sym typeface="Arial Unicode MS"/>
                  </a:defRPr>
                </a:lvl1pPr>
              </a:lstStyle>
              <a:p>
                <a:pPr marL="0" marR="0" lvl="0" indent="0" algn="ctr" defTabSz="457200" rtl="0" eaLnBrk="1" fontAlgn="auto" latinLnBrk="0" hangingPunct="0">
                  <a:lnSpc>
                    <a:spcPct val="120000"/>
                  </a:lnSpc>
                  <a:spcBef>
                    <a:spcPts val="0"/>
                  </a:spcBef>
                  <a:spcAft>
                    <a:spcPts val="0"/>
                  </a:spcAft>
                  <a:buClrTx/>
                  <a:buSzTx/>
                  <a:buFontTx/>
                  <a:buNone/>
                  <a:tabLst/>
                  <a:defRPr/>
                </a:pPr>
                <a:r>
                  <a:rPr kumimoji="0" sz="1200" b="0" i="0" u="none" strike="noStrike" kern="0" cap="none" spc="0" normalizeH="0" baseline="0" noProof="0">
                    <a:ln>
                      <a:noFill/>
                    </a:ln>
                    <a:solidFill>
                      <a:srgbClr val="FFFF00"/>
                    </a:solidFill>
                    <a:effectLst/>
                    <a:uLnTx/>
                    <a:uFillTx/>
                    <a:latin typeface="Arial Unicode MS"/>
                    <a:sym typeface="Arial Unicode MS"/>
                  </a:rPr>
                  <a:t>injector</a:t>
                </a:r>
              </a:p>
            </p:txBody>
          </p:sp>
          <p:grpSp>
            <p:nvGrpSpPr>
              <p:cNvPr id="21" name="Cube 60">
                <a:extLst>
                  <a:ext uri="{FF2B5EF4-FFF2-40B4-BE49-F238E27FC236}">
                    <a16:creationId xmlns:a16="http://schemas.microsoft.com/office/drawing/2014/main" id="{7BF8EA6B-F30C-494F-8D7C-897C9512F197}"/>
                  </a:ext>
                </a:extLst>
              </p:cNvPr>
              <p:cNvGrpSpPr/>
              <p:nvPr/>
            </p:nvGrpSpPr>
            <p:grpSpPr>
              <a:xfrm>
                <a:off x="3485612" y="4004178"/>
                <a:ext cx="320046" cy="240957"/>
                <a:chOff x="0" y="0"/>
                <a:chExt cx="320044" cy="240956"/>
              </a:xfrm>
            </p:grpSpPr>
            <p:sp>
              <p:nvSpPr>
                <p:cNvPr id="23" name="Figure">
                  <a:extLst>
                    <a:ext uri="{FF2B5EF4-FFF2-40B4-BE49-F238E27FC236}">
                      <a16:creationId xmlns:a16="http://schemas.microsoft.com/office/drawing/2014/main" id="{F8B57009-A420-4B4E-BC07-105D51757A29}"/>
                    </a:ext>
                  </a:extLst>
                </p:cNvPr>
                <p:cNvSpPr/>
                <p:nvPr/>
              </p:nvSpPr>
              <p:spPr>
                <a:xfrm rot="20483132" flipH="1">
                  <a:off x="17857" y="41233"/>
                  <a:ext cx="284330" cy="158491"/>
                </a:xfrm>
                <a:custGeom>
                  <a:avLst/>
                  <a:gdLst/>
                  <a:ahLst/>
                  <a:cxnLst>
                    <a:cxn ang="0">
                      <a:pos x="wd2" y="hd2"/>
                    </a:cxn>
                    <a:cxn ang="5400000">
                      <a:pos x="wd2" y="hd2"/>
                    </a:cxn>
                    <a:cxn ang="10800000">
                      <a:pos x="wd2" y="hd2"/>
                    </a:cxn>
                    <a:cxn ang="16200000">
                      <a:pos x="wd2" y="hd2"/>
                    </a:cxn>
                  </a:cxnLst>
                  <a:rect l="0" t="0" r="r" b="b"/>
                  <a:pathLst>
                    <a:path w="21600" h="21600" extrusionOk="0">
                      <a:moveTo>
                        <a:pt x="0" y="5400"/>
                      </a:moveTo>
                      <a:lnTo>
                        <a:pt x="3010" y="0"/>
                      </a:lnTo>
                      <a:lnTo>
                        <a:pt x="21600" y="0"/>
                      </a:lnTo>
                      <a:lnTo>
                        <a:pt x="21600" y="16200"/>
                      </a:lnTo>
                      <a:lnTo>
                        <a:pt x="18590" y="21600"/>
                      </a:lnTo>
                      <a:lnTo>
                        <a:pt x="0" y="21600"/>
                      </a:lnTo>
                      <a:close/>
                    </a:path>
                  </a:pathLst>
                </a:custGeom>
                <a:solidFill>
                  <a:srgbClr val="B40000"/>
                </a:solidFill>
                <a:ln w="12700" cap="flat">
                  <a:noFill/>
                  <a:miter lim="400000"/>
                </a:ln>
                <a:effectLst/>
              </p:spPr>
              <p:txBody>
                <a:bodyPr wrap="square" lIns="45719" tIns="45719" rIns="45719" bIns="45719" numCol="1" anchor="ctr">
                  <a:noAutofit/>
                </a:bodyPr>
                <a:lstStyle/>
                <a:p>
                  <a:pPr marL="0" marR="0" lvl="0" indent="0" algn="l" defTabSz="457200" rtl="0" eaLnBrk="1" fontAlgn="auto" latinLnBrk="0" hangingPunct="0">
                    <a:lnSpc>
                      <a:spcPct val="120000"/>
                    </a:lnSpc>
                    <a:spcBef>
                      <a:spcPts val="0"/>
                    </a:spcBef>
                    <a:spcAft>
                      <a:spcPts val="0"/>
                    </a:spcAft>
                    <a:buClrTx/>
                    <a:buSzTx/>
                    <a:buFontTx/>
                    <a:buNone/>
                    <a:tabLst/>
                    <a:defRPr/>
                  </a:pPr>
                  <a:endParaRPr kumimoji="0" sz="1800" b="0" i="0" u="none" strike="noStrike" kern="0" cap="none" spc="0" normalizeH="0" baseline="0" noProof="0">
                    <a:ln>
                      <a:noFill/>
                    </a:ln>
                    <a:solidFill>
                      <a:srgbClr val="000000"/>
                    </a:solidFill>
                    <a:effectLst/>
                    <a:uLnTx/>
                    <a:uFillTx/>
                    <a:latin typeface="News Gothic MT"/>
                    <a:ea typeface="+mn-ea"/>
                    <a:cs typeface="+mn-cs"/>
                    <a:sym typeface="News Gothic MT"/>
                  </a:endParaRPr>
                </a:p>
              </p:txBody>
            </p:sp>
            <p:sp>
              <p:nvSpPr>
                <p:cNvPr id="24" name="Figure">
                  <a:extLst>
                    <a:ext uri="{FF2B5EF4-FFF2-40B4-BE49-F238E27FC236}">
                      <a16:creationId xmlns:a16="http://schemas.microsoft.com/office/drawing/2014/main" id="{9381B1B1-8C85-4189-BF25-977DBBF763CF}"/>
                    </a:ext>
                  </a:extLst>
                </p:cNvPr>
                <p:cNvSpPr/>
                <p:nvPr/>
              </p:nvSpPr>
              <p:spPr>
                <a:xfrm rot="20483132" flipH="1">
                  <a:off x="24258" y="80288"/>
                  <a:ext cx="39623" cy="158491"/>
                </a:xfrm>
                <a:custGeom>
                  <a:avLst/>
                  <a:gdLst/>
                  <a:ahLst/>
                  <a:cxnLst>
                    <a:cxn ang="0">
                      <a:pos x="wd2" y="hd2"/>
                    </a:cxn>
                    <a:cxn ang="5400000">
                      <a:pos x="wd2" y="hd2"/>
                    </a:cxn>
                    <a:cxn ang="10800000">
                      <a:pos x="wd2" y="hd2"/>
                    </a:cxn>
                    <a:cxn ang="16200000">
                      <a:pos x="wd2" y="hd2"/>
                    </a:cxn>
                  </a:cxnLst>
                  <a:rect l="0" t="0" r="r" b="b"/>
                  <a:pathLst>
                    <a:path w="21600" h="21600" extrusionOk="0">
                      <a:moveTo>
                        <a:pt x="0" y="5400"/>
                      </a:moveTo>
                      <a:lnTo>
                        <a:pt x="21600" y="0"/>
                      </a:lnTo>
                      <a:lnTo>
                        <a:pt x="21600" y="16200"/>
                      </a:lnTo>
                      <a:lnTo>
                        <a:pt x="0" y="21600"/>
                      </a:lnTo>
                      <a:close/>
                    </a:path>
                  </a:pathLst>
                </a:custGeom>
                <a:solidFill>
                  <a:srgbClr val="000000">
                    <a:alpha val="20000"/>
                  </a:srgbClr>
                </a:solidFill>
                <a:ln w="12700" cap="flat">
                  <a:noFill/>
                  <a:miter lim="400000"/>
                </a:ln>
                <a:effectLst/>
              </p:spPr>
              <p:txBody>
                <a:bodyPr wrap="square" lIns="45719" tIns="45719" rIns="45719" bIns="45719" numCol="1" anchor="ctr">
                  <a:noAutofit/>
                </a:bodyPr>
                <a:lstStyle/>
                <a:p>
                  <a:pPr marL="0" marR="0" lvl="0" indent="0" algn="l" defTabSz="457200" rtl="0" eaLnBrk="1" fontAlgn="auto" latinLnBrk="0" hangingPunct="0">
                    <a:lnSpc>
                      <a:spcPct val="120000"/>
                    </a:lnSpc>
                    <a:spcBef>
                      <a:spcPts val="0"/>
                    </a:spcBef>
                    <a:spcAft>
                      <a:spcPts val="0"/>
                    </a:spcAft>
                    <a:buClrTx/>
                    <a:buSzTx/>
                    <a:buFontTx/>
                    <a:buNone/>
                    <a:tabLst/>
                    <a:defRPr/>
                  </a:pPr>
                  <a:endParaRPr kumimoji="0" sz="1800" b="0" i="0" u="none" strike="noStrike" kern="0" cap="none" spc="0" normalizeH="0" baseline="0" noProof="0">
                    <a:ln>
                      <a:noFill/>
                    </a:ln>
                    <a:solidFill>
                      <a:srgbClr val="000000"/>
                    </a:solidFill>
                    <a:effectLst/>
                    <a:uLnTx/>
                    <a:uFillTx/>
                    <a:latin typeface="News Gothic MT"/>
                    <a:ea typeface="+mn-ea"/>
                    <a:cs typeface="+mn-cs"/>
                    <a:sym typeface="News Gothic MT"/>
                  </a:endParaRPr>
                </a:p>
              </p:txBody>
            </p:sp>
            <p:sp>
              <p:nvSpPr>
                <p:cNvPr id="25" name="Figure">
                  <a:extLst>
                    <a:ext uri="{FF2B5EF4-FFF2-40B4-BE49-F238E27FC236}">
                      <a16:creationId xmlns:a16="http://schemas.microsoft.com/office/drawing/2014/main" id="{DC5DCFF9-CD16-4C41-8774-851197BA7B96}"/>
                    </a:ext>
                  </a:extLst>
                </p:cNvPr>
                <p:cNvSpPr/>
                <p:nvPr/>
              </p:nvSpPr>
              <p:spPr>
                <a:xfrm rot="20483132" flipH="1">
                  <a:off x="-1114" y="44342"/>
                  <a:ext cx="284330" cy="3962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3010" y="0"/>
                      </a:lnTo>
                      <a:lnTo>
                        <a:pt x="21600" y="0"/>
                      </a:lnTo>
                      <a:lnTo>
                        <a:pt x="18590" y="21600"/>
                      </a:lnTo>
                      <a:close/>
                    </a:path>
                  </a:pathLst>
                </a:custGeom>
                <a:solidFill>
                  <a:srgbClr val="FFFFFF">
                    <a:alpha val="20000"/>
                  </a:srgbClr>
                </a:solidFill>
                <a:ln w="12700" cap="flat">
                  <a:noFill/>
                  <a:miter lim="400000"/>
                </a:ln>
                <a:effectLst/>
              </p:spPr>
              <p:txBody>
                <a:bodyPr wrap="square" lIns="45719" tIns="45719" rIns="45719" bIns="45719" numCol="1" anchor="ctr">
                  <a:noAutofit/>
                </a:bodyPr>
                <a:lstStyle/>
                <a:p>
                  <a:pPr marL="0" marR="0" lvl="0" indent="0" algn="l" defTabSz="457200" rtl="0" eaLnBrk="1" fontAlgn="auto" latinLnBrk="0" hangingPunct="0">
                    <a:lnSpc>
                      <a:spcPct val="120000"/>
                    </a:lnSpc>
                    <a:spcBef>
                      <a:spcPts val="0"/>
                    </a:spcBef>
                    <a:spcAft>
                      <a:spcPts val="0"/>
                    </a:spcAft>
                    <a:buClrTx/>
                    <a:buSzTx/>
                    <a:buFontTx/>
                    <a:buNone/>
                    <a:tabLst/>
                    <a:defRPr/>
                  </a:pPr>
                  <a:endParaRPr kumimoji="0" sz="1800" b="0" i="0" u="none" strike="noStrike" kern="0" cap="none" spc="0" normalizeH="0" baseline="0" noProof="0">
                    <a:ln>
                      <a:noFill/>
                    </a:ln>
                    <a:solidFill>
                      <a:srgbClr val="000000"/>
                    </a:solidFill>
                    <a:effectLst/>
                    <a:uLnTx/>
                    <a:uFillTx/>
                    <a:latin typeface="News Gothic MT"/>
                    <a:ea typeface="+mn-ea"/>
                    <a:cs typeface="+mn-cs"/>
                    <a:sym typeface="News Gothic MT"/>
                  </a:endParaRPr>
                </a:p>
              </p:txBody>
            </p:sp>
            <p:sp>
              <p:nvSpPr>
                <p:cNvPr id="26" name="Figure">
                  <a:extLst>
                    <a:ext uri="{FF2B5EF4-FFF2-40B4-BE49-F238E27FC236}">
                      <a16:creationId xmlns:a16="http://schemas.microsoft.com/office/drawing/2014/main" id="{8020F57E-DEAB-44C0-AF7D-A02009F1CBD7}"/>
                    </a:ext>
                  </a:extLst>
                </p:cNvPr>
                <p:cNvSpPr/>
                <p:nvPr/>
              </p:nvSpPr>
              <p:spPr>
                <a:xfrm rot="20483132" flipH="1">
                  <a:off x="17857" y="41233"/>
                  <a:ext cx="284330" cy="158491"/>
                </a:xfrm>
                <a:custGeom>
                  <a:avLst/>
                  <a:gdLst/>
                  <a:ahLst/>
                  <a:cxnLst>
                    <a:cxn ang="0">
                      <a:pos x="wd2" y="hd2"/>
                    </a:cxn>
                    <a:cxn ang="5400000">
                      <a:pos x="wd2" y="hd2"/>
                    </a:cxn>
                    <a:cxn ang="10800000">
                      <a:pos x="wd2" y="hd2"/>
                    </a:cxn>
                    <a:cxn ang="16200000">
                      <a:pos x="wd2" y="hd2"/>
                    </a:cxn>
                  </a:cxnLst>
                  <a:rect l="0" t="0" r="r" b="b"/>
                  <a:pathLst>
                    <a:path w="21600" h="21600" extrusionOk="0">
                      <a:moveTo>
                        <a:pt x="0" y="5400"/>
                      </a:moveTo>
                      <a:lnTo>
                        <a:pt x="3010" y="0"/>
                      </a:lnTo>
                      <a:lnTo>
                        <a:pt x="21600" y="0"/>
                      </a:lnTo>
                      <a:lnTo>
                        <a:pt x="21600" y="16200"/>
                      </a:lnTo>
                      <a:lnTo>
                        <a:pt x="18590" y="21600"/>
                      </a:lnTo>
                      <a:lnTo>
                        <a:pt x="0" y="21600"/>
                      </a:lnTo>
                      <a:close/>
                      <a:moveTo>
                        <a:pt x="0" y="5400"/>
                      </a:moveTo>
                      <a:lnTo>
                        <a:pt x="18590" y="5400"/>
                      </a:lnTo>
                      <a:lnTo>
                        <a:pt x="21600" y="0"/>
                      </a:lnTo>
                      <a:moveTo>
                        <a:pt x="18590" y="5400"/>
                      </a:moveTo>
                      <a:lnTo>
                        <a:pt x="18590" y="21600"/>
                      </a:lnTo>
                    </a:path>
                  </a:pathLst>
                </a:custGeom>
                <a:noFill/>
                <a:ln w="12699" cap="flat">
                  <a:solidFill>
                    <a:srgbClr val="DE8400"/>
                  </a:solidFill>
                  <a:prstDash val="solid"/>
                  <a:round/>
                </a:ln>
                <a:effectLst/>
              </p:spPr>
              <p:txBody>
                <a:bodyPr wrap="square" lIns="45719" tIns="45719" rIns="45719" bIns="45719" numCol="1" anchor="ctr">
                  <a:noAutofit/>
                </a:bodyPr>
                <a:lstStyle/>
                <a:p>
                  <a:pPr marL="0" marR="0" lvl="0" indent="0" algn="l" defTabSz="457200" rtl="0" eaLnBrk="1" fontAlgn="auto" latinLnBrk="0" hangingPunct="0">
                    <a:lnSpc>
                      <a:spcPct val="120000"/>
                    </a:lnSpc>
                    <a:spcBef>
                      <a:spcPts val="0"/>
                    </a:spcBef>
                    <a:spcAft>
                      <a:spcPts val="0"/>
                    </a:spcAft>
                    <a:buClrTx/>
                    <a:buSzTx/>
                    <a:buFontTx/>
                    <a:buNone/>
                    <a:tabLst/>
                    <a:defRPr/>
                  </a:pPr>
                  <a:endParaRPr kumimoji="0" sz="1800" b="0" i="0" u="none" strike="noStrike" kern="0" cap="none" spc="0" normalizeH="0" baseline="0" noProof="0">
                    <a:ln>
                      <a:noFill/>
                    </a:ln>
                    <a:solidFill>
                      <a:srgbClr val="000000"/>
                    </a:solidFill>
                    <a:effectLst/>
                    <a:uLnTx/>
                    <a:uFillTx/>
                    <a:latin typeface="News Gothic MT"/>
                    <a:ea typeface="+mn-ea"/>
                    <a:cs typeface="+mn-cs"/>
                    <a:sym typeface="News Gothic MT"/>
                  </a:endParaRPr>
                </a:p>
              </p:txBody>
            </p:sp>
          </p:grpSp>
          <p:sp>
            <p:nvSpPr>
              <p:cNvPr id="22" name="Oval 26">
                <a:extLst>
                  <a:ext uri="{FF2B5EF4-FFF2-40B4-BE49-F238E27FC236}">
                    <a16:creationId xmlns:a16="http://schemas.microsoft.com/office/drawing/2014/main" id="{E5609DC3-F71E-4888-A9A2-CE83BBDF54B8}"/>
                  </a:ext>
                </a:extLst>
              </p:cNvPr>
              <p:cNvSpPr/>
              <p:nvPr/>
            </p:nvSpPr>
            <p:spPr>
              <a:xfrm>
                <a:off x="868185" y="3063168"/>
                <a:ext cx="125945" cy="119357"/>
              </a:xfrm>
              <a:prstGeom prst="ellipse">
                <a:avLst/>
              </a:prstGeom>
              <a:solidFill>
                <a:srgbClr val="FF0000"/>
              </a:solidFill>
              <a:ln w="12700" cap="flat">
                <a:noFill/>
                <a:miter lim="400000"/>
              </a:ln>
              <a:effectLst/>
            </p:spPr>
            <p:txBody>
              <a:bodyPr wrap="square" lIns="45719" tIns="45719" rIns="45719" bIns="45719" numCol="1" anchor="ctr">
                <a:noAutofit/>
              </a:bodyPr>
              <a:lstStyle/>
              <a:p>
                <a:pPr marL="0" marR="0" lvl="0" indent="0" algn="l" defTabSz="457200" rtl="0" eaLnBrk="1" fontAlgn="auto" latinLnBrk="0" hangingPunct="0">
                  <a:lnSpc>
                    <a:spcPct val="120000"/>
                  </a:lnSpc>
                  <a:spcBef>
                    <a:spcPts val="0"/>
                  </a:spcBef>
                  <a:spcAft>
                    <a:spcPts val="0"/>
                  </a:spcAft>
                  <a:buClrTx/>
                  <a:buSzTx/>
                  <a:buFontTx/>
                  <a:buNone/>
                  <a:tabLst/>
                  <a:defRPr/>
                </a:pPr>
                <a:endParaRPr kumimoji="0" sz="1800" b="0" i="0" u="none" strike="noStrike" kern="0" cap="none" spc="0" normalizeH="0" baseline="0" noProof="0">
                  <a:ln>
                    <a:noFill/>
                  </a:ln>
                  <a:solidFill>
                    <a:srgbClr val="000000"/>
                  </a:solidFill>
                  <a:effectLst/>
                  <a:uLnTx/>
                  <a:uFillTx/>
                  <a:latin typeface="News Gothic MT"/>
                  <a:ea typeface="+mn-ea"/>
                  <a:cs typeface="+mn-cs"/>
                  <a:sym typeface="News Gothic MT"/>
                </a:endParaRPr>
              </a:p>
            </p:txBody>
          </p:sp>
        </p:grpSp>
        <p:pic>
          <p:nvPicPr>
            <p:cNvPr id="7" name="Image 86" descr="Image 86">
              <a:extLst>
                <a:ext uri="{FF2B5EF4-FFF2-40B4-BE49-F238E27FC236}">
                  <a16:creationId xmlns:a16="http://schemas.microsoft.com/office/drawing/2014/main" id="{C9CA4873-77CD-465C-BFBB-41D67C97CF3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276990" y="2570148"/>
              <a:ext cx="1982581" cy="1252157"/>
            </a:xfrm>
            <a:prstGeom prst="rect">
              <a:avLst/>
            </a:prstGeom>
            <a:ln w="12700" cap="flat">
              <a:noFill/>
              <a:miter lim="400000"/>
            </a:ln>
            <a:effectLst/>
          </p:spPr>
        </p:pic>
        <p:pic>
          <p:nvPicPr>
            <p:cNvPr id="8" name="Image 87" descr="Image 87">
              <a:extLst>
                <a:ext uri="{FF2B5EF4-FFF2-40B4-BE49-F238E27FC236}">
                  <a16:creationId xmlns:a16="http://schemas.microsoft.com/office/drawing/2014/main" id="{12B4E53D-81A8-4745-8C59-AF5C192B255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268837" y="1851505"/>
              <a:ext cx="1982581" cy="1252158"/>
            </a:xfrm>
            <a:prstGeom prst="rect">
              <a:avLst/>
            </a:prstGeom>
            <a:ln w="12700" cap="flat">
              <a:noFill/>
              <a:miter lim="400000"/>
            </a:ln>
            <a:effectLst/>
          </p:spPr>
        </p:pic>
      </p:grpSp>
      <p:pic>
        <p:nvPicPr>
          <p:cNvPr id="31" name="Image 36">
            <a:extLst>
              <a:ext uri="{FF2B5EF4-FFF2-40B4-BE49-F238E27FC236}">
                <a16:creationId xmlns:a16="http://schemas.microsoft.com/office/drawing/2014/main" id="{C1A81E4E-885C-42DA-B643-1CDB59C6DDE0}"/>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69333" y="8484"/>
            <a:ext cx="1354667" cy="818301"/>
          </a:xfrm>
          <a:prstGeom prst="rect">
            <a:avLst/>
          </a:prstGeom>
        </p:spPr>
      </p:pic>
      <p:sp>
        <p:nvSpPr>
          <p:cNvPr id="32" name="TextBox 31">
            <a:extLst>
              <a:ext uri="{FF2B5EF4-FFF2-40B4-BE49-F238E27FC236}">
                <a16:creationId xmlns:a16="http://schemas.microsoft.com/office/drawing/2014/main" id="{BAB1C76D-FEDF-4783-9C9F-7A4D90CBC254}"/>
              </a:ext>
            </a:extLst>
          </p:cNvPr>
          <p:cNvSpPr txBox="1"/>
          <p:nvPr/>
        </p:nvSpPr>
        <p:spPr>
          <a:xfrm>
            <a:off x="1994346" y="1044475"/>
            <a:ext cx="7730089" cy="83099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rPr>
              <a:t>Multi-pass high-current ERL test facility for </a:t>
            </a:r>
            <a:r>
              <a:rPr kumimoji="0" lang="en-US" sz="2400" b="0" i="0" u="none" strike="noStrike" kern="1200" cap="none" spc="0" normalizeH="0" baseline="0" noProof="0" dirty="0" err="1">
                <a:ln>
                  <a:noFill/>
                </a:ln>
                <a:solidFill>
                  <a:prstClr val="white"/>
                </a:solidFill>
                <a:effectLst/>
                <a:uLnTx/>
                <a:uFillTx/>
                <a:latin typeface="Calibri" panose="020F0502020204030204"/>
                <a:ea typeface="+mn-ea"/>
                <a:cs typeface="+mn-cs"/>
              </a:rPr>
              <a:t>LHeC</a:t>
            </a:r>
            <a:r>
              <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rPr>
              <a:t> (and FCC-</a:t>
            </a:r>
            <a:r>
              <a:rPr kumimoji="0" lang="en-US" sz="2400" b="0" i="0" u="none" strike="noStrike" kern="1200" cap="none" spc="0" normalizeH="0" baseline="0" noProof="0" dirty="0" err="1">
                <a:ln>
                  <a:noFill/>
                </a:ln>
                <a:solidFill>
                  <a:prstClr val="white"/>
                </a:solidFill>
                <a:effectLst/>
                <a:uLnTx/>
                <a:uFillTx/>
                <a:latin typeface="Calibri" panose="020F0502020204030204"/>
                <a:ea typeface="+mn-ea"/>
                <a:cs typeface="+mn-cs"/>
              </a:rPr>
              <a:t>ee</a:t>
            </a:r>
            <a:r>
              <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rPr>
              <a:t>-ERL)  under construction at </a:t>
            </a:r>
            <a:r>
              <a:rPr kumimoji="0" lang="en-US" sz="2400" b="0" i="0" u="none" strike="noStrike" kern="1200" cap="none" spc="0" normalizeH="0" baseline="0" noProof="0" dirty="0" err="1">
                <a:ln>
                  <a:noFill/>
                </a:ln>
                <a:solidFill>
                  <a:prstClr val="white"/>
                </a:solidFill>
                <a:effectLst/>
                <a:uLnTx/>
                <a:uFillTx/>
                <a:latin typeface="Calibri" panose="020F0502020204030204"/>
                <a:ea typeface="+mn-ea"/>
                <a:cs typeface="+mn-cs"/>
              </a:rPr>
              <a:t>IJClab</a:t>
            </a:r>
            <a:endPar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3" name="TextBox 32">
            <a:extLst>
              <a:ext uri="{FF2B5EF4-FFF2-40B4-BE49-F238E27FC236}">
                <a16:creationId xmlns:a16="http://schemas.microsoft.com/office/drawing/2014/main" id="{2055A3B9-385F-4D4E-B0CA-8B6B2D14F737}"/>
              </a:ext>
            </a:extLst>
          </p:cNvPr>
          <p:cNvSpPr txBox="1"/>
          <p:nvPr/>
        </p:nvSpPr>
        <p:spPr>
          <a:xfrm rot="10800000" flipV="1">
            <a:off x="169333" y="2458392"/>
            <a:ext cx="1354667" cy="1200329"/>
          </a:xfrm>
          <a:prstGeom prst="rect">
            <a:avLst/>
          </a:prstGeom>
          <a:solidFill>
            <a:srgbClr val="FFFF00"/>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W. Kaabi,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A. Bogacz,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O. </a:t>
            </a:r>
            <a:r>
              <a:rPr kumimoji="0" lang="en-US" sz="1800" b="0" i="0" u="none" strike="noStrike" kern="1200" cap="none" spc="0" normalizeH="0" baseline="0" noProof="0" dirty="0" err="1">
                <a:ln>
                  <a:noFill/>
                </a:ln>
                <a:solidFill>
                  <a:prstClr val="black"/>
                </a:solidFill>
                <a:effectLst/>
                <a:uLnTx/>
                <a:uFillTx/>
                <a:latin typeface="Calibri" panose="020F0502020204030204"/>
                <a:ea typeface="+mn-ea"/>
                <a:cs typeface="+mn-cs"/>
              </a:rPr>
              <a:t>Bruning</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M. Klein</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4" name="Rectangle 33">
            <a:extLst>
              <a:ext uri="{FF2B5EF4-FFF2-40B4-BE49-F238E27FC236}">
                <a16:creationId xmlns:a16="http://schemas.microsoft.com/office/drawing/2014/main" id="{C3E6EE4B-3BCC-41B4-AE7E-63BE33B86BBD}"/>
              </a:ext>
            </a:extLst>
          </p:cNvPr>
          <p:cNvSpPr/>
          <p:nvPr/>
        </p:nvSpPr>
        <p:spPr>
          <a:xfrm>
            <a:off x="10365859" y="6406082"/>
            <a:ext cx="1826141" cy="369332"/>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CC"/>
                </a:solidFill>
                <a:effectLst/>
                <a:uLnTx/>
                <a:uFillTx/>
                <a:latin typeface="Calibri" panose="020F0502020204030204"/>
                <a:ea typeface="+mn-ea"/>
                <a:cs typeface="+mn-cs"/>
              </a:rPr>
              <a:t>arXiv:1705.08783</a:t>
            </a:r>
          </a:p>
        </p:txBody>
      </p:sp>
      <p:sp>
        <p:nvSpPr>
          <p:cNvPr id="35" name="ZoneTexte 1">
            <a:extLst>
              <a:ext uri="{FF2B5EF4-FFF2-40B4-BE49-F238E27FC236}">
                <a16:creationId xmlns:a16="http://schemas.microsoft.com/office/drawing/2014/main" id="{AD6527BF-B8C6-4F72-83A5-BC56DA6F5C3A}"/>
              </a:ext>
            </a:extLst>
          </p:cNvPr>
          <p:cNvSpPr txBox="1"/>
          <p:nvPr/>
        </p:nvSpPr>
        <p:spPr>
          <a:xfrm>
            <a:off x="6753555" y="5899897"/>
            <a:ext cx="3216105" cy="369332"/>
          </a:xfrm>
          <a:prstGeom prst="rect">
            <a:avLst/>
          </a:prstGeom>
          <a:noFill/>
        </p:spPr>
        <p:txBody>
          <a:bodyPr wrap="square" rtlCol="0">
            <a:spAutoFit/>
          </a:bodyPr>
          <a:lstStyle/>
          <a:p>
            <a:pPr marL="0" marR="0" lvl="0" indent="0" algn="r" defTabSz="457200" rtl="0" eaLnBrk="1" fontAlgn="auto" latinLnBrk="0" hangingPunct="0">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News Gothic MT"/>
              </a:rPr>
              <a:t>Footprint: 24 x 5.5 x 0.8 m</a:t>
            </a:r>
            <a:r>
              <a:rPr kumimoji="0" lang="en-GB" sz="1800" b="0" i="0" u="none" strike="noStrike" kern="0" cap="none" spc="0" normalizeH="0" baseline="30000" noProof="0" dirty="0">
                <a:ln>
                  <a:noFill/>
                </a:ln>
                <a:solidFill>
                  <a:prstClr val="white"/>
                </a:solidFill>
                <a:effectLst/>
                <a:uLnTx/>
                <a:uFillTx/>
                <a:latin typeface="Arial" panose="020B0604020202020204" pitchFamily="34" charset="0"/>
                <a:ea typeface="+mn-ea"/>
                <a:cs typeface="Arial" panose="020B0604020202020204" pitchFamily="34" charset="0"/>
                <a:sym typeface="News Gothic MT"/>
              </a:rPr>
              <a:t>3</a:t>
            </a:r>
          </a:p>
        </p:txBody>
      </p:sp>
    </p:spTree>
    <p:extLst>
      <p:ext uri="{BB962C8B-B14F-4D97-AF65-F5344CB8AC3E}">
        <p14:creationId xmlns:p14="http://schemas.microsoft.com/office/powerpoint/2010/main" val="227838562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489B019-2B03-FDCD-7B46-76D9D6318455}"/>
              </a:ext>
            </a:extLst>
          </p:cNvPr>
          <p:cNvSpPr txBox="1"/>
          <p:nvPr/>
        </p:nvSpPr>
        <p:spPr>
          <a:xfrm>
            <a:off x="-99152" y="-21164"/>
            <a:ext cx="12291152" cy="769441"/>
          </a:xfrm>
          <a:prstGeom prst="rect">
            <a:avLst/>
          </a:prstGeom>
          <a:solidFill>
            <a:schemeClr val="accent5">
              <a:lumMod val="5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white"/>
                </a:solidFill>
                <a:effectLst/>
                <a:uLnTx/>
                <a:uFillTx/>
                <a:latin typeface="Calibri" panose="020F0502020204030204"/>
                <a:ea typeface="+mn-ea"/>
                <a:cs typeface="+mn-cs"/>
              </a:rPr>
              <a:t>Muon Colliders</a:t>
            </a:r>
            <a:endParaRPr kumimoji="0" lang="en-GB" sz="4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636967EC-0530-D2D8-9FF4-A540A57133AC}"/>
                  </a:ext>
                </a:extLst>
              </p:cNvPr>
              <p:cNvSpPr txBox="1"/>
              <p:nvPr/>
            </p:nvSpPr>
            <p:spPr>
              <a:xfrm>
                <a:off x="399394" y="798788"/>
                <a:ext cx="11468699"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0" lang="en-US" sz="3600" b="0" i="1" u="none" strike="noStrike" kern="0" cap="none" spc="0" normalizeH="0" baseline="0" noProof="0" dirty="0" smtClean="0">
                        <a:ln>
                          <a:noFill/>
                        </a:ln>
                        <a:solidFill>
                          <a:prstClr val="black"/>
                        </a:solidFill>
                        <a:effectLst/>
                        <a:uLnTx/>
                        <a:uFillTx/>
                        <a:latin typeface="Cambria Math" panose="02040503050406030204" pitchFamily="18" charset="0"/>
                        <a:ea typeface="+mn-ea"/>
                        <a:cs typeface="+mn-cs"/>
                      </a:rPr>
                      <m:t>~</m:t>
                    </m:r>
                  </m:oMath>
                </a14:m>
                <a:r>
                  <a:rPr kumimoji="0" lang="en-US" sz="3600" b="0" i="0" u="none" strike="noStrike" kern="0" cap="none" spc="0" normalizeH="0" baseline="0" noProof="0" dirty="0">
                    <a:ln>
                      <a:noFill/>
                    </a:ln>
                    <a:solidFill>
                      <a:prstClr val="black"/>
                    </a:solidFill>
                    <a:effectLst/>
                    <a:uLnTx/>
                    <a:uFillTx/>
                    <a:latin typeface="Calibri" panose="020F0502020204030204"/>
                    <a:ea typeface="+mn-ea"/>
                    <a:cs typeface="+mn-cs"/>
                  </a:rPr>
                  <a:t>1.6x10</a:t>
                </a:r>
                <a:r>
                  <a:rPr kumimoji="0" lang="en-US" sz="3600" b="0" i="0" u="none" strike="noStrike" kern="0" cap="none" spc="0" normalizeH="0" baseline="30000" noProof="0" dirty="0">
                    <a:ln>
                      <a:noFill/>
                    </a:ln>
                    <a:solidFill>
                      <a:prstClr val="black"/>
                    </a:solidFill>
                    <a:effectLst/>
                    <a:uLnTx/>
                    <a:uFillTx/>
                    <a:latin typeface="Calibri" panose="020F0502020204030204"/>
                    <a:ea typeface="+mn-ea"/>
                    <a:cs typeface="+mn-cs"/>
                  </a:rPr>
                  <a:t>9</a:t>
                </a:r>
                <a:r>
                  <a:rPr kumimoji="0" lang="en-US" sz="3600" b="0" i="0" u="none" strike="noStrike" kern="0" cap="none" spc="0" normalizeH="0" baseline="0" noProof="0" dirty="0">
                    <a:ln>
                      <a:noFill/>
                    </a:ln>
                    <a:solidFill>
                      <a:prstClr val="black"/>
                    </a:solidFill>
                    <a:effectLst/>
                    <a:uLnTx/>
                    <a:uFillTx/>
                    <a:latin typeface="Calibri" panose="020F0502020204030204"/>
                    <a:ea typeface="+mn-ea"/>
                    <a:cs typeface="+mn-cs"/>
                  </a:rPr>
                  <a:t> x less SR than </a:t>
                </a:r>
                <a:r>
                  <a:rPr kumimoji="0" lang="en-US" sz="3600" b="0" i="0" u="none" strike="noStrike" kern="0" cap="none" spc="0" normalizeH="0" baseline="0" noProof="0" dirty="0" err="1">
                    <a:ln>
                      <a:noFill/>
                    </a:ln>
                    <a:solidFill>
                      <a:prstClr val="black"/>
                    </a:solidFill>
                    <a:effectLst/>
                    <a:uLnTx/>
                    <a:uFillTx/>
                    <a:latin typeface="Calibri" panose="020F0502020204030204"/>
                    <a:ea typeface="+mn-ea"/>
                    <a:cs typeface="+mn-cs"/>
                  </a:rPr>
                  <a:t>e</a:t>
                </a:r>
                <a:r>
                  <a:rPr kumimoji="0" lang="en-US" sz="3600" b="0" i="0" u="none" strike="noStrike" kern="0" cap="none" spc="0" normalizeH="0" baseline="30000" noProof="0" dirty="0" err="1">
                    <a:ln>
                      <a:noFill/>
                    </a:ln>
                    <a:solidFill>
                      <a:prstClr val="black"/>
                    </a:solidFill>
                    <a:effectLst/>
                    <a:uLnTx/>
                    <a:uFillTx/>
                    <a:latin typeface="Calibri" panose="020F0502020204030204"/>
                    <a:ea typeface="+mn-ea"/>
                    <a:cs typeface="+mn-cs"/>
                  </a:rPr>
                  <a:t>+</a:t>
                </a:r>
                <a:r>
                  <a:rPr kumimoji="0" lang="en-US" sz="3600" b="0" i="0" u="none" strike="noStrike" kern="0" cap="none" spc="0" normalizeH="0" baseline="0" noProof="0" dirty="0" err="1">
                    <a:ln>
                      <a:noFill/>
                    </a:ln>
                    <a:solidFill>
                      <a:prstClr val="black"/>
                    </a:solidFill>
                    <a:effectLst/>
                    <a:uLnTx/>
                    <a:uFillTx/>
                    <a:latin typeface="Calibri" panose="020F0502020204030204"/>
                    <a:ea typeface="+mn-ea"/>
                    <a:cs typeface="+mn-cs"/>
                  </a:rPr>
                  <a:t>e</a:t>
                </a:r>
                <a:r>
                  <a:rPr kumimoji="0" lang="en-US" sz="3600" b="0" i="0" u="none" strike="noStrike" kern="0" cap="none" spc="0" normalizeH="0" baseline="30000" noProof="0" dirty="0">
                    <a:ln>
                      <a:noFill/>
                    </a:ln>
                    <a:solidFill>
                      <a:prstClr val="black"/>
                    </a:solidFill>
                    <a:effectLst/>
                    <a:uLnTx/>
                    <a:uFillTx/>
                    <a:latin typeface="Calibri" panose="020F0502020204030204"/>
                    <a:ea typeface="+mn-ea"/>
                    <a:cs typeface="+mn-cs"/>
                  </a:rPr>
                  <a:t>-</a:t>
                </a:r>
                <a:r>
                  <a:rPr kumimoji="0" lang="en-US" sz="3600" b="0" i="0" u="none" strike="noStrike" kern="0" cap="none" spc="0" normalizeH="0" baseline="0" noProof="0" dirty="0">
                    <a:ln>
                      <a:noFill/>
                    </a:ln>
                    <a:solidFill>
                      <a:prstClr val="black"/>
                    </a:solidFill>
                    <a:effectLst/>
                    <a:uLnTx/>
                    <a:uFillTx/>
                    <a:latin typeface="Calibri" panose="020F0502020204030204"/>
                    <a:ea typeface="+mn-ea"/>
                    <a:cs typeface="+mn-cs"/>
                  </a:rPr>
                  <a:t>, no </a:t>
                </a:r>
                <a:r>
                  <a:rPr kumimoji="0" lang="en-US" sz="3600" b="0" i="0" u="none" strike="noStrike" kern="0" cap="none" spc="0" normalizeH="0" baseline="0" noProof="0" dirty="0" err="1">
                    <a:ln>
                      <a:noFill/>
                    </a:ln>
                    <a:solidFill>
                      <a:prstClr val="black"/>
                    </a:solidFill>
                    <a:effectLst/>
                    <a:uLnTx/>
                    <a:uFillTx/>
                    <a:latin typeface="Calibri" panose="020F0502020204030204"/>
                    <a:ea typeface="+mn-ea"/>
                    <a:cs typeface="+mn-cs"/>
                  </a:rPr>
                  <a:t>beamstrahlung</a:t>
                </a:r>
                <a:r>
                  <a:rPr kumimoji="0" lang="en-US" sz="3600" b="0" i="0" u="none" strike="noStrike" kern="0" cap="none" spc="0" normalizeH="0" baseline="0" noProof="0" dirty="0">
                    <a:ln>
                      <a:noFill/>
                    </a:ln>
                    <a:solidFill>
                      <a:prstClr val="black"/>
                    </a:solidFill>
                    <a:effectLst/>
                    <a:uLnTx/>
                    <a:uFillTx/>
                    <a:latin typeface="Calibri" panose="020F0502020204030204"/>
                    <a:ea typeface="+mn-ea"/>
                    <a:cs typeface="+mn-cs"/>
                  </a:rPr>
                  <a:t> problem</a:t>
                </a:r>
              </a:p>
            </p:txBody>
          </p:sp>
        </mc:Choice>
        <mc:Fallback xmlns="">
          <p:sp>
            <p:nvSpPr>
              <p:cNvPr id="3" name="TextBox 2">
                <a:extLst>
                  <a:ext uri="{FF2B5EF4-FFF2-40B4-BE49-F238E27FC236}">
                    <a16:creationId xmlns:a16="http://schemas.microsoft.com/office/drawing/2014/main" id="{636967EC-0530-D2D8-9FF4-A540A57133AC}"/>
                  </a:ext>
                </a:extLst>
              </p:cNvPr>
              <p:cNvSpPr txBox="1">
                <a:spLocks noRot="1" noChangeAspect="1" noMove="1" noResize="1" noEditPoints="1" noAdjustHandles="1" noChangeArrowheads="1" noChangeShapeType="1" noTextEdit="1"/>
              </p:cNvSpPr>
              <p:nvPr/>
            </p:nvSpPr>
            <p:spPr>
              <a:xfrm>
                <a:off x="399394" y="798788"/>
                <a:ext cx="11468699" cy="646331"/>
              </a:xfrm>
              <a:prstGeom prst="rect">
                <a:avLst/>
              </a:prstGeom>
              <a:blipFill>
                <a:blip r:embed="rId2"/>
                <a:stretch>
                  <a:fillRect t="-14151" b="-34906"/>
                </a:stretch>
              </a:blipFill>
            </p:spPr>
            <p:txBody>
              <a:bodyPr/>
              <a:lstStyle/>
              <a:p>
                <a:r>
                  <a:rPr lang="en-GB">
                    <a:noFill/>
                  </a:rPr>
                  <a:t> </a:t>
                </a:r>
              </a:p>
            </p:txBody>
          </p:sp>
        </mc:Fallback>
      </mc:AlternateContent>
      <p:sp>
        <p:nvSpPr>
          <p:cNvPr id="4" name="Rectangle 3">
            <a:extLst>
              <a:ext uri="{FF2B5EF4-FFF2-40B4-BE49-F238E27FC236}">
                <a16:creationId xmlns:a16="http://schemas.microsoft.com/office/drawing/2014/main" id="{932843CE-6EBA-BA76-864D-D5DD0CFE3AE1}"/>
              </a:ext>
            </a:extLst>
          </p:cNvPr>
          <p:cNvSpPr/>
          <p:nvPr/>
        </p:nvSpPr>
        <p:spPr>
          <a:xfrm>
            <a:off x="2594523" y="1359281"/>
            <a:ext cx="5975354" cy="58477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0" i="0" u="none" strike="noStrike" kern="0" cap="none" spc="0" normalizeH="0" baseline="0" noProof="0" dirty="0">
                <a:ln>
                  <a:noFill/>
                </a:ln>
                <a:solidFill>
                  <a:srgbClr val="0070C0"/>
                </a:solidFill>
                <a:effectLst/>
                <a:uLnTx/>
                <a:uFillTx/>
                <a:latin typeface="Calibri" panose="020F0502020204030204"/>
                <a:ea typeface="+mn-ea"/>
                <a:cs typeface="+mn-cs"/>
              </a:rPr>
              <a:t>two production schemes </a:t>
            </a:r>
            <a:r>
              <a:rPr kumimoji="0" lang="en-GB" sz="3200" b="0" i="0" u="none" strike="noStrike" kern="0" cap="none" spc="0" normalizeH="0" baseline="0" noProof="0" dirty="0">
                <a:ln>
                  <a:noFill/>
                </a:ln>
                <a:solidFill>
                  <a:prstClr val="black"/>
                </a:solidFill>
                <a:effectLst/>
                <a:uLnTx/>
                <a:uFillTx/>
                <a:latin typeface="Calibri" panose="020F0502020204030204"/>
                <a:ea typeface="+mn-ea"/>
                <a:cs typeface="+mn-cs"/>
              </a:rPr>
              <a:t>proposed</a:t>
            </a:r>
          </a:p>
        </p:txBody>
      </p:sp>
      <p:sp>
        <p:nvSpPr>
          <p:cNvPr id="5" name="Rectangle 4">
            <a:extLst>
              <a:ext uri="{FF2B5EF4-FFF2-40B4-BE49-F238E27FC236}">
                <a16:creationId xmlns:a16="http://schemas.microsoft.com/office/drawing/2014/main" id="{701F0FF2-B8C3-60AB-7B7A-C104F903F9C3}"/>
              </a:ext>
            </a:extLst>
          </p:cNvPr>
          <p:cNvSpPr/>
          <p:nvPr/>
        </p:nvSpPr>
        <p:spPr>
          <a:xfrm>
            <a:off x="242633" y="4194785"/>
            <a:ext cx="3837939" cy="255454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0" cap="none" spc="0" normalizeH="0" baseline="0" noProof="0" dirty="0">
                <a:ln>
                  <a:noFill/>
                </a:ln>
                <a:solidFill>
                  <a:prstClr val="black"/>
                </a:solidFill>
                <a:effectLst/>
                <a:uLnTx/>
                <a:uFillTx/>
                <a:latin typeface="Symbol" panose="05050102010706020507" pitchFamily="18" charset="2"/>
                <a:ea typeface="+mn-ea"/>
                <a:cs typeface="+mn-cs"/>
              </a:rPr>
              <a:t>m</a:t>
            </a:r>
            <a:r>
              <a:rPr kumimoji="0" lang="en-GB" sz="2800" b="0" i="0" u="none" strike="noStrike" kern="0" cap="none" spc="0" normalizeH="0" baseline="0" noProof="0" dirty="0">
                <a:ln>
                  <a:noFill/>
                </a:ln>
                <a:solidFill>
                  <a:prstClr val="black"/>
                </a:solidFill>
                <a:effectLst/>
                <a:uLnTx/>
                <a:uFillTx/>
                <a:latin typeface="Calibri" panose="020F0502020204030204"/>
                <a:ea typeface="+mn-ea"/>
                <a:cs typeface="+mn-cs"/>
              </a:rPr>
              <a:t>‘s decay within a few 100 - 1000 turns: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0" cap="none" spc="0" normalizeH="0" baseline="0" noProof="0" dirty="0">
                <a:ln>
                  <a:noFill/>
                </a:ln>
                <a:solidFill>
                  <a:prstClr val="black"/>
                </a:solidFill>
                <a:effectLst/>
                <a:uLnTx/>
                <a:uFillTx/>
                <a:latin typeface="Calibri" panose="020F0502020204030204"/>
                <a:ea typeface="+mn-ea"/>
                <a:cs typeface="+mn-cs"/>
              </a:rPr>
              <a:t>→ </a:t>
            </a:r>
            <a:r>
              <a:rPr kumimoji="0" lang="en-GB" sz="2800" b="0" i="0" u="none" strike="noStrike" kern="0" cap="none" spc="0" normalizeH="0" baseline="0" noProof="0" dirty="0">
                <a:ln>
                  <a:noFill/>
                </a:ln>
                <a:solidFill>
                  <a:srgbClr val="C00000"/>
                </a:solidFill>
                <a:effectLst/>
                <a:uLnTx/>
                <a:uFillTx/>
                <a:latin typeface="Calibri" panose="020F0502020204030204"/>
                <a:ea typeface="+mn-ea"/>
                <a:cs typeface="+mn-cs"/>
              </a:rPr>
              <a:t>rapid acceleration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0" cap="none" spc="0" normalizeH="0" baseline="0" noProof="0" dirty="0">
                <a:ln>
                  <a:noFill/>
                </a:ln>
                <a:solidFill>
                  <a:prstClr val="black"/>
                </a:solidFill>
                <a:effectLst/>
                <a:uLnTx/>
                <a:uFillTx/>
                <a:latin typeface="Calibri" panose="020F0502020204030204"/>
                <a:ea typeface="+mn-ea"/>
                <a:cs typeface="+mn-cs"/>
              </a:rPr>
              <a:t>	</a:t>
            </a:r>
            <a:r>
              <a:rPr kumimoji="0" lang="en-GB" sz="2000" b="0" i="0" u="none" strike="noStrike" kern="0" cap="none" spc="0" normalizeH="0" baseline="0" noProof="0" dirty="0">
                <a:ln>
                  <a:noFill/>
                </a:ln>
                <a:solidFill>
                  <a:prstClr val="black"/>
                </a:solidFill>
                <a:effectLst/>
                <a:uLnTx/>
                <a:uFillTx/>
                <a:latin typeface="Calibri" panose="020F0502020204030204"/>
                <a:ea typeface="+mn-ea"/>
                <a:cs typeface="+mn-cs"/>
              </a:rPr>
              <a:t>(perhaps plasma?)</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0" cap="none" spc="0" normalizeH="0" baseline="0" noProof="0" dirty="0">
                <a:ln>
                  <a:noFill/>
                </a:ln>
                <a:solidFill>
                  <a:prstClr val="black"/>
                </a:solidFill>
                <a:effectLst/>
                <a:uLnTx/>
                <a:uFillTx/>
                <a:latin typeface="Calibri" panose="020F0502020204030204"/>
                <a:ea typeface="+mn-ea"/>
                <a:cs typeface="+mn-cs"/>
              </a:rPr>
              <a:t>→ </a:t>
            </a:r>
            <a:r>
              <a:rPr kumimoji="0" lang="en-GB" sz="2800" b="0" i="0" u="none" strike="noStrike" kern="0" cap="none" spc="0" normalizeH="0" baseline="0" noProof="0" dirty="0">
                <a:ln>
                  <a:noFill/>
                </a:ln>
                <a:solidFill>
                  <a:srgbClr val="FF0000"/>
                </a:solidFill>
                <a:effectLst/>
                <a:uLnTx/>
                <a:uFillTx/>
                <a:latin typeface="Symbol" panose="05050102010706020507" pitchFamily="18" charset="2"/>
                <a:ea typeface="+mn-ea"/>
                <a:cs typeface="+mn-cs"/>
              </a:rPr>
              <a:t>n</a:t>
            </a:r>
            <a:r>
              <a:rPr kumimoji="0" lang="en-GB" sz="2800" b="0" i="0" u="none" strike="noStrike" kern="0" cap="none" spc="0" normalizeH="0" baseline="0" noProof="0" dirty="0">
                <a:ln>
                  <a:noFill/>
                </a:ln>
                <a:solidFill>
                  <a:srgbClr val="FF0000"/>
                </a:solidFill>
                <a:effectLst/>
                <a:uLnTx/>
                <a:uFillTx/>
                <a:latin typeface="Calibri" panose="020F0502020204030204"/>
                <a:ea typeface="+mn-ea"/>
                <a:cs typeface="+mn-cs"/>
              </a:rPr>
              <a:t> radiation hazard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dirty="0">
                <a:ln>
                  <a:noFill/>
                </a:ln>
                <a:solidFill>
                  <a:prstClr val="black"/>
                </a:solidFill>
                <a:effectLst/>
                <a:uLnTx/>
                <a:uFillTx/>
                <a:latin typeface="Calibri" panose="020F0502020204030204"/>
                <a:ea typeface="+mn-ea"/>
                <a:cs typeface="+mn-cs"/>
              </a:rPr>
              <a:t>(limits maximum </a:t>
            </a:r>
            <a:r>
              <a:rPr kumimoji="0" lang="en-GB" sz="2000" b="0" i="0" u="none" strike="noStrike" kern="0" cap="none" spc="0" normalizeH="0" baseline="0" noProof="0" dirty="0">
                <a:ln>
                  <a:noFill/>
                </a:ln>
                <a:solidFill>
                  <a:prstClr val="black"/>
                </a:solidFill>
                <a:effectLst/>
                <a:uLnTx/>
                <a:uFillTx/>
                <a:latin typeface="Symbol" panose="05050102010706020507" pitchFamily="18" charset="2"/>
                <a:ea typeface="+mn-ea"/>
                <a:cs typeface="+mn-cs"/>
              </a:rPr>
              <a:t>m</a:t>
            </a:r>
            <a:r>
              <a:rPr kumimoji="0" lang="en-GB" sz="2000" b="0" i="0" u="none" strike="noStrike" kern="0" cap="none" spc="0" normalizeH="0" baseline="0" noProof="0" dirty="0">
                <a:ln>
                  <a:noFill/>
                </a:ln>
                <a:solidFill>
                  <a:prstClr val="black"/>
                </a:solidFill>
                <a:effectLst/>
                <a:uLnTx/>
                <a:uFillTx/>
                <a:latin typeface="Calibri" panose="020F0502020204030204"/>
                <a:ea typeface="+mn-ea"/>
                <a:cs typeface="+mn-cs"/>
              </a:rPr>
              <a:t> energy)</a:t>
            </a:r>
          </a:p>
        </p:txBody>
      </p:sp>
      <p:pic>
        <p:nvPicPr>
          <p:cNvPr id="6" name="Picture 5">
            <a:extLst>
              <a:ext uri="{FF2B5EF4-FFF2-40B4-BE49-F238E27FC236}">
                <a16:creationId xmlns:a16="http://schemas.microsoft.com/office/drawing/2014/main" id="{52304414-B005-5D03-7230-44EDB3D392BF}"/>
              </a:ext>
            </a:extLst>
          </p:cNvPr>
          <p:cNvPicPr>
            <a:picLocks noChangeAspect="1"/>
          </p:cNvPicPr>
          <p:nvPr/>
        </p:nvPicPr>
        <p:blipFill>
          <a:blip r:embed="rId3"/>
          <a:stretch>
            <a:fillRect/>
          </a:stretch>
        </p:blipFill>
        <p:spPr>
          <a:xfrm>
            <a:off x="188259" y="2254142"/>
            <a:ext cx="6212223" cy="1729563"/>
          </a:xfrm>
          <a:prstGeom prst="rect">
            <a:avLst/>
          </a:prstGeom>
        </p:spPr>
      </p:pic>
      <p:pic>
        <p:nvPicPr>
          <p:cNvPr id="7" name="Picture 6">
            <a:extLst>
              <a:ext uri="{FF2B5EF4-FFF2-40B4-BE49-F238E27FC236}">
                <a16:creationId xmlns:a16="http://schemas.microsoft.com/office/drawing/2014/main" id="{A9BCBED2-53FD-CE7A-E3FD-2DD3AB997729}"/>
              </a:ext>
            </a:extLst>
          </p:cNvPr>
          <p:cNvPicPr>
            <a:picLocks noChangeAspect="1"/>
          </p:cNvPicPr>
          <p:nvPr/>
        </p:nvPicPr>
        <p:blipFill>
          <a:blip r:embed="rId4"/>
          <a:stretch>
            <a:fillRect/>
          </a:stretch>
        </p:blipFill>
        <p:spPr>
          <a:xfrm>
            <a:off x="6514475" y="2048325"/>
            <a:ext cx="5434892" cy="2422918"/>
          </a:xfrm>
          <a:prstGeom prst="rect">
            <a:avLst/>
          </a:prstGeom>
        </p:spPr>
      </p:pic>
      <p:sp>
        <p:nvSpPr>
          <p:cNvPr id="8" name="TextBox 7">
            <a:extLst>
              <a:ext uri="{FF2B5EF4-FFF2-40B4-BE49-F238E27FC236}">
                <a16:creationId xmlns:a16="http://schemas.microsoft.com/office/drawing/2014/main" id="{1D8A51A1-F088-4B37-986B-BB58C122E74E}"/>
              </a:ext>
            </a:extLst>
          </p:cNvPr>
          <p:cNvSpPr txBox="1"/>
          <p:nvPr/>
        </p:nvSpPr>
        <p:spPr>
          <a:xfrm>
            <a:off x="220774" y="1863453"/>
            <a:ext cx="2767809"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prstClr val="black"/>
                </a:solidFill>
                <a:effectLst/>
                <a:uLnTx/>
                <a:uFillTx/>
                <a:latin typeface="Calibri" panose="020F0502020204030204"/>
                <a:ea typeface="+mn-ea"/>
                <a:cs typeface="+mn-cs"/>
              </a:rPr>
              <a:t>US-MAP  (2015) </a:t>
            </a:r>
            <a:r>
              <a:rPr kumimoji="0" lang="en-US" sz="2000" b="0" i="1" u="none" strike="noStrike" kern="0" cap="none" spc="0" normalizeH="0" baseline="0" noProof="0" dirty="0">
                <a:ln>
                  <a:noFill/>
                </a:ln>
                <a:solidFill>
                  <a:prstClr val="black"/>
                </a:solidFill>
                <a:effectLst/>
                <a:uLnTx/>
                <a:uFillTx/>
                <a:latin typeface="Calibri" panose="020F0502020204030204"/>
                <a:ea typeface="+mn-ea"/>
                <a:cs typeface="+mn-cs"/>
              </a:rPr>
              <a:t>p</a:t>
            </a:r>
            <a:r>
              <a:rPr kumimoji="0" lang="en-US" sz="2000" b="0" i="0" u="none" strike="noStrike" kern="0" cap="none" spc="0" normalizeH="0" baseline="0" noProof="0" dirty="0">
                <a:ln>
                  <a:noFill/>
                </a:ln>
                <a:solidFill>
                  <a:prstClr val="black"/>
                </a:solidFill>
                <a:effectLst/>
                <a:uLnTx/>
                <a:uFillTx/>
                <a:latin typeface="Calibri" panose="020F0502020204030204"/>
                <a:ea typeface="+mn-ea"/>
                <a:cs typeface="+mn-cs"/>
              </a:rPr>
              <a:t>-driven</a:t>
            </a:r>
            <a:endParaRPr kumimoji="0" lang="en-GB" sz="20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0C54221A-3CCC-C658-491B-52AF1743BD29}"/>
              </a:ext>
            </a:extLst>
          </p:cNvPr>
          <p:cNvSpPr txBox="1"/>
          <p:nvPr/>
        </p:nvSpPr>
        <p:spPr>
          <a:xfrm>
            <a:off x="6443111" y="1887365"/>
            <a:ext cx="4072846"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prstClr val="black"/>
                </a:solidFill>
                <a:effectLst/>
                <a:uLnTx/>
                <a:uFillTx/>
                <a:latin typeface="Calibri" panose="020F0502020204030204"/>
                <a:ea typeface="+mn-ea"/>
                <a:cs typeface="+mn-cs"/>
              </a:rPr>
              <a:t>Italian LEMMA (2017) </a:t>
            </a:r>
            <a:r>
              <a:rPr kumimoji="0" lang="en-US" sz="2000" b="0" i="1" u="none" strike="noStrike" kern="0" cap="none" spc="0" normalizeH="0" baseline="0" noProof="0" dirty="0">
                <a:ln>
                  <a:noFill/>
                </a:ln>
                <a:solidFill>
                  <a:prstClr val="black"/>
                </a:solidFill>
                <a:effectLst/>
                <a:uLnTx/>
                <a:uFillTx/>
                <a:latin typeface="Calibri" panose="020F0502020204030204"/>
                <a:ea typeface="+mn-ea"/>
                <a:cs typeface="+mn-cs"/>
              </a:rPr>
              <a:t>e</a:t>
            </a:r>
            <a:r>
              <a:rPr kumimoji="0" lang="en-US" sz="2000" b="0" i="1" u="none" strike="noStrike" kern="0" cap="none" spc="0" normalizeH="0" baseline="30000" noProof="0" dirty="0">
                <a:ln>
                  <a:noFill/>
                </a:ln>
                <a:solidFill>
                  <a:prstClr val="black"/>
                </a:solidFill>
                <a:effectLst/>
                <a:uLnTx/>
                <a:uFillTx/>
                <a:latin typeface="Calibri" panose="020F0502020204030204"/>
                <a:ea typeface="+mn-ea"/>
                <a:cs typeface="+mn-cs"/>
              </a:rPr>
              <a:t>+</a:t>
            </a:r>
            <a:r>
              <a:rPr kumimoji="0" lang="en-US" sz="2000" b="0" i="0" u="none" strike="noStrike" kern="0" cap="none" spc="0" normalizeH="0" baseline="0" noProof="0" dirty="0">
                <a:ln>
                  <a:noFill/>
                </a:ln>
                <a:solidFill>
                  <a:prstClr val="black"/>
                </a:solidFill>
                <a:effectLst/>
                <a:uLnTx/>
                <a:uFillTx/>
                <a:latin typeface="Calibri" panose="020F0502020204030204"/>
                <a:ea typeface="+mn-ea"/>
                <a:cs typeface="+mn-cs"/>
              </a:rPr>
              <a:t>-annihilation</a:t>
            </a:r>
            <a:endParaRPr kumimoji="0" lang="en-GB" sz="20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AB27EE46-B83B-AE9F-A217-F3BE17AB77A6}"/>
              </a:ext>
            </a:extLst>
          </p:cNvPr>
          <p:cNvSpPr txBox="1"/>
          <p:nvPr/>
        </p:nvSpPr>
        <p:spPr>
          <a:xfrm>
            <a:off x="9719835" y="3898583"/>
            <a:ext cx="2283905" cy="267765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a:ln>
                  <a:noFill/>
                </a:ln>
                <a:solidFill>
                  <a:prstClr val="black"/>
                </a:solidFill>
                <a:effectLst/>
                <a:uLnTx/>
                <a:uFillTx/>
                <a:latin typeface="Calibri" panose="020F0502020204030204"/>
                <a:ea typeface="+mn-ea"/>
                <a:cs typeface="+mn-cs"/>
              </a:rPr>
              <a:t>needs large 45 GeV e</a:t>
            </a:r>
            <a:r>
              <a:rPr kumimoji="0" lang="en-US" sz="2800" b="0" i="0" u="none" strike="noStrike" kern="0" cap="none" spc="0" normalizeH="0" baseline="30000" noProof="0" dirty="0">
                <a:ln>
                  <a:noFill/>
                </a:ln>
                <a:solidFill>
                  <a:prstClr val="black"/>
                </a:solidFill>
                <a:effectLst/>
                <a:uLnTx/>
                <a:uFillTx/>
                <a:latin typeface="Calibri" panose="020F0502020204030204"/>
                <a:ea typeface="+mn-ea"/>
                <a:cs typeface="+mn-cs"/>
              </a:rPr>
              <a:t>+</a:t>
            </a:r>
            <a:r>
              <a:rPr kumimoji="0" lang="en-US" sz="2800" b="0" i="0" u="none" strike="noStrike" kern="0" cap="none" spc="0" normalizeH="0" baseline="0" noProof="0" dirty="0">
                <a:ln>
                  <a:noFill/>
                </a:ln>
                <a:solidFill>
                  <a:prstClr val="black"/>
                </a:solidFill>
                <a:effectLst/>
                <a:uLnTx/>
                <a:uFillTx/>
                <a:latin typeface="Calibri" panose="020F0502020204030204"/>
                <a:ea typeface="+mn-ea"/>
                <a:cs typeface="+mn-cs"/>
              </a:rPr>
              <a:t> ring like FCC-</a:t>
            </a:r>
            <a:r>
              <a:rPr kumimoji="0" lang="en-US" sz="2800" b="0" i="0" u="none" strike="noStrike" kern="0" cap="none" spc="0" normalizeH="0" baseline="0" noProof="0" dirty="0" err="1">
                <a:ln>
                  <a:noFill/>
                </a:ln>
                <a:solidFill>
                  <a:prstClr val="black"/>
                </a:solidFill>
                <a:effectLst/>
                <a:uLnTx/>
                <a:uFillTx/>
                <a:latin typeface="Calibri" panose="020F0502020204030204"/>
                <a:ea typeface="+mn-ea"/>
                <a:cs typeface="+mn-cs"/>
              </a:rPr>
              <a:t>ee</a:t>
            </a:r>
            <a:r>
              <a:rPr kumimoji="0" lang="en-US" sz="2800" b="0" i="0" u="none" strike="noStrike" kern="0" cap="none" spc="0" normalizeH="0" baseline="0" noProof="0" dirty="0">
                <a:ln>
                  <a:noFill/>
                </a:ln>
                <a:solidFill>
                  <a:prstClr val="black"/>
                </a:solidFill>
                <a:effectLst/>
                <a:uLnTx/>
                <a:uFillTx/>
                <a:latin typeface="Calibri" panose="020F0502020204030204"/>
                <a:ea typeface="+mn-ea"/>
                <a:cs typeface="+mn-cs"/>
              </a:rPr>
              <a:t>, </a:t>
            </a:r>
            <a:r>
              <a:rPr kumimoji="0" lang="en-GB" sz="2800" b="0" i="0" u="none" strike="noStrike" kern="0" cap="none" spc="0" normalizeH="0" baseline="0" noProof="0" dirty="0">
                <a:ln>
                  <a:noFill/>
                </a:ln>
                <a:solidFill>
                  <a:prstClr val="black"/>
                </a:solidFill>
                <a:effectLst/>
                <a:uLnTx/>
                <a:uFillTx/>
                <a:latin typeface="Calibri" panose="020F0502020204030204"/>
                <a:ea typeface="+mn-ea"/>
                <a:cs typeface="+mn-cs"/>
              </a:rPr>
              <a:t>possible upgrade path to </a:t>
            </a:r>
            <a:r>
              <a:rPr kumimoji="0" lang="en-GB" sz="2800" b="1" i="0" u="none" strike="noStrike" kern="0" cap="none" spc="0" normalizeH="0" baseline="0" noProof="0" dirty="0">
                <a:ln>
                  <a:noFill/>
                </a:ln>
                <a:solidFill>
                  <a:srgbClr val="0070C0"/>
                </a:solidFill>
                <a:effectLst/>
                <a:uLnTx/>
                <a:uFillTx/>
                <a:latin typeface="Calibri" panose="020F0502020204030204"/>
                <a:ea typeface="+mn-ea"/>
                <a:cs typeface="+mn-cs"/>
              </a:rPr>
              <a:t>FCC-</a:t>
            </a:r>
            <a:r>
              <a:rPr kumimoji="0" lang="en-GB" sz="2800" b="1" i="0" u="none" strike="noStrike" kern="0" cap="none" spc="0" normalizeH="0" baseline="0" noProof="0" dirty="0">
                <a:ln>
                  <a:noFill/>
                </a:ln>
                <a:solidFill>
                  <a:srgbClr val="0070C0"/>
                </a:solidFill>
                <a:effectLst/>
                <a:uLnTx/>
                <a:uFillTx/>
                <a:latin typeface="Symbol" panose="05050102010706020507" pitchFamily="18" charset="2"/>
                <a:ea typeface="+mn-ea"/>
                <a:cs typeface="+mn-cs"/>
              </a:rPr>
              <a:t>mm</a:t>
            </a: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71B42A7C-C2D1-D804-8939-AC9744980852}"/>
                  </a:ext>
                </a:extLst>
              </p:cNvPr>
              <p:cNvSpPr txBox="1"/>
              <p:nvPr/>
            </p:nvSpPr>
            <p:spPr>
              <a:xfrm>
                <a:off x="3844609" y="6057847"/>
                <a:ext cx="3475182" cy="283219"/>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GB" sz="1800" b="1" i="1" u="none" strike="noStrike" kern="0" cap="none" spc="0" normalizeH="0" baseline="0" noProof="0" smtClean="0">
                              <a:ln>
                                <a:noFill/>
                              </a:ln>
                              <a:solidFill>
                                <a:srgbClr val="FF0000"/>
                              </a:solidFill>
                              <a:effectLst/>
                              <a:uLnTx/>
                              <a:uFillTx/>
                              <a:latin typeface="Cambria Math" panose="02040503050406030204" pitchFamily="18" charset="0"/>
                              <a:ea typeface="+mn-ea"/>
                              <a:cs typeface="+mn-cs"/>
                            </a:rPr>
                          </m:ctrlPr>
                        </m:sSubPr>
                        <m:e>
                          <m:r>
                            <a:rPr kumimoji="0" lang="en-GB" sz="1800" b="1" i="1" u="none" strike="noStrike" kern="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𝝈</m:t>
                          </m:r>
                        </m:e>
                        <m:sub>
                          <m:r>
                            <a:rPr kumimoji="0" lang="en-GB" sz="1800" b="1" i="1" u="none" strike="noStrike" kern="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𝝂</m:t>
                          </m:r>
                        </m:sub>
                      </m:sSub>
                      <m:r>
                        <a:rPr kumimoji="0" lang="en-GB" sz="1800" b="1" i="1" u="none" strike="noStrike" kern="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m:t>
                      </m:r>
                      <m:r>
                        <a:rPr kumimoji="0" lang="en-US" sz="1800" b="1" i="1" u="none" strike="noStrike" kern="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𝑬</m:t>
                      </m:r>
                      <m:r>
                        <a:rPr kumimoji="0" lang="en-US" sz="1800" b="1" i="1" u="none" strike="noStrike" kern="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m:t>
                      </m:r>
                      <m:r>
                        <a:rPr kumimoji="0" lang="en-US" sz="1800" b="1" i="0" u="none" strike="noStrike" kern="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 </m:t>
                      </m:r>
                      <m:r>
                        <a:rPr kumimoji="0" lang="en-US" sz="1800" b="1" i="0" u="none" strike="noStrike" kern="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𝐟𝐥𝐮𝐱</m:t>
                      </m:r>
                      <m:r>
                        <a:rPr kumimoji="0" lang="en-US" sz="1800" b="1" i="1" u="none" strike="noStrike" kern="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 ∝</m:t>
                      </m:r>
                      <m:sSup>
                        <m:sSupPr>
                          <m:ctrlPr>
                            <a:rPr kumimoji="0" lang="en-US" sz="1800" b="1" i="1" u="none" strike="noStrike" kern="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ctrlPr>
                        </m:sSupPr>
                        <m:e>
                          <m:r>
                            <a:rPr kumimoji="0" lang="en-US" sz="1800" b="1" i="1" u="none" strike="noStrike" kern="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𝑬</m:t>
                          </m:r>
                        </m:e>
                        <m:sup>
                          <m:r>
                            <a:rPr kumimoji="0" lang="en-US" sz="1800" b="1" i="1" u="none" strike="noStrike" kern="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𝟐</m:t>
                          </m:r>
                        </m:sup>
                      </m:sSup>
                      <m:r>
                        <a:rPr kumimoji="0" lang="en-US" sz="1800" b="1" i="1" u="none" strike="noStrike" kern="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 </m:t>
                      </m:r>
                      <m:r>
                        <a:rPr kumimoji="0" lang="en-US" sz="1800" b="0" i="0" u="none" strike="noStrike" kern="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m:t>
                      </m:r>
                      <m:r>
                        <m:rPr>
                          <m:sty m:val="p"/>
                        </m:rPr>
                        <a:rPr kumimoji="0" lang="en-US" sz="1800" b="0" i="0" u="none" strike="noStrike" kern="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Lorentz</m:t>
                      </m:r>
                      <m:r>
                        <a:rPr kumimoji="0" lang="en-US" sz="1800" b="0" i="0" u="none" strike="noStrike" kern="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 </m:t>
                      </m:r>
                      <m:r>
                        <m:rPr>
                          <m:sty m:val="p"/>
                        </m:rPr>
                        <a:rPr kumimoji="0" lang="en-US" sz="1800" b="0" i="0" u="none" strike="noStrike" kern="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boost</m:t>
                      </m:r>
                      <m:r>
                        <a:rPr kumimoji="0" lang="en-US" sz="1800" b="0" i="0" u="none" strike="noStrike" kern="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m:t>
                      </m:r>
                    </m:oMath>
                  </m:oMathPara>
                </a14:m>
                <a:endParaRPr kumimoji="0" lang="en-GB" sz="1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11" name="TextBox 10">
                <a:extLst>
                  <a:ext uri="{FF2B5EF4-FFF2-40B4-BE49-F238E27FC236}">
                    <a16:creationId xmlns:a16="http://schemas.microsoft.com/office/drawing/2014/main" id="{71B42A7C-C2D1-D804-8939-AC9744980852}"/>
                  </a:ext>
                </a:extLst>
              </p:cNvPr>
              <p:cNvSpPr txBox="1">
                <a:spLocks noRot="1" noChangeAspect="1" noMove="1" noResize="1" noEditPoints="1" noAdjustHandles="1" noChangeArrowheads="1" noChangeShapeType="1" noTextEdit="1"/>
              </p:cNvSpPr>
              <p:nvPr/>
            </p:nvSpPr>
            <p:spPr>
              <a:xfrm>
                <a:off x="3844609" y="6057847"/>
                <a:ext cx="3475182" cy="283219"/>
              </a:xfrm>
              <a:prstGeom prst="rect">
                <a:avLst/>
              </a:prstGeom>
              <a:blipFill>
                <a:blip r:embed="rId5"/>
                <a:stretch>
                  <a:fillRect l="-526" t="-6522" r="-2105" b="-34783"/>
                </a:stretch>
              </a:blipFill>
            </p:spPr>
            <p:txBody>
              <a:bodyPr/>
              <a:lstStyle/>
              <a:p>
                <a:r>
                  <a:rPr lang="en-GB">
                    <a:noFill/>
                  </a:rPr>
                  <a:t> </a:t>
                </a:r>
              </a:p>
            </p:txBody>
          </p:sp>
        </mc:Fallback>
      </mc:AlternateContent>
      <p:sp>
        <p:nvSpPr>
          <p:cNvPr id="12" name="TextBox 11">
            <a:extLst>
              <a:ext uri="{FF2B5EF4-FFF2-40B4-BE49-F238E27FC236}">
                <a16:creationId xmlns:a16="http://schemas.microsoft.com/office/drawing/2014/main" id="{8CE4C2AD-D702-426D-0897-2FE930AF1ED8}"/>
              </a:ext>
            </a:extLst>
          </p:cNvPr>
          <p:cNvSpPr txBox="1"/>
          <p:nvPr/>
        </p:nvSpPr>
        <p:spPr>
          <a:xfrm>
            <a:off x="4134945" y="6421986"/>
            <a:ext cx="318484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FF0000"/>
                </a:solidFill>
                <a:effectLst/>
                <a:uLnTx/>
                <a:uFillTx/>
                <a:latin typeface="Calibri" panose="020F0502020204030204"/>
                <a:ea typeface="+mn-ea"/>
                <a:cs typeface="+mn-cs"/>
              </a:rPr>
              <a:t>solution beyond 10 </a:t>
            </a:r>
            <a:r>
              <a:rPr kumimoji="0" lang="en-US" sz="1800" b="0" i="0" u="none" strike="noStrike" kern="0" cap="none" spc="0" normalizeH="0" baseline="0" noProof="0" dirty="0" err="1">
                <a:ln>
                  <a:noFill/>
                </a:ln>
                <a:solidFill>
                  <a:srgbClr val="FF0000"/>
                </a:solidFill>
                <a:effectLst/>
                <a:uLnTx/>
                <a:uFillTx/>
                <a:latin typeface="Calibri" panose="020F0502020204030204"/>
                <a:ea typeface="+mn-ea"/>
                <a:cs typeface="+mn-cs"/>
              </a:rPr>
              <a:t>TeV</a:t>
            </a:r>
            <a:r>
              <a:rPr kumimoji="0" lang="en-US" sz="1800" b="0" i="0" u="none" strike="noStrike" kern="0" cap="none" spc="0" normalizeH="0" baseline="0" noProof="0" dirty="0">
                <a:ln>
                  <a:noFill/>
                </a:ln>
                <a:solidFill>
                  <a:srgbClr val="FF0000"/>
                </a:solidFill>
                <a:effectLst/>
                <a:uLnTx/>
                <a:uFillTx/>
                <a:latin typeface="Calibri" panose="020F0502020204030204"/>
                <a:ea typeface="+mn-ea"/>
                <a:cs typeface="+mn-cs"/>
              </a:rPr>
              <a:t> unclear </a:t>
            </a:r>
            <a:endParaRPr kumimoji="0" lang="en-GB" sz="1800" b="0" i="0" u="none" strike="noStrike" kern="0" cap="none" spc="0" normalizeH="0" baseline="0" noProof="0" dirty="0">
              <a:ln>
                <a:noFill/>
              </a:ln>
              <a:solidFill>
                <a:srgbClr val="FF0000"/>
              </a:solidFill>
              <a:effectLst/>
              <a:uLnTx/>
              <a:uFillTx/>
              <a:latin typeface="Calibri" panose="020F0502020204030204"/>
              <a:ea typeface="+mn-ea"/>
              <a:cs typeface="+mn-cs"/>
            </a:endParaRPr>
          </a:p>
        </p:txBody>
      </p:sp>
      <p:pic>
        <p:nvPicPr>
          <p:cNvPr id="13" name="Picture 12" descr="A close up of a logo&#10;&#10;Description automatically generated">
            <a:extLst>
              <a:ext uri="{FF2B5EF4-FFF2-40B4-BE49-F238E27FC236}">
                <a16:creationId xmlns:a16="http://schemas.microsoft.com/office/drawing/2014/main" id="{0E0D6E4F-3961-2E1E-72A8-E3233275FC8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844609" y="4498341"/>
            <a:ext cx="5665988" cy="1505310"/>
          </a:xfrm>
          <a:prstGeom prst="rect">
            <a:avLst/>
          </a:prstGeom>
        </p:spPr>
      </p:pic>
      <p:sp>
        <p:nvSpPr>
          <p:cNvPr id="14" name="TextBox 13">
            <a:extLst>
              <a:ext uri="{FF2B5EF4-FFF2-40B4-BE49-F238E27FC236}">
                <a16:creationId xmlns:a16="http://schemas.microsoft.com/office/drawing/2014/main" id="{A0BF81C5-96AE-EF83-9AA7-845F496D78AA}"/>
              </a:ext>
            </a:extLst>
          </p:cNvPr>
          <p:cNvSpPr txBox="1"/>
          <p:nvPr/>
        </p:nvSpPr>
        <p:spPr>
          <a:xfrm>
            <a:off x="3564432" y="5598366"/>
            <a:ext cx="1364476" cy="307777"/>
          </a:xfrm>
          <a:prstGeom prst="rect">
            <a:avLst/>
          </a:prstGeom>
          <a:solidFill>
            <a:srgbClr val="FFC000">
              <a:lumMod val="20000"/>
              <a:lumOff val="80000"/>
            </a:srgb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Calibri" panose="020F0502020204030204"/>
                <a:ea typeface="+mn-ea"/>
                <a:cs typeface="+mn-cs"/>
              </a:rPr>
              <a:t>Bruce King 1999</a:t>
            </a:r>
            <a:endParaRPr kumimoji="0" lang="en-GB" sz="14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8239763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489B019-2B03-FDCD-7B46-76D9D6318455}"/>
              </a:ext>
            </a:extLst>
          </p:cNvPr>
          <p:cNvSpPr txBox="1"/>
          <p:nvPr/>
        </p:nvSpPr>
        <p:spPr>
          <a:xfrm>
            <a:off x="-99152" y="-21164"/>
            <a:ext cx="12291152" cy="769441"/>
          </a:xfrm>
          <a:prstGeom prst="rect">
            <a:avLst/>
          </a:prstGeom>
          <a:solidFill>
            <a:schemeClr val="accent5">
              <a:lumMod val="5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white"/>
                </a:solidFill>
                <a:effectLst/>
                <a:uLnTx/>
                <a:uFillTx/>
                <a:latin typeface="Calibri" panose="020F0502020204030204"/>
                <a:ea typeface="+mn-ea"/>
                <a:cs typeface="+mn-cs"/>
              </a:rPr>
              <a:t>Muon Colliders – Example Challenges</a:t>
            </a:r>
            <a:endParaRPr kumimoji="0" lang="en-GB" sz="4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6" name="Picture 15">
            <a:extLst>
              <a:ext uri="{FF2B5EF4-FFF2-40B4-BE49-F238E27FC236}">
                <a16:creationId xmlns:a16="http://schemas.microsoft.com/office/drawing/2014/main" id="{12A49568-CAFD-0407-4CAC-1406E06D321F}"/>
              </a:ext>
            </a:extLst>
          </p:cNvPr>
          <p:cNvPicPr>
            <a:picLocks noChangeAspect="1"/>
          </p:cNvPicPr>
          <p:nvPr/>
        </p:nvPicPr>
        <p:blipFill>
          <a:blip r:embed="rId2"/>
          <a:stretch>
            <a:fillRect/>
          </a:stretch>
        </p:blipFill>
        <p:spPr>
          <a:xfrm>
            <a:off x="96742" y="1575412"/>
            <a:ext cx="7102650" cy="4181934"/>
          </a:xfrm>
          <a:prstGeom prst="rect">
            <a:avLst/>
          </a:prstGeom>
        </p:spPr>
      </p:pic>
      <p:sp>
        <p:nvSpPr>
          <p:cNvPr id="17" name="TextBox 16">
            <a:extLst>
              <a:ext uri="{FF2B5EF4-FFF2-40B4-BE49-F238E27FC236}">
                <a16:creationId xmlns:a16="http://schemas.microsoft.com/office/drawing/2014/main" id="{3160E6F4-A08A-1AB3-5153-C9205D4CBB28}"/>
              </a:ext>
            </a:extLst>
          </p:cNvPr>
          <p:cNvSpPr txBox="1"/>
          <p:nvPr/>
        </p:nvSpPr>
        <p:spPr>
          <a:xfrm>
            <a:off x="352540" y="977178"/>
            <a:ext cx="4730526"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rPr>
              <a:t>target design for </a:t>
            </a:r>
            <a:r>
              <a:rPr kumimoji="0" lang="en-US" sz="2400" b="1" i="1" u="none" strike="noStrike" kern="1200" cap="none" spc="0" normalizeH="0" baseline="0" noProof="0" dirty="0">
                <a:ln>
                  <a:noFill/>
                </a:ln>
                <a:solidFill>
                  <a:prstClr val="black"/>
                </a:solidFill>
                <a:effectLst/>
                <a:uLnTx/>
                <a:uFillTx/>
                <a:latin typeface="Calibri" panose="020F0502020204030204"/>
                <a:ea typeface="+mn-ea"/>
                <a:cs typeface="+mn-cs"/>
              </a:rPr>
              <a:t>p </a:t>
            </a: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rPr>
              <a:t>driven </a:t>
            </a:r>
            <a:r>
              <a:rPr kumimoji="0" lang="en-US" sz="2400" b="1" i="0" u="none" strike="noStrike" kern="1200" cap="none" spc="0" normalizeH="0" baseline="0" noProof="0" dirty="0">
                <a:ln>
                  <a:noFill/>
                </a:ln>
                <a:solidFill>
                  <a:prstClr val="black"/>
                </a:solidFill>
                <a:effectLst/>
                <a:uLnTx/>
                <a:uFillTx/>
                <a:latin typeface="Symbol" panose="05050102010706020507" pitchFamily="18" charset="2"/>
                <a:ea typeface="+mn-ea"/>
                <a:cs typeface="+mn-cs"/>
              </a:rPr>
              <a:t>m</a:t>
            </a: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rPr>
              <a:t> collider </a:t>
            </a:r>
            <a:endPar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8" name="TextBox 17">
            <a:extLst>
              <a:ext uri="{FF2B5EF4-FFF2-40B4-BE49-F238E27FC236}">
                <a16:creationId xmlns:a16="http://schemas.microsoft.com/office/drawing/2014/main" id="{D18FC285-4805-F578-0A19-829B221FF1D6}"/>
              </a:ext>
            </a:extLst>
          </p:cNvPr>
          <p:cNvSpPr txBox="1"/>
          <p:nvPr/>
        </p:nvSpPr>
        <p:spPr>
          <a:xfrm>
            <a:off x="6828622" y="977178"/>
            <a:ext cx="4961358"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rPr>
              <a:t>plasma target for </a:t>
            </a:r>
            <a:r>
              <a:rPr kumimoji="0" lang="en-US" sz="2400" b="1" i="1" u="none" strike="noStrike" kern="1200" cap="none" spc="0" normalizeH="0" baseline="0" noProof="0" dirty="0">
                <a:ln>
                  <a:noFill/>
                </a:ln>
                <a:solidFill>
                  <a:prstClr val="black"/>
                </a:solidFill>
                <a:effectLst/>
                <a:uLnTx/>
                <a:uFillTx/>
                <a:latin typeface="Calibri" panose="020F0502020204030204"/>
                <a:ea typeface="+mn-ea"/>
                <a:cs typeface="+mn-cs"/>
              </a:rPr>
              <a:t>e</a:t>
            </a:r>
            <a:r>
              <a:rPr kumimoji="0" lang="en-US" sz="2400" b="1" i="1" u="none" strike="noStrike" kern="1200" cap="none" spc="0" normalizeH="0" baseline="30000" noProof="0" dirty="0">
                <a:ln>
                  <a:noFill/>
                </a:ln>
                <a:solidFill>
                  <a:prstClr val="black"/>
                </a:solidFill>
                <a:effectLst/>
                <a:uLnTx/>
                <a:uFillTx/>
                <a:latin typeface="Calibri" panose="020F0502020204030204"/>
                <a:ea typeface="+mn-ea"/>
                <a:cs typeface="+mn-cs"/>
              </a:rPr>
              <a:t>+</a:t>
            </a:r>
            <a:r>
              <a:rPr kumimoji="0" lang="en-US" sz="2400" b="1" i="1"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rPr>
              <a:t>driven </a:t>
            </a:r>
            <a:r>
              <a:rPr kumimoji="0" lang="en-US" sz="2400" b="1" i="0" u="none" strike="noStrike" kern="1200" cap="none" spc="0" normalizeH="0" baseline="0" noProof="0" dirty="0">
                <a:ln>
                  <a:noFill/>
                </a:ln>
                <a:solidFill>
                  <a:prstClr val="black"/>
                </a:solidFill>
                <a:effectLst/>
                <a:uLnTx/>
                <a:uFillTx/>
                <a:latin typeface="Symbol" panose="05050102010706020507" pitchFamily="18" charset="2"/>
                <a:ea typeface="+mn-ea"/>
                <a:cs typeface="+mn-cs"/>
              </a:rPr>
              <a:t>m</a:t>
            </a: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rPr>
              <a:t> collider </a:t>
            </a:r>
            <a:endPar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9" name="TextBox 18">
            <a:extLst>
              <a:ext uri="{FF2B5EF4-FFF2-40B4-BE49-F238E27FC236}">
                <a16:creationId xmlns:a16="http://schemas.microsoft.com/office/drawing/2014/main" id="{322F7722-3983-95F6-FF33-77B23C261865}"/>
              </a:ext>
            </a:extLst>
          </p:cNvPr>
          <p:cNvSpPr txBox="1"/>
          <p:nvPr/>
        </p:nvSpPr>
        <p:spPr>
          <a:xfrm>
            <a:off x="437002" y="6310333"/>
            <a:ext cx="1965603" cy="369332"/>
          </a:xfrm>
          <a:prstGeom prst="rect">
            <a:avLst/>
          </a:prstGeom>
          <a:solidFill>
            <a:srgbClr val="FFE5E5"/>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D. Schulte, IPAC’22</a:t>
            </a:r>
            <a:endParaRPr kumimoji="0" lang="en-GB" sz="1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20" name="TextBox 19">
            <a:extLst>
              <a:ext uri="{FF2B5EF4-FFF2-40B4-BE49-F238E27FC236}">
                <a16:creationId xmlns:a16="http://schemas.microsoft.com/office/drawing/2014/main" id="{6A437B8A-115B-4290-6B4B-DEA63BA8365A}"/>
              </a:ext>
            </a:extLst>
          </p:cNvPr>
          <p:cNvSpPr txBox="1"/>
          <p:nvPr/>
        </p:nvSpPr>
        <p:spPr>
          <a:xfrm>
            <a:off x="8269995" y="6264028"/>
            <a:ext cx="2400016" cy="369332"/>
          </a:xfrm>
          <a:prstGeom prst="rect">
            <a:avLst/>
          </a:prstGeom>
          <a:solidFill>
            <a:srgbClr val="FFE5E5"/>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J. Farmer et al., IPAC’22</a:t>
            </a:r>
            <a:endParaRPr kumimoji="0" lang="en-GB" sz="1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pic>
        <p:nvPicPr>
          <p:cNvPr id="22" name="Picture 21">
            <a:extLst>
              <a:ext uri="{FF2B5EF4-FFF2-40B4-BE49-F238E27FC236}">
                <a16:creationId xmlns:a16="http://schemas.microsoft.com/office/drawing/2014/main" id="{E685C1D5-6F27-8085-9CCA-2993E1BABECC}"/>
              </a:ext>
            </a:extLst>
          </p:cNvPr>
          <p:cNvPicPr>
            <a:picLocks noChangeAspect="1"/>
          </p:cNvPicPr>
          <p:nvPr/>
        </p:nvPicPr>
        <p:blipFill rotWithShape="1">
          <a:blip r:embed="rId3"/>
          <a:srcRect b="48744"/>
          <a:stretch/>
        </p:blipFill>
        <p:spPr>
          <a:xfrm>
            <a:off x="7884680" y="1379358"/>
            <a:ext cx="3475851" cy="2672356"/>
          </a:xfrm>
          <a:prstGeom prst="rect">
            <a:avLst/>
          </a:prstGeom>
        </p:spPr>
      </p:pic>
      <p:pic>
        <p:nvPicPr>
          <p:cNvPr id="21" name="Picture 20">
            <a:extLst>
              <a:ext uri="{FF2B5EF4-FFF2-40B4-BE49-F238E27FC236}">
                <a16:creationId xmlns:a16="http://schemas.microsoft.com/office/drawing/2014/main" id="{D32A36D4-42FE-B397-DCBF-D371A037D0B5}"/>
              </a:ext>
            </a:extLst>
          </p:cNvPr>
          <p:cNvPicPr>
            <a:picLocks noChangeAspect="1"/>
          </p:cNvPicPr>
          <p:nvPr/>
        </p:nvPicPr>
        <p:blipFill>
          <a:blip r:embed="rId4"/>
          <a:stretch>
            <a:fillRect/>
          </a:stretch>
        </p:blipFill>
        <p:spPr>
          <a:xfrm>
            <a:off x="7678160" y="3992228"/>
            <a:ext cx="4111820" cy="2068431"/>
          </a:xfrm>
          <a:prstGeom prst="rect">
            <a:avLst/>
          </a:prstGeom>
        </p:spPr>
      </p:pic>
    </p:spTree>
    <p:extLst>
      <p:ext uri="{BB962C8B-B14F-4D97-AF65-F5344CB8AC3E}">
        <p14:creationId xmlns:p14="http://schemas.microsoft.com/office/powerpoint/2010/main" val="314111550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E548DBF-943C-0DA9-CF67-3747D9C4BD57}"/>
              </a:ext>
            </a:extLst>
          </p:cNvPr>
          <p:cNvSpPr txBox="1"/>
          <p:nvPr/>
        </p:nvSpPr>
        <p:spPr>
          <a:xfrm>
            <a:off x="-99152" y="-21164"/>
            <a:ext cx="12291152" cy="769441"/>
          </a:xfrm>
          <a:prstGeom prst="rect">
            <a:avLst/>
          </a:prstGeom>
          <a:solidFill>
            <a:schemeClr val="accent5">
              <a:lumMod val="5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white"/>
                </a:solidFill>
                <a:effectLst/>
                <a:uLnTx/>
                <a:uFillTx/>
                <a:latin typeface="Symbol" panose="05050102010706020507" pitchFamily="18" charset="2"/>
                <a:ea typeface="+mn-ea"/>
                <a:cs typeface="+mn-cs"/>
              </a:rPr>
              <a:t>gg </a:t>
            </a:r>
            <a:r>
              <a:rPr kumimoji="0" lang="en-US" sz="4400" b="0" i="0" u="none" strike="noStrike" kern="1200" cap="none" spc="0" normalizeH="0" baseline="0" noProof="0" dirty="0">
                <a:ln>
                  <a:noFill/>
                </a:ln>
                <a:solidFill>
                  <a:prstClr val="white"/>
                </a:solidFill>
                <a:effectLst/>
                <a:uLnTx/>
                <a:uFillTx/>
                <a:latin typeface="Calibri" panose="020F0502020204030204"/>
                <a:ea typeface="+mn-ea"/>
                <a:cs typeface="+mn-cs"/>
              </a:rPr>
              <a:t>colliders</a:t>
            </a:r>
            <a:endParaRPr kumimoji="0" lang="en-GB" sz="4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3" name="Picture 2" descr="Chart&#10;&#10;Description automatically generated">
            <a:extLst>
              <a:ext uri="{FF2B5EF4-FFF2-40B4-BE49-F238E27FC236}">
                <a16:creationId xmlns:a16="http://schemas.microsoft.com/office/drawing/2014/main" id="{501FBF0E-9B1D-10C3-FA9A-23DEECA2E67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102" y="924864"/>
            <a:ext cx="7735839" cy="2504136"/>
          </a:xfrm>
          <a:prstGeom prst="rect">
            <a:avLst/>
          </a:prstGeom>
        </p:spPr>
      </p:pic>
      <p:pic>
        <p:nvPicPr>
          <p:cNvPr id="4" name="Picture 3" descr="Graphical user interface&#10;&#10;Description automatically generated with medium confidence">
            <a:extLst>
              <a:ext uri="{FF2B5EF4-FFF2-40B4-BE49-F238E27FC236}">
                <a16:creationId xmlns:a16="http://schemas.microsoft.com/office/drawing/2014/main" id="{0DFB6178-9409-2FF7-044B-C7BD06F1E72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9576" y="3557353"/>
            <a:ext cx="11766065" cy="3236982"/>
          </a:xfrm>
          <a:prstGeom prst="rect">
            <a:avLst/>
          </a:prstGeom>
        </p:spPr>
      </p:pic>
      <p:pic>
        <p:nvPicPr>
          <p:cNvPr id="5" name="Picture 4">
            <a:extLst>
              <a:ext uri="{FF2B5EF4-FFF2-40B4-BE49-F238E27FC236}">
                <a16:creationId xmlns:a16="http://schemas.microsoft.com/office/drawing/2014/main" id="{95B5F79C-4868-F05B-F7CB-CD6696561701}"/>
              </a:ext>
            </a:extLst>
          </p:cNvPr>
          <p:cNvPicPr>
            <a:picLocks noChangeAspect="1"/>
          </p:cNvPicPr>
          <p:nvPr/>
        </p:nvPicPr>
        <p:blipFill>
          <a:blip r:embed="rId4"/>
          <a:stretch>
            <a:fillRect/>
          </a:stretch>
        </p:blipFill>
        <p:spPr>
          <a:xfrm>
            <a:off x="7447402" y="1333052"/>
            <a:ext cx="4635427" cy="917546"/>
          </a:xfrm>
          <a:prstGeom prst="rect">
            <a:avLst/>
          </a:prstGeom>
        </p:spPr>
      </p:pic>
      <p:sp>
        <p:nvSpPr>
          <p:cNvPr id="7" name="TextBox 6">
            <a:extLst>
              <a:ext uri="{FF2B5EF4-FFF2-40B4-BE49-F238E27FC236}">
                <a16:creationId xmlns:a16="http://schemas.microsoft.com/office/drawing/2014/main" id="{053CD28B-B445-476D-50A2-B5C286CFDC0C}"/>
              </a:ext>
            </a:extLst>
          </p:cNvPr>
          <p:cNvSpPr txBox="1"/>
          <p:nvPr/>
        </p:nvSpPr>
        <p:spPr>
          <a:xfrm>
            <a:off x="7447402" y="748277"/>
            <a:ext cx="6147412" cy="584775"/>
          </a:xfrm>
          <a:prstGeom prst="rect">
            <a:avLst/>
          </a:prstGeom>
          <a:noFill/>
        </p:spPr>
        <p:txBody>
          <a:bodyPr wrap="square">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2C7C9F"/>
                </a:solidFill>
                <a:effectLst/>
                <a:uLnTx/>
                <a:uFillTx/>
                <a:latin typeface="Arial" charset="0"/>
                <a:ea typeface="ＭＳ Ｐゴシック" charset="0"/>
                <a:cs typeface="ＭＳ Ｐゴシック" charset="0"/>
                <a:sym typeface="Times New Roman"/>
              </a:rPr>
              <a:t>HE - HL </a:t>
            </a:r>
            <a:r>
              <a:rPr kumimoji="0" lang="en-GB" sz="3200" b="1" i="0" u="none" strike="noStrike" kern="1200" cap="none" spc="0" normalizeH="0" baseline="0" noProof="0" dirty="0">
                <a:ln>
                  <a:noFill/>
                </a:ln>
                <a:solidFill>
                  <a:srgbClr val="2C7C9F"/>
                </a:solidFill>
                <a:effectLst/>
                <a:uLnTx/>
                <a:uFillTx/>
                <a:latin typeface="Symbol" panose="05050102010706020507" pitchFamily="18" charset="2"/>
                <a:ea typeface="ＭＳ Ｐゴシック" charset="0"/>
                <a:cs typeface="ＭＳ Ｐゴシック" charset="0"/>
                <a:sym typeface="Times New Roman"/>
              </a:rPr>
              <a:t>gg</a:t>
            </a:r>
            <a:r>
              <a:rPr kumimoji="0" lang="en-GB" sz="3200" b="1" i="0" u="none" strike="noStrike" kern="1200" cap="none" spc="0" normalizeH="0" baseline="0" noProof="0" dirty="0">
                <a:ln>
                  <a:noFill/>
                </a:ln>
                <a:solidFill>
                  <a:srgbClr val="2C7C9F"/>
                </a:solidFill>
                <a:effectLst/>
                <a:uLnTx/>
                <a:uFillTx/>
                <a:latin typeface="Arial" charset="0"/>
                <a:ea typeface="ＭＳ Ｐゴシック" charset="0"/>
                <a:cs typeface="ＭＳ Ｐゴシック" charset="0"/>
                <a:sym typeface="Times New Roman"/>
              </a:rPr>
              <a:t> Collider</a:t>
            </a:r>
            <a:endParaRPr kumimoji="0" lang="en-US" sz="3200" b="0" i="0" u="none" strike="noStrike" kern="0" cap="none" spc="0" normalizeH="0" baseline="0" noProof="0" dirty="0">
              <a:ln>
                <a:noFill/>
              </a:ln>
              <a:solidFill>
                <a:srgbClr val="000000"/>
              </a:solidFill>
              <a:effectLst/>
              <a:uLnTx/>
              <a:uFillTx/>
              <a:latin typeface="Times New Roman"/>
              <a:ea typeface="+mn-ea"/>
              <a:cs typeface="Times New Roman"/>
              <a:sym typeface="Times New Roman"/>
            </a:endParaRPr>
          </a:p>
        </p:txBody>
      </p:sp>
      <p:sp>
        <p:nvSpPr>
          <p:cNvPr id="8" name="TextBox 7">
            <a:extLst>
              <a:ext uri="{FF2B5EF4-FFF2-40B4-BE49-F238E27FC236}">
                <a16:creationId xmlns:a16="http://schemas.microsoft.com/office/drawing/2014/main" id="{1BFE18A4-6ED4-4125-D007-42E9386C58F7}"/>
              </a:ext>
            </a:extLst>
          </p:cNvPr>
          <p:cNvSpPr txBox="1"/>
          <p:nvPr/>
        </p:nvSpPr>
        <p:spPr>
          <a:xfrm>
            <a:off x="0" y="748276"/>
            <a:ext cx="6147412" cy="584775"/>
          </a:xfrm>
          <a:prstGeom prst="rect">
            <a:avLst/>
          </a:prstGeom>
          <a:noFill/>
        </p:spPr>
        <p:txBody>
          <a:bodyPr wrap="square">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2C7C9F"/>
                </a:solidFill>
                <a:effectLst/>
                <a:uLnTx/>
                <a:uFillTx/>
                <a:latin typeface="Arial" charset="0"/>
                <a:ea typeface="ＭＳ Ｐゴシック" charset="0"/>
                <a:cs typeface="ＭＳ Ｐゴシック" charset="0"/>
                <a:sym typeface="Times New Roman"/>
              </a:rPr>
              <a:t>XCC</a:t>
            </a:r>
            <a:endParaRPr kumimoji="0" lang="en-US" sz="3200" b="0" i="0" u="none" strike="noStrike" kern="0" cap="none" spc="0" normalizeH="0" baseline="0" noProof="0" dirty="0">
              <a:ln>
                <a:noFill/>
              </a:ln>
              <a:solidFill>
                <a:srgbClr val="000000"/>
              </a:solidFill>
              <a:effectLst/>
              <a:uLnTx/>
              <a:uFillTx/>
              <a:latin typeface="Times New Roman"/>
              <a:ea typeface="+mn-ea"/>
              <a:cs typeface="Times New Roman"/>
              <a:sym typeface="Times New Roman"/>
            </a:endParaRPr>
          </a:p>
        </p:txBody>
      </p:sp>
      <p:sp>
        <p:nvSpPr>
          <p:cNvPr id="9" name="TextBox 8">
            <a:extLst>
              <a:ext uri="{FF2B5EF4-FFF2-40B4-BE49-F238E27FC236}">
                <a16:creationId xmlns:a16="http://schemas.microsoft.com/office/drawing/2014/main" id="{B8D9FBD3-80F6-7CAB-6691-D0DF349DA747}"/>
              </a:ext>
            </a:extLst>
          </p:cNvPr>
          <p:cNvSpPr txBox="1"/>
          <p:nvPr/>
        </p:nvSpPr>
        <p:spPr>
          <a:xfrm>
            <a:off x="9052705" y="2349977"/>
            <a:ext cx="2311851" cy="369332"/>
          </a:xfrm>
          <a:prstGeom prst="rect">
            <a:avLst/>
          </a:prstGeom>
          <a:solidFill>
            <a:srgbClr val="FFE5E5"/>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E. Barzi, Snowmass ‘21</a:t>
            </a:r>
            <a:endParaRPr kumimoji="0" lang="en-GB" sz="1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07392844-EE44-A7C0-C8EE-A05A3C9CBC8D}"/>
              </a:ext>
            </a:extLst>
          </p:cNvPr>
          <p:cNvSpPr txBox="1"/>
          <p:nvPr/>
        </p:nvSpPr>
        <p:spPr>
          <a:xfrm>
            <a:off x="2554995" y="2719310"/>
            <a:ext cx="2611612" cy="369332"/>
          </a:xfrm>
          <a:prstGeom prst="rect">
            <a:avLst/>
          </a:prstGeom>
          <a:solidFill>
            <a:srgbClr val="FFE5E5"/>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T. Barklow, Snowmass ‘21</a:t>
            </a:r>
            <a:endParaRPr kumimoji="0" lang="en-GB" sz="1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8117271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erson working in a factory&#10;&#10;Description automatically generated with medium confidence">
            <a:extLst>
              <a:ext uri="{FF2B5EF4-FFF2-40B4-BE49-F238E27FC236}">
                <a16:creationId xmlns:a16="http://schemas.microsoft.com/office/drawing/2014/main" id="{DF8ED0DB-9DAC-3CA3-8B1B-6DFC2F49FFE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7653" y="963889"/>
            <a:ext cx="7462169" cy="4930221"/>
          </a:xfrm>
          <a:prstGeom prst="rect">
            <a:avLst/>
          </a:prstGeom>
        </p:spPr>
      </p:pic>
      <p:sp>
        <p:nvSpPr>
          <p:cNvPr id="3" name="TextBox 2">
            <a:extLst>
              <a:ext uri="{FF2B5EF4-FFF2-40B4-BE49-F238E27FC236}">
                <a16:creationId xmlns:a16="http://schemas.microsoft.com/office/drawing/2014/main" id="{F73F77D8-C6E5-B13F-AC51-125C0DC46B0C}"/>
              </a:ext>
            </a:extLst>
          </p:cNvPr>
          <p:cNvSpPr txBox="1"/>
          <p:nvPr/>
        </p:nvSpPr>
        <p:spPr>
          <a:xfrm>
            <a:off x="1117997" y="5772150"/>
            <a:ext cx="9526191" cy="107721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0" i="0" u="none" strike="noStrike" kern="0" cap="none" spc="0" normalizeH="0" baseline="0" noProof="0" dirty="0">
                <a:ln>
                  <a:noFill/>
                </a:ln>
                <a:solidFill>
                  <a:prstClr val="black"/>
                </a:solidFill>
                <a:effectLst/>
                <a:uLnTx/>
                <a:uFillTx/>
                <a:latin typeface="Calibri" panose="020F0502020204030204"/>
                <a:ea typeface="+mn-ea"/>
                <a:cs typeface="+mn-cs"/>
              </a:rPr>
              <a:t>A plasma cell compared with the superconducting accelerator FLASH (credit DESY)</a:t>
            </a:r>
          </a:p>
        </p:txBody>
      </p:sp>
      <p:sp>
        <p:nvSpPr>
          <p:cNvPr id="4" name="TextBox 3">
            <a:extLst>
              <a:ext uri="{FF2B5EF4-FFF2-40B4-BE49-F238E27FC236}">
                <a16:creationId xmlns:a16="http://schemas.microsoft.com/office/drawing/2014/main" id="{3DF2DB43-F7A4-AD71-E9C7-ABB12D9F1431}"/>
              </a:ext>
            </a:extLst>
          </p:cNvPr>
          <p:cNvSpPr txBox="1"/>
          <p:nvPr/>
        </p:nvSpPr>
        <p:spPr>
          <a:xfrm>
            <a:off x="6941845" y="6488668"/>
            <a:ext cx="5250155" cy="369332"/>
          </a:xfrm>
          <a:prstGeom prst="rect">
            <a:avLst/>
          </a:prstGeom>
          <a:solidFill>
            <a:srgbClr val="FFCCCC"/>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R. Assmann, E. Gschwendtner, R. Ischebeck, LDG Draft</a:t>
            </a:r>
            <a:endParaRPr kumimoji="0" lang="en-GB" sz="1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9EB29A75-B00B-B652-440B-473531170428}"/>
              </a:ext>
            </a:extLst>
          </p:cNvPr>
          <p:cNvSpPr txBox="1"/>
          <p:nvPr/>
        </p:nvSpPr>
        <p:spPr>
          <a:xfrm>
            <a:off x="0" y="-21164"/>
            <a:ext cx="12192000" cy="769441"/>
          </a:xfrm>
          <a:prstGeom prst="rect">
            <a:avLst/>
          </a:prstGeom>
          <a:solidFill>
            <a:schemeClr val="accent5">
              <a:lumMod val="5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white"/>
                </a:solidFill>
                <a:effectLst/>
                <a:uLnTx/>
                <a:uFillTx/>
                <a:latin typeface="Calibri" panose="020F0502020204030204"/>
                <a:ea typeface="+mn-ea"/>
                <a:cs typeface="+mn-cs"/>
              </a:rPr>
              <a:t>Advanced Accelerators: Plasma</a:t>
            </a:r>
            <a:endParaRPr kumimoji="0" lang="en-GB" sz="4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6" name="Picture 6" descr="modular_v3.png">
            <a:extLst>
              <a:ext uri="{FF2B5EF4-FFF2-40B4-BE49-F238E27FC236}">
                <a16:creationId xmlns:a16="http://schemas.microsoft.com/office/drawing/2014/main" id="{13B7E1C9-6AA6-D3D4-5448-110C6ADA953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58070" y="1149886"/>
            <a:ext cx="4396277" cy="227911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9A2172F9-F64C-4706-8082-3C31490EED44}"/>
              </a:ext>
            </a:extLst>
          </p:cNvPr>
          <p:cNvSpPr txBox="1"/>
          <p:nvPr/>
        </p:nvSpPr>
        <p:spPr>
          <a:xfrm>
            <a:off x="10605571" y="3688318"/>
            <a:ext cx="1272656" cy="369332"/>
          </a:xfrm>
          <a:prstGeom prst="rect">
            <a:avLst/>
          </a:prstGeom>
          <a:solidFill>
            <a:srgbClr val="FFE5E5"/>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R. Assmann</a:t>
            </a:r>
            <a:endParaRPr kumimoji="0" lang="en-GB" sz="1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557504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E939094-5012-4DD4-BED1-E074F297309C}"/>
              </a:ext>
            </a:extLst>
          </p:cNvPr>
          <p:cNvPicPr>
            <a:picLocks noChangeAspect="1"/>
          </p:cNvPicPr>
          <p:nvPr/>
        </p:nvPicPr>
        <p:blipFill rotWithShape="1">
          <a:blip r:embed="rId2"/>
          <a:srcRect t="8237" b="9061"/>
          <a:stretch/>
        </p:blipFill>
        <p:spPr>
          <a:xfrm>
            <a:off x="1434355" y="634666"/>
            <a:ext cx="5697965" cy="3614366"/>
          </a:xfrm>
          <a:prstGeom prst="rect">
            <a:avLst/>
          </a:prstGeom>
        </p:spPr>
      </p:pic>
      <p:pic>
        <p:nvPicPr>
          <p:cNvPr id="4" name="Picture 3">
            <a:extLst>
              <a:ext uri="{FF2B5EF4-FFF2-40B4-BE49-F238E27FC236}">
                <a16:creationId xmlns:a16="http://schemas.microsoft.com/office/drawing/2014/main" id="{00F72EB1-910D-4EEF-90CB-3AE65D7FA740}"/>
              </a:ext>
            </a:extLst>
          </p:cNvPr>
          <p:cNvPicPr>
            <a:picLocks noChangeAspect="1"/>
          </p:cNvPicPr>
          <p:nvPr/>
        </p:nvPicPr>
        <p:blipFill>
          <a:blip r:embed="rId3"/>
          <a:stretch>
            <a:fillRect/>
          </a:stretch>
        </p:blipFill>
        <p:spPr>
          <a:xfrm>
            <a:off x="7311848" y="1076091"/>
            <a:ext cx="4880152" cy="5683874"/>
          </a:xfrm>
          <a:prstGeom prst="rect">
            <a:avLst/>
          </a:prstGeom>
        </p:spPr>
      </p:pic>
      <p:sp>
        <p:nvSpPr>
          <p:cNvPr id="5" name="TextBox 4">
            <a:extLst>
              <a:ext uri="{FF2B5EF4-FFF2-40B4-BE49-F238E27FC236}">
                <a16:creationId xmlns:a16="http://schemas.microsoft.com/office/drawing/2014/main" id="{49A0F4E1-F697-4F07-8EB9-F2EC3CFEE756}"/>
              </a:ext>
            </a:extLst>
          </p:cNvPr>
          <p:cNvSpPr txBox="1"/>
          <p:nvPr/>
        </p:nvSpPr>
        <p:spPr>
          <a:xfrm>
            <a:off x="392508" y="6322224"/>
            <a:ext cx="1041846" cy="338554"/>
          </a:xfrm>
          <a:prstGeom prst="rect">
            <a:avLst/>
          </a:prstGeom>
          <a:solidFill>
            <a:srgbClr val="FFE5E5"/>
          </a:solid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Calibri" panose="020F0502020204030204"/>
                <a:ea typeface="+mn-ea"/>
                <a:cs typeface="+mn-cs"/>
              </a:rPr>
              <a:t>V. Shiltsev</a:t>
            </a:r>
            <a:endParaRPr kumimoji="0" lang="en-GB" sz="16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pic>
        <p:nvPicPr>
          <p:cNvPr id="6" name="Picture 5">
            <a:extLst>
              <a:ext uri="{FF2B5EF4-FFF2-40B4-BE49-F238E27FC236}">
                <a16:creationId xmlns:a16="http://schemas.microsoft.com/office/drawing/2014/main" id="{0CC128CA-0599-4C4D-BBEB-50349934C375}"/>
              </a:ext>
            </a:extLst>
          </p:cNvPr>
          <p:cNvPicPr>
            <a:picLocks noChangeAspect="1"/>
          </p:cNvPicPr>
          <p:nvPr/>
        </p:nvPicPr>
        <p:blipFill>
          <a:blip r:embed="rId4"/>
          <a:stretch>
            <a:fillRect/>
          </a:stretch>
        </p:blipFill>
        <p:spPr>
          <a:xfrm>
            <a:off x="2880289" y="4249032"/>
            <a:ext cx="4102327" cy="2660448"/>
          </a:xfrm>
          <a:prstGeom prst="rect">
            <a:avLst/>
          </a:prstGeom>
        </p:spPr>
      </p:pic>
      <p:sp>
        <p:nvSpPr>
          <p:cNvPr id="7" name="TextBox 6">
            <a:extLst>
              <a:ext uri="{FF2B5EF4-FFF2-40B4-BE49-F238E27FC236}">
                <a16:creationId xmlns:a16="http://schemas.microsoft.com/office/drawing/2014/main" id="{B9B5F99A-BD58-4F5D-BCE3-D67990CBE3EF}"/>
              </a:ext>
            </a:extLst>
          </p:cNvPr>
          <p:cNvSpPr txBox="1"/>
          <p:nvPr/>
        </p:nvSpPr>
        <p:spPr>
          <a:xfrm>
            <a:off x="1038765" y="4472375"/>
            <a:ext cx="1512292" cy="1200329"/>
          </a:xfrm>
          <a:prstGeom prst="rect">
            <a:avLst/>
          </a:prstGeom>
          <a:solidFill>
            <a:schemeClr val="accent1">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00CC"/>
                </a:solidFill>
                <a:effectLst/>
                <a:uLnTx/>
                <a:uFillTx/>
                <a:latin typeface="Calibri" panose="020F0502020204030204"/>
                <a:ea typeface="+mn-ea"/>
                <a:cs typeface="+mn-cs"/>
              </a:rPr>
              <a:t>protons per pulse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00CC"/>
                </a:solidFill>
                <a:effectLst/>
                <a:uLnTx/>
                <a:uFillTx/>
                <a:latin typeface="Calibri" panose="020F0502020204030204"/>
                <a:ea typeface="+mn-ea"/>
                <a:cs typeface="+mn-cs"/>
              </a:rPr>
              <a:t>challenge</a:t>
            </a:r>
            <a:endParaRPr kumimoji="0" lang="en-GB" sz="2400" b="1" i="0" u="none" strike="noStrike" kern="1200" cap="none" spc="0" normalizeH="0" baseline="0" noProof="0" dirty="0">
              <a:ln>
                <a:noFill/>
              </a:ln>
              <a:solidFill>
                <a:srgbClr val="0000CC"/>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4BA14A3E-5B43-4C53-8B85-9527E4A0B06D}"/>
              </a:ext>
            </a:extLst>
          </p:cNvPr>
          <p:cNvSpPr txBox="1"/>
          <p:nvPr/>
        </p:nvSpPr>
        <p:spPr>
          <a:xfrm>
            <a:off x="7846559" y="651920"/>
            <a:ext cx="4132081" cy="461665"/>
          </a:xfrm>
          <a:prstGeom prst="rect">
            <a:avLst/>
          </a:prstGeom>
          <a:solidFill>
            <a:schemeClr val="accent1">
              <a:lumMod val="20000"/>
              <a:lumOff val="8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00CC"/>
                </a:solidFill>
                <a:effectLst/>
                <a:uLnTx/>
                <a:uFillTx/>
                <a:latin typeface="Calibri" panose="020F0502020204030204"/>
                <a:ea typeface="+mn-ea"/>
                <a:cs typeface="+mn-cs"/>
              </a:rPr>
              <a:t>power efficiency challenge</a:t>
            </a:r>
            <a:endParaRPr kumimoji="0" lang="en-GB" sz="2400" b="1" i="0" u="none" strike="noStrike" kern="1200" cap="none" spc="0" normalizeH="0" baseline="0" noProof="0" dirty="0">
              <a:ln>
                <a:noFill/>
              </a:ln>
              <a:solidFill>
                <a:srgbClr val="0000CC"/>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1A35D6A4-7D72-4033-9A1E-1AAD02FF3284}"/>
              </a:ext>
            </a:extLst>
          </p:cNvPr>
          <p:cNvSpPr txBox="1"/>
          <p:nvPr/>
        </p:nvSpPr>
        <p:spPr>
          <a:xfrm>
            <a:off x="71120" y="882753"/>
            <a:ext cx="1384590" cy="1569660"/>
          </a:xfrm>
          <a:prstGeom prst="rect">
            <a:avLst/>
          </a:prstGeom>
          <a:solidFill>
            <a:schemeClr val="accent1">
              <a:lumMod val="20000"/>
              <a:lumOff val="8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00CC"/>
                </a:solidFill>
                <a:effectLst/>
                <a:uLnTx/>
                <a:uFillTx/>
                <a:latin typeface="Calibri" panose="020F0502020204030204"/>
                <a:ea typeface="+mn-ea"/>
                <a:cs typeface="+mn-cs"/>
              </a:rPr>
              <a:t>Fermilab &amp; J-PARC Power Upgrades</a:t>
            </a:r>
            <a:endParaRPr kumimoji="0" lang="en-GB" sz="2400" b="1" i="0" u="none" strike="noStrike" kern="1200" cap="none" spc="0" normalizeH="0" baseline="0" noProof="0" dirty="0">
              <a:ln>
                <a:noFill/>
              </a:ln>
              <a:solidFill>
                <a:srgbClr val="0000CC"/>
              </a:solidFill>
              <a:effectLst/>
              <a:uLnTx/>
              <a:uFillTx/>
              <a:latin typeface="Calibri" panose="020F0502020204030204"/>
              <a:ea typeface="+mn-ea"/>
              <a:cs typeface="+mn-cs"/>
            </a:endParaRPr>
          </a:p>
        </p:txBody>
      </p:sp>
      <p:sp>
        <p:nvSpPr>
          <p:cNvPr id="11" name="Title 1">
            <a:extLst>
              <a:ext uri="{FF2B5EF4-FFF2-40B4-BE49-F238E27FC236}">
                <a16:creationId xmlns:a16="http://schemas.microsoft.com/office/drawing/2014/main" id="{D3C70104-F2AD-430F-9FC7-1BF5CEE6739C}"/>
              </a:ext>
            </a:extLst>
          </p:cNvPr>
          <p:cNvSpPr txBox="1">
            <a:spLocks/>
          </p:cNvSpPr>
          <p:nvPr/>
        </p:nvSpPr>
        <p:spPr>
          <a:xfrm>
            <a:off x="0" y="-24275"/>
            <a:ext cx="12192000" cy="756084"/>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685800" rtl="0" eaLnBrk="1" fontAlgn="auto" latinLnBrk="0" hangingPunct="1">
              <a:lnSpc>
                <a:spcPct val="100000"/>
              </a:lnSpc>
              <a:spcBef>
                <a:spcPct val="0"/>
              </a:spcBef>
              <a:spcAft>
                <a:spcPts val="0"/>
              </a:spcAft>
              <a:buClrTx/>
              <a:buSzTx/>
              <a:buFontTx/>
              <a:buNone/>
              <a:tabLst/>
              <a:defRPr/>
            </a:pPr>
            <a:r>
              <a:rPr lang="en-GB" kern="0" dirty="0">
                <a:latin typeface="Arial"/>
              </a:rPr>
              <a:t>e</a:t>
            </a:r>
            <a:r>
              <a:rPr kumimoji="0" lang="en-GB" sz="3600" b="1" i="0" u="none" strike="noStrike" kern="0" cap="none" spc="0" normalizeH="0" baseline="0" noProof="0" dirty="0" err="1">
                <a:ln>
                  <a:noFill/>
                </a:ln>
                <a:solidFill>
                  <a:srgbClr val="FFFF00"/>
                </a:solidFill>
                <a:effectLst/>
                <a:uLnTx/>
                <a:uFillTx/>
                <a:latin typeface="Arial"/>
                <a:ea typeface="+mj-ea"/>
                <a:cs typeface="+mj-cs"/>
              </a:rPr>
              <a:t>xample</a:t>
            </a:r>
            <a:r>
              <a:rPr kumimoji="0" lang="en-GB" sz="3600" b="1" i="0" u="none" strike="noStrike" kern="0" cap="none" spc="0" normalizeH="0" baseline="0" noProof="0" dirty="0">
                <a:ln>
                  <a:noFill/>
                </a:ln>
                <a:solidFill>
                  <a:srgbClr val="FFFF00"/>
                </a:solidFill>
                <a:effectLst/>
                <a:uLnTx/>
                <a:uFillTx/>
                <a:latin typeface="Arial"/>
                <a:ea typeface="+mj-ea"/>
                <a:cs typeface="+mj-cs"/>
              </a:rPr>
              <a:t>: super-beam facilities &amp; upgrades</a:t>
            </a:r>
            <a:endParaRPr kumimoji="0" lang="en-US" sz="3600" b="1" i="0" u="none" strike="noStrike" kern="0" cap="none" spc="0" normalizeH="0" baseline="0" noProof="0" dirty="0">
              <a:ln>
                <a:noFill/>
              </a:ln>
              <a:solidFill>
                <a:srgbClr val="FFFF00"/>
              </a:solidFill>
              <a:effectLst/>
              <a:uLnTx/>
              <a:uFillTx/>
              <a:latin typeface="Arial"/>
              <a:ea typeface="+mj-ea"/>
              <a:cs typeface="+mj-cs"/>
            </a:endParaRPr>
          </a:p>
        </p:txBody>
      </p:sp>
    </p:spTree>
    <p:extLst>
      <p:ext uri="{BB962C8B-B14F-4D97-AF65-F5344CB8AC3E}">
        <p14:creationId xmlns:p14="http://schemas.microsoft.com/office/powerpoint/2010/main" val="42753007"/>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921A765-4AC0-3FFD-8E50-80E460501B77}"/>
              </a:ext>
            </a:extLst>
          </p:cNvPr>
          <p:cNvSpPr txBox="1"/>
          <p:nvPr/>
        </p:nvSpPr>
        <p:spPr>
          <a:xfrm>
            <a:off x="0" y="-21164"/>
            <a:ext cx="12192000" cy="769441"/>
          </a:xfrm>
          <a:prstGeom prst="rect">
            <a:avLst/>
          </a:prstGeom>
          <a:solidFill>
            <a:schemeClr val="accent5">
              <a:lumMod val="5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white"/>
                </a:solidFill>
                <a:effectLst/>
                <a:uLnTx/>
                <a:uFillTx/>
                <a:latin typeface="Calibri" panose="020F0502020204030204"/>
                <a:ea typeface="+mn-ea"/>
                <a:cs typeface="+mn-cs"/>
              </a:rPr>
              <a:t>Advanced Accelerator “Demonstrator” </a:t>
            </a:r>
            <a:r>
              <a:rPr kumimoji="0" lang="en-US" sz="4400" b="0" i="0" u="none" strike="noStrike" kern="1200" cap="none" spc="0" normalizeH="0" baseline="0" noProof="0" dirty="0" err="1">
                <a:ln>
                  <a:noFill/>
                </a:ln>
                <a:solidFill>
                  <a:prstClr val="white"/>
                </a:solidFill>
                <a:effectLst/>
                <a:uLnTx/>
                <a:uFillTx/>
                <a:latin typeface="Calibri" panose="020F0502020204030204"/>
                <a:ea typeface="+mn-ea"/>
                <a:cs typeface="+mn-cs"/>
              </a:rPr>
              <a:t>EuPRAXIA</a:t>
            </a:r>
            <a:endParaRPr kumimoji="0" lang="en-GB" sz="4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3" name="Picture 2">
            <a:extLst>
              <a:ext uri="{FF2B5EF4-FFF2-40B4-BE49-F238E27FC236}">
                <a16:creationId xmlns:a16="http://schemas.microsoft.com/office/drawing/2014/main" id="{0B6F70A9-4EED-1EF4-E29F-C81CBB955A4D}"/>
              </a:ext>
            </a:extLst>
          </p:cNvPr>
          <p:cNvPicPr>
            <a:picLocks noChangeAspect="1"/>
          </p:cNvPicPr>
          <p:nvPr/>
        </p:nvPicPr>
        <p:blipFill rotWithShape="1">
          <a:blip r:embed="rId2"/>
          <a:srcRect t="10036"/>
          <a:stretch/>
        </p:blipFill>
        <p:spPr>
          <a:xfrm>
            <a:off x="199240" y="748277"/>
            <a:ext cx="9363401" cy="3932483"/>
          </a:xfrm>
          <a:prstGeom prst="rect">
            <a:avLst/>
          </a:prstGeom>
        </p:spPr>
      </p:pic>
      <p:pic>
        <p:nvPicPr>
          <p:cNvPr id="4" name="Picture 3">
            <a:extLst>
              <a:ext uri="{FF2B5EF4-FFF2-40B4-BE49-F238E27FC236}">
                <a16:creationId xmlns:a16="http://schemas.microsoft.com/office/drawing/2014/main" id="{63BC7313-C9C8-80A0-B4E1-653AA70B7C26}"/>
              </a:ext>
            </a:extLst>
          </p:cNvPr>
          <p:cNvPicPr>
            <a:picLocks noChangeAspect="1"/>
          </p:cNvPicPr>
          <p:nvPr/>
        </p:nvPicPr>
        <p:blipFill rotWithShape="1">
          <a:blip r:embed="rId3"/>
          <a:srcRect t="20928"/>
          <a:stretch/>
        </p:blipFill>
        <p:spPr>
          <a:xfrm>
            <a:off x="3951382" y="4666595"/>
            <a:ext cx="8240618" cy="2386415"/>
          </a:xfrm>
          <a:prstGeom prst="rect">
            <a:avLst/>
          </a:prstGeom>
        </p:spPr>
      </p:pic>
      <p:sp>
        <p:nvSpPr>
          <p:cNvPr id="5" name="TextBox 4">
            <a:extLst>
              <a:ext uri="{FF2B5EF4-FFF2-40B4-BE49-F238E27FC236}">
                <a16:creationId xmlns:a16="http://schemas.microsoft.com/office/drawing/2014/main" id="{64F31C3B-0C7C-A9BF-9CEB-4CBC04EC5415}"/>
              </a:ext>
            </a:extLst>
          </p:cNvPr>
          <p:cNvSpPr txBox="1"/>
          <p:nvPr/>
        </p:nvSpPr>
        <p:spPr>
          <a:xfrm>
            <a:off x="958467" y="4847421"/>
            <a:ext cx="1820114"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construction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at INFN-LNF</a:t>
            </a:r>
            <a:endPar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CDE7953F-8C59-C573-6A17-9F78DCC51DD3}"/>
              </a:ext>
            </a:extLst>
          </p:cNvPr>
          <p:cNvSpPr txBox="1"/>
          <p:nvPr/>
        </p:nvSpPr>
        <p:spPr>
          <a:xfrm>
            <a:off x="10130824" y="945118"/>
            <a:ext cx="1651414" cy="646331"/>
          </a:xfrm>
          <a:prstGeom prst="rect">
            <a:avLst/>
          </a:prstGeom>
          <a:solidFill>
            <a:srgbClr val="FFE5E5"/>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R. Assmann,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err="1">
                <a:ln>
                  <a:noFill/>
                </a:ln>
                <a:solidFill>
                  <a:prstClr val="black"/>
                </a:solidFill>
                <a:effectLst/>
                <a:uLnTx/>
                <a:uFillTx/>
                <a:latin typeface="Calibri" panose="020F0502020204030204"/>
                <a:ea typeface="+mn-ea"/>
                <a:cs typeface="+mn-cs"/>
              </a:rPr>
              <a:t>iFAST</a:t>
            </a: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 BWS2022</a:t>
            </a:r>
            <a:endParaRPr kumimoji="0" lang="en-GB" sz="1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4076498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7C71BD6-87FB-E879-34BC-D1EA10CCBE7E}"/>
              </a:ext>
            </a:extLst>
          </p:cNvPr>
          <p:cNvSpPr txBox="1"/>
          <p:nvPr/>
        </p:nvSpPr>
        <p:spPr>
          <a:xfrm>
            <a:off x="0" y="-21164"/>
            <a:ext cx="12192000" cy="769441"/>
          </a:xfrm>
          <a:prstGeom prst="rect">
            <a:avLst/>
          </a:prstGeom>
          <a:solidFill>
            <a:schemeClr val="accent5">
              <a:lumMod val="5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white"/>
                </a:solidFill>
                <a:effectLst/>
                <a:uLnTx/>
                <a:uFillTx/>
                <a:latin typeface="Calibri" panose="020F0502020204030204"/>
                <a:ea typeface="+mn-ea"/>
                <a:cs typeface="+mn-cs"/>
              </a:rPr>
              <a:t>Plasma Accelerator Challenge: Positron Acceleration</a:t>
            </a:r>
            <a:endParaRPr kumimoji="0" lang="en-GB" sz="4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 name="Rectangle 2">
            <a:extLst>
              <a:ext uri="{FF2B5EF4-FFF2-40B4-BE49-F238E27FC236}">
                <a16:creationId xmlns:a16="http://schemas.microsoft.com/office/drawing/2014/main" id="{9A3B1FFC-D50A-B847-ADCF-AC92C6A15A08}"/>
              </a:ext>
            </a:extLst>
          </p:cNvPr>
          <p:cNvSpPr/>
          <p:nvPr/>
        </p:nvSpPr>
        <p:spPr>
          <a:xfrm>
            <a:off x="70935" y="909106"/>
            <a:ext cx="3474886" cy="550920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0" i="0" u="none" strike="noStrike" kern="0" cap="none" spc="0" normalizeH="0" baseline="0" noProof="0" dirty="0">
                <a:ln>
                  <a:noFill/>
                </a:ln>
                <a:solidFill>
                  <a:prstClr val="black"/>
                </a:solidFill>
                <a:effectLst/>
                <a:uLnTx/>
                <a:uFillTx/>
                <a:latin typeface="Calibri" panose="020F0502020204030204"/>
                <a:ea typeface="+mn-ea"/>
                <a:cs typeface="+mn-cs"/>
              </a:rPr>
              <a:t>“ballistic injection”: a ring-shaped laser beam and a coaxially propagating Gaussian laser beam are employed to create donut and </a:t>
            </a:r>
            <a:r>
              <a:rPr kumimoji="0" lang="en-GB" sz="3200" b="0" i="0" u="none" strike="noStrike" kern="0" cap="none" spc="0" normalizeH="0" baseline="0" noProof="0" dirty="0" err="1">
                <a:ln>
                  <a:noFill/>
                </a:ln>
                <a:solidFill>
                  <a:prstClr val="black"/>
                </a:solidFill>
                <a:effectLst/>
                <a:uLnTx/>
                <a:uFillTx/>
                <a:latin typeface="Calibri" panose="020F0502020204030204"/>
                <a:ea typeface="+mn-ea"/>
                <a:cs typeface="+mn-cs"/>
              </a:rPr>
              <a:t>center</a:t>
            </a:r>
            <a:r>
              <a:rPr kumimoji="0" lang="en-GB" sz="3200" b="0" i="0" u="none" strike="noStrike" kern="0" cap="none" spc="0" normalizeH="0" baseline="0" noProof="0" dirty="0">
                <a:ln>
                  <a:noFill/>
                </a:ln>
                <a:solidFill>
                  <a:prstClr val="black"/>
                </a:solidFill>
                <a:effectLst/>
                <a:uLnTx/>
                <a:uFillTx/>
                <a:latin typeface="Calibri" panose="020F0502020204030204"/>
                <a:ea typeface="+mn-ea"/>
                <a:cs typeface="+mn-cs"/>
              </a:rPr>
              <a:t> bubbles in the plasma, resp.</a:t>
            </a:r>
          </a:p>
        </p:txBody>
      </p:sp>
      <p:pic>
        <p:nvPicPr>
          <p:cNvPr id="4" name="Picture 3" descr="A picture containing diagram&#10;&#10;Description automatically generated">
            <a:extLst>
              <a:ext uri="{FF2B5EF4-FFF2-40B4-BE49-F238E27FC236}">
                <a16:creationId xmlns:a16="http://schemas.microsoft.com/office/drawing/2014/main" id="{1B25E45E-F7C1-7511-6775-586AF206F2F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45821" y="1093772"/>
            <a:ext cx="3979929" cy="5175592"/>
          </a:xfrm>
          <a:prstGeom prst="rect">
            <a:avLst/>
          </a:prstGeom>
        </p:spPr>
      </p:pic>
      <p:pic>
        <p:nvPicPr>
          <p:cNvPr id="5" name="Picture 4" descr="A picture containing diagram&#10;&#10;Description automatically generated">
            <a:extLst>
              <a:ext uri="{FF2B5EF4-FFF2-40B4-BE49-F238E27FC236}">
                <a16:creationId xmlns:a16="http://schemas.microsoft.com/office/drawing/2014/main" id="{055715FB-D6B4-0EFA-FC7A-78353CA30B9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96685" y="1029261"/>
            <a:ext cx="4595315" cy="4003239"/>
          </a:xfrm>
          <a:prstGeom prst="rect">
            <a:avLst/>
          </a:prstGeom>
        </p:spPr>
      </p:pic>
      <p:pic>
        <p:nvPicPr>
          <p:cNvPr id="6" name="Picture 5">
            <a:extLst>
              <a:ext uri="{FF2B5EF4-FFF2-40B4-BE49-F238E27FC236}">
                <a16:creationId xmlns:a16="http://schemas.microsoft.com/office/drawing/2014/main" id="{6BD0B7DC-8389-2B29-C8D2-9B320C8BB1CA}"/>
              </a:ext>
            </a:extLst>
          </p:cNvPr>
          <p:cNvPicPr>
            <a:picLocks noChangeAspect="1"/>
          </p:cNvPicPr>
          <p:nvPr/>
        </p:nvPicPr>
        <p:blipFill rotWithShape="1">
          <a:blip r:embed="rId4">
            <a:extLst>
              <a:ext uri="{28A0092B-C50C-407E-A947-70E740481C1C}">
                <a14:useLocalDpi xmlns:a14="http://schemas.microsoft.com/office/drawing/2010/main" val="0"/>
              </a:ext>
            </a:extLst>
          </a:blip>
          <a:srcRect b="45283"/>
          <a:stretch/>
        </p:blipFill>
        <p:spPr>
          <a:xfrm>
            <a:off x="7454815" y="5050520"/>
            <a:ext cx="4414767" cy="1378399"/>
          </a:xfrm>
          <a:prstGeom prst="rect">
            <a:avLst/>
          </a:prstGeom>
        </p:spPr>
      </p:pic>
      <p:sp>
        <p:nvSpPr>
          <p:cNvPr id="7" name="TextBox 6">
            <a:extLst>
              <a:ext uri="{FF2B5EF4-FFF2-40B4-BE49-F238E27FC236}">
                <a16:creationId xmlns:a16="http://schemas.microsoft.com/office/drawing/2014/main" id="{1DC8EA39-C33B-BCE6-2892-8CA041B0524A}"/>
              </a:ext>
            </a:extLst>
          </p:cNvPr>
          <p:cNvSpPr txBox="1"/>
          <p:nvPr/>
        </p:nvSpPr>
        <p:spPr>
          <a:xfrm>
            <a:off x="10972799" y="6418306"/>
            <a:ext cx="762453" cy="369332"/>
          </a:xfrm>
          <a:prstGeom prst="rect">
            <a:avLst/>
          </a:prstGeom>
          <a:solidFill>
            <a:srgbClr val="FFE5E5"/>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Z.Y. Xu</a:t>
            </a:r>
            <a:endParaRPr kumimoji="0" lang="en-GB" sz="1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4184989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A0A7FDE-AE36-F0AC-2822-6581D32F71F7}"/>
              </a:ext>
            </a:extLst>
          </p:cNvPr>
          <p:cNvSpPr txBox="1"/>
          <p:nvPr/>
        </p:nvSpPr>
        <p:spPr>
          <a:xfrm>
            <a:off x="-99152" y="-21164"/>
            <a:ext cx="12291152" cy="769441"/>
          </a:xfrm>
          <a:prstGeom prst="rect">
            <a:avLst/>
          </a:prstGeom>
          <a:solidFill>
            <a:schemeClr val="accent5">
              <a:lumMod val="5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white"/>
                </a:solidFill>
                <a:effectLst/>
                <a:uLnTx/>
                <a:uFillTx/>
                <a:latin typeface="Calibri" panose="020F0502020204030204"/>
                <a:ea typeface="+mn-ea"/>
                <a:cs typeface="+mn-cs"/>
              </a:rPr>
              <a:t>Advanced Accelerator Types</a:t>
            </a:r>
            <a:endParaRPr kumimoji="0" lang="en-GB" sz="4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3" name="Picture 2" descr="Table&#10;&#10;Description automatically generated">
            <a:extLst>
              <a:ext uri="{FF2B5EF4-FFF2-40B4-BE49-F238E27FC236}">
                <a16:creationId xmlns:a16="http://schemas.microsoft.com/office/drawing/2014/main" id="{2270F917-CA59-22AC-BD48-3D93FEA29660}"/>
              </a:ext>
            </a:extLst>
          </p:cNvPr>
          <p:cNvPicPr>
            <a:picLocks noChangeAspect="1"/>
          </p:cNvPicPr>
          <p:nvPr/>
        </p:nvPicPr>
        <p:blipFill>
          <a:blip r:embed="rId2"/>
          <a:stretch/>
        </p:blipFill>
        <p:spPr bwMode="auto">
          <a:xfrm>
            <a:off x="271975" y="2060138"/>
            <a:ext cx="11126585" cy="4373712"/>
          </a:xfrm>
          <a:prstGeom prst="rect">
            <a:avLst/>
          </a:prstGeom>
        </p:spPr>
      </p:pic>
      <p:sp>
        <p:nvSpPr>
          <p:cNvPr id="5" name="TextBox 4">
            <a:extLst>
              <a:ext uri="{FF2B5EF4-FFF2-40B4-BE49-F238E27FC236}">
                <a16:creationId xmlns:a16="http://schemas.microsoft.com/office/drawing/2014/main" id="{E771BBE6-3EDC-963E-6AC9-5EA87E8D2267}"/>
              </a:ext>
            </a:extLst>
          </p:cNvPr>
          <p:cNvSpPr txBox="1"/>
          <p:nvPr/>
        </p:nvSpPr>
        <p:spPr>
          <a:xfrm>
            <a:off x="396606" y="896376"/>
            <a:ext cx="11666863" cy="1015663"/>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mn-cs"/>
              </a:rPr>
              <a:t>Required parameters for a linear collider with advanced high gradient acceleration [R. Assmann].  Three published parameter cases are listed. This table is taken from the LDG report [N. Mounet (ed.), “European Strategy for Particle Physics - Accelerator R&amp;D Roadmap”, arXiv:2201.07895 CERN-2022-001]</a:t>
            </a:r>
            <a:endParaRPr kumimoji="0" lang="en-GB" sz="3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4083503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5" name="Rectangle 375">
            <a:extLst>
              <a:ext uri="{FF2B5EF4-FFF2-40B4-BE49-F238E27FC236}">
                <a16:creationId xmlns:a16="http://schemas.microsoft.com/office/drawing/2014/main" id="{A8A325B2-A09D-E704-DA19-60453362D4AD}"/>
              </a:ext>
            </a:extLst>
          </p:cNvPr>
          <p:cNvSpPr>
            <a:spLocks noChangeArrowheads="1"/>
          </p:cNvSpPr>
          <p:nvPr/>
        </p:nvSpPr>
        <p:spPr bwMode="auto">
          <a:xfrm>
            <a:off x="-9804254" y="598047"/>
            <a:ext cx="184731" cy="2616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1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 name="Rectangle 380">
            <a:extLst>
              <a:ext uri="{FF2B5EF4-FFF2-40B4-BE49-F238E27FC236}">
                <a16:creationId xmlns:a16="http://schemas.microsoft.com/office/drawing/2014/main" id="{AB3C8E8D-2BD5-0B97-74D5-A9DD4E152C4B}"/>
              </a:ext>
            </a:extLst>
          </p:cNvPr>
          <p:cNvSpPr>
            <a:spLocks noChangeArrowheads="1"/>
          </p:cNvSpPr>
          <p:nvPr/>
        </p:nvSpPr>
        <p:spPr bwMode="auto">
          <a:xfrm>
            <a:off x="-9804254" y="2089810"/>
            <a:ext cx="184731" cy="2308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9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7" name="Rectangle 4">
            <a:extLst>
              <a:ext uri="{FF2B5EF4-FFF2-40B4-BE49-F238E27FC236}">
                <a16:creationId xmlns:a16="http://schemas.microsoft.com/office/drawing/2014/main" id="{FFADF713-A9DC-59F1-A03E-95FE9B2289F8}"/>
              </a:ext>
            </a:extLst>
          </p:cNvPr>
          <p:cNvSpPr>
            <a:spLocks noChangeArrowheads="1"/>
          </p:cNvSpPr>
          <p:nvPr/>
        </p:nvSpPr>
        <p:spPr bwMode="auto">
          <a:xfrm>
            <a:off x="395287" y="2575335"/>
            <a:ext cx="11401426" cy="1386215"/>
          </a:xfrm>
          <a:prstGeom prst="rect">
            <a:avLst/>
          </a:prstGeom>
          <a:noFill/>
          <a:ln w="9525">
            <a:noFill/>
            <a:miter lim="800000"/>
            <a:headEnd/>
            <a:tailEnd/>
          </a:ln>
        </p:spPr>
        <p:txBody>
          <a:bodyPr wrap="square" lIns="0" tIns="0" rIns="0" bIns="31689" anchor="ctr">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4400" b="1" i="0" u="none" strike="noStrike" kern="1200" cap="none" spc="0" normalizeH="0" baseline="0" noProof="0" dirty="0">
                <a:ln>
                  <a:noFill/>
                </a:ln>
                <a:solidFill>
                  <a:srgbClr val="5B9BD5">
                    <a:lumMod val="20000"/>
                    <a:lumOff val="80000"/>
                  </a:srgbClr>
                </a:solidFill>
                <a:effectLst>
                  <a:outerShdw blurRad="38100" dist="38100" dir="2700000" algn="tl">
                    <a:srgbClr val="000000">
                      <a:alpha val="43137"/>
                    </a:srgbClr>
                  </a:outerShdw>
                </a:effectLst>
                <a:uLnTx/>
                <a:uFillTx/>
                <a:latin typeface="Arial Black" pitchFamily="34" charset="0"/>
                <a:ea typeface="+mn-ea"/>
                <a:cs typeface="+mn-cs"/>
              </a:rPr>
              <a:t>Accelerators for Indirect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4400" b="1" i="0" u="none" strike="noStrike" kern="1200" cap="none" spc="0" normalizeH="0" baseline="0" noProof="0" dirty="0">
                <a:ln>
                  <a:noFill/>
                </a:ln>
                <a:solidFill>
                  <a:srgbClr val="5B9BD5">
                    <a:lumMod val="20000"/>
                    <a:lumOff val="80000"/>
                  </a:srgbClr>
                </a:solidFill>
                <a:effectLst>
                  <a:outerShdw blurRad="38100" dist="38100" dir="2700000" algn="tl">
                    <a:srgbClr val="000000">
                      <a:alpha val="43137"/>
                    </a:srgbClr>
                  </a:outerShdw>
                </a:effectLst>
                <a:uLnTx/>
                <a:uFillTx/>
                <a:latin typeface="Arial Black" pitchFamily="34" charset="0"/>
                <a:ea typeface="+mn-ea"/>
                <a:cs typeface="+mn-cs"/>
              </a:rPr>
              <a:t>Dark </a:t>
            </a:r>
            <a:r>
              <a:rPr lang="en-GB" sz="4400" b="1" dirty="0">
                <a:solidFill>
                  <a:srgbClr val="5B9BD5">
                    <a:lumMod val="20000"/>
                    <a:lumOff val="80000"/>
                  </a:srgbClr>
                </a:solidFill>
                <a:effectLst>
                  <a:outerShdw blurRad="38100" dist="38100" dir="2700000" algn="tl">
                    <a:srgbClr val="000000">
                      <a:alpha val="43137"/>
                    </a:srgbClr>
                  </a:outerShdw>
                </a:effectLst>
                <a:latin typeface="Arial Black" pitchFamily="34" charset="0"/>
              </a:rPr>
              <a:t>S</a:t>
            </a:r>
            <a:r>
              <a:rPr kumimoji="0" lang="en-GB" sz="4400" b="1" i="0" u="none" strike="noStrike" kern="1200" cap="none" spc="0" normalizeH="0" baseline="0" noProof="0" dirty="0" err="1">
                <a:ln>
                  <a:noFill/>
                </a:ln>
                <a:solidFill>
                  <a:srgbClr val="5B9BD5">
                    <a:lumMod val="20000"/>
                    <a:lumOff val="80000"/>
                  </a:srgbClr>
                </a:solidFill>
                <a:effectLst>
                  <a:outerShdw blurRad="38100" dist="38100" dir="2700000" algn="tl">
                    <a:srgbClr val="000000">
                      <a:alpha val="43137"/>
                    </a:srgbClr>
                  </a:outerShdw>
                </a:effectLst>
                <a:uLnTx/>
                <a:uFillTx/>
                <a:latin typeface="Arial Black" pitchFamily="34" charset="0"/>
                <a:ea typeface="+mn-ea"/>
                <a:cs typeface="+mn-cs"/>
              </a:rPr>
              <a:t>ector</a:t>
            </a:r>
            <a:r>
              <a:rPr kumimoji="0" lang="en-GB" sz="4400" b="1" i="0" u="none" strike="noStrike" kern="1200" cap="none" spc="0" normalizeH="0" baseline="0" noProof="0" dirty="0">
                <a:ln>
                  <a:noFill/>
                </a:ln>
                <a:solidFill>
                  <a:srgbClr val="5B9BD5">
                    <a:lumMod val="20000"/>
                    <a:lumOff val="80000"/>
                  </a:srgbClr>
                </a:solidFill>
                <a:effectLst>
                  <a:outerShdw blurRad="38100" dist="38100" dir="2700000" algn="tl">
                    <a:srgbClr val="000000">
                      <a:alpha val="43137"/>
                    </a:srgbClr>
                  </a:outerShdw>
                </a:effectLst>
                <a:uLnTx/>
                <a:uFillTx/>
                <a:latin typeface="Arial Black" pitchFamily="34" charset="0"/>
                <a:ea typeface="+mn-ea"/>
                <a:cs typeface="+mn-cs"/>
              </a:rPr>
              <a:t> Searches </a:t>
            </a:r>
          </a:p>
        </p:txBody>
      </p:sp>
    </p:spTree>
    <p:extLst>
      <p:ext uri="{BB962C8B-B14F-4D97-AF65-F5344CB8AC3E}">
        <p14:creationId xmlns:p14="http://schemas.microsoft.com/office/powerpoint/2010/main" val="276934073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9800C41-A0E9-09A6-D73C-B12035B75BBC}"/>
              </a:ext>
            </a:extLst>
          </p:cNvPr>
          <p:cNvSpPr txBox="1"/>
          <p:nvPr/>
        </p:nvSpPr>
        <p:spPr>
          <a:xfrm>
            <a:off x="0" y="5861808"/>
            <a:ext cx="12192000" cy="954107"/>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2800" b="0" i="0" u="none" strike="noStrike" kern="1200" cap="none" spc="0" normalizeH="0" baseline="0" noProof="0" dirty="0">
                <a:ln>
                  <a:noFill/>
                </a:ln>
                <a:solidFill>
                  <a:srgbClr val="000000"/>
                </a:solidFill>
                <a:effectLst/>
                <a:uLnTx/>
                <a:uFillTx/>
                <a:latin typeface="Arial" charset="0"/>
                <a:ea typeface="+mn-ea"/>
                <a:cs typeface="+mn-cs"/>
              </a:rPr>
              <a:t>Feynman diagram for </a:t>
            </a:r>
            <a:r>
              <a:rPr kumimoji="0" lang="en-GB" sz="2800" b="1" i="0" u="none" strike="noStrike" kern="1200" cap="none" spc="0" normalizeH="0" baseline="0" noProof="0" dirty="0">
                <a:ln>
                  <a:noFill/>
                </a:ln>
                <a:solidFill>
                  <a:srgbClr val="000000"/>
                </a:solidFill>
                <a:effectLst/>
                <a:uLnTx/>
                <a:uFillTx/>
                <a:latin typeface="Arial" charset="0"/>
                <a:ea typeface="+mn-ea"/>
                <a:cs typeface="+mn-cs"/>
              </a:rPr>
              <a:t>coupling of Standard  Model particles &amp; photons to </a:t>
            </a:r>
            <a:r>
              <a:rPr kumimoji="0" lang="en-GB" sz="2800" b="0" i="0" u="none" strike="noStrike" kern="1200" cap="none" spc="0" normalizeH="0" baseline="0" noProof="0" dirty="0">
                <a:ln>
                  <a:noFill/>
                </a:ln>
                <a:solidFill>
                  <a:srgbClr val="000000"/>
                </a:solidFill>
                <a:effectLst/>
                <a:uLnTx/>
                <a:uFillTx/>
                <a:latin typeface="Arial" charset="0"/>
                <a:ea typeface="+mn-ea"/>
                <a:cs typeface="+mn-cs"/>
              </a:rPr>
              <a:t>corresponding </a:t>
            </a:r>
            <a:r>
              <a:rPr kumimoji="0" lang="en-GB" sz="2800" b="1" i="0" u="none" strike="noStrike" kern="1200" cap="none" spc="0" normalizeH="0" baseline="0" noProof="0" dirty="0">
                <a:ln>
                  <a:noFill/>
                </a:ln>
                <a:solidFill>
                  <a:srgbClr val="000000"/>
                </a:solidFill>
                <a:effectLst/>
                <a:uLnTx/>
                <a:uFillTx/>
                <a:latin typeface="Arial" charset="0"/>
                <a:ea typeface="+mn-ea"/>
                <a:cs typeface="+mn-cs"/>
              </a:rPr>
              <a:t>Dark Sector objects 𝐴′ and 𝜒</a:t>
            </a:r>
            <a:r>
              <a:rPr kumimoji="0" lang="en-GB" sz="2800" b="0" i="0" u="none" strike="noStrike" kern="1200" cap="none" spc="0" normalizeH="0" baseline="0" noProof="0" dirty="0">
                <a:ln>
                  <a:noFill/>
                </a:ln>
                <a:solidFill>
                  <a:srgbClr val="000000"/>
                </a:solidFill>
                <a:effectLst/>
                <a:uLnTx/>
                <a:uFillTx/>
                <a:latin typeface="Arial" charset="0"/>
                <a:ea typeface="+mn-ea"/>
                <a:cs typeface="+mn-cs"/>
              </a:rPr>
              <a:t>, with coupling strength 𝜖.</a:t>
            </a:r>
          </a:p>
        </p:txBody>
      </p:sp>
      <p:pic>
        <p:nvPicPr>
          <p:cNvPr id="5" name="Picture 4" descr="Text, letter&#10;&#10;Description automatically generated">
            <a:extLst>
              <a:ext uri="{FF2B5EF4-FFF2-40B4-BE49-F238E27FC236}">
                <a16:creationId xmlns:a16="http://schemas.microsoft.com/office/drawing/2014/main" id="{B27D2EEC-14CB-FC78-0B58-7CF971A62D1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3329" y="347016"/>
            <a:ext cx="10835158" cy="5366240"/>
          </a:xfrm>
          <a:prstGeom prst="rect">
            <a:avLst/>
          </a:prstGeom>
        </p:spPr>
      </p:pic>
    </p:spTree>
    <p:extLst>
      <p:ext uri="{BB962C8B-B14F-4D97-AF65-F5344CB8AC3E}">
        <p14:creationId xmlns:p14="http://schemas.microsoft.com/office/powerpoint/2010/main" val="395285544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iagram, schematic&#10;&#10;Description automatically generated">
            <a:extLst>
              <a:ext uri="{FF2B5EF4-FFF2-40B4-BE49-F238E27FC236}">
                <a16:creationId xmlns:a16="http://schemas.microsoft.com/office/drawing/2014/main" id="{62FAC68C-4E76-1FA1-D261-882DA167D12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444069" cy="5346356"/>
          </a:xfrm>
          <a:prstGeom prst="rect">
            <a:avLst/>
          </a:prstGeom>
        </p:spPr>
      </p:pic>
      <p:sp>
        <p:nvSpPr>
          <p:cNvPr id="5" name="TextBox 4">
            <a:extLst>
              <a:ext uri="{FF2B5EF4-FFF2-40B4-BE49-F238E27FC236}">
                <a16:creationId xmlns:a16="http://schemas.microsoft.com/office/drawing/2014/main" id="{44BCFBB5-B6FC-6FDC-0061-C9F51888BDAA}"/>
              </a:ext>
            </a:extLst>
          </p:cNvPr>
          <p:cNvSpPr txBox="1"/>
          <p:nvPr/>
        </p:nvSpPr>
        <p:spPr>
          <a:xfrm>
            <a:off x="0" y="5473005"/>
            <a:ext cx="12192000" cy="1384995"/>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2800" b="1" i="0" u="none" strike="noStrike" kern="1200" cap="none" spc="0" normalizeH="0" baseline="0" noProof="0" dirty="0">
                <a:ln>
                  <a:noFill/>
                </a:ln>
                <a:solidFill>
                  <a:srgbClr val="000000"/>
                </a:solidFill>
                <a:effectLst/>
                <a:uLnTx/>
                <a:uFillTx/>
                <a:latin typeface="Arial" charset="0"/>
                <a:ea typeface="+mn-ea"/>
                <a:cs typeface="+mn-cs"/>
              </a:rPr>
              <a:t>Concept of indirect DM search </a:t>
            </a:r>
            <a:r>
              <a:rPr kumimoji="0" lang="en-GB" sz="2800" b="0" i="0" u="none" strike="noStrike" kern="1200" cap="none" spc="0" normalizeH="0" baseline="0" noProof="0" dirty="0">
                <a:ln>
                  <a:noFill/>
                </a:ln>
                <a:solidFill>
                  <a:srgbClr val="000000"/>
                </a:solidFill>
                <a:effectLst/>
                <a:uLnTx/>
                <a:uFillTx/>
                <a:latin typeface="Arial" charset="0"/>
                <a:ea typeface="+mn-ea"/>
                <a:cs typeface="+mn-cs"/>
              </a:rPr>
              <a:t>by missing momentum with spectrometer and trackers upstream and calorimeter downstream of a thin target, based on Refs. [1–3].  𝐴′ indicates a particle carrying missing energy.</a:t>
            </a:r>
          </a:p>
        </p:txBody>
      </p:sp>
      <p:sp>
        <p:nvSpPr>
          <p:cNvPr id="7" name="TextBox 6">
            <a:extLst>
              <a:ext uri="{FF2B5EF4-FFF2-40B4-BE49-F238E27FC236}">
                <a16:creationId xmlns:a16="http://schemas.microsoft.com/office/drawing/2014/main" id="{486E476F-1BE0-89BC-40AD-DD12FDB63E60}"/>
              </a:ext>
            </a:extLst>
          </p:cNvPr>
          <p:cNvSpPr txBox="1"/>
          <p:nvPr/>
        </p:nvSpPr>
        <p:spPr>
          <a:xfrm>
            <a:off x="9727456" y="968092"/>
            <a:ext cx="2175387" cy="397031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noProof="0" dirty="0">
                <a:ln>
                  <a:noFill/>
                </a:ln>
                <a:solidFill>
                  <a:prstClr val="black"/>
                </a:solidFill>
                <a:effectLst/>
                <a:uLnTx/>
                <a:uFillTx/>
                <a:latin typeface="Calibri" panose="020F0502020204030204"/>
                <a:ea typeface="+mn-ea"/>
                <a:cs typeface="+mn-cs"/>
              </a:rPr>
              <a:t>reference experiments: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NA64 experiment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at CERN [4]</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proposed </a:t>
            </a: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LDMX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based on the LCLS-II </a:t>
            </a:r>
            <a:r>
              <a:rPr kumimoji="0" lang="en-GB" sz="1800" b="0" i="0" u="none" strike="noStrike" kern="1200" cap="none" spc="0" normalizeH="0" baseline="0" noProof="0" dirty="0" err="1">
                <a:ln>
                  <a:noFill/>
                </a:ln>
                <a:solidFill>
                  <a:prstClr val="black"/>
                </a:solidFill>
                <a:effectLst/>
                <a:uLnTx/>
                <a:uFillTx/>
                <a:latin typeface="Calibri" panose="020F0502020204030204"/>
                <a:ea typeface="+mn-ea"/>
                <a:cs typeface="+mn-cs"/>
              </a:rPr>
              <a:t>linac</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at SLAC [3] – goal: 1.6× 10</a:t>
            </a:r>
            <a:r>
              <a:rPr kumimoji="0" lang="en-GB" sz="1800" b="0" i="0" u="none" strike="noStrike" kern="1200" cap="none" spc="0" normalizeH="0" baseline="30000" noProof="0" dirty="0">
                <a:ln>
                  <a:noFill/>
                </a:ln>
                <a:solidFill>
                  <a:prstClr val="black"/>
                </a:solidFill>
                <a:effectLst/>
                <a:uLnTx/>
                <a:uFillTx/>
                <a:latin typeface="Calibri" panose="020F0502020204030204"/>
                <a:ea typeface="+mn-ea"/>
                <a:cs typeface="+mn-cs"/>
              </a:rPr>
              <a:t>15</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8-GeV electrons on target over 4 years</a:t>
            </a:r>
          </a:p>
        </p:txBody>
      </p:sp>
    </p:spTree>
    <p:extLst>
      <p:ext uri="{BB962C8B-B14F-4D97-AF65-F5344CB8AC3E}">
        <p14:creationId xmlns:p14="http://schemas.microsoft.com/office/powerpoint/2010/main" val="322470807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E77BFB6-CE40-F729-A34B-1767CADB8069}"/>
              </a:ext>
            </a:extLst>
          </p:cNvPr>
          <p:cNvPicPr>
            <a:picLocks noChangeAspect="1"/>
          </p:cNvPicPr>
          <p:nvPr/>
        </p:nvPicPr>
        <p:blipFill>
          <a:blip r:embed="rId2"/>
          <a:stretch>
            <a:fillRect/>
          </a:stretch>
        </p:blipFill>
        <p:spPr>
          <a:xfrm>
            <a:off x="229373" y="275787"/>
            <a:ext cx="10926307" cy="5457696"/>
          </a:xfrm>
          <a:prstGeom prst="rect">
            <a:avLst/>
          </a:prstGeom>
        </p:spPr>
      </p:pic>
      <p:sp>
        <p:nvSpPr>
          <p:cNvPr id="5" name="Rectangle 4">
            <a:extLst>
              <a:ext uri="{FF2B5EF4-FFF2-40B4-BE49-F238E27FC236}">
                <a16:creationId xmlns:a16="http://schemas.microsoft.com/office/drawing/2014/main" id="{E5230077-7D95-5ADB-23C9-313260AED5CA}"/>
              </a:ext>
            </a:extLst>
          </p:cNvPr>
          <p:cNvSpPr/>
          <p:nvPr/>
        </p:nvSpPr>
        <p:spPr>
          <a:xfrm>
            <a:off x="9162288" y="1746699"/>
            <a:ext cx="1993392" cy="3814346"/>
          </a:xfrm>
          <a:prstGeom prst="rect">
            <a:avLst/>
          </a:prstGeom>
          <a:noFill/>
          <a:ln w="762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D0A18865-D68B-F5FB-0EF2-93951206DCE0}"/>
              </a:ext>
            </a:extLst>
          </p:cNvPr>
          <p:cNvSpPr txBox="1"/>
          <p:nvPr/>
        </p:nvSpPr>
        <p:spPr>
          <a:xfrm>
            <a:off x="7794771" y="5903893"/>
            <a:ext cx="4444871" cy="95410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70AD47">
                    <a:lumMod val="75000"/>
                  </a:srgbClr>
                </a:solidFill>
                <a:effectLst/>
                <a:uLnTx/>
                <a:uFillTx/>
                <a:latin typeface="Calibri" panose="020F0502020204030204"/>
                <a:ea typeface="+mn-ea"/>
                <a:cs typeface="+mn-cs"/>
              </a:rPr>
              <a:t>perfect match with indirect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70AD47">
                    <a:lumMod val="75000"/>
                  </a:srgbClr>
                </a:solidFill>
                <a:effectLst/>
                <a:uLnTx/>
                <a:uFillTx/>
                <a:latin typeface="Calibri" panose="020F0502020204030204"/>
                <a:ea typeface="+mn-ea"/>
                <a:cs typeface="+mn-cs"/>
              </a:rPr>
              <a:t>searches for dark sector ! </a:t>
            </a:r>
            <a:endParaRPr kumimoji="0" lang="en-GB" sz="2800" b="1" i="0" u="none" strike="noStrike" kern="1200" cap="none" spc="0" normalizeH="0" baseline="0" noProof="0" dirty="0">
              <a:ln>
                <a:noFill/>
              </a:ln>
              <a:solidFill>
                <a:srgbClr val="70AD47">
                  <a:lumMod val="75000"/>
                </a:srgbClr>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6F36E230-2812-6DAE-DEC9-C84193EF244E}"/>
              </a:ext>
            </a:extLst>
          </p:cNvPr>
          <p:cNvSpPr txBox="1"/>
          <p:nvPr/>
        </p:nvSpPr>
        <p:spPr>
          <a:xfrm>
            <a:off x="488211" y="6212881"/>
            <a:ext cx="4625049" cy="369332"/>
          </a:xfrm>
          <a:prstGeom prst="rect">
            <a:avLst/>
          </a:prstGeom>
          <a:solidFill>
            <a:srgbClr val="FFFF00"/>
          </a:solidFill>
        </p:spPr>
        <p:txBody>
          <a:bodyPr wrap="none" rtlCol="0">
            <a:spAutoFit/>
          </a:bodyPr>
          <a:lstStyle/>
          <a:p>
            <a:r>
              <a:rPr lang="en-US" dirty="0"/>
              <a:t>from European LDG roadmap &amp; Assmann, 2022</a:t>
            </a:r>
            <a:endParaRPr lang="en-GB" dirty="0"/>
          </a:p>
        </p:txBody>
      </p:sp>
    </p:spTree>
    <p:extLst>
      <p:ext uri="{BB962C8B-B14F-4D97-AF65-F5344CB8AC3E}">
        <p14:creationId xmlns:p14="http://schemas.microsoft.com/office/powerpoint/2010/main" val="2296703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E548DBF-943C-0DA9-CF67-3747D9C4BD57}"/>
              </a:ext>
            </a:extLst>
          </p:cNvPr>
          <p:cNvSpPr txBox="1"/>
          <p:nvPr/>
        </p:nvSpPr>
        <p:spPr>
          <a:xfrm>
            <a:off x="0" y="-21164"/>
            <a:ext cx="12192000" cy="769441"/>
          </a:xfrm>
          <a:prstGeom prst="rect">
            <a:avLst/>
          </a:prstGeom>
          <a:solidFill>
            <a:schemeClr val="accent5">
              <a:lumMod val="5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white"/>
                </a:solidFill>
                <a:effectLst/>
                <a:uLnTx/>
                <a:uFillTx/>
                <a:ea typeface="+mn-ea"/>
                <a:cs typeface="+mn-cs"/>
              </a:rPr>
              <a:t>Principle of Dielectric Laser Acceleration (DLA)</a:t>
            </a:r>
            <a:endParaRPr kumimoji="0" lang="en-GB" sz="4400" b="0" i="0" u="none" strike="noStrike" kern="1200" cap="none" spc="0" normalizeH="0" baseline="0" noProof="0" dirty="0">
              <a:ln>
                <a:noFill/>
              </a:ln>
              <a:solidFill>
                <a:prstClr val="white"/>
              </a:solidFill>
              <a:effectLst/>
              <a:uLnTx/>
              <a:uFillTx/>
              <a:ea typeface="+mn-ea"/>
              <a:cs typeface="+mn-cs"/>
            </a:endParaRPr>
          </a:p>
        </p:txBody>
      </p:sp>
      <p:sp>
        <p:nvSpPr>
          <p:cNvPr id="6" name="TextBox 5">
            <a:extLst>
              <a:ext uri="{FF2B5EF4-FFF2-40B4-BE49-F238E27FC236}">
                <a16:creationId xmlns:a16="http://schemas.microsoft.com/office/drawing/2014/main" id="{66F3ED89-D99E-A3E8-F589-6A6D155FEB9A}"/>
              </a:ext>
            </a:extLst>
          </p:cNvPr>
          <p:cNvSpPr txBox="1"/>
          <p:nvPr/>
        </p:nvSpPr>
        <p:spPr>
          <a:xfrm>
            <a:off x="381046" y="6016402"/>
            <a:ext cx="11016951" cy="830997"/>
          </a:xfrm>
          <a:prstGeom prst="rect">
            <a:avLst/>
          </a:prstGeom>
          <a:noFill/>
        </p:spPr>
        <p:txBody>
          <a:bodyPr wrap="square">
            <a:spAutoFit/>
          </a:bodyPr>
          <a:lstStyle/>
          <a:p>
            <a:r>
              <a:rPr lang="en-GB" sz="2400" dirty="0"/>
              <a:t>The DLA structure is illuminated by laser light from the top. Green arrows indicate the positive force of the laser's electric field that can accelerate electrons.</a:t>
            </a:r>
          </a:p>
        </p:txBody>
      </p:sp>
      <p:pic>
        <p:nvPicPr>
          <p:cNvPr id="11" name="Picture 10" descr="A diagram of a long rectangular object with arrows&#10;&#10;Description automatically generated with medium confidence">
            <a:extLst>
              <a:ext uri="{FF2B5EF4-FFF2-40B4-BE49-F238E27FC236}">
                <a16:creationId xmlns:a16="http://schemas.microsoft.com/office/drawing/2014/main" id="{C79F5BDD-4DAE-482F-2A17-383E0D8F8AE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05120" y="841598"/>
            <a:ext cx="8800532" cy="5247829"/>
          </a:xfrm>
          <a:prstGeom prst="rect">
            <a:avLst/>
          </a:prstGeom>
        </p:spPr>
      </p:pic>
    </p:spTree>
    <p:extLst>
      <p:ext uri="{BB962C8B-B14F-4D97-AF65-F5344CB8AC3E}">
        <p14:creationId xmlns:p14="http://schemas.microsoft.com/office/powerpoint/2010/main" val="220680072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3F83EC95-F15F-C61F-EFBB-EE42E9A1597C}"/>
              </a:ext>
            </a:extLst>
          </p:cNvPr>
          <p:cNvPicPr>
            <a:picLocks noChangeAspect="1"/>
          </p:cNvPicPr>
          <p:nvPr/>
        </p:nvPicPr>
        <p:blipFill>
          <a:blip r:embed="rId2"/>
          <a:stretch>
            <a:fillRect/>
          </a:stretch>
        </p:blipFill>
        <p:spPr>
          <a:xfrm>
            <a:off x="6459060" y="3671316"/>
            <a:ext cx="4087925" cy="2236555"/>
          </a:xfrm>
          <a:prstGeom prst="rect">
            <a:avLst/>
          </a:prstGeom>
        </p:spPr>
      </p:pic>
      <p:sp>
        <p:nvSpPr>
          <p:cNvPr id="16" name="TextBox 15">
            <a:extLst>
              <a:ext uri="{FF2B5EF4-FFF2-40B4-BE49-F238E27FC236}">
                <a16:creationId xmlns:a16="http://schemas.microsoft.com/office/drawing/2014/main" id="{AB97D31D-B48F-3D24-234A-CA70B2CD21BB}"/>
              </a:ext>
            </a:extLst>
          </p:cNvPr>
          <p:cNvSpPr txBox="1"/>
          <p:nvPr/>
        </p:nvSpPr>
        <p:spPr>
          <a:xfrm>
            <a:off x="6459060" y="6077187"/>
            <a:ext cx="3718320" cy="58477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U. </a:t>
            </a:r>
            <a:r>
              <a:rPr kumimoji="0" lang="en-GB" sz="1600" b="0" i="0" u="none" strike="noStrike" kern="1200" cap="none" spc="0" normalizeH="0" baseline="0" noProof="0" dirty="0" err="1">
                <a:ln>
                  <a:noFill/>
                </a:ln>
                <a:solidFill>
                  <a:prstClr val="black"/>
                </a:solidFill>
                <a:effectLst/>
                <a:uLnTx/>
                <a:uFillTx/>
                <a:latin typeface="Calibri" panose="020F0502020204030204"/>
                <a:ea typeface="+mn-ea"/>
                <a:cs typeface="+mn-cs"/>
              </a:rPr>
              <a:t>Niedermayer</a:t>
            </a: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 et al., Phys Rev Accel. Beams 20, 111302 (2017)</a:t>
            </a:r>
          </a:p>
        </p:txBody>
      </p:sp>
      <p:pic>
        <p:nvPicPr>
          <p:cNvPr id="17" name="Picture 16">
            <a:extLst>
              <a:ext uri="{FF2B5EF4-FFF2-40B4-BE49-F238E27FC236}">
                <a16:creationId xmlns:a16="http://schemas.microsoft.com/office/drawing/2014/main" id="{AE0D0C69-B5E4-7EFB-F6EF-FAC4C70344D2}"/>
              </a:ext>
            </a:extLst>
          </p:cNvPr>
          <p:cNvPicPr>
            <a:picLocks noChangeAspect="1"/>
          </p:cNvPicPr>
          <p:nvPr/>
        </p:nvPicPr>
        <p:blipFill>
          <a:blip r:embed="rId3"/>
          <a:stretch>
            <a:fillRect/>
          </a:stretch>
        </p:blipFill>
        <p:spPr>
          <a:xfrm>
            <a:off x="6459060" y="302827"/>
            <a:ext cx="3468925" cy="2981202"/>
          </a:xfrm>
          <a:prstGeom prst="rect">
            <a:avLst/>
          </a:prstGeom>
        </p:spPr>
      </p:pic>
      <p:sp>
        <p:nvSpPr>
          <p:cNvPr id="19" name="TextBox 18">
            <a:extLst>
              <a:ext uri="{FF2B5EF4-FFF2-40B4-BE49-F238E27FC236}">
                <a16:creationId xmlns:a16="http://schemas.microsoft.com/office/drawing/2014/main" id="{6B18287E-2335-1C7C-FEA7-6ABBB59353CF}"/>
              </a:ext>
            </a:extLst>
          </p:cNvPr>
          <p:cNvSpPr txBox="1"/>
          <p:nvPr/>
        </p:nvSpPr>
        <p:spPr>
          <a:xfrm>
            <a:off x="10137365" y="568506"/>
            <a:ext cx="6336254" cy="86177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K.J. </a:t>
            </a:r>
            <a:r>
              <a:rPr kumimoji="0" lang="en-GB" sz="1600" b="0" i="0" u="none" strike="noStrike" kern="1200" cap="none" spc="0" normalizeH="0" baseline="0" noProof="0" dirty="0" err="1">
                <a:ln>
                  <a:noFill/>
                </a:ln>
                <a:solidFill>
                  <a:prstClr val="black"/>
                </a:solidFill>
                <a:effectLst/>
                <a:uLnTx/>
                <a:uFillTx/>
                <a:latin typeface="Calibri" panose="020F0502020204030204"/>
                <a:ea typeface="+mn-ea"/>
                <a:cs typeface="+mn-cs"/>
              </a:rPr>
              <a:t>Leedle</a:t>
            </a: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 et al.,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Opt. Lett.  43,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2181-2184 (2018)</a:t>
            </a:r>
          </a:p>
        </p:txBody>
      </p:sp>
      <p:pic>
        <p:nvPicPr>
          <p:cNvPr id="21" name="Picture 20">
            <a:extLst>
              <a:ext uri="{FF2B5EF4-FFF2-40B4-BE49-F238E27FC236}">
                <a16:creationId xmlns:a16="http://schemas.microsoft.com/office/drawing/2014/main" id="{7A7FFBBB-F702-1F06-CB6D-AC842D28DB76}"/>
              </a:ext>
            </a:extLst>
          </p:cNvPr>
          <p:cNvPicPr>
            <a:picLocks noChangeAspect="1"/>
          </p:cNvPicPr>
          <p:nvPr/>
        </p:nvPicPr>
        <p:blipFill>
          <a:blip r:embed="rId4"/>
          <a:stretch>
            <a:fillRect/>
          </a:stretch>
        </p:blipFill>
        <p:spPr>
          <a:xfrm>
            <a:off x="320426" y="4242536"/>
            <a:ext cx="5653677" cy="1390168"/>
          </a:xfrm>
          <a:prstGeom prst="rect">
            <a:avLst/>
          </a:prstGeom>
        </p:spPr>
      </p:pic>
      <p:pic>
        <p:nvPicPr>
          <p:cNvPr id="23" name="Picture 22">
            <a:extLst>
              <a:ext uri="{FF2B5EF4-FFF2-40B4-BE49-F238E27FC236}">
                <a16:creationId xmlns:a16="http://schemas.microsoft.com/office/drawing/2014/main" id="{97080CB4-43A1-15B0-0240-45D7AAFA9062}"/>
              </a:ext>
            </a:extLst>
          </p:cNvPr>
          <p:cNvPicPr>
            <a:picLocks noChangeAspect="1"/>
          </p:cNvPicPr>
          <p:nvPr/>
        </p:nvPicPr>
        <p:blipFill>
          <a:blip r:embed="rId5"/>
          <a:stretch>
            <a:fillRect/>
          </a:stretch>
        </p:blipFill>
        <p:spPr>
          <a:xfrm>
            <a:off x="514134" y="814774"/>
            <a:ext cx="4636611" cy="2428297"/>
          </a:xfrm>
          <a:prstGeom prst="rect">
            <a:avLst/>
          </a:prstGeom>
        </p:spPr>
      </p:pic>
      <p:sp>
        <p:nvSpPr>
          <p:cNvPr id="24" name="TextBox 23">
            <a:extLst>
              <a:ext uri="{FF2B5EF4-FFF2-40B4-BE49-F238E27FC236}">
                <a16:creationId xmlns:a16="http://schemas.microsoft.com/office/drawing/2014/main" id="{19BED7B0-3E93-0579-2000-F8A56D6F1006}"/>
              </a:ext>
            </a:extLst>
          </p:cNvPr>
          <p:cNvSpPr txBox="1"/>
          <p:nvPr/>
        </p:nvSpPr>
        <p:spPr>
          <a:xfrm>
            <a:off x="2864635" y="3502000"/>
            <a:ext cx="3718320"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R. Dadashi (2022/23)</a:t>
            </a:r>
          </a:p>
        </p:txBody>
      </p:sp>
      <p:sp>
        <p:nvSpPr>
          <p:cNvPr id="25" name="TextBox 24">
            <a:extLst>
              <a:ext uri="{FF2B5EF4-FFF2-40B4-BE49-F238E27FC236}">
                <a16:creationId xmlns:a16="http://schemas.microsoft.com/office/drawing/2014/main" id="{9C9F41AB-BC59-F32E-4A27-81EF582E1214}"/>
              </a:ext>
            </a:extLst>
          </p:cNvPr>
          <p:cNvSpPr txBox="1"/>
          <p:nvPr/>
        </p:nvSpPr>
        <p:spPr>
          <a:xfrm>
            <a:off x="420440" y="118162"/>
            <a:ext cx="32042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rPr>
              <a:t>Example DLA structures</a:t>
            </a:r>
            <a:endPar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1359569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A377C03-4433-8928-3E51-7E27CE324D3D}"/>
              </a:ext>
            </a:extLst>
          </p:cNvPr>
          <p:cNvPicPr>
            <a:picLocks noChangeAspect="1"/>
          </p:cNvPicPr>
          <p:nvPr/>
        </p:nvPicPr>
        <p:blipFill>
          <a:blip r:embed="rId2"/>
          <a:stretch>
            <a:fillRect/>
          </a:stretch>
        </p:blipFill>
        <p:spPr>
          <a:xfrm>
            <a:off x="3948747" y="213841"/>
            <a:ext cx="4294506" cy="6430318"/>
          </a:xfrm>
          <a:prstGeom prst="rect">
            <a:avLst/>
          </a:prstGeom>
        </p:spPr>
      </p:pic>
    </p:spTree>
    <p:extLst>
      <p:ext uri="{BB962C8B-B14F-4D97-AF65-F5344CB8AC3E}">
        <p14:creationId xmlns:p14="http://schemas.microsoft.com/office/powerpoint/2010/main" val="1306908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4" name="TextBox 3"/>
          <p:cNvSpPr txBox="1"/>
          <p:nvPr/>
        </p:nvSpPr>
        <p:spPr>
          <a:xfrm>
            <a:off x="525885" y="178054"/>
            <a:ext cx="9601026" cy="707886"/>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4000" b="1" dirty="0">
                <a:solidFill>
                  <a:srgbClr val="FFFF00"/>
                </a:solidFill>
                <a:latin typeface="Calibri" panose="020F0502020204030204"/>
              </a:rPr>
              <a:t>e</a:t>
            </a:r>
            <a:r>
              <a:rPr kumimoji="0" lang="en-US" sz="4000" b="1" i="0" u="none" strike="noStrike" kern="1200" cap="none" spc="0" normalizeH="0" baseline="0" noProof="0" dirty="0" err="1">
                <a:ln>
                  <a:noFill/>
                </a:ln>
                <a:solidFill>
                  <a:srgbClr val="FFFF00"/>
                </a:solidFill>
                <a:effectLst/>
                <a:uLnTx/>
                <a:uFillTx/>
                <a:latin typeface="Calibri" panose="020F0502020204030204"/>
                <a:ea typeface="+mn-ea"/>
                <a:cs typeface="+mn-cs"/>
              </a:rPr>
              <a:t>xamples</a:t>
            </a:r>
            <a:r>
              <a:rPr kumimoji="0" lang="en-US" sz="4000" b="1" i="0" u="none" strike="noStrike" kern="1200" cap="none" spc="0" normalizeH="0" baseline="0" noProof="0" dirty="0">
                <a:ln>
                  <a:noFill/>
                </a:ln>
                <a:solidFill>
                  <a:srgbClr val="FFFF00"/>
                </a:solidFill>
                <a:effectLst/>
                <a:uLnTx/>
                <a:uFillTx/>
                <a:latin typeface="Calibri" panose="020F0502020204030204"/>
                <a:ea typeface="+mn-ea"/>
                <a:cs typeface="+mn-cs"/>
              </a:rPr>
              <a:t>: high energy particle accelerators  </a:t>
            </a:r>
            <a:endParaRPr kumimoji="0" lang="en-GB" sz="4000" b="1" i="0" u="none" strike="noStrike" kern="1200" cap="none" spc="0" normalizeH="0" baseline="0" noProof="0" dirty="0">
              <a:ln>
                <a:noFill/>
              </a:ln>
              <a:solidFill>
                <a:srgbClr val="FFFF00"/>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5" name="TextBox 4"/>
              <p:cNvSpPr txBox="1"/>
              <p:nvPr/>
            </p:nvSpPr>
            <p:spPr>
              <a:xfrm>
                <a:off x="2200163" y="1159802"/>
                <a:ext cx="2403222" cy="646331"/>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a:ln>
                      <a:noFill/>
                    </a:ln>
                    <a:solidFill>
                      <a:prstClr val="white"/>
                    </a:solidFill>
                    <a:effectLst/>
                    <a:uLnTx/>
                    <a:uFillTx/>
                    <a:latin typeface="Calibri" panose="020F0502020204030204"/>
                    <a:ea typeface="+mn-ea"/>
                    <a:cs typeface="+mn-cs"/>
                  </a:rPr>
                  <a:t>then </a:t>
                </a:r>
                <a14:m>
                  <m:oMath xmlns:m="http://schemas.openxmlformats.org/officeDocument/2006/math">
                    <m:r>
                      <a:rPr kumimoji="0" lang="en-US" sz="3600" b="0" i="1" u="none" strike="noStrike" kern="1200" cap="none" spc="0" normalizeH="0" baseline="0" noProof="0">
                        <a:ln>
                          <a:noFill/>
                        </a:ln>
                        <a:solidFill>
                          <a:prstClr val="white"/>
                        </a:solidFill>
                        <a:effectLst/>
                        <a:uLnTx/>
                        <a:uFillTx/>
                        <a:latin typeface="Cambria Math" panose="02040503050406030204" pitchFamily="18" charset="0"/>
                        <a:ea typeface="Cambria Math" panose="02040503050406030204" pitchFamily="18" charset="0"/>
                        <a:cs typeface="+mn-cs"/>
                      </a:rPr>
                      <m:t>~</m:t>
                    </m:r>
                  </m:oMath>
                </a14:m>
                <a:r>
                  <a:rPr kumimoji="0" lang="en-US" sz="3600" b="0" i="1" u="none" strike="noStrike" kern="1200" cap="none" spc="0" normalizeH="0" baseline="0" noProof="0" dirty="0">
                    <a:ln>
                      <a:noFill/>
                    </a:ln>
                    <a:solidFill>
                      <a:prstClr val="white"/>
                    </a:solidFill>
                    <a:effectLst/>
                    <a:uLnTx/>
                    <a:uFillTx/>
                    <a:latin typeface="Calibri" panose="020F0502020204030204"/>
                    <a:ea typeface="+mn-ea"/>
                    <a:cs typeface="+mn-cs"/>
                  </a:rPr>
                  <a:t>1930</a:t>
                </a:r>
                <a:endParaRPr kumimoji="0" lang="en-GB" sz="3600" b="0" i="1" u="none" strike="noStrike" kern="1200" cap="none" spc="0" normalizeH="0" baseline="0" noProof="0" dirty="0">
                  <a:ln>
                    <a:noFill/>
                  </a:ln>
                  <a:solidFill>
                    <a:prstClr val="white"/>
                  </a:solidFill>
                  <a:effectLst/>
                  <a:uLnTx/>
                  <a:uFillTx/>
                  <a:latin typeface="Calibri" panose="020F0502020204030204"/>
                  <a:ea typeface="+mn-ea"/>
                  <a:cs typeface="+mn-cs"/>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2200163" y="1159802"/>
                <a:ext cx="2403222" cy="646331"/>
              </a:xfrm>
              <a:prstGeom prst="rect">
                <a:avLst/>
              </a:prstGeom>
              <a:blipFill>
                <a:blip r:embed="rId2"/>
                <a:stretch>
                  <a:fillRect l="-7868" t="-14151" r="-6599" b="-34906"/>
                </a:stretch>
              </a:blipFill>
            </p:spPr>
            <p:txBody>
              <a:bodyPr/>
              <a:lstStyle/>
              <a:p>
                <a:r>
                  <a:rPr lang="en-GB">
                    <a:noFill/>
                  </a:rPr>
                  <a:t> </a:t>
                </a:r>
              </a:p>
            </p:txBody>
          </p:sp>
        </mc:Fallback>
      </mc:AlternateContent>
      <p:sp>
        <p:nvSpPr>
          <p:cNvPr id="6" name="TextBox 5"/>
          <p:cNvSpPr txBox="1"/>
          <p:nvPr/>
        </p:nvSpPr>
        <p:spPr>
          <a:xfrm>
            <a:off x="8617829" y="1129115"/>
            <a:ext cx="987130" cy="646331"/>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600" b="0" i="1" u="none" strike="noStrike" kern="1200" cap="none" spc="0" normalizeH="0" baseline="0" noProof="0" dirty="0">
                <a:ln>
                  <a:noFill/>
                </a:ln>
                <a:solidFill>
                  <a:prstClr val="white"/>
                </a:solidFill>
                <a:effectLst/>
                <a:uLnTx/>
                <a:uFillTx/>
                <a:latin typeface="Calibri" panose="020F0502020204030204"/>
                <a:ea typeface="+mn-ea"/>
                <a:cs typeface="+mn-cs"/>
              </a:rPr>
              <a:t>now</a:t>
            </a:r>
            <a:endParaRPr kumimoji="0" lang="en-GB" sz="3600" b="0" i="1"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7" name="Picture 2" descr="LEP-Lawrenc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7868" y="1889278"/>
            <a:ext cx="5810145" cy="2889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3"/>
          <p:cNvSpPr txBox="1">
            <a:spLocks noChangeArrowheads="1"/>
          </p:cNvSpPr>
          <p:nvPr/>
        </p:nvSpPr>
        <p:spPr bwMode="auto">
          <a:xfrm>
            <a:off x="317868" y="4861707"/>
            <a:ext cx="2922595"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altLang="en-US" sz="2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rPr>
              <a:t>first cyclotron</a:t>
            </a:r>
          </a:p>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altLang="en-US" sz="2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rPr>
              <a:t>E.O. Lawrence</a:t>
            </a:r>
          </a:p>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altLang="en-US" sz="2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rPr>
              <a:t>11 cm diameter</a:t>
            </a:r>
          </a:p>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altLang="en-US" sz="2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rPr>
              <a:t>1.1 MeV protons </a:t>
            </a:r>
          </a:p>
        </p:txBody>
      </p:sp>
      <p:pic>
        <p:nvPicPr>
          <p:cNvPr id="9" name="Picture 4" descr="LEPLHCaerialview"/>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48657" y="1834794"/>
            <a:ext cx="5525475" cy="3750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1"/>
          <p:cNvSpPr/>
          <p:nvPr/>
        </p:nvSpPr>
        <p:spPr>
          <a:xfrm>
            <a:off x="6249802" y="5585176"/>
            <a:ext cx="5942198" cy="1077218"/>
          </a:xfrm>
          <a:prstGeom prst="rect">
            <a:avLst/>
          </a:prstGeom>
        </p:spPr>
        <p:txBody>
          <a:bodyPr wrap="square">
            <a:spAutoFit/>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altLang="en-US" sz="3200" b="0" i="0" u="none" strike="noStrike" kern="1200" cap="none" spc="0" normalizeH="0" baseline="0" noProof="0" dirty="0">
                <a:ln>
                  <a:noFill/>
                </a:ln>
                <a:solidFill>
                  <a:prstClr val="white"/>
                </a:solidFill>
                <a:effectLst/>
                <a:uLnTx/>
                <a:uFillTx/>
                <a:latin typeface="Calibri" panose="020F0502020204030204"/>
                <a:ea typeface="+mn-ea"/>
                <a:cs typeface="+mn-cs"/>
              </a:rPr>
              <a:t>Large Hadron Collider</a:t>
            </a:r>
          </a:p>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altLang="en-US" sz="3200" b="0" i="0" u="none" strike="noStrike" kern="1200" cap="none" spc="0" normalizeH="0" baseline="0" noProof="0" dirty="0">
                <a:ln>
                  <a:noFill/>
                </a:ln>
                <a:solidFill>
                  <a:prstClr val="white"/>
                </a:solidFill>
                <a:effectLst/>
                <a:uLnTx/>
                <a:uFillTx/>
                <a:latin typeface="Calibri" panose="020F0502020204030204"/>
                <a:ea typeface="+mn-ea"/>
                <a:cs typeface="+mn-cs"/>
              </a:rPr>
              <a:t>9 km diameter,  7 </a:t>
            </a:r>
            <a:r>
              <a:rPr kumimoji="0" lang="en-US" altLang="en-US" sz="3200" b="0" i="0" u="none" strike="noStrike" kern="1200" cap="none" spc="0" normalizeH="0" baseline="0" noProof="0" dirty="0" err="1">
                <a:ln>
                  <a:noFill/>
                </a:ln>
                <a:solidFill>
                  <a:prstClr val="white"/>
                </a:solidFill>
                <a:effectLst/>
                <a:uLnTx/>
                <a:uFillTx/>
                <a:latin typeface="Calibri" panose="020F0502020204030204"/>
                <a:ea typeface="+mn-ea"/>
                <a:cs typeface="+mn-cs"/>
              </a:rPr>
              <a:t>TeV</a:t>
            </a:r>
            <a:r>
              <a:rPr kumimoji="0" lang="en-US" altLang="en-US" sz="3200" b="0" i="0" u="none" strike="noStrike" kern="1200" cap="none" spc="0" normalizeH="0" baseline="0" noProof="0" dirty="0">
                <a:ln>
                  <a:noFill/>
                </a:ln>
                <a:solidFill>
                  <a:prstClr val="white"/>
                </a:solidFill>
                <a:effectLst/>
                <a:uLnTx/>
                <a:uFillTx/>
                <a:latin typeface="Calibri" panose="020F0502020204030204"/>
                <a:ea typeface="+mn-ea"/>
                <a:cs typeface="+mn-cs"/>
              </a:rPr>
              <a:t> protons</a:t>
            </a:r>
          </a:p>
        </p:txBody>
      </p:sp>
      <p:sp>
        <p:nvSpPr>
          <p:cNvPr id="10" name="TextBox 9">
            <a:extLst>
              <a:ext uri="{FF2B5EF4-FFF2-40B4-BE49-F238E27FC236}">
                <a16:creationId xmlns:a16="http://schemas.microsoft.com/office/drawing/2014/main" id="{3ADA9FBE-7A83-4765-85C1-D761F844718D}"/>
              </a:ext>
            </a:extLst>
          </p:cNvPr>
          <p:cNvSpPr txBox="1"/>
          <p:nvPr/>
        </p:nvSpPr>
        <p:spPr>
          <a:xfrm>
            <a:off x="10250936" y="382805"/>
            <a:ext cx="1572866" cy="369332"/>
          </a:xfrm>
          <a:prstGeom prst="rect">
            <a:avLst/>
          </a:prstGeom>
          <a:solidFill>
            <a:schemeClr val="accent2">
              <a:lumMod val="20000"/>
              <a:lumOff val="80000"/>
            </a:schemeClr>
          </a:solid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G. Hoffstaetter</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5025295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iagram&#10;&#10;Description automatically generated">
            <a:extLst>
              <a:ext uri="{FF2B5EF4-FFF2-40B4-BE49-F238E27FC236}">
                <a16:creationId xmlns:a16="http://schemas.microsoft.com/office/drawing/2014/main" id="{1B20992D-5639-485C-B683-C77798EDE2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1421035" cy="4873317"/>
          </a:xfrm>
          <a:prstGeom prst="rect">
            <a:avLst/>
          </a:prstGeom>
        </p:spPr>
      </p:pic>
      <p:sp>
        <p:nvSpPr>
          <p:cNvPr id="5" name="TextBox 4">
            <a:extLst>
              <a:ext uri="{FF2B5EF4-FFF2-40B4-BE49-F238E27FC236}">
                <a16:creationId xmlns:a16="http://schemas.microsoft.com/office/drawing/2014/main" id="{C8C398C8-AAEE-1EF7-4633-C00E8232A73B}"/>
              </a:ext>
            </a:extLst>
          </p:cNvPr>
          <p:cNvSpPr txBox="1"/>
          <p:nvPr/>
        </p:nvSpPr>
        <p:spPr>
          <a:xfrm>
            <a:off x="71717" y="5042118"/>
            <a:ext cx="12048565" cy="181588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A pair of </a:t>
            </a:r>
            <a:r>
              <a:rPr kumimoji="0" lang="en-GB" sz="2800" b="1" i="0" u="none" strike="noStrike" kern="1200" cap="none" spc="0" normalizeH="0" baseline="0" noProof="0" dirty="0">
                <a:ln>
                  <a:noFill/>
                </a:ln>
                <a:solidFill>
                  <a:prstClr val="black"/>
                </a:solidFill>
                <a:effectLst/>
                <a:uLnTx/>
                <a:uFillTx/>
                <a:latin typeface="Calibri" panose="020F0502020204030204"/>
                <a:ea typeface="+mn-ea"/>
                <a:cs typeface="+mn-cs"/>
              </a:rPr>
              <a:t>orthogonal dielectric laser deflectors </a:t>
            </a: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installed at the exit of the DLA (DADLA setup) is sending each electron in a train of ∼160 onto </a:t>
            </a:r>
            <a:r>
              <a:rPr kumimoji="0" lang="en-GB" sz="2800" b="1" i="0" u="none" strike="noStrike" kern="1200" cap="none" spc="0" normalizeH="0" baseline="0" noProof="0" dirty="0">
                <a:ln>
                  <a:noFill/>
                </a:ln>
                <a:solidFill>
                  <a:prstClr val="black"/>
                </a:solidFill>
                <a:effectLst/>
                <a:uLnTx/>
                <a:uFillTx/>
                <a:latin typeface="Calibri" panose="020F0502020204030204"/>
                <a:ea typeface="+mn-ea"/>
                <a:cs typeface="+mn-cs"/>
              </a:rPr>
              <a:t>separate segments of the detector,</a:t>
            </a: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 thereby overcoming the time resolution limit and allowing bunch spacing of &lt;10 </a:t>
            </a:r>
            <a:r>
              <a:rPr kumimoji="0" lang="en-GB" sz="2800" b="0" i="0" u="none" strike="noStrike" kern="1200" cap="none" spc="0" normalizeH="0" baseline="0" noProof="0" dirty="0" err="1">
                <a:ln>
                  <a:noFill/>
                </a:ln>
                <a:solidFill>
                  <a:prstClr val="black"/>
                </a:solidFill>
                <a:effectLst/>
                <a:uLnTx/>
                <a:uFillTx/>
                <a:latin typeface="Calibri" panose="020F0502020204030204"/>
                <a:ea typeface="+mn-ea"/>
                <a:cs typeface="+mn-cs"/>
              </a:rPr>
              <a:t>ps</a:t>
            </a: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 within a train</a:t>
            </a:r>
          </a:p>
        </p:txBody>
      </p:sp>
    </p:spTree>
    <p:extLst>
      <p:ext uri="{BB962C8B-B14F-4D97-AF65-F5344CB8AC3E}">
        <p14:creationId xmlns:p14="http://schemas.microsoft.com/office/powerpoint/2010/main" val="339079777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screenshot of a computer&#10;&#10;Description automatically generated with low confidence">
            <a:extLst>
              <a:ext uri="{FF2B5EF4-FFF2-40B4-BE49-F238E27FC236}">
                <a16:creationId xmlns:a16="http://schemas.microsoft.com/office/drawing/2014/main" id="{C08A383F-311D-CB8B-D67D-89A754E6CC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19166" y="0"/>
            <a:ext cx="10551472" cy="5803309"/>
          </a:xfrm>
          <a:prstGeom prst="rect">
            <a:avLst/>
          </a:prstGeom>
        </p:spPr>
      </p:pic>
      <p:sp>
        <p:nvSpPr>
          <p:cNvPr id="5" name="TextBox 4">
            <a:extLst>
              <a:ext uri="{FF2B5EF4-FFF2-40B4-BE49-F238E27FC236}">
                <a16:creationId xmlns:a16="http://schemas.microsoft.com/office/drawing/2014/main" id="{8D2D9F42-858A-EB25-8B82-D4FDBB084476}"/>
              </a:ext>
            </a:extLst>
          </p:cNvPr>
          <p:cNvSpPr txBox="1"/>
          <p:nvPr/>
        </p:nvSpPr>
        <p:spPr>
          <a:xfrm>
            <a:off x="164593" y="5803309"/>
            <a:ext cx="12545568" cy="954107"/>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28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DLA structure as part of a laser oscillator (OEDLA); </a:t>
            </a: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e</a:t>
            </a:r>
            <a:r>
              <a:rPr kumimoji="0" lang="en-GB" sz="2800" b="0" i="0" u="none" strike="noStrike" kern="1200" cap="none" spc="0" normalizeH="0" baseline="30000" noProof="0" dirty="0">
                <a:ln>
                  <a:noFill/>
                </a:ln>
                <a:solidFill>
                  <a:srgbClr val="000000"/>
                </a:solidFill>
                <a:effectLst/>
                <a:uLnTx/>
                <a:uFillTx/>
                <a:latin typeface="Arial" panose="020B0604020202020204" pitchFamily="34" charset="0"/>
                <a:ea typeface="+mn-ea"/>
                <a:cs typeface="+mn-cs"/>
              </a:rPr>
              <a:t>-</a:t>
            </a: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pass rightwards through the structure; laser pulse circulates at 100 GHz (path ∼3 mm).</a:t>
            </a: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218271107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7A87D35-34D5-87FE-9CF2-E0476308E5FC}"/>
              </a:ext>
            </a:extLst>
          </p:cNvPr>
          <p:cNvPicPr>
            <a:picLocks noChangeAspect="1"/>
          </p:cNvPicPr>
          <p:nvPr/>
        </p:nvPicPr>
        <p:blipFill>
          <a:blip r:embed="rId2"/>
          <a:stretch>
            <a:fillRect/>
          </a:stretch>
        </p:blipFill>
        <p:spPr>
          <a:xfrm>
            <a:off x="156759" y="0"/>
            <a:ext cx="8613169" cy="6858000"/>
          </a:xfrm>
          <a:prstGeom prst="rect">
            <a:avLst/>
          </a:prstGeom>
        </p:spPr>
      </p:pic>
      <p:sp>
        <p:nvSpPr>
          <p:cNvPr id="5" name="TextBox 4">
            <a:extLst>
              <a:ext uri="{FF2B5EF4-FFF2-40B4-BE49-F238E27FC236}">
                <a16:creationId xmlns:a16="http://schemas.microsoft.com/office/drawing/2014/main" id="{FA00EEFA-B89E-07E7-7BF4-B1527FAC5296}"/>
              </a:ext>
            </a:extLst>
          </p:cNvPr>
          <p:cNvSpPr txBox="1"/>
          <p:nvPr/>
        </p:nvSpPr>
        <p:spPr>
          <a:xfrm>
            <a:off x="9795164" y="5472546"/>
            <a:ext cx="1653017"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4472C4"/>
                </a:solidFill>
                <a:effectLst/>
                <a:uLnTx/>
                <a:uFillTx/>
                <a:latin typeface="Calibri" panose="020F0502020204030204"/>
                <a:ea typeface="+mn-ea"/>
                <a:cs typeface="+mn-cs"/>
              </a:rPr>
              <a:t>LDMX:</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4472C4"/>
                </a:solidFill>
                <a:effectLst/>
                <a:uLnTx/>
                <a:uFillTx/>
                <a:latin typeface="Calibri" panose="020F0502020204030204"/>
                <a:ea typeface="+mn-ea"/>
                <a:cs typeface="+mn-cs"/>
              </a:rPr>
              <a:t>4x10</a:t>
            </a:r>
            <a:r>
              <a:rPr kumimoji="0" lang="en-US" sz="2400" b="0" i="0" u="none" strike="noStrike" kern="1200" cap="none" spc="0" normalizeH="0" baseline="30000" noProof="0" dirty="0">
                <a:ln>
                  <a:noFill/>
                </a:ln>
                <a:solidFill>
                  <a:srgbClr val="4472C4"/>
                </a:solidFill>
                <a:effectLst/>
                <a:uLnTx/>
                <a:uFillTx/>
                <a:latin typeface="Calibri" panose="020F0502020204030204"/>
                <a:ea typeface="+mn-ea"/>
                <a:cs typeface="+mn-cs"/>
              </a:rPr>
              <a:t>14 </a:t>
            </a:r>
            <a:r>
              <a:rPr kumimoji="0" lang="en-US" sz="2400" b="0" i="0" u="none" strike="noStrike" kern="1200" cap="none" spc="0" normalizeH="0" baseline="0" noProof="0" dirty="0">
                <a:ln>
                  <a:noFill/>
                </a:ln>
                <a:solidFill>
                  <a:srgbClr val="4472C4"/>
                </a:solidFill>
                <a:effectLst/>
                <a:uLnTx/>
                <a:uFillTx/>
                <a:latin typeface="Calibri" panose="020F0502020204030204"/>
                <a:ea typeface="+mn-ea"/>
                <a:cs typeface="+mn-cs"/>
              </a:rPr>
              <a:t>e</a:t>
            </a:r>
            <a:r>
              <a:rPr kumimoji="0" lang="en-US" sz="2400" b="0" i="0" u="none" strike="noStrike" kern="1200" cap="none" spc="0" normalizeH="0" baseline="30000" noProof="0" dirty="0">
                <a:ln>
                  <a:noFill/>
                </a:ln>
                <a:solidFill>
                  <a:srgbClr val="4472C4"/>
                </a:solidFill>
                <a:effectLst/>
                <a:uLnTx/>
                <a:uFillTx/>
                <a:latin typeface="Calibri" panose="020F0502020204030204"/>
                <a:ea typeface="+mn-ea"/>
                <a:cs typeface="+mn-cs"/>
              </a:rPr>
              <a:t>-</a:t>
            </a:r>
            <a:r>
              <a:rPr kumimoji="0" lang="en-US" sz="2400" b="0" i="0" u="none" strike="noStrike" kern="1200" cap="none" spc="0" normalizeH="0" baseline="0" noProof="0" dirty="0">
                <a:ln>
                  <a:noFill/>
                </a:ln>
                <a:solidFill>
                  <a:srgbClr val="4472C4"/>
                </a:solidFill>
                <a:effectLst/>
                <a:uLnTx/>
                <a:uFillTx/>
                <a:latin typeface="Calibri" panose="020F0502020204030204"/>
                <a:ea typeface="+mn-ea"/>
                <a:cs typeface="+mn-cs"/>
              </a:rPr>
              <a:t>/</a:t>
            </a:r>
            <a:r>
              <a:rPr kumimoji="0" lang="en-US" sz="2400" b="0" i="0" u="none" strike="noStrike" kern="1200" cap="none" spc="0" normalizeH="0" baseline="0" noProof="0" dirty="0" err="1">
                <a:ln>
                  <a:noFill/>
                </a:ln>
                <a:solidFill>
                  <a:srgbClr val="4472C4"/>
                </a:solidFill>
                <a:effectLst/>
                <a:uLnTx/>
                <a:uFillTx/>
                <a:latin typeface="Calibri" panose="020F0502020204030204"/>
                <a:ea typeface="+mn-ea"/>
                <a:cs typeface="+mn-cs"/>
              </a:rPr>
              <a:t>yr</a:t>
            </a:r>
            <a:endParaRPr kumimoji="0" lang="en-GB" sz="2400" b="0" i="0" u="none" strike="noStrike" kern="1200" cap="none" spc="0" normalizeH="0" baseline="0" noProof="0" dirty="0">
              <a:ln>
                <a:noFill/>
              </a:ln>
              <a:solidFill>
                <a:srgbClr val="4472C4"/>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7921428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4" descr="Graphical user interface&#10;&#10;Description automatically generated">
            <a:extLst>
              <a:ext uri="{FF2B5EF4-FFF2-40B4-BE49-F238E27FC236}">
                <a16:creationId xmlns:a16="http://schemas.microsoft.com/office/drawing/2014/main" id="{A69624A3-DA92-709D-6DF9-97200108D78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2050" y="157340"/>
            <a:ext cx="9029700" cy="5970137"/>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a:extLst>
              <a:ext uri="{FF2B5EF4-FFF2-40B4-BE49-F238E27FC236}">
                <a16:creationId xmlns:a16="http://schemas.microsoft.com/office/drawing/2014/main" id="{50F28DD1-61B3-9EB8-9D56-8B0495B9B223}"/>
              </a:ext>
            </a:extLst>
          </p:cNvPr>
          <p:cNvSpPr>
            <a:spLocks noChangeArrowheads="1"/>
          </p:cNvSpPr>
          <p:nvPr/>
        </p:nvSpPr>
        <p:spPr bwMode="auto">
          <a:xfrm>
            <a:off x="266700" y="6015858"/>
            <a:ext cx="1192530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altLang="en-US" sz="1100" b="0" i="1"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The interaction strength between dark matter and Standard Model matter versus the possible mass of the dark matter particles. The black lines show the interaction strength compatible with the dark matter abundance in the universe, and for the types of dark matter particles that are not excluded from the analysis of the Cosmic Microwave Background. The grey area shows the already excluded region. The </a:t>
            </a:r>
            <a:r>
              <a:rPr kumimoji="0" lang="en-GB" altLang="en-US" sz="1100" b="0" i="1" u="none" strike="noStrike" kern="1200" cap="none" spc="0" normalizeH="0" baseline="0" noProof="0" dirty="0" err="1">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colored</a:t>
            </a:r>
            <a:r>
              <a:rPr kumimoji="0" lang="en-GB" altLang="en-US" sz="1100" b="0" i="1"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lines show the reach of LDMX. The plot is taken from  T. </a:t>
            </a:r>
            <a:r>
              <a:rPr kumimoji="0" lang="en-GB" altLang="en-US" sz="1100" b="0" i="1" u="none" strike="noStrike" kern="1200" cap="none" spc="0" normalizeH="0" baseline="0" noProof="0" dirty="0" err="1">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Akesson</a:t>
            </a:r>
            <a:r>
              <a:rPr kumimoji="0" lang="en-GB" altLang="en-US" sz="1100" b="0" i="1"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et al., Dark Sector Physics with a Primary Electron Beam Facility at CERN, tech. rep., </a:t>
            </a:r>
            <a:r>
              <a:rPr kumimoji="0" lang="en-GB" altLang="en-US" sz="1100" b="1" i="1"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CERN-SPSC-2018-023</a:t>
            </a:r>
            <a:r>
              <a:rPr kumimoji="0" lang="en-GB" altLang="en-US" sz="1100" b="0" i="1"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2018, URL: http://cds.cern.ch/record/2640784</a:t>
            </a:r>
            <a:endParaRPr kumimoji="0" lang="en-GB" altLang="en-US" sz="2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79697704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4" descr="A picture containing text, indoor, wall, standing&#10;&#10;Description automatically generated">
            <a:extLst>
              <a:ext uri="{FF2B5EF4-FFF2-40B4-BE49-F238E27FC236}">
                <a16:creationId xmlns:a16="http://schemas.microsoft.com/office/drawing/2014/main" id="{049C0C54-D964-5ED0-0EAD-BACE914707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082910"/>
            <a:ext cx="6257894" cy="3527718"/>
          </a:xfrm>
          <a:prstGeom prst="rect">
            <a:avLst/>
          </a:prstGeom>
          <a:noFill/>
          <a:extLst>
            <a:ext uri="{909E8E84-426E-40DD-AFC4-6F175D3DCCD1}">
              <a14:hiddenFill xmlns:a14="http://schemas.microsoft.com/office/drawing/2010/main">
                <a:solidFill>
                  <a:srgbClr val="FFFFFF"/>
                </a:solidFill>
              </a14:hiddenFill>
            </a:ext>
          </a:extLst>
        </p:spPr>
      </p:pic>
      <p:pic>
        <p:nvPicPr>
          <p:cNvPr id="3073" name="Picture 22" descr="A group of people sitting around a table&#10;&#10;Description automatically generated with medium confidence">
            <a:extLst>
              <a:ext uri="{FF2B5EF4-FFF2-40B4-BE49-F238E27FC236}">
                <a16:creationId xmlns:a16="http://schemas.microsoft.com/office/drawing/2014/main" id="{CB4557D7-5413-D262-BF58-BBBDF4059A6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56179" y="1082910"/>
            <a:ext cx="6274440" cy="3527718"/>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3">
            <a:extLst>
              <a:ext uri="{FF2B5EF4-FFF2-40B4-BE49-F238E27FC236}">
                <a16:creationId xmlns:a16="http://schemas.microsoft.com/office/drawing/2014/main" id="{0C544544-2D02-DFB3-BF46-5BAC4976296E}"/>
              </a:ext>
            </a:extLst>
          </p:cNvPr>
          <p:cNvSpPr>
            <a:spLocks noChangeArrowheads="1"/>
          </p:cNvSpPr>
          <p:nvPr/>
        </p:nvSpPr>
        <p:spPr bwMode="auto">
          <a:xfrm>
            <a:off x="98355" y="70024"/>
            <a:ext cx="10939215"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altLang="en-US" sz="28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Two snapshots from </a:t>
            </a:r>
            <a:r>
              <a:rPr kumimoji="0" lang="en-GB" altLang="en-US" sz="2800" b="0" i="0" u="none" strike="noStrike" kern="1200" cap="none" spc="0" normalizeH="0" baseline="0" noProof="0" dirty="0" err="1">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iFAST</a:t>
            </a:r>
            <a:r>
              <a:rPr kumimoji="0" lang="en-GB" altLang="en-US" sz="28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WP5.2 topical dark-sector accelerator meeting at CERN, 31 October 2022</a:t>
            </a:r>
            <a:endParaRPr kumimoji="0" lang="en-GB" alt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altLang="en-US" sz="40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4" name="TextBox 3">
            <a:extLst>
              <a:ext uri="{FF2B5EF4-FFF2-40B4-BE49-F238E27FC236}">
                <a16:creationId xmlns:a16="http://schemas.microsoft.com/office/drawing/2014/main" id="{1892A8DC-84F7-AFC8-8BC3-E736A22AF6F4}"/>
              </a:ext>
            </a:extLst>
          </p:cNvPr>
          <p:cNvSpPr txBox="1"/>
          <p:nvPr/>
        </p:nvSpPr>
        <p:spPr>
          <a:xfrm>
            <a:off x="281236" y="4746711"/>
            <a:ext cx="188064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Rasmus Ischebeck</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74D59751-9563-B5F8-0492-21E4E1AB61BC}"/>
              </a:ext>
            </a:extLst>
          </p:cNvPr>
          <p:cNvSpPr txBox="1"/>
          <p:nvPr/>
        </p:nvSpPr>
        <p:spPr>
          <a:xfrm>
            <a:off x="6242839" y="4746711"/>
            <a:ext cx="5667925"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Raziyeh Dadashi, Rasmus Ischebeck, Jeremy Jacobsson, Richard Jacobsson, Massimiliano Ferro-Luzzi, Witek Krasny, Frank Zimmermann</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9259989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8337EAE-3CB4-38F6-4314-7109B43F6728}"/>
              </a:ext>
            </a:extLst>
          </p:cNvPr>
          <p:cNvSpPr>
            <a:spLocks noChangeArrowheads="1"/>
          </p:cNvSpPr>
          <p:nvPr/>
        </p:nvSpPr>
        <p:spPr bwMode="auto">
          <a:xfrm>
            <a:off x="0" y="0"/>
            <a:ext cx="12191999" cy="707886"/>
          </a:xfrm>
          <a:prstGeom prst="rect">
            <a:avLst/>
          </a:prstGeom>
          <a:solidFill>
            <a:srgbClr val="0C377B"/>
          </a:solidFill>
          <a:ln>
            <a:noFill/>
          </a:ln>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en-GB" altLang="en-US" sz="4000" b="1" i="0" u="none" strike="noStrike" kern="0" cap="none" spc="0" normalizeH="0" baseline="0" noProof="0" dirty="0">
                <a:ln>
                  <a:noFill/>
                </a:ln>
                <a:solidFill>
                  <a:srgbClr val="FFFF00"/>
                </a:solidFill>
                <a:effectLst/>
                <a:uLnTx/>
                <a:uFillTx/>
                <a:latin typeface="Arial" panose="020B0604020202020204" pitchFamily="34" charset="0"/>
              </a:rPr>
              <a:t>Enrico Fermi’s space-based world machine</a:t>
            </a:r>
          </a:p>
        </p:txBody>
      </p:sp>
      <p:pic>
        <p:nvPicPr>
          <p:cNvPr id="10" name="Picture 9">
            <a:extLst>
              <a:ext uri="{FF2B5EF4-FFF2-40B4-BE49-F238E27FC236}">
                <a16:creationId xmlns:a16="http://schemas.microsoft.com/office/drawing/2014/main" id="{E856614A-E5F4-307F-BC4F-D928F3E25E07}"/>
              </a:ext>
            </a:extLst>
          </p:cNvPr>
          <p:cNvPicPr>
            <a:picLocks noChangeAspect="1"/>
          </p:cNvPicPr>
          <p:nvPr/>
        </p:nvPicPr>
        <p:blipFill>
          <a:blip r:embed="rId2"/>
          <a:stretch>
            <a:fillRect/>
          </a:stretch>
        </p:blipFill>
        <p:spPr>
          <a:xfrm>
            <a:off x="283986" y="707886"/>
            <a:ext cx="8185955" cy="6150114"/>
          </a:xfrm>
          <a:prstGeom prst="rect">
            <a:avLst/>
          </a:prstGeom>
        </p:spPr>
      </p:pic>
      <p:sp>
        <p:nvSpPr>
          <p:cNvPr id="14" name="Rectangle 13">
            <a:extLst>
              <a:ext uri="{FF2B5EF4-FFF2-40B4-BE49-F238E27FC236}">
                <a16:creationId xmlns:a16="http://schemas.microsoft.com/office/drawing/2014/main" id="{5805249E-EA8B-A412-7372-AA774C509E01}"/>
              </a:ext>
            </a:extLst>
          </p:cNvPr>
          <p:cNvSpPr/>
          <p:nvPr/>
        </p:nvSpPr>
        <p:spPr>
          <a:xfrm>
            <a:off x="4242062" y="4685122"/>
            <a:ext cx="4227879" cy="207078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47093864-C159-D38B-32FF-F2BFEDE31BE3}"/>
              </a:ext>
            </a:extLst>
          </p:cNvPr>
          <p:cNvSpPr txBox="1"/>
          <p:nvPr/>
        </p:nvSpPr>
        <p:spPr>
          <a:xfrm>
            <a:off x="7637644" y="6355050"/>
            <a:ext cx="745717" cy="369332"/>
          </a:xfrm>
          <a:prstGeom prst="rect">
            <a:avLst/>
          </a:prstGeom>
          <a:solidFill>
            <a:srgbClr val="FFFF00"/>
          </a:solidFill>
        </p:spPr>
        <p:txBody>
          <a:bodyPr wrap="none" rtlCol="0">
            <a:spAutoFit/>
          </a:bodyPr>
          <a:lstStyle/>
          <a:p>
            <a:r>
              <a:rPr lang="en-US" dirty="0"/>
              <a:t>Rivkin</a:t>
            </a:r>
            <a:endParaRPr lang="en-GB" dirty="0"/>
          </a:p>
        </p:txBody>
      </p:sp>
      <p:pic>
        <p:nvPicPr>
          <p:cNvPr id="17" name="Picture 16">
            <a:extLst>
              <a:ext uri="{FF2B5EF4-FFF2-40B4-BE49-F238E27FC236}">
                <a16:creationId xmlns:a16="http://schemas.microsoft.com/office/drawing/2014/main" id="{5C071AE7-034E-A5B7-BF57-3447B50B9B2F}"/>
              </a:ext>
            </a:extLst>
          </p:cNvPr>
          <p:cNvPicPr>
            <a:picLocks noChangeAspect="1"/>
          </p:cNvPicPr>
          <p:nvPr/>
        </p:nvPicPr>
        <p:blipFill>
          <a:blip r:embed="rId3"/>
          <a:stretch>
            <a:fillRect/>
          </a:stretch>
        </p:blipFill>
        <p:spPr>
          <a:xfrm>
            <a:off x="7286405" y="661239"/>
            <a:ext cx="2367071" cy="2962382"/>
          </a:xfrm>
          <a:prstGeom prst="rect">
            <a:avLst/>
          </a:prstGeom>
        </p:spPr>
      </p:pic>
      <p:pic>
        <p:nvPicPr>
          <p:cNvPr id="19" name="Picture 18">
            <a:extLst>
              <a:ext uri="{FF2B5EF4-FFF2-40B4-BE49-F238E27FC236}">
                <a16:creationId xmlns:a16="http://schemas.microsoft.com/office/drawing/2014/main" id="{0F97B166-E83D-D4A7-2C31-6F55D81DEA2E}"/>
              </a:ext>
            </a:extLst>
          </p:cNvPr>
          <p:cNvPicPr>
            <a:picLocks noChangeAspect="1"/>
          </p:cNvPicPr>
          <p:nvPr/>
        </p:nvPicPr>
        <p:blipFill>
          <a:blip r:embed="rId4"/>
          <a:stretch>
            <a:fillRect/>
          </a:stretch>
        </p:blipFill>
        <p:spPr>
          <a:xfrm>
            <a:off x="8682088" y="3576974"/>
            <a:ext cx="3362078" cy="3199965"/>
          </a:xfrm>
          <a:prstGeom prst="rect">
            <a:avLst/>
          </a:prstGeom>
        </p:spPr>
      </p:pic>
    </p:spTree>
    <p:extLst>
      <p:ext uri="{BB962C8B-B14F-4D97-AF65-F5344CB8AC3E}">
        <p14:creationId xmlns:p14="http://schemas.microsoft.com/office/powerpoint/2010/main" val="299731637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4320"/>
            <a:ext cx="12192000" cy="6974360"/>
          </a:xfrm>
          <a:prstGeom prst="rect">
            <a:avLst/>
          </a:prstGeom>
        </p:spPr>
      </p:pic>
      <p:sp>
        <p:nvSpPr>
          <p:cNvPr id="6" name="Oval 5"/>
          <p:cNvSpPr/>
          <p:nvPr/>
        </p:nvSpPr>
        <p:spPr>
          <a:xfrm>
            <a:off x="7941640" y="2492897"/>
            <a:ext cx="180020" cy="1080120"/>
          </a:xfrm>
          <a:prstGeom prst="ellipse">
            <a:avLst/>
          </a:prstGeom>
          <a:no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8" name="Straight Connector 7"/>
          <p:cNvCxnSpPr/>
          <p:nvPr/>
        </p:nvCxnSpPr>
        <p:spPr>
          <a:xfrm>
            <a:off x="8328248" y="3573018"/>
            <a:ext cx="792088" cy="1008111"/>
          </a:xfrm>
          <a:prstGeom prst="line">
            <a:avLst/>
          </a:prstGeom>
          <a:ln w="47625">
            <a:solidFill>
              <a:schemeClr val="bg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 name="TextBox 8"/>
              <p:cNvSpPr txBox="1"/>
              <p:nvPr/>
            </p:nvSpPr>
            <p:spPr>
              <a:xfrm>
                <a:off x="8019454" y="4770712"/>
                <a:ext cx="2181003" cy="193899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white"/>
                    </a:solidFill>
                    <a:effectLst/>
                    <a:uLnTx/>
                    <a:uFillTx/>
                    <a:latin typeface="Calibri" panose="020F0502020204030204"/>
                    <a:ea typeface="+mn-ea"/>
                    <a:cs typeface="+mn-cs"/>
                  </a:rPr>
                  <a:t>circular &amp; linear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white"/>
                    </a:solidFill>
                    <a:effectLst/>
                    <a:uLnTx/>
                    <a:uFillTx/>
                    <a:latin typeface="Calibri" panose="020F0502020204030204"/>
                    <a:ea typeface="+mn-ea"/>
                    <a:cs typeface="+mn-cs"/>
                  </a:rPr>
                  <a:t>Planck-scale colliders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1"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0" lang="en-GB" sz="2000" b="1" i="1" u="none" strike="noStrike" kern="1200" cap="none" spc="0" normalizeH="0" baseline="0" noProof="0" dirty="0">
                        <a:ln>
                          <a:noFill/>
                        </a:ln>
                        <a:solidFill>
                          <a:prstClr val="white"/>
                        </a:solidFill>
                        <a:effectLst/>
                        <a:uLnTx/>
                        <a:uFillTx/>
                        <a:latin typeface="Cambria Math" panose="02040503050406030204" pitchFamily="18" charset="0"/>
                        <a:ea typeface="+mn-ea"/>
                        <a:cs typeface="+mn-cs"/>
                      </a:rPr>
                      <m:t>~</m:t>
                    </m:r>
                  </m:oMath>
                </a14:m>
                <a:r>
                  <a:rPr kumimoji="0" lang="en-GB" sz="2000" b="1" i="0" u="none" strike="noStrike" kern="1200" cap="none" spc="0" normalizeH="0" baseline="0" noProof="0" dirty="0">
                    <a:ln>
                      <a:noFill/>
                    </a:ln>
                    <a:solidFill>
                      <a:prstClr val="white"/>
                    </a:solidFill>
                    <a:effectLst/>
                    <a:uLnTx/>
                    <a:uFillTx/>
                    <a:latin typeface="Calibri" panose="020F0502020204030204"/>
                    <a:ea typeface="+mn-ea"/>
                    <a:cs typeface="+mn-cs"/>
                  </a:rPr>
                  <a:t>1/10</a:t>
                </a:r>
                <a:r>
                  <a:rPr kumimoji="0" lang="en-GB" sz="2000" b="1" i="0" u="none" strike="noStrike" kern="1200" cap="none" spc="0" normalizeH="0" baseline="30000" noProof="0" dirty="0">
                    <a:ln>
                      <a:noFill/>
                    </a:ln>
                    <a:solidFill>
                      <a:prstClr val="white"/>
                    </a:solidFill>
                    <a:effectLst/>
                    <a:uLnTx/>
                    <a:uFillTx/>
                    <a:latin typeface="Calibri" panose="020F0502020204030204"/>
                    <a:ea typeface="+mn-ea"/>
                    <a:cs typeface="+mn-cs"/>
                  </a:rPr>
                  <a:t>th</a:t>
                </a:r>
                <a:r>
                  <a:rPr kumimoji="0" lang="en-GB" sz="2000" b="1" i="0" u="none" strike="noStrike" kern="1200" cap="none" spc="0" normalizeH="0" baseline="0" noProof="0" dirty="0">
                    <a:ln>
                      <a:noFill/>
                    </a:ln>
                    <a:solidFill>
                      <a:prstClr val="white"/>
                    </a:solidFill>
                    <a:effectLst/>
                    <a:uLnTx/>
                    <a:uFillTx/>
                    <a:latin typeface="Calibri" panose="020F0502020204030204"/>
                    <a:ea typeface="+mn-ea"/>
                    <a:cs typeface="+mn-cs"/>
                  </a:rPr>
                  <a:t> for distance earth-sun</a:t>
                </a:r>
              </a:p>
            </p:txBody>
          </p:sp>
        </mc:Choice>
        <mc:Fallback xmlns="">
          <p:sp>
            <p:nvSpPr>
              <p:cNvPr id="9" name="TextBox 8"/>
              <p:cNvSpPr txBox="1">
                <a:spLocks noRot="1" noChangeAspect="1" noMove="1" noResize="1" noEditPoints="1" noAdjustHandles="1" noChangeArrowheads="1" noChangeShapeType="1" noTextEdit="1"/>
              </p:cNvSpPr>
              <p:nvPr/>
            </p:nvSpPr>
            <p:spPr>
              <a:xfrm>
                <a:off x="8019454" y="4770712"/>
                <a:ext cx="2181003" cy="1938992"/>
              </a:xfrm>
              <a:prstGeom prst="rect">
                <a:avLst/>
              </a:prstGeom>
              <a:blipFill>
                <a:blip r:embed="rId3"/>
                <a:stretch>
                  <a:fillRect l="-3081" t="-1887" r="-1961" b="-4717"/>
                </a:stretch>
              </a:blipFill>
            </p:spPr>
            <p:txBody>
              <a:bodyPr/>
              <a:lstStyle/>
              <a:p>
                <a:r>
                  <a:rPr lang="en-GB">
                    <a:noFill/>
                  </a:rPr>
                  <a:t> </a:t>
                </a:r>
              </a:p>
            </p:txBody>
          </p:sp>
        </mc:Fallback>
      </mc:AlternateContent>
      <p:sp>
        <p:nvSpPr>
          <p:cNvPr id="10" name="Rectangle 9"/>
          <p:cNvSpPr/>
          <p:nvPr/>
        </p:nvSpPr>
        <p:spPr>
          <a:xfrm>
            <a:off x="1541241" y="16969"/>
            <a:ext cx="10282532" cy="132343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white"/>
                </a:solidFill>
                <a:effectLst/>
                <a:uLnTx/>
                <a:uFillTx/>
                <a:latin typeface="Calibri" panose="020F0502020204030204"/>
                <a:ea typeface="+mn-ea"/>
                <a:cs typeface="+mn-cs"/>
              </a:rPr>
              <a:t>ultimate limit on electromagnetic acceleration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rPr>
              <a:t>Schwinger critical fields</a:t>
            </a:r>
            <a:r>
              <a:rPr kumimoji="0" lang="en-US" sz="2400" b="0" i="1" u="none" strike="noStrike" kern="1200" cap="none" spc="0" normalizeH="0" baseline="0" noProof="0" dirty="0">
                <a:ln>
                  <a:noFill/>
                </a:ln>
                <a:solidFill>
                  <a:prstClr val="white"/>
                </a:solidFill>
                <a:effectLst/>
                <a:uLnTx/>
                <a:uFillTx/>
                <a:latin typeface="Calibri" panose="020F0502020204030204"/>
                <a:ea typeface="+mn-ea"/>
                <a:cs typeface="+mn-cs"/>
              </a:rPr>
              <a:t> </a:t>
            </a:r>
            <a:r>
              <a:rPr kumimoji="0" lang="en-US" sz="2400" b="0" i="1" u="none" strike="noStrike" kern="1200" cap="none" spc="0" normalizeH="0" baseline="0" noProof="0" dirty="0" err="1">
                <a:ln>
                  <a:noFill/>
                </a:ln>
                <a:solidFill>
                  <a:prstClr val="white"/>
                </a:solidFill>
                <a:effectLst/>
                <a:uLnTx/>
                <a:uFillTx/>
                <a:latin typeface="Calibri" panose="020F0502020204030204"/>
                <a:ea typeface="+mn-ea"/>
                <a:cs typeface="+mn-cs"/>
              </a:rPr>
              <a:t>E</a:t>
            </a:r>
            <a:r>
              <a:rPr kumimoji="0" lang="en-US" sz="2400" b="0" i="0" u="none" strike="noStrike" kern="1200" cap="none" spc="0" normalizeH="0" baseline="-25000" noProof="0" dirty="0" err="1">
                <a:ln>
                  <a:noFill/>
                </a:ln>
                <a:solidFill>
                  <a:prstClr val="white"/>
                </a:solidFill>
                <a:effectLst/>
                <a:uLnTx/>
                <a:uFillTx/>
                <a:latin typeface="Calibri" panose="020F0502020204030204"/>
                <a:ea typeface="+mn-ea"/>
                <a:cs typeface="+mn-cs"/>
              </a:rPr>
              <a:t>cr</a:t>
            </a:r>
            <a:r>
              <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rPr>
              <a:t> ≈10</a:t>
            </a:r>
            <a:r>
              <a:rPr kumimoji="0" lang="en-US" sz="2400" b="0" i="0" u="none" strike="noStrike" kern="1200" cap="none" spc="0" normalizeH="0" baseline="30000" noProof="0" dirty="0">
                <a:ln>
                  <a:noFill/>
                </a:ln>
                <a:solidFill>
                  <a:prstClr val="white"/>
                </a:solidFill>
                <a:effectLst/>
                <a:uLnTx/>
                <a:uFillTx/>
                <a:latin typeface="Calibri" panose="020F0502020204030204"/>
                <a:ea typeface="+mn-ea"/>
                <a:cs typeface="+mn-cs"/>
              </a:rPr>
              <a:t>12</a:t>
            </a:r>
            <a:r>
              <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rPr>
              <a:t> MV/m, </a:t>
            </a:r>
            <a:r>
              <a:rPr kumimoji="0" lang="en-US" sz="2400" b="0" i="1" u="none" strike="noStrike" kern="1200" cap="none" spc="0" normalizeH="0" baseline="0" noProof="0" dirty="0" err="1">
                <a:ln>
                  <a:noFill/>
                </a:ln>
                <a:solidFill>
                  <a:prstClr val="white"/>
                </a:solidFill>
                <a:effectLst/>
                <a:uLnTx/>
                <a:uFillTx/>
                <a:latin typeface="Calibri" panose="020F0502020204030204"/>
                <a:ea typeface="+mn-ea"/>
                <a:cs typeface="+mn-cs"/>
              </a:rPr>
              <a:t>B</a:t>
            </a:r>
            <a:r>
              <a:rPr kumimoji="0" lang="en-US" sz="2400" b="0" i="1" u="none" strike="noStrike" kern="1200" cap="none" spc="0" normalizeH="0" baseline="-25000" noProof="0" dirty="0" err="1">
                <a:ln>
                  <a:noFill/>
                </a:ln>
                <a:solidFill>
                  <a:prstClr val="white"/>
                </a:solidFill>
                <a:effectLst/>
                <a:uLnTx/>
                <a:uFillTx/>
                <a:latin typeface="Calibri" panose="020F0502020204030204"/>
                <a:ea typeface="+mn-ea"/>
                <a:cs typeface="+mn-cs"/>
              </a:rPr>
              <a:t>c</a:t>
            </a:r>
            <a:r>
              <a:rPr kumimoji="0" lang="en-US" sz="2400" b="0" i="0" u="none" strike="noStrike" kern="1200" cap="none" spc="0" normalizeH="0" baseline="-25000" noProof="0" dirty="0" err="1">
                <a:ln>
                  <a:noFill/>
                </a:ln>
                <a:solidFill>
                  <a:prstClr val="white"/>
                </a:solidFill>
                <a:effectLst/>
                <a:uLnTx/>
                <a:uFillTx/>
                <a:latin typeface="Calibri" panose="020F0502020204030204"/>
                <a:ea typeface="+mn-ea"/>
                <a:cs typeface="+mn-cs"/>
              </a:rPr>
              <a:t>r</a:t>
            </a:r>
            <a:r>
              <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rPr>
              <a:t>=4.4 x10</a:t>
            </a:r>
            <a:r>
              <a:rPr kumimoji="0" lang="en-US" sz="2400" b="0" i="0" u="none" strike="noStrike" kern="1200" cap="none" spc="0" normalizeH="0" baseline="30000" noProof="0" dirty="0">
                <a:ln>
                  <a:noFill/>
                </a:ln>
                <a:solidFill>
                  <a:prstClr val="white"/>
                </a:solidFill>
                <a:effectLst/>
                <a:uLnTx/>
                <a:uFillTx/>
                <a:latin typeface="Calibri" panose="020F0502020204030204"/>
                <a:ea typeface="+mn-ea"/>
                <a:cs typeface="+mn-cs"/>
              </a:rPr>
              <a:t>9</a:t>
            </a:r>
            <a:r>
              <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rPr>
              <a:t> 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rPr>
              <a:t>Planck scale: 10</a:t>
            </a:r>
            <a:r>
              <a:rPr kumimoji="0" lang="en-US" sz="2400" b="0" i="0" u="none" strike="noStrike" kern="1200" cap="none" spc="0" normalizeH="0" baseline="30000" noProof="0" dirty="0">
                <a:ln>
                  <a:noFill/>
                </a:ln>
                <a:solidFill>
                  <a:prstClr val="white"/>
                </a:solidFill>
                <a:effectLst/>
                <a:uLnTx/>
                <a:uFillTx/>
                <a:latin typeface="Calibri" panose="020F0502020204030204"/>
                <a:ea typeface="+mn-ea"/>
                <a:cs typeface="+mn-cs"/>
              </a:rPr>
              <a:t>28</a:t>
            </a:r>
            <a:r>
              <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rPr>
              <a:t> eV</a:t>
            </a:r>
          </a:p>
        </p:txBody>
      </p:sp>
      <p:sp>
        <p:nvSpPr>
          <p:cNvPr id="11" name="Rectangle 10"/>
          <p:cNvSpPr/>
          <p:nvPr/>
        </p:nvSpPr>
        <p:spPr>
          <a:xfrm>
            <a:off x="1523594" y="2790508"/>
            <a:ext cx="4572000" cy="2616101"/>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en-US" sz="3600" b="0" i="1" u="none" strike="noStrike" kern="1200" cap="none" spc="0" normalizeH="0" baseline="0" noProof="0" dirty="0">
                <a:ln>
                  <a:noFill/>
                </a:ln>
                <a:solidFill>
                  <a:prstClr val="black"/>
                </a:solidFill>
                <a:effectLst/>
                <a:uLnTx/>
                <a:uFillTx/>
                <a:latin typeface="Calibri" panose="020F0502020204030204"/>
                <a:ea typeface="+mn-ea"/>
                <a:cs typeface="+mn-cs"/>
              </a:rPr>
              <a:t>not an inconceivable task for an  advanced technological society</a:t>
            </a:r>
            <a:r>
              <a:rPr kumimoji="0" lang="en-US" sz="3600" b="0" i="0" u="none" strike="noStrike" kern="1200" cap="none" spc="0" normalizeH="0" baseline="0" noProof="0" dirty="0">
                <a:ln>
                  <a:noFill/>
                </a:ln>
                <a:solidFill>
                  <a:prstClr val="black"/>
                </a:solidFill>
                <a:effectLst/>
                <a:uLnTx/>
                <a:uFillTx/>
                <a:latin typeface="Calibri" panose="020F0502020204030204"/>
                <a:ea typeface="+mn-ea"/>
                <a:cs typeface="+mn-cs"/>
              </a:rPr>
              <a:t>”</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P. Chen, R. Noble, SLAC-PUB-7402, April 1998</a:t>
            </a:r>
          </a:p>
        </p:txBody>
      </p:sp>
      <p:cxnSp>
        <p:nvCxnSpPr>
          <p:cNvPr id="4" name="Straight Arrow Connector 3"/>
          <p:cNvCxnSpPr/>
          <p:nvPr/>
        </p:nvCxnSpPr>
        <p:spPr>
          <a:xfrm>
            <a:off x="7633856" y="2492897"/>
            <a:ext cx="41563" cy="1080120"/>
          </a:xfrm>
          <a:prstGeom prst="straightConnector1">
            <a:avLst/>
          </a:prstGeom>
          <a:ln w="34925">
            <a:solidFill>
              <a:schemeClr val="tx2">
                <a:lumMod val="20000"/>
                <a:lumOff val="80000"/>
              </a:schemeClr>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7047128" y="2087380"/>
            <a:ext cx="120417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44546A">
                    <a:lumMod val="20000"/>
                    <a:lumOff val="80000"/>
                  </a:srgbClr>
                </a:solidFill>
                <a:effectLst/>
                <a:uLnTx/>
                <a:uFillTx/>
                <a:latin typeface="Calibri" panose="020F0502020204030204"/>
                <a:ea typeface="+mn-ea"/>
                <a:cs typeface="+mn-cs"/>
              </a:rPr>
              <a:t>0.8x10</a:t>
            </a:r>
            <a:r>
              <a:rPr kumimoji="0" lang="en-GB" sz="1800" b="0" i="0" u="none" strike="noStrike" kern="1200" cap="none" spc="0" normalizeH="0" baseline="30000" noProof="0" dirty="0">
                <a:ln>
                  <a:noFill/>
                </a:ln>
                <a:solidFill>
                  <a:srgbClr val="44546A">
                    <a:lumMod val="20000"/>
                    <a:lumOff val="80000"/>
                  </a:srgbClr>
                </a:solidFill>
                <a:effectLst/>
                <a:uLnTx/>
                <a:uFillTx/>
                <a:latin typeface="Calibri" panose="020F0502020204030204"/>
                <a:ea typeface="+mn-ea"/>
                <a:cs typeface="+mn-cs"/>
              </a:rPr>
              <a:t>10</a:t>
            </a:r>
            <a:r>
              <a:rPr kumimoji="0" lang="en-GB" sz="1800" b="0" i="0" u="none" strike="noStrike" kern="1200" cap="none" spc="0" normalizeH="0" baseline="0" noProof="0" dirty="0">
                <a:ln>
                  <a:noFill/>
                </a:ln>
                <a:solidFill>
                  <a:srgbClr val="44546A">
                    <a:lumMod val="20000"/>
                    <a:lumOff val="80000"/>
                  </a:srgbClr>
                </a:solidFill>
                <a:effectLst/>
                <a:uLnTx/>
                <a:uFillTx/>
                <a:latin typeface="Calibri" panose="020F0502020204030204"/>
                <a:ea typeface="+mn-ea"/>
                <a:cs typeface="+mn-cs"/>
              </a:rPr>
              <a:t> m</a:t>
            </a:r>
          </a:p>
        </p:txBody>
      </p:sp>
      <p:sp>
        <p:nvSpPr>
          <p:cNvPr id="12" name="TextBox 11"/>
          <p:cNvSpPr txBox="1"/>
          <p:nvPr/>
        </p:nvSpPr>
        <p:spPr>
          <a:xfrm>
            <a:off x="7275670" y="4145921"/>
            <a:ext cx="120417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44546A">
                    <a:lumMod val="20000"/>
                    <a:lumOff val="80000"/>
                  </a:srgbClr>
                </a:solidFill>
                <a:effectLst/>
                <a:uLnTx/>
                <a:uFillTx/>
                <a:latin typeface="Calibri" panose="020F0502020204030204"/>
                <a:ea typeface="+mn-ea"/>
                <a:cs typeface="+mn-cs"/>
              </a:rPr>
              <a:t>1.0x10</a:t>
            </a:r>
            <a:r>
              <a:rPr kumimoji="0" lang="en-GB" sz="1800" b="0" i="0" u="none" strike="noStrike" kern="1200" cap="none" spc="0" normalizeH="0" baseline="30000" noProof="0" dirty="0">
                <a:ln>
                  <a:noFill/>
                </a:ln>
                <a:solidFill>
                  <a:srgbClr val="44546A">
                    <a:lumMod val="20000"/>
                    <a:lumOff val="80000"/>
                  </a:srgbClr>
                </a:solidFill>
                <a:effectLst/>
                <a:uLnTx/>
                <a:uFillTx/>
                <a:latin typeface="Calibri" panose="020F0502020204030204"/>
                <a:ea typeface="+mn-ea"/>
                <a:cs typeface="+mn-cs"/>
              </a:rPr>
              <a:t>10</a:t>
            </a:r>
            <a:r>
              <a:rPr kumimoji="0" lang="en-GB" sz="1800" b="0" i="0" u="none" strike="noStrike" kern="1200" cap="none" spc="0" normalizeH="0" baseline="0" noProof="0" dirty="0">
                <a:ln>
                  <a:noFill/>
                </a:ln>
                <a:solidFill>
                  <a:srgbClr val="44546A">
                    <a:lumMod val="20000"/>
                    <a:lumOff val="80000"/>
                  </a:srgbClr>
                </a:solidFill>
                <a:effectLst/>
                <a:uLnTx/>
                <a:uFillTx/>
                <a:latin typeface="Calibri" panose="020F0502020204030204"/>
                <a:ea typeface="+mn-ea"/>
                <a:cs typeface="+mn-cs"/>
              </a:rPr>
              <a:t> m</a:t>
            </a:r>
          </a:p>
        </p:txBody>
      </p:sp>
      <p:cxnSp>
        <p:nvCxnSpPr>
          <p:cNvPr id="13" name="Straight Arrow Connector 12"/>
          <p:cNvCxnSpPr/>
          <p:nvPr/>
        </p:nvCxnSpPr>
        <p:spPr>
          <a:xfrm>
            <a:off x="8204174" y="3740728"/>
            <a:ext cx="640403" cy="948595"/>
          </a:xfrm>
          <a:prstGeom prst="straightConnector1">
            <a:avLst/>
          </a:prstGeom>
          <a:ln w="34925">
            <a:solidFill>
              <a:schemeClr val="tx2">
                <a:lumMod val="20000"/>
                <a:lumOff val="80000"/>
              </a:schemeClr>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6110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p:bldP spid="11" grpId="0"/>
      <p:bldP spid="5" grpId="0"/>
      <p:bldP spid="12"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3D1489E-24FE-4A15-A1D6-A2C7251340CB}"/>
              </a:ext>
            </a:extLst>
          </p:cNvPr>
          <p:cNvSpPr>
            <a:spLocks noChangeArrowheads="1"/>
          </p:cNvSpPr>
          <p:nvPr/>
        </p:nvSpPr>
        <p:spPr bwMode="auto">
          <a:xfrm>
            <a:off x="0" y="0"/>
            <a:ext cx="12191999" cy="707886"/>
          </a:xfrm>
          <a:prstGeom prst="rect">
            <a:avLst/>
          </a:prstGeom>
          <a:solidFill>
            <a:srgbClr val="0C377B"/>
          </a:solidFill>
          <a:ln>
            <a:noFill/>
          </a:ln>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altLang="en-US" sz="4000" b="1" i="0" u="none" strike="noStrike" kern="0" cap="none" spc="0" normalizeH="0" baseline="0" noProof="0" dirty="0">
                <a:ln>
                  <a:noFill/>
                </a:ln>
                <a:solidFill>
                  <a:srgbClr val="FFFF00"/>
                </a:solidFill>
                <a:effectLst/>
                <a:uLnTx/>
                <a:uFillTx/>
                <a:latin typeface="Arial" panose="020B0604020202020204" pitchFamily="34" charset="0"/>
                <a:ea typeface="+mn-ea"/>
                <a:cs typeface="+mn-cs"/>
              </a:rPr>
              <a:t>stepping stone towards Planck scale collider ?! </a:t>
            </a:r>
          </a:p>
        </p:txBody>
      </p:sp>
      <p:sp>
        <p:nvSpPr>
          <p:cNvPr id="5" name="TextBox 4">
            <a:extLst>
              <a:ext uri="{FF2B5EF4-FFF2-40B4-BE49-F238E27FC236}">
                <a16:creationId xmlns:a16="http://schemas.microsoft.com/office/drawing/2014/main" id="{2A4DC0A1-1AC2-408B-94D9-9CB01E79F68E}"/>
              </a:ext>
            </a:extLst>
          </p:cNvPr>
          <p:cNvSpPr txBox="1"/>
          <p:nvPr/>
        </p:nvSpPr>
        <p:spPr>
          <a:xfrm>
            <a:off x="243590" y="6488668"/>
            <a:ext cx="10564318"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mn-cs"/>
              </a:rPr>
              <a:t>J. Beacham, F. Zimmermann, 2022 </a:t>
            </a:r>
            <a:r>
              <a:rPr kumimoji="0" lang="en-GB" sz="1800" b="0" i="1"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mn-cs"/>
              </a:rPr>
              <a:t>New J. Phys., </a:t>
            </a:r>
            <a:r>
              <a:rPr kumimoji="0" lang="en-GB" sz="1800" b="0" i="0" u="sng"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mn-cs"/>
                <a:hlinkClick r:id="rId2"/>
              </a:rPr>
              <a:t>https://doi.org/10.1088/1367-2630/ac4921</a:t>
            </a: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B5812475-8AAB-4F6B-8159-375E871B9D09}"/>
                  </a:ext>
                </a:extLst>
              </p:cNvPr>
              <p:cNvSpPr txBox="1"/>
              <p:nvPr/>
            </p:nvSpPr>
            <p:spPr>
              <a:xfrm>
                <a:off x="0" y="628233"/>
                <a:ext cx="12191999" cy="280076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prstClr val="black"/>
                    </a:solidFill>
                    <a:effectLst/>
                    <a:uLnTx/>
                    <a:uFillTx/>
                    <a:latin typeface="Calibri" panose="020F0502020204030204"/>
                    <a:ea typeface="+mn-ea"/>
                    <a:cs typeface="+mn-cs"/>
                  </a:rPr>
                  <a:t>Very large hadron collider on the Moon (CCM</a:t>
                </a:r>
                <a:r>
                  <a:rPr kumimoji="0" lang="en-GB" sz="3200" b="0" i="0" u="none" strike="noStrike" kern="1200" cap="none" spc="0" normalizeH="0" baseline="0" noProof="0" dirty="0">
                    <a:ln>
                      <a:noFill/>
                    </a:ln>
                    <a:solidFill>
                      <a:prstClr val="black"/>
                    </a:solidFill>
                    <a:effectLst/>
                    <a:uLnTx/>
                    <a:uFillTx/>
                    <a:latin typeface="Calibri" panose="020F0502020204030204"/>
                    <a:ea typeface="+mn-ea"/>
                    <a:cs typeface="+mn-cs"/>
                  </a:rPr>
                  <a:t>), </a:t>
                </a:r>
                <a14:m>
                  <m:oMath xmlns:m="http://schemas.openxmlformats.org/officeDocument/2006/math">
                    <m:r>
                      <a:rPr kumimoji="0" lang="en-US" sz="3200" b="0" i="1" u="none" strike="noStrike" kern="1200" cap="none" spc="0" normalizeH="0" baseline="0" noProof="0" dirty="0" smtClean="0">
                        <a:ln>
                          <a:noFill/>
                        </a:ln>
                        <a:solidFill>
                          <a:srgbClr val="0000CC"/>
                        </a:solidFill>
                        <a:effectLst/>
                        <a:uLnTx/>
                        <a:uFillTx/>
                        <a:latin typeface="Cambria Math" panose="02040503050406030204" pitchFamily="18" charset="0"/>
                        <a:ea typeface="+mn-ea"/>
                        <a:cs typeface="+mn-cs"/>
                      </a:rPr>
                      <m:t>𝐶</m:t>
                    </m:r>
                    <m:r>
                      <a:rPr kumimoji="0" lang="en-GB" sz="3200" b="0" i="1" u="none" strike="noStrike" kern="1200" cap="none" spc="0" normalizeH="0" baseline="0" noProof="0" dirty="0" smtClean="0">
                        <a:ln>
                          <a:noFill/>
                        </a:ln>
                        <a:solidFill>
                          <a:srgbClr val="0000CC"/>
                        </a:solidFill>
                        <a:effectLst/>
                        <a:uLnTx/>
                        <a:uFillTx/>
                        <a:latin typeface="Cambria Math" panose="02040503050406030204" pitchFamily="18" charset="0"/>
                        <a:ea typeface="+mn-ea"/>
                        <a:cs typeface="+mn-cs"/>
                      </a:rPr>
                      <m:t>~</m:t>
                    </m:r>
                  </m:oMath>
                </a14:m>
                <a:r>
                  <a:rPr kumimoji="0" lang="en-GB" sz="3200" b="0" i="0" u="none" strike="noStrike" kern="1200" cap="none" spc="0" normalizeH="0" baseline="0" noProof="0" dirty="0">
                    <a:ln>
                      <a:noFill/>
                    </a:ln>
                    <a:solidFill>
                      <a:srgbClr val="0000CC"/>
                    </a:solidFill>
                    <a:effectLst/>
                    <a:uLnTx/>
                    <a:uFillTx/>
                    <a:latin typeface="Calibri" panose="020F0502020204030204"/>
                    <a:ea typeface="+mn-ea"/>
                    <a:cs typeface="+mn-cs"/>
                  </a:rPr>
                  <a:t>11 Mm, </a:t>
                </a:r>
                <a:r>
                  <a:rPr kumimoji="0" lang="en-GB" sz="3200" b="0" i="1" u="none" strike="noStrike" kern="1200" cap="none" spc="0" normalizeH="0" baseline="0" noProof="0" dirty="0" err="1">
                    <a:ln>
                      <a:noFill/>
                    </a:ln>
                    <a:solidFill>
                      <a:srgbClr val="0000CC"/>
                    </a:solidFill>
                    <a:effectLst/>
                    <a:uLnTx/>
                    <a:uFillTx/>
                    <a:latin typeface="Calibri" panose="020F0502020204030204"/>
                    <a:ea typeface="+mn-ea"/>
                    <a:cs typeface="+mn-cs"/>
                  </a:rPr>
                  <a:t>E</a:t>
                </a:r>
                <a:r>
                  <a:rPr kumimoji="0" lang="en-GB" sz="3200" b="0" i="0" u="none" strike="noStrike" kern="1200" cap="none" spc="0" normalizeH="0" baseline="-25000" noProof="0" dirty="0" err="1">
                    <a:ln>
                      <a:noFill/>
                    </a:ln>
                    <a:solidFill>
                      <a:srgbClr val="0000CC"/>
                    </a:solidFill>
                    <a:effectLst/>
                    <a:uLnTx/>
                    <a:uFillTx/>
                    <a:latin typeface="Calibri" panose="020F0502020204030204"/>
                    <a:ea typeface="+mn-ea"/>
                    <a:cs typeface="+mn-cs"/>
                  </a:rPr>
                  <a:t>c.m</a:t>
                </a:r>
                <a:r>
                  <a:rPr kumimoji="0" lang="en-GB" sz="3200" b="0" i="0" u="none" strike="noStrike" kern="1200" cap="none" spc="0" normalizeH="0" baseline="-25000" noProof="0" dirty="0">
                    <a:ln>
                      <a:noFill/>
                    </a:ln>
                    <a:solidFill>
                      <a:srgbClr val="0000CC"/>
                    </a:solidFill>
                    <a:effectLst/>
                    <a:uLnTx/>
                    <a:uFillTx/>
                    <a:latin typeface="Calibri" panose="020F0502020204030204"/>
                    <a:ea typeface="+mn-ea"/>
                    <a:cs typeface="+mn-cs"/>
                  </a:rPr>
                  <a:t>.</a:t>
                </a:r>
                <a14:m>
                  <m:oMath xmlns:m="http://schemas.openxmlformats.org/officeDocument/2006/math">
                    <m:r>
                      <a:rPr kumimoji="0" lang="en-GB" sz="3200" b="0" i="1" u="none" strike="noStrike" kern="1200" cap="none" spc="0" normalizeH="0" baseline="0" noProof="0" dirty="0" smtClean="0">
                        <a:ln>
                          <a:noFill/>
                        </a:ln>
                        <a:solidFill>
                          <a:srgbClr val="0000CC"/>
                        </a:solidFill>
                        <a:effectLst/>
                        <a:uLnTx/>
                        <a:uFillTx/>
                        <a:latin typeface="Cambria Math" panose="02040503050406030204" pitchFamily="18" charset="0"/>
                        <a:ea typeface="+mn-ea"/>
                        <a:cs typeface="+mn-cs"/>
                      </a:rPr>
                      <m:t>~</m:t>
                    </m:r>
                  </m:oMath>
                </a14:m>
                <a:r>
                  <a:rPr kumimoji="0" lang="en-GB" sz="3200" b="0" i="0" u="none" strike="noStrike" kern="1200" cap="none" spc="0" normalizeH="0" baseline="0" noProof="0" dirty="0">
                    <a:ln>
                      <a:noFill/>
                    </a:ln>
                    <a:solidFill>
                      <a:srgbClr val="0000CC"/>
                    </a:solidFill>
                    <a:effectLst/>
                    <a:uLnTx/>
                    <a:uFillTx/>
                    <a:latin typeface="Calibri" panose="020F0502020204030204"/>
                    <a:ea typeface="+mn-ea"/>
                    <a:cs typeface="+mn-cs"/>
                  </a:rPr>
                  <a:t>14 </a:t>
                </a:r>
                <a:r>
                  <a:rPr kumimoji="0" lang="en-GB" sz="3200" b="0" i="0" u="none" strike="noStrike" kern="1200" cap="none" spc="0" normalizeH="0" baseline="0" noProof="0" dirty="0" err="1">
                    <a:ln>
                      <a:noFill/>
                    </a:ln>
                    <a:solidFill>
                      <a:srgbClr val="0000CC"/>
                    </a:solidFill>
                    <a:effectLst/>
                    <a:uLnTx/>
                    <a:uFillTx/>
                    <a:latin typeface="Calibri" panose="020F0502020204030204"/>
                    <a:ea typeface="+mn-ea"/>
                    <a:cs typeface="+mn-cs"/>
                  </a:rPr>
                  <a:t>PeV</a:t>
                </a:r>
                <a:r>
                  <a:rPr kumimoji="0" lang="en-GB" sz="3200" b="0" i="0" u="none" strike="noStrike" kern="1200" cap="none" spc="0" normalizeH="0" baseline="0" noProof="0" dirty="0">
                    <a:ln>
                      <a:noFill/>
                    </a:ln>
                    <a:solidFill>
                      <a:srgbClr val="0000CC"/>
                    </a:solidFill>
                    <a:effectLst/>
                    <a:uLnTx/>
                    <a:uFillTx/>
                    <a:latin typeface="Calibri" panose="020F0502020204030204"/>
                    <a:ea typeface="+mn-ea"/>
                    <a:cs typeface="+mn-cs"/>
                  </a:rPr>
                  <a:t> </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(1000x LHC’s), 6x10</a:t>
                </a:r>
                <a:r>
                  <a:rPr kumimoji="0" lang="en-GB" sz="2400" b="0" i="0" u="none" strike="noStrike" kern="1200" cap="none" spc="0" normalizeH="0" baseline="30000" noProof="0" dirty="0">
                    <a:ln>
                      <a:noFill/>
                    </a:ln>
                    <a:solidFill>
                      <a:prstClr val="black"/>
                    </a:solidFill>
                    <a:effectLst/>
                    <a:uLnTx/>
                    <a:uFillTx/>
                    <a:latin typeface="Calibri" panose="020F0502020204030204"/>
                    <a:ea typeface="+mn-ea"/>
                    <a:cs typeface="+mn-cs"/>
                  </a:rPr>
                  <a:t>5</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 dipoles with </a:t>
                </a: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20 T field</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 either </a:t>
                </a:r>
                <a:r>
                  <a:rPr kumimoji="0" lang="en-GB" sz="2400" b="0" i="0" u="none" strike="noStrike" kern="1200" cap="none" spc="0" normalizeH="0" baseline="0" noProof="0" dirty="0" err="1">
                    <a:ln>
                      <a:noFill/>
                    </a:ln>
                    <a:solidFill>
                      <a:prstClr val="black"/>
                    </a:solidFill>
                    <a:effectLst/>
                    <a:uLnTx/>
                    <a:uFillTx/>
                    <a:latin typeface="Calibri" panose="020F0502020204030204"/>
                    <a:ea typeface="+mn-ea"/>
                    <a:cs typeface="+mn-cs"/>
                  </a:rPr>
                  <a:t>ReBCO</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 requiring ~7-13 k tons rare-earth elements, or IBS, requiring </a:t>
                </a:r>
                <a14:m>
                  <m:oMath xmlns:m="http://schemas.openxmlformats.org/officeDocument/2006/math">
                    <m:r>
                      <a:rPr kumimoji="0" lang="en-GB" sz="2400" b="0" i="1" u="none" strike="noStrike" kern="1200" cap="none" spc="0" normalizeH="0" baseline="0" noProof="0" dirty="0" smtClean="0">
                        <a:ln>
                          <a:noFill/>
                        </a:ln>
                        <a:solidFill>
                          <a:prstClr val="black"/>
                        </a:solidFill>
                        <a:effectLst/>
                        <a:uLnTx/>
                        <a:uFillTx/>
                        <a:latin typeface="Cambria Math" panose="02040503050406030204" pitchFamily="18" charset="0"/>
                        <a:ea typeface="+mn-ea"/>
                        <a:cs typeface="+mn-cs"/>
                      </a:rPr>
                      <m:t>~</m:t>
                    </m:r>
                  </m:oMath>
                </a14:m>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a million tons of IBS. </a:t>
                </a:r>
                <a:r>
                  <a:rPr kumimoji="0" lang="en-GB" sz="2400" b="1" i="0" u="none" strike="noStrike" kern="1200" cap="none" spc="0" normalizeH="0" baseline="0" noProof="0" dirty="0">
                    <a:ln>
                      <a:noFill/>
                    </a:ln>
                    <a:solidFill>
                      <a:srgbClr val="0000CC"/>
                    </a:solidFill>
                    <a:effectLst/>
                    <a:uLnTx/>
                    <a:uFillTx/>
                    <a:latin typeface="Calibri" panose="020F0502020204030204"/>
                    <a:ea typeface="+mn-ea"/>
                    <a:cs typeface="+mn-cs"/>
                  </a:rPr>
                  <a:t>Many of the raw materials required to construct machine, injector complex, detectors, and facilities can potentially be sourced directly on the Moon</a:t>
                </a: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GB" sz="2400" b="1" i="0" u="none" strike="noStrike" kern="1200" cap="none" spc="0" normalizeH="0" baseline="0" noProof="0" dirty="0">
                    <a:ln>
                      <a:noFill/>
                    </a:ln>
                    <a:solidFill>
                      <a:srgbClr val="0000CC"/>
                    </a:solidFill>
                    <a:effectLst/>
                    <a:uLnTx/>
                    <a:uFillTx/>
                    <a:latin typeface="Calibri" panose="020F0502020204030204"/>
                    <a:ea typeface="+mn-ea"/>
                    <a:cs typeface="+mn-cs"/>
                  </a:rPr>
                  <a:t>11000-km tunnel a few 10 to 100 m under lunar surface </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to avoid </a:t>
                </a:r>
                <a:r>
                  <a:rPr kumimoji="0" lang="en-GB" sz="2400" b="0" i="0" u="none" strike="noStrike" kern="1200" cap="none" spc="0" normalizeH="0" baseline="0" noProof="0" dirty="0" err="1">
                    <a:ln>
                      <a:noFill/>
                    </a:ln>
                    <a:solidFill>
                      <a:prstClr val="black"/>
                    </a:solidFill>
                    <a:effectLst/>
                    <a:uLnTx/>
                    <a:uFillTx/>
                    <a:latin typeface="Calibri" panose="020F0502020204030204"/>
                    <a:ea typeface="+mn-ea"/>
                    <a:cs typeface="+mn-cs"/>
                  </a:rPr>
                  <a:t>lunary</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 day-night temperature variations, cosmic radiation damage, and meteoroid strikes</a:t>
                </a:r>
                <a:r>
                  <a:rPr kumimoji="0" lang="en-GB" sz="2400" b="0" i="0" u="none" strike="noStrike" kern="1200" cap="none" spc="0" normalizeH="0" baseline="0" noProof="0" dirty="0">
                    <a:ln>
                      <a:noFill/>
                    </a:ln>
                    <a:solidFill>
                      <a:srgbClr val="0000CC"/>
                    </a:solidFill>
                    <a:effectLst/>
                    <a:uLnTx/>
                    <a:uFillTx/>
                    <a:latin typeface="Calibri" panose="020F0502020204030204"/>
                    <a:ea typeface="+mn-ea"/>
                    <a:cs typeface="+mn-cs"/>
                  </a:rPr>
                  <a:t>. </a:t>
                </a:r>
                <a:r>
                  <a:rPr kumimoji="0" lang="en-GB" sz="2400" b="1" i="0" u="none" strike="noStrike" kern="1200" cap="none" spc="0" normalizeH="0" baseline="0" noProof="0" dirty="0">
                    <a:ln>
                      <a:noFill/>
                    </a:ln>
                    <a:solidFill>
                      <a:srgbClr val="0000CC"/>
                    </a:solidFill>
                    <a:effectLst/>
                    <a:uLnTx/>
                    <a:uFillTx/>
                    <a:latin typeface="Calibri" panose="020F0502020204030204"/>
                    <a:ea typeface="+mn-ea"/>
                    <a:cs typeface="+mn-cs"/>
                  </a:rPr>
                  <a:t>Dyson band or belt to continuously collect sun power</a:t>
                </a: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 Required: &lt;0.1% sun power incident on Moon surface.</a:t>
                </a:r>
              </a:p>
            </p:txBody>
          </p:sp>
        </mc:Choice>
        <mc:Fallback xmlns="">
          <p:sp>
            <p:nvSpPr>
              <p:cNvPr id="7" name="TextBox 6">
                <a:extLst>
                  <a:ext uri="{FF2B5EF4-FFF2-40B4-BE49-F238E27FC236}">
                    <a16:creationId xmlns:a16="http://schemas.microsoft.com/office/drawing/2014/main" id="{B5812475-8AAB-4F6B-8159-375E871B9D09}"/>
                  </a:ext>
                </a:extLst>
              </p:cNvPr>
              <p:cNvSpPr txBox="1">
                <a:spLocks noRot="1" noChangeAspect="1" noMove="1" noResize="1" noEditPoints="1" noAdjustHandles="1" noChangeArrowheads="1" noChangeShapeType="1" noTextEdit="1"/>
              </p:cNvSpPr>
              <p:nvPr/>
            </p:nvSpPr>
            <p:spPr>
              <a:xfrm>
                <a:off x="0" y="628233"/>
                <a:ext cx="12191999" cy="2800767"/>
              </a:xfrm>
              <a:prstGeom prst="rect">
                <a:avLst/>
              </a:prstGeom>
              <a:blipFill>
                <a:blip r:embed="rId3"/>
                <a:stretch>
                  <a:fillRect l="-1250" t="-2609" r="-900" b="-3913"/>
                </a:stretch>
              </a:blipFill>
            </p:spPr>
            <p:txBody>
              <a:bodyPr/>
              <a:lstStyle/>
              <a:p>
                <a:r>
                  <a:rPr lang="en-GB">
                    <a:noFill/>
                  </a:rPr>
                  <a:t> </a:t>
                </a:r>
              </a:p>
            </p:txBody>
          </p:sp>
        </mc:Fallback>
      </mc:AlternateContent>
      <p:pic>
        <p:nvPicPr>
          <p:cNvPr id="9" name="Picture 8" descr="Chart&#10;&#10;Description automatically generated">
            <a:extLst>
              <a:ext uri="{FF2B5EF4-FFF2-40B4-BE49-F238E27FC236}">
                <a16:creationId xmlns:a16="http://schemas.microsoft.com/office/drawing/2014/main" id="{A6893A12-636D-4A48-BCBF-F1350D4375F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713290"/>
            <a:ext cx="4781862" cy="2689797"/>
          </a:xfrm>
          <a:prstGeom prst="rect">
            <a:avLst/>
          </a:prstGeom>
        </p:spPr>
      </p:pic>
      <p:pic>
        <p:nvPicPr>
          <p:cNvPr id="11" name="Picture 10" descr="Diagram, venn diagram&#10;&#10;Description automatically generated">
            <a:extLst>
              <a:ext uri="{FF2B5EF4-FFF2-40B4-BE49-F238E27FC236}">
                <a16:creationId xmlns:a16="http://schemas.microsoft.com/office/drawing/2014/main" id="{5ED90190-EC4A-4E6D-A5F0-9B4C6DD60E7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81862" y="3454916"/>
            <a:ext cx="4929012" cy="2990961"/>
          </a:xfrm>
          <a:prstGeom prst="rect">
            <a:avLst/>
          </a:prstGeom>
        </p:spPr>
      </p:pic>
      <p:pic>
        <p:nvPicPr>
          <p:cNvPr id="13" name="Picture 12" descr="Diagram&#10;&#10;Description automatically generated">
            <a:extLst>
              <a:ext uri="{FF2B5EF4-FFF2-40B4-BE49-F238E27FC236}">
                <a16:creationId xmlns:a16="http://schemas.microsoft.com/office/drawing/2014/main" id="{68AA33E2-CC8E-4616-8DF6-5D7348C6F8C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488208" y="3634790"/>
            <a:ext cx="3296236" cy="3296236"/>
          </a:xfrm>
          <a:prstGeom prst="rect">
            <a:avLst/>
          </a:prstGeom>
        </p:spPr>
      </p:pic>
    </p:spTree>
    <p:extLst>
      <p:ext uri="{BB962C8B-B14F-4D97-AF65-F5344CB8AC3E}">
        <p14:creationId xmlns:p14="http://schemas.microsoft.com/office/powerpoint/2010/main" val="154858556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4B90517-6670-4A5A-D5B2-C23C5A1D844E}"/>
              </a:ext>
            </a:extLst>
          </p:cNvPr>
          <p:cNvPicPr>
            <a:picLocks noChangeAspect="1"/>
          </p:cNvPicPr>
          <p:nvPr/>
        </p:nvPicPr>
        <p:blipFill>
          <a:blip r:embed="rId2"/>
          <a:stretch>
            <a:fillRect/>
          </a:stretch>
        </p:blipFill>
        <p:spPr>
          <a:xfrm>
            <a:off x="137967" y="686955"/>
            <a:ext cx="7068631" cy="5880100"/>
          </a:xfrm>
          <a:prstGeom prst="rect">
            <a:avLst/>
          </a:prstGeom>
        </p:spPr>
      </p:pic>
      <p:pic>
        <p:nvPicPr>
          <p:cNvPr id="7" name="Picture 6">
            <a:extLst>
              <a:ext uri="{FF2B5EF4-FFF2-40B4-BE49-F238E27FC236}">
                <a16:creationId xmlns:a16="http://schemas.microsoft.com/office/drawing/2014/main" id="{B4DFC3E0-59A4-7CFA-57DF-47846F303DC5}"/>
              </a:ext>
            </a:extLst>
          </p:cNvPr>
          <p:cNvPicPr>
            <a:picLocks noChangeAspect="1"/>
          </p:cNvPicPr>
          <p:nvPr/>
        </p:nvPicPr>
        <p:blipFill>
          <a:blip r:embed="rId3"/>
          <a:stretch>
            <a:fillRect/>
          </a:stretch>
        </p:blipFill>
        <p:spPr>
          <a:xfrm>
            <a:off x="7206598" y="1023793"/>
            <a:ext cx="4738170" cy="933276"/>
          </a:xfrm>
          <a:prstGeom prst="rect">
            <a:avLst/>
          </a:prstGeom>
        </p:spPr>
      </p:pic>
      <p:sp>
        <p:nvSpPr>
          <p:cNvPr id="8" name="Rectangle 7">
            <a:extLst>
              <a:ext uri="{FF2B5EF4-FFF2-40B4-BE49-F238E27FC236}">
                <a16:creationId xmlns:a16="http://schemas.microsoft.com/office/drawing/2014/main" id="{A0CD4AE2-4517-079B-212C-B4C46695E7D0}"/>
              </a:ext>
            </a:extLst>
          </p:cNvPr>
          <p:cNvSpPr>
            <a:spLocks noChangeArrowheads="1"/>
          </p:cNvSpPr>
          <p:nvPr/>
        </p:nvSpPr>
        <p:spPr bwMode="auto">
          <a:xfrm>
            <a:off x="0" y="0"/>
            <a:ext cx="12191999" cy="707886"/>
          </a:xfrm>
          <a:prstGeom prst="rect">
            <a:avLst/>
          </a:prstGeom>
          <a:solidFill>
            <a:srgbClr val="0C377B"/>
          </a:solidFill>
          <a:ln>
            <a:noFill/>
          </a:ln>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altLang="en-US" sz="4000" b="1" kern="0" dirty="0">
                <a:solidFill>
                  <a:srgbClr val="FFFF00"/>
                </a:solidFill>
              </a:rPr>
              <a:t>t</a:t>
            </a:r>
            <a:r>
              <a:rPr kumimoji="0" lang="en-US" altLang="en-US" sz="4000" b="1" i="0" u="none" strike="noStrike" kern="0" cap="none" spc="0" normalizeH="0" baseline="0" noProof="0" dirty="0" err="1">
                <a:ln>
                  <a:noFill/>
                </a:ln>
                <a:solidFill>
                  <a:srgbClr val="FFFF00"/>
                </a:solidFill>
                <a:effectLst/>
                <a:uLnTx/>
                <a:uFillTx/>
                <a:latin typeface="Arial" panose="020B0604020202020204" pitchFamily="34" charset="0"/>
                <a:ea typeface="+mn-ea"/>
                <a:cs typeface="+mn-cs"/>
              </a:rPr>
              <a:t>entative</a:t>
            </a:r>
            <a:r>
              <a:rPr kumimoji="0" lang="en-US" altLang="en-US" sz="4000" b="1" i="0" u="none" strike="noStrike" kern="0" cap="none" spc="0" normalizeH="0" baseline="0" noProof="0" dirty="0">
                <a:ln>
                  <a:noFill/>
                </a:ln>
                <a:solidFill>
                  <a:srgbClr val="FFFF00"/>
                </a:solidFill>
                <a:effectLst/>
                <a:uLnTx/>
                <a:uFillTx/>
                <a:latin typeface="Arial" panose="020B0604020202020204" pitchFamily="34" charset="0"/>
                <a:ea typeface="+mn-ea"/>
                <a:cs typeface="+mn-cs"/>
              </a:rPr>
              <a:t> CCM parameters &amp; layout</a:t>
            </a:r>
            <a:endParaRPr kumimoji="0" lang="en-GB" altLang="en-US" sz="4000" b="1" i="0" u="none" strike="noStrike" kern="0" cap="none" spc="0" normalizeH="0" baseline="0" noProof="0" dirty="0">
              <a:ln>
                <a:noFill/>
              </a:ln>
              <a:solidFill>
                <a:srgbClr val="FFFF00"/>
              </a:solidFill>
              <a:effectLst/>
              <a:uLnTx/>
              <a:uFillTx/>
              <a:latin typeface="Arial" panose="020B0604020202020204" pitchFamily="34" charset="0"/>
              <a:ea typeface="+mn-ea"/>
              <a:cs typeface="+mn-cs"/>
            </a:endParaRPr>
          </a:p>
        </p:txBody>
      </p:sp>
      <p:sp>
        <p:nvSpPr>
          <p:cNvPr id="10" name="TextBox 9">
            <a:extLst>
              <a:ext uri="{FF2B5EF4-FFF2-40B4-BE49-F238E27FC236}">
                <a16:creationId xmlns:a16="http://schemas.microsoft.com/office/drawing/2014/main" id="{CF68B858-5724-77B6-0C09-C90A1455E596}"/>
              </a:ext>
            </a:extLst>
          </p:cNvPr>
          <p:cNvSpPr txBox="1"/>
          <p:nvPr/>
        </p:nvSpPr>
        <p:spPr>
          <a:xfrm>
            <a:off x="7152661" y="5847879"/>
            <a:ext cx="4846044" cy="646331"/>
          </a:xfrm>
          <a:prstGeom prst="rect">
            <a:avLst/>
          </a:prstGeom>
          <a:noFill/>
        </p:spPr>
        <p:txBody>
          <a:bodyPr wrap="square">
            <a:spAutoFit/>
          </a:bodyPr>
          <a:lstStyle/>
          <a:p>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mn-cs"/>
              </a:rPr>
              <a:t>J. Beacham, F. Zimmermann, 2022 </a:t>
            </a:r>
            <a:r>
              <a:rPr kumimoji="0" lang="en-GB" sz="1800" b="0" i="1"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mn-cs"/>
              </a:rPr>
              <a:t>New J. Phys., </a:t>
            </a:r>
            <a:r>
              <a:rPr kumimoji="0" lang="en-GB" sz="1800" b="0" i="0" u="sng"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mn-cs"/>
                <a:hlinkClick r:id="rId4"/>
              </a:rPr>
              <a:t>https://doi.org/10.1088/1367-2630</a:t>
            </a:r>
            <a:endParaRPr lang="en-GB" dirty="0"/>
          </a:p>
        </p:txBody>
      </p:sp>
    </p:spTree>
    <p:extLst>
      <p:ext uri="{BB962C8B-B14F-4D97-AF65-F5344CB8AC3E}">
        <p14:creationId xmlns:p14="http://schemas.microsoft.com/office/powerpoint/2010/main" val="114239126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4A3CA04-AF84-5CBD-F790-D7C3BB158D64}"/>
              </a:ext>
            </a:extLst>
          </p:cNvPr>
          <p:cNvPicPr>
            <a:picLocks noChangeAspect="1"/>
          </p:cNvPicPr>
          <p:nvPr/>
        </p:nvPicPr>
        <p:blipFill>
          <a:blip r:embed="rId2"/>
          <a:stretch>
            <a:fillRect/>
          </a:stretch>
        </p:blipFill>
        <p:spPr>
          <a:xfrm>
            <a:off x="-102870" y="588904"/>
            <a:ext cx="12192000" cy="2845997"/>
          </a:xfrm>
          <a:prstGeom prst="rect">
            <a:avLst/>
          </a:prstGeom>
        </p:spPr>
      </p:pic>
      <p:sp>
        <p:nvSpPr>
          <p:cNvPr id="4" name="Rectangle 3">
            <a:extLst>
              <a:ext uri="{FF2B5EF4-FFF2-40B4-BE49-F238E27FC236}">
                <a16:creationId xmlns:a16="http://schemas.microsoft.com/office/drawing/2014/main" id="{A8C82EF4-0EC7-C867-AEA0-5FFF025A88DA}"/>
              </a:ext>
            </a:extLst>
          </p:cNvPr>
          <p:cNvSpPr>
            <a:spLocks noChangeArrowheads="1"/>
          </p:cNvSpPr>
          <p:nvPr/>
        </p:nvSpPr>
        <p:spPr bwMode="auto">
          <a:xfrm>
            <a:off x="0" y="0"/>
            <a:ext cx="12191999" cy="707886"/>
          </a:xfrm>
          <a:prstGeom prst="rect">
            <a:avLst/>
          </a:prstGeom>
          <a:solidFill>
            <a:srgbClr val="0C377B"/>
          </a:solidFill>
          <a:ln>
            <a:noFill/>
          </a:ln>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altLang="en-US" sz="4000" b="1" i="0" u="none" strike="noStrike" kern="0" cap="none" spc="0" normalizeH="0" baseline="0" noProof="0" dirty="0">
                <a:ln>
                  <a:noFill/>
                </a:ln>
                <a:solidFill>
                  <a:srgbClr val="FFFF00"/>
                </a:solidFill>
                <a:effectLst/>
                <a:uLnTx/>
                <a:uFillTx/>
                <a:latin typeface="Arial" panose="020B0604020202020204" pitchFamily="34" charset="0"/>
                <a:ea typeface="+mn-ea"/>
                <a:cs typeface="+mn-cs"/>
              </a:rPr>
              <a:t>a timely consideration ?!</a:t>
            </a:r>
          </a:p>
        </p:txBody>
      </p:sp>
      <p:pic>
        <p:nvPicPr>
          <p:cNvPr id="11" name="Picture 10">
            <a:extLst>
              <a:ext uri="{FF2B5EF4-FFF2-40B4-BE49-F238E27FC236}">
                <a16:creationId xmlns:a16="http://schemas.microsoft.com/office/drawing/2014/main" id="{9B239853-4375-A503-1B4C-53C9769270AC}"/>
              </a:ext>
            </a:extLst>
          </p:cNvPr>
          <p:cNvPicPr>
            <a:picLocks noChangeAspect="1"/>
          </p:cNvPicPr>
          <p:nvPr/>
        </p:nvPicPr>
        <p:blipFill>
          <a:blip r:embed="rId3"/>
          <a:stretch>
            <a:fillRect/>
          </a:stretch>
        </p:blipFill>
        <p:spPr>
          <a:xfrm>
            <a:off x="7620623" y="2722400"/>
            <a:ext cx="4571376" cy="4135600"/>
          </a:xfrm>
          <a:prstGeom prst="rect">
            <a:avLst/>
          </a:prstGeom>
        </p:spPr>
      </p:pic>
      <p:sp>
        <p:nvSpPr>
          <p:cNvPr id="9" name="TextBox 8">
            <a:extLst>
              <a:ext uri="{FF2B5EF4-FFF2-40B4-BE49-F238E27FC236}">
                <a16:creationId xmlns:a16="http://schemas.microsoft.com/office/drawing/2014/main" id="{67540092-DC5A-28DC-4EC4-686395690E10}"/>
              </a:ext>
            </a:extLst>
          </p:cNvPr>
          <p:cNvSpPr txBox="1"/>
          <p:nvPr/>
        </p:nvSpPr>
        <p:spPr>
          <a:xfrm>
            <a:off x="7998643" y="4158529"/>
            <a:ext cx="6237514"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techeblog.com</a:t>
            </a:r>
          </a:p>
        </p:txBody>
      </p:sp>
      <p:pic>
        <p:nvPicPr>
          <p:cNvPr id="13" name="Picture 12">
            <a:extLst>
              <a:ext uri="{FF2B5EF4-FFF2-40B4-BE49-F238E27FC236}">
                <a16:creationId xmlns:a16="http://schemas.microsoft.com/office/drawing/2014/main" id="{ED2DA296-BADA-215A-3C12-B981CD5F0E49}"/>
              </a:ext>
            </a:extLst>
          </p:cNvPr>
          <p:cNvPicPr>
            <a:picLocks noChangeAspect="1"/>
          </p:cNvPicPr>
          <p:nvPr/>
        </p:nvPicPr>
        <p:blipFill>
          <a:blip r:embed="rId4"/>
          <a:stretch>
            <a:fillRect/>
          </a:stretch>
        </p:blipFill>
        <p:spPr>
          <a:xfrm>
            <a:off x="2459189" y="2708500"/>
            <a:ext cx="5075295" cy="3618364"/>
          </a:xfrm>
          <a:prstGeom prst="rect">
            <a:avLst/>
          </a:prstGeom>
        </p:spPr>
      </p:pic>
      <p:pic>
        <p:nvPicPr>
          <p:cNvPr id="14" name="Picture 13">
            <a:extLst>
              <a:ext uri="{FF2B5EF4-FFF2-40B4-BE49-F238E27FC236}">
                <a16:creationId xmlns:a16="http://schemas.microsoft.com/office/drawing/2014/main" id="{079E28E1-9F3E-69DA-6ED5-7A9BEBF6BB2A}"/>
              </a:ext>
            </a:extLst>
          </p:cNvPr>
          <p:cNvPicPr>
            <a:picLocks noChangeAspect="1"/>
          </p:cNvPicPr>
          <p:nvPr/>
        </p:nvPicPr>
        <p:blipFill rotWithShape="1">
          <a:blip r:embed="rId5"/>
          <a:srcRect t="16537" r="45877"/>
          <a:stretch/>
        </p:blipFill>
        <p:spPr>
          <a:xfrm>
            <a:off x="206405" y="2932135"/>
            <a:ext cx="1943509" cy="993729"/>
          </a:xfrm>
          <a:prstGeom prst="rect">
            <a:avLst/>
          </a:prstGeom>
        </p:spPr>
      </p:pic>
      <p:pic>
        <p:nvPicPr>
          <p:cNvPr id="16" name="Picture 15">
            <a:extLst>
              <a:ext uri="{FF2B5EF4-FFF2-40B4-BE49-F238E27FC236}">
                <a16:creationId xmlns:a16="http://schemas.microsoft.com/office/drawing/2014/main" id="{582C8B1B-914C-6292-BA13-4BDEAC3885AE}"/>
              </a:ext>
            </a:extLst>
          </p:cNvPr>
          <p:cNvPicPr>
            <a:picLocks noChangeAspect="1"/>
          </p:cNvPicPr>
          <p:nvPr/>
        </p:nvPicPr>
        <p:blipFill>
          <a:blip r:embed="rId6"/>
          <a:stretch>
            <a:fillRect/>
          </a:stretch>
        </p:blipFill>
        <p:spPr>
          <a:xfrm>
            <a:off x="85996" y="4343195"/>
            <a:ext cx="3125028" cy="1257300"/>
          </a:xfrm>
          <a:prstGeom prst="rect">
            <a:avLst/>
          </a:prstGeom>
        </p:spPr>
      </p:pic>
      <p:sp>
        <p:nvSpPr>
          <p:cNvPr id="17" name="TextBox 16">
            <a:extLst>
              <a:ext uri="{FF2B5EF4-FFF2-40B4-BE49-F238E27FC236}">
                <a16:creationId xmlns:a16="http://schemas.microsoft.com/office/drawing/2014/main" id="{3F236FF0-5528-F760-5CD8-EB9874A2F5EE}"/>
              </a:ext>
            </a:extLst>
          </p:cNvPr>
          <p:cNvSpPr txBox="1"/>
          <p:nvPr/>
        </p:nvSpPr>
        <p:spPr>
          <a:xfrm>
            <a:off x="206405" y="3973863"/>
            <a:ext cx="6237514"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CNRS News</a:t>
            </a:r>
          </a:p>
        </p:txBody>
      </p:sp>
      <p:pic>
        <p:nvPicPr>
          <p:cNvPr id="5" name="Picture 4">
            <a:extLst>
              <a:ext uri="{FF2B5EF4-FFF2-40B4-BE49-F238E27FC236}">
                <a16:creationId xmlns:a16="http://schemas.microsoft.com/office/drawing/2014/main" id="{4228472B-0E8C-9844-2353-068BDEEBF61C}"/>
              </a:ext>
            </a:extLst>
          </p:cNvPr>
          <p:cNvPicPr>
            <a:picLocks noChangeAspect="1"/>
          </p:cNvPicPr>
          <p:nvPr/>
        </p:nvPicPr>
        <p:blipFill rotWithShape="1">
          <a:blip r:embed="rId7"/>
          <a:srcRect t="-1" b="48096"/>
          <a:stretch/>
        </p:blipFill>
        <p:spPr>
          <a:xfrm>
            <a:off x="1881484" y="6269096"/>
            <a:ext cx="7666905" cy="571289"/>
          </a:xfrm>
          <a:prstGeom prst="rect">
            <a:avLst/>
          </a:prstGeom>
        </p:spPr>
      </p:pic>
      <p:pic>
        <p:nvPicPr>
          <p:cNvPr id="7" name="Picture 6">
            <a:extLst>
              <a:ext uri="{FF2B5EF4-FFF2-40B4-BE49-F238E27FC236}">
                <a16:creationId xmlns:a16="http://schemas.microsoft.com/office/drawing/2014/main" id="{E96957D7-3F4B-21D1-F708-B562AD36F009}"/>
              </a:ext>
            </a:extLst>
          </p:cNvPr>
          <p:cNvPicPr>
            <a:picLocks noChangeAspect="1"/>
          </p:cNvPicPr>
          <p:nvPr/>
        </p:nvPicPr>
        <p:blipFill>
          <a:blip r:embed="rId8"/>
          <a:stretch>
            <a:fillRect/>
          </a:stretch>
        </p:blipFill>
        <p:spPr>
          <a:xfrm>
            <a:off x="9548389" y="6425302"/>
            <a:ext cx="2643610" cy="432698"/>
          </a:xfrm>
          <a:prstGeom prst="rect">
            <a:avLst/>
          </a:prstGeom>
        </p:spPr>
      </p:pic>
    </p:spTree>
    <p:extLst>
      <p:ext uri="{BB962C8B-B14F-4D97-AF65-F5344CB8AC3E}">
        <p14:creationId xmlns:p14="http://schemas.microsoft.com/office/powerpoint/2010/main" val="24843211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8"/>
          <p:cNvGraphicFramePr>
            <a:graphicFrameLocks noChangeAspect="1"/>
          </p:cNvGraphicFramePr>
          <p:nvPr/>
        </p:nvGraphicFramePr>
        <p:xfrm>
          <a:off x="849229" y="2104677"/>
          <a:ext cx="4267200" cy="909638"/>
        </p:xfrm>
        <a:graphic>
          <a:graphicData uri="http://schemas.openxmlformats.org/presentationml/2006/ole">
            <mc:AlternateContent xmlns:mc="http://schemas.openxmlformats.org/markup-compatibility/2006">
              <mc:Choice xmlns:v="urn:schemas-microsoft-com:vml" Requires="v">
                <p:oleObj name="Equation" r:id="rId2" imgW="1390735" imgH="257247" progId="Equation.3">
                  <p:embed/>
                </p:oleObj>
              </mc:Choice>
              <mc:Fallback>
                <p:oleObj name="Equation" r:id="rId2" imgW="1390735" imgH="257247" progId="Equation.3">
                  <p:embed/>
                  <p:pic>
                    <p:nvPicPr>
                      <p:cNvPr id="3" name="Object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9229" y="2104677"/>
                        <a:ext cx="4267200" cy="909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 name="Object 7"/>
          <p:cNvGraphicFramePr>
            <a:graphicFrameLocks noChangeAspect="1"/>
          </p:cNvGraphicFramePr>
          <p:nvPr/>
        </p:nvGraphicFramePr>
        <p:xfrm>
          <a:off x="1943795" y="3965405"/>
          <a:ext cx="2667000" cy="728663"/>
        </p:xfrm>
        <a:graphic>
          <a:graphicData uri="http://schemas.openxmlformats.org/presentationml/2006/ole">
            <mc:AlternateContent xmlns:mc="http://schemas.openxmlformats.org/markup-compatibility/2006">
              <mc:Choice xmlns:v="urn:schemas-microsoft-com:vml" Requires="v">
                <p:oleObj name="Equation" r:id="rId4" imgW="790657" imgH="180855" progId="Equation.3">
                  <p:embed/>
                </p:oleObj>
              </mc:Choice>
              <mc:Fallback>
                <p:oleObj name="Equation" r:id="rId4" imgW="790657" imgH="180855" progId="Equation.3">
                  <p:embed/>
                  <p:pic>
                    <p:nvPicPr>
                      <p:cNvPr id="4"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43795" y="3965405"/>
                        <a:ext cx="2667000" cy="728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Rectangle 9"/>
          <p:cNvSpPr>
            <a:spLocks noChangeArrowheads="1"/>
          </p:cNvSpPr>
          <p:nvPr/>
        </p:nvSpPr>
        <p:spPr bwMode="auto">
          <a:xfrm>
            <a:off x="-208855" y="3123053"/>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6" name="Rectangle 10"/>
          <p:cNvSpPr>
            <a:spLocks noChangeArrowheads="1"/>
          </p:cNvSpPr>
          <p:nvPr/>
        </p:nvSpPr>
        <p:spPr bwMode="auto">
          <a:xfrm>
            <a:off x="1546921" y="4135417"/>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7" name="Text Box 11"/>
          <p:cNvSpPr txBox="1">
            <a:spLocks noChangeArrowheads="1"/>
          </p:cNvSpPr>
          <p:nvPr/>
        </p:nvSpPr>
        <p:spPr bwMode="auto">
          <a:xfrm>
            <a:off x="1848545" y="1469395"/>
            <a:ext cx="29908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2000" b="1" i="0" u="none" strike="noStrike" kern="1200" cap="none" spc="0" normalizeH="0" baseline="0" noProof="0">
                <a:ln>
                  <a:noFill/>
                </a:ln>
                <a:solidFill>
                  <a:srgbClr val="000000"/>
                </a:solidFill>
                <a:effectLst/>
                <a:uLnTx/>
                <a:uFillTx/>
                <a:latin typeface="Arial" panose="020B0604020202020204" pitchFamily="34" charset="0"/>
                <a:ea typeface="+mn-ea"/>
                <a:cs typeface="+mn-cs"/>
              </a:rPr>
              <a:t>centre-of-mass energy:</a:t>
            </a:r>
          </a:p>
        </p:txBody>
      </p:sp>
      <p:sp>
        <p:nvSpPr>
          <p:cNvPr id="8" name="Text Box 12"/>
          <p:cNvSpPr txBox="1">
            <a:spLocks noChangeArrowheads="1"/>
          </p:cNvSpPr>
          <p:nvPr/>
        </p:nvSpPr>
        <p:spPr bwMode="auto">
          <a:xfrm>
            <a:off x="5750695" y="2183318"/>
            <a:ext cx="216918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2400" b="0" i="0" u="none" strike="noStrike" kern="1200" cap="none" spc="0" normalizeH="0" baseline="0" noProof="0" dirty="0">
                <a:ln>
                  <a:noFill/>
                </a:ln>
                <a:solidFill>
                  <a:srgbClr val="0000FF"/>
                </a:solidFill>
                <a:effectLst/>
                <a:uLnTx/>
                <a:uFillTx/>
                <a:latin typeface="Arial" panose="020B0604020202020204" pitchFamily="34" charset="0"/>
                <a:ea typeface="+mn-ea"/>
                <a:cs typeface="+mn-cs"/>
              </a:rPr>
              <a:t>beam hits </a:t>
            </a: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2400" b="0" i="0" u="none" strike="noStrike" kern="1200" cap="none" spc="0" normalizeH="0" baseline="0" noProof="0" dirty="0">
                <a:ln>
                  <a:noFill/>
                </a:ln>
                <a:solidFill>
                  <a:srgbClr val="0000FF"/>
                </a:solidFill>
                <a:effectLst/>
                <a:uLnTx/>
                <a:uFillTx/>
                <a:latin typeface="Arial" panose="020B0604020202020204" pitchFamily="34" charset="0"/>
                <a:ea typeface="+mn-ea"/>
                <a:cs typeface="+mn-cs"/>
              </a:rPr>
              <a:t>a “fixed target”</a:t>
            </a:r>
          </a:p>
        </p:txBody>
      </p:sp>
      <p:sp>
        <p:nvSpPr>
          <p:cNvPr id="9" name="Text Box 13"/>
          <p:cNvSpPr txBox="1">
            <a:spLocks noChangeArrowheads="1"/>
          </p:cNvSpPr>
          <p:nvPr/>
        </p:nvSpPr>
        <p:spPr bwMode="auto">
          <a:xfrm>
            <a:off x="5007671" y="3925778"/>
            <a:ext cx="206979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2400" b="0" i="0" u="none" strike="noStrike" kern="1200" cap="none" spc="0" normalizeH="0" baseline="0" noProof="0" dirty="0">
                <a:ln>
                  <a:noFill/>
                </a:ln>
                <a:solidFill>
                  <a:srgbClr val="FF0000"/>
                </a:solidFill>
                <a:effectLst/>
                <a:uLnTx/>
                <a:uFillTx/>
                <a:latin typeface="Arial" panose="020B0604020202020204" pitchFamily="34" charset="0"/>
                <a:ea typeface="+mn-ea"/>
                <a:cs typeface="+mn-cs"/>
              </a:rPr>
              <a:t>two equal </a:t>
            </a: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2400" b="0" i="0" u="none" strike="noStrike" kern="1200" cap="none" spc="0" normalizeH="0" baseline="0" noProof="0" dirty="0">
                <a:ln>
                  <a:noFill/>
                </a:ln>
                <a:solidFill>
                  <a:srgbClr val="FF0000"/>
                </a:solidFill>
                <a:effectLst/>
                <a:uLnTx/>
                <a:uFillTx/>
                <a:latin typeface="Arial" panose="020B0604020202020204" pitchFamily="34" charset="0"/>
                <a:ea typeface="+mn-ea"/>
                <a:cs typeface="+mn-cs"/>
              </a:rPr>
              <a:t>beams collide</a:t>
            </a:r>
          </a:p>
        </p:txBody>
      </p:sp>
      <p:sp>
        <p:nvSpPr>
          <p:cNvPr id="10" name="Text Box 14"/>
          <p:cNvSpPr txBox="1">
            <a:spLocks noChangeArrowheads="1"/>
          </p:cNvSpPr>
          <p:nvPr/>
        </p:nvSpPr>
        <p:spPr bwMode="auto">
          <a:xfrm>
            <a:off x="613612" y="5048081"/>
            <a:ext cx="1105702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2400" b="0"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rPr>
              <a:t>colliding two beams against each other can provide much higher </a:t>
            </a:r>
            <a:r>
              <a:rPr kumimoji="0" lang="en-US" altLang="en-US" sz="2400" b="0" i="0" u="none" strike="noStrike" kern="1200" cap="none" spc="0" normalizeH="0" baseline="0" noProof="0" dirty="0" err="1">
                <a:ln>
                  <a:noFill/>
                </a:ln>
                <a:solidFill>
                  <a:srgbClr val="000000"/>
                </a:solidFill>
                <a:effectLst/>
                <a:uLnTx/>
                <a:uFillTx/>
                <a:latin typeface="Comic Sans MS" panose="030F0702030302020204" pitchFamily="66" charset="0"/>
                <a:ea typeface="+mn-ea"/>
                <a:cs typeface="+mn-cs"/>
              </a:rPr>
              <a:t>centre</a:t>
            </a:r>
            <a:r>
              <a:rPr kumimoji="0" lang="en-US" altLang="en-US" sz="2400" b="0"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rPr>
              <a:t>-of-mass energies than fixed target!</a:t>
            </a:r>
          </a:p>
        </p:txBody>
      </p:sp>
      <p:sp>
        <p:nvSpPr>
          <p:cNvPr id="11" name="Oval 15"/>
          <p:cNvSpPr>
            <a:spLocks noChangeArrowheads="1"/>
          </p:cNvSpPr>
          <p:nvPr/>
        </p:nvSpPr>
        <p:spPr bwMode="auto">
          <a:xfrm>
            <a:off x="8575895" y="2367627"/>
            <a:ext cx="152400" cy="152400"/>
          </a:xfrm>
          <a:prstGeom prst="ellipse">
            <a:avLst/>
          </a:prstGeom>
          <a:solidFill>
            <a:srgbClr val="00FF00"/>
          </a:solidFill>
          <a:ln w="9525">
            <a:solidFill>
              <a:srgbClr val="00FF00"/>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2" name="Line 16"/>
          <p:cNvSpPr>
            <a:spLocks noChangeShapeType="1"/>
          </p:cNvSpPr>
          <p:nvPr/>
        </p:nvSpPr>
        <p:spPr bwMode="auto">
          <a:xfrm>
            <a:off x="8804495" y="2443827"/>
            <a:ext cx="685800" cy="0"/>
          </a:xfrm>
          <a:prstGeom prst="line">
            <a:avLst/>
          </a:prstGeom>
          <a:noFill/>
          <a:ln w="34925">
            <a:solidFill>
              <a:srgbClr val="00FF00"/>
            </a:solidFill>
            <a:round/>
            <a:headEnd/>
            <a:tailEnd type="triangle" w="lg" len="lg"/>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a:ea typeface="+mn-ea"/>
              <a:cs typeface="+mn-cs"/>
            </a:endParaRPr>
          </a:p>
        </p:txBody>
      </p:sp>
      <p:sp>
        <p:nvSpPr>
          <p:cNvPr id="13" name="Rectangle 17"/>
          <p:cNvSpPr>
            <a:spLocks noChangeArrowheads="1"/>
          </p:cNvSpPr>
          <p:nvPr/>
        </p:nvSpPr>
        <p:spPr bwMode="auto">
          <a:xfrm>
            <a:off x="9566495" y="1910427"/>
            <a:ext cx="304800" cy="1066800"/>
          </a:xfrm>
          <a:prstGeom prst="rect">
            <a:avLst/>
          </a:prstGeom>
          <a:noFill/>
          <a:ln w="349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4" name="Oval 18"/>
          <p:cNvSpPr>
            <a:spLocks noChangeArrowheads="1"/>
          </p:cNvSpPr>
          <p:nvPr/>
        </p:nvSpPr>
        <p:spPr bwMode="auto">
          <a:xfrm>
            <a:off x="9718895" y="2062827"/>
            <a:ext cx="76200" cy="76200"/>
          </a:xfrm>
          <a:prstGeom prst="ellipse">
            <a:avLst/>
          </a:prstGeom>
          <a:solidFill>
            <a:srgbClr val="FF0000"/>
          </a:solidFill>
          <a:ln w="9525">
            <a:solidFill>
              <a:srgbClr val="FF0000"/>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5" name="Oval 19"/>
          <p:cNvSpPr>
            <a:spLocks noChangeArrowheads="1"/>
          </p:cNvSpPr>
          <p:nvPr/>
        </p:nvSpPr>
        <p:spPr bwMode="auto">
          <a:xfrm>
            <a:off x="9642695" y="2291427"/>
            <a:ext cx="76200" cy="76200"/>
          </a:xfrm>
          <a:prstGeom prst="ellipse">
            <a:avLst/>
          </a:prstGeom>
          <a:solidFill>
            <a:srgbClr val="FF0000"/>
          </a:solidFill>
          <a:ln w="9525">
            <a:solidFill>
              <a:srgbClr val="FF0000"/>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6" name="Oval 20"/>
          <p:cNvSpPr>
            <a:spLocks noChangeArrowheads="1"/>
          </p:cNvSpPr>
          <p:nvPr/>
        </p:nvSpPr>
        <p:spPr bwMode="auto">
          <a:xfrm>
            <a:off x="9718895" y="2596227"/>
            <a:ext cx="76200" cy="76200"/>
          </a:xfrm>
          <a:prstGeom prst="ellipse">
            <a:avLst/>
          </a:prstGeom>
          <a:solidFill>
            <a:srgbClr val="FF0000"/>
          </a:solidFill>
          <a:ln w="9525">
            <a:solidFill>
              <a:srgbClr val="FF0000"/>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7" name="Oval 21"/>
          <p:cNvSpPr>
            <a:spLocks noChangeArrowheads="1"/>
          </p:cNvSpPr>
          <p:nvPr/>
        </p:nvSpPr>
        <p:spPr bwMode="auto">
          <a:xfrm>
            <a:off x="9642695" y="2748627"/>
            <a:ext cx="76200" cy="76200"/>
          </a:xfrm>
          <a:prstGeom prst="ellipse">
            <a:avLst/>
          </a:prstGeom>
          <a:solidFill>
            <a:srgbClr val="FF0000"/>
          </a:solidFill>
          <a:ln w="9525">
            <a:solidFill>
              <a:srgbClr val="FF0000"/>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8" name="Oval 22"/>
          <p:cNvSpPr>
            <a:spLocks noChangeArrowheads="1"/>
          </p:cNvSpPr>
          <p:nvPr/>
        </p:nvSpPr>
        <p:spPr bwMode="auto">
          <a:xfrm>
            <a:off x="9642695" y="2443827"/>
            <a:ext cx="76200" cy="76200"/>
          </a:xfrm>
          <a:prstGeom prst="ellipse">
            <a:avLst/>
          </a:prstGeom>
          <a:solidFill>
            <a:srgbClr val="FF0000"/>
          </a:solidFill>
          <a:ln w="9525">
            <a:solidFill>
              <a:srgbClr val="FF0000"/>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9" name="Line 23"/>
          <p:cNvSpPr>
            <a:spLocks noChangeShapeType="1"/>
          </p:cNvSpPr>
          <p:nvPr/>
        </p:nvSpPr>
        <p:spPr bwMode="auto">
          <a:xfrm flipV="1">
            <a:off x="9947495" y="1986627"/>
            <a:ext cx="457200" cy="228600"/>
          </a:xfrm>
          <a:prstGeom prst="line">
            <a:avLst/>
          </a:prstGeom>
          <a:noFill/>
          <a:ln w="34925">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a:ea typeface="+mn-ea"/>
              <a:cs typeface="+mn-cs"/>
            </a:endParaRPr>
          </a:p>
        </p:txBody>
      </p:sp>
      <p:sp>
        <p:nvSpPr>
          <p:cNvPr id="20" name="Line 24"/>
          <p:cNvSpPr>
            <a:spLocks noChangeShapeType="1"/>
          </p:cNvSpPr>
          <p:nvPr/>
        </p:nvSpPr>
        <p:spPr bwMode="auto">
          <a:xfrm flipV="1">
            <a:off x="9947495" y="2291427"/>
            <a:ext cx="457200" cy="76200"/>
          </a:xfrm>
          <a:prstGeom prst="line">
            <a:avLst/>
          </a:prstGeom>
          <a:noFill/>
          <a:ln w="34925">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a:ea typeface="+mn-ea"/>
              <a:cs typeface="+mn-cs"/>
            </a:endParaRPr>
          </a:p>
        </p:txBody>
      </p:sp>
      <p:sp>
        <p:nvSpPr>
          <p:cNvPr id="21" name="Line 25"/>
          <p:cNvSpPr>
            <a:spLocks noChangeShapeType="1"/>
          </p:cNvSpPr>
          <p:nvPr/>
        </p:nvSpPr>
        <p:spPr bwMode="auto">
          <a:xfrm>
            <a:off x="9947495" y="2520027"/>
            <a:ext cx="533400" cy="76200"/>
          </a:xfrm>
          <a:prstGeom prst="line">
            <a:avLst/>
          </a:prstGeom>
          <a:noFill/>
          <a:ln w="34925">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a:ea typeface="+mn-ea"/>
              <a:cs typeface="+mn-cs"/>
            </a:endParaRPr>
          </a:p>
        </p:txBody>
      </p:sp>
      <p:sp>
        <p:nvSpPr>
          <p:cNvPr id="22" name="Line 26"/>
          <p:cNvSpPr>
            <a:spLocks noChangeShapeType="1"/>
          </p:cNvSpPr>
          <p:nvPr/>
        </p:nvSpPr>
        <p:spPr bwMode="auto">
          <a:xfrm>
            <a:off x="9947495" y="2596227"/>
            <a:ext cx="533400" cy="152400"/>
          </a:xfrm>
          <a:prstGeom prst="line">
            <a:avLst/>
          </a:prstGeom>
          <a:noFill/>
          <a:ln w="34925">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a:ea typeface="+mn-ea"/>
              <a:cs typeface="+mn-cs"/>
            </a:endParaRPr>
          </a:p>
        </p:txBody>
      </p:sp>
      <p:sp>
        <p:nvSpPr>
          <p:cNvPr id="23" name="Oval 27"/>
          <p:cNvSpPr>
            <a:spLocks noChangeArrowheads="1"/>
          </p:cNvSpPr>
          <p:nvPr/>
        </p:nvSpPr>
        <p:spPr bwMode="auto">
          <a:xfrm>
            <a:off x="7811195" y="4389267"/>
            <a:ext cx="152400" cy="152400"/>
          </a:xfrm>
          <a:prstGeom prst="ellipse">
            <a:avLst/>
          </a:prstGeom>
          <a:solidFill>
            <a:srgbClr val="00FF00"/>
          </a:solidFill>
          <a:ln w="9525">
            <a:solidFill>
              <a:srgbClr val="00FF00"/>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24" name="Line 28"/>
          <p:cNvSpPr>
            <a:spLocks noChangeShapeType="1"/>
          </p:cNvSpPr>
          <p:nvPr/>
        </p:nvSpPr>
        <p:spPr bwMode="auto">
          <a:xfrm>
            <a:off x="8039795" y="4465467"/>
            <a:ext cx="685800" cy="0"/>
          </a:xfrm>
          <a:prstGeom prst="line">
            <a:avLst/>
          </a:prstGeom>
          <a:noFill/>
          <a:ln w="34925">
            <a:solidFill>
              <a:srgbClr val="00FF00"/>
            </a:solidFill>
            <a:round/>
            <a:headEnd/>
            <a:tailEnd type="triangle" w="lg" len="lg"/>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a:ea typeface="+mn-ea"/>
              <a:cs typeface="+mn-cs"/>
            </a:endParaRPr>
          </a:p>
        </p:txBody>
      </p:sp>
      <p:sp>
        <p:nvSpPr>
          <p:cNvPr id="25" name="Oval 29"/>
          <p:cNvSpPr>
            <a:spLocks noChangeArrowheads="1"/>
          </p:cNvSpPr>
          <p:nvPr/>
        </p:nvSpPr>
        <p:spPr bwMode="auto">
          <a:xfrm>
            <a:off x="9792395" y="4389267"/>
            <a:ext cx="152400" cy="152400"/>
          </a:xfrm>
          <a:prstGeom prst="ellipse">
            <a:avLst/>
          </a:prstGeom>
          <a:solidFill>
            <a:srgbClr val="FF0000"/>
          </a:solidFill>
          <a:ln w="9525">
            <a:solidFill>
              <a:srgbClr val="FF0000"/>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26" name="Line 30"/>
          <p:cNvSpPr>
            <a:spLocks noChangeShapeType="1"/>
          </p:cNvSpPr>
          <p:nvPr/>
        </p:nvSpPr>
        <p:spPr bwMode="auto">
          <a:xfrm flipH="1">
            <a:off x="8877995" y="4465467"/>
            <a:ext cx="762000" cy="0"/>
          </a:xfrm>
          <a:prstGeom prst="line">
            <a:avLst/>
          </a:prstGeom>
          <a:noFill/>
          <a:ln w="34925">
            <a:solidFill>
              <a:srgbClr val="FF0000"/>
            </a:solidFill>
            <a:round/>
            <a:headEnd/>
            <a:tailEnd type="triangle" w="lg" len="lg"/>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a:ea typeface="+mn-ea"/>
              <a:cs typeface="+mn-cs"/>
            </a:endParaRPr>
          </a:p>
        </p:txBody>
      </p:sp>
      <p:sp>
        <p:nvSpPr>
          <p:cNvPr id="27" name="Line 31"/>
          <p:cNvSpPr>
            <a:spLocks noChangeShapeType="1"/>
          </p:cNvSpPr>
          <p:nvPr/>
        </p:nvSpPr>
        <p:spPr bwMode="auto">
          <a:xfrm flipV="1">
            <a:off x="8877995" y="4084467"/>
            <a:ext cx="457200" cy="228600"/>
          </a:xfrm>
          <a:prstGeom prst="line">
            <a:avLst/>
          </a:prstGeom>
          <a:noFill/>
          <a:ln w="34925">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a:ea typeface="+mn-ea"/>
              <a:cs typeface="+mn-cs"/>
            </a:endParaRPr>
          </a:p>
        </p:txBody>
      </p:sp>
      <p:sp>
        <p:nvSpPr>
          <p:cNvPr id="28" name="Line 32"/>
          <p:cNvSpPr>
            <a:spLocks noChangeShapeType="1"/>
          </p:cNvSpPr>
          <p:nvPr/>
        </p:nvSpPr>
        <p:spPr bwMode="auto">
          <a:xfrm flipH="1">
            <a:off x="8573195" y="4465467"/>
            <a:ext cx="228600" cy="533400"/>
          </a:xfrm>
          <a:prstGeom prst="line">
            <a:avLst/>
          </a:prstGeom>
          <a:noFill/>
          <a:ln w="34925">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a:ea typeface="+mn-ea"/>
              <a:cs typeface="+mn-cs"/>
            </a:endParaRPr>
          </a:p>
        </p:txBody>
      </p:sp>
      <p:sp>
        <p:nvSpPr>
          <p:cNvPr id="29" name="Line 33"/>
          <p:cNvSpPr>
            <a:spLocks noChangeShapeType="1"/>
          </p:cNvSpPr>
          <p:nvPr/>
        </p:nvSpPr>
        <p:spPr bwMode="auto">
          <a:xfrm>
            <a:off x="8877995" y="4541667"/>
            <a:ext cx="381000" cy="304800"/>
          </a:xfrm>
          <a:prstGeom prst="line">
            <a:avLst/>
          </a:prstGeom>
          <a:noFill/>
          <a:ln w="34925">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a:ea typeface="+mn-ea"/>
              <a:cs typeface="+mn-cs"/>
            </a:endParaRPr>
          </a:p>
        </p:txBody>
      </p:sp>
      <p:sp>
        <p:nvSpPr>
          <p:cNvPr id="30" name="Line 34"/>
          <p:cNvSpPr>
            <a:spLocks noChangeShapeType="1"/>
          </p:cNvSpPr>
          <p:nvPr/>
        </p:nvSpPr>
        <p:spPr bwMode="auto">
          <a:xfrm flipH="1" flipV="1">
            <a:off x="8649395" y="3855867"/>
            <a:ext cx="152400" cy="457200"/>
          </a:xfrm>
          <a:prstGeom prst="line">
            <a:avLst/>
          </a:prstGeom>
          <a:noFill/>
          <a:ln w="34925">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a:ea typeface="+mn-ea"/>
              <a:cs typeface="+mn-cs"/>
            </a:endParaRPr>
          </a:p>
        </p:txBody>
      </p:sp>
      <p:sp>
        <p:nvSpPr>
          <p:cNvPr id="31" name="Line 35"/>
          <p:cNvSpPr>
            <a:spLocks noChangeShapeType="1"/>
          </p:cNvSpPr>
          <p:nvPr/>
        </p:nvSpPr>
        <p:spPr bwMode="auto">
          <a:xfrm flipH="1" flipV="1">
            <a:off x="8420795" y="4084467"/>
            <a:ext cx="304800" cy="228600"/>
          </a:xfrm>
          <a:prstGeom prst="line">
            <a:avLst/>
          </a:prstGeom>
          <a:noFill/>
          <a:ln w="34925">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a:ea typeface="+mn-ea"/>
              <a:cs typeface="+mn-cs"/>
            </a:endParaRPr>
          </a:p>
        </p:txBody>
      </p:sp>
      <p:sp>
        <p:nvSpPr>
          <p:cNvPr id="32" name="Line 36"/>
          <p:cNvSpPr>
            <a:spLocks noChangeShapeType="1"/>
          </p:cNvSpPr>
          <p:nvPr/>
        </p:nvSpPr>
        <p:spPr bwMode="auto">
          <a:xfrm>
            <a:off x="8801795" y="4465467"/>
            <a:ext cx="76200" cy="457200"/>
          </a:xfrm>
          <a:prstGeom prst="line">
            <a:avLst/>
          </a:prstGeom>
          <a:noFill/>
          <a:ln w="34925">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a:ea typeface="+mn-ea"/>
              <a:cs typeface="+mn-cs"/>
            </a:endParaRPr>
          </a:p>
        </p:txBody>
      </p:sp>
      <p:sp>
        <p:nvSpPr>
          <p:cNvPr id="33" name="Line 37"/>
          <p:cNvSpPr>
            <a:spLocks noChangeShapeType="1"/>
          </p:cNvSpPr>
          <p:nvPr/>
        </p:nvSpPr>
        <p:spPr bwMode="auto">
          <a:xfrm>
            <a:off x="9947495" y="2596227"/>
            <a:ext cx="381000" cy="381000"/>
          </a:xfrm>
          <a:prstGeom prst="line">
            <a:avLst/>
          </a:prstGeom>
          <a:noFill/>
          <a:ln w="34925">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a:ea typeface="+mn-ea"/>
              <a:cs typeface="+mn-cs"/>
            </a:endParaRPr>
          </a:p>
        </p:txBody>
      </p:sp>
      <p:sp>
        <p:nvSpPr>
          <p:cNvPr id="34" name="TextBox 33"/>
          <p:cNvSpPr txBox="1"/>
          <p:nvPr/>
        </p:nvSpPr>
        <p:spPr>
          <a:xfrm>
            <a:off x="0" y="-69423"/>
            <a:ext cx="12192000" cy="830997"/>
          </a:xfrm>
          <a:prstGeom prst="rect">
            <a:avLst/>
          </a:prstGeom>
          <a:solidFill>
            <a:sysClr val="windowText" lastClr="000000"/>
          </a:solidFill>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4800" b="0" i="0" u="none" strike="noStrike" kern="0" cap="none" spc="0" normalizeH="0" baseline="0" noProof="0" dirty="0">
                <a:ln>
                  <a:noFill/>
                </a:ln>
                <a:solidFill>
                  <a:srgbClr val="FFFF00"/>
                </a:solidFill>
                <a:effectLst/>
                <a:uLnTx/>
                <a:uFillTx/>
                <a:latin typeface="Calibri"/>
                <a:ea typeface="+mn-ea"/>
                <a:cs typeface="+mn-cs"/>
              </a:rPr>
              <a:t>why colliders ? - energy</a:t>
            </a: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9ADCC312-396A-4D37-9829-89409FF81FCB}"/>
                  </a:ext>
                </a:extLst>
              </p:cNvPr>
              <p:cNvSpPr txBox="1"/>
              <p:nvPr/>
            </p:nvSpPr>
            <p:spPr>
              <a:xfrm>
                <a:off x="4534901" y="6093756"/>
                <a:ext cx="2409955" cy="521810"/>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en-US" sz="2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𝐸</m:t>
                          </m:r>
                        </m:e>
                        <m:sub>
                          <m:r>
                            <m:rPr>
                              <m:nor/>
                            </m:rPr>
                            <a:rPr kumimoji="0" lang="en-US" sz="2800" b="0" i="0" u="none" strike="noStrike" kern="1200" cap="none" spc="0" normalizeH="0" baseline="-25000" noProof="0">
                              <a:ln>
                                <a:noFill/>
                              </a:ln>
                              <a:solidFill>
                                <a:prstClr val="black"/>
                              </a:solidFill>
                              <a:effectLst/>
                              <a:uLnTx/>
                              <a:uFillTx/>
                              <a:latin typeface="Cambria Math" panose="02040503050406030204" pitchFamily="18" charset="0"/>
                              <a:ea typeface="+mn-ea"/>
                              <a:cs typeface="+mn-cs"/>
                            </a:rPr>
                            <m:t>c</m:t>
                          </m:r>
                          <m:r>
                            <m:rPr>
                              <m:nor/>
                            </m:rPr>
                            <a:rPr kumimoji="0" lang="en-US" sz="2800" b="0" i="0" u="none" strike="noStrike" kern="1200" cap="none" spc="0" normalizeH="0" baseline="-25000" noProof="0">
                              <a:ln>
                                <a:noFill/>
                              </a:ln>
                              <a:solidFill>
                                <a:prstClr val="black"/>
                              </a:solidFill>
                              <a:effectLst/>
                              <a:uLnTx/>
                              <a:uFillTx/>
                              <a:latin typeface="Cambria Math" panose="02040503050406030204" pitchFamily="18" charset="0"/>
                              <a:ea typeface="+mn-ea"/>
                              <a:cs typeface="+mn-cs"/>
                            </a:rPr>
                            <m:t>.</m:t>
                          </m:r>
                          <m:r>
                            <m:rPr>
                              <m:nor/>
                            </m:rPr>
                            <a:rPr kumimoji="0" lang="en-US" sz="2800" b="0" i="0" u="none" strike="noStrike" kern="1200" cap="none" spc="0" normalizeH="0" baseline="-25000" noProof="0">
                              <a:ln>
                                <a:noFill/>
                              </a:ln>
                              <a:solidFill>
                                <a:prstClr val="black"/>
                              </a:solidFill>
                              <a:effectLst/>
                              <a:uLnTx/>
                              <a:uFillTx/>
                              <a:latin typeface="Cambria Math" panose="02040503050406030204" pitchFamily="18" charset="0"/>
                              <a:ea typeface="+mn-ea"/>
                              <a:cs typeface="+mn-cs"/>
                            </a:rPr>
                            <m:t>m</m:t>
                          </m:r>
                          <m:r>
                            <m:rPr>
                              <m:nor/>
                            </m:rPr>
                            <a:rPr kumimoji="0" lang="en-US" sz="2800" b="0" i="0" u="none" strike="noStrike" kern="1200" cap="none" spc="0" normalizeH="0" baseline="-25000" noProof="0">
                              <a:ln>
                                <a:noFill/>
                              </a:ln>
                              <a:solidFill>
                                <a:prstClr val="black"/>
                              </a:solidFill>
                              <a:effectLst/>
                              <a:uLnTx/>
                              <a:uFillTx/>
                              <a:latin typeface="Cambria Math" panose="02040503050406030204" pitchFamily="18" charset="0"/>
                              <a:ea typeface="+mn-ea"/>
                              <a:cs typeface="+mn-cs"/>
                            </a:rPr>
                            <m:t>.</m:t>
                          </m:r>
                          <m:r>
                            <a:rPr kumimoji="0" lang="en-US" sz="2800" b="0" i="1" u="none" strike="noStrike" kern="1200" cap="none" spc="0" normalizeH="0" baseline="-25000" noProof="0">
                              <a:ln>
                                <a:noFill/>
                              </a:ln>
                              <a:solidFill>
                                <a:prstClr val="black"/>
                              </a:solidFill>
                              <a:effectLst/>
                              <a:uLnTx/>
                              <a:uFillTx/>
                              <a:latin typeface="Cambria Math" panose="02040503050406030204" pitchFamily="18" charset="0"/>
                              <a:ea typeface="+mn-ea"/>
                              <a:cs typeface="+mn-cs"/>
                            </a:rPr>
                            <m:t>.</m:t>
                          </m:r>
                        </m:sub>
                      </m:sSub>
                      <m:r>
                        <a:rPr kumimoji="0" lang="en-US" sz="2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=2</m:t>
                      </m:r>
                      <m:rad>
                        <m:radPr>
                          <m:degHide m:val="on"/>
                          <m:ctrlPr>
                            <a:rPr kumimoji="0" lang="en-US" sz="2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radPr>
                        <m:deg/>
                        <m:e>
                          <m:sSub>
                            <m:sSubPr>
                              <m:ctrlPr>
                                <a:rPr kumimoji="0" lang="en-US" sz="2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en-US" sz="2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𝐸</m:t>
                              </m:r>
                            </m:e>
                            <m:sub>
                              <m:r>
                                <a:rPr kumimoji="0" lang="en-US" sz="2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1</m:t>
                              </m:r>
                            </m:sub>
                          </m:sSub>
                          <m:sSub>
                            <m:sSubPr>
                              <m:ctrlPr>
                                <a:rPr kumimoji="0" lang="en-US" sz="2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en-US" sz="2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𝐸</m:t>
                              </m:r>
                            </m:e>
                            <m:sub>
                              <m:r>
                                <a:rPr kumimoji="0" lang="en-US" sz="2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2</m:t>
                              </m:r>
                            </m:sub>
                          </m:sSub>
                        </m:e>
                      </m:rad>
                    </m:oMath>
                  </m:oMathPara>
                </a14:m>
                <a:endParaRPr kumimoji="0" lang="en-GB" sz="3600" b="0" i="0" u="none" strike="noStrike" kern="1200" cap="none" spc="0" normalizeH="0" baseline="0" noProof="0" dirty="0">
                  <a:ln>
                    <a:noFill/>
                  </a:ln>
                  <a:solidFill>
                    <a:prstClr val="black"/>
                  </a:solidFill>
                  <a:effectLst/>
                  <a:uLnTx/>
                  <a:uFillTx/>
                  <a:latin typeface="Calibri"/>
                  <a:ea typeface="+mn-ea"/>
                  <a:cs typeface="+mn-cs"/>
                </a:endParaRPr>
              </a:p>
            </p:txBody>
          </p:sp>
        </mc:Choice>
        <mc:Fallback xmlns="">
          <p:sp>
            <p:nvSpPr>
              <p:cNvPr id="2" name="TextBox 1">
                <a:extLst>
                  <a:ext uri="{FF2B5EF4-FFF2-40B4-BE49-F238E27FC236}">
                    <a16:creationId xmlns:a16="http://schemas.microsoft.com/office/drawing/2014/main" id="{9ADCC312-396A-4D37-9829-89409FF81FCB}"/>
                  </a:ext>
                </a:extLst>
              </p:cNvPr>
              <p:cNvSpPr txBox="1">
                <a:spLocks noRot="1" noChangeAspect="1" noMove="1" noResize="1" noEditPoints="1" noAdjustHandles="1" noChangeArrowheads="1" noChangeShapeType="1" noTextEdit="1"/>
              </p:cNvSpPr>
              <p:nvPr/>
            </p:nvSpPr>
            <p:spPr>
              <a:xfrm>
                <a:off x="4534901" y="6093756"/>
                <a:ext cx="2409955" cy="521810"/>
              </a:xfrm>
              <a:prstGeom prst="rect">
                <a:avLst/>
              </a:prstGeom>
              <a:blipFill>
                <a:blip r:embed="rId6"/>
                <a:stretch>
                  <a:fillRect b="-24706"/>
                </a:stretch>
              </a:blipFill>
            </p:spPr>
            <p:txBody>
              <a:bodyPr/>
              <a:lstStyle/>
              <a:p>
                <a:r>
                  <a:rPr lang="en-GB">
                    <a:noFill/>
                  </a:rPr>
                  <a:t> </a:t>
                </a:r>
              </a:p>
            </p:txBody>
          </p:sp>
        </mc:Fallback>
      </mc:AlternateContent>
      <p:sp>
        <p:nvSpPr>
          <p:cNvPr id="36" name="Text Box 13">
            <a:extLst>
              <a:ext uri="{FF2B5EF4-FFF2-40B4-BE49-F238E27FC236}">
                <a16:creationId xmlns:a16="http://schemas.microsoft.com/office/drawing/2014/main" id="{5AA9BAB4-699D-4A92-B22E-FB9EA2E84F4B}"/>
              </a:ext>
            </a:extLst>
          </p:cNvPr>
          <p:cNvSpPr txBox="1">
            <a:spLocks noChangeArrowheads="1"/>
          </p:cNvSpPr>
          <p:nvPr/>
        </p:nvSpPr>
        <p:spPr bwMode="auto">
          <a:xfrm>
            <a:off x="7066811" y="6072019"/>
            <a:ext cx="267252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for two high-energy beams </a:t>
            </a: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of unequal energy</a:t>
            </a:r>
          </a:p>
        </p:txBody>
      </p:sp>
      <p:sp>
        <p:nvSpPr>
          <p:cNvPr id="37" name="Rectangle 36">
            <a:extLst>
              <a:ext uri="{FF2B5EF4-FFF2-40B4-BE49-F238E27FC236}">
                <a16:creationId xmlns:a16="http://schemas.microsoft.com/office/drawing/2014/main" id="{C103DB03-F9F0-4D03-8834-91F1F046FC81}"/>
              </a:ext>
            </a:extLst>
          </p:cNvPr>
          <p:cNvSpPr/>
          <p:nvPr/>
        </p:nvSpPr>
        <p:spPr>
          <a:xfrm>
            <a:off x="613612" y="830878"/>
            <a:ext cx="7432780" cy="40011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Calibri"/>
                <a:ea typeface="+mn-ea"/>
                <a:cs typeface="+mn-cs"/>
              </a:rPr>
              <a:t>colliders were invented (1943) and patented (1953) by Rolf </a:t>
            </a:r>
            <a:r>
              <a:rPr kumimoji="0" lang="en-GB" sz="2000" b="0" i="0" u="none" strike="noStrike" kern="1200" cap="none" spc="0" normalizeH="0" baseline="0" noProof="0" dirty="0" err="1">
                <a:ln>
                  <a:noFill/>
                </a:ln>
                <a:solidFill>
                  <a:prstClr val="black"/>
                </a:solidFill>
                <a:effectLst/>
                <a:uLnTx/>
                <a:uFillTx/>
                <a:latin typeface="Calibri"/>
                <a:ea typeface="+mn-ea"/>
                <a:cs typeface="+mn-cs"/>
              </a:rPr>
              <a:t>Wideröe</a:t>
            </a:r>
            <a:endParaRPr kumimoji="0" lang="en-GB" sz="20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51519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in)">
                                      <p:cBhvr>
                                        <p:cTn id="7" dur="500"/>
                                        <p:tgtEl>
                                          <p:spTgt spid="8"/>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ox(in)">
                                      <p:cBhvr>
                                        <p:cTn id="10" dur="500"/>
                                        <p:tgtEl>
                                          <p:spTgt spid="11"/>
                                        </p:tgtEl>
                                      </p:cBhvr>
                                    </p:animEffect>
                                  </p:childTnLst>
                                </p:cTn>
                              </p:par>
                              <p:par>
                                <p:cTn id="11" presetID="4" presetClass="entr" presetSubtype="16"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box(in)">
                                      <p:cBhvr>
                                        <p:cTn id="13" dur="500"/>
                                        <p:tgtEl>
                                          <p:spTgt spid="12"/>
                                        </p:tgtEl>
                                      </p:cBhvr>
                                    </p:animEffect>
                                  </p:childTnLst>
                                </p:cTn>
                              </p:par>
                              <p:par>
                                <p:cTn id="14" presetID="4" presetClass="entr" presetSubtype="16"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box(in)">
                                      <p:cBhvr>
                                        <p:cTn id="16" dur="500"/>
                                        <p:tgtEl>
                                          <p:spTgt spid="13"/>
                                        </p:tgtEl>
                                      </p:cBhvr>
                                    </p:animEffect>
                                  </p:childTnLst>
                                </p:cTn>
                              </p:par>
                              <p:par>
                                <p:cTn id="17" presetID="4" presetClass="entr" presetSubtype="16"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box(in)">
                                      <p:cBhvr>
                                        <p:cTn id="19" dur="500"/>
                                        <p:tgtEl>
                                          <p:spTgt spid="14"/>
                                        </p:tgtEl>
                                      </p:cBhvr>
                                    </p:animEffect>
                                  </p:childTnLst>
                                </p:cTn>
                              </p:par>
                              <p:par>
                                <p:cTn id="20" presetID="4" presetClass="entr" presetSubtype="16"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ox(in)">
                                      <p:cBhvr>
                                        <p:cTn id="22" dur="500"/>
                                        <p:tgtEl>
                                          <p:spTgt spid="15"/>
                                        </p:tgtEl>
                                      </p:cBhvr>
                                    </p:animEffect>
                                  </p:childTnLst>
                                </p:cTn>
                              </p:par>
                              <p:par>
                                <p:cTn id="23" presetID="4" presetClass="entr" presetSubtype="16"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box(in)">
                                      <p:cBhvr>
                                        <p:cTn id="25" dur="500"/>
                                        <p:tgtEl>
                                          <p:spTgt spid="16"/>
                                        </p:tgtEl>
                                      </p:cBhvr>
                                    </p:animEffect>
                                  </p:childTnLst>
                                </p:cTn>
                              </p:par>
                              <p:par>
                                <p:cTn id="26" presetID="4" presetClass="entr" presetSubtype="16"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box(in)">
                                      <p:cBhvr>
                                        <p:cTn id="28" dur="500"/>
                                        <p:tgtEl>
                                          <p:spTgt spid="17"/>
                                        </p:tgtEl>
                                      </p:cBhvr>
                                    </p:animEffect>
                                  </p:childTnLst>
                                </p:cTn>
                              </p:par>
                              <p:par>
                                <p:cTn id="29" presetID="4" presetClass="entr" presetSubtype="16"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box(in)">
                                      <p:cBhvr>
                                        <p:cTn id="31" dur="500"/>
                                        <p:tgtEl>
                                          <p:spTgt spid="18"/>
                                        </p:tgtEl>
                                      </p:cBhvr>
                                    </p:animEffect>
                                  </p:childTnLst>
                                </p:cTn>
                              </p:par>
                              <p:par>
                                <p:cTn id="32" presetID="4" presetClass="entr" presetSubtype="16"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box(in)">
                                      <p:cBhvr>
                                        <p:cTn id="34" dur="500"/>
                                        <p:tgtEl>
                                          <p:spTgt spid="19"/>
                                        </p:tgtEl>
                                      </p:cBhvr>
                                    </p:animEffect>
                                  </p:childTnLst>
                                </p:cTn>
                              </p:par>
                              <p:par>
                                <p:cTn id="35" presetID="4" presetClass="entr" presetSubtype="16"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box(in)">
                                      <p:cBhvr>
                                        <p:cTn id="37" dur="500"/>
                                        <p:tgtEl>
                                          <p:spTgt spid="20"/>
                                        </p:tgtEl>
                                      </p:cBhvr>
                                    </p:animEffect>
                                  </p:childTnLst>
                                </p:cTn>
                              </p:par>
                              <p:par>
                                <p:cTn id="38" presetID="4" presetClass="entr" presetSubtype="16"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box(in)">
                                      <p:cBhvr>
                                        <p:cTn id="40" dur="500"/>
                                        <p:tgtEl>
                                          <p:spTgt spid="21"/>
                                        </p:tgtEl>
                                      </p:cBhvr>
                                    </p:animEffect>
                                  </p:childTnLst>
                                </p:cTn>
                              </p:par>
                              <p:par>
                                <p:cTn id="41" presetID="4" presetClass="entr" presetSubtype="16"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box(in)">
                                      <p:cBhvr>
                                        <p:cTn id="43" dur="500"/>
                                        <p:tgtEl>
                                          <p:spTgt spid="22"/>
                                        </p:tgtEl>
                                      </p:cBhvr>
                                    </p:animEffect>
                                  </p:childTnLst>
                                </p:cTn>
                              </p:par>
                              <p:par>
                                <p:cTn id="44" presetID="4" presetClass="entr" presetSubtype="16"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box(in)">
                                      <p:cBhvr>
                                        <p:cTn id="46" dur="500"/>
                                        <p:tgtEl>
                                          <p:spTgt spid="33"/>
                                        </p:tgtEl>
                                      </p:cBhvr>
                                    </p:animEffect>
                                  </p:childTnLst>
                                </p:cTn>
                              </p:par>
                            </p:childTnLst>
                          </p:cTn>
                        </p:par>
                      </p:childTnLst>
                    </p:cTn>
                  </p:par>
                  <p:par>
                    <p:cTn id="47" fill="hold">
                      <p:stCondLst>
                        <p:cond delay="indefinite"/>
                      </p:stCondLst>
                      <p:childTnLst>
                        <p:par>
                          <p:cTn id="48" fill="hold">
                            <p:stCondLst>
                              <p:cond delay="0"/>
                            </p:stCondLst>
                            <p:childTnLst>
                              <p:par>
                                <p:cTn id="49" presetID="4" presetClass="entr" presetSubtype="16" fill="hold" grpId="0" nodeType="click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box(in)">
                                      <p:cBhvr>
                                        <p:cTn id="51" dur="500"/>
                                        <p:tgtEl>
                                          <p:spTgt spid="7"/>
                                        </p:tgtEl>
                                      </p:cBhvr>
                                    </p:animEffect>
                                  </p:childTnLst>
                                </p:cTn>
                              </p:par>
                              <p:par>
                                <p:cTn id="52" presetID="4" presetClass="entr" presetSubtype="16" fill="hold" nodeType="with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box(in)">
                                      <p:cBhvr>
                                        <p:cTn id="54" dur="500"/>
                                        <p:tgtEl>
                                          <p:spTgt spid="3"/>
                                        </p:tgtEl>
                                      </p:cBhvr>
                                    </p:animEffect>
                                  </p:childTnLst>
                                </p:cTn>
                              </p:par>
                            </p:childTnLst>
                          </p:cTn>
                        </p:par>
                      </p:childTnLst>
                    </p:cTn>
                  </p:par>
                  <p:par>
                    <p:cTn id="55" fill="hold">
                      <p:stCondLst>
                        <p:cond delay="indefinite"/>
                      </p:stCondLst>
                      <p:childTnLst>
                        <p:par>
                          <p:cTn id="56" fill="hold">
                            <p:stCondLst>
                              <p:cond delay="0"/>
                            </p:stCondLst>
                            <p:childTnLst>
                              <p:par>
                                <p:cTn id="57" presetID="4" presetClass="entr" presetSubtype="16" fill="hold" nodeType="clickEffect">
                                  <p:stCondLst>
                                    <p:cond delay="0"/>
                                  </p:stCondLst>
                                  <p:childTnLst>
                                    <p:set>
                                      <p:cBhvr>
                                        <p:cTn id="58" dur="1" fill="hold">
                                          <p:stCondLst>
                                            <p:cond delay="0"/>
                                          </p:stCondLst>
                                        </p:cTn>
                                        <p:tgtEl>
                                          <p:spTgt spid="4"/>
                                        </p:tgtEl>
                                        <p:attrNameLst>
                                          <p:attrName>style.visibility</p:attrName>
                                        </p:attrNameLst>
                                      </p:cBhvr>
                                      <p:to>
                                        <p:strVal val="visible"/>
                                      </p:to>
                                    </p:set>
                                    <p:animEffect transition="in" filter="box(in)">
                                      <p:cBhvr>
                                        <p:cTn id="59" dur="500"/>
                                        <p:tgtEl>
                                          <p:spTgt spid="4"/>
                                        </p:tgtEl>
                                      </p:cBhvr>
                                    </p:animEffect>
                                  </p:childTnLst>
                                </p:cTn>
                              </p:par>
                              <p:par>
                                <p:cTn id="60" presetID="4" presetClass="entr" presetSubtype="16" fill="hold" grpId="0" nodeType="withEffect">
                                  <p:stCondLst>
                                    <p:cond delay="0"/>
                                  </p:stCondLst>
                                  <p:childTnLst>
                                    <p:set>
                                      <p:cBhvr>
                                        <p:cTn id="61" dur="1" fill="hold">
                                          <p:stCondLst>
                                            <p:cond delay="0"/>
                                          </p:stCondLst>
                                        </p:cTn>
                                        <p:tgtEl>
                                          <p:spTgt spid="9"/>
                                        </p:tgtEl>
                                        <p:attrNameLst>
                                          <p:attrName>style.visibility</p:attrName>
                                        </p:attrNameLst>
                                      </p:cBhvr>
                                      <p:to>
                                        <p:strVal val="visible"/>
                                      </p:to>
                                    </p:set>
                                    <p:animEffect transition="in" filter="box(in)">
                                      <p:cBhvr>
                                        <p:cTn id="62" dur="500"/>
                                        <p:tgtEl>
                                          <p:spTgt spid="9"/>
                                        </p:tgtEl>
                                      </p:cBhvr>
                                    </p:animEffect>
                                  </p:childTnLst>
                                </p:cTn>
                              </p:par>
                              <p:par>
                                <p:cTn id="63" presetID="4" presetClass="entr" presetSubtype="16" fill="hold" grpId="0" nodeType="withEffect">
                                  <p:stCondLst>
                                    <p:cond delay="0"/>
                                  </p:stCondLst>
                                  <p:childTnLst>
                                    <p:set>
                                      <p:cBhvr>
                                        <p:cTn id="64" dur="1" fill="hold">
                                          <p:stCondLst>
                                            <p:cond delay="0"/>
                                          </p:stCondLst>
                                        </p:cTn>
                                        <p:tgtEl>
                                          <p:spTgt spid="23"/>
                                        </p:tgtEl>
                                        <p:attrNameLst>
                                          <p:attrName>style.visibility</p:attrName>
                                        </p:attrNameLst>
                                      </p:cBhvr>
                                      <p:to>
                                        <p:strVal val="visible"/>
                                      </p:to>
                                    </p:set>
                                    <p:animEffect transition="in" filter="box(in)">
                                      <p:cBhvr>
                                        <p:cTn id="65" dur="500"/>
                                        <p:tgtEl>
                                          <p:spTgt spid="23"/>
                                        </p:tgtEl>
                                      </p:cBhvr>
                                    </p:animEffect>
                                  </p:childTnLst>
                                </p:cTn>
                              </p:par>
                              <p:par>
                                <p:cTn id="66" presetID="4" presetClass="entr" presetSubtype="16" fill="hold" grpId="0" nodeType="withEffect">
                                  <p:stCondLst>
                                    <p:cond delay="0"/>
                                  </p:stCondLst>
                                  <p:childTnLst>
                                    <p:set>
                                      <p:cBhvr>
                                        <p:cTn id="67" dur="1" fill="hold">
                                          <p:stCondLst>
                                            <p:cond delay="0"/>
                                          </p:stCondLst>
                                        </p:cTn>
                                        <p:tgtEl>
                                          <p:spTgt spid="24"/>
                                        </p:tgtEl>
                                        <p:attrNameLst>
                                          <p:attrName>style.visibility</p:attrName>
                                        </p:attrNameLst>
                                      </p:cBhvr>
                                      <p:to>
                                        <p:strVal val="visible"/>
                                      </p:to>
                                    </p:set>
                                    <p:animEffect transition="in" filter="box(in)">
                                      <p:cBhvr>
                                        <p:cTn id="68" dur="500"/>
                                        <p:tgtEl>
                                          <p:spTgt spid="24"/>
                                        </p:tgtEl>
                                      </p:cBhvr>
                                    </p:animEffect>
                                  </p:childTnLst>
                                </p:cTn>
                              </p:par>
                              <p:par>
                                <p:cTn id="69" presetID="4" presetClass="entr" presetSubtype="16" fill="hold" grpId="0" nodeType="withEffect">
                                  <p:stCondLst>
                                    <p:cond delay="0"/>
                                  </p:stCondLst>
                                  <p:childTnLst>
                                    <p:set>
                                      <p:cBhvr>
                                        <p:cTn id="70" dur="1" fill="hold">
                                          <p:stCondLst>
                                            <p:cond delay="0"/>
                                          </p:stCondLst>
                                        </p:cTn>
                                        <p:tgtEl>
                                          <p:spTgt spid="25"/>
                                        </p:tgtEl>
                                        <p:attrNameLst>
                                          <p:attrName>style.visibility</p:attrName>
                                        </p:attrNameLst>
                                      </p:cBhvr>
                                      <p:to>
                                        <p:strVal val="visible"/>
                                      </p:to>
                                    </p:set>
                                    <p:animEffect transition="in" filter="box(in)">
                                      <p:cBhvr>
                                        <p:cTn id="71" dur="500"/>
                                        <p:tgtEl>
                                          <p:spTgt spid="25"/>
                                        </p:tgtEl>
                                      </p:cBhvr>
                                    </p:animEffect>
                                  </p:childTnLst>
                                </p:cTn>
                              </p:par>
                              <p:par>
                                <p:cTn id="72" presetID="4" presetClass="entr" presetSubtype="16" fill="hold" grpId="0" nodeType="withEffect">
                                  <p:stCondLst>
                                    <p:cond delay="0"/>
                                  </p:stCondLst>
                                  <p:childTnLst>
                                    <p:set>
                                      <p:cBhvr>
                                        <p:cTn id="73" dur="1" fill="hold">
                                          <p:stCondLst>
                                            <p:cond delay="0"/>
                                          </p:stCondLst>
                                        </p:cTn>
                                        <p:tgtEl>
                                          <p:spTgt spid="26"/>
                                        </p:tgtEl>
                                        <p:attrNameLst>
                                          <p:attrName>style.visibility</p:attrName>
                                        </p:attrNameLst>
                                      </p:cBhvr>
                                      <p:to>
                                        <p:strVal val="visible"/>
                                      </p:to>
                                    </p:set>
                                    <p:animEffect transition="in" filter="box(in)">
                                      <p:cBhvr>
                                        <p:cTn id="74" dur="500"/>
                                        <p:tgtEl>
                                          <p:spTgt spid="26"/>
                                        </p:tgtEl>
                                      </p:cBhvr>
                                    </p:animEffect>
                                  </p:childTnLst>
                                </p:cTn>
                              </p:par>
                              <p:par>
                                <p:cTn id="75" presetID="4" presetClass="entr" presetSubtype="16" fill="hold" grpId="0" nodeType="withEffect">
                                  <p:stCondLst>
                                    <p:cond delay="0"/>
                                  </p:stCondLst>
                                  <p:childTnLst>
                                    <p:set>
                                      <p:cBhvr>
                                        <p:cTn id="76" dur="1" fill="hold">
                                          <p:stCondLst>
                                            <p:cond delay="0"/>
                                          </p:stCondLst>
                                        </p:cTn>
                                        <p:tgtEl>
                                          <p:spTgt spid="28"/>
                                        </p:tgtEl>
                                        <p:attrNameLst>
                                          <p:attrName>style.visibility</p:attrName>
                                        </p:attrNameLst>
                                      </p:cBhvr>
                                      <p:to>
                                        <p:strVal val="visible"/>
                                      </p:to>
                                    </p:set>
                                    <p:animEffect transition="in" filter="box(in)">
                                      <p:cBhvr>
                                        <p:cTn id="77" dur="500"/>
                                        <p:tgtEl>
                                          <p:spTgt spid="28"/>
                                        </p:tgtEl>
                                      </p:cBhvr>
                                    </p:animEffect>
                                  </p:childTnLst>
                                </p:cTn>
                              </p:par>
                              <p:par>
                                <p:cTn id="78" presetID="4" presetClass="entr" presetSubtype="16" fill="hold" grpId="0" nodeType="withEffect">
                                  <p:stCondLst>
                                    <p:cond delay="0"/>
                                  </p:stCondLst>
                                  <p:childTnLst>
                                    <p:set>
                                      <p:cBhvr>
                                        <p:cTn id="79" dur="1" fill="hold">
                                          <p:stCondLst>
                                            <p:cond delay="0"/>
                                          </p:stCondLst>
                                        </p:cTn>
                                        <p:tgtEl>
                                          <p:spTgt spid="29"/>
                                        </p:tgtEl>
                                        <p:attrNameLst>
                                          <p:attrName>style.visibility</p:attrName>
                                        </p:attrNameLst>
                                      </p:cBhvr>
                                      <p:to>
                                        <p:strVal val="visible"/>
                                      </p:to>
                                    </p:set>
                                    <p:animEffect transition="in" filter="box(in)">
                                      <p:cBhvr>
                                        <p:cTn id="80" dur="500"/>
                                        <p:tgtEl>
                                          <p:spTgt spid="29"/>
                                        </p:tgtEl>
                                      </p:cBhvr>
                                    </p:animEffect>
                                  </p:childTnLst>
                                </p:cTn>
                              </p:par>
                              <p:par>
                                <p:cTn id="81" presetID="4" presetClass="entr" presetSubtype="16" fill="hold" grpId="0" nodeType="withEffect">
                                  <p:stCondLst>
                                    <p:cond delay="0"/>
                                  </p:stCondLst>
                                  <p:childTnLst>
                                    <p:set>
                                      <p:cBhvr>
                                        <p:cTn id="82" dur="1" fill="hold">
                                          <p:stCondLst>
                                            <p:cond delay="0"/>
                                          </p:stCondLst>
                                        </p:cTn>
                                        <p:tgtEl>
                                          <p:spTgt spid="32"/>
                                        </p:tgtEl>
                                        <p:attrNameLst>
                                          <p:attrName>style.visibility</p:attrName>
                                        </p:attrNameLst>
                                      </p:cBhvr>
                                      <p:to>
                                        <p:strVal val="visible"/>
                                      </p:to>
                                    </p:set>
                                    <p:animEffect transition="in" filter="box(in)">
                                      <p:cBhvr>
                                        <p:cTn id="83" dur="500"/>
                                        <p:tgtEl>
                                          <p:spTgt spid="32"/>
                                        </p:tgtEl>
                                      </p:cBhvr>
                                    </p:animEffect>
                                  </p:childTnLst>
                                </p:cTn>
                              </p:par>
                              <p:par>
                                <p:cTn id="84" presetID="4" presetClass="entr" presetSubtype="16" fill="hold" grpId="0" nodeType="with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box(in)">
                                      <p:cBhvr>
                                        <p:cTn id="86" dur="500"/>
                                        <p:tgtEl>
                                          <p:spTgt spid="31"/>
                                        </p:tgtEl>
                                      </p:cBhvr>
                                    </p:animEffect>
                                  </p:childTnLst>
                                </p:cTn>
                              </p:par>
                              <p:par>
                                <p:cTn id="87" presetID="4" presetClass="entr" presetSubtype="16" fill="hold" grpId="0" nodeType="withEffect">
                                  <p:stCondLst>
                                    <p:cond delay="0"/>
                                  </p:stCondLst>
                                  <p:childTnLst>
                                    <p:set>
                                      <p:cBhvr>
                                        <p:cTn id="88" dur="1" fill="hold">
                                          <p:stCondLst>
                                            <p:cond delay="0"/>
                                          </p:stCondLst>
                                        </p:cTn>
                                        <p:tgtEl>
                                          <p:spTgt spid="30"/>
                                        </p:tgtEl>
                                        <p:attrNameLst>
                                          <p:attrName>style.visibility</p:attrName>
                                        </p:attrNameLst>
                                      </p:cBhvr>
                                      <p:to>
                                        <p:strVal val="visible"/>
                                      </p:to>
                                    </p:set>
                                    <p:animEffect transition="in" filter="box(in)">
                                      <p:cBhvr>
                                        <p:cTn id="89" dur="500"/>
                                        <p:tgtEl>
                                          <p:spTgt spid="30"/>
                                        </p:tgtEl>
                                      </p:cBhvr>
                                    </p:animEffect>
                                  </p:childTnLst>
                                </p:cTn>
                              </p:par>
                              <p:par>
                                <p:cTn id="90" presetID="4" presetClass="entr" presetSubtype="16" fill="hold" grpId="0" nodeType="withEffect">
                                  <p:stCondLst>
                                    <p:cond delay="0"/>
                                  </p:stCondLst>
                                  <p:childTnLst>
                                    <p:set>
                                      <p:cBhvr>
                                        <p:cTn id="91" dur="1" fill="hold">
                                          <p:stCondLst>
                                            <p:cond delay="0"/>
                                          </p:stCondLst>
                                        </p:cTn>
                                        <p:tgtEl>
                                          <p:spTgt spid="27"/>
                                        </p:tgtEl>
                                        <p:attrNameLst>
                                          <p:attrName>style.visibility</p:attrName>
                                        </p:attrNameLst>
                                      </p:cBhvr>
                                      <p:to>
                                        <p:strVal val="visible"/>
                                      </p:to>
                                    </p:set>
                                    <p:animEffect transition="in" filter="box(in)">
                                      <p:cBhvr>
                                        <p:cTn id="92" dur="500"/>
                                        <p:tgtEl>
                                          <p:spTgt spid="27"/>
                                        </p:tgtEl>
                                      </p:cBhvr>
                                    </p:animEffect>
                                  </p:childTnLst>
                                </p:cTn>
                              </p:par>
                            </p:childTnLst>
                          </p:cTn>
                        </p:par>
                      </p:childTnLst>
                    </p:cTn>
                  </p:par>
                  <p:par>
                    <p:cTn id="93" fill="hold">
                      <p:stCondLst>
                        <p:cond delay="indefinite"/>
                      </p:stCondLst>
                      <p:childTnLst>
                        <p:par>
                          <p:cTn id="94" fill="hold">
                            <p:stCondLst>
                              <p:cond delay="0"/>
                            </p:stCondLst>
                            <p:childTnLst>
                              <p:par>
                                <p:cTn id="95" presetID="4" presetClass="entr" presetSubtype="16" fill="hold" grpId="0" nodeType="clickEffect">
                                  <p:stCondLst>
                                    <p:cond delay="0"/>
                                  </p:stCondLst>
                                  <p:childTnLst>
                                    <p:set>
                                      <p:cBhvr>
                                        <p:cTn id="96" dur="1" fill="hold">
                                          <p:stCondLst>
                                            <p:cond delay="0"/>
                                          </p:stCondLst>
                                        </p:cTn>
                                        <p:tgtEl>
                                          <p:spTgt spid="10"/>
                                        </p:tgtEl>
                                        <p:attrNameLst>
                                          <p:attrName>style.visibility</p:attrName>
                                        </p:attrNameLst>
                                      </p:cBhvr>
                                      <p:to>
                                        <p:strVal val="visible"/>
                                      </p:to>
                                    </p:set>
                                    <p:animEffect transition="in" filter="box(in)">
                                      <p:cBhvr>
                                        <p:cTn id="97" dur="500"/>
                                        <p:tgtEl>
                                          <p:spTgt spid="10"/>
                                        </p:tgtEl>
                                      </p:cBhvr>
                                    </p:animEffect>
                                  </p:childTnLst>
                                </p:cTn>
                              </p:par>
                            </p:childTnLst>
                          </p:cTn>
                        </p:par>
                      </p:childTnLst>
                    </p:cTn>
                  </p:par>
                  <p:par>
                    <p:cTn id="98" fill="hold">
                      <p:stCondLst>
                        <p:cond delay="indefinite"/>
                      </p:stCondLst>
                      <p:childTnLst>
                        <p:par>
                          <p:cTn id="99" fill="hold">
                            <p:stCondLst>
                              <p:cond delay="0"/>
                            </p:stCondLst>
                            <p:childTnLst>
                              <p:par>
                                <p:cTn id="100" presetID="1" presetClass="entr" presetSubtype="0" fill="hold" grpId="0" nodeType="clickEffect">
                                  <p:stCondLst>
                                    <p:cond delay="0"/>
                                  </p:stCondLst>
                                  <p:childTnLst>
                                    <p:set>
                                      <p:cBhvr>
                                        <p:cTn id="101" dur="1" fill="hold">
                                          <p:stCondLst>
                                            <p:cond delay="0"/>
                                          </p:stCondLst>
                                        </p:cTn>
                                        <p:tgtEl>
                                          <p:spTgt spid="2"/>
                                        </p:tgtEl>
                                        <p:attrNameLst>
                                          <p:attrName>style.visibility</p:attrName>
                                        </p:attrNameLst>
                                      </p:cBhvr>
                                      <p:to>
                                        <p:strVal val="visible"/>
                                      </p:to>
                                    </p:set>
                                  </p:childTnLst>
                                </p:cTn>
                              </p:par>
                              <p:par>
                                <p:cTn id="102" presetID="4" presetClass="entr" presetSubtype="16" fill="hold" grpId="0" nodeType="withEffect">
                                  <p:stCondLst>
                                    <p:cond delay="0"/>
                                  </p:stCondLst>
                                  <p:childTnLst>
                                    <p:set>
                                      <p:cBhvr>
                                        <p:cTn id="103" dur="1" fill="hold">
                                          <p:stCondLst>
                                            <p:cond delay="0"/>
                                          </p:stCondLst>
                                        </p:cTn>
                                        <p:tgtEl>
                                          <p:spTgt spid="36"/>
                                        </p:tgtEl>
                                        <p:attrNameLst>
                                          <p:attrName>style.visibility</p:attrName>
                                        </p:attrNameLst>
                                      </p:cBhvr>
                                      <p:to>
                                        <p:strVal val="visible"/>
                                      </p:to>
                                    </p:set>
                                    <p:animEffect transition="in" filter="box(in)">
                                      <p:cBhvr>
                                        <p:cTn id="104"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2" grpId="0"/>
      <p:bldP spid="36" grpId="0"/>
    </p:bldLst>
  </p:timing>
</p:sld>
</file>

<file path=ppt/slides/slide70.xml><?xml version="1.0" encoding="utf-8"?>
<p:sld xmlns:a="http://schemas.openxmlformats.org/drawingml/2006/main" xmlns:r="http://schemas.openxmlformats.org/officeDocument/2006/relationships" xmlns:p="http://schemas.openxmlformats.org/presentationml/2006/main">
  <p:cSld>
    <p:bg>
      <p:bgPr>
        <a:gradFill flip="none" rotWithShape="1">
          <a:gsLst>
            <a:gs pos="31000">
              <a:schemeClr val="accent5">
                <a:lumMod val="50000"/>
              </a:schemeClr>
            </a:gs>
            <a:gs pos="83000">
              <a:schemeClr val="accent1">
                <a:lumMod val="45000"/>
                <a:lumOff val="55000"/>
              </a:schemeClr>
            </a:gs>
            <a:gs pos="100000">
              <a:schemeClr val="accent5">
                <a:lumMod val="5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22450B3-30DA-5946-1699-D74E5578C9DD}"/>
              </a:ext>
            </a:extLst>
          </p:cNvPr>
          <p:cNvSpPr txBox="1"/>
          <p:nvPr/>
        </p:nvSpPr>
        <p:spPr>
          <a:xfrm>
            <a:off x="3338111" y="3038545"/>
            <a:ext cx="6017096" cy="70788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1" u="none" strike="noStrike" kern="1200" cap="none" spc="0" normalizeH="0" baseline="0" noProof="0" dirty="0">
                <a:ln>
                  <a:noFill/>
                </a:ln>
                <a:solidFill>
                  <a:prstClr val="white"/>
                </a:solidFill>
                <a:effectLst/>
                <a:uLnTx/>
                <a:uFillTx/>
                <a:latin typeface="Calibri" panose="020F0502020204030204"/>
                <a:ea typeface="+mn-ea"/>
                <a:cs typeface="+mn-cs"/>
              </a:rPr>
              <a:t>back to the next generation </a:t>
            </a:r>
            <a:endParaRPr kumimoji="0" lang="en-GB" sz="4000" b="0" i="1"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7641194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631DEF3E-16B3-9CA3-483F-C9FD3A60B9F5}"/>
              </a:ext>
            </a:extLst>
          </p:cNvPr>
          <p:cNvSpPr txBox="1"/>
          <p:nvPr/>
        </p:nvSpPr>
        <p:spPr>
          <a:xfrm>
            <a:off x="246514" y="1614605"/>
            <a:ext cx="252056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from Particle Data Group</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Draft update July 2023</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45D77817-D109-D45C-6942-853B25F569EE}"/>
              </a:ext>
            </a:extLst>
          </p:cNvPr>
          <p:cNvSpPr txBox="1"/>
          <p:nvPr/>
        </p:nvSpPr>
        <p:spPr>
          <a:xfrm>
            <a:off x="213828" y="268153"/>
            <a:ext cx="2734082" cy="156966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design parameters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of future hadronic &amp;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solidFill>
                  <a:prstClr val="black"/>
                </a:solidFill>
                <a:latin typeface="Calibri" panose="020F0502020204030204"/>
              </a:rPr>
              <a:t>muon </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colliders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E74C0949-AAC4-C754-383F-A3DD969D1B5A}"/>
              </a:ext>
            </a:extLst>
          </p:cNvPr>
          <p:cNvSpPr txBox="1"/>
          <p:nvPr/>
        </p:nvSpPr>
        <p:spPr>
          <a:xfrm>
            <a:off x="427348" y="5928864"/>
            <a:ext cx="1478162" cy="584775"/>
          </a:xfrm>
          <a:prstGeom prst="rect">
            <a:avLst/>
          </a:prstGeom>
          <a:solidFill>
            <a:srgbClr val="FFFF00"/>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V. Shiltsev,</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F. Zimmermann</a:t>
            </a: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9" name="Picture 8">
            <a:extLst>
              <a:ext uri="{FF2B5EF4-FFF2-40B4-BE49-F238E27FC236}">
                <a16:creationId xmlns:a16="http://schemas.microsoft.com/office/drawing/2014/main" id="{E6AC424C-DB44-A80C-51D4-3293F7B2D919}"/>
              </a:ext>
            </a:extLst>
          </p:cNvPr>
          <p:cNvPicPr>
            <a:picLocks noChangeAspect="1"/>
          </p:cNvPicPr>
          <p:nvPr/>
        </p:nvPicPr>
        <p:blipFill rotWithShape="1">
          <a:blip r:embed="rId2"/>
          <a:srcRect t="798"/>
          <a:stretch/>
        </p:blipFill>
        <p:spPr>
          <a:xfrm>
            <a:off x="2947910" y="268153"/>
            <a:ext cx="9146781" cy="6446581"/>
          </a:xfrm>
          <a:prstGeom prst="rect">
            <a:avLst/>
          </a:prstGeom>
        </p:spPr>
      </p:pic>
    </p:spTree>
    <p:extLst>
      <p:ext uri="{BB962C8B-B14F-4D97-AF65-F5344CB8AC3E}">
        <p14:creationId xmlns:p14="http://schemas.microsoft.com/office/powerpoint/2010/main" val="205237401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F52AA20-9D4E-EFCF-E282-3B96ADB5B69D}"/>
              </a:ext>
            </a:extLst>
          </p:cNvPr>
          <p:cNvPicPr>
            <a:picLocks noChangeAspect="1"/>
          </p:cNvPicPr>
          <p:nvPr/>
        </p:nvPicPr>
        <p:blipFill>
          <a:blip r:embed="rId2"/>
          <a:stretch>
            <a:fillRect/>
          </a:stretch>
        </p:blipFill>
        <p:spPr>
          <a:xfrm>
            <a:off x="3657600" y="204523"/>
            <a:ext cx="8107052" cy="6653477"/>
          </a:xfrm>
          <a:prstGeom prst="rect">
            <a:avLst/>
          </a:prstGeom>
        </p:spPr>
      </p:pic>
      <p:sp>
        <p:nvSpPr>
          <p:cNvPr id="6" name="TextBox 5">
            <a:extLst>
              <a:ext uri="{FF2B5EF4-FFF2-40B4-BE49-F238E27FC236}">
                <a16:creationId xmlns:a16="http://schemas.microsoft.com/office/drawing/2014/main" id="{631DEF3E-16B3-9CA3-483F-C9FD3A60B9F5}"/>
              </a:ext>
            </a:extLst>
          </p:cNvPr>
          <p:cNvSpPr txBox="1"/>
          <p:nvPr/>
        </p:nvSpPr>
        <p:spPr>
          <a:xfrm>
            <a:off x="427348" y="1583703"/>
            <a:ext cx="2520562" cy="923330"/>
          </a:xfrm>
          <a:prstGeom prst="rect">
            <a:avLst/>
          </a:prstGeom>
          <a:noFill/>
        </p:spPr>
        <p:txBody>
          <a:bodyPr wrap="none" rtlCol="0">
            <a:spAutoFit/>
          </a:bodyPr>
          <a:lstStyle/>
          <a:p>
            <a:r>
              <a:rPr lang="en-US" dirty="0"/>
              <a:t>from Particle Data Group</a:t>
            </a:r>
          </a:p>
          <a:p>
            <a:r>
              <a:rPr lang="en-US" dirty="0"/>
              <a:t>Draft update July 2023</a:t>
            </a:r>
          </a:p>
          <a:p>
            <a:endParaRPr lang="en-GB" dirty="0"/>
          </a:p>
        </p:txBody>
      </p:sp>
      <p:sp>
        <p:nvSpPr>
          <p:cNvPr id="7" name="TextBox 6">
            <a:extLst>
              <a:ext uri="{FF2B5EF4-FFF2-40B4-BE49-F238E27FC236}">
                <a16:creationId xmlns:a16="http://schemas.microsoft.com/office/drawing/2014/main" id="{45D77817-D109-D45C-6942-853B25F569EE}"/>
              </a:ext>
            </a:extLst>
          </p:cNvPr>
          <p:cNvSpPr txBox="1"/>
          <p:nvPr/>
        </p:nvSpPr>
        <p:spPr>
          <a:xfrm>
            <a:off x="427348" y="282805"/>
            <a:ext cx="2937984" cy="1200329"/>
          </a:xfrm>
          <a:prstGeom prst="rect">
            <a:avLst/>
          </a:prstGeom>
          <a:noFill/>
        </p:spPr>
        <p:txBody>
          <a:bodyPr wrap="none" rtlCol="0">
            <a:spAutoFit/>
          </a:bodyPr>
          <a:lstStyle/>
          <a:p>
            <a:r>
              <a:rPr lang="en-US" sz="2400" dirty="0"/>
              <a:t>design parameters</a:t>
            </a:r>
          </a:p>
          <a:p>
            <a:r>
              <a:rPr lang="en-US" sz="2400" dirty="0"/>
              <a:t>of future </a:t>
            </a:r>
            <a:r>
              <a:rPr lang="en-US" sz="2400" dirty="0" err="1"/>
              <a:t>e</a:t>
            </a:r>
            <a:r>
              <a:rPr lang="en-US" sz="2400" baseline="30000" dirty="0" err="1"/>
              <a:t>+</a:t>
            </a:r>
            <a:r>
              <a:rPr lang="en-US" sz="2400" dirty="0" err="1"/>
              <a:t>e</a:t>
            </a:r>
            <a:r>
              <a:rPr lang="en-US" sz="2400" baseline="30000" dirty="0"/>
              <a:t>-</a:t>
            </a:r>
            <a:r>
              <a:rPr lang="en-US" sz="2400" dirty="0"/>
              <a:t> colliders</a:t>
            </a:r>
          </a:p>
          <a:p>
            <a:endParaRPr lang="en-GB" sz="2400" dirty="0"/>
          </a:p>
        </p:txBody>
      </p:sp>
      <p:sp>
        <p:nvSpPr>
          <p:cNvPr id="8" name="TextBox 7">
            <a:extLst>
              <a:ext uri="{FF2B5EF4-FFF2-40B4-BE49-F238E27FC236}">
                <a16:creationId xmlns:a16="http://schemas.microsoft.com/office/drawing/2014/main" id="{E74C0949-AAC4-C754-383F-A3DD969D1B5A}"/>
              </a:ext>
            </a:extLst>
          </p:cNvPr>
          <p:cNvSpPr txBox="1"/>
          <p:nvPr/>
        </p:nvSpPr>
        <p:spPr>
          <a:xfrm>
            <a:off x="427348" y="5928864"/>
            <a:ext cx="1478162" cy="584775"/>
          </a:xfrm>
          <a:prstGeom prst="rect">
            <a:avLst/>
          </a:prstGeom>
          <a:solidFill>
            <a:srgbClr val="FFFF00"/>
          </a:solidFill>
        </p:spPr>
        <p:txBody>
          <a:bodyPr wrap="none" rtlCol="0">
            <a:spAutoFit/>
          </a:bodyPr>
          <a:lstStyle/>
          <a:p>
            <a:r>
              <a:rPr lang="en-US" sz="1600" dirty="0"/>
              <a:t>V. Shiltsev,</a:t>
            </a:r>
          </a:p>
          <a:p>
            <a:r>
              <a:rPr lang="en-US" sz="1600" dirty="0"/>
              <a:t>F. Zimmermann</a:t>
            </a:r>
            <a:endParaRPr lang="en-GB" sz="1600" dirty="0"/>
          </a:p>
        </p:txBody>
      </p:sp>
    </p:spTree>
    <p:extLst>
      <p:ext uri="{BB962C8B-B14F-4D97-AF65-F5344CB8AC3E}">
        <p14:creationId xmlns:p14="http://schemas.microsoft.com/office/powerpoint/2010/main" val="427245309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66FBA848-2FD6-4779-8505-4A3BF754662D}"/>
              </a:ext>
            </a:extLst>
          </p:cNvPr>
          <p:cNvSpPr>
            <a:spLocks noGrp="1"/>
          </p:cNvSpPr>
          <p:nvPr>
            <p:ph type="ft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a-DK"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Panel 2 | Accelerator Frontier</a:t>
            </a: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9" name="Title 1">
            <a:extLst>
              <a:ext uri="{FF2B5EF4-FFF2-40B4-BE49-F238E27FC236}">
                <a16:creationId xmlns:a16="http://schemas.microsoft.com/office/drawing/2014/main" id="{53D351FF-ABC2-4A6C-A1B4-69ED572A1C4B}"/>
              </a:ext>
            </a:extLst>
          </p:cNvPr>
          <p:cNvSpPr txBox="1">
            <a:spLocks/>
          </p:cNvSpPr>
          <p:nvPr/>
        </p:nvSpPr>
        <p:spPr>
          <a:xfrm>
            <a:off x="2503714" y="1"/>
            <a:ext cx="7772400" cy="719137"/>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938953"/>
              </a:buClr>
              <a:buSzPts val="1800"/>
              <a:buFont typeface="Calibri"/>
              <a:buNone/>
              <a:defRPr sz="3400" b="0" i="0" u="none" strike="noStrike" cap="none">
                <a:solidFill>
                  <a:srgbClr val="938953"/>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
                <a:srgbClr val="938953"/>
              </a:buClr>
              <a:buSzPts val="1800"/>
              <a:buFont typeface="Calibri"/>
              <a:buNone/>
              <a:tabLst/>
              <a:defRPr/>
            </a:pPr>
            <a:endParaRPr kumimoji="0" lang="en-US" sz="3600" b="1" i="0" u="none" strike="noStrike" kern="1200" cap="none" spc="0" normalizeH="0" baseline="0" noProof="0" dirty="0">
              <a:ln>
                <a:noFill/>
              </a:ln>
              <a:solidFill>
                <a:srgbClr val="002060"/>
              </a:solidFill>
              <a:effectLst/>
              <a:uLnTx/>
              <a:uFillTx/>
              <a:latin typeface="Calibri"/>
              <a:cs typeface="Calibri"/>
              <a:sym typeface="Calibri"/>
            </a:endParaRPr>
          </a:p>
        </p:txBody>
      </p:sp>
      <p:graphicFrame>
        <p:nvGraphicFramePr>
          <p:cNvPr id="7" name="Table 9">
            <a:extLst>
              <a:ext uri="{FF2B5EF4-FFF2-40B4-BE49-F238E27FC236}">
                <a16:creationId xmlns:a16="http://schemas.microsoft.com/office/drawing/2014/main" id="{BFC22FC4-3BA3-4D95-B9A3-BA4F3604633E}"/>
              </a:ext>
            </a:extLst>
          </p:cNvPr>
          <p:cNvGraphicFramePr>
            <a:graphicFrameLocks noGrp="1"/>
          </p:cNvGraphicFramePr>
          <p:nvPr/>
        </p:nvGraphicFramePr>
        <p:xfrm>
          <a:off x="1097279" y="769442"/>
          <a:ext cx="8622770" cy="6091032"/>
        </p:xfrm>
        <a:graphic>
          <a:graphicData uri="http://schemas.openxmlformats.org/drawingml/2006/table">
            <a:tbl>
              <a:tblPr firstRow="1" bandRow="1">
                <a:tableStyleId>{5C22544A-7EE6-4342-B048-85BDC9FD1C3A}</a:tableStyleId>
              </a:tblPr>
              <a:tblGrid>
                <a:gridCol w="1417886">
                  <a:extLst>
                    <a:ext uri="{9D8B030D-6E8A-4147-A177-3AD203B41FA5}">
                      <a16:colId xmlns:a16="http://schemas.microsoft.com/office/drawing/2014/main" val="1820928592"/>
                    </a:ext>
                  </a:extLst>
                </a:gridCol>
                <a:gridCol w="1045764">
                  <a:extLst>
                    <a:ext uri="{9D8B030D-6E8A-4147-A177-3AD203B41FA5}">
                      <a16:colId xmlns:a16="http://schemas.microsoft.com/office/drawing/2014/main" val="1635114527"/>
                    </a:ext>
                  </a:extLst>
                </a:gridCol>
                <a:gridCol w="1231824">
                  <a:extLst>
                    <a:ext uri="{9D8B030D-6E8A-4147-A177-3AD203B41FA5}">
                      <a16:colId xmlns:a16="http://schemas.microsoft.com/office/drawing/2014/main" val="3489904982"/>
                    </a:ext>
                  </a:extLst>
                </a:gridCol>
                <a:gridCol w="1231824">
                  <a:extLst>
                    <a:ext uri="{9D8B030D-6E8A-4147-A177-3AD203B41FA5}">
                      <a16:colId xmlns:a16="http://schemas.microsoft.com/office/drawing/2014/main" val="2302826623"/>
                    </a:ext>
                  </a:extLst>
                </a:gridCol>
                <a:gridCol w="1231824">
                  <a:extLst>
                    <a:ext uri="{9D8B030D-6E8A-4147-A177-3AD203B41FA5}">
                      <a16:colId xmlns:a16="http://schemas.microsoft.com/office/drawing/2014/main" val="1827485264"/>
                    </a:ext>
                  </a:extLst>
                </a:gridCol>
                <a:gridCol w="1231824">
                  <a:extLst>
                    <a:ext uri="{9D8B030D-6E8A-4147-A177-3AD203B41FA5}">
                      <a16:colId xmlns:a16="http://schemas.microsoft.com/office/drawing/2014/main" val="1789676420"/>
                    </a:ext>
                  </a:extLst>
                </a:gridCol>
                <a:gridCol w="1231824">
                  <a:extLst>
                    <a:ext uri="{9D8B030D-6E8A-4147-A177-3AD203B41FA5}">
                      <a16:colId xmlns:a16="http://schemas.microsoft.com/office/drawing/2014/main" val="3962691229"/>
                    </a:ext>
                  </a:extLst>
                </a:gridCol>
              </a:tblGrid>
              <a:tr h="1132769">
                <a:tc>
                  <a:txBody>
                    <a:bodyPr/>
                    <a:lstStyle/>
                    <a:p>
                      <a:endParaRPr lang="en-US" sz="1800" dirty="0">
                        <a:latin typeface="Book Antiqua" panose="02040602050305030304" pitchFamily="18" charset="0"/>
                      </a:endParaRPr>
                    </a:p>
                  </a:txBody>
                  <a:tcPr/>
                </a:tc>
                <a:tc>
                  <a:txBody>
                    <a:bodyPr/>
                    <a:lstStyle/>
                    <a:p>
                      <a:pPr algn="ctr"/>
                      <a:r>
                        <a:rPr lang="en-US" dirty="0">
                          <a:latin typeface="Book Antiqua" panose="02040602050305030304" pitchFamily="18" charset="0"/>
                        </a:rPr>
                        <a:t>CME (</a:t>
                      </a:r>
                      <a:r>
                        <a:rPr lang="en-US" dirty="0" err="1">
                          <a:latin typeface="Book Antiqua" panose="02040602050305030304" pitchFamily="18" charset="0"/>
                        </a:rPr>
                        <a:t>TeV</a:t>
                      </a:r>
                      <a:r>
                        <a:rPr lang="en-US" dirty="0">
                          <a:latin typeface="Book Antiqua" panose="02040602050305030304" pitchFamily="18" charset="0"/>
                        </a:rPr>
                        <a:t>)</a:t>
                      </a:r>
                    </a:p>
                  </a:txBody>
                  <a:tcPr/>
                </a:tc>
                <a:tc>
                  <a:txBody>
                    <a:bodyPr/>
                    <a:lstStyle/>
                    <a:p>
                      <a:pPr algn="ctr"/>
                      <a:r>
                        <a:rPr lang="en-US" dirty="0" err="1">
                          <a:latin typeface="Book Antiqua" panose="02040602050305030304" pitchFamily="18" charset="0"/>
                        </a:rPr>
                        <a:t>Lumi</a:t>
                      </a:r>
                      <a:r>
                        <a:rPr lang="en-US" dirty="0">
                          <a:latin typeface="Book Antiqua" panose="02040602050305030304" pitchFamily="18" charset="0"/>
                        </a:rPr>
                        <a:t> per IP (10^34)</a:t>
                      </a:r>
                    </a:p>
                  </a:txBody>
                  <a:tcPr/>
                </a:tc>
                <a:tc>
                  <a:txBody>
                    <a:bodyPr/>
                    <a:lstStyle/>
                    <a:p>
                      <a:pPr algn="ctr"/>
                      <a:r>
                        <a:rPr lang="en-US" dirty="0">
                          <a:latin typeface="Book Antiqua" panose="02040602050305030304" pitchFamily="18" charset="0"/>
                        </a:rPr>
                        <a:t>Years, pre-project R&amp;D</a:t>
                      </a:r>
                    </a:p>
                  </a:txBody>
                  <a:tcPr/>
                </a:tc>
                <a:tc>
                  <a:txBody>
                    <a:bodyPr/>
                    <a:lstStyle/>
                    <a:p>
                      <a:pPr algn="ctr"/>
                      <a:r>
                        <a:rPr lang="en-US" dirty="0">
                          <a:latin typeface="Book Antiqua" panose="02040602050305030304" pitchFamily="18" charset="0"/>
                        </a:rPr>
                        <a:t>Years to 1</a:t>
                      </a:r>
                      <a:r>
                        <a:rPr lang="en-US" baseline="30000" dirty="0">
                          <a:latin typeface="Book Antiqua" panose="02040602050305030304" pitchFamily="18" charset="0"/>
                        </a:rPr>
                        <a:t>st</a:t>
                      </a:r>
                      <a:r>
                        <a:rPr lang="en-US" dirty="0">
                          <a:latin typeface="Book Antiqua" panose="02040602050305030304" pitchFamily="18" charset="0"/>
                        </a:rPr>
                        <a:t> physics</a:t>
                      </a:r>
                    </a:p>
                  </a:txBody>
                  <a:tcPr/>
                </a:tc>
                <a:tc>
                  <a:txBody>
                    <a:bodyPr/>
                    <a:lstStyle/>
                    <a:p>
                      <a:pPr algn="ctr"/>
                      <a:r>
                        <a:rPr lang="en-US" dirty="0">
                          <a:latin typeface="Book Antiqua" panose="02040602050305030304" pitchFamily="18" charset="0"/>
                        </a:rPr>
                        <a:t>Cost range (2021 B$)</a:t>
                      </a:r>
                    </a:p>
                  </a:txBody>
                  <a:tcPr/>
                </a:tc>
                <a:tc>
                  <a:txBody>
                    <a:bodyPr/>
                    <a:lstStyle/>
                    <a:p>
                      <a:pPr algn="ctr"/>
                      <a:r>
                        <a:rPr lang="en-US" dirty="0">
                          <a:latin typeface="Book Antiqua" panose="02040602050305030304" pitchFamily="18" charset="0"/>
                        </a:rPr>
                        <a:t>Electric Power (MW)</a:t>
                      </a:r>
                    </a:p>
                  </a:txBody>
                  <a:tcPr/>
                </a:tc>
                <a:extLst>
                  <a:ext uri="{0D108BD9-81ED-4DB2-BD59-A6C34878D82A}">
                    <a16:rowId xmlns:a16="http://schemas.microsoft.com/office/drawing/2014/main" val="156252644"/>
                  </a:ext>
                </a:extLst>
              </a:tr>
              <a:tr h="408526">
                <a:tc>
                  <a:txBody>
                    <a:bodyPr/>
                    <a:lstStyle/>
                    <a:p>
                      <a:r>
                        <a:rPr lang="en-US" sz="1800" b="1" dirty="0">
                          <a:solidFill>
                            <a:srgbClr val="006600"/>
                          </a:solidFill>
                          <a:effectLst>
                            <a:outerShdw blurRad="38100" dist="38100" dir="2700000" algn="tl">
                              <a:srgbClr val="000000">
                                <a:alpha val="43137"/>
                              </a:srgbClr>
                            </a:outerShdw>
                          </a:effectLst>
                          <a:latin typeface="Book Antiqua" panose="02040602050305030304" pitchFamily="18" charset="0"/>
                        </a:rPr>
                        <a:t>FCCee-0.24</a:t>
                      </a:r>
                    </a:p>
                  </a:txBody>
                  <a:tcPr marL="68580" marR="68580" marT="34290" marB="34290" anchor="ctr"/>
                </a:tc>
                <a:tc>
                  <a:txBody>
                    <a:bodyPr/>
                    <a:lstStyle/>
                    <a:p>
                      <a:pPr algn="ctr"/>
                      <a:r>
                        <a:rPr lang="en-US" sz="1800" dirty="0">
                          <a:solidFill>
                            <a:srgbClr val="006600"/>
                          </a:solidFill>
                          <a:effectLst>
                            <a:outerShdw blurRad="38100" dist="38100" dir="2700000" algn="tl">
                              <a:srgbClr val="000000">
                                <a:alpha val="43137"/>
                              </a:srgbClr>
                            </a:outerShdw>
                          </a:effectLst>
                          <a:latin typeface="Book Antiqua" panose="02040602050305030304" pitchFamily="18" charset="0"/>
                        </a:rPr>
                        <a:t>0.24</a:t>
                      </a:r>
                    </a:p>
                  </a:txBody>
                  <a:tcPr anchor="ctr"/>
                </a:tc>
                <a:tc>
                  <a:txBody>
                    <a:bodyPr/>
                    <a:lstStyle/>
                    <a:p>
                      <a:pPr algn="ctr"/>
                      <a:r>
                        <a:rPr lang="en-US" sz="1800" dirty="0">
                          <a:solidFill>
                            <a:srgbClr val="006600"/>
                          </a:solidFill>
                          <a:effectLst>
                            <a:outerShdw blurRad="38100" dist="38100" dir="2700000" algn="tl">
                              <a:srgbClr val="000000">
                                <a:alpha val="43137"/>
                              </a:srgbClr>
                            </a:outerShdw>
                          </a:effectLst>
                          <a:latin typeface="Book Antiqua" panose="02040602050305030304" pitchFamily="18" charset="0"/>
                        </a:rPr>
                        <a:t>8.5</a:t>
                      </a:r>
                    </a:p>
                  </a:txBody>
                  <a:tcPr anchor="ctr"/>
                </a:tc>
                <a:tc>
                  <a:txBody>
                    <a:bodyPr/>
                    <a:lstStyle/>
                    <a:p>
                      <a:pPr algn="ctr"/>
                      <a:r>
                        <a:rPr lang="en-US" sz="1800" dirty="0">
                          <a:solidFill>
                            <a:srgbClr val="006600"/>
                          </a:solidFill>
                          <a:effectLst>
                            <a:outerShdw blurRad="38100" dist="38100" dir="2700000" algn="tl">
                              <a:srgbClr val="000000">
                                <a:alpha val="43137"/>
                              </a:srgbClr>
                            </a:outerShdw>
                          </a:effectLst>
                          <a:latin typeface="Book Antiqua" panose="02040602050305030304" pitchFamily="18" charset="0"/>
                        </a:rPr>
                        <a:t>0-2</a:t>
                      </a:r>
                    </a:p>
                  </a:txBody>
                  <a:tcPr anchor="ctr"/>
                </a:tc>
                <a:tc>
                  <a:txBody>
                    <a:bodyPr/>
                    <a:lstStyle/>
                    <a:p>
                      <a:pPr algn="ctr"/>
                      <a:r>
                        <a:rPr lang="en-US" sz="1800" dirty="0">
                          <a:solidFill>
                            <a:srgbClr val="006600"/>
                          </a:solidFill>
                          <a:effectLst>
                            <a:outerShdw blurRad="38100" dist="38100" dir="2700000" algn="tl">
                              <a:srgbClr val="000000">
                                <a:alpha val="43137"/>
                              </a:srgbClr>
                            </a:outerShdw>
                          </a:effectLst>
                          <a:latin typeface="Book Antiqua" panose="02040602050305030304" pitchFamily="18" charset="0"/>
                        </a:rPr>
                        <a:t>13-18</a:t>
                      </a:r>
                    </a:p>
                  </a:txBody>
                  <a:tcPr anchor="ctr"/>
                </a:tc>
                <a:tc>
                  <a:txBody>
                    <a:bodyPr/>
                    <a:lstStyle/>
                    <a:p>
                      <a:pPr algn="ctr"/>
                      <a:r>
                        <a:rPr lang="en-US" sz="1800" dirty="0">
                          <a:solidFill>
                            <a:srgbClr val="006600"/>
                          </a:solidFill>
                          <a:effectLst>
                            <a:outerShdw blurRad="38100" dist="38100" dir="2700000" algn="tl">
                              <a:srgbClr val="000000">
                                <a:alpha val="43137"/>
                              </a:srgbClr>
                            </a:outerShdw>
                          </a:effectLst>
                          <a:latin typeface="Book Antiqua" panose="02040602050305030304" pitchFamily="18" charset="0"/>
                        </a:rPr>
                        <a:t>12-18</a:t>
                      </a:r>
                    </a:p>
                  </a:txBody>
                  <a:tcPr anchor="ctr"/>
                </a:tc>
                <a:tc>
                  <a:txBody>
                    <a:bodyPr/>
                    <a:lstStyle/>
                    <a:p>
                      <a:pPr algn="ctr"/>
                      <a:r>
                        <a:rPr lang="en-US" sz="1800" dirty="0">
                          <a:solidFill>
                            <a:srgbClr val="006600"/>
                          </a:solidFill>
                          <a:effectLst>
                            <a:outerShdw blurRad="38100" dist="38100" dir="2700000" algn="tl">
                              <a:srgbClr val="000000">
                                <a:alpha val="43137"/>
                              </a:srgbClr>
                            </a:outerShdw>
                          </a:effectLst>
                          <a:latin typeface="Book Antiqua" panose="02040602050305030304" pitchFamily="18" charset="0"/>
                        </a:rPr>
                        <a:t>280</a:t>
                      </a:r>
                    </a:p>
                  </a:txBody>
                  <a:tcPr anchor="ctr"/>
                </a:tc>
                <a:extLst>
                  <a:ext uri="{0D108BD9-81ED-4DB2-BD59-A6C34878D82A}">
                    <a16:rowId xmlns:a16="http://schemas.microsoft.com/office/drawing/2014/main" val="3102222454"/>
                  </a:ext>
                </a:extLst>
              </a:tr>
              <a:tr h="408526">
                <a:tc>
                  <a:txBody>
                    <a:bodyPr/>
                    <a:lstStyle/>
                    <a:p>
                      <a:r>
                        <a:rPr lang="en-US" sz="1800" b="1" dirty="0">
                          <a:solidFill>
                            <a:srgbClr val="006600"/>
                          </a:solidFill>
                          <a:effectLst>
                            <a:outerShdw blurRad="38100" dist="38100" dir="2700000" algn="tl">
                              <a:srgbClr val="000000">
                                <a:alpha val="43137"/>
                              </a:srgbClr>
                            </a:outerShdw>
                          </a:effectLst>
                          <a:latin typeface="Book Antiqua" panose="02040602050305030304" pitchFamily="18" charset="0"/>
                        </a:rPr>
                        <a:t>ILC-0.25</a:t>
                      </a:r>
                    </a:p>
                  </a:txBody>
                  <a:tcPr marL="68580" marR="68580" marT="34290" marB="34290" anchor="ctr"/>
                </a:tc>
                <a:tc>
                  <a:txBody>
                    <a:bodyPr/>
                    <a:lstStyle/>
                    <a:p>
                      <a:pPr algn="ctr"/>
                      <a:r>
                        <a:rPr lang="en-US" sz="1800" dirty="0">
                          <a:solidFill>
                            <a:srgbClr val="006600"/>
                          </a:solidFill>
                          <a:effectLst>
                            <a:outerShdw blurRad="38100" dist="38100" dir="2700000" algn="tl">
                              <a:srgbClr val="000000">
                                <a:alpha val="43137"/>
                              </a:srgbClr>
                            </a:outerShdw>
                          </a:effectLst>
                          <a:latin typeface="Book Antiqua" panose="02040602050305030304" pitchFamily="18" charset="0"/>
                        </a:rPr>
                        <a:t>0.25</a:t>
                      </a:r>
                    </a:p>
                  </a:txBody>
                  <a:tcPr anchor="ctr"/>
                </a:tc>
                <a:tc>
                  <a:txBody>
                    <a:bodyPr/>
                    <a:lstStyle/>
                    <a:p>
                      <a:pPr algn="ctr"/>
                      <a:r>
                        <a:rPr lang="en-US" sz="1800" dirty="0">
                          <a:solidFill>
                            <a:srgbClr val="006600"/>
                          </a:solidFill>
                          <a:effectLst>
                            <a:outerShdw blurRad="38100" dist="38100" dir="2700000" algn="tl">
                              <a:srgbClr val="000000">
                                <a:alpha val="43137"/>
                              </a:srgbClr>
                            </a:outerShdw>
                          </a:effectLst>
                          <a:latin typeface="Book Antiqua" panose="02040602050305030304" pitchFamily="18" charset="0"/>
                        </a:rPr>
                        <a:t>2.7</a:t>
                      </a:r>
                    </a:p>
                  </a:txBody>
                  <a:tcPr anchor="ctr"/>
                </a:tc>
                <a:tc>
                  <a:txBody>
                    <a:bodyPr/>
                    <a:lstStyle/>
                    <a:p>
                      <a:pPr algn="ctr"/>
                      <a:r>
                        <a:rPr lang="en-US" sz="1800" dirty="0">
                          <a:solidFill>
                            <a:srgbClr val="006600"/>
                          </a:solidFill>
                          <a:effectLst>
                            <a:outerShdw blurRad="38100" dist="38100" dir="2700000" algn="tl">
                              <a:srgbClr val="000000">
                                <a:alpha val="43137"/>
                              </a:srgbClr>
                            </a:outerShdw>
                          </a:effectLst>
                          <a:latin typeface="Book Antiqua" panose="02040602050305030304" pitchFamily="18" charset="0"/>
                        </a:rPr>
                        <a:t>0-2</a:t>
                      </a:r>
                    </a:p>
                  </a:txBody>
                  <a:tcPr anchor="ctr"/>
                </a:tc>
                <a:tc>
                  <a:txBody>
                    <a:bodyPr/>
                    <a:lstStyle/>
                    <a:p>
                      <a:pPr algn="ctr"/>
                      <a:r>
                        <a:rPr lang="en-US" sz="1800" dirty="0">
                          <a:solidFill>
                            <a:srgbClr val="006600"/>
                          </a:solidFill>
                          <a:effectLst>
                            <a:outerShdw blurRad="38100" dist="38100" dir="2700000" algn="tl">
                              <a:srgbClr val="000000">
                                <a:alpha val="43137"/>
                              </a:srgbClr>
                            </a:outerShdw>
                          </a:effectLst>
                          <a:latin typeface="Book Antiqua" panose="02040602050305030304" pitchFamily="18" charset="0"/>
                        </a:rPr>
                        <a:t>&lt;12</a:t>
                      </a:r>
                    </a:p>
                  </a:txBody>
                  <a:tcPr anchor="ctr"/>
                </a:tc>
                <a:tc>
                  <a:txBody>
                    <a:bodyPr/>
                    <a:lstStyle/>
                    <a:p>
                      <a:pPr algn="ctr"/>
                      <a:r>
                        <a:rPr lang="en-US" sz="1800" dirty="0">
                          <a:solidFill>
                            <a:srgbClr val="006600"/>
                          </a:solidFill>
                          <a:effectLst>
                            <a:outerShdw blurRad="38100" dist="38100" dir="2700000" algn="tl">
                              <a:srgbClr val="000000">
                                <a:alpha val="43137"/>
                              </a:srgbClr>
                            </a:outerShdw>
                          </a:effectLst>
                          <a:latin typeface="Book Antiqua" panose="02040602050305030304" pitchFamily="18" charset="0"/>
                        </a:rPr>
                        <a:t>7-12</a:t>
                      </a:r>
                    </a:p>
                  </a:txBody>
                  <a:tcPr anchor="ctr"/>
                </a:tc>
                <a:tc>
                  <a:txBody>
                    <a:bodyPr/>
                    <a:lstStyle/>
                    <a:p>
                      <a:pPr algn="ctr"/>
                      <a:r>
                        <a:rPr lang="en-US" sz="1800" dirty="0">
                          <a:solidFill>
                            <a:srgbClr val="006600"/>
                          </a:solidFill>
                          <a:effectLst>
                            <a:outerShdw blurRad="38100" dist="38100" dir="2700000" algn="tl">
                              <a:srgbClr val="000000">
                                <a:alpha val="43137"/>
                              </a:srgbClr>
                            </a:outerShdw>
                          </a:effectLst>
                          <a:latin typeface="Book Antiqua" panose="02040602050305030304" pitchFamily="18" charset="0"/>
                        </a:rPr>
                        <a:t>140</a:t>
                      </a:r>
                    </a:p>
                  </a:txBody>
                  <a:tcPr anchor="ctr"/>
                </a:tc>
                <a:extLst>
                  <a:ext uri="{0D108BD9-81ED-4DB2-BD59-A6C34878D82A}">
                    <a16:rowId xmlns:a16="http://schemas.microsoft.com/office/drawing/2014/main" val="2946048859"/>
                  </a:ext>
                </a:extLst>
              </a:tr>
              <a:tr h="408526">
                <a:tc>
                  <a:txBody>
                    <a:bodyPr/>
                    <a:lstStyle/>
                    <a:p>
                      <a:r>
                        <a:rPr lang="en-US" sz="1800" b="1" dirty="0">
                          <a:solidFill>
                            <a:srgbClr val="006600"/>
                          </a:solidFill>
                          <a:effectLst>
                            <a:outerShdw blurRad="38100" dist="38100" dir="2700000" algn="tl">
                              <a:srgbClr val="000000">
                                <a:alpha val="43137"/>
                              </a:srgbClr>
                            </a:outerShdw>
                          </a:effectLst>
                          <a:latin typeface="Book Antiqua" panose="02040602050305030304" pitchFamily="18" charset="0"/>
                        </a:rPr>
                        <a:t>CLIC-0.38</a:t>
                      </a:r>
                    </a:p>
                  </a:txBody>
                  <a:tcPr marL="68580" marR="68580" marT="34290" marB="34290" anchor="ctr"/>
                </a:tc>
                <a:tc>
                  <a:txBody>
                    <a:bodyPr/>
                    <a:lstStyle/>
                    <a:p>
                      <a:pPr algn="ctr"/>
                      <a:r>
                        <a:rPr lang="en-US" sz="1800" dirty="0">
                          <a:solidFill>
                            <a:srgbClr val="006600"/>
                          </a:solidFill>
                          <a:effectLst>
                            <a:outerShdw blurRad="38100" dist="38100" dir="2700000" algn="tl">
                              <a:srgbClr val="000000">
                                <a:alpha val="43137"/>
                              </a:srgbClr>
                            </a:outerShdw>
                          </a:effectLst>
                          <a:latin typeface="Book Antiqua" panose="02040602050305030304" pitchFamily="18" charset="0"/>
                        </a:rPr>
                        <a:t>0.38</a:t>
                      </a:r>
                    </a:p>
                  </a:txBody>
                  <a:tcPr anchor="ctr"/>
                </a:tc>
                <a:tc>
                  <a:txBody>
                    <a:bodyPr/>
                    <a:lstStyle/>
                    <a:p>
                      <a:pPr algn="ctr"/>
                      <a:r>
                        <a:rPr lang="en-US" sz="1800" dirty="0">
                          <a:solidFill>
                            <a:srgbClr val="006600"/>
                          </a:solidFill>
                          <a:effectLst>
                            <a:outerShdw blurRad="38100" dist="38100" dir="2700000" algn="tl">
                              <a:srgbClr val="000000">
                                <a:alpha val="43137"/>
                              </a:srgbClr>
                            </a:outerShdw>
                          </a:effectLst>
                          <a:latin typeface="Book Antiqua" panose="02040602050305030304" pitchFamily="18" charset="0"/>
                        </a:rPr>
                        <a:t>2.3</a:t>
                      </a:r>
                    </a:p>
                  </a:txBody>
                  <a:tcPr anchor="ctr"/>
                </a:tc>
                <a:tc>
                  <a:txBody>
                    <a:bodyPr/>
                    <a:lstStyle/>
                    <a:p>
                      <a:pPr algn="ctr"/>
                      <a:r>
                        <a:rPr lang="en-US" sz="1800" dirty="0">
                          <a:solidFill>
                            <a:srgbClr val="006600"/>
                          </a:solidFill>
                          <a:effectLst>
                            <a:outerShdw blurRad="38100" dist="38100" dir="2700000" algn="tl">
                              <a:srgbClr val="000000">
                                <a:alpha val="43137"/>
                              </a:srgbClr>
                            </a:outerShdw>
                          </a:effectLst>
                          <a:latin typeface="Book Antiqua" panose="02040602050305030304" pitchFamily="18" charset="0"/>
                        </a:rPr>
                        <a:t>0-2</a:t>
                      </a:r>
                    </a:p>
                  </a:txBody>
                  <a:tcPr anchor="ctr"/>
                </a:tc>
                <a:tc>
                  <a:txBody>
                    <a:bodyPr/>
                    <a:lstStyle/>
                    <a:p>
                      <a:pPr algn="ctr"/>
                      <a:r>
                        <a:rPr lang="en-US" sz="1800" dirty="0">
                          <a:solidFill>
                            <a:srgbClr val="006600"/>
                          </a:solidFill>
                          <a:effectLst>
                            <a:outerShdw blurRad="38100" dist="38100" dir="2700000" algn="tl">
                              <a:srgbClr val="000000">
                                <a:alpha val="43137"/>
                              </a:srgbClr>
                            </a:outerShdw>
                          </a:effectLst>
                          <a:latin typeface="Book Antiqua" panose="02040602050305030304" pitchFamily="18" charset="0"/>
                        </a:rPr>
                        <a:t>13-18</a:t>
                      </a:r>
                    </a:p>
                  </a:txBody>
                  <a:tcPr anchor="ctr"/>
                </a:tc>
                <a:tc>
                  <a:txBody>
                    <a:bodyPr/>
                    <a:lstStyle/>
                    <a:p>
                      <a:pPr algn="ctr"/>
                      <a:r>
                        <a:rPr lang="en-US" sz="1800" dirty="0">
                          <a:solidFill>
                            <a:srgbClr val="006600"/>
                          </a:solidFill>
                          <a:effectLst>
                            <a:outerShdw blurRad="38100" dist="38100" dir="2700000" algn="tl">
                              <a:srgbClr val="000000">
                                <a:alpha val="43137"/>
                              </a:srgbClr>
                            </a:outerShdw>
                          </a:effectLst>
                          <a:latin typeface="Book Antiqua" panose="02040602050305030304" pitchFamily="18" charset="0"/>
                        </a:rPr>
                        <a:t>7-12</a:t>
                      </a:r>
                    </a:p>
                  </a:txBody>
                  <a:tcPr anchor="ctr"/>
                </a:tc>
                <a:tc>
                  <a:txBody>
                    <a:bodyPr/>
                    <a:lstStyle/>
                    <a:p>
                      <a:pPr algn="ctr"/>
                      <a:r>
                        <a:rPr lang="en-US" sz="1800" dirty="0">
                          <a:solidFill>
                            <a:srgbClr val="006600"/>
                          </a:solidFill>
                          <a:effectLst>
                            <a:outerShdw blurRad="38100" dist="38100" dir="2700000" algn="tl">
                              <a:srgbClr val="000000">
                                <a:alpha val="43137"/>
                              </a:srgbClr>
                            </a:outerShdw>
                          </a:effectLst>
                          <a:latin typeface="Book Antiqua" panose="02040602050305030304" pitchFamily="18" charset="0"/>
                        </a:rPr>
                        <a:t>110</a:t>
                      </a:r>
                    </a:p>
                  </a:txBody>
                  <a:tcPr anchor="ctr"/>
                </a:tc>
                <a:extLst>
                  <a:ext uri="{0D108BD9-81ED-4DB2-BD59-A6C34878D82A}">
                    <a16:rowId xmlns:a16="http://schemas.microsoft.com/office/drawing/2014/main" val="300244215"/>
                  </a:ext>
                </a:extLst>
              </a:tr>
              <a:tr h="408526">
                <a:tc>
                  <a:txBody>
                    <a:bodyPr/>
                    <a:lstStyle/>
                    <a:p>
                      <a:r>
                        <a:rPr lang="en-US" sz="1800" b="1" dirty="0">
                          <a:effectLst>
                            <a:outerShdw blurRad="38100" dist="38100" dir="2700000" algn="tl">
                              <a:srgbClr val="000000">
                                <a:alpha val="43137"/>
                              </a:srgbClr>
                            </a:outerShdw>
                          </a:effectLst>
                          <a:latin typeface="Book Antiqua" panose="02040602050305030304" pitchFamily="18" charset="0"/>
                        </a:rPr>
                        <a:t>HELEN-0.25</a:t>
                      </a:r>
                    </a:p>
                  </a:txBody>
                  <a:tcPr marL="68580" marR="68580" marT="34290" marB="34290" anchor="ctr"/>
                </a:tc>
                <a:tc>
                  <a:txBody>
                    <a:bodyPr/>
                    <a:lstStyle/>
                    <a:p>
                      <a:pPr algn="ctr"/>
                      <a:r>
                        <a:rPr lang="en-US" sz="1800" dirty="0">
                          <a:effectLst>
                            <a:outerShdw blurRad="38100" dist="38100" dir="2700000" algn="tl">
                              <a:srgbClr val="000000">
                                <a:alpha val="43137"/>
                              </a:srgbClr>
                            </a:outerShdw>
                          </a:effectLst>
                          <a:latin typeface="Book Antiqua" panose="02040602050305030304" pitchFamily="18" charset="0"/>
                        </a:rPr>
                        <a:t>0.25</a:t>
                      </a:r>
                    </a:p>
                  </a:txBody>
                  <a:tcPr anchor="ctr"/>
                </a:tc>
                <a:tc>
                  <a:txBody>
                    <a:bodyPr/>
                    <a:lstStyle/>
                    <a:p>
                      <a:pPr algn="ctr"/>
                      <a:r>
                        <a:rPr lang="en-US" sz="1800" dirty="0">
                          <a:effectLst>
                            <a:outerShdw blurRad="38100" dist="38100" dir="2700000" algn="tl">
                              <a:srgbClr val="000000">
                                <a:alpha val="43137"/>
                              </a:srgbClr>
                            </a:outerShdw>
                          </a:effectLst>
                          <a:latin typeface="Book Antiqua" panose="02040602050305030304" pitchFamily="18" charset="0"/>
                        </a:rPr>
                        <a:t>1.4</a:t>
                      </a:r>
                    </a:p>
                  </a:txBody>
                  <a:tcPr anchor="ctr"/>
                </a:tc>
                <a:tc>
                  <a:txBody>
                    <a:bodyPr/>
                    <a:lstStyle/>
                    <a:p>
                      <a:pPr algn="ctr"/>
                      <a:r>
                        <a:rPr lang="en-US" sz="1800" dirty="0">
                          <a:effectLst>
                            <a:outerShdw blurRad="38100" dist="38100" dir="2700000" algn="tl">
                              <a:srgbClr val="000000">
                                <a:alpha val="43137"/>
                              </a:srgbClr>
                            </a:outerShdw>
                          </a:effectLst>
                          <a:latin typeface="Book Antiqua" panose="02040602050305030304" pitchFamily="18" charset="0"/>
                        </a:rPr>
                        <a:t>5-10</a:t>
                      </a:r>
                    </a:p>
                  </a:txBody>
                  <a:tcPr anchor="ctr"/>
                </a:tc>
                <a:tc>
                  <a:txBody>
                    <a:bodyPr/>
                    <a:lstStyle/>
                    <a:p>
                      <a:pPr algn="ctr"/>
                      <a:r>
                        <a:rPr lang="en-US" sz="1800" dirty="0">
                          <a:effectLst>
                            <a:outerShdw blurRad="38100" dist="38100" dir="2700000" algn="tl">
                              <a:srgbClr val="000000">
                                <a:alpha val="43137"/>
                              </a:srgbClr>
                            </a:outerShdw>
                          </a:effectLst>
                          <a:latin typeface="Book Antiqua" panose="02040602050305030304" pitchFamily="18" charset="0"/>
                        </a:rPr>
                        <a:t>13-18</a:t>
                      </a:r>
                    </a:p>
                  </a:txBody>
                  <a:tcPr anchor="ctr"/>
                </a:tc>
                <a:tc>
                  <a:txBody>
                    <a:bodyPr/>
                    <a:lstStyle/>
                    <a:p>
                      <a:pPr algn="ctr"/>
                      <a:r>
                        <a:rPr lang="en-US" sz="1800" dirty="0">
                          <a:effectLst>
                            <a:outerShdw blurRad="38100" dist="38100" dir="2700000" algn="tl">
                              <a:srgbClr val="000000">
                                <a:alpha val="43137"/>
                              </a:srgbClr>
                            </a:outerShdw>
                          </a:effectLst>
                          <a:latin typeface="Book Antiqua" panose="02040602050305030304" pitchFamily="18" charset="0"/>
                        </a:rPr>
                        <a:t>7-12</a:t>
                      </a:r>
                    </a:p>
                  </a:txBody>
                  <a:tcPr anchor="ctr"/>
                </a:tc>
                <a:tc>
                  <a:txBody>
                    <a:bodyPr/>
                    <a:lstStyle/>
                    <a:p>
                      <a:pPr algn="ctr"/>
                      <a:r>
                        <a:rPr lang="en-US" sz="1800" dirty="0">
                          <a:effectLst>
                            <a:outerShdw blurRad="38100" dist="38100" dir="2700000" algn="tl">
                              <a:srgbClr val="000000">
                                <a:alpha val="43137"/>
                              </a:srgbClr>
                            </a:outerShdw>
                          </a:effectLst>
                          <a:latin typeface="Book Antiqua" panose="02040602050305030304" pitchFamily="18" charset="0"/>
                        </a:rPr>
                        <a:t>110</a:t>
                      </a:r>
                    </a:p>
                  </a:txBody>
                  <a:tcPr anchor="ctr"/>
                </a:tc>
                <a:extLst>
                  <a:ext uri="{0D108BD9-81ED-4DB2-BD59-A6C34878D82A}">
                    <a16:rowId xmlns:a16="http://schemas.microsoft.com/office/drawing/2014/main" val="3246285712"/>
                  </a:ext>
                </a:extLst>
              </a:tr>
              <a:tr h="408526">
                <a:tc>
                  <a:txBody>
                    <a:bodyPr/>
                    <a:lstStyle/>
                    <a:p>
                      <a:r>
                        <a:rPr lang="en-US" sz="1800" b="1" dirty="0">
                          <a:effectLst>
                            <a:outerShdw blurRad="38100" dist="38100" dir="2700000" algn="tl">
                              <a:srgbClr val="000000">
                                <a:alpha val="43137"/>
                              </a:srgbClr>
                            </a:outerShdw>
                          </a:effectLst>
                          <a:latin typeface="Book Antiqua" panose="02040602050305030304" pitchFamily="18" charset="0"/>
                        </a:rPr>
                        <a:t>CCC-0.25</a:t>
                      </a:r>
                    </a:p>
                  </a:txBody>
                  <a:tcPr marL="68580" marR="68580" marT="34290" marB="34290" anchor="ctr"/>
                </a:tc>
                <a:tc>
                  <a:txBody>
                    <a:bodyPr/>
                    <a:lstStyle/>
                    <a:p>
                      <a:pPr algn="ctr"/>
                      <a:r>
                        <a:rPr lang="en-US" sz="1800" dirty="0">
                          <a:effectLst>
                            <a:outerShdw blurRad="38100" dist="38100" dir="2700000" algn="tl">
                              <a:srgbClr val="000000">
                                <a:alpha val="43137"/>
                              </a:srgbClr>
                            </a:outerShdw>
                          </a:effectLst>
                          <a:latin typeface="Book Antiqua" panose="02040602050305030304" pitchFamily="18" charset="0"/>
                        </a:rPr>
                        <a:t>0.25</a:t>
                      </a:r>
                    </a:p>
                  </a:txBody>
                  <a:tcPr anchor="ctr"/>
                </a:tc>
                <a:tc>
                  <a:txBody>
                    <a:bodyPr/>
                    <a:lstStyle/>
                    <a:p>
                      <a:pPr algn="ctr"/>
                      <a:r>
                        <a:rPr lang="en-US" sz="1800" dirty="0">
                          <a:effectLst>
                            <a:outerShdw blurRad="38100" dist="38100" dir="2700000" algn="tl">
                              <a:srgbClr val="000000">
                                <a:alpha val="43137"/>
                              </a:srgbClr>
                            </a:outerShdw>
                          </a:effectLst>
                          <a:latin typeface="Book Antiqua" panose="02040602050305030304" pitchFamily="18" charset="0"/>
                        </a:rPr>
                        <a:t>1.3</a:t>
                      </a:r>
                    </a:p>
                  </a:txBody>
                  <a:tcPr anchor="ctr"/>
                </a:tc>
                <a:tc>
                  <a:txBody>
                    <a:bodyPr/>
                    <a:lstStyle/>
                    <a:p>
                      <a:pPr algn="ctr"/>
                      <a:r>
                        <a:rPr lang="en-US" sz="1800" dirty="0">
                          <a:effectLst>
                            <a:outerShdw blurRad="38100" dist="38100" dir="2700000" algn="tl">
                              <a:srgbClr val="000000">
                                <a:alpha val="43137"/>
                              </a:srgbClr>
                            </a:outerShdw>
                          </a:effectLst>
                          <a:latin typeface="Book Antiqua" panose="02040602050305030304" pitchFamily="18" charset="0"/>
                        </a:rPr>
                        <a:t>3-5</a:t>
                      </a:r>
                    </a:p>
                  </a:txBody>
                  <a:tcPr anchor="ctr"/>
                </a:tc>
                <a:tc>
                  <a:txBody>
                    <a:bodyPr/>
                    <a:lstStyle/>
                    <a:p>
                      <a:pPr algn="ctr"/>
                      <a:r>
                        <a:rPr lang="en-US" sz="1800" dirty="0">
                          <a:effectLst>
                            <a:outerShdw blurRad="38100" dist="38100" dir="2700000" algn="tl">
                              <a:srgbClr val="000000">
                                <a:alpha val="43137"/>
                              </a:srgbClr>
                            </a:outerShdw>
                          </a:effectLst>
                          <a:latin typeface="Book Antiqua" panose="02040602050305030304" pitchFamily="18" charset="0"/>
                        </a:rPr>
                        <a:t>13-18</a:t>
                      </a:r>
                    </a:p>
                  </a:txBody>
                  <a:tcPr anchor="ctr"/>
                </a:tc>
                <a:tc>
                  <a:txBody>
                    <a:bodyPr/>
                    <a:lstStyle/>
                    <a:p>
                      <a:pPr algn="ctr"/>
                      <a:r>
                        <a:rPr lang="en-US" sz="1800" dirty="0">
                          <a:effectLst>
                            <a:outerShdw blurRad="38100" dist="38100" dir="2700000" algn="tl">
                              <a:srgbClr val="000000">
                                <a:alpha val="43137"/>
                              </a:srgbClr>
                            </a:outerShdw>
                          </a:effectLst>
                          <a:latin typeface="Book Antiqua" panose="02040602050305030304" pitchFamily="18" charset="0"/>
                        </a:rPr>
                        <a:t>7-12</a:t>
                      </a:r>
                    </a:p>
                  </a:txBody>
                  <a:tcPr anchor="ctr"/>
                </a:tc>
                <a:tc>
                  <a:txBody>
                    <a:bodyPr/>
                    <a:lstStyle/>
                    <a:p>
                      <a:pPr algn="ctr"/>
                      <a:r>
                        <a:rPr lang="en-US" sz="1800" dirty="0">
                          <a:effectLst>
                            <a:outerShdw blurRad="38100" dist="38100" dir="2700000" algn="tl">
                              <a:srgbClr val="000000">
                                <a:alpha val="43137"/>
                              </a:srgbClr>
                            </a:outerShdw>
                          </a:effectLst>
                          <a:latin typeface="Book Antiqua" panose="02040602050305030304" pitchFamily="18" charset="0"/>
                        </a:rPr>
                        <a:t>150</a:t>
                      </a:r>
                    </a:p>
                  </a:txBody>
                  <a:tcPr anchor="ctr"/>
                </a:tc>
                <a:extLst>
                  <a:ext uri="{0D108BD9-81ED-4DB2-BD59-A6C34878D82A}">
                    <a16:rowId xmlns:a16="http://schemas.microsoft.com/office/drawing/2014/main" val="870060084"/>
                  </a:ext>
                </a:extLst>
              </a:tr>
              <a:tr h="408526">
                <a:tc>
                  <a:txBody>
                    <a:bodyPr/>
                    <a:lstStyle/>
                    <a:p>
                      <a:r>
                        <a:rPr lang="en-US" sz="1800" b="1" dirty="0">
                          <a:effectLst>
                            <a:outerShdw blurRad="38100" dist="38100" dir="2700000" algn="tl">
                              <a:srgbClr val="000000">
                                <a:alpha val="43137"/>
                              </a:srgbClr>
                            </a:outerShdw>
                          </a:effectLst>
                          <a:latin typeface="Book Antiqua" panose="02040602050305030304" pitchFamily="18" charset="0"/>
                        </a:rPr>
                        <a:t>MC-Higgs</a:t>
                      </a:r>
                    </a:p>
                  </a:txBody>
                  <a:tcPr marL="68580" marR="68580" marT="34290" marB="34290" anchor="ctr"/>
                </a:tc>
                <a:tc>
                  <a:txBody>
                    <a:bodyPr/>
                    <a:lstStyle/>
                    <a:p>
                      <a:pPr algn="ctr"/>
                      <a:r>
                        <a:rPr lang="en-US" sz="1800" dirty="0">
                          <a:effectLst>
                            <a:outerShdw blurRad="38100" dist="38100" dir="2700000" algn="tl">
                              <a:srgbClr val="000000">
                                <a:alpha val="43137"/>
                              </a:srgbClr>
                            </a:outerShdw>
                          </a:effectLst>
                          <a:latin typeface="Book Antiqua" panose="02040602050305030304" pitchFamily="18" charset="0"/>
                        </a:rPr>
                        <a:t>0.13</a:t>
                      </a:r>
                    </a:p>
                  </a:txBody>
                  <a:tcPr anchor="ctr"/>
                </a:tc>
                <a:tc>
                  <a:txBody>
                    <a:bodyPr/>
                    <a:lstStyle/>
                    <a:p>
                      <a:pPr algn="ctr"/>
                      <a:r>
                        <a:rPr lang="en-US" sz="1800" dirty="0">
                          <a:effectLst>
                            <a:outerShdw blurRad="38100" dist="38100" dir="2700000" algn="tl">
                              <a:srgbClr val="000000">
                                <a:alpha val="43137"/>
                              </a:srgbClr>
                            </a:outerShdw>
                          </a:effectLst>
                          <a:latin typeface="Book Antiqua" panose="02040602050305030304" pitchFamily="18" charset="0"/>
                        </a:rPr>
                        <a:t>0.01</a:t>
                      </a:r>
                    </a:p>
                  </a:txBody>
                  <a:tcPr anchor="ctr"/>
                </a:tc>
                <a:tc>
                  <a:txBody>
                    <a:bodyPr/>
                    <a:lstStyle/>
                    <a:p>
                      <a:pPr algn="ctr"/>
                      <a:r>
                        <a:rPr lang="en-US" sz="1800" dirty="0">
                          <a:effectLst>
                            <a:outerShdw blurRad="38100" dist="38100" dir="2700000" algn="tl">
                              <a:srgbClr val="000000">
                                <a:alpha val="43137"/>
                              </a:srgbClr>
                            </a:outerShdw>
                          </a:effectLst>
                          <a:latin typeface="Book Antiqua" panose="02040602050305030304" pitchFamily="18" charset="0"/>
                        </a:rPr>
                        <a:t>&gt;10</a:t>
                      </a:r>
                    </a:p>
                  </a:txBody>
                  <a:tcPr anchor="ctr"/>
                </a:tc>
                <a:tc>
                  <a:txBody>
                    <a:bodyPr/>
                    <a:lstStyle/>
                    <a:p>
                      <a:pPr algn="ctr"/>
                      <a:r>
                        <a:rPr lang="en-US" sz="1800" dirty="0">
                          <a:effectLst>
                            <a:outerShdw blurRad="38100" dist="38100" dir="2700000" algn="tl">
                              <a:srgbClr val="000000">
                                <a:alpha val="43137"/>
                              </a:srgbClr>
                            </a:outerShdw>
                          </a:effectLst>
                          <a:latin typeface="Book Antiqua" panose="02040602050305030304" pitchFamily="18" charset="0"/>
                        </a:rPr>
                        <a:t>19-24</a:t>
                      </a:r>
                    </a:p>
                  </a:txBody>
                  <a:tcPr anchor="ctr"/>
                </a:tc>
                <a:tc>
                  <a:txBody>
                    <a:bodyPr/>
                    <a:lstStyle/>
                    <a:p>
                      <a:pPr algn="ctr"/>
                      <a:r>
                        <a:rPr lang="en-US" sz="1800" dirty="0">
                          <a:effectLst>
                            <a:outerShdw blurRad="38100" dist="38100" dir="2700000" algn="tl">
                              <a:srgbClr val="000000">
                                <a:alpha val="43137"/>
                              </a:srgbClr>
                            </a:outerShdw>
                          </a:effectLst>
                          <a:latin typeface="Book Antiqua" panose="02040602050305030304" pitchFamily="18" charset="0"/>
                        </a:rPr>
                        <a:t>4-7</a:t>
                      </a:r>
                    </a:p>
                  </a:txBody>
                  <a:tcPr anchor="ctr"/>
                </a:tc>
                <a:tc>
                  <a:txBody>
                    <a:bodyPr/>
                    <a:lstStyle/>
                    <a:p>
                      <a:pPr algn="ctr"/>
                      <a:r>
                        <a:rPr lang="en-US" sz="1800" dirty="0">
                          <a:effectLst>
                            <a:outerShdw blurRad="38100" dist="38100" dir="2700000" algn="tl">
                              <a:srgbClr val="000000">
                                <a:alpha val="43137"/>
                              </a:srgbClr>
                            </a:outerShdw>
                          </a:effectLst>
                          <a:latin typeface="Book Antiqua" panose="02040602050305030304" pitchFamily="18" charset="0"/>
                        </a:rPr>
                        <a:t>~200</a:t>
                      </a:r>
                    </a:p>
                  </a:txBody>
                  <a:tcPr anchor="ctr"/>
                </a:tc>
                <a:extLst>
                  <a:ext uri="{0D108BD9-81ED-4DB2-BD59-A6C34878D82A}">
                    <a16:rowId xmlns:a16="http://schemas.microsoft.com/office/drawing/2014/main" val="129151871"/>
                  </a:ext>
                </a:extLst>
              </a:tr>
              <a:tr h="408526">
                <a:tc>
                  <a:txBody>
                    <a:bodyPr/>
                    <a:lstStyle/>
                    <a:p>
                      <a:r>
                        <a:rPr lang="en-US" sz="1800" b="1" dirty="0">
                          <a:solidFill>
                            <a:srgbClr val="7030A0"/>
                          </a:solidFill>
                          <a:effectLst>
                            <a:outerShdw blurRad="38100" dist="38100" dir="2700000" algn="tl">
                              <a:srgbClr val="000000">
                                <a:alpha val="43137"/>
                              </a:srgbClr>
                            </a:outerShdw>
                          </a:effectLst>
                          <a:latin typeface="Book Antiqua" panose="02040602050305030304" pitchFamily="18" charset="0"/>
                        </a:rPr>
                        <a:t>CLIC-3</a:t>
                      </a:r>
                    </a:p>
                  </a:txBody>
                  <a:tcPr marL="68580" marR="68580" marT="34290" marB="34290" anchor="ctr"/>
                </a:tc>
                <a:tc>
                  <a:txBody>
                    <a:bodyPr/>
                    <a:lstStyle/>
                    <a:p>
                      <a:pPr algn="ctr"/>
                      <a:r>
                        <a:rPr lang="en-US" sz="1800" dirty="0">
                          <a:solidFill>
                            <a:srgbClr val="7030A0"/>
                          </a:solidFill>
                          <a:effectLst>
                            <a:outerShdw blurRad="38100" dist="38100" dir="2700000" algn="tl">
                              <a:srgbClr val="000000">
                                <a:alpha val="43137"/>
                              </a:srgbClr>
                            </a:outerShdw>
                          </a:effectLst>
                          <a:latin typeface="Book Antiqua" panose="02040602050305030304" pitchFamily="18" charset="0"/>
                        </a:rPr>
                        <a:t>3</a:t>
                      </a:r>
                    </a:p>
                  </a:txBody>
                  <a:tcPr anchor="ctr"/>
                </a:tc>
                <a:tc>
                  <a:txBody>
                    <a:bodyPr/>
                    <a:lstStyle/>
                    <a:p>
                      <a:pPr algn="ctr"/>
                      <a:r>
                        <a:rPr lang="en-US" sz="1800" dirty="0">
                          <a:solidFill>
                            <a:srgbClr val="7030A0"/>
                          </a:solidFill>
                          <a:effectLst>
                            <a:outerShdw blurRad="38100" dist="38100" dir="2700000" algn="tl">
                              <a:srgbClr val="000000">
                                <a:alpha val="43137"/>
                              </a:srgbClr>
                            </a:outerShdw>
                          </a:effectLst>
                          <a:latin typeface="Book Antiqua" panose="02040602050305030304" pitchFamily="18" charset="0"/>
                        </a:rPr>
                        <a:t>5.9</a:t>
                      </a:r>
                    </a:p>
                  </a:txBody>
                  <a:tcPr anchor="ctr"/>
                </a:tc>
                <a:tc>
                  <a:txBody>
                    <a:bodyPr/>
                    <a:lstStyle/>
                    <a:p>
                      <a:pPr algn="ctr"/>
                      <a:r>
                        <a:rPr lang="en-US" sz="1800" dirty="0">
                          <a:solidFill>
                            <a:srgbClr val="7030A0"/>
                          </a:solidFill>
                          <a:effectLst>
                            <a:outerShdw blurRad="38100" dist="38100" dir="2700000" algn="tl">
                              <a:srgbClr val="000000">
                                <a:alpha val="43137"/>
                              </a:srgbClr>
                            </a:outerShdw>
                          </a:effectLst>
                          <a:latin typeface="Book Antiqua" panose="02040602050305030304" pitchFamily="18" charset="0"/>
                        </a:rPr>
                        <a:t>3-5</a:t>
                      </a:r>
                    </a:p>
                  </a:txBody>
                  <a:tcPr anchor="ctr"/>
                </a:tc>
                <a:tc>
                  <a:txBody>
                    <a:bodyPr/>
                    <a:lstStyle/>
                    <a:p>
                      <a:pPr algn="ctr"/>
                      <a:r>
                        <a:rPr lang="en-US" sz="1800" dirty="0">
                          <a:solidFill>
                            <a:srgbClr val="7030A0"/>
                          </a:solidFill>
                          <a:effectLst>
                            <a:outerShdw blurRad="38100" dist="38100" dir="2700000" algn="tl">
                              <a:srgbClr val="000000">
                                <a:alpha val="43137"/>
                              </a:srgbClr>
                            </a:outerShdw>
                          </a:effectLst>
                          <a:latin typeface="Book Antiqua" panose="02040602050305030304" pitchFamily="18" charset="0"/>
                        </a:rPr>
                        <a:t>19-24</a:t>
                      </a:r>
                    </a:p>
                  </a:txBody>
                  <a:tcPr anchor="ctr"/>
                </a:tc>
                <a:tc>
                  <a:txBody>
                    <a:bodyPr/>
                    <a:lstStyle/>
                    <a:p>
                      <a:pPr algn="ctr"/>
                      <a:r>
                        <a:rPr lang="en-US" sz="1800" dirty="0">
                          <a:solidFill>
                            <a:srgbClr val="7030A0"/>
                          </a:solidFill>
                          <a:effectLst>
                            <a:outerShdw blurRad="38100" dist="38100" dir="2700000" algn="tl">
                              <a:srgbClr val="000000">
                                <a:alpha val="43137"/>
                              </a:srgbClr>
                            </a:outerShdw>
                          </a:effectLst>
                          <a:latin typeface="Book Antiqua" panose="02040602050305030304" pitchFamily="18" charset="0"/>
                        </a:rPr>
                        <a:t>18-30</a:t>
                      </a:r>
                    </a:p>
                  </a:txBody>
                  <a:tcPr anchor="ctr"/>
                </a:tc>
                <a:tc>
                  <a:txBody>
                    <a:bodyPr/>
                    <a:lstStyle/>
                    <a:p>
                      <a:pPr algn="ctr"/>
                      <a:r>
                        <a:rPr lang="en-US" sz="1800" dirty="0">
                          <a:solidFill>
                            <a:srgbClr val="7030A0"/>
                          </a:solidFill>
                          <a:effectLst>
                            <a:outerShdw blurRad="38100" dist="38100" dir="2700000" algn="tl">
                              <a:srgbClr val="000000">
                                <a:alpha val="43137"/>
                              </a:srgbClr>
                            </a:outerShdw>
                          </a:effectLst>
                          <a:latin typeface="Book Antiqua" panose="02040602050305030304" pitchFamily="18" charset="0"/>
                        </a:rPr>
                        <a:t>~550</a:t>
                      </a:r>
                    </a:p>
                  </a:txBody>
                  <a:tcPr anchor="ctr"/>
                </a:tc>
                <a:extLst>
                  <a:ext uri="{0D108BD9-81ED-4DB2-BD59-A6C34878D82A}">
                    <a16:rowId xmlns:a16="http://schemas.microsoft.com/office/drawing/2014/main" val="2897233667"/>
                  </a:ext>
                </a:extLst>
              </a:tr>
              <a:tr h="408526">
                <a:tc>
                  <a:txBody>
                    <a:bodyPr/>
                    <a:lstStyle/>
                    <a:p>
                      <a:r>
                        <a:rPr lang="en-US" sz="1800" b="1" dirty="0">
                          <a:solidFill>
                            <a:srgbClr val="7030A0"/>
                          </a:solidFill>
                          <a:effectLst>
                            <a:outerShdw blurRad="38100" dist="38100" dir="2700000" algn="tl">
                              <a:srgbClr val="000000">
                                <a:alpha val="43137"/>
                              </a:srgbClr>
                            </a:outerShdw>
                          </a:effectLst>
                          <a:latin typeface="Book Antiqua" panose="02040602050305030304" pitchFamily="18" charset="0"/>
                        </a:rPr>
                        <a:t>ILC-3</a:t>
                      </a:r>
                    </a:p>
                  </a:txBody>
                  <a:tcPr marL="68580" marR="68580" marT="34290" marB="34290" anchor="ctr"/>
                </a:tc>
                <a:tc>
                  <a:txBody>
                    <a:bodyPr/>
                    <a:lstStyle/>
                    <a:p>
                      <a:pPr algn="ctr"/>
                      <a:r>
                        <a:rPr lang="en-US" sz="1800" dirty="0">
                          <a:solidFill>
                            <a:srgbClr val="7030A0"/>
                          </a:solidFill>
                          <a:effectLst>
                            <a:outerShdw blurRad="38100" dist="38100" dir="2700000" algn="tl">
                              <a:srgbClr val="000000">
                                <a:alpha val="43137"/>
                              </a:srgbClr>
                            </a:outerShdw>
                          </a:effectLst>
                          <a:latin typeface="Book Antiqua" panose="02040602050305030304" pitchFamily="18" charset="0"/>
                        </a:rPr>
                        <a:t>3</a:t>
                      </a:r>
                    </a:p>
                  </a:txBody>
                  <a:tcPr anchor="ctr"/>
                </a:tc>
                <a:tc>
                  <a:txBody>
                    <a:bodyPr/>
                    <a:lstStyle/>
                    <a:p>
                      <a:pPr algn="ctr"/>
                      <a:r>
                        <a:rPr lang="en-US" sz="1800" dirty="0">
                          <a:solidFill>
                            <a:srgbClr val="7030A0"/>
                          </a:solidFill>
                          <a:effectLst>
                            <a:outerShdw blurRad="38100" dist="38100" dir="2700000" algn="tl">
                              <a:srgbClr val="000000">
                                <a:alpha val="43137"/>
                              </a:srgbClr>
                            </a:outerShdw>
                          </a:effectLst>
                          <a:latin typeface="Book Antiqua" panose="02040602050305030304" pitchFamily="18" charset="0"/>
                        </a:rPr>
                        <a:t>6.1</a:t>
                      </a:r>
                    </a:p>
                  </a:txBody>
                  <a:tcPr anchor="ctr"/>
                </a:tc>
                <a:tc>
                  <a:txBody>
                    <a:bodyPr/>
                    <a:lstStyle/>
                    <a:p>
                      <a:pPr algn="ctr"/>
                      <a:r>
                        <a:rPr lang="en-US" sz="1800" dirty="0">
                          <a:solidFill>
                            <a:srgbClr val="7030A0"/>
                          </a:solidFill>
                          <a:effectLst>
                            <a:outerShdw blurRad="38100" dist="38100" dir="2700000" algn="tl">
                              <a:srgbClr val="000000">
                                <a:alpha val="43137"/>
                              </a:srgbClr>
                            </a:outerShdw>
                          </a:effectLst>
                          <a:latin typeface="Book Antiqua" panose="02040602050305030304" pitchFamily="18" charset="0"/>
                        </a:rPr>
                        <a:t>5-10</a:t>
                      </a:r>
                    </a:p>
                  </a:txBody>
                  <a:tcPr anchor="ctr"/>
                </a:tc>
                <a:tc>
                  <a:txBody>
                    <a:bodyPr/>
                    <a:lstStyle/>
                    <a:p>
                      <a:pPr algn="ctr"/>
                      <a:r>
                        <a:rPr lang="en-US" sz="1800" dirty="0">
                          <a:solidFill>
                            <a:srgbClr val="7030A0"/>
                          </a:solidFill>
                          <a:effectLst>
                            <a:outerShdw blurRad="38100" dist="38100" dir="2700000" algn="tl">
                              <a:srgbClr val="000000">
                                <a:alpha val="43137"/>
                              </a:srgbClr>
                            </a:outerShdw>
                          </a:effectLst>
                          <a:latin typeface="Book Antiqua" panose="02040602050305030304" pitchFamily="18" charset="0"/>
                        </a:rPr>
                        <a:t>19-24</a:t>
                      </a:r>
                    </a:p>
                  </a:txBody>
                  <a:tcPr anchor="ctr"/>
                </a:tc>
                <a:tc>
                  <a:txBody>
                    <a:bodyPr/>
                    <a:lstStyle/>
                    <a:p>
                      <a:pPr algn="ctr"/>
                      <a:r>
                        <a:rPr lang="en-US" sz="1800" dirty="0">
                          <a:solidFill>
                            <a:srgbClr val="7030A0"/>
                          </a:solidFill>
                          <a:effectLst>
                            <a:outerShdw blurRad="38100" dist="38100" dir="2700000" algn="tl">
                              <a:srgbClr val="000000">
                                <a:alpha val="43137"/>
                              </a:srgbClr>
                            </a:outerShdw>
                          </a:effectLst>
                          <a:latin typeface="Book Antiqua" panose="02040602050305030304" pitchFamily="18" charset="0"/>
                        </a:rPr>
                        <a:t>18-30</a:t>
                      </a:r>
                    </a:p>
                  </a:txBody>
                  <a:tcPr anchor="ctr"/>
                </a:tc>
                <a:tc>
                  <a:txBody>
                    <a:bodyPr/>
                    <a:lstStyle/>
                    <a:p>
                      <a:pPr algn="ctr"/>
                      <a:r>
                        <a:rPr lang="en-US" sz="1800" dirty="0">
                          <a:solidFill>
                            <a:srgbClr val="7030A0"/>
                          </a:solidFill>
                          <a:effectLst>
                            <a:outerShdw blurRad="38100" dist="38100" dir="2700000" algn="tl">
                              <a:srgbClr val="000000">
                                <a:alpha val="43137"/>
                              </a:srgbClr>
                            </a:outerShdw>
                          </a:effectLst>
                          <a:latin typeface="Book Antiqua" panose="02040602050305030304" pitchFamily="18" charset="0"/>
                        </a:rPr>
                        <a:t>~400</a:t>
                      </a:r>
                    </a:p>
                  </a:txBody>
                  <a:tcPr anchor="ctr"/>
                </a:tc>
                <a:extLst>
                  <a:ext uri="{0D108BD9-81ED-4DB2-BD59-A6C34878D82A}">
                    <a16:rowId xmlns:a16="http://schemas.microsoft.com/office/drawing/2014/main" val="206324293"/>
                  </a:ext>
                </a:extLst>
              </a:tr>
              <a:tr h="408526">
                <a:tc>
                  <a:txBody>
                    <a:bodyPr/>
                    <a:lstStyle/>
                    <a:p>
                      <a:r>
                        <a:rPr lang="en-US" sz="1800" b="1" dirty="0">
                          <a:solidFill>
                            <a:srgbClr val="7030A0"/>
                          </a:solidFill>
                          <a:effectLst>
                            <a:outerShdw blurRad="38100" dist="38100" dir="2700000" algn="tl">
                              <a:srgbClr val="000000">
                                <a:alpha val="43137"/>
                              </a:srgbClr>
                            </a:outerShdw>
                          </a:effectLst>
                          <a:latin typeface="Book Antiqua" panose="02040602050305030304" pitchFamily="18" charset="0"/>
                        </a:rPr>
                        <a:t>MC-3</a:t>
                      </a:r>
                    </a:p>
                  </a:txBody>
                  <a:tcPr marL="68580" marR="68580" marT="34290" marB="34290" anchor="ctr"/>
                </a:tc>
                <a:tc>
                  <a:txBody>
                    <a:bodyPr/>
                    <a:lstStyle/>
                    <a:p>
                      <a:pPr algn="ctr"/>
                      <a:r>
                        <a:rPr lang="en-US" sz="1800" dirty="0">
                          <a:solidFill>
                            <a:srgbClr val="7030A0"/>
                          </a:solidFill>
                          <a:effectLst>
                            <a:outerShdw blurRad="38100" dist="38100" dir="2700000" algn="tl">
                              <a:srgbClr val="000000">
                                <a:alpha val="43137"/>
                              </a:srgbClr>
                            </a:outerShdw>
                          </a:effectLst>
                          <a:latin typeface="Book Antiqua" panose="02040602050305030304" pitchFamily="18" charset="0"/>
                        </a:rPr>
                        <a:t>3</a:t>
                      </a:r>
                    </a:p>
                  </a:txBody>
                  <a:tcPr anchor="ctr"/>
                </a:tc>
                <a:tc>
                  <a:txBody>
                    <a:bodyPr/>
                    <a:lstStyle/>
                    <a:p>
                      <a:pPr algn="ctr"/>
                      <a:r>
                        <a:rPr lang="en-US" sz="1800" dirty="0">
                          <a:solidFill>
                            <a:srgbClr val="7030A0"/>
                          </a:solidFill>
                          <a:effectLst>
                            <a:outerShdw blurRad="38100" dist="38100" dir="2700000" algn="tl">
                              <a:srgbClr val="000000">
                                <a:alpha val="43137"/>
                              </a:srgbClr>
                            </a:outerShdw>
                          </a:effectLst>
                          <a:latin typeface="Book Antiqua" panose="02040602050305030304" pitchFamily="18" charset="0"/>
                        </a:rPr>
                        <a:t>2.3</a:t>
                      </a:r>
                    </a:p>
                  </a:txBody>
                  <a:tcPr anchor="ctr"/>
                </a:tc>
                <a:tc>
                  <a:txBody>
                    <a:bodyPr/>
                    <a:lstStyle/>
                    <a:p>
                      <a:pPr algn="ctr"/>
                      <a:r>
                        <a:rPr lang="en-US" sz="1800" dirty="0">
                          <a:solidFill>
                            <a:srgbClr val="7030A0"/>
                          </a:solidFill>
                          <a:effectLst>
                            <a:outerShdw blurRad="38100" dist="38100" dir="2700000" algn="tl">
                              <a:srgbClr val="000000">
                                <a:alpha val="43137"/>
                              </a:srgbClr>
                            </a:outerShdw>
                          </a:effectLst>
                          <a:latin typeface="Book Antiqua" panose="02040602050305030304" pitchFamily="18" charset="0"/>
                        </a:rPr>
                        <a:t>&gt;10</a:t>
                      </a:r>
                    </a:p>
                  </a:txBody>
                  <a:tcPr anchor="ctr"/>
                </a:tc>
                <a:tc>
                  <a:txBody>
                    <a:bodyPr/>
                    <a:lstStyle/>
                    <a:p>
                      <a:pPr algn="ctr"/>
                      <a:r>
                        <a:rPr lang="en-US" sz="1800" dirty="0">
                          <a:solidFill>
                            <a:srgbClr val="7030A0"/>
                          </a:solidFill>
                          <a:effectLst>
                            <a:outerShdw blurRad="38100" dist="38100" dir="2700000" algn="tl">
                              <a:srgbClr val="000000">
                                <a:alpha val="43137"/>
                              </a:srgbClr>
                            </a:outerShdw>
                          </a:effectLst>
                          <a:latin typeface="Book Antiqua" panose="02040602050305030304" pitchFamily="18" charset="0"/>
                        </a:rPr>
                        <a:t>19-24</a:t>
                      </a:r>
                    </a:p>
                  </a:txBody>
                  <a:tcPr anchor="ctr"/>
                </a:tc>
                <a:tc>
                  <a:txBody>
                    <a:bodyPr/>
                    <a:lstStyle/>
                    <a:p>
                      <a:pPr algn="ctr"/>
                      <a:r>
                        <a:rPr lang="en-US" sz="1800" dirty="0">
                          <a:solidFill>
                            <a:srgbClr val="7030A0"/>
                          </a:solidFill>
                          <a:effectLst>
                            <a:outerShdw blurRad="38100" dist="38100" dir="2700000" algn="tl">
                              <a:srgbClr val="000000">
                                <a:alpha val="43137"/>
                              </a:srgbClr>
                            </a:outerShdw>
                          </a:effectLst>
                          <a:latin typeface="Book Antiqua" panose="02040602050305030304" pitchFamily="18" charset="0"/>
                        </a:rPr>
                        <a:t>7-12</a:t>
                      </a:r>
                    </a:p>
                  </a:txBody>
                  <a:tcPr anchor="ctr"/>
                </a:tc>
                <a:tc>
                  <a:txBody>
                    <a:bodyPr/>
                    <a:lstStyle/>
                    <a:p>
                      <a:pPr algn="ctr"/>
                      <a:r>
                        <a:rPr lang="en-US" sz="1800" dirty="0">
                          <a:solidFill>
                            <a:srgbClr val="7030A0"/>
                          </a:solidFill>
                          <a:effectLst>
                            <a:outerShdw blurRad="38100" dist="38100" dir="2700000" algn="tl">
                              <a:srgbClr val="000000">
                                <a:alpha val="43137"/>
                              </a:srgbClr>
                            </a:outerShdw>
                          </a:effectLst>
                          <a:latin typeface="Book Antiqua" panose="02040602050305030304" pitchFamily="18" charset="0"/>
                        </a:rPr>
                        <a:t>~230</a:t>
                      </a:r>
                    </a:p>
                  </a:txBody>
                  <a:tcPr anchor="ctr"/>
                </a:tc>
                <a:extLst>
                  <a:ext uri="{0D108BD9-81ED-4DB2-BD59-A6C34878D82A}">
                    <a16:rowId xmlns:a16="http://schemas.microsoft.com/office/drawing/2014/main" val="672061393"/>
                  </a:ext>
                </a:extLst>
              </a:tr>
              <a:tr h="408526">
                <a:tc>
                  <a:txBody>
                    <a:bodyPr/>
                    <a:lstStyle/>
                    <a:p>
                      <a:r>
                        <a:rPr lang="en-US" sz="1800" b="1" dirty="0">
                          <a:solidFill>
                            <a:srgbClr val="0000FF"/>
                          </a:solidFill>
                          <a:effectLst>
                            <a:outerShdw blurRad="38100" dist="38100" dir="2700000" algn="tl">
                              <a:srgbClr val="000000">
                                <a:alpha val="43137"/>
                              </a:srgbClr>
                            </a:outerShdw>
                          </a:effectLst>
                          <a:latin typeface="Book Antiqua" panose="02040602050305030304" pitchFamily="18" charset="0"/>
                        </a:rPr>
                        <a:t>MC-FNAL</a:t>
                      </a:r>
                    </a:p>
                  </a:txBody>
                  <a:tcPr marL="68580" marR="68580" marT="34290" marB="34290" anchor="ctr"/>
                </a:tc>
                <a:tc>
                  <a:txBody>
                    <a:bodyPr/>
                    <a:lstStyle/>
                    <a:p>
                      <a:pPr algn="ctr"/>
                      <a:r>
                        <a:rPr lang="en-US" sz="1800" dirty="0">
                          <a:solidFill>
                            <a:srgbClr val="0000FF"/>
                          </a:solidFill>
                          <a:effectLst>
                            <a:outerShdw blurRad="38100" dist="38100" dir="2700000" algn="tl">
                              <a:srgbClr val="000000">
                                <a:alpha val="43137"/>
                              </a:srgbClr>
                            </a:outerShdw>
                          </a:effectLst>
                          <a:latin typeface="Book Antiqua" panose="02040602050305030304" pitchFamily="18" charset="0"/>
                        </a:rPr>
                        <a:t>6-10</a:t>
                      </a:r>
                    </a:p>
                  </a:txBody>
                  <a:tcPr anchor="ctr"/>
                </a:tc>
                <a:tc>
                  <a:txBody>
                    <a:bodyPr/>
                    <a:lstStyle/>
                    <a:p>
                      <a:pPr algn="ctr"/>
                      <a:r>
                        <a:rPr lang="en-US" sz="1800" dirty="0">
                          <a:solidFill>
                            <a:srgbClr val="0000FF"/>
                          </a:solidFill>
                          <a:effectLst>
                            <a:outerShdw blurRad="38100" dist="38100" dir="2700000" algn="tl">
                              <a:srgbClr val="000000">
                                <a:alpha val="43137"/>
                              </a:srgbClr>
                            </a:outerShdw>
                          </a:effectLst>
                          <a:latin typeface="Book Antiqua" panose="02040602050305030304" pitchFamily="18" charset="0"/>
                        </a:rPr>
                        <a:t>20</a:t>
                      </a:r>
                    </a:p>
                  </a:txBody>
                  <a:tcPr anchor="ctr"/>
                </a:tc>
                <a:tc>
                  <a:txBody>
                    <a:bodyPr/>
                    <a:lstStyle/>
                    <a:p>
                      <a:pPr algn="ctr"/>
                      <a:r>
                        <a:rPr lang="en-US" sz="1800" dirty="0">
                          <a:solidFill>
                            <a:srgbClr val="0000FF"/>
                          </a:solidFill>
                          <a:effectLst>
                            <a:outerShdw blurRad="38100" dist="38100" dir="2700000" algn="tl">
                              <a:srgbClr val="000000">
                                <a:alpha val="43137"/>
                              </a:srgbClr>
                            </a:outerShdw>
                          </a:effectLst>
                          <a:latin typeface="Book Antiqua" panose="02040602050305030304" pitchFamily="18" charset="0"/>
                        </a:rPr>
                        <a:t>&gt;10</a:t>
                      </a:r>
                    </a:p>
                  </a:txBody>
                  <a:tcPr anchor="ctr"/>
                </a:tc>
                <a:tc>
                  <a:txBody>
                    <a:bodyPr/>
                    <a:lstStyle/>
                    <a:p>
                      <a:pPr algn="ctr"/>
                      <a:r>
                        <a:rPr lang="en-US" sz="1800" dirty="0">
                          <a:solidFill>
                            <a:srgbClr val="0000FF"/>
                          </a:solidFill>
                          <a:effectLst>
                            <a:outerShdw blurRad="38100" dist="38100" dir="2700000" algn="tl">
                              <a:srgbClr val="000000">
                                <a:alpha val="43137"/>
                              </a:srgbClr>
                            </a:outerShdw>
                          </a:effectLst>
                          <a:latin typeface="Book Antiqua" panose="02040602050305030304" pitchFamily="18" charset="0"/>
                        </a:rPr>
                        <a:t>19-24</a:t>
                      </a:r>
                    </a:p>
                  </a:txBody>
                  <a:tcPr anchor="ctr"/>
                </a:tc>
                <a:tc>
                  <a:txBody>
                    <a:bodyPr/>
                    <a:lstStyle/>
                    <a:p>
                      <a:pPr algn="ctr"/>
                      <a:r>
                        <a:rPr lang="en-US" sz="1800" dirty="0">
                          <a:solidFill>
                            <a:srgbClr val="0000FF"/>
                          </a:solidFill>
                          <a:effectLst>
                            <a:outerShdw blurRad="38100" dist="38100" dir="2700000" algn="tl">
                              <a:srgbClr val="000000">
                                <a:alpha val="43137"/>
                              </a:srgbClr>
                            </a:outerShdw>
                          </a:effectLst>
                          <a:latin typeface="Book Antiqua" panose="02040602050305030304" pitchFamily="18" charset="0"/>
                        </a:rPr>
                        <a:t>12-18</a:t>
                      </a:r>
                    </a:p>
                  </a:txBody>
                  <a:tcPr anchor="ctr"/>
                </a:tc>
                <a:tc>
                  <a:txBody>
                    <a:bodyPr/>
                    <a:lstStyle/>
                    <a:p>
                      <a:pPr algn="ctr"/>
                      <a:r>
                        <a:rPr lang="en-US" sz="1800" dirty="0">
                          <a:solidFill>
                            <a:srgbClr val="0000FF"/>
                          </a:solidFill>
                          <a:effectLst>
                            <a:outerShdw blurRad="38100" dist="38100" dir="2700000" algn="tl">
                              <a:srgbClr val="000000">
                                <a:alpha val="43137"/>
                              </a:srgbClr>
                            </a:outerShdw>
                          </a:effectLst>
                          <a:latin typeface="Book Antiqua" panose="02040602050305030304" pitchFamily="18" charset="0"/>
                        </a:rPr>
                        <a:t>O(300)</a:t>
                      </a:r>
                    </a:p>
                  </a:txBody>
                  <a:tcPr anchor="ctr"/>
                </a:tc>
                <a:extLst>
                  <a:ext uri="{0D108BD9-81ED-4DB2-BD59-A6C34878D82A}">
                    <a16:rowId xmlns:a16="http://schemas.microsoft.com/office/drawing/2014/main" val="3926460814"/>
                  </a:ext>
                </a:extLst>
              </a:tr>
              <a:tr h="408526">
                <a:tc>
                  <a:txBody>
                    <a:bodyPr/>
                    <a:lstStyle/>
                    <a:p>
                      <a:r>
                        <a:rPr lang="en-US" sz="1800" b="1" dirty="0">
                          <a:solidFill>
                            <a:srgbClr val="0000FF"/>
                          </a:solidFill>
                          <a:effectLst>
                            <a:outerShdw blurRad="38100" dist="38100" dir="2700000" algn="tl">
                              <a:srgbClr val="000000">
                                <a:alpha val="43137"/>
                              </a:srgbClr>
                            </a:outerShdw>
                          </a:effectLst>
                          <a:latin typeface="Book Antiqua" panose="02040602050305030304" pitchFamily="18" charset="0"/>
                        </a:rPr>
                        <a:t>MC-IMCC</a:t>
                      </a:r>
                    </a:p>
                  </a:txBody>
                  <a:tcPr marL="68580" marR="68580" marT="34290" marB="34290" anchor="ctr"/>
                </a:tc>
                <a:tc>
                  <a:txBody>
                    <a:bodyPr/>
                    <a:lstStyle/>
                    <a:p>
                      <a:pPr algn="ctr"/>
                      <a:r>
                        <a:rPr lang="en-US" sz="1800" dirty="0">
                          <a:solidFill>
                            <a:srgbClr val="0000FF"/>
                          </a:solidFill>
                          <a:effectLst>
                            <a:outerShdw blurRad="38100" dist="38100" dir="2700000" algn="tl">
                              <a:srgbClr val="000000">
                                <a:alpha val="43137"/>
                              </a:srgbClr>
                            </a:outerShdw>
                          </a:effectLst>
                          <a:latin typeface="Book Antiqua" panose="02040602050305030304" pitchFamily="18" charset="0"/>
                        </a:rPr>
                        <a:t>10-14</a:t>
                      </a:r>
                    </a:p>
                  </a:txBody>
                  <a:tcPr anchor="ctr"/>
                </a:tc>
                <a:tc>
                  <a:txBody>
                    <a:bodyPr/>
                    <a:lstStyle/>
                    <a:p>
                      <a:pPr algn="ctr"/>
                      <a:r>
                        <a:rPr lang="en-US" sz="1800" dirty="0">
                          <a:solidFill>
                            <a:srgbClr val="0000FF"/>
                          </a:solidFill>
                          <a:effectLst>
                            <a:outerShdw blurRad="38100" dist="38100" dir="2700000" algn="tl">
                              <a:srgbClr val="000000">
                                <a:alpha val="43137"/>
                              </a:srgbClr>
                            </a:outerShdw>
                          </a:effectLst>
                          <a:latin typeface="Book Antiqua" panose="02040602050305030304" pitchFamily="18" charset="0"/>
                        </a:rPr>
                        <a:t>20</a:t>
                      </a:r>
                    </a:p>
                  </a:txBody>
                  <a:tcPr anchor="ctr"/>
                </a:tc>
                <a:tc>
                  <a:txBody>
                    <a:bodyPr/>
                    <a:lstStyle/>
                    <a:p>
                      <a:pPr algn="ctr"/>
                      <a:r>
                        <a:rPr lang="en-US" sz="1800" dirty="0">
                          <a:solidFill>
                            <a:srgbClr val="0000FF"/>
                          </a:solidFill>
                          <a:effectLst>
                            <a:outerShdw blurRad="38100" dist="38100" dir="2700000" algn="tl">
                              <a:srgbClr val="000000">
                                <a:alpha val="43137"/>
                              </a:srgbClr>
                            </a:outerShdw>
                          </a:effectLst>
                          <a:latin typeface="Book Antiqua" panose="02040602050305030304" pitchFamily="18" charset="0"/>
                        </a:rPr>
                        <a:t>&gt;10</a:t>
                      </a:r>
                    </a:p>
                  </a:txBody>
                  <a:tcPr anchor="ctr"/>
                </a:tc>
                <a:tc>
                  <a:txBody>
                    <a:bodyPr/>
                    <a:lstStyle/>
                    <a:p>
                      <a:pPr algn="ctr"/>
                      <a:r>
                        <a:rPr lang="en-US" sz="1800" dirty="0">
                          <a:solidFill>
                            <a:srgbClr val="0000FF"/>
                          </a:solidFill>
                          <a:effectLst>
                            <a:outerShdw blurRad="38100" dist="38100" dir="2700000" algn="tl">
                              <a:srgbClr val="000000">
                                <a:alpha val="43137"/>
                              </a:srgbClr>
                            </a:outerShdw>
                          </a:effectLst>
                          <a:latin typeface="Book Antiqua" panose="02040602050305030304" pitchFamily="18" charset="0"/>
                        </a:rPr>
                        <a:t>&gt;25</a:t>
                      </a:r>
                    </a:p>
                  </a:txBody>
                  <a:tcPr anchor="ctr"/>
                </a:tc>
                <a:tc>
                  <a:txBody>
                    <a:bodyPr/>
                    <a:lstStyle/>
                    <a:p>
                      <a:pPr algn="ctr"/>
                      <a:r>
                        <a:rPr lang="en-US" sz="1800" dirty="0">
                          <a:solidFill>
                            <a:srgbClr val="0000FF"/>
                          </a:solidFill>
                          <a:effectLst>
                            <a:outerShdw blurRad="38100" dist="38100" dir="2700000" algn="tl">
                              <a:srgbClr val="000000">
                                <a:alpha val="43137"/>
                              </a:srgbClr>
                            </a:outerShdw>
                          </a:effectLst>
                          <a:latin typeface="Book Antiqua" panose="02040602050305030304" pitchFamily="18" charset="0"/>
                        </a:rPr>
                        <a:t>12-18</a:t>
                      </a:r>
                    </a:p>
                  </a:txBody>
                  <a:tcPr anchor="ctr"/>
                </a:tc>
                <a:tc>
                  <a:txBody>
                    <a:bodyPr/>
                    <a:lstStyle/>
                    <a:p>
                      <a:pPr algn="ctr"/>
                      <a:r>
                        <a:rPr lang="en-US" sz="1800" dirty="0">
                          <a:solidFill>
                            <a:srgbClr val="0000FF"/>
                          </a:solidFill>
                          <a:effectLst>
                            <a:outerShdw blurRad="38100" dist="38100" dir="2700000" algn="tl">
                              <a:srgbClr val="000000">
                                <a:alpha val="43137"/>
                              </a:srgbClr>
                            </a:outerShdw>
                          </a:effectLst>
                          <a:latin typeface="Book Antiqua" panose="02040602050305030304" pitchFamily="18" charset="0"/>
                        </a:rPr>
                        <a:t>O(300)</a:t>
                      </a:r>
                    </a:p>
                  </a:txBody>
                  <a:tcPr anchor="ctr"/>
                </a:tc>
                <a:extLst>
                  <a:ext uri="{0D108BD9-81ED-4DB2-BD59-A6C34878D82A}">
                    <a16:rowId xmlns:a16="http://schemas.microsoft.com/office/drawing/2014/main" val="3131046563"/>
                  </a:ext>
                </a:extLst>
              </a:tr>
              <a:tr h="408526">
                <a:tc>
                  <a:txBody>
                    <a:bodyPr/>
                    <a:lstStyle/>
                    <a:p>
                      <a:r>
                        <a:rPr lang="en-US" sz="1800" b="1" dirty="0">
                          <a:solidFill>
                            <a:srgbClr val="0000FF"/>
                          </a:solidFill>
                          <a:effectLst>
                            <a:outerShdw blurRad="38100" dist="38100" dir="2700000" algn="tl">
                              <a:srgbClr val="000000">
                                <a:alpha val="43137"/>
                              </a:srgbClr>
                            </a:outerShdw>
                          </a:effectLst>
                          <a:latin typeface="Book Antiqua" panose="02040602050305030304" pitchFamily="18" charset="0"/>
                        </a:rPr>
                        <a:t>FCChh-100</a:t>
                      </a:r>
                    </a:p>
                  </a:txBody>
                  <a:tcPr marL="68580" marR="68580" marT="34290" marB="34290" anchor="ctr"/>
                </a:tc>
                <a:tc>
                  <a:txBody>
                    <a:bodyPr/>
                    <a:lstStyle/>
                    <a:p>
                      <a:pPr algn="ctr"/>
                      <a:r>
                        <a:rPr lang="en-US" sz="1800" dirty="0">
                          <a:solidFill>
                            <a:srgbClr val="0000FF"/>
                          </a:solidFill>
                          <a:effectLst>
                            <a:outerShdw blurRad="38100" dist="38100" dir="2700000" algn="tl">
                              <a:srgbClr val="000000">
                                <a:alpha val="43137"/>
                              </a:srgbClr>
                            </a:outerShdw>
                          </a:effectLst>
                          <a:latin typeface="Book Antiqua" panose="02040602050305030304" pitchFamily="18" charset="0"/>
                        </a:rPr>
                        <a:t>100</a:t>
                      </a:r>
                    </a:p>
                  </a:txBody>
                  <a:tcPr anchor="ctr"/>
                </a:tc>
                <a:tc>
                  <a:txBody>
                    <a:bodyPr/>
                    <a:lstStyle/>
                    <a:p>
                      <a:pPr algn="ctr"/>
                      <a:r>
                        <a:rPr lang="en-US" sz="1800" dirty="0">
                          <a:solidFill>
                            <a:srgbClr val="0000FF"/>
                          </a:solidFill>
                          <a:effectLst>
                            <a:outerShdw blurRad="38100" dist="38100" dir="2700000" algn="tl">
                              <a:srgbClr val="000000">
                                <a:alpha val="43137"/>
                              </a:srgbClr>
                            </a:outerShdw>
                          </a:effectLst>
                          <a:latin typeface="Book Antiqua" panose="02040602050305030304" pitchFamily="18" charset="0"/>
                        </a:rPr>
                        <a:t>30</a:t>
                      </a:r>
                    </a:p>
                  </a:txBody>
                  <a:tcPr anchor="ctr"/>
                </a:tc>
                <a:tc>
                  <a:txBody>
                    <a:bodyPr/>
                    <a:lstStyle/>
                    <a:p>
                      <a:pPr algn="ctr"/>
                      <a:r>
                        <a:rPr lang="en-US" sz="1800" dirty="0">
                          <a:solidFill>
                            <a:srgbClr val="0000FF"/>
                          </a:solidFill>
                          <a:effectLst>
                            <a:outerShdw blurRad="38100" dist="38100" dir="2700000" algn="tl">
                              <a:srgbClr val="000000">
                                <a:alpha val="43137"/>
                              </a:srgbClr>
                            </a:outerShdw>
                          </a:effectLst>
                          <a:latin typeface="Book Antiqua" panose="02040602050305030304" pitchFamily="18" charset="0"/>
                        </a:rPr>
                        <a:t>&gt;10</a:t>
                      </a:r>
                    </a:p>
                  </a:txBody>
                  <a:tcPr anchor="ctr"/>
                </a:tc>
                <a:tc>
                  <a:txBody>
                    <a:bodyPr/>
                    <a:lstStyle/>
                    <a:p>
                      <a:pPr algn="ctr"/>
                      <a:r>
                        <a:rPr lang="en-US" sz="1800" dirty="0">
                          <a:solidFill>
                            <a:srgbClr val="0000FF"/>
                          </a:solidFill>
                          <a:effectLst>
                            <a:outerShdw blurRad="38100" dist="38100" dir="2700000" algn="tl">
                              <a:srgbClr val="000000">
                                <a:alpha val="43137"/>
                              </a:srgbClr>
                            </a:outerShdw>
                          </a:effectLst>
                          <a:latin typeface="Book Antiqua" panose="02040602050305030304" pitchFamily="18" charset="0"/>
                        </a:rPr>
                        <a:t>&gt;25</a:t>
                      </a:r>
                    </a:p>
                  </a:txBody>
                  <a:tcPr anchor="ctr"/>
                </a:tc>
                <a:tc>
                  <a:txBody>
                    <a:bodyPr/>
                    <a:lstStyle/>
                    <a:p>
                      <a:pPr algn="ctr"/>
                      <a:r>
                        <a:rPr lang="en-US" sz="1800" dirty="0">
                          <a:solidFill>
                            <a:srgbClr val="0000FF"/>
                          </a:solidFill>
                          <a:effectLst>
                            <a:outerShdw blurRad="38100" dist="38100" dir="2700000" algn="tl">
                              <a:srgbClr val="000000">
                                <a:alpha val="43137"/>
                              </a:srgbClr>
                            </a:outerShdw>
                          </a:effectLst>
                          <a:latin typeface="Book Antiqua" panose="02040602050305030304" pitchFamily="18" charset="0"/>
                        </a:rPr>
                        <a:t>30-50</a:t>
                      </a:r>
                    </a:p>
                  </a:txBody>
                  <a:tcPr anchor="ctr"/>
                </a:tc>
                <a:tc>
                  <a:txBody>
                    <a:bodyPr/>
                    <a:lstStyle/>
                    <a:p>
                      <a:pPr algn="ctr"/>
                      <a:r>
                        <a:rPr lang="en-US" sz="1800" dirty="0">
                          <a:solidFill>
                            <a:srgbClr val="0000FF"/>
                          </a:solidFill>
                          <a:effectLst>
                            <a:outerShdw blurRad="38100" dist="38100" dir="2700000" algn="tl">
                              <a:srgbClr val="000000">
                                <a:alpha val="43137"/>
                              </a:srgbClr>
                            </a:outerShdw>
                          </a:effectLst>
                          <a:latin typeface="Book Antiqua" panose="02040602050305030304" pitchFamily="18" charset="0"/>
                        </a:rPr>
                        <a:t>~560</a:t>
                      </a:r>
                    </a:p>
                  </a:txBody>
                  <a:tcPr anchor="ctr"/>
                </a:tc>
                <a:extLst>
                  <a:ext uri="{0D108BD9-81ED-4DB2-BD59-A6C34878D82A}">
                    <a16:rowId xmlns:a16="http://schemas.microsoft.com/office/drawing/2014/main" val="1951805266"/>
                  </a:ext>
                </a:extLst>
              </a:tr>
            </a:tbl>
          </a:graphicData>
        </a:graphic>
      </p:graphicFrame>
      <p:sp>
        <p:nvSpPr>
          <p:cNvPr id="2" name="TextBox 1">
            <a:extLst>
              <a:ext uri="{FF2B5EF4-FFF2-40B4-BE49-F238E27FC236}">
                <a16:creationId xmlns:a16="http://schemas.microsoft.com/office/drawing/2014/main" id="{123B5F8A-A1E5-0CBC-5E53-EC913B532D9E}"/>
              </a:ext>
            </a:extLst>
          </p:cNvPr>
          <p:cNvSpPr txBox="1"/>
          <p:nvPr/>
        </p:nvSpPr>
        <p:spPr>
          <a:xfrm>
            <a:off x="-99152" y="-21164"/>
            <a:ext cx="12291152" cy="769441"/>
          </a:xfrm>
          <a:prstGeom prst="rect">
            <a:avLst/>
          </a:prstGeom>
          <a:solidFill>
            <a:schemeClr val="accent5">
              <a:lumMod val="5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white"/>
                </a:solidFill>
                <a:effectLst/>
                <a:uLnTx/>
                <a:uFillTx/>
                <a:latin typeface="Calibri" panose="020F0502020204030204"/>
                <a:ea typeface="+mn-ea"/>
                <a:cs typeface="+mn-cs"/>
              </a:rPr>
              <a:t>From Snowmass ITF report*</a:t>
            </a:r>
            <a:endParaRPr kumimoji="0" lang="en-GB" sz="4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A247C0B2-4979-B5A5-C700-9951EF6222CC}"/>
              </a:ext>
            </a:extLst>
          </p:cNvPr>
          <p:cNvSpPr txBox="1"/>
          <p:nvPr/>
        </p:nvSpPr>
        <p:spPr>
          <a:xfrm>
            <a:off x="10253785" y="6321365"/>
            <a:ext cx="1681871"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*CEPC missing</a:t>
            </a:r>
            <a:endPar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6735270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9D02414-9A4E-5104-99D0-62F28BAD9964}"/>
              </a:ext>
            </a:extLst>
          </p:cNvPr>
          <p:cNvSpPr txBox="1"/>
          <p:nvPr/>
        </p:nvSpPr>
        <p:spPr>
          <a:xfrm>
            <a:off x="-99152" y="-21164"/>
            <a:ext cx="12291152" cy="769441"/>
          </a:xfrm>
          <a:prstGeom prst="rect">
            <a:avLst/>
          </a:prstGeom>
          <a:solidFill>
            <a:schemeClr val="accent5">
              <a:lumMod val="5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white"/>
                </a:solidFill>
                <a:effectLst/>
                <a:uLnTx/>
                <a:uFillTx/>
                <a:latin typeface="Calibri" panose="020F0502020204030204"/>
                <a:ea typeface="+mn-ea"/>
                <a:cs typeface="+mn-cs"/>
              </a:rPr>
              <a:t>E</a:t>
            </a:r>
            <a:r>
              <a:rPr kumimoji="0" lang="en-US" sz="4400" b="0" i="0" u="none" strike="noStrike" kern="1200" cap="none" spc="0" normalizeH="0" baseline="0" noProof="0" dirty="0" err="1">
                <a:ln>
                  <a:noFill/>
                </a:ln>
                <a:solidFill>
                  <a:prstClr val="white"/>
                </a:solidFill>
                <a:effectLst/>
                <a:uLnTx/>
                <a:uFillTx/>
                <a:latin typeface="Calibri" panose="020F0502020204030204"/>
                <a:ea typeface="+mn-ea"/>
                <a:cs typeface="+mn-cs"/>
              </a:rPr>
              <a:t>nergy</a:t>
            </a:r>
            <a:r>
              <a:rPr kumimoji="0" lang="en-US" sz="4400" b="0" i="0" u="none" strike="noStrike" kern="1200" cap="none" spc="0" normalizeH="0" baseline="0" noProof="0" dirty="0">
                <a:ln>
                  <a:noFill/>
                </a:ln>
                <a:solidFill>
                  <a:prstClr val="white"/>
                </a:solidFill>
                <a:effectLst/>
                <a:uLnTx/>
                <a:uFillTx/>
                <a:latin typeface="Calibri" panose="020F0502020204030204"/>
                <a:ea typeface="+mn-ea"/>
                <a:cs typeface="+mn-cs"/>
              </a:rPr>
              <a:t> efficiency: Higgs factories</a:t>
            </a:r>
            <a:endParaRPr kumimoji="0" lang="en-GB" sz="4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3" name="Picture 2">
            <a:extLst>
              <a:ext uri="{FF2B5EF4-FFF2-40B4-BE49-F238E27FC236}">
                <a16:creationId xmlns:a16="http://schemas.microsoft.com/office/drawing/2014/main" id="{208AD0AF-007A-F7AB-224F-B1B675EEFA70}"/>
              </a:ext>
            </a:extLst>
          </p:cNvPr>
          <p:cNvPicPr>
            <a:picLocks noChangeAspect="1"/>
          </p:cNvPicPr>
          <p:nvPr/>
        </p:nvPicPr>
        <p:blipFill>
          <a:blip r:embed="rId2"/>
          <a:stretch>
            <a:fillRect/>
          </a:stretch>
        </p:blipFill>
        <p:spPr>
          <a:xfrm>
            <a:off x="1541938" y="1025487"/>
            <a:ext cx="8835952" cy="5054165"/>
          </a:xfrm>
          <a:prstGeom prst="rect">
            <a:avLst/>
          </a:prstGeom>
        </p:spPr>
      </p:pic>
      <p:sp>
        <p:nvSpPr>
          <p:cNvPr id="5" name="TextBox 4">
            <a:extLst>
              <a:ext uri="{FF2B5EF4-FFF2-40B4-BE49-F238E27FC236}">
                <a16:creationId xmlns:a16="http://schemas.microsoft.com/office/drawing/2014/main" id="{EE83B17D-ADDD-CC9F-E8E3-C274E568A1ED}"/>
              </a:ext>
            </a:extLst>
          </p:cNvPr>
          <p:cNvSpPr txBox="1"/>
          <p:nvPr/>
        </p:nvSpPr>
        <p:spPr>
          <a:xfrm>
            <a:off x="1075980" y="6334780"/>
            <a:ext cx="10543142"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Total luminosity per electrical power. (</a:t>
            </a:r>
            <a:r>
              <a:rPr kumimoji="0" lang="fr-FR" sz="2800" b="0" i="0" u="none" strike="noStrike" kern="1200" cap="none" spc="0" normalizeH="0" baseline="0" noProof="0" dirty="0">
                <a:ln>
                  <a:noFill/>
                </a:ln>
                <a:solidFill>
                  <a:prstClr val="black"/>
                </a:solidFill>
                <a:effectLst/>
                <a:uLnTx/>
                <a:uFillTx/>
                <a:latin typeface="Calibri" panose="020F0502020204030204"/>
                <a:ea typeface="+mn-ea"/>
                <a:cs typeface="+mn-cs"/>
              </a:rPr>
              <a:t>Nature Physics vol. 16, 402, 2020</a:t>
            </a:r>
            <a:r>
              <a:rPr kumimoji="0" lang="fr-FR" sz="2800" b="0" i="0" u="none" strike="noStrike" kern="1200" cap="none" spc="0" normalizeH="0" baseline="0" noProof="0" dirty="0">
                <a:ln>
                  <a:noFill/>
                </a:ln>
                <a:solidFill>
                  <a:srgbClr val="222222"/>
                </a:solidFill>
                <a:effectLst/>
                <a:uLnTx/>
                <a:uFillTx/>
                <a:latin typeface="-apple-system"/>
                <a:ea typeface="+mn-ea"/>
                <a:cs typeface="+mn-cs"/>
              </a:rPr>
              <a:t>)</a:t>
            </a:r>
            <a:endPar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4408966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9D02414-9A4E-5104-99D0-62F28BAD9964}"/>
              </a:ext>
            </a:extLst>
          </p:cNvPr>
          <p:cNvSpPr txBox="1"/>
          <p:nvPr/>
        </p:nvSpPr>
        <p:spPr>
          <a:xfrm>
            <a:off x="-99152" y="-21164"/>
            <a:ext cx="12291152" cy="769441"/>
          </a:xfrm>
          <a:prstGeom prst="rect">
            <a:avLst/>
          </a:prstGeom>
          <a:solidFill>
            <a:schemeClr val="accent5">
              <a:lumMod val="5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white"/>
                </a:solidFill>
                <a:effectLst/>
                <a:uLnTx/>
                <a:uFillTx/>
                <a:latin typeface="Calibri" panose="020F0502020204030204"/>
                <a:ea typeface="+mn-ea"/>
                <a:cs typeface="+mn-cs"/>
              </a:rPr>
              <a:t>Energy Consumption &amp; Carbon Footprint per Higgs</a:t>
            </a:r>
            <a:endParaRPr kumimoji="0" lang="en-GB" sz="4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7" name="TextBox 16">
            <a:extLst>
              <a:ext uri="{FF2B5EF4-FFF2-40B4-BE49-F238E27FC236}">
                <a16:creationId xmlns:a16="http://schemas.microsoft.com/office/drawing/2014/main" id="{A8870433-1E52-0623-79E5-C79E321B2A3A}"/>
              </a:ext>
            </a:extLst>
          </p:cNvPr>
          <p:cNvSpPr txBox="1"/>
          <p:nvPr/>
        </p:nvSpPr>
        <p:spPr>
          <a:xfrm>
            <a:off x="8001560" y="1033091"/>
            <a:ext cx="4025265" cy="2624052"/>
          </a:xfrm>
          <a:prstGeom prst="rect">
            <a:avLst/>
          </a:prstGeom>
          <a:noFill/>
        </p:spPr>
        <p:txBody>
          <a:bodyPr wrap="square">
            <a:spAutoFit/>
          </a:bodyPr>
          <a:lstStyle/>
          <a:p>
            <a:pPr marL="0" marR="0" lvl="0" indent="0" algn="just" defTabSz="914400" rtl="0" eaLnBrk="1" fontAlgn="auto" latinLnBrk="0" hangingPunct="1">
              <a:lnSpc>
                <a:spcPct val="115000"/>
              </a:lnSpc>
              <a:spcBef>
                <a:spcPts val="0"/>
              </a:spcBef>
              <a:spcAft>
                <a:spcPts val="100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rPr>
              <a:t>P. </a:t>
            </a:r>
            <a:r>
              <a:rPr kumimoji="0" lang="en-GB" sz="1600" b="0" i="0" u="none" strike="noStrike" kern="1200" cap="none" spc="0" normalizeH="0" baseline="0" noProof="0" dirty="0" err="1">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rPr>
              <a:t>Janot</a:t>
            </a:r>
            <a:r>
              <a:rPr kumimoji="0" lang="en-GB"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rPr>
              <a:t> and A. Blondel, </a:t>
            </a:r>
            <a:r>
              <a:rPr kumimoji="0" lang="en-GB" sz="1600" b="0" i="1"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rPr>
              <a:t>The carbon footprint of proposed </a:t>
            </a:r>
            <a:r>
              <a:rPr kumimoji="0" lang="en-GB" sz="1600" b="0" i="1" u="none" strike="noStrike" kern="1200" cap="none" spc="0" normalizeH="0" baseline="0" noProof="0" dirty="0" err="1">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rPr>
              <a:t>e</a:t>
            </a:r>
            <a:r>
              <a:rPr kumimoji="0" lang="en-GB" sz="1600" b="0" i="1" u="none" strike="noStrike" kern="1200" cap="none" spc="0" normalizeH="0" baseline="30000" noProof="0" dirty="0" err="1">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rPr>
              <a:t>+</a:t>
            </a:r>
            <a:r>
              <a:rPr kumimoji="0" lang="en-GB" sz="1600" b="0" i="1" u="none" strike="noStrike" kern="1200" cap="none" spc="0" normalizeH="0" baseline="0" noProof="0" dirty="0" err="1">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rPr>
              <a:t>e</a:t>
            </a:r>
            <a:r>
              <a:rPr kumimoji="0" lang="en-GB" sz="1600" b="0" i="1" u="none" strike="noStrike" kern="1200" cap="none" spc="0" normalizeH="0" baseline="30000" noProof="0" dirty="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rPr>
              <a:t>−</a:t>
            </a:r>
            <a:r>
              <a:rPr kumimoji="0" lang="en-GB" sz="1600" b="0" i="1"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rPr>
              <a:t> Higgs factories</a:t>
            </a:r>
            <a:r>
              <a:rPr kumimoji="0" lang="en-GB"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rPr>
              <a:t>, </a:t>
            </a:r>
            <a:r>
              <a:rPr kumimoji="0" lang="en-GB" sz="1600" b="0" i="0" u="none" strike="noStrike" kern="1200" cap="none" spc="0" normalizeH="0" baseline="0" noProof="0" dirty="0" err="1">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rPr>
              <a:t>arXiv</a:t>
            </a:r>
            <a:r>
              <a:rPr kumimoji="0" lang="en-GB" sz="16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rPr>
              <a:t> 2208.10466 (2022); </a:t>
            </a:r>
            <a:r>
              <a:rPr kumimoji="0" lang="en-GB" sz="1600" b="0" i="1" u="none" strike="noStrike" kern="1200" cap="none" spc="0" normalizeH="0" baseline="0" noProof="0" dirty="0">
                <a:ln>
                  <a:noFill/>
                </a:ln>
                <a:solidFill>
                  <a:srgbClr val="0061A9"/>
                </a:solidFill>
                <a:effectLst/>
                <a:uLnTx/>
                <a:uFillTx/>
                <a:latin typeface="-apple-system"/>
                <a:ea typeface="+mn-ea"/>
                <a:cs typeface="+mn-cs"/>
              </a:rPr>
              <a:t>The European Physical Journal Plus</a:t>
            </a:r>
            <a:r>
              <a:rPr kumimoji="0" lang="en-GB" sz="1600" b="0" i="0" u="none" strike="noStrike" kern="1200" cap="none" spc="0" normalizeH="0" baseline="0" noProof="0" dirty="0">
                <a:ln>
                  <a:noFill/>
                </a:ln>
                <a:solidFill>
                  <a:srgbClr val="333333"/>
                </a:solidFill>
                <a:effectLst/>
                <a:uLnTx/>
                <a:uFillTx/>
                <a:latin typeface="-apple-system"/>
                <a:ea typeface="+mn-ea"/>
                <a:cs typeface="+mn-cs"/>
              </a:rPr>
              <a:t> </a:t>
            </a:r>
            <a:r>
              <a:rPr kumimoji="0" lang="en-GB" sz="1600" b="1" i="0" u="none" strike="noStrike" kern="1200" cap="none" spc="0" normalizeH="0" baseline="0" noProof="0" dirty="0">
                <a:ln>
                  <a:noFill/>
                </a:ln>
                <a:solidFill>
                  <a:srgbClr val="333333"/>
                </a:solidFill>
                <a:effectLst/>
                <a:uLnTx/>
                <a:uFillTx/>
                <a:latin typeface="-apple-system"/>
                <a:ea typeface="+mn-ea"/>
                <a:cs typeface="+mn-cs"/>
              </a:rPr>
              <a:t>volume 137</a:t>
            </a:r>
            <a:r>
              <a:rPr kumimoji="0" lang="en-GB" sz="1600" b="0" i="0" u="none" strike="noStrike" kern="1200" cap="none" spc="0" normalizeH="0" baseline="0" noProof="0" dirty="0">
                <a:ln>
                  <a:noFill/>
                </a:ln>
                <a:solidFill>
                  <a:srgbClr val="333333"/>
                </a:solidFill>
                <a:effectLst/>
                <a:uLnTx/>
                <a:uFillTx/>
                <a:latin typeface="-apple-system"/>
                <a:ea typeface="+mn-ea"/>
                <a:cs typeface="+mn-cs"/>
              </a:rPr>
              <a:t>, Article number: 1122 (2022) </a:t>
            </a:r>
            <a:r>
              <a:rPr kumimoji="0" lang="en-GB"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hlinkClick r:id="rId2"/>
              </a:rPr>
              <a:t>https://link.springer.com/content/pdf/10.1140/epjp/s13360-022-03319-w.pdf</a:t>
            </a:r>
            <a:r>
              <a:rPr kumimoji="0" lang="en-GB"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also see </a:t>
            </a:r>
            <a:r>
              <a:rPr kumimoji="0" lang="en-GB"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hlinkClick r:id="rId3"/>
              </a:rPr>
              <a:t>https://www.nature.com/articles/d41586-022-03551-5</a:t>
            </a:r>
            <a:r>
              <a:rPr kumimoji="0" lang="en-GB"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a:t>
            </a:r>
          </a:p>
        </p:txBody>
      </p:sp>
      <p:pic>
        <p:nvPicPr>
          <p:cNvPr id="4" name="Picture 3">
            <a:extLst>
              <a:ext uri="{FF2B5EF4-FFF2-40B4-BE49-F238E27FC236}">
                <a16:creationId xmlns:a16="http://schemas.microsoft.com/office/drawing/2014/main" id="{15AB2E24-48C0-02D7-6E14-FD8DF538C192}"/>
              </a:ext>
            </a:extLst>
          </p:cNvPr>
          <p:cNvPicPr>
            <a:picLocks noChangeAspect="1"/>
          </p:cNvPicPr>
          <p:nvPr/>
        </p:nvPicPr>
        <p:blipFill>
          <a:blip r:embed="rId4"/>
          <a:stretch>
            <a:fillRect/>
          </a:stretch>
        </p:blipFill>
        <p:spPr>
          <a:xfrm>
            <a:off x="165175" y="771180"/>
            <a:ext cx="7414352" cy="3147873"/>
          </a:xfrm>
          <a:prstGeom prst="rect">
            <a:avLst/>
          </a:prstGeom>
        </p:spPr>
      </p:pic>
      <p:pic>
        <p:nvPicPr>
          <p:cNvPr id="19" name="Picture 18">
            <a:extLst>
              <a:ext uri="{FF2B5EF4-FFF2-40B4-BE49-F238E27FC236}">
                <a16:creationId xmlns:a16="http://schemas.microsoft.com/office/drawing/2014/main" id="{764DFCB0-1D12-B838-188F-1C89E4B28C92}"/>
              </a:ext>
            </a:extLst>
          </p:cNvPr>
          <p:cNvPicPr>
            <a:picLocks noChangeAspect="1"/>
          </p:cNvPicPr>
          <p:nvPr/>
        </p:nvPicPr>
        <p:blipFill>
          <a:blip r:embed="rId5"/>
          <a:stretch>
            <a:fillRect/>
          </a:stretch>
        </p:blipFill>
        <p:spPr>
          <a:xfrm>
            <a:off x="1767289" y="3919053"/>
            <a:ext cx="7557572" cy="3416913"/>
          </a:xfrm>
          <a:prstGeom prst="rect">
            <a:avLst/>
          </a:prstGeom>
        </p:spPr>
      </p:pic>
    </p:spTree>
    <p:extLst>
      <p:ext uri="{BB962C8B-B14F-4D97-AF65-F5344CB8AC3E}">
        <p14:creationId xmlns:p14="http://schemas.microsoft.com/office/powerpoint/2010/main" val="279594151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0D63F00-864F-50A9-69EB-B5710D407308}"/>
              </a:ext>
            </a:extLst>
          </p:cNvPr>
          <p:cNvSpPr txBox="1"/>
          <p:nvPr/>
        </p:nvSpPr>
        <p:spPr>
          <a:xfrm>
            <a:off x="-99152" y="-21164"/>
            <a:ext cx="12291152" cy="769441"/>
          </a:xfrm>
          <a:prstGeom prst="rect">
            <a:avLst/>
          </a:prstGeom>
          <a:solidFill>
            <a:schemeClr val="accent5">
              <a:lumMod val="5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white"/>
                </a:solidFill>
                <a:effectLst/>
                <a:uLnTx/>
                <a:uFillTx/>
                <a:latin typeface="Calibri" panose="020F0502020204030204"/>
                <a:ea typeface="+mn-ea"/>
                <a:cs typeface="+mn-cs"/>
              </a:rPr>
              <a:t>Further sustainability considerations</a:t>
            </a:r>
            <a:endParaRPr kumimoji="0" lang="en-GB" sz="4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8433" name="Picture 1">
            <a:extLst>
              <a:ext uri="{FF2B5EF4-FFF2-40B4-BE49-F238E27FC236}">
                <a16:creationId xmlns:a16="http://schemas.microsoft.com/office/drawing/2014/main" id="{D51443D0-2544-99F4-02CB-BECC5081A27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1160" y="2760566"/>
            <a:ext cx="5293187" cy="3552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a:extLst>
              <a:ext uri="{FF2B5EF4-FFF2-40B4-BE49-F238E27FC236}">
                <a16:creationId xmlns:a16="http://schemas.microsoft.com/office/drawing/2014/main" id="{D12F5EF0-3916-B0A3-16BC-65D480CD49BF}"/>
              </a:ext>
            </a:extLst>
          </p:cNvPr>
          <p:cNvSpPr txBox="1"/>
          <p:nvPr/>
        </p:nvSpPr>
        <p:spPr>
          <a:xfrm>
            <a:off x="752599" y="1046816"/>
            <a:ext cx="4562018" cy="156966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Higher magnet temperature helps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1.9 K Nb-</a:t>
            </a:r>
            <a:r>
              <a:rPr kumimoji="0" lang="en-US" sz="2400" b="0" i="0" u="none" strike="noStrike" kern="1200" cap="none" spc="0" normalizeH="0" baseline="0" noProof="0" dirty="0" err="1">
                <a:ln>
                  <a:noFill/>
                </a:ln>
                <a:solidFill>
                  <a:prstClr val="black"/>
                </a:solidFill>
                <a:effectLst/>
                <a:uLnTx/>
                <a:uFillTx/>
                <a:latin typeface="Calibri" panose="020F0502020204030204"/>
                <a:ea typeface="+mn-ea"/>
                <a:cs typeface="+mn-cs"/>
              </a:rPr>
              <a:t>Ti</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 or Nb</a:t>
            </a:r>
            <a:r>
              <a:rPr kumimoji="0" lang="en-US" sz="2400" b="0" i="0" u="none" strike="noStrike" kern="1200" cap="none" spc="0" normalizeH="0" baseline="-25000" noProof="0" dirty="0">
                <a:ln>
                  <a:noFill/>
                </a:ln>
                <a:solidFill>
                  <a:prstClr val="black"/>
                </a:solidFill>
                <a:effectLst/>
                <a:uLnTx/>
                <a:uFillTx/>
                <a:latin typeface="Calibri" panose="020F0502020204030204"/>
                <a:ea typeface="+mn-ea"/>
                <a:cs typeface="+mn-cs"/>
              </a:rPr>
              <a:t>3</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Sn magnets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4.5 K/20 K Nb</a:t>
            </a:r>
            <a:r>
              <a:rPr kumimoji="0" lang="en-US" sz="2400" b="0" i="0" u="none" strike="noStrike" kern="1200" cap="none" spc="0" normalizeH="0" baseline="-25000" noProof="0" dirty="0">
                <a:ln>
                  <a:noFill/>
                </a:ln>
                <a:solidFill>
                  <a:prstClr val="black"/>
                </a:solidFill>
                <a:effectLst/>
                <a:uLnTx/>
                <a:uFillTx/>
                <a:latin typeface="Calibri" panose="020F0502020204030204" pitchFamily="34" charset="0"/>
                <a:ea typeface="+mn-ea"/>
                <a:cs typeface="Calibri" panose="020F0502020204030204" pitchFamily="34" charset="0"/>
              </a:rPr>
              <a:t>3</a:t>
            </a: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Sn/HTS magnets</a:t>
            </a:r>
            <a:endPar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22591DA8-E4B1-D446-E463-435AD9D18EA1}"/>
              </a:ext>
            </a:extLst>
          </p:cNvPr>
          <p:cNvPicPr>
            <a:picLocks noChangeAspect="1"/>
          </p:cNvPicPr>
          <p:nvPr/>
        </p:nvPicPr>
        <p:blipFill>
          <a:blip r:embed="rId3"/>
          <a:stretch>
            <a:fillRect/>
          </a:stretch>
        </p:blipFill>
        <p:spPr>
          <a:xfrm>
            <a:off x="6046424" y="2117131"/>
            <a:ext cx="5648325" cy="2028825"/>
          </a:xfrm>
          <a:prstGeom prst="rect">
            <a:avLst/>
          </a:prstGeom>
        </p:spPr>
      </p:pic>
      <p:sp>
        <p:nvSpPr>
          <p:cNvPr id="6" name="TextBox 5">
            <a:extLst>
              <a:ext uri="{FF2B5EF4-FFF2-40B4-BE49-F238E27FC236}">
                <a16:creationId xmlns:a16="http://schemas.microsoft.com/office/drawing/2014/main" id="{B5EE9DF4-8DA6-55D5-DCF7-EDFC5C7F4A2A}"/>
              </a:ext>
            </a:extLst>
          </p:cNvPr>
          <p:cNvSpPr txBox="1"/>
          <p:nvPr/>
        </p:nvSpPr>
        <p:spPr>
          <a:xfrm>
            <a:off x="6391399" y="1057726"/>
            <a:ext cx="4431534"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Future: fluctuating energy sources</a:t>
            </a:r>
            <a:endPar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BCD23985-743F-E31A-8FF3-7C5AE83D7249}"/>
              </a:ext>
            </a:extLst>
          </p:cNvPr>
          <p:cNvSpPr txBox="1"/>
          <p:nvPr/>
        </p:nvSpPr>
        <p:spPr>
          <a:xfrm>
            <a:off x="6391399" y="1747799"/>
            <a:ext cx="2936958"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Simulation for Germany 2050</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9" name="Picture 8">
            <a:extLst>
              <a:ext uri="{FF2B5EF4-FFF2-40B4-BE49-F238E27FC236}">
                <a16:creationId xmlns:a16="http://schemas.microsoft.com/office/drawing/2014/main" id="{B32DC7BC-D867-3314-1C4F-1681A5FFE509}"/>
              </a:ext>
            </a:extLst>
          </p:cNvPr>
          <p:cNvPicPr>
            <a:picLocks noChangeAspect="1"/>
          </p:cNvPicPr>
          <p:nvPr/>
        </p:nvPicPr>
        <p:blipFill rotWithShape="1">
          <a:blip r:embed="rId4"/>
          <a:srcRect l="2587"/>
          <a:stretch/>
        </p:blipFill>
        <p:spPr>
          <a:xfrm>
            <a:off x="6223873" y="4427154"/>
            <a:ext cx="3272009" cy="1633862"/>
          </a:xfrm>
          <a:prstGeom prst="rect">
            <a:avLst/>
          </a:prstGeom>
        </p:spPr>
      </p:pic>
      <p:sp>
        <p:nvSpPr>
          <p:cNvPr id="10" name="TextBox 9">
            <a:extLst>
              <a:ext uri="{FF2B5EF4-FFF2-40B4-BE49-F238E27FC236}">
                <a16:creationId xmlns:a16="http://schemas.microsoft.com/office/drawing/2014/main" id="{93E7DEEE-BE5A-148E-E2E4-5F5D2D44DEEE}"/>
              </a:ext>
            </a:extLst>
          </p:cNvPr>
          <p:cNvSpPr txBox="1"/>
          <p:nvPr/>
        </p:nvSpPr>
        <p:spPr>
          <a:xfrm>
            <a:off x="10069417" y="5244085"/>
            <a:ext cx="1940275"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varying #bunches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in circular colliders</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00864DD8-459A-4BB4-3171-2B00E99AA6A2}"/>
              </a:ext>
            </a:extLst>
          </p:cNvPr>
          <p:cNvSpPr txBox="1"/>
          <p:nvPr/>
        </p:nvSpPr>
        <p:spPr>
          <a:xfrm>
            <a:off x="363006" y="6409197"/>
            <a:ext cx="614741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still far from ideal Carnot efficiency</a:t>
            </a:r>
          </a:p>
        </p:txBody>
      </p:sp>
      <p:sp>
        <p:nvSpPr>
          <p:cNvPr id="13" name="TextBox 12">
            <a:extLst>
              <a:ext uri="{FF2B5EF4-FFF2-40B4-BE49-F238E27FC236}">
                <a16:creationId xmlns:a16="http://schemas.microsoft.com/office/drawing/2014/main" id="{D7678638-3BBD-E515-B8C3-A9361591167B}"/>
              </a:ext>
            </a:extLst>
          </p:cNvPr>
          <p:cNvSpPr txBox="1"/>
          <p:nvPr/>
        </p:nvSpPr>
        <p:spPr>
          <a:xfrm>
            <a:off x="10972799" y="6418306"/>
            <a:ext cx="1056700" cy="369332"/>
          </a:xfrm>
          <a:prstGeom prst="rect">
            <a:avLst/>
          </a:prstGeom>
          <a:solidFill>
            <a:srgbClr val="FFE5E5"/>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M. Seidel</a:t>
            </a:r>
            <a:endParaRPr kumimoji="0" lang="en-GB" sz="1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6890112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9FEF757-3A58-9160-3CA5-8CDF3D0FA099}"/>
              </a:ext>
            </a:extLst>
          </p:cNvPr>
          <p:cNvPicPr>
            <a:picLocks noChangeAspect="1"/>
          </p:cNvPicPr>
          <p:nvPr/>
        </p:nvPicPr>
        <p:blipFill>
          <a:blip r:embed="rId2"/>
          <a:stretch>
            <a:fillRect/>
          </a:stretch>
        </p:blipFill>
        <p:spPr>
          <a:xfrm>
            <a:off x="524782" y="914400"/>
            <a:ext cx="8039100" cy="5943600"/>
          </a:xfrm>
          <a:prstGeom prst="rect">
            <a:avLst/>
          </a:prstGeom>
        </p:spPr>
      </p:pic>
      <p:sp>
        <p:nvSpPr>
          <p:cNvPr id="4" name="TextBox 3">
            <a:extLst>
              <a:ext uri="{FF2B5EF4-FFF2-40B4-BE49-F238E27FC236}">
                <a16:creationId xmlns:a16="http://schemas.microsoft.com/office/drawing/2014/main" id="{8DDD6E14-B757-0A61-381D-C54AB3A7E635}"/>
              </a:ext>
            </a:extLst>
          </p:cNvPr>
          <p:cNvSpPr txBox="1"/>
          <p:nvPr/>
        </p:nvSpPr>
        <p:spPr>
          <a:xfrm>
            <a:off x="-99152" y="-21164"/>
            <a:ext cx="12291152" cy="769441"/>
          </a:xfrm>
          <a:prstGeom prst="rect">
            <a:avLst/>
          </a:prstGeom>
          <a:solidFill>
            <a:srgbClr val="5B9BD5">
              <a:lumMod val="50000"/>
            </a:srgb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400" b="0" i="0" u="none" strike="noStrike" kern="0" cap="none" spc="0" normalizeH="0" baseline="0" noProof="0" dirty="0">
                <a:ln>
                  <a:noFill/>
                </a:ln>
                <a:solidFill>
                  <a:prstClr val="white"/>
                </a:solidFill>
                <a:effectLst/>
                <a:uLnTx/>
                <a:uFillTx/>
                <a:latin typeface="Calibri"/>
                <a:ea typeface="+mn-ea"/>
                <a:cs typeface="+mn-cs"/>
              </a:rPr>
              <a:t>Future </a:t>
            </a:r>
            <a:r>
              <a:rPr kumimoji="0" lang="en-US" sz="4400" b="0" i="0" u="none" strike="noStrike" kern="0" cap="none" spc="0" normalizeH="0" baseline="0" noProof="0" dirty="0" err="1">
                <a:ln>
                  <a:noFill/>
                </a:ln>
                <a:solidFill>
                  <a:prstClr val="white"/>
                </a:solidFill>
                <a:effectLst/>
                <a:uLnTx/>
                <a:uFillTx/>
                <a:latin typeface="Calibri"/>
                <a:ea typeface="+mn-ea"/>
                <a:cs typeface="+mn-cs"/>
              </a:rPr>
              <a:t>e</a:t>
            </a:r>
            <a:r>
              <a:rPr kumimoji="0" lang="en-US" sz="4400" b="0" i="0" u="none" strike="noStrike" kern="0" cap="none" spc="0" normalizeH="0" baseline="30000" noProof="0" dirty="0" err="1">
                <a:ln>
                  <a:noFill/>
                </a:ln>
                <a:solidFill>
                  <a:prstClr val="white"/>
                </a:solidFill>
                <a:effectLst/>
                <a:uLnTx/>
                <a:uFillTx/>
                <a:latin typeface="Calibri"/>
                <a:ea typeface="+mn-ea"/>
                <a:cs typeface="+mn-cs"/>
              </a:rPr>
              <a:t>+</a:t>
            </a:r>
            <a:r>
              <a:rPr kumimoji="0" lang="en-US" sz="4400" b="0" i="0" u="none" strike="noStrike" kern="0" cap="none" spc="0" normalizeH="0" baseline="0" noProof="0" dirty="0" err="1">
                <a:ln>
                  <a:noFill/>
                </a:ln>
                <a:solidFill>
                  <a:prstClr val="white"/>
                </a:solidFill>
                <a:effectLst/>
                <a:uLnTx/>
                <a:uFillTx/>
                <a:latin typeface="Calibri"/>
                <a:ea typeface="+mn-ea"/>
                <a:cs typeface="+mn-cs"/>
              </a:rPr>
              <a:t>e</a:t>
            </a:r>
            <a:r>
              <a:rPr kumimoji="0" lang="en-US" sz="4400" b="0" i="0" u="none" strike="noStrike" kern="0" cap="none" spc="0" normalizeH="0" baseline="30000" noProof="0" dirty="0">
                <a:ln>
                  <a:noFill/>
                </a:ln>
                <a:solidFill>
                  <a:prstClr val="white"/>
                </a:solidFill>
                <a:effectLst/>
                <a:uLnTx/>
                <a:uFillTx/>
                <a:latin typeface="Calibri"/>
                <a:ea typeface="+mn-ea"/>
                <a:cs typeface="+mn-cs"/>
              </a:rPr>
              <a:t>-</a:t>
            </a:r>
            <a:r>
              <a:rPr kumimoji="0" lang="en-US" sz="4400" b="0" i="0" u="none" strike="noStrike" kern="0" cap="none" spc="0" normalizeH="0" baseline="0" noProof="0" dirty="0">
                <a:ln>
                  <a:noFill/>
                </a:ln>
                <a:solidFill>
                  <a:prstClr val="white"/>
                </a:solidFill>
                <a:effectLst/>
                <a:uLnTx/>
                <a:uFillTx/>
                <a:latin typeface="Calibri"/>
                <a:ea typeface="+mn-ea"/>
                <a:cs typeface="+mn-cs"/>
              </a:rPr>
              <a:t> Collider Positron Requirements</a:t>
            </a:r>
            <a:endParaRPr kumimoji="0" lang="en-GB" sz="4400" b="0" i="0" u="none" strike="noStrike" kern="0" cap="none" spc="0" normalizeH="0" baseline="0" noProof="0" dirty="0">
              <a:ln>
                <a:noFill/>
              </a:ln>
              <a:solidFill>
                <a:prstClr val="white"/>
              </a:solidFill>
              <a:effectLst/>
              <a:uLnTx/>
              <a:uFillTx/>
              <a:latin typeface="Calibri"/>
              <a:ea typeface="+mn-ea"/>
              <a:cs typeface="+mn-cs"/>
            </a:endParaRPr>
          </a:p>
        </p:txBody>
      </p:sp>
      <p:sp>
        <p:nvSpPr>
          <p:cNvPr id="5" name="Right Brace 4">
            <a:extLst>
              <a:ext uri="{FF2B5EF4-FFF2-40B4-BE49-F238E27FC236}">
                <a16:creationId xmlns:a16="http://schemas.microsoft.com/office/drawing/2014/main" id="{8485BC28-55D9-DE5F-B776-8CB55B355AE8}"/>
              </a:ext>
            </a:extLst>
          </p:cNvPr>
          <p:cNvSpPr/>
          <p:nvPr/>
        </p:nvSpPr>
        <p:spPr>
          <a:xfrm>
            <a:off x="8912506" y="4942390"/>
            <a:ext cx="401311" cy="769441"/>
          </a:xfrm>
          <a:prstGeom prst="rightBrace">
            <a:avLst/>
          </a:prstGeom>
          <a:ln w="4762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7" name="TextBox 6">
            <a:extLst>
              <a:ext uri="{FF2B5EF4-FFF2-40B4-BE49-F238E27FC236}">
                <a16:creationId xmlns:a16="http://schemas.microsoft.com/office/drawing/2014/main" id="{18FE3993-D8CB-5245-89CA-857B80718CDF}"/>
              </a:ext>
            </a:extLst>
          </p:cNvPr>
          <p:cNvSpPr txBox="1"/>
          <p:nvPr/>
        </p:nvSpPr>
        <p:spPr>
          <a:xfrm>
            <a:off x="9474729" y="5034722"/>
            <a:ext cx="375424"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0000"/>
                </a:solidFill>
                <a:effectLst/>
                <a:uLnTx/>
                <a:uFillTx/>
                <a:latin typeface="Calibri"/>
                <a:ea typeface="+mn-ea"/>
                <a:cs typeface="+mn-cs"/>
              </a:rPr>
              <a:t>?</a:t>
            </a:r>
            <a:endParaRPr kumimoji="0" lang="en-GB" sz="3200" b="1" i="0" u="none" strike="noStrike" kern="1200" cap="none" spc="0" normalizeH="0" baseline="0" noProof="0" dirty="0">
              <a:ln>
                <a:noFill/>
              </a:ln>
              <a:solidFill>
                <a:srgbClr val="FF0000"/>
              </a:solidFill>
              <a:effectLst/>
              <a:uLnTx/>
              <a:uFillTx/>
              <a:latin typeface="Calibri"/>
              <a:ea typeface="+mn-ea"/>
              <a:cs typeface="+mn-cs"/>
            </a:endParaRPr>
          </a:p>
        </p:txBody>
      </p:sp>
    </p:spTree>
    <p:extLst>
      <p:ext uri="{BB962C8B-B14F-4D97-AF65-F5344CB8AC3E}">
        <p14:creationId xmlns:p14="http://schemas.microsoft.com/office/powerpoint/2010/main" val="4021679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64D691BE-42CD-BC45-B9D0-A9CE26B90794}"/>
              </a:ext>
            </a:extLst>
          </p:cNvPr>
          <p:cNvSpPr txBox="1"/>
          <p:nvPr/>
        </p:nvSpPr>
        <p:spPr>
          <a:xfrm>
            <a:off x="-99152" y="-21164"/>
            <a:ext cx="12291152" cy="769441"/>
          </a:xfrm>
          <a:prstGeom prst="rect">
            <a:avLst/>
          </a:prstGeom>
          <a:solidFill>
            <a:schemeClr val="accent5">
              <a:lumMod val="5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white"/>
                </a:solidFill>
                <a:effectLst/>
                <a:uLnTx/>
                <a:uFillTx/>
                <a:latin typeface="Calibri" panose="020F0502020204030204"/>
                <a:ea typeface="+mn-ea"/>
                <a:cs typeface="+mn-cs"/>
              </a:rPr>
              <a:t>Positron P</a:t>
            </a:r>
            <a:r>
              <a:rPr kumimoji="0" lang="en-US" sz="4400" b="0" i="0" u="none" strike="noStrike" kern="1200" cap="none" spc="0" normalizeH="0" baseline="0" noProof="0" dirty="0" err="1">
                <a:ln>
                  <a:noFill/>
                </a:ln>
                <a:solidFill>
                  <a:prstClr val="white"/>
                </a:solidFill>
                <a:effectLst/>
                <a:uLnTx/>
                <a:uFillTx/>
                <a:latin typeface="Calibri" panose="020F0502020204030204"/>
                <a:ea typeface="+mn-ea"/>
                <a:cs typeface="+mn-cs"/>
              </a:rPr>
              <a:t>roduction</a:t>
            </a:r>
            <a:endParaRPr kumimoji="0" lang="en-GB" sz="4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8" name="TextBox 17">
            <a:extLst>
              <a:ext uri="{FF2B5EF4-FFF2-40B4-BE49-F238E27FC236}">
                <a16:creationId xmlns:a16="http://schemas.microsoft.com/office/drawing/2014/main" id="{EB83C571-AEBD-777B-B76B-38CEDBD0D79A}"/>
              </a:ext>
            </a:extLst>
          </p:cNvPr>
          <p:cNvSpPr txBox="1"/>
          <p:nvPr/>
        </p:nvSpPr>
        <p:spPr>
          <a:xfrm>
            <a:off x="6342045" y="5099987"/>
            <a:ext cx="5849955" cy="1384995"/>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Calibri" panose="020F0502020204030204"/>
                <a:ea typeface="+mn-ea"/>
                <a:cs typeface="+mn-cs"/>
              </a:rPr>
              <a:t>P</a:t>
            </a:r>
            <a:r>
              <a:rPr kumimoji="0" lang="en-US" sz="2800" b="1" i="0" u="none" strike="noStrike" kern="1200" cap="none" spc="0" normalizeH="0" baseline="30000" noProof="0" dirty="0">
                <a:ln>
                  <a:noFill/>
                </a:ln>
                <a:solidFill>
                  <a:prstClr val="black"/>
                </a:solidFill>
                <a:effectLst/>
                <a:uLnTx/>
                <a:uFillTx/>
                <a:latin typeface="Calibri" panose="020F0502020204030204"/>
                <a:ea typeface="+mn-ea"/>
                <a:cs typeface="+mn-cs"/>
              </a:rPr>
              <a:t>3</a:t>
            </a:r>
            <a:r>
              <a:rPr kumimoji="0" lang="en-US" sz="2800" b="1" i="0" u="none" strike="noStrike" kern="1200" cap="none" spc="0" normalizeH="0" baseline="0" noProof="0" dirty="0">
                <a:ln>
                  <a:noFill/>
                </a:ln>
                <a:solidFill>
                  <a:prstClr val="black"/>
                </a:solidFill>
                <a:effectLst/>
                <a:uLnTx/>
                <a:uFillTx/>
                <a:latin typeface="Calibri" panose="020F0502020204030204"/>
                <a:ea typeface="+mn-ea"/>
                <a:cs typeface="+mn-cs"/>
              </a:rPr>
              <a:t>: PSI e</a:t>
            </a:r>
            <a:r>
              <a:rPr kumimoji="0" lang="en-US" sz="2800" b="1" i="0" u="none" strike="noStrike" kern="1200" cap="none" spc="0" normalizeH="0" baseline="30000" noProof="0" dirty="0">
                <a:ln>
                  <a:noFill/>
                </a:ln>
                <a:solidFill>
                  <a:prstClr val="black"/>
                </a:solidFill>
                <a:effectLst/>
                <a:uLnTx/>
                <a:uFillTx/>
                <a:latin typeface="Calibri" panose="020F0502020204030204"/>
                <a:ea typeface="+mn-ea"/>
                <a:cs typeface="+mn-cs"/>
              </a:rPr>
              <a:t>+</a:t>
            </a:r>
            <a:r>
              <a:rPr kumimoji="0" lang="en-US" sz="2800" b="1" i="0" u="none" strike="noStrike" kern="1200" cap="none" spc="0" normalizeH="0" baseline="0" noProof="0" dirty="0">
                <a:ln>
                  <a:noFill/>
                </a:ln>
                <a:solidFill>
                  <a:prstClr val="black"/>
                </a:solidFill>
                <a:effectLst/>
                <a:uLnTx/>
                <a:uFillTx/>
                <a:latin typeface="Calibri" panose="020F0502020204030204"/>
                <a:ea typeface="+mn-ea"/>
                <a:cs typeface="+mn-cs"/>
              </a:rPr>
              <a:t> production experiment with HTS solenoid at </a:t>
            </a:r>
            <a:r>
              <a:rPr kumimoji="0" lang="en-US" sz="2800" b="1" i="0" u="none" strike="noStrike" kern="1200" cap="none" spc="0" normalizeH="0" baseline="0" noProof="0" dirty="0" err="1">
                <a:ln>
                  <a:noFill/>
                </a:ln>
                <a:solidFill>
                  <a:prstClr val="black"/>
                </a:solidFill>
                <a:effectLst/>
                <a:uLnTx/>
                <a:uFillTx/>
                <a:latin typeface="Calibri" panose="020F0502020204030204"/>
                <a:ea typeface="+mn-ea"/>
                <a:cs typeface="+mn-cs"/>
              </a:rPr>
              <a:t>SwissFEL</a:t>
            </a:r>
            <a:r>
              <a:rPr kumimoji="0" lang="en-US" sz="2800" b="1"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planned for 2024/25</a:t>
            </a:r>
            <a:endPar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9" name="Picture 18">
            <a:extLst>
              <a:ext uri="{FF2B5EF4-FFF2-40B4-BE49-F238E27FC236}">
                <a16:creationId xmlns:a16="http://schemas.microsoft.com/office/drawing/2014/main" id="{43061837-651C-7248-40CD-A0A20831C1DE}"/>
              </a:ext>
            </a:extLst>
          </p:cNvPr>
          <p:cNvPicPr>
            <a:picLocks noChangeAspect="1"/>
          </p:cNvPicPr>
          <p:nvPr/>
        </p:nvPicPr>
        <p:blipFill>
          <a:blip r:embed="rId2"/>
          <a:stretch>
            <a:fillRect/>
          </a:stretch>
        </p:blipFill>
        <p:spPr>
          <a:xfrm>
            <a:off x="-102823" y="1451187"/>
            <a:ext cx="6444868" cy="4628038"/>
          </a:xfrm>
          <a:prstGeom prst="rect">
            <a:avLst/>
          </a:prstGeom>
        </p:spPr>
      </p:pic>
      <p:sp>
        <p:nvSpPr>
          <p:cNvPr id="20" name="TextBox 19">
            <a:extLst>
              <a:ext uri="{FF2B5EF4-FFF2-40B4-BE49-F238E27FC236}">
                <a16:creationId xmlns:a16="http://schemas.microsoft.com/office/drawing/2014/main" id="{858E3634-F6B8-D4EE-216D-B70AC1FEF8B8}"/>
              </a:ext>
            </a:extLst>
          </p:cNvPr>
          <p:cNvSpPr txBox="1"/>
          <p:nvPr/>
        </p:nvSpPr>
        <p:spPr>
          <a:xfrm>
            <a:off x="361083" y="795692"/>
            <a:ext cx="3368230"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0070C0"/>
                </a:solidFill>
                <a:effectLst/>
                <a:uLnTx/>
                <a:uFillTx/>
                <a:latin typeface="Calibri" panose="020F0502020204030204"/>
                <a:ea typeface="+mn-ea"/>
                <a:cs typeface="+mn-cs"/>
              </a:rPr>
              <a:t>Challenging demands</a:t>
            </a:r>
            <a:endParaRPr kumimoji="0" lang="en-GB" sz="2800" b="1" i="0" u="none" strike="noStrike" kern="1200" cap="none" spc="0" normalizeH="0" baseline="0" noProof="0" dirty="0">
              <a:ln>
                <a:noFill/>
              </a:ln>
              <a:solidFill>
                <a:srgbClr val="0070C0"/>
              </a:solidFill>
              <a:effectLst/>
              <a:uLnTx/>
              <a:uFillTx/>
              <a:latin typeface="Calibri" panose="020F0502020204030204"/>
              <a:ea typeface="+mn-ea"/>
              <a:cs typeface="+mn-cs"/>
            </a:endParaRPr>
          </a:p>
        </p:txBody>
      </p:sp>
      <p:sp>
        <p:nvSpPr>
          <p:cNvPr id="21" name="TextBox 20">
            <a:extLst>
              <a:ext uri="{FF2B5EF4-FFF2-40B4-BE49-F238E27FC236}">
                <a16:creationId xmlns:a16="http://schemas.microsoft.com/office/drawing/2014/main" id="{BBCC666F-505F-5CDD-0EDC-B3ACA22C6E5A}"/>
              </a:ext>
            </a:extLst>
          </p:cNvPr>
          <p:cNvSpPr txBox="1"/>
          <p:nvPr/>
        </p:nvSpPr>
        <p:spPr>
          <a:xfrm>
            <a:off x="6440558" y="770619"/>
            <a:ext cx="4376134"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0070C0"/>
                </a:solidFill>
                <a:effectLst/>
                <a:uLnTx/>
                <a:uFillTx/>
                <a:latin typeface="Calibri" panose="020F0502020204030204"/>
                <a:ea typeface="+mn-ea"/>
                <a:cs typeface="+mn-cs"/>
              </a:rPr>
              <a:t>Innovative high-yield source</a:t>
            </a:r>
            <a:endParaRPr kumimoji="0" lang="en-GB" sz="2800" b="1" i="0" u="none" strike="noStrike" kern="1200" cap="none" spc="0" normalizeH="0" baseline="0" noProof="0" dirty="0">
              <a:ln>
                <a:noFill/>
              </a:ln>
              <a:solidFill>
                <a:srgbClr val="0070C0"/>
              </a:solidFill>
              <a:effectLst/>
              <a:uLnTx/>
              <a:uFillTx/>
              <a:latin typeface="Calibri" panose="020F0502020204030204"/>
              <a:ea typeface="+mn-ea"/>
              <a:cs typeface="+mn-cs"/>
            </a:endParaRPr>
          </a:p>
        </p:txBody>
      </p:sp>
      <p:pic>
        <p:nvPicPr>
          <p:cNvPr id="23" name="Picture 22">
            <a:extLst>
              <a:ext uri="{FF2B5EF4-FFF2-40B4-BE49-F238E27FC236}">
                <a16:creationId xmlns:a16="http://schemas.microsoft.com/office/drawing/2014/main" id="{3C8C5E51-401E-B234-8F54-DCC36A793EE3}"/>
              </a:ext>
            </a:extLst>
          </p:cNvPr>
          <p:cNvPicPr>
            <a:picLocks noChangeAspect="1"/>
          </p:cNvPicPr>
          <p:nvPr/>
        </p:nvPicPr>
        <p:blipFill rotWithShape="1">
          <a:blip r:embed="rId3"/>
          <a:srcRect l="4780" t="16111" b="3152"/>
          <a:stretch/>
        </p:blipFill>
        <p:spPr>
          <a:xfrm>
            <a:off x="6303698" y="1426114"/>
            <a:ext cx="5888302" cy="3398910"/>
          </a:xfrm>
          <a:prstGeom prst="rect">
            <a:avLst/>
          </a:prstGeom>
        </p:spPr>
      </p:pic>
      <p:sp>
        <p:nvSpPr>
          <p:cNvPr id="2" name="TextBox 1">
            <a:extLst>
              <a:ext uri="{FF2B5EF4-FFF2-40B4-BE49-F238E27FC236}">
                <a16:creationId xmlns:a16="http://schemas.microsoft.com/office/drawing/2014/main" id="{D53B63FA-F932-3C32-0E5E-00D767185C80}"/>
              </a:ext>
            </a:extLst>
          </p:cNvPr>
          <p:cNvSpPr txBox="1"/>
          <p:nvPr/>
        </p:nvSpPr>
        <p:spPr>
          <a:xfrm>
            <a:off x="9808703" y="4240249"/>
            <a:ext cx="2015977" cy="584775"/>
          </a:xfrm>
          <a:prstGeom prst="rect">
            <a:avLst/>
          </a:prstGeom>
          <a:solidFill>
            <a:srgbClr val="FFFF00"/>
          </a:solid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Calibri" panose="020F0502020204030204"/>
                <a:ea typeface="+mn-ea"/>
                <a:cs typeface="+mn-cs"/>
              </a:rPr>
              <a:t>I. Chaikovska, P. Craievich, et al.</a:t>
            </a:r>
            <a:endParaRPr kumimoji="0" lang="en-GB" sz="16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pic>
        <p:nvPicPr>
          <p:cNvPr id="3" name="Picture 2" descr="Logo, company name&#10;&#10;Description automatically generated">
            <a:extLst>
              <a:ext uri="{FF2B5EF4-FFF2-40B4-BE49-F238E27FC236}">
                <a16:creationId xmlns:a16="http://schemas.microsoft.com/office/drawing/2014/main" id="{35266E6B-683F-9ED9-C604-5A58F4002A43}"/>
              </a:ext>
            </a:extLst>
          </p:cNvPr>
          <p:cNvPicPr>
            <a:picLocks noChangeAspect="1"/>
          </p:cNvPicPr>
          <p:nvPr/>
        </p:nvPicPr>
        <p:blipFill rotWithShape="1">
          <a:blip r:embed="rId4">
            <a:extLst>
              <a:ext uri="{28A0092B-C50C-407E-A947-70E740481C1C}">
                <a14:useLocalDpi xmlns:a14="http://schemas.microsoft.com/office/drawing/2010/main" val="0"/>
              </a:ext>
            </a:extLst>
          </a:blip>
          <a:srcRect t="20880" b="22786"/>
          <a:stretch/>
        </p:blipFill>
        <p:spPr>
          <a:xfrm>
            <a:off x="10816691" y="56210"/>
            <a:ext cx="1124739" cy="633615"/>
          </a:xfrm>
          <a:prstGeom prst="rect">
            <a:avLst/>
          </a:prstGeom>
        </p:spPr>
      </p:pic>
    </p:spTree>
    <p:extLst>
      <p:ext uri="{BB962C8B-B14F-4D97-AF65-F5344CB8AC3E}">
        <p14:creationId xmlns:p14="http://schemas.microsoft.com/office/powerpoint/2010/main" val="135931137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9045D19-1FFA-55CD-BD80-C87F08DC1D3D}"/>
              </a:ext>
            </a:extLst>
          </p:cNvPr>
          <p:cNvPicPr>
            <a:picLocks noChangeAspect="1"/>
          </p:cNvPicPr>
          <p:nvPr/>
        </p:nvPicPr>
        <p:blipFill>
          <a:blip r:embed="rId2"/>
          <a:stretch>
            <a:fillRect/>
          </a:stretch>
        </p:blipFill>
        <p:spPr>
          <a:xfrm>
            <a:off x="482504" y="896208"/>
            <a:ext cx="10604698" cy="5961792"/>
          </a:xfrm>
          <a:prstGeom prst="rect">
            <a:avLst/>
          </a:prstGeom>
        </p:spPr>
      </p:pic>
      <p:pic>
        <p:nvPicPr>
          <p:cNvPr id="5" name="Picture 4" descr="Graphical user interface, text, application, table&#10;&#10;Description automatically generated">
            <a:extLst>
              <a:ext uri="{FF2B5EF4-FFF2-40B4-BE49-F238E27FC236}">
                <a16:creationId xmlns:a16="http://schemas.microsoft.com/office/drawing/2014/main" id="{45657EDE-E683-4372-E5AF-9A30F302C2D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07606" y="3905795"/>
            <a:ext cx="3405926" cy="2804274"/>
          </a:xfrm>
          <a:prstGeom prst="rect">
            <a:avLst/>
          </a:prstGeom>
        </p:spPr>
      </p:pic>
      <p:sp>
        <p:nvSpPr>
          <p:cNvPr id="8" name="TextBox 7">
            <a:extLst>
              <a:ext uri="{FF2B5EF4-FFF2-40B4-BE49-F238E27FC236}">
                <a16:creationId xmlns:a16="http://schemas.microsoft.com/office/drawing/2014/main" id="{C0BB3425-BF78-A51F-7CD4-FE5350BB8FE2}"/>
              </a:ext>
            </a:extLst>
          </p:cNvPr>
          <p:cNvSpPr txBox="1"/>
          <p:nvPr/>
        </p:nvSpPr>
        <p:spPr>
          <a:xfrm>
            <a:off x="-99152" y="-21164"/>
            <a:ext cx="12291152" cy="769441"/>
          </a:xfrm>
          <a:prstGeom prst="rect">
            <a:avLst/>
          </a:prstGeom>
          <a:solidFill>
            <a:schemeClr val="accent5">
              <a:lumMod val="5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white"/>
                </a:solidFill>
                <a:effectLst/>
                <a:uLnTx/>
                <a:uFillTx/>
                <a:latin typeface="Calibri" panose="020F0502020204030204"/>
                <a:ea typeface="+mn-ea"/>
                <a:cs typeface="+mn-cs"/>
              </a:rPr>
              <a:t>Snowmass’21 (2022) – maturity ranking</a:t>
            </a:r>
            <a:endParaRPr kumimoji="0" lang="en-GB" sz="4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A91DD585-E9E5-CB08-1F41-900F33776D9B}"/>
              </a:ext>
            </a:extLst>
          </p:cNvPr>
          <p:cNvSpPr txBox="1"/>
          <p:nvPr/>
        </p:nvSpPr>
        <p:spPr>
          <a:xfrm>
            <a:off x="10256832" y="761884"/>
            <a:ext cx="1952779" cy="369332"/>
          </a:xfrm>
          <a:prstGeom prst="rect">
            <a:avLst/>
          </a:prstGeom>
          <a:solidFill>
            <a:srgbClr val="FFE5E5"/>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A. Faus-Golfe et al.</a:t>
            </a:r>
            <a:endParaRPr kumimoji="0" lang="en-GB" sz="1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BAC42F05-FFAD-0782-C158-7E3F53DB5A05}"/>
              </a:ext>
            </a:extLst>
          </p:cNvPr>
          <p:cNvSpPr txBox="1"/>
          <p:nvPr/>
        </p:nvSpPr>
        <p:spPr>
          <a:xfrm>
            <a:off x="173084" y="761884"/>
            <a:ext cx="617220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arXiv:2209.05827</a:t>
            </a:r>
          </a:p>
        </p:txBody>
      </p:sp>
    </p:spTree>
    <p:extLst>
      <p:ext uri="{BB962C8B-B14F-4D97-AF65-F5344CB8AC3E}">
        <p14:creationId xmlns:p14="http://schemas.microsoft.com/office/powerpoint/2010/main" val="38956609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t="527" b="2916"/>
          <a:stretch/>
        </p:blipFill>
        <p:spPr>
          <a:xfrm>
            <a:off x="146126" y="1080006"/>
            <a:ext cx="7345888" cy="5777993"/>
          </a:xfrm>
          <a:prstGeom prst="rect">
            <a:avLst/>
          </a:prstGeom>
        </p:spPr>
      </p:pic>
      <p:sp>
        <p:nvSpPr>
          <p:cNvPr id="10" name="Oval 9"/>
          <p:cNvSpPr/>
          <p:nvPr/>
        </p:nvSpPr>
        <p:spPr>
          <a:xfrm>
            <a:off x="3303987" y="2310641"/>
            <a:ext cx="1728192" cy="510838"/>
          </a:xfrm>
          <a:prstGeom prst="ellipse">
            <a:avLst/>
          </a:prstGeom>
          <a:solidFill>
            <a:srgbClr val="FFFF00">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11" name="Oval 10"/>
          <p:cNvSpPr/>
          <p:nvPr/>
        </p:nvSpPr>
        <p:spPr>
          <a:xfrm>
            <a:off x="5491802" y="1512410"/>
            <a:ext cx="1056831" cy="510838"/>
          </a:xfrm>
          <a:prstGeom prst="ellipse">
            <a:avLst/>
          </a:prstGeom>
          <a:solidFill>
            <a:schemeClr val="tx2">
              <a:lumMod val="20000"/>
              <a:lumOff val="80000"/>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12" name="Oval 11"/>
          <p:cNvSpPr/>
          <p:nvPr/>
        </p:nvSpPr>
        <p:spPr>
          <a:xfrm>
            <a:off x="5888007" y="2063642"/>
            <a:ext cx="1056831" cy="510838"/>
          </a:xfrm>
          <a:prstGeom prst="ellipse">
            <a:avLst/>
          </a:prstGeom>
          <a:solidFill>
            <a:schemeClr val="tx2">
              <a:lumMod val="20000"/>
              <a:lumOff val="80000"/>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14" name="Oval 13"/>
          <p:cNvSpPr/>
          <p:nvPr/>
        </p:nvSpPr>
        <p:spPr>
          <a:xfrm>
            <a:off x="4062623" y="2931746"/>
            <a:ext cx="1056831" cy="510838"/>
          </a:xfrm>
          <a:prstGeom prst="ellipse">
            <a:avLst/>
          </a:prstGeom>
          <a:solidFill>
            <a:schemeClr val="tx2">
              <a:lumMod val="20000"/>
              <a:lumOff val="80000"/>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15" name="Oval 14"/>
          <p:cNvSpPr/>
          <p:nvPr/>
        </p:nvSpPr>
        <p:spPr>
          <a:xfrm>
            <a:off x="4963387" y="3159657"/>
            <a:ext cx="1056831" cy="510838"/>
          </a:xfrm>
          <a:prstGeom prst="ellipse">
            <a:avLst/>
          </a:prstGeom>
          <a:solidFill>
            <a:srgbClr val="FFFF00">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4" name="Title 1"/>
          <p:cNvSpPr txBox="1">
            <a:spLocks/>
          </p:cNvSpPr>
          <p:nvPr/>
        </p:nvSpPr>
        <p:spPr>
          <a:xfrm>
            <a:off x="0" y="-27384"/>
            <a:ext cx="12192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particle c</a:t>
            </a:r>
            <a:r>
              <a:rPr kumimoji="0" lang="en-US" sz="3600" b="1" i="0" u="none" strike="noStrike" kern="1200" cap="none" spc="0" normalizeH="0" baseline="0" noProof="0" dirty="0">
                <a:ln>
                  <a:noFill/>
                </a:ln>
                <a:solidFill>
                  <a:srgbClr val="FFFF00"/>
                </a:solidFill>
                <a:effectLst/>
                <a:uLnTx/>
                <a:uFillTx/>
                <a:latin typeface="Arial"/>
                <a:ea typeface="+mj-ea"/>
                <a:cs typeface="+mj-cs"/>
              </a:rPr>
              <a:t>olliders constructed and operated</a:t>
            </a:r>
            <a:endParaRPr kumimoji="0" lang="en-US" sz="3600" b="1" i="0" u="none" strike="noStrike" kern="0" cap="none" spc="0" normalizeH="0" baseline="0" noProof="0" dirty="0">
              <a:ln>
                <a:noFill/>
              </a:ln>
              <a:solidFill>
                <a:srgbClr val="FFFF00"/>
              </a:solidFill>
              <a:effectLst/>
              <a:uLnTx/>
              <a:uFillTx/>
              <a:latin typeface="Arial"/>
              <a:ea typeface="+mj-ea"/>
              <a:cs typeface="+mj-cs"/>
            </a:endParaRPr>
          </a:p>
        </p:txBody>
      </p:sp>
      <p:sp>
        <p:nvSpPr>
          <p:cNvPr id="17" name="TextBox 16"/>
          <p:cNvSpPr txBox="1"/>
          <p:nvPr/>
        </p:nvSpPr>
        <p:spPr>
          <a:xfrm>
            <a:off x="7347736" y="3208960"/>
            <a:ext cx="2000211" cy="928751"/>
          </a:xfrm>
          <a:prstGeom prst="rect">
            <a:avLst/>
          </a:prstGeom>
          <a:solidFill>
            <a:srgbClr val="FFFF00">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R="0" lvl="0" indent="0" algn="ctr" fontAlgn="auto">
              <a:lnSpc>
                <a:spcPct val="100000"/>
              </a:lnSpc>
              <a:spcBef>
                <a:spcPts val="0"/>
              </a:spcBef>
              <a:spcAft>
                <a:spcPts val="0"/>
              </a:spcAft>
              <a:buClrTx/>
              <a:buSzTx/>
              <a:buFontTx/>
              <a:buNone/>
              <a:tabLst/>
              <a:defRPr kumimoji="0" b="0" i="0" u="none" strike="noStrike" cap="none" spc="0" normalizeH="0" baseline="0">
                <a:ln>
                  <a:noFill/>
                </a:ln>
                <a:solidFill>
                  <a:prstClr val="white"/>
                </a:solidFill>
                <a:effectLst/>
                <a:uLnTx/>
                <a:uFillTx/>
                <a:latin typeface="Calibri"/>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4D4D4D">
                    <a:lumMod val="50000"/>
                  </a:srgbClr>
                </a:solidFill>
                <a:effectLst/>
                <a:uLnTx/>
                <a:uFillTx/>
                <a:latin typeface="Calibri"/>
                <a:ea typeface="+mn-ea"/>
                <a:cs typeface="+mn-cs"/>
              </a:rPr>
              <a:t>Colliders with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4D4D4D">
                    <a:lumMod val="50000"/>
                  </a:srgbClr>
                </a:solidFill>
                <a:effectLst/>
                <a:uLnTx/>
                <a:uFillTx/>
                <a:latin typeface="Calibri"/>
                <a:ea typeface="+mn-ea"/>
                <a:cs typeface="+mn-cs"/>
              </a:rPr>
              <a:t>superconducting arc magnet system</a:t>
            </a:r>
          </a:p>
        </p:txBody>
      </p:sp>
      <p:sp>
        <p:nvSpPr>
          <p:cNvPr id="13" name="Oval 12"/>
          <p:cNvSpPr/>
          <p:nvPr/>
        </p:nvSpPr>
        <p:spPr>
          <a:xfrm>
            <a:off x="2607806" y="3582131"/>
            <a:ext cx="1092249" cy="494941"/>
          </a:xfrm>
          <a:prstGeom prst="ellipse">
            <a:avLst/>
          </a:prstGeom>
          <a:solidFill>
            <a:srgbClr val="92D050">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18" name="Oval 17"/>
          <p:cNvSpPr/>
          <p:nvPr/>
        </p:nvSpPr>
        <p:spPr>
          <a:xfrm>
            <a:off x="3666421" y="3716411"/>
            <a:ext cx="1092249" cy="494941"/>
          </a:xfrm>
          <a:prstGeom prst="ellipse">
            <a:avLst/>
          </a:prstGeom>
          <a:solidFill>
            <a:srgbClr val="92D050">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19" name="Oval 18"/>
          <p:cNvSpPr/>
          <p:nvPr/>
        </p:nvSpPr>
        <p:spPr>
          <a:xfrm rot="3050834">
            <a:off x="4408956" y="3503898"/>
            <a:ext cx="1092249" cy="494941"/>
          </a:xfrm>
          <a:prstGeom prst="ellipse">
            <a:avLst/>
          </a:prstGeom>
          <a:solidFill>
            <a:srgbClr val="92D050">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20" name="TextBox 19"/>
          <p:cNvSpPr txBox="1"/>
          <p:nvPr/>
        </p:nvSpPr>
        <p:spPr>
          <a:xfrm>
            <a:off x="7347736" y="2121487"/>
            <a:ext cx="2000211" cy="928751"/>
          </a:xfrm>
          <a:prstGeom prst="rect">
            <a:avLst/>
          </a:prstGeom>
          <a:solidFill>
            <a:srgbClr val="92D050">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R="0" lvl="0" indent="0" algn="ctr" fontAlgn="auto">
              <a:lnSpc>
                <a:spcPct val="100000"/>
              </a:lnSpc>
              <a:spcBef>
                <a:spcPts val="0"/>
              </a:spcBef>
              <a:spcAft>
                <a:spcPts val="0"/>
              </a:spcAft>
              <a:buClrTx/>
              <a:buSzTx/>
              <a:buFontTx/>
              <a:buNone/>
              <a:tabLst/>
              <a:defRPr kumimoji="0" b="0" i="0" u="none" strike="noStrike" cap="none" spc="0" normalizeH="0" baseline="0">
                <a:ln>
                  <a:noFill/>
                </a:ln>
                <a:solidFill>
                  <a:prstClr val="white"/>
                </a:solidFill>
                <a:effectLst/>
                <a:uLnTx/>
                <a:uFillTx/>
                <a:latin typeface="Calibri"/>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4D4D4D">
                    <a:lumMod val="50000"/>
                  </a:srgbClr>
                </a:solidFill>
                <a:effectLst/>
                <a:uLnTx/>
                <a:uFillTx/>
                <a:latin typeface="Calibri"/>
                <a:ea typeface="+mn-ea"/>
                <a:cs typeface="+mn-cs"/>
              </a:rPr>
              <a:t>Colliders with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4D4D4D">
                    <a:lumMod val="50000"/>
                  </a:srgbClr>
                </a:solidFill>
                <a:effectLst/>
                <a:uLnTx/>
                <a:uFillTx/>
                <a:latin typeface="Calibri"/>
                <a:ea typeface="+mn-ea"/>
                <a:cs typeface="+mn-cs"/>
              </a:rPr>
              <a:t>superconducting RF system</a:t>
            </a:r>
          </a:p>
        </p:txBody>
      </p:sp>
      <p:sp>
        <p:nvSpPr>
          <p:cNvPr id="21" name="TextBox 20"/>
          <p:cNvSpPr txBox="1"/>
          <p:nvPr/>
        </p:nvSpPr>
        <p:spPr>
          <a:xfrm>
            <a:off x="7347736" y="4289080"/>
            <a:ext cx="2000211" cy="928751"/>
          </a:xfrm>
          <a:prstGeom prst="rect">
            <a:avLst/>
          </a:prstGeom>
          <a:solidFill>
            <a:schemeClr val="tx2">
              <a:lumMod val="20000"/>
              <a:lumOff val="80000"/>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R="0" lvl="0" indent="0" algn="ctr" fontAlgn="auto">
              <a:lnSpc>
                <a:spcPct val="100000"/>
              </a:lnSpc>
              <a:spcBef>
                <a:spcPts val="0"/>
              </a:spcBef>
              <a:spcAft>
                <a:spcPts val="0"/>
              </a:spcAft>
              <a:buClrTx/>
              <a:buSzTx/>
              <a:buFontTx/>
              <a:buNone/>
              <a:tabLst/>
              <a:defRPr kumimoji="0" b="0" i="0" u="none" strike="noStrike" cap="none" spc="0" normalizeH="0" baseline="0">
                <a:ln>
                  <a:noFill/>
                </a:ln>
                <a:solidFill>
                  <a:prstClr val="white"/>
                </a:solidFill>
                <a:effectLst/>
                <a:uLnTx/>
                <a:uFillTx/>
                <a:latin typeface="Calibri"/>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4D4D4D">
                    <a:lumMod val="50000"/>
                  </a:srgbClr>
                </a:solidFill>
                <a:effectLst/>
                <a:uLnTx/>
                <a:uFillTx/>
                <a:latin typeface="Calibri"/>
                <a:ea typeface="+mn-ea"/>
                <a:cs typeface="+mn-cs"/>
              </a:rPr>
              <a:t>Colliders with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4D4D4D">
                    <a:lumMod val="50000"/>
                  </a:srgbClr>
                </a:solidFill>
                <a:effectLst/>
                <a:uLnTx/>
                <a:uFillTx/>
                <a:latin typeface="Calibri"/>
                <a:ea typeface="+mn-ea"/>
                <a:cs typeface="+mn-cs"/>
              </a:rPr>
              <a:t>superconducting magnet &amp; RF</a:t>
            </a:r>
          </a:p>
        </p:txBody>
      </p:sp>
      <p:sp>
        <p:nvSpPr>
          <p:cNvPr id="16" name="TextBox 15"/>
          <p:cNvSpPr txBox="1"/>
          <p:nvPr/>
        </p:nvSpPr>
        <p:spPr>
          <a:xfrm>
            <a:off x="9584194" y="1981653"/>
            <a:ext cx="2461680" cy="40934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FF0000"/>
                </a:solidFill>
                <a:effectLst/>
                <a:uLnTx/>
                <a:uFillTx/>
                <a:latin typeface="Calibri"/>
                <a:ea typeface="+mn-ea"/>
                <a:cs typeface="+mn-cs"/>
              </a:rPr>
              <a:t>advances by new technologies and new materials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FF0000"/>
                </a:solidFill>
                <a:effectLst/>
                <a:uLnTx/>
                <a:uFillTx/>
                <a:latin typeface="Calibri"/>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FF0000"/>
                </a:solidFill>
                <a:effectLst/>
                <a:uLnTx/>
                <a:uFillTx/>
                <a:latin typeface="Calibri"/>
                <a:ea typeface="+mn-ea"/>
                <a:cs typeface="+mn-cs"/>
              </a:rPr>
              <a:t>(important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FF0000"/>
                </a:solidFill>
                <a:effectLst/>
                <a:uLnTx/>
                <a:uFillTx/>
                <a:latin typeface="Calibri"/>
                <a:ea typeface="+mn-ea"/>
                <a:cs typeface="+mn-cs"/>
              </a:rPr>
              <a:t>example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FF0000"/>
                </a:solidFill>
                <a:effectLst/>
                <a:uLnTx/>
                <a:uFillTx/>
                <a:latin typeface="Calibri"/>
                <a:ea typeface="+mn-ea"/>
                <a:cs typeface="+mn-cs"/>
              </a:rPr>
              <a:t>SC)</a:t>
            </a:r>
            <a:endParaRPr kumimoji="0" lang="en-GB" sz="3200" b="1" i="0" u="none" strike="noStrike" kern="1200" cap="none" spc="0" normalizeH="0" baseline="0" noProof="0" dirty="0">
              <a:ln>
                <a:noFill/>
              </a:ln>
              <a:solidFill>
                <a:srgbClr val="FF0000"/>
              </a:solidFill>
              <a:effectLst/>
              <a:uLnTx/>
              <a:uFillTx/>
              <a:latin typeface="Calibri"/>
              <a:ea typeface="+mn-ea"/>
              <a:cs typeface="+mn-cs"/>
            </a:endParaRPr>
          </a:p>
        </p:txBody>
      </p:sp>
      <p:sp>
        <p:nvSpPr>
          <p:cNvPr id="22" name="TextBox 21">
            <a:extLst>
              <a:ext uri="{FF2B5EF4-FFF2-40B4-BE49-F238E27FC236}">
                <a16:creationId xmlns:a16="http://schemas.microsoft.com/office/drawing/2014/main" id="{E6D4C904-ECB6-4938-80BD-583469D209D0}"/>
              </a:ext>
            </a:extLst>
          </p:cNvPr>
          <p:cNvSpPr txBox="1"/>
          <p:nvPr/>
        </p:nvSpPr>
        <p:spPr>
          <a:xfrm>
            <a:off x="7219329" y="1110804"/>
            <a:ext cx="1258421" cy="369332"/>
          </a:xfrm>
          <a:prstGeom prst="rect">
            <a:avLst/>
          </a:prstGeom>
          <a:solidFill>
            <a:schemeClr val="accent4">
              <a:lumMod val="20000"/>
              <a:lumOff val="8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A. Ballarino</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95962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4" grpId="0" animBg="1"/>
      <p:bldP spid="15" grpId="0" animBg="1"/>
      <p:bldP spid="17" grpId="0" animBg="1"/>
      <p:bldP spid="13" grpId="0" animBg="1"/>
      <p:bldP spid="18" grpId="0" animBg="1"/>
      <p:bldP spid="19" grpId="0" animBg="1"/>
      <p:bldP spid="20" grpId="0" animBg="1"/>
      <p:bldP spid="21" grpId="0" animBg="1"/>
      <p:bldP spid="16"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 name="Picture 6" descr="Picture 6"/>
          <p:cNvPicPr>
            <a:picLocks noChangeAspect="1"/>
          </p:cNvPicPr>
          <p:nvPr/>
        </p:nvPicPr>
        <p:blipFill>
          <a:blip r:embed="rId2"/>
          <a:srcRect b="19348"/>
          <a:stretch>
            <a:fillRect/>
          </a:stretch>
        </p:blipFill>
        <p:spPr>
          <a:xfrm>
            <a:off x="0" y="-17464"/>
            <a:ext cx="12192000" cy="6875465"/>
          </a:xfrm>
          <a:prstGeom prst="rect">
            <a:avLst/>
          </a:prstGeom>
          <a:ln w="12700">
            <a:miter lim="400000"/>
          </a:ln>
        </p:spPr>
      </p:pic>
      <p:sp>
        <p:nvSpPr>
          <p:cNvPr id="98" name="TextBox 2"/>
          <p:cNvSpPr txBox="1"/>
          <p:nvPr/>
        </p:nvSpPr>
        <p:spPr>
          <a:xfrm>
            <a:off x="8950032" y="6597352"/>
            <a:ext cx="1558142" cy="280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defTabSz="457200">
              <a:defRPr sz="1400"/>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sz="1400" b="0" i="0" u="none" strike="noStrike" kern="1200" cap="none" spc="0" normalizeH="0" baseline="0" noProof="0">
                <a:ln>
                  <a:noFill/>
                </a:ln>
                <a:solidFill>
                  <a:prstClr val="black"/>
                </a:solidFill>
                <a:effectLst/>
                <a:uLnTx/>
                <a:uFillTx/>
                <a:latin typeface="Calibri" panose="020F0502020204030204"/>
                <a:ea typeface="+mn-ea"/>
                <a:cs typeface="+mn-cs"/>
              </a:rPr>
              <a:t>photo: J. Wenninger</a:t>
            </a:r>
          </a:p>
        </p:txBody>
      </p:sp>
      <p:sp>
        <p:nvSpPr>
          <p:cNvPr id="99" name="Rectangle 43"/>
          <p:cNvSpPr txBox="1"/>
          <p:nvPr/>
        </p:nvSpPr>
        <p:spPr>
          <a:xfrm>
            <a:off x="382096" y="6259619"/>
            <a:ext cx="8716184" cy="62930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0" marR="0" lvl="0" indent="0" algn="l" defTabSz="914400" rtl="0" eaLnBrk="1" fontAlgn="auto" latinLnBrk="0" hangingPunct="1">
              <a:lnSpc>
                <a:spcPct val="100000"/>
              </a:lnSpc>
              <a:spcBef>
                <a:spcPts val="0"/>
              </a:spcBef>
              <a:spcAft>
                <a:spcPts val="0"/>
              </a:spcAft>
              <a:buClrTx/>
              <a:buSzTx/>
              <a:buFontTx/>
              <a:buNone/>
              <a:tabLst/>
              <a:defRPr sz="1200" i="1">
                <a:solidFill>
                  <a:srgbClr val="FFE699"/>
                </a:solidFill>
              </a:defRPr>
            </a:pP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Work supported by the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European Commission </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under the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HORIZON 2020 projects EuroCirCol</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 grant agreement 654305;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EASITrain, </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grant agreement no. 764879;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iFAST</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 grant agreement 101004730,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FCCIS</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 grant agreement 951754;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E-JADE,</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 contract no. 645479;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EAJADE</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  contract number 101086276; and by the Swiss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CHART </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program</a:t>
            </a:r>
          </a:p>
        </p:txBody>
      </p:sp>
      <p:grpSp>
        <p:nvGrpSpPr>
          <p:cNvPr id="102" name="Picture 44"/>
          <p:cNvGrpSpPr/>
          <p:nvPr/>
        </p:nvGrpSpPr>
        <p:grpSpPr>
          <a:xfrm>
            <a:off x="9377967" y="6312008"/>
            <a:ext cx="2814033" cy="439233"/>
            <a:chOff x="0" y="0"/>
            <a:chExt cx="2814031" cy="439232"/>
          </a:xfrm>
        </p:grpSpPr>
        <p:sp>
          <p:nvSpPr>
            <p:cNvPr id="100" name="Rectangle"/>
            <p:cNvSpPr/>
            <p:nvPr/>
          </p:nvSpPr>
          <p:spPr>
            <a:xfrm>
              <a:off x="0" y="0"/>
              <a:ext cx="2814032" cy="439233"/>
            </a:xfrm>
            <a:prstGeom prst="rect">
              <a:avLst/>
            </a:prstGeom>
            <a:solidFill>
              <a:srgbClr val="FFFFFF"/>
            </a:solidFill>
            <a:ln w="12700" cap="flat">
              <a:noFill/>
              <a:miter lim="400000"/>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01" name="image2.png" descr="image2.png"/>
            <p:cNvPicPr>
              <a:picLocks noChangeAspect="1"/>
            </p:cNvPicPr>
            <p:nvPr/>
          </p:nvPicPr>
          <p:blipFill>
            <a:blip r:embed="rId3"/>
            <a:stretch>
              <a:fillRect/>
            </a:stretch>
          </p:blipFill>
          <p:spPr>
            <a:xfrm>
              <a:off x="0" y="0"/>
              <a:ext cx="2814032" cy="439233"/>
            </a:xfrm>
            <a:prstGeom prst="rect">
              <a:avLst/>
            </a:prstGeom>
            <a:ln w="12700" cap="flat">
              <a:noFill/>
              <a:miter lim="400000"/>
            </a:ln>
            <a:effectLst/>
          </p:spPr>
        </p:pic>
      </p:grpSp>
      <p:sp>
        <p:nvSpPr>
          <p:cNvPr id="103" name="TextBox 11"/>
          <p:cNvSpPr/>
          <p:nvPr/>
        </p:nvSpPr>
        <p:spPr>
          <a:xfrm>
            <a:off x="174531" y="5516664"/>
            <a:ext cx="12017469" cy="726217"/>
          </a:xfrm>
          <a:prstGeom prst="rect">
            <a:avLst/>
          </a:prstGeom>
          <a:solidFill>
            <a:srgbClr val="FFFFFF"/>
          </a:solidFill>
          <a:ln w="12700">
            <a:miter lim="400000"/>
          </a:ln>
        </p:spPr>
        <p:txBody>
          <a:bodyPr lIns="45719" rIns="45719"/>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04" name="Picture 47" descr="Picture 47"/>
          <p:cNvPicPr>
            <a:picLocks noChangeAspect="1"/>
          </p:cNvPicPr>
          <p:nvPr/>
        </p:nvPicPr>
        <p:blipFill>
          <a:blip r:embed="rId4"/>
          <a:stretch>
            <a:fillRect/>
          </a:stretch>
        </p:blipFill>
        <p:spPr>
          <a:xfrm>
            <a:off x="2469764" y="5533915"/>
            <a:ext cx="1302193" cy="626982"/>
          </a:xfrm>
          <a:prstGeom prst="rect">
            <a:avLst/>
          </a:prstGeom>
          <a:ln w="12700">
            <a:miter lim="400000"/>
          </a:ln>
        </p:spPr>
      </p:pic>
      <p:pic>
        <p:nvPicPr>
          <p:cNvPr id="105" name="Picture 48" descr="Picture 48"/>
          <p:cNvPicPr>
            <a:picLocks noChangeAspect="1"/>
          </p:cNvPicPr>
          <p:nvPr/>
        </p:nvPicPr>
        <p:blipFill>
          <a:blip r:embed="rId5"/>
          <a:stretch>
            <a:fillRect/>
          </a:stretch>
        </p:blipFill>
        <p:spPr>
          <a:xfrm>
            <a:off x="4134538" y="5527365"/>
            <a:ext cx="983595" cy="640081"/>
          </a:xfrm>
          <a:prstGeom prst="rect">
            <a:avLst/>
          </a:prstGeom>
          <a:ln w="12700">
            <a:miter lim="400000"/>
          </a:ln>
        </p:spPr>
      </p:pic>
      <p:pic>
        <p:nvPicPr>
          <p:cNvPr id="106" name="Picture 50" descr="Picture 50"/>
          <p:cNvPicPr>
            <a:picLocks noChangeAspect="1"/>
          </p:cNvPicPr>
          <p:nvPr/>
        </p:nvPicPr>
        <p:blipFill>
          <a:blip r:embed="rId6"/>
          <a:srcRect l="23997" t="16876" r="24262" b="24372"/>
          <a:stretch>
            <a:fillRect/>
          </a:stretch>
        </p:blipFill>
        <p:spPr>
          <a:xfrm>
            <a:off x="6595563" y="5527326"/>
            <a:ext cx="424543" cy="640081"/>
          </a:xfrm>
          <a:prstGeom prst="rect">
            <a:avLst/>
          </a:prstGeom>
          <a:ln w="12700">
            <a:miter lim="400000"/>
          </a:ln>
        </p:spPr>
      </p:pic>
      <p:pic>
        <p:nvPicPr>
          <p:cNvPr id="107" name="Picture 51" descr="Picture 51"/>
          <p:cNvPicPr>
            <a:picLocks noChangeAspect="1"/>
          </p:cNvPicPr>
          <p:nvPr/>
        </p:nvPicPr>
        <p:blipFill>
          <a:blip r:embed="rId7"/>
          <a:stretch>
            <a:fillRect/>
          </a:stretch>
        </p:blipFill>
        <p:spPr>
          <a:xfrm>
            <a:off x="374058" y="5585617"/>
            <a:ext cx="1619273" cy="573295"/>
          </a:xfrm>
          <a:prstGeom prst="rect">
            <a:avLst/>
          </a:prstGeom>
          <a:ln w="12700">
            <a:miter lim="400000"/>
          </a:ln>
        </p:spPr>
      </p:pic>
      <p:grpSp>
        <p:nvGrpSpPr>
          <p:cNvPr id="110" name="Picture 52"/>
          <p:cNvGrpSpPr/>
          <p:nvPr/>
        </p:nvGrpSpPr>
        <p:grpSpPr>
          <a:xfrm>
            <a:off x="11471695" y="5603047"/>
            <a:ext cx="601025" cy="640081"/>
            <a:chOff x="0" y="0"/>
            <a:chExt cx="601024" cy="640080"/>
          </a:xfrm>
        </p:grpSpPr>
        <p:sp>
          <p:nvSpPr>
            <p:cNvPr id="108" name="Rectangle"/>
            <p:cNvSpPr/>
            <p:nvPr/>
          </p:nvSpPr>
          <p:spPr>
            <a:xfrm>
              <a:off x="0" y="0"/>
              <a:ext cx="601025" cy="640081"/>
            </a:xfrm>
            <a:prstGeom prst="rect">
              <a:avLst/>
            </a:prstGeom>
            <a:solidFill>
              <a:srgbClr val="FFFFFF"/>
            </a:solidFill>
            <a:ln w="12700" cap="flat">
              <a:noFill/>
              <a:miter lim="400000"/>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09" name="image8.png" descr="image8.png"/>
            <p:cNvPicPr>
              <a:picLocks noChangeAspect="1"/>
            </p:cNvPicPr>
            <p:nvPr/>
          </p:nvPicPr>
          <p:blipFill>
            <a:blip r:embed="rId8"/>
            <a:stretch>
              <a:fillRect/>
            </a:stretch>
          </p:blipFill>
          <p:spPr>
            <a:xfrm>
              <a:off x="0" y="0"/>
              <a:ext cx="601025" cy="640081"/>
            </a:xfrm>
            <a:prstGeom prst="rect">
              <a:avLst/>
            </a:prstGeom>
            <a:ln w="12700" cap="flat">
              <a:noFill/>
              <a:miter lim="400000"/>
            </a:ln>
            <a:effectLst/>
          </p:spPr>
        </p:pic>
      </p:grpSp>
      <p:sp>
        <p:nvSpPr>
          <p:cNvPr id="111" name="Rectangle 53"/>
          <p:cNvSpPr/>
          <p:nvPr/>
        </p:nvSpPr>
        <p:spPr>
          <a:xfrm>
            <a:off x="9501784" y="5755599"/>
            <a:ext cx="1756803" cy="333088"/>
          </a:xfrm>
          <a:prstGeom prst="rect">
            <a:avLst/>
          </a:prstGeom>
          <a:solidFill>
            <a:srgbClr val="FFFFFF"/>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u="sng">
                <a:solidFill>
                  <a:srgbClr val="0563C1"/>
                </a:solidFill>
                <a:uFill>
                  <a:solidFill>
                    <a:srgbClr val="0563C1"/>
                  </a:solidFill>
                </a:uFill>
                <a:hlinkClick r:id="" action="ppaction://noaction"/>
              </a:defRPr>
            </a:lvl1pPr>
          </a:lstStyle>
          <a:p>
            <a:pPr marL="0" marR="0" lvl="0" indent="0" algn="l" defTabSz="914400" rtl="0" eaLnBrk="1" fontAlgn="auto" latinLnBrk="0" hangingPunct="1">
              <a:lnSpc>
                <a:spcPct val="100000"/>
              </a:lnSpc>
              <a:spcBef>
                <a:spcPts val="0"/>
              </a:spcBef>
              <a:spcAft>
                <a:spcPts val="0"/>
              </a:spcAft>
              <a:buClrTx/>
              <a:buSzTx/>
              <a:buFontTx/>
              <a:buNone/>
              <a:tabLst/>
              <a:defRPr>
                <a:solidFill>
                  <a:srgbClr val="FFFFFF"/>
                </a:solidFill>
                <a:uFillTx/>
              </a:defRPr>
            </a:pPr>
            <a:r>
              <a:rPr kumimoji="0" sz="1800" b="0" i="0" u="sng" strike="noStrike" kern="1200" cap="none" spc="0" normalizeH="0" baseline="0" noProof="0">
                <a:ln>
                  <a:noFill/>
                </a:ln>
                <a:solidFill>
                  <a:srgbClr val="0563C1"/>
                </a:solidFill>
                <a:effectLst/>
                <a:uLnTx/>
                <a:uFill>
                  <a:solidFill>
                    <a:srgbClr val="0563C1"/>
                  </a:solidFill>
                </a:uFill>
                <a:latin typeface="Calibri" panose="020F0502020204030204"/>
                <a:ea typeface="+mn-ea"/>
                <a:cs typeface="+mn-cs"/>
                <a:hlinkClick r:id="rId9"/>
              </a:rPr>
              <a:t>http://cern.ch/fcc</a:t>
            </a:r>
          </a:p>
        </p:txBody>
      </p:sp>
      <p:pic>
        <p:nvPicPr>
          <p:cNvPr id="112" name="Picture 4" descr="Picture 4"/>
          <p:cNvPicPr>
            <a:picLocks noChangeAspect="1"/>
          </p:cNvPicPr>
          <p:nvPr/>
        </p:nvPicPr>
        <p:blipFill>
          <a:blip r:embed="rId10"/>
          <a:stretch>
            <a:fillRect/>
          </a:stretch>
        </p:blipFill>
        <p:spPr>
          <a:xfrm>
            <a:off x="5270175" y="5512851"/>
            <a:ext cx="1086269" cy="669109"/>
          </a:xfrm>
          <a:prstGeom prst="rect">
            <a:avLst/>
          </a:prstGeom>
          <a:ln w="12700">
            <a:miter lim="400000"/>
          </a:ln>
        </p:spPr>
      </p:pic>
      <p:pic>
        <p:nvPicPr>
          <p:cNvPr id="113" name="Picture 1" descr="Picture 1"/>
          <p:cNvPicPr>
            <a:picLocks noChangeAspect="1"/>
          </p:cNvPicPr>
          <p:nvPr/>
        </p:nvPicPr>
        <p:blipFill>
          <a:blip r:embed="rId11"/>
          <a:stretch>
            <a:fillRect/>
          </a:stretch>
        </p:blipFill>
        <p:spPr>
          <a:xfrm>
            <a:off x="7737481" y="5559095"/>
            <a:ext cx="1745940" cy="600604"/>
          </a:xfrm>
          <a:prstGeom prst="rect">
            <a:avLst/>
          </a:prstGeom>
          <a:ln w="12700">
            <a:miter lim="400000"/>
          </a:ln>
        </p:spPr>
      </p:pic>
      <p:pic>
        <p:nvPicPr>
          <p:cNvPr id="114" name="Picture 2" descr="Picture 2"/>
          <p:cNvPicPr>
            <a:picLocks noChangeAspect="1"/>
          </p:cNvPicPr>
          <p:nvPr/>
        </p:nvPicPr>
        <p:blipFill>
          <a:blip r:embed="rId12"/>
          <a:stretch>
            <a:fillRect/>
          </a:stretch>
        </p:blipFill>
        <p:spPr>
          <a:xfrm>
            <a:off x="7113891" y="5585469"/>
            <a:ext cx="453718" cy="588607"/>
          </a:xfrm>
          <a:prstGeom prst="rect">
            <a:avLst/>
          </a:prstGeom>
          <a:ln w="12700">
            <a:miter lim="400000"/>
          </a:ln>
        </p:spPr>
      </p:pic>
      <p:sp>
        <p:nvSpPr>
          <p:cNvPr id="3" name="TextBox 2">
            <a:extLst>
              <a:ext uri="{FF2B5EF4-FFF2-40B4-BE49-F238E27FC236}">
                <a16:creationId xmlns:a16="http://schemas.microsoft.com/office/drawing/2014/main" id="{4683977F-F17A-BC0F-1444-8446885E6F00}"/>
              </a:ext>
            </a:extLst>
          </p:cNvPr>
          <p:cNvSpPr txBox="1"/>
          <p:nvPr/>
        </p:nvSpPr>
        <p:spPr>
          <a:xfrm>
            <a:off x="220581" y="33604"/>
            <a:ext cx="11925367"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400" b="1" i="0" u="none" strike="noStrike" kern="1200" cap="none" spc="0" normalizeH="0" baseline="0" noProof="0" dirty="0">
                <a:ln>
                  <a:noFill/>
                </a:ln>
                <a:solidFill>
                  <a:srgbClr val="FFFF00"/>
                </a:solidFill>
                <a:effectLst/>
                <a:uLnTx/>
                <a:uFillTx/>
                <a:latin typeface="Calibri" panose="020F0502020204030204"/>
                <a:ea typeface="+mn-ea"/>
                <a:cs typeface="+mn-cs"/>
              </a:rPr>
              <a:t>FCC Feasibility Study 2021-2025</a:t>
            </a:r>
          </a:p>
        </p:txBody>
      </p:sp>
    </p:spTree>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Regional implementation activities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6" name="TextBox 5">
            <a:extLst>
              <a:ext uri="{FF2B5EF4-FFF2-40B4-BE49-F238E27FC236}">
                <a16:creationId xmlns:a16="http://schemas.microsoft.com/office/drawing/2014/main" id="{721E208A-A8FD-5F98-1767-654FE6250614}"/>
              </a:ext>
            </a:extLst>
          </p:cNvPr>
          <p:cNvSpPr txBox="1"/>
          <p:nvPr/>
        </p:nvSpPr>
        <p:spPr>
          <a:xfrm>
            <a:off x="106857" y="754916"/>
            <a:ext cx="6094638" cy="83099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M</a:t>
            </a:r>
            <a:r>
              <a:rPr kumimoji="0" lang="fr-FR" sz="2400" b="1" i="0" u="none" strike="noStrike" kern="1200" cap="none" spc="0" normalizeH="0" baseline="0" noProof="0" dirty="0" err="1">
                <a:ln>
                  <a:noFill/>
                </a:ln>
                <a:solidFill>
                  <a:srgbClr val="0C377B"/>
                </a:solidFill>
                <a:effectLst/>
                <a:uLnTx/>
                <a:uFillTx/>
                <a:latin typeface="Calibri" panose="020F0502020204030204"/>
                <a:ea typeface="+mn-ea"/>
                <a:cs typeface="+mn-cs"/>
              </a:rPr>
              <a:t>eetings</a:t>
            </a: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 </a:t>
            </a:r>
            <a:r>
              <a:rPr kumimoji="0" lang="fr-FR" sz="2400" b="1" i="0" u="none" strike="noStrike" kern="1200" cap="none" spc="0" normalizeH="0" baseline="0" noProof="0" dirty="0" err="1">
                <a:ln>
                  <a:noFill/>
                </a:ln>
                <a:solidFill>
                  <a:srgbClr val="0C377B"/>
                </a:solidFill>
                <a:effectLst/>
                <a:uLnTx/>
                <a:uFillTx/>
                <a:latin typeface="Calibri" panose="020F0502020204030204"/>
                <a:ea typeface="+mn-ea"/>
                <a:cs typeface="+mn-cs"/>
              </a:rPr>
              <a:t>with</a:t>
            </a: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 </a:t>
            </a:r>
            <a:r>
              <a:rPr kumimoji="0" lang="fr-FR" sz="2400" b="1" i="0" u="none" strike="noStrike" kern="1200" cap="none" spc="0" normalizeH="0" baseline="0" noProof="0" dirty="0" err="1">
                <a:ln>
                  <a:noFill/>
                </a:ln>
                <a:solidFill>
                  <a:srgbClr val="0C377B"/>
                </a:solidFill>
                <a:effectLst/>
                <a:uLnTx/>
                <a:uFillTx/>
                <a:latin typeface="Calibri" panose="020F0502020204030204"/>
                <a:ea typeface="+mn-ea"/>
                <a:cs typeface="+mn-cs"/>
              </a:rPr>
              <a:t>municipalities</a:t>
            </a: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 </a:t>
            </a:r>
            <a:r>
              <a:rPr kumimoji="0" lang="fr-FR" sz="2400" b="1" i="0" u="none" strike="noStrike" kern="1200" cap="none" spc="0" normalizeH="0" baseline="0" noProof="0" dirty="0" err="1">
                <a:ln>
                  <a:noFill/>
                </a:ln>
                <a:solidFill>
                  <a:srgbClr val="0C377B"/>
                </a:solidFill>
                <a:effectLst/>
                <a:uLnTx/>
                <a:uFillTx/>
                <a:latin typeface="Calibri" panose="020F0502020204030204"/>
                <a:ea typeface="+mn-ea"/>
                <a:cs typeface="+mn-cs"/>
              </a:rPr>
              <a:t>concerned</a:t>
            </a: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in France (31) and </a:t>
            </a:r>
            <a:r>
              <a:rPr kumimoji="0" lang="fr-FR" sz="2400" b="1" i="0" u="none" strike="noStrike" kern="1200" cap="none" spc="0" normalizeH="0" baseline="0" noProof="0" dirty="0" err="1">
                <a:ln>
                  <a:noFill/>
                </a:ln>
                <a:solidFill>
                  <a:srgbClr val="0C377B"/>
                </a:solidFill>
                <a:effectLst/>
                <a:uLnTx/>
                <a:uFillTx/>
                <a:latin typeface="Calibri" panose="020F0502020204030204"/>
                <a:ea typeface="+mn-ea"/>
                <a:cs typeface="+mn-cs"/>
              </a:rPr>
              <a:t>Switzerland</a:t>
            </a: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 (10)</a:t>
            </a:r>
            <a:endParaRPr kumimoji="0" lang="en-CH" sz="2400" b="1" i="0" u="none" strike="noStrike" kern="1200" cap="none" spc="0" normalizeH="0" baseline="0" noProof="0" dirty="0">
              <a:ln>
                <a:noFill/>
              </a:ln>
              <a:solidFill>
                <a:srgbClr val="0C377B"/>
              </a:solidFill>
              <a:effectLst/>
              <a:uLnTx/>
              <a:uFillTx/>
              <a:latin typeface="Calibri" panose="020F0502020204030204"/>
              <a:ea typeface="+mn-ea"/>
              <a:cs typeface="+mn-cs"/>
            </a:endParaRPr>
          </a:p>
        </p:txBody>
      </p:sp>
      <p:sp>
        <p:nvSpPr>
          <p:cNvPr id="2" name="Text Placeholder 8">
            <a:extLst>
              <a:ext uri="{FF2B5EF4-FFF2-40B4-BE49-F238E27FC236}">
                <a16:creationId xmlns:a16="http://schemas.microsoft.com/office/drawing/2014/main" id="{45B6DD4D-7C97-3940-65DA-B801C243DAD8}"/>
              </a:ext>
            </a:extLst>
          </p:cNvPr>
          <p:cNvSpPr txBox="1">
            <a:spLocks/>
          </p:cNvSpPr>
          <p:nvPr/>
        </p:nvSpPr>
        <p:spPr>
          <a:xfrm>
            <a:off x="123068" y="1525614"/>
            <a:ext cx="5702994" cy="2545830"/>
          </a:xfrm>
          <a:prstGeom prst="rect">
            <a:avLst/>
          </a:prstGeom>
        </p:spPr>
        <p:txBody>
          <a:bodyPr vert="horz" lIns="74295" tIns="37148" rIns="74295" bIns="37148" rtlCol="0">
            <a:noAutofit/>
          </a:bodyPr>
          <a:lstStyle>
            <a:lvl1pPr marL="0" indent="0" algn="l" defTabSz="914377" rtl="0" eaLnBrk="1" latinLnBrk="0" hangingPunct="1">
              <a:lnSpc>
                <a:spcPts val="1851"/>
              </a:lnSpc>
              <a:spcBef>
                <a:spcPts val="1851"/>
              </a:spcBef>
              <a:buFont typeface="Arial" panose="020B0604020202020204" pitchFamily="34" charset="0"/>
              <a:buNone/>
              <a:defRPr sz="1867" b="1" kern="1200">
                <a:solidFill>
                  <a:schemeClr val="tx1"/>
                </a:solidFill>
                <a:latin typeface="+mn-lt"/>
                <a:ea typeface="+mn-ea"/>
                <a:cs typeface="+mn-cs"/>
              </a:defRPr>
            </a:lvl1pPr>
            <a:lvl2pPr marL="629984" indent="0" algn="l" defTabSz="914377" rtl="0" eaLnBrk="1" latinLnBrk="0" hangingPunct="1">
              <a:lnSpc>
                <a:spcPts val="1851"/>
              </a:lnSpc>
              <a:spcBef>
                <a:spcPts val="0"/>
              </a:spcBef>
              <a:buFont typeface="Arial" panose="020B0604020202020204" pitchFamily="34" charset="0"/>
              <a:buNone/>
              <a:tabLst>
                <a:tab pos="5273868" algn="r"/>
              </a:tabLst>
              <a:defRPr sz="1600" kern="1200">
                <a:solidFill>
                  <a:schemeClr val="tx1"/>
                </a:solidFill>
                <a:latin typeface="+mn-lt"/>
                <a:ea typeface="+mn-ea"/>
                <a:cs typeface="+mn-cs"/>
              </a:defRPr>
            </a:lvl2pPr>
            <a:lvl3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3pPr>
            <a:lvl4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4pPr>
            <a:lvl5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PA – </a:t>
            </a:r>
            <a:r>
              <a:rPr kumimoji="0" lang="en-CH" sz="2000" b="1" i="0" u="none" strike="noStrike" kern="1200" cap="none" spc="0" normalizeH="0" baseline="0" noProof="0" dirty="0" err="1">
                <a:ln>
                  <a:noFill/>
                </a:ln>
                <a:solidFill>
                  <a:srgbClr val="FFFFFF"/>
                </a:solidFill>
                <a:effectLst/>
                <a:highlight>
                  <a:srgbClr val="008000"/>
                </a:highlight>
                <a:uLnTx/>
                <a:uFillTx/>
                <a:latin typeface="Calibri" panose="020F0502020204030204"/>
                <a:ea typeface="+mn-ea"/>
                <a:cs typeface="Calibri"/>
                <a:sym typeface="Helvetica"/>
              </a:rPr>
              <a:t>Ferney</a:t>
            </a: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 Voltaire </a:t>
            </a:r>
            <a:r>
              <a:rPr kumimoji="0" lang="en-CH"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(FR) – </a:t>
            </a:r>
            <a:r>
              <a:rPr kumimoji="0" lang="en-US"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experiment site</a:t>
            </a:r>
            <a:endParaRPr kumimoji="0" lang="en-CH"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PB – </a:t>
            </a:r>
            <a:r>
              <a:rPr kumimoji="0" lang="en-CH" sz="2000" b="1" i="0" u="none" strike="noStrike" kern="1200" cap="none" spc="0" normalizeH="0" baseline="0" noProof="0" dirty="0" err="1">
                <a:ln>
                  <a:noFill/>
                </a:ln>
                <a:solidFill>
                  <a:srgbClr val="FFFFFF"/>
                </a:solidFill>
                <a:effectLst/>
                <a:highlight>
                  <a:srgbClr val="008000"/>
                </a:highlight>
                <a:uLnTx/>
                <a:uFillTx/>
                <a:latin typeface="Calibri" panose="020F0502020204030204"/>
                <a:ea typeface="+mn-ea"/>
                <a:cs typeface="Calibri"/>
                <a:sym typeface="Helvetica"/>
              </a:rPr>
              <a:t>Présinge</a:t>
            </a: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a:t>
            </a:r>
            <a:r>
              <a:rPr kumimoji="0" lang="en-CH" sz="2000" b="1" i="0" u="none" strike="noStrike" kern="1200" cap="none" spc="0" normalizeH="0" baseline="0" noProof="0" dirty="0" err="1">
                <a:ln>
                  <a:noFill/>
                </a:ln>
                <a:solidFill>
                  <a:srgbClr val="FFFFFF"/>
                </a:solidFill>
                <a:effectLst/>
                <a:highlight>
                  <a:srgbClr val="008000"/>
                </a:highlight>
                <a:uLnTx/>
                <a:uFillTx/>
                <a:latin typeface="Calibri" panose="020F0502020204030204"/>
                <a:ea typeface="+mn-ea"/>
                <a:cs typeface="Calibri"/>
                <a:sym typeface="Helvetica"/>
              </a:rPr>
              <a:t>Choulex</a:t>
            </a: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 </a:t>
            </a:r>
            <a:r>
              <a:rPr kumimoji="0" lang="en-CH"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(CH) – </a:t>
            </a:r>
            <a:r>
              <a:rPr kumimoji="0" lang="en-US"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technical site</a:t>
            </a:r>
            <a:endParaRPr kumimoji="0" lang="en-CH"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PD – </a:t>
            </a:r>
            <a:r>
              <a:rPr kumimoji="0" lang="en-CH" sz="2000" b="1" i="0" u="none" strike="noStrike" kern="1200" cap="none" spc="0" normalizeH="0" baseline="0" noProof="0" dirty="0" err="1">
                <a:ln>
                  <a:noFill/>
                </a:ln>
                <a:solidFill>
                  <a:srgbClr val="FFFFFF"/>
                </a:solidFill>
                <a:effectLst/>
                <a:highlight>
                  <a:srgbClr val="008000"/>
                </a:highlight>
                <a:uLnTx/>
                <a:uFillTx/>
                <a:latin typeface="Calibri" panose="020F0502020204030204"/>
                <a:ea typeface="+mn-ea"/>
                <a:cs typeface="Calibri"/>
                <a:sym typeface="Helvetica"/>
              </a:rPr>
              <a:t>Nangy</a:t>
            </a: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 (FR) </a:t>
            </a:r>
            <a:r>
              <a:rPr kumimoji="0" lang="en-CH"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 </a:t>
            </a:r>
            <a:r>
              <a:rPr kumimoji="0" lang="en-US"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experiment site</a:t>
            </a:r>
            <a:endParaRPr kumimoji="0" lang="en-CH"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PF – </a:t>
            </a:r>
            <a:r>
              <a:rPr kumimoji="0" lang="en-US"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Roche sur </a:t>
            </a:r>
            <a:r>
              <a:rPr kumimoji="0" lang="en-US" sz="2000" b="1" i="0" u="none" strike="noStrike" kern="1200" cap="none" spc="0" normalizeH="0" baseline="0" noProof="0" dirty="0" err="1">
                <a:ln>
                  <a:noFill/>
                </a:ln>
                <a:solidFill>
                  <a:srgbClr val="FFFFFF"/>
                </a:solidFill>
                <a:effectLst/>
                <a:highlight>
                  <a:srgbClr val="008000"/>
                </a:highlight>
                <a:uLnTx/>
                <a:uFillTx/>
                <a:latin typeface="Calibri" panose="020F0502020204030204"/>
                <a:ea typeface="+mn-ea"/>
                <a:cs typeface="Calibri"/>
                <a:sym typeface="Helvetica"/>
              </a:rPr>
              <a:t>Foron</a:t>
            </a:r>
            <a:r>
              <a:rPr kumimoji="0" lang="en-US"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a:t>
            </a:r>
            <a:r>
              <a:rPr kumimoji="0" lang="en-CH" sz="2000" b="1" i="0" u="none" strike="noStrike" kern="1200" cap="none" spc="0" normalizeH="0" baseline="0" noProof="0" dirty="0" err="1">
                <a:ln>
                  <a:noFill/>
                </a:ln>
                <a:solidFill>
                  <a:srgbClr val="FFFFFF"/>
                </a:solidFill>
                <a:effectLst/>
                <a:highlight>
                  <a:srgbClr val="008000"/>
                </a:highlight>
                <a:uLnTx/>
                <a:uFillTx/>
                <a:latin typeface="Calibri" panose="020F0502020204030204"/>
                <a:ea typeface="+mn-ea"/>
                <a:cs typeface="Calibri"/>
                <a:sym typeface="Helvetica"/>
              </a:rPr>
              <a:t>Etaux</a:t>
            </a: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 </a:t>
            </a:r>
            <a:r>
              <a:rPr kumimoji="0" lang="en-CH"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(FR) </a:t>
            </a:r>
            <a:r>
              <a:rPr kumimoji="0" lang="en-US"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 technical site</a:t>
            </a:r>
            <a:endParaRPr kumimoji="0" lang="en-CH"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PG – </a:t>
            </a:r>
            <a:r>
              <a:rPr kumimoji="0" lang="en-CH" sz="2000" b="1" i="0" u="none" strike="noStrike" kern="1200" cap="none" spc="0" normalizeH="0" baseline="0" noProof="0" dirty="0" err="1">
                <a:ln>
                  <a:noFill/>
                </a:ln>
                <a:solidFill>
                  <a:srgbClr val="FFFFFF"/>
                </a:solidFill>
                <a:effectLst/>
                <a:highlight>
                  <a:srgbClr val="008000"/>
                </a:highlight>
                <a:uLnTx/>
                <a:uFillTx/>
                <a:latin typeface="Calibri" panose="020F0502020204030204"/>
                <a:ea typeface="+mn-ea"/>
                <a:cs typeface="Calibri"/>
                <a:sym typeface="Helvetica"/>
              </a:rPr>
              <a:t>Charvonnex</a:t>
            </a: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a:t>
            </a:r>
            <a:r>
              <a:rPr kumimoji="0" lang="en-CH" sz="2000" b="1" i="0" u="none" strike="noStrike" kern="1200" cap="none" spc="0" normalizeH="0" baseline="0" noProof="0" dirty="0" err="1">
                <a:ln>
                  <a:noFill/>
                </a:ln>
                <a:solidFill>
                  <a:srgbClr val="FFFFFF"/>
                </a:solidFill>
                <a:effectLst/>
                <a:highlight>
                  <a:srgbClr val="008000"/>
                </a:highlight>
                <a:uLnTx/>
                <a:uFillTx/>
                <a:latin typeface="Calibri" panose="020F0502020204030204"/>
                <a:ea typeface="+mn-ea"/>
                <a:cs typeface="Calibri"/>
                <a:sym typeface="Helvetica"/>
              </a:rPr>
              <a:t>Groisy</a:t>
            </a: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 </a:t>
            </a:r>
            <a:r>
              <a:rPr kumimoji="0" lang="en-CH"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(FR) </a:t>
            </a:r>
            <a:r>
              <a:rPr kumimoji="0" lang="en-US"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 experiment site</a:t>
            </a:r>
            <a:endParaRPr kumimoji="0" lang="en-CH"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PH – </a:t>
            </a:r>
            <a:r>
              <a:rPr kumimoji="0" lang="en-CH" sz="2000" b="1" i="0" u="none" strike="noStrike" kern="1200" cap="none" spc="0" normalizeH="0" baseline="0" noProof="0" dirty="0" err="1">
                <a:ln>
                  <a:noFill/>
                </a:ln>
                <a:solidFill>
                  <a:srgbClr val="FFFFFF"/>
                </a:solidFill>
                <a:effectLst/>
                <a:highlight>
                  <a:srgbClr val="008000"/>
                </a:highlight>
                <a:uLnTx/>
                <a:uFillTx/>
                <a:latin typeface="Calibri" panose="020F0502020204030204"/>
                <a:ea typeface="+mn-ea"/>
                <a:cs typeface="Calibri"/>
                <a:sym typeface="Helvetica"/>
              </a:rPr>
              <a:t>Cercier</a:t>
            </a: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 </a:t>
            </a:r>
            <a:r>
              <a:rPr kumimoji="0" lang="en-CH"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(FR) </a:t>
            </a:r>
            <a:r>
              <a:rPr kumimoji="0" lang="en-US"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 technical site</a:t>
            </a:r>
            <a:endParaRPr kumimoji="0" lang="en-CH"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PJ – </a:t>
            </a:r>
            <a:r>
              <a:rPr kumimoji="0" lang="en-CH" sz="2000" b="1" i="0" u="none" strike="noStrike" kern="1200" cap="none" spc="0" normalizeH="0" baseline="0" noProof="0" dirty="0" err="1">
                <a:ln>
                  <a:noFill/>
                </a:ln>
                <a:solidFill>
                  <a:srgbClr val="FFFFFF"/>
                </a:solidFill>
                <a:effectLst/>
                <a:highlight>
                  <a:srgbClr val="008000"/>
                </a:highlight>
                <a:uLnTx/>
                <a:uFillTx/>
                <a:latin typeface="Calibri" panose="020F0502020204030204"/>
                <a:ea typeface="+mn-ea"/>
                <a:cs typeface="Calibri"/>
                <a:sym typeface="Helvetica"/>
              </a:rPr>
              <a:t>Vulbens</a:t>
            </a: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/Dingy </a:t>
            </a:r>
            <a:r>
              <a:rPr kumimoji="0" lang="en-CH" sz="2000" b="1" i="0" u="none" strike="noStrike" kern="1200" cap="none" spc="0" normalizeH="0" baseline="0" noProof="0" dirty="0" err="1">
                <a:ln>
                  <a:noFill/>
                </a:ln>
                <a:solidFill>
                  <a:srgbClr val="FFFFFF"/>
                </a:solidFill>
                <a:effectLst/>
                <a:highlight>
                  <a:srgbClr val="008000"/>
                </a:highlight>
                <a:uLnTx/>
                <a:uFillTx/>
                <a:latin typeface="Calibri" panose="020F0502020204030204"/>
                <a:ea typeface="+mn-ea"/>
                <a:cs typeface="Calibri"/>
                <a:sym typeface="Helvetica"/>
              </a:rPr>
              <a:t>en</a:t>
            </a: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 </a:t>
            </a:r>
            <a:r>
              <a:rPr kumimoji="0" lang="en-CH" sz="2000" b="1" i="0" u="none" strike="noStrike" kern="1200" cap="none" spc="0" normalizeH="0" baseline="0" noProof="0" dirty="0" err="1">
                <a:ln>
                  <a:noFill/>
                </a:ln>
                <a:solidFill>
                  <a:srgbClr val="FFFFFF"/>
                </a:solidFill>
                <a:effectLst/>
                <a:highlight>
                  <a:srgbClr val="008000"/>
                </a:highlight>
                <a:uLnTx/>
                <a:uFillTx/>
                <a:latin typeface="Calibri" panose="020F0502020204030204"/>
                <a:ea typeface="+mn-ea"/>
                <a:cs typeface="Calibri"/>
                <a:sym typeface="Helvetica"/>
              </a:rPr>
              <a:t>Vuache</a:t>
            </a: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 </a:t>
            </a:r>
            <a:r>
              <a:rPr kumimoji="0" lang="en-CH"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(FR)</a:t>
            </a:r>
            <a:r>
              <a:rPr kumimoji="0" lang="fr-CH"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 </a:t>
            </a:r>
            <a:r>
              <a:rPr kumimoji="0" lang="en-US"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experiment site</a:t>
            </a: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PL – </a:t>
            </a:r>
            <a:r>
              <a:rPr kumimoji="0" lang="en-CH" sz="2000" b="1" i="0" u="none" strike="noStrike" kern="1200" cap="none" spc="0" normalizeH="0" baseline="0" noProof="0" dirty="0" err="1">
                <a:ln>
                  <a:noFill/>
                </a:ln>
                <a:solidFill>
                  <a:srgbClr val="FFFFFF"/>
                </a:solidFill>
                <a:effectLst/>
                <a:highlight>
                  <a:srgbClr val="008000"/>
                </a:highlight>
                <a:uLnTx/>
                <a:uFillTx/>
                <a:latin typeface="Calibri" panose="020F0502020204030204"/>
                <a:ea typeface="+mn-ea"/>
                <a:cs typeface="Calibri"/>
                <a:sym typeface="Helvetica"/>
              </a:rPr>
              <a:t>Challex</a:t>
            </a:r>
            <a:r>
              <a:rPr kumimoji="0" lang="en-CH" sz="2000" b="1"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 (FR) </a:t>
            </a:r>
            <a:r>
              <a:rPr kumimoji="0" lang="en-US"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rPr>
              <a:t>– technical site</a:t>
            </a:r>
            <a:endParaRPr kumimoji="0" lang="en-CH" sz="2000" b="0" i="0" u="none" strike="noStrike" kern="1200" cap="none" spc="0" normalizeH="0" baseline="0" noProof="0" dirty="0">
              <a:ln>
                <a:noFill/>
              </a:ln>
              <a:solidFill>
                <a:srgbClr val="FFFFFF"/>
              </a:solidFill>
              <a:effectLst/>
              <a:highlight>
                <a:srgbClr val="008000"/>
              </a:highligh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en-US" sz="2000" b="1" i="0" u="none" strike="noStrike" kern="1200" cap="none" spc="0" normalizeH="0" baseline="0" noProof="0" dirty="0">
                <a:ln>
                  <a:noFill/>
                </a:ln>
                <a:solidFill>
                  <a:srgbClr val="0C377B"/>
                </a:solidFill>
                <a:effectLst/>
                <a:uLnTx/>
                <a:uFillTx/>
                <a:latin typeface="Calibri" panose="020F0502020204030204"/>
                <a:ea typeface="+mn-ea"/>
                <a:cs typeface="Calibri"/>
                <a:sym typeface="Helvetica"/>
              </a:rPr>
              <a:t>Detailed work with municipalities and host states</a:t>
            </a:r>
          </a:p>
          <a:p>
            <a:pPr marL="342900" marR="0" lvl="0" indent="-342900" algn="l" defTabSz="742931" rtl="0" eaLnBrk="1" fontAlgn="auto" latinLnBrk="0" hangingPunct="1">
              <a:lnSpc>
                <a:spcPct val="100000"/>
              </a:lnSpc>
              <a:spcBef>
                <a:spcPts val="600"/>
              </a:spcBef>
              <a:spcAft>
                <a:spcPts val="0"/>
              </a:spcAft>
              <a:buClrTx/>
              <a:buSzTx/>
              <a:buFontTx/>
              <a:buChar char="-"/>
              <a:tabLst/>
              <a:defRPr/>
            </a:pPr>
            <a:r>
              <a:rPr kumimoji="0" lang="en-US" sz="2000" b="0" i="0" u="none" strike="noStrike" kern="1200" cap="none" spc="0" normalizeH="0" baseline="0" noProof="0" dirty="0">
                <a:ln>
                  <a:noFill/>
                </a:ln>
                <a:solidFill>
                  <a:srgbClr val="0C377B"/>
                </a:solidFill>
                <a:effectLst/>
                <a:uLnTx/>
                <a:uFillTx/>
                <a:latin typeface="Calibri" panose="020F0502020204030204"/>
                <a:ea typeface="+mn-ea"/>
                <a:cs typeface="Calibri"/>
                <a:sym typeface="Helvetica"/>
              </a:rPr>
              <a:t>identify land plots for surface sites</a:t>
            </a:r>
          </a:p>
          <a:p>
            <a:pPr marL="342900" marR="0" lvl="0" indent="-342900" algn="l" defTabSz="742931" rtl="0" eaLnBrk="1" fontAlgn="auto" latinLnBrk="0" hangingPunct="1">
              <a:lnSpc>
                <a:spcPct val="100000"/>
              </a:lnSpc>
              <a:spcBef>
                <a:spcPts val="600"/>
              </a:spcBef>
              <a:spcAft>
                <a:spcPts val="0"/>
              </a:spcAft>
              <a:buClrTx/>
              <a:buSzTx/>
              <a:buFontTx/>
              <a:buChar char="-"/>
              <a:tabLst/>
              <a:defRPr/>
            </a:pPr>
            <a:r>
              <a:rPr kumimoji="0" lang="en-US" sz="2000" b="0" i="0" u="none" strike="noStrike" kern="1200" cap="none" spc="0" normalizeH="0" baseline="0" noProof="0" dirty="0">
                <a:ln>
                  <a:noFill/>
                </a:ln>
                <a:solidFill>
                  <a:srgbClr val="0C377B"/>
                </a:solidFill>
                <a:effectLst/>
                <a:uLnTx/>
                <a:uFillTx/>
                <a:latin typeface="Calibri" panose="020F0502020204030204"/>
                <a:ea typeface="+mn-ea"/>
                <a:cs typeface="Calibri"/>
                <a:sym typeface="Helvetica"/>
              </a:rPr>
              <a:t>understand specific aspects for design</a:t>
            </a:r>
          </a:p>
          <a:p>
            <a:pPr marL="342900" marR="0" lvl="0" indent="-342900" algn="l" defTabSz="742931" rtl="0" eaLnBrk="1" fontAlgn="auto" latinLnBrk="0" hangingPunct="1">
              <a:lnSpc>
                <a:spcPct val="100000"/>
              </a:lnSpc>
              <a:spcBef>
                <a:spcPts val="600"/>
              </a:spcBef>
              <a:spcAft>
                <a:spcPts val="0"/>
              </a:spcAft>
              <a:buClrTx/>
              <a:buSzTx/>
              <a:buFontTx/>
              <a:buChar char="-"/>
              <a:tabLst/>
              <a:defRPr/>
            </a:pPr>
            <a:r>
              <a:rPr kumimoji="0" lang="en-US" sz="2000" b="0" i="0" u="none" strike="noStrike" kern="1200" cap="none" spc="0" normalizeH="0" baseline="0" noProof="0" dirty="0" err="1">
                <a:ln>
                  <a:noFill/>
                </a:ln>
                <a:solidFill>
                  <a:srgbClr val="0C377B"/>
                </a:solidFill>
                <a:effectLst/>
                <a:uLnTx/>
                <a:uFillTx/>
                <a:latin typeface="Calibri" panose="020F0502020204030204"/>
                <a:ea typeface="+mn-ea"/>
                <a:cs typeface="Calibri"/>
                <a:sym typeface="Helvetica"/>
              </a:rPr>
              <a:t>identify</a:t>
            </a:r>
            <a:r>
              <a:rPr kumimoji="0" lang="en-US" sz="2000" b="0" i="0" u="none" strike="noStrike" kern="1200" cap="none" spc="0" normalizeH="0" baseline="0" noProof="0" dirty="0">
                <a:ln>
                  <a:noFill/>
                </a:ln>
                <a:solidFill>
                  <a:srgbClr val="0C377B"/>
                </a:solidFill>
                <a:effectLst/>
                <a:uLnTx/>
                <a:uFillTx/>
                <a:latin typeface="Calibri" panose="020F0502020204030204"/>
                <a:ea typeface="+mn-ea"/>
                <a:cs typeface="Calibri"/>
                <a:sym typeface="Helvetica"/>
              </a:rPr>
              <a:t> opportunities (waste heat, tec.)</a:t>
            </a:r>
          </a:p>
          <a:p>
            <a:pPr marL="342900" marR="0" lvl="0" indent="-342900" algn="l" defTabSz="742931" rtl="0" eaLnBrk="1" fontAlgn="auto" latinLnBrk="0" hangingPunct="1">
              <a:lnSpc>
                <a:spcPct val="100000"/>
              </a:lnSpc>
              <a:spcBef>
                <a:spcPts val="600"/>
              </a:spcBef>
              <a:spcAft>
                <a:spcPts val="0"/>
              </a:spcAft>
              <a:buClrTx/>
              <a:buSzTx/>
              <a:buFontTx/>
              <a:buChar char="-"/>
              <a:tabLst/>
              <a:defRPr/>
            </a:pPr>
            <a:r>
              <a:rPr kumimoji="0" lang="en-US" sz="2000" b="0" i="0" u="none" strike="noStrike" kern="1200" cap="none" spc="0" normalizeH="0" baseline="0" noProof="0" dirty="0">
                <a:ln>
                  <a:noFill/>
                </a:ln>
                <a:solidFill>
                  <a:srgbClr val="0C377B"/>
                </a:solidFill>
                <a:effectLst/>
                <a:uLnTx/>
                <a:uFillTx/>
                <a:latin typeface="Calibri" panose="020F0502020204030204"/>
                <a:ea typeface="+mn-ea"/>
                <a:cs typeface="Calibri"/>
                <a:sym typeface="Helvetica"/>
              </a:rPr>
              <a:t>reserve land plots until project decision</a:t>
            </a:r>
            <a:endParaRPr kumimoji="0" lang="en-CH" sz="2000" b="0" i="0" u="none" strike="noStrike" kern="1200" cap="none" spc="0" normalizeH="0" baseline="0" noProof="0" dirty="0">
              <a:ln>
                <a:noFill/>
              </a:ln>
              <a:solidFill>
                <a:srgbClr val="0C377B"/>
              </a:solidFill>
              <a:effectLs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endParaRPr kumimoji="0" lang="en-CH" sz="2000" b="1" i="0" u="none" strike="noStrike" kern="1200" cap="none" spc="0" normalizeH="0" baseline="0" noProof="0" dirty="0">
              <a:ln>
                <a:noFill/>
              </a:ln>
              <a:solidFill>
                <a:prstClr val="black"/>
              </a:solidFill>
              <a:effectLst/>
              <a:uLnTx/>
              <a:uFillTx/>
              <a:latin typeface="Calibri" panose="020F0502020204030204"/>
              <a:ea typeface="+mn-ea"/>
              <a:cs typeface="Calibri"/>
              <a:sym typeface="Helvetica"/>
            </a:endParaRPr>
          </a:p>
        </p:txBody>
      </p:sp>
      <p:sp>
        <p:nvSpPr>
          <p:cNvPr id="10" name="TextBox 9">
            <a:extLst>
              <a:ext uri="{FF2B5EF4-FFF2-40B4-BE49-F238E27FC236}">
                <a16:creationId xmlns:a16="http://schemas.microsoft.com/office/drawing/2014/main" id="{86037B59-2F73-86EF-D2B7-E138B4E87A38}"/>
              </a:ext>
            </a:extLst>
          </p:cNvPr>
          <p:cNvSpPr txBox="1"/>
          <p:nvPr/>
        </p:nvSpPr>
        <p:spPr>
          <a:xfrm>
            <a:off x="6158363" y="6083229"/>
            <a:ext cx="5600235" cy="70788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0C377B"/>
                </a:solidFill>
                <a:effectLst/>
                <a:uLnTx/>
                <a:uFillTx/>
                <a:latin typeface="Calibri" panose="020F0502020204030204"/>
                <a:ea typeface="+mn-ea"/>
                <a:cs typeface="+mn-cs"/>
              </a:rPr>
              <a:t>The support of the host states </a:t>
            </a:r>
            <a:r>
              <a:rPr kumimoji="0" lang="fr-FR" sz="2000" b="1" i="0" u="none" strike="noStrike" kern="1200" cap="none" spc="0" normalizeH="0" baseline="0" noProof="0" dirty="0" err="1">
                <a:ln>
                  <a:noFill/>
                </a:ln>
                <a:solidFill>
                  <a:srgbClr val="0C377B"/>
                </a:solidFill>
                <a:effectLst/>
                <a:uLnTx/>
                <a:uFillTx/>
                <a:latin typeface="Calibri" panose="020F0502020204030204"/>
                <a:ea typeface="+mn-ea"/>
                <a:cs typeface="+mn-cs"/>
              </a:rPr>
              <a:t>is</a:t>
            </a:r>
            <a:r>
              <a:rPr kumimoji="0" lang="fr-FR" sz="2000" b="1" i="0" u="none" strike="noStrike" kern="1200" cap="none" spc="0" normalizeH="0" baseline="0" noProof="0" dirty="0">
                <a:ln>
                  <a:noFill/>
                </a:ln>
                <a:solidFill>
                  <a:srgbClr val="0C377B"/>
                </a:solidFill>
                <a:effectLst/>
                <a:uLnTx/>
                <a:uFillTx/>
                <a:latin typeface="Calibri" panose="020F0502020204030204"/>
                <a:ea typeface="+mn-ea"/>
                <a:cs typeface="+mn-cs"/>
              </a:rPr>
              <a:t> </a:t>
            </a:r>
            <a:r>
              <a:rPr kumimoji="0" lang="fr-FR" sz="2000" b="1" i="0" u="none" strike="noStrike" kern="1200" cap="none" spc="0" normalizeH="0" baseline="0" noProof="0" dirty="0" err="1">
                <a:ln>
                  <a:noFill/>
                </a:ln>
                <a:solidFill>
                  <a:srgbClr val="0C377B"/>
                </a:solidFill>
                <a:effectLst/>
                <a:uLnTx/>
                <a:uFillTx/>
                <a:latin typeface="Calibri" panose="020F0502020204030204"/>
                <a:ea typeface="+mn-ea"/>
                <a:cs typeface="+mn-cs"/>
              </a:rPr>
              <a:t>greatly</a:t>
            </a:r>
            <a:r>
              <a:rPr kumimoji="0" lang="fr-FR" sz="2000" b="1" i="0" u="none" strike="noStrike" kern="1200" cap="none" spc="0" normalizeH="0" baseline="0" noProof="0" dirty="0">
                <a:ln>
                  <a:noFill/>
                </a:ln>
                <a:solidFill>
                  <a:srgbClr val="0C377B"/>
                </a:solidFill>
                <a:effectLst/>
                <a:uLnTx/>
                <a:uFillTx/>
                <a:latin typeface="Calibri" panose="020F0502020204030204"/>
                <a:ea typeface="+mn-ea"/>
                <a:cs typeface="+mn-cs"/>
              </a:rPr>
              <a:t> </a:t>
            </a:r>
            <a:r>
              <a:rPr kumimoji="0" lang="fr-FR" sz="2000" b="1" i="0" u="none" strike="noStrike" kern="1200" cap="none" spc="0" normalizeH="0" baseline="0" noProof="0" dirty="0" err="1">
                <a:ln>
                  <a:noFill/>
                </a:ln>
                <a:solidFill>
                  <a:srgbClr val="0C377B"/>
                </a:solidFill>
                <a:effectLst/>
                <a:uLnTx/>
                <a:uFillTx/>
                <a:latin typeface="Calibri" panose="020F0502020204030204"/>
                <a:ea typeface="+mn-ea"/>
                <a:cs typeface="+mn-cs"/>
              </a:rPr>
              <a:t>appreciated</a:t>
            </a:r>
            <a:r>
              <a:rPr kumimoji="0" lang="fr-FR" sz="2000" b="1" i="0" u="none" strike="noStrike" kern="1200" cap="none" spc="0" normalizeH="0" baseline="0" noProof="0" dirty="0">
                <a:ln>
                  <a:noFill/>
                </a:ln>
                <a:solidFill>
                  <a:srgbClr val="0C377B"/>
                </a:solidFill>
                <a:effectLst/>
                <a:uLnTx/>
                <a:uFillTx/>
                <a:latin typeface="Calibri" panose="020F0502020204030204"/>
                <a:ea typeface="+mn-ea"/>
                <a:cs typeface="+mn-cs"/>
              </a:rPr>
              <a:t> and essential for the </a:t>
            </a:r>
            <a:r>
              <a:rPr kumimoji="0" lang="fr-FR" sz="2000" b="1" i="0" u="none" strike="noStrike" kern="1200" cap="none" spc="0" normalizeH="0" baseline="0" noProof="0" dirty="0" err="1">
                <a:ln>
                  <a:noFill/>
                </a:ln>
                <a:solidFill>
                  <a:srgbClr val="0C377B"/>
                </a:solidFill>
                <a:effectLst/>
                <a:uLnTx/>
                <a:uFillTx/>
                <a:latin typeface="Calibri" panose="020F0502020204030204"/>
                <a:ea typeface="+mn-ea"/>
                <a:cs typeface="+mn-cs"/>
              </a:rPr>
              <a:t>study</a:t>
            </a:r>
            <a:r>
              <a:rPr kumimoji="0" lang="fr-FR" sz="2000" b="1" i="0" u="none" strike="noStrike" kern="1200" cap="none" spc="0" normalizeH="0" baseline="0" noProof="0" dirty="0">
                <a:ln>
                  <a:noFill/>
                </a:ln>
                <a:solidFill>
                  <a:srgbClr val="0C377B"/>
                </a:solidFill>
                <a:effectLst/>
                <a:uLnTx/>
                <a:uFillTx/>
                <a:latin typeface="Calibri" panose="020F0502020204030204"/>
                <a:ea typeface="+mn-ea"/>
                <a:cs typeface="+mn-cs"/>
              </a:rPr>
              <a:t> </a:t>
            </a:r>
            <a:r>
              <a:rPr kumimoji="0" lang="fr-FR" sz="2000" b="1" i="0" u="none" strike="noStrike" kern="1200" cap="none" spc="0" normalizeH="0" baseline="0" noProof="0" dirty="0" err="1">
                <a:ln>
                  <a:noFill/>
                </a:ln>
                <a:solidFill>
                  <a:srgbClr val="0C377B"/>
                </a:solidFill>
                <a:effectLst/>
                <a:uLnTx/>
                <a:uFillTx/>
                <a:latin typeface="Calibri" panose="020F0502020204030204"/>
                <a:ea typeface="+mn-ea"/>
                <a:cs typeface="+mn-cs"/>
              </a:rPr>
              <a:t>progress</a:t>
            </a:r>
            <a:r>
              <a:rPr kumimoji="0" lang="fr-FR" sz="2000" b="1" i="0" u="none" strike="noStrike" kern="1200" cap="none" spc="0" normalizeH="0" baseline="0" noProof="0" dirty="0">
                <a:ln>
                  <a:noFill/>
                </a:ln>
                <a:solidFill>
                  <a:srgbClr val="0C377B"/>
                </a:solidFill>
                <a:effectLst/>
                <a:uLnTx/>
                <a:uFillTx/>
                <a:latin typeface="Calibri" panose="020F0502020204030204"/>
                <a:ea typeface="+mn-ea"/>
                <a:cs typeface="+mn-cs"/>
              </a:rPr>
              <a:t>!</a:t>
            </a:r>
            <a:endParaRPr kumimoji="0" lang="en-CH" sz="2000" b="1" i="0" u="none" strike="noStrike" kern="1200" cap="none" spc="0" normalizeH="0" baseline="0" noProof="0" dirty="0">
              <a:ln>
                <a:noFill/>
              </a:ln>
              <a:solidFill>
                <a:srgbClr val="0C377B"/>
              </a:solidFill>
              <a:effectLst/>
              <a:uLnTx/>
              <a:uFillTx/>
              <a:latin typeface="Calibri" panose="020F0502020204030204"/>
              <a:ea typeface="+mn-ea"/>
              <a:cs typeface="+mn-cs"/>
            </a:endParaRPr>
          </a:p>
        </p:txBody>
      </p:sp>
      <p:pic>
        <p:nvPicPr>
          <p:cNvPr id="8" name="Picture 7">
            <a:extLst>
              <a:ext uri="{FF2B5EF4-FFF2-40B4-BE49-F238E27FC236}">
                <a16:creationId xmlns:a16="http://schemas.microsoft.com/office/drawing/2014/main" id="{FBFFC117-05D4-6CB4-E182-5B1FCA2282D6}"/>
              </a:ext>
            </a:extLst>
          </p:cNvPr>
          <p:cNvPicPr>
            <a:picLocks noChangeAspect="1"/>
          </p:cNvPicPr>
          <p:nvPr/>
        </p:nvPicPr>
        <p:blipFill>
          <a:blip r:embed="rId3"/>
          <a:stretch>
            <a:fillRect/>
          </a:stretch>
        </p:blipFill>
        <p:spPr>
          <a:xfrm>
            <a:off x="5501871" y="761363"/>
            <a:ext cx="6678161" cy="5347747"/>
          </a:xfrm>
          <a:prstGeom prst="rect">
            <a:avLst/>
          </a:prstGeom>
        </p:spPr>
      </p:pic>
      <p:pic>
        <p:nvPicPr>
          <p:cNvPr id="9" name="Picture 8">
            <a:extLst>
              <a:ext uri="{FF2B5EF4-FFF2-40B4-BE49-F238E27FC236}">
                <a16:creationId xmlns:a16="http://schemas.microsoft.com/office/drawing/2014/main" id="{AD056769-DE6D-2479-4EC4-69E8238FA7B3}"/>
              </a:ext>
            </a:extLst>
          </p:cNvPr>
          <p:cNvPicPr>
            <a:picLocks noChangeAspect="1"/>
          </p:cNvPicPr>
          <p:nvPr/>
        </p:nvPicPr>
        <p:blipFill>
          <a:blip r:embed="rId4"/>
          <a:stretch>
            <a:fillRect/>
          </a:stretch>
        </p:blipFill>
        <p:spPr>
          <a:xfrm>
            <a:off x="10254046" y="5455544"/>
            <a:ext cx="1860597" cy="691761"/>
          </a:xfrm>
          <a:prstGeom prst="rect">
            <a:avLst/>
          </a:prstGeom>
        </p:spPr>
      </p:pic>
      <p:sp>
        <p:nvSpPr>
          <p:cNvPr id="11" name="TextBox 10">
            <a:extLst>
              <a:ext uri="{FF2B5EF4-FFF2-40B4-BE49-F238E27FC236}">
                <a16:creationId xmlns:a16="http://schemas.microsoft.com/office/drawing/2014/main" id="{4E3E11E0-D8BE-BC1B-B0CA-7AF29D3F7838}"/>
              </a:ext>
            </a:extLst>
          </p:cNvPr>
          <p:cNvSpPr txBox="1"/>
          <p:nvPr/>
        </p:nvSpPr>
        <p:spPr>
          <a:xfrm>
            <a:off x="7492582" y="2751084"/>
            <a:ext cx="2194883" cy="4001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000" b="0" i="0" u="none" strike="noStrike" kern="1200" cap="none" spc="0" normalizeH="0" baseline="0" noProof="0" dirty="0" err="1">
                <a:ln>
                  <a:noFill/>
                </a:ln>
                <a:solidFill>
                  <a:srgbClr val="0C377B"/>
                </a:solidFill>
                <a:effectLst/>
                <a:uLnTx/>
                <a:uFillTx/>
                <a:latin typeface="Calibri" panose="020F0502020204030204"/>
                <a:ea typeface="+mn-ea"/>
                <a:cs typeface="+mn-cs"/>
              </a:rPr>
              <a:t>Status</a:t>
            </a:r>
            <a:r>
              <a:rPr kumimoji="0" lang="fr-FR" sz="2000" b="0" i="0" u="none" strike="noStrike" kern="1200" cap="none" spc="0" normalizeH="0" baseline="0" noProof="0" dirty="0">
                <a:ln>
                  <a:noFill/>
                </a:ln>
                <a:solidFill>
                  <a:srgbClr val="0C377B"/>
                </a:solidFill>
                <a:effectLst/>
                <a:uLnTx/>
                <a:uFillTx/>
                <a:latin typeface="Calibri" panose="020F0502020204030204"/>
                <a:ea typeface="+mn-ea"/>
                <a:cs typeface="+mn-cs"/>
              </a:rPr>
              <a:t> 1 June 2024</a:t>
            </a:r>
            <a:endParaRPr kumimoji="0" lang="en-CH" sz="2000" b="0" i="0" u="none" strike="noStrike" kern="1200" cap="none" spc="0" normalizeH="0" baseline="0" noProof="0" dirty="0">
              <a:ln>
                <a:noFill/>
              </a:ln>
              <a:solidFill>
                <a:srgbClr val="0C377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4985619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293EA09-2400-E7D5-3E5B-E556B1133450}"/>
              </a:ext>
            </a:extLst>
          </p:cNvPr>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8A1DFE4-5FC5-43BD-BB7E-75EAD82B965F}"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82</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3" name="Title 1">
            <a:extLst>
              <a:ext uri="{FF2B5EF4-FFF2-40B4-BE49-F238E27FC236}">
                <a16:creationId xmlns:a16="http://schemas.microsoft.com/office/drawing/2014/main" id="{205D534A-32B0-7A85-703C-20B359C27174}"/>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fr-CH"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Expected</a:t>
            </a: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t</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ime</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l</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ine</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till start of construction</a:t>
            </a:r>
          </a:p>
        </p:txBody>
      </p:sp>
      <p:pic>
        <p:nvPicPr>
          <p:cNvPr id="4" name="Picture 3" descr="A picture containing icon&#10;&#10;Description automatically generated">
            <a:extLst>
              <a:ext uri="{FF2B5EF4-FFF2-40B4-BE49-F238E27FC236}">
                <a16:creationId xmlns:a16="http://schemas.microsoft.com/office/drawing/2014/main" id="{09AC3BB5-3DB8-5AF2-AE3F-00CD6D1F239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graphicFrame>
        <p:nvGraphicFramePr>
          <p:cNvPr id="38" name="Content Placeholder 5">
            <a:extLst>
              <a:ext uri="{FF2B5EF4-FFF2-40B4-BE49-F238E27FC236}">
                <a16:creationId xmlns:a16="http://schemas.microsoft.com/office/drawing/2014/main" id="{AE3BD2AE-BF5D-94F0-57EA-0B3B05ED3134}"/>
              </a:ext>
            </a:extLst>
          </p:cNvPr>
          <p:cNvGraphicFramePr>
            <a:graphicFrameLocks/>
          </p:cNvGraphicFramePr>
          <p:nvPr/>
        </p:nvGraphicFramePr>
        <p:xfrm>
          <a:off x="156105" y="859307"/>
          <a:ext cx="11914160" cy="5872071"/>
        </p:xfrm>
        <a:graphic>
          <a:graphicData uri="http://schemas.openxmlformats.org/drawingml/2006/table">
            <a:tbl>
              <a:tblPr firstRow="1" bandRow="1"/>
              <a:tblGrid>
                <a:gridCol w="297854">
                  <a:extLst>
                    <a:ext uri="{9D8B030D-6E8A-4147-A177-3AD203B41FA5}">
                      <a16:colId xmlns:a16="http://schemas.microsoft.com/office/drawing/2014/main" val="20000"/>
                    </a:ext>
                  </a:extLst>
                </a:gridCol>
                <a:gridCol w="297854">
                  <a:extLst>
                    <a:ext uri="{9D8B030D-6E8A-4147-A177-3AD203B41FA5}">
                      <a16:colId xmlns:a16="http://schemas.microsoft.com/office/drawing/2014/main" val="20001"/>
                    </a:ext>
                  </a:extLst>
                </a:gridCol>
                <a:gridCol w="297854">
                  <a:extLst>
                    <a:ext uri="{9D8B030D-6E8A-4147-A177-3AD203B41FA5}">
                      <a16:colId xmlns:a16="http://schemas.microsoft.com/office/drawing/2014/main" val="20002"/>
                    </a:ext>
                  </a:extLst>
                </a:gridCol>
                <a:gridCol w="297854">
                  <a:extLst>
                    <a:ext uri="{9D8B030D-6E8A-4147-A177-3AD203B41FA5}">
                      <a16:colId xmlns:a16="http://schemas.microsoft.com/office/drawing/2014/main" val="20003"/>
                    </a:ext>
                  </a:extLst>
                </a:gridCol>
                <a:gridCol w="297854">
                  <a:extLst>
                    <a:ext uri="{9D8B030D-6E8A-4147-A177-3AD203B41FA5}">
                      <a16:colId xmlns:a16="http://schemas.microsoft.com/office/drawing/2014/main" val="20004"/>
                    </a:ext>
                  </a:extLst>
                </a:gridCol>
                <a:gridCol w="297854">
                  <a:extLst>
                    <a:ext uri="{9D8B030D-6E8A-4147-A177-3AD203B41FA5}">
                      <a16:colId xmlns:a16="http://schemas.microsoft.com/office/drawing/2014/main" val="20005"/>
                    </a:ext>
                  </a:extLst>
                </a:gridCol>
                <a:gridCol w="297854">
                  <a:extLst>
                    <a:ext uri="{9D8B030D-6E8A-4147-A177-3AD203B41FA5}">
                      <a16:colId xmlns:a16="http://schemas.microsoft.com/office/drawing/2014/main" val="20006"/>
                    </a:ext>
                  </a:extLst>
                </a:gridCol>
                <a:gridCol w="297854">
                  <a:extLst>
                    <a:ext uri="{9D8B030D-6E8A-4147-A177-3AD203B41FA5}">
                      <a16:colId xmlns:a16="http://schemas.microsoft.com/office/drawing/2014/main" val="20007"/>
                    </a:ext>
                  </a:extLst>
                </a:gridCol>
                <a:gridCol w="297854">
                  <a:extLst>
                    <a:ext uri="{9D8B030D-6E8A-4147-A177-3AD203B41FA5}">
                      <a16:colId xmlns:a16="http://schemas.microsoft.com/office/drawing/2014/main" val="20008"/>
                    </a:ext>
                  </a:extLst>
                </a:gridCol>
                <a:gridCol w="297854">
                  <a:extLst>
                    <a:ext uri="{9D8B030D-6E8A-4147-A177-3AD203B41FA5}">
                      <a16:colId xmlns:a16="http://schemas.microsoft.com/office/drawing/2014/main" val="20009"/>
                    </a:ext>
                  </a:extLst>
                </a:gridCol>
                <a:gridCol w="297854">
                  <a:extLst>
                    <a:ext uri="{9D8B030D-6E8A-4147-A177-3AD203B41FA5}">
                      <a16:colId xmlns:a16="http://schemas.microsoft.com/office/drawing/2014/main" val="20010"/>
                    </a:ext>
                  </a:extLst>
                </a:gridCol>
                <a:gridCol w="216475">
                  <a:extLst>
                    <a:ext uri="{9D8B030D-6E8A-4147-A177-3AD203B41FA5}">
                      <a16:colId xmlns:a16="http://schemas.microsoft.com/office/drawing/2014/main" val="20011"/>
                    </a:ext>
                  </a:extLst>
                </a:gridCol>
                <a:gridCol w="379233">
                  <a:extLst>
                    <a:ext uri="{9D8B030D-6E8A-4147-A177-3AD203B41FA5}">
                      <a16:colId xmlns:a16="http://schemas.microsoft.com/office/drawing/2014/main" val="20012"/>
                    </a:ext>
                  </a:extLst>
                </a:gridCol>
                <a:gridCol w="297854">
                  <a:extLst>
                    <a:ext uri="{9D8B030D-6E8A-4147-A177-3AD203B41FA5}">
                      <a16:colId xmlns:a16="http://schemas.microsoft.com/office/drawing/2014/main" val="20013"/>
                    </a:ext>
                  </a:extLst>
                </a:gridCol>
                <a:gridCol w="297854">
                  <a:extLst>
                    <a:ext uri="{9D8B030D-6E8A-4147-A177-3AD203B41FA5}">
                      <a16:colId xmlns:a16="http://schemas.microsoft.com/office/drawing/2014/main" val="20014"/>
                    </a:ext>
                  </a:extLst>
                </a:gridCol>
                <a:gridCol w="297854">
                  <a:extLst>
                    <a:ext uri="{9D8B030D-6E8A-4147-A177-3AD203B41FA5}">
                      <a16:colId xmlns:a16="http://schemas.microsoft.com/office/drawing/2014/main" val="20015"/>
                    </a:ext>
                  </a:extLst>
                </a:gridCol>
                <a:gridCol w="297854">
                  <a:extLst>
                    <a:ext uri="{9D8B030D-6E8A-4147-A177-3AD203B41FA5}">
                      <a16:colId xmlns:a16="http://schemas.microsoft.com/office/drawing/2014/main" val="20016"/>
                    </a:ext>
                  </a:extLst>
                </a:gridCol>
                <a:gridCol w="297854">
                  <a:extLst>
                    <a:ext uri="{9D8B030D-6E8A-4147-A177-3AD203B41FA5}">
                      <a16:colId xmlns:a16="http://schemas.microsoft.com/office/drawing/2014/main" val="20017"/>
                    </a:ext>
                  </a:extLst>
                </a:gridCol>
                <a:gridCol w="297854">
                  <a:extLst>
                    <a:ext uri="{9D8B030D-6E8A-4147-A177-3AD203B41FA5}">
                      <a16:colId xmlns:a16="http://schemas.microsoft.com/office/drawing/2014/main" val="20018"/>
                    </a:ext>
                  </a:extLst>
                </a:gridCol>
                <a:gridCol w="297854">
                  <a:extLst>
                    <a:ext uri="{9D8B030D-6E8A-4147-A177-3AD203B41FA5}">
                      <a16:colId xmlns:a16="http://schemas.microsoft.com/office/drawing/2014/main" val="20019"/>
                    </a:ext>
                  </a:extLst>
                </a:gridCol>
                <a:gridCol w="297854">
                  <a:extLst>
                    <a:ext uri="{9D8B030D-6E8A-4147-A177-3AD203B41FA5}">
                      <a16:colId xmlns:a16="http://schemas.microsoft.com/office/drawing/2014/main" val="2436838272"/>
                    </a:ext>
                  </a:extLst>
                </a:gridCol>
                <a:gridCol w="297854">
                  <a:extLst>
                    <a:ext uri="{9D8B030D-6E8A-4147-A177-3AD203B41FA5}">
                      <a16:colId xmlns:a16="http://schemas.microsoft.com/office/drawing/2014/main" val="2656770343"/>
                    </a:ext>
                  </a:extLst>
                </a:gridCol>
                <a:gridCol w="297854">
                  <a:extLst>
                    <a:ext uri="{9D8B030D-6E8A-4147-A177-3AD203B41FA5}">
                      <a16:colId xmlns:a16="http://schemas.microsoft.com/office/drawing/2014/main" val="2950003352"/>
                    </a:ext>
                  </a:extLst>
                </a:gridCol>
                <a:gridCol w="297854">
                  <a:extLst>
                    <a:ext uri="{9D8B030D-6E8A-4147-A177-3AD203B41FA5}">
                      <a16:colId xmlns:a16="http://schemas.microsoft.com/office/drawing/2014/main" val="2857376332"/>
                    </a:ext>
                  </a:extLst>
                </a:gridCol>
                <a:gridCol w="313852">
                  <a:extLst>
                    <a:ext uri="{9D8B030D-6E8A-4147-A177-3AD203B41FA5}">
                      <a16:colId xmlns:a16="http://schemas.microsoft.com/office/drawing/2014/main" val="3477369395"/>
                    </a:ext>
                  </a:extLst>
                </a:gridCol>
                <a:gridCol w="281856">
                  <a:extLst>
                    <a:ext uri="{9D8B030D-6E8A-4147-A177-3AD203B41FA5}">
                      <a16:colId xmlns:a16="http://schemas.microsoft.com/office/drawing/2014/main" val="3808759949"/>
                    </a:ext>
                  </a:extLst>
                </a:gridCol>
                <a:gridCol w="297854">
                  <a:extLst>
                    <a:ext uri="{9D8B030D-6E8A-4147-A177-3AD203B41FA5}">
                      <a16:colId xmlns:a16="http://schemas.microsoft.com/office/drawing/2014/main" val="2622084184"/>
                    </a:ext>
                  </a:extLst>
                </a:gridCol>
                <a:gridCol w="297854">
                  <a:extLst>
                    <a:ext uri="{9D8B030D-6E8A-4147-A177-3AD203B41FA5}">
                      <a16:colId xmlns:a16="http://schemas.microsoft.com/office/drawing/2014/main" val="2464158128"/>
                    </a:ext>
                  </a:extLst>
                </a:gridCol>
                <a:gridCol w="297854">
                  <a:extLst>
                    <a:ext uri="{9D8B030D-6E8A-4147-A177-3AD203B41FA5}">
                      <a16:colId xmlns:a16="http://schemas.microsoft.com/office/drawing/2014/main" val="3758331998"/>
                    </a:ext>
                  </a:extLst>
                </a:gridCol>
                <a:gridCol w="297854">
                  <a:extLst>
                    <a:ext uri="{9D8B030D-6E8A-4147-A177-3AD203B41FA5}">
                      <a16:colId xmlns:a16="http://schemas.microsoft.com/office/drawing/2014/main" val="2231906010"/>
                    </a:ext>
                  </a:extLst>
                </a:gridCol>
                <a:gridCol w="297854">
                  <a:extLst>
                    <a:ext uri="{9D8B030D-6E8A-4147-A177-3AD203B41FA5}">
                      <a16:colId xmlns:a16="http://schemas.microsoft.com/office/drawing/2014/main" val="2804511511"/>
                    </a:ext>
                  </a:extLst>
                </a:gridCol>
                <a:gridCol w="297854">
                  <a:extLst>
                    <a:ext uri="{9D8B030D-6E8A-4147-A177-3AD203B41FA5}">
                      <a16:colId xmlns:a16="http://schemas.microsoft.com/office/drawing/2014/main" val="2762523244"/>
                    </a:ext>
                  </a:extLst>
                </a:gridCol>
                <a:gridCol w="297854">
                  <a:extLst>
                    <a:ext uri="{9D8B030D-6E8A-4147-A177-3AD203B41FA5}">
                      <a16:colId xmlns:a16="http://schemas.microsoft.com/office/drawing/2014/main" val="286750906"/>
                    </a:ext>
                  </a:extLst>
                </a:gridCol>
                <a:gridCol w="297854">
                  <a:extLst>
                    <a:ext uri="{9D8B030D-6E8A-4147-A177-3AD203B41FA5}">
                      <a16:colId xmlns:a16="http://schemas.microsoft.com/office/drawing/2014/main" val="3534367037"/>
                    </a:ext>
                  </a:extLst>
                </a:gridCol>
                <a:gridCol w="297854">
                  <a:extLst>
                    <a:ext uri="{9D8B030D-6E8A-4147-A177-3AD203B41FA5}">
                      <a16:colId xmlns:a16="http://schemas.microsoft.com/office/drawing/2014/main" val="2539389564"/>
                    </a:ext>
                  </a:extLst>
                </a:gridCol>
                <a:gridCol w="297854">
                  <a:extLst>
                    <a:ext uri="{9D8B030D-6E8A-4147-A177-3AD203B41FA5}">
                      <a16:colId xmlns:a16="http://schemas.microsoft.com/office/drawing/2014/main" val="3033895602"/>
                    </a:ext>
                  </a:extLst>
                </a:gridCol>
                <a:gridCol w="297854">
                  <a:extLst>
                    <a:ext uri="{9D8B030D-6E8A-4147-A177-3AD203B41FA5}">
                      <a16:colId xmlns:a16="http://schemas.microsoft.com/office/drawing/2014/main" val="452781312"/>
                    </a:ext>
                  </a:extLst>
                </a:gridCol>
                <a:gridCol w="297854">
                  <a:extLst>
                    <a:ext uri="{9D8B030D-6E8A-4147-A177-3AD203B41FA5}">
                      <a16:colId xmlns:a16="http://schemas.microsoft.com/office/drawing/2014/main" val="2071890334"/>
                    </a:ext>
                  </a:extLst>
                </a:gridCol>
                <a:gridCol w="297854">
                  <a:extLst>
                    <a:ext uri="{9D8B030D-6E8A-4147-A177-3AD203B41FA5}">
                      <a16:colId xmlns:a16="http://schemas.microsoft.com/office/drawing/2014/main" val="3789349140"/>
                    </a:ext>
                  </a:extLst>
                </a:gridCol>
                <a:gridCol w="297854">
                  <a:extLst>
                    <a:ext uri="{9D8B030D-6E8A-4147-A177-3AD203B41FA5}">
                      <a16:colId xmlns:a16="http://schemas.microsoft.com/office/drawing/2014/main" val="1916931030"/>
                    </a:ext>
                  </a:extLst>
                </a:gridCol>
              </a:tblGrid>
              <a:tr h="508463">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GB" b="0" dirty="0">
                          <a:solidFill>
                            <a:schemeClr val="tx2"/>
                          </a:solidFill>
                          <a:latin typeface="Century Gothic" panose="020B0502020202020204" pitchFamily="34" charset="0"/>
                        </a:rPr>
                        <a:t>2024</a:t>
                      </a:r>
                    </a:p>
                  </a:txBody>
                  <a:tcPr>
                    <a:lnL w="12700" cmpd="sng">
                      <a:solidFill>
                        <a:srgbClr val="FFFFFF"/>
                      </a:solidFill>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GB" b="0" dirty="0">
                          <a:solidFill>
                            <a:schemeClr val="tx2"/>
                          </a:solidFill>
                          <a:latin typeface="Century Gothic" panose="020B0502020202020204" pitchFamily="34" charset="0"/>
                        </a:rPr>
                        <a:t>2025</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GB" b="0" dirty="0">
                          <a:solidFill>
                            <a:schemeClr val="tx2"/>
                          </a:solidFill>
                          <a:latin typeface="Century Gothic" panose="020B0502020202020204" pitchFamily="34" charset="0"/>
                        </a:rPr>
                        <a:t>2026</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GB" b="0" dirty="0">
                          <a:solidFill>
                            <a:schemeClr val="tx2"/>
                          </a:solidFill>
                          <a:latin typeface="Century Gothic" panose="020B0502020202020204" pitchFamily="34" charset="0"/>
                        </a:rPr>
                        <a:t>2027</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GB" b="0" dirty="0">
                          <a:solidFill>
                            <a:schemeClr val="tx2"/>
                          </a:solidFill>
                          <a:latin typeface="Century Gothic" panose="020B0502020202020204" pitchFamily="34" charset="0"/>
                        </a:rPr>
                        <a:t>2028</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US" b="0" dirty="0">
                          <a:solidFill>
                            <a:schemeClr val="tx2"/>
                          </a:solidFill>
                          <a:latin typeface="Century Gothic" panose="020B0502020202020204" pitchFamily="34" charset="0"/>
                        </a:rPr>
                        <a:t>2029</a:t>
                      </a:r>
                      <a:endParaRPr lang="en-GB" b="0" dirty="0">
                        <a:solidFill>
                          <a:schemeClr val="tx2"/>
                        </a:solidFill>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US" b="0" dirty="0">
                          <a:solidFill>
                            <a:schemeClr val="tx2"/>
                          </a:solidFill>
                          <a:latin typeface="Century Gothic" panose="020B0502020202020204" pitchFamily="34" charset="0"/>
                        </a:rPr>
                        <a:t>2030</a:t>
                      </a:r>
                      <a:endParaRPr lang="en-GB" b="0" dirty="0">
                        <a:solidFill>
                          <a:schemeClr val="tx2"/>
                        </a:solidFill>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US" b="0" dirty="0">
                          <a:solidFill>
                            <a:schemeClr val="tx2"/>
                          </a:solidFill>
                          <a:latin typeface="Century Gothic" panose="020B0502020202020204" pitchFamily="34" charset="0"/>
                        </a:rPr>
                        <a:t>2031</a:t>
                      </a:r>
                      <a:endParaRPr lang="en-GB" b="0" dirty="0">
                        <a:solidFill>
                          <a:schemeClr val="tx2"/>
                        </a:solidFill>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US" b="0" dirty="0">
                          <a:solidFill>
                            <a:schemeClr val="tx2"/>
                          </a:solidFill>
                          <a:latin typeface="Century Gothic" panose="020B0502020202020204" pitchFamily="34" charset="0"/>
                        </a:rPr>
                        <a:t>2032</a:t>
                      </a:r>
                      <a:endParaRPr lang="en-GB" b="0" dirty="0">
                        <a:solidFill>
                          <a:schemeClr val="tx2"/>
                        </a:solidFill>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US" b="0" dirty="0">
                          <a:solidFill>
                            <a:schemeClr val="tx2"/>
                          </a:solidFill>
                          <a:latin typeface="Century Gothic" panose="020B0502020202020204" pitchFamily="34" charset="0"/>
                        </a:rPr>
                        <a:t>2033</a:t>
                      </a:r>
                      <a:endParaRPr lang="en-GB" b="0" dirty="0">
                        <a:solidFill>
                          <a:schemeClr val="tx2"/>
                        </a:solidFill>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528104">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Q1</a:t>
                      </a:r>
                    </a:p>
                  </a:txBody>
                  <a:tcPr>
                    <a:lnL w="12700" cmpd="sng">
                      <a:solidFill>
                        <a:srgbClr val="FFFFFF"/>
                      </a:solidFill>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Q2</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Q3</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Q4</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Q1</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Q2</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Q3</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Q4</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Q1</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Q2</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Q3</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Q4</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Q1</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Q2</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Q3</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Q4</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Q1</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Q2</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Q3</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Q4</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extLst>
                  <a:ext uri="{0D108BD9-81ED-4DB2-BD59-A6C34878D82A}">
                    <a16:rowId xmlns:a16="http://schemas.microsoft.com/office/drawing/2014/main" val="10001"/>
                  </a:ext>
                </a:extLst>
              </a:tr>
              <a:tr h="4835504">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mpd="sng">
                      <a:solidFill>
                        <a:srgbClr val="FFFFFF"/>
                      </a:solidFill>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extLst>
                  <a:ext uri="{0D108BD9-81ED-4DB2-BD59-A6C34878D82A}">
                    <a16:rowId xmlns:a16="http://schemas.microsoft.com/office/drawing/2014/main" val="10002"/>
                  </a:ext>
                </a:extLst>
              </a:tr>
            </a:tbl>
          </a:graphicData>
        </a:graphic>
      </p:graphicFrame>
      <p:sp>
        <p:nvSpPr>
          <p:cNvPr id="39" name="Rounded Rectangle 9">
            <a:extLst>
              <a:ext uri="{FF2B5EF4-FFF2-40B4-BE49-F238E27FC236}">
                <a16:creationId xmlns:a16="http://schemas.microsoft.com/office/drawing/2014/main" id="{B42A419C-2CC6-7038-488C-2FCFCC1CAC7D}"/>
              </a:ext>
            </a:extLst>
          </p:cNvPr>
          <p:cNvSpPr/>
          <p:nvPr/>
        </p:nvSpPr>
        <p:spPr>
          <a:xfrm>
            <a:off x="202395" y="2301524"/>
            <a:ext cx="1465045" cy="542222"/>
          </a:xfrm>
          <a:prstGeom prst="roundRect">
            <a:avLst/>
          </a:prstGeom>
          <a:solidFill>
            <a:srgbClr val="0C377B">
              <a:lumMod val="40000"/>
              <a:lumOff val="60000"/>
            </a:srgbClr>
          </a:solidFill>
          <a:ln w="9525" cap="flat" cmpd="sng" algn="ctr">
            <a:solidFill>
              <a:srgbClr val="CC0099"/>
            </a:solidFill>
            <a:prstDash val="solid"/>
          </a:ln>
          <a:effectLst>
            <a:glow rad="63500">
              <a:srgbClr val="0C377B">
                <a:tint val="30000"/>
                <a:shade val="95000"/>
                <a:satMod val="300000"/>
                <a:alpha val="50000"/>
              </a:srgbClr>
            </a:glo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 FS Report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cost update</a:t>
            </a:r>
          </a:p>
        </p:txBody>
      </p:sp>
      <p:sp>
        <p:nvSpPr>
          <p:cNvPr id="40" name="Rounded Rectangle 31">
            <a:extLst>
              <a:ext uri="{FF2B5EF4-FFF2-40B4-BE49-F238E27FC236}">
                <a16:creationId xmlns:a16="http://schemas.microsoft.com/office/drawing/2014/main" id="{732FA709-916C-CA37-11FF-53F2B825F555}"/>
              </a:ext>
            </a:extLst>
          </p:cNvPr>
          <p:cNvSpPr/>
          <p:nvPr/>
        </p:nvSpPr>
        <p:spPr>
          <a:xfrm>
            <a:off x="1667440" y="1344520"/>
            <a:ext cx="3214739" cy="542222"/>
          </a:xfrm>
          <a:prstGeom prst="roundRect">
            <a:avLst/>
          </a:prstGeom>
          <a:solidFill>
            <a:srgbClr val="99CCFF"/>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Pre-TDR Phase</a:t>
            </a:r>
          </a:p>
        </p:txBody>
      </p:sp>
      <p:sp>
        <p:nvSpPr>
          <p:cNvPr id="41" name="Rounded Rectangle 33">
            <a:extLst>
              <a:ext uri="{FF2B5EF4-FFF2-40B4-BE49-F238E27FC236}">
                <a16:creationId xmlns:a16="http://schemas.microsoft.com/office/drawing/2014/main" id="{AACAB647-3992-8E5B-95E2-AB46BAC9CEA5}"/>
              </a:ext>
            </a:extLst>
          </p:cNvPr>
          <p:cNvSpPr/>
          <p:nvPr/>
        </p:nvSpPr>
        <p:spPr>
          <a:xfrm>
            <a:off x="4946129" y="1343795"/>
            <a:ext cx="4703626" cy="542221"/>
          </a:xfrm>
          <a:prstGeom prst="roundRect">
            <a:avLst/>
          </a:prstGeom>
          <a:solidFill>
            <a:srgbClr val="99CCFF"/>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TDR Phase</a:t>
            </a:r>
          </a:p>
        </p:txBody>
      </p:sp>
      <p:sp>
        <p:nvSpPr>
          <p:cNvPr id="42" name="Rounded Rectangle 6">
            <a:extLst>
              <a:ext uri="{FF2B5EF4-FFF2-40B4-BE49-F238E27FC236}">
                <a16:creationId xmlns:a16="http://schemas.microsoft.com/office/drawing/2014/main" id="{01CE27BC-80A3-E01D-F2A1-1DE0F9DBA21E}"/>
              </a:ext>
            </a:extLst>
          </p:cNvPr>
          <p:cNvSpPr/>
          <p:nvPr/>
        </p:nvSpPr>
        <p:spPr>
          <a:xfrm>
            <a:off x="156106" y="1335669"/>
            <a:ext cx="1465045" cy="566941"/>
          </a:xfrm>
          <a:prstGeom prst="roundRect">
            <a:avLst/>
          </a:prstGeom>
          <a:solidFill>
            <a:srgbClr val="0C377B">
              <a:lumMod val="20000"/>
              <a:lumOff val="80000"/>
            </a:srgbClr>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Feasibility Study</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pic>
        <p:nvPicPr>
          <p:cNvPr id="43" name="Graphic 42" descr="Pin">
            <a:extLst>
              <a:ext uri="{FF2B5EF4-FFF2-40B4-BE49-F238E27FC236}">
                <a16:creationId xmlns:a16="http://schemas.microsoft.com/office/drawing/2014/main" id="{ED9523F1-1D28-740C-17AD-DD9525AC92E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936" y="1325882"/>
            <a:ext cx="710229" cy="710229"/>
          </a:xfrm>
          <a:prstGeom prst="rect">
            <a:avLst/>
          </a:prstGeom>
        </p:spPr>
      </p:pic>
      <p:grpSp>
        <p:nvGrpSpPr>
          <p:cNvPr id="44" name="Group 43">
            <a:extLst>
              <a:ext uri="{FF2B5EF4-FFF2-40B4-BE49-F238E27FC236}">
                <a16:creationId xmlns:a16="http://schemas.microsoft.com/office/drawing/2014/main" id="{338B96C9-FB7E-3839-F687-025420D16956}"/>
              </a:ext>
            </a:extLst>
          </p:cNvPr>
          <p:cNvGrpSpPr/>
          <p:nvPr/>
        </p:nvGrpSpPr>
        <p:grpSpPr>
          <a:xfrm>
            <a:off x="1379768" y="2056743"/>
            <a:ext cx="615661" cy="576741"/>
            <a:chOff x="6234726" y="2760924"/>
            <a:chExt cx="540000" cy="540000"/>
          </a:xfrm>
        </p:grpSpPr>
        <p:pic>
          <p:nvPicPr>
            <p:cNvPr id="45" name="Picture 44">
              <a:extLst>
                <a:ext uri="{FF2B5EF4-FFF2-40B4-BE49-F238E27FC236}">
                  <a16:creationId xmlns:a16="http://schemas.microsoft.com/office/drawing/2014/main" id="{4A4DFB87-B9B6-C4BE-CD82-F55BC077A95D}"/>
                </a:ext>
              </a:extLst>
            </p:cNvPr>
            <p:cNvPicPr>
              <a:picLocks noChangeAspect="1"/>
            </p:cNvPicPr>
            <p:nvPr/>
          </p:nvPicPr>
          <p:blipFill>
            <a:blip r:embed="rId5" cstate="email">
              <a:extLst>
                <a:ext uri="{BEBA8EAE-BF5A-486C-A8C5-ECC9F3942E4B}">
                  <a14:imgProps xmlns:a14="http://schemas.microsoft.com/office/drawing/2010/main">
                    <a14:imgLayer r:embed="rId6">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6234726" y="2760924"/>
              <a:ext cx="540000" cy="540000"/>
            </a:xfrm>
            <a:prstGeom prst="rect">
              <a:avLst/>
            </a:prstGeom>
          </p:spPr>
        </p:pic>
        <p:pic>
          <p:nvPicPr>
            <p:cNvPr id="46" name="Picture 45">
              <a:extLst>
                <a:ext uri="{FF2B5EF4-FFF2-40B4-BE49-F238E27FC236}">
                  <a16:creationId xmlns:a16="http://schemas.microsoft.com/office/drawing/2014/main" id="{3CC454C3-E05F-A6FA-77A2-9DD67A62E735}"/>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6380100" y="2877214"/>
              <a:ext cx="252000" cy="252000"/>
            </a:xfrm>
            <a:prstGeom prst="rect">
              <a:avLst/>
            </a:prstGeom>
          </p:spPr>
        </p:pic>
      </p:grpSp>
      <p:sp>
        <p:nvSpPr>
          <p:cNvPr id="47" name="Rounded Rectangle 13">
            <a:extLst>
              <a:ext uri="{FF2B5EF4-FFF2-40B4-BE49-F238E27FC236}">
                <a16:creationId xmlns:a16="http://schemas.microsoft.com/office/drawing/2014/main" id="{04ADFA71-473B-80D0-1FBC-812ACE367CB0}"/>
              </a:ext>
            </a:extLst>
          </p:cNvPr>
          <p:cNvSpPr/>
          <p:nvPr/>
        </p:nvSpPr>
        <p:spPr>
          <a:xfrm>
            <a:off x="4442653" y="2939116"/>
            <a:ext cx="974738" cy="376404"/>
          </a:xfrm>
          <a:prstGeom prst="roundRect">
            <a:avLst/>
          </a:prstGeom>
          <a:solidFill>
            <a:srgbClr val="F9F9F9"/>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Project Decision</a:t>
            </a:r>
          </a:p>
        </p:txBody>
      </p:sp>
      <p:sp>
        <p:nvSpPr>
          <p:cNvPr id="52" name="Rounded Rectangle 33">
            <a:extLst>
              <a:ext uri="{FF2B5EF4-FFF2-40B4-BE49-F238E27FC236}">
                <a16:creationId xmlns:a16="http://schemas.microsoft.com/office/drawing/2014/main" id="{01CB3E32-735E-08F8-F20B-711659B7938C}"/>
              </a:ext>
            </a:extLst>
          </p:cNvPr>
          <p:cNvSpPr/>
          <p:nvPr/>
        </p:nvSpPr>
        <p:spPr>
          <a:xfrm>
            <a:off x="1845139" y="5428486"/>
            <a:ext cx="3064863" cy="404118"/>
          </a:xfrm>
          <a:prstGeom prst="roundRect">
            <a:avLst/>
          </a:prstGeom>
          <a:solidFill>
            <a:srgbClr val="FF9900"/>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CE Concept Design update</a:t>
            </a:r>
          </a:p>
        </p:txBody>
      </p:sp>
      <p:pic>
        <p:nvPicPr>
          <p:cNvPr id="55" name="Graphic 54" descr="Crane with solid fill">
            <a:extLst>
              <a:ext uri="{FF2B5EF4-FFF2-40B4-BE49-F238E27FC236}">
                <a16:creationId xmlns:a16="http://schemas.microsoft.com/office/drawing/2014/main" id="{02751E91-82F9-D977-2C40-4A4339328AD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382493" y="4811931"/>
            <a:ext cx="629920" cy="629920"/>
          </a:xfrm>
          <a:prstGeom prst="rect">
            <a:avLst/>
          </a:prstGeom>
        </p:spPr>
      </p:pic>
      <p:sp>
        <p:nvSpPr>
          <p:cNvPr id="56" name="Rounded Rectangle 9">
            <a:extLst>
              <a:ext uri="{FF2B5EF4-FFF2-40B4-BE49-F238E27FC236}">
                <a16:creationId xmlns:a16="http://schemas.microsoft.com/office/drawing/2014/main" id="{1DA659B2-CBC0-F541-9214-D2521DDF016B}"/>
              </a:ext>
            </a:extLst>
          </p:cNvPr>
          <p:cNvSpPr/>
          <p:nvPr/>
        </p:nvSpPr>
        <p:spPr>
          <a:xfrm>
            <a:off x="9659331" y="5355674"/>
            <a:ext cx="1476497" cy="537728"/>
          </a:xfrm>
          <a:prstGeom prst="roundRect">
            <a:avLst/>
          </a:prstGeom>
          <a:solidFill>
            <a:srgbClr val="FFFF00"/>
          </a:solidFill>
          <a:ln w="9525" cap="flat" cmpd="sng" algn="ctr">
            <a:solidFill>
              <a:srgbClr val="CC0099"/>
            </a:solidFill>
            <a:prstDash val="solid"/>
          </a:ln>
          <a:effectLst>
            <a:glow rad="63500">
              <a:srgbClr val="0C377B">
                <a:tint val="30000"/>
                <a:shade val="95000"/>
                <a:satMod val="300000"/>
                <a:alpha val="50000"/>
              </a:srgbClr>
            </a:glo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CC0099"/>
                </a:solidFill>
                <a:effectLst/>
                <a:uLnTx/>
                <a:uFillTx/>
                <a:latin typeface="Century Gothic" panose="020B0502020202020204" pitchFamily="34" charset="0"/>
                <a:ea typeface="+mn-ea"/>
                <a:cs typeface="+mn-cs"/>
              </a:rPr>
              <a:t>Start construction</a:t>
            </a:r>
          </a:p>
        </p:txBody>
      </p:sp>
      <p:sp>
        <p:nvSpPr>
          <p:cNvPr id="59" name="Rounded Rectangle 6">
            <a:extLst>
              <a:ext uri="{FF2B5EF4-FFF2-40B4-BE49-F238E27FC236}">
                <a16:creationId xmlns:a16="http://schemas.microsoft.com/office/drawing/2014/main" id="{C0FCCD71-8C91-4CE0-AB74-7217CE8B8F6F}"/>
              </a:ext>
            </a:extLst>
          </p:cNvPr>
          <p:cNvSpPr/>
          <p:nvPr/>
        </p:nvSpPr>
        <p:spPr>
          <a:xfrm>
            <a:off x="983228" y="6112178"/>
            <a:ext cx="1513667" cy="566941"/>
          </a:xfrm>
          <a:prstGeom prst="roundRect">
            <a:avLst/>
          </a:prstGeom>
          <a:solidFill>
            <a:srgbClr val="FF99CC"/>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Detector EOI submissions</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60" name="Rounded Rectangle 6">
            <a:extLst>
              <a:ext uri="{FF2B5EF4-FFF2-40B4-BE49-F238E27FC236}">
                <a16:creationId xmlns:a16="http://schemas.microsoft.com/office/drawing/2014/main" id="{DE7C86B0-BF88-9A60-9938-CC7D801917C5}"/>
              </a:ext>
            </a:extLst>
          </p:cNvPr>
          <p:cNvSpPr/>
          <p:nvPr/>
        </p:nvSpPr>
        <p:spPr>
          <a:xfrm>
            <a:off x="4571710" y="6128817"/>
            <a:ext cx="1730099" cy="566941"/>
          </a:xfrm>
          <a:prstGeom prst="roundRect">
            <a:avLst/>
          </a:prstGeom>
          <a:solidFill>
            <a:srgbClr val="FF99CC"/>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FC</a:t>
            </a:r>
            <a:r>
              <a:rPr kumimoji="0" lang="en-US" sz="1600" b="0" i="0" u="none" strike="noStrike" kern="0" cap="none" spc="0" normalizeH="0" baseline="30000" noProof="0" dirty="0">
                <a:ln>
                  <a:noFill/>
                </a:ln>
                <a:solidFill>
                  <a:srgbClr val="0C377B"/>
                </a:solidFill>
                <a:effectLst/>
                <a:uLnTx/>
                <a:uFillTx/>
                <a:latin typeface="Century Gothic" panose="020B0502020202020204" pitchFamily="34" charset="0"/>
                <a:ea typeface="+mn-ea"/>
                <a:cs typeface="+mn-cs"/>
              </a:rPr>
              <a:t>3</a:t>
            </a: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 formation, call for CDRs</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61" name="Rounded Rectangle 6">
            <a:extLst>
              <a:ext uri="{FF2B5EF4-FFF2-40B4-BE49-F238E27FC236}">
                <a16:creationId xmlns:a16="http://schemas.microsoft.com/office/drawing/2014/main" id="{1A6A3450-F8E6-C69F-FFFE-E4D1FAD5532F}"/>
              </a:ext>
            </a:extLst>
          </p:cNvPr>
          <p:cNvSpPr/>
          <p:nvPr/>
        </p:nvSpPr>
        <p:spPr>
          <a:xfrm>
            <a:off x="7845023" y="6128817"/>
            <a:ext cx="1810286" cy="566941"/>
          </a:xfrm>
          <a:prstGeom prst="roundRect">
            <a:avLst/>
          </a:prstGeom>
          <a:solidFill>
            <a:srgbClr val="FF99CC"/>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Detector CDRs submitted to FC</a:t>
            </a:r>
            <a:r>
              <a:rPr kumimoji="0" lang="en-US" sz="1600" b="0" i="0" u="none" strike="noStrike" kern="0" cap="none" spc="0" normalizeH="0" baseline="30000" noProof="0" dirty="0">
                <a:ln>
                  <a:noFill/>
                </a:ln>
                <a:solidFill>
                  <a:srgbClr val="0C377B"/>
                </a:solidFill>
                <a:effectLst/>
                <a:uLnTx/>
                <a:uFillTx/>
                <a:latin typeface="Century Gothic" panose="020B0502020202020204" pitchFamily="34" charset="0"/>
                <a:ea typeface="+mn-ea"/>
                <a:cs typeface="+mn-cs"/>
              </a:rPr>
              <a:t>3</a:t>
            </a: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 </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65" name="Rounded Rectangle 6">
            <a:extLst>
              <a:ext uri="{FF2B5EF4-FFF2-40B4-BE49-F238E27FC236}">
                <a16:creationId xmlns:a16="http://schemas.microsoft.com/office/drawing/2014/main" id="{E63CA649-7A19-5C7B-076A-2C06536F548D}"/>
              </a:ext>
            </a:extLst>
          </p:cNvPr>
          <p:cNvSpPr/>
          <p:nvPr/>
        </p:nvSpPr>
        <p:spPr>
          <a:xfrm>
            <a:off x="1738595" y="2339141"/>
            <a:ext cx="1404772" cy="504605"/>
          </a:xfrm>
          <a:prstGeom prst="roundRect">
            <a:avLst/>
          </a:prstGeom>
          <a:solidFill>
            <a:srgbClr val="4D4D4D">
              <a:lumMod val="20000"/>
              <a:lumOff val="80000"/>
            </a:srgbClr>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ESPPU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2025/26</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69" name="Rounded Rectangle 33">
            <a:extLst>
              <a:ext uri="{FF2B5EF4-FFF2-40B4-BE49-F238E27FC236}">
                <a16:creationId xmlns:a16="http://schemas.microsoft.com/office/drawing/2014/main" id="{EBE042E1-A20A-6EB8-086E-2FFD843EA562}"/>
              </a:ext>
            </a:extLst>
          </p:cNvPr>
          <p:cNvSpPr/>
          <p:nvPr/>
        </p:nvSpPr>
        <p:spPr>
          <a:xfrm>
            <a:off x="9743681" y="1340747"/>
            <a:ext cx="2292213" cy="542221"/>
          </a:xfrm>
          <a:prstGeom prst="roundRect">
            <a:avLst/>
          </a:prstGeom>
          <a:solidFill>
            <a:srgbClr val="99CCFF"/>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Construction </a:t>
            </a: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sym typeface="Wingdings" panose="05000000000000000000" pitchFamily="2" charset="2"/>
              </a:rPr>
              <a:t></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70" name="Rounded Rectangle 33">
            <a:extLst>
              <a:ext uri="{FF2B5EF4-FFF2-40B4-BE49-F238E27FC236}">
                <a16:creationId xmlns:a16="http://schemas.microsoft.com/office/drawing/2014/main" id="{1578C1B8-1E47-B6B0-C0DA-3997E9CE2982}"/>
              </a:ext>
            </a:extLst>
          </p:cNvPr>
          <p:cNvSpPr/>
          <p:nvPr/>
        </p:nvSpPr>
        <p:spPr>
          <a:xfrm>
            <a:off x="7309329" y="5426474"/>
            <a:ext cx="2303612" cy="404118"/>
          </a:xfrm>
          <a:prstGeom prst="roundRect">
            <a:avLst/>
          </a:prstGeom>
          <a:solidFill>
            <a:srgbClr val="FF9900"/>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Construction Design</a:t>
            </a:r>
          </a:p>
        </p:txBody>
      </p:sp>
      <p:grpSp>
        <p:nvGrpSpPr>
          <p:cNvPr id="5" name="Group 4">
            <a:extLst>
              <a:ext uri="{FF2B5EF4-FFF2-40B4-BE49-F238E27FC236}">
                <a16:creationId xmlns:a16="http://schemas.microsoft.com/office/drawing/2014/main" id="{5162E1DB-7747-4920-D711-609F19EC08DE}"/>
              </a:ext>
            </a:extLst>
          </p:cNvPr>
          <p:cNvGrpSpPr>
            <a:grpSpLocks noChangeAspect="1"/>
          </p:cNvGrpSpPr>
          <p:nvPr/>
        </p:nvGrpSpPr>
        <p:grpSpPr>
          <a:xfrm>
            <a:off x="4624089" y="2376298"/>
            <a:ext cx="615661" cy="581317"/>
            <a:chOff x="4333017" y="2114253"/>
            <a:chExt cx="1219048" cy="1219048"/>
          </a:xfrm>
        </p:grpSpPr>
        <p:pic>
          <p:nvPicPr>
            <p:cNvPr id="6" name="Picture 5">
              <a:extLst>
                <a:ext uri="{FF2B5EF4-FFF2-40B4-BE49-F238E27FC236}">
                  <a16:creationId xmlns:a16="http://schemas.microsoft.com/office/drawing/2014/main" id="{63BFA68E-45F7-D80D-828B-96EC1EDA4E2A}"/>
                </a:ext>
              </a:extLst>
            </p:cNvPr>
            <p:cNvPicPr>
              <a:picLocks noChangeAspect="1"/>
            </p:cNvPicPr>
            <p:nvPr/>
          </p:nvPicPr>
          <p:blipFill>
            <a:blip r:embed="rId10" cstate="email">
              <a:extLst>
                <a:ext uri="{BEBA8EAE-BF5A-486C-A8C5-ECC9F3942E4B}">
                  <a14:imgProps xmlns:a14="http://schemas.microsoft.com/office/drawing/2010/main">
                    <a14:imgLayer r:embed="rId11">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4333017" y="2114253"/>
              <a:ext cx="1219048" cy="1219048"/>
            </a:xfrm>
            <a:prstGeom prst="rect">
              <a:avLst/>
            </a:prstGeom>
          </p:spPr>
        </p:pic>
        <p:pic>
          <p:nvPicPr>
            <p:cNvPr id="7" name="Picture 6">
              <a:extLst>
                <a:ext uri="{FF2B5EF4-FFF2-40B4-BE49-F238E27FC236}">
                  <a16:creationId xmlns:a16="http://schemas.microsoft.com/office/drawing/2014/main" id="{A68987CA-708E-F2A0-0864-F5F0C383A401}"/>
                </a:ext>
              </a:extLst>
            </p:cNvPr>
            <p:cNvPicPr>
              <a:picLocks noChangeAspect="1"/>
            </p:cNvPicPr>
            <p:nvPr/>
          </p:nvPicPr>
          <p:blipFill>
            <a:blip r:embed="rId12" cstate="email">
              <a:extLst>
                <a:ext uri="{28A0092B-C50C-407E-A947-70E740481C1C}">
                  <a14:useLocalDpi xmlns:a14="http://schemas.microsoft.com/office/drawing/2010/main" val="0"/>
                </a:ext>
              </a:extLst>
            </a:blip>
            <a:stretch>
              <a:fillRect/>
            </a:stretch>
          </p:blipFill>
          <p:spPr>
            <a:xfrm>
              <a:off x="4761566" y="2421324"/>
              <a:ext cx="361950" cy="609600"/>
            </a:xfrm>
            <a:prstGeom prst="rect">
              <a:avLst/>
            </a:prstGeom>
          </p:spPr>
        </p:pic>
      </p:grpSp>
      <p:sp>
        <p:nvSpPr>
          <p:cNvPr id="8" name="Rounded Rectangle 9">
            <a:extLst>
              <a:ext uri="{FF2B5EF4-FFF2-40B4-BE49-F238E27FC236}">
                <a16:creationId xmlns:a16="http://schemas.microsoft.com/office/drawing/2014/main" id="{130A1D0D-3AA7-EA9A-BCF5-DC4BF0BAF35B}"/>
              </a:ext>
            </a:extLst>
          </p:cNvPr>
          <p:cNvSpPr/>
          <p:nvPr/>
        </p:nvSpPr>
        <p:spPr>
          <a:xfrm>
            <a:off x="8195196" y="2350537"/>
            <a:ext cx="1465045" cy="533389"/>
          </a:xfrm>
          <a:prstGeom prst="roundRect">
            <a:avLst/>
          </a:prstGeom>
          <a:solidFill>
            <a:srgbClr val="0C377B">
              <a:lumMod val="40000"/>
              <a:lumOff val="60000"/>
            </a:srgbClr>
          </a:solidFill>
          <a:ln w="9525" cap="flat" cmpd="sng" algn="ctr">
            <a:solidFill>
              <a:srgbClr val="CC0099"/>
            </a:solidFill>
            <a:prstDash val="solid"/>
          </a:ln>
          <a:effectLst>
            <a:glow rad="63500">
              <a:srgbClr val="0C377B">
                <a:tint val="30000"/>
                <a:shade val="95000"/>
                <a:satMod val="300000"/>
                <a:alpha val="50000"/>
              </a:srgbClr>
            </a:glo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TDR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cost update</a:t>
            </a:r>
          </a:p>
        </p:txBody>
      </p:sp>
      <p:grpSp>
        <p:nvGrpSpPr>
          <p:cNvPr id="49" name="Group 48">
            <a:extLst>
              <a:ext uri="{FF2B5EF4-FFF2-40B4-BE49-F238E27FC236}">
                <a16:creationId xmlns:a16="http://schemas.microsoft.com/office/drawing/2014/main" id="{7B001A8C-65A9-BE20-83A1-7033FABFA5DD}"/>
              </a:ext>
            </a:extLst>
          </p:cNvPr>
          <p:cNvGrpSpPr/>
          <p:nvPr/>
        </p:nvGrpSpPr>
        <p:grpSpPr>
          <a:xfrm>
            <a:off x="9268355" y="2060924"/>
            <a:ext cx="615661" cy="576741"/>
            <a:chOff x="6234726" y="2760924"/>
            <a:chExt cx="540000" cy="540000"/>
          </a:xfrm>
        </p:grpSpPr>
        <p:pic>
          <p:nvPicPr>
            <p:cNvPr id="50" name="Picture 49">
              <a:extLst>
                <a:ext uri="{FF2B5EF4-FFF2-40B4-BE49-F238E27FC236}">
                  <a16:creationId xmlns:a16="http://schemas.microsoft.com/office/drawing/2014/main" id="{C5FCCD18-B913-0B8F-44DC-503DD61DE361}"/>
                </a:ext>
              </a:extLst>
            </p:cNvPr>
            <p:cNvPicPr>
              <a:picLocks noChangeAspect="1"/>
            </p:cNvPicPr>
            <p:nvPr/>
          </p:nvPicPr>
          <p:blipFill>
            <a:blip r:embed="rId5" cstate="email">
              <a:extLst>
                <a:ext uri="{BEBA8EAE-BF5A-486C-A8C5-ECC9F3942E4B}">
                  <a14:imgProps xmlns:a14="http://schemas.microsoft.com/office/drawing/2010/main">
                    <a14:imgLayer r:embed="rId6">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6234726" y="2760924"/>
              <a:ext cx="540000" cy="540000"/>
            </a:xfrm>
            <a:prstGeom prst="rect">
              <a:avLst/>
            </a:prstGeom>
          </p:spPr>
        </p:pic>
        <p:pic>
          <p:nvPicPr>
            <p:cNvPr id="51" name="Picture 50">
              <a:extLst>
                <a:ext uri="{FF2B5EF4-FFF2-40B4-BE49-F238E27FC236}">
                  <a16:creationId xmlns:a16="http://schemas.microsoft.com/office/drawing/2014/main" id="{4A23C05B-6318-30F0-2843-C41577FB8916}"/>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6380100" y="2877214"/>
              <a:ext cx="252000" cy="252000"/>
            </a:xfrm>
            <a:prstGeom prst="rect">
              <a:avLst/>
            </a:prstGeom>
          </p:spPr>
        </p:pic>
      </p:grpSp>
      <p:sp>
        <p:nvSpPr>
          <p:cNvPr id="9" name="Rounded Rectangle 33">
            <a:extLst>
              <a:ext uri="{FF2B5EF4-FFF2-40B4-BE49-F238E27FC236}">
                <a16:creationId xmlns:a16="http://schemas.microsoft.com/office/drawing/2014/main" id="{A2577572-E2DF-B1E3-FB25-FEB75010B531}"/>
              </a:ext>
            </a:extLst>
          </p:cNvPr>
          <p:cNvSpPr/>
          <p:nvPr/>
        </p:nvSpPr>
        <p:spPr>
          <a:xfrm>
            <a:off x="4947763" y="5425612"/>
            <a:ext cx="2303612" cy="404118"/>
          </a:xfrm>
          <a:prstGeom prst="roundRect">
            <a:avLst/>
          </a:prstGeom>
          <a:solidFill>
            <a:srgbClr val="FF9900"/>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CE Tender Design</a:t>
            </a:r>
          </a:p>
        </p:txBody>
      </p:sp>
      <p:sp>
        <p:nvSpPr>
          <p:cNvPr id="10" name="Rounded Rectangle 6">
            <a:extLst>
              <a:ext uri="{FF2B5EF4-FFF2-40B4-BE49-F238E27FC236}">
                <a16:creationId xmlns:a16="http://schemas.microsoft.com/office/drawing/2014/main" id="{D448FABD-5A42-11FC-E81E-036AD8CAAFCB}"/>
              </a:ext>
            </a:extLst>
          </p:cNvPr>
          <p:cNvSpPr/>
          <p:nvPr/>
        </p:nvSpPr>
        <p:spPr>
          <a:xfrm>
            <a:off x="9718925" y="3467944"/>
            <a:ext cx="2316970" cy="501749"/>
          </a:xfrm>
          <a:prstGeom prst="roundRect">
            <a:avLst/>
          </a:prstGeom>
          <a:solidFill>
            <a:srgbClr val="4D4D4D">
              <a:lumMod val="20000"/>
              <a:lumOff val="80000"/>
            </a:srgbClr>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engineering design </a:t>
            </a: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sym typeface="Wingdings" panose="05000000000000000000" pitchFamily="2" charset="2"/>
              </a:rPr>
              <a:t></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17" name="Arrow: Bent 16">
            <a:extLst>
              <a:ext uri="{FF2B5EF4-FFF2-40B4-BE49-F238E27FC236}">
                <a16:creationId xmlns:a16="http://schemas.microsoft.com/office/drawing/2014/main" id="{963C629B-F031-868F-C48F-E505848E34F8}"/>
              </a:ext>
            </a:extLst>
          </p:cNvPr>
          <p:cNvSpPr/>
          <p:nvPr/>
        </p:nvSpPr>
        <p:spPr>
          <a:xfrm rot="10800000" flipH="1">
            <a:off x="2218048" y="3821502"/>
            <a:ext cx="266676" cy="616172"/>
          </a:xfrm>
          <a:prstGeom prst="ben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1200" cap="none" spc="0" normalizeH="0" baseline="0" noProof="0">
              <a:ln w="0"/>
              <a:solidFill>
                <a:prstClr val="black"/>
              </a:solidFill>
              <a:effectLst>
                <a:outerShdw blurRad="38100" dist="19050" dir="2700000" algn="tl" rotWithShape="0">
                  <a:prstClr val="black">
                    <a:alpha val="40000"/>
                  </a:prstClr>
                </a:outerShdw>
              </a:effectLst>
              <a:uLnTx/>
              <a:uFillTx/>
              <a:latin typeface="Calibri" panose="020F0502020204030204"/>
              <a:ea typeface="+mn-ea"/>
              <a:cs typeface="+mn-cs"/>
            </a:endParaRPr>
          </a:p>
        </p:txBody>
      </p:sp>
      <p:sp>
        <p:nvSpPr>
          <p:cNvPr id="18" name="Arrow: Bent 17">
            <a:extLst>
              <a:ext uri="{FF2B5EF4-FFF2-40B4-BE49-F238E27FC236}">
                <a16:creationId xmlns:a16="http://schemas.microsoft.com/office/drawing/2014/main" id="{A4044D87-478A-56F3-DA45-1C5FFF20134B}"/>
              </a:ext>
            </a:extLst>
          </p:cNvPr>
          <p:cNvSpPr/>
          <p:nvPr/>
        </p:nvSpPr>
        <p:spPr>
          <a:xfrm rot="10800000" flipH="1">
            <a:off x="1561300" y="5217652"/>
            <a:ext cx="288530" cy="455981"/>
          </a:xfrm>
          <a:prstGeom prst="ben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1200" cap="none" spc="0" normalizeH="0" baseline="0" noProof="0">
              <a:ln w="0"/>
              <a:solidFill>
                <a:prstClr val="black"/>
              </a:solidFill>
              <a:effectLst>
                <a:outerShdw blurRad="38100" dist="19050" dir="2700000" algn="tl" rotWithShape="0">
                  <a:prstClr val="black">
                    <a:alpha val="40000"/>
                  </a:prstClr>
                </a:outerShdw>
              </a:effectLst>
              <a:uLnTx/>
              <a:uFillTx/>
              <a:latin typeface="Calibri" panose="020F0502020204030204"/>
              <a:ea typeface="+mn-ea"/>
              <a:cs typeface="+mn-cs"/>
            </a:endParaRPr>
          </a:p>
        </p:txBody>
      </p:sp>
      <p:sp>
        <p:nvSpPr>
          <p:cNvPr id="53" name="Rounded Rectangle 6">
            <a:extLst>
              <a:ext uri="{FF2B5EF4-FFF2-40B4-BE49-F238E27FC236}">
                <a16:creationId xmlns:a16="http://schemas.microsoft.com/office/drawing/2014/main" id="{844C656C-A8E8-1960-D398-435D6082C81A}"/>
              </a:ext>
            </a:extLst>
          </p:cNvPr>
          <p:cNvSpPr/>
          <p:nvPr/>
        </p:nvSpPr>
        <p:spPr>
          <a:xfrm>
            <a:off x="690540" y="4728350"/>
            <a:ext cx="1293696" cy="566941"/>
          </a:xfrm>
          <a:prstGeom prst="roundRect">
            <a:avLst/>
          </a:prstGeom>
          <a:solidFill>
            <a:srgbClr val="FFCC00"/>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Phase 1 Site Investigations</a:t>
            </a:r>
            <a:endParaRPr kumimoji="0" lang="en-GB" sz="14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19" name="Arrow: Bent 18">
            <a:extLst>
              <a:ext uri="{FF2B5EF4-FFF2-40B4-BE49-F238E27FC236}">
                <a16:creationId xmlns:a16="http://schemas.microsoft.com/office/drawing/2014/main" id="{C15E54BD-32F7-B46F-DA53-623DE7AF8EB1}"/>
              </a:ext>
            </a:extLst>
          </p:cNvPr>
          <p:cNvSpPr/>
          <p:nvPr/>
        </p:nvSpPr>
        <p:spPr>
          <a:xfrm rot="10800000" flipH="1">
            <a:off x="4922722" y="5232033"/>
            <a:ext cx="288530" cy="455981"/>
          </a:xfrm>
          <a:prstGeom prst="ben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1200" cap="none" spc="0" normalizeH="0" baseline="0" noProof="0">
              <a:ln w="0"/>
              <a:solidFill>
                <a:prstClr val="black"/>
              </a:solidFill>
              <a:effectLst>
                <a:outerShdw blurRad="38100" dist="19050" dir="2700000" algn="tl" rotWithShape="0">
                  <a:prstClr val="black">
                    <a:alpha val="40000"/>
                  </a:prstClr>
                </a:outerShdw>
              </a:effectLst>
              <a:uLnTx/>
              <a:uFillTx/>
              <a:latin typeface="Calibri" panose="020F0502020204030204"/>
              <a:ea typeface="+mn-ea"/>
              <a:cs typeface="+mn-cs"/>
            </a:endParaRPr>
          </a:p>
        </p:txBody>
      </p:sp>
      <p:sp>
        <p:nvSpPr>
          <p:cNvPr id="20" name="Arrow: Bent 19">
            <a:extLst>
              <a:ext uri="{FF2B5EF4-FFF2-40B4-BE49-F238E27FC236}">
                <a16:creationId xmlns:a16="http://schemas.microsoft.com/office/drawing/2014/main" id="{FD613123-B446-8D30-B942-39DD8E01B489}"/>
              </a:ext>
            </a:extLst>
          </p:cNvPr>
          <p:cNvSpPr/>
          <p:nvPr/>
        </p:nvSpPr>
        <p:spPr>
          <a:xfrm rot="10800000" flipH="1">
            <a:off x="4790452" y="3821501"/>
            <a:ext cx="256720" cy="1958525"/>
          </a:xfrm>
          <a:prstGeom prst="ben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1200" cap="none" spc="0" normalizeH="0" baseline="0" noProof="0">
              <a:ln w="0"/>
              <a:solidFill>
                <a:prstClr val="black"/>
              </a:solidFill>
              <a:effectLst>
                <a:outerShdw blurRad="38100" dist="19050" dir="2700000" algn="tl" rotWithShape="0">
                  <a:prstClr val="black">
                    <a:alpha val="40000"/>
                  </a:prstClr>
                </a:outerShdw>
              </a:effectLst>
              <a:uLnTx/>
              <a:uFillTx/>
              <a:latin typeface="Calibri" panose="020F0502020204030204"/>
              <a:ea typeface="+mn-ea"/>
              <a:cs typeface="+mn-cs"/>
            </a:endParaRPr>
          </a:p>
        </p:txBody>
      </p:sp>
      <p:sp>
        <p:nvSpPr>
          <p:cNvPr id="57" name="Rounded Rectangle 6">
            <a:extLst>
              <a:ext uri="{FF2B5EF4-FFF2-40B4-BE49-F238E27FC236}">
                <a16:creationId xmlns:a16="http://schemas.microsoft.com/office/drawing/2014/main" id="{DE16E851-0131-4E68-1AE0-C77F8B72F541}"/>
              </a:ext>
            </a:extLst>
          </p:cNvPr>
          <p:cNvSpPr/>
          <p:nvPr/>
        </p:nvSpPr>
        <p:spPr>
          <a:xfrm>
            <a:off x="2535159" y="4185964"/>
            <a:ext cx="7114596" cy="388926"/>
          </a:xfrm>
          <a:prstGeom prst="roundRect">
            <a:avLst/>
          </a:prstGeom>
          <a:solidFill>
            <a:srgbClr val="00FF99"/>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Environmental Impact study &amp; Authorization Process</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21" name="Arrow: Bent 20">
            <a:extLst>
              <a:ext uri="{FF2B5EF4-FFF2-40B4-BE49-F238E27FC236}">
                <a16:creationId xmlns:a16="http://schemas.microsoft.com/office/drawing/2014/main" id="{FC3F33D9-186C-3A15-C693-479937CD657C}"/>
              </a:ext>
            </a:extLst>
          </p:cNvPr>
          <p:cNvSpPr/>
          <p:nvPr/>
        </p:nvSpPr>
        <p:spPr>
          <a:xfrm rot="10800000" flipH="1">
            <a:off x="7110955" y="5246413"/>
            <a:ext cx="288530" cy="455981"/>
          </a:xfrm>
          <a:prstGeom prst="ben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1200" cap="none" spc="0" normalizeH="0" baseline="0" noProof="0">
              <a:ln w="0"/>
              <a:solidFill>
                <a:prstClr val="black"/>
              </a:solidFill>
              <a:effectLst>
                <a:outerShdw blurRad="38100" dist="19050" dir="2700000" algn="tl" rotWithShape="0">
                  <a:prstClr val="black">
                    <a:alpha val="40000"/>
                  </a:prstClr>
                </a:outerShdw>
              </a:effectLst>
              <a:uLnTx/>
              <a:uFillTx/>
              <a:latin typeface="Calibri" panose="020F0502020204030204"/>
              <a:ea typeface="+mn-ea"/>
              <a:cs typeface="+mn-cs"/>
            </a:endParaRPr>
          </a:p>
        </p:txBody>
      </p:sp>
      <p:sp>
        <p:nvSpPr>
          <p:cNvPr id="54" name="Rounded Rectangle 6">
            <a:extLst>
              <a:ext uri="{FF2B5EF4-FFF2-40B4-BE49-F238E27FC236}">
                <a16:creationId xmlns:a16="http://schemas.microsoft.com/office/drawing/2014/main" id="{3D513D92-F47B-2001-6A71-DC4C2C78B371}"/>
              </a:ext>
            </a:extLst>
          </p:cNvPr>
          <p:cNvSpPr/>
          <p:nvPr/>
        </p:nvSpPr>
        <p:spPr>
          <a:xfrm>
            <a:off x="3740413" y="4716562"/>
            <a:ext cx="3470704" cy="571312"/>
          </a:xfrm>
          <a:prstGeom prst="roundRect">
            <a:avLst/>
          </a:prstGeom>
          <a:solidFill>
            <a:srgbClr val="FFCC00"/>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Phase 2 Site Investigations</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58" name="Rounded Rectangle 6">
            <a:extLst>
              <a:ext uri="{FF2B5EF4-FFF2-40B4-BE49-F238E27FC236}">
                <a16:creationId xmlns:a16="http://schemas.microsoft.com/office/drawing/2014/main" id="{CF4A34FD-18A1-BF82-5744-794C1A9E66A1}"/>
              </a:ext>
            </a:extLst>
          </p:cNvPr>
          <p:cNvSpPr/>
          <p:nvPr/>
        </p:nvSpPr>
        <p:spPr>
          <a:xfrm>
            <a:off x="202395" y="3463763"/>
            <a:ext cx="9447360" cy="501749"/>
          </a:xfrm>
          <a:prstGeom prst="roundRect">
            <a:avLst/>
          </a:prstGeom>
          <a:solidFill>
            <a:srgbClr val="4D4D4D">
              <a:lumMod val="20000"/>
              <a:lumOff val="80000"/>
            </a:srgbClr>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accelerator design, technical infrastructure design, R&amp;D, towards TDR</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grpSp>
        <p:nvGrpSpPr>
          <p:cNvPr id="62" name="Group 61">
            <a:extLst>
              <a:ext uri="{FF2B5EF4-FFF2-40B4-BE49-F238E27FC236}">
                <a16:creationId xmlns:a16="http://schemas.microsoft.com/office/drawing/2014/main" id="{0162E961-9A0F-E7F6-D5AB-702962A02CB3}"/>
              </a:ext>
            </a:extLst>
          </p:cNvPr>
          <p:cNvGrpSpPr/>
          <p:nvPr/>
        </p:nvGrpSpPr>
        <p:grpSpPr>
          <a:xfrm>
            <a:off x="2811376" y="2048168"/>
            <a:ext cx="615661" cy="576741"/>
            <a:chOff x="-1219048" y="3333377"/>
            <a:chExt cx="540000" cy="540000"/>
          </a:xfrm>
        </p:grpSpPr>
        <p:pic>
          <p:nvPicPr>
            <p:cNvPr id="63" name="Picture 62">
              <a:extLst>
                <a:ext uri="{FF2B5EF4-FFF2-40B4-BE49-F238E27FC236}">
                  <a16:creationId xmlns:a16="http://schemas.microsoft.com/office/drawing/2014/main" id="{B248813F-2232-1A04-901A-CC1D6C5FD628}"/>
                </a:ext>
              </a:extLst>
            </p:cNvPr>
            <p:cNvPicPr>
              <a:picLocks noChangeAspect="1"/>
            </p:cNvPicPr>
            <p:nvPr/>
          </p:nvPicPr>
          <p:blipFill>
            <a:blip r:embed="rId5" cstate="email">
              <a:extLst>
                <a:ext uri="{BEBA8EAE-BF5A-486C-A8C5-ECC9F3942E4B}">
                  <a14:imgProps xmlns:a14="http://schemas.microsoft.com/office/drawing/2010/main">
                    <a14:imgLayer r:embed="rId6">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1219048" y="3333377"/>
              <a:ext cx="540000" cy="540000"/>
            </a:xfrm>
            <a:prstGeom prst="rect">
              <a:avLst/>
            </a:prstGeom>
          </p:spPr>
        </p:pic>
        <p:pic>
          <p:nvPicPr>
            <p:cNvPr id="64" name="Picture 63">
              <a:extLst>
                <a:ext uri="{FF2B5EF4-FFF2-40B4-BE49-F238E27FC236}">
                  <a16:creationId xmlns:a16="http://schemas.microsoft.com/office/drawing/2014/main" id="{85A7EFB1-ECEF-C54E-D909-FC8A383E37DA}"/>
                </a:ext>
              </a:extLst>
            </p:cNvPr>
            <p:cNvPicPr>
              <a:picLocks noChangeAspect="1"/>
            </p:cNvPicPr>
            <p:nvPr/>
          </p:nvPicPr>
          <p:blipFill>
            <a:blip r:embed="rId13">
              <a:clrChange>
                <a:clrFrom>
                  <a:srgbClr val="FEFEFE"/>
                </a:clrFrom>
                <a:clrTo>
                  <a:srgbClr val="FEFEFE">
                    <a:alpha val="0"/>
                  </a:srgbClr>
                </a:clrTo>
              </a:clrChange>
            </a:blip>
            <a:stretch>
              <a:fillRect/>
            </a:stretch>
          </p:blipFill>
          <p:spPr>
            <a:xfrm>
              <a:off x="-1068453" y="3477510"/>
              <a:ext cx="238810" cy="239203"/>
            </a:xfrm>
            <a:prstGeom prst="rect">
              <a:avLst/>
            </a:prstGeom>
          </p:spPr>
        </p:pic>
      </p:grpSp>
      <p:sp>
        <p:nvSpPr>
          <p:cNvPr id="71" name="Rounded Rectangle 9">
            <a:extLst>
              <a:ext uri="{FF2B5EF4-FFF2-40B4-BE49-F238E27FC236}">
                <a16:creationId xmlns:a16="http://schemas.microsoft.com/office/drawing/2014/main" id="{F31CA7C3-62B1-7971-429C-B48E82EDBAAA}"/>
              </a:ext>
            </a:extLst>
          </p:cNvPr>
          <p:cNvSpPr/>
          <p:nvPr/>
        </p:nvSpPr>
        <p:spPr>
          <a:xfrm>
            <a:off x="3177508" y="2336158"/>
            <a:ext cx="1465045" cy="533389"/>
          </a:xfrm>
          <a:prstGeom prst="roundRect">
            <a:avLst/>
          </a:prstGeom>
          <a:solidFill>
            <a:srgbClr val="0C377B">
              <a:lumMod val="40000"/>
              <a:lumOff val="60000"/>
            </a:srgbClr>
          </a:solidFill>
          <a:ln w="9525" cap="flat" cmpd="sng" algn="ctr">
            <a:solidFill>
              <a:srgbClr val="CC0099"/>
            </a:solidFill>
            <a:prstDash val="solid"/>
          </a:ln>
          <a:effectLst>
            <a:glow rad="63500">
              <a:srgbClr val="0C377B">
                <a:tint val="30000"/>
                <a:shade val="95000"/>
                <a:satMod val="300000"/>
                <a:alpha val="50000"/>
              </a:srgbClr>
            </a:glo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pre TDR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cost update</a:t>
            </a:r>
          </a:p>
        </p:txBody>
      </p:sp>
      <p:grpSp>
        <p:nvGrpSpPr>
          <p:cNvPr id="72" name="Group 71">
            <a:extLst>
              <a:ext uri="{FF2B5EF4-FFF2-40B4-BE49-F238E27FC236}">
                <a16:creationId xmlns:a16="http://schemas.microsoft.com/office/drawing/2014/main" id="{3C38F595-3395-62BE-5970-73FEDCB6EB32}"/>
              </a:ext>
            </a:extLst>
          </p:cNvPr>
          <p:cNvGrpSpPr/>
          <p:nvPr/>
        </p:nvGrpSpPr>
        <p:grpSpPr>
          <a:xfrm>
            <a:off x="4311750" y="2039628"/>
            <a:ext cx="615661" cy="576741"/>
            <a:chOff x="6234726" y="2760924"/>
            <a:chExt cx="540000" cy="540000"/>
          </a:xfrm>
        </p:grpSpPr>
        <p:pic>
          <p:nvPicPr>
            <p:cNvPr id="73" name="Picture 72">
              <a:extLst>
                <a:ext uri="{FF2B5EF4-FFF2-40B4-BE49-F238E27FC236}">
                  <a16:creationId xmlns:a16="http://schemas.microsoft.com/office/drawing/2014/main" id="{8CC741BA-3FD5-1A73-F746-5E83ABC5EF4C}"/>
                </a:ext>
              </a:extLst>
            </p:cNvPr>
            <p:cNvPicPr>
              <a:picLocks noChangeAspect="1"/>
            </p:cNvPicPr>
            <p:nvPr/>
          </p:nvPicPr>
          <p:blipFill>
            <a:blip r:embed="rId5" cstate="email">
              <a:extLst>
                <a:ext uri="{BEBA8EAE-BF5A-486C-A8C5-ECC9F3942E4B}">
                  <a14:imgProps xmlns:a14="http://schemas.microsoft.com/office/drawing/2010/main">
                    <a14:imgLayer r:embed="rId6">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6234726" y="2760924"/>
              <a:ext cx="540000" cy="540000"/>
            </a:xfrm>
            <a:prstGeom prst="rect">
              <a:avLst/>
            </a:prstGeom>
          </p:spPr>
        </p:pic>
        <p:pic>
          <p:nvPicPr>
            <p:cNvPr id="74" name="Picture 73">
              <a:extLst>
                <a:ext uri="{FF2B5EF4-FFF2-40B4-BE49-F238E27FC236}">
                  <a16:creationId xmlns:a16="http://schemas.microsoft.com/office/drawing/2014/main" id="{8F2FE7C1-870A-8B13-D362-F08E8A695228}"/>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6380100" y="2877214"/>
              <a:ext cx="252000" cy="252000"/>
            </a:xfrm>
            <a:prstGeom prst="rect">
              <a:avLst/>
            </a:prstGeom>
          </p:spPr>
        </p:pic>
      </p:grpSp>
    </p:spTree>
    <p:extLst>
      <p:ext uri="{BB962C8B-B14F-4D97-AF65-F5344CB8AC3E}">
        <p14:creationId xmlns:p14="http://schemas.microsoft.com/office/powerpoint/2010/main" val="94494133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00B955D-1186-AC99-A815-ABBBC9533FD5}"/>
              </a:ext>
            </a:extLst>
          </p:cNvPr>
          <p:cNvSpPr txBox="1"/>
          <p:nvPr/>
        </p:nvSpPr>
        <p:spPr>
          <a:xfrm>
            <a:off x="-99152" y="-21164"/>
            <a:ext cx="12291152" cy="769441"/>
          </a:xfrm>
          <a:prstGeom prst="rect">
            <a:avLst/>
          </a:prstGeom>
          <a:solidFill>
            <a:schemeClr val="accent5">
              <a:lumMod val="5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white"/>
                </a:solidFill>
                <a:effectLst/>
                <a:uLnTx/>
                <a:uFillTx/>
                <a:latin typeface="Calibri" panose="020F0502020204030204"/>
                <a:ea typeface="+mn-ea"/>
                <a:cs typeface="+mn-cs"/>
              </a:rPr>
              <a:t>A few conclusions</a:t>
            </a:r>
            <a:endParaRPr kumimoji="0" lang="en-GB" sz="4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0BB3261A-C47E-3D70-262E-DA773472C21A}"/>
              </a:ext>
            </a:extLst>
          </p:cNvPr>
          <p:cNvSpPr txBox="1"/>
          <p:nvPr/>
        </p:nvSpPr>
        <p:spPr>
          <a:xfrm>
            <a:off x="36513" y="748277"/>
            <a:ext cx="12192000" cy="6247864"/>
          </a:xfrm>
          <a:prstGeom prst="rect">
            <a:avLst/>
          </a:prstGeom>
          <a:noFill/>
        </p:spPr>
        <p:txBody>
          <a:bodyPr wrap="square" rtlCol="0">
            <a:spAutoFit/>
          </a:bodyPr>
          <a:lstStyle/>
          <a:p>
            <a:pPr marL="628650" marR="0" lvl="0" indent="-539750" algn="l" defTabSz="914400"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US" sz="3600" b="0" i="0" u="none" strike="noStrike" kern="1200" cap="none" spc="0" normalizeH="0" baseline="0" noProof="0" dirty="0">
                <a:ln>
                  <a:noFill/>
                </a:ln>
                <a:solidFill>
                  <a:prstClr val="black"/>
                </a:solidFill>
                <a:effectLst/>
                <a:uLnTx/>
                <a:uFillTx/>
                <a:latin typeface="Calibri" panose="020F0502020204030204"/>
                <a:ea typeface="+mn-ea"/>
                <a:cs typeface="+mn-cs"/>
              </a:rPr>
              <a:t>Great progress in SC RF and in high-field magnets</a:t>
            </a:r>
          </a:p>
          <a:p>
            <a:pPr marL="628650" marR="0" lvl="0" indent="-539750" algn="l" defTabSz="914400"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US" sz="3600" b="0" i="0" u="none" strike="noStrike" kern="1200" cap="none" spc="0" normalizeH="0" baseline="0" noProof="0" dirty="0">
                <a:ln>
                  <a:noFill/>
                </a:ln>
                <a:solidFill>
                  <a:prstClr val="black"/>
                </a:solidFill>
                <a:effectLst/>
                <a:uLnTx/>
                <a:uFillTx/>
                <a:latin typeface="Calibri" panose="020F0502020204030204"/>
                <a:ea typeface="+mn-ea"/>
                <a:cs typeface="+mn-cs"/>
              </a:rPr>
              <a:t>Accelerators &amp; colliders getting ever more efficient</a:t>
            </a:r>
          </a:p>
          <a:p>
            <a:pPr marL="628650" marR="0" lvl="0" indent="-539750" algn="l" defTabSz="914400"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US" sz="3600" b="0" i="0" u="none" strike="noStrike" kern="1200" cap="none" spc="0" normalizeH="0" baseline="0" noProof="0" dirty="0">
                <a:ln>
                  <a:noFill/>
                </a:ln>
                <a:solidFill>
                  <a:prstClr val="black"/>
                </a:solidFill>
                <a:effectLst/>
                <a:uLnTx/>
                <a:uFillTx/>
                <a:latin typeface="Calibri" panose="020F0502020204030204"/>
                <a:ea typeface="+mn-ea"/>
                <a:cs typeface="+mn-cs"/>
              </a:rPr>
              <a:t>Synergies with other applications and other fields</a:t>
            </a:r>
          </a:p>
          <a:p>
            <a:pPr marL="628650" marR="0" lvl="0" indent="-539750" algn="l" defTabSz="914400"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GB" sz="3600" b="0" i="0" u="none" strike="noStrike" kern="1200" cap="none" spc="0" normalizeH="0" baseline="0" noProof="0" dirty="0">
                <a:ln>
                  <a:noFill/>
                </a:ln>
                <a:solidFill>
                  <a:prstClr val="black"/>
                </a:solidFill>
                <a:effectLst/>
                <a:uLnTx/>
                <a:uFillTx/>
                <a:latin typeface="Calibri" panose="020F0502020204030204"/>
                <a:ea typeface="+mn-ea"/>
                <a:cs typeface="+mn-cs"/>
              </a:rPr>
              <a:t>Numerous innovative concepts and challenges for the future</a:t>
            </a:r>
          </a:p>
          <a:p>
            <a:pPr marL="628650" marR="0" lvl="0" indent="-539750" algn="l" defTabSz="914400"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GB" sz="3600" b="0" i="0" u="none" strike="noStrike" kern="1200" cap="none" spc="0" normalizeH="0" baseline="0" noProof="0" dirty="0">
                <a:ln>
                  <a:noFill/>
                </a:ln>
                <a:solidFill>
                  <a:prstClr val="black"/>
                </a:solidFill>
                <a:effectLst/>
                <a:uLnTx/>
                <a:uFillTx/>
                <a:latin typeface="Calibri" panose="020F0502020204030204"/>
                <a:ea typeface="+mn-ea"/>
                <a:cs typeface="+mn-cs"/>
              </a:rPr>
              <a:t>Advanced DLAs for indirect dark sector searches ?</a:t>
            </a:r>
          </a:p>
          <a:p>
            <a:pPr marL="628650" marR="0" lvl="0" indent="-539750" algn="l" defTabSz="914400"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GB" sz="3600" b="0" i="0" u="none" strike="noStrike" kern="1200" cap="none" spc="0" normalizeH="0" baseline="0" noProof="0" dirty="0">
                <a:ln>
                  <a:noFill/>
                </a:ln>
                <a:solidFill>
                  <a:prstClr val="black"/>
                </a:solidFill>
                <a:effectLst/>
                <a:uLnTx/>
                <a:uFillTx/>
                <a:latin typeface="Calibri" panose="020F0502020204030204"/>
                <a:ea typeface="+mn-ea"/>
                <a:cs typeface="+mn-cs"/>
              </a:rPr>
              <a:t>Sustainability has become important design criterion </a:t>
            </a:r>
          </a:p>
          <a:p>
            <a:pPr marL="628650" marR="0" lvl="0" indent="-539750" algn="l" defTabSz="914400"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GB" sz="3600" b="0" i="0" u="none" strike="noStrike" kern="1200" cap="none" spc="0" normalizeH="0" baseline="0" noProof="0" dirty="0">
                <a:ln>
                  <a:noFill/>
                </a:ln>
                <a:solidFill>
                  <a:prstClr val="black"/>
                </a:solidFill>
                <a:effectLst/>
                <a:uLnTx/>
                <a:uFillTx/>
                <a:latin typeface="Calibri" panose="020F0502020204030204"/>
                <a:ea typeface="+mn-ea"/>
                <a:cs typeface="+mn-cs"/>
              </a:rPr>
              <a:t>Several promising paths forward – circular and/or linear</a:t>
            </a:r>
          </a:p>
          <a:p>
            <a:pPr marL="628650" marR="0" lvl="0" indent="-539750" algn="l" defTabSz="914400" rtl="0" eaLnBrk="1" fontAlgn="auto" latinLnBrk="0" hangingPunct="1">
              <a:lnSpc>
                <a:spcPct val="100000"/>
              </a:lnSpc>
              <a:spcBef>
                <a:spcPts val="1200"/>
              </a:spcBef>
              <a:spcAft>
                <a:spcPts val="0"/>
              </a:spcAft>
              <a:buClrTx/>
              <a:buSzTx/>
              <a:buFont typeface="Arial" panose="020B0604020202020204" pitchFamily="34" charset="0"/>
              <a:buChar char="•"/>
              <a:tabLst/>
              <a:defRPr/>
            </a:pPr>
            <a:r>
              <a:rPr lang="en-GB" sz="3600" dirty="0">
                <a:solidFill>
                  <a:prstClr val="black"/>
                </a:solidFill>
                <a:latin typeface="Calibri" panose="020F0502020204030204"/>
              </a:rPr>
              <a:t>FCC-ee is CERN’s “plan A” and a wonderful one </a:t>
            </a:r>
            <a:endParaRPr kumimoji="0" lang="en-GB" sz="36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88900" lvl="0">
              <a:spcBef>
                <a:spcPts val="1200"/>
              </a:spcBef>
              <a:defRPr/>
            </a:pPr>
            <a:r>
              <a:rPr kumimoji="0" lang="en-GB" sz="3200" b="0" i="0" u="none" strike="noStrike" kern="1200" cap="none" spc="0" normalizeH="0" baseline="0" noProof="0" dirty="0">
                <a:ln>
                  <a:noFill/>
                </a:ln>
                <a:solidFill>
                  <a:srgbClr val="0000CC"/>
                </a:solidFill>
                <a:effectLst/>
                <a:uLnTx/>
                <a:uFillTx/>
                <a:latin typeface="Calibri" panose="020F0502020204030204"/>
                <a:ea typeface="+mn-ea"/>
                <a:cs typeface="+mn-cs"/>
              </a:rPr>
              <a:t>“</a:t>
            </a:r>
            <a:r>
              <a:rPr lang="en-GB" sz="3200" i="1" dirty="0">
                <a:solidFill>
                  <a:srgbClr val="0000CC"/>
                </a:solidFill>
              </a:rPr>
              <a:t>A circle is a round straight line with a hole in the middle”- Mark Twain</a:t>
            </a:r>
            <a:endParaRPr kumimoji="0" lang="en-GB" sz="3600" b="0" i="0" u="none" strike="noStrike" kern="1200" cap="none" spc="0" normalizeH="0" baseline="0" noProof="0" dirty="0">
              <a:ln>
                <a:noFill/>
              </a:ln>
              <a:solidFill>
                <a:srgbClr val="0000CC"/>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39183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3557" y="753927"/>
            <a:ext cx="5166471" cy="3894226"/>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70" y="3392488"/>
            <a:ext cx="2245635" cy="3501008"/>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42037" y="708120"/>
            <a:ext cx="5021603" cy="3188718"/>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71652" y="3552279"/>
            <a:ext cx="3356992" cy="3356992"/>
          </a:xfrm>
          <a:prstGeom prst="rect">
            <a:avLst/>
          </a:prstGeom>
        </p:spPr>
      </p:pic>
      <p:pic>
        <p:nvPicPr>
          <p:cNvPr id="12" name="Picture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224889" y="4565398"/>
            <a:ext cx="3541636" cy="2360910"/>
          </a:xfrm>
          <a:prstGeom prst="rect">
            <a:avLst/>
          </a:prstGeom>
        </p:spPr>
      </p:pic>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769635" y="2815521"/>
            <a:ext cx="2776100" cy="1847868"/>
          </a:xfrm>
          <a:prstGeom prst="rect">
            <a:avLst/>
          </a:prstGeom>
        </p:spPr>
      </p:pic>
      <p:pic>
        <p:nvPicPr>
          <p:cNvPr id="13" name="Picture 1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027626" y="3531955"/>
            <a:ext cx="3164374" cy="3770508"/>
          </a:xfrm>
          <a:prstGeom prst="rect">
            <a:avLst/>
          </a:prstGeom>
        </p:spPr>
      </p:pic>
      <p:sp>
        <p:nvSpPr>
          <p:cNvPr id="2" name="TextBox 1">
            <a:extLst>
              <a:ext uri="{FF2B5EF4-FFF2-40B4-BE49-F238E27FC236}">
                <a16:creationId xmlns:a16="http://schemas.microsoft.com/office/drawing/2014/main" id="{170AC532-C6ED-4290-914D-4C4D80DD10B2}"/>
              </a:ext>
            </a:extLst>
          </p:cNvPr>
          <p:cNvSpPr txBox="1"/>
          <p:nvPr/>
        </p:nvSpPr>
        <p:spPr>
          <a:xfrm>
            <a:off x="1610494" y="1133565"/>
            <a:ext cx="1399742" cy="369332"/>
          </a:xfrm>
          <a:prstGeom prst="rect">
            <a:avLst/>
          </a:prstGeom>
          <a:solidFill>
            <a:schemeClr val="bg1">
              <a:alpha val="70000"/>
            </a:schemeClr>
          </a:solid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prstClr val="black"/>
                </a:solidFill>
                <a:effectLst/>
                <a:uLnTx/>
                <a:uFillTx/>
                <a:latin typeface="Calibri"/>
                <a:ea typeface="+mn-ea"/>
                <a:cs typeface="+mn-cs"/>
              </a:rPr>
              <a:t>Kjell</a:t>
            </a:r>
            <a:r>
              <a:rPr kumimoji="0" lang="en-US" sz="1800" b="0" i="0" u="none" strike="noStrike" kern="1200" cap="none" spc="0" normalizeH="0" baseline="0" noProof="0" dirty="0">
                <a:ln>
                  <a:noFill/>
                </a:ln>
                <a:solidFill>
                  <a:prstClr val="black"/>
                </a:solidFill>
                <a:effectLst/>
                <a:uLnTx/>
                <a:uFillTx/>
                <a:latin typeface="Calibri"/>
                <a:ea typeface="+mn-ea"/>
                <a:cs typeface="+mn-cs"/>
              </a:rPr>
              <a:t> Johnsen</a:t>
            </a: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15" name="TextBox 14">
            <a:extLst>
              <a:ext uri="{FF2B5EF4-FFF2-40B4-BE49-F238E27FC236}">
                <a16:creationId xmlns:a16="http://schemas.microsoft.com/office/drawing/2014/main" id="{0ABC47AC-159C-4DB6-874D-00ACB537D79B}"/>
              </a:ext>
            </a:extLst>
          </p:cNvPr>
          <p:cNvSpPr txBox="1"/>
          <p:nvPr/>
        </p:nvSpPr>
        <p:spPr>
          <a:xfrm>
            <a:off x="5133719" y="927341"/>
            <a:ext cx="1628074" cy="369332"/>
          </a:xfrm>
          <a:prstGeom prst="rect">
            <a:avLst/>
          </a:prstGeom>
          <a:solidFill>
            <a:schemeClr val="bg1">
              <a:alpha val="70000"/>
            </a:schemeClr>
          </a:solid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a:t>
            </a:r>
            <a:r>
              <a:rPr kumimoji="0" lang="en-US" sz="1800" b="0" i="0" u="none" strike="noStrike" kern="1200" cap="none" spc="0" normalizeH="0" baseline="0" noProof="0" dirty="0" err="1">
                <a:ln>
                  <a:noFill/>
                </a:ln>
                <a:solidFill>
                  <a:prstClr val="black"/>
                </a:solidFill>
                <a:effectLst/>
                <a:uLnTx/>
                <a:uFillTx/>
                <a:latin typeface="Calibri"/>
                <a:ea typeface="+mn-ea"/>
                <a:cs typeface="+mn-cs"/>
              </a:rPr>
              <a:t>Pief</a:t>
            </a:r>
            <a:r>
              <a:rPr kumimoji="0" lang="en-US" sz="1800" b="0" i="0" u="none" strike="noStrike" kern="1200" cap="none" spc="0" normalizeH="0" baseline="0" noProof="0" dirty="0">
                <a:ln>
                  <a:noFill/>
                </a:ln>
                <a:solidFill>
                  <a:prstClr val="black"/>
                </a:solidFill>
                <a:effectLst/>
                <a:uLnTx/>
                <a:uFillTx/>
                <a:latin typeface="Calibri"/>
                <a:ea typeface="+mn-ea"/>
                <a:cs typeface="+mn-cs"/>
              </a:rPr>
              <a:t>” Panofsky</a:t>
            </a: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16" name="TextBox 15">
            <a:extLst>
              <a:ext uri="{FF2B5EF4-FFF2-40B4-BE49-F238E27FC236}">
                <a16:creationId xmlns:a16="http://schemas.microsoft.com/office/drawing/2014/main" id="{58B91A87-FC22-4EAF-A329-6AE2027F63AA}"/>
              </a:ext>
            </a:extLst>
          </p:cNvPr>
          <p:cNvSpPr txBox="1"/>
          <p:nvPr/>
        </p:nvSpPr>
        <p:spPr>
          <a:xfrm>
            <a:off x="334690" y="6060499"/>
            <a:ext cx="1773306" cy="369332"/>
          </a:xfrm>
          <a:prstGeom prst="rect">
            <a:avLst/>
          </a:prstGeom>
          <a:solidFill>
            <a:schemeClr val="bg1">
              <a:alpha val="70000"/>
            </a:schemeClr>
          </a:solid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Robert H. Wilson</a:t>
            </a: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17" name="TextBox 16">
            <a:extLst>
              <a:ext uri="{FF2B5EF4-FFF2-40B4-BE49-F238E27FC236}">
                <a16:creationId xmlns:a16="http://schemas.microsoft.com/office/drawing/2014/main" id="{B5690181-9876-4589-B0AD-14BA53FF9D4B}"/>
              </a:ext>
            </a:extLst>
          </p:cNvPr>
          <p:cNvSpPr txBox="1"/>
          <p:nvPr/>
        </p:nvSpPr>
        <p:spPr>
          <a:xfrm>
            <a:off x="3010236" y="6360156"/>
            <a:ext cx="1082284" cy="369332"/>
          </a:xfrm>
          <a:prstGeom prst="rect">
            <a:avLst/>
          </a:prstGeom>
          <a:solidFill>
            <a:schemeClr val="bg1">
              <a:alpha val="70000"/>
            </a:schemeClr>
          </a:solid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Lyn Evans</a:t>
            </a: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18" name="TextBox 17">
            <a:extLst>
              <a:ext uri="{FF2B5EF4-FFF2-40B4-BE49-F238E27FC236}">
                <a16:creationId xmlns:a16="http://schemas.microsoft.com/office/drawing/2014/main" id="{24C0665E-2FDB-4FA4-A49D-7F8650F00042}"/>
              </a:ext>
            </a:extLst>
          </p:cNvPr>
          <p:cNvSpPr txBox="1"/>
          <p:nvPr/>
        </p:nvSpPr>
        <p:spPr>
          <a:xfrm>
            <a:off x="6261782" y="6447845"/>
            <a:ext cx="1792094" cy="369332"/>
          </a:xfrm>
          <a:prstGeom prst="rect">
            <a:avLst/>
          </a:prstGeom>
          <a:solidFill>
            <a:schemeClr val="bg1">
              <a:alpha val="70000"/>
            </a:schemeClr>
          </a:solid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Herwig Schopper</a:t>
            </a: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19" name="TextBox 18">
            <a:extLst>
              <a:ext uri="{FF2B5EF4-FFF2-40B4-BE49-F238E27FC236}">
                <a16:creationId xmlns:a16="http://schemas.microsoft.com/office/drawing/2014/main" id="{773BFB84-9B77-4E0D-A1B9-7663A32AE013}"/>
              </a:ext>
            </a:extLst>
          </p:cNvPr>
          <p:cNvSpPr txBox="1"/>
          <p:nvPr/>
        </p:nvSpPr>
        <p:spPr>
          <a:xfrm>
            <a:off x="9438987" y="6339691"/>
            <a:ext cx="1419235" cy="369332"/>
          </a:xfrm>
          <a:prstGeom prst="rect">
            <a:avLst/>
          </a:prstGeom>
          <a:solidFill>
            <a:schemeClr val="bg1">
              <a:alpha val="70000"/>
            </a:schemeClr>
          </a:solid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Satoshi Ozaki</a:t>
            </a: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20" name="TextBox 19">
            <a:extLst>
              <a:ext uri="{FF2B5EF4-FFF2-40B4-BE49-F238E27FC236}">
                <a16:creationId xmlns:a16="http://schemas.microsoft.com/office/drawing/2014/main" id="{459DAF89-347C-47F5-87AB-743ABDC069DD}"/>
              </a:ext>
            </a:extLst>
          </p:cNvPr>
          <p:cNvSpPr txBox="1"/>
          <p:nvPr/>
        </p:nvSpPr>
        <p:spPr>
          <a:xfrm>
            <a:off x="3850282" y="4216566"/>
            <a:ext cx="1411027" cy="369332"/>
          </a:xfrm>
          <a:prstGeom prst="rect">
            <a:avLst/>
          </a:prstGeom>
          <a:solidFill>
            <a:schemeClr val="bg1">
              <a:alpha val="70000"/>
            </a:schemeClr>
          </a:solid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Mike Lamont</a:t>
            </a: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9" name="Picture 8" descr="A picture containing text, person, standing&#10;&#10;Description automatically generated">
            <a:extLst>
              <a:ext uri="{FF2B5EF4-FFF2-40B4-BE49-F238E27FC236}">
                <a16:creationId xmlns:a16="http://schemas.microsoft.com/office/drawing/2014/main" id="{EED7C6CF-3AC3-4D8E-BE66-9FED0742331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637225" y="621264"/>
            <a:ext cx="3642472" cy="2913978"/>
          </a:xfrm>
          <a:prstGeom prst="rect">
            <a:avLst/>
          </a:prstGeom>
        </p:spPr>
      </p:pic>
      <p:sp>
        <p:nvSpPr>
          <p:cNvPr id="21" name="TextBox 20">
            <a:extLst>
              <a:ext uri="{FF2B5EF4-FFF2-40B4-BE49-F238E27FC236}">
                <a16:creationId xmlns:a16="http://schemas.microsoft.com/office/drawing/2014/main" id="{01C8F57C-EB38-44E0-AF41-B27294483DF6}"/>
              </a:ext>
            </a:extLst>
          </p:cNvPr>
          <p:cNvSpPr txBox="1"/>
          <p:nvPr/>
        </p:nvSpPr>
        <p:spPr>
          <a:xfrm>
            <a:off x="9668565" y="3054118"/>
            <a:ext cx="1579791" cy="369332"/>
          </a:xfrm>
          <a:prstGeom prst="rect">
            <a:avLst/>
          </a:prstGeom>
          <a:solidFill>
            <a:schemeClr val="bg1">
              <a:alpha val="70000"/>
            </a:schemeClr>
          </a:solid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Helen Edwards</a:t>
            </a: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7" name="TextBox 6">
            <a:extLst>
              <a:ext uri="{FF2B5EF4-FFF2-40B4-BE49-F238E27FC236}">
                <a16:creationId xmlns:a16="http://schemas.microsoft.com/office/drawing/2014/main" id="{A218094E-A51D-83C2-975A-BDF35FE70A75}"/>
              </a:ext>
            </a:extLst>
          </p:cNvPr>
          <p:cNvSpPr txBox="1"/>
          <p:nvPr/>
        </p:nvSpPr>
        <p:spPr>
          <a:xfrm>
            <a:off x="-99152" y="-21164"/>
            <a:ext cx="12291152" cy="769441"/>
          </a:xfrm>
          <a:prstGeom prst="rect">
            <a:avLst/>
          </a:prstGeom>
          <a:solidFill>
            <a:srgbClr val="5B9BD5">
              <a:lumMod val="50000"/>
            </a:srgb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400" b="0" i="0" u="none" strike="noStrike" kern="0" cap="none" spc="0" normalizeH="0" baseline="0" noProof="0" dirty="0">
                <a:ln>
                  <a:noFill/>
                </a:ln>
                <a:solidFill>
                  <a:prstClr val="white"/>
                </a:solidFill>
                <a:effectLst/>
                <a:uLnTx/>
                <a:uFillTx/>
                <a:latin typeface="Calibri"/>
                <a:ea typeface="+mn-ea"/>
                <a:cs typeface="+mn-cs"/>
              </a:rPr>
              <a:t>s</a:t>
            </a:r>
            <a:r>
              <a:rPr kumimoji="0" lang="en-US" sz="4400" b="0" i="0" u="none" strike="noStrike" kern="0" cap="none" spc="0" normalizeH="0" baseline="0" noProof="0" dirty="0" err="1">
                <a:ln>
                  <a:noFill/>
                </a:ln>
                <a:solidFill>
                  <a:prstClr val="white"/>
                </a:solidFill>
                <a:effectLst/>
                <a:uLnTx/>
                <a:uFillTx/>
                <a:latin typeface="Calibri"/>
                <a:ea typeface="+mn-ea"/>
                <a:cs typeface="+mn-cs"/>
              </a:rPr>
              <a:t>urely</a:t>
            </a:r>
            <a:r>
              <a:rPr kumimoji="0" lang="en-US" sz="4400" b="0" i="0" u="none" strike="noStrike" kern="0" cap="none" spc="0" normalizeH="0" baseline="0" noProof="0" dirty="0">
                <a:ln>
                  <a:noFill/>
                </a:ln>
                <a:solidFill>
                  <a:prstClr val="white"/>
                </a:solidFill>
                <a:effectLst/>
                <a:uLnTx/>
                <a:uFillTx/>
                <a:latin typeface="Calibri"/>
                <a:ea typeface="+mn-ea"/>
                <a:cs typeface="+mn-cs"/>
              </a:rPr>
              <a:t> great times ahead </a:t>
            </a:r>
            <a:r>
              <a:rPr kumimoji="0" lang="en-GB" sz="4400" b="0" i="0" u="none" strike="noStrike" kern="0" cap="none" spc="0" normalizeH="0" baseline="0" noProof="0" dirty="0">
                <a:ln>
                  <a:noFill/>
                </a:ln>
                <a:solidFill>
                  <a:prstClr val="white"/>
                </a:solidFill>
                <a:effectLst/>
                <a:uLnTx/>
                <a:uFillTx/>
                <a:latin typeface="Calibri"/>
                <a:ea typeface="+mn-ea"/>
                <a:cs typeface="+mn-cs"/>
              </a:rPr>
              <a:t>!</a:t>
            </a:r>
            <a:endParaRPr kumimoji="0" lang="en-US" sz="4400" b="0" i="0" u="none" strike="noStrike" kern="0" cap="none" spc="0" normalizeH="0" baseline="0" noProof="0" dirty="0">
              <a:ln>
                <a:noFill/>
              </a:ln>
              <a:solidFill>
                <a:prstClr val="white"/>
              </a:solidFill>
              <a:effectLst/>
              <a:uLnTx/>
              <a:uFillTx/>
              <a:latin typeface="Calibri"/>
              <a:ea typeface="+mn-ea"/>
              <a:cs typeface="+mn-cs"/>
            </a:endParaRPr>
          </a:p>
        </p:txBody>
      </p:sp>
      <p:pic>
        <p:nvPicPr>
          <p:cNvPr id="22" name="Picture 21">
            <a:extLst>
              <a:ext uri="{FF2B5EF4-FFF2-40B4-BE49-F238E27FC236}">
                <a16:creationId xmlns:a16="http://schemas.microsoft.com/office/drawing/2014/main" id="{E9DD7AFB-D955-80E2-E149-8C32F764F2A4}"/>
              </a:ext>
            </a:extLst>
          </p:cNvPr>
          <p:cNvPicPr>
            <a:picLocks noChangeAspect="1"/>
          </p:cNvPicPr>
          <p:nvPr/>
        </p:nvPicPr>
        <p:blipFill>
          <a:blip r:embed="rId10"/>
          <a:stretch>
            <a:fillRect/>
          </a:stretch>
        </p:blipFill>
        <p:spPr>
          <a:xfrm>
            <a:off x="8048765" y="2985472"/>
            <a:ext cx="1419236" cy="1866455"/>
          </a:xfrm>
          <a:prstGeom prst="rect">
            <a:avLst/>
          </a:prstGeom>
        </p:spPr>
      </p:pic>
      <p:sp>
        <p:nvSpPr>
          <p:cNvPr id="6" name="TextBox 5">
            <a:extLst>
              <a:ext uri="{FF2B5EF4-FFF2-40B4-BE49-F238E27FC236}">
                <a16:creationId xmlns:a16="http://schemas.microsoft.com/office/drawing/2014/main" id="{AFAC3768-8269-48BF-99BC-580683C6F6A5}"/>
              </a:ext>
            </a:extLst>
          </p:cNvPr>
          <p:cNvSpPr txBox="1"/>
          <p:nvPr/>
        </p:nvSpPr>
        <p:spPr>
          <a:xfrm rot="20883821">
            <a:off x="5500726" y="2646439"/>
            <a:ext cx="2601994" cy="707886"/>
          </a:xfrm>
          <a:prstGeom prst="rect">
            <a:avLst/>
          </a:prstGeom>
          <a:solidFill>
            <a:srgbClr val="FFFF00">
              <a:alpha val="70000"/>
            </a:srgbClr>
          </a:solid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1" u="none" strike="noStrike" kern="1200" cap="none" spc="0" normalizeH="0" baseline="0" noProof="0" dirty="0">
                <a:ln>
                  <a:noFill/>
                </a:ln>
                <a:solidFill>
                  <a:srgbClr val="FF0000"/>
                </a:solidFill>
                <a:effectLst/>
                <a:uLnTx/>
                <a:uFillTx/>
                <a:latin typeface="Calibri"/>
                <a:ea typeface="+mn-ea"/>
                <a:cs typeface="+mn-cs"/>
              </a:rPr>
              <a:t>thank you !</a:t>
            </a:r>
            <a:endParaRPr kumimoji="0" lang="en-GB" sz="4000" b="1" i="1" u="none" strike="noStrike" kern="1200" cap="none" spc="0" normalizeH="0" baseline="0" noProof="0" dirty="0">
              <a:ln>
                <a:noFill/>
              </a:ln>
              <a:solidFill>
                <a:srgbClr val="FF0000"/>
              </a:solidFill>
              <a:effectLst/>
              <a:uLnTx/>
              <a:uFillTx/>
              <a:latin typeface="Calibri"/>
              <a:ea typeface="+mn-ea"/>
              <a:cs typeface="+mn-cs"/>
            </a:endParaRPr>
          </a:p>
        </p:txBody>
      </p:sp>
      <p:sp>
        <p:nvSpPr>
          <p:cNvPr id="23" name="TextBox 22">
            <a:extLst>
              <a:ext uri="{FF2B5EF4-FFF2-40B4-BE49-F238E27FC236}">
                <a16:creationId xmlns:a16="http://schemas.microsoft.com/office/drawing/2014/main" id="{E5207CE9-8BAB-04CB-10A7-D8771281C54F}"/>
              </a:ext>
            </a:extLst>
          </p:cNvPr>
          <p:cNvSpPr txBox="1"/>
          <p:nvPr/>
        </p:nvSpPr>
        <p:spPr>
          <a:xfrm>
            <a:off x="8486484" y="4717739"/>
            <a:ext cx="1329338" cy="369332"/>
          </a:xfrm>
          <a:prstGeom prst="rect">
            <a:avLst/>
          </a:prstGeom>
          <a:solidFill>
            <a:schemeClr val="bg1">
              <a:alpha val="70000"/>
            </a:schemeClr>
          </a:solid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Steve Myers</a:t>
            </a: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11" name="Picture 10">
            <a:extLst>
              <a:ext uri="{FF2B5EF4-FFF2-40B4-BE49-F238E27FC236}">
                <a16:creationId xmlns:a16="http://schemas.microsoft.com/office/drawing/2014/main" id="{F1B91B34-C047-7FDC-A259-1DC33FE100A3}"/>
              </a:ext>
            </a:extLst>
          </p:cNvPr>
          <p:cNvPicPr>
            <a:picLocks noChangeAspect="1"/>
          </p:cNvPicPr>
          <p:nvPr/>
        </p:nvPicPr>
        <p:blipFill>
          <a:blip r:embed="rId11"/>
          <a:stretch>
            <a:fillRect/>
          </a:stretch>
        </p:blipFill>
        <p:spPr>
          <a:xfrm>
            <a:off x="2264131" y="2875689"/>
            <a:ext cx="1519289" cy="1734348"/>
          </a:xfrm>
          <a:prstGeom prst="rect">
            <a:avLst/>
          </a:prstGeom>
        </p:spPr>
      </p:pic>
      <p:sp>
        <p:nvSpPr>
          <p:cNvPr id="14" name="TextBox 13">
            <a:extLst>
              <a:ext uri="{FF2B5EF4-FFF2-40B4-BE49-F238E27FC236}">
                <a16:creationId xmlns:a16="http://schemas.microsoft.com/office/drawing/2014/main" id="{2EB64700-4EAF-F37C-25DD-648FAE57DEF7}"/>
              </a:ext>
            </a:extLst>
          </p:cNvPr>
          <p:cNvSpPr txBox="1"/>
          <p:nvPr/>
        </p:nvSpPr>
        <p:spPr>
          <a:xfrm>
            <a:off x="2333467" y="4240705"/>
            <a:ext cx="1204240" cy="369332"/>
          </a:xfrm>
          <a:prstGeom prst="rect">
            <a:avLst/>
          </a:prstGeom>
          <a:solidFill>
            <a:schemeClr val="bg1">
              <a:alpha val="70000"/>
            </a:schemeClr>
          </a:solid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Lucio Rossi</a:t>
            </a: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24" name="Picture 23">
            <a:extLst>
              <a:ext uri="{FF2B5EF4-FFF2-40B4-BE49-F238E27FC236}">
                <a16:creationId xmlns:a16="http://schemas.microsoft.com/office/drawing/2014/main" id="{730E63B5-1A17-A799-81A0-82063ED02B18}"/>
              </a:ext>
            </a:extLst>
          </p:cNvPr>
          <p:cNvPicPr>
            <a:picLocks noChangeAspect="1"/>
          </p:cNvPicPr>
          <p:nvPr/>
        </p:nvPicPr>
        <p:blipFill>
          <a:blip r:embed="rId12"/>
          <a:stretch>
            <a:fillRect/>
          </a:stretch>
        </p:blipFill>
        <p:spPr>
          <a:xfrm flipH="1">
            <a:off x="10764743" y="50386"/>
            <a:ext cx="1401432" cy="1401432"/>
          </a:xfrm>
          <a:prstGeom prst="rect">
            <a:avLst/>
          </a:prstGeom>
        </p:spPr>
      </p:pic>
      <p:sp>
        <p:nvSpPr>
          <p:cNvPr id="25" name="TextBox 24">
            <a:extLst>
              <a:ext uri="{FF2B5EF4-FFF2-40B4-BE49-F238E27FC236}">
                <a16:creationId xmlns:a16="http://schemas.microsoft.com/office/drawing/2014/main" id="{936A5BC6-B293-1B19-323B-2A7B6D57E8D8}"/>
              </a:ext>
            </a:extLst>
          </p:cNvPr>
          <p:cNvSpPr txBox="1"/>
          <p:nvPr/>
        </p:nvSpPr>
        <p:spPr>
          <a:xfrm>
            <a:off x="10711684" y="1484445"/>
            <a:ext cx="1374222" cy="369332"/>
          </a:xfrm>
          <a:prstGeom prst="rect">
            <a:avLst/>
          </a:prstGeom>
          <a:solidFill>
            <a:schemeClr val="bg1">
              <a:alpha val="70000"/>
            </a:schemeClr>
          </a:solid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Nan Phinney</a:t>
            </a: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96825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5" grpId="0" animBg="1"/>
      <p:bldP spid="16" grpId="0" animBg="1"/>
      <p:bldP spid="17" grpId="0" animBg="1"/>
      <p:bldP spid="18" grpId="0" animBg="1"/>
      <p:bldP spid="19" grpId="0" animBg="1"/>
      <p:bldP spid="20" grpId="0" animBg="1"/>
      <p:bldP spid="21" grpId="0" animBg="1"/>
      <p:bldP spid="6" grpId="0" animBg="1"/>
      <p:bldP spid="23" grpId="0" animBg="1"/>
      <p:bldP spid="14" grpId="0" animBg="1"/>
      <p:bldP spid="2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29E5EC8-43B7-4C8D-9293-33BA47E120D5}"/>
              </a:ext>
            </a:extLst>
          </p:cNvPr>
          <p:cNvPicPr>
            <a:picLocks noChangeAspect="1"/>
          </p:cNvPicPr>
          <p:nvPr/>
        </p:nvPicPr>
        <p:blipFill rotWithShape="1">
          <a:blip r:embed="rId2">
            <a:extLst>
              <a:ext uri="{28A0092B-C50C-407E-A947-70E740481C1C}">
                <a14:useLocalDpi xmlns:a14="http://schemas.microsoft.com/office/drawing/2010/main" val="0"/>
              </a:ext>
            </a:extLst>
          </a:blip>
          <a:srcRect b="5208"/>
          <a:stretch/>
        </p:blipFill>
        <p:spPr>
          <a:xfrm>
            <a:off x="42973" y="865427"/>
            <a:ext cx="8247714" cy="5966897"/>
          </a:xfrm>
          <a:prstGeom prst="rect">
            <a:avLst/>
          </a:prstGeom>
        </p:spPr>
      </p:pic>
      <p:sp>
        <p:nvSpPr>
          <p:cNvPr id="2" name="Footer Placeholder 1">
            <a:extLst>
              <a:ext uri="{FF2B5EF4-FFF2-40B4-BE49-F238E27FC236}">
                <a16:creationId xmlns:a16="http://schemas.microsoft.com/office/drawing/2014/main" id="{57A4C0A7-FBAE-4131-9365-7368E97B02D4}"/>
              </a:ext>
            </a:extLst>
          </p:cNvPr>
          <p:cNvSpPr>
            <a:spLocks noGrp="1"/>
          </p:cNvSpPr>
          <p:nvPr>
            <p:ph type="ftr" sz="quarter" idx="11"/>
          </p:nvPr>
        </p:nvSpPr>
        <p:spPr>
          <a:xfrm>
            <a:off x="2698345" y="6330675"/>
            <a:ext cx="4114800"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3" name="Slide Number Placeholder 2">
            <a:extLst>
              <a:ext uri="{FF2B5EF4-FFF2-40B4-BE49-F238E27FC236}">
                <a16:creationId xmlns:a16="http://schemas.microsoft.com/office/drawing/2014/main" id="{FE58A369-08BF-469A-ADD2-AA197682DE11}"/>
              </a:ext>
            </a:extLst>
          </p:cNvPr>
          <p:cNvSpPr>
            <a:spLocks noGrp="1"/>
          </p:cNvSpPr>
          <p:nvPr>
            <p:ph type="sldNum" sz="quarter" idx="12"/>
          </p:nvPr>
        </p:nvSpPr>
        <p:spPr>
          <a:xfrm>
            <a:off x="7346878" y="63563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F4100A-E962-4EDC-8177-67B64A99A009}"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Title 1">
            <a:extLst>
              <a:ext uri="{FF2B5EF4-FFF2-40B4-BE49-F238E27FC236}">
                <a16:creationId xmlns:a16="http://schemas.microsoft.com/office/drawing/2014/main" id="{4CD5FC1A-9F19-4312-AE25-5BE49A29AFB1}"/>
              </a:ext>
            </a:extLst>
          </p:cNvPr>
          <p:cNvSpPr txBox="1">
            <a:spLocks/>
          </p:cNvSpPr>
          <p:nvPr/>
        </p:nvSpPr>
        <p:spPr>
          <a:xfrm>
            <a:off x="0" y="-27384"/>
            <a:ext cx="12192000" cy="892811"/>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0" cap="none" spc="0" normalizeH="0" baseline="0" noProof="0" dirty="0">
                <a:ln>
                  <a:noFill/>
                </a:ln>
                <a:solidFill>
                  <a:srgbClr val="FFFF00"/>
                </a:solidFill>
                <a:effectLst/>
                <a:uLnTx/>
                <a:uFillTx/>
                <a:latin typeface="Arial"/>
                <a:ea typeface="+mj-ea"/>
                <a:cs typeface="+mj-cs"/>
              </a:rPr>
              <a:t>more key collider technologies &amp; concepts </a:t>
            </a:r>
            <a:r>
              <a:rPr kumimoji="0" lang="en-US" sz="2400" b="1" i="0" u="none" strike="noStrike" kern="1200" cap="none" spc="0" normalizeH="0" baseline="0" noProof="0" dirty="0">
                <a:ln>
                  <a:noFill/>
                </a:ln>
                <a:solidFill>
                  <a:srgbClr val="FFFF00"/>
                </a:solidFill>
                <a:effectLst/>
                <a:uLnTx/>
                <a:uFillTx/>
                <a:latin typeface="Arial"/>
                <a:ea typeface="+mj-ea"/>
                <a:cs typeface="+mj-cs"/>
              </a:rPr>
              <a:t>  </a:t>
            </a:r>
            <a:endParaRPr kumimoji="0" lang="en-US" sz="2800" b="1" i="0" u="none" strike="noStrike" kern="0" cap="none" spc="0" normalizeH="0" baseline="0" noProof="0" dirty="0">
              <a:ln>
                <a:noFill/>
              </a:ln>
              <a:solidFill>
                <a:srgbClr val="FFFF00"/>
              </a:solidFill>
              <a:effectLst/>
              <a:uLnTx/>
              <a:uFillTx/>
              <a:latin typeface="Arial"/>
              <a:ea typeface="+mj-ea"/>
              <a:cs typeface="+mj-cs"/>
            </a:endParaRPr>
          </a:p>
        </p:txBody>
      </p:sp>
      <p:sp>
        <p:nvSpPr>
          <p:cNvPr id="29" name="Oval 28">
            <a:extLst>
              <a:ext uri="{FF2B5EF4-FFF2-40B4-BE49-F238E27FC236}">
                <a16:creationId xmlns:a16="http://schemas.microsoft.com/office/drawing/2014/main" id="{A1D6F94E-26CD-465B-940D-155C9A1FE520}"/>
              </a:ext>
            </a:extLst>
          </p:cNvPr>
          <p:cNvSpPr/>
          <p:nvPr/>
        </p:nvSpPr>
        <p:spPr>
          <a:xfrm>
            <a:off x="2573525" y="2271068"/>
            <a:ext cx="2749827" cy="1064174"/>
          </a:xfrm>
          <a:prstGeom prst="ellipse">
            <a:avLst/>
          </a:prstGeom>
          <a:noFill/>
          <a:ln w="508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TextBox 29">
            <a:extLst>
              <a:ext uri="{FF2B5EF4-FFF2-40B4-BE49-F238E27FC236}">
                <a16:creationId xmlns:a16="http://schemas.microsoft.com/office/drawing/2014/main" id="{B18CF2F2-E28D-4458-B7D3-449B1331649B}"/>
              </a:ext>
            </a:extLst>
          </p:cNvPr>
          <p:cNvSpPr txBox="1"/>
          <p:nvPr/>
        </p:nvSpPr>
        <p:spPr>
          <a:xfrm>
            <a:off x="7874748" y="865427"/>
            <a:ext cx="4360226" cy="6124754"/>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1" i="0" u="none" strike="noStrike" kern="1200" cap="none" spc="0" normalizeH="0" baseline="0" noProof="0" dirty="0">
                <a:ln>
                  <a:noFill/>
                </a:ln>
                <a:solidFill>
                  <a:srgbClr val="0070C0"/>
                </a:solidFill>
                <a:effectLst/>
                <a:uLnTx/>
                <a:uFillTx/>
                <a:latin typeface="Calibri" panose="020F0502020204030204"/>
                <a:ea typeface="+mn-ea"/>
                <a:cs typeface="+mn-cs"/>
              </a:rPr>
              <a:t>stochastic cooling and </a:t>
            </a:r>
            <a:r>
              <a:rPr kumimoji="0" lang="en-US" sz="2400" b="1" i="0" u="sng" strike="noStrike" kern="1200" cap="none" spc="0" normalizeH="0" baseline="0" noProof="0" dirty="0">
                <a:ln>
                  <a:noFill/>
                </a:ln>
                <a:solidFill>
                  <a:srgbClr val="0070C0"/>
                </a:solidFill>
                <a:effectLst/>
                <a:uLnTx/>
                <a:uFillTx/>
                <a:latin typeface="Calibri" panose="020F0502020204030204"/>
                <a:ea typeface="+mn-ea"/>
                <a:cs typeface="+mn-cs"/>
              </a:rPr>
              <a:t>bunched beam stochastic cooling </a:t>
            </a:r>
            <a:r>
              <a:rPr kumimoji="0" lang="en-US" sz="2400" b="1" i="0" u="none" strike="noStrike" kern="1200" cap="none" spc="0" normalizeH="0" baseline="0" noProof="0" dirty="0">
                <a:ln>
                  <a:noFill/>
                </a:ln>
                <a:solidFill>
                  <a:srgbClr val="0070C0"/>
                </a:solidFill>
                <a:effectLst/>
                <a:uLnTx/>
                <a:uFillTx/>
                <a:latin typeface="Calibri" panose="020F0502020204030204"/>
                <a:ea typeface="+mn-ea"/>
                <a:cs typeface="+mn-cs"/>
              </a:rPr>
              <a:t>of antiprotons and heavy ions:</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0070C0"/>
                </a:solidFill>
                <a:effectLst/>
                <a:uLnTx/>
                <a:uFillTx/>
                <a:latin typeface="Calibri" panose="020F0502020204030204"/>
                <a:ea typeface="+mn-ea"/>
                <a:cs typeface="+mn-cs"/>
              </a:rPr>
              <a:t>SPS, Tevatron, RHIC + …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70C0"/>
                </a:solidFill>
                <a:effectLst/>
                <a:uLnTx/>
                <a:uFillTx/>
                <a:latin typeface="Calibri" panose="020F0502020204030204"/>
                <a:ea typeface="+mn-ea"/>
                <a:cs typeface="+mn-cs"/>
              </a:rPr>
              <a:t>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1" i="0" u="none" strike="noStrike" kern="1200" cap="none" spc="0" normalizeH="0" baseline="0" noProof="0" dirty="0">
                <a:ln>
                  <a:noFill/>
                </a:ln>
                <a:solidFill>
                  <a:srgbClr val="00B050"/>
                </a:solidFill>
                <a:effectLst/>
                <a:uLnTx/>
                <a:uFillTx/>
                <a:latin typeface="Calibri" panose="020F0502020204030204"/>
                <a:ea typeface="+mn-ea"/>
                <a:cs typeface="+mn-cs"/>
              </a:rPr>
              <a:t>development of </a:t>
            </a:r>
            <a:r>
              <a:rPr kumimoji="0" lang="en-US" sz="2400" b="1" i="0" u="sng" strike="noStrike" kern="1200" cap="none" spc="0" normalizeH="0" baseline="0" noProof="0" dirty="0">
                <a:ln>
                  <a:noFill/>
                </a:ln>
                <a:solidFill>
                  <a:srgbClr val="00B050"/>
                </a:solidFill>
                <a:effectLst/>
                <a:uLnTx/>
                <a:uFillTx/>
                <a:latin typeface="Calibri" panose="020F0502020204030204"/>
                <a:ea typeface="+mn-ea"/>
                <a:cs typeface="+mn-cs"/>
              </a:rPr>
              <a:t>asymmetric B factories</a:t>
            </a:r>
            <a:r>
              <a:rPr kumimoji="0" lang="en-US" sz="2400" b="1" i="0" u="none" strike="noStrike" kern="1200" cap="none" spc="0" normalizeH="0" baseline="0" noProof="0" dirty="0">
                <a:ln>
                  <a:noFill/>
                </a:ln>
                <a:solidFill>
                  <a:srgbClr val="00B050"/>
                </a:solidFill>
                <a:effectLst/>
                <a:uLnTx/>
                <a:uFillTx/>
                <a:latin typeface="Calibri" panose="020F0502020204030204"/>
                <a:ea typeface="+mn-ea"/>
                <a:cs typeface="+mn-cs"/>
              </a:rPr>
              <a:t>: </a:t>
            </a:r>
            <a:r>
              <a:rPr kumimoji="0" lang="en-US" sz="2400" b="0" i="0" u="none" strike="noStrike" kern="1200" cap="none" spc="0" normalizeH="0" baseline="0" noProof="0" dirty="0">
                <a:ln>
                  <a:noFill/>
                </a:ln>
                <a:solidFill>
                  <a:srgbClr val="00B050"/>
                </a:solidFill>
                <a:effectLst/>
                <a:uLnTx/>
                <a:uFillTx/>
                <a:latin typeface="Calibri" panose="020F0502020204030204"/>
                <a:ea typeface="+mn-ea"/>
                <a:cs typeface="+mn-cs"/>
              </a:rPr>
              <a:t>PEP-II, KEKB, </a:t>
            </a:r>
            <a:r>
              <a:rPr kumimoji="0" lang="en-US" sz="2400" b="0" i="0" u="none" strike="noStrike" kern="1200" cap="none" spc="0" normalizeH="0" baseline="0" noProof="0" dirty="0" err="1">
                <a:ln>
                  <a:noFill/>
                </a:ln>
                <a:solidFill>
                  <a:srgbClr val="00B050"/>
                </a:solidFill>
                <a:effectLst/>
                <a:uLnTx/>
                <a:uFillTx/>
                <a:latin typeface="Calibri" panose="020F0502020204030204"/>
                <a:ea typeface="+mn-ea"/>
                <a:cs typeface="+mn-cs"/>
              </a:rPr>
              <a:t>SuperKEKB</a:t>
            </a:r>
            <a:endParaRPr kumimoji="0" lang="en-US" sz="2400" b="0" i="0" u="none" strike="noStrike" kern="1200" cap="none" spc="0" normalizeH="0" baseline="0" noProof="0" dirty="0">
              <a:ln>
                <a:noFill/>
              </a:ln>
              <a:solidFill>
                <a:srgbClr val="00B05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FF0000"/>
                </a:solidFill>
                <a:effectLst/>
                <a:uLnTx/>
                <a:uFillTx/>
                <a:latin typeface="Calibri" panose="020F0502020204030204"/>
                <a:ea typeface="+mn-ea"/>
                <a:cs typeface="+mn-cs"/>
              </a:rPr>
              <a:t>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1" i="0" u="sng" strike="noStrike" kern="1200" cap="none" spc="0" normalizeH="0" baseline="0" noProof="0" dirty="0">
                <a:ln>
                  <a:noFill/>
                </a:ln>
                <a:solidFill>
                  <a:srgbClr val="7030A0"/>
                </a:solidFill>
                <a:effectLst/>
                <a:uLnTx/>
                <a:uFillTx/>
                <a:latin typeface="Calibri" panose="020F0502020204030204"/>
                <a:ea typeface="+mn-ea"/>
                <a:cs typeface="+mn-cs"/>
              </a:rPr>
              <a:t>highest energy hadron and lepton colliders</a:t>
            </a:r>
            <a:r>
              <a:rPr kumimoji="0" lang="en-GB" sz="2400" b="1" i="0" u="none" strike="noStrike" kern="1200" cap="none" spc="0" normalizeH="0" baseline="0" noProof="0" dirty="0">
                <a:ln>
                  <a:noFill/>
                </a:ln>
                <a:solidFill>
                  <a:srgbClr val="7030A0"/>
                </a:solidFill>
                <a:effectLst/>
                <a:uLnTx/>
                <a:uFillTx/>
                <a:latin typeface="Calibri" panose="020F0502020204030204"/>
                <a:ea typeface="+mn-ea"/>
                <a:cs typeface="+mn-cs"/>
              </a:rPr>
              <a:t>: </a:t>
            </a:r>
            <a:r>
              <a:rPr kumimoji="0" lang="en-GB" sz="2400" b="0" i="0" u="none" strike="noStrike" kern="1200" cap="none" spc="0" normalizeH="0" baseline="0" noProof="0" dirty="0">
                <a:ln>
                  <a:noFill/>
                </a:ln>
                <a:solidFill>
                  <a:srgbClr val="7030A0"/>
                </a:solidFill>
                <a:effectLst/>
                <a:uLnTx/>
                <a:uFillTx/>
                <a:latin typeface="Calibri" panose="020F0502020204030204"/>
                <a:ea typeface="+mn-ea"/>
                <a:cs typeface="+mn-cs"/>
              </a:rPr>
              <a:t>LHC, HL-LHC, FCC, CLIC, ILC,</a:t>
            </a:r>
            <a:r>
              <a:rPr kumimoji="0" lang="en-GB" sz="2400" b="0" i="0" u="none" strike="noStrike" kern="1200" cap="none" spc="0" normalizeH="0" baseline="0" noProof="0" dirty="0">
                <a:ln>
                  <a:noFill/>
                </a:ln>
                <a:solidFill>
                  <a:srgbClr val="7030A0"/>
                </a:solidFill>
                <a:effectLst/>
                <a:uLnTx/>
                <a:uFillTx/>
                <a:latin typeface="Symbol" panose="05050102010706020507" pitchFamily="18" charset="2"/>
                <a:ea typeface="+mn-ea"/>
                <a:cs typeface="+mn-cs"/>
              </a:rPr>
              <a:t> m </a:t>
            </a:r>
            <a:r>
              <a:rPr kumimoji="0" lang="en-GB" sz="2400" b="0" i="0" u="none" strike="noStrike" kern="1200" cap="none" spc="0" normalizeH="0" baseline="0" noProof="0" dirty="0">
                <a:ln>
                  <a:noFill/>
                </a:ln>
                <a:solidFill>
                  <a:srgbClr val="7030A0"/>
                </a:solidFill>
                <a:effectLst/>
                <a:uLnTx/>
                <a:uFillTx/>
                <a:latin typeface="Calibri" panose="020F0502020204030204"/>
                <a:ea typeface="+mn-ea"/>
                <a:cs typeface="+mn-cs"/>
              </a:rPr>
              <a:t>colliders, </a:t>
            </a:r>
            <a:r>
              <a:rPr kumimoji="0" lang="en-GB" sz="2400" b="0" i="0" u="none" strike="noStrike" kern="1200" cap="none" spc="0" normalizeH="0" baseline="0" noProof="0" dirty="0">
                <a:ln>
                  <a:noFill/>
                </a:ln>
                <a:solidFill>
                  <a:srgbClr val="7030A0"/>
                </a:solidFill>
                <a:effectLst/>
                <a:uLnTx/>
                <a:uFillTx/>
                <a:latin typeface="Symbol" panose="05050102010706020507" pitchFamily="18" charset="2"/>
                <a:ea typeface="+mn-ea"/>
                <a:cs typeface="+mn-cs"/>
              </a:rPr>
              <a:t>gg</a:t>
            </a:r>
            <a:r>
              <a:rPr kumimoji="0" lang="en-GB" sz="2400" b="0" i="0" u="none" strike="noStrike" kern="1200" cap="none" spc="0" normalizeH="0" baseline="0" noProof="0" dirty="0">
                <a:ln>
                  <a:noFill/>
                </a:ln>
                <a:solidFill>
                  <a:srgbClr val="7030A0"/>
                </a:solidFill>
                <a:effectLst/>
                <a:uLnTx/>
                <a:uFillTx/>
                <a:latin typeface="Calibri" panose="020F0502020204030204"/>
                <a:ea typeface="+mn-ea"/>
                <a:cs typeface="+mn-cs"/>
              </a:rPr>
              <a:t> colliders, plasma-based colliders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7030A0"/>
                </a:solidFill>
                <a:effectLst/>
                <a:uLnTx/>
                <a:uFillTx/>
                <a:latin typeface="Calibri" panose="020F0502020204030204"/>
                <a:ea typeface="+mn-ea"/>
                <a:cs typeface="+mn-cs"/>
              </a:rPr>
              <a:t>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1" i="0" u="none" strike="noStrike" kern="1200" cap="none" spc="0" normalizeH="0" baseline="0" noProof="0" dirty="0">
                <a:ln>
                  <a:noFill/>
                </a:ln>
                <a:solidFill>
                  <a:srgbClr val="FF0000"/>
                </a:solidFill>
                <a:effectLst/>
                <a:uLnTx/>
                <a:uFillTx/>
                <a:latin typeface="Calibri" panose="020F0502020204030204"/>
                <a:ea typeface="+mn-ea"/>
                <a:cs typeface="+mn-cs"/>
              </a:rPr>
              <a:t> + </a:t>
            </a:r>
            <a:r>
              <a:rPr kumimoji="0" lang="en-GB" sz="2400" b="1" i="0" u="sng" strike="noStrike" kern="1200" cap="none" spc="0" normalizeH="0" baseline="0" noProof="0" dirty="0">
                <a:ln>
                  <a:noFill/>
                </a:ln>
                <a:solidFill>
                  <a:srgbClr val="FF0000"/>
                </a:solidFill>
                <a:effectLst/>
                <a:uLnTx/>
                <a:uFillTx/>
                <a:latin typeface="Calibri" panose="020F0502020204030204"/>
                <a:ea typeface="+mn-ea"/>
                <a:cs typeface="+mn-cs"/>
              </a:rPr>
              <a:t>energy recover</a:t>
            </a:r>
            <a:r>
              <a:rPr kumimoji="0" lang="en-GB" sz="2400" b="1" i="0" u="none" strike="noStrike" kern="1200" cap="none" spc="0" normalizeH="0" baseline="0" noProof="0" dirty="0">
                <a:ln>
                  <a:noFill/>
                </a:ln>
                <a:solidFill>
                  <a:srgbClr val="FF0000"/>
                </a:solidFill>
                <a:effectLst/>
                <a:uLnTx/>
                <a:uFillTx/>
                <a:latin typeface="Calibri" panose="020F0502020204030204"/>
                <a:ea typeface="+mn-ea"/>
                <a:cs typeface="+mn-cs"/>
              </a:rPr>
              <a:t>y for colliders</a:t>
            </a:r>
          </a:p>
        </p:txBody>
      </p:sp>
      <p:sp>
        <p:nvSpPr>
          <p:cNvPr id="31" name="Oval 30">
            <a:extLst>
              <a:ext uri="{FF2B5EF4-FFF2-40B4-BE49-F238E27FC236}">
                <a16:creationId xmlns:a16="http://schemas.microsoft.com/office/drawing/2014/main" id="{9D8BE182-F258-4594-BF4E-0C0B896F20F1}"/>
              </a:ext>
            </a:extLst>
          </p:cNvPr>
          <p:cNvSpPr/>
          <p:nvPr/>
        </p:nvSpPr>
        <p:spPr>
          <a:xfrm>
            <a:off x="3777124" y="3848875"/>
            <a:ext cx="3198784" cy="1064174"/>
          </a:xfrm>
          <a:prstGeom prst="ellipse">
            <a:avLst/>
          </a:prstGeom>
          <a:noFill/>
          <a:ln w="508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 name="Oval 31">
            <a:extLst>
              <a:ext uri="{FF2B5EF4-FFF2-40B4-BE49-F238E27FC236}">
                <a16:creationId xmlns:a16="http://schemas.microsoft.com/office/drawing/2014/main" id="{586F2EE9-9AA2-4991-ADFB-3C3A2D8C93C7}"/>
              </a:ext>
            </a:extLst>
          </p:cNvPr>
          <p:cNvSpPr/>
          <p:nvPr/>
        </p:nvSpPr>
        <p:spPr>
          <a:xfrm rot="3075242">
            <a:off x="4511611" y="969175"/>
            <a:ext cx="4022494" cy="3058123"/>
          </a:xfrm>
          <a:prstGeom prst="ellipse">
            <a:avLst/>
          </a:prstGeom>
          <a:noFill/>
          <a:ln w="508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33" name="Rectangle 32">
            <a:extLst>
              <a:ext uri="{FF2B5EF4-FFF2-40B4-BE49-F238E27FC236}">
                <a16:creationId xmlns:a16="http://schemas.microsoft.com/office/drawing/2014/main" id="{846F311D-D630-4C9F-8EF4-F05FA8A22E04}"/>
              </a:ext>
            </a:extLst>
          </p:cNvPr>
          <p:cNvSpPr/>
          <p:nvPr/>
        </p:nvSpPr>
        <p:spPr>
          <a:xfrm>
            <a:off x="22400" y="6491675"/>
            <a:ext cx="3055708"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a-DK" sz="1600" b="0" i="0" u="none" strike="noStrike" kern="1200" cap="none" spc="0" normalizeH="0" baseline="0" noProof="0" dirty="0">
                <a:ln>
                  <a:noFill/>
                </a:ln>
                <a:solidFill>
                  <a:prstClr val="black"/>
                </a:solidFill>
                <a:effectLst/>
                <a:uLnTx/>
                <a:uFillTx/>
                <a:latin typeface="Calibri" panose="020F0502020204030204"/>
                <a:ea typeface="+mn-ea"/>
                <a:cs typeface="+mn-cs"/>
              </a:rPr>
              <a:t>Rev. Mod. Phys. 93, 015006 (2021)</a:t>
            </a: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19369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0">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0">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0">
                                            <p:txEl>
                                              <p:pRg st="3" end="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0">
                                            <p:txEl>
                                              <p:pRg st="5" end="5"/>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0">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p:bldP spid="31" grpId="0" animBg="1"/>
      <p:bldP spid="32"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4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7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1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8179</TotalTime>
  <Words>4708</Words>
  <Application>Microsoft Office PowerPoint</Application>
  <PresentationFormat>Widescreen</PresentationFormat>
  <Paragraphs>1012</Paragraphs>
  <Slides>84</Slides>
  <Notes>7</Notes>
  <HiddenSlides>0</HiddenSlides>
  <MMClips>0</MMClips>
  <ScaleCrop>false</ScaleCrop>
  <HeadingPairs>
    <vt:vector size="8" baseType="variant">
      <vt:variant>
        <vt:lpstr>Fonts Used</vt:lpstr>
      </vt:variant>
      <vt:variant>
        <vt:i4>16</vt:i4>
      </vt:variant>
      <vt:variant>
        <vt:lpstr>Theme</vt:lpstr>
      </vt:variant>
      <vt:variant>
        <vt:i4>10</vt:i4>
      </vt:variant>
      <vt:variant>
        <vt:lpstr>Embedded OLE Servers</vt:lpstr>
      </vt:variant>
      <vt:variant>
        <vt:i4>1</vt:i4>
      </vt:variant>
      <vt:variant>
        <vt:lpstr>Slide Titles</vt:lpstr>
      </vt:variant>
      <vt:variant>
        <vt:i4>84</vt:i4>
      </vt:variant>
    </vt:vector>
  </HeadingPairs>
  <TitlesOfParts>
    <vt:vector size="111" baseType="lpstr">
      <vt:lpstr>-apple-system</vt:lpstr>
      <vt:lpstr>Arial</vt:lpstr>
      <vt:lpstr>Arial Black</vt:lpstr>
      <vt:lpstr>Arial Unicode MS</vt:lpstr>
      <vt:lpstr>Book Antiqua</vt:lpstr>
      <vt:lpstr>Calibri</vt:lpstr>
      <vt:lpstr>Calibri Light</vt:lpstr>
      <vt:lpstr>Cambria Math</vt:lpstr>
      <vt:lpstr>Century Gothic</vt:lpstr>
      <vt:lpstr>Comic Sans MS</vt:lpstr>
      <vt:lpstr>News Gothic MT</vt:lpstr>
      <vt:lpstr>Proxima Nova</vt:lpstr>
      <vt:lpstr>Symbol</vt:lpstr>
      <vt:lpstr>Times New Roman</vt:lpstr>
      <vt:lpstr>Verdana</vt:lpstr>
      <vt:lpstr>Wingdings</vt:lpstr>
      <vt:lpstr>Office Theme</vt:lpstr>
      <vt:lpstr>1_Office Theme</vt:lpstr>
      <vt:lpstr>2_Custom Design</vt:lpstr>
      <vt:lpstr>4_Office Theme</vt:lpstr>
      <vt:lpstr>6_Office Theme</vt:lpstr>
      <vt:lpstr>7_Office Theme</vt:lpstr>
      <vt:lpstr>3_Office Theme</vt:lpstr>
      <vt:lpstr>11_Office Theme</vt:lpstr>
      <vt:lpstr>Default Design</vt:lpstr>
      <vt:lpstr>Content Slides - Deep Blue</vt:lpstr>
      <vt:lpstr>Equation</vt:lpstr>
      <vt:lpstr> Future Particle Accelerators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shape the future of high-energy physics – Part 3: Accelerator</dc:title>
  <dc:creator>Frank Zimmermann</dc:creator>
  <cp:lastModifiedBy>Frank Zimmermann</cp:lastModifiedBy>
  <cp:revision>625</cp:revision>
  <dcterms:created xsi:type="dcterms:W3CDTF">2021-10-18T14:59:17Z</dcterms:created>
  <dcterms:modified xsi:type="dcterms:W3CDTF">2024-08-14T17:51:49Z</dcterms:modified>
</cp:coreProperties>
</file>