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9" r:id="rId1"/>
  </p:sldMasterIdLst>
  <p:notesMasterIdLst>
    <p:notesMasterId r:id="rId12"/>
  </p:notesMasterIdLst>
  <p:sldIdLst>
    <p:sldId id="355" r:id="rId2"/>
    <p:sldId id="356" r:id="rId3"/>
    <p:sldId id="357" r:id="rId4"/>
    <p:sldId id="358" r:id="rId5"/>
    <p:sldId id="359" r:id="rId6"/>
    <p:sldId id="360" r:id="rId7"/>
    <p:sldId id="361" r:id="rId8"/>
    <p:sldId id="362" r:id="rId9"/>
    <p:sldId id="363" r:id="rId10"/>
    <p:sldId id="364" r:id="rId11"/>
  </p:sldIdLst>
  <p:sldSz cx="9144000" cy="5143500" type="screen16x9"/>
  <p:notesSz cx="6858000" cy="9144000"/>
  <p:embeddedFontLst>
    <p:embeddedFont>
      <p:font typeface="Montserrat" pitchFamily="2" charset="77"/>
      <p:regular r:id="rId13"/>
      <p:bold r:id="rId14"/>
      <p:italic r:id="rId15"/>
      <p:boldItalic r:id="rId16"/>
    </p:embeddedFont>
    <p:embeddedFont>
      <p:font typeface="Roboto" panose="020000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0B6849D-97B6-43E9-95D6-07B647AA07E2}">
  <a:tblStyle styleId="{A0B6849D-97B6-43E9-95D6-07B647AA07E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56" d="100"/>
          <a:sy n="156" d="100"/>
        </p:scale>
        <p:origin x="808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Google Shape;950;g2e99bb42309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1" name="Google Shape;951;g2e99bb42309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Google Shape;1065;g2f3330036bd_26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6" name="Google Shape;1066;g2f3330036bd_26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Google Shape;961;g2e99bb42309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2" name="Google Shape;962;g2e99bb42309_0_3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" name="Google Shape;980;g2e99bb42309_0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1" name="Google Shape;981;g2e99bb42309_0_3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Google Shape;989;g2f30f0ce837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0" name="Google Shape;990;g2f30f0ce837_1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Google Shape;1000;g2f30f0ce837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1" name="Google Shape;1001;g2f30f0ce837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Google Shape;1013;g2e99bb42309_0_3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4" name="Google Shape;1014;g2e99bb42309_0_3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g2f3330036bd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2" name="Google Shape;1022;g2f3330036bd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2f3330036bd_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4" name="Google Shape;1044;g2f3330036bd_5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Google Shape;1055;g2e99bb42309_0_3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6" name="Google Shape;1056;g2e99bb42309_0_3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29598" y="532588"/>
            <a:ext cx="1492817" cy="147781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305990" y="2571750"/>
            <a:ext cx="8532000" cy="16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305991" y="4238118"/>
            <a:ext cx="8532000" cy="4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  <a:defRPr sz="1300" b="1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89168" y="535867"/>
            <a:ext cx="1544286" cy="1544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4 Pictures">
  <p:cSld name="Text and 4 Picture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2781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7" name="Google Shape;87;p12"/>
          <p:cNvSpPr>
            <a:spLocks noGrp="1"/>
          </p:cNvSpPr>
          <p:nvPr>
            <p:ph type="pic" idx="2"/>
          </p:nvPr>
        </p:nvSpPr>
        <p:spPr>
          <a:xfrm>
            <a:off x="6056710" y="1194197"/>
            <a:ext cx="2781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8" name="Google Shape;88;p12"/>
          <p:cNvSpPr>
            <a:spLocks noGrp="1"/>
          </p:cNvSpPr>
          <p:nvPr>
            <p:ph type="pic" idx="3"/>
          </p:nvPr>
        </p:nvSpPr>
        <p:spPr>
          <a:xfrm>
            <a:off x="6093511" y="297727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9" name="Google Shape;89;p12"/>
          <p:cNvSpPr>
            <a:spLocks noGrp="1"/>
          </p:cNvSpPr>
          <p:nvPr>
            <p:ph type="pic" idx="4"/>
          </p:nvPr>
        </p:nvSpPr>
        <p:spPr>
          <a:xfrm>
            <a:off x="3194447" y="119419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0" name="Google Shape;90;p12"/>
          <p:cNvSpPr>
            <a:spLocks noGrp="1"/>
          </p:cNvSpPr>
          <p:nvPr>
            <p:ph type="pic" idx="5"/>
          </p:nvPr>
        </p:nvSpPr>
        <p:spPr>
          <a:xfrm>
            <a:off x="3194447" y="2983511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3 Pictures with boxes">
  <p:cSld name="Text and 3 Pictures with boxes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4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body" idx="1"/>
          </p:nvPr>
        </p:nvSpPr>
        <p:spPr>
          <a:xfrm>
            <a:off x="3087290" y="1201032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05" name="Google Shape;105;p14"/>
          <p:cNvSpPr>
            <a:spLocks noGrp="1"/>
          </p:cNvSpPr>
          <p:nvPr>
            <p:ph type="pic" idx="2"/>
          </p:nvPr>
        </p:nvSpPr>
        <p:spPr>
          <a:xfrm>
            <a:off x="3087290" y="20493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6" name="Google Shape;106;p14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4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body" idx="3"/>
          </p:nvPr>
        </p:nvSpPr>
        <p:spPr>
          <a:xfrm>
            <a:off x="2456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0" name="Google Shape;110;p14"/>
          <p:cNvSpPr>
            <a:spLocks noGrp="1"/>
          </p:cNvSpPr>
          <p:nvPr>
            <p:ph type="pic" idx="4"/>
          </p:nvPr>
        </p:nvSpPr>
        <p:spPr>
          <a:xfrm>
            <a:off x="3038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1" name="Google Shape;111;p14"/>
          <p:cNvSpPr txBox="1">
            <a:spLocks noGrp="1"/>
          </p:cNvSpPr>
          <p:nvPr>
            <p:ph type="body" idx="5"/>
          </p:nvPr>
        </p:nvSpPr>
        <p:spPr>
          <a:xfrm>
            <a:off x="6174291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2" name="Google Shape;112;p14"/>
          <p:cNvSpPr>
            <a:spLocks noGrp="1"/>
          </p:cNvSpPr>
          <p:nvPr>
            <p:ph type="pic" idx="6"/>
          </p:nvPr>
        </p:nvSpPr>
        <p:spPr>
          <a:xfrm>
            <a:off x="6174291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s">
  <p:cSld name="Picture Horizontal and texts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5"/>
          <p:cNvSpPr>
            <a:spLocks noGrp="1"/>
          </p:cNvSpPr>
          <p:nvPr>
            <p:ph type="pic" idx="2"/>
          </p:nvPr>
        </p:nvSpPr>
        <p:spPr>
          <a:xfrm>
            <a:off x="309582" y="1194197"/>
            <a:ext cx="8532000" cy="1923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6" name="Google Shape;116;p15"/>
          <p:cNvSpPr txBox="1">
            <a:spLocks noGrp="1"/>
          </p:cNvSpPr>
          <p:nvPr>
            <p:ph type="body" idx="1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15"/>
          <p:cNvSpPr txBox="1">
            <a:spLocks noGrp="1"/>
          </p:cNvSpPr>
          <p:nvPr>
            <p:ph type="body" idx="3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15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5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5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body" idx="4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 in boxes">
  <p:cSld name="Picture Horizontal and text in boxes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6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6"/>
          <p:cNvSpPr>
            <a:spLocks noGrp="1"/>
          </p:cNvSpPr>
          <p:nvPr>
            <p:ph type="pic" idx="2"/>
          </p:nvPr>
        </p:nvSpPr>
        <p:spPr>
          <a:xfrm>
            <a:off x="0" y="1194197"/>
            <a:ext cx="9144000" cy="22095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5" name="Google Shape;125;p16"/>
          <p:cNvSpPr txBox="1">
            <a:spLocks noGrp="1"/>
          </p:cNvSpPr>
          <p:nvPr>
            <p:ph type="body" idx="1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body" idx="3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0" name="Google Shape;130;p16"/>
          <p:cNvSpPr txBox="1">
            <a:spLocks noGrp="1"/>
          </p:cNvSpPr>
          <p:nvPr>
            <p:ph type="body" idx="4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BLANK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/>
          <p:nvPr/>
        </p:nvSpPr>
        <p:spPr>
          <a:xfrm>
            <a:off x="305991" y="4647305"/>
            <a:ext cx="853200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9" name="Google Shape;13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68974" y="3652327"/>
            <a:ext cx="806053" cy="806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Slide">
  <p:cSld name="Logo Slide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56907" y="1556656"/>
            <a:ext cx="2030185" cy="2030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0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0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0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2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2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>
                <a:solidFill>
                  <a:srgbClr val="171717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Comparison">
  <p:cSld name="Subtitle and Comparison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305990" y="1820465"/>
            <a:ext cx="4212300" cy="28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3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4"/>
          </p:nvPr>
        </p:nvSpPr>
        <p:spPr>
          <a:xfrm>
            <a:off x="4629150" y="1820465"/>
            <a:ext cx="4209000" cy="28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1"/>
          </p:nvPr>
        </p:nvSpPr>
        <p:spPr>
          <a:xfrm>
            <a:off x="305990" y="1194198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2"/>
          </p:nvPr>
        </p:nvSpPr>
        <p:spPr>
          <a:xfrm>
            <a:off x="4629149" y="1194198"/>
            <a:ext cx="4209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icture">
  <p:cSld name="Big Pictur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" name="Google Shape;50;p7"/>
          <p:cNvSpPr>
            <a:spLocks noGrp="1"/>
          </p:cNvSpPr>
          <p:nvPr>
            <p:ph type="pic" idx="2"/>
          </p:nvPr>
        </p:nvSpPr>
        <p:spPr>
          <a:xfrm>
            <a:off x="305991" y="1079897"/>
            <a:ext cx="8532000" cy="35706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Picture">
  <p:cSld name="Full page Pictur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>
            <a:spLocks noGrp="1"/>
          </p:cNvSpPr>
          <p:nvPr>
            <p:ph type="pic" idx="2"/>
          </p:nvPr>
        </p:nvSpPr>
        <p:spPr>
          <a:xfrm>
            <a:off x="0" y="2400"/>
            <a:ext cx="9144000" cy="4779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3" name="Google Shape;53;p8"/>
          <p:cNvSpPr txBox="1">
            <a:spLocks noGrp="1"/>
          </p:cNvSpPr>
          <p:nvPr>
            <p:ph type="body" idx="1"/>
          </p:nvPr>
        </p:nvSpPr>
        <p:spPr>
          <a:xfrm>
            <a:off x="6056709" y="-13622"/>
            <a:ext cx="3087300" cy="479610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35000" tIns="135000" rIns="135000" bIns="1350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>
  <p:cSld name="Text and Pictur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42123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>
            <a:spLocks noGrp="1"/>
          </p:cNvSpPr>
          <p:nvPr>
            <p:ph type="pic" idx="2"/>
          </p:nvPr>
        </p:nvSpPr>
        <p:spPr>
          <a:xfrm>
            <a:off x="4625579" y="-1"/>
            <a:ext cx="4518300" cy="47751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1" name="Google Shape;61;p9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2 Pictures horizontal">
  <p:cSld name="Text and 2 Pictures horizontal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0" name="Google Shape;70;p10"/>
          <p:cNvSpPr>
            <a:spLocks noGrp="1"/>
          </p:cNvSpPr>
          <p:nvPr>
            <p:ph type="pic" idx="2"/>
          </p:nvPr>
        </p:nvSpPr>
        <p:spPr>
          <a:xfrm>
            <a:off x="4625579" y="119419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1" name="Google Shape;71;p10"/>
          <p:cNvSpPr>
            <a:spLocks noGrp="1"/>
          </p:cNvSpPr>
          <p:nvPr>
            <p:ph type="pic" idx="3"/>
          </p:nvPr>
        </p:nvSpPr>
        <p:spPr>
          <a:xfrm>
            <a:off x="4625579" y="297727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s and 2 Pictures ">
  <p:cSld name="Subtitles and 2 Pictures 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2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6" name="Google Shape;76;p11"/>
          <p:cNvSpPr>
            <a:spLocks noGrp="1"/>
          </p:cNvSpPr>
          <p:nvPr>
            <p:ph type="pic" idx="3"/>
          </p:nvPr>
        </p:nvSpPr>
        <p:spPr>
          <a:xfrm>
            <a:off x="305991" y="1822054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7" name="Google Shape;77;p11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0" name="Google Shape;80;p11"/>
          <p:cNvSpPr>
            <a:spLocks noGrp="1"/>
          </p:cNvSpPr>
          <p:nvPr>
            <p:ph type="pic" idx="4"/>
          </p:nvPr>
        </p:nvSpPr>
        <p:spPr>
          <a:xfrm>
            <a:off x="4629150" y="1815703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sz="2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Slide </a:t>
            </a: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" name="Google Shape;11;p1"/>
          <p:cNvCxnSpPr/>
          <p:nvPr/>
        </p:nvCxnSpPr>
        <p:spPr>
          <a:xfrm>
            <a:off x="303053" y="4778102"/>
            <a:ext cx="8535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  <p:sldLayoutId id="2147483661" r:id="rId12"/>
    <p:sldLayoutId id="2147483662" r:id="rId13"/>
    <p:sldLayoutId id="2147483664" r:id="rId14"/>
    <p:sldLayoutId id="2147483665" r:id="rId15"/>
    <p:sldLayoutId id="2147483666" r:id="rId16"/>
    <p:sldLayoutId id="2147483668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74">
          <p15:clr>
            <a:srgbClr val="F26B43"/>
          </p15:clr>
        </p15:guide>
        <p15:guide id="2" pos="2880">
          <p15:clr>
            <a:srgbClr val="F26B43"/>
          </p15:clr>
        </p15:guide>
        <p15:guide id="3" pos="5567">
          <p15:clr>
            <a:srgbClr val="F26B43"/>
          </p15:clr>
        </p15:guide>
        <p15:guide id="4" pos="193">
          <p15:clr>
            <a:srgbClr val="F26B43"/>
          </p15:clr>
        </p15:guide>
        <p15:guide id="5" pos="2846">
          <p15:clr>
            <a:srgbClr val="F26B43"/>
          </p15:clr>
        </p15:guide>
        <p15:guide id="6" pos="2914">
          <p15:clr>
            <a:srgbClr val="F26B43"/>
          </p15:clr>
        </p15:guide>
        <p15:guide id="7" pos="3815">
          <p15:clr>
            <a:srgbClr val="F26B43"/>
          </p15:clr>
        </p15:guide>
        <p15:guide id="8" pos="3748">
          <p15:clr>
            <a:srgbClr val="F26B43"/>
          </p15:clr>
        </p15:guide>
        <p15:guide id="9" pos="2012">
          <p15:clr>
            <a:srgbClr val="F26B43"/>
          </p15:clr>
        </p15:guide>
        <p15:guide id="10" pos="1945">
          <p15:clr>
            <a:srgbClr val="F26B43"/>
          </p15:clr>
        </p15:guide>
        <p15:guide id="11" orient="horz" pos="2929">
          <p15:clr>
            <a:srgbClr val="F26B43"/>
          </p15:clr>
        </p15:guide>
        <p15:guide id="12" orient="horz" pos="1807">
          <p15:clr>
            <a:srgbClr val="F26B43"/>
          </p15:clr>
        </p15:guide>
        <p15:guide id="13" orient="horz" pos="685">
          <p15:clr>
            <a:srgbClr val="F26B43"/>
          </p15:clr>
        </p15:guide>
        <p15:guide id="14" orient="horz" pos="752">
          <p15:clr>
            <a:srgbClr val="F26B43"/>
          </p15:clr>
        </p15:guide>
        <p15:guide id="15" orient="horz" pos="1875">
          <p15:clr>
            <a:srgbClr val="F26B43"/>
          </p15:clr>
        </p15:guide>
        <p15:guide id="16" pos="4734">
          <p15:clr>
            <a:srgbClr val="F26B43"/>
          </p15:clr>
        </p15:guide>
        <p15:guide id="17" pos="46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gif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Google Shape;953;p122"/>
          <p:cNvSpPr txBox="1">
            <a:spLocks noGrp="1"/>
          </p:cNvSpPr>
          <p:nvPr>
            <p:ph type="ctrTitle"/>
          </p:nvPr>
        </p:nvSpPr>
        <p:spPr>
          <a:xfrm>
            <a:off x="-70675" y="-118450"/>
            <a:ext cx="6700200" cy="1425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Computing &amp; Data Analysis at CERN</a:t>
            </a:r>
            <a:endParaRPr/>
          </a:p>
        </p:txBody>
      </p:sp>
      <p:sp>
        <p:nvSpPr>
          <p:cNvPr id="954" name="Google Shape;954;p122"/>
          <p:cNvSpPr txBox="1">
            <a:spLocks noGrp="1"/>
          </p:cNvSpPr>
          <p:nvPr>
            <p:ph type="subTitle" idx="1"/>
          </p:nvPr>
        </p:nvSpPr>
        <p:spPr>
          <a:xfrm>
            <a:off x="1143000" y="1626529"/>
            <a:ext cx="6858000" cy="124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ITW2024 Study Group 3</a:t>
            </a:r>
            <a:endParaRPr/>
          </a:p>
        </p:txBody>
      </p:sp>
      <p:sp>
        <p:nvSpPr>
          <p:cNvPr id="955" name="Google Shape;955;p122"/>
          <p:cNvSpPr txBox="1">
            <a:spLocks noGrp="1"/>
          </p:cNvSpPr>
          <p:nvPr>
            <p:ph type="body" idx="4294967295"/>
          </p:nvPr>
        </p:nvSpPr>
        <p:spPr>
          <a:xfrm>
            <a:off x="3546250" y="3143975"/>
            <a:ext cx="5118600" cy="204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0" lvl="0" indent="0" algn="just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b="0" i="1">
                <a:solidFill>
                  <a:schemeClr val="dk2"/>
                </a:solidFill>
              </a:rPr>
              <a:t>@ CERN</a:t>
            </a:r>
            <a:endParaRPr b="0" i="1">
              <a:solidFill>
                <a:schemeClr val="dk2"/>
              </a:solidFill>
            </a:endParaRPr>
          </a:p>
          <a:p>
            <a:pPr marL="457200" lvl="0" indent="-330200" algn="just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Char char="+"/>
            </a:pPr>
            <a:r>
              <a:rPr lang="en" b="0" i="1">
                <a:solidFill>
                  <a:schemeClr val="dk2"/>
                </a:solidFill>
              </a:rPr>
              <a:t>the </a:t>
            </a:r>
            <a:r>
              <a:rPr lang="en" i="1">
                <a:solidFill>
                  <a:srgbClr val="FF0000"/>
                </a:solidFill>
              </a:rPr>
              <a:t>computing</a:t>
            </a:r>
            <a:r>
              <a:rPr lang="en" b="0" i="1">
                <a:solidFill>
                  <a:schemeClr val="dk2"/>
                </a:solidFill>
              </a:rPr>
              <a:t> in charge of selecting the data.</a:t>
            </a:r>
            <a:endParaRPr b="0" i="1">
              <a:solidFill>
                <a:schemeClr val="dk2"/>
              </a:solidFill>
            </a:endParaRPr>
          </a:p>
          <a:p>
            <a:pPr marL="457200" lvl="0" indent="-3302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+"/>
            </a:pPr>
            <a:r>
              <a:rPr lang="en" b="0" i="1">
                <a:solidFill>
                  <a:schemeClr val="dk2"/>
                </a:solidFill>
              </a:rPr>
              <a:t>In 1 second, there are 1.7 billion events, that means we need a lot of storage capacity</a:t>
            </a:r>
            <a:endParaRPr b="0" i="1">
              <a:solidFill>
                <a:schemeClr val="dk2"/>
              </a:solidFill>
            </a:endParaRPr>
          </a:p>
          <a:p>
            <a:pPr marL="457200" lvl="0" indent="-3302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+"/>
            </a:pPr>
            <a:r>
              <a:rPr lang="en" b="0" i="1">
                <a:solidFill>
                  <a:schemeClr val="dk2"/>
                </a:solidFill>
              </a:rPr>
              <a:t>In reality only a </a:t>
            </a:r>
            <a:r>
              <a:rPr lang="en" i="1">
                <a:solidFill>
                  <a:srgbClr val="FF0000"/>
                </a:solidFill>
              </a:rPr>
              <a:t>very small % of the data</a:t>
            </a:r>
            <a:r>
              <a:rPr lang="en" b="0" i="1">
                <a:solidFill>
                  <a:schemeClr val="dk2"/>
                </a:solidFill>
              </a:rPr>
              <a:t> will be collected, stored, and analysed </a:t>
            </a:r>
            <a:endParaRPr b="0" i="1">
              <a:solidFill>
                <a:schemeClr val="dk2"/>
              </a:solidFill>
            </a:endParaRPr>
          </a:p>
          <a:p>
            <a:pPr marL="0" lvl="0" indent="0" algn="just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b="0" i="1">
              <a:solidFill>
                <a:schemeClr val="dk2"/>
              </a:solidFill>
            </a:endParaRPr>
          </a:p>
        </p:txBody>
      </p:sp>
      <p:pic>
        <p:nvPicPr>
          <p:cNvPr id="956" name="Google Shape;956;p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2200" y="1375275"/>
            <a:ext cx="1883101" cy="149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7" name="Google Shape;957;p122"/>
          <p:cNvPicPr preferRelativeResize="0"/>
          <p:nvPr/>
        </p:nvPicPr>
        <p:blipFill rotWithShape="1">
          <a:blip r:embed="rId4">
            <a:alphaModFix/>
          </a:blip>
          <a:srcRect t="25043"/>
          <a:stretch/>
        </p:blipFill>
        <p:spPr>
          <a:xfrm>
            <a:off x="305997" y="2023394"/>
            <a:ext cx="2781300" cy="2779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8" name="Google Shape;958;p1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98575" y="110150"/>
            <a:ext cx="2006183" cy="1127925"/>
          </a:xfrm>
          <a:prstGeom prst="rect">
            <a:avLst/>
          </a:prstGeom>
          <a:noFill/>
          <a:ln>
            <a:noFill/>
          </a:ln>
        </p:spPr>
      </p:pic>
      <p:sp>
        <p:nvSpPr>
          <p:cNvPr id="959" name="Google Shape;959;p122"/>
          <p:cNvSpPr/>
          <p:nvPr/>
        </p:nvSpPr>
        <p:spPr>
          <a:xfrm>
            <a:off x="6056725" y="877875"/>
            <a:ext cx="701700" cy="12417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Google Shape;1068;p131"/>
          <p:cNvSpPr/>
          <p:nvPr/>
        </p:nvSpPr>
        <p:spPr>
          <a:xfrm>
            <a:off x="0" y="0"/>
            <a:ext cx="9144000" cy="1000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</a:rPr>
              <a:t>ITW2024 Study Group 3</a:t>
            </a:r>
            <a:endParaRPr sz="24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</a:rPr>
              <a:t>Margaret (Poland), Mỹ Uyên (Việt Nam), Cath (Malta), Mathew (Australia), Salvador (Spain → Slovakia)</a:t>
            </a:r>
            <a:endParaRPr sz="1500">
              <a:solidFill>
                <a:schemeClr val="lt1"/>
              </a:solidFill>
            </a:endParaRPr>
          </a:p>
        </p:txBody>
      </p:sp>
      <p:pic>
        <p:nvPicPr>
          <p:cNvPr id="1069" name="Google Shape;1069;p131"/>
          <p:cNvPicPr preferRelativeResize="0"/>
          <p:nvPr/>
        </p:nvPicPr>
        <p:blipFill rotWithShape="1">
          <a:blip r:embed="rId3">
            <a:alphaModFix/>
          </a:blip>
          <a:srcRect t="15139" b="6008"/>
          <a:stretch/>
        </p:blipFill>
        <p:spPr>
          <a:xfrm>
            <a:off x="6458450" y="1224325"/>
            <a:ext cx="2495049" cy="3490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0" name="Google Shape;1070;p1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152600"/>
            <a:ext cx="5443725" cy="364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p123"/>
          <p:cNvSpPr txBox="1">
            <a:spLocks noGrp="1"/>
          </p:cNvSpPr>
          <p:nvPr>
            <p:ph type="title"/>
          </p:nvPr>
        </p:nvSpPr>
        <p:spPr>
          <a:xfrm>
            <a:off x="305991" y="700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Curriculum &amp; Classroom Connections</a:t>
            </a:r>
            <a:endParaRPr/>
          </a:p>
        </p:txBody>
      </p:sp>
      <p:sp>
        <p:nvSpPr>
          <p:cNvPr id="965" name="Google Shape;965;p123"/>
          <p:cNvSpPr/>
          <p:nvPr/>
        </p:nvSpPr>
        <p:spPr>
          <a:xfrm>
            <a:off x="306000" y="630400"/>
            <a:ext cx="3931800" cy="623700"/>
          </a:xfrm>
          <a:prstGeom prst="roundRect">
            <a:avLst>
              <a:gd name="adj" fmla="val 50000"/>
            </a:avLst>
          </a:prstGeom>
          <a:solidFill>
            <a:srgbClr val="0942A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</a:rPr>
              <a:t>Necessity is the mother of all invention</a:t>
            </a:r>
            <a:r>
              <a:rPr lang="en" sz="1200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. </a:t>
            </a:r>
            <a:endParaRPr sz="1600" b="1">
              <a:solidFill>
                <a:srgbClr val="FFFFFF"/>
              </a:solidFill>
            </a:endParaRPr>
          </a:p>
        </p:txBody>
      </p:sp>
      <p:sp>
        <p:nvSpPr>
          <p:cNvPr id="966" name="Google Shape;966;p123"/>
          <p:cNvSpPr/>
          <p:nvPr/>
        </p:nvSpPr>
        <p:spPr>
          <a:xfrm>
            <a:off x="7038300" y="1513150"/>
            <a:ext cx="1855800" cy="623700"/>
          </a:xfrm>
          <a:prstGeom prst="roundRect">
            <a:avLst>
              <a:gd name="adj" fmla="val 0"/>
            </a:avLst>
          </a:prstGeom>
          <a:solidFill>
            <a:srgbClr val="741B4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</a:rPr>
              <a:t>Computing Algorithms</a:t>
            </a:r>
            <a:endParaRPr sz="1800" b="1">
              <a:solidFill>
                <a:srgbClr val="FFFFFF"/>
              </a:solidFill>
            </a:endParaRPr>
          </a:p>
        </p:txBody>
      </p:sp>
      <p:sp>
        <p:nvSpPr>
          <p:cNvPr id="967" name="Google Shape;967;p123"/>
          <p:cNvSpPr/>
          <p:nvPr/>
        </p:nvSpPr>
        <p:spPr>
          <a:xfrm>
            <a:off x="252425" y="2015131"/>
            <a:ext cx="3675000" cy="62370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</a:rPr>
              <a:t>Experimentation &amp; Data collection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968" name="Google Shape;968;p123"/>
          <p:cNvSpPr/>
          <p:nvPr/>
        </p:nvSpPr>
        <p:spPr>
          <a:xfrm>
            <a:off x="306000" y="3037525"/>
            <a:ext cx="2800800" cy="1758000"/>
          </a:xfrm>
          <a:prstGeom prst="roundRect">
            <a:avLst>
              <a:gd name="adj" fmla="val 50000"/>
            </a:avLst>
          </a:prstGeom>
          <a:solidFill>
            <a:srgbClr val="3876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</a:rPr>
              <a:t>Multiple subjects:</a:t>
            </a:r>
            <a:endParaRPr b="1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</a:rPr>
              <a:t>Mathematics</a:t>
            </a:r>
            <a:endParaRPr b="1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</a:rPr>
              <a:t>Technology</a:t>
            </a:r>
            <a:endParaRPr b="1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</a:rPr>
              <a:t>All Natural Sciences</a:t>
            </a:r>
            <a:endParaRPr b="1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</a:rPr>
              <a:t>Geography</a:t>
            </a:r>
            <a:endParaRPr b="1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</a:rPr>
              <a:t>Economics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969" name="Google Shape;969;p123"/>
          <p:cNvSpPr/>
          <p:nvPr/>
        </p:nvSpPr>
        <p:spPr>
          <a:xfrm>
            <a:off x="3594875" y="3037450"/>
            <a:ext cx="2521500" cy="623700"/>
          </a:xfrm>
          <a:prstGeom prst="roundRect">
            <a:avLst>
              <a:gd name="adj" fmla="val 50000"/>
            </a:avLst>
          </a:prstGeom>
          <a:solidFill>
            <a:srgbClr val="307A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</a:rPr>
              <a:t>Data analysis</a:t>
            </a:r>
            <a:endParaRPr b="1">
              <a:solidFill>
                <a:srgbClr val="FFFFFF"/>
              </a:solidFill>
            </a:endParaRPr>
          </a:p>
        </p:txBody>
      </p:sp>
      <p:cxnSp>
        <p:nvCxnSpPr>
          <p:cNvPr id="970" name="Google Shape;970;p123"/>
          <p:cNvCxnSpPr>
            <a:stCxn id="965" idx="3"/>
            <a:endCxn id="966" idx="0"/>
          </p:cNvCxnSpPr>
          <p:nvPr/>
        </p:nvCxnSpPr>
        <p:spPr>
          <a:xfrm>
            <a:off x="4237800" y="942250"/>
            <a:ext cx="3728400" cy="570900"/>
          </a:xfrm>
          <a:prstGeom prst="bentConnector2">
            <a:avLst/>
          </a:prstGeom>
          <a:noFill/>
          <a:ln w="9525" cap="flat" cmpd="sng">
            <a:solidFill>
              <a:srgbClr val="C2C2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71" name="Google Shape;971;p123"/>
          <p:cNvCxnSpPr>
            <a:stCxn id="967" idx="2"/>
            <a:endCxn id="969" idx="0"/>
          </p:cNvCxnSpPr>
          <p:nvPr/>
        </p:nvCxnSpPr>
        <p:spPr>
          <a:xfrm rot="-5400000" flipH="1">
            <a:off x="3273425" y="1455331"/>
            <a:ext cx="398700" cy="2765700"/>
          </a:xfrm>
          <a:prstGeom prst="bentConnector3">
            <a:avLst>
              <a:gd name="adj1" fmla="val 49990"/>
            </a:avLst>
          </a:prstGeom>
          <a:noFill/>
          <a:ln w="9525" cap="flat" cmpd="sng">
            <a:solidFill>
              <a:srgbClr val="C2C2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72" name="Google Shape;972;p123"/>
          <p:cNvCxnSpPr>
            <a:stCxn id="968" idx="3"/>
            <a:endCxn id="969" idx="2"/>
          </p:cNvCxnSpPr>
          <p:nvPr/>
        </p:nvCxnSpPr>
        <p:spPr>
          <a:xfrm rot="10800000" flipH="1">
            <a:off x="3106800" y="3661225"/>
            <a:ext cx="1748700" cy="255300"/>
          </a:xfrm>
          <a:prstGeom prst="bentConnector2">
            <a:avLst/>
          </a:prstGeom>
          <a:noFill/>
          <a:ln w="9525" cap="flat" cmpd="sng">
            <a:solidFill>
              <a:srgbClr val="C2C2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73" name="Google Shape;973;p123"/>
          <p:cNvCxnSpPr>
            <a:stCxn id="966" idx="1"/>
            <a:endCxn id="967" idx="0"/>
          </p:cNvCxnSpPr>
          <p:nvPr/>
        </p:nvCxnSpPr>
        <p:spPr>
          <a:xfrm flipH="1">
            <a:off x="2089800" y="1825000"/>
            <a:ext cx="4948500" cy="190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74" name="Google Shape;974;p123"/>
          <p:cNvPicPr preferRelativeResize="0"/>
          <p:nvPr/>
        </p:nvPicPr>
        <p:blipFill rotWithShape="1">
          <a:blip r:embed="rId3">
            <a:alphaModFix/>
          </a:blip>
          <a:srcRect l="20027" r="14587"/>
          <a:stretch/>
        </p:blipFill>
        <p:spPr>
          <a:xfrm>
            <a:off x="6493250" y="3415225"/>
            <a:ext cx="1345351" cy="1157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975" name="Google Shape;975;p123"/>
          <p:cNvPicPr preferRelativeResize="0"/>
          <p:nvPr/>
        </p:nvPicPr>
        <p:blipFill rotWithShape="1">
          <a:blip r:embed="rId4">
            <a:alphaModFix/>
          </a:blip>
          <a:srcRect r="50590"/>
          <a:stretch/>
        </p:blipFill>
        <p:spPr>
          <a:xfrm>
            <a:off x="7957925" y="3281878"/>
            <a:ext cx="1027074" cy="1385774"/>
          </a:xfrm>
          <a:prstGeom prst="rect">
            <a:avLst/>
          </a:prstGeom>
          <a:noFill/>
          <a:ln>
            <a:noFill/>
          </a:ln>
        </p:spPr>
      </p:pic>
      <p:sp>
        <p:nvSpPr>
          <p:cNvPr id="976" name="Google Shape;976;p123"/>
          <p:cNvSpPr/>
          <p:nvPr/>
        </p:nvSpPr>
        <p:spPr>
          <a:xfrm>
            <a:off x="6493250" y="2397513"/>
            <a:ext cx="2521500" cy="623700"/>
          </a:xfrm>
          <a:prstGeom prst="roundRect">
            <a:avLst>
              <a:gd name="adj" fmla="val 50000"/>
            </a:avLst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FFFF"/>
                </a:solidFill>
              </a:rPr>
              <a:t>Humans!</a:t>
            </a:r>
            <a:endParaRPr b="1">
              <a:solidFill>
                <a:srgbClr val="FFFFFF"/>
              </a:solidFill>
            </a:endParaRPr>
          </a:p>
        </p:txBody>
      </p:sp>
      <p:cxnSp>
        <p:nvCxnSpPr>
          <p:cNvPr id="977" name="Google Shape;977;p123"/>
          <p:cNvCxnSpPr>
            <a:stCxn id="976" idx="2"/>
            <a:endCxn id="974" idx="0"/>
          </p:cNvCxnSpPr>
          <p:nvPr/>
        </p:nvCxnSpPr>
        <p:spPr>
          <a:xfrm rot="5400000">
            <a:off x="7263050" y="2924163"/>
            <a:ext cx="393900" cy="588000"/>
          </a:xfrm>
          <a:prstGeom prst="bentConnector3">
            <a:avLst>
              <a:gd name="adj1" fmla="val 5001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78" name="Google Shape;978;p123"/>
          <p:cNvCxnSpPr>
            <a:stCxn id="976" idx="2"/>
            <a:endCxn id="975" idx="0"/>
          </p:cNvCxnSpPr>
          <p:nvPr/>
        </p:nvCxnSpPr>
        <p:spPr>
          <a:xfrm rot="-5400000" flipH="1">
            <a:off x="7982450" y="2792763"/>
            <a:ext cx="260700" cy="717600"/>
          </a:xfrm>
          <a:prstGeom prst="bentConnector3">
            <a:avLst>
              <a:gd name="adj1" fmla="val 4999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Google Shape;983;p124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words</a:t>
            </a:r>
            <a:endParaRPr/>
          </a:p>
        </p:txBody>
      </p:sp>
      <p:sp>
        <p:nvSpPr>
          <p:cNvPr id="984" name="Google Shape;984;p124"/>
          <p:cNvSpPr txBox="1">
            <a:spLocks noGrp="1"/>
          </p:cNvSpPr>
          <p:nvPr>
            <p:ph type="body" idx="1"/>
          </p:nvPr>
        </p:nvSpPr>
        <p:spPr>
          <a:xfrm>
            <a:off x="243450" y="1003075"/>
            <a:ext cx="1779300" cy="1238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DATA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FILTERS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STORAGE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NETWORKS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ML | AI</a:t>
            </a:r>
            <a:endParaRPr>
              <a:solidFill>
                <a:schemeClr val="dk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…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985" name="Google Shape;985;p124"/>
          <p:cNvPicPr preferRelativeResize="0"/>
          <p:nvPr/>
        </p:nvPicPr>
        <p:blipFill rotWithShape="1">
          <a:blip r:embed="rId3">
            <a:alphaModFix/>
          </a:blip>
          <a:srcRect l="11454" r="10304"/>
          <a:stretch/>
        </p:blipFill>
        <p:spPr>
          <a:xfrm>
            <a:off x="247650" y="2602700"/>
            <a:ext cx="2302675" cy="165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6" name="Google Shape;986;p1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16612" y="200025"/>
            <a:ext cx="6312312" cy="446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7" name="Google Shape;987;p1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44925" y="123822"/>
            <a:ext cx="1651613" cy="12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p125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Potential Students’ Challenges</a:t>
            </a:r>
            <a:endParaRPr/>
          </a:p>
        </p:txBody>
      </p:sp>
      <p:pic>
        <p:nvPicPr>
          <p:cNvPr id="993" name="Google Shape;993;p1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8357" y="2240597"/>
            <a:ext cx="2551434" cy="168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4" name="Google Shape;994;p125"/>
          <p:cNvPicPr preferRelativeResize="0"/>
          <p:nvPr/>
        </p:nvPicPr>
        <p:blipFill rotWithShape="1">
          <a:blip r:embed="rId4">
            <a:alphaModFix/>
          </a:blip>
          <a:srcRect b="6524"/>
          <a:stretch/>
        </p:blipFill>
        <p:spPr>
          <a:xfrm>
            <a:off x="262728" y="2288363"/>
            <a:ext cx="2671800" cy="1585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5" name="Google Shape;995;p1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93723" y="2868228"/>
            <a:ext cx="2044300" cy="1680722"/>
          </a:xfrm>
          <a:prstGeom prst="rect">
            <a:avLst/>
          </a:prstGeom>
          <a:noFill/>
          <a:ln>
            <a:noFill/>
          </a:ln>
        </p:spPr>
      </p:pic>
      <p:sp>
        <p:nvSpPr>
          <p:cNvPr id="996" name="Google Shape;996;p125"/>
          <p:cNvSpPr txBox="1"/>
          <p:nvPr/>
        </p:nvSpPr>
        <p:spPr>
          <a:xfrm>
            <a:off x="68450" y="1105900"/>
            <a:ext cx="32637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AutoNum type="arabicParenR"/>
            </a:pPr>
            <a:r>
              <a:rPr lang="en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Overwhelming </a:t>
            </a:r>
            <a:r>
              <a:rPr lang="en" sz="2000" b="1">
                <a:latin typeface="Montserrat"/>
                <a:ea typeface="Montserrat"/>
                <a:cs typeface="Montserrat"/>
                <a:sym typeface="Montserrat"/>
              </a:rPr>
              <a:t>Scale of Data</a:t>
            </a:r>
            <a:endParaRPr sz="2000" b="1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97" name="Google Shape;997;p125"/>
          <p:cNvSpPr txBox="1"/>
          <p:nvPr/>
        </p:nvSpPr>
        <p:spPr>
          <a:xfrm>
            <a:off x="3569700" y="1105888"/>
            <a:ext cx="26718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Montserrat"/>
                <a:ea typeface="Montserrat"/>
                <a:cs typeface="Montserrat"/>
                <a:sym typeface="Montserrat"/>
              </a:rPr>
              <a:t>2) Difficulty in Understanding </a:t>
            </a:r>
            <a:r>
              <a:rPr lang="en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Abstract Concepts</a:t>
            </a:r>
            <a:endParaRPr sz="2000" b="1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98" name="Google Shape;998;p125"/>
          <p:cNvSpPr txBox="1"/>
          <p:nvPr/>
        </p:nvSpPr>
        <p:spPr>
          <a:xfrm>
            <a:off x="6753625" y="1079400"/>
            <a:ext cx="2671800" cy="17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Montserrat"/>
                <a:ea typeface="Montserrat"/>
                <a:cs typeface="Montserrat"/>
                <a:sym typeface="Montserrat"/>
              </a:rPr>
              <a:t>3) Difficulty in Understanding the Role of </a:t>
            </a:r>
            <a:r>
              <a:rPr lang="en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Probability</a:t>
            </a:r>
            <a:r>
              <a:rPr lang="en" sz="2000" b="1">
                <a:latin typeface="Montserrat"/>
                <a:ea typeface="Montserrat"/>
                <a:cs typeface="Montserrat"/>
                <a:sym typeface="Montserrat"/>
              </a:rPr>
              <a:t> and </a:t>
            </a:r>
            <a:r>
              <a:rPr lang="en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Uncertainty</a:t>
            </a:r>
            <a:endParaRPr sz="2000" b="1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Google Shape;1003;p126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Potential Students’ misconceptions</a:t>
            </a:r>
            <a:endParaRPr/>
          </a:p>
        </p:txBody>
      </p:sp>
      <p:pic>
        <p:nvPicPr>
          <p:cNvPr id="1004" name="Google Shape;1004;p126"/>
          <p:cNvPicPr preferRelativeResize="0"/>
          <p:nvPr/>
        </p:nvPicPr>
        <p:blipFill rotWithShape="1">
          <a:blip r:embed="rId3">
            <a:alphaModFix/>
          </a:blip>
          <a:srcRect l="67243"/>
          <a:stretch/>
        </p:blipFill>
        <p:spPr>
          <a:xfrm>
            <a:off x="6321175" y="2694677"/>
            <a:ext cx="2055431" cy="184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5" name="Google Shape;1005;p126"/>
          <p:cNvSpPr txBox="1"/>
          <p:nvPr/>
        </p:nvSpPr>
        <p:spPr>
          <a:xfrm>
            <a:off x="75100" y="850800"/>
            <a:ext cx="3263700" cy="15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Montserrat"/>
                <a:ea typeface="Montserrat"/>
                <a:cs typeface="Montserrat"/>
                <a:sym typeface="Montserrat"/>
              </a:rPr>
              <a:t>1) When collecting data, </a:t>
            </a:r>
            <a:r>
              <a:rPr lang="en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all events</a:t>
            </a:r>
            <a:r>
              <a:rPr lang="en" sz="2000" b="1">
                <a:latin typeface="Montserrat"/>
                <a:ea typeface="Montserrat"/>
                <a:cs typeface="Montserrat"/>
                <a:sym typeface="Montserrat"/>
              </a:rPr>
              <a:t> are </a:t>
            </a:r>
            <a:r>
              <a:rPr lang="en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equally important </a:t>
            </a:r>
            <a:endParaRPr sz="2000" b="1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→ We have to select events of interest.</a:t>
            </a:r>
            <a:endParaRPr sz="2000" b="1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06" name="Google Shape;1006;p126"/>
          <p:cNvSpPr txBox="1"/>
          <p:nvPr/>
        </p:nvSpPr>
        <p:spPr>
          <a:xfrm>
            <a:off x="3453800" y="1076950"/>
            <a:ext cx="2377200" cy="15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Montserrat"/>
                <a:ea typeface="Montserrat"/>
                <a:cs typeface="Montserrat"/>
                <a:sym typeface="Montserrat"/>
              </a:rPr>
              <a:t>2) Data Analysis is </a:t>
            </a:r>
            <a:r>
              <a:rPr lang="en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purely </a:t>
            </a:r>
            <a:r>
              <a:rPr lang="en" sz="2000" b="1">
                <a:latin typeface="Montserrat"/>
                <a:ea typeface="Montserrat"/>
                <a:cs typeface="Montserrat"/>
                <a:sym typeface="Montserrat"/>
              </a:rPr>
              <a:t>a Computer Task</a:t>
            </a:r>
            <a:endParaRPr sz="2000" b="1"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→ We have to train the computer to do so!</a:t>
            </a:r>
            <a:endParaRPr sz="20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07" name="Google Shape;1007;p126"/>
          <p:cNvSpPr txBox="1"/>
          <p:nvPr/>
        </p:nvSpPr>
        <p:spPr>
          <a:xfrm>
            <a:off x="6254375" y="1633200"/>
            <a:ext cx="3008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Montserrat"/>
                <a:ea typeface="Montserrat"/>
                <a:cs typeface="Montserrat"/>
                <a:sym typeface="Montserrat"/>
              </a:rPr>
              <a:t>3) Computing and Data Analysis are </a:t>
            </a:r>
            <a:r>
              <a:rPr lang="en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Only for Experts</a:t>
            </a:r>
            <a:endParaRPr sz="2000" b="1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008" name="Google Shape;1008;p1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06200" y="2768652"/>
            <a:ext cx="1831224" cy="1831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9" name="Google Shape;1009;p126"/>
          <p:cNvPicPr preferRelativeResize="0"/>
          <p:nvPr/>
        </p:nvPicPr>
        <p:blipFill rotWithShape="1">
          <a:blip r:embed="rId5">
            <a:alphaModFix/>
          </a:blip>
          <a:srcRect b="45091"/>
          <a:stretch/>
        </p:blipFill>
        <p:spPr>
          <a:xfrm>
            <a:off x="245972" y="3388425"/>
            <a:ext cx="2765649" cy="1347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0" name="Google Shape;1010;p1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999" y="2564711"/>
            <a:ext cx="2697600" cy="823724"/>
          </a:xfrm>
          <a:prstGeom prst="rect">
            <a:avLst/>
          </a:prstGeom>
          <a:noFill/>
          <a:ln>
            <a:noFill/>
          </a:ln>
        </p:spPr>
      </p:pic>
      <p:sp>
        <p:nvSpPr>
          <p:cNvPr id="1011" name="Google Shape;1011;p126"/>
          <p:cNvSpPr txBox="1"/>
          <p:nvPr/>
        </p:nvSpPr>
        <p:spPr>
          <a:xfrm>
            <a:off x="3564125" y="2684825"/>
            <a:ext cx="1831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FF0000"/>
                </a:solidFill>
              </a:rPr>
              <a:t>Do or Die?</a:t>
            </a:r>
            <a:endParaRPr sz="1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Google Shape;1016;p127"/>
          <p:cNvSpPr txBox="1">
            <a:spLocks noGrp="1"/>
          </p:cNvSpPr>
          <p:nvPr>
            <p:ph type="title"/>
          </p:nvPr>
        </p:nvSpPr>
        <p:spPr>
          <a:xfrm>
            <a:off x="305991" y="13294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Best Practice Example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7" name="Google Shape;1017;p127"/>
          <p:cNvSpPr txBox="1">
            <a:spLocks noGrp="1"/>
          </p:cNvSpPr>
          <p:nvPr>
            <p:ph type="body" idx="2"/>
          </p:nvPr>
        </p:nvSpPr>
        <p:spPr>
          <a:xfrm>
            <a:off x="306000" y="890075"/>
            <a:ext cx="5546100" cy="37158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0" tIns="0" rIns="0" bIns="0" anchor="t" anchorCtr="0">
            <a:normAutofit fontScale="55000" lnSpcReduction="2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3250" u="sng"/>
              <a:t>Large data</a:t>
            </a:r>
            <a:endParaRPr sz="3250"/>
          </a:p>
          <a:p>
            <a:pPr marL="457200" lvl="0" indent="-328136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2850"/>
              <a:t>Generate strings of random numbers (0’s and 1’s) a whole page worth.</a:t>
            </a:r>
            <a:endParaRPr sz="2850"/>
          </a:p>
          <a:p>
            <a:pPr marL="457200" lvl="0" indent="-328136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2850"/>
              <a:t>Ask ‘Is the number of 1’s and 0’s random’</a:t>
            </a:r>
            <a:endParaRPr sz="2850"/>
          </a:p>
          <a:p>
            <a:pPr marL="457200" lvl="0" indent="-328136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 sz="2850"/>
              <a:t>Analyse the data</a:t>
            </a:r>
            <a:endParaRPr sz="2850"/>
          </a:p>
          <a:p>
            <a:pPr marL="457200" lvl="0" indent="-328136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AutoNum type="arabicPeriod"/>
            </a:pPr>
            <a:r>
              <a:rPr lang="en" sz="2850">
                <a:solidFill>
                  <a:schemeClr val="dk2"/>
                </a:solidFill>
                <a:highlight>
                  <a:schemeClr val="lt1"/>
                </a:highlight>
              </a:rPr>
              <a:t>Is it random?</a:t>
            </a:r>
            <a:endParaRPr sz="2850">
              <a:solidFill>
                <a:schemeClr val="dk2"/>
              </a:solidFill>
              <a:highlight>
                <a:schemeClr val="lt1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3213" u="sng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3213" u="sng"/>
              <a:t>Leads to	</a:t>
            </a:r>
            <a:endParaRPr sz="3213" u="sng"/>
          </a:p>
          <a:p>
            <a:pPr marL="0" lvl="0" indent="45720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2850"/>
              <a:t>- What is ‘random’?</a:t>
            </a:r>
            <a:endParaRPr sz="285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2850"/>
              <a:t>	- Signal to noise ratios</a:t>
            </a:r>
            <a:endParaRPr sz="285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2850"/>
              <a:t>	- Standard deviations</a:t>
            </a:r>
            <a:endParaRPr sz="285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2850"/>
              <a:t>	</a:t>
            </a:r>
            <a:endParaRPr sz="2850"/>
          </a:p>
        </p:txBody>
      </p:sp>
      <p:sp>
        <p:nvSpPr>
          <p:cNvPr id="1018" name="Google Shape;1018;p127"/>
          <p:cNvSpPr txBox="1"/>
          <p:nvPr/>
        </p:nvSpPr>
        <p:spPr>
          <a:xfrm>
            <a:off x="5787100" y="2505225"/>
            <a:ext cx="3000000" cy="15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/>
              <a:t>1 0 1 1 1 1 1 1 1 1 0 1 0 1 0 1 1 1 0 0 1 1 1 0 1 1 0 0 1 1 1 1 0 1 0 0 1 1 0 1 1 0 1 1 1 1 1 0 0 0 1 0 1 0 1 0 0 0 0 1 0 1 1 0 0 1 1 0 0 0 1 1 1 1 0 1 1 0 1 1 0 1 0 0 0 0 0 1 1 1 0 1 1 1 1 0 </a:t>
            </a:r>
            <a:endParaRPr/>
          </a:p>
        </p:txBody>
      </p:sp>
      <p:pic>
        <p:nvPicPr>
          <p:cNvPr id="1019" name="Google Shape;1019;p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4063" y="510500"/>
            <a:ext cx="2447925" cy="186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Google Shape;1024;p128"/>
          <p:cNvSpPr txBox="1">
            <a:spLocks noGrp="1"/>
          </p:cNvSpPr>
          <p:nvPr>
            <p:ph type="title"/>
          </p:nvPr>
        </p:nvSpPr>
        <p:spPr>
          <a:xfrm>
            <a:off x="305991" y="13294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Best Practice Example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25" name="Google Shape;1025;p128"/>
          <p:cNvGrpSpPr/>
          <p:nvPr/>
        </p:nvGrpSpPr>
        <p:grpSpPr>
          <a:xfrm>
            <a:off x="5928300" y="721595"/>
            <a:ext cx="2987100" cy="2977358"/>
            <a:chOff x="5928300" y="721595"/>
            <a:chExt cx="2987100" cy="2977358"/>
          </a:xfrm>
        </p:grpSpPr>
        <p:pic>
          <p:nvPicPr>
            <p:cNvPr id="1026" name="Google Shape;1026;p12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928300" y="721595"/>
              <a:ext cx="2987100" cy="10374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7" name="Google Shape;1027;p12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068500" y="2225302"/>
              <a:ext cx="1479175" cy="14736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28" name="Google Shape;1028;p128"/>
          <p:cNvGrpSpPr/>
          <p:nvPr/>
        </p:nvGrpSpPr>
        <p:grpSpPr>
          <a:xfrm>
            <a:off x="115000" y="1037500"/>
            <a:ext cx="5875144" cy="2410822"/>
            <a:chOff x="115000" y="1037500"/>
            <a:chExt cx="5875144" cy="2410822"/>
          </a:xfrm>
        </p:grpSpPr>
        <p:pic>
          <p:nvPicPr>
            <p:cNvPr id="1029" name="Google Shape;1029;p128"/>
            <p:cNvPicPr preferRelativeResize="0"/>
            <p:nvPr/>
          </p:nvPicPr>
          <p:blipFill rotWithShape="1">
            <a:blip r:embed="rId5">
              <a:alphaModFix/>
            </a:blip>
            <a:srcRect t="13971" r="88502" b="74769"/>
            <a:stretch/>
          </p:blipFill>
          <p:spPr>
            <a:xfrm>
              <a:off x="152400" y="1037500"/>
              <a:ext cx="1679602" cy="9251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0" name="Google Shape;1030;p128"/>
            <p:cNvPicPr preferRelativeResize="0"/>
            <p:nvPr/>
          </p:nvPicPr>
          <p:blipFill rotWithShape="1">
            <a:blip r:embed="rId6">
              <a:alphaModFix/>
            </a:blip>
            <a:srcRect l="87232" t="12922" r="1662" b="80970"/>
            <a:stretch/>
          </p:blipFill>
          <p:spPr>
            <a:xfrm>
              <a:off x="2367025" y="1194200"/>
              <a:ext cx="2166898" cy="670299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1031" name="Google Shape;1031;p128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15000" y="2329902"/>
              <a:ext cx="1971675" cy="9334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2" name="Google Shape;1032;p128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3776975" y="2020199"/>
              <a:ext cx="2213169" cy="799200"/>
            </a:xfrm>
            <a:prstGeom prst="rect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grpSp>
          <p:nvGrpSpPr>
            <p:cNvPr id="1033" name="Google Shape;1033;p128"/>
            <p:cNvGrpSpPr/>
            <p:nvPr/>
          </p:nvGrpSpPr>
          <p:grpSpPr>
            <a:xfrm>
              <a:off x="2367013" y="1926140"/>
              <a:ext cx="1321138" cy="1522182"/>
              <a:chOff x="3378675" y="2001877"/>
              <a:chExt cx="1321138" cy="1522182"/>
            </a:xfrm>
          </p:grpSpPr>
          <p:pic>
            <p:nvPicPr>
              <p:cNvPr id="1034" name="Google Shape;1034;p128"/>
              <p:cNvPicPr preferRelativeResize="0"/>
              <p:nvPr/>
            </p:nvPicPr>
            <p:blipFill>
              <a:blip r:embed="rId9">
                <a:alphaModFix/>
              </a:blip>
              <a:stretch>
                <a:fillRect/>
              </a:stretch>
            </p:blipFill>
            <p:spPr>
              <a:xfrm>
                <a:off x="3378675" y="2001877"/>
                <a:ext cx="1139748" cy="113974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35" name="Google Shape;1035;p128"/>
              <p:cNvSpPr txBox="1"/>
              <p:nvPr/>
            </p:nvSpPr>
            <p:spPr>
              <a:xfrm>
                <a:off x="3383113" y="3028760"/>
                <a:ext cx="1316700" cy="495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solidFill>
                      <a:srgbClr val="171717"/>
                    </a:solidFill>
                  </a:rPr>
                  <a:t>Step</a:t>
                </a:r>
                <a:endParaRPr sz="1600">
                  <a:solidFill>
                    <a:srgbClr val="171717"/>
                  </a:solidFill>
                </a:endParaRP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600">
                    <a:solidFill>
                      <a:srgbClr val="171717"/>
                    </a:solidFill>
                  </a:rPr>
                  <a:t>(Linux only)</a:t>
                </a:r>
                <a:endParaRPr sz="1600">
                  <a:solidFill>
                    <a:srgbClr val="171717"/>
                  </a:solidFill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rgbClr val="171717"/>
                  </a:solidFill>
                </a:endParaRPr>
              </a:p>
            </p:txBody>
          </p:sp>
        </p:grpSp>
      </p:grpSp>
      <p:grpSp>
        <p:nvGrpSpPr>
          <p:cNvPr id="1036" name="Google Shape;1036;p128"/>
          <p:cNvGrpSpPr/>
          <p:nvPr/>
        </p:nvGrpSpPr>
        <p:grpSpPr>
          <a:xfrm>
            <a:off x="306010" y="2868221"/>
            <a:ext cx="6449665" cy="1737653"/>
            <a:chOff x="306010" y="2868221"/>
            <a:chExt cx="6449665" cy="1737653"/>
          </a:xfrm>
        </p:grpSpPr>
        <p:pic>
          <p:nvPicPr>
            <p:cNvPr id="1037" name="Google Shape;1037;p128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306010" y="3568450"/>
              <a:ext cx="3470959" cy="1037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8" name="Google Shape;1038;p128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5147075" y="2868221"/>
              <a:ext cx="1272125" cy="13387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9" name="Google Shape;1039;p128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5641250" y="3317748"/>
              <a:ext cx="1114426" cy="111442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40" name="Google Shape;1040;p128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932647" y="4069573"/>
            <a:ext cx="1925865" cy="61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1" name="Google Shape;1041;p128"/>
          <p:cNvPicPr preferRelativeResize="0"/>
          <p:nvPr/>
        </p:nvPicPr>
        <p:blipFill rotWithShape="1">
          <a:blip r:embed="rId14">
            <a:alphaModFix/>
          </a:blip>
          <a:srcRect t="10359" r="2496" b="7874"/>
          <a:stretch/>
        </p:blipFill>
        <p:spPr>
          <a:xfrm>
            <a:off x="3907490" y="3882875"/>
            <a:ext cx="1524710" cy="7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Google Shape;1046;p129"/>
          <p:cNvSpPr/>
          <p:nvPr/>
        </p:nvSpPr>
        <p:spPr>
          <a:xfrm>
            <a:off x="0" y="0"/>
            <a:ext cx="9144000" cy="1000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</a:rPr>
              <a:t>ITW2024 Study Group 3</a:t>
            </a:r>
            <a:endParaRPr sz="24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</a:rPr>
              <a:t>Margaret (Poland), Mỹ Uyên (Việt Nam), Cath (Malta), Mathew (Australia), Salvador (Spain → Slovakia)</a:t>
            </a:r>
            <a:endParaRPr sz="1500">
              <a:solidFill>
                <a:schemeClr val="lt1"/>
              </a:solidFill>
            </a:endParaRPr>
          </a:p>
        </p:txBody>
      </p:sp>
      <p:sp>
        <p:nvSpPr>
          <p:cNvPr id="1047" name="Google Shape;1047;p129"/>
          <p:cNvSpPr txBox="1">
            <a:spLocks noGrp="1"/>
          </p:cNvSpPr>
          <p:nvPr>
            <p:ph type="body" idx="4294967295"/>
          </p:nvPr>
        </p:nvSpPr>
        <p:spPr>
          <a:xfrm>
            <a:off x="306000" y="1129425"/>
            <a:ext cx="2947500" cy="4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FF0000"/>
                </a:solidFill>
              </a:rPr>
              <a:t>Highlights</a:t>
            </a:r>
            <a:endParaRPr sz="1900">
              <a:solidFill>
                <a:srgbClr val="FF0000"/>
              </a:solidFill>
            </a:endParaRPr>
          </a:p>
        </p:txBody>
      </p:sp>
      <p:sp>
        <p:nvSpPr>
          <p:cNvPr id="1048" name="Google Shape;1048;p129"/>
          <p:cNvSpPr txBox="1">
            <a:spLocks noGrp="1"/>
          </p:cNvSpPr>
          <p:nvPr>
            <p:ph type="body" idx="4294967295"/>
          </p:nvPr>
        </p:nvSpPr>
        <p:spPr>
          <a:xfrm>
            <a:off x="98600" y="1511650"/>
            <a:ext cx="4888800" cy="1464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302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4A86E8"/>
              </a:buClr>
              <a:buSzPts val="1600"/>
              <a:buChar char="●"/>
            </a:pPr>
            <a:r>
              <a:rPr lang="en">
                <a:solidFill>
                  <a:srgbClr val="4A86E8"/>
                </a:solidFill>
              </a:rPr>
              <a:t>Cutting-Edge Research</a:t>
            </a:r>
            <a:endParaRPr>
              <a:solidFill>
                <a:srgbClr val="4A86E8"/>
              </a:solidFill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600"/>
              <a:buChar char="●"/>
            </a:pPr>
            <a:r>
              <a:rPr lang="en">
                <a:solidFill>
                  <a:srgbClr val="4A86E8"/>
                </a:solidFill>
              </a:rPr>
              <a:t>Big Data and High-Performance Computing</a:t>
            </a:r>
            <a:endParaRPr>
              <a:solidFill>
                <a:srgbClr val="4A86E8"/>
              </a:solidFill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600"/>
              <a:buChar char="●"/>
            </a:pPr>
            <a:r>
              <a:rPr lang="en">
                <a:solidFill>
                  <a:srgbClr val="4A86E8"/>
                </a:solidFill>
              </a:rPr>
              <a:t>Innovative Algorithms</a:t>
            </a:r>
            <a:endParaRPr>
              <a:solidFill>
                <a:srgbClr val="4A86E8"/>
              </a:solidFill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600"/>
              <a:buChar char="●"/>
            </a:pPr>
            <a:r>
              <a:rPr lang="en">
                <a:solidFill>
                  <a:srgbClr val="4A86E8"/>
                </a:solidFill>
              </a:rPr>
              <a:t>Collaboration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1049" name="Google Shape;1049;p129"/>
          <p:cNvSpPr txBox="1">
            <a:spLocks noGrp="1"/>
          </p:cNvSpPr>
          <p:nvPr>
            <p:ph type="body" idx="4294967295"/>
          </p:nvPr>
        </p:nvSpPr>
        <p:spPr>
          <a:xfrm>
            <a:off x="4789475" y="3319125"/>
            <a:ext cx="4212600" cy="4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FF9900"/>
                </a:solidFill>
              </a:rPr>
              <a:t> Snapshots</a:t>
            </a:r>
            <a:endParaRPr sz="1900">
              <a:solidFill>
                <a:srgbClr val="FF9900"/>
              </a:solidFill>
            </a:endParaRPr>
          </a:p>
        </p:txBody>
      </p:sp>
      <p:sp>
        <p:nvSpPr>
          <p:cNvPr id="1050" name="Google Shape;1050;p129"/>
          <p:cNvSpPr txBox="1">
            <a:spLocks noGrp="1"/>
          </p:cNvSpPr>
          <p:nvPr>
            <p:ph type="body" idx="4294967295"/>
          </p:nvPr>
        </p:nvSpPr>
        <p:spPr>
          <a:xfrm>
            <a:off x="5140075" y="3701350"/>
            <a:ext cx="3735000" cy="1060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302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4A86E8"/>
              </a:buClr>
              <a:buSzPts val="1600"/>
              <a:buChar char="●"/>
            </a:pPr>
            <a:r>
              <a:rPr lang="en">
                <a:solidFill>
                  <a:srgbClr val="4A86E8"/>
                </a:solidFill>
              </a:rPr>
              <a:t>Worldwide LHC Computing Grid</a:t>
            </a:r>
            <a:endParaRPr>
              <a:solidFill>
                <a:srgbClr val="4A86E8"/>
              </a:solidFill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600"/>
              <a:buChar char="●"/>
            </a:pPr>
            <a:r>
              <a:rPr lang="en">
                <a:solidFill>
                  <a:srgbClr val="4A86E8"/>
                </a:solidFill>
              </a:rPr>
              <a:t>An open-source software</a:t>
            </a:r>
            <a:endParaRPr>
              <a:solidFill>
                <a:srgbClr val="4A86E8"/>
              </a:solidFill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600"/>
              <a:buChar char="●"/>
            </a:pPr>
            <a:r>
              <a:rPr lang="en">
                <a:solidFill>
                  <a:srgbClr val="4A86E8"/>
                </a:solidFill>
              </a:rPr>
              <a:t>LHC Experiments</a:t>
            </a:r>
            <a:endParaRPr>
              <a:solidFill>
                <a:srgbClr val="4A86E8"/>
              </a:solidFill>
            </a:endParaRPr>
          </a:p>
        </p:txBody>
      </p:sp>
      <p:pic>
        <p:nvPicPr>
          <p:cNvPr id="1051" name="Google Shape;1051;p129"/>
          <p:cNvPicPr preferRelativeResize="0"/>
          <p:nvPr/>
        </p:nvPicPr>
        <p:blipFill rotWithShape="1">
          <a:blip r:embed="rId3">
            <a:alphaModFix/>
          </a:blip>
          <a:srcRect l="20797" t="7803" r="17121" b="9442"/>
          <a:stretch/>
        </p:blipFill>
        <p:spPr>
          <a:xfrm>
            <a:off x="3087300" y="3033138"/>
            <a:ext cx="1876050" cy="1666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2" name="Google Shape;1052;p129"/>
          <p:cNvPicPr preferRelativeResize="0"/>
          <p:nvPr/>
        </p:nvPicPr>
        <p:blipFill rotWithShape="1">
          <a:blip r:embed="rId4">
            <a:alphaModFix/>
          </a:blip>
          <a:srcRect t="13440" b="13832"/>
          <a:stretch/>
        </p:blipFill>
        <p:spPr>
          <a:xfrm>
            <a:off x="508950" y="3134087"/>
            <a:ext cx="2685500" cy="146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3" name="Google Shape;1053;p1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98704" y="1152600"/>
            <a:ext cx="2817896" cy="188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Google Shape;1058;p130"/>
          <p:cNvSpPr/>
          <p:nvPr/>
        </p:nvSpPr>
        <p:spPr>
          <a:xfrm>
            <a:off x="0" y="0"/>
            <a:ext cx="9144000" cy="1000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</a:rPr>
              <a:t>ITW2024 Study Group 3</a:t>
            </a:r>
            <a:endParaRPr sz="24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</a:rPr>
              <a:t>Margaret (Poland), Mỹ Uyên (Việt Nam), Cath (Malta), Mathew (Australia), Salvador (Spain → Slovakia)</a:t>
            </a:r>
            <a:endParaRPr sz="1500">
              <a:solidFill>
                <a:schemeClr val="lt1"/>
              </a:solidFill>
            </a:endParaRPr>
          </a:p>
        </p:txBody>
      </p:sp>
      <p:sp>
        <p:nvSpPr>
          <p:cNvPr id="1059" name="Google Shape;1059;p130"/>
          <p:cNvSpPr txBox="1">
            <a:spLocks noGrp="1"/>
          </p:cNvSpPr>
          <p:nvPr>
            <p:ph type="body" idx="4294967295"/>
          </p:nvPr>
        </p:nvSpPr>
        <p:spPr>
          <a:xfrm>
            <a:off x="195929" y="1087050"/>
            <a:ext cx="5860800" cy="501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accent2"/>
                </a:solidFill>
              </a:rPr>
              <a:t>The ways in which our thinking has changed…</a:t>
            </a:r>
            <a:endParaRPr sz="1900">
              <a:solidFill>
                <a:schemeClr val="accent2"/>
              </a:solidFill>
            </a:endParaRPr>
          </a:p>
        </p:txBody>
      </p:sp>
      <p:sp>
        <p:nvSpPr>
          <p:cNvPr id="1060" name="Google Shape;1060;p130"/>
          <p:cNvSpPr txBox="1"/>
          <p:nvPr/>
        </p:nvSpPr>
        <p:spPr>
          <a:xfrm>
            <a:off x="71400" y="1458750"/>
            <a:ext cx="9001200" cy="32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900"/>
              <a:buChar char="●"/>
            </a:pPr>
            <a:r>
              <a:rPr lang="en" sz="1900" b="1">
                <a:solidFill>
                  <a:srgbClr val="4A86E8"/>
                </a:solidFill>
              </a:rPr>
              <a:t>LHC processes more data per second than any other search engine/streaming service</a:t>
            </a:r>
            <a:endParaRPr sz="1900" b="1">
              <a:solidFill>
                <a:srgbClr val="4A86E8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4A86E8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900"/>
              <a:buChar char="●"/>
            </a:pPr>
            <a:r>
              <a:rPr lang="en" sz="1900" b="1">
                <a:solidFill>
                  <a:srgbClr val="4A86E8"/>
                </a:solidFill>
              </a:rPr>
              <a:t>Not all data is collected - first filtering is done inside the detector</a:t>
            </a:r>
            <a:endParaRPr sz="1900" b="1">
              <a:solidFill>
                <a:srgbClr val="4A86E8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4A86E8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900"/>
              <a:buChar char="●"/>
            </a:pPr>
            <a:r>
              <a:rPr lang="en" sz="1900" b="1">
                <a:solidFill>
                  <a:srgbClr val="4A86E8"/>
                </a:solidFill>
              </a:rPr>
              <a:t>Data is collected on </a:t>
            </a:r>
            <a:r>
              <a:rPr lang="en" sz="1900" b="1">
                <a:solidFill>
                  <a:srgbClr val="FF0000"/>
                </a:solidFill>
              </a:rPr>
              <a:t>tapes!!!</a:t>
            </a:r>
            <a:endParaRPr sz="1900" b="1">
              <a:solidFill>
                <a:srgbClr val="FF000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4A86E8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900"/>
              <a:buChar char="●"/>
            </a:pPr>
            <a:r>
              <a:rPr lang="en" sz="1900" b="1">
                <a:solidFill>
                  <a:srgbClr val="4A86E8"/>
                </a:solidFill>
              </a:rPr>
              <a:t>Anomalies are being checked even though a high amount of data is discarded</a:t>
            </a:r>
            <a:endParaRPr sz="1900" b="1">
              <a:solidFill>
                <a:srgbClr val="4A86E8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4A86E8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900"/>
              <a:buChar char="●"/>
            </a:pPr>
            <a:r>
              <a:rPr lang="en" sz="1900" b="1">
                <a:solidFill>
                  <a:srgbClr val="4A86E8"/>
                </a:solidFill>
              </a:rPr>
              <a:t>ALL professions are needed!!</a:t>
            </a:r>
            <a:endParaRPr sz="1900" b="1">
              <a:solidFill>
                <a:srgbClr val="4A86E8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0000FF"/>
              </a:solidFill>
            </a:endParaRPr>
          </a:p>
        </p:txBody>
      </p:sp>
      <p:pic>
        <p:nvPicPr>
          <p:cNvPr id="1061" name="Google Shape;1061;p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6450" y="3860225"/>
            <a:ext cx="2281374" cy="1283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2" name="Google Shape;1062;p1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77532" y="2822475"/>
            <a:ext cx="1081795" cy="703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3" name="Google Shape;1063;p1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15925" y="2976576"/>
            <a:ext cx="638324" cy="638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512</Words>
  <Application>Microsoft Macintosh PowerPoint</Application>
  <PresentationFormat>On-screen Show (16:9)</PresentationFormat>
  <Paragraphs>78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Montserrat</vt:lpstr>
      <vt:lpstr>Roboto</vt:lpstr>
      <vt:lpstr>Arial</vt:lpstr>
      <vt:lpstr>Office Theme</vt:lpstr>
      <vt:lpstr>Computing &amp; Data Analysis at CERN</vt:lpstr>
      <vt:lpstr>Curriculum &amp; Classroom Connections</vt:lpstr>
      <vt:lpstr>Key words</vt:lpstr>
      <vt:lpstr>Potential Students’ Challenges</vt:lpstr>
      <vt:lpstr>Potential Students’ misconceptions</vt:lpstr>
      <vt:lpstr>Best Practice Example </vt:lpstr>
      <vt:lpstr>Best Practice Example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Jeff Wiener</cp:lastModifiedBy>
  <cp:revision>1</cp:revision>
  <dcterms:modified xsi:type="dcterms:W3CDTF">2024-08-16T15:45:17Z</dcterms:modified>
</cp:coreProperties>
</file>