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9" r:id="rId2"/>
    <p:sldId id="425" r:id="rId3"/>
    <p:sldId id="428" r:id="rId4"/>
    <p:sldId id="435" r:id="rId5"/>
    <p:sldId id="432" r:id="rId6"/>
    <p:sldId id="433" r:id="rId7"/>
    <p:sldId id="439" r:id="rId8"/>
    <p:sldId id="401" r:id="rId9"/>
    <p:sldId id="440" r:id="rId10"/>
    <p:sldId id="449" r:id="rId11"/>
    <p:sldId id="437" r:id="rId12"/>
    <p:sldId id="402" r:id="rId13"/>
    <p:sldId id="441" r:id="rId14"/>
    <p:sldId id="442" r:id="rId15"/>
    <p:sldId id="405" r:id="rId16"/>
    <p:sldId id="443" r:id="rId17"/>
    <p:sldId id="444" r:id="rId18"/>
    <p:sldId id="445" r:id="rId19"/>
    <p:sldId id="446" r:id="rId20"/>
    <p:sldId id="412" r:id="rId21"/>
    <p:sldId id="415" r:id="rId22"/>
    <p:sldId id="447" r:id="rId23"/>
    <p:sldId id="44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A2"/>
    <a:srgbClr val="99B0E7"/>
    <a:srgbClr val="B483F5"/>
    <a:srgbClr val="E15E31"/>
    <a:srgbClr val="93ECF3"/>
    <a:srgbClr val="FCB591"/>
    <a:srgbClr val="FD8946"/>
    <a:srgbClr val="F76345"/>
    <a:srgbClr val="E15E32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53"/>
    <p:restoredTop sz="95918"/>
  </p:normalViewPr>
  <p:slideViewPr>
    <p:cSldViewPr snapToObjects="1">
      <p:cViewPr varScale="1">
        <p:scale>
          <a:sx n="62" d="100"/>
          <a:sy n="62" d="100"/>
        </p:scale>
        <p:origin x="-408" y="14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6" d="100"/>
          <a:sy n="86" d="100"/>
        </p:scale>
        <p:origin x="211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8/15/24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46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766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18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211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71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413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464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32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511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54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65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853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51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11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60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28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31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08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69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51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03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11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64A8A-8F7D-774B-8AED-2AA837FD5BB6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D3F802-220E-F94A-9135-D610A38E8731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63BB05-221F-9045-92F9-B917B3CE2D9B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8BB75F-DB3B-5546-86EF-3F608D5369BF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F453E90-C99B-7D4C-A7BB-C6A15B5BC62D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ACD8E0F-2E1B-794A-A751-5B918CC33EDC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93B65F2-9E22-3F43-A2AA-18720FE14C42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ED1F42C-63EB-6444-8AF0-DC1750B69136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011A62E-888D-8D47-8AE7-CABD58DC6AD4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DF2A-DD86-B841-ABA3-08DDA866F684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2DBE-8CFC-DB40-BE98-351C49945197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A9FA-04D2-CD44-82AA-BFC725DC7CFB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01E5D-78C8-4D44-B4BC-6E517E1E37EE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EC33-1800-884C-9D1F-08A143ECA3DD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E4B9-8F15-5544-9BDD-03A2D33BAB60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414A-99A0-B540-BA6F-94BF86A571BE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6F92CD-0B16-8E4E-B8C6-74715F1EF54F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Milena Vujanovic | Concept Maps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6072-4036-0D48-80DE-93F78AA763A6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6F15-E658-044D-8BDA-17163ECE0543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DB683B75-A3E6-174E-BFFA-C63686A18741}" type="datetime1">
              <a:rPr lang="de-CH" smtClean="0"/>
              <a:t>15.08.24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Milena Vujanovic | Concept Maps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cern.ch/conceptmap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3.emf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4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emf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emf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7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10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.em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E552083-4074-0827-75FF-1B2DF258E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22D1D-F5B7-7F3D-27AA-FE23660FCF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309023">
            <a:off x="8037718" y="2723546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550" y="3080128"/>
            <a:ext cx="11376025" cy="907708"/>
          </a:xfrm>
        </p:spPr>
        <p:txBody>
          <a:bodyPr/>
          <a:lstStyle/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5400" b="1" kern="100" dirty="0">
                <a:solidFill>
                  <a:schemeClr val="accent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Concept Maps</a:t>
            </a:r>
            <a:endParaRPr lang="en-CH" sz="5400" b="1" kern="100" dirty="0">
              <a:solidFill>
                <a:schemeClr val="accent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>
                <a:solidFill>
                  <a:schemeClr val="accent1"/>
                </a:solidFill>
              </a:rPr>
              <a:t>Milena </a:t>
            </a:r>
            <a:r>
              <a:rPr lang="en-US" sz="1800" dirty="0" err="1">
                <a:solidFill>
                  <a:schemeClr val="accent1"/>
                </a:solidFill>
              </a:rPr>
              <a:t>Vujanović</a:t>
            </a:r>
            <a:endParaRPr lang="en-US" sz="1800" dirty="0">
              <a:solidFill>
                <a:schemeClr val="accent1"/>
              </a:solidFill>
            </a:endParaRPr>
          </a:p>
          <a:p>
            <a:pPr algn="l"/>
            <a:r>
              <a:rPr lang="en-US" sz="1800" dirty="0">
                <a:solidFill>
                  <a:schemeClr val="accent1"/>
                </a:solidFill>
              </a:rPr>
              <a:t>Date 16/08/2024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F32956-499F-8B48-F2B6-F267A698CFAB}"/>
              </a:ext>
            </a:extLst>
          </p:cNvPr>
          <p:cNvSpPr/>
          <p:nvPr/>
        </p:nvSpPr>
        <p:spPr>
          <a:xfrm>
            <a:off x="4259263" y="581953"/>
            <a:ext cx="3924969" cy="219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 descr="A blue logo with text&#10;&#10;Description automatically generated">
            <a:extLst>
              <a:ext uri="{FF2B5EF4-FFF2-40B4-BE49-F238E27FC236}">
                <a16:creationId xmlns:a16="http://schemas.microsoft.com/office/drawing/2014/main" id="{DC95DE37-F5FF-D81D-0EAF-FEC7154A77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723" y="753534"/>
            <a:ext cx="2755679" cy="232659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1D7CE5-9D4E-CA23-4752-CC1E0A5169A4}"/>
              </a:ext>
            </a:extLst>
          </p:cNvPr>
          <p:cNvSpPr txBox="1">
            <a:spLocks/>
          </p:cNvSpPr>
          <p:nvPr/>
        </p:nvSpPr>
        <p:spPr>
          <a:xfrm>
            <a:off x="385912" y="4033460"/>
            <a:ext cx="11376025" cy="9077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3600" kern="1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International Teacher Weeks Programme 2024</a:t>
            </a:r>
            <a:endParaRPr lang="en-CH" sz="3600" kern="100" dirty="0">
              <a:solidFill>
                <a:schemeClr val="accent1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3357DB5E-6810-C60A-7FB3-7EEBD5F26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25A496-6553-F879-DB06-DD6D0B1291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DD7ABC-1B1B-AFF7-FE1F-B04676ED76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4767641-1EB9-2B96-0244-1AA792D75656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6765E715-DD12-6B54-6934-1ECE95F11880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It is time to save your work!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DA77FF2E-C443-DC98-19C3-74AA6CE46A97}"/>
              </a:ext>
            </a:extLst>
          </p:cNvPr>
          <p:cNvSpPr txBox="1">
            <a:spLocks/>
          </p:cNvSpPr>
          <p:nvPr/>
        </p:nvSpPr>
        <p:spPr>
          <a:xfrm>
            <a:off x="1613297" y="1120806"/>
            <a:ext cx="8803185" cy="29019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accent1"/>
                </a:solidFill>
              </a:rPr>
              <a:t>1. Go to </a:t>
            </a:r>
            <a:r>
              <a:rPr lang="en-GB" sz="2000" dirty="0">
                <a:solidFill>
                  <a:schemeClr val="accent3"/>
                </a:solidFill>
              </a:rPr>
              <a:t>File</a:t>
            </a:r>
            <a:r>
              <a:rPr lang="en-GB" sz="2000" b="0" dirty="0">
                <a:solidFill>
                  <a:schemeClr val="accent1"/>
                </a:solidFill>
              </a:rPr>
              <a:t> and click </a:t>
            </a:r>
            <a:r>
              <a:rPr lang="en-GB" sz="2000" dirty="0">
                <a:solidFill>
                  <a:schemeClr val="accent3"/>
                </a:solidFill>
              </a:rPr>
              <a:t>Export as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2. Chose </a:t>
            </a:r>
            <a:r>
              <a:rPr lang="en-GB" sz="2000" dirty="0">
                <a:solidFill>
                  <a:schemeClr val="accent3"/>
                </a:solidFill>
              </a:rPr>
              <a:t>PNG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3. Tick ‘Include a copy of my diagram’ and then </a:t>
            </a:r>
            <a:r>
              <a:rPr lang="en-GB" sz="2000" dirty="0">
                <a:solidFill>
                  <a:schemeClr val="accent3"/>
                </a:solidFill>
              </a:rPr>
              <a:t>Export</a:t>
            </a:r>
          </a:p>
          <a:p>
            <a:pPr marL="457200" indent="-457200">
              <a:buAutoNum type="arabicPeriod"/>
            </a:pPr>
            <a:endParaRPr lang="en-GB" sz="2000" u="sng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D72DD9C1-7E9E-1904-F8B2-1F6F7704C7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97" t="5087" r="14248" b="14486"/>
          <a:stretch/>
        </p:blipFill>
        <p:spPr>
          <a:xfrm>
            <a:off x="9101356" y="951298"/>
            <a:ext cx="2665912" cy="273163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9" name="Picture 18" descr="A screenshot of a computer&#10;&#10;Description automatically generated">
            <a:extLst>
              <a:ext uri="{FF2B5EF4-FFF2-40B4-BE49-F238E27FC236}">
                <a16:creationId xmlns:a16="http://schemas.microsoft.com/office/drawing/2014/main" id="{CC64F7D2-33EE-4AFB-D097-E0CB8AADDD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112" y="4091820"/>
            <a:ext cx="5596244" cy="1947027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C8A0AC87-166C-9BF5-75DE-D2C7751DAFEF}"/>
              </a:ext>
            </a:extLst>
          </p:cNvPr>
          <p:cNvSpPr txBox="1">
            <a:spLocks/>
          </p:cNvSpPr>
          <p:nvPr/>
        </p:nvSpPr>
        <p:spPr>
          <a:xfrm>
            <a:off x="1613297" y="2781705"/>
            <a:ext cx="9286764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accent1"/>
                </a:solidFill>
              </a:rPr>
              <a:t>4. Instead of ‘Untitled Diagram’, write your </a:t>
            </a:r>
            <a:r>
              <a:rPr lang="en-GB" sz="2000" dirty="0">
                <a:solidFill>
                  <a:schemeClr val="accent3"/>
                </a:solidFill>
              </a:rPr>
              <a:t>Personal Code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5. Chose ‘</a:t>
            </a:r>
            <a:r>
              <a:rPr lang="en-GB" sz="2000" dirty="0">
                <a:solidFill>
                  <a:schemeClr val="accent3"/>
                </a:solidFill>
              </a:rPr>
              <a:t>Device</a:t>
            </a:r>
            <a:r>
              <a:rPr lang="en-GB" sz="2000" b="0" dirty="0">
                <a:solidFill>
                  <a:schemeClr val="accent1"/>
                </a:solidFill>
              </a:rPr>
              <a:t>’ or ‘</a:t>
            </a:r>
            <a:r>
              <a:rPr lang="en-GB" sz="2000" dirty="0">
                <a:solidFill>
                  <a:schemeClr val="accent3"/>
                </a:solidFill>
              </a:rPr>
              <a:t>Downloads</a:t>
            </a:r>
            <a:r>
              <a:rPr lang="en-GB" sz="2000" b="0" dirty="0">
                <a:solidFill>
                  <a:schemeClr val="accent1"/>
                </a:solidFill>
              </a:rPr>
              <a:t>’ in dropdown menu for ‘Where’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6. Click </a:t>
            </a:r>
            <a:r>
              <a:rPr lang="en-GB" sz="2000" dirty="0">
                <a:solidFill>
                  <a:schemeClr val="accent3"/>
                </a:solidFill>
              </a:rPr>
              <a:t>Save</a:t>
            </a:r>
          </a:p>
          <a:p>
            <a:endParaRPr lang="en-GB" sz="2000" b="0" dirty="0">
              <a:solidFill>
                <a:schemeClr val="accent1"/>
              </a:solidFill>
            </a:endParaRPr>
          </a:p>
          <a:p>
            <a:endParaRPr lang="en-GB" sz="2000" b="0" dirty="0">
              <a:solidFill>
                <a:schemeClr val="accent1"/>
              </a:solidFill>
            </a:endParaRPr>
          </a:p>
        </p:txBody>
      </p:sp>
      <p:pic>
        <p:nvPicPr>
          <p:cNvPr id="2" name="Picture 1" descr="A diagram of a cat&#10;&#10;Description automatically generated">
            <a:extLst>
              <a:ext uri="{FF2B5EF4-FFF2-40B4-BE49-F238E27FC236}">
                <a16:creationId xmlns:a16="http://schemas.microsoft.com/office/drawing/2014/main" id="{AAFCF23C-C1B5-8D69-A981-062E2C1CBA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9058" y="4016098"/>
            <a:ext cx="5714054" cy="2022749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FC8BBDA-70BC-EE81-EEDC-706EB3031824}"/>
              </a:ext>
            </a:extLst>
          </p:cNvPr>
          <p:cNvSpPr/>
          <p:nvPr/>
        </p:nvSpPr>
        <p:spPr>
          <a:xfrm>
            <a:off x="3479820" y="4151716"/>
            <a:ext cx="676422" cy="768590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1186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screenshot of a computer&#10;&#10;Description automatically generated">
            <a:extLst>
              <a:ext uri="{FF2B5EF4-FFF2-40B4-BE49-F238E27FC236}">
                <a16:creationId xmlns:a16="http://schemas.microsoft.com/office/drawing/2014/main" id="{8BC3E74D-3DE7-C733-5BF3-31C05F327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6" b="4784"/>
          <a:stretch/>
        </p:blipFill>
        <p:spPr>
          <a:xfrm>
            <a:off x="2717949" y="4219325"/>
            <a:ext cx="5610828" cy="17413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C28157-93A6-2035-4FB5-47ADB24E7B58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26DABE5-9CC3-2C6D-5AA2-D6D92B84067B}"/>
              </a:ext>
            </a:extLst>
          </p:cNvPr>
          <p:cNvSpPr txBox="1">
            <a:spLocks/>
          </p:cNvSpPr>
          <p:nvPr/>
        </p:nvSpPr>
        <p:spPr>
          <a:xfrm>
            <a:off x="3004438" y="1157749"/>
            <a:ext cx="10276453" cy="4412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1. Go to: </a:t>
            </a:r>
            <a:r>
              <a:rPr lang="en-GB" sz="2400" i="0" u="none" strike="noStrike" dirty="0">
                <a:solidFill>
                  <a:schemeClr val="accent3"/>
                </a:solidFill>
                <a:effectLst/>
                <a:highlight>
                  <a:srgbClr val="FFFFFF"/>
                </a:highlight>
                <a:latin typeface="Lato" panose="020F0502020204030203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cern.ch/conceptmap</a:t>
            </a:r>
            <a:endParaRPr lang="en-GB" sz="2400" dirty="0">
              <a:solidFill>
                <a:schemeClr val="accent3"/>
              </a:solidFill>
            </a:endParaRPr>
          </a:p>
          <a:p>
            <a:r>
              <a:rPr lang="en-GB" sz="2400" b="0" dirty="0">
                <a:solidFill>
                  <a:schemeClr val="accent1"/>
                </a:solidFill>
              </a:rPr>
              <a:t>2. Upload your saved concept map by clicking this</a:t>
            </a:r>
            <a:endParaRPr lang="en-GB" sz="2400" dirty="0">
              <a:solidFill>
                <a:schemeClr val="accent3"/>
              </a:solidFill>
            </a:endParaRPr>
          </a:p>
        </p:txBody>
      </p:sp>
      <p:pic>
        <p:nvPicPr>
          <p:cNvPr id="3" name="Picture 2" descr="A close-up of a computer screen&#10;&#10;Description automatically generated">
            <a:extLst>
              <a:ext uri="{FF2B5EF4-FFF2-40B4-BE49-F238E27FC236}">
                <a16:creationId xmlns:a16="http://schemas.microsoft.com/office/drawing/2014/main" id="{2CD9C2BF-C416-3A5C-B446-9FD6DAB1D9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824" y="2503281"/>
            <a:ext cx="7642789" cy="1197929"/>
          </a:xfrm>
          <a:prstGeom prst="rect">
            <a:avLst/>
          </a:prstGeom>
          <a:ln>
            <a:solidFill>
              <a:srgbClr val="0033A0">
                <a:alpha val="84000"/>
              </a:srgbClr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79BEDA-DE72-157A-506D-FEDFAA2B15FC}"/>
              </a:ext>
            </a:extLst>
          </p:cNvPr>
          <p:cNvCxnSpPr>
            <a:cxnSpLocks/>
          </p:cNvCxnSpPr>
          <p:nvPr/>
        </p:nvCxnSpPr>
        <p:spPr>
          <a:xfrm flipH="1">
            <a:off x="6612480" y="1969653"/>
            <a:ext cx="2935237" cy="1210765"/>
          </a:xfrm>
          <a:prstGeom prst="straightConnector1">
            <a:avLst/>
          </a:prstGeom>
          <a:ln w="57150">
            <a:solidFill>
              <a:schemeClr val="accent3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87D08F0-D28F-4A0F-B4AA-04567E7E310E}"/>
              </a:ext>
            </a:extLst>
          </p:cNvPr>
          <p:cNvSpPr/>
          <p:nvPr/>
        </p:nvSpPr>
        <p:spPr>
          <a:xfrm>
            <a:off x="1990915" y="2908006"/>
            <a:ext cx="4586368" cy="685383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D7A127-475E-3731-2B4F-A915C6264ACD}"/>
              </a:ext>
            </a:extLst>
          </p:cNvPr>
          <p:cNvSpPr txBox="1"/>
          <p:nvPr/>
        </p:nvSpPr>
        <p:spPr>
          <a:xfrm>
            <a:off x="8328777" y="3363619"/>
            <a:ext cx="37446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Make sure to ADD your NEW Map!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2DAA13-39B7-9409-A16D-9971EA21F1A3}"/>
              </a:ext>
            </a:extLst>
          </p:cNvPr>
          <p:cNvSpPr/>
          <p:nvPr/>
        </p:nvSpPr>
        <p:spPr>
          <a:xfrm>
            <a:off x="7464152" y="4149080"/>
            <a:ext cx="1080120" cy="47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4D46FF02-9CF6-D6A7-5BF5-A4B5EC24EF24}"/>
              </a:ext>
            </a:extLst>
          </p:cNvPr>
          <p:cNvSpPr txBox="1">
            <a:spLocks/>
          </p:cNvSpPr>
          <p:nvPr/>
        </p:nvSpPr>
        <p:spPr>
          <a:xfrm>
            <a:off x="3046006" y="3891936"/>
            <a:ext cx="10276453" cy="4412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3. Chose your file from the computer</a:t>
            </a:r>
            <a:endParaRPr lang="en-GB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8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E552083-4074-0827-75FF-1B2DF258E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22D1D-F5B7-7F3D-27AA-FE23660FCF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309023">
            <a:off x="8074703" y="2579528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0F32956-499F-8B48-F2B6-F267A698CFAB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425" y="2747655"/>
            <a:ext cx="11376025" cy="2153265"/>
          </a:xfrm>
        </p:spPr>
        <p:txBody>
          <a:bodyPr/>
          <a:lstStyle/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5400" b="1" kern="100" dirty="0">
                <a:solidFill>
                  <a:schemeClr val="accent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Let’s talk!</a:t>
            </a:r>
            <a:endParaRPr lang="en-CH" sz="5400" b="1" kern="100" dirty="0">
              <a:solidFill>
                <a:schemeClr val="accent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808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1EB0EB-1938-FE00-551F-66252BEC036D}"/>
              </a:ext>
            </a:extLst>
          </p:cNvPr>
          <p:cNvSpPr txBox="1"/>
          <p:nvPr/>
        </p:nvSpPr>
        <p:spPr>
          <a:xfrm>
            <a:off x="1862861" y="895916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How can concept maps be used in a classroom?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FAC67C-C71D-DCCA-2147-E41EC3EE47F9}"/>
              </a:ext>
            </a:extLst>
          </p:cNvPr>
          <p:cNvSpPr txBox="1"/>
          <p:nvPr/>
        </p:nvSpPr>
        <p:spPr>
          <a:xfrm>
            <a:off x="3968459" y="2176267"/>
            <a:ext cx="477880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Teaching</a:t>
            </a:r>
            <a:r>
              <a:rPr lang="fr-CH" sz="2800" dirty="0"/>
              <a:t> new concepts/topics</a:t>
            </a:r>
            <a:endParaRPr lang="en-CH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A3AB1A-A89B-9102-54E6-67841DC494AE}"/>
              </a:ext>
            </a:extLst>
          </p:cNvPr>
          <p:cNvSpPr txBox="1"/>
          <p:nvPr/>
        </p:nvSpPr>
        <p:spPr>
          <a:xfrm>
            <a:off x="2564039" y="3213556"/>
            <a:ext cx="706392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Assessment</a:t>
            </a:r>
            <a:r>
              <a:rPr lang="fr-CH" sz="2800" dirty="0"/>
              <a:t> of </a:t>
            </a:r>
            <a:r>
              <a:rPr lang="fr-CH" sz="2800" dirty="0" err="1"/>
              <a:t>your</a:t>
            </a:r>
            <a:r>
              <a:rPr lang="fr-CH" sz="2800" dirty="0"/>
              <a:t> </a:t>
            </a:r>
            <a:r>
              <a:rPr lang="fr-CH" sz="2800" dirty="0" err="1"/>
              <a:t>students</a:t>
            </a:r>
            <a:r>
              <a:rPr lang="fr-CH" sz="2800" dirty="0"/>
              <a:t>’ </a:t>
            </a:r>
            <a:r>
              <a:rPr lang="fr-CH" sz="2800" dirty="0" err="1"/>
              <a:t>understanding</a:t>
            </a:r>
            <a:endParaRPr lang="en-CH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2E9B7-5472-D412-F37B-475A96696CE2}"/>
              </a:ext>
            </a:extLst>
          </p:cNvPr>
          <p:cNvSpPr txBox="1"/>
          <p:nvPr/>
        </p:nvSpPr>
        <p:spPr>
          <a:xfrm>
            <a:off x="3968459" y="2176266"/>
            <a:ext cx="477880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>
                <a:solidFill>
                  <a:schemeClr val="accent3"/>
                </a:solidFill>
              </a:rPr>
              <a:t>Teaching</a:t>
            </a:r>
            <a:r>
              <a:rPr lang="fr-CH" sz="2800" dirty="0">
                <a:solidFill>
                  <a:schemeClr val="accent3"/>
                </a:solidFill>
              </a:rPr>
              <a:t> new concepts/topics</a:t>
            </a:r>
            <a:endParaRPr lang="en-CH"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6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AB8A8E-8BCC-09F9-3ACD-53275F9876DC}"/>
              </a:ext>
            </a:extLst>
          </p:cNvPr>
          <p:cNvSpPr txBox="1"/>
          <p:nvPr/>
        </p:nvSpPr>
        <p:spPr>
          <a:xfrm>
            <a:off x="1862861" y="895916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Teaching new concepts/topics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36B8DF-7518-BD50-5A68-764BBCD50C35}"/>
              </a:ext>
            </a:extLst>
          </p:cNvPr>
          <p:cNvSpPr txBox="1"/>
          <p:nvPr/>
        </p:nvSpPr>
        <p:spPr>
          <a:xfrm>
            <a:off x="1411571" y="2146770"/>
            <a:ext cx="415197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/>
              <a:t>1. Teacher </a:t>
            </a:r>
            <a:r>
              <a:rPr lang="fr-CH" sz="2800" dirty="0" err="1"/>
              <a:t>creates</a:t>
            </a:r>
            <a:r>
              <a:rPr lang="fr-CH" sz="2800" dirty="0"/>
              <a:t> a </a:t>
            </a:r>
            <a:r>
              <a:rPr lang="fr-CH" sz="2800" dirty="0" err="1"/>
              <a:t>map</a:t>
            </a:r>
            <a:r>
              <a:rPr lang="fr-CH" sz="2800" dirty="0"/>
              <a:t> </a:t>
            </a:r>
            <a:endParaRPr lang="en-CH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C94533-9FC8-6F30-6EED-C4643AEA068E}"/>
              </a:ext>
            </a:extLst>
          </p:cNvPr>
          <p:cNvSpPr txBox="1"/>
          <p:nvPr/>
        </p:nvSpPr>
        <p:spPr>
          <a:xfrm>
            <a:off x="6562988" y="1834268"/>
            <a:ext cx="343844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/>
              <a:t>and </a:t>
            </a:r>
            <a:r>
              <a:rPr lang="fr-CH" sz="2800" dirty="0" err="1"/>
              <a:t>shares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class</a:t>
            </a:r>
            <a:endParaRPr lang="en-CH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835A7B-D5BD-652F-9907-9458A8FCAC86}"/>
              </a:ext>
            </a:extLst>
          </p:cNvPr>
          <p:cNvSpPr txBox="1"/>
          <p:nvPr/>
        </p:nvSpPr>
        <p:spPr>
          <a:xfrm>
            <a:off x="6571615" y="2532661"/>
            <a:ext cx="294580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with</a:t>
            </a:r>
            <a:r>
              <a:rPr lang="fr-CH" sz="2800" dirty="0"/>
              <a:t> </a:t>
            </a:r>
            <a:r>
              <a:rPr lang="fr-CH" sz="2800" dirty="0" err="1"/>
              <a:t>students</a:t>
            </a:r>
            <a:r>
              <a:rPr lang="fr-CH" sz="2800" dirty="0"/>
              <a:t>’ help</a:t>
            </a:r>
            <a:endParaRPr lang="en-CH" sz="2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2BD765-CD40-7761-0F18-3879BA2A6332}"/>
              </a:ext>
            </a:extLst>
          </p:cNvPr>
          <p:cNvCxnSpPr>
            <a:cxnSpLocks/>
          </p:cNvCxnSpPr>
          <p:nvPr/>
        </p:nvCxnSpPr>
        <p:spPr>
          <a:xfrm flipV="1">
            <a:off x="5620387" y="2146770"/>
            <a:ext cx="773924" cy="30495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B889617-32CD-A441-4ACD-FC21DABDFED5}"/>
              </a:ext>
            </a:extLst>
          </p:cNvPr>
          <p:cNvCxnSpPr>
            <a:cxnSpLocks/>
          </p:cNvCxnSpPr>
          <p:nvPr/>
        </p:nvCxnSpPr>
        <p:spPr>
          <a:xfrm>
            <a:off x="5655081" y="2451728"/>
            <a:ext cx="739230" cy="2963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73697EBA-2106-FE60-87AC-15B88F39BE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0102" y="3231054"/>
            <a:ext cx="2200327" cy="204224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476689-0BBE-F2CF-421A-9B88928678B0}"/>
              </a:ext>
            </a:extLst>
          </p:cNvPr>
          <p:cNvSpPr txBox="1"/>
          <p:nvPr/>
        </p:nvSpPr>
        <p:spPr>
          <a:xfrm>
            <a:off x="1411571" y="3314513"/>
            <a:ext cx="477759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/>
              <a:t>2. </a:t>
            </a:r>
            <a:r>
              <a:rPr lang="fr-CH" sz="2800" dirty="0" err="1"/>
              <a:t>Your</a:t>
            </a:r>
            <a:r>
              <a:rPr lang="fr-CH" sz="2800" dirty="0"/>
              <a:t> </a:t>
            </a:r>
            <a:r>
              <a:rPr lang="fr-CH" sz="2800" dirty="0" err="1"/>
              <a:t>students</a:t>
            </a:r>
            <a:r>
              <a:rPr lang="fr-CH" sz="2800" dirty="0"/>
              <a:t> </a:t>
            </a:r>
            <a:r>
              <a:rPr lang="fr-CH" sz="2800" dirty="0" err="1"/>
              <a:t>create</a:t>
            </a:r>
            <a:r>
              <a:rPr lang="fr-CH" sz="2800" dirty="0"/>
              <a:t> a </a:t>
            </a:r>
            <a:r>
              <a:rPr lang="fr-CH" sz="2800" dirty="0" err="1"/>
              <a:t>map</a:t>
            </a:r>
            <a:endParaRPr lang="en-CH" sz="2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30DA51-1E5D-7D1D-15D1-2A48F8016197}"/>
              </a:ext>
            </a:extLst>
          </p:cNvPr>
          <p:cNvSpPr txBox="1"/>
          <p:nvPr/>
        </p:nvSpPr>
        <p:spPr>
          <a:xfrm>
            <a:off x="1810555" y="4316194"/>
            <a:ext cx="176170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individually</a:t>
            </a:r>
            <a:endParaRPr lang="en-CH" sz="2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0A9DE2-3BE3-66DB-CCFD-E7EC5999BA8A}"/>
              </a:ext>
            </a:extLst>
          </p:cNvPr>
          <p:cNvSpPr txBox="1"/>
          <p:nvPr/>
        </p:nvSpPr>
        <p:spPr>
          <a:xfrm>
            <a:off x="4739536" y="4363589"/>
            <a:ext cx="254076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/>
              <a:t>in a </a:t>
            </a:r>
            <a:r>
              <a:rPr lang="fr-CH" sz="2800" dirty="0" err="1"/>
              <a:t>small</a:t>
            </a:r>
            <a:r>
              <a:rPr lang="fr-CH" sz="2800" dirty="0"/>
              <a:t> group</a:t>
            </a:r>
            <a:endParaRPr lang="en-CH" sz="28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0FF6924-65DB-6745-95E0-AD8B210386D8}"/>
              </a:ext>
            </a:extLst>
          </p:cNvPr>
          <p:cNvCxnSpPr>
            <a:cxnSpLocks/>
          </p:cNvCxnSpPr>
          <p:nvPr/>
        </p:nvCxnSpPr>
        <p:spPr>
          <a:xfrm>
            <a:off x="4794987" y="3766686"/>
            <a:ext cx="471356" cy="61710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5430D26-6B54-66AD-9A26-99B4A4151CE5}"/>
              </a:ext>
            </a:extLst>
          </p:cNvPr>
          <p:cNvCxnSpPr>
            <a:cxnSpLocks/>
          </p:cNvCxnSpPr>
          <p:nvPr/>
        </p:nvCxnSpPr>
        <p:spPr>
          <a:xfrm flipH="1">
            <a:off x="3062869" y="3740378"/>
            <a:ext cx="349345" cy="61135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851E7A3-DD5C-7733-FEB4-747F8492D449}"/>
              </a:ext>
            </a:extLst>
          </p:cNvPr>
          <p:cNvSpPr txBox="1"/>
          <p:nvPr/>
        </p:nvSpPr>
        <p:spPr>
          <a:xfrm>
            <a:off x="1455090" y="5357372"/>
            <a:ext cx="1023305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/>
              <a:t>Maps</a:t>
            </a:r>
            <a:r>
              <a:rPr lang="fr-CH" sz="2800" dirty="0"/>
              <a:t> can </a:t>
            </a:r>
            <a:r>
              <a:rPr lang="fr-CH" sz="2800" dirty="0" err="1"/>
              <a:t>be</a:t>
            </a:r>
            <a:r>
              <a:rPr lang="fr-CH" sz="2800" dirty="0"/>
              <a:t> made </a:t>
            </a:r>
            <a:r>
              <a:rPr lang="fr-CH" sz="2800" dirty="0" err="1"/>
              <a:t>using</a:t>
            </a:r>
            <a:r>
              <a:rPr lang="fr-CH" sz="2800" dirty="0"/>
              <a:t> a software or a </a:t>
            </a:r>
            <a:r>
              <a:rPr lang="fr-CH" sz="2800" dirty="0" err="1"/>
              <a:t>paper</a:t>
            </a:r>
            <a:r>
              <a:rPr lang="fr-CH" sz="2800" dirty="0"/>
              <a:t> and </a:t>
            </a:r>
            <a:r>
              <a:rPr lang="fr-CH" sz="2800" dirty="0" err="1"/>
              <a:t>pen</a:t>
            </a:r>
            <a:r>
              <a:rPr lang="fr-CH" sz="2800" dirty="0"/>
              <a:t>.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256131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9" grpId="0"/>
      <p:bldP spid="21" grpId="0"/>
      <p:bldP spid="22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E552083-4074-0827-75FF-1B2DF258E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22D1D-F5B7-7F3D-27AA-FE23660FCF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309023">
            <a:off x="7777927" y="2579528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0F32956-499F-8B48-F2B6-F267A698CFAB}"/>
              </a:ext>
            </a:extLst>
          </p:cNvPr>
          <p:cNvSpPr/>
          <p:nvPr/>
        </p:nvSpPr>
        <p:spPr>
          <a:xfrm>
            <a:off x="3888665" y="584150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 descr="A white board with green writing on it&#10;&#10;Description automatically generated">
            <a:extLst>
              <a:ext uri="{FF2B5EF4-FFF2-40B4-BE49-F238E27FC236}">
                <a16:creationId xmlns:a16="http://schemas.microsoft.com/office/drawing/2014/main" id="{527A8BE7-4FAF-C0C1-481A-EDFD3E43F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035" y="451309"/>
            <a:ext cx="4309033" cy="5745377"/>
          </a:xfrm>
          <a:prstGeom prst="rect">
            <a:avLst/>
          </a:prstGeom>
        </p:spPr>
      </p:pic>
      <p:pic>
        <p:nvPicPr>
          <p:cNvPr id="4" name="Picture 3" descr="A white board with writing on it&#10;&#10;Description automatically generated">
            <a:extLst>
              <a:ext uri="{FF2B5EF4-FFF2-40B4-BE49-F238E27FC236}">
                <a16:creationId xmlns:a16="http://schemas.microsoft.com/office/drawing/2014/main" id="{8A2609A5-3E3D-5F2C-820C-CA6E264A3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6245" y="1256049"/>
            <a:ext cx="8922673" cy="4661978"/>
          </a:xfrm>
          <a:prstGeom prst="rect">
            <a:avLst/>
          </a:prstGeom>
        </p:spPr>
      </p:pic>
      <p:pic>
        <p:nvPicPr>
          <p:cNvPr id="10" name="Picture 9" descr="A stack of papers on a table&#10;&#10;Description automatically generated">
            <a:extLst>
              <a:ext uri="{FF2B5EF4-FFF2-40B4-BE49-F238E27FC236}">
                <a16:creationId xmlns:a16="http://schemas.microsoft.com/office/drawing/2014/main" id="{8456BD06-28C5-C1AA-028C-16068AB4E4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3801" t="1000" r="17051"/>
          <a:stretch/>
        </p:blipFill>
        <p:spPr>
          <a:xfrm rot="5400000">
            <a:off x="3012258" y="753195"/>
            <a:ext cx="5949280" cy="50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3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FC9401-A4C8-D141-959D-2B15494A1A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722" t="10471" r="17573" b="5530"/>
          <a:stretch/>
        </p:blipFill>
        <p:spPr>
          <a:xfrm>
            <a:off x="2066701" y="0"/>
            <a:ext cx="8847623" cy="6267067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B92413AF-A503-51D8-DE24-B49549ABAD39}"/>
              </a:ext>
            </a:extLst>
          </p:cNvPr>
          <p:cNvSpPr txBox="1">
            <a:spLocks/>
          </p:cNvSpPr>
          <p:nvPr/>
        </p:nvSpPr>
        <p:spPr>
          <a:xfrm>
            <a:off x="731062" y="1765382"/>
            <a:ext cx="11376025" cy="5893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700">
                <a:solidFill>
                  <a:srgbClr val="E15E31"/>
                </a:solidFill>
              </a:rPr>
              <a:t>Parking Lot Method</a:t>
            </a:r>
            <a:br>
              <a:rPr lang="en-US" sz="3700">
                <a:solidFill>
                  <a:srgbClr val="E15E31"/>
                </a:solidFill>
              </a:rPr>
            </a:br>
            <a:endParaRPr lang="en-US" sz="3700" dirty="0">
              <a:solidFill>
                <a:srgbClr val="E15E31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30F149B0-5B41-008C-AFD3-D60C822260CF}"/>
              </a:ext>
            </a:extLst>
          </p:cNvPr>
          <p:cNvSpPr txBox="1">
            <a:spLocks/>
          </p:cNvSpPr>
          <p:nvPr/>
        </p:nvSpPr>
        <p:spPr>
          <a:xfrm>
            <a:off x="771745" y="2517929"/>
            <a:ext cx="11376025" cy="5893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700" dirty="0">
                <a:solidFill>
                  <a:srgbClr val="E15E31"/>
                </a:solidFill>
              </a:rPr>
              <a:t>Blank Paper Method</a:t>
            </a:r>
            <a:br>
              <a:rPr lang="en-US" sz="3700" dirty="0">
                <a:solidFill>
                  <a:srgbClr val="E15E31"/>
                </a:solidFill>
              </a:rPr>
            </a:br>
            <a:endParaRPr lang="en-US" sz="3700" dirty="0">
              <a:solidFill>
                <a:srgbClr val="E15E31"/>
              </a:solidFill>
            </a:endParaRP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8BDF1AA9-D4C1-5976-B951-2F5FB3B24F66}"/>
              </a:ext>
            </a:extLst>
          </p:cNvPr>
          <p:cNvSpPr txBox="1">
            <a:spLocks/>
          </p:cNvSpPr>
          <p:nvPr/>
        </p:nvSpPr>
        <p:spPr>
          <a:xfrm>
            <a:off x="794260" y="3233766"/>
            <a:ext cx="11376025" cy="5893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700" dirty="0">
                <a:solidFill>
                  <a:srgbClr val="E15E31"/>
                </a:solidFill>
              </a:rPr>
              <a:t>Fill-In Method</a:t>
            </a:r>
            <a:br>
              <a:rPr lang="en-US" sz="3700" dirty="0">
                <a:solidFill>
                  <a:srgbClr val="E15E31"/>
                </a:solidFill>
              </a:rPr>
            </a:br>
            <a:endParaRPr lang="en-US" sz="3700" dirty="0">
              <a:solidFill>
                <a:srgbClr val="E15E31"/>
              </a:solidFill>
            </a:endParaRPr>
          </a:p>
        </p:txBody>
      </p:sp>
      <p:sp>
        <p:nvSpPr>
          <p:cNvPr id="16" name="Multiply 15">
            <a:extLst>
              <a:ext uri="{FF2B5EF4-FFF2-40B4-BE49-F238E27FC236}">
                <a16:creationId xmlns:a16="http://schemas.microsoft.com/office/drawing/2014/main" id="{1CF1AC9A-921E-659D-7CEF-5CCDE7666F0B}"/>
              </a:ext>
            </a:extLst>
          </p:cNvPr>
          <p:cNvSpPr/>
          <p:nvPr/>
        </p:nvSpPr>
        <p:spPr>
          <a:xfrm>
            <a:off x="5194939" y="2948868"/>
            <a:ext cx="2272793" cy="1054016"/>
          </a:xfrm>
          <a:prstGeom prst="mathMultiply">
            <a:avLst/>
          </a:prstGeom>
          <a:solidFill>
            <a:srgbClr val="0033A0">
              <a:alpha val="6247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150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1EB0EB-1938-FE00-551F-66252BEC036D}"/>
              </a:ext>
            </a:extLst>
          </p:cNvPr>
          <p:cNvSpPr txBox="1"/>
          <p:nvPr/>
        </p:nvSpPr>
        <p:spPr>
          <a:xfrm>
            <a:off x="1862861" y="895916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How can concept map be used in a classroom?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FAC67C-C71D-DCCA-2147-E41EC3EE47F9}"/>
              </a:ext>
            </a:extLst>
          </p:cNvPr>
          <p:cNvSpPr txBox="1"/>
          <p:nvPr/>
        </p:nvSpPr>
        <p:spPr>
          <a:xfrm>
            <a:off x="3968459" y="2176267"/>
            <a:ext cx="477880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Teaching</a:t>
            </a:r>
            <a:r>
              <a:rPr lang="fr-CH" sz="2800" dirty="0"/>
              <a:t> new concepts/topics</a:t>
            </a:r>
            <a:endParaRPr lang="en-CH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A3AB1A-A89B-9102-54E6-67841DC494AE}"/>
              </a:ext>
            </a:extLst>
          </p:cNvPr>
          <p:cNvSpPr txBox="1"/>
          <p:nvPr/>
        </p:nvSpPr>
        <p:spPr>
          <a:xfrm>
            <a:off x="2564039" y="3213556"/>
            <a:ext cx="706392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Assessment</a:t>
            </a:r>
            <a:r>
              <a:rPr lang="fr-CH" sz="2800" dirty="0"/>
              <a:t> of </a:t>
            </a:r>
            <a:r>
              <a:rPr lang="fr-CH" sz="2800" dirty="0" err="1"/>
              <a:t>your</a:t>
            </a:r>
            <a:r>
              <a:rPr lang="fr-CH" sz="2800" dirty="0"/>
              <a:t> </a:t>
            </a:r>
            <a:r>
              <a:rPr lang="fr-CH" sz="2800" dirty="0" err="1"/>
              <a:t>students</a:t>
            </a:r>
            <a:r>
              <a:rPr lang="fr-CH" sz="2800" dirty="0"/>
              <a:t>’ </a:t>
            </a:r>
            <a:r>
              <a:rPr lang="fr-CH" sz="2800" dirty="0" err="1"/>
              <a:t>understanding</a:t>
            </a:r>
            <a:endParaRPr lang="en-CH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2E9B7-5472-D412-F37B-475A96696CE2}"/>
              </a:ext>
            </a:extLst>
          </p:cNvPr>
          <p:cNvSpPr txBox="1"/>
          <p:nvPr/>
        </p:nvSpPr>
        <p:spPr>
          <a:xfrm>
            <a:off x="2570486" y="3213556"/>
            <a:ext cx="706392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>
                <a:solidFill>
                  <a:schemeClr val="accent3"/>
                </a:solidFill>
              </a:rPr>
              <a:t>Assessment</a:t>
            </a:r>
            <a:r>
              <a:rPr lang="fr-CH" sz="2800" dirty="0">
                <a:solidFill>
                  <a:schemeClr val="accent3"/>
                </a:solidFill>
              </a:rPr>
              <a:t> of </a:t>
            </a:r>
            <a:r>
              <a:rPr lang="fr-CH" sz="2800" dirty="0" err="1">
                <a:solidFill>
                  <a:schemeClr val="accent3"/>
                </a:solidFill>
              </a:rPr>
              <a:t>your</a:t>
            </a:r>
            <a:r>
              <a:rPr lang="fr-CH" sz="2800" dirty="0">
                <a:solidFill>
                  <a:schemeClr val="accent3"/>
                </a:solidFill>
              </a:rPr>
              <a:t> </a:t>
            </a:r>
            <a:r>
              <a:rPr lang="fr-CH" sz="2800" dirty="0" err="1">
                <a:solidFill>
                  <a:schemeClr val="accent3"/>
                </a:solidFill>
              </a:rPr>
              <a:t>students</a:t>
            </a:r>
            <a:r>
              <a:rPr lang="fr-CH" sz="2800" dirty="0">
                <a:solidFill>
                  <a:schemeClr val="accent3"/>
                </a:solidFill>
              </a:rPr>
              <a:t>’ </a:t>
            </a:r>
            <a:r>
              <a:rPr lang="fr-CH" sz="2800" dirty="0" err="1">
                <a:solidFill>
                  <a:schemeClr val="accent3"/>
                </a:solidFill>
              </a:rPr>
              <a:t>understanding</a:t>
            </a:r>
            <a:endParaRPr lang="en-CH" sz="2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689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1EB0EB-1938-FE00-551F-66252BEC036D}"/>
              </a:ext>
            </a:extLst>
          </p:cNvPr>
          <p:cNvSpPr txBox="1"/>
          <p:nvPr/>
        </p:nvSpPr>
        <p:spPr>
          <a:xfrm>
            <a:off x="1862861" y="895916"/>
            <a:ext cx="899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76345"/>
                </a:solidFill>
              </a:rPr>
              <a:t>Assessment of your students’ understanding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F6AB3B-127A-4A14-1655-DB0A836F2FE4}"/>
              </a:ext>
            </a:extLst>
          </p:cNvPr>
          <p:cNvSpPr txBox="1"/>
          <p:nvPr/>
        </p:nvSpPr>
        <p:spPr>
          <a:xfrm>
            <a:off x="3550239" y="1868961"/>
            <a:ext cx="1132298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Validity</a:t>
            </a:r>
            <a:endParaRPr lang="fr-CH" sz="2800" dirty="0"/>
          </a:p>
          <a:p>
            <a:pPr algn="l"/>
            <a:endParaRPr lang="en-CH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7839D4-44AA-E69C-9937-81E2C9F8FE87}"/>
              </a:ext>
            </a:extLst>
          </p:cNvPr>
          <p:cNvSpPr txBox="1"/>
          <p:nvPr/>
        </p:nvSpPr>
        <p:spPr>
          <a:xfrm>
            <a:off x="6835690" y="1895559"/>
            <a:ext cx="2479846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err="1"/>
              <a:t>Misconceptions</a:t>
            </a:r>
            <a:endParaRPr lang="fr-CH" sz="2800" dirty="0"/>
          </a:p>
          <a:p>
            <a:pPr algn="l"/>
            <a:endParaRPr lang="en-CH" sz="2800" dirty="0"/>
          </a:p>
        </p:txBody>
      </p:sp>
      <p:pic>
        <p:nvPicPr>
          <p:cNvPr id="14" name="Picture 13" descr="A close-up of a document&#10;&#10;Description automatically generated">
            <a:extLst>
              <a:ext uri="{FF2B5EF4-FFF2-40B4-BE49-F238E27FC236}">
                <a16:creationId xmlns:a16="http://schemas.microsoft.com/office/drawing/2014/main" id="{DCDE3FE3-6C62-6AA8-6836-F38F5069C3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1856" y="1792440"/>
            <a:ext cx="5207000" cy="2438400"/>
          </a:xfrm>
          <a:prstGeom prst="rect">
            <a:avLst/>
          </a:prstGeom>
          <a:ln w="47625">
            <a:solidFill>
              <a:srgbClr val="0033A0"/>
            </a:solidFill>
          </a:ln>
        </p:spPr>
      </p:pic>
    </p:spTree>
    <p:extLst>
      <p:ext uri="{BB962C8B-B14F-4D97-AF65-F5344CB8AC3E}">
        <p14:creationId xmlns:p14="http://schemas.microsoft.com/office/powerpoint/2010/main" val="19515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3" grpId="0"/>
      <p:bldP spid="1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3" name="Picture 2" descr="A paper with text and images&#10;&#10;Description automatically generated">
            <a:extLst>
              <a:ext uri="{FF2B5EF4-FFF2-40B4-BE49-F238E27FC236}">
                <a16:creationId xmlns:a16="http://schemas.microsoft.com/office/drawing/2014/main" id="{589C37FB-BBA6-D843-E40C-60FDDE2043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029"/>
          <a:stretch/>
        </p:blipFill>
        <p:spPr>
          <a:xfrm>
            <a:off x="3499854" y="556529"/>
            <a:ext cx="5616574" cy="554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5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DD68997-FEFE-BE6A-03E3-066FD4777268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How to Construct a Concept Maps</a:t>
            </a:r>
          </a:p>
          <a:p>
            <a:pPr algn="ctr"/>
            <a:endParaRPr lang="en-GB" sz="2800" dirty="0">
              <a:solidFill>
                <a:schemeClr val="accent1"/>
              </a:solidFill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B5ABC-730C-180C-EAC3-4EE5EA7BB72C}"/>
              </a:ext>
            </a:extLst>
          </p:cNvPr>
          <p:cNvSpPr txBox="1">
            <a:spLocks/>
          </p:cNvSpPr>
          <p:nvPr/>
        </p:nvSpPr>
        <p:spPr>
          <a:xfrm>
            <a:off x="407988" y="2351573"/>
            <a:ext cx="4607892" cy="3959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Use linking words</a:t>
            </a:r>
          </a:p>
          <a:p>
            <a:endParaRPr lang="en-GB" sz="2400" b="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accent1"/>
              </a:solidFill>
            </a:endParaRPr>
          </a:p>
        </p:txBody>
      </p:sp>
      <p:pic>
        <p:nvPicPr>
          <p:cNvPr id="4" name="Picture 3" descr="A picture containing text, line, diagram, font&#10;&#10;Description automatically generated">
            <a:extLst>
              <a:ext uri="{FF2B5EF4-FFF2-40B4-BE49-F238E27FC236}">
                <a16:creationId xmlns:a16="http://schemas.microsoft.com/office/drawing/2014/main" id="{73ED8445-01F4-92DD-3E0D-DC782DC0AF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169" y="1566124"/>
            <a:ext cx="6884152" cy="3180827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9C20764-179B-8E15-0FA3-E353C7DE3879}"/>
              </a:ext>
            </a:extLst>
          </p:cNvPr>
          <p:cNvSpPr txBox="1">
            <a:spLocks/>
          </p:cNvSpPr>
          <p:nvPr/>
        </p:nvSpPr>
        <p:spPr>
          <a:xfrm>
            <a:off x="407988" y="3007004"/>
            <a:ext cx="4607892" cy="3959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2.  Connect all the concepts</a:t>
            </a:r>
          </a:p>
          <a:p>
            <a:endParaRPr lang="en-GB" sz="2400" b="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accent1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A107205-2847-77FE-9DB4-9019A38242DB}"/>
              </a:ext>
            </a:extLst>
          </p:cNvPr>
          <p:cNvSpPr txBox="1">
            <a:spLocks/>
          </p:cNvSpPr>
          <p:nvPr/>
        </p:nvSpPr>
        <p:spPr>
          <a:xfrm>
            <a:off x="3228201" y="5609625"/>
            <a:ext cx="6228084" cy="7002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Start your map from beginning please </a:t>
            </a:r>
            <a:r>
              <a:rPr lang="en-GB" sz="2400" dirty="0">
                <a:solidFill>
                  <a:schemeClr val="accent1"/>
                </a:solidFill>
                <a:sym typeface="Wingdings" pitchFamily="2" charset="2"/>
              </a:rPr>
              <a:t>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sz="240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3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84DF411-9379-16CE-5254-04AAD27F6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E44EAA-3DD3-ECAB-B2EE-3CFE78B248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8A64012-3565-2027-B68B-34275F2F2E60}"/>
              </a:ext>
            </a:extLst>
          </p:cNvPr>
          <p:cNvSpPr/>
          <p:nvPr/>
        </p:nvSpPr>
        <p:spPr>
          <a:xfrm>
            <a:off x="3888665" y="584150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8700B6-7387-F9F7-AFCE-C4E1F235A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9536" y="2083630"/>
            <a:ext cx="8782174" cy="37702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B9BD66-DCF3-F745-F19F-AAE6D761C5BC}"/>
              </a:ext>
            </a:extLst>
          </p:cNvPr>
          <p:cNvSpPr txBox="1"/>
          <p:nvPr/>
        </p:nvSpPr>
        <p:spPr>
          <a:xfrm>
            <a:off x="1992100" y="688352"/>
            <a:ext cx="8012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3"/>
                </a:solidFill>
              </a:rPr>
              <a:t>How Milena evaluates your concept maps</a:t>
            </a:r>
          </a:p>
        </p:txBody>
      </p:sp>
    </p:spTree>
    <p:extLst>
      <p:ext uri="{BB962C8B-B14F-4D97-AF65-F5344CB8AC3E}">
        <p14:creationId xmlns:p14="http://schemas.microsoft.com/office/powerpoint/2010/main" val="261183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84DF411-9379-16CE-5254-04AAD27F6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E44EAA-3DD3-ECAB-B2EE-3CFE78B248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8A64012-3565-2027-B68B-34275F2F2E60}"/>
              </a:ext>
            </a:extLst>
          </p:cNvPr>
          <p:cNvSpPr/>
          <p:nvPr/>
        </p:nvSpPr>
        <p:spPr>
          <a:xfrm>
            <a:off x="3888665" y="584150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3DFE329B-965D-E9B3-93D1-7C109713EE09}"/>
              </a:ext>
            </a:extLst>
          </p:cNvPr>
          <p:cNvSpPr txBox="1">
            <a:spLocks/>
          </p:cNvSpPr>
          <p:nvPr/>
        </p:nvSpPr>
        <p:spPr>
          <a:xfrm>
            <a:off x="12259054" y="6275343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86DBE2C-3529-750B-EF30-92B956F63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4783" y="1048208"/>
            <a:ext cx="7772400" cy="333673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4533345-D32C-6FB6-EBB4-8ADBBC99DA40}"/>
              </a:ext>
            </a:extLst>
          </p:cNvPr>
          <p:cNvSpPr txBox="1"/>
          <p:nvPr/>
        </p:nvSpPr>
        <p:spPr>
          <a:xfrm>
            <a:off x="1486868" y="2106265"/>
            <a:ext cx="325089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400" b="1" dirty="0"/>
              <a:t>C</a:t>
            </a:r>
            <a:r>
              <a:rPr lang="en-CH" sz="2400" b="1" dirty="0"/>
              <a:t>oncept knowledge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A712B1F-034B-BB41-2653-10895EAB2C35}"/>
              </a:ext>
            </a:extLst>
          </p:cNvPr>
          <p:cNvSpPr txBox="1"/>
          <p:nvPr/>
        </p:nvSpPr>
        <p:spPr>
          <a:xfrm>
            <a:off x="1543403" y="2639441"/>
            <a:ext cx="102752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400" dirty="0"/>
              <a:t>Density</a:t>
            </a:r>
            <a:endParaRPr lang="en-CH" sz="2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EB0B597-3157-6B49-18DD-1795694ED0B7}"/>
              </a:ext>
            </a:extLst>
          </p:cNvPr>
          <p:cNvSpPr txBox="1"/>
          <p:nvPr/>
        </p:nvSpPr>
        <p:spPr>
          <a:xfrm>
            <a:off x="1379307" y="1559132"/>
            <a:ext cx="332142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400" dirty="0"/>
              <a:t> Concepts (and </a:t>
            </a:r>
            <a:r>
              <a:rPr lang="fr-CH" sz="2400" dirty="0" err="1"/>
              <a:t>Chunks</a:t>
            </a:r>
            <a:r>
              <a:rPr lang="fr-CH" sz="2400" dirty="0"/>
              <a:t>)</a:t>
            </a:r>
            <a:endParaRPr lang="en-CH" sz="2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6704A7A-EEC8-58A6-30BE-4BCDF0330638}"/>
              </a:ext>
            </a:extLst>
          </p:cNvPr>
          <p:cNvSpPr txBox="1"/>
          <p:nvPr/>
        </p:nvSpPr>
        <p:spPr>
          <a:xfrm>
            <a:off x="2570928" y="2595377"/>
            <a:ext cx="1878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400" dirty="0"/>
              <a:t>= (L / T) * C</a:t>
            </a:r>
            <a:endParaRPr lang="en-CH" sz="2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F5113FD-598E-5453-2A56-A0580F6ED19C}"/>
              </a:ext>
            </a:extLst>
          </p:cNvPr>
          <p:cNvSpPr txBox="1"/>
          <p:nvPr/>
        </p:nvSpPr>
        <p:spPr>
          <a:xfrm>
            <a:off x="1635365" y="5815762"/>
            <a:ext cx="7055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L = links; T = total </a:t>
            </a:r>
            <a:r>
              <a:rPr lang="de-CH" dirty="0" err="1"/>
              <a:t>number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concepts</a:t>
            </a:r>
            <a:r>
              <a:rPr lang="de-CH" dirty="0"/>
              <a:t>; C = T-1;</a:t>
            </a:r>
            <a:endParaRPr lang="en-CH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BD7226-52EE-F0A0-1BCF-58FEB62232B8}"/>
              </a:ext>
            </a:extLst>
          </p:cNvPr>
          <p:cNvSpPr txBox="1"/>
          <p:nvPr/>
        </p:nvSpPr>
        <p:spPr>
          <a:xfrm>
            <a:off x="1486868" y="3104471"/>
            <a:ext cx="398346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400" b="1" dirty="0"/>
              <a:t>Integration of</a:t>
            </a:r>
            <a:r>
              <a:rPr lang="en-CH" sz="2400" b="1" dirty="0"/>
              <a:t> knowledge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20CFA15-5CD9-7EB4-2B87-CE0A5C19EC5B}"/>
              </a:ext>
            </a:extLst>
          </p:cNvPr>
          <p:cNvSpPr txBox="1"/>
          <p:nvPr/>
        </p:nvSpPr>
        <p:spPr>
          <a:xfrm>
            <a:off x="1542728" y="3707516"/>
            <a:ext cx="152445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400" dirty="0" err="1"/>
              <a:t>Complexity</a:t>
            </a:r>
            <a:endParaRPr lang="en-CH" sz="24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924997-872E-B307-BD70-B54EB748504E}"/>
              </a:ext>
            </a:extLst>
          </p:cNvPr>
          <p:cNvSpPr txBox="1"/>
          <p:nvPr/>
        </p:nvSpPr>
        <p:spPr>
          <a:xfrm>
            <a:off x="3064794" y="3694625"/>
            <a:ext cx="1878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400" dirty="0"/>
              <a:t>= W * H</a:t>
            </a:r>
            <a:endParaRPr lang="en-CH" sz="24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AE383E1-5634-0A7F-3045-8553292D4D22}"/>
              </a:ext>
            </a:extLst>
          </p:cNvPr>
          <p:cNvSpPr txBox="1"/>
          <p:nvPr/>
        </p:nvSpPr>
        <p:spPr>
          <a:xfrm>
            <a:off x="6456234" y="5831483"/>
            <a:ext cx="7055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W = </a:t>
            </a:r>
            <a:r>
              <a:rPr lang="de-CH" dirty="0" err="1"/>
              <a:t>width</a:t>
            </a:r>
            <a:r>
              <a:rPr lang="de-CH" dirty="0"/>
              <a:t>; H = </a:t>
            </a:r>
            <a:r>
              <a:rPr lang="de-CH" dirty="0" err="1"/>
              <a:t>lenght</a:t>
            </a:r>
            <a:r>
              <a:rPr lang="de-CH" dirty="0"/>
              <a:t>/</a:t>
            </a:r>
            <a:r>
              <a:rPr lang="de-CH" dirty="0" err="1"/>
              <a:t>height</a:t>
            </a:r>
            <a:endParaRPr lang="en-CH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183199E-965C-E01F-EE9F-B29716D476CC}"/>
              </a:ext>
            </a:extLst>
          </p:cNvPr>
          <p:cNvSpPr txBox="1"/>
          <p:nvPr/>
        </p:nvSpPr>
        <p:spPr>
          <a:xfrm>
            <a:off x="1486868" y="4192630"/>
            <a:ext cx="326692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de-CH" sz="2400" b="1" dirty="0"/>
              <a:t>Depth </a:t>
            </a:r>
            <a:r>
              <a:rPr lang="de-CH" sz="2400" b="1" dirty="0" err="1"/>
              <a:t>of</a:t>
            </a:r>
            <a:r>
              <a:rPr lang="de-CH" sz="2400" b="1" dirty="0"/>
              <a:t> </a:t>
            </a:r>
            <a:r>
              <a:rPr lang="en-CH" sz="2400" b="1" dirty="0"/>
              <a:t>knowledge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FA38AD4-348C-C6BD-A8E8-35E40DBD5398}"/>
              </a:ext>
            </a:extLst>
          </p:cNvPr>
          <p:cNvSpPr txBox="1"/>
          <p:nvPr/>
        </p:nvSpPr>
        <p:spPr>
          <a:xfrm>
            <a:off x="1559496" y="4768235"/>
            <a:ext cx="16959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2400" dirty="0"/>
              <a:t>Propositions</a:t>
            </a:r>
            <a:endParaRPr lang="en-CH" sz="24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E71C837-9DF7-B7BC-1663-F498064D7E48}"/>
              </a:ext>
            </a:extLst>
          </p:cNvPr>
          <p:cNvSpPr/>
          <p:nvPr/>
        </p:nvSpPr>
        <p:spPr>
          <a:xfrm>
            <a:off x="1309177" y="4662818"/>
            <a:ext cx="2193915" cy="596371"/>
          </a:xfrm>
          <a:prstGeom prst="ellipse">
            <a:avLst/>
          </a:prstGeom>
          <a:noFill/>
          <a:ln w="57150">
            <a:solidFill>
              <a:srgbClr val="B483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DB7AE4-D842-11F1-0FD5-5A62C1B77B15}"/>
              </a:ext>
            </a:extLst>
          </p:cNvPr>
          <p:cNvSpPr txBox="1"/>
          <p:nvPr/>
        </p:nvSpPr>
        <p:spPr>
          <a:xfrm>
            <a:off x="1486868" y="5336719"/>
            <a:ext cx="378308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de-CH" sz="2400" b="1" dirty="0" err="1"/>
              <a:t>Accuracy</a:t>
            </a:r>
            <a:r>
              <a:rPr lang="de-CH" sz="2400" b="1" dirty="0"/>
              <a:t> </a:t>
            </a:r>
            <a:r>
              <a:rPr lang="de-CH" sz="2400" b="1" dirty="0" err="1"/>
              <a:t>of</a:t>
            </a:r>
            <a:r>
              <a:rPr lang="de-CH" sz="2400" b="1" dirty="0"/>
              <a:t> </a:t>
            </a:r>
            <a:r>
              <a:rPr lang="en-CH" sz="2400" b="1" dirty="0"/>
              <a:t>knowledge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0E25B52-EC44-D002-83CB-C01474BFFCD6}"/>
              </a:ext>
            </a:extLst>
          </p:cNvPr>
          <p:cNvSpPr txBox="1"/>
          <p:nvPr/>
        </p:nvSpPr>
        <p:spPr>
          <a:xfrm>
            <a:off x="5060696" y="4766816"/>
            <a:ext cx="48987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CH" sz="2400" b="1" dirty="0"/>
              <a:t>Higher </a:t>
            </a:r>
            <a:r>
              <a:rPr lang="de-CH" sz="2400" b="1" dirty="0" err="1"/>
              <a:t>number</a:t>
            </a:r>
            <a:r>
              <a:rPr lang="de-CH" sz="2400" b="1" dirty="0"/>
              <a:t> = </a:t>
            </a:r>
            <a:r>
              <a:rPr lang="de-CH" sz="2400" b="1" dirty="0" err="1"/>
              <a:t>higher</a:t>
            </a:r>
            <a:r>
              <a:rPr lang="de-CH" sz="2400" b="1" dirty="0"/>
              <a:t> </a:t>
            </a:r>
            <a:r>
              <a:rPr lang="de-CH" sz="2400" b="1" dirty="0" err="1"/>
              <a:t>accuracy</a:t>
            </a:r>
            <a:endParaRPr lang="en-CH" sz="2400" b="1" dirty="0"/>
          </a:p>
        </p:txBody>
      </p:sp>
      <p:sp>
        <p:nvSpPr>
          <p:cNvPr id="53" name="Striped Right Arrow 52">
            <a:extLst>
              <a:ext uri="{FF2B5EF4-FFF2-40B4-BE49-F238E27FC236}">
                <a16:creationId xmlns:a16="http://schemas.microsoft.com/office/drawing/2014/main" id="{099371A6-125C-5F1F-4443-2E54F4235CC9}"/>
              </a:ext>
            </a:extLst>
          </p:cNvPr>
          <p:cNvSpPr/>
          <p:nvPr/>
        </p:nvSpPr>
        <p:spPr>
          <a:xfrm>
            <a:off x="4180870" y="4803731"/>
            <a:ext cx="499440" cy="292446"/>
          </a:xfrm>
          <a:prstGeom prst="stripedRightArrow">
            <a:avLst/>
          </a:prstGeom>
          <a:solidFill>
            <a:srgbClr val="B483F5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948171-3FC6-7FF0-6B22-C06DAD0E2928}"/>
              </a:ext>
            </a:extLst>
          </p:cNvPr>
          <p:cNvSpPr txBox="1"/>
          <p:nvPr/>
        </p:nvSpPr>
        <p:spPr>
          <a:xfrm>
            <a:off x="1992100" y="688352"/>
            <a:ext cx="8012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3"/>
                </a:solidFill>
              </a:rPr>
              <a:t>How Milena evaluates your concept maps</a:t>
            </a:r>
          </a:p>
        </p:txBody>
      </p:sp>
    </p:spTree>
    <p:extLst>
      <p:ext uri="{BB962C8B-B14F-4D97-AF65-F5344CB8AC3E}">
        <p14:creationId xmlns:p14="http://schemas.microsoft.com/office/powerpoint/2010/main" val="383822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 animBg="1"/>
      <p:bldP spid="51" grpId="0"/>
      <p:bldP spid="52" grpId="0"/>
      <p:bldP spid="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E552083-4074-0827-75FF-1B2DF258E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22D1D-F5B7-7F3D-27AA-FE23660FCF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309023">
            <a:off x="8074703" y="2579528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0F32956-499F-8B48-F2B6-F267A698CFAB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425" y="2747655"/>
            <a:ext cx="11376025" cy="2153265"/>
          </a:xfrm>
        </p:spPr>
        <p:txBody>
          <a:bodyPr/>
          <a:lstStyle/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5400" b="1" kern="100" dirty="0">
                <a:solidFill>
                  <a:schemeClr val="accent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Expert Concept Map</a:t>
            </a:r>
            <a:endParaRPr lang="en-CH" sz="5400" b="1" kern="100" dirty="0">
              <a:solidFill>
                <a:schemeClr val="accent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448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6B3BA100-922F-243D-973C-B1D19DC61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868" y="1587425"/>
            <a:ext cx="8022696" cy="1249711"/>
          </a:xfrm>
        </p:spPr>
        <p:txBody>
          <a:bodyPr/>
          <a:lstStyle/>
          <a:p>
            <a:pPr algn="ctr"/>
            <a:r>
              <a:rPr lang="en-US" dirty="0"/>
              <a:t>Thank you for your participation!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B366CE-E465-BA34-DF7D-C2F886CEFE74}"/>
              </a:ext>
            </a:extLst>
          </p:cNvPr>
          <p:cNvSpPr txBox="1"/>
          <p:nvPr/>
        </p:nvSpPr>
        <p:spPr>
          <a:xfrm>
            <a:off x="3983281" y="5872665"/>
            <a:ext cx="26962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dirty="0" err="1"/>
              <a:t>milena.vujanovic@cern.ch</a:t>
            </a:r>
            <a:endParaRPr lang="en-CH" dirty="0"/>
          </a:p>
        </p:txBody>
      </p:sp>
      <p:pic>
        <p:nvPicPr>
          <p:cNvPr id="23" name="Graphic 22" descr="Email with solid fill">
            <a:extLst>
              <a:ext uri="{FF2B5EF4-FFF2-40B4-BE49-F238E27FC236}">
                <a16:creationId xmlns:a16="http://schemas.microsoft.com/office/drawing/2014/main" id="{0C01B799-037E-5298-BD37-DCF5A2A286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47099" y="5805264"/>
            <a:ext cx="388661" cy="3886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E78212-9E83-9687-CE8D-59A2941FA31B}"/>
              </a:ext>
            </a:extLst>
          </p:cNvPr>
          <p:cNvSpPr txBox="1"/>
          <p:nvPr/>
        </p:nvSpPr>
        <p:spPr>
          <a:xfrm>
            <a:off x="7531098" y="5888305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dirty="0"/>
              <a:t>Nariel_137</a:t>
            </a:r>
            <a:endParaRPr lang="en-CH" dirty="0"/>
          </a:p>
        </p:txBody>
      </p:sp>
      <p:pic>
        <p:nvPicPr>
          <p:cNvPr id="3" name="Graphic 2" descr="Camera with solid fill">
            <a:extLst>
              <a:ext uri="{FF2B5EF4-FFF2-40B4-BE49-F238E27FC236}">
                <a16:creationId xmlns:a16="http://schemas.microsoft.com/office/drawing/2014/main" id="{9AE1619C-81E9-D08D-E00D-E4511C6A07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04112" y="5848651"/>
            <a:ext cx="388661" cy="388661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F190CE94-8D72-D0BB-13A0-E6B3157D95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0230" y="2589951"/>
            <a:ext cx="1619058" cy="2280174"/>
          </a:xfrm>
          <a:prstGeom prst="rect">
            <a:avLst/>
          </a:prstGeom>
        </p:spPr>
      </p:pic>
      <p:pic>
        <p:nvPicPr>
          <p:cNvPr id="5" name="Picture 4" descr="A blue logo with text&#10;&#10;Description automatically generated">
            <a:extLst>
              <a:ext uri="{FF2B5EF4-FFF2-40B4-BE49-F238E27FC236}">
                <a16:creationId xmlns:a16="http://schemas.microsoft.com/office/drawing/2014/main" id="{FC0FA971-4BC5-2E7A-E35B-DFFE64FD30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56362" y="2676379"/>
            <a:ext cx="2755679" cy="232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784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32037A6-B4A2-4D7C-B61C-88190839B8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DD68997-FEFE-BE6A-03E3-066FD4777268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Now, it is your turn!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11514" y="4846030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B5ABC-730C-180C-EAC3-4EE5EA7BB72C}"/>
              </a:ext>
            </a:extLst>
          </p:cNvPr>
          <p:cNvSpPr txBox="1">
            <a:spLocks/>
          </p:cNvSpPr>
          <p:nvPr/>
        </p:nvSpPr>
        <p:spPr>
          <a:xfrm>
            <a:off x="732109" y="2169748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your laptop</a:t>
            </a:r>
            <a:endParaRPr lang="en-GB" sz="2400" dirty="0">
              <a:solidFill>
                <a:schemeClr val="accent1"/>
              </a:solidFill>
            </a:endParaRP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an internet browser 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Type: </a:t>
            </a:r>
            <a:r>
              <a:rPr lang="en-GB" sz="2400" u="sng" dirty="0" err="1">
                <a:solidFill>
                  <a:schemeClr val="accent1"/>
                </a:solidFill>
              </a:rPr>
              <a:t>www.draw.io</a:t>
            </a:r>
            <a:endParaRPr lang="en-GB" sz="2400" u="sng" dirty="0">
              <a:solidFill>
                <a:schemeClr val="accent1"/>
              </a:solidFill>
            </a:endParaRPr>
          </a:p>
        </p:txBody>
      </p:sp>
      <p:pic>
        <p:nvPicPr>
          <p:cNvPr id="5" name="Picture 4" descr="A screenshot of a computer diagram&#10;&#10;Description automatically generated">
            <a:extLst>
              <a:ext uri="{FF2B5EF4-FFF2-40B4-BE49-F238E27FC236}">
                <a16:creationId xmlns:a16="http://schemas.microsoft.com/office/drawing/2014/main" id="{4245AF0B-3FF2-BC07-C36F-79B916ADCC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1825" y="3037324"/>
            <a:ext cx="2652552" cy="282344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1127477-F3E7-166F-E924-8C9957AACF3E}"/>
              </a:ext>
            </a:extLst>
          </p:cNvPr>
          <p:cNvSpPr/>
          <p:nvPr/>
        </p:nvSpPr>
        <p:spPr>
          <a:xfrm>
            <a:off x="4570934" y="5360544"/>
            <a:ext cx="1754333" cy="540935"/>
          </a:xfrm>
          <a:prstGeom prst="ellipse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51D3DC-B3D5-7F96-2F2C-7424B3740A00}"/>
              </a:ext>
            </a:extLst>
          </p:cNvPr>
          <p:cNvCxnSpPr>
            <a:cxnSpLocks/>
          </p:cNvCxnSpPr>
          <p:nvPr/>
        </p:nvCxnSpPr>
        <p:spPr>
          <a:xfrm flipH="1">
            <a:off x="6362956" y="4936552"/>
            <a:ext cx="1008112" cy="612601"/>
          </a:xfrm>
          <a:prstGeom prst="straightConnector1">
            <a:avLst/>
          </a:prstGeom>
          <a:ln w="57150">
            <a:solidFill>
              <a:schemeClr val="accent1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178C4B6-F1F3-8190-84D9-8E2D0413923C}"/>
              </a:ext>
            </a:extLst>
          </p:cNvPr>
          <p:cNvSpPr/>
          <p:nvPr/>
        </p:nvSpPr>
        <p:spPr>
          <a:xfrm>
            <a:off x="4367808" y="6021288"/>
            <a:ext cx="360040" cy="179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C5ED69A-7B44-6AB7-1D31-4B9E1BC06AFA}"/>
              </a:ext>
            </a:extLst>
          </p:cNvPr>
          <p:cNvSpPr txBox="1">
            <a:spLocks/>
          </p:cNvSpPr>
          <p:nvPr/>
        </p:nvSpPr>
        <p:spPr>
          <a:xfrm>
            <a:off x="6909416" y="2102537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the laptop in front of you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Enter the password: </a:t>
            </a:r>
            <a:r>
              <a:rPr lang="en-GB" dirty="0">
                <a:solidFill>
                  <a:schemeClr val="accent1"/>
                </a:solidFill>
              </a:rPr>
              <a:t>Tsp@2023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an internet browser  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Type: </a:t>
            </a:r>
            <a:r>
              <a:rPr lang="en-GB" sz="2400" u="sng" dirty="0" err="1">
                <a:solidFill>
                  <a:schemeClr val="accent1"/>
                </a:solidFill>
              </a:rPr>
              <a:t>www.draw.io</a:t>
            </a:r>
            <a:endParaRPr lang="en-GB" sz="2400" u="sng" dirty="0">
              <a:solidFill>
                <a:schemeClr val="accent1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BBEB46C-C8C8-B129-4795-DB3872D7125B}"/>
              </a:ext>
            </a:extLst>
          </p:cNvPr>
          <p:cNvSpPr txBox="1">
            <a:spLocks/>
          </p:cNvSpPr>
          <p:nvPr/>
        </p:nvSpPr>
        <p:spPr>
          <a:xfrm>
            <a:off x="7361777" y="1483546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>
                <a:solidFill>
                  <a:schemeClr val="accent1"/>
                </a:solidFill>
              </a:rPr>
              <a:t>CERN Laptop: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428AD0AD-35C9-E11F-5480-A5034DB14136}"/>
              </a:ext>
            </a:extLst>
          </p:cNvPr>
          <p:cNvSpPr txBox="1">
            <a:spLocks/>
          </p:cNvSpPr>
          <p:nvPr/>
        </p:nvSpPr>
        <p:spPr>
          <a:xfrm>
            <a:off x="761550" y="1578276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>
                <a:solidFill>
                  <a:schemeClr val="accent1"/>
                </a:solidFill>
              </a:rPr>
              <a:t>Personal Laptop:</a:t>
            </a:r>
          </a:p>
        </p:txBody>
      </p:sp>
    </p:spTree>
    <p:extLst>
      <p:ext uri="{BB962C8B-B14F-4D97-AF65-F5344CB8AC3E}">
        <p14:creationId xmlns:p14="http://schemas.microsoft.com/office/powerpoint/2010/main" val="575022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9A374D-16F5-5881-6001-4840791DB3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F81FAA-FA86-FD9D-AF0A-C500A0D27C79}"/>
              </a:ext>
            </a:extLst>
          </p:cNvPr>
          <p:cNvSpPr txBox="1">
            <a:spLocks/>
          </p:cNvSpPr>
          <p:nvPr/>
        </p:nvSpPr>
        <p:spPr>
          <a:xfrm>
            <a:off x="2657804" y="1010460"/>
            <a:ext cx="8043455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1. Drag and drop the text icon anywhere</a:t>
            </a:r>
          </a:p>
          <a:p>
            <a:r>
              <a:rPr lang="en-GB" sz="2400" b="0" dirty="0">
                <a:solidFill>
                  <a:schemeClr val="accent1"/>
                </a:solidFill>
              </a:rPr>
              <a:t>2. Double click on the text icon to write your personal code:</a:t>
            </a:r>
          </a:p>
          <a:p>
            <a:endParaRPr lang="en-GB" sz="2400" b="0" dirty="0">
              <a:solidFill>
                <a:schemeClr val="accent1"/>
              </a:solidFill>
            </a:endParaRP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55593654-844C-9F2E-8E2A-080D67F88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274" y="2035662"/>
            <a:ext cx="5844258" cy="3990487"/>
          </a:xfrm>
          <a:prstGeom prst="rect">
            <a:avLst/>
          </a:prstGeom>
        </p:spPr>
      </p:pic>
      <p:pic>
        <p:nvPicPr>
          <p:cNvPr id="7" name="Picture 6" descr="A diagram of a cat&#10;&#10;Description automatically generated">
            <a:extLst>
              <a:ext uri="{FF2B5EF4-FFF2-40B4-BE49-F238E27FC236}">
                <a16:creationId xmlns:a16="http://schemas.microsoft.com/office/drawing/2014/main" id="{7D213123-A2D9-22AB-B506-93B9ABEB67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4002" y="3429000"/>
            <a:ext cx="7772400" cy="2751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03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C52786-DE58-8514-1F02-4EBD0EC342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62D4B0-0159-C610-9358-ACE73CDB3CDE}"/>
              </a:ext>
            </a:extLst>
          </p:cNvPr>
          <p:cNvSpPr/>
          <p:nvPr/>
        </p:nvSpPr>
        <p:spPr>
          <a:xfrm>
            <a:off x="431737" y="3464357"/>
            <a:ext cx="11357063" cy="13763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800" dirty="0">
                <a:solidFill>
                  <a:schemeClr val="bg1"/>
                </a:solidFill>
              </a:rPr>
              <a:t>What would you like your students to know about </a:t>
            </a:r>
          </a:p>
          <a:p>
            <a:pPr algn="ctr"/>
            <a:r>
              <a:rPr lang="en-CH" sz="2800" dirty="0">
                <a:solidFill>
                  <a:schemeClr val="bg1"/>
                </a:solidFill>
              </a:rPr>
              <a:t>PARTICLE PHYSICS and CERN?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FACCC5-6538-5A60-3E3F-2395E5EF782A}"/>
              </a:ext>
            </a:extLst>
          </p:cNvPr>
          <p:cNvSpPr txBox="1"/>
          <p:nvPr/>
        </p:nvSpPr>
        <p:spPr>
          <a:xfrm>
            <a:off x="869602" y="1960297"/>
            <a:ext cx="1160758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3200" dirty="0"/>
              <a:t> Stop and think about the focus question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494BA9-A08F-CC72-F4BA-30F23F3CA1E3}"/>
              </a:ext>
            </a:extLst>
          </p:cNvPr>
          <p:cNvSpPr txBox="1"/>
          <p:nvPr/>
        </p:nvSpPr>
        <p:spPr>
          <a:xfrm>
            <a:off x="900710" y="2569886"/>
            <a:ext cx="567711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200" dirty="0"/>
              <a:t>2. Chose your starting concept</a:t>
            </a:r>
          </a:p>
          <a:p>
            <a:pPr algn="l"/>
            <a:endParaRPr lang="en-CH" sz="3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7BB5EF-9D67-20C8-A523-13823C85C186}"/>
              </a:ext>
            </a:extLst>
          </p:cNvPr>
          <p:cNvSpPr txBox="1"/>
          <p:nvPr/>
        </p:nvSpPr>
        <p:spPr>
          <a:xfrm>
            <a:off x="900710" y="3217958"/>
            <a:ext cx="931637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200" dirty="0"/>
              <a:t>3. Then chose 2 – 5 key concepts to start your map</a:t>
            </a:r>
          </a:p>
          <a:p>
            <a:pPr algn="l"/>
            <a:endParaRPr lang="en-CH" sz="3200" dirty="0"/>
          </a:p>
        </p:txBody>
      </p:sp>
      <p:sp>
        <p:nvSpPr>
          <p:cNvPr id="22" name="Curved Up Arrow 21">
            <a:extLst>
              <a:ext uri="{FF2B5EF4-FFF2-40B4-BE49-F238E27FC236}">
                <a16:creationId xmlns:a16="http://schemas.microsoft.com/office/drawing/2014/main" id="{F6CC9610-2BCC-FD3A-CBE0-16ADE808C873}"/>
              </a:ext>
            </a:extLst>
          </p:cNvPr>
          <p:cNvSpPr/>
          <p:nvPr/>
        </p:nvSpPr>
        <p:spPr>
          <a:xfrm rot="19798971">
            <a:off x="8405921" y="2028366"/>
            <a:ext cx="2012180" cy="1810461"/>
          </a:xfrm>
          <a:prstGeom prst="curvedUpArrow">
            <a:avLst/>
          </a:prstGeom>
          <a:solidFill>
            <a:srgbClr val="FFB9A2"/>
          </a:solidFill>
          <a:ln>
            <a:solidFill>
              <a:srgbClr val="E15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DD6C809-3A88-3FBE-75FA-27F1ECFBA536}"/>
              </a:ext>
            </a:extLst>
          </p:cNvPr>
          <p:cNvSpPr/>
          <p:nvPr/>
        </p:nvSpPr>
        <p:spPr>
          <a:xfrm>
            <a:off x="5753615" y="1693801"/>
            <a:ext cx="2787366" cy="1059258"/>
          </a:xfrm>
          <a:prstGeom prst="ellipse">
            <a:avLst/>
          </a:prstGeom>
          <a:noFill/>
          <a:ln w="57150">
            <a:solidFill>
              <a:srgbClr val="FFB9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A36B75-7F02-B68A-2C2D-B2808B24CB92}"/>
              </a:ext>
            </a:extLst>
          </p:cNvPr>
          <p:cNvSpPr txBox="1"/>
          <p:nvPr/>
        </p:nvSpPr>
        <p:spPr>
          <a:xfrm>
            <a:off x="909013" y="3740259"/>
            <a:ext cx="104216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200" dirty="0"/>
              <a:t>4. Connect concepts with </a:t>
            </a:r>
            <a:r>
              <a:rPr lang="en-CH" sz="3200" u="sng" dirty="0"/>
              <a:t>arrowed lines </a:t>
            </a:r>
            <a:r>
              <a:rPr lang="en-CH" sz="3200" dirty="0"/>
              <a:t>and </a:t>
            </a:r>
            <a:r>
              <a:rPr lang="en-CH" sz="3200" u="sng" dirty="0"/>
              <a:t>linking words</a:t>
            </a:r>
          </a:p>
          <a:p>
            <a:pPr algn="l"/>
            <a:endParaRPr lang="en-CH" sz="3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AB6E74-FF8C-81CD-C771-242B794483EE}"/>
              </a:ext>
            </a:extLst>
          </p:cNvPr>
          <p:cNvSpPr txBox="1"/>
          <p:nvPr/>
        </p:nvSpPr>
        <p:spPr>
          <a:xfrm>
            <a:off x="938575" y="4327936"/>
            <a:ext cx="1845057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5. Expand</a:t>
            </a:r>
          </a:p>
          <a:p>
            <a:pPr algn="l"/>
            <a:endParaRPr lang="en-CH" sz="3200" dirty="0"/>
          </a:p>
          <a:p>
            <a:pPr algn="l"/>
            <a:endParaRPr lang="en-CH" sz="3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8255F6-9323-D301-D194-10F1CDC17DCC}"/>
              </a:ext>
            </a:extLst>
          </p:cNvPr>
          <p:cNvSpPr txBox="1"/>
          <p:nvPr/>
        </p:nvSpPr>
        <p:spPr>
          <a:xfrm>
            <a:off x="2416675" y="5346015"/>
            <a:ext cx="2329164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sz="3200" dirty="0"/>
              <a:t>20 minutes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CH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58AC1E-217F-D4AA-F98E-270F4F37BD89}"/>
              </a:ext>
            </a:extLst>
          </p:cNvPr>
          <p:cNvSpPr txBox="1"/>
          <p:nvPr/>
        </p:nvSpPr>
        <p:spPr>
          <a:xfrm>
            <a:off x="5485571" y="5342107"/>
            <a:ext cx="603210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Please </a:t>
            </a:r>
            <a:r>
              <a:rPr lang="en-CH" sz="3200" b="1" dirty="0">
                <a:solidFill>
                  <a:srgbClr val="FFB9A2"/>
                </a:solidFill>
              </a:rPr>
              <a:t>do not delete</a:t>
            </a:r>
            <a:r>
              <a:rPr lang="en-CH" sz="3200" dirty="0">
                <a:solidFill>
                  <a:srgbClr val="FFB9A2"/>
                </a:solidFill>
              </a:rPr>
              <a:t> </a:t>
            </a:r>
            <a:r>
              <a:rPr lang="en-CH" sz="3200" dirty="0"/>
              <a:t>your maps!</a:t>
            </a:r>
          </a:p>
        </p:txBody>
      </p:sp>
    </p:spTree>
    <p:extLst>
      <p:ext uri="{BB962C8B-B14F-4D97-AF65-F5344CB8AC3E}">
        <p14:creationId xmlns:p14="http://schemas.microsoft.com/office/powerpoint/2010/main" val="20733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586 -0.47268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  <p:bldP spid="21" grpId="0"/>
      <p:bldP spid="22" grpId="0" animBg="1"/>
      <p:bldP spid="22" grpId="1" animBg="1"/>
      <p:bldP spid="23" grpId="0" animBg="1"/>
      <p:bldP spid="23" grpId="1" animBg="1"/>
      <p:bldP spid="24" grpId="0"/>
      <p:bldP spid="25" grpId="0"/>
      <p:bldP spid="26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3568F-9336-3EE2-4359-08662EECF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764299" y="-1387949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A3E0F-1756-CF5C-B1CF-E9576E5C1C9C}"/>
              </a:ext>
            </a:extLst>
          </p:cNvPr>
          <p:cNvSpPr txBox="1"/>
          <p:nvPr/>
        </p:nvSpPr>
        <p:spPr>
          <a:xfrm>
            <a:off x="7800986" y="5185753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0AD763-3A0F-C6C5-0B7C-2D48EEED9F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8392" y="244511"/>
            <a:ext cx="4215216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05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3568F-9336-3EE2-4359-08662EECF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95991" y="-64072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0800000">
            <a:off x="-12123" y="-72401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A3E0F-1756-CF5C-B1CF-E9576E5C1C9C}"/>
              </a:ext>
            </a:extLst>
          </p:cNvPr>
          <p:cNvSpPr txBox="1"/>
          <p:nvPr/>
        </p:nvSpPr>
        <p:spPr>
          <a:xfrm>
            <a:off x="7800986" y="5185753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504013-37F6-FD6A-84B1-E63975A3E4E0}"/>
              </a:ext>
            </a:extLst>
          </p:cNvPr>
          <p:cNvSpPr txBox="1"/>
          <p:nvPr/>
        </p:nvSpPr>
        <p:spPr>
          <a:xfrm>
            <a:off x="4439816" y="2717016"/>
            <a:ext cx="579603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800" b="1" dirty="0"/>
              <a:t>Questions?</a:t>
            </a:r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51928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line, diagram, font&#10;&#10;Description automatically generated">
            <a:extLst>
              <a:ext uri="{FF2B5EF4-FFF2-40B4-BE49-F238E27FC236}">
                <a16:creationId xmlns:a16="http://schemas.microsoft.com/office/drawing/2014/main" id="{EB991F8F-25F1-81D1-DB19-1B6AF9008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311" y="2197556"/>
            <a:ext cx="8587258" cy="39677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15.08.24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451F3-6A35-7F63-88D0-EF0A1B37BEED}"/>
              </a:ext>
            </a:extLst>
          </p:cNvPr>
          <p:cNvSpPr txBox="1"/>
          <p:nvPr/>
        </p:nvSpPr>
        <p:spPr>
          <a:xfrm>
            <a:off x="191344" y="692696"/>
            <a:ext cx="12791192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2800" dirty="0"/>
              <a:t> Stop and think about the focus question</a:t>
            </a:r>
          </a:p>
          <a:p>
            <a:pPr algn="l"/>
            <a:r>
              <a:rPr lang="en-CH" sz="2800" dirty="0"/>
              <a:t>2. Chose your starting concept</a:t>
            </a:r>
          </a:p>
          <a:p>
            <a:pPr algn="l"/>
            <a:r>
              <a:rPr lang="en-CH" sz="2800" dirty="0"/>
              <a:t>3. Then chose 2 – 5 key concepts to start your map</a:t>
            </a:r>
          </a:p>
          <a:p>
            <a:pPr algn="l"/>
            <a:r>
              <a:rPr lang="en-CH" sz="2800" dirty="0"/>
              <a:t>4. Connect concepts with </a:t>
            </a:r>
            <a:r>
              <a:rPr lang="en-CH" sz="2800" u="sng" dirty="0"/>
              <a:t>arrowed lines </a:t>
            </a:r>
            <a:r>
              <a:rPr lang="en-CH" sz="2800" dirty="0"/>
              <a:t>and </a:t>
            </a:r>
            <a:r>
              <a:rPr lang="en-CH" sz="2800" u="sng" dirty="0"/>
              <a:t>linking words</a:t>
            </a:r>
          </a:p>
          <a:p>
            <a:pPr algn="l"/>
            <a:r>
              <a:rPr lang="en-CH" sz="2800" dirty="0"/>
              <a:t>5. Expand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0095D5-9825-F59C-608E-85B91625904E}"/>
              </a:ext>
            </a:extLst>
          </p:cNvPr>
          <p:cNvSpPr/>
          <p:nvPr/>
        </p:nvSpPr>
        <p:spPr>
          <a:xfrm>
            <a:off x="0" y="1"/>
            <a:ext cx="12192000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CC7BEE58-2910-D6AE-A65F-CF90E7EA0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52640"/>
            <a:ext cx="11376025" cy="1065742"/>
          </a:xfrm>
        </p:spPr>
        <p:txBody>
          <a:bodyPr/>
          <a:lstStyle/>
          <a:p>
            <a:pPr algn="ctr"/>
            <a:r>
              <a:rPr lang="en-CH" sz="2200" dirty="0">
                <a:solidFill>
                  <a:schemeClr val="bg1"/>
                </a:solidFill>
              </a:rPr>
              <a:t>What would you like your students to know about Particle Physics and CERN?</a:t>
            </a:r>
          </a:p>
        </p:txBody>
      </p:sp>
      <p:pic>
        <p:nvPicPr>
          <p:cNvPr id="3" name="Picture 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C756C14-684A-DD0D-238D-86867B7FF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170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3568F-9336-3EE2-4359-08662EECF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95991" y="-64072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0800000">
            <a:off x="-12123" y="-72401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A3E0F-1756-CF5C-B1CF-E9576E5C1C9C}"/>
              </a:ext>
            </a:extLst>
          </p:cNvPr>
          <p:cNvSpPr txBox="1"/>
          <p:nvPr/>
        </p:nvSpPr>
        <p:spPr>
          <a:xfrm>
            <a:off x="7800986" y="5185753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504013-37F6-FD6A-84B1-E63975A3E4E0}"/>
              </a:ext>
            </a:extLst>
          </p:cNvPr>
          <p:cNvSpPr txBox="1"/>
          <p:nvPr/>
        </p:nvSpPr>
        <p:spPr>
          <a:xfrm>
            <a:off x="1920040" y="2167088"/>
            <a:ext cx="820904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4800" b="1" dirty="0"/>
              <a:t>20 minutes are up!</a:t>
            </a:r>
          </a:p>
          <a:p>
            <a:pPr algn="ctr"/>
            <a:r>
              <a:rPr lang="en-CH" sz="4800" b="1" dirty="0"/>
              <a:t>Please </a:t>
            </a:r>
            <a:r>
              <a:rPr lang="en-CH" sz="4800" b="1" u="sng" dirty="0">
                <a:solidFill>
                  <a:schemeClr val="accent3"/>
                </a:solidFill>
              </a:rPr>
              <a:t>do not delete</a:t>
            </a:r>
            <a:r>
              <a:rPr lang="en-CH" sz="4800" b="1" dirty="0">
                <a:solidFill>
                  <a:schemeClr val="accent3"/>
                </a:solidFill>
              </a:rPr>
              <a:t> </a:t>
            </a:r>
            <a:r>
              <a:rPr lang="en-CH" sz="4800" b="1" dirty="0"/>
              <a:t>your concept map!</a:t>
            </a:r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79762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1301</TotalTime>
  <Words>730</Words>
  <Application>Microsoft Macintosh PowerPoint</Application>
  <PresentationFormat>Widescreen</PresentationFormat>
  <Paragraphs>162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Lato</vt:lpstr>
      <vt:lpstr>Wingdings</vt:lpstr>
      <vt:lpstr>Office Theme</vt:lpstr>
      <vt:lpstr>Concept Maps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would you like your students to know about Particle Physics and CERN?</vt:lpstr>
      <vt:lpstr>PowerPoint Presentation</vt:lpstr>
      <vt:lpstr>PowerPoint Presentation</vt:lpstr>
      <vt:lpstr>PowerPoint Presentation</vt:lpstr>
      <vt:lpstr>Let’s talk!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Expert Concept Map</vt:lpstr>
      <vt:lpstr>Thank you for your participation!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Maps as Assessment Tools in STEM Education</dc:title>
  <dc:creator>Milena Vujanovic</dc:creator>
  <cp:lastModifiedBy>Milena Vujanovic</cp:lastModifiedBy>
  <cp:revision>20</cp:revision>
  <cp:lastPrinted>2020-01-30T13:49:18Z</cp:lastPrinted>
  <dcterms:created xsi:type="dcterms:W3CDTF">2024-06-10T14:51:29Z</dcterms:created>
  <dcterms:modified xsi:type="dcterms:W3CDTF">2024-08-15T13:16:07Z</dcterms:modified>
</cp:coreProperties>
</file>