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19"/>
  </p:notesMasterIdLst>
  <p:sldIdLst>
    <p:sldId id="256" r:id="rId7"/>
    <p:sldId id="405" r:id="rId8"/>
    <p:sldId id="439" r:id="rId9"/>
    <p:sldId id="297" r:id="rId10"/>
    <p:sldId id="432" r:id="rId11"/>
    <p:sldId id="442" r:id="rId12"/>
    <p:sldId id="441" r:id="rId13"/>
    <p:sldId id="438" r:id="rId14"/>
    <p:sldId id="440" r:id="rId15"/>
    <p:sldId id="443" r:id="rId16"/>
    <p:sldId id="444" r:id="rId17"/>
    <p:sldId id="445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593CFBE-06E3-1D44-86D6-C61441599DD5}">
          <p14:sldIdLst>
            <p14:sldId id="256"/>
            <p14:sldId id="405"/>
            <p14:sldId id="439"/>
            <p14:sldId id="297"/>
            <p14:sldId id="432"/>
            <p14:sldId id="442"/>
            <p14:sldId id="441"/>
            <p14:sldId id="438"/>
            <p14:sldId id="440"/>
            <p14:sldId id="443"/>
            <p14:sldId id="444"/>
            <p14:sldId id="4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EE3"/>
    <a:srgbClr val="668BCC"/>
    <a:srgbClr val="B9CFFF"/>
    <a:srgbClr val="2F2F2F"/>
    <a:srgbClr val="BFBFCB"/>
    <a:srgbClr val="0033A0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6"/>
    <p:restoredTop sz="86479"/>
  </p:normalViewPr>
  <p:slideViewPr>
    <p:cSldViewPr snapToGrid="0" snapToObjects="1">
      <p:cViewPr varScale="1">
        <p:scale>
          <a:sx n="45" d="100"/>
          <a:sy n="45" d="100"/>
        </p:scale>
        <p:origin x="1234" y="38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21/09/2023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00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and the next address the questions that underpin research in particle physics.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of the questions is “What are we made of?”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answer this question, we study the fundamental particles that make up matter.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takes the visitors on a brief journey from visible matter to the electron and the quark: electrons and quarks are the fundamental particles of matter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63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introduces the four pillars that underpin CERN’s mission: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perform world-class research in experimental and theoretical particle physics; and to provide the particle physics community a range of accelerators that enable that research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unite people from all over the world in the common goal of advancing the frontiers of human knowledge, in a spirit of equal collaboration and openness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Innovation: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push the technology underpinning accelerators, detectors and computing, to drive innovation in order to transfer knowledge to other scientific and technological areas, for the benefit of society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and Training: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train future physicists and engineers, to promote careers in science and engineering, and to foster citizens’ engagement in particle physics and in fundamental research.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THIS POINT FORWARD, THE PRESENTATION IS DIVIDED INTO FOUR SECTIONS: ONE SECTION PER PILLAR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498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590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27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01-2482-6044-A874-6DCE20D3D5AB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8F6-2D2E-4A49-8389-6E58BF2B7BA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1109-4D5B-BF4E-8C2B-62C27334ECC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BB94C-8D34-5F4C-8531-77E033C156E9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0977-30E4-3F46-93C5-6C4E8B964918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9A19-354C-AF4F-BE4A-CC3D00AE410A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513E4-A115-7042-8301-1B86A0626DB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C0163-0A69-9044-9F51-56752A7764E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C35C-F3EF-F549-9A14-CC38E21DB3F7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B5436-11BB-6B4E-A183-6D9AF2E786E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D9BD-50D7-8040-AD9B-20CE1D939DA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84CD1-39C5-7F48-9773-9822DCFEC7C9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85873A1-9CBC-F94C-BCBD-E5ED01078D2F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99EA-7799-054B-9AC0-18803878E8C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AB3904D-A4DD-F74B-B88B-BF823EB7833E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270DD-D478-8041-AA19-5ABE7A987B5A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4238-C884-B940-B3C8-75A7AEC2808B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D5381-E6B2-2B4F-AEB7-602885FB794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A8D04-7266-324A-995D-F0066354DFA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997C9-EECD-B442-B636-A4739DADCF1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69B8-BD10-BC40-98FC-6EC3C86A40B7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9BEBC-E306-4E49-BF84-F5F4076E93A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6A9-FBA7-B24F-A07D-B7EF3D06DBF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75039-2637-5546-9A4A-8319871DBD4A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FE1B-4F67-BD4C-96B5-0B1C1E2B36D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91BB02E-7AFE-4441-83B3-4B29530EC46B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C00B-BE59-D949-8F2A-152E1B9AC7C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6A718C5-FCF4-F14A-BEE5-5958A1B9919D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90AE-21B1-7246-B46E-92E9715A50D7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EE216E1A-20EA-A145-95EB-E73C2947C1AD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680C-D1E7-E04E-A456-AC981D2F91F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1877-F2EC-DB45-8E7A-816B7997036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2746-45F5-3745-9A5E-A89032C1A85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61C8-E6BF-1E4A-BD56-BF8BCAE558A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F965-8EE3-1B46-BFB2-C1E151D0F75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7C4C-5DCB-1A4E-BF51-E5F21A339948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1C326-99C5-354A-A673-1AA5E611D68C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95A3-6629-CC41-A63A-FC1E9734081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90FB-FC89-9243-8FF1-4049862624B9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6D76-F0D1-A049-8153-E3F8A4B2BEB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0954E-D80B-FD4D-84C2-25520087E91D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0F00-E2A0-5445-9765-9314FB68474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FF79E54F-A8FD-B046-A8AF-5E21FD2A345B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D667-2467-674B-B198-1A6B9172C9B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0D075-BE71-6B4B-9011-B9621A998C11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AE9F5845-93E2-F546-B8A6-E6824265F453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C8ED-DAF4-7540-B698-BEDC57BB425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2A813-1879-124B-8AA1-08DAC1CDD4A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626A6-9CF4-8E42-9D44-AEB34EE25B3C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137F-318C-F14A-85F9-7A64E8271C6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5F50A-D684-744D-A8FB-AEE7EBCFD884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BF4B-80FA-E04A-BE8D-4EAFCC46255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F7DF-CFEE-C64F-8DCB-62384808978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8EF8E-12F2-F84F-8DE2-65B613F185D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C7B6-41CB-4E4F-ACB6-B76077483225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8E8E967-BE7E-E24E-9CDC-9F999E503FAA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38FDF-EB57-284E-B5C4-78084DA42FFC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F6775-00F4-C742-A9AD-4605775BB82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F1BFA2A-9AC5-704A-BD9F-15D091EF711A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3601-50D2-1E4D-A99B-52652364924B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3BAE3055-B035-FF4B-800F-D8FC75B5B393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D8E93-C4FB-9C4D-89CC-C09EB9E4FF78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34C8-900A-E947-9418-E7980E16B92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47B8-1295-7C45-8B70-3FE144A703C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55351-791F-084F-957E-B1CC72EEFDC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47E8-B413-374D-8CCF-87DD8E14CF3B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F912-43DA-0C4C-9E6C-6577BBB035D1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A2FE-0287-704E-BDAD-4221F54593D4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00BF-BBDF-9048-B9F9-16A9D0D3FAE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7E40C-8C9B-7549-BAE5-AE5D7683B222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B2F6-83E3-694E-AB04-6F9BDB990F7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0620-70F8-594A-9E56-F4A93F69BFC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0DD8-6C21-7249-974E-1762FBA139BC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474A-E479-5F4A-B215-0E1D18E53B9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4798-F09C-B642-AF17-EB6815C3939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28C6B-EFE8-B041-AE21-9154810615F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9807602-C504-334F-8A13-A104A301B0F8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EB1178C2-84AD-B045-8186-005049CFA7A0}" type="datetime3">
              <a:rPr lang="en-US" smtClean="0"/>
              <a:t>21 September 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EC784-5086-404C-9ABA-E56DBB87FC81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5EB8C-CA01-CC42-8313-09D52527265F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749-0EFF-7F47-9526-23FC6C1179D4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27781-606E-1D48-AECC-921BC37AC49D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9791E-3653-814A-8D1D-190A6ABCF4F0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22D6-FC0B-044B-BD43-814C03824FB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ACE0-C049-1045-B9A5-2B49134351E9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01F85051-C0AD-574A-BB46-E70F84BADB30}" type="datetime3">
              <a:rPr lang="en-US" smtClean="0"/>
              <a:t>21 September 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1BFA789B-C3CF-994B-98B2-D6AF310B8333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6BE46520-EAB9-FA42-A569-8EC5C01F34DE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5056AC6-EBB7-3F45-853B-A609279A9CFD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02636929-319F-E44F-90B2-97216E0D68D6}" type="datetime3">
              <a:rPr lang="en-US" smtClean="0"/>
              <a:t>21 September 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8BCF6214-22DF-9147-8028-FA3600E918CC}" type="datetime3">
              <a:rPr lang="en-US" smtClean="0"/>
              <a:t>21 September 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604CE-8072-C08D-7FC9-018741F1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3132B-2DFB-69D2-4825-77DD0D1A809D}"/>
              </a:ext>
            </a:extLst>
          </p:cNvPr>
          <p:cNvSpPr txBox="1"/>
          <p:nvPr/>
        </p:nvSpPr>
        <p:spPr>
          <a:xfrm>
            <a:off x="3526329" y="303030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Our agenda of today</a:t>
            </a:r>
            <a:endParaRPr lang="en-GB" sz="32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6FF4C-5146-49AD-F88A-66A30DC7B736}"/>
              </a:ext>
            </a:extLst>
          </p:cNvPr>
          <p:cNvSpPr txBox="1"/>
          <p:nvPr/>
        </p:nvSpPr>
        <p:spPr>
          <a:xfrm>
            <a:off x="1101339" y="1045939"/>
            <a:ext cx="8319906" cy="505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2000" b="1" dirty="0"/>
              <a:t>Morning: Presentations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Intro Particle Physics &amp; Accelerator Technology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The HL-LHC upgrade project 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GB" sz="2000" dirty="0"/>
              <a:t>The Future Circular Collider Study 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GB" sz="2000" dirty="0"/>
              <a:t>HR: Job opportunities at CERN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endParaRPr lang="en-GB" sz="2000" dirty="0"/>
          </a:p>
          <a:p>
            <a:pPr>
              <a:lnSpc>
                <a:spcPct val="125000"/>
              </a:lnSpc>
            </a:pPr>
            <a:r>
              <a:rPr lang="en-US" sz="2000" b="1" dirty="0"/>
              <a:t>Afternoon: Visits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Power converter with energy storage for the PS Booster accelerator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Assembly hall for superconducting magnets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Power Quality and Static Var Compensators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Radio-frequency systems for the SPS accelerator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The CERN Control Center</a:t>
            </a:r>
          </a:p>
          <a:p>
            <a:pPr marL="457200" indent="-457200">
              <a:lnSpc>
                <a:spcPct val="125000"/>
              </a:lnSpc>
              <a:buFontTx/>
              <a:buChar char="-"/>
            </a:pPr>
            <a:r>
              <a:rPr lang="en-US" sz="2000" dirty="0"/>
              <a:t>The Control Center of AMS in the International Space Station ISS</a:t>
            </a:r>
          </a:p>
        </p:txBody>
      </p:sp>
    </p:spTree>
    <p:extLst>
      <p:ext uri="{BB962C8B-B14F-4D97-AF65-F5344CB8AC3E}">
        <p14:creationId xmlns:p14="http://schemas.microsoft.com/office/powerpoint/2010/main" val="2820619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604CE-8072-C08D-7FC9-018741F1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3132B-2DFB-69D2-4825-77DD0D1A809D}"/>
              </a:ext>
            </a:extLst>
          </p:cNvPr>
          <p:cNvSpPr txBox="1"/>
          <p:nvPr/>
        </p:nvSpPr>
        <p:spPr>
          <a:xfrm>
            <a:off x="3092576" y="431984"/>
            <a:ext cx="5333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Basic Safety Rules for today</a:t>
            </a:r>
            <a:endParaRPr lang="en-GB" sz="32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6FF4C-5146-49AD-F88A-66A30DC7B736}"/>
              </a:ext>
            </a:extLst>
          </p:cNvPr>
          <p:cNvSpPr txBox="1"/>
          <p:nvPr/>
        </p:nvSpPr>
        <p:spPr>
          <a:xfrm>
            <a:off x="316523" y="1016759"/>
            <a:ext cx="11453446" cy="557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Please wear solid shoes for the visits.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No alcohol during lunch break, as we visit electrical equipment in the afternoon.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No pacemakers or electronic implants, when visiting CERN’s electric installations (strong magnetic and electric fields).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The particle accelerators are in operation, all electrical systems operate at full power. Keep a safety distance of at least one meter from any electrical cabinet, power converter or substation fence. Presence of low voltage and high voltage in the vicinity.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Do not touch any power converter cubicles. They are all equipped with sensitive door contacts. Touching the door of a power converter may cause the stop of the particle accelerators.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Please stay with the group at all times.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Photos are allowed, for private and for educational use, but not for commercial use. If you want to use a photo for publication, please ask for CERN’s written permission.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8110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604CE-8072-C08D-7FC9-018741F1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3132B-2DFB-69D2-4825-77DD0D1A809D}"/>
              </a:ext>
            </a:extLst>
          </p:cNvPr>
          <p:cNvSpPr txBox="1"/>
          <p:nvPr/>
        </p:nvSpPr>
        <p:spPr>
          <a:xfrm>
            <a:off x="2576761" y="2844225"/>
            <a:ext cx="6848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/>
              <a:t>It’s time to start the presentations ….</a:t>
            </a:r>
            <a:endParaRPr lang="en-GB" sz="3200" u="sng" dirty="0"/>
          </a:p>
        </p:txBody>
      </p:sp>
    </p:spTree>
    <p:extLst>
      <p:ext uri="{BB962C8B-B14F-4D97-AF65-F5344CB8AC3E}">
        <p14:creationId xmlns:p14="http://schemas.microsoft.com/office/powerpoint/2010/main" val="4198360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/>
              <a:t>Presentation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3852157"/>
            <a:ext cx="12176886" cy="592841"/>
          </a:xfrm>
        </p:spPr>
        <p:txBody>
          <a:bodyPr>
            <a:normAutofit/>
          </a:bodyPr>
          <a:lstStyle/>
          <a:p>
            <a:r>
              <a:rPr lang="fr-FR" sz="3200" b="1" dirty="0"/>
              <a:t>WELCOME TO CERN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3751" y="4616782"/>
            <a:ext cx="10799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F4E7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Institute for Power Electronics and Control of Drives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TU Darmstadt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21 Sept 2023</a:t>
            </a:r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5C029-20C6-A28E-0554-25D3918D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AC08C-89FC-3A69-D1F9-284CB00AA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9E5B6A-FAB1-1A9B-0D22-072D1BAD3157}"/>
              </a:ext>
            </a:extLst>
          </p:cNvPr>
          <p:cNvSpPr txBox="1"/>
          <p:nvPr/>
        </p:nvSpPr>
        <p:spPr>
          <a:xfrm>
            <a:off x="1510990" y="2474966"/>
            <a:ext cx="88522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„Dass ich erkenne, was die Welt im Innersten zusammenhält.“</a:t>
            </a:r>
          </a:p>
          <a:p>
            <a:endParaRPr lang="de-DE" sz="2400" dirty="0"/>
          </a:p>
          <a:p>
            <a:endParaRPr lang="de-DE" sz="2400" dirty="0"/>
          </a:p>
          <a:p>
            <a:pPr algn="ctr"/>
            <a:r>
              <a:rPr lang="de-DE" sz="2400" dirty="0"/>
              <a:t>Goethe</a:t>
            </a:r>
          </a:p>
        </p:txBody>
      </p:sp>
    </p:spTree>
    <p:extLst>
      <p:ext uri="{BB962C8B-B14F-4D97-AF65-F5344CB8AC3E}">
        <p14:creationId xmlns:p14="http://schemas.microsoft.com/office/powerpoint/2010/main" val="64059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universe made of</a:t>
            </a:r>
            <a:r>
              <a:rPr lang="fr-FR" dirty="0"/>
              <a:t>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DADE-B47A-024F-9B43-5DEE063770E8}" type="datetime3">
              <a:rPr lang="en-US" smtClean="0"/>
              <a:t>21 September 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325" y="1281546"/>
            <a:ext cx="10801350" cy="138508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We study the elementary building blocks of matter and the forces that control their </a:t>
            </a:r>
            <a:r>
              <a:rPr lang="en-US" dirty="0" err="1">
                <a:solidFill>
                  <a:schemeClr val="tx2"/>
                </a:solidFill>
              </a:rPr>
              <a:t>behaviour</a:t>
            </a:r>
            <a:endParaRPr lang="fr-FR" dirty="0">
              <a:solidFill>
                <a:schemeClr val="tx2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0" y="2147482"/>
            <a:ext cx="12192000" cy="4301809"/>
            <a:chOff x="-1" y="2556191"/>
            <a:chExt cx="12192000" cy="4301809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2556191"/>
              <a:ext cx="12192000" cy="430180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3843868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Matter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uk-UA" sz="1200" dirty="0">
                  <a:solidFill>
                    <a:schemeClr val="bg1"/>
                  </a:solidFill>
                </a:rPr>
                <a:t>0,1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621866" y="6070083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bg1"/>
                  </a:solidFill>
                </a:rPr>
                <a:t>Atom</a:t>
              </a:r>
              <a:endParaRPr lang="fr-FR" sz="1400" dirty="0">
                <a:solidFill>
                  <a:schemeClr val="bg1"/>
                </a:solidFill>
              </a:endParaRPr>
            </a:p>
            <a:p>
              <a:r>
                <a:rPr lang="en-US" sz="1200" dirty="0">
                  <a:solidFill>
                    <a:schemeClr val="bg1"/>
                  </a:solidFill>
                </a:rPr>
                <a:t>~10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-10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32133" y="5443550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Nucleus</a:t>
              </a:r>
            </a:p>
            <a:p>
              <a:r>
                <a:rPr lang="cs-CZ" sz="1200" dirty="0">
                  <a:solidFill>
                    <a:schemeClr val="bg1"/>
                  </a:solidFill>
                </a:rPr>
                <a:t>~10</a:t>
              </a:r>
              <a:r>
                <a:rPr lang="cs-CZ" sz="1200" baseline="30000" dirty="0">
                  <a:solidFill>
                    <a:schemeClr val="bg1"/>
                  </a:solidFill>
                </a:rPr>
                <a:t>-14</a:t>
              </a:r>
              <a:r>
                <a:rPr lang="cs-CZ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678333" y="4461416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</a:rPr>
                <a:t>Proton</a:t>
              </a:r>
            </a:p>
            <a:p>
              <a:r>
                <a:rPr lang="cs-CZ" sz="1200">
                  <a:solidFill>
                    <a:schemeClr val="bg1"/>
                  </a:solidFill>
                </a:rPr>
                <a:t>~</a:t>
              </a:r>
              <a:r>
                <a:rPr lang="mr-IN" sz="1200">
                  <a:solidFill>
                    <a:schemeClr val="bg1"/>
                  </a:solidFill>
                </a:rPr>
                <a:t>10</a:t>
              </a:r>
              <a:r>
                <a:rPr lang="mr-IN" sz="1200" baseline="30000">
                  <a:solidFill>
                    <a:schemeClr val="bg1"/>
                  </a:solidFill>
                </a:rPr>
                <a:t>-15</a:t>
              </a:r>
              <a:r>
                <a:rPr lang="fr-CH" sz="1200">
                  <a:solidFill>
                    <a:schemeClr val="bg1"/>
                  </a:solidFill>
                </a:rPr>
                <a:t> </a:t>
              </a:r>
              <a:r>
                <a:rPr lang="mr-IN" sz="1200" err="1">
                  <a:solidFill>
                    <a:schemeClr val="bg1"/>
                  </a:solidFill>
                </a:rPr>
                <a:t>m</a:t>
              </a:r>
              <a:endParaRPr lang="fr-FR" sz="1200">
                <a:solidFill>
                  <a:schemeClr val="bg1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9309099" y="2880031"/>
              <a:ext cx="1261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Quark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&lt;10</a:t>
              </a:r>
              <a:r>
                <a:rPr lang="en-US" sz="1200" baseline="30000" dirty="0">
                  <a:solidFill>
                    <a:schemeClr val="bg1"/>
                  </a:solidFill>
                </a:rPr>
                <a:t>-18</a:t>
              </a:r>
              <a:r>
                <a:rPr lang="en-US" sz="1200" dirty="0">
                  <a:solidFill>
                    <a:schemeClr val="bg1"/>
                  </a:solidFill>
                </a:rPr>
                <a:t> m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ZoneTexte 12">
              <a:extLst>
                <a:ext uri="{FF2B5EF4-FFF2-40B4-BE49-F238E27FC236}">
                  <a16:creationId xmlns:a16="http://schemas.microsoft.com/office/drawing/2014/main" id="{9C529853-C367-EF48-B19F-C7CEB1875FBB}"/>
                </a:ext>
              </a:extLst>
            </p:cNvPr>
            <p:cNvSpPr txBox="1"/>
            <p:nvPr/>
          </p:nvSpPr>
          <p:spPr>
            <a:xfrm>
              <a:off x="6055159" y="5729295"/>
              <a:ext cx="850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bg1"/>
                  </a:solidFill>
                </a:rPr>
                <a:t>Electron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8F8AD-06D4-C049-B812-A2A17ED6BE8B}"/>
              </a:ext>
            </a:extLst>
          </p:cNvPr>
          <p:cNvCxnSpPr>
            <a:cxnSpLocks/>
          </p:cNvCxnSpPr>
          <p:nvPr/>
        </p:nvCxnSpPr>
        <p:spPr>
          <a:xfrm flipH="1" flipV="1">
            <a:off x="5720623" y="5406588"/>
            <a:ext cx="386828" cy="48934"/>
          </a:xfrm>
          <a:prstGeom prst="straightConnector1">
            <a:avLst/>
          </a:prstGeom>
          <a:ln w="12700">
            <a:solidFill>
              <a:schemeClr val="bg2"/>
            </a:solidFill>
            <a:miter lim="800000"/>
            <a:headEnd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26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>
            <a:normAutofit/>
          </a:bodyPr>
          <a:lstStyle/>
          <a:p>
            <a:r>
              <a:rPr lang="en-US" sz="3200" dirty="0"/>
              <a:t>Four pillars underpin CERN’s mission</a:t>
            </a:r>
            <a:endParaRPr lang="fr-FR" sz="32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28545" y="6441743"/>
            <a:ext cx="3608877" cy="239688"/>
          </a:xfrm>
        </p:spPr>
        <p:txBody>
          <a:bodyPr/>
          <a:lstStyle/>
          <a:p>
            <a:r>
              <a:rPr lang="fr-FR"/>
              <a:t>Presentation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73927-13AA-1925-FDFB-B3E4852A9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604CE-8072-C08D-7FC9-018741F1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3132B-2DFB-69D2-4825-77DD0D1A809D}"/>
              </a:ext>
            </a:extLst>
          </p:cNvPr>
          <p:cNvSpPr txBox="1"/>
          <p:nvPr/>
        </p:nvSpPr>
        <p:spPr>
          <a:xfrm>
            <a:off x="3676818" y="2461845"/>
            <a:ext cx="4511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Where are we located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24760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EE5AAE1D-FB20-1364-855A-8AF3589481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/>
          <a:lstStyle/>
          <a:p>
            <a:pPr>
              <a:spcAft>
                <a:spcPts val="600"/>
              </a:spcAft>
            </a:pPr>
            <a:fld id="{310846A9-FBA7-B24F-A07D-B7EF3D06DBF6}" type="datetime3">
              <a:rPr lang="en-US" smtClean="0"/>
              <a:pPr>
                <a:spcAft>
                  <a:spcPts val="600"/>
                </a:spcAft>
              </a:pPr>
              <a:t>21 September 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5C029-20C6-A28E-0554-25D3918D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AC08C-89FC-3A69-D1F9-284CB00AA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7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8EB52E-A5DA-4C0B-08C2-4EFF730E1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36" y="261477"/>
            <a:ext cx="11873706" cy="6649276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E0D95A-D85C-710E-EB48-668CB845C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5317" y="4377398"/>
            <a:ext cx="582778" cy="858128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DE27F5-C352-8718-792A-EB8E67948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30" y="282077"/>
            <a:ext cx="2456039" cy="1929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3748FD-9C0B-F813-767F-301C1995C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7513" y="4666778"/>
            <a:ext cx="2855968" cy="22439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107426F-65C7-EED5-3EE0-45932F474624}"/>
              </a:ext>
            </a:extLst>
          </p:cNvPr>
          <p:cNvSpPr txBox="1"/>
          <p:nvPr/>
        </p:nvSpPr>
        <p:spPr>
          <a:xfrm>
            <a:off x="2180416" y="5284636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Geneva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52625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161A6D-EEDA-C652-0A2D-1F2D0F90E80A}"/>
              </a:ext>
            </a:extLst>
          </p:cNvPr>
          <p:cNvSpPr txBox="1"/>
          <p:nvPr/>
        </p:nvSpPr>
        <p:spPr>
          <a:xfrm>
            <a:off x="8135815" y="2438400"/>
            <a:ext cx="777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CH</a:t>
            </a:r>
            <a:endParaRPr lang="en-GB" sz="3200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74C664-4B90-27D0-34B6-969F550672FF}"/>
              </a:ext>
            </a:extLst>
          </p:cNvPr>
          <p:cNvSpPr txBox="1"/>
          <p:nvPr/>
        </p:nvSpPr>
        <p:spPr>
          <a:xfrm>
            <a:off x="984738" y="1230923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FR</a:t>
            </a:r>
            <a:endParaRPr lang="en-GB" sz="3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34648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161A6D-EEDA-C652-0A2D-1F2D0F90E80A}"/>
              </a:ext>
            </a:extLst>
          </p:cNvPr>
          <p:cNvSpPr txBox="1"/>
          <p:nvPr/>
        </p:nvSpPr>
        <p:spPr>
          <a:xfrm>
            <a:off x="8135815" y="2438400"/>
            <a:ext cx="777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CH</a:t>
            </a:r>
            <a:endParaRPr lang="en-GB" sz="3200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74C664-4B90-27D0-34B6-969F550672FF}"/>
              </a:ext>
            </a:extLst>
          </p:cNvPr>
          <p:cNvSpPr txBox="1"/>
          <p:nvPr/>
        </p:nvSpPr>
        <p:spPr>
          <a:xfrm>
            <a:off x="984738" y="1230923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FR</a:t>
            </a:r>
            <a:endParaRPr lang="en-GB" sz="3200" dirty="0">
              <a:highlight>
                <a:srgbClr val="FFFF00"/>
              </a:highligh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A1E4D9-748C-36FE-C5F5-083F1F965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548" y="5022167"/>
            <a:ext cx="582778" cy="858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50958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20773</TotalTime>
  <Words>629</Words>
  <Application>Microsoft Office PowerPoint</Application>
  <PresentationFormat>Widescreen</PresentationFormat>
  <Paragraphs>96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WELCOME TO CERN</vt:lpstr>
      <vt:lpstr>PowerPoint Presentation</vt:lpstr>
      <vt:lpstr>What is the universe made of?</vt:lpstr>
      <vt:lpstr>Four pillars underpin CERN’s 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Karsten Kahle</cp:lastModifiedBy>
  <cp:revision>1016</cp:revision>
  <cp:lastPrinted>2021-04-15T12:33:04Z</cp:lastPrinted>
  <dcterms:created xsi:type="dcterms:W3CDTF">2017-12-12T17:17:03Z</dcterms:created>
  <dcterms:modified xsi:type="dcterms:W3CDTF">2023-09-20T23:16:41Z</dcterms:modified>
</cp:coreProperties>
</file>