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82" r:id="rId2"/>
    <p:sldId id="298" r:id="rId3"/>
    <p:sldId id="318" r:id="rId4"/>
    <p:sldId id="362" r:id="rId5"/>
    <p:sldId id="363" r:id="rId6"/>
    <p:sldId id="307" r:id="rId7"/>
    <p:sldId id="365" r:id="rId8"/>
    <p:sldId id="369" r:id="rId9"/>
    <p:sldId id="366" r:id="rId10"/>
    <p:sldId id="367" r:id="rId11"/>
    <p:sldId id="368" r:id="rId12"/>
    <p:sldId id="364" r:id="rId13"/>
    <p:sldId id="309" r:id="rId14"/>
    <p:sldId id="262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D5EE"/>
    <a:srgbClr val="5AA3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724" autoAdjust="0"/>
    <p:restoredTop sz="94677" autoAdjust="0"/>
  </p:normalViewPr>
  <p:slideViewPr>
    <p:cSldViewPr snapToGrid="0">
      <p:cViewPr varScale="1">
        <p:scale>
          <a:sx n="107" d="100"/>
          <a:sy n="107" d="100"/>
        </p:scale>
        <p:origin x="184" y="39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83F08B-2FD4-45F0-B77C-B2083294ED73}" type="doc">
      <dgm:prSet loTypeId="urn:microsoft.com/office/officeart/2005/8/layout/cycle1" loCatId="cycle" qsTypeId="urn:microsoft.com/office/officeart/2005/8/quickstyle/simple5" qsCatId="simple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95EC2402-D6CE-4CA7-89C9-3BAE710620D8}">
      <dgm:prSet phldrT="[Text]" custT="1"/>
      <dgm:spPr>
        <a:xfrm>
          <a:off x="3529726" y="36226"/>
          <a:ext cx="1226463" cy="1226463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en-US" sz="2000" dirty="0">
              <a:solidFill>
                <a:srgbClr val="4C4C4C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Arial"/>
            </a:rPr>
            <a:t>Design</a:t>
          </a:r>
        </a:p>
      </dgm:t>
    </dgm:pt>
    <dgm:pt modelId="{60957A8F-2E97-4246-B3CE-8C25CD605C61}" type="parTrans" cxnId="{C8CD56B1-C474-450A-92ED-1966BAFDAC84}">
      <dgm:prSet/>
      <dgm:spPr/>
      <dgm:t>
        <a:bodyPr/>
        <a:lstStyle/>
        <a:p>
          <a:endParaRPr lang="en-US"/>
        </a:p>
      </dgm:t>
    </dgm:pt>
    <dgm:pt modelId="{1F7CF782-D66E-4354-974D-B6A4353B424F}" type="sibTrans" cxnId="{C8CD56B1-C474-450A-92ED-1966BAFDAC84}">
      <dgm:prSet/>
      <dgm:spPr>
        <a:xfrm>
          <a:off x="640542" y="252"/>
          <a:ext cx="4603526" cy="4603526"/>
        </a:xfrm>
        <a:prstGeom prst="circularArrow">
          <a:avLst>
            <a:gd name="adj1" fmla="val 5195"/>
            <a:gd name="adj2" fmla="val 335549"/>
            <a:gd name="adj3" fmla="val 21294726"/>
            <a:gd name="adj4" fmla="val 19764938"/>
            <a:gd name="adj5" fmla="val 6061"/>
          </a:avLst>
        </a:prstGeom>
        <a:gradFill rotWithShape="0">
          <a:gsLst>
            <a:gs pos="0">
              <a:srgbClr val="5197CC">
                <a:alpha val="90000"/>
                <a:hueOff val="0"/>
                <a:satOff val="0"/>
                <a:lumOff val="0"/>
                <a:alphaOff val="0"/>
                <a:tint val="73000"/>
                <a:satMod val="150000"/>
              </a:srgbClr>
            </a:gs>
            <a:gs pos="25000">
              <a:srgbClr val="5197CC">
                <a:alpha val="9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rgbClr>
            </a:gs>
            <a:gs pos="38000">
              <a:srgbClr val="5197CC">
                <a:alpha val="9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rgbClr>
            </a:gs>
            <a:gs pos="55000">
              <a:srgbClr val="5197CC">
                <a:alpha val="90000"/>
                <a:hueOff val="0"/>
                <a:satOff val="0"/>
                <a:lumOff val="0"/>
                <a:alphaOff val="0"/>
                <a:shade val="57000"/>
                <a:satMod val="120000"/>
              </a:srgbClr>
            </a:gs>
            <a:gs pos="80000">
              <a:srgbClr val="5197CC">
                <a:alpha val="90000"/>
                <a:hueOff val="0"/>
                <a:satOff val="0"/>
                <a:lumOff val="0"/>
                <a:alphaOff val="0"/>
                <a:shade val="56000"/>
                <a:satMod val="145000"/>
              </a:srgbClr>
            </a:gs>
            <a:gs pos="88000">
              <a:srgbClr val="5197CC">
                <a:alpha val="90000"/>
                <a:hueOff val="0"/>
                <a:satOff val="0"/>
                <a:lumOff val="0"/>
                <a:alphaOff val="0"/>
                <a:shade val="63000"/>
                <a:satMod val="160000"/>
              </a:srgbClr>
            </a:gs>
            <a:gs pos="100000">
              <a:srgbClr val="5197CC">
                <a:alpha val="90000"/>
                <a:hueOff val="0"/>
                <a:satOff val="0"/>
                <a:lumOff val="0"/>
                <a:alphaOff val="0"/>
                <a:tint val="99555"/>
                <a:satMod val="155000"/>
              </a:srgbClr>
            </a:gs>
          </a:gsLst>
          <a:lin ang="5400000" scaled="1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endParaRPr lang="en-US"/>
        </a:p>
      </dgm:t>
    </dgm:pt>
    <dgm:pt modelId="{9B30B77C-9CC9-4E16-AB09-4DA183ECB288}">
      <dgm:prSet phldrT="[Text]" custT="1"/>
      <dgm:spPr>
        <a:xfrm>
          <a:off x="4148952" y="2320004"/>
          <a:ext cx="1472100" cy="1226463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en-US" sz="2000" dirty="0">
              <a:solidFill>
                <a:srgbClr val="4C4C4C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Arial"/>
            </a:rPr>
            <a:t>Fabrication</a:t>
          </a:r>
        </a:p>
      </dgm:t>
    </dgm:pt>
    <dgm:pt modelId="{B4BAB9B8-7460-41D4-9F27-4C747F66CF57}" type="parTrans" cxnId="{56DDE6EF-9873-4E14-90AE-B008890A14CC}">
      <dgm:prSet/>
      <dgm:spPr/>
      <dgm:t>
        <a:bodyPr/>
        <a:lstStyle/>
        <a:p>
          <a:endParaRPr lang="en-US"/>
        </a:p>
      </dgm:t>
    </dgm:pt>
    <dgm:pt modelId="{B19C0189-09E6-42F5-B40E-F08C30635A79}" type="sibTrans" cxnId="{56DDE6EF-9873-4E14-90AE-B008890A14CC}">
      <dgm:prSet/>
      <dgm:spPr>
        <a:xfrm rot="21115957">
          <a:off x="640542" y="252"/>
          <a:ext cx="4603526" cy="4603526"/>
        </a:xfrm>
        <a:prstGeom prst="circularArrow">
          <a:avLst>
            <a:gd name="adj1" fmla="val 5195"/>
            <a:gd name="adj2" fmla="val 335549"/>
            <a:gd name="adj3" fmla="val 4016236"/>
            <a:gd name="adj4" fmla="val 2252020"/>
            <a:gd name="adj5" fmla="val 6061"/>
          </a:avLst>
        </a:prstGeom>
        <a:gradFill rotWithShape="0">
          <a:gsLst>
            <a:gs pos="0">
              <a:srgbClr val="5197CC">
                <a:alpha val="90000"/>
                <a:hueOff val="0"/>
                <a:satOff val="0"/>
                <a:lumOff val="0"/>
                <a:alphaOff val="-10000"/>
                <a:tint val="73000"/>
                <a:satMod val="150000"/>
              </a:srgbClr>
            </a:gs>
            <a:gs pos="25000">
              <a:srgbClr val="5197CC">
                <a:alpha val="90000"/>
                <a:hueOff val="0"/>
                <a:satOff val="0"/>
                <a:lumOff val="0"/>
                <a:alphaOff val="-10000"/>
                <a:tint val="96000"/>
                <a:shade val="80000"/>
                <a:satMod val="105000"/>
              </a:srgbClr>
            </a:gs>
            <a:gs pos="38000">
              <a:srgbClr val="5197CC">
                <a:alpha val="90000"/>
                <a:hueOff val="0"/>
                <a:satOff val="0"/>
                <a:lumOff val="0"/>
                <a:alphaOff val="-10000"/>
                <a:tint val="96000"/>
                <a:shade val="59000"/>
                <a:satMod val="120000"/>
              </a:srgbClr>
            </a:gs>
            <a:gs pos="55000">
              <a:srgbClr val="5197CC">
                <a:alpha val="90000"/>
                <a:hueOff val="0"/>
                <a:satOff val="0"/>
                <a:lumOff val="0"/>
                <a:alphaOff val="-10000"/>
                <a:shade val="57000"/>
                <a:satMod val="120000"/>
              </a:srgbClr>
            </a:gs>
            <a:gs pos="80000">
              <a:srgbClr val="5197CC">
                <a:alpha val="90000"/>
                <a:hueOff val="0"/>
                <a:satOff val="0"/>
                <a:lumOff val="0"/>
                <a:alphaOff val="-10000"/>
                <a:shade val="56000"/>
                <a:satMod val="145000"/>
              </a:srgbClr>
            </a:gs>
            <a:gs pos="88000">
              <a:srgbClr val="5197CC">
                <a:alpha val="90000"/>
                <a:hueOff val="0"/>
                <a:satOff val="0"/>
                <a:lumOff val="0"/>
                <a:alphaOff val="-10000"/>
                <a:shade val="63000"/>
                <a:satMod val="160000"/>
              </a:srgbClr>
            </a:gs>
            <a:gs pos="100000">
              <a:srgbClr val="5197CC">
                <a:alpha val="90000"/>
                <a:hueOff val="0"/>
                <a:satOff val="0"/>
                <a:lumOff val="0"/>
                <a:alphaOff val="-10000"/>
                <a:tint val="99555"/>
                <a:satMod val="155000"/>
              </a:srgbClr>
            </a:gs>
          </a:gsLst>
          <a:lin ang="5400000" scaled="1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endParaRPr lang="en-US"/>
        </a:p>
      </dgm:t>
    </dgm:pt>
    <dgm:pt modelId="{AEE728FF-4F2F-4F01-818E-8C3C493B08F7}">
      <dgm:prSet phldrT="[Text]"/>
      <dgm:spPr>
        <a:xfrm>
          <a:off x="2329073" y="3731456"/>
          <a:ext cx="1226463" cy="1226463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en-US" dirty="0">
              <a:solidFill>
                <a:srgbClr val="4C4C4C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Arial"/>
            </a:rPr>
            <a:t>Functional Tests</a:t>
          </a:r>
        </a:p>
      </dgm:t>
    </dgm:pt>
    <dgm:pt modelId="{E907885D-3342-4400-9694-DCAECA82D8F7}" type="parTrans" cxnId="{80CAAEB3-3075-4C4A-9862-FB47F7DA60A0}">
      <dgm:prSet/>
      <dgm:spPr/>
      <dgm:t>
        <a:bodyPr/>
        <a:lstStyle/>
        <a:p>
          <a:endParaRPr lang="en-US"/>
        </a:p>
      </dgm:t>
    </dgm:pt>
    <dgm:pt modelId="{B7575B8E-D1EA-4FC8-82D9-7D6CB093B02C}" type="sibTrans" cxnId="{80CAAEB3-3075-4C4A-9862-FB47F7DA60A0}">
      <dgm:prSet/>
      <dgm:spPr>
        <a:xfrm rot="448366">
          <a:off x="640542" y="252"/>
          <a:ext cx="4603526" cy="4603526"/>
        </a:xfrm>
        <a:prstGeom prst="circularArrow">
          <a:avLst>
            <a:gd name="adj1" fmla="val 5195"/>
            <a:gd name="adj2" fmla="val 335549"/>
            <a:gd name="adj3" fmla="val 8212431"/>
            <a:gd name="adj4" fmla="val 6448215"/>
            <a:gd name="adj5" fmla="val 6061"/>
          </a:avLst>
        </a:prstGeom>
        <a:gradFill rotWithShape="0">
          <a:gsLst>
            <a:gs pos="0">
              <a:srgbClr val="5197CC">
                <a:alpha val="90000"/>
                <a:hueOff val="0"/>
                <a:satOff val="0"/>
                <a:lumOff val="0"/>
                <a:alphaOff val="-20000"/>
                <a:tint val="73000"/>
                <a:satMod val="150000"/>
              </a:srgbClr>
            </a:gs>
            <a:gs pos="25000">
              <a:srgbClr val="5197CC">
                <a:alpha val="90000"/>
                <a:hueOff val="0"/>
                <a:satOff val="0"/>
                <a:lumOff val="0"/>
                <a:alphaOff val="-20000"/>
                <a:tint val="96000"/>
                <a:shade val="80000"/>
                <a:satMod val="105000"/>
              </a:srgbClr>
            </a:gs>
            <a:gs pos="38000">
              <a:srgbClr val="5197CC">
                <a:alpha val="90000"/>
                <a:hueOff val="0"/>
                <a:satOff val="0"/>
                <a:lumOff val="0"/>
                <a:alphaOff val="-20000"/>
                <a:tint val="96000"/>
                <a:shade val="59000"/>
                <a:satMod val="120000"/>
              </a:srgbClr>
            </a:gs>
            <a:gs pos="55000">
              <a:srgbClr val="5197CC">
                <a:alpha val="90000"/>
                <a:hueOff val="0"/>
                <a:satOff val="0"/>
                <a:lumOff val="0"/>
                <a:alphaOff val="-20000"/>
                <a:shade val="57000"/>
                <a:satMod val="120000"/>
              </a:srgbClr>
            </a:gs>
            <a:gs pos="80000">
              <a:srgbClr val="5197CC">
                <a:alpha val="90000"/>
                <a:hueOff val="0"/>
                <a:satOff val="0"/>
                <a:lumOff val="0"/>
                <a:alphaOff val="-20000"/>
                <a:shade val="56000"/>
                <a:satMod val="145000"/>
              </a:srgbClr>
            </a:gs>
            <a:gs pos="88000">
              <a:srgbClr val="5197CC">
                <a:alpha val="90000"/>
                <a:hueOff val="0"/>
                <a:satOff val="0"/>
                <a:lumOff val="0"/>
                <a:alphaOff val="-20000"/>
                <a:shade val="63000"/>
                <a:satMod val="160000"/>
              </a:srgbClr>
            </a:gs>
            <a:gs pos="100000">
              <a:srgbClr val="5197CC">
                <a:alpha val="90000"/>
                <a:hueOff val="0"/>
                <a:satOff val="0"/>
                <a:lumOff val="0"/>
                <a:alphaOff val="-20000"/>
                <a:tint val="99555"/>
                <a:satMod val="155000"/>
              </a:srgbClr>
            </a:gs>
          </a:gsLst>
          <a:lin ang="5400000" scaled="1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endParaRPr lang="en-US"/>
        </a:p>
      </dgm:t>
    </dgm:pt>
    <dgm:pt modelId="{3017809C-69C3-4113-A055-88FB7B12EF37}">
      <dgm:prSet phldrT="[Text]" custT="1"/>
      <dgm:spPr>
        <a:xfrm>
          <a:off x="-51655" y="2320004"/>
          <a:ext cx="2102527" cy="1226463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en-US" sz="2000" dirty="0">
              <a:solidFill>
                <a:srgbClr val="4C4C4C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Arial"/>
            </a:rPr>
            <a:t>Radiation Characterization</a:t>
          </a:r>
        </a:p>
      </dgm:t>
    </dgm:pt>
    <dgm:pt modelId="{0426DF85-C934-4725-B659-43AF661EF2D2}" type="parTrans" cxnId="{958F23CA-9397-4B58-81FD-283054701FF6}">
      <dgm:prSet/>
      <dgm:spPr/>
      <dgm:t>
        <a:bodyPr/>
        <a:lstStyle/>
        <a:p>
          <a:endParaRPr lang="en-US"/>
        </a:p>
      </dgm:t>
    </dgm:pt>
    <dgm:pt modelId="{896183A0-885D-4BF3-A2E8-B1CB7596D73D}" type="sibTrans" cxnId="{958F23CA-9397-4B58-81FD-283054701FF6}">
      <dgm:prSet/>
      <dgm:spPr>
        <a:xfrm>
          <a:off x="653800" y="252"/>
          <a:ext cx="4577010" cy="4603526"/>
        </a:xfrm>
        <a:prstGeom prst="circularArrow">
          <a:avLst>
            <a:gd name="adj1" fmla="val 5195"/>
            <a:gd name="adj2" fmla="val 335549"/>
            <a:gd name="adj3" fmla="val 12299513"/>
            <a:gd name="adj4" fmla="val 10769725"/>
            <a:gd name="adj5" fmla="val 6061"/>
          </a:avLst>
        </a:prstGeom>
        <a:gradFill rotWithShape="0">
          <a:gsLst>
            <a:gs pos="0">
              <a:srgbClr val="5197CC">
                <a:alpha val="90000"/>
                <a:hueOff val="0"/>
                <a:satOff val="0"/>
                <a:lumOff val="0"/>
                <a:alphaOff val="-30000"/>
                <a:tint val="73000"/>
                <a:satMod val="150000"/>
              </a:srgbClr>
            </a:gs>
            <a:gs pos="25000">
              <a:srgbClr val="5197CC">
                <a:alpha val="90000"/>
                <a:hueOff val="0"/>
                <a:satOff val="0"/>
                <a:lumOff val="0"/>
                <a:alphaOff val="-30000"/>
                <a:tint val="96000"/>
                <a:shade val="80000"/>
                <a:satMod val="105000"/>
              </a:srgbClr>
            </a:gs>
            <a:gs pos="38000">
              <a:srgbClr val="5197CC">
                <a:alpha val="90000"/>
                <a:hueOff val="0"/>
                <a:satOff val="0"/>
                <a:lumOff val="0"/>
                <a:alphaOff val="-30000"/>
                <a:tint val="96000"/>
                <a:shade val="59000"/>
                <a:satMod val="120000"/>
              </a:srgbClr>
            </a:gs>
            <a:gs pos="55000">
              <a:srgbClr val="5197CC">
                <a:alpha val="90000"/>
                <a:hueOff val="0"/>
                <a:satOff val="0"/>
                <a:lumOff val="0"/>
                <a:alphaOff val="-30000"/>
                <a:shade val="57000"/>
                <a:satMod val="120000"/>
              </a:srgbClr>
            </a:gs>
            <a:gs pos="80000">
              <a:srgbClr val="5197CC">
                <a:alpha val="90000"/>
                <a:hueOff val="0"/>
                <a:satOff val="0"/>
                <a:lumOff val="0"/>
                <a:alphaOff val="-30000"/>
                <a:shade val="56000"/>
                <a:satMod val="145000"/>
              </a:srgbClr>
            </a:gs>
            <a:gs pos="88000">
              <a:srgbClr val="5197CC">
                <a:alpha val="90000"/>
                <a:hueOff val="0"/>
                <a:satOff val="0"/>
                <a:lumOff val="0"/>
                <a:alphaOff val="-30000"/>
                <a:shade val="63000"/>
                <a:satMod val="160000"/>
              </a:srgbClr>
            </a:gs>
            <a:gs pos="100000">
              <a:srgbClr val="5197CC">
                <a:alpha val="90000"/>
                <a:hueOff val="0"/>
                <a:satOff val="0"/>
                <a:lumOff val="0"/>
                <a:alphaOff val="-30000"/>
                <a:tint val="99555"/>
                <a:satMod val="155000"/>
              </a:srgbClr>
            </a:gs>
          </a:gsLst>
          <a:lin ang="5400000" scaled="1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endParaRPr lang="en-US"/>
        </a:p>
      </dgm:t>
    </dgm:pt>
    <dgm:pt modelId="{52F42612-425D-41D1-A091-D31E98CC7D13}">
      <dgm:prSet phldrT="[Text]" custT="1"/>
      <dgm:spPr>
        <a:xfrm>
          <a:off x="1128420" y="36226"/>
          <a:ext cx="1226463" cy="1226463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en-US" sz="2000" dirty="0">
              <a:solidFill>
                <a:srgbClr val="4C4C4C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Arial"/>
            </a:rPr>
            <a:t>Results </a:t>
          </a:r>
          <a:br>
            <a:rPr lang="en-US" sz="2000" dirty="0">
              <a:solidFill>
                <a:srgbClr val="4C4C4C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Arial"/>
            </a:rPr>
          </a:br>
          <a:r>
            <a:rPr lang="en-US" sz="2000" dirty="0">
              <a:solidFill>
                <a:srgbClr val="4C4C4C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Arial"/>
            </a:rPr>
            <a:t>Analysis</a:t>
          </a:r>
        </a:p>
      </dgm:t>
    </dgm:pt>
    <dgm:pt modelId="{49D857EE-618C-4AED-A4B8-ADBEFB882ACC}" type="parTrans" cxnId="{22858AD2-5386-4EBF-BE5F-637DC8DEA972}">
      <dgm:prSet/>
      <dgm:spPr/>
      <dgm:t>
        <a:bodyPr/>
        <a:lstStyle/>
        <a:p>
          <a:endParaRPr lang="en-US"/>
        </a:p>
      </dgm:t>
    </dgm:pt>
    <dgm:pt modelId="{9E008B22-00FF-4A39-8B1D-BFFB3A4DB904}" type="sibTrans" cxnId="{22858AD2-5386-4EBF-BE5F-637DC8DEA972}">
      <dgm:prSet/>
      <dgm:spPr>
        <a:xfrm>
          <a:off x="640542" y="252"/>
          <a:ext cx="4603526" cy="4603526"/>
        </a:xfrm>
        <a:prstGeom prst="circularArrow">
          <a:avLst>
            <a:gd name="adj1" fmla="val 5195"/>
            <a:gd name="adj2" fmla="val 335549"/>
            <a:gd name="adj3" fmla="val 16867220"/>
            <a:gd name="adj4" fmla="val 15197231"/>
            <a:gd name="adj5" fmla="val 6061"/>
          </a:avLst>
        </a:prstGeom>
        <a:gradFill rotWithShape="0">
          <a:gsLst>
            <a:gs pos="0">
              <a:srgbClr val="5197CC">
                <a:alpha val="90000"/>
                <a:hueOff val="0"/>
                <a:satOff val="0"/>
                <a:lumOff val="0"/>
                <a:alphaOff val="-40000"/>
                <a:tint val="73000"/>
                <a:satMod val="150000"/>
              </a:srgbClr>
            </a:gs>
            <a:gs pos="25000">
              <a:srgbClr val="5197CC">
                <a:alpha val="90000"/>
                <a:hueOff val="0"/>
                <a:satOff val="0"/>
                <a:lumOff val="0"/>
                <a:alphaOff val="-40000"/>
                <a:tint val="96000"/>
                <a:shade val="80000"/>
                <a:satMod val="105000"/>
              </a:srgbClr>
            </a:gs>
            <a:gs pos="38000">
              <a:srgbClr val="5197CC">
                <a:alpha val="90000"/>
                <a:hueOff val="0"/>
                <a:satOff val="0"/>
                <a:lumOff val="0"/>
                <a:alphaOff val="-40000"/>
                <a:tint val="96000"/>
                <a:shade val="59000"/>
                <a:satMod val="120000"/>
              </a:srgbClr>
            </a:gs>
            <a:gs pos="55000">
              <a:srgbClr val="5197CC">
                <a:alpha val="90000"/>
                <a:hueOff val="0"/>
                <a:satOff val="0"/>
                <a:lumOff val="0"/>
                <a:alphaOff val="-40000"/>
                <a:shade val="57000"/>
                <a:satMod val="120000"/>
              </a:srgbClr>
            </a:gs>
            <a:gs pos="80000">
              <a:srgbClr val="5197CC">
                <a:alpha val="90000"/>
                <a:hueOff val="0"/>
                <a:satOff val="0"/>
                <a:lumOff val="0"/>
                <a:alphaOff val="-40000"/>
                <a:shade val="56000"/>
                <a:satMod val="145000"/>
              </a:srgbClr>
            </a:gs>
            <a:gs pos="88000">
              <a:srgbClr val="5197CC">
                <a:alpha val="90000"/>
                <a:hueOff val="0"/>
                <a:satOff val="0"/>
                <a:lumOff val="0"/>
                <a:alphaOff val="-40000"/>
                <a:shade val="63000"/>
                <a:satMod val="160000"/>
              </a:srgbClr>
            </a:gs>
            <a:gs pos="100000">
              <a:srgbClr val="5197CC">
                <a:alpha val="90000"/>
                <a:hueOff val="0"/>
                <a:satOff val="0"/>
                <a:lumOff val="0"/>
                <a:alphaOff val="-40000"/>
                <a:tint val="99555"/>
                <a:satMod val="155000"/>
              </a:srgbClr>
            </a:gs>
          </a:gsLst>
          <a:lin ang="5400000" scaled="1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endParaRPr lang="en-US"/>
        </a:p>
      </dgm:t>
    </dgm:pt>
    <dgm:pt modelId="{C6D4649B-BA3C-4E57-9136-39B7DC3461FA}" type="pres">
      <dgm:prSet presAssocID="{3D83F08B-2FD4-45F0-B77C-B2083294ED73}" presName="cycle" presStyleCnt="0">
        <dgm:presLayoutVars>
          <dgm:dir/>
          <dgm:resizeHandles val="exact"/>
        </dgm:presLayoutVars>
      </dgm:prSet>
      <dgm:spPr/>
    </dgm:pt>
    <dgm:pt modelId="{BF11AC81-FAF4-40CC-8AA4-2855132BD16F}" type="pres">
      <dgm:prSet presAssocID="{95EC2402-D6CE-4CA7-89C9-3BAE710620D8}" presName="dummy" presStyleCnt="0"/>
      <dgm:spPr/>
    </dgm:pt>
    <dgm:pt modelId="{52704323-4E8F-495B-8189-E75C9D4CE537}" type="pres">
      <dgm:prSet presAssocID="{95EC2402-D6CE-4CA7-89C9-3BAE710620D8}" presName="node" presStyleLbl="revTx" presStyleIdx="0" presStyleCnt="5">
        <dgm:presLayoutVars>
          <dgm:bulletEnabled val="1"/>
        </dgm:presLayoutVars>
      </dgm:prSet>
      <dgm:spPr/>
    </dgm:pt>
    <dgm:pt modelId="{1755E891-82A6-4361-88C2-0230E05FE951}" type="pres">
      <dgm:prSet presAssocID="{1F7CF782-D66E-4354-974D-B6A4353B424F}" presName="sibTrans" presStyleLbl="node1" presStyleIdx="0" presStyleCnt="5"/>
      <dgm:spPr/>
    </dgm:pt>
    <dgm:pt modelId="{739B924B-7AA6-4755-AC98-94EAFCF8E8CD}" type="pres">
      <dgm:prSet presAssocID="{9B30B77C-9CC9-4E16-AB09-4DA183ECB288}" presName="dummy" presStyleCnt="0"/>
      <dgm:spPr/>
    </dgm:pt>
    <dgm:pt modelId="{CAB3DB5D-6F3E-41FE-8F34-5FA3145E7F78}" type="pres">
      <dgm:prSet presAssocID="{9B30B77C-9CC9-4E16-AB09-4DA183ECB288}" presName="node" presStyleLbl="revTx" presStyleIdx="1" presStyleCnt="5" custScaleX="120028">
        <dgm:presLayoutVars>
          <dgm:bulletEnabled val="1"/>
        </dgm:presLayoutVars>
      </dgm:prSet>
      <dgm:spPr/>
    </dgm:pt>
    <dgm:pt modelId="{E7C0E48E-49C0-4833-9371-C905822BCB7B}" type="pres">
      <dgm:prSet presAssocID="{B19C0189-09E6-42F5-B40E-F08C30635A79}" presName="sibTrans" presStyleLbl="node1" presStyleIdx="1" presStyleCnt="5" custAng="21115957"/>
      <dgm:spPr/>
    </dgm:pt>
    <dgm:pt modelId="{A86AC67A-69A1-4628-BAB1-35D8E9556240}" type="pres">
      <dgm:prSet presAssocID="{AEE728FF-4F2F-4F01-818E-8C3C493B08F7}" presName="dummy" presStyleCnt="0"/>
      <dgm:spPr/>
    </dgm:pt>
    <dgm:pt modelId="{A783DABA-C759-4B33-8FA7-6F8BB477CC71}" type="pres">
      <dgm:prSet presAssocID="{AEE728FF-4F2F-4F01-818E-8C3C493B08F7}" presName="node" presStyleLbl="revTx" presStyleIdx="2" presStyleCnt="5">
        <dgm:presLayoutVars>
          <dgm:bulletEnabled val="1"/>
        </dgm:presLayoutVars>
      </dgm:prSet>
      <dgm:spPr/>
    </dgm:pt>
    <dgm:pt modelId="{7DDCE04A-B951-43D5-B064-568C6D3D9A0E}" type="pres">
      <dgm:prSet presAssocID="{B7575B8E-D1EA-4FC8-82D9-7D6CB093B02C}" presName="sibTrans" presStyleLbl="node1" presStyleIdx="2" presStyleCnt="5" custAng="448366"/>
      <dgm:spPr/>
    </dgm:pt>
    <dgm:pt modelId="{2F214DEA-C83E-49AC-BCEC-CB8AC09F4C88}" type="pres">
      <dgm:prSet presAssocID="{3017809C-69C3-4113-A055-88FB7B12EF37}" presName="dummy" presStyleCnt="0"/>
      <dgm:spPr/>
    </dgm:pt>
    <dgm:pt modelId="{B2D317F5-EEC0-480F-9A00-202A81E1FB5F}" type="pres">
      <dgm:prSet presAssocID="{3017809C-69C3-4113-A055-88FB7B12EF37}" presName="node" presStyleLbl="revTx" presStyleIdx="3" presStyleCnt="5" custScaleX="171430">
        <dgm:presLayoutVars>
          <dgm:bulletEnabled val="1"/>
        </dgm:presLayoutVars>
      </dgm:prSet>
      <dgm:spPr/>
    </dgm:pt>
    <dgm:pt modelId="{8626105C-768E-49C8-A024-942F9EC7ABE1}" type="pres">
      <dgm:prSet presAssocID="{896183A0-885D-4BF3-A2E8-B1CB7596D73D}" presName="sibTrans" presStyleLbl="node1" presStyleIdx="3" presStyleCnt="5" custScaleX="99424"/>
      <dgm:spPr/>
    </dgm:pt>
    <dgm:pt modelId="{3006DE9E-2AE4-46C8-B8A5-6B1A1DE0C209}" type="pres">
      <dgm:prSet presAssocID="{52F42612-425D-41D1-A091-D31E98CC7D13}" presName="dummy" presStyleCnt="0"/>
      <dgm:spPr/>
    </dgm:pt>
    <dgm:pt modelId="{695DD869-7A23-45C3-A564-2FE2F658A5ED}" type="pres">
      <dgm:prSet presAssocID="{52F42612-425D-41D1-A091-D31E98CC7D13}" presName="node" presStyleLbl="revTx" presStyleIdx="4" presStyleCnt="5">
        <dgm:presLayoutVars>
          <dgm:bulletEnabled val="1"/>
        </dgm:presLayoutVars>
      </dgm:prSet>
      <dgm:spPr/>
    </dgm:pt>
    <dgm:pt modelId="{16D96FF4-BCF9-4556-AB67-2C816F629C37}" type="pres">
      <dgm:prSet presAssocID="{9E008B22-00FF-4A39-8B1D-BFFB3A4DB904}" presName="sibTrans" presStyleLbl="node1" presStyleIdx="4" presStyleCnt="5"/>
      <dgm:spPr/>
    </dgm:pt>
  </dgm:ptLst>
  <dgm:cxnLst>
    <dgm:cxn modelId="{ABFBA713-5C15-4AE2-9B64-2FB8DF33D392}" type="presOf" srcId="{95EC2402-D6CE-4CA7-89C9-3BAE710620D8}" destId="{52704323-4E8F-495B-8189-E75C9D4CE537}" srcOrd="0" destOrd="0" presId="urn:microsoft.com/office/officeart/2005/8/layout/cycle1"/>
    <dgm:cxn modelId="{8274F815-036A-4EB0-91FC-D08017C1E7FA}" type="presOf" srcId="{1F7CF782-D66E-4354-974D-B6A4353B424F}" destId="{1755E891-82A6-4361-88C2-0230E05FE951}" srcOrd="0" destOrd="0" presId="urn:microsoft.com/office/officeart/2005/8/layout/cycle1"/>
    <dgm:cxn modelId="{B9090D34-2F29-48DE-9B61-20D4AC032AC8}" type="presOf" srcId="{896183A0-885D-4BF3-A2E8-B1CB7596D73D}" destId="{8626105C-768E-49C8-A024-942F9EC7ABE1}" srcOrd="0" destOrd="0" presId="urn:microsoft.com/office/officeart/2005/8/layout/cycle1"/>
    <dgm:cxn modelId="{23C54434-E58C-47C3-A460-AD0D0FE1569F}" type="presOf" srcId="{3017809C-69C3-4113-A055-88FB7B12EF37}" destId="{B2D317F5-EEC0-480F-9A00-202A81E1FB5F}" srcOrd="0" destOrd="0" presId="urn:microsoft.com/office/officeart/2005/8/layout/cycle1"/>
    <dgm:cxn modelId="{1215AE5A-5580-4C14-BEB3-DB99F4644BCD}" type="presOf" srcId="{9B30B77C-9CC9-4E16-AB09-4DA183ECB288}" destId="{CAB3DB5D-6F3E-41FE-8F34-5FA3145E7F78}" srcOrd="0" destOrd="0" presId="urn:microsoft.com/office/officeart/2005/8/layout/cycle1"/>
    <dgm:cxn modelId="{65E11765-286A-4FA2-B7A3-89B219591117}" type="presOf" srcId="{AEE728FF-4F2F-4F01-818E-8C3C493B08F7}" destId="{A783DABA-C759-4B33-8FA7-6F8BB477CC71}" srcOrd="0" destOrd="0" presId="urn:microsoft.com/office/officeart/2005/8/layout/cycle1"/>
    <dgm:cxn modelId="{BF20977A-3010-4CB9-A795-5CACDB161E42}" type="presOf" srcId="{B7575B8E-D1EA-4FC8-82D9-7D6CB093B02C}" destId="{7DDCE04A-B951-43D5-B064-568C6D3D9A0E}" srcOrd="0" destOrd="0" presId="urn:microsoft.com/office/officeart/2005/8/layout/cycle1"/>
    <dgm:cxn modelId="{CEB54A80-DC07-44D9-AA40-DC9F1BB2593A}" type="presOf" srcId="{3D83F08B-2FD4-45F0-B77C-B2083294ED73}" destId="{C6D4649B-BA3C-4E57-9136-39B7DC3461FA}" srcOrd="0" destOrd="0" presId="urn:microsoft.com/office/officeart/2005/8/layout/cycle1"/>
    <dgm:cxn modelId="{C8CD56B1-C474-450A-92ED-1966BAFDAC84}" srcId="{3D83F08B-2FD4-45F0-B77C-B2083294ED73}" destId="{95EC2402-D6CE-4CA7-89C9-3BAE710620D8}" srcOrd="0" destOrd="0" parTransId="{60957A8F-2E97-4246-B3CE-8C25CD605C61}" sibTransId="{1F7CF782-D66E-4354-974D-B6A4353B424F}"/>
    <dgm:cxn modelId="{80CAAEB3-3075-4C4A-9862-FB47F7DA60A0}" srcId="{3D83F08B-2FD4-45F0-B77C-B2083294ED73}" destId="{AEE728FF-4F2F-4F01-818E-8C3C493B08F7}" srcOrd="2" destOrd="0" parTransId="{E907885D-3342-4400-9694-DCAECA82D8F7}" sibTransId="{B7575B8E-D1EA-4FC8-82D9-7D6CB093B02C}"/>
    <dgm:cxn modelId="{958F23CA-9397-4B58-81FD-283054701FF6}" srcId="{3D83F08B-2FD4-45F0-B77C-B2083294ED73}" destId="{3017809C-69C3-4113-A055-88FB7B12EF37}" srcOrd="3" destOrd="0" parTransId="{0426DF85-C934-4725-B659-43AF661EF2D2}" sibTransId="{896183A0-885D-4BF3-A2E8-B1CB7596D73D}"/>
    <dgm:cxn modelId="{22858AD2-5386-4EBF-BE5F-637DC8DEA972}" srcId="{3D83F08B-2FD4-45F0-B77C-B2083294ED73}" destId="{52F42612-425D-41D1-A091-D31E98CC7D13}" srcOrd="4" destOrd="0" parTransId="{49D857EE-618C-4AED-A4B8-ADBEFB882ACC}" sibTransId="{9E008B22-00FF-4A39-8B1D-BFFB3A4DB904}"/>
    <dgm:cxn modelId="{BCC88FE1-8738-42FE-A680-45FFA65D15CA}" type="presOf" srcId="{9E008B22-00FF-4A39-8B1D-BFFB3A4DB904}" destId="{16D96FF4-BCF9-4556-AB67-2C816F629C37}" srcOrd="0" destOrd="0" presId="urn:microsoft.com/office/officeart/2005/8/layout/cycle1"/>
    <dgm:cxn modelId="{75B850E3-69D7-4C60-B70A-60BA7ACBF302}" type="presOf" srcId="{B19C0189-09E6-42F5-B40E-F08C30635A79}" destId="{E7C0E48E-49C0-4833-9371-C905822BCB7B}" srcOrd="0" destOrd="0" presId="urn:microsoft.com/office/officeart/2005/8/layout/cycle1"/>
    <dgm:cxn modelId="{DB7F60E4-EC68-4B04-AD08-137EF1276315}" type="presOf" srcId="{52F42612-425D-41D1-A091-D31E98CC7D13}" destId="{695DD869-7A23-45C3-A564-2FE2F658A5ED}" srcOrd="0" destOrd="0" presId="urn:microsoft.com/office/officeart/2005/8/layout/cycle1"/>
    <dgm:cxn modelId="{56DDE6EF-9873-4E14-90AE-B008890A14CC}" srcId="{3D83F08B-2FD4-45F0-B77C-B2083294ED73}" destId="{9B30B77C-9CC9-4E16-AB09-4DA183ECB288}" srcOrd="1" destOrd="0" parTransId="{B4BAB9B8-7460-41D4-9F27-4C747F66CF57}" sibTransId="{B19C0189-09E6-42F5-B40E-F08C30635A79}"/>
    <dgm:cxn modelId="{F9302275-55CE-46C0-858B-C9B23F62B745}" type="presParOf" srcId="{C6D4649B-BA3C-4E57-9136-39B7DC3461FA}" destId="{BF11AC81-FAF4-40CC-8AA4-2855132BD16F}" srcOrd="0" destOrd="0" presId="urn:microsoft.com/office/officeart/2005/8/layout/cycle1"/>
    <dgm:cxn modelId="{D747986F-50C4-4E12-8E45-60E1A5E858C2}" type="presParOf" srcId="{C6D4649B-BA3C-4E57-9136-39B7DC3461FA}" destId="{52704323-4E8F-495B-8189-E75C9D4CE537}" srcOrd="1" destOrd="0" presId="urn:microsoft.com/office/officeart/2005/8/layout/cycle1"/>
    <dgm:cxn modelId="{AEB14ACC-76CF-482C-B50C-8A5C9D5C898F}" type="presParOf" srcId="{C6D4649B-BA3C-4E57-9136-39B7DC3461FA}" destId="{1755E891-82A6-4361-88C2-0230E05FE951}" srcOrd="2" destOrd="0" presId="urn:microsoft.com/office/officeart/2005/8/layout/cycle1"/>
    <dgm:cxn modelId="{6697A89A-FCB5-4058-BDF8-1280B1C5AF48}" type="presParOf" srcId="{C6D4649B-BA3C-4E57-9136-39B7DC3461FA}" destId="{739B924B-7AA6-4755-AC98-94EAFCF8E8CD}" srcOrd="3" destOrd="0" presId="urn:microsoft.com/office/officeart/2005/8/layout/cycle1"/>
    <dgm:cxn modelId="{AC54EF1E-FFFB-4B3C-B725-2285DA7FFCEE}" type="presParOf" srcId="{C6D4649B-BA3C-4E57-9136-39B7DC3461FA}" destId="{CAB3DB5D-6F3E-41FE-8F34-5FA3145E7F78}" srcOrd="4" destOrd="0" presId="urn:microsoft.com/office/officeart/2005/8/layout/cycle1"/>
    <dgm:cxn modelId="{229DF263-3D10-46F5-8ADC-EA5773708289}" type="presParOf" srcId="{C6D4649B-BA3C-4E57-9136-39B7DC3461FA}" destId="{E7C0E48E-49C0-4833-9371-C905822BCB7B}" srcOrd="5" destOrd="0" presId="urn:microsoft.com/office/officeart/2005/8/layout/cycle1"/>
    <dgm:cxn modelId="{151A709D-0C74-4F64-8255-ECA28723C2A6}" type="presParOf" srcId="{C6D4649B-BA3C-4E57-9136-39B7DC3461FA}" destId="{A86AC67A-69A1-4628-BAB1-35D8E9556240}" srcOrd="6" destOrd="0" presId="urn:microsoft.com/office/officeart/2005/8/layout/cycle1"/>
    <dgm:cxn modelId="{BAD8BF42-DEE9-499E-AEE1-7C84E33A346A}" type="presParOf" srcId="{C6D4649B-BA3C-4E57-9136-39B7DC3461FA}" destId="{A783DABA-C759-4B33-8FA7-6F8BB477CC71}" srcOrd="7" destOrd="0" presId="urn:microsoft.com/office/officeart/2005/8/layout/cycle1"/>
    <dgm:cxn modelId="{CC94131F-0EDA-49DF-975E-E6E0D1E2F2F4}" type="presParOf" srcId="{C6D4649B-BA3C-4E57-9136-39B7DC3461FA}" destId="{7DDCE04A-B951-43D5-B064-568C6D3D9A0E}" srcOrd="8" destOrd="0" presId="urn:microsoft.com/office/officeart/2005/8/layout/cycle1"/>
    <dgm:cxn modelId="{99DC8D51-C790-4BEB-881B-AF8F5C6D2125}" type="presParOf" srcId="{C6D4649B-BA3C-4E57-9136-39B7DC3461FA}" destId="{2F214DEA-C83E-49AC-BCEC-CB8AC09F4C88}" srcOrd="9" destOrd="0" presId="urn:microsoft.com/office/officeart/2005/8/layout/cycle1"/>
    <dgm:cxn modelId="{B27F1D0C-073A-42A3-B4C4-A57484A41483}" type="presParOf" srcId="{C6D4649B-BA3C-4E57-9136-39B7DC3461FA}" destId="{B2D317F5-EEC0-480F-9A00-202A81E1FB5F}" srcOrd="10" destOrd="0" presId="urn:microsoft.com/office/officeart/2005/8/layout/cycle1"/>
    <dgm:cxn modelId="{6C40ED0A-CB6D-480E-B498-66325851ACA6}" type="presParOf" srcId="{C6D4649B-BA3C-4E57-9136-39B7DC3461FA}" destId="{8626105C-768E-49C8-A024-942F9EC7ABE1}" srcOrd="11" destOrd="0" presId="urn:microsoft.com/office/officeart/2005/8/layout/cycle1"/>
    <dgm:cxn modelId="{A2E01A28-87EC-4697-87F5-59E6A54A4BFD}" type="presParOf" srcId="{C6D4649B-BA3C-4E57-9136-39B7DC3461FA}" destId="{3006DE9E-2AE4-46C8-B8A5-6B1A1DE0C209}" srcOrd="12" destOrd="0" presId="urn:microsoft.com/office/officeart/2005/8/layout/cycle1"/>
    <dgm:cxn modelId="{8314A87D-404C-4BB0-A7E1-3BFEFB63C5A7}" type="presParOf" srcId="{C6D4649B-BA3C-4E57-9136-39B7DC3461FA}" destId="{695DD869-7A23-45C3-A564-2FE2F658A5ED}" srcOrd="13" destOrd="0" presId="urn:microsoft.com/office/officeart/2005/8/layout/cycle1"/>
    <dgm:cxn modelId="{03B6F091-5C49-4D16-9304-5F13F65187BC}" type="presParOf" srcId="{C6D4649B-BA3C-4E57-9136-39B7DC3461FA}" destId="{16D96FF4-BCF9-4556-AB67-2C816F629C37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704323-4E8F-495B-8189-E75C9D4CE537}">
      <dsp:nvSpPr>
        <dsp:cNvPr id="0" name=""/>
        <dsp:cNvSpPr/>
      </dsp:nvSpPr>
      <dsp:spPr>
        <a:xfrm>
          <a:off x="3529726" y="36226"/>
          <a:ext cx="1226463" cy="12264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rgbClr val="4C4C4C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Arial"/>
            </a:rPr>
            <a:t>Design</a:t>
          </a:r>
        </a:p>
      </dsp:txBody>
      <dsp:txXfrm>
        <a:off x="3529726" y="36226"/>
        <a:ext cx="1226463" cy="1226463"/>
      </dsp:txXfrm>
    </dsp:sp>
    <dsp:sp modelId="{1755E891-82A6-4361-88C2-0230E05FE951}">
      <dsp:nvSpPr>
        <dsp:cNvPr id="0" name=""/>
        <dsp:cNvSpPr/>
      </dsp:nvSpPr>
      <dsp:spPr>
        <a:xfrm>
          <a:off x="640542" y="252"/>
          <a:ext cx="4603526" cy="4603526"/>
        </a:xfrm>
        <a:prstGeom prst="circularArrow">
          <a:avLst>
            <a:gd name="adj1" fmla="val 5195"/>
            <a:gd name="adj2" fmla="val 335549"/>
            <a:gd name="adj3" fmla="val 21294726"/>
            <a:gd name="adj4" fmla="val 19764938"/>
            <a:gd name="adj5" fmla="val 6061"/>
          </a:avLst>
        </a:prstGeom>
        <a:gradFill rotWithShape="0">
          <a:gsLst>
            <a:gs pos="0">
              <a:srgbClr val="5197CC">
                <a:alpha val="90000"/>
                <a:hueOff val="0"/>
                <a:satOff val="0"/>
                <a:lumOff val="0"/>
                <a:alphaOff val="0"/>
                <a:tint val="73000"/>
                <a:satMod val="150000"/>
              </a:srgbClr>
            </a:gs>
            <a:gs pos="25000">
              <a:srgbClr val="5197CC">
                <a:alpha val="9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rgbClr>
            </a:gs>
            <a:gs pos="38000">
              <a:srgbClr val="5197CC">
                <a:alpha val="9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rgbClr>
            </a:gs>
            <a:gs pos="55000">
              <a:srgbClr val="5197CC">
                <a:alpha val="90000"/>
                <a:hueOff val="0"/>
                <a:satOff val="0"/>
                <a:lumOff val="0"/>
                <a:alphaOff val="0"/>
                <a:shade val="57000"/>
                <a:satMod val="120000"/>
              </a:srgbClr>
            </a:gs>
            <a:gs pos="80000">
              <a:srgbClr val="5197CC">
                <a:alpha val="90000"/>
                <a:hueOff val="0"/>
                <a:satOff val="0"/>
                <a:lumOff val="0"/>
                <a:alphaOff val="0"/>
                <a:shade val="56000"/>
                <a:satMod val="145000"/>
              </a:srgbClr>
            </a:gs>
            <a:gs pos="88000">
              <a:srgbClr val="5197CC">
                <a:alpha val="90000"/>
                <a:hueOff val="0"/>
                <a:satOff val="0"/>
                <a:lumOff val="0"/>
                <a:alphaOff val="0"/>
                <a:shade val="63000"/>
                <a:satMod val="160000"/>
              </a:srgbClr>
            </a:gs>
            <a:gs pos="100000">
              <a:srgbClr val="5197CC">
                <a:alpha val="90000"/>
                <a:hueOff val="0"/>
                <a:satOff val="0"/>
                <a:lumOff val="0"/>
                <a:alphaOff val="0"/>
                <a:tint val="99555"/>
                <a:satMod val="155000"/>
              </a:srgbClr>
            </a:gs>
          </a:gsLst>
          <a:lin ang="5400000" scaled="1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AB3DB5D-6F3E-41FE-8F34-5FA3145E7F78}">
      <dsp:nvSpPr>
        <dsp:cNvPr id="0" name=""/>
        <dsp:cNvSpPr/>
      </dsp:nvSpPr>
      <dsp:spPr>
        <a:xfrm>
          <a:off x="4148952" y="2320004"/>
          <a:ext cx="1472100" cy="12264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rgbClr val="4C4C4C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Arial"/>
            </a:rPr>
            <a:t>Fabrication</a:t>
          </a:r>
        </a:p>
      </dsp:txBody>
      <dsp:txXfrm>
        <a:off x="4148952" y="2320004"/>
        <a:ext cx="1472100" cy="1226463"/>
      </dsp:txXfrm>
    </dsp:sp>
    <dsp:sp modelId="{E7C0E48E-49C0-4833-9371-C905822BCB7B}">
      <dsp:nvSpPr>
        <dsp:cNvPr id="0" name=""/>
        <dsp:cNvSpPr/>
      </dsp:nvSpPr>
      <dsp:spPr>
        <a:xfrm rot="21115957">
          <a:off x="640542" y="252"/>
          <a:ext cx="4603526" cy="4603526"/>
        </a:xfrm>
        <a:prstGeom prst="circularArrow">
          <a:avLst>
            <a:gd name="adj1" fmla="val 5195"/>
            <a:gd name="adj2" fmla="val 335549"/>
            <a:gd name="adj3" fmla="val 4016236"/>
            <a:gd name="adj4" fmla="val 2252020"/>
            <a:gd name="adj5" fmla="val 6061"/>
          </a:avLst>
        </a:prstGeom>
        <a:gradFill rotWithShape="0">
          <a:gsLst>
            <a:gs pos="0">
              <a:srgbClr val="5197CC">
                <a:alpha val="90000"/>
                <a:hueOff val="0"/>
                <a:satOff val="0"/>
                <a:lumOff val="0"/>
                <a:alphaOff val="-10000"/>
                <a:tint val="73000"/>
                <a:satMod val="150000"/>
              </a:srgbClr>
            </a:gs>
            <a:gs pos="25000">
              <a:srgbClr val="5197CC">
                <a:alpha val="90000"/>
                <a:hueOff val="0"/>
                <a:satOff val="0"/>
                <a:lumOff val="0"/>
                <a:alphaOff val="-10000"/>
                <a:tint val="96000"/>
                <a:shade val="80000"/>
                <a:satMod val="105000"/>
              </a:srgbClr>
            </a:gs>
            <a:gs pos="38000">
              <a:srgbClr val="5197CC">
                <a:alpha val="90000"/>
                <a:hueOff val="0"/>
                <a:satOff val="0"/>
                <a:lumOff val="0"/>
                <a:alphaOff val="-10000"/>
                <a:tint val="96000"/>
                <a:shade val="59000"/>
                <a:satMod val="120000"/>
              </a:srgbClr>
            </a:gs>
            <a:gs pos="55000">
              <a:srgbClr val="5197CC">
                <a:alpha val="90000"/>
                <a:hueOff val="0"/>
                <a:satOff val="0"/>
                <a:lumOff val="0"/>
                <a:alphaOff val="-10000"/>
                <a:shade val="57000"/>
                <a:satMod val="120000"/>
              </a:srgbClr>
            </a:gs>
            <a:gs pos="80000">
              <a:srgbClr val="5197CC">
                <a:alpha val="90000"/>
                <a:hueOff val="0"/>
                <a:satOff val="0"/>
                <a:lumOff val="0"/>
                <a:alphaOff val="-10000"/>
                <a:shade val="56000"/>
                <a:satMod val="145000"/>
              </a:srgbClr>
            </a:gs>
            <a:gs pos="88000">
              <a:srgbClr val="5197CC">
                <a:alpha val="90000"/>
                <a:hueOff val="0"/>
                <a:satOff val="0"/>
                <a:lumOff val="0"/>
                <a:alphaOff val="-10000"/>
                <a:shade val="63000"/>
                <a:satMod val="160000"/>
              </a:srgbClr>
            </a:gs>
            <a:gs pos="100000">
              <a:srgbClr val="5197CC">
                <a:alpha val="90000"/>
                <a:hueOff val="0"/>
                <a:satOff val="0"/>
                <a:lumOff val="0"/>
                <a:alphaOff val="-10000"/>
                <a:tint val="99555"/>
                <a:satMod val="155000"/>
              </a:srgbClr>
            </a:gs>
          </a:gsLst>
          <a:lin ang="5400000" scaled="1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783DABA-C759-4B33-8FA7-6F8BB477CC71}">
      <dsp:nvSpPr>
        <dsp:cNvPr id="0" name=""/>
        <dsp:cNvSpPr/>
      </dsp:nvSpPr>
      <dsp:spPr>
        <a:xfrm>
          <a:off x="2329073" y="3731456"/>
          <a:ext cx="1226463" cy="12264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rgbClr val="4C4C4C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Arial"/>
            </a:rPr>
            <a:t>Functional Tests</a:t>
          </a:r>
        </a:p>
      </dsp:txBody>
      <dsp:txXfrm>
        <a:off x="2329073" y="3731456"/>
        <a:ext cx="1226463" cy="1226463"/>
      </dsp:txXfrm>
    </dsp:sp>
    <dsp:sp modelId="{7DDCE04A-B951-43D5-B064-568C6D3D9A0E}">
      <dsp:nvSpPr>
        <dsp:cNvPr id="0" name=""/>
        <dsp:cNvSpPr/>
      </dsp:nvSpPr>
      <dsp:spPr>
        <a:xfrm rot="448366">
          <a:off x="640542" y="252"/>
          <a:ext cx="4603526" cy="4603526"/>
        </a:xfrm>
        <a:prstGeom prst="circularArrow">
          <a:avLst>
            <a:gd name="adj1" fmla="val 5195"/>
            <a:gd name="adj2" fmla="val 335549"/>
            <a:gd name="adj3" fmla="val 8212431"/>
            <a:gd name="adj4" fmla="val 6448215"/>
            <a:gd name="adj5" fmla="val 6061"/>
          </a:avLst>
        </a:prstGeom>
        <a:gradFill rotWithShape="0">
          <a:gsLst>
            <a:gs pos="0">
              <a:srgbClr val="5197CC">
                <a:alpha val="90000"/>
                <a:hueOff val="0"/>
                <a:satOff val="0"/>
                <a:lumOff val="0"/>
                <a:alphaOff val="-20000"/>
                <a:tint val="73000"/>
                <a:satMod val="150000"/>
              </a:srgbClr>
            </a:gs>
            <a:gs pos="25000">
              <a:srgbClr val="5197CC">
                <a:alpha val="90000"/>
                <a:hueOff val="0"/>
                <a:satOff val="0"/>
                <a:lumOff val="0"/>
                <a:alphaOff val="-20000"/>
                <a:tint val="96000"/>
                <a:shade val="80000"/>
                <a:satMod val="105000"/>
              </a:srgbClr>
            </a:gs>
            <a:gs pos="38000">
              <a:srgbClr val="5197CC">
                <a:alpha val="90000"/>
                <a:hueOff val="0"/>
                <a:satOff val="0"/>
                <a:lumOff val="0"/>
                <a:alphaOff val="-20000"/>
                <a:tint val="96000"/>
                <a:shade val="59000"/>
                <a:satMod val="120000"/>
              </a:srgbClr>
            </a:gs>
            <a:gs pos="55000">
              <a:srgbClr val="5197CC">
                <a:alpha val="90000"/>
                <a:hueOff val="0"/>
                <a:satOff val="0"/>
                <a:lumOff val="0"/>
                <a:alphaOff val="-20000"/>
                <a:shade val="57000"/>
                <a:satMod val="120000"/>
              </a:srgbClr>
            </a:gs>
            <a:gs pos="80000">
              <a:srgbClr val="5197CC">
                <a:alpha val="90000"/>
                <a:hueOff val="0"/>
                <a:satOff val="0"/>
                <a:lumOff val="0"/>
                <a:alphaOff val="-20000"/>
                <a:shade val="56000"/>
                <a:satMod val="145000"/>
              </a:srgbClr>
            </a:gs>
            <a:gs pos="88000">
              <a:srgbClr val="5197CC">
                <a:alpha val="90000"/>
                <a:hueOff val="0"/>
                <a:satOff val="0"/>
                <a:lumOff val="0"/>
                <a:alphaOff val="-20000"/>
                <a:shade val="63000"/>
                <a:satMod val="160000"/>
              </a:srgbClr>
            </a:gs>
            <a:gs pos="100000">
              <a:srgbClr val="5197CC">
                <a:alpha val="90000"/>
                <a:hueOff val="0"/>
                <a:satOff val="0"/>
                <a:lumOff val="0"/>
                <a:alphaOff val="-20000"/>
                <a:tint val="99555"/>
                <a:satMod val="155000"/>
              </a:srgbClr>
            </a:gs>
          </a:gsLst>
          <a:lin ang="5400000" scaled="1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2D317F5-EEC0-480F-9A00-202A81E1FB5F}">
      <dsp:nvSpPr>
        <dsp:cNvPr id="0" name=""/>
        <dsp:cNvSpPr/>
      </dsp:nvSpPr>
      <dsp:spPr>
        <a:xfrm>
          <a:off x="-51655" y="2320004"/>
          <a:ext cx="2102527" cy="12264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rgbClr val="4C4C4C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Arial"/>
            </a:rPr>
            <a:t>Radiation Characterization</a:t>
          </a:r>
        </a:p>
      </dsp:txBody>
      <dsp:txXfrm>
        <a:off x="-51655" y="2320004"/>
        <a:ext cx="2102527" cy="1226463"/>
      </dsp:txXfrm>
    </dsp:sp>
    <dsp:sp modelId="{8626105C-768E-49C8-A024-942F9EC7ABE1}">
      <dsp:nvSpPr>
        <dsp:cNvPr id="0" name=""/>
        <dsp:cNvSpPr/>
      </dsp:nvSpPr>
      <dsp:spPr>
        <a:xfrm>
          <a:off x="653800" y="252"/>
          <a:ext cx="4577010" cy="4603526"/>
        </a:xfrm>
        <a:prstGeom prst="circularArrow">
          <a:avLst>
            <a:gd name="adj1" fmla="val 5195"/>
            <a:gd name="adj2" fmla="val 335549"/>
            <a:gd name="adj3" fmla="val 12299513"/>
            <a:gd name="adj4" fmla="val 10769725"/>
            <a:gd name="adj5" fmla="val 6061"/>
          </a:avLst>
        </a:prstGeom>
        <a:gradFill rotWithShape="0">
          <a:gsLst>
            <a:gs pos="0">
              <a:srgbClr val="5197CC">
                <a:alpha val="90000"/>
                <a:hueOff val="0"/>
                <a:satOff val="0"/>
                <a:lumOff val="0"/>
                <a:alphaOff val="-30000"/>
                <a:tint val="73000"/>
                <a:satMod val="150000"/>
              </a:srgbClr>
            </a:gs>
            <a:gs pos="25000">
              <a:srgbClr val="5197CC">
                <a:alpha val="90000"/>
                <a:hueOff val="0"/>
                <a:satOff val="0"/>
                <a:lumOff val="0"/>
                <a:alphaOff val="-30000"/>
                <a:tint val="96000"/>
                <a:shade val="80000"/>
                <a:satMod val="105000"/>
              </a:srgbClr>
            </a:gs>
            <a:gs pos="38000">
              <a:srgbClr val="5197CC">
                <a:alpha val="90000"/>
                <a:hueOff val="0"/>
                <a:satOff val="0"/>
                <a:lumOff val="0"/>
                <a:alphaOff val="-30000"/>
                <a:tint val="96000"/>
                <a:shade val="59000"/>
                <a:satMod val="120000"/>
              </a:srgbClr>
            </a:gs>
            <a:gs pos="55000">
              <a:srgbClr val="5197CC">
                <a:alpha val="90000"/>
                <a:hueOff val="0"/>
                <a:satOff val="0"/>
                <a:lumOff val="0"/>
                <a:alphaOff val="-30000"/>
                <a:shade val="57000"/>
                <a:satMod val="120000"/>
              </a:srgbClr>
            </a:gs>
            <a:gs pos="80000">
              <a:srgbClr val="5197CC">
                <a:alpha val="90000"/>
                <a:hueOff val="0"/>
                <a:satOff val="0"/>
                <a:lumOff val="0"/>
                <a:alphaOff val="-30000"/>
                <a:shade val="56000"/>
                <a:satMod val="145000"/>
              </a:srgbClr>
            </a:gs>
            <a:gs pos="88000">
              <a:srgbClr val="5197CC">
                <a:alpha val="90000"/>
                <a:hueOff val="0"/>
                <a:satOff val="0"/>
                <a:lumOff val="0"/>
                <a:alphaOff val="-30000"/>
                <a:shade val="63000"/>
                <a:satMod val="160000"/>
              </a:srgbClr>
            </a:gs>
            <a:gs pos="100000">
              <a:srgbClr val="5197CC">
                <a:alpha val="90000"/>
                <a:hueOff val="0"/>
                <a:satOff val="0"/>
                <a:lumOff val="0"/>
                <a:alphaOff val="-30000"/>
                <a:tint val="99555"/>
                <a:satMod val="155000"/>
              </a:srgbClr>
            </a:gs>
          </a:gsLst>
          <a:lin ang="5400000" scaled="1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95DD869-7A23-45C3-A564-2FE2F658A5ED}">
      <dsp:nvSpPr>
        <dsp:cNvPr id="0" name=""/>
        <dsp:cNvSpPr/>
      </dsp:nvSpPr>
      <dsp:spPr>
        <a:xfrm>
          <a:off x="1128420" y="36226"/>
          <a:ext cx="1226463" cy="12264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rgbClr val="4C4C4C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Arial"/>
            </a:rPr>
            <a:t>Results </a:t>
          </a:r>
          <a:br>
            <a:rPr lang="en-US" sz="2000" kern="1200" dirty="0">
              <a:solidFill>
                <a:srgbClr val="4C4C4C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Arial"/>
            </a:rPr>
          </a:br>
          <a:r>
            <a:rPr lang="en-US" sz="2000" kern="1200" dirty="0">
              <a:solidFill>
                <a:srgbClr val="4C4C4C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Arial"/>
            </a:rPr>
            <a:t>Analysis</a:t>
          </a:r>
        </a:p>
      </dsp:txBody>
      <dsp:txXfrm>
        <a:off x="1128420" y="36226"/>
        <a:ext cx="1226463" cy="1226463"/>
      </dsp:txXfrm>
    </dsp:sp>
    <dsp:sp modelId="{16D96FF4-BCF9-4556-AB67-2C816F629C37}">
      <dsp:nvSpPr>
        <dsp:cNvPr id="0" name=""/>
        <dsp:cNvSpPr/>
      </dsp:nvSpPr>
      <dsp:spPr>
        <a:xfrm>
          <a:off x="640542" y="252"/>
          <a:ext cx="4603526" cy="4603526"/>
        </a:xfrm>
        <a:prstGeom prst="circularArrow">
          <a:avLst>
            <a:gd name="adj1" fmla="val 5195"/>
            <a:gd name="adj2" fmla="val 335549"/>
            <a:gd name="adj3" fmla="val 16867220"/>
            <a:gd name="adj4" fmla="val 15197231"/>
            <a:gd name="adj5" fmla="val 6061"/>
          </a:avLst>
        </a:prstGeom>
        <a:gradFill rotWithShape="0">
          <a:gsLst>
            <a:gs pos="0">
              <a:srgbClr val="5197CC">
                <a:alpha val="90000"/>
                <a:hueOff val="0"/>
                <a:satOff val="0"/>
                <a:lumOff val="0"/>
                <a:alphaOff val="-40000"/>
                <a:tint val="73000"/>
                <a:satMod val="150000"/>
              </a:srgbClr>
            </a:gs>
            <a:gs pos="25000">
              <a:srgbClr val="5197CC">
                <a:alpha val="90000"/>
                <a:hueOff val="0"/>
                <a:satOff val="0"/>
                <a:lumOff val="0"/>
                <a:alphaOff val="-40000"/>
                <a:tint val="96000"/>
                <a:shade val="80000"/>
                <a:satMod val="105000"/>
              </a:srgbClr>
            </a:gs>
            <a:gs pos="38000">
              <a:srgbClr val="5197CC">
                <a:alpha val="90000"/>
                <a:hueOff val="0"/>
                <a:satOff val="0"/>
                <a:lumOff val="0"/>
                <a:alphaOff val="-40000"/>
                <a:tint val="96000"/>
                <a:shade val="59000"/>
                <a:satMod val="120000"/>
              </a:srgbClr>
            </a:gs>
            <a:gs pos="55000">
              <a:srgbClr val="5197CC">
                <a:alpha val="90000"/>
                <a:hueOff val="0"/>
                <a:satOff val="0"/>
                <a:lumOff val="0"/>
                <a:alphaOff val="-40000"/>
                <a:shade val="57000"/>
                <a:satMod val="120000"/>
              </a:srgbClr>
            </a:gs>
            <a:gs pos="80000">
              <a:srgbClr val="5197CC">
                <a:alpha val="90000"/>
                <a:hueOff val="0"/>
                <a:satOff val="0"/>
                <a:lumOff val="0"/>
                <a:alphaOff val="-40000"/>
                <a:shade val="56000"/>
                <a:satMod val="145000"/>
              </a:srgbClr>
            </a:gs>
            <a:gs pos="88000">
              <a:srgbClr val="5197CC">
                <a:alpha val="90000"/>
                <a:hueOff val="0"/>
                <a:satOff val="0"/>
                <a:lumOff val="0"/>
                <a:alphaOff val="-40000"/>
                <a:shade val="63000"/>
                <a:satMod val="160000"/>
              </a:srgbClr>
            </a:gs>
            <a:gs pos="100000">
              <a:srgbClr val="5197CC">
                <a:alpha val="90000"/>
                <a:hueOff val="0"/>
                <a:satOff val="0"/>
                <a:lumOff val="0"/>
                <a:alphaOff val="-40000"/>
                <a:tint val="99555"/>
                <a:satMod val="155000"/>
              </a:srgbClr>
            </a:gs>
          </a:gsLst>
          <a:lin ang="5400000" scaled="1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1B75427-663A-4EE2-8380-B80E5C686C3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F75175-7678-4923-964A-D20F6FB6D0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1F353-28F0-4B6D-AAB0-5E40750303C5}" type="datetimeFigureOut">
              <a:rPr lang="fr-FR" smtClean="0"/>
              <a:t>26/09/2023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063C92-3134-4DD7-9894-B00A2A2EE9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CD1BCF-7039-44FD-8B28-AA8873AB8F9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E9FD6A-9D16-48A3-9822-EA3507F5389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2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7ED948-4277-43C5-BC91-78282101CB7A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DCEDA2-1B88-48E1-800B-61AB73D06C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431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4B67D71E-F341-4E1D-95ED-31A81CDB16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6675" y="-11248"/>
            <a:ext cx="12258675" cy="6881169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99718" y="1230949"/>
            <a:ext cx="7533103" cy="1826363"/>
          </a:xfrm>
          <a:prstGeom prst="rect">
            <a:avLst/>
          </a:prstGeo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800" b="1" i="0" kern="1200" cap="none" spc="0" baseline="0" dirty="0">
                <a:ln w="12700">
                  <a:noFill/>
                  <a:prstDash val="solid"/>
                </a:ln>
                <a:solidFill>
                  <a:srgbClr val="5AA3D9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799" y="3372530"/>
            <a:ext cx="7501021" cy="1066688"/>
          </a:xfrm>
          <a:prstGeom prst="rect">
            <a:avLst/>
          </a:prstGeo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pic>
        <p:nvPicPr>
          <p:cNvPr id="11" name="Picture 10" descr="2015-01-13_CERN_ENdept 36% h32mm 300dpi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134"/>
          <a:stretch/>
        </p:blipFill>
        <p:spPr>
          <a:xfrm>
            <a:off x="268393" y="5362278"/>
            <a:ext cx="1287604" cy="1152182"/>
          </a:xfrm>
          <a:prstGeom prst="rect">
            <a:avLst/>
          </a:prstGeom>
        </p:spPr>
      </p:pic>
      <p:pic>
        <p:nvPicPr>
          <p:cNvPr id="6" name="Picture 2" descr="home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659" y="5362278"/>
            <a:ext cx="1124853" cy="112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CEBA3E21-4F4B-4C0A-B14A-4AF0CA15FBB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3293948" y="5421783"/>
            <a:ext cx="2506345" cy="1148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158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54" y="0"/>
            <a:ext cx="12204700" cy="685087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25/09/2023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SpaceRadMon NG - NASA presentation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4839368" y="2695074"/>
            <a:ext cx="7357978" cy="853991"/>
          </a:xfrm>
          <a:prstGeom prst="rect">
            <a:avLst/>
          </a:prstGeom>
        </p:spPr>
        <p:txBody>
          <a:bodyPr/>
          <a:lstStyle>
            <a:lvl1pPr>
              <a:defRPr sz="48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7456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413250"/>
            <a:ext cx="10515600" cy="741780"/>
          </a:xfrm>
          <a:prstGeom prst="rect">
            <a:avLst/>
          </a:prstGeom>
        </p:spPr>
        <p:txBody>
          <a:bodyPr/>
          <a:lstStyle>
            <a:lvl1pPr>
              <a:defRPr sz="40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838200" y="1358241"/>
            <a:ext cx="1051560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59400" indent="0">
              <a:spcBef>
                <a:spcPts val="900"/>
              </a:spcBef>
              <a:buClr>
                <a:schemeClr val="bg1">
                  <a:lumMod val="75000"/>
                </a:schemeClr>
              </a:buClr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42571EC-9B1F-4FEB-98C4-305A72F8CB96}"/>
              </a:ext>
            </a:extLst>
          </p:cNvPr>
          <p:cNvCxnSpPr/>
          <p:nvPr userDrawn="1"/>
        </p:nvCxnSpPr>
        <p:spPr>
          <a:xfrm>
            <a:off x="838200" y="1227962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25/09/2023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SpaceRadMon NG - NASA presentation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345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25/09/2023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SpaceRadMon NG - NASA presentation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413250"/>
            <a:ext cx="10515600" cy="741780"/>
          </a:xfrm>
          <a:prstGeom prst="rect">
            <a:avLst/>
          </a:prstGeom>
        </p:spPr>
        <p:txBody>
          <a:bodyPr/>
          <a:lstStyle>
            <a:lvl1pPr>
              <a:defRPr sz="40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18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838200" y="1356363"/>
            <a:ext cx="509738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188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</p:txBody>
      </p:sp>
      <p:sp>
        <p:nvSpPr>
          <p:cNvPr id="19" name="Content Placeholder 6"/>
          <p:cNvSpPr>
            <a:spLocks noGrp="1"/>
          </p:cNvSpPr>
          <p:nvPr>
            <p:ph sz="quarter" idx="16" hasCustomPrompt="1"/>
          </p:nvPr>
        </p:nvSpPr>
        <p:spPr>
          <a:xfrm>
            <a:off x="6256420" y="1356363"/>
            <a:ext cx="509738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188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AE33D7A-4616-4BB5-90CF-38CED4FBB781}"/>
              </a:ext>
            </a:extLst>
          </p:cNvPr>
          <p:cNvCxnSpPr/>
          <p:nvPr userDrawn="1"/>
        </p:nvCxnSpPr>
        <p:spPr>
          <a:xfrm>
            <a:off x="838200" y="1227962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285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25/09/2023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SpaceRadMon NG - NASA presentation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495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25/09/2023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SpaceRadMon NG - NASA presentation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"/>
          <a:stretch/>
        </p:blipFill>
        <p:spPr>
          <a:xfrm>
            <a:off x="0" y="0"/>
            <a:ext cx="12197348" cy="6850871"/>
          </a:xfrm>
          <a:prstGeom prst="rect">
            <a:avLst/>
          </a:prstGeom>
        </p:spPr>
      </p:pic>
      <p:pic>
        <p:nvPicPr>
          <p:cNvPr id="6" name="Picture 5" descr="2015-01-13_CERN_ENdept 36% h32mm 300dpi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929"/>
          <a:stretch/>
        </p:blipFill>
        <p:spPr>
          <a:xfrm>
            <a:off x="6154093" y="4914554"/>
            <a:ext cx="1711767" cy="1334010"/>
          </a:xfrm>
          <a:prstGeom prst="rect">
            <a:avLst/>
          </a:prstGeom>
        </p:spPr>
      </p:pic>
      <p:pic>
        <p:nvPicPr>
          <p:cNvPr id="2050" name="Picture 2" descr="home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160" y="5018708"/>
            <a:ext cx="1124853" cy="112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Graphical user interface&#10;&#10;Description automatically generated">
            <a:extLst>
              <a:ext uri="{FF2B5EF4-FFF2-40B4-BE49-F238E27FC236}">
                <a16:creationId xmlns:a16="http://schemas.microsoft.com/office/drawing/2014/main" id="{CEBA3E21-4F4B-4C0A-B14A-4AF0CA15FBB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9568449" y="5078213"/>
            <a:ext cx="2506345" cy="1148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934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31333" y="6356350"/>
            <a:ext cx="11015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CH"/>
              <a:t>25/09/2023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96249" y="6356350"/>
            <a:ext cx="64582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SpaceRadMon NG - NASA presentation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16553" y="6356350"/>
            <a:ext cx="6697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C151B33-829D-47D6-9AAB-F36ECA45A282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838200" y="6176963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2015-01-13_CERN_ENdept 36% h32mm 300dpi.png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929"/>
          <a:stretch/>
        </p:blipFill>
        <p:spPr>
          <a:xfrm>
            <a:off x="293852" y="6283462"/>
            <a:ext cx="672878" cy="524386"/>
          </a:xfrm>
          <a:prstGeom prst="rect">
            <a:avLst/>
          </a:prstGeom>
        </p:spPr>
      </p:pic>
      <p:pic>
        <p:nvPicPr>
          <p:cNvPr id="12" name="Picture 2" descr="home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661" y="6350462"/>
            <a:ext cx="390386" cy="390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Graphical user interface&#10;&#10;Description automatically generated">
            <a:extLst>
              <a:ext uri="{FF2B5EF4-FFF2-40B4-BE49-F238E27FC236}">
                <a16:creationId xmlns:a16="http://schemas.microsoft.com/office/drawing/2014/main" id="{CEBA3E21-4F4B-4C0A-B14A-4AF0CA15FBB5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 bwMode="auto">
          <a:xfrm>
            <a:off x="1693204" y="6339851"/>
            <a:ext cx="1130508" cy="518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094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2" r:id="rId4"/>
    <p:sldLayoutId id="2147483655" r:id="rId5"/>
    <p:sldLayoutId id="2147483654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425" marR="0" indent="-225425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5AA3D9"/>
        </a:buClr>
        <a:buSzPct val="100000"/>
        <a:buFont typeface="Arial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60375" marR="0" indent="-228600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FFFFFF">
            <a:lumMod val="75000"/>
          </a:srgbClr>
        </a:buClr>
        <a:buSzPct val="100000"/>
        <a:buFont typeface="Arial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marR="0" indent="-225425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FFFFFF">
            <a:lumMod val="75000"/>
          </a:srgbClr>
        </a:buClr>
        <a:buSzPct val="100000"/>
        <a:buFont typeface="Arial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diagramColors" Target="../diagrams/colors1.xml"/><Relationship Id="rId12" Type="http://schemas.openxmlformats.org/officeDocument/2006/relationships/image" Target="../media/image34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33.png"/><Relationship Id="rId5" Type="http://schemas.openxmlformats.org/officeDocument/2006/relationships/diagramLayout" Target="../diagrams/layout1.xml"/><Relationship Id="rId10" Type="http://schemas.openxmlformats.org/officeDocument/2006/relationships/image" Target="../media/image32.png"/><Relationship Id="rId4" Type="http://schemas.openxmlformats.org/officeDocument/2006/relationships/diagramData" Target="../diagrams/data1.xml"/><Relationship Id="rId9" Type="http://schemas.openxmlformats.org/officeDocument/2006/relationships/image" Target="../media/image31.jpeg"/><Relationship Id="rId14" Type="http://schemas.openxmlformats.org/officeDocument/2006/relationships/image" Target="../media/image36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jpg"/><Relationship Id="rId7" Type="http://schemas.openxmlformats.org/officeDocument/2006/relationships/image" Target="../media/image41.jpeg"/><Relationship Id="rId2" Type="http://schemas.openxmlformats.org/officeDocument/2006/relationships/hyperlink" Target="https://www.esa.int/ESA_Multimedia/Images/2019/07/Cryptography_ICE_Cube_experiment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tif"/><Relationship Id="rId5" Type="http://schemas.openxmlformats.org/officeDocument/2006/relationships/image" Target="../media/image39.sv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4.png"/><Relationship Id="rId7" Type="http://schemas.openxmlformats.org/officeDocument/2006/relationships/image" Target="../media/image47.jp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jpg"/><Relationship Id="rId5" Type="http://schemas.openxmlformats.org/officeDocument/2006/relationships/image" Target="../media/image45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sv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E9816-6F2A-4873-B3B5-56956B010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SpaceRadMon</a:t>
            </a:r>
            <a:r>
              <a:rPr lang="en-GB" dirty="0"/>
              <a:t>-NG from underground to the sky</a:t>
            </a:r>
            <a:endParaRPr lang="fr-F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B92B36-17A1-4A26-ABDC-29F9DB4658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fr-FR" dirty="0"/>
              <a:t>S. Danzeca </a:t>
            </a:r>
            <a:r>
              <a:rPr lang="fr-FR" sz="2000" dirty="0"/>
              <a:t>(BE-CEM-EPR),</a:t>
            </a:r>
            <a:endParaRPr lang="fr-FR" dirty="0"/>
          </a:p>
          <a:p>
            <a:pPr>
              <a:spcBef>
                <a:spcPts val="1200"/>
              </a:spcBef>
            </a:pPr>
            <a:r>
              <a:rPr lang="fr-FR" dirty="0"/>
              <a:t>A. </a:t>
            </a:r>
            <a:r>
              <a:rPr lang="fr-FR" dirty="0" err="1"/>
              <a:t>Zimmaro</a:t>
            </a:r>
            <a:r>
              <a:rPr lang="fr-FR" dirty="0"/>
              <a:t> </a:t>
            </a:r>
            <a:r>
              <a:rPr lang="fr-FR" sz="2000" dirty="0"/>
              <a:t>(BE-CEM-EPR),</a:t>
            </a:r>
            <a:endParaRPr lang="fr-FR" dirty="0"/>
          </a:p>
          <a:p>
            <a:pPr>
              <a:spcBef>
                <a:spcPts val="1200"/>
              </a:spcBef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93547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E0ACB2-A018-0DEA-2A7B-36008C76EC4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25/09/2023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B5546-3444-7108-A155-A7CBA7CD833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SpaceRadMon NG - NASA presentation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B9C83A-9FFB-D7FF-1846-9E54688C241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10</a:t>
            </a:fld>
            <a:endParaRPr lang="en-GB"/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AC2EF47B-2DCD-55B4-AD86-63854C1F6CD3}"/>
              </a:ext>
            </a:extLst>
          </p:cNvPr>
          <p:cNvGrpSpPr/>
          <p:nvPr/>
        </p:nvGrpSpPr>
        <p:grpSpPr>
          <a:xfrm>
            <a:off x="7742412" y="5104442"/>
            <a:ext cx="2880695" cy="1170492"/>
            <a:chOff x="7742412" y="5104442"/>
            <a:chExt cx="2880695" cy="1170492"/>
          </a:xfrm>
        </p:grpSpPr>
        <p:pic>
          <p:nvPicPr>
            <p:cNvPr id="115" name="Picture 114">
              <a:extLst>
                <a:ext uri="{FF2B5EF4-FFF2-40B4-BE49-F238E27FC236}">
                  <a16:creationId xmlns:a16="http://schemas.microsoft.com/office/drawing/2014/main" id="{A98969CC-97F0-2FA3-93F3-268CB96FF7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2412" y="5104442"/>
              <a:ext cx="1645412" cy="665424"/>
            </a:xfrm>
            <a:prstGeom prst="rect">
              <a:avLst/>
            </a:prstGeom>
          </p:spPr>
        </p:pic>
        <p:pic>
          <p:nvPicPr>
            <p:cNvPr id="116" name="Picture 115" descr="A picture containing logo&#10;&#10;Description automatically generated">
              <a:extLst>
                <a:ext uri="{FF2B5EF4-FFF2-40B4-BE49-F238E27FC236}">
                  <a16:creationId xmlns:a16="http://schemas.microsoft.com/office/drawing/2014/main" id="{F11AC6A5-7B2C-084B-9FB0-E96D522321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57546" y="5708816"/>
              <a:ext cx="1565561" cy="566118"/>
            </a:xfrm>
            <a:prstGeom prst="rect">
              <a:avLst/>
            </a:prstGeom>
          </p:spPr>
        </p:pic>
      </p:grpSp>
      <p:sp>
        <p:nvSpPr>
          <p:cNvPr id="117" name="Title 1">
            <a:extLst>
              <a:ext uri="{FF2B5EF4-FFF2-40B4-BE49-F238E27FC236}">
                <a16:creationId xmlns:a16="http://schemas.microsoft.com/office/drawing/2014/main" id="{82CD0850-C4C3-B914-8890-0A2CAD40F2A3}"/>
              </a:ext>
            </a:extLst>
          </p:cNvPr>
          <p:cNvSpPr txBox="1">
            <a:spLocks/>
          </p:cNvSpPr>
          <p:nvPr/>
        </p:nvSpPr>
        <p:spPr bwMode="auto">
          <a:xfrm>
            <a:off x="419100" y="166805"/>
            <a:ext cx="1096913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>
                <a:ln>
                  <a:noFill/>
                </a:ln>
                <a:solidFill>
                  <a:srgbClr val="5AA3D9"/>
                </a:solidFill>
                <a:effectLst/>
                <a:uLnTx/>
                <a:uFillTx/>
                <a:latin typeface="Arial"/>
              </a:rPr>
              <a:t>Sensor Development → An Iterative Process</a:t>
            </a:r>
            <a:endParaRPr kumimoji="0" lang="en-GB" sz="3600" b="0" i="0" u="none" strike="noStrike" kern="0" cap="none" spc="0" normalizeH="0" baseline="0" noProof="0" dirty="0">
              <a:ln>
                <a:noFill/>
              </a:ln>
              <a:solidFill>
                <a:srgbClr val="5AA3D9"/>
              </a:solidFill>
              <a:effectLst/>
              <a:uLnTx/>
              <a:uFillTx/>
              <a:latin typeface="Arial"/>
            </a:endParaRPr>
          </a:p>
        </p:txBody>
      </p:sp>
      <p:graphicFrame>
        <p:nvGraphicFramePr>
          <p:cNvPr id="118" name="Diagram 117">
            <a:extLst>
              <a:ext uri="{FF2B5EF4-FFF2-40B4-BE49-F238E27FC236}">
                <a16:creationId xmlns:a16="http://schemas.microsoft.com/office/drawing/2014/main" id="{C2959A4F-9A40-B4B1-951B-3BF9F33F9A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61643900"/>
              </p:ext>
            </p:extLst>
          </p:nvPr>
        </p:nvGraphicFramePr>
        <p:xfrm>
          <a:off x="2767882" y="1239489"/>
          <a:ext cx="5569397" cy="49597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19" name="Picture 118">
            <a:extLst>
              <a:ext uri="{FF2B5EF4-FFF2-40B4-BE49-F238E27FC236}">
                <a16:creationId xmlns:a16="http://schemas.microsoft.com/office/drawing/2014/main" id="{E9AB5CF9-AC9F-D591-6811-C45C5964B89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77589" y="1308864"/>
            <a:ext cx="1485009" cy="1452525"/>
          </a:xfrm>
          <a:prstGeom prst="rect">
            <a:avLst/>
          </a:prstGeom>
        </p:spPr>
      </p:pic>
      <p:grpSp>
        <p:nvGrpSpPr>
          <p:cNvPr id="120" name="Group 119">
            <a:extLst>
              <a:ext uri="{FF2B5EF4-FFF2-40B4-BE49-F238E27FC236}">
                <a16:creationId xmlns:a16="http://schemas.microsoft.com/office/drawing/2014/main" id="{6A11A1F6-D577-80ED-167C-6F1528BA10AB}"/>
              </a:ext>
            </a:extLst>
          </p:cNvPr>
          <p:cNvGrpSpPr/>
          <p:nvPr/>
        </p:nvGrpSpPr>
        <p:grpSpPr>
          <a:xfrm>
            <a:off x="4752037" y="-330960"/>
            <a:ext cx="5334938" cy="9402224"/>
            <a:chOff x="3751189" y="-330960"/>
            <a:chExt cx="5287868" cy="9402224"/>
          </a:xfrm>
        </p:grpSpPr>
        <p:sp>
          <p:nvSpPr>
            <p:cNvPr id="121" name="Arc 120">
              <a:extLst>
                <a:ext uri="{FF2B5EF4-FFF2-40B4-BE49-F238E27FC236}">
                  <a16:creationId xmlns:a16="http://schemas.microsoft.com/office/drawing/2014/main" id="{2290A91F-59BB-47FA-79FC-723FF22A656B}"/>
                </a:ext>
              </a:extLst>
            </p:cNvPr>
            <p:cNvSpPr/>
            <p:nvPr/>
          </p:nvSpPr>
          <p:spPr>
            <a:xfrm rot="729445">
              <a:off x="3751189" y="1822814"/>
              <a:ext cx="5000522" cy="5823196"/>
            </a:xfrm>
            <a:prstGeom prst="arc">
              <a:avLst>
                <a:gd name="adj1" fmla="val 15922386"/>
                <a:gd name="adj2" fmla="val 0"/>
              </a:avLst>
            </a:prstGeom>
            <a:noFill/>
            <a:ln w="28575" cap="flat" cmpd="sng" algn="ctr">
              <a:solidFill>
                <a:srgbClr val="EF2929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22" name="Isosceles Triangle 25">
              <a:extLst>
                <a:ext uri="{FF2B5EF4-FFF2-40B4-BE49-F238E27FC236}">
                  <a16:creationId xmlns:a16="http://schemas.microsoft.com/office/drawing/2014/main" id="{F9245A8F-1B35-5C55-86D2-48C7E3443EC2}"/>
                </a:ext>
              </a:extLst>
            </p:cNvPr>
            <p:cNvSpPr/>
            <p:nvPr/>
          </p:nvSpPr>
          <p:spPr>
            <a:xfrm rot="11547599">
              <a:off x="8498558" y="5076258"/>
              <a:ext cx="359240" cy="373524"/>
            </a:xfrm>
            <a:prstGeom prst="triangle">
              <a:avLst/>
            </a:prstGeom>
            <a:solidFill>
              <a:srgbClr val="FFFFFF"/>
            </a:solidFill>
            <a:ln w="19050" cap="flat" cmpd="sng" algn="ctr">
              <a:solidFill>
                <a:srgbClr val="EF2929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23" name="Arc 122">
              <a:extLst>
                <a:ext uri="{FF2B5EF4-FFF2-40B4-BE49-F238E27FC236}">
                  <a16:creationId xmlns:a16="http://schemas.microsoft.com/office/drawing/2014/main" id="{789D4E05-79F0-2AD0-3BC9-5FEA7F43D908}"/>
                </a:ext>
              </a:extLst>
            </p:cNvPr>
            <p:cNvSpPr/>
            <p:nvPr/>
          </p:nvSpPr>
          <p:spPr>
            <a:xfrm rot="175656">
              <a:off x="4557492" y="4276100"/>
              <a:ext cx="3811140" cy="4795164"/>
            </a:xfrm>
            <a:prstGeom prst="arc">
              <a:avLst>
                <a:gd name="adj1" fmla="val 16988905"/>
                <a:gd name="adj2" fmla="val 18895579"/>
              </a:avLst>
            </a:prstGeom>
            <a:noFill/>
            <a:ln w="28575" cap="flat" cmpd="sng" algn="ctr">
              <a:solidFill>
                <a:srgbClr val="EF2929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24" name="Isosceles Triangle 27">
              <a:extLst>
                <a:ext uri="{FF2B5EF4-FFF2-40B4-BE49-F238E27FC236}">
                  <a16:creationId xmlns:a16="http://schemas.microsoft.com/office/drawing/2014/main" id="{018E4DDE-0B81-AA1E-AABF-410A79486245}"/>
                </a:ext>
              </a:extLst>
            </p:cNvPr>
            <p:cNvSpPr/>
            <p:nvPr/>
          </p:nvSpPr>
          <p:spPr>
            <a:xfrm rot="8545237">
              <a:off x="7785325" y="4976578"/>
              <a:ext cx="359240" cy="373524"/>
            </a:xfrm>
            <a:prstGeom prst="triangle">
              <a:avLst/>
            </a:prstGeom>
            <a:solidFill>
              <a:srgbClr val="FFFFFF"/>
            </a:solidFill>
            <a:ln w="19050" cap="flat" cmpd="sng" algn="ctr">
              <a:solidFill>
                <a:srgbClr val="EF2929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25" name="Arc 124">
              <a:extLst>
                <a:ext uri="{FF2B5EF4-FFF2-40B4-BE49-F238E27FC236}">
                  <a16:creationId xmlns:a16="http://schemas.microsoft.com/office/drawing/2014/main" id="{F144E22B-2030-2A39-5A5D-B0D0AC3134E0}"/>
                </a:ext>
              </a:extLst>
            </p:cNvPr>
            <p:cNvSpPr/>
            <p:nvPr/>
          </p:nvSpPr>
          <p:spPr>
            <a:xfrm rot="10800000">
              <a:off x="4062733" y="-330960"/>
              <a:ext cx="4976324" cy="6471167"/>
            </a:xfrm>
            <a:prstGeom prst="arc">
              <a:avLst>
                <a:gd name="adj1" fmla="val 15629343"/>
                <a:gd name="adj2" fmla="val 17615189"/>
              </a:avLst>
            </a:prstGeom>
            <a:noFill/>
            <a:ln w="28575" cap="flat" cmpd="sng" algn="ctr">
              <a:solidFill>
                <a:srgbClr val="EF2929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26" name="Isosceles Triangle 29">
              <a:extLst>
                <a:ext uri="{FF2B5EF4-FFF2-40B4-BE49-F238E27FC236}">
                  <a16:creationId xmlns:a16="http://schemas.microsoft.com/office/drawing/2014/main" id="{3E1C9A15-AEAF-7E24-686E-E9E1FA37121B}"/>
                </a:ext>
              </a:extLst>
            </p:cNvPr>
            <p:cNvSpPr/>
            <p:nvPr/>
          </p:nvSpPr>
          <p:spPr>
            <a:xfrm rot="4557952">
              <a:off x="6916352" y="5848507"/>
              <a:ext cx="359240" cy="373524"/>
            </a:xfrm>
            <a:prstGeom prst="triangle">
              <a:avLst/>
            </a:prstGeom>
            <a:solidFill>
              <a:srgbClr val="FFFFFF"/>
            </a:solidFill>
            <a:ln w="19050" cap="flat" cmpd="sng" algn="ctr">
              <a:solidFill>
                <a:srgbClr val="EF2929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  <p:pic>
        <p:nvPicPr>
          <p:cNvPr id="127" name="Picture 126">
            <a:extLst>
              <a:ext uri="{FF2B5EF4-FFF2-40B4-BE49-F238E27FC236}">
                <a16:creationId xmlns:a16="http://schemas.microsoft.com/office/drawing/2014/main" id="{369544DF-3A8A-BA9B-0D41-0EB7213AA33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 bwMode="auto">
          <a:xfrm rot="5400000">
            <a:off x="5279471" y="2910173"/>
            <a:ext cx="719086" cy="760030"/>
          </a:xfrm>
          <a:prstGeom prst="rect">
            <a:avLst/>
          </a:prstGeom>
        </p:spPr>
      </p:pic>
      <p:sp>
        <p:nvSpPr>
          <p:cNvPr id="128" name="TextBox 127">
            <a:extLst>
              <a:ext uri="{FF2B5EF4-FFF2-40B4-BE49-F238E27FC236}">
                <a16:creationId xmlns:a16="http://schemas.microsoft.com/office/drawing/2014/main" id="{35D6C5B0-CB67-28FB-028B-6B9002282205}"/>
              </a:ext>
            </a:extLst>
          </p:cNvPr>
          <p:cNvSpPr txBox="1"/>
          <p:nvPr/>
        </p:nvSpPr>
        <p:spPr bwMode="auto">
          <a:xfrm>
            <a:off x="5125468" y="3570868"/>
            <a:ext cx="1005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kern="0" dirty="0">
                <a:solidFill>
                  <a:srgbClr val="000000"/>
                </a:solidFill>
                <a:cs typeface="Arial"/>
              </a:rPr>
              <a:t>FGDOS</a:t>
            </a:r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509DADC6-D0FB-4B50-AE56-6AD0B7BCEAEE}"/>
              </a:ext>
            </a:extLst>
          </p:cNvPr>
          <p:cNvGrpSpPr/>
          <p:nvPr/>
        </p:nvGrpSpPr>
        <p:grpSpPr>
          <a:xfrm>
            <a:off x="32321" y="4803457"/>
            <a:ext cx="3346131" cy="1407736"/>
            <a:chOff x="475188" y="4186379"/>
            <a:chExt cx="3346131" cy="1407736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CC663359-6062-83D8-E913-5AFB0B90A773}"/>
                </a:ext>
              </a:extLst>
            </p:cNvPr>
            <p:cNvSpPr txBox="1"/>
            <p:nvPr/>
          </p:nvSpPr>
          <p:spPr bwMode="auto">
            <a:xfrm>
              <a:off x="475188" y="4270676"/>
              <a:ext cx="3346131" cy="1323439"/>
            </a:xfrm>
            <a:prstGeom prst="rect">
              <a:avLst/>
            </a:prstGeom>
            <a:solidFill>
              <a:srgbClr val="5197CC">
                <a:alpha val="50000"/>
              </a:srgbClr>
            </a:solidFill>
            <a:ln>
              <a:noFill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A collaboration that keeps going since 2013!</a:t>
              </a:r>
            </a:p>
          </p:txBody>
        </p:sp>
        <p:pic>
          <p:nvPicPr>
            <p:cNvPr id="131" name="Graphic 130" descr="Handshake with solid fill">
              <a:extLst>
                <a:ext uri="{FF2B5EF4-FFF2-40B4-BE49-F238E27FC236}">
                  <a16:creationId xmlns:a16="http://schemas.microsoft.com/office/drawing/2014/main" id="{3446412B-5D8D-2F65-4F72-0D579661F4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1706362" y="4186379"/>
              <a:ext cx="914400" cy="914400"/>
            </a:xfrm>
            <a:prstGeom prst="rect">
              <a:avLst/>
            </a:prstGeom>
          </p:spPr>
        </p:pic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6E162935-96FC-63FD-B1CB-60444E6481D7}"/>
              </a:ext>
            </a:extLst>
          </p:cNvPr>
          <p:cNvGrpSpPr/>
          <p:nvPr/>
        </p:nvGrpSpPr>
        <p:grpSpPr>
          <a:xfrm>
            <a:off x="9405040" y="1128881"/>
            <a:ext cx="2719559" cy="1938992"/>
            <a:chOff x="9405040" y="1128881"/>
            <a:chExt cx="2719559" cy="1938992"/>
          </a:xfrm>
        </p:grpSpPr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C47A2817-6345-6AAD-0B6B-771BE6103AE2}"/>
                </a:ext>
              </a:extLst>
            </p:cNvPr>
            <p:cNvSpPr txBox="1"/>
            <p:nvPr/>
          </p:nvSpPr>
          <p:spPr bwMode="auto">
            <a:xfrm>
              <a:off x="9405040" y="1128881"/>
              <a:ext cx="2719559" cy="1938992"/>
            </a:xfrm>
            <a:prstGeom prst="rect">
              <a:avLst/>
            </a:prstGeom>
            <a:solidFill>
              <a:srgbClr val="5197CC">
                <a:alpha val="50000"/>
              </a:srgbClr>
            </a:solidFill>
            <a:ln>
              <a:noFill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Test chips and prototypes provided on request</a:t>
              </a:r>
            </a:p>
          </p:txBody>
        </p:sp>
        <p:pic>
          <p:nvPicPr>
            <p:cNvPr id="134" name="Graphic 133" descr="Processor">
              <a:extLst>
                <a:ext uri="{FF2B5EF4-FFF2-40B4-BE49-F238E27FC236}">
                  <a16:creationId xmlns:a16="http://schemas.microsoft.com/office/drawing/2014/main" id="{C1E7A363-1ED5-06B3-9BE3-9EBFEAAE5C62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10435604" y="1213482"/>
              <a:ext cx="821644" cy="821644"/>
            </a:xfrm>
            <a:custGeom>
              <a:avLst/>
              <a:gdLst/>
              <a:ahLst/>
              <a:cxnLst/>
              <a:rect l="l" t="t" r="r" b="b"/>
              <a:pathLst>
                <a:path w="4141760" h="4377846">
                  <a:moveTo>
                    <a:pt x="0" y="0"/>
                  </a:moveTo>
                  <a:lnTo>
                    <a:pt x="4141760" y="0"/>
                  </a:lnTo>
                  <a:lnTo>
                    <a:pt x="4141760" y="4377846"/>
                  </a:lnTo>
                  <a:lnTo>
                    <a:pt x="0" y="4377846"/>
                  </a:lnTo>
                  <a:close/>
                </a:path>
              </a:pathLst>
            </a:custGeom>
          </p:spPr>
        </p:pic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62BD6F76-A7E9-9C23-8C4B-20B2718CD31F}"/>
              </a:ext>
            </a:extLst>
          </p:cNvPr>
          <p:cNvGrpSpPr/>
          <p:nvPr/>
        </p:nvGrpSpPr>
        <p:grpSpPr>
          <a:xfrm>
            <a:off x="1012388" y="-2200491"/>
            <a:ext cx="7549763" cy="9264551"/>
            <a:chOff x="1012388" y="-2200491"/>
            <a:chExt cx="7549763" cy="9264551"/>
          </a:xfrm>
        </p:grpSpPr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953D9FA9-2A81-6C7A-8F9A-3DDAE2C6815C}"/>
                </a:ext>
              </a:extLst>
            </p:cNvPr>
            <p:cNvGrpSpPr/>
            <p:nvPr/>
          </p:nvGrpSpPr>
          <p:grpSpPr>
            <a:xfrm>
              <a:off x="1012388" y="-2200491"/>
              <a:ext cx="6471167" cy="9264551"/>
              <a:chOff x="36731" y="-2242436"/>
              <a:chExt cx="6471167" cy="9264551"/>
            </a:xfrm>
          </p:grpSpPr>
          <p:sp>
            <p:nvSpPr>
              <p:cNvPr id="139" name="Arc 138">
                <a:extLst>
                  <a:ext uri="{FF2B5EF4-FFF2-40B4-BE49-F238E27FC236}">
                    <a16:creationId xmlns:a16="http://schemas.microsoft.com/office/drawing/2014/main" id="{E0324F4E-E18B-D308-BB30-E6C34065A6E4}"/>
                  </a:ext>
                </a:extLst>
              </p:cNvPr>
              <p:cNvSpPr/>
              <p:nvPr/>
            </p:nvSpPr>
            <p:spPr>
              <a:xfrm rot="10800000">
                <a:off x="617320" y="-2"/>
                <a:ext cx="4976324" cy="5933411"/>
              </a:xfrm>
              <a:prstGeom prst="arc">
                <a:avLst>
                  <a:gd name="adj1" fmla="val 15069908"/>
                  <a:gd name="adj2" fmla="val 0"/>
                </a:avLst>
              </a:prstGeom>
              <a:noFill/>
              <a:ln w="28575" cap="flat" cmpd="sng" algn="ctr">
                <a:solidFill>
                  <a:srgbClr val="EF2929">
                    <a:lumMod val="60000"/>
                    <a:lumOff val="4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4C4C4C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140" name="Isosceles Triangle 18">
                <a:extLst>
                  <a:ext uri="{FF2B5EF4-FFF2-40B4-BE49-F238E27FC236}">
                    <a16:creationId xmlns:a16="http://schemas.microsoft.com/office/drawing/2014/main" id="{8A6A210F-0717-A03F-B734-37CE34510B3E}"/>
                  </a:ext>
                </a:extLst>
              </p:cNvPr>
              <p:cNvSpPr/>
              <p:nvPr/>
            </p:nvSpPr>
            <p:spPr>
              <a:xfrm>
                <a:off x="457200" y="2834352"/>
                <a:ext cx="359240" cy="373524"/>
              </a:xfrm>
              <a:prstGeom prst="triangle">
                <a:avLst/>
              </a:prstGeom>
              <a:solidFill>
                <a:srgbClr val="FFFFFF"/>
              </a:solidFill>
              <a:ln w="19050" cap="flat" cmpd="sng" algn="ctr">
                <a:solidFill>
                  <a:srgbClr val="EF2929">
                    <a:lumMod val="60000"/>
                    <a:lumOff val="4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4C4C4C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141" name="Arc 140">
                <a:extLst>
                  <a:ext uri="{FF2B5EF4-FFF2-40B4-BE49-F238E27FC236}">
                    <a16:creationId xmlns:a16="http://schemas.microsoft.com/office/drawing/2014/main" id="{93F20E4A-5DD7-6B1E-F29C-F62EB1C6EBB7}"/>
                  </a:ext>
                </a:extLst>
              </p:cNvPr>
              <p:cNvSpPr/>
              <p:nvPr/>
            </p:nvSpPr>
            <p:spPr>
              <a:xfrm rot="10800000">
                <a:off x="457200" y="-2242436"/>
                <a:ext cx="4976324" cy="6471167"/>
              </a:xfrm>
              <a:prstGeom prst="arc">
                <a:avLst>
                  <a:gd name="adj1" fmla="val 17201768"/>
                  <a:gd name="adj2" fmla="val 18895579"/>
                </a:avLst>
              </a:prstGeom>
              <a:noFill/>
              <a:ln w="28575" cap="flat" cmpd="sng" algn="ctr">
                <a:solidFill>
                  <a:srgbClr val="EF2929">
                    <a:lumMod val="60000"/>
                    <a:lumOff val="4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4C4C4C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142" name="Isosceles Triangle 20">
                <a:extLst>
                  <a:ext uri="{FF2B5EF4-FFF2-40B4-BE49-F238E27FC236}">
                    <a16:creationId xmlns:a16="http://schemas.microsoft.com/office/drawing/2014/main" id="{D433E05E-A2A2-0837-3745-6FD402309666}"/>
                  </a:ext>
                </a:extLst>
              </p:cNvPr>
              <p:cNvSpPr/>
              <p:nvPr/>
            </p:nvSpPr>
            <p:spPr>
              <a:xfrm rot="20167155">
                <a:off x="798472" y="2717862"/>
                <a:ext cx="359240" cy="373524"/>
              </a:xfrm>
              <a:prstGeom prst="triangle">
                <a:avLst/>
              </a:prstGeom>
              <a:solidFill>
                <a:srgbClr val="FFFFFF"/>
              </a:solidFill>
              <a:ln w="19050" cap="flat" cmpd="sng" algn="ctr">
                <a:solidFill>
                  <a:srgbClr val="EF2929">
                    <a:lumMod val="60000"/>
                    <a:lumOff val="4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4C4C4C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143" name="Arc 142">
                <a:extLst>
                  <a:ext uri="{FF2B5EF4-FFF2-40B4-BE49-F238E27FC236}">
                    <a16:creationId xmlns:a16="http://schemas.microsoft.com/office/drawing/2014/main" id="{7002FA94-EC95-A082-61DA-56190A820CEC}"/>
                  </a:ext>
                </a:extLst>
              </p:cNvPr>
              <p:cNvSpPr/>
              <p:nvPr/>
            </p:nvSpPr>
            <p:spPr>
              <a:xfrm rot="18566517">
                <a:off x="784153" y="1298369"/>
                <a:ext cx="4976324" cy="6471167"/>
              </a:xfrm>
              <a:prstGeom prst="arc">
                <a:avLst>
                  <a:gd name="adj1" fmla="val 17758353"/>
                  <a:gd name="adj2" fmla="val 18895579"/>
                </a:avLst>
              </a:prstGeom>
              <a:noFill/>
              <a:ln w="28575" cap="flat" cmpd="sng" algn="ctr">
                <a:solidFill>
                  <a:srgbClr val="EF2929">
                    <a:lumMod val="60000"/>
                    <a:lumOff val="4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4C4C4C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144" name="Isosceles Triangle 22">
                <a:extLst>
                  <a:ext uri="{FF2B5EF4-FFF2-40B4-BE49-F238E27FC236}">
                    <a16:creationId xmlns:a16="http://schemas.microsoft.com/office/drawing/2014/main" id="{9414E3FE-48A9-8CCA-2193-9E18A1F7B95E}"/>
                  </a:ext>
                </a:extLst>
              </p:cNvPr>
              <p:cNvSpPr/>
              <p:nvPr/>
            </p:nvSpPr>
            <p:spPr>
              <a:xfrm rot="16200000">
                <a:off x="1775288" y="1559634"/>
                <a:ext cx="359240" cy="373524"/>
              </a:xfrm>
              <a:prstGeom prst="triangle">
                <a:avLst/>
              </a:prstGeom>
              <a:solidFill>
                <a:srgbClr val="FFFFFF"/>
              </a:solidFill>
              <a:ln w="19050" cap="flat" cmpd="sng" algn="ctr">
                <a:solidFill>
                  <a:srgbClr val="EF2929">
                    <a:lumMod val="60000"/>
                    <a:lumOff val="4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4C4C4C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</p:grpSp>
        <p:sp>
          <p:nvSpPr>
            <p:cNvPr id="137" name="Arc 136">
              <a:extLst>
                <a:ext uri="{FF2B5EF4-FFF2-40B4-BE49-F238E27FC236}">
                  <a16:creationId xmlns:a16="http://schemas.microsoft.com/office/drawing/2014/main" id="{C3C11D66-A9BF-BDF7-4B80-65FFF208A813}"/>
                </a:ext>
              </a:extLst>
            </p:cNvPr>
            <p:cNvSpPr/>
            <p:nvPr/>
          </p:nvSpPr>
          <p:spPr bwMode="auto">
            <a:xfrm rot="17857332">
              <a:off x="2838406" y="335285"/>
              <a:ext cx="4976324" cy="6471167"/>
            </a:xfrm>
            <a:prstGeom prst="arc">
              <a:avLst>
                <a:gd name="adj1" fmla="val 17758353"/>
                <a:gd name="adj2" fmla="val 397239"/>
              </a:avLst>
            </a:prstGeom>
            <a:noFill/>
            <a:ln w="28575" cap="flat" cmpd="sng" algn="ctr">
              <a:solidFill>
                <a:srgbClr val="EF2929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38" name="Isosceles Triangle 36">
              <a:extLst>
                <a:ext uri="{FF2B5EF4-FFF2-40B4-BE49-F238E27FC236}">
                  <a16:creationId xmlns:a16="http://schemas.microsoft.com/office/drawing/2014/main" id="{DDDE0E6B-55F8-C65C-D0BD-64090157E985}"/>
                </a:ext>
              </a:extLst>
            </p:cNvPr>
            <p:cNvSpPr/>
            <p:nvPr/>
          </p:nvSpPr>
          <p:spPr bwMode="auto">
            <a:xfrm rot="14758201">
              <a:off x="3172052" y="1036695"/>
              <a:ext cx="359240" cy="373524"/>
            </a:xfrm>
            <a:prstGeom prst="triangle">
              <a:avLst/>
            </a:prstGeom>
            <a:solidFill>
              <a:srgbClr val="FFFFFF"/>
            </a:solidFill>
            <a:ln w="19050" cap="flat" cmpd="sng" algn="ctr">
              <a:solidFill>
                <a:srgbClr val="EF2929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45285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FBFEF5-E2EC-0007-8733-D8110A6EB9A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25/09/2023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BED79F-E0B5-917D-C494-9ED9BEF17AF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SpaceRadMon NG - NASA presentation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CC7E79-3853-1EFC-ADA6-49A8CA5C202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BC9AB9C-EEDA-C6C3-188C-0D3F708BF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75001"/>
            <a:ext cx="11675533" cy="741780"/>
          </a:xfrm>
        </p:spPr>
        <p:txBody>
          <a:bodyPr/>
          <a:lstStyle/>
          <a:p>
            <a:r>
              <a:rPr lang="en-US" sz="3200" dirty="0">
                <a:solidFill>
                  <a:srgbClr val="FF0000"/>
                </a:solidFill>
              </a:rPr>
              <a:t>	</a:t>
            </a:r>
            <a:r>
              <a:rPr lang="en-US" sz="3200" dirty="0"/>
              <a:t>FGDOS in space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8F8335F2-AC9B-5F14-89E5-5FBD85C7A78E}"/>
              </a:ext>
            </a:extLst>
          </p:cNvPr>
          <p:cNvSpPr txBox="1">
            <a:spLocks/>
          </p:cNvSpPr>
          <p:nvPr/>
        </p:nvSpPr>
        <p:spPr>
          <a:xfrm>
            <a:off x="10758904" y="6356350"/>
            <a:ext cx="66975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C151B33-829D-47D6-9AAB-F36ECA45A282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B40FD4-BB74-E15A-E479-3E0D70216589}"/>
              </a:ext>
            </a:extLst>
          </p:cNvPr>
          <p:cNvSpPr txBox="1"/>
          <p:nvPr/>
        </p:nvSpPr>
        <p:spPr bwMode="auto">
          <a:xfrm>
            <a:off x="183168" y="1396892"/>
            <a:ext cx="7569354" cy="54424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Flying FGDOS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FGDOS integrated in the </a:t>
            </a:r>
            <a:r>
              <a:rPr lang="en-US" dirty="0" err="1"/>
              <a:t>CryptIC</a:t>
            </a:r>
            <a:r>
              <a:rPr lang="en-US" dirty="0"/>
              <a:t> project (</a:t>
            </a:r>
            <a:r>
              <a:rPr lang="en-US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US" dirty="0"/>
              <a:t>) on the International Space Station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FGDOS in TRISAT-R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Measuring RADFET and FGDOS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Measurements well compatible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E2D99D62-35E9-7D87-294B-E9B08719E2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75" y="138183"/>
            <a:ext cx="989041" cy="741781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CEA692B-AC48-CAA5-1FB1-320180B659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1306794"/>
              </p:ext>
            </p:extLst>
          </p:nvPr>
        </p:nvGraphicFramePr>
        <p:xfrm>
          <a:off x="512553" y="2724641"/>
          <a:ext cx="5939117" cy="961924"/>
        </p:xfrm>
        <a:graphic>
          <a:graphicData uri="http://schemas.openxmlformats.org/drawingml/2006/table">
            <a:tbl>
              <a:tblPr/>
              <a:tblGrid>
                <a:gridCol w="3573858">
                  <a:extLst>
                    <a:ext uri="{9D8B030D-6E8A-4147-A177-3AD203B41FA5}">
                      <a16:colId xmlns:a16="http://schemas.microsoft.com/office/drawing/2014/main" val="3546932454"/>
                    </a:ext>
                  </a:extLst>
                </a:gridCol>
                <a:gridCol w="2365259">
                  <a:extLst>
                    <a:ext uri="{9D8B030D-6E8A-4147-A177-3AD203B41FA5}">
                      <a16:colId xmlns:a16="http://schemas.microsoft.com/office/drawing/2014/main" val="2111099719"/>
                    </a:ext>
                  </a:extLst>
                </a:gridCol>
              </a:tblGrid>
              <a:tr h="3394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GB" sz="1600" b="0" kern="1200" baseline="0" dirty="0">
                        <a:solidFill>
                          <a:schemeClr val="tx1"/>
                        </a:solidFill>
                        <a:effectLst/>
                        <a:latin typeface="Lucida Fax" panose="02060602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b="0" kern="1200" baseline="0" dirty="0">
                          <a:solidFill>
                            <a:schemeClr val="tx1"/>
                          </a:solidFill>
                          <a:effectLst/>
                          <a:latin typeface="Lucida Fax" panose="02060602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Dose rate [mGy/day]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60761047"/>
                  </a:ext>
                </a:extLst>
              </a:tr>
              <a:tr h="30824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baseline="0" dirty="0">
                          <a:solidFill>
                            <a:schemeClr val="tx1"/>
                          </a:solidFill>
                          <a:effectLst/>
                          <a:latin typeface="Lucida Fax" panose="02060602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Expected Dose Rate by ESA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1200" baseline="0" dirty="0">
                          <a:solidFill>
                            <a:schemeClr val="tx1"/>
                          </a:solidFill>
                          <a:effectLst/>
                          <a:latin typeface="Lucida Fax" panose="02060602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0.24</a:t>
                      </a:r>
                      <a:endParaRPr lang="en-GB" sz="1600" b="0" kern="1200" baseline="0" dirty="0">
                        <a:solidFill>
                          <a:schemeClr val="tx1"/>
                        </a:solidFill>
                        <a:effectLst/>
                        <a:latin typeface="Lucida Fax" panose="02060602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36332083"/>
                  </a:ext>
                </a:extLst>
              </a:tr>
              <a:tr h="30824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baseline="0" dirty="0">
                          <a:solidFill>
                            <a:schemeClr val="tx1"/>
                          </a:solidFill>
                          <a:effectLst/>
                          <a:latin typeface="Lucida Fax" panose="02060602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 processed by CERN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1200" baseline="0" dirty="0">
                          <a:solidFill>
                            <a:schemeClr val="tx1"/>
                          </a:solidFill>
                          <a:effectLst/>
                          <a:latin typeface="Lucida Fax" panose="02060602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0.22</a:t>
                      </a:r>
                      <a:endParaRPr lang="en-GB" sz="1600" b="0" kern="1200" baseline="0" dirty="0">
                        <a:solidFill>
                          <a:schemeClr val="tx1"/>
                        </a:solidFill>
                        <a:effectLst/>
                        <a:latin typeface="Lucida Fax" panose="02060602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18395588"/>
                  </a:ext>
                </a:extLst>
              </a:tr>
            </a:tbl>
          </a:graphicData>
        </a:graphic>
      </p:graphicFrame>
      <p:pic>
        <p:nvPicPr>
          <p:cNvPr id="12" name="Graphic 11">
            <a:extLst>
              <a:ext uri="{FF2B5EF4-FFF2-40B4-BE49-F238E27FC236}">
                <a16:creationId xmlns:a16="http://schemas.microsoft.com/office/drawing/2014/main" id="{5FC4CD07-C873-FC70-76E6-2CD688EBE5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41348" y="1410752"/>
            <a:ext cx="1205489" cy="517651"/>
          </a:xfrm>
          <a:prstGeom prst="rect">
            <a:avLst/>
          </a:prstGeom>
        </p:spPr>
      </p:pic>
      <p:pic>
        <p:nvPicPr>
          <p:cNvPr id="24" name="Picture 23" descr="Chart, scatter chart&#10;&#10;Description automatically generated">
            <a:extLst>
              <a:ext uri="{FF2B5EF4-FFF2-40B4-BE49-F238E27FC236}">
                <a16:creationId xmlns:a16="http://schemas.microsoft.com/office/drawing/2014/main" id="{4FC0E97D-B762-B1ED-9FB0-BCDBDEC895D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384" t="4487" r="8147"/>
          <a:stretch/>
        </p:blipFill>
        <p:spPr>
          <a:xfrm>
            <a:off x="8146641" y="2106635"/>
            <a:ext cx="2947141" cy="2413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7F482253-6D6B-5987-A6BA-1F5E24451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9102" y="100964"/>
            <a:ext cx="2747451" cy="1831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F7C2326-C760-A53D-DAAB-0C6EB7114C5A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4767867" y="3994301"/>
            <a:ext cx="2991897" cy="2040026"/>
          </a:xfrm>
          <a:prstGeom prst="rect">
            <a:avLst/>
          </a:prstGeom>
          <a:ln w="28575">
            <a:noFill/>
          </a:ln>
        </p:spPr>
      </p:pic>
      <p:sp>
        <p:nvSpPr>
          <p:cNvPr id="2" name="AutoShape 2" descr="Logotip Univerze v Mariboru">
            <a:extLst>
              <a:ext uri="{FF2B5EF4-FFF2-40B4-BE49-F238E27FC236}">
                <a16:creationId xmlns:a16="http://schemas.microsoft.com/office/drawing/2014/main" id="{357C90F5-0940-9467-3CAC-8504D0524B0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H"/>
          </a:p>
        </p:txBody>
      </p:sp>
      <p:sp>
        <p:nvSpPr>
          <p:cNvPr id="3" name="AutoShape 4" descr="Logotip Univerze v Mariboru">
            <a:extLst>
              <a:ext uri="{FF2B5EF4-FFF2-40B4-BE49-F238E27FC236}">
                <a16:creationId xmlns:a16="http://schemas.microsoft.com/office/drawing/2014/main" id="{51E3E532-5145-7A26-AE25-F02527898D1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47658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AEBC01-CBE7-3408-E68A-A4BE5EDE7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282" y="315524"/>
            <a:ext cx="10515600" cy="741780"/>
          </a:xfrm>
        </p:spPr>
        <p:txBody>
          <a:bodyPr/>
          <a:lstStyle/>
          <a:p>
            <a:r>
              <a:rPr lang="en-CH" dirty="0"/>
              <a:t>SpaceRadMon: Radiation Qualification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C23E0F-98AC-DE4F-5547-FAF857175A6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25/09/2023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1B29EC-C114-8F83-5DF7-979002777DA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SpaceRadMon NG - NASA presentation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A84E8E-6E85-BF9A-CAD7-B1CF0F402FC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52" name="Picture 2" descr="Layout of the irradiation area at CERN High Energy Accelerator... |  Download Scientific Diagram">
            <a:extLst>
              <a:ext uri="{FF2B5EF4-FFF2-40B4-BE49-F238E27FC236}">
                <a16:creationId xmlns:a16="http://schemas.microsoft.com/office/drawing/2014/main" id="{48AC8D66-EFE4-AA45-4FB0-C8F50E4258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23" y="4128986"/>
            <a:ext cx="2739052" cy="2135382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705EB7F6-E8BC-4FE6-F56B-13B50183072A}"/>
              </a:ext>
            </a:extLst>
          </p:cNvPr>
          <p:cNvSpPr/>
          <p:nvPr/>
        </p:nvSpPr>
        <p:spPr>
          <a:xfrm>
            <a:off x="3913480" y="5235655"/>
            <a:ext cx="1571390" cy="95523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68580" rtlCol="0" anchor="t" anchorCtr="0"/>
          <a:lstStyle/>
          <a:p>
            <a:pPr algn="ctr"/>
            <a:endParaRPr lang="en-US" sz="1350" b="1" cap="all" dirty="0">
              <a:solidFill>
                <a:schemeClr val="tx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B6D3DF2-CBF2-02F3-208D-15DEF05A8346}"/>
              </a:ext>
            </a:extLst>
          </p:cNvPr>
          <p:cNvSpPr/>
          <p:nvPr/>
        </p:nvSpPr>
        <p:spPr>
          <a:xfrm>
            <a:off x="5484870" y="4891259"/>
            <a:ext cx="1571390" cy="12996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68580" rtlCol="0" anchor="t" anchorCtr="0"/>
          <a:lstStyle/>
          <a:p>
            <a:pPr algn="ctr"/>
            <a:endParaRPr lang="en-US" sz="1400" b="1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A416655-AF12-4E94-F651-C1117DCD75A2}"/>
              </a:ext>
            </a:extLst>
          </p:cNvPr>
          <p:cNvSpPr/>
          <p:nvPr/>
        </p:nvSpPr>
        <p:spPr>
          <a:xfrm>
            <a:off x="7056259" y="4546860"/>
            <a:ext cx="1630091" cy="164403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68580" rtlCol="0" anchor="t" anchorCtr="0"/>
          <a:lstStyle/>
          <a:p>
            <a:pPr algn="ctr"/>
            <a:r>
              <a:rPr lang="en-GB" sz="1000" b="1" cap="all" dirty="0">
                <a:solidFill>
                  <a:schemeClr val="tx1"/>
                </a:solidFill>
              </a:rPr>
              <a:t>System lifetime &gt; 418 GY</a:t>
            </a:r>
          </a:p>
          <a:p>
            <a:pPr algn="ctr"/>
            <a:r>
              <a:rPr lang="en-US" sz="1000" b="1" cap="all" dirty="0">
                <a:solidFill>
                  <a:schemeClr val="tx1"/>
                </a:solidFill>
              </a:rPr>
              <a:t>No </a:t>
            </a:r>
            <a:r>
              <a:rPr lang="en-US" sz="1000" b="1" cap="all" dirty="0" err="1">
                <a:solidFill>
                  <a:schemeClr val="tx1"/>
                </a:solidFill>
              </a:rPr>
              <a:t>sefi</a:t>
            </a:r>
            <a:r>
              <a:rPr lang="en-US" sz="1000" b="1" cap="all" dirty="0">
                <a:solidFill>
                  <a:schemeClr val="tx1"/>
                </a:solidFill>
              </a:rPr>
              <a:t> </a:t>
            </a:r>
            <a:r>
              <a:rPr lang="en-US" sz="1000" b="1" cap="all" dirty="0" err="1">
                <a:solidFill>
                  <a:schemeClr val="tx1"/>
                </a:solidFill>
              </a:rPr>
              <a:t>oBSERVED</a:t>
            </a:r>
            <a:endParaRPr lang="en-GB" sz="1000" b="1" cap="all" dirty="0">
              <a:solidFill>
                <a:schemeClr val="tx1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6AC84AB-B2A9-E6EF-1AE8-D0D8FDB362E7}"/>
              </a:ext>
            </a:extLst>
          </p:cNvPr>
          <p:cNvSpPr/>
          <p:nvPr/>
        </p:nvSpPr>
        <p:spPr>
          <a:xfrm>
            <a:off x="8627650" y="4202463"/>
            <a:ext cx="1571390" cy="198842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68580" rtlCol="0" anchor="t" anchorCtr="0"/>
          <a:lstStyle/>
          <a:p>
            <a:pPr algn="ctr"/>
            <a:r>
              <a:rPr lang="en-GB" sz="1000" b="1" cap="all" dirty="0">
                <a:solidFill>
                  <a:schemeClr val="tx1"/>
                </a:solidFill>
              </a:rPr>
              <a:t>Successful test with measurements compatible respect  the one of the reference</a:t>
            </a:r>
            <a:endParaRPr lang="en-US" sz="1000" b="1" cap="all" dirty="0">
              <a:solidFill>
                <a:schemeClr val="tx1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EBA1162-9362-D1B9-1DE8-44C0C0E7DB63}"/>
              </a:ext>
            </a:extLst>
          </p:cNvPr>
          <p:cNvSpPr/>
          <p:nvPr/>
        </p:nvSpPr>
        <p:spPr>
          <a:xfrm>
            <a:off x="10199040" y="3858065"/>
            <a:ext cx="1571390" cy="233282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68580" rtlCol="0" anchor="t" anchorCtr="0"/>
          <a:lstStyle/>
          <a:p>
            <a:pPr algn="ctr"/>
            <a:endParaRPr lang="en-US" sz="1350" b="1" cap="all" dirty="0">
              <a:solidFill>
                <a:schemeClr val="tx1"/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73275F81-7F69-239D-C408-E681A971376E}"/>
              </a:ext>
            </a:extLst>
          </p:cNvPr>
          <p:cNvSpPr/>
          <p:nvPr/>
        </p:nvSpPr>
        <p:spPr>
          <a:xfrm>
            <a:off x="3913480" y="5049964"/>
            <a:ext cx="1571390" cy="1878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04FECF35-61F2-7CD1-EC6C-9D1FD676F295}"/>
              </a:ext>
            </a:extLst>
          </p:cNvPr>
          <p:cNvSpPr/>
          <p:nvPr/>
        </p:nvSpPr>
        <p:spPr>
          <a:xfrm>
            <a:off x="5484869" y="4705083"/>
            <a:ext cx="1571390" cy="1878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1800232-BD9E-DADD-4BBD-3DAB343DB340}"/>
              </a:ext>
            </a:extLst>
          </p:cNvPr>
          <p:cNvSpPr/>
          <p:nvPr/>
        </p:nvSpPr>
        <p:spPr>
          <a:xfrm>
            <a:off x="7056259" y="4360203"/>
            <a:ext cx="1571390" cy="1878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1227BDE-D5A4-360A-36B3-A273D096DA0F}"/>
              </a:ext>
            </a:extLst>
          </p:cNvPr>
          <p:cNvSpPr/>
          <p:nvPr/>
        </p:nvSpPr>
        <p:spPr>
          <a:xfrm>
            <a:off x="8627650" y="4015322"/>
            <a:ext cx="1571390" cy="1878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2DFA698-0F4D-55E8-F30E-5033D0BC310A}"/>
              </a:ext>
            </a:extLst>
          </p:cNvPr>
          <p:cNvSpPr/>
          <p:nvPr/>
        </p:nvSpPr>
        <p:spPr>
          <a:xfrm>
            <a:off x="10199041" y="3670441"/>
            <a:ext cx="1571390" cy="1878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BFE90428-87E3-DA58-95AA-800C014943EA}"/>
              </a:ext>
            </a:extLst>
          </p:cNvPr>
          <p:cNvSpPr/>
          <p:nvPr/>
        </p:nvSpPr>
        <p:spPr>
          <a:xfrm>
            <a:off x="3913480" y="5683588"/>
            <a:ext cx="1571390" cy="50730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2020 - 2021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271ACA0C-18B1-15B9-459E-F639CD56A477}"/>
              </a:ext>
            </a:extLst>
          </p:cNvPr>
          <p:cNvSpPr/>
          <p:nvPr/>
        </p:nvSpPr>
        <p:spPr>
          <a:xfrm>
            <a:off x="5484871" y="5683588"/>
            <a:ext cx="1571390" cy="50730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July </a:t>
            </a:r>
          </a:p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835CAA3-6864-744E-1A13-4E8948DD64C4}"/>
              </a:ext>
            </a:extLst>
          </p:cNvPr>
          <p:cNvSpPr/>
          <p:nvPr/>
        </p:nvSpPr>
        <p:spPr>
          <a:xfrm>
            <a:off x="7056261" y="5683588"/>
            <a:ext cx="1571390" cy="50730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July – Oct. 2021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052B3F3F-C882-7708-A2CA-5671D5177DEA}"/>
              </a:ext>
            </a:extLst>
          </p:cNvPr>
          <p:cNvSpPr/>
          <p:nvPr/>
        </p:nvSpPr>
        <p:spPr>
          <a:xfrm>
            <a:off x="8627650" y="5683588"/>
            <a:ext cx="1571390" cy="50730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March – Nov. 2022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E69DA4C2-19E1-5034-3B73-A4AF4067C2F9}"/>
              </a:ext>
            </a:extLst>
          </p:cNvPr>
          <p:cNvSpPr/>
          <p:nvPr/>
        </p:nvSpPr>
        <p:spPr>
          <a:xfrm>
            <a:off x="10199041" y="5683588"/>
            <a:ext cx="1571390" cy="50730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December</a:t>
            </a:r>
          </a:p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</a:t>
            </a:r>
          </a:p>
          <a:p>
            <a:pPr algn="ctr"/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1D015471-0DE9-A7EE-2BF7-3C7691FABF64}"/>
              </a:ext>
            </a:extLst>
          </p:cNvPr>
          <p:cNvGrpSpPr/>
          <p:nvPr/>
        </p:nvGrpSpPr>
        <p:grpSpPr>
          <a:xfrm>
            <a:off x="3813294" y="3013021"/>
            <a:ext cx="1372412" cy="1260002"/>
            <a:chOff x="332936" y="2350768"/>
            <a:chExt cx="2926080" cy="1680002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A1910D8F-3229-C611-2B15-66562E0045CF}"/>
                </a:ext>
              </a:extLst>
            </p:cNvPr>
            <p:cNvSpPr txBox="1"/>
            <p:nvPr/>
          </p:nvSpPr>
          <p:spPr>
            <a:xfrm>
              <a:off x="332936" y="2350768"/>
              <a:ext cx="2926080" cy="738664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/>
              <a:r>
                <a:rPr lang="en-US" sz="1500" b="1" noProof="1"/>
                <a:t>1</a:t>
              </a:r>
              <a:r>
                <a:rPr lang="en-US" sz="1500" b="1" baseline="30000" noProof="1"/>
                <a:t>st</a:t>
              </a:r>
              <a:r>
                <a:rPr lang="en-US" sz="1500" b="1" noProof="1"/>
                <a:t> NG prototype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2F26C2D9-37BE-DD28-3CF4-FF8D5D49CFC8}"/>
                </a:ext>
              </a:extLst>
            </p:cNvPr>
            <p:cNvSpPr txBox="1"/>
            <p:nvPr/>
          </p:nvSpPr>
          <p:spPr>
            <a:xfrm>
              <a:off x="332936" y="3086922"/>
              <a:ext cx="2926080" cy="94384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/>
              <a:r>
                <a:rPr lang="en-US" sz="1000" noProof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Hardware and firmware finalized, and radiation test can start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090AE8B-37C4-453E-D177-50980CACAB19}"/>
              </a:ext>
            </a:extLst>
          </p:cNvPr>
          <p:cNvGrpSpPr/>
          <p:nvPr/>
        </p:nvGrpSpPr>
        <p:grpSpPr>
          <a:xfrm>
            <a:off x="5488023" y="2984961"/>
            <a:ext cx="1181696" cy="1490832"/>
            <a:chOff x="332936" y="2658545"/>
            <a:chExt cx="2926080" cy="1987772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B197057E-3D9C-8F60-1E85-70CCF978062E}"/>
                </a:ext>
              </a:extLst>
            </p:cNvPr>
            <p:cNvSpPr txBox="1"/>
            <p:nvPr/>
          </p:nvSpPr>
          <p:spPr>
            <a:xfrm>
              <a:off x="332936" y="2658545"/>
              <a:ext cx="2926080" cy="430886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1500" b="1" noProof="1"/>
                <a:t>Co60 Test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0E81FC55-49F6-8EFF-0E53-2A9F2387A5B6}"/>
                </a:ext>
              </a:extLst>
            </p:cNvPr>
            <p:cNvSpPr txBox="1"/>
            <p:nvPr/>
          </p:nvSpPr>
          <p:spPr>
            <a:xfrm>
              <a:off x="332936" y="3086919"/>
              <a:ext cx="2926080" cy="155939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/>
              <a:r>
                <a:rPr lang="en-US" sz="1000" noProof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 first radiation campaign was performed at CO60 facility to test the whole system under only TID </a:t>
              </a:r>
              <a:r>
                <a:rPr lang="en-US" sz="1000" noProof="1">
                  <a:solidFill>
                    <a:schemeClr val="tx1">
                      <a:lumMod val="65000"/>
                      <a:lumOff val="35000"/>
                    </a:schemeClr>
                  </a:solidFill>
                  <a:sym typeface="Wingdings" panose="05000000000000000000" pitchFamily="2" charset="2"/>
                </a:rPr>
                <a:t> No SEE</a:t>
              </a:r>
              <a:endParaRPr lang="en-US" sz="1000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 algn="ctr"/>
              <a:endParaRPr lang="en-US" sz="1000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A43CDB4F-F17E-D8BD-590E-D82372381249}"/>
              </a:ext>
            </a:extLst>
          </p:cNvPr>
          <p:cNvGrpSpPr/>
          <p:nvPr/>
        </p:nvGrpSpPr>
        <p:grpSpPr>
          <a:xfrm>
            <a:off x="7054157" y="1998555"/>
            <a:ext cx="1502054" cy="1952499"/>
            <a:chOff x="332936" y="2658545"/>
            <a:chExt cx="2926080" cy="2603330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67BAD4AD-676E-D187-FE62-347C8A27E423}"/>
                </a:ext>
              </a:extLst>
            </p:cNvPr>
            <p:cNvSpPr txBox="1"/>
            <p:nvPr/>
          </p:nvSpPr>
          <p:spPr>
            <a:xfrm>
              <a:off x="332936" y="2658545"/>
              <a:ext cx="2926080" cy="430886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1500" b="1" noProof="1"/>
                <a:t>PSI Test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76249ABC-3945-9191-04B8-545CE2796365}"/>
                </a:ext>
              </a:extLst>
            </p:cNvPr>
            <p:cNvSpPr txBox="1"/>
            <p:nvPr/>
          </p:nvSpPr>
          <p:spPr>
            <a:xfrm>
              <a:off x="332936" y="3086922"/>
              <a:ext cx="2926080" cy="2174953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/>
              <a:r>
                <a:rPr lang="en-US" sz="1000" noProof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4 Radiation Campaigns performed at PSI allowed to test system:</a:t>
              </a:r>
            </a:p>
            <a:p>
              <a:pPr marL="171450" indent="-171450" algn="ctr">
                <a:buFont typeface="Arial" panose="020B0604020202020204" pitchFamily="34" charset="0"/>
                <a:buChar char="•"/>
              </a:pPr>
              <a:r>
                <a:rPr lang="en-US" sz="1000" noProof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Test lifetime and sensitivity inducing all TID, DD, and SEE</a:t>
              </a:r>
            </a:p>
            <a:p>
              <a:pPr marL="171450" indent="-171450" algn="ctr">
                <a:buFont typeface="Arial" panose="020B0604020202020204" pitchFamily="34" charset="0"/>
                <a:buChar char="•"/>
              </a:pPr>
              <a:r>
                <a:rPr lang="en-US" sz="1000" noProof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Evaluate efficiency of the mitigation schemes </a:t>
              </a:r>
            </a:p>
            <a:p>
              <a:pPr algn="ctr"/>
              <a:endParaRPr lang="en-US" sz="1000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 algn="ctr"/>
              <a:endParaRPr lang="en-US" sz="1000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87E228E-1DC6-4656-E909-7F148DDD9F9A}"/>
              </a:ext>
            </a:extLst>
          </p:cNvPr>
          <p:cNvGrpSpPr/>
          <p:nvPr/>
        </p:nvGrpSpPr>
        <p:grpSpPr>
          <a:xfrm>
            <a:off x="8627649" y="2306332"/>
            <a:ext cx="1426242" cy="1644722"/>
            <a:chOff x="332936" y="2658545"/>
            <a:chExt cx="2926080" cy="2192961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686C041E-EA56-CDAA-3A9B-02598D2B28B7}"/>
                </a:ext>
              </a:extLst>
            </p:cNvPr>
            <p:cNvSpPr txBox="1"/>
            <p:nvPr/>
          </p:nvSpPr>
          <p:spPr>
            <a:xfrm>
              <a:off x="332936" y="2658545"/>
              <a:ext cx="2926080" cy="430886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1500" b="1" noProof="1"/>
                <a:t>CHARM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CE7D526-20A5-DAC2-B11B-B6896757F723}"/>
                </a:ext>
              </a:extLst>
            </p:cNvPr>
            <p:cNvSpPr txBox="1"/>
            <p:nvPr/>
          </p:nvSpPr>
          <p:spPr>
            <a:xfrm>
              <a:off x="332936" y="3086922"/>
              <a:ext cx="2926080" cy="1764584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/>
              <a:r>
                <a:rPr lang="en-GB" sz="1000" noProof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Using the RadMon instrument as a reference, it was possible to assess the system quality of measurement performance and verify the functioning of the burst detection algorithm.</a:t>
              </a:r>
              <a:endParaRPr lang="en-US" sz="1000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CB9FEBB6-64A8-E017-8C3D-197713627B48}"/>
              </a:ext>
            </a:extLst>
          </p:cNvPr>
          <p:cNvSpPr txBox="1"/>
          <p:nvPr/>
        </p:nvSpPr>
        <p:spPr>
          <a:xfrm>
            <a:off x="10454230" y="2151091"/>
            <a:ext cx="1181696" cy="553998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500" b="1" noProof="1"/>
              <a:t>System ready to be used</a:t>
            </a:r>
          </a:p>
        </p:txBody>
      </p:sp>
      <p:grpSp>
        <p:nvGrpSpPr>
          <p:cNvPr id="81" name="Graphic 79" descr="Flag">
            <a:extLst>
              <a:ext uri="{FF2B5EF4-FFF2-40B4-BE49-F238E27FC236}">
                <a16:creationId xmlns:a16="http://schemas.microsoft.com/office/drawing/2014/main" id="{C52B3EA8-BB74-085A-FB19-783B09B03AD9}"/>
              </a:ext>
            </a:extLst>
          </p:cNvPr>
          <p:cNvGrpSpPr/>
          <p:nvPr/>
        </p:nvGrpSpPr>
        <p:grpSpPr>
          <a:xfrm flipH="1">
            <a:off x="6713360" y="3672850"/>
            <a:ext cx="685800" cy="685800"/>
            <a:chOff x="4591206" y="2957817"/>
            <a:chExt cx="914400" cy="914400"/>
          </a:xfrm>
          <a:solidFill>
            <a:schemeClr val="accent3">
              <a:lumMod val="75000"/>
            </a:schemeClr>
          </a:solidFill>
        </p:grpSpPr>
        <p:sp>
          <p:nvSpPr>
            <p:cNvPr id="82" name="Freeform: Shape 36">
              <a:extLst>
                <a:ext uri="{FF2B5EF4-FFF2-40B4-BE49-F238E27FC236}">
                  <a16:creationId xmlns:a16="http://schemas.microsoft.com/office/drawing/2014/main" id="{41953C2B-CCD4-8E00-1074-0F302871C090}"/>
                </a:ext>
              </a:extLst>
            </p:cNvPr>
            <p:cNvSpPr/>
            <p:nvPr/>
          </p:nvSpPr>
          <p:spPr>
            <a:xfrm>
              <a:off x="4781706" y="3034969"/>
              <a:ext cx="57150" cy="761999"/>
            </a:xfrm>
            <a:custGeom>
              <a:avLst/>
              <a:gdLst>
                <a:gd name="connsiteX0" fmla="*/ 28575 w 57150"/>
                <a:gd name="connsiteY0" fmla="*/ 0 h 761999"/>
                <a:gd name="connsiteX1" fmla="*/ 0 w 57150"/>
                <a:gd name="connsiteY1" fmla="*/ 28575 h 761999"/>
                <a:gd name="connsiteX2" fmla="*/ 0 w 57150"/>
                <a:gd name="connsiteY2" fmla="*/ 762000 h 761999"/>
                <a:gd name="connsiteX3" fmla="*/ 57150 w 57150"/>
                <a:gd name="connsiteY3" fmla="*/ 762000 h 761999"/>
                <a:gd name="connsiteX4" fmla="*/ 57150 w 57150"/>
                <a:gd name="connsiteY4" fmla="*/ 28575 h 761999"/>
                <a:gd name="connsiteX5" fmla="*/ 28575 w 57150"/>
                <a:gd name="connsiteY5" fmla="*/ 0 h 761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761999">
                  <a:moveTo>
                    <a:pt x="28575" y="0"/>
                  </a:moveTo>
                  <a:cubicBezTo>
                    <a:pt x="12382" y="0"/>
                    <a:pt x="0" y="12382"/>
                    <a:pt x="0" y="28575"/>
                  </a:cubicBezTo>
                  <a:lnTo>
                    <a:pt x="0" y="762000"/>
                  </a:lnTo>
                  <a:lnTo>
                    <a:pt x="57150" y="762000"/>
                  </a:lnTo>
                  <a:lnTo>
                    <a:pt x="57150" y="28575"/>
                  </a:lnTo>
                  <a:cubicBezTo>
                    <a:pt x="57150" y="12382"/>
                    <a:pt x="44768" y="0"/>
                    <a:pt x="2857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350"/>
            </a:p>
          </p:txBody>
        </p:sp>
        <p:sp>
          <p:nvSpPr>
            <p:cNvPr id="83" name="Freeform: Shape 37">
              <a:extLst>
                <a:ext uri="{FF2B5EF4-FFF2-40B4-BE49-F238E27FC236}">
                  <a16:creationId xmlns:a16="http://schemas.microsoft.com/office/drawing/2014/main" id="{9C340DEF-C71F-8D0F-19C1-4451163F347E}"/>
                </a:ext>
              </a:extLst>
            </p:cNvPr>
            <p:cNvSpPr/>
            <p:nvPr/>
          </p:nvSpPr>
          <p:spPr>
            <a:xfrm>
              <a:off x="4876956" y="3033064"/>
              <a:ext cx="438150" cy="342900"/>
            </a:xfrm>
            <a:custGeom>
              <a:avLst/>
              <a:gdLst>
                <a:gd name="connsiteX0" fmla="*/ 120968 w 438150"/>
                <a:gd name="connsiteY0" fmla="*/ 0 h 342900"/>
                <a:gd name="connsiteX1" fmla="*/ 0 w 438150"/>
                <a:gd name="connsiteY1" fmla="*/ 27623 h 342900"/>
                <a:gd name="connsiteX2" fmla="*/ 0 w 438150"/>
                <a:gd name="connsiteY2" fmla="*/ 342900 h 342900"/>
                <a:gd name="connsiteX3" fmla="*/ 120968 w 438150"/>
                <a:gd name="connsiteY3" fmla="*/ 315278 h 342900"/>
                <a:gd name="connsiteX4" fmla="*/ 438150 w 438150"/>
                <a:gd name="connsiteY4" fmla="*/ 317183 h 342900"/>
                <a:gd name="connsiteX5" fmla="*/ 438150 w 438150"/>
                <a:gd name="connsiteY5" fmla="*/ 1905 h 342900"/>
                <a:gd name="connsiteX6" fmla="*/ 120968 w 438150"/>
                <a:gd name="connsiteY6" fmla="*/ 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8150" h="342900">
                  <a:moveTo>
                    <a:pt x="120968" y="0"/>
                  </a:moveTo>
                  <a:cubicBezTo>
                    <a:pt x="37148" y="0"/>
                    <a:pt x="0" y="27623"/>
                    <a:pt x="0" y="27623"/>
                  </a:cubicBezTo>
                  <a:lnTo>
                    <a:pt x="0" y="342900"/>
                  </a:lnTo>
                  <a:cubicBezTo>
                    <a:pt x="0" y="342900"/>
                    <a:pt x="36195" y="315278"/>
                    <a:pt x="120968" y="315278"/>
                  </a:cubicBezTo>
                  <a:cubicBezTo>
                    <a:pt x="221933" y="315278"/>
                    <a:pt x="320993" y="370523"/>
                    <a:pt x="438150" y="317183"/>
                  </a:cubicBezTo>
                  <a:lnTo>
                    <a:pt x="438150" y="1905"/>
                  </a:lnTo>
                  <a:cubicBezTo>
                    <a:pt x="290513" y="45720"/>
                    <a:pt x="221933" y="0"/>
                    <a:pt x="12096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350"/>
            </a:p>
          </p:txBody>
        </p:sp>
      </p:grpSp>
      <p:grpSp>
        <p:nvGrpSpPr>
          <p:cNvPr id="84" name="Graphic 81" descr="Flag">
            <a:extLst>
              <a:ext uri="{FF2B5EF4-FFF2-40B4-BE49-F238E27FC236}">
                <a16:creationId xmlns:a16="http://schemas.microsoft.com/office/drawing/2014/main" id="{F9FA1795-4E64-F092-3FF2-6EC6B6810EA8}"/>
              </a:ext>
            </a:extLst>
          </p:cNvPr>
          <p:cNvGrpSpPr/>
          <p:nvPr/>
        </p:nvGrpSpPr>
        <p:grpSpPr>
          <a:xfrm flipH="1">
            <a:off x="9856145" y="2988926"/>
            <a:ext cx="685800" cy="685800"/>
            <a:chOff x="8781586" y="2045919"/>
            <a:chExt cx="914400" cy="914400"/>
          </a:xfrm>
          <a:solidFill>
            <a:schemeClr val="accent5"/>
          </a:solidFill>
        </p:grpSpPr>
        <p:sp>
          <p:nvSpPr>
            <p:cNvPr id="85" name="Freeform: Shape 39">
              <a:extLst>
                <a:ext uri="{FF2B5EF4-FFF2-40B4-BE49-F238E27FC236}">
                  <a16:creationId xmlns:a16="http://schemas.microsoft.com/office/drawing/2014/main" id="{48DBCE00-DAFC-84DD-53DE-B73C866F87DD}"/>
                </a:ext>
              </a:extLst>
            </p:cNvPr>
            <p:cNvSpPr/>
            <p:nvPr/>
          </p:nvSpPr>
          <p:spPr>
            <a:xfrm>
              <a:off x="8972086" y="2123071"/>
              <a:ext cx="57150" cy="761999"/>
            </a:xfrm>
            <a:custGeom>
              <a:avLst/>
              <a:gdLst>
                <a:gd name="connsiteX0" fmla="*/ 28575 w 57150"/>
                <a:gd name="connsiteY0" fmla="*/ 0 h 761999"/>
                <a:gd name="connsiteX1" fmla="*/ 0 w 57150"/>
                <a:gd name="connsiteY1" fmla="*/ 28575 h 761999"/>
                <a:gd name="connsiteX2" fmla="*/ 0 w 57150"/>
                <a:gd name="connsiteY2" fmla="*/ 762000 h 761999"/>
                <a:gd name="connsiteX3" fmla="*/ 57150 w 57150"/>
                <a:gd name="connsiteY3" fmla="*/ 762000 h 761999"/>
                <a:gd name="connsiteX4" fmla="*/ 57150 w 57150"/>
                <a:gd name="connsiteY4" fmla="*/ 28575 h 761999"/>
                <a:gd name="connsiteX5" fmla="*/ 28575 w 57150"/>
                <a:gd name="connsiteY5" fmla="*/ 0 h 761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761999">
                  <a:moveTo>
                    <a:pt x="28575" y="0"/>
                  </a:moveTo>
                  <a:cubicBezTo>
                    <a:pt x="12382" y="0"/>
                    <a:pt x="0" y="12382"/>
                    <a:pt x="0" y="28575"/>
                  </a:cubicBezTo>
                  <a:lnTo>
                    <a:pt x="0" y="762000"/>
                  </a:lnTo>
                  <a:lnTo>
                    <a:pt x="57150" y="762000"/>
                  </a:lnTo>
                  <a:lnTo>
                    <a:pt x="57150" y="28575"/>
                  </a:lnTo>
                  <a:cubicBezTo>
                    <a:pt x="57150" y="12382"/>
                    <a:pt x="44768" y="0"/>
                    <a:pt x="2857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350"/>
            </a:p>
          </p:txBody>
        </p:sp>
        <p:sp>
          <p:nvSpPr>
            <p:cNvPr id="86" name="Freeform: Shape 40">
              <a:extLst>
                <a:ext uri="{FF2B5EF4-FFF2-40B4-BE49-F238E27FC236}">
                  <a16:creationId xmlns:a16="http://schemas.microsoft.com/office/drawing/2014/main" id="{9CECE62D-BF41-0247-4C30-2366A8ABC210}"/>
                </a:ext>
              </a:extLst>
            </p:cNvPr>
            <p:cNvSpPr/>
            <p:nvPr/>
          </p:nvSpPr>
          <p:spPr>
            <a:xfrm>
              <a:off x="9067336" y="2121166"/>
              <a:ext cx="438150" cy="342900"/>
            </a:xfrm>
            <a:custGeom>
              <a:avLst/>
              <a:gdLst>
                <a:gd name="connsiteX0" fmla="*/ 120968 w 438150"/>
                <a:gd name="connsiteY0" fmla="*/ 0 h 342900"/>
                <a:gd name="connsiteX1" fmla="*/ 0 w 438150"/>
                <a:gd name="connsiteY1" fmla="*/ 27623 h 342900"/>
                <a:gd name="connsiteX2" fmla="*/ 0 w 438150"/>
                <a:gd name="connsiteY2" fmla="*/ 342900 h 342900"/>
                <a:gd name="connsiteX3" fmla="*/ 120968 w 438150"/>
                <a:gd name="connsiteY3" fmla="*/ 315278 h 342900"/>
                <a:gd name="connsiteX4" fmla="*/ 438150 w 438150"/>
                <a:gd name="connsiteY4" fmla="*/ 317183 h 342900"/>
                <a:gd name="connsiteX5" fmla="*/ 438150 w 438150"/>
                <a:gd name="connsiteY5" fmla="*/ 1905 h 342900"/>
                <a:gd name="connsiteX6" fmla="*/ 120968 w 438150"/>
                <a:gd name="connsiteY6" fmla="*/ 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8150" h="342900">
                  <a:moveTo>
                    <a:pt x="120968" y="0"/>
                  </a:moveTo>
                  <a:cubicBezTo>
                    <a:pt x="37148" y="0"/>
                    <a:pt x="0" y="27623"/>
                    <a:pt x="0" y="27623"/>
                  </a:cubicBezTo>
                  <a:lnTo>
                    <a:pt x="0" y="342900"/>
                  </a:lnTo>
                  <a:cubicBezTo>
                    <a:pt x="0" y="342900"/>
                    <a:pt x="36195" y="315278"/>
                    <a:pt x="120968" y="315278"/>
                  </a:cubicBezTo>
                  <a:cubicBezTo>
                    <a:pt x="221933" y="315278"/>
                    <a:pt x="320993" y="370523"/>
                    <a:pt x="438150" y="317183"/>
                  </a:cubicBezTo>
                  <a:lnTo>
                    <a:pt x="438150" y="1905"/>
                  </a:lnTo>
                  <a:cubicBezTo>
                    <a:pt x="290513" y="45720"/>
                    <a:pt x="221933" y="0"/>
                    <a:pt x="12096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350"/>
            </a:p>
          </p:txBody>
        </p:sp>
      </p:grpSp>
      <p:pic>
        <p:nvPicPr>
          <p:cNvPr id="87" name="Picture 86" descr="Icon&#10;&#10;Description automatically generated">
            <a:extLst>
              <a:ext uri="{FF2B5EF4-FFF2-40B4-BE49-F238E27FC236}">
                <a16:creationId xmlns:a16="http://schemas.microsoft.com/office/drawing/2014/main" id="{75E6A682-3D39-AE67-E7B7-73D9E6E86D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5190" y="2851625"/>
            <a:ext cx="777555" cy="777555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7BA8E712-38E7-1964-7AC9-9A9789F1D5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729351" flipH="1">
            <a:off x="11288468" y="2826350"/>
            <a:ext cx="284277" cy="29656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981F535E-54D4-355A-A655-9D57BA7D86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3832" y="4192363"/>
            <a:ext cx="807886" cy="842794"/>
          </a:xfrm>
          <a:prstGeom prst="rect">
            <a:avLst/>
          </a:prstGeom>
        </p:spPr>
      </p:pic>
      <p:pic>
        <p:nvPicPr>
          <p:cNvPr id="90" name="Picture 2">
            <a:extLst>
              <a:ext uri="{FF2B5EF4-FFF2-40B4-BE49-F238E27FC236}">
                <a16:creationId xmlns:a16="http://schemas.microsoft.com/office/drawing/2014/main" id="{30278C60-BA23-7EE0-B7BA-0E89AA76C0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230" y="3759248"/>
            <a:ext cx="547644" cy="547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1" name="Picture 90" descr="A picture containing miller&#10;&#10;Description automatically generated">
            <a:extLst>
              <a:ext uri="{FF2B5EF4-FFF2-40B4-BE49-F238E27FC236}">
                <a16:creationId xmlns:a16="http://schemas.microsoft.com/office/drawing/2014/main" id="{DFD8F3BA-A8DA-0848-C580-2D04C7E133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1468" y="1175512"/>
            <a:ext cx="2901741" cy="1632229"/>
          </a:xfrm>
          <a:prstGeom prst="rect">
            <a:avLst/>
          </a:prstGeom>
        </p:spPr>
      </p:pic>
      <p:pic>
        <p:nvPicPr>
          <p:cNvPr id="92" name="Picture 91" descr="A picture containing diagram&#10;&#10;Description automatically generated">
            <a:extLst>
              <a:ext uri="{FF2B5EF4-FFF2-40B4-BE49-F238E27FC236}">
                <a16:creationId xmlns:a16="http://schemas.microsoft.com/office/drawing/2014/main" id="{739ED384-818E-BE81-A8F4-E6F920885CB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1766" y="2769741"/>
            <a:ext cx="2901741" cy="133978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93" name="Picture 92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3A347E61-13B7-B0F3-E485-5DEACA2F26C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100589" y="5845780"/>
            <a:ext cx="171924" cy="171924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4ECC8429-DA02-DE49-8611-1CE79B3B5FEA}"/>
              </a:ext>
            </a:extLst>
          </p:cNvPr>
          <p:cNvSpPr txBox="1"/>
          <p:nvPr/>
        </p:nvSpPr>
        <p:spPr>
          <a:xfrm>
            <a:off x="249020" y="1734241"/>
            <a:ext cx="839116" cy="52322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/>
              <a:t>PSI</a:t>
            </a:r>
            <a:endParaRPr lang="en-GB" sz="280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FE93818A-6034-9490-EA53-CF0151FAE870}"/>
              </a:ext>
            </a:extLst>
          </p:cNvPr>
          <p:cNvSpPr txBox="1"/>
          <p:nvPr/>
        </p:nvSpPr>
        <p:spPr>
          <a:xfrm>
            <a:off x="-65444" y="3847657"/>
            <a:ext cx="1660744" cy="52322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/>
              <a:t>CHARM</a:t>
            </a:r>
            <a:endParaRPr lang="en-GB" sz="2800" dirty="0"/>
          </a:p>
        </p:txBody>
      </p: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B016B70B-9620-4FEC-DFA9-23AD075D3631}"/>
              </a:ext>
            </a:extLst>
          </p:cNvPr>
          <p:cNvCxnSpPr>
            <a:cxnSpLocks/>
            <a:stCxn id="92" idx="2"/>
            <a:endCxn id="93" idx="0"/>
          </p:cNvCxnSpPr>
          <p:nvPr/>
        </p:nvCxnSpPr>
        <p:spPr>
          <a:xfrm>
            <a:off x="2012637" y="4109529"/>
            <a:ext cx="173914" cy="173625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99331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E9065B-BB4E-4427-8904-889E696EC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5C9A94-5731-4B23-858D-83D9A2B7444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25/09/2023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C7EEDB-3EEB-4A11-B4F8-6EA546D628F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SpaceRadMon NG - NASA presentation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5365EB-EA13-4F69-A56A-BBC8F27CCC2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BDA2459-A1D1-4797-985F-833EB8B6A965}"/>
              </a:ext>
            </a:extLst>
          </p:cNvPr>
          <p:cNvSpPr txBox="1"/>
          <p:nvPr/>
        </p:nvSpPr>
        <p:spPr>
          <a:xfrm>
            <a:off x="838200" y="1293477"/>
            <a:ext cx="10515599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24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SpaceRadMon</a:t>
            </a:r>
            <a:r>
              <a:rPr lang="en-US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 NG is a result of the knowledge/experience gained all those years in radiation monitoring </a:t>
            </a:r>
          </a:p>
          <a:p>
            <a:pPr marL="457200" indent="-4572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Is a continuous effort to improve, characterize and qualify the system (hardware, firmware/software stability, SRAM calibration, TID/DD irradiation, data analysis)</a:t>
            </a:r>
          </a:p>
          <a:p>
            <a:pPr marL="457200" indent="-4572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24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SpaceRadMon</a:t>
            </a:r>
            <a:r>
              <a:rPr lang="en-US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 NG is an ideal tool for measuring TID and HEH fluence in harsh radiation environments</a:t>
            </a:r>
          </a:p>
          <a:p>
            <a:pPr marL="457200" indent="-4572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It has a high sensitivity with a resolution of 2mGy </a:t>
            </a:r>
          </a:p>
          <a:p>
            <a:pPr marL="457200" indent="-4572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Extremely low power consumption</a:t>
            </a:r>
          </a:p>
          <a:p>
            <a:pPr marL="457200" indent="-4572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Was tested extensively and is fully qualified for space missions</a:t>
            </a:r>
          </a:p>
        </p:txBody>
      </p:sp>
    </p:spTree>
    <p:extLst>
      <p:ext uri="{BB962C8B-B14F-4D97-AF65-F5344CB8AC3E}">
        <p14:creationId xmlns:p14="http://schemas.microsoft.com/office/powerpoint/2010/main" val="22496916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834021" y="2553779"/>
            <a:ext cx="6474074" cy="2952749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r"/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Thank you for your attention!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6A93BA-AF40-C052-FA2E-D7BC035F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25/09/2023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1F8E2C-8E14-C04A-7E77-97749028E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SpaceRadMon NG - NASA presentation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9B7A03-34D7-B22A-93E2-105969F61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5863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275001"/>
            <a:ext cx="11675533" cy="741780"/>
          </a:xfrm>
        </p:spPr>
        <p:txBody>
          <a:bodyPr/>
          <a:lstStyle/>
          <a:p>
            <a:r>
              <a:rPr lang="en-US" sz="3200" dirty="0">
                <a:solidFill>
                  <a:srgbClr val="FF0000"/>
                </a:solidFill>
              </a:rPr>
              <a:t>	</a:t>
            </a:r>
            <a:r>
              <a:rPr lang="en-US" sz="3200" dirty="0"/>
              <a:t>FGDOS as System-on-Chip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003884" y="6359019"/>
            <a:ext cx="110155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25/09/2023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68800" y="6359019"/>
            <a:ext cx="645828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/>
              <a:t>SpaceRadMon NG - NASA presentation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758904" y="6356350"/>
            <a:ext cx="6697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rgbClr val="5AA3D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C151B33-829D-47D6-9AAB-F36ECA45A282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128" name="Rectangle: Rounded Corners 9">
            <a:extLst>
              <a:ext uri="{FF2B5EF4-FFF2-40B4-BE49-F238E27FC236}">
                <a16:creationId xmlns:a16="http://schemas.microsoft.com/office/drawing/2014/main" id="{CDF10A07-D820-44C6-8536-6A1C2A03833A}"/>
              </a:ext>
            </a:extLst>
          </p:cNvPr>
          <p:cNvSpPr>
            <a:spLocks/>
          </p:cNvSpPr>
          <p:nvPr/>
        </p:nvSpPr>
        <p:spPr>
          <a:xfrm>
            <a:off x="86731" y="1132503"/>
            <a:ext cx="5752007" cy="4207113"/>
          </a:xfrm>
          <a:prstGeom prst="roundRect">
            <a:avLst>
              <a:gd name="adj" fmla="val 5539"/>
            </a:avLst>
          </a:prstGeom>
          <a:solidFill>
            <a:srgbClr val="5B9BD5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61682CBC-72A9-426F-858C-EA90CFBD292A}"/>
              </a:ext>
            </a:extLst>
          </p:cNvPr>
          <p:cNvSpPr/>
          <p:nvPr/>
        </p:nvSpPr>
        <p:spPr>
          <a:xfrm>
            <a:off x="231110" y="1291613"/>
            <a:ext cx="5470804" cy="1876183"/>
          </a:xfrm>
          <a:prstGeom prst="rect">
            <a:avLst/>
          </a:prstGeom>
          <a:solidFill>
            <a:srgbClr val="ED7D31">
              <a:lumMod val="40000"/>
              <a:lumOff val="60000"/>
            </a:srgbClr>
          </a:solidFill>
          <a:ln w="19050" cap="flat" cmpd="sng" algn="ctr">
            <a:solidFill>
              <a:sysClr val="windowText" lastClr="000000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kern="0">
              <a:solidFill>
                <a:srgbClr val="5B9BD5"/>
              </a:solidFill>
              <a:latin typeface="Calibri"/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E27A379-EB1F-4686-9748-558645FCF22B}"/>
              </a:ext>
            </a:extLst>
          </p:cNvPr>
          <p:cNvSpPr/>
          <p:nvPr/>
        </p:nvSpPr>
        <p:spPr>
          <a:xfrm>
            <a:off x="231110" y="3404699"/>
            <a:ext cx="5470804" cy="1781847"/>
          </a:xfrm>
          <a:prstGeom prst="rect">
            <a:avLst/>
          </a:prstGeom>
          <a:solidFill>
            <a:srgbClr val="ED7D31">
              <a:lumMod val="40000"/>
              <a:lumOff val="60000"/>
            </a:srgbClr>
          </a:solidFill>
          <a:ln w="19050" cap="flat" cmpd="sng" algn="ctr">
            <a:solidFill>
              <a:sysClr val="windowText" lastClr="000000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kern="0">
              <a:solidFill>
                <a:srgbClr val="5B9BD5"/>
              </a:solidFill>
              <a:latin typeface="Calibri"/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B3D1E5DF-FAD2-47B1-AF47-188CF3617792}"/>
              </a:ext>
            </a:extLst>
          </p:cNvPr>
          <p:cNvSpPr/>
          <p:nvPr/>
        </p:nvSpPr>
        <p:spPr>
          <a:xfrm>
            <a:off x="2151998" y="4378810"/>
            <a:ext cx="1433431" cy="702644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Registers</a:t>
            </a: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A4ED2A3D-CE61-4000-BC3B-8CCC6025A9B6}"/>
              </a:ext>
            </a:extLst>
          </p:cNvPr>
          <p:cNvSpPr/>
          <p:nvPr/>
        </p:nvSpPr>
        <p:spPr>
          <a:xfrm>
            <a:off x="2151997" y="3570303"/>
            <a:ext cx="1433431" cy="702644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Finite State Machine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3A56766E-9D61-4223-AA5E-FE6038E7E090}"/>
              </a:ext>
            </a:extLst>
          </p:cNvPr>
          <p:cNvSpPr/>
          <p:nvPr/>
        </p:nvSpPr>
        <p:spPr>
          <a:xfrm>
            <a:off x="4164910" y="1878381"/>
            <a:ext cx="1291471" cy="702644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Recharge Circuit</a:t>
            </a: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6F7A881-0C9D-4DE7-869A-4C3C1912B39E}"/>
              </a:ext>
            </a:extLst>
          </p:cNvPr>
          <p:cNvSpPr/>
          <p:nvPr/>
        </p:nvSpPr>
        <p:spPr>
          <a:xfrm>
            <a:off x="2131186" y="2344068"/>
            <a:ext cx="1715129" cy="702644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kern="0" dirty="0">
                <a:solidFill>
                  <a:prstClr val="black"/>
                </a:solidFill>
                <a:latin typeface="Calibri"/>
              </a:rPr>
              <a:t>Temperature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kern="0" dirty="0">
                <a:solidFill>
                  <a:prstClr val="black"/>
                </a:solidFill>
                <a:latin typeface="Calibri"/>
              </a:rPr>
              <a:t>Sensitive Circuit</a:t>
            </a:r>
            <a:endParaRPr lang="en-US" kern="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36" name="Elbow Connector 7">
            <a:extLst>
              <a:ext uri="{FF2B5EF4-FFF2-40B4-BE49-F238E27FC236}">
                <a16:creationId xmlns:a16="http://schemas.microsoft.com/office/drawing/2014/main" id="{4BA1F9D5-78C2-4A61-8237-A00CE3EA3C55}"/>
              </a:ext>
            </a:extLst>
          </p:cNvPr>
          <p:cNvCxnSpPr>
            <a:cxnSpLocks/>
            <a:stCxn id="133" idx="0"/>
            <a:endCxn id="134" idx="2"/>
          </p:cNvCxnSpPr>
          <p:nvPr/>
        </p:nvCxnSpPr>
        <p:spPr>
          <a:xfrm rot="5400000" flipH="1" flipV="1">
            <a:off x="3345040" y="2104698"/>
            <a:ext cx="989278" cy="1941933"/>
          </a:xfrm>
          <a:prstGeom prst="bentConnector3">
            <a:avLst>
              <a:gd name="adj1" fmla="val 31514"/>
            </a:avLst>
          </a:prstGeom>
          <a:noFill/>
          <a:ln w="19050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</a:ln>
          <a:effectLst/>
        </p:spPr>
      </p:cxnSp>
      <p:cxnSp>
        <p:nvCxnSpPr>
          <p:cNvPr id="137" name="Elbow Connector 10">
            <a:extLst>
              <a:ext uri="{FF2B5EF4-FFF2-40B4-BE49-F238E27FC236}">
                <a16:creationId xmlns:a16="http://schemas.microsoft.com/office/drawing/2014/main" id="{F82FC020-0C85-4272-B7A3-EDE4885B15F8}"/>
              </a:ext>
            </a:extLst>
          </p:cNvPr>
          <p:cNvCxnSpPr>
            <a:stCxn id="164" idx="3"/>
          </p:cNvCxnSpPr>
          <p:nvPr/>
        </p:nvCxnSpPr>
        <p:spPr>
          <a:xfrm>
            <a:off x="3846314" y="1746443"/>
            <a:ext cx="318596" cy="308841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</a:ln>
          <a:effectLst/>
        </p:spPr>
      </p:cxnSp>
      <p:cxnSp>
        <p:nvCxnSpPr>
          <p:cNvPr id="139" name="Elbow Connector 328">
            <a:extLst>
              <a:ext uri="{FF2B5EF4-FFF2-40B4-BE49-F238E27FC236}">
                <a16:creationId xmlns:a16="http://schemas.microsoft.com/office/drawing/2014/main" id="{DDAACCF7-6708-4F0D-AB2F-9BEC30FD8CFB}"/>
              </a:ext>
            </a:extLst>
          </p:cNvPr>
          <p:cNvCxnSpPr>
            <a:cxnSpLocks/>
            <a:endCxn id="164" idx="1"/>
          </p:cNvCxnSpPr>
          <p:nvPr/>
        </p:nvCxnSpPr>
        <p:spPr>
          <a:xfrm flipV="1">
            <a:off x="1666468" y="1746442"/>
            <a:ext cx="446796" cy="351322"/>
          </a:xfrm>
          <a:prstGeom prst="bentConnector3">
            <a:avLst/>
          </a:prstGeom>
          <a:noFill/>
          <a:ln w="19050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</a:ln>
          <a:effectLst/>
        </p:spPr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D0CAC6CB-3AE1-435E-8116-89C1448E99F1}"/>
              </a:ext>
            </a:extLst>
          </p:cNvPr>
          <p:cNvCxnSpPr>
            <a:cxnSpLocks/>
            <a:stCxn id="163" idx="2"/>
            <a:endCxn id="159" idx="0"/>
          </p:cNvCxnSpPr>
          <p:nvPr/>
        </p:nvCxnSpPr>
        <p:spPr>
          <a:xfrm flipH="1">
            <a:off x="999227" y="2695391"/>
            <a:ext cx="20589" cy="1675269"/>
          </a:xfrm>
          <a:prstGeom prst="line">
            <a:avLst/>
          </a:prstGeom>
          <a:noFill/>
          <a:ln w="19050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</a:ln>
          <a:effectLst/>
        </p:spPr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0A168C79-5514-40BD-ADD0-F4EF40662D95}"/>
              </a:ext>
            </a:extLst>
          </p:cNvPr>
          <p:cNvCxnSpPr>
            <a:stCxn id="132" idx="0"/>
            <a:endCxn id="133" idx="2"/>
          </p:cNvCxnSpPr>
          <p:nvPr/>
        </p:nvCxnSpPr>
        <p:spPr>
          <a:xfrm flipH="1" flipV="1">
            <a:off x="2868713" y="4272947"/>
            <a:ext cx="1" cy="105863"/>
          </a:xfrm>
          <a:prstGeom prst="line">
            <a:avLst/>
          </a:prstGeom>
          <a:noFill/>
          <a:ln w="19050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</a:ln>
          <a:effectLst/>
        </p:spPr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F77AAF9C-7C25-4288-AAD3-2FC09164F747}"/>
              </a:ext>
            </a:extLst>
          </p:cNvPr>
          <p:cNvCxnSpPr>
            <a:cxnSpLocks/>
            <a:stCxn id="132" idx="3"/>
            <a:endCxn id="131" idx="1"/>
          </p:cNvCxnSpPr>
          <p:nvPr/>
        </p:nvCxnSpPr>
        <p:spPr>
          <a:xfrm>
            <a:off x="3585429" y="4730132"/>
            <a:ext cx="505516" cy="4184"/>
          </a:xfrm>
          <a:prstGeom prst="line">
            <a:avLst/>
          </a:prstGeom>
          <a:noFill/>
          <a:ln w="19050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</a:ln>
          <a:effectLst/>
        </p:spPr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DBB08EC7-FE76-4B64-9929-970BAAE230AD}"/>
              </a:ext>
            </a:extLst>
          </p:cNvPr>
          <p:cNvCxnSpPr>
            <a:stCxn id="132" idx="1"/>
            <a:endCxn id="159" idx="3"/>
          </p:cNvCxnSpPr>
          <p:nvPr/>
        </p:nvCxnSpPr>
        <p:spPr>
          <a:xfrm flipH="1" flipV="1">
            <a:off x="1613868" y="4721982"/>
            <a:ext cx="538130" cy="8150"/>
          </a:xfrm>
          <a:prstGeom prst="line">
            <a:avLst/>
          </a:prstGeom>
          <a:noFill/>
          <a:ln w="19050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</a:ln>
          <a:effectLst/>
        </p:spPr>
      </p:cxnSp>
      <p:cxnSp>
        <p:nvCxnSpPr>
          <p:cNvPr id="154" name="Connector: Elbow 55">
            <a:extLst>
              <a:ext uri="{FF2B5EF4-FFF2-40B4-BE49-F238E27FC236}">
                <a16:creationId xmlns:a16="http://schemas.microsoft.com/office/drawing/2014/main" id="{4FF167A2-D2EA-4EE5-92A0-255566708B0E}"/>
              </a:ext>
            </a:extLst>
          </p:cNvPr>
          <p:cNvCxnSpPr>
            <a:cxnSpLocks/>
            <a:stCxn id="151" idx="0"/>
            <a:endCxn id="152" idx="0"/>
          </p:cNvCxnSpPr>
          <p:nvPr/>
        </p:nvCxnSpPr>
        <p:spPr>
          <a:xfrm rot="16200000" flipV="1">
            <a:off x="4565304" y="4995356"/>
            <a:ext cx="12700" cy="480053"/>
          </a:xfrm>
          <a:prstGeom prst="bentConnector3">
            <a:avLst>
              <a:gd name="adj1" fmla="val 1800000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55" name="Connector: Elbow 57">
            <a:extLst>
              <a:ext uri="{FF2B5EF4-FFF2-40B4-BE49-F238E27FC236}">
                <a16:creationId xmlns:a16="http://schemas.microsoft.com/office/drawing/2014/main" id="{726D8CFB-EEF4-4801-B526-BA34725C9E3B}"/>
              </a:ext>
            </a:extLst>
          </p:cNvPr>
          <p:cNvCxnSpPr>
            <a:cxnSpLocks/>
            <a:stCxn id="150" idx="0"/>
          </p:cNvCxnSpPr>
          <p:nvPr/>
        </p:nvCxnSpPr>
        <p:spPr>
          <a:xfrm rot="16200000" flipV="1">
            <a:off x="5003953" y="5011517"/>
            <a:ext cx="446576" cy="12041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56" name="TextBox 155">
            <a:extLst>
              <a:ext uri="{FF2B5EF4-FFF2-40B4-BE49-F238E27FC236}">
                <a16:creationId xmlns:a16="http://schemas.microsoft.com/office/drawing/2014/main" id="{F276DA10-B41E-4B66-B9A2-3A75C0C46AA9}"/>
              </a:ext>
            </a:extLst>
          </p:cNvPr>
          <p:cNvSpPr txBox="1"/>
          <p:nvPr/>
        </p:nvSpPr>
        <p:spPr>
          <a:xfrm rot="5400000">
            <a:off x="4135686" y="5438162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dirty="0">
                <a:solidFill>
                  <a:prstClr val="black"/>
                </a:solidFill>
                <a:latin typeface="Calibri"/>
              </a:rPr>
              <a:t>IN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9862D0E1-6F82-494C-B62A-B652F7E82DDE}"/>
              </a:ext>
            </a:extLst>
          </p:cNvPr>
          <p:cNvSpPr txBox="1"/>
          <p:nvPr/>
        </p:nvSpPr>
        <p:spPr>
          <a:xfrm rot="5400000">
            <a:off x="4487674" y="5521231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Calibri"/>
              </a:rPr>
              <a:t>OUT</a:t>
            </a:r>
            <a:endParaRPr lang="en-US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10B201E4-F2B8-4FE8-9568-F47EC96D8A83}"/>
              </a:ext>
            </a:extLst>
          </p:cNvPr>
          <p:cNvSpPr txBox="1"/>
          <p:nvPr/>
        </p:nvSpPr>
        <p:spPr>
          <a:xfrm rot="5400000">
            <a:off x="4890858" y="5549589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dirty="0">
                <a:solidFill>
                  <a:prstClr val="black"/>
                </a:solidFill>
                <a:latin typeface="Calibri"/>
              </a:rPr>
              <a:t>Clock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5D460C3C-30A1-49DA-874F-948B29F66AA3}"/>
              </a:ext>
            </a:extLst>
          </p:cNvPr>
          <p:cNvSpPr/>
          <p:nvPr/>
        </p:nvSpPr>
        <p:spPr>
          <a:xfrm>
            <a:off x="384585" y="4370660"/>
            <a:ext cx="1229283" cy="702644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Counter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2479BC2B-8587-46DB-9E5C-7B592A8AF783}"/>
              </a:ext>
            </a:extLst>
          </p:cNvPr>
          <p:cNvSpPr/>
          <p:nvPr/>
        </p:nvSpPr>
        <p:spPr>
          <a:xfrm>
            <a:off x="2113264" y="1395120"/>
            <a:ext cx="1733050" cy="702644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Radiation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Sensitive Circuit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3862FAA3-CD2A-43A0-80A3-22DCE06D9C8E}"/>
              </a:ext>
            </a:extLst>
          </p:cNvPr>
          <p:cNvSpPr txBox="1"/>
          <p:nvPr/>
        </p:nvSpPr>
        <p:spPr>
          <a:xfrm>
            <a:off x="4044779" y="1309732"/>
            <a:ext cx="1727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i="1" dirty="0">
                <a:solidFill>
                  <a:prstClr val="black"/>
                </a:solidFill>
                <a:latin typeface="Calibri"/>
              </a:rPr>
              <a:t>Analog Circuitry 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63AA9DD1-F48F-469A-9EA5-6506CB2238F8}"/>
              </a:ext>
            </a:extLst>
          </p:cNvPr>
          <p:cNvSpPr txBox="1"/>
          <p:nvPr/>
        </p:nvSpPr>
        <p:spPr>
          <a:xfrm>
            <a:off x="4090945" y="3434001"/>
            <a:ext cx="1681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i="1" dirty="0">
                <a:solidFill>
                  <a:prstClr val="black"/>
                </a:solidFill>
                <a:latin typeface="Calibri"/>
              </a:rPr>
              <a:t>Digital Circuitry </a:t>
            </a:r>
          </a:p>
        </p:txBody>
      </p:sp>
      <p:cxnSp>
        <p:nvCxnSpPr>
          <p:cNvPr id="47" name="Elbow Connector 328">
            <a:extLst>
              <a:ext uri="{FF2B5EF4-FFF2-40B4-BE49-F238E27FC236}">
                <a16:creationId xmlns:a16="http://schemas.microsoft.com/office/drawing/2014/main" id="{210EBABB-9E97-483F-85F3-FE81C5695B09}"/>
              </a:ext>
            </a:extLst>
          </p:cNvPr>
          <p:cNvCxnSpPr>
            <a:cxnSpLocks/>
            <a:endCxn id="135" idx="1"/>
          </p:cNvCxnSpPr>
          <p:nvPr/>
        </p:nvCxnSpPr>
        <p:spPr>
          <a:xfrm>
            <a:off x="1654055" y="2445555"/>
            <a:ext cx="477131" cy="249835"/>
          </a:xfrm>
          <a:prstGeom prst="bentConnector3">
            <a:avLst/>
          </a:prstGeom>
          <a:noFill/>
          <a:ln w="19050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</a:ln>
          <a:effectLst/>
        </p:spPr>
      </p:cxnSp>
      <p:sp>
        <p:nvSpPr>
          <p:cNvPr id="150" name="Rectangle 149">
            <a:extLst>
              <a:ext uri="{FF2B5EF4-FFF2-40B4-BE49-F238E27FC236}">
                <a16:creationId xmlns:a16="http://schemas.microsoft.com/office/drawing/2014/main" id="{5EB39563-2DC2-4089-81EB-5B6C0F700D4E}"/>
              </a:ext>
            </a:extLst>
          </p:cNvPr>
          <p:cNvSpPr>
            <a:spLocks noChangeAspect="1"/>
          </p:cNvSpPr>
          <p:nvPr/>
        </p:nvSpPr>
        <p:spPr>
          <a:xfrm>
            <a:off x="5137850" y="5240826"/>
            <a:ext cx="190821" cy="190821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DC6FFEB-C958-4336-8D8D-E96DACD5439B}"/>
              </a:ext>
            </a:extLst>
          </p:cNvPr>
          <p:cNvSpPr/>
          <p:nvPr/>
        </p:nvSpPr>
        <p:spPr>
          <a:xfrm>
            <a:off x="4090945" y="4378810"/>
            <a:ext cx="1433431" cy="711011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SPI Controller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4D6D917-57F7-45F6-8F08-001B3CAD9169}"/>
              </a:ext>
            </a:extLst>
          </p:cNvPr>
          <p:cNvSpPr>
            <a:spLocks noChangeAspect="1"/>
          </p:cNvSpPr>
          <p:nvPr/>
        </p:nvSpPr>
        <p:spPr>
          <a:xfrm>
            <a:off x="4229866" y="5235383"/>
            <a:ext cx="190821" cy="190821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102E9D68-4606-4663-9B24-B71F22DB2565}"/>
              </a:ext>
            </a:extLst>
          </p:cNvPr>
          <p:cNvSpPr>
            <a:spLocks noChangeAspect="1"/>
          </p:cNvSpPr>
          <p:nvPr/>
        </p:nvSpPr>
        <p:spPr>
          <a:xfrm>
            <a:off x="4709919" y="5235383"/>
            <a:ext cx="190821" cy="190821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630A19CD-F2E6-43D8-AA3B-180ABB76F672}"/>
              </a:ext>
            </a:extLst>
          </p:cNvPr>
          <p:cNvSpPr/>
          <p:nvPr/>
        </p:nvSpPr>
        <p:spPr>
          <a:xfrm>
            <a:off x="315414" y="1795562"/>
            <a:ext cx="1408804" cy="899829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Signal Conditioning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7CB3E12-BE41-4BFD-BF38-93BD1C0F20F8}"/>
              </a:ext>
            </a:extLst>
          </p:cNvPr>
          <p:cNvSpPr txBox="1"/>
          <p:nvPr/>
        </p:nvSpPr>
        <p:spPr bwMode="auto">
          <a:xfrm>
            <a:off x="6252756" y="1049640"/>
            <a:ext cx="5480780" cy="4847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/>
              <a:t>Extremely flexible system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Auto-recharge Control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Embedded Charge Pump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Temperature Compensation Circuit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Recharge counter</a:t>
            </a:r>
          </a:p>
          <a:p>
            <a:pPr>
              <a:lnSpc>
                <a:spcPct val="150000"/>
              </a:lnSpc>
            </a:pPr>
            <a:endParaRPr lang="en-US" sz="1600" dirty="0"/>
          </a:p>
          <a:p>
            <a:pPr>
              <a:lnSpc>
                <a:spcPct val="150000"/>
              </a:lnSpc>
            </a:pPr>
            <a:r>
              <a:rPr lang="en-US" sz="1600" b="1" dirty="0"/>
              <a:t>Configurable for different applications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i="1" dirty="0"/>
              <a:t>Active Mode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Highest resolution, High data rate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i="1" dirty="0"/>
              <a:t>Autonomous Mode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Low power consumption, low data rate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i="1" dirty="0"/>
              <a:t>Passive Mode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No power consumption, limited dose range</a:t>
            </a:r>
          </a:p>
        </p:txBody>
      </p:sp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A6190AF3-90EA-4063-8D94-889684438B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75" y="138183"/>
            <a:ext cx="989041" cy="741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719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046E1-7142-4D58-A77B-2808F3652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9D1BAF-DD9C-416F-A41C-60FE0A8FFCD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25/09/2023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88E8C7-357B-4179-A145-8035B14A7C1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SpaceRadMon NG - NASA presentation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B6844E-5EF9-4387-B86B-725C918EB45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3DE319-C57C-4DCA-8D5E-015F9F34B366}"/>
              </a:ext>
            </a:extLst>
          </p:cNvPr>
          <p:cNvSpPr txBox="1"/>
          <p:nvPr/>
        </p:nvSpPr>
        <p:spPr>
          <a:xfrm>
            <a:off x="838200" y="1690062"/>
            <a:ext cx="949421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3000"/>
              </a:spcBef>
              <a:buFont typeface="Wingdings" panose="05000000000000000000" pitchFamily="2" charset="2"/>
              <a:buChar char="q"/>
            </a:pPr>
            <a:r>
              <a:rPr lang="en-US" sz="2400" dirty="0"/>
              <a:t>What is </a:t>
            </a:r>
            <a:r>
              <a:rPr lang="en-US" sz="2400" dirty="0" err="1"/>
              <a:t>SpaceRadMon</a:t>
            </a:r>
            <a:endParaRPr lang="en-US" sz="2400" dirty="0"/>
          </a:p>
          <a:p>
            <a:pPr marL="800100" lvl="1" indent="-342900">
              <a:spcBef>
                <a:spcPts val="3000"/>
              </a:spcBef>
              <a:buFont typeface="Wingdings" panose="05000000000000000000" pitchFamily="2" charset="2"/>
              <a:buChar char="§"/>
            </a:pPr>
            <a:r>
              <a:rPr lang="en-US" sz="2400" dirty="0"/>
              <a:t>History, versions and improvements</a:t>
            </a:r>
          </a:p>
          <a:p>
            <a:pPr marL="342900" indent="-342900">
              <a:spcBef>
                <a:spcPts val="3000"/>
              </a:spcBef>
              <a:buFont typeface="Wingdings" panose="05000000000000000000" pitchFamily="2" charset="2"/>
              <a:buChar char="q"/>
            </a:pPr>
            <a:r>
              <a:rPr lang="en-US" sz="2400" dirty="0"/>
              <a:t>Qualification process</a:t>
            </a:r>
          </a:p>
          <a:p>
            <a:pPr marL="342900" indent="-342900">
              <a:spcBef>
                <a:spcPts val="3000"/>
              </a:spcBef>
              <a:buFont typeface="Wingdings" panose="05000000000000000000" pitchFamily="2" charset="2"/>
              <a:buChar char="q"/>
            </a:pPr>
            <a:r>
              <a:rPr lang="en-US" sz="2400" dirty="0"/>
              <a:t>Space missions</a:t>
            </a:r>
          </a:p>
          <a:p>
            <a:pPr marL="342900" indent="-342900">
              <a:spcBef>
                <a:spcPts val="3000"/>
              </a:spcBef>
              <a:buFont typeface="Wingdings" panose="05000000000000000000" pitchFamily="2" charset="2"/>
              <a:buChar char="q"/>
            </a:pPr>
            <a:r>
              <a:rPr lang="en-US" sz="2400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664689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046E1-7142-4D58-A77B-2808F3652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SpaceRadMon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9D1BAF-DD9C-416F-A41C-60FE0A8FFCD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25/09/2023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88E8C7-357B-4179-A145-8035B14A7C1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SpaceRadMon NG - NASA presentation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B6844E-5EF9-4387-B86B-725C918EB45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3DE319-C57C-4DCA-8D5E-015F9F34B366}"/>
              </a:ext>
            </a:extLst>
          </p:cNvPr>
          <p:cNvSpPr txBox="1"/>
          <p:nvPr/>
        </p:nvSpPr>
        <p:spPr>
          <a:xfrm>
            <a:off x="901217" y="1507733"/>
            <a:ext cx="1038956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2400"/>
              </a:spcBef>
              <a:buFont typeface="Wingdings" panose="05000000000000000000" pitchFamily="2" charset="2"/>
              <a:buChar char="q"/>
            </a:pPr>
            <a:r>
              <a:rPr lang="en-US" sz="2400" dirty="0" err="1"/>
              <a:t>SpaceRadMon</a:t>
            </a:r>
            <a:r>
              <a:rPr lang="en-US" sz="2400" dirty="0"/>
              <a:t> is a Radiation Monitor device designed for CubeSats</a:t>
            </a:r>
          </a:p>
          <a:p>
            <a:pPr marL="342900" indent="-342900">
              <a:spcBef>
                <a:spcPts val="2400"/>
              </a:spcBef>
              <a:buFont typeface="Wingdings" panose="05000000000000000000" pitchFamily="2" charset="2"/>
              <a:buChar char="q"/>
            </a:pPr>
            <a:r>
              <a:rPr lang="en-US" sz="2400" dirty="0"/>
              <a:t>It was developed with knowledge/experience from RADMON -  board used for radiation monitoring in the harsh environment of LHC</a:t>
            </a:r>
          </a:p>
          <a:p>
            <a:pPr marL="342900" indent="-342900">
              <a:spcBef>
                <a:spcPts val="2400"/>
              </a:spcBef>
              <a:buFont typeface="Wingdings" panose="05000000000000000000" pitchFamily="2" charset="2"/>
              <a:buChar char="q"/>
            </a:pPr>
            <a:r>
              <a:rPr lang="en-US" sz="2400" dirty="0"/>
              <a:t>Measures the TID and </a:t>
            </a:r>
            <a:r>
              <a:rPr lang="en-GB" sz="2400" dirty="0"/>
              <a:t>HEHs fluence</a:t>
            </a:r>
          </a:p>
          <a:p>
            <a:pPr marL="342900" indent="-342900">
              <a:spcBef>
                <a:spcPts val="2400"/>
              </a:spcBef>
              <a:buFont typeface="Wingdings" panose="05000000000000000000" pitchFamily="2" charset="2"/>
              <a:buChar char="q"/>
            </a:pPr>
            <a:r>
              <a:rPr lang="en-GB" sz="2400" dirty="0"/>
              <a:t>Diagnostic and environmental monitoring </a:t>
            </a:r>
          </a:p>
          <a:p>
            <a:pPr marL="342900" indent="-342900">
              <a:spcBef>
                <a:spcPts val="2400"/>
              </a:spcBef>
              <a:buFont typeface="Wingdings" panose="05000000000000000000" pitchFamily="2" charset="2"/>
              <a:buChar char="q"/>
            </a:pPr>
            <a:r>
              <a:rPr lang="en-GB" sz="2400" dirty="0"/>
              <a:t>Attractive solution for space missions</a:t>
            </a:r>
            <a:endParaRPr lang="en-US" sz="24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36E9A6C-4370-4C46-AA08-BA5CD82A3A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1517" y="3429000"/>
            <a:ext cx="2250770" cy="2054064"/>
          </a:xfrm>
          <a:prstGeom prst="rect">
            <a:avLst/>
          </a:prstGeom>
        </p:spPr>
      </p:pic>
      <p:pic>
        <p:nvPicPr>
          <p:cNvPr id="1026" name="Picture 2" descr="Large Hadron Collider - Wikipedia">
            <a:extLst>
              <a:ext uri="{FF2B5EF4-FFF2-40B4-BE49-F238E27FC236}">
                <a16:creationId xmlns:a16="http://schemas.microsoft.com/office/drawing/2014/main" id="{6DE2738B-FC22-30D9-FD08-10D07D9116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149" y="4894099"/>
            <a:ext cx="1681294" cy="117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B33D532-59B4-4BB1-8FF8-6C53A00A4EC5}"/>
              </a:ext>
            </a:extLst>
          </p:cNvPr>
          <p:cNvSpPr txBox="1"/>
          <p:nvPr/>
        </p:nvSpPr>
        <p:spPr>
          <a:xfrm>
            <a:off x="8558249" y="5158408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/>
              <a:t>RadMon</a:t>
            </a:r>
            <a:endParaRPr lang="en-GB" b="1" dirty="0"/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4FEBD87E-17D3-62B5-ADEE-9AF0C95EAC4C}"/>
              </a:ext>
            </a:extLst>
          </p:cNvPr>
          <p:cNvSpPr/>
          <p:nvPr/>
        </p:nvSpPr>
        <p:spPr>
          <a:xfrm>
            <a:off x="9370793" y="4230506"/>
            <a:ext cx="404979" cy="18220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028" name="Picture 4" descr="What Does Space Smell Like? | HowStuffWorks">
            <a:extLst>
              <a:ext uri="{FF2B5EF4-FFF2-40B4-BE49-F238E27FC236}">
                <a16:creationId xmlns:a16="http://schemas.microsoft.com/office/drawing/2014/main" id="{FE688581-07DF-2591-6F25-EDBF765712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0955" y="3665960"/>
            <a:ext cx="2331195" cy="131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5181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D00F5-64CA-73BF-1D6C-6864570A308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25/09/2023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4DAD9-A914-8D8F-4CC0-A8E0DA9F097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SpaceRadMon NG - NASA presentation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24900C-7961-D332-89D5-EF66A4C8E2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3671B25-43F8-81FC-120C-5D928B0F7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241" y="365126"/>
            <a:ext cx="11620982" cy="803918"/>
          </a:xfrm>
        </p:spPr>
        <p:txBody>
          <a:bodyPr/>
          <a:lstStyle/>
          <a:p>
            <a:r>
              <a:rPr lang="en-US" dirty="0" err="1"/>
              <a:t>SpacePayloads</a:t>
            </a:r>
            <a:r>
              <a:rPr lang="en-US" dirty="0"/>
              <a:t> timeline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348C6C5-5543-6903-A0D8-755F63D386B1}"/>
              </a:ext>
            </a:extLst>
          </p:cNvPr>
          <p:cNvGrpSpPr/>
          <p:nvPr/>
        </p:nvGrpSpPr>
        <p:grpSpPr>
          <a:xfrm>
            <a:off x="8695107" y="2172545"/>
            <a:ext cx="1726799" cy="1867114"/>
            <a:chOff x="3905920" y="1753726"/>
            <a:chExt cx="2302399" cy="2489485"/>
          </a:xfrm>
        </p:grpSpPr>
        <p:sp>
          <p:nvSpPr>
            <p:cNvPr id="9" name="Arc 8">
              <a:extLst>
                <a:ext uri="{FF2B5EF4-FFF2-40B4-BE49-F238E27FC236}">
                  <a16:creationId xmlns:a16="http://schemas.microsoft.com/office/drawing/2014/main" id="{F3AC0352-217F-CB22-12CC-C759058FD4A2}"/>
                </a:ext>
              </a:extLst>
            </p:cNvPr>
            <p:cNvSpPr/>
            <p:nvPr/>
          </p:nvSpPr>
          <p:spPr>
            <a:xfrm>
              <a:off x="5032251" y="3067143"/>
              <a:ext cx="1176068" cy="1176068"/>
            </a:xfrm>
            <a:prstGeom prst="arc">
              <a:avLst>
                <a:gd name="adj1" fmla="val 15956854"/>
                <a:gd name="adj2" fmla="val 10795556"/>
              </a:avLst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B0D63F4-C0A0-BC71-AB2B-686EF786A3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05920" y="3655937"/>
              <a:ext cx="1143000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73A69F1-16D9-4F54-55FF-96F93BCFAF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73966" y="1753726"/>
              <a:ext cx="0" cy="1333939"/>
            </a:xfrm>
            <a:prstGeom prst="line">
              <a:avLst/>
            </a:prstGeom>
            <a:ln w="38100"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38E80AD-9D5A-0AFC-F9A5-D2ADCF5BFA2F}"/>
                </a:ext>
              </a:extLst>
            </p:cNvPr>
            <p:cNvSpPr/>
            <p:nvPr/>
          </p:nvSpPr>
          <p:spPr>
            <a:xfrm>
              <a:off x="5179975" y="3214866"/>
              <a:ext cx="880621" cy="880621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3017E03-305D-28CF-842E-EE946A898916}"/>
              </a:ext>
            </a:extLst>
          </p:cNvPr>
          <p:cNvGrpSpPr/>
          <p:nvPr/>
        </p:nvGrpSpPr>
        <p:grpSpPr>
          <a:xfrm>
            <a:off x="4821209" y="3173196"/>
            <a:ext cx="1738214" cy="1867114"/>
            <a:chOff x="1601158" y="3087927"/>
            <a:chExt cx="2317619" cy="2489485"/>
          </a:xfrm>
        </p:grpSpPr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9316740C-587F-56F0-3BE9-B216494E8CA0}"/>
                </a:ext>
              </a:extLst>
            </p:cNvPr>
            <p:cNvSpPr/>
            <p:nvPr/>
          </p:nvSpPr>
          <p:spPr>
            <a:xfrm rot="10800000">
              <a:off x="2742709" y="3087927"/>
              <a:ext cx="1176068" cy="1176068"/>
            </a:xfrm>
            <a:prstGeom prst="arc">
              <a:avLst>
                <a:gd name="adj1" fmla="val 10895"/>
                <a:gd name="adj2" fmla="val 15969831"/>
              </a:avLst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257BFFD-4B0E-4515-A203-D3611F980F71}"/>
                </a:ext>
              </a:extLst>
            </p:cNvPr>
            <p:cNvCxnSpPr>
              <a:cxnSpLocks/>
            </p:cNvCxnSpPr>
            <p:nvPr/>
          </p:nvCxnSpPr>
          <p:spPr>
            <a:xfrm>
              <a:off x="1601158" y="3656199"/>
              <a:ext cx="1141550" cy="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1277CCF2-54EE-599D-A935-64357296F0ED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3377062" y="4243473"/>
              <a:ext cx="0" cy="1333939"/>
            </a:xfrm>
            <a:prstGeom prst="line">
              <a:avLst/>
            </a:prstGeom>
            <a:ln w="38100"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93278A6-59BE-3AD0-BA34-BE8861E612AE}"/>
                </a:ext>
              </a:extLst>
            </p:cNvPr>
            <p:cNvSpPr/>
            <p:nvPr/>
          </p:nvSpPr>
          <p:spPr>
            <a:xfrm>
              <a:off x="2890432" y="3235650"/>
              <a:ext cx="880621" cy="880621"/>
            </a:xfrm>
            <a:prstGeom prst="ellipse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1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9DAF3A6-E50B-E596-BAD3-5E4DC5C247C0}"/>
              </a:ext>
            </a:extLst>
          </p:cNvPr>
          <p:cNvGrpSpPr/>
          <p:nvPr/>
        </p:nvGrpSpPr>
        <p:grpSpPr>
          <a:xfrm>
            <a:off x="859561" y="2172545"/>
            <a:ext cx="1200308" cy="1867114"/>
            <a:chOff x="0" y="1753726"/>
            <a:chExt cx="1600410" cy="2489485"/>
          </a:xfrm>
        </p:grpSpPr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573F30E6-DD9C-8687-A3AE-70419D55D6C4}"/>
                </a:ext>
              </a:extLst>
            </p:cNvPr>
            <p:cNvSpPr/>
            <p:nvPr/>
          </p:nvSpPr>
          <p:spPr>
            <a:xfrm>
              <a:off x="424342" y="3067143"/>
              <a:ext cx="1176068" cy="1176068"/>
            </a:xfrm>
            <a:prstGeom prst="arc">
              <a:avLst>
                <a:gd name="adj1" fmla="val 15956854"/>
                <a:gd name="adj2" fmla="val 10891041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72B0881-ABAA-EA7A-5D34-54E726EB45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0" y="3655937"/>
              <a:ext cx="438631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8D63080-BB1E-D047-ABCA-B257A9D2675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6057" y="1753726"/>
              <a:ext cx="0" cy="1333939"/>
            </a:xfrm>
            <a:prstGeom prst="line">
              <a:avLst/>
            </a:prstGeom>
            <a:ln w="38100"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353F2F9-DF01-48A0-EADA-A3FAA93C572A}"/>
                </a:ext>
              </a:extLst>
            </p:cNvPr>
            <p:cNvSpPr/>
            <p:nvPr/>
          </p:nvSpPr>
          <p:spPr>
            <a:xfrm>
              <a:off x="572066" y="3214866"/>
              <a:ext cx="880621" cy="880621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68DFC3DB-EF54-0EFC-D557-1078E58138CD}"/>
              </a:ext>
            </a:extLst>
          </p:cNvPr>
          <p:cNvSpPr txBox="1"/>
          <p:nvPr/>
        </p:nvSpPr>
        <p:spPr>
          <a:xfrm>
            <a:off x="1194173" y="1736541"/>
            <a:ext cx="78098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/>
              <a:t>2015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2B1AE27-D842-83BA-606B-837CE3D626EB}"/>
              </a:ext>
            </a:extLst>
          </p:cNvPr>
          <p:cNvSpPr txBox="1"/>
          <p:nvPr/>
        </p:nvSpPr>
        <p:spPr>
          <a:xfrm>
            <a:off x="5788292" y="5086855"/>
            <a:ext cx="72968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/>
              <a:t>2018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7DF4423-898B-541B-2AD7-8BB342496604}"/>
              </a:ext>
            </a:extLst>
          </p:cNvPr>
          <p:cNvSpPr txBox="1"/>
          <p:nvPr/>
        </p:nvSpPr>
        <p:spPr>
          <a:xfrm>
            <a:off x="9555649" y="1736541"/>
            <a:ext cx="78098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/>
              <a:t>2020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5325482-A11A-A614-0534-14ECD0304962}"/>
              </a:ext>
            </a:extLst>
          </p:cNvPr>
          <p:cNvGrpSpPr/>
          <p:nvPr/>
        </p:nvGrpSpPr>
        <p:grpSpPr>
          <a:xfrm>
            <a:off x="1666103" y="2197859"/>
            <a:ext cx="2770282" cy="1141376"/>
            <a:chOff x="1075389" y="1776888"/>
            <a:chExt cx="1667317" cy="1521833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F84EA25-FE1F-3EC9-22C8-5BAD19CB4CF9}"/>
                </a:ext>
              </a:extLst>
            </p:cNvPr>
            <p:cNvSpPr txBox="1"/>
            <p:nvPr/>
          </p:nvSpPr>
          <p:spPr>
            <a:xfrm>
              <a:off x="1075389" y="1776888"/>
              <a:ext cx="1509057" cy="451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noProof="1"/>
                <a:t>CELESTA</a:t>
              </a: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F89D2B7-EEDD-6E58-C6BC-4E4C09043279}"/>
                </a:ext>
              </a:extLst>
            </p:cNvPr>
            <p:cNvCxnSpPr/>
            <p:nvPr/>
          </p:nvCxnSpPr>
          <p:spPr>
            <a:xfrm>
              <a:off x="1136650" y="2158920"/>
              <a:ext cx="140335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2F3AB03-7500-D203-CDC5-CE05AB7C6B2C}"/>
                </a:ext>
              </a:extLst>
            </p:cNvPr>
            <p:cNvSpPr/>
            <p:nvPr/>
          </p:nvSpPr>
          <p:spPr>
            <a:xfrm>
              <a:off x="1075389" y="2190726"/>
              <a:ext cx="1667317" cy="1107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Font typeface="Wingdings" panose="05000000000000000000" pitchFamily="2" charset="2"/>
                <a:buChar char="§"/>
              </a:pPr>
              <a:r>
                <a:rPr lang="en-GB" sz="1200" b="1" dirty="0" err="1"/>
                <a:t>CE</a:t>
              </a:r>
              <a:r>
                <a:rPr lang="en-GB" sz="1200" dirty="0" err="1"/>
                <a:t>rn</a:t>
              </a:r>
              <a:r>
                <a:rPr lang="en-GB" sz="1200" dirty="0"/>
                <a:t> </a:t>
              </a:r>
              <a:r>
                <a:rPr lang="en-GB" sz="1200" b="1" dirty="0" err="1"/>
                <a:t>L</a:t>
              </a:r>
              <a:r>
                <a:rPr lang="en-GB" sz="1200" dirty="0" err="1"/>
                <a:t>atchup</a:t>
              </a:r>
              <a:r>
                <a:rPr lang="en-GB" sz="1200" dirty="0"/>
                <a:t> </a:t>
              </a:r>
              <a:r>
                <a:rPr lang="en-GB" sz="1200" b="1" dirty="0"/>
                <a:t>E</a:t>
              </a:r>
              <a:r>
                <a:rPr lang="en-GB" sz="1200" dirty="0"/>
                <a:t>xperiment and </a:t>
              </a:r>
              <a:r>
                <a:rPr lang="en-GB" sz="1200" b="1" dirty="0" err="1"/>
                <a:t>ST</a:t>
              </a:r>
              <a:r>
                <a:rPr lang="en-GB" sz="1200" dirty="0" err="1"/>
                <a:t>udent</a:t>
              </a:r>
              <a:r>
                <a:rPr lang="en-GB" sz="1200" dirty="0"/>
                <a:t> </a:t>
              </a:r>
              <a:r>
                <a:rPr lang="en-GB" sz="1200" dirty="0" err="1"/>
                <a:t>s</a:t>
              </a:r>
              <a:r>
                <a:rPr lang="en-GB" sz="1200" b="1" dirty="0" err="1"/>
                <a:t>A</a:t>
              </a:r>
              <a:r>
                <a:rPr lang="en-GB" sz="1200" dirty="0" err="1"/>
                <a:t>tellite</a:t>
              </a:r>
              <a:endParaRPr lang="en-US" sz="1200" dirty="0"/>
            </a:p>
            <a:p>
              <a:pPr marL="342900" indent="-342900">
                <a:buFont typeface="Wingdings" panose="05000000000000000000" pitchFamily="2" charset="2"/>
                <a:buChar char="§"/>
              </a:pPr>
              <a:r>
                <a:rPr lang="en-US" sz="1200" dirty="0"/>
                <a:t>The first CERN driven 1U satellite</a:t>
              </a:r>
            </a:p>
            <a:p>
              <a:pPr marL="342900" indent="-342900">
                <a:buFont typeface="Wingdings" panose="05000000000000000000" pitchFamily="2" charset="2"/>
                <a:buChar char="§"/>
              </a:pPr>
              <a:r>
                <a:rPr lang="en-US" sz="1200" dirty="0"/>
                <a:t>Collaboration of CERN and CSU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41C674D-4AEC-EB5A-6DE0-67C6A024EDFF}"/>
              </a:ext>
            </a:extLst>
          </p:cNvPr>
          <p:cNvGrpSpPr/>
          <p:nvPr/>
        </p:nvGrpSpPr>
        <p:grpSpPr>
          <a:xfrm>
            <a:off x="6495609" y="4039659"/>
            <a:ext cx="2232300" cy="1510708"/>
            <a:chOff x="1075389" y="1776888"/>
            <a:chExt cx="1667317" cy="2014274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062C203-F6F0-FCE0-9E19-8F717E503397}"/>
                </a:ext>
              </a:extLst>
            </p:cNvPr>
            <p:cNvSpPr txBox="1"/>
            <p:nvPr/>
          </p:nvSpPr>
          <p:spPr>
            <a:xfrm>
              <a:off x="1075389" y="1776888"/>
              <a:ext cx="1509057" cy="451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noProof="1"/>
                <a:t>Space RadMon V2</a:t>
              </a:r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17808B3-5D95-0806-08CE-CF13FC091DE6}"/>
                </a:ext>
              </a:extLst>
            </p:cNvPr>
            <p:cNvCxnSpPr/>
            <p:nvPr/>
          </p:nvCxnSpPr>
          <p:spPr>
            <a:xfrm>
              <a:off x="1136650" y="2158920"/>
              <a:ext cx="1403350" cy="0"/>
            </a:xfrm>
            <a:prstGeom prst="line">
              <a:avLst/>
            </a:prstGeom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ED25C7D-17C7-2757-1121-5FE75912E4AF}"/>
                </a:ext>
              </a:extLst>
            </p:cNvPr>
            <p:cNvSpPr/>
            <p:nvPr/>
          </p:nvSpPr>
          <p:spPr>
            <a:xfrm>
              <a:off x="1075389" y="2190726"/>
              <a:ext cx="1667317" cy="16004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200" noProof="1"/>
                <a:t>While CELESTA was developed for a specific mission, SpaceRadMon is intended to be a platform that can be used by multiple customers.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/>
                <a:t>Funded by KT</a:t>
              </a:r>
              <a:r>
                <a:rPr lang="en-GB" sz="1200" noProof="1"/>
                <a:t> </a:t>
              </a:r>
              <a:endParaRPr lang="en-US" sz="1200" noProof="1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693BD7F-A0F4-E8C1-1FF3-968EFE5BC246}"/>
              </a:ext>
            </a:extLst>
          </p:cNvPr>
          <p:cNvGrpSpPr/>
          <p:nvPr/>
        </p:nvGrpSpPr>
        <p:grpSpPr>
          <a:xfrm>
            <a:off x="9980879" y="1306854"/>
            <a:ext cx="2366808" cy="1942268"/>
            <a:chOff x="1075389" y="1776888"/>
            <a:chExt cx="1751035" cy="2462266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9B9FF87-E7E0-C7D3-A0E2-164A62AD6CF9}"/>
                </a:ext>
              </a:extLst>
            </p:cNvPr>
            <p:cNvSpPr txBox="1"/>
            <p:nvPr/>
          </p:nvSpPr>
          <p:spPr>
            <a:xfrm>
              <a:off x="1075389" y="1776888"/>
              <a:ext cx="1751035" cy="4291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noProof="1"/>
                <a:t>Space RadMon NG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55BF5AD-5AF1-DC99-C68E-1FA20D2BB8BF}"/>
                </a:ext>
              </a:extLst>
            </p:cNvPr>
            <p:cNvCxnSpPr/>
            <p:nvPr/>
          </p:nvCxnSpPr>
          <p:spPr>
            <a:xfrm>
              <a:off x="1136650" y="2158920"/>
              <a:ext cx="1403350" cy="0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25E563A7-3825-0EF9-D3A0-11750266B01E}"/>
                </a:ext>
              </a:extLst>
            </p:cNvPr>
            <p:cNvSpPr/>
            <p:nvPr/>
          </p:nvSpPr>
          <p:spPr>
            <a:xfrm>
              <a:off x="1075389" y="2190726"/>
              <a:ext cx="1667317" cy="20484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28600" indent="-228600">
                <a:buFont typeface="Arial" panose="020B0604020202020204" pitchFamily="34" charset="0"/>
                <a:buChar char="•"/>
              </a:pPr>
              <a:r>
                <a:rPr lang="en-GB" sz="1100" noProof="1"/>
                <a:t>These features make it the first example of a new generation of payloads for radiation monitoring in space, making it attractive for a larger number of missions.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100" dirty="0"/>
                <a:t>Funded by KT</a:t>
              </a:r>
              <a:r>
                <a:rPr lang="en-GB" sz="1100" noProof="1"/>
                <a:t> </a:t>
              </a:r>
              <a:endParaRPr lang="en-US" sz="1100" noProof="1"/>
            </a:p>
          </p:txBody>
        </p:sp>
      </p:grpSp>
      <p:pic>
        <p:nvPicPr>
          <p:cNvPr id="38" name="Graphic 37" descr="Rocket">
            <a:extLst>
              <a:ext uri="{FF2B5EF4-FFF2-40B4-BE49-F238E27FC236}">
                <a16:creationId xmlns:a16="http://schemas.microsoft.com/office/drawing/2014/main" id="{E20C0468-C2BB-2B86-D4DE-576AEB81F3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75061" y="3354850"/>
            <a:ext cx="487565" cy="4875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9" name="Graphic 38" descr="Head with gears">
            <a:extLst>
              <a:ext uri="{FF2B5EF4-FFF2-40B4-BE49-F238E27FC236}">
                <a16:creationId xmlns:a16="http://schemas.microsoft.com/office/drawing/2014/main" id="{B69865CE-C91D-CAB7-457E-D53828F2D3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74614" y="3370438"/>
            <a:ext cx="487565" cy="487565"/>
          </a:xfrm>
          <a:prstGeom prst="rect">
            <a:avLst/>
          </a:prstGeom>
        </p:spPr>
      </p:pic>
      <p:pic>
        <p:nvPicPr>
          <p:cNvPr id="40" name="Graphic 39" descr="Gears">
            <a:extLst>
              <a:ext uri="{FF2B5EF4-FFF2-40B4-BE49-F238E27FC236}">
                <a16:creationId xmlns:a16="http://schemas.microsoft.com/office/drawing/2014/main" id="{50288FD5-F7C8-074B-C42D-471C4FD462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37097" y="3354850"/>
            <a:ext cx="487565" cy="487565"/>
          </a:xfrm>
          <a:prstGeom prst="rect">
            <a:avLst/>
          </a:prstGeom>
        </p:spPr>
      </p:pic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5A66390D-0277-6A96-23AD-6B6128A398E2}"/>
              </a:ext>
            </a:extLst>
          </p:cNvPr>
          <p:cNvCxnSpPr>
            <a:cxnSpLocks/>
          </p:cNvCxnSpPr>
          <p:nvPr/>
        </p:nvCxnSpPr>
        <p:spPr>
          <a:xfrm>
            <a:off x="2078805" y="3602632"/>
            <a:ext cx="3609558" cy="0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4D62D3E3-BBB2-A585-838F-0A932854D7F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9959" y="4150139"/>
            <a:ext cx="1548290" cy="1754220"/>
          </a:xfrm>
          <a:prstGeom prst="rect">
            <a:avLst/>
          </a:prstGeom>
        </p:spPr>
      </p:pic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F3DB35C-9B37-641D-3F1F-EE9BE4737108}"/>
              </a:ext>
            </a:extLst>
          </p:cNvPr>
          <p:cNvCxnSpPr>
            <a:cxnSpLocks/>
          </p:cNvCxnSpPr>
          <p:nvPr/>
        </p:nvCxnSpPr>
        <p:spPr>
          <a:xfrm>
            <a:off x="6559423" y="3601697"/>
            <a:ext cx="3004773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3">
            <a:extLst>
              <a:ext uri="{FF2B5EF4-FFF2-40B4-BE49-F238E27FC236}">
                <a16:creationId xmlns:a16="http://schemas.microsoft.com/office/drawing/2014/main" id="{FA668948-5741-083A-ED42-D8F5D8259A0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26242" y="1287701"/>
            <a:ext cx="1768313" cy="1834553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DB9EFB81-2682-04D6-AA58-68354706C4C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18330" y="4118736"/>
            <a:ext cx="1926012" cy="200923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61D7B8A7-E1E3-675B-D15B-65FCAE21F76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65167" y="1310722"/>
            <a:ext cx="1611995" cy="865625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E1B72A63-BAEC-C378-DDCB-CEDC8BC030B8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t="7764" r="1142"/>
          <a:stretch/>
        </p:blipFill>
        <p:spPr>
          <a:xfrm>
            <a:off x="10744342" y="3476064"/>
            <a:ext cx="1223881" cy="837799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F02EB132-58AA-24D0-CF86-97C7C148335A}"/>
              </a:ext>
            </a:extLst>
          </p:cNvPr>
          <p:cNvSpPr txBox="1"/>
          <p:nvPr/>
        </p:nvSpPr>
        <p:spPr>
          <a:xfrm>
            <a:off x="1975157" y="4271249"/>
            <a:ext cx="2692552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000" dirty="0"/>
              <a:t>SRAM Latch-up Experiment: Compare radiation levels between equator and poles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000" dirty="0"/>
              <a:t>Comparison of radiation effects between LEO space environment and CHARM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000" dirty="0"/>
              <a:t>Nanosatellites radiation qualification procedure at CHARM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9CDE3AC-B230-BABC-7AC8-9DA212D88610}"/>
              </a:ext>
            </a:extLst>
          </p:cNvPr>
          <p:cNvSpPr txBox="1"/>
          <p:nvPr/>
        </p:nvSpPr>
        <p:spPr>
          <a:xfrm>
            <a:off x="7229213" y="2303532"/>
            <a:ext cx="2692552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b="1" dirty="0"/>
              <a:t>Challenges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Low power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More radiation tolerant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Better sensor resolution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2416403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9C65A-FDF0-9703-5D27-223BCAA12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038" y="411800"/>
            <a:ext cx="11351431" cy="741780"/>
          </a:xfrm>
        </p:spPr>
        <p:txBody>
          <a:bodyPr/>
          <a:lstStyle/>
          <a:p>
            <a:r>
              <a:rPr lang="en-CH" dirty="0"/>
              <a:t>Mission already in orbit: CELESTA and TRISAT-R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AC4ED8-A042-C9F1-CD65-6DCAED3704F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25/09/2023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4CCCD9-D6A7-7C9E-39A9-CE963961EF3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SpaceRadMon NG - NASA presentation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88EEEB-C893-AC54-545A-082DF7F2324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18" name="Picture 2" descr="Radiation testing of CELESTA satellite inside CHARM facility">
            <a:extLst>
              <a:ext uri="{FF2B5EF4-FFF2-40B4-BE49-F238E27FC236}">
                <a16:creationId xmlns:a16="http://schemas.microsoft.com/office/drawing/2014/main" id="{D9BD6BF7-394D-EEF2-7663-CFABDBEFDF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9881" y="1652131"/>
            <a:ext cx="2009409" cy="1607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Vega C">
            <a:extLst>
              <a:ext uri="{FF2B5EF4-FFF2-40B4-BE49-F238E27FC236}">
                <a16:creationId xmlns:a16="http://schemas.microsoft.com/office/drawing/2014/main" id="{6EF816A0-7FF8-5428-7707-3DF90909E6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583" y="3705610"/>
            <a:ext cx="4294310" cy="2442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2BF3977-6914-3B98-14E4-588FA73587BA}"/>
              </a:ext>
            </a:extLst>
          </p:cNvPr>
          <p:cNvCxnSpPr>
            <a:cxnSpLocks/>
          </p:cNvCxnSpPr>
          <p:nvPr/>
        </p:nvCxnSpPr>
        <p:spPr>
          <a:xfrm flipH="1">
            <a:off x="9622133" y="2988638"/>
            <a:ext cx="841015" cy="12134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046F513A-EC6B-4205-1D0B-F2F3B2FB7531}"/>
              </a:ext>
            </a:extLst>
          </p:cNvPr>
          <p:cNvSpPr txBox="1">
            <a:spLocks/>
          </p:cNvSpPr>
          <p:nvPr/>
        </p:nvSpPr>
        <p:spPr>
          <a:xfrm>
            <a:off x="293553" y="1360117"/>
            <a:ext cx="7613790" cy="4608512"/>
          </a:xfrm>
          <a:prstGeom prst="rect">
            <a:avLst/>
          </a:prstGeom>
        </p:spPr>
        <p:txBody>
          <a:bodyPr/>
          <a:lstStyle>
            <a:lvl1pPr marL="225425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Arial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marR="0" indent="-2286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CERN tech in space: the first CERN-driven satellites have been successfully launched in 2022 orbiting at ~6000km</a:t>
            </a:r>
          </a:p>
          <a:p>
            <a:pPr lvl="1"/>
            <a:r>
              <a:rPr lang="en-US" sz="2400" dirty="0"/>
              <a:t>CELESTA (1U </a:t>
            </a:r>
            <a:r>
              <a:rPr lang="en-US" sz="2400" dirty="0" err="1"/>
              <a:t>cubesat</a:t>
            </a:r>
            <a:r>
              <a:rPr lang="en-US" sz="2400" dirty="0"/>
              <a:t>) in collaboration with University of Montpellier: CELESTA Payload</a:t>
            </a:r>
          </a:p>
          <a:p>
            <a:pPr lvl="1"/>
            <a:r>
              <a:rPr lang="en-US" sz="2400" dirty="0" err="1"/>
              <a:t>TriSAT</a:t>
            </a:r>
            <a:r>
              <a:rPr lang="en-US" sz="2400" dirty="0"/>
              <a:t>-R (3U </a:t>
            </a:r>
            <a:r>
              <a:rPr lang="en-US" sz="2400" dirty="0" err="1"/>
              <a:t>cubesat</a:t>
            </a:r>
            <a:r>
              <a:rPr lang="en-US" sz="2400" dirty="0"/>
              <a:t>) in collaboration with University of Maribor: </a:t>
            </a:r>
            <a:r>
              <a:rPr lang="en-US" sz="2400" dirty="0" err="1"/>
              <a:t>SpaceRadMon</a:t>
            </a:r>
            <a:r>
              <a:rPr lang="en-US" sz="2400" dirty="0"/>
              <a:t> V2 payload</a:t>
            </a:r>
            <a:endParaRPr lang="en-GB" sz="2400" dirty="0"/>
          </a:p>
        </p:txBody>
      </p:sp>
      <p:pic>
        <p:nvPicPr>
          <p:cNvPr id="22" name="Content Placeholder 20" descr="A screenshot of a map&#10;&#10;Description automatically generated with medium confidence">
            <a:extLst>
              <a:ext uri="{FF2B5EF4-FFF2-40B4-BE49-F238E27FC236}">
                <a16:creationId xmlns:a16="http://schemas.microsoft.com/office/drawing/2014/main" id="{570318D9-7950-15DD-39BD-FC30F6793E3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tretch/>
        </p:blipFill>
        <p:spPr>
          <a:xfrm>
            <a:off x="219336" y="4415402"/>
            <a:ext cx="3508131" cy="1832998"/>
          </a:xfrm>
          <a:prstGeom prst="rect">
            <a:avLst/>
          </a:prstGeom>
          <a:noFill/>
        </p:spPr>
      </p:pic>
      <p:pic>
        <p:nvPicPr>
          <p:cNvPr id="23" name="Picture 6">
            <a:extLst>
              <a:ext uri="{FF2B5EF4-FFF2-40B4-BE49-F238E27FC236}">
                <a16:creationId xmlns:a16="http://schemas.microsoft.com/office/drawing/2014/main" id="{547477EB-719E-C881-FBB5-88603E8178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4366" y="1544863"/>
            <a:ext cx="1607527" cy="1607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C3593FE-0D99-ECA1-C2B7-42676E32492D}"/>
              </a:ext>
            </a:extLst>
          </p:cNvPr>
          <p:cNvSpPr txBox="1"/>
          <p:nvPr/>
        </p:nvSpPr>
        <p:spPr>
          <a:xfrm>
            <a:off x="8268662" y="1224396"/>
            <a:ext cx="14718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CELESTA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8DCE28-3E6C-A9CD-EE48-5578EBD73974}"/>
              </a:ext>
            </a:extLst>
          </p:cNvPr>
          <p:cNvSpPr txBox="1"/>
          <p:nvPr/>
        </p:nvSpPr>
        <p:spPr>
          <a:xfrm>
            <a:off x="10371623" y="1224396"/>
            <a:ext cx="14718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TriSAT</a:t>
            </a:r>
            <a:r>
              <a:rPr lang="en-US" dirty="0"/>
              <a:t>-R</a:t>
            </a:r>
            <a:endParaRPr lang="en-GB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12238CD-5753-5119-E7B2-1A7C79F62215}"/>
              </a:ext>
            </a:extLst>
          </p:cNvPr>
          <p:cNvCxnSpPr>
            <a:cxnSpLocks/>
          </p:cNvCxnSpPr>
          <p:nvPr/>
        </p:nvCxnSpPr>
        <p:spPr>
          <a:xfrm>
            <a:off x="9229709" y="3092545"/>
            <a:ext cx="392424" cy="11436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11566C9A-AC07-727F-FB05-B0ECEE0D21D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4296249" y="4276413"/>
            <a:ext cx="2750190" cy="1802995"/>
          </a:xfrm>
          <a:prstGeom prst="rect">
            <a:avLst/>
          </a:prstGeom>
          <a:ln w="28575">
            <a:noFill/>
          </a:ln>
        </p:spPr>
      </p:pic>
    </p:spTree>
    <p:extLst>
      <p:ext uri="{BB962C8B-B14F-4D97-AF65-F5344CB8AC3E}">
        <p14:creationId xmlns:p14="http://schemas.microsoft.com/office/powerpoint/2010/main" val="4244042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046E1-7142-4D58-A77B-2808F3652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3250"/>
            <a:ext cx="6505575" cy="741780"/>
          </a:xfrm>
        </p:spPr>
        <p:txBody>
          <a:bodyPr/>
          <a:lstStyle/>
          <a:p>
            <a:r>
              <a:rPr lang="en-US" dirty="0" err="1"/>
              <a:t>SpaceRadMon</a:t>
            </a:r>
            <a:r>
              <a:rPr lang="en-US" dirty="0"/>
              <a:t> NG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9D1BAF-DD9C-416F-A41C-60FE0A8FFCD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25/09/2023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88E8C7-357B-4179-A145-8035B14A7C1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SpaceRadMon NG - NASA presentation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B6844E-5EF9-4387-B86B-725C918EB45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3DE319-C57C-4DCA-8D5E-015F9F34B366}"/>
              </a:ext>
            </a:extLst>
          </p:cNvPr>
          <p:cNvSpPr txBox="1"/>
          <p:nvPr/>
        </p:nvSpPr>
        <p:spPr>
          <a:xfrm>
            <a:off x="964234" y="1487855"/>
            <a:ext cx="7644392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spcBef>
                <a:spcPts val="1800"/>
              </a:spcBef>
              <a:buFont typeface="+mj-lt"/>
              <a:buAutoNum type="arabicPeriod"/>
            </a:pPr>
            <a:r>
              <a:rPr lang="en-US" sz="2400" dirty="0"/>
              <a:t>More radiation tolerant</a:t>
            </a:r>
          </a:p>
          <a:p>
            <a:pPr marL="1371600" lvl="2" indent="-45720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sz="2000" dirty="0"/>
              <a:t>ADC was replaced by a MCU with embedded ADC </a:t>
            </a:r>
          </a:p>
          <a:p>
            <a:pPr marL="914400" lvl="1" indent="-457200">
              <a:spcBef>
                <a:spcPts val="1800"/>
              </a:spcBef>
              <a:buFont typeface="+mj-lt"/>
              <a:buAutoNum type="arabicPeriod"/>
            </a:pPr>
            <a:r>
              <a:rPr lang="en-US" sz="2400" dirty="0"/>
              <a:t>Better resolution</a:t>
            </a:r>
          </a:p>
          <a:p>
            <a:pPr marL="1371600" lvl="2" indent="-45720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sz="2000" dirty="0"/>
              <a:t>Floating gate dosimeter instead of </a:t>
            </a:r>
            <a:r>
              <a:rPr lang="en-US" sz="2000" dirty="0" err="1"/>
              <a:t>RadFET</a:t>
            </a:r>
            <a:endParaRPr lang="en-US" sz="2000" dirty="0"/>
          </a:p>
          <a:p>
            <a:pPr marL="914400" lvl="1" indent="-457200">
              <a:spcBef>
                <a:spcPts val="1800"/>
              </a:spcBef>
              <a:buFont typeface="+mj-lt"/>
              <a:buAutoNum type="arabicPeriod"/>
            </a:pPr>
            <a:r>
              <a:rPr lang="en-US" sz="2400" dirty="0"/>
              <a:t>Lowest current consumption</a:t>
            </a:r>
          </a:p>
          <a:p>
            <a:pPr marL="1371600" lvl="2" indent="-45720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sz="2000" dirty="0"/>
              <a:t>Microsemi ProASIC3L FPGA with Flash-Freeze functionality (sleep mode - no clocks active)</a:t>
            </a:r>
          </a:p>
          <a:p>
            <a:pPr marL="914400" lvl="1" indent="-457200">
              <a:spcBef>
                <a:spcPts val="1800"/>
              </a:spcBef>
              <a:buFont typeface="+mj-lt"/>
              <a:buAutoNum type="arabicPeriod"/>
            </a:pPr>
            <a:r>
              <a:rPr lang="en-US" sz="2400" dirty="0"/>
              <a:t>I</a:t>
            </a:r>
            <a:r>
              <a:rPr lang="en-US" sz="2400" baseline="30000" dirty="0"/>
              <a:t>2</a:t>
            </a:r>
            <a:r>
              <a:rPr lang="en-US" sz="2400" dirty="0"/>
              <a:t>C interface – now compatible with PC104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AA2B893-AB67-4770-8333-07469D962D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5747" y="1848688"/>
            <a:ext cx="3293967" cy="343629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91DDE9A-3218-4D46-B8DA-2782651AD544}"/>
              </a:ext>
            </a:extLst>
          </p:cNvPr>
          <p:cNvSpPr txBox="1"/>
          <p:nvPr/>
        </p:nvSpPr>
        <p:spPr>
          <a:xfrm>
            <a:off x="9278383" y="5251250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SpaceRadmon</a:t>
            </a:r>
            <a:r>
              <a:rPr lang="en-US" b="1" dirty="0"/>
              <a:t> NG</a:t>
            </a:r>
            <a:endParaRPr lang="en-GB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7764" r="1142"/>
          <a:stretch/>
        </p:blipFill>
        <p:spPr>
          <a:xfrm>
            <a:off x="5627296" y="15411"/>
            <a:ext cx="1772987" cy="1213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124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A941B8-6FFA-4708-1E68-7647024C37B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25/09/2023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84830C-4602-B3EA-0CB6-4D5A09FBDC9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SpaceRadMon NG - NASA presentation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9BCC2C-9DA8-5AF1-8338-7D6EA3715AF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601F8CF-B2D1-D033-4B00-CA8EB2455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241" y="365126"/>
            <a:ext cx="11620982" cy="803918"/>
          </a:xfrm>
        </p:spPr>
        <p:txBody>
          <a:bodyPr/>
          <a:lstStyle/>
          <a:p>
            <a:r>
              <a:rPr lang="en-US" dirty="0" err="1"/>
              <a:t>SpaceRadMon</a:t>
            </a:r>
            <a:r>
              <a:rPr lang="en-US" dirty="0"/>
              <a:t> V2 vs NG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3E2BEFB-0C99-358E-CBC3-DEA9C8BA0B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943872" y="1090609"/>
            <a:ext cx="1512168" cy="81201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AAA013C-F821-C117-F17C-C266F0BE4730}"/>
              </a:ext>
            </a:extLst>
          </p:cNvPr>
          <p:cNvSpPr txBox="1"/>
          <p:nvPr/>
        </p:nvSpPr>
        <p:spPr bwMode="auto">
          <a:xfrm>
            <a:off x="609600" y="1170927"/>
            <a:ext cx="3597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spcBef>
                <a:spcPts val="1200"/>
              </a:spcBef>
            </a:pPr>
            <a:r>
              <a:rPr lang="en-US" sz="2400" dirty="0"/>
              <a:t>What we succeeded: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298CEA6-D905-503C-B501-87FDEBFC23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6928388"/>
              </p:ext>
            </p:extLst>
          </p:nvPr>
        </p:nvGraphicFramePr>
        <p:xfrm>
          <a:off x="733677" y="2093152"/>
          <a:ext cx="10848110" cy="37516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3164">
                  <a:extLst>
                    <a:ext uri="{9D8B030D-6E8A-4147-A177-3AD203B41FA5}">
                      <a16:colId xmlns:a16="http://schemas.microsoft.com/office/drawing/2014/main" val="3294083927"/>
                    </a:ext>
                  </a:extLst>
                </a:gridCol>
                <a:gridCol w="3649604">
                  <a:extLst>
                    <a:ext uri="{9D8B030D-6E8A-4147-A177-3AD203B41FA5}">
                      <a16:colId xmlns:a16="http://schemas.microsoft.com/office/drawing/2014/main" val="923921237"/>
                    </a:ext>
                  </a:extLst>
                </a:gridCol>
                <a:gridCol w="3935342">
                  <a:extLst>
                    <a:ext uri="{9D8B030D-6E8A-4147-A177-3AD203B41FA5}">
                      <a16:colId xmlns:a16="http://schemas.microsoft.com/office/drawing/2014/main" val="189576117"/>
                    </a:ext>
                  </a:extLst>
                </a:gridCol>
              </a:tblGrid>
              <a:tr h="39712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Characteristics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V2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NG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5783877"/>
                  </a:ext>
                </a:extLst>
              </a:tr>
              <a:tr h="19856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Tolerance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250 </a:t>
                      </a:r>
                      <a:r>
                        <a:rPr lang="en-US" dirty="0" err="1"/>
                        <a:t>Gy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&gt; 418 </a:t>
                      </a:r>
                      <a:r>
                        <a:rPr lang="en-US" dirty="0" err="1">
                          <a:solidFill>
                            <a:srgbClr val="00B050"/>
                          </a:solidFill>
                        </a:rPr>
                        <a:t>Gy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1259543"/>
                  </a:ext>
                </a:extLst>
              </a:tr>
              <a:tr h="19856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Power consumption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165 </a:t>
                      </a:r>
                      <a:r>
                        <a:rPr lang="en-US" dirty="0" err="1"/>
                        <a:t>mW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63.5 </a:t>
                      </a:r>
                      <a:r>
                        <a:rPr lang="en-US" dirty="0" err="1">
                          <a:solidFill>
                            <a:srgbClr val="00B050"/>
                          </a:solidFill>
                        </a:rPr>
                        <a:t>mW</a:t>
                      </a: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 Idle - </a:t>
                      </a:r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45.0 </a:t>
                      </a:r>
                      <a:r>
                        <a:rPr lang="en-GB" dirty="0" err="1">
                          <a:solidFill>
                            <a:srgbClr val="00B050"/>
                          </a:solidFill>
                        </a:rPr>
                        <a:t>mW</a:t>
                      </a:r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 Sleep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3145167"/>
                  </a:ext>
                </a:extLst>
              </a:tr>
              <a:tr h="39712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Mass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60 g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57.5 g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603630"/>
                  </a:ext>
                </a:extLst>
              </a:tr>
              <a:tr h="19856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TID Sensor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Radiation Field Effect Transistor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Floating Gate Dosimeter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450611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Resolution (TID)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57 mGy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2 mGy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633404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SRAMs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 SEU and 2 SEL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 SEUs 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6599075"/>
                  </a:ext>
                </a:extLst>
              </a:tr>
              <a:tr h="39712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Voltage monitoring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6085767"/>
                  </a:ext>
                </a:extLst>
              </a:tr>
              <a:tr h="19856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Temperature monitoring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213620"/>
                  </a:ext>
                </a:extLst>
              </a:tr>
              <a:tr h="19856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Communication protocol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  <a:r>
                        <a:rPr lang="en-US" baseline="30000" dirty="0"/>
                        <a:t>2</a:t>
                      </a:r>
                      <a:r>
                        <a:rPr lang="en-US" dirty="0"/>
                        <a:t>C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  <a:r>
                        <a:rPr lang="en-US" baseline="30000" dirty="0"/>
                        <a:t>2</a:t>
                      </a:r>
                      <a:r>
                        <a:rPr lang="en-US" dirty="0"/>
                        <a:t>C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7655854"/>
                  </a:ext>
                </a:extLst>
              </a:tr>
            </a:tbl>
          </a:graphicData>
        </a:graphic>
      </p:graphicFrame>
      <p:pic>
        <p:nvPicPr>
          <p:cNvPr id="16" name="Picture 15">
            <a:extLst>
              <a:ext uri="{FF2B5EF4-FFF2-40B4-BE49-F238E27FC236}">
                <a16:creationId xmlns:a16="http://schemas.microsoft.com/office/drawing/2014/main" id="{D249EA53-878A-C6EE-1347-1C7B655875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764" r="1142"/>
          <a:stretch/>
        </p:blipFill>
        <p:spPr bwMode="auto">
          <a:xfrm>
            <a:off x="9120336" y="1107362"/>
            <a:ext cx="1045720" cy="71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590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AF2A31-0750-5A3F-F361-31D855969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Floating gate working principle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84DFCF-39A8-0854-9222-3AE8903ACA4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25/09/2023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B3703-D754-FB6E-CC1D-A3DC8C0F5B5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SpaceRadMon NG - NASA presentation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89BA8A-7E83-80DD-8810-117D9795E65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8</a:t>
            </a:fld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AE8A979-2729-1415-E384-2D20ECDF6AC2}"/>
              </a:ext>
            </a:extLst>
          </p:cNvPr>
          <p:cNvGrpSpPr/>
          <p:nvPr/>
        </p:nvGrpSpPr>
        <p:grpSpPr>
          <a:xfrm>
            <a:off x="1283632" y="2600278"/>
            <a:ext cx="1553221" cy="2486986"/>
            <a:chOff x="427486" y="2374147"/>
            <a:chExt cx="1553221" cy="2486986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11A5A65-8952-872C-FA14-099A0EED2DDA}"/>
                </a:ext>
              </a:extLst>
            </p:cNvPr>
            <p:cNvSpPr/>
            <p:nvPr/>
          </p:nvSpPr>
          <p:spPr>
            <a:xfrm>
              <a:off x="461498" y="3651442"/>
              <a:ext cx="1372284" cy="746760"/>
            </a:xfrm>
            <a:prstGeom prst="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19C406-C91B-697C-6570-DE6A243D50FD}"/>
                </a:ext>
              </a:extLst>
            </p:cNvPr>
            <p:cNvSpPr/>
            <p:nvPr/>
          </p:nvSpPr>
          <p:spPr>
            <a:xfrm>
              <a:off x="461500" y="2695457"/>
              <a:ext cx="1372283" cy="95598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3180692-9F9C-9C33-7361-06167FE8BDEC}"/>
                </a:ext>
              </a:extLst>
            </p:cNvPr>
            <p:cNvSpPr/>
            <p:nvPr/>
          </p:nvSpPr>
          <p:spPr>
            <a:xfrm>
              <a:off x="461498" y="2584642"/>
              <a:ext cx="1372283" cy="99060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15E45BF-DFB7-EDFF-D74C-6D3B0E394B18}"/>
                </a:ext>
              </a:extLst>
            </p:cNvPr>
            <p:cNvSpPr/>
            <p:nvPr/>
          </p:nvSpPr>
          <p:spPr>
            <a:xfrm>
              <a:off x="885538" y="4398018"/>
              <a:ext cx="519736" cy="78105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F2E18FD1-9C1E-8E40-ABCE-1903C5BFF049}"/>
                </a:ext>
              </a:extLst>
            </p:cNvPr>
            <p:cNvCxnSpPr>
              <a:stCxn id="11" idx="0"/>
            </p:cNvCxnSpPr>
            <p:nvPr/>
          </p:nvCxnSpPr>
          <p:spPr>
            <a:xfrm>
              <a:off x="1145406" y="4398018"/>
              <a:ext cx="0" cy="17494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oval"/>
            </a:ln>
            <a:effectLst/>
          </p:spPr>
        </p:cxnSp>
        <p:sp>
          <p:nvSpPr>
            <p:cNvPr id="13" name="CasellaDiTesto 78">
              <a:extLst>
                <a:ext uri="{FF2B5EF4-FFF2-40B4-BE49-F238E27FC236}">
                  <a16:creationId xmlns:a16="http://schemas.microsoft.com/office/drawing/2014/main" id="{E36A39BC-9DAF-F21B-6340-98C4B5254CA1}"/>
                </a:ext>
              </a:extLst>
            </p:cNvPr>
            <p:cNvSpPr txBox="1"/>
            <p:nvPr/>
          </p:nvSpPr>
          <p:spPr>
            <a:xfrm>
              <a:off x="1233788" y="4168022"/>
              <a:ext cx="74691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i="1" dirty="0">
                  <a:solidFill>
                    <a:prstClr val="black"/>
                  </a:solidFill>
                  <a:latin typeface="Calibri"/>
                </a:rPr>
                <a:t>Si p-type</a:t>
              </a:r>
              <a:endParaRPr lang="en-GB" sz="1100" i="1" baseline="30000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5E2E9F34-79E6-CB4C-839D-DEAFA3D018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45404" y="4402767"/>
              <a:ext cx="0" cy="436228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15" name="CasellaDiTesto 78">
              <a:extLst>
                <a:ext uri="{FF2B5EF4-FFF2-40B4-BE49-F238E27FC236}">
                  <a16:creationId xmlns:a16="http://schemas.microsoft.com/office/drawing/2014/main" id="{E1489B44-DF99-6E7D-16D2-047FDAC423E3}"/>
                </a:ext>
              </a:extLst>
            </p:cNvPr>
            <p:cNvSpPr txBox="1"/>
            <p:nvPr/>
          </p:nvSpPr>
          <p:spPr>
            <a:xfrm>
              <a:off x="427486" y="3428793"/>
              <a:ext cx="44714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i="1" dirty="0">
                  <a:solidFill>
                    <a:prstClr val="black"/>
                  </a:solidFill>
                  <a:latin typeface="Calibri"/>
                </a:rPr>
                <a:t>SiO</a:t>
              </a:r>
              <a:r>
                <a:rPr lang="en-GB" sz="1100" i="1" baseline="-25000" dirty="0">
                  <a:solidFill>
                    <a:prstClr val="black"/>
                  </a:solidFill>
                  <a:latin typeface="Calibri"/>
                </a:rPr>
                <a:t>2</a:t>
              </a:r>
            </a:p>
          </p:txBody>
        </p:sp>
        <p:sp>
          <p:nvSpPr>
            <p:cNvPr id="16" name="Isosceles Triangle 32">
              <a:extLst>
                <a:ext uri="{FF2B5EF4-FFF2-40B4-BE49-F238E27FC236}">
                  <a16:creationId xmlns:a16="http://schemas.microsoft.com/office/drawing/2014/main" id="{160DD811-5B8A-4328-C257-5D2004AD2E30}"/>
                </a:ext>
              </a:extLst>
            </p:cNvPr>
            <p:cNvSpPr/>
            <p:nvPr/>
          </p:nvSpPr>
          <p:spPr>
            <a:xfrm rot="10800000">
              <a:off x="1045167" y="4749488"/>
              <a:ext cx="200477" cy="111645"/>
            </a:xfrm>
            <a:prstGeom prst="triangl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C7E65075-5E18-8BC4-65E6-59EEBFAB7C9D}"/>
                </a:ext>
              </a:extLst>
            </p:cNvPr>
            <p:cNvCxnSpPr>
              <a:cxnSpLocks/>
              <a:stCxn id="10" idx="0"/>
            </p:cNvCxnSpPr>
            <p:nvPr/>
          </p:nvCxnSpPr>
          <p:spPr>
            <a:xfrm flipH="1" flipV="1">
              <a:off x="1145404" y="2374147"/>
              <a:ext cx="2236" cy="21049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oval"/>
            </a:ln>
            <a:effectLst/>
          </p:spPr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00163B6-D3F0-AC77-6D4C-327736315BAA}"/>
              </a:ext>
            </a:extLst>
          </p:cNvPr>
          <p:cNvGrpSpPr/>
          <p:nvPr/>
        </p:nvGrpSpPr>
        <p:grpSpPr>
          <a:xfrm>
            <a:off x="4766846" y="2617353"/>
            <a:ext cx="1553221" cy="2486986"/>
            <a:chOff x="427486" y="2374147"/>
            <a:chExt cx="1553221" cy="2486986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FB731D7-865D-640C-C659-10062CB5FDAA}"/>
                </a:ext>
              </a:extLst>
            </p:cNvPr>
            <p:cNvSpPr/>
            <p:nvPr/>
          </p:nvSpPr>
          <p:spPr>
            <a:xfrm>
              <a:off x="461498" y="3651442"/>
              <a:ext cx="1372284" cy="746760"/>
            </a:xfrm>
            <a:prstGeom prst="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B89D492-2A02-A9D7-B1E7-E93555F12322}"/>
                </a:ext>
              </a:extLst>
            </p:cNvPr>
            <p:cNvSpPr/>
            <p:nvPr/>
          </p:nvSpPr>
          <p:spPr>
            <a:xfrm>
              <a:off x="461500" y="2695457"/>
              <a:ext cx="1372283" cy="95598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98C90BF-82A9-075F-976D-74B44740ED5A}"/>
                </a:ext>
              </a:extLst>
            </p:cNvPr>
            <p:cNvSpPr/>
            <p:nvPr/>
          </p:nvSpPr>
          <p:spPr>
            <a:xfrm>
              <a:off x="461498" y="2584642"/>
              <a:ext cx="1372283" cy="99060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F312C67-A693-9C69-A2A8-27F6B6C30F2D}"/>
                </a:ext>
              </a:extLst>
            </p:cNvPr>
            <p:cNvSpPr/>
            <p:nvPr/>
          </p:nvSpPr>
          <p:spPr>
            <a:xfrm>
              <a:off x="885538" y="4398018"/>
              <a:ext cx="519736" cy="78105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7482FD5-8531-FE8B-CBAB-0DF720C0A658}"/>
                </a:ext>
              </a:extLst>
            </p:cNvPr>
            <p:cNvCxnSpPr>
              <a:stCxn id="22" idx="0"/>
            </p:cNvCxnSpPr>
            <p:nvPr/>
          </p:nvCxnSpPr>
          <p:spPr>
            <a:xfrm>
              <a:off x="1145406" y="4398018"/>
              <a:ext cx="0" cy="17494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oval"/>
            </a:ln>
            <a:effectLst/>
          </p:spPr>
        </p:cxnSp>
        <p:sp>
          <p:nvSpPr>
            <p:cNvPr id="24" name="CasellaDiTesto 78">
              <a:extLst>
                <a:ext uri="{FF2B5EF4-FFF2-40B4-BE49-F238E27FC236}">
                  <a16:creationId xmlns:a16="http://schemas.microsoft.com/office/drawing/2014/main" id="{9C902936-CD6E-6D4C-1CF8-60756D41983A}"/>
                </a:ext>
              </a:extLst>
            </p:cNvPr>
            <p:cNvSpPr txBox="1"/>
            <p:nvPr/>
          </p:nvSpPr>
          <p:spPr>
            <a:xfrm>
              <a:off x="1233788" y="4168022"/>
              <a:ext cx="74691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i="1" dirty="0">
                  <a:solidFill>
                    <a:prstClr val="black"/>
                  </a:solidFill>
                  <a:latin typeface="Calibri"/>
                </a:rPr>
                <a:t>Si p-type</a:t>
              </a:r>
              <a:endParaRPr lang="en-GB" sz="1100" i="1" baseline="30000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C7530698-3F37-6F6E-6A7D-D7AB453489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45404" y="4402767"/>
              <a:ext cx="0" cy="436228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26" name="CasellaDiTesto 78">
              <a:extLst>
                <a:ext uri="{FF2B5EF4-FFF2-40B4-BE49-F238E27FC236}">
                  <a16:creationId xmlns:a16="http://schemas.microsoft.com/office/drawing/2014/main" id="{23095AD7-0583-2538-D96A-35D5307B5F79}"/>
                </a:ext>
              </a:extLst>
            </p:cNvPr>
            <p:cNvSpPr txBox="1"/>
            <p:nvPr/>
          </p:nvSpPr>
          <p:spPr>
            <a:xfrm>
              <a:off x="427486" y="3428793"/>
              <a:ext cx="44714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i="1" dirty="0">
                  <a:solidFill>
                    <a:prstClr val="black"/>
                  </a:solidFill>
                  <a:latin typeface="Calibri"/>
                </a:rPr>
                <a:t>SiO</a:t>
              </a:r>
              <a:r>
                <a:rPr lang="en-GB" sz="1100" i="1" baseline="-25000" dirty="0">
                  <a:solidFill>
                    <a:prstClr val="black"/>
                  </a:solidFill>
                  <a:latin typeface="Calibri"/>
                </a:rPr>
                <a:t>2</a:t>
              </a:r>
            </a:p>
          </p:txBody>
        </p:sp>
        <p:sp>
          <p:nvSpPr>
            <p:cNvPr id="27" name="Isosceles Triangle 21">
              <a:extLst>
                <a:ext uri="{FF2B5EF4-FFF2-40B4-BE49-F238E27FC236}">
                  <a16:creationId xmlns:a16="http://schemas.microsoft.com/office/drawing/2014/main" id="{EEDEBB98-D665-2ECC-1B6C-8B55BB7DE364}"/>
                </a:ext>
              </a:extLst>
            </p:cNvPr>
            <p:cNvSpPr/>
            <p:nvPr/>
          </p:nvSpPr>
          <p:spPr>
            <a:xfrm rot="10800000">
              <a:off x="1045167" y="4749488"/>
              <a:ext cx="200477" cy="111645"/>
            </a:xfrm>
            <a:prstGeom prst="triangl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055638CF-B4AA-2A60-7EDA-D7ECB8716874}"/>
                </a:ext>
              </a:extLst>
            </p:cNvPr>
            <p:cNvCxnSpPr>
              <a:cxnSpLocks/>
              <a:stCxn id="21" idx="0"/>
            </p:cNvCxnSpPr>
            <p:nvPr/>
          </p:nvCxnSpPr>
          <p:spPr>
            <a:xfrm flipH="1" flipV="1">
              <a:off x="1145404" y="2374147"/>
              <a:ext cx="2236" cy="21049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oval"/>
            </a:ln>
            <a:effectLst/>
          </p:spPr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0F8952C-E1D2-22A1-7033-EFB764DE29AF}"/>
              </a:ext>
            </a:extLst>
          </p:cNvPr>
          <p:cNvGrpSpPr/>
          <p:nvPr/>
        </p:nvGrpSpPr>
        <p:grpSpPr>
          <a:xfrm>
            <a:off x="4637129" y="2174738"/>
            <a:ext cx="1627319" cy="2638822"/>
            <a:chOff x="5666228" y="1879799"/>
            <a:chExt cx="1627319" cy="2638822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D89BA67E-0DA5-4761-F350-828159E63BE0}"/>
                </a:ext>
              </a:extLst>
            </p:cNvPr>
            <p:cNvCxnSpPr>
              <a:cxnSpLocks/>
            </p:cNvCxnSpPr>
            <p:nvPr/>
          </p:nvCxnSpPr>
          <p:spPr>
            <a:xfrm>
              <a:off x="6017049" y="2379519"/>
              <a:ext cx="1276498" cy="2139102"/>
            </a:xfrm>
            <a:prstGeom prst="line">
              <a:avLst/>
            </a:prstGeom>
            <a:noFill/>
            <a:ln w="57150" cap="flat" cmpd="sng" algn="ctr">
              <a:solidFill>
                <a:sysClr val="windowText" lastClr="000000">
                  <a:alpha val="65000"/>
                </a:sysClr>
              </a:solidFill>
              <a:prstDash val="solid"/>
              <a:miter lim="800000"/>
              <a:headEnd type="none"/>
              <a:tailEnd type="stealth" w="lg" len="med"/>
            </a:ln>
            <a:effectLst/>
          </p:spPr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9B71D0B-2394-3D09-8B20-3553CFC44918}"/>
                </a:ext>
              </a:extLst>
            </p:cNvPr>
            <p:cNvSpPr txBox="1"/>
            <p:nvPr/>
          </p:nvSpPr>
          <p:spPr>
            <a:xfrm>
              <a:off x="5666228" y="1879799"/>
              <a:ext cx="7825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i="1" dirty="0">
                  <a:solidFill>
                    <a:srgbClr val="44546A"/>
                  </a:solidFill>
                  <a:latin typeface="Calibri"/>
                </a:rPr>
                <a:t>Ionizing </a:t>
              </a:r>
              <a:br>
                <a:rPr lang="en-US" sz="1200" i="1" dirty="0">
                  <a:solidFill>
                    <a:srgbClr val="44546A"/>
                  </a:solidFill>
                  <a:latin typeface="Calibri"/>
                </a:rPr>
              </a:br>
              <a:r>
                <a:rPr lang="en-US" sz="1200" i="1" dirty="0">
                  <a:solidFill>
                    <a:srgbClr val="44546A"/>
                  </a:solidFill>
                  <a:latin typeface="Calibri"/>
                </a:rPr>
                <a:t>Radiation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7B2DA64-7198-34DC-BF58-85B837035A13}"/>
              </a:ext>
            </a:extLst>
          </p:cNvPr>
          <p:cNvGrpSpPr/>
          <p:nvPr/>
        </p:nvGrpSpPr>
        <p:grpSpPr>
          <a:xfrm>
            <a:off x="5097073" y="3097465"/>
            <a:ext cx="621235" cy="553811"/>
            <a:chOff x="6126172" y="2802526"/>
            <a:chExt cx="621235" cy="553811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D9915EFF-B152-5AD1-469C-E8FBE3252F63}"/>
                </a:ext>
              </a:extLst>
            </p:cNvPr>
            <p:cNvGrpSpPr/>
            <p:nvPr/>
          </p:nvGrpSpPr>
          <p:grpSpPr>
            <a:xfrm>
              <a:off x="6126172" y="2802526"/>
              <a:ext cx="89849" cy="91554"/>
              <a:chOff x="9511220" y="1567698"/>
              <a:chExt cx="89849" cy="91554"/>
            </a:xfrm>
          </p:grpSpPr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5801E58C-B7AC-6D30-70D6-B9311E6A59D8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9511220" y="1613476"/>
                <a:ext cx="89849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4F16AFC6-FBC8-892E-3193-682E0ED99C16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V="1">
                <a:off x="9556145" y="1567698"/>
                <a:ext cx="0" cy="91554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61667AD-311F-C653-62E7-1530CDE2DDC0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6374961" y="2845142"/>
              <a:ext cx="89849" cy="0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33593E60-0A47-0553-060B-6D1D32BA96D0}"/>
                </a:ext>
              </a:extLst>
            </p:cNvPr>
            <p:cNvGrpSpPr/>
            <p:nvPr/>
          </p:nvGrpSpPr>
          <p:grpSpPr>
            <a:xfrm>
              <a:off x="6216021" y="2946034"/>
              <a:ext cx="89849" cy="91554"/>
              <a:chOff x="9511220" y="1567698"/>
              <a:chExt cx="89849" cy="91554"/>
            </a:xfrm>
          </p:grpSpPr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B702C667-263B-C02A-4E19-50F6BEB64535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9511220" y="1613476"/>
                <a:ext cx="89849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74EDC383-14D7-0E6D-89BA-8E2FCF09EFF5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V="1">
                <a:off x="9556145" y="1567698"/>
                <a:ext cx="0" cy="91554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8D61E5C4-2269-3249-237E-1D24681D8E51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6464810" y="2988650"/>
              <a:ext cx="89849" cy="0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9220B628-7086-A455-D7C5-BA97402416CD}"/>
                </a:ext>
              </a:extLst>
            </p:cNvPr>
            <p:cNvGrpSpPr/>
            <p:nvPr/>
          </p:nvGrpSpPr>
          <p:grpSpPr>
            <a:xfrm>
              <a:off x="6318920" y="3113950"/>
              <a:ext cx="89849" cy="91554"/>
              <a:chOff x="9511220" y="1567698"/>
              <a:chExt cx="89849" cy="9155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BA0A2364-FB72-6365-34BD-7C362D9009B9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9511220" y="1613476"/>
                <a:ext cx="89849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03742D7D-AA7F-3A1D-F575-EF4AF44EAD2C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V="1">
                <a:off x="9556145" y="1567698"/>
                <a:ext cx="0" cy="91554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6B9B00BB-5AA0-95A8-C1A1-CF42055ABAE9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6567709" y="3156566"/>
              <a:ext cx="89849" cy="0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F79AE91B-0EBF-20B1-9704-BB352A3D8CBC}"/>
                </a:ext>
              </a:extLst>
            </p:cNvPr>
            <p:cNvGrpSpPr/>
            <p:nvPr/>
          </p:nvGrpSpPr>
          <p:grpSpPr>
            <a:xfrm>
              <a:off x="6408769" y="3264783"/>
              <a:ext cx="89849" cy="91554"/>
              <a:chOff x="9511220" y="1567698"/>
              <a:chExt cx="89849" cy="91554"/>
            </a:xfrm>
          </p:grpSpPr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DA59FEC-173F-EE11-C0BF-CA1514323FB5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9511220" y="1613476"/>
                <a:ext cx="89849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87D81BC3-CC4D-4CE2-9AC0-0E06E8E1FE01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V="1">
                <a:off x="9556145" y="1567698"/>
                <a:ext cx="0" cy="91554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E5790E3C-F7D5-E1F9-4892-8E4FEE8CDD6B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6657558" y="3307399"/>
              <a:ext cx="89849" cy="0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2FD1D97-B473-3DD7-D409-AF7B52858199}"/>
              </a:ext>
            </a:extLst>
          </p:cNvPr>
          <p:cNvGrpSpPr/>
          <p:nvPr/>
        </p:nvGrpSpPr>
        <p:grpSpPr>
          <a:xfrm>
            <a:off x="5577147" y="3107452"/>
            <a:ext cx="274623" cy="565066"/>
            <a:chOff x="9973075" y="2856362"/>
            <a:chExt cx="274623" cy="565066"/>
          </a:xfrm>
        </p:grpSpPr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283787DA-F1DE-551B-04E3-BE12E0262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13698" y="2856768"/>
              <a:ext cx="1291" cy="375436"/>
            </a:xfrm>
            <a:prstGeom prst="straightConnector1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812A1A4E-D247-C7A3-006E-A8B78A3770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47698" y="2856362"/>
              <a:ext cx="0" cy="565066"/>
            </a:xfrm>
            <a:prstGeom prst="straightConnector1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0F49F7F3-43DD-21EB-7F6A-3819894132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73075" y="2856363"/>
              <a:ext cx="0" cy="282532"/>
            </a:xfrm>
            <a:prstGeom prst="straightConnector1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6488B93C-3A82-631C-9B73-90D9C30737E6}"/>
              </a:ext>
            </a:extLst>
          </p:cNvPr>
          <p:cNvGrpSpPr/>
          <p:nvPr/>
        </p:nvGrpSpPr>
        <p:grpSpPr>
          <a:xfrm>
            <a:off x="4929447" y="3107452"/>
            <a:ext cx="304800" cy="634966"/>
            <a:chOff x="9325375" y="2856362"/>
            <a:chExt cx="304800" cy="634966"/>
          </a:xfrm>
        </p:grpSpPr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1AA91487-4C02-1685-B920-394806FEAB41}"/>
                </a:ext>
              </a:extLst>
            </p:cNvPr>
            <p:cNvCxnSpPr>
              <a:cxnSpLocks/>
            </p:cNvCxnSpPr>
            <p:nvPr/>
          </p:nvCxnSpPr>
          <p:spPr>
            <a:xfrm>
              <a:off x="9325375" y="2856362"/>
              <a:ext cx="0" cy="344053"/>
            </a:xfrm>
            <a:prstGeom prst="straightConnector1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5ED54960-D3E0-3513-4227-F32164838866}"/>
                </a:ext>
              </a:extLst>
            </p:cNvPr>
            <p:cNvCxnSpPr>
              <a:cxnSpLocks/>
            </p:cNvCxnSpPr>
            <p:nvPr/>
          </p:nvCxnSpPr>
          <p:spPr>
            <a:xfrm>
              <a:off x="9477775" y="3008762"/>
              <a:ext cx="0" cy="344053"/>
            </a:xfrm>
            <a:prstGeom prst="straightConnector1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94A67BB4-7397-FEC0-D39A-EC25944AE480}"/>
                </a:ext>
              </a:extLst>
            </p:cNvPr>
            <p:cNvCxnSpPr>
              <a:cxnSpLocks/>
            </p:cNvCxnSpPr>
            <p:nvPr/>
          </p:nvCxnSpPr>
          <p:spPr>
            <a:xfrm>
              <a:off x="9630175" y="3161162"/>
              <a:ext cx="0" cy="330166"/>
            </a:xfrm>
            <a:prstGeom prst="straightConnector1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49A8D06D-2D1B-FCF1-5836-F4F2CB1BDF08}"/>
              </a:ext>
            </a:extLst>
          </p:cNvPr>
          <p:cNvGrpSpPr/>
          <p:nvPr/>
        </p:nvGrpSpPr>
        <p:grpSpPr>
          <a:xfrm>
            <a:off x="5763210" y="2700373"/>
            <a:ext cx="89849" cy="91554"/>
            <a:chOff x="9511220" y="1567698"/>
            <a:chExt cx="89849" cy="91554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DDAFA076-CF18-FB44-F78E-C491F20A7969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9511220" y="1613476"/>
              <a:ext cx="89849" cy="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E7206C3A-EFED-8AF1-1A0F-62B720D6BDD1}"/>
                </a:ext>
              </a:extLst>
            </p:cNvPr>
            <p:cNvCxnSpPr>
              <a:cxnSpLocks noChangeAspect="1"/>
            </p:cNvCxnSpPr>
            <p:nvPr/>
          </p:nvCxnSpPr>
          <p:spPr>
            <a:xfrm flipV="1">
              <a:off x="9556145" y="1567698"/>
              <a:ext cx="0" cy="91554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412F271-3485-6D4E-8D91-2BF1C91D742C}"/>
              </a:ext>
            </a:extLst>
          </p:cNvPr>
          <p:cNvGrpSpPr/>
          <p:nvPr/>
        </p:nvGrpSpPr>
        <p:grpSpPr>
          <a:xfrm>
            <a:off x="5952208" y="2700879"/>
            <a:ext cx="89849" cy="91554"/>
            <a:chOff x="9511220" y="1567698"/>
            <a:chExt cx="89849" cy="91554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79FEE059-E7CA-9854-BDF8-F23867AEA7D5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9511220" y="1613476"/>
              <a:ext cx="89849" cy="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AC42BCE6-20E0-01F0-140C-0521C4E0A569}"/>
                </a:ext>
              </a:extLst>
            </p:cNvPr>
            <p:cNvCxnSpPr>
              <a:cxnSpLocks noChangeAspect="1"/>
            </p:cNvCxnSpPr>
            <p:nvPr/>
          </p:nvCxnSpPr>
          <p:spPr>
            <a:xfrm flipV="1">
              <a:off x="9556145" y="1567698"/>
              <a:ext cx="0" cy="91554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C2E8188-4377-82F1-95F7-D5361846FB69}"/>
              </a:ext>
            </a:extLst>
          </p:cNvPr>
          <p:cNvGrpSpPr/>
          <p:nvPr/>
        </p:nvGrpSpPr>
        <p:grpSpPr>
          <a:xfrm>
            <a:off x="4796039" y="2691057"/>
            <a:ext cx="89849" cy="91554"/>
            <a:chOff x="9511220" y="1567698"/>
            <a:chExt cx="89849" cy="91554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6A9F55C-A05A-BF4C-FD3A-370C0D9034F6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9511220" y="1613476"/>
              <a:ext cx="89849" cy="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C488B99B-B457-281B-38F1-F1A162AB19F9}"/>
                </a:ext>
              </a:extLst>
            </p:cNvPr>
            <p:cNvCxnSpPr>
              <a:cxnSpLocks noChangeAspect="1"/>
            </p:cNvCxnSpPr>
            <p:nvPr/>
          </p:nvCxnSpPr>
          <p:spPr>
            <a:xfrm flipV="1">
              <a:off x="9556145" y="1567698"/>
              <a:ext cx="0" cy="91554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765E0A2B-358E-446B-7DE7-22D1CDA99603}"/>
              </a:ext>
            </a:extLst>
          </p:cNvPr>
          <p:cNvGrpSpPr/>
          <p:nvPr/>
        </p:nvGrpSpPr>
        <p:grpSpPr>
          <a:xfrm>
            <a:off x="5412457" y="2697407"/>
            <a:ext cx="89849" cy="91554"/>
            <a:chOff x="9511220" y="1567698"/>
            <a:chExt cx="89849" cy="91554"/>
          </a:xfrm>
        </p:grpSpPr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4ABA86C9-D065-D015-301C-1D2C75D67231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9511220" y="1613476"/>
              <a:ext cx="89849" cy="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3C43A3E-3E60-E6D5-65A0-4C1D1D496609}"/>
                </a:ext>
              </a:extLst>
            </p:cNvPr>
            <p:cNvCxnSpPr>
              <a:cxnSpLocks noChangeAspect="1"/>
            </p:cNvCxnSpPr>
            <p:nvPr/>
          </p:nvCxnSpPr>
          <p:spPr>
            <a:xfrm flipV="1">
              <a:off x="9556145" y="1567698"/>
              <a:ext cx="0" cy="91554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B9015EF6-07C3-57F6-7FE1-D4E5761143A7}"/>
              </a:ext>
            </a:extLst>
          </p:cNvPr>
          <p:cNvGrpSpPr/>
          <p:nvPr/>
        </p:nvGrpSpPr>
        <p:grpSpPr>
          <a:xfrm>
            <a:off x="5203396" y="2691057"/>
            <a:ext cx="89849" cy="91554"/>
            <a:chOff x="9511220" y="1567698"/>
            <a:chExt cx="89849" cy="91554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B181DB84-A3A1-C546-ACC7-5E5ECA22BECC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9511220" y="1613476"/>
              <a:ext cx="89849" cy="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10EF326D-6539-4509-2BCB-1466DFAEC870}"/>
                </a:ext>
              </a:extLst>
            </p:cNvPr>
            <p:cNvCxnSpPr>
              <a:cxnSpLocks noChangeAspect="1"/>
            </p:cNvCxnSpPr>
            <p:nvPr/>
          </p:nvCxnSpPr>
          <p:spPr>
            <a:xfrm flipV="1">
              <a:off x="9556145" y="1567698"/>
              <a:ext cx="0" cy="91554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C34F91B3-740C-C5A8-4164-97EAE12719D4}"/>
              </a:ext>
            </a:extLst>
          </p:cNvPr>
          <p:cNvGrpSpPr/>
          <p:nvPr/>
        </p:nvGrpSpPr>
        <p:grpSpPr>
          <a:xfrm>
            <a:off x="5000277" y="2696643"/>
            <a:ext cx="89849" cy="91554"/>
            <a:chOff x="9511220" y="1567698"/>
            <a:chExt cx="89849" cy="91554"/>
          </a:xfrm>
        </p:grpSpPr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63443135-09FB-0B3C-BF75-3F464638312D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9511220" y="1613476"/>
              <a:ext cx="89849" cy="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CDA5DA1-5692-FE9A-23EB-B75FBF3F322E}"/>
                </a:ext>
              </a:extLst>
            </p:cNvPr>
            <p:cNvCxnSpPr>
              <a:cxnSpLocks noChangeAspect="1"/>
            </p:cNvCxnSpPr>
            <p:nvPr/>
          </p:nvCxnSpPr>
          <p:spPr>
            <a:xfrm flipV="1">
              <a:off x="9556145" y="1567698"/>
              <a:ext cx="0" cy="91554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5FA00730-C9E0-BDB0-894E-8275F92B55BC}"/>
              </a:ext>
            </a:extLst>
          </p:cNvPr>
          <p:cNvGrpSpPr/>
          <p:nvPr/>
        </p:nvGrpSpPr>
        <p:grpSpPr>
          <a:xfrm>
            <a:off x="5591530" y="2700559"/>
            <a:ext cx="89849" cy="91554"/>
            <a:chOff x="9511220" y="1567698"/>
            <a:chExt cx="89849" cy="91554"/>
          </a:xfrm>
        </p:grpSpPr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10F51AE4-409A-0282-C851-46650BB84B64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9511220" y="1613476"/>
              <a:ext cx="89849" cy="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576950DC-49AA-DE34-8732-7DA06B5C2659}"/>
                </a:ext>
              </a:extLst>
            </p:cNvPr>
            <p:cNvCxnSpPr>
              <a:cxnSpLocks noChangeAspect="1"/>
            </p:cNvCxnSpPr>
            <p:nvPr/>
          </p:nvCxnSpPr>
          <p:spPr>
            <a:xfrm flipV="1">
              <a:off x="9556145" y="1567698"/>
              <a:ext cx="0" cy="91554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</p:grpSp>
      <p:grpSp>
        <p:nvGrpSpPr>
          <p:cNvPr id="78" name="Group 30">
            <a:extLst>
              <a:ext uri="{FF2B5EF4-FFF2-40B4-BE49-F238E27FC236}">
                <a16:creationId xmlns:a16="http://schemas.microsoft.com/office/drawing/2014/main" id="{E8AEF983-D5A2-7F72-FFCA-20BC36ED78F0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45403" y="2804335"/>
            <a:ext cx="2198815" cy="1757245"/>
            <a:chOff x="969441" y="1653858"/>
            <a:chExt cx="2197574" cy="1761008"/>
          </a:xfrm>
        </p:grpSpPr>
        <p:grpSp>
          <p:nvGrpSpPr>
            <p:cNvPr id="79" name="Group 16">
              <a:extLst>
                <a:ext uri="{FF2B5EF4-FFF2-40B4-BE49-F238E27FC236}">
                  <a16:creationId xmlns:a16="http://schemas.microsoft.com/office/drawing/2014/main" id="{38E01C07-8759-1971-D05B-4DC3224BA3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43679" y="1653858"/>
              <a:ext cx="364918" cy="365907"/>
              <a:chOff x="1652626" y="1316042"/>
              <a:chExt cx="364918" cy="365907"/>
            </a:xfrm>
          </p:grpSpPr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D92350F8-6156-07B9-639E-9DE6FA065FE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52626" y="1316042"/>
                <a:ext cx="364918" cy="365907"/>
              </a:xfrm>
              <a:prstGeom prst="ellipse">
                <a:avLst/>
              </a:prstGeom>
              <a:ln w="19050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690AC7F0-D804-77BB-B78C-4889B4041D86}"/>
                  </a:ext>
                </a:extLst>
              </p:cNvPr>
              <p:cNvCxnSpPr/>
              <p:nvPr/>
            </p:nvCxnSpPr>
            <p:spPr>
              <a:xfrm>
                <a:off x="1885857" y="1500587"/>
                <a:ext cx="72984" cy="0"/>
              </a:xfrm>
              <a:prstGeom prst="line">
                <a:avLst/>
              </a:prstGeom>
              <a:ln w="19050">
                <a:solidFill>
                  <a:schemeClr val="tx2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5560C161-99F8-600E-0540-17289D087D1A}"/>
                  </a:ext>
                </a:extLst>
              </p:cNvPr>
              <p:cNvCxnSpPr/>
              <p:nvPr/>
            </p:nvCxnSpPr>
            <p:spPr>
              <a:xfrm flipV="1">
                <a:off x="1920762" y="1463996"/>
                <a:ext cx="0" cy="74772"/>
              </a:xfrm>
              <a:prstGeom prst="line">
                <a:avLst/>
              </a:prstGeom>
              <a:ln w="19050">
                <a:solidFill>
                  <a:schemeClr val="tx2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06C71CC5-5470-97FE-8617-16FB99FFB461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1694364" y="1501382"/>
                <a:ext cx="74770" cy="1"/>
              </a:xfrm>
              <a:prstGeom prst="line">
                <a:avLst/>
              </a:prstGeom>
              <a:ln w="19050">
                <a:solidFill>
                  <a:schemeClr val="tx2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80" name="Elbow Connector 23">
              <a:extLst>
                <a:ext uri="{FF2B5EF4-FFF2-40B4-BE49-F238E27FC236}">
                  <a16:creationId xmlns:a16="http://schemas.microsoft.com/office/drawing/2014/main" id="{57461458-15F7-2C4A-8634-D68E2CDAA6BD}"/>
                </a:ext>
              </a:extLst>
            </p:cNvPr>
            <p:cNvCxnSpPr>
              <a:cxnSpLocks/>
              <a:endCxn id="82" idx="2"/>
            </p:cNvCxnSpPr>
            <p:nvPr/>
          </p:nvCxnSpPr>
          <p:spPr>
            <a:xfrm rot="16200000">
              <a:off x="567532" y="2238722"/>
              <a:ext cx="1578053" cy="774236"/>
            </a:xfrm>
            <a:prstGeom prst="bentConnector2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1" name="Elbow Connector 31">
              <a:extLst>
                <a:ext uri="{FF2B5EF4-FFF2-40B4-BE49-F238E27FC236}">
                  <a16:creationId xmlns:a16="http://schemas.microsoft.com/office/drawing/2014/main" id="{0C2BBBAC-4913-0E24-0956-8E0AE36F9148}"/>
                </a:ext>
              </a:extLst>
            </p:cNvPr>
            <p:cNvCxnSpPr>
              <a:cxnSpLocks/>
              <a:endCxn id="82" idx="6"/>
            </p:cNvCxnSpPr>
            <p:nvPr/>
          </p:nvCxnSpPr>
          <p:spPr>
            <a:xfrm rot="16200000" flipV="1">
              <a:off x="1853124" y="2092284"/>
              <a:ext cx="1569363" cy="1058418"/>
            </a:xfrm>
            <a:prstGeom prst="bentConnector2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8652C8C-79A4-7C03-73F5-B6BFCD439844}"/>
              </a:ext>
            </a:extLst>
          </p:cNvPr>
          <p:cNvGrpSpPr/>
          <p:nvPr/>
        </p:nvGrpSpPr>
        <p:grpSpPr>
          <a:xfrm>
            <a:off x="1436678" y="2644298"/>
            <a:ext cx="1246018" cy="101376"/>
            <a:chOff x="2466031" y="1733638"/>
            <a:chExt cx="1246018" cy="101376"/>
          </a:xfrm>
        </p:grpSpPr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1229C681-4461-B50B-2538-1120549096D9}"/>
                </a:ext>
              </a:extLst>
            </p:cNvPr>
            <p:cNvGrpSpPr/>
            <p:nvPr/>
          </p:nvGrpSpPr>
          <p:grpSpPr>
            <a:xfrm>
              <a:off x="3433202" y="1742954"/>
              <a:ext cx="89849" cy="91554"/>
              <a:chOff x="9511220" y="1567698"/>
              <a:chExt cx="89849" cy="91554"/>
            </a:xfrm>
          </p:grpSpPr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DC0F6889-5D1B-720E-4C04-AE75F3072564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9511220" y="1613476"/>
                <a:ext cx="89849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07" name="Straight Connector 106">
                <a:extLst>
                  <a:ext uri="{FF2B5EF4-FFF2-40B4-BE49-F238E27FC236}">
                    <a16:creationId xmlns:a16="http://schemas.microsoft.com/office/drawing/2014/main" id="{C6786ABB-D296-B65F-8189-D7221CE17239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V="1">
                <a:off x="9556145" y="1567698"/>
                <a:ext cx="0" cy="91554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68C152F2-3574-CAFD-BADA-3A3269F11511}"/>
                </a:ext>
              </a:extLst>
            </p:cNvPr>
            <p:cNvGrpSpPr/>
            <p:nvPr/>
          </p:nvGrpSpPr>
          <p:grpSpPr>
            <a:xfrm>
              <a:off x="3622200" y="1743460"/>
              <a:ext cx="89849" cy="91554"/>
              <a:chOff x="9511220" y="1567698"/>
              <a:chExt cx="89849" cy="91554"/>
            </a:xfrm>
          </p:grpSpPr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34C92880-139C-FB52-EAC2-778311627005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9511220" y="1613476"/>
                <a:ext cx="89849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BCC0F6D2-7B98-69F3-32A6-1C24807E07F1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V="1">
                <a:off x="9556145" y="1567698"/>
                <a:ext cx="0" cy="91554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378E1BC5-1DCE-1130-6A11-67BF65312A91}"/>
                </a:ext>
              </a:extLst>
            </p:cNvPr>
            <p:cNvGrpSpPr/>
            <p:nvPr/>
          </p:nvGrpSpPr>
          <p:grpSpPr>
            <a:xfrm>
              <a:off x="2466031" y="1733638"/>
              <a:ext cx="89849" cy="91554"/>
              <a:chOff x="9511220" y="1567698"/>
              <a:chExt cx="89849" cy="91554"/>
            </a:xfrm>
          </p:grpSpPr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20E31B75-7834-E233-068C-003AD9C0EB66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9511220" y="1613476"/>
                <a:ext cx="89849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843DCD81-582A-A465-70E5-AF1035634853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V="1">
                <a:off x="9556145" y="1567698"/>
                <a:ext cx="0" cy="91554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483A35F6-3814-BAB8-FF56-4B6A6171C5BA}"/>
                </a:ext>
              </a:extLst>
            </p:cNvPr>
            <p:cNvGrpSpPr/>
            <p:nvPr/>
          </p:nvGrpSpPr>
          <p:grpSpPr>
            <a:xfrm>
              <a:off x="3082449" y="1739988"/>
              <a:ext cx="89849" cy="91554"/>
              <a:chOff x="9511220" y="1567698"/>
              <a:chExt cx="89849" cy="91554"/>
            </a:xfrm>
          </p:grpSpPr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97AB8A47-B67C-49DC-6214-1B8BCFD57A89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9511220" y="1613476"/>
                <a:ext cx="89849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EDDE7AAB-1A1E-4AC5-8B3A-A3B498088371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V="1">
                <a:off x="9556145" y="1567698"/>
                <a:ext cx="0" cy="91554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51B501AE-8AAF-78D9-FD76-3BA909223E21}"/>
                </a:ext>
              </a:extLst>
            </p:cNvPr>
            <p:cNvGrpSpPr/>
            <p:nvPr/>
          </p:nvGrpSpPr>
          <p:grpSpPr>
            <a:xfrm>
              <a:off x="2873388" y="1733638"/>
              <a:ext cx="89849" cy="91554"/>
              <a:chOff x="9511220" y="1567698"/>
              <a:chExt cx="89849" cy="91554"/>
            </a:xfrm>
          </p:grpSpPr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2B3348EA-BCE4-09F0-D8CE-D7979D76014C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9511220" y="1613476"/>
                <a:ext cx="89849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BC71FAD0-B0A8-EA91-5891-BD7E98ACE3B1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V="1">
                <a:off x="9556145" y="1567698"/>
                <a:ext cx="0" cy="91554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5F00D496-D746-C268-42E0-2BE4252C1698}"/>
                </a:ext>
              </a:extLst>
            </p:cNvPr>
            <p:cNvGrpSpPr/>
            <p:nvPr/>
          </p:nvGrpSpPr>
          <p:grpSpPr>
            <a:xfrm>
              <a:off x="2670269" y="1739224"/>
              <a:ext cx="89849" cy="91554"/>
              <a:chOff x="9511220" y="1567698"/>
              <a:chExt cx="89849" cy="91554"/>
            </a:xfrm>
          </p:grpSpPr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608FE910-7062-F5E4-04DA-4BD8103C1DBA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9511220" y="1613476"/>
                <a:ext cx="89849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125BB9FC-821F-70F9-6102-1884CD1FA2E5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V="1">
                <a:off x="9556145" y="1567698"/>
                <a:ext cx="0" cy="91554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26DEBEC1-5F26-4F62-5C92-8BC8B7171209}"/>
                </a:ext>
              </a:extLst>
            </p:cNvPr>
            <p:cNvGrpSpPr/>
            <p:nvPr/>
          </p:nvGrpSpPr>
          <p:grpSpPr>
            <a:xfrm>
              <a:off x="3261522" y="1743140"/>
              <a:ext cx="89849" cy="91554"/>
              <a:chOff x="9511220" y="1567698"/>
              <a:chExt cx="89849" cy="91554"/>
            </a:xfrm>
          </p:grpSpPr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75C3A4F1-92CF-3B1D-A86F-FAAC74D669BE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9511220" y="1613476"/>
                <a:ext cx="89849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A55B80F5-BFF3-CFF2-5EE7-86E69205A205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V="1">
                <a:off x="9556145" y="1567698"/>
                <a:ext cx="0" cy="91554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</p:cxnSp>
        </p:grpSp>
      </p:grpSp>
      <p:sp>
        <p:nvSpPr>
          <p:cNvPr id="108" name="Arrow: Striped Right 113">
            <a:extLst>
              <a:ext uri="{FF2B5EF4-FFF2-40B4-BE49-F238E27FC236}">
                <a16:creationId xmlns:a16="http://schemas.microsoft.com/office/drawing/2014/main" id="{DADE2FDD-FDD1-9EAA-51FF-EA2C67B08985}"/>
              </a:ext>
            </a:extLst>
          </p:cNvPr>
          <p:cNvSpPr/>
          <p:nvPr/>
        </p:nvSpPr>
        <p:spPr bwMode="auto">
          <a:xfrm>
            <a:off x="3105055" y="3008799"/>
            <a:ext cx="1268548" cy="1211541"/>
          </a:xfrm>
          <a:prstGeom prst="stripedRightArrow">
            <a:avLst>
              <a:gd name="adj1" fmla="val 37421"/>
              <a:gd name="adj2" fmla="val 48602"/>
            </a:avLst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BF3F86EC-0ABF-E78C-56FF-BD5C7B852343}"/>
              </a:ext>
            </a:extLst>
          </p:cNvPr>
          <p:cNvGrpSpPr/>
          <p:nvPr/>
        </p:nvGrpSpPr>
        <p:grpSpPr>
          <a:xfrm>
            <a:off x="5478151" y="1490830"/>
            <a:ext cx="1542390" cy="1516967"/>
            <a:chOff x="6507250" y="1090016"/>
            <a:chExt cx="1542390" cy="1516967"/>
          </a:xfrm>
        </p:grpSpPr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65246568-64B7-841D-21A1-B3743BCEC7E6}"/>
                </a:ext>
              </a:extLst>
            </p:cNvPr>
            <p:cNvCxnSpPr/>
            <p:nvPr/>
          </p:nvCxnSpPr>
          <p:spPr>
            <a:xfrm>
              <a:off x="7907284" y="1090016"/>
              <a:ext cx="7473" cy="580645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3537DF1E-E87D-CD55-E118-0859FE65977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07637" y="2001089"/>
              <a:ext cx="271" cy="5024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BD2E4D26-56D2-AF9D-65DE-5E9EFEBF5DA6}"/>
                </a:ext>
              </a:extLst>
            </p:cNvPr>
            <p:cNvCxnSpPr/>
            <p:nvPr/>
          </p:nvCxnSpPr>
          <p:spPr>
            <a:xfrm>
              <a:off x="7637575" y="1661069"/>
              <a:ext cx="3560" cy="345078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55D09E1F-14A8-B95C-9048-5E12236A8717}"/>
                </a:ext>
              </a:extLst>
            </p:cNvPr>
            <p:cNvCxnSpPr/>
            <p:nvPr/>
          </p:nvCxnSpPr>
          <p:spPr>
            <a:xfrm>
              <a:off x="7636755" y="1666154"/>
              <a:ext cx="283858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00702102-866C-501A-ED25-6547424656AD}"/>
                </a:ext>
              </a:extLst>
            </p:cNvPr>
            <p:cNvCxnSpPr/>
            <p:nvPr/>
          </p:nvCxnSpPr>
          <p:spPr>
            <a:xfrm>
              <a:off x="7647542" y="1997707"/>
              <a:ext cx="27389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15" name="Isosceles Triangle 120">
              <a:extLst>
                <a:ext uri="{FF2B5EF4-FFF2-40B4-BE49-F238E27FC236}">
                  <a16:creationId xmlns:a16="http://schemas.microsoft.com/office/drawing/2014/main" id="{2E22CE4F-915B-FCB7-581E-1901BFC3C5B2}"/>
                </a:ext>
              </a:extLst>
            </p:cNvPr>
            <p:cNvSpPr/>
            <p:nvPr/>
          </p:nvSpPr>
          <p:spPr>
            <a:xfrm rot="10800000">
              <a:off x="7806052" y="2495338"/>
              <a:ext cx="200477" cy="111645"/>
            </a:xfrm>
            <a:prstGeom prst="triangl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387D2D86-BEC9-0A55-B48C-9A3C3F4A2AD7}"/>
                </a:ext>
              </a:extLst>
            </p:cNvPr>
            <p:cNvCxnSpPr/>
            <p:nvPr/>
          </p:nvCxnSpPr>
          <p:spPr>
            <a:xfrm>
              <a:off x="7569902" y="1669298"/>
              <a:ext cx="3560" cy="345078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A6CF3297-0995-DF3D-754C-AB3A55DB1758}"/>
                </a:ext>
              </a:extLst>
            </p:cNvPr>
            <p:cNvCxnSpPr/>
            <p:nvPr/>
          </p:nvCxnSpPr>
          <p:spPr>
            <a:xfrm>
              <a:off x="7765782" y="1090016"/>
              <a:ext cx="283858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18" name="Connector: Elbow 123">
              <a:extLst>
                <a:ext uri="{FF2B5EF4-FFF2-40B4-BE49-F238E27FC236}">
                  <a16:creationId xmlns:a16="http://schemas.microsoft.com/office/drawing/2014/main" id="{90002134-F728-A957-7B78-E8E0AC7377AC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6507250" y="1864536"/>
              <a:ext cx="1062652" cy="358073"/>
            </a:xfrm>
            <a:prstGeom prst="bentConnector3">
              <a:avLst>
                <a:gd name="adj1" fmla="val 99398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cxnSp>
        <p:nvCxnSpPr>
          <p:cNvPr id="119" name="Straight Arrow Connector 93">
            <a:extLst>
              <a:ext uri="{FF2B5EF4-FFF2-40B4-BE49-F238E27FC236}">
                <a16:creationId xmlns:a16="http://schemas.microsoft.com/office/drawing/2014/main" id="{E666A79C-7CBD-93FB-C24D-FF6AE0516E0A}"/>
              </a:ext>
            </a:extLst>
          </p:cNvPr>
          <p:cNvCxnSpPr>
            <a:cxnSpLocks noChangeAspect="1"/>
          </p:cNvCxnSpPr>
          <p:nvPr/>
        </p:nvCxnSpPr>
        <p:spPr bwMode="auto">
          <a:xfrm>
            <a:off x="7151807" y="1584122"/>
            <a:ext cx="0" cy="1292225"/>
          </a:xfrm>
          <a:prstGeom prst="straightConnector1">
            <a:avLst/>
          </a:prstGeom>
          <a:noFill/>
          <a:ln w="25400" algn="ctr">
            <a:solidFill>
              <a:srgbClr val="EF2929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0" name="TextBox 95">
            <a:extLst>
              <a:ext uri="{FF2B5EF4-FFF2-40B4-BE49-F238E27FC236}">
                <a16:creationId xmlns:a16="http://schemas.microsoft.com/office/drawing/2014/main" id="{CF6E0C13-A4B8-47F1-CD90-675C3F1E0240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7139107" y="1993697"/>
            <a:ext cx="4016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GB" altLang="en-US" sz="1400" dirty="0">
                <a:solidFill>
                  <a:srgbClr val="FF2F2F"/>
                </a:solidFill>
                <a:latin typeface="Arial" panose="020B0604020202020204" pitchFamily="34" charset="0"/>
              </a:rPr>
              <a:t>I</a:t>
            </a:r>
            <a:r>
              <a:rPr lang="en-GB" altLang="en-US" sz="1400" baseline="-25000" dirty="0">
                <a:solidFill>
                  <a:srgbClr val="FF2F2F"/>
                </a:solidFill>
                <a:latin typeface="Arial" panose="020B0604020202020204" pitchFamily="34" charset="0"/>
              </a:rPr>
              <a:t>out</a:t>
            </a:r>
          </a:p>
        </p:txBody>
      </p:sp>
      <p:sp>
        <p:nvSpPr>
          <p:cNvPr id="121" name="Date Placeholder 2">
            <a:extLst>
              <a:ext uri="{FF2B5EF4-FFF2-40B4-BE49-F238E27FC236}">
                <a16:creationId xmlns:a16="http://schemas.microsoft.com/office/drawing/2014/main" id="{89BCAE10-4A6A-06E7-FEF8-EDCF65F12B17}"/>
              </a:ext>
            </a:extLst>
          </p:cNvPr>
          <p:cNvSpPr txBox="1">
            <a:spLocks/>
          </p:cNvSpPr>
          <p:nvPr/>
        </p:nvSpPr>
        <p:spPr bwMode="auto">
          <a:xfrm>
            <a:off x="3060435" y="6356351"/>
            <a:ext cx="18281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0B0381-81E6-4F08-8F90-ACA2F5D9F598}" type="datetime1">
              <a:rPr lang="en-GB" sz="1200" kern="0" smtClean="0">
                <a:solidFill>
                  <a:srgbClr val="FFFFFF">
                    <a:lumMod val="75000"/>
                  </a:srgbClr>
                </a:solidFill>
                <a:latin typeface="Arial"/>
              </a:rPr>
              <a:pPr>
                <a:defRPr/>
              </a:pPr>
              <a:t>26/09/2023</a:t>
            </a:fld>
            <a:endParaRPr lang="en-GB" sz="1200" kern="0">
              <a:solidFill>
                <a:srgbClr val="FFFFFF">
                  <a:lumMod val="75000"/>
                </a:srgbClr>
              </a:solidFill>
              <a:latin typeface="Arial"/>
            </a:endParaRPr>
          </a:p>
        </p:txBody>
      </p:sp>
      <p:cxnSp>
        <p:nvCxnSpPr>
          <p:cNvPr id="123" name="Curved Connector 16">
            <a:extLst>
              <a:ext uri="{FF2B5EF4-FFF2-40B4-BE49-F238E27FC236}">
                <a16:creationId xmlns:a16="http://schemas.microsoft.com/office/drawing/2014/main" id="{A0C17947-F326-BA29-6FF0-6C3BA3C7B47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8134601" y="2034489"/>
            <a:ext cx="1347788" cy="690562"/>
          </a:xfrm>
          <a:prstGeom prst="curvedConnector3">
            <a:avLst>
              <a:gd name="adj1" fmla="val 144"/>
            </a:avLst>
          </a:prstGeom>
          <a:noFill/>
          <a:ln w="19050" algn="ctr">
            <a:solidFill>
              <a:srgbClr val="0085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494E194B-AAE9-5442-AED5-EA3FE0E782A3}"/>
              </a:ext>
            </a:extLst>
          </p:cNvPr>
          <p:cNvGrpSpPr>
            <a:grpSpLocks/>
          </p:cNvGrpSpPr>
          <p:nvPr/>
        </p:nvGrpSpPr>
        <p:grpSpPr bwMode="auto">
          <a:xfrm>
            <a:off x="9674476" y="1936064"/>
            <a:ext cx="1852613" cy="327025"/>
            <a:chOff x="6515100" y="1603374"/>
            <a:chExt cx="1853407" cy="327308"/>
          </a:xfrm>
        </p:grpSpPr>
        <p:cxnSp>
          <p:nvCxnSpPr>
            <p:cNvPr id="125" name="Straight Connector 61">
              <a:extLst>
                <a:ext uri="{FF2B5EF4-FFF2-40B4-BE49-F238E27FC236}">
                  <a16:creationId xmlns:a16="http://schemas.microsoft.com/office/drawing/2014/main" id="{03231BE7-E19F-293B-2B5C-8E5F32835F2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6515100" y="1603374"/>
              <a:ext cx="31750" cy="317500"/>
            </a:xfrm>
            <a:prstGeom prst="line">
              <a:avLst/>
            </a:prstGeom>
            <a:noFill/>
            <a:ln w="9525" algn="ctr">
              <a:solidFill>
                <a:srgbClr val="0085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6" name="Straight Connector 62">
              <a:extLst>
                <a:ext uri="{FF2B5EF4-FFF2-40B4-BE49-F238E27FC236}">
                  <a16:creationId xmlns:a16="http://schemas.microsoft.com/office/drawing/2014/main" id="{7B76734A-CC0E-9E07-B0DD-819BC84C4F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546850" y="1604962"/>
              <a:ext cx="202407" cy="317500"/>
            </a:xfrm>
            <a:prstGeom prst="line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" name="Straight Connector 63">
              <a:extLst>
                <a:ext uri="{FF2B5EF4-FFF2-40B4-BE49-F238E27FC236}">
                  <a16:creationId xmlns:a16="http://schemas.microsoft.com/office/drawing/2014/main" id="{4FBE3766-BA53-0EF8-2D8D-77ED24832F8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6746273" y="1603374"/>
              <a:ext cx="31750" cy="317500"/>
            </a:xfrm>
            <a:prstGeom prst="line">
              <a:avLst/>
            </a:prstGeom>
            <a:noFill/>
            <a:ln w="9525" algn="ctr">
              <a:solidFill>
                <a:srgbClr val="0085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8" name="Straight Connector 64">
              <a:extLst>
                <a:ext uri="{FF2B5EF4-FFF2-40B4-BE49-F238E27FC236}">
                  <a16:creationId xmlns:a16="http://schemas.microsoft.com/office/drawing/2014/main" id="{E5F7D785-5736-06BC-C50C-541EDD18438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778023" y="1604962"/>
              <a:ext cx="202407" cy="317500"/>
            </a:xfrm>
            <a:prstGeom prst="line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9" name="Straight Connector 65">
              <a:extLst>
                <a:ext uri="{FF2B5EF4-FFF2-40B4-BE49-F238E27FC236}">
                  <a16:creationId xmlns:a16="http://schemas.microsoft.com/office/drawing/2014/main" id="{0F4C4E5A-997F-113F-51A5-E2DE7074277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6980430" y="1608884"/>
              <a:ext cx="31750" cy="317500"/>
            </a:xfrm>
            <a:prstGeom prst="line">
              <a:avLst/>
            </a:prstGeom>
            <a:noFill/>
            <a:ln w="9525" algn="ctr">
              <a:solidFill>
                <a:srgbClr val="0085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0" name="Straight Connector 66">
              <a:extLst>
                <a:ext uri="{FF2B5EF4-FFF2-40B4-BE49-F238E27FC236}">
                  <a16:creationId xmlns:a16="http://schemas.microsoft.com/office/drawing/2014/main" id="{AAA3CC5A-5EF9-28EE-85CC-C3F5F0C5D17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012180" y="1610472"/>
              <a:ext cx="202407" cy="317500"/>
            </a:xfrm>
            <a:prstGeom prst="line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1" name="Straight Connector 67">
              <a:extLst>
                <a:ext uri="{FF2B5EF4-FFF2-40B4-BE49-F238E27FC236}">
                  <a16:creationId xmlns:a16="http://schemas.microsoft.com/office/drawing/2014/main" id="{36CBB045-FF3C-A713-49A0-F9731B1C55E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7211603" y="1608884"/>
              <a:ext cx="31750" cy="317500"/>
            </a:xfrm>
            <a:prstGeom prst="line">
              <a:avLst/>
            </a:prstGeom>
            <a:noFill/>
            <a:ln w="9525" algn="ctr">
              <a:solidFill>
                <a:srgbClr val="0085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2" name="Straight Connector 68">
              <a:extLst>
                <a:ext uri="{FF2B5EF4-FFF2-40B4-BE49-F238E27FC236}">
                  <a16:creationId xmlns:a16="http://schemas.microsoft.com/office/drawing/2014/main" id="{AAE09E9C-9B6C-FFB9-1EAD-D5B1A897F7B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243353" y="1610472"/>
              <a:ext cx="202407" cy="317500"/>
            </a:xfrm>
            <a:prstGeom prst="line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" name="Straight Connector 69">
              <a:extLst>
                <a:ext uri="{FF2B5EF4-FFF2-40B4-BE49-F238E27FC236}">
                  <a16:creationId xmlns:a16="http://schemas.microsoft.com/office/drawing/2014/main" id="{06A6BBDF-7645-101F-8F94-6937B79CB96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7437847" y="1606084"/>
              <a:ext cx="31750" cy="317500"/>
            </a:xfrm>
            <a:prstGeom prst="line">
              <a:avLst/>
            </a:prstGeom>
            <a:noFill/>
            <a:ln w="9525" algn="ctr">
              <a:solidFill>
                <a:srgbClr val="0085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" name="Straight Connector 70">
              <a:extLst>
                <a:ext uri="{FF2B5EF4-FFF2-40B4-BE49-F238E27FC236}">
                  <a16:creationId xmlns:a16="http://schemas.microsoft.com/office/drawing/2014/main" id="{10B7C8AA-8E46-079B-2AEE-A9B8DEB1A42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469597" y="1607672"/>
              <a:ext cx="202407" cy="317500"/>
            </a:xfrm>
            <a:prstGeom prst="line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" name="Straight Connector 71">
              <a:extLst>
                <a:ext uri="{FF2B5EF4-FFF2-40B4-BE49-F238E27FC236}">
                  <a16:creationId xmlns:a16="http://schemas.microsoft.com/office/drawing/2014/main" id="{AA33D4A3-319C-7183-F16D-AF189813078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7669020" y="1606084"/>
              <a:ext cx="31750" cy="317500"/>
            </a:xfrm>
            <a:prstGeom prst="line">
              <a:avLst/>
            </a:prstGeom>
            <a:noFill/>
            <a:ln w="9525" algn="ctr">
              <a:solidFill>
                <a:srgbClr val="0085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6" name="Straight Connector 72">
              <a:extLst>
                <a:ext uri="{FF2B5EF4-FFF2-40B4-BE49-F238E27FC236}">
                  <a16:creationId xmlns:a16="http://schemas.microsoft.com/office/drawing/2014/main" id="{322E1E0C-8FD3-FB2D-64C0-1EE2E1954CB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700770" y="1607672"/>
              <a:ext cx="202407" cy="317500"/>
            </a:xfrm>
            <a:prstGeom prst="line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7" name="Straight Connector 73">
              <a:extLst>
                <a:ext uri="{FF2B5EF4-FFF2-40B4-BE49-F238E27FC236}">
                  <a16:creationId xmlns:a16="http://schemas.microsoft.com/office/drawing/2014/main" id="{A49BDE0B-C821-7E98-6714-D1B510CB43E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7903177" y="1611594"/>
              <a:ext cx="31750" cy="317500"/>
            </a:xfrm>
            <a:prstGeom prst="line">
              <a:avLst/>
            </a:prstGeom>
            <a:noFill/>
            <a:ln w="9525" algn="ctr">
              <a:solidFill>
                <a:srgbClr val="0085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8" name="Straight Connector 74">
              <a:extLst>
                <a:ext uri="{FF2B5EF4-FFF2-40B4-BE49-F238E27FC236}">
                  <a16:creationId xmlns:a16="http://schemas.microsoft.com/office/drawing/2014/main" id="{662D3D9C-E462-499D-FECC-686B97544A4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4927" y="1613182"/>
              <a:ext cx="202407" cy="317500"/>
            </a:xfrm>
            <a:prstGeom prst="line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9" name="Straight Connector 75">
              <a:extLst>
                <a:ext uri="{FF2B5EF4-FFF2-40B4-BE49-F238E27FC236}">
                  <a16:creationId xmlns:a16="http://schemas.microsoft.com/office/drawing/2014/main" id="{91C16E82-23CE-F5CF-D936-70CAF6DE083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8134350" y="1611594"/>
              <a:ext cx="31750" cy="317500"/>
            </a:xfrm>
            <a:prstGeom prst="line">
              <a:avLst/>
            </a:prstGeom>
            <a:noFill/>
            <a:ln w="9525" algn="ctr">
              <a:solidFill>
                <a:srgbClr val="0085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0" name="Straight Connector 76">
              <a:extLst>
                <a:ext uri="{FF2B5EF4-FFF2-40B4-BE49-F238E27FC236}">
                  <a16:creationId xmlns:a16="http://schemas.microsoft.com/office/drawing/2014/main" id="{2FCA2D5C-0D50-64C2-E20E-AF1E3E1703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166100" y="1613182"/>
              <a:ext cx="202407" cy="317500"/>
            </a:xfrm>
            <a:prstGeom prst="line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355565B7-2C45-B469-7E99-9EF65E2221AF}"/>
              </a:ext>
            </a:extLst>
          </p:cNvPr>
          <p:cNvGrpSpPr>
            <a:grpSpLocks/>
          </p:cNvGrpSpPr>
          <p:nvPr/>
        </p:nvGrpSpPr>
        <p:grpSpPr bwMode="auto">
          <a:xfrm>
            <a:off x="8463214" y="1705876"/>
            <a:ext cx="3236912" cy="784225"/>
            <a:chOff x="5304450" y="1372757"/>
            <a:chExt cx="3236300" cy="785326"/>
          </a:xfrm>
        </p:grpSpPr>
        <p:cxnSp>
          <p:nvCxnSpPr>
            <p:cNvPr id="142" name="Straight Connector 78">
              <a:extLst>
                <a:ext uri="{FF2B5EF4-FFF2-40B4-BE49-F238E27FC236}">
                  <a16:creationId xmlns:a16="http://schemas.microsoft.com/office/drawing/2014/main" id="{2D14A9C6-61BC-66CA-1080-AD417CAC9D7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5304450" y="1604962"/>
              <a:ext cx="3236300" cy="0"/>
            </a:xfrm>
            <a:prstGeom prst="line">
              <a:avLst/>
            </a:prstGeom>
            <a:noFill/>
            <a:ln w="9525" algn="ctr">
              <a:solidFill>
                <a:srgbClr val="A4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" name="Straight Connector 79">
              <a:extLst>
                <a:ext uri="{FF2B5EF4-FFF2-40B4-BE49-F238E27FC236}">
                  <a16:creationId xmlns:a16="http://schemas.microsoft.com/office/drawing/2014/main" id="{B65107DC-547A-1B6A-3A04-DEC1D1615A9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5304450" y="1922462"/>
              <a:ext cx="3236300" cy="0"/>
            </a:xfrm>
            <a:prstGeom prst="line">
              <a:avLst/>
            </a:prstGeom>
            <a:noFill/>
            <a:ln w="9525" algn="ctr">
              <a:solidFill>
                <a:srgbClr val="A4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2CA788D9-A20D-A790-7ACC-9F7A242BF22D}"/>
                </a:ext>
              </a:extLst>
            </p:cNvPr>
            <p:cNvSpPr txBox="1"/>
            <p:nvPr/>
          </p:nvSpPr>
          <p:spPr>
            <a:xfrm>
              <a:off x="7142427" y="1372757"/>
              <a:ext cx="1149133" cy="27661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kern="0" dirty="0">
                  <a:solidFill>
                    <a:srgbClr val="A40000"/>
                  </a:solidFill>
                  <a:latin typeface="Arial"/>
                </a:rPr>
                <a:t>Target current</a:t>
              </a: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9675EEA4-B788-BEB0-57FF-F7D6F51CB40B}"/>
                </a:ext>
              </a:extLst>
            </p:cNvPr>
            <p:cNvSpPr txBox="1"/>
            <p:nvPr/>
          </p:nvSpPr>
          <p:spPr>
            <a:xfrm>
              <a:off x="7148776" y="1881470"/>
              <a:ext cx="1387213" cy="27661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kern="0" dirty="0">
                  <a:solidFill>
                    <a:srgbClr val="A40000"/>
                  </a:solidFill>
                  <a:latin typeface="Arial"/>
                </a:rPr>
                <a:t>Threshold current</a:t>
              </a:r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F4382796-706A-FB21-ABA1-BD46314D2CB5}"/>
              </a:ext>
            </a:extLst>
          </p:cNvPr>
          <p:cNvGrpSpPr>
            <a:grpSpLocks/>
          </p:cNvGrpSpPr>
          <p:nvPr/>
        </p:nvGrpSpPr>
        <p:grpSpPr bwMode="auto">
          <a:xfrm>
            <a:off x="9155364" y="1705876"/>
            <a:ext cx="2562225" cy="1347788"/>
            <a:chOff x="5995987" y="1373981"/>
            <a:chExt cx="2563006" cy="1346873"/>
          </a:xfrm>
        </p:grpSpPr>
        <p:grpSp>
          <p:nvGrpSpPr>
            <p:cNvPr id="147" name="Group 83">
              <a:extLst>
                <a:ext uri="{FF2B5EF4-FFF2-40B4-BE49-F238E27FC236}">
                  <a16:creationId xmlns:a16="http://schemas.microsoft.com/office/drawing/2014/main" id="{8745A854-6203-33A0-BF58-CF02DD67F5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95987" y="1373981"/>
              <a:ext cx="1268413" cy="1346871"/>
              <a:chOff x="5995987" y="1373981"/>
              <a:chExt cx="1268413" cy="1346871"/>
            </a:xfrm>
          </p:grpSpPr>
          <p:sp>
            <p:nvSpPr>
              <p:cNvPr id="149" name="Freeform 42">
                <a:extLst>
                  <a:ext uri="{FF2B5EF4-FFF2-40B4-BE49-F238E27FC236}">
                    <a16:creationId xmlns:a16="http://schemas.microsoft.com/office/drawing/2014/main" id="{B0E6862A-1D44-D6CD-92BB-24768A92A0E0}"/>
                  </a:ext>
                </a:extLst>
              </p:cNvPr>
              <p:cNvSpPr/>
              <p:nvPr/>
            </p:nvSpPr>
            <p:spPr>
              <a:xfrm>
                <a:off x="6310408" y="1604013"/>
                <a:ext cx="954378" cy="1116841"/>
              </a:xfrm>
              <a:custGeom>
                <a:avLst/>
                <a:gdLst>
                  <a:gd name="connsiteX0" fmla="*/ 0 w 514350"/>
                  <a:gd name="connsiteY0" fmla="*/ 0 h 1346200"/>
                  <a:gd name="connsiteX1" fmla="*/ 514350 w 514350"/>
                  <a:gd name="connsiteY1" fmla="*/ 1346200 h 134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14350" h="1346200">
                    <a:moveTo>
                      <a:pt x="0" y="0"/>
                    </a:moveTo>
                    <a:cubicBezTo>
                      <a:pt x="178858" y="634471"/>
                      <a:pt x="357717" y="1268942"/>
                      <a:pt x="514350" y="1346200"/>
                    </a:cubicBezTo>
                  </a:path>
                </a:pathLst>
              </a:custGeom>
              <a:noFill/>
              <a:ln w="15875" cap="flat" cmpd="sng" algn="ctr">
                <a:solidFill>
                  <a:srgbClr val="EF2929">
                    <a:shade val="60000"/>
                    <a:satMod val="300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kern="0">
                  <a:solidFill>
                    <a:srgbClr val="0C377B"/>
                  </a:solidFill>
                  <a:latin typeface="Arial"/>
                </a:endParaRPr>
              </a:p>
            </p:txBody>
          </p:sp>
          <p:sp>
            <p:nvSpPr>
              <p:cNvPr id="150" name="Freeform 43">
                <a:extLst>
                  <a:ext uri="{FF2B5EF4-FFF2-40B4-BE49-F238E27FC236}">
                    <a16:creationId xmlns:a16="http://schemas.microsoft.com/office/drawing/2014/main" id="{92655706-748C-EB70-CFD3-E55D39B81F74}"/>
                  </a:ext>
                </a:extLst>
              </p:cNvPr>
              <p:cNvSpPr/>
              <p:nvPr/>
            </p:nvSpPr>
            <p:spPr>
              <a:xfrm>
                <a:off x="5995987" y="1373981"/>
                <a:ext cx="316008" cy="231618"/>
              </a:xfrm>
              <a:custGeom>
                <a:avLst/>
                <a:gdLst>
                  <a:gd name="connsiteX0" fmla="*/ 316706 w 316706"/>
                  <a:gd name="connsiteY0" fmla="*/ 230981 h 230981"/>
                  <a:gd name="connsiteX1" fmla="*/ 214312 w 316706"/>
                  <a:gd name="connsiteY1" fmla="*/ 80963 h 230981"/>
                  <a:gd name="connsiteX2" fmla="*/ 142875 w 316706"/>
                  <a:gd name="connsiteY2" fmla="*/ 23813 h 230981"/>
                  <a:gd name="connsiteX3" fmla="*/ 64294 w 316706"/>
                  <a:gd name="connsiteY3" fmla="*/ 7144 h 230981"/>
                  <a:gd name="connsiteX4" fmla="*/ 0 w 316706"/>
                  <a:gd name="connsiteY4" fmla="*/ 0 h 230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706" h="230981">
                    <a:moveTo>
                      <a:pt x="316706" y="230981"/>
                    </a:moveTo>
                    <a:cubicBezTo>
                      <a:pt x="279995" y="173236"/>
                      <a:pt x="243284" y="115491"/>
                      <a:pt x="214312" y="80963"/>
                    </a:cubicBezTo>
                    <a:cubicBezTo>
                      <a:pt x="185340" y="46435"/>
                      <a:pt x="167878" y="36116"/>
                      <a:pt x="142875" y="23813"/>
                    </a:cubicBezTo>
                    <a:cubicBezTo>
                      <a:pt x="117872" y="11510"/>
                      <a:pt x="88106" y="11113"/>
                      <a:pt x="64294" y="7144"/>
                    </a:cubicBezTo>
                    <a:cubicBezTo>
                      <a:pt x="40481" y="3175"/>
                      <a:pt x="20240" y="1587"/>
                      <a:pt x="0" y="0"/>
                    </a:cubicBezTo>
                  </a:path>
                </a:pathLst>
              </a:custGeom>
              <a:noFill/>
              <a:ln w="15875" cap="flat" cmpd="sng" algn="ctr">
                <a:solidFill>
                  <a:srgbClr val="EF2929">
                    <a:shade val="60000"/>
                    <a:satMod val="300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kern="0">
                  <a:solidFill>
                    <a:srgbClr val="0C377B"/>
                  </a:solidFill>
                  <a:latin typeface="Arial"/>
                </a:endParaRPr>
              </a:p>
            </p:txBody>
          </p:sp>
        </p:grpSp>
        <p:cxnSp>
          <p:nvCxnSpPr>
            <p:cNvPr id="148" name="Straight Connector 84">
              <a:extLst>
                <a:ext uri="{FF2B5EF4-FFF2-40B4-BE49-F238E27FC236}">
                  <a16:creationId xmlns:a16="http://schemas.microsoft.com/office/drawing/2014/main" id="{16B5D4BB-005B-5E48-96D8-6A8B4EC1A6EA}"/>
                </a:ext>
              </a:extLst>
            </p:cNvPr>
            <p:cNvCxnSpPr>
              <a:cxnSpLocks noChangeShapeType="1"/>
              <a:stCxn id="149" idx="1"/>
            </p:cNvCxnSpPr>
            <p:nvPr/>
          </p:nvCxnSpPr>
          <p:spPr bwMode="auto">
            <a:xfrm>
              <a:off x="7264400" y="2720852"/>
              <a:ext cx="1294593" cy="2"/>
            </a:xfrm>
            <a:prstGeom prst="line">
              <a:avLst/>
            </a:prstGeom>
            <a:noFill/>
            <a:ln w="158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51" name="Group 87">
            <a:extLst>
              <a:ext uri="{FF2B5EF4-FFF2-40B4-BE49-F238E27FC236}">
                <a16:creationId xmlns:a16="http://schemas.microsoft.com/office/drawing/2014/main" id="{793D807C-B8F5-AF0B-2CE8-EF83F9AF1FA1}"/>
              </a:ext>
            </a:extLst>
          </p:cNvPr>
          <p:cNvGrpSpPr>
            <a:grpSpLocks/>
          </p:cNvGrpSpPr>
          <p:nvPr/>
        </p:nvGrpSpPr>
        <p:grpSpPr bwMode="auto">
          <a:xfrm>
            <a:off x="8025163" y="1156601"/>
            <a:ext cx="3749576" cy="2325688"/>
            <a:chOff x="4866801" y="852488"/>
            <a:chExt cx="3748562" cy="2326433"/>
          </a:xfrm>
        </p:grpSpPr>
        <p:cxnSp>
          <p:nvCxnSpPr>
            <p:cNvPr id="152" name="Straight Arrow Connector 88">
              <a:extLst>
                <a:ext uri="{FF2B5EF4-FFF2-40B4-BE49-F238E27FC236}">
                  <a16:creationId xmlns:a16="http://schemas.microsoft.com/office/drawing/2014/main" id="{F22C58F3-2E56-7C53-B851-484D6FA2C23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5172891" y="852488"/>
              <a:ext cx="0" cy="2222640"/>
            </a:xfrm>
            <a:prstGeom prst="straightConnector1">
              <a:avLst/>
            </a:prstGeom>
            <a:noFill/>
            <a:ln w="12700" algn="ctr">
              <a:solidFill>
                <a:srgbClr val="3073A5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" name="Straight Arrow Connector 89">
              <a:extLst>
                <a:ext uri="{FF2B5EF4-FFF2-40B4-BE49-F238E27FC236}">
                  <a16:creationId xmlns:a16="http://schemas.microsoft.com/office/drawing/2014/main" id="{343342F1-2EE2-CDE3-2D89-33B4F241C46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948238" y="2857500"/>
              <a:ext cx="3667125" cy="0"/>
            </a:xfrm>
            <a:prstGeom prst="straightConnector1">
              <a:avLst/>
            </a:prstGeom>
            <a:noFill/>
            <a:ln w="12700" algn="ctr">
              <a:solidFill>
                <a:srgbClr val="3073A5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16C26DDB-BB3C-ACE8-5728-13F1DA19F609}"/>
                </a:ext>
              </a:extLst>
            </p:cNvPr>
            <p:cNvSpPr txBox="1"/>
            <p:nvPr/>
          </p:nvSpPr>
          <p:spPr>
            <a:xfrm rot="16200000">
              <a:off x="4819246" y="1632391"/>
              <a:ext cx="402803" cy="30769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400" kern="0" dirty="0">
                  <a:solidFill>
                    <a:srgbClr val="0C377B"/>
                  </a:solidFill>
                  <a:latin typeface="Arial"/>
                </a:rPr>
                <a:t>I</a:t>
              </a:r>
              <a:r>
                <a:rPr lang="en-GB" sz="1400" kern="0" baseline="-25000" dirty="0">
                  <a:solidFill>
                    <a:srgbClr val="0C377B"/>
                  </a:solidFill>
                  <a:latin typeface="Arial"/>
                </a:rPr>
                <a:t>out</a:t>
              </a: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3E0F05DE-A41F-70D4-69A2-F292E8B2F6AD}"/>
                </a:ext>
              </a:extLst>
            </p:cNvPr>
            <p:cNvSpPr txBox="1"/>
            <p:nvPr/>
          </p:nvSpPr>
          <p:spPr>
            <a:xfrm>
              <a:off x="6074462" y="2870847"/>
              <a:ext cx="1717211" cy="30807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400" kern="0" dirty="0">
                  <a:solidFill>
                    <a:srgbClr val="0C377B"/>
                  </a:solidFill>
                  <a:latin typeface="Arial"/>
                </a:rPr>
                <a:t>Total Ionizing Dose</a:t>
              </a:r>
            </a:p>
          </p:txBody>
        </p:sp>
      </p:grpSp>
      <p:pic>
        <p:nvPicPr>
          <p:cNvPr id="156" name="Picture 155">
            <a:extLst>
              <a:ext uri="{FF2B5EF4-FFF2-40B4-BE49-F238E27FC236}">
                <a16:creationId xmlns:a16="http://schemas.microsoft.com/office/drawing/2014/main" id="{9F29341A-A0EF-D867-0373-4FAE532478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17108" y="3405939"/>
            <a:ext cx="3933879" cy="2950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745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 tmFilter="0, 0; .2, .5; .8, .5; 1, 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250" autoRev="1" fill="hold"/>
                                        <p:tgtEl>
                                          <p:spTgt spid="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000"/>
                            </p:stCondLst>
                            <p:childTnLst>
                              <p:par>
                                <p:cTn id="1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2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3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 animBg="1"/>
      <p:bldP spid="1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EB6331-5843-C97E-4D20-C594A90BD1F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25/09/2023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2EC736-856F-AF53-EF76-84FA53A9B8D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SpaceRadMon NG - NASA presentation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75EEDD-38C5-1345-8D98-2A43F9DD264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AAE4898-5803-9BEA-DD9F-BDC318A3550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33493"/>
            <a:ext cx="10969139" cy="715840"/>
          </a:xfrm>
        </p:spPr>
        <p:txBody>
          <a:bodyPr/>
          <a:lstStyle/>
          <a:p>
            <a:pPr>
              <a:defRPr/>
            </a:pPr>
            <a:r>
              <a:rPr lang="en-US" sz="3600" kern="0" dirty="0"/>
              <a:t>The Floating Gate Dosimeter (FGDOS)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DCA651-411F-EC89-A02B-991072BB230C}"/>
              </a:ext>
            </a:extLst>
          </p:cNvPr>
          <p:cNvSpPr txBox="1"/>
          <p:nvPr/>
        </p:nvSpPr>
        <p:spPr bwMode="auto">
          <a:xfrm>
            <a:off x="268407" y="1169181"/>
            <a:ext cx="6757969" cy="3266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It is developed to measure </a:t>
            </a:r>
            <a:r>
              <a:rPr lang="en-US" sz="2000" b="1" dirty="0"/>
              <a:t>Ionizing Radiation (TID)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Radiation sensor integrated in a </a:t>
            </a:r>
            <a:r>
              <a:rPr lang="en-US" sz="2000" b="1" dirty="0"/>
              <a:t>System-On-Chip</a:t>
            </a:r>
            <a:r>
              <a:rPr lang="en-US" sz="2000" dirty="0"/>
              <a:t>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Easy integration in more complex systems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Linear radiation response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High Sensitivity (resolution &lt;  2 mGy)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Works in mixed radiation field environment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3D312BFF-EBF9-ACB4-95C9-A71C46B2FA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7634066"/>
              </p:ext>
            </p:extLst>
          </p:nvPr>
        </p:nvGraphicFramePr>
        <p:xfrm>
          <a:off x="609600" y="4389528"/>
          <a:ext cx="5363439" cy="1480922"/>
        </p:xfrm>
        <a:graphic>
          <a:graphicData uri="http://schemas.openxmlformats.org/drawingml/2006/table">
            <a:tbl>
              <a:tblPr/>
              <a:tblGrid>
                <a:gridCol w="1108374">
                  <a:extLst>
                    <a:ext uri="{9D8B030D-6E8A-4147-A177-3AD203B41FA5}">
                      <a16:colId xmlns:a16="http://schemas.microsoft.com/office/drawing/2014/main" val="3546932454"/>
                    </a:ext>
                  </a:extLst>
                </a:gridCol>
                <a:gridCol w="742642">
                  <a:extLst>
                    <a:ext uri="{9D8B030D-6E8A-4147-A177-3AD203B41FA5}">
                      <a16:colId xmlns:a16="http://schemas.microsoft.com/office/drawing/2014/main" val="2439121221"/>
                    </a:ext>
                  </a:extLst>
                </a:gridCol>
                <a:gridCol w="1738869">
                  <a:extLst>
                    <a:ext uri="{9D8B030D-6E8A-4147-A177-3AD203B41FA5}">
                      <a16:colId xmlns:a16="http://schemas.microsoft.com/office/drawing/2014/main" val="2111099719"/>
                    </a:ext>
                  </a:extLst>
                </a:gridCol>
                <a:gridCol w="1773554">
                  <a:extLst>
                    <a:ext uri="{9D8B030D-6E8A-4147-A177-3AD203B41FA5}">
                      <a16:colId xmlns:a16="http://schemas.microsoft.com/office/drawing/2014/main" val="1760883158"/>
                    </a:ext>
                  </a:extLst>
                </a:gridCol>
              </a:tblGrid>
              <a:tr h="6174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cap="small" dirty="0">
                          <a:effectLst/>
                          <a:latin typeface="Lucida Fax" panose="02060602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Sensor</a:t>
                      </a:r>
                      <a:endParaRPr lang="en-GB" sz="1000" b="1" cap="small" dirty="0">
                        <a:effectLst/>
                        <a:latin typeface="Lucida Fax" panose="02060602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cap="small" dirty="0">
                          <a:effectLst/>
                          <a:latin typeface="Lucida Fax" panose="02060602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Bias</a:t>
                      </a:r>
                      <a:endParaRPr lang="en-GB" sz="1000" b="1" cap="small" dirty="0">
                        <a:effectLst/>
                        <a:latin typeface="Lucida Fax" panose="02060602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Lucida Fax" panose="02060602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b="1" dirty="0">
                          <a:effectLst/>
                          <a:latin typeface="Lucida Fax" panose="02060602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Resolution</a:t>
                      </a:r>
                      <a:br>
                        <a:rPr lang="en-GB" sz="1600" b="1" dirty="0">
                          <a:effectLst/>
                          <a:latin typeface="Lucida Fax" panose="02060602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GB" sz="1600" b="1" dirty="0">
                          <a:effectLst/>
                          <a:latin typeface="Lucida Fax" panose="02060602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[mGy]</a:t>
                      </a:r>
                      <a:endParaRPr lang="en-GB" sz="1050" b="1" dirty="0">
                        <a:effectLst/>
                        <a:latin typeface="Lucida Fax" panose="02060602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b="1" dirty="0">
                          <a:effectLst/>
                          <a:latin typeface="Lucida Fax" panose="02060602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Dose Range</a:t>
                      </a:r>
                      <a:br>
                        <a:rPr lang="en-GB" sz="1600" b="1" dirty="0">
                          <a:effectLst/>
                          <a:latin typeface="Lucida Fax" panose="02060602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GB" sz="1600" b="1" dirty="0">
                          <a:effectLst/>
                          <a:latin typeface="Lucida Fax" panose="02060602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[kGy]</a:t>
                      </a:r>
                      <a:endParaRPr lang="en-GB" sz="1050" b="1" dirty="0">
                        <a:effectLst/>
                        <a:latin typeface="Lucida Fax" panose="02060602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08578977"/>
                  </a:ext>
                </a:extLst>
              </a:tr>
              <a:tr h="436256"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Times New Roman" panose="02020603050405020304" pitchFamily="18" charset="0"/>
                        </a:rPr>
                        <a:t>RadFET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5V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</a:t>
                      </a:r>
                      <a:endParaRPr lang="en-GB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2.3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93612939"/>
                  </a:ext>
                </a:extLst>
              </a:tr>
              <a:tr h="4272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FGDOS</a:t>
                      </a:r>
                      <a:endParaRPr kumimoji="0" lang="en-GB" sz="16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kumimoji="0" lang="en-GB" sz="16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US" sz="1600" kern="1200" baseline="0" dirty="0">
                          <a:solidFill>
                            <a:srgbClr val="C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en-GB" sz="1600" kern="1200" dirty="0">
                        <a:solidFill>
                          <a:srgbClr val="C00000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0.3</a:t>
                      </a:r>
                      <a:endParaRPr kumimoji="0" lang="en-GB" sz="16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18395588"/>
                  </a:ext>
                </a:extLst>
              </a:tr>
            </a:tbl>
          </a:graphicData>
        </a:graphic>
      </p:graphicFrame>
      <p:sp>
        <p:nvSpPr>
          <p:cNvPr id="10" name="Arrow: Curved Left 9">
            <a:extLst>
              <a:ext uri="{FF2B5EF4-FFF2-40B4-BE49-F238E27FC236}">
                <a16:creationId xmlns:a16="http://schemas.microsoft.com/office/drawing/2014/main" id="{821C4245-EDA9-A028-DE5B-59732E3CF9E8}"/>
              </a:ext>
            </a:extLst>
          </p:cNvPr>
          <p:cNvSpPr/>
          <p:nvPr/>
        </p:nvSpPr>
        <p:spPr bwMode="auto">
          <a:xfrm rot="21440927" flipV="1">
            <a:off x="3484406" y="5136853"/>
            <a:ext cx="309501" cy="545099"/>
          </a:xfrm>
          <a:prstGeom prst="curvedLeftArrow">
            <a:avLst>
              <a:gd name="adj1" fmla="val 9604"/>
              <a:gd name="adj2" fmla="val 76877"/>
              <a:gd name="adj3" fmla="val 25000"/>
            </a:avLst>
          </a:prstGeom>
          <a:solidFill>
            <a:srgbClr val="C00000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5FA615-B1BF-1755-2555-B087C15367F0}"/>
              </a:ext>
            </a:extLst>
          </p:cNvPr>
          <p:cNvSpPr txBox="1"/>
          <p:nvPr/>
        </p:nvSpPr>
        <p:spPr bwMode="auto">
          <a:xfrm>
            <a:off x="3688210" y="5070848"/>
            <a:ext cx="5725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C00000"/>
                </a:solidFill>
              </a:rPr>
              <a:t>x 30</a:t>
            </a:r>
            <a:endParaRPr lang="en-US" sz="1600" dirty="0">
              <a:solidFill>
                <a:srgbClr val="C00000"/>
              </a:solidFill>
            </a:endParaRPr>
          </a:p>
        </p:txBody>
      </p:sp>
      <p:pic>
        <p:nvPicPr>
          <p:cNvPr id="12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A1ACB649-E704-C984-969C-D1E324EEF0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32" t="2103" r="7338"/>
          <a:stretch/>
        </p:blipFill>
        <p:spPr bwMode="auto">
          <a:xfrm>
            <a:off x="7810940" y="3556166"/>
            <a:ext cx="3086859" cy="255723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19EFE02-B5A1-A771-9954-275E36D5C6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7443" y="1379835"/>
            <a:ext cx="2593852" cy="217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683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Custom 5">
      <a:dk1>
        <a:srgbClr val="595959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24701</TotalTime>
  <Words>961</Words>
  <Application>Microsoft Macintosh PowerPoint</Application>
  <PresentationFormat>Widescreen</PresentationFormat>
  <Paragraphs>251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Cambria</vt:lpstr>
      <vt:lpstr>Lucida Fax</vt:lpstr>
      <vt:lpstr>Wingdings</vt:lpstr>
      <vt:lpstr>Office Theme</vt:lpstr>
      <vt:lpstr>SpaceRadMon-NG from underground to the sky</vt:lpstr>
      <vt:lpstr>Outline</vt:lpstr>
      <vt:lpstr>SpaceRadMon</vt:lpstr>
      <vt:lpstr>SpacePayloads timeline</vt:lpstr>
      <vt:lpstr>Mission already in orbit: CELESTA and TRISAT-R </vt:lpstr>
      <vt:lpstr>SpaceRadMon NG</vt:lpstr>
      <vt:lpstr>SpaceRadMon V2 vs NG</vt:lpstr>
      <vt:lpstr>Floating gate working principle</vt:lpstr>
      <vt:lpstr>The Floating Gate Dosimeter (FGDOS)</vt:lpstr>
      <vt:lpstr>PowerPoint Presentation</vt:lpstr>
      <vt:lpstr> FGDOS in space</vt:lpstr>
      <vt:lpstr>SpaceRadMon: Radiation Qualification </vt:lpstr>
      <vt:lpstr>Conclusions</vt:lpstr>
      <vt:lpstr>PowerPoint Presentation</vt:lpstr>
      <vt:lpstr> FGDOS as System-on-Chip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Louisa Elizabeth Catherall</dc:creator>
  <cp:lastModifiedBy>Salvatore Danzeca</cp:lastModifiedBy>
  <cp:revision>716</cp:revision>
  <dcterms:created xsi:type="dcterms:W3CDTF">2019-11-06T09:35:48Z</dcterms:created>
  <dcterms:modified xsi:type="dcterms:W3CDTF">2023-09-26T08:03:26Z</dcterms:modified>
</cp:coreProperties>
</file>