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2" r:id="rId5"/>
    <p:sldId id="258" r:id="rId6"/>
    <p:sldId id="260" r:id="rId7"/>
    <p:sldId id="374" r:id="rId8"/>
    <p:sldId id="369" r:id="rId9"/>
    <p:sldId id="261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11T13:13:50.706"/>
    </inkml:context>
    <inkml:brush xml:id="br0">
      <inkml:brushProperty name="width" value="0.1" units="cm"/>
      <inkml:brushProperty name="height" value="0.1" units="cm"/>
      <inkml:brushProperty name="color" value="#CC912C"/>
      <inkml:brushProperty name="ignorePressure" value="1"/>
      <inkml:brushProperty name="inkEffects" value="gold"/>
      <inkml:brushProperty name="anchorX" value="-44009.57422"/>
      <inkml:brushProperty name="anchorY" value="-36610.43359"/>
      <inkml:brushProperty name="scaleFactor" value="0.5"/>
    </inkml:brush>
  </inkml:definitions>
  <inkml:trace contextRef="#ctx0" brushRef="#br0">1 0,'0'0,"0"0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EDB44-02A5-A64E-B568-19E3BED011B3}" type="datetimeFigureOut">
              <a:rPr lang="en-US" smtClean="0"/>
              <a:t>9/26/23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273C5-A69C-C145-97B7-CD49DCDB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648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C273C5-A69C-C145-97B7-CD49DCDBFB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23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C273C5-A69C-C145-97B7-CD49DCDBFB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11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61490-BEE5-4192-9103-7F7177DBEBD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18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B0BB7-6674-7104-64B6-84936E9F3B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B5FF53-945A-C38C-E854-C0AAE00BD2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DE4FD-0969-6003-BB9F-AF0F057B5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C8B39-2FC8-F4EC-A820-6EB410CFB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52401-8582-5E47-A961-519085D64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1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113EA-AE5C-38F4-E185-A55C9BC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52B942-2669-A976-AC3B-776165F3C0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7DFE9-8255-9A6E-7CA8-6A504C446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2ED91-6CFD-CF68-AE80-3BE9CA644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7F7E6-9705-C0BF-1297-A01FD11E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8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04E6BD-86F0-C9C0-534C-6AB957146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DBA79A-F4CD-2CEB-D98B-1E074B8CF4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F9318-C819-F01D-4AE8-D19C59077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8575F-EB77-4F70-0B08-45506634C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EBC72-464D-53FD-37C3-EEA99E234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3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7B017-3F24-18F4-6E68-0CDEE1E73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3EF12-FBF1-1F71-3CE6-4100E99D6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13696-86DF-BE55-1C20-2B566ABC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1C7C4-52B5-C3B5-3C26-E2A2C7D8D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8716B-64DE-92EE-F199-9DD339A5D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8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643AA-55E1-8359-8204-BAB4E30E1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57847-DD22-E480-18A5-35B4797CD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7F420-6915-7B5D-2D48-93A0A956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DD364-9F72-8679-DBCC-03193859D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1EB80-163A-44E8-0C54-329FD0BC9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D2EFC-AD37-9C33-49DA-9B42AD4C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EAB49-FD85-C9DE-3F7B-C534343653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940135-1DAB-BA46-735D-5D8C247616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7423EE-260C-6EEF-755E-8E27FF773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7B63F0-87DE-3621-A231-4458777F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4ECA9F-D4DD-36AB-5E78-851E4EB89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1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5279F-F4CB-E23C-F941-9E3D3A354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9127F2-C252-2EC1-6CBB-C14F8D9B6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37D62-CD76-FF96-2ED9-3BFECF9C5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FEFFE5-5748-6E39-E791-B9D5C9F2A6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12A9CA-C9FA-1B8C-9B94-3808F8F13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CAF7AE-ADD6-9745-22D9-114E6438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8896AA-763C-93CF-224A-A5D86615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4C26-51CB-3200-0C14-4F66A4BCA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82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5B8CF-E640-AE15-5FAB-EE6B1B3E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D8562-30DB-19BC-2DBC-7DAA15B52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9F1135-2A63-C77B-7E01-B48D61EAC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C75931-1B3A-7B17-6F37-A680E4AF6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00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9675C3-65F2-D359-F754-37981043C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2FF0B6-BF8F-91FB-669E-61A8FB8A9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11B1C2-881C-E6CC-C4FB-BE7E0A573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11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3BFEF-48F8-DD35-4991-C650E9F5E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8D027-EA5D-F449-F745-1CFAD27D2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2829E1-77E8-782C-5075-6EB7C2B5C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6722D-9260-4D4F-1F32-5EBA67251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D6A41-3E99-9D3F-F8A9-BD32449CF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809EA9-37DC-DC70-81E6-7AA905557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BF384-65A8-6305-E9DF-0BC5131A8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734A57-A4D2-33E7-47A5-1F421C331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A962B0-AF10-DDBB-1A9C-371D64709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C215A-E87A-91D9-35D6-789EF5730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12D84C-57FC-A00D-5EF5-C470498DF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70C3D7-D2B9-0ADF-D1BC-996BF3AB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5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BE6ECB-9297-50DD-8E4D-0B72B4D6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79B6B-E96E-145E-029C-6E0AF7829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32912-D790-2A08-B32C-6A205AD62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80BD8-018E-B04F-9C34-116875407DE8}" type="datetimeFigureOut">
              <a:rPr lang="en-US" smtClean="0"/>
              <a:t>9/26/23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EA143-6C63-CDDC-2EDF-08FD958A95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92AFA2-4EFC-A550-21AE-7319F587BD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C379B-FBA7-D748-ABB5-58FC27B8C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2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87848-A39F-B67B-B743-ECDBA73B82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Radiation Monitoring During Artemis EVA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CE6F2-52CB-8E2F-1821-1F816F1C35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50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7E4A2-AFFE-0759-CFF9-0D9FB1E64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BC597-C78C-E533-CC84-E61967F7C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NASA EVA suits are being manufactured by Axiom space and Collins Aerospace</a:t>
            </a:r>
          </a:p>
          <a:p>
            <a:r>
              <a:rPr lang="en-US" dirty="0"/>
              <a:t>There is not an extensive formal requirements set for a radiation monitoring instrument on these suits</a:t>
            </a:r>
          </a:p>
          <a:p>
            <a:r>
              <a:rPr lang="en-US" dirty="0"/>
              <a:t>The following are requirements developed for the ARD detector, which was developed in house for the earlier NASA designed EVA suit</a:t>
            </a:r>
          </a:p>
        </p:txBody>
      </p:sp>
    </p:spTree>
    <p:extLst>
      <p:ext uri="{BB962C8B-B14F-4D97-AF65-F5344CB8AC3E}">
        <p14:creationId xmlns:p14="http://schemas.microsoft.com/office/powerpoint/2010/main" val="1518499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13BCB-4EF9-EA23-E2D8-0C4250BEC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Requirements -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C82D4-1BFC-C367-EAD1-952177926428}"/>
              </a:ext>
            </a:extLst>
          </p:cNvPr>
          <p:cNvSpPr txBox="1"/>
          <p:nvPr/>
        </p:nvSpPr>
        <p:spPr>
          <a:xfrm>
            <a:off x="838199" y="2034391"/>
            <a:ext cx="1051559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PTRS.FUN.xARD.001 </a:t>
            </a:r>
            <a:r>
              <a:rPr lang="en-US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Detection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measure and record the absorbed dose as a function of time </a:t>
            </a:r>
            <a:r>
              <a:rPr lang="en-US" sz="1800" kern="0" dirty="0">
                <a:solidFill>
                  <a:srgbClr val="201F1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within +/-10% accuracy that results from protons at 2 g/cm^2 water equivalent</a:t>
            </a: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shielding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PTRS.FUN.xARD.002 Absorbed Dose Rates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calculate an average dose rate utilizing the current and previous sensor measurement event times and accumulated dose information.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PTRS.FUN.xARD.005 Radiation Exposure, Absorbed Dose Rates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meet its functional and performance requirements under exposure of dose rates from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en-US" sz="1800" b="1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μGy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/min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5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mGy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/min of reference radiation.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843C0D-F317-562A-F810-8295D2B1AF1B}"/>
              </a:ext>
            </a:extLst>
          </p:cNvPr>
          <p:cNvSpPr txBox="1"/>
          <p:nvPr/>
        </p:nvSpPr>
        <p:spPr>
          <a:xfrm>
            <a:off x="1037968" y="5517415"/>
            <a:ext cx="9922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1 </a:t>
            </a:r>
            <a:r>
              <a:rPr lang="en-US" dirty="0" err="1"/>
              <a:t>uGy</a:t>
            </a:r>
            <a:r>
              <a:rPr lang="en-US" dirty="0"/>
              <a:t>/min a reasonable lower bound – likely in actuality this is much higher if the goal is to return crew to shelter expeditiously to avoid 10 </a:t>
            </a:r>
            <a:r>
              <a:rPr lang="en-US" dirty="0" err="1"/>
              <a:t>mGy</a:t>
            </a:r>
            <a:r>
              <a:rPr lang="en-US" dirty="0"/>
              <a:t> dose ..</a:t>
            </a:r>
          </a:p>
        </p:txBody>
      </p:sp>
    </p:spTree>
    <p:extLst>
      <p:ext uri="{BB962C8B-B14F-4D97-AF65-F5344CB8AC3E}">
        <p14:creationId xmlns:p14="http://schemas.microsoft.com/office/powerpoint/2010/main" val="79821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145E32C7-AA37-7593-8EF8-8DE0E4B11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397"/>
            <a:ext cx="11973697" cy="673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76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8803B-A6BE-265F-DF7A-5252000A0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Requirements - Measurements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E55C7-A137-5DA5-0D0C-9598B3C41145}"/>
              </a:ext>
            </a:extLst>
          </p:cNvPr>
          <p:cNvSpPr txBox="1"/>
          <p:nvPr/>
        </p:nvSpPr>
        <p:spPr>
          <a:xfrm>
            <a:off x="838199" y="1980332"/>
            <a:ext cx="1074008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PTRS.FUN.xARD.007 Time Resolution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measure the absorbed dose accumulated in consecutive Ground Configurable time intervals of one minute.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PTRS.FUN.xARD.008 Absorbed Dose Resolution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measure the absorbed dose in increments not exceeding 1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μGy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PTRS.FUN.xARD.009 Absorbed Dose Calibration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be delivered calibrated to measure the dose deposited in silicon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764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5C613-9920-7B60-FEF4-0121F2EC0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Requirements Physical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AC924-0F55-3260-3553-23AF67A0A67C}"/>
              </a:ext>
            </a:extLst>
          </p:cNvPr>
          <p:cNvSpPr txBox="1"/>
          <p:nvPr/>
        </p:nvSpPr>
        <p:spPr>
          <a:xfrm>
            <a:off x="973095" y="1512375"/>
            <a:ext cx="10728754" cy="3447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PTRS.PHY.xARD.001 Weight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have a maximum weight of 430 g (0.9 </a:t>
            </a:r>
            <a:r>
              <a:rPr lang="en-US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lbs</a:t>
            </a: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pounds</a:t>
            </a:r>
            <a:r>
              <a:rPr lang="en-US" sz="18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PTRS.PHY.xARD.002 Exterior Dimensions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exterior dimensions shall be less than 7 cm x 6 cm x 3 cm.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PTRS.PHY.xARD.003 Exterior Cover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include an aluminum enclosure.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PTRS.ENV.xARD.001 Operational Thermal Environments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meet its functional and performance requirements during exposure to a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thermal environment between </a:t>
            </a:r>
            <a:r>
              <a:rPr lang="en-US" sz="1800" kern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-30C and 40C.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103DD-F72B-F1A0-81C8-6FB68336B797}"/>
              </a:ext>
            </a:extLst>
          </p:cNvPr>
          <p:cNvSpPr txBox="1"/>
          <p:nvPr/>
        </p:nvSpPr>
        <p:spPr>
          <a:xfrm>
            <a:off x="1037968" y="5517415"/>
            <a:ext cx="9922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Weight and dimensions based on original ARD system</a:t>
            </a:r>
          </a:p>
        </p:txBody>
      </p:sp>
    </p:spTree>
    <p:extLst>
      <p:ext uri="{BB962C8B-B14F-4D97-AF65-F5344CB8AC3E}">
        <p14:creationId xmlns:p14="http://schemas.microsoft.com/office/powerpoint/2010/main" val="1380404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E55AA-A333-75BB-6310-0C871249B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ARD Requirements Operational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B8367-C6ED-94D8-1040-5A7EDB00A01A}"/>
              </a:ext>
            </a:extLst>
          </p:cNvPr>
          <p:cNvSpPr txBox="1"/>
          <p:nvPr/>
        </p:nvSpPr>
        <p:spPr>
          <a:xfrm>
            <a:off x="838199" y="1414562"/>
            <a:ext cx="1051559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PTRS.LIFE.xARD.002 Calibration Stability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Response to charged particle radiation shall remain constant to within +/- 10% throughout its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service life.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PTRS.LIFE.xARD.004 Operational Life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be certified for an operational life of 624 hours.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PTRS.LIFE.xARD.005 Service Life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shall have a service life of at least 6 years.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PTRS.VINT.xARD.003 Power Consumption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xEMU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ARD power consumption shall be limited to the following: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- 750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mW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active power consumption at 4% duty cycle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- 250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mW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quiescent power consumption at 96% duty cycle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457200">
              <a:spcBef>
                <a:spcPts val="0"/>
              </a:spcBef>
              <a:spcAft>
                <a:spcPts val="0"/>
              </a:spcAf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270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mW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67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0ADD2-A836-F9D1-0F89-5F04F57B5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 for Space Radiation on the Lunar Surface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82815-A9F7-50AD-EF87-6DF65E3C5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Quiescent GCR ~ 0.15 </a:t>
            </a:r>
            <a:r>
              <a:rPr lang="en-US" dirty="0" err="1"/>
              <a:t>uGy</a:t>
            </a:r>
            <a:r>
              <a:rPr lang="en-US" dirty="0"/>
              <a:t>/min (0.3 in free space/2)</a:t>
            </a:r>
          </a:p>
          <a:p>
            <a:r>
              <a:rPr lang="en-US" dirty="0"/>
              <a:t>Solar Particle Events</a:t>
            </a:r>
          </a:p>
          <a:p>
            <a:pPr lvl="1"/>
            <a:r>
              <a:rPr lang="en-US" dirty="0"/>
              <a:t>The size, and corresponding maximum dose rate follows a negative power law distribution</a:t>
            </a:r>
          </a:p>
          <a:p>
            <a:pPr lvl="1"/>
            <a:r>
              <a:rPr lang="en-US" dirty="0"/>
              <a:t>I.e. most SPE are small, but a minority are big and they can get very big</a:t>
            </a:r>
          </a:p>
          <a:p>
            <a:pPr lvl="1"/>
            <a:r>
              <a:rPr lang="en-US" dirty="0"/>
              <a:t>Realistically up to </a:t>
            </a:r>
            <a:r>
              <a:rPr lang="en-US" b="1" dirty="0" err="1"/>
              <a:t>mGy</a:t>
            </a:r>
            <a:r>
              <a:rPr lang="en-US" b="1" dirty="0"/>
              <a:t>/min </a:t>
            </a:r>
            <a:r>
              <a:rPr lang="en-US" dirty="0"/>
              <a:t>in a spacesuit (based on Oct 89, 30 year storm)</a:t>
            </a:r>
          </a:p>
          <a:p>
            <a:pPr lvl="1"/>
            <a:r>
              <a:rPr lang="en-US" dirty="0"/>
              <a:t>The duration of these events is from </a:t>
            </a:r>
            <a:r>
              <a:rPr lang="en-US" b="1" dirty="0"/>
              <a:t>several hours to days</a:t>
            </a:r>
          </a:p>
          <a:p>
            <a:r>
              <a:rPr lang="en-US" dirty="0"/>
              <a:t>NASA exposure limit for acute effects is 167 </a:t>
            </a:r>
            <a:r>
              <a:rPr lang="en-US" dirty="0" err="1"/>
              <a:t>mGy</a:t>
            </a:r>
            <a:r>
              <a:rPr lang="en-US" dirty="0"/>
              <a:t> to blood forming organs in 30 days -&gt; this is the low threshold for acute effects</a:t>
            </a:r>
          </a:p>
          <a:p>
            <a:r>
              <a:rPr lang="en-US" dirty="0"/>
              <a:t>The goal then of suit monitoring is to act as part of a suite of monitoring instruments and tools to prevent crew from exceeding this limit</a:t>
            </a:r>
          </a:p>
        </p:txBody>
      </p:sp>
    </p:spTree>
    <p:extLst>
      <p:ext uri="{BB962C8B-B14F-4D97-AF65-F5344CB8AC3E}">
        <p14:creationId xmlns:p14="http://schemas.microsoft.com/office/powerpoint/2010/main" val="2367477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3F4C89-11BF-1318-E51C-1C4922DB2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171" y="531340"/>
            <a:ext cx="7691709" cy="58567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B3B304-C465-C58E-C7CF-E6B80F552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87" y="636546"/>
            <a:ext cx="4928684" cy="62214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878F4D-FD23-6B76-06E2-13B2C6FAACCE}"/>
              </a:ext>
            </a:extLst>
          </p:cNvPr>
          <p:cNvSpPr txBox="1"/>
          <p:nvPr/>
        </p:nvSpPr>
        <p:spPr>
          <a:xfrm>
            <a:off x="1076737" y="346674"/>
            <a:ext cx="4352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Oct 89 GOES Differential Proton Flux vs Time</a:t>
            </a:r>
          </a:p>
        </p:txBody>
      </p:sp>
    </p:spTree>
    <p:extLst>
      <p:ext uri="{BB962C8B-B14F-4D97-AF65-F5344CB8AC3E}">
        <p14:creationId xmlns:p14="http://schemas.microsoft.com/office/powerpoint/2010/main" val="196690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E1DF6A-3669-193B-D00E-9B4E9BC8A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41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F73082-2AED-9C97-5CEA-8339DF249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81665"/>
            <a:ext cx="5960923" cy="47395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F03F0E-CEC3-7C03-E8F0-E69F31288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8255"/>
            <a:ext cx="10515600" cy="1325563"/>
          </a:xfrm>
        </p:spPr>
        <p:txBody>
          <a:bodyPr/>
          <a:lstStyle/>
          <a:p>
            <a:r>
              <a:rPr lang="en-US" dirty="0"/>
              <a:t>How to Mitigate Solar Particle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BD7D1-2191-C17B-D090-2F417AABA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229710"/>
            <a:ext cx="5425966" cy="562828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energy spectra of solar particle events follows a power law distribution with lots of low energy protons</a:t>
            </a:r>
          </a:p>
          <a:p>
            <a:r>
              <a:rPr lang="en-US" dirty="0"/>
              <a:t>The low energy protons are easily stopped with shielding</a:t>
            </a:r>
          </a:p>
          <a:p>
            <a:r>
              <a:rPr lang="en-US" dirty="0"/>
              <a:t>The mitigation for SPE is thus </a:t>
            </a:r>
            <a:r>
              <a:rPr lang="en-US" b="1" dirty="0"/>
              <a:t>in principal</a:t>
            </a:r>
            <a:r>
              <a:rPr lang="en-US" dirty="0"/>
              <a:t> quite simple – put crew into the most shielded environment possible as soon as possible</a:t>
            </a:r>
          </a:p>
          <a:p>
            <a:r>
              <a:rPr lang="en-US" dirty="0"/>
              <a:t>How this interacts with other mission constraints is the interesting question</a:t>
            </a:r>
          </a:p>
          <a:p>
            <a:r>
              <a:rPr lang="en-US" dirty="0"/>
              <a:t>What does As Low As Reasonably Achievable look like in the context of a $2 billion mission with 5 days on the surface?</a:t>
            </a:r>
          </a:p>
        </p:txBody>
      </p:sp>
    </p:spTree>
    <p:extLst>
      <p:ext uri="{BB962C8B-B14F-4D97-AF65-F5344CB8AC3E}">
        <p14:creationId xmlns:p14="http://schemas.microsoft.com/office/powerpoint/2010/main" val="1079777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0D883-C9F3-390A-0A89-47016AC9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Artemis III </a:t>
            </a:r>
            <a:r>
              <a:rPr lang="en-US" dirty="0" err="1"/>
              <a:t>Conops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E1BC2-F70B-150F-672D-2E2ABF877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essential tension is managing the needs to crew protection with the needs to do necessary work in the event of space weather during the short duration of a lunar landing.</a:t>
            </a:r>
          </a:p>
          <a:p>
            <a:r>
              <a:rPr lang="en-US" dirty="0"/>
              <a:t>Goal is to have crew take no more than 10 </a:t>
            </a:r>
            <a:r>
              <a:rPr lang="en-US" dirty="0" err="1"/>
              <a:t>mGy</a:t>
            </a:r>
            <a:r>
              <a:rPr lang="en-US" dirty="0"/>
              <a:t> (TBD) due to EVA related SPE exposures during a mission</a:t>
            </a:r>
          </a:p>
          <a:p>
            <a:r>
              <a:rPr lang="en-US" dirty="0"/>
              <a:t>Notionally, if an event is in progress while the crew is in the vehicle, they remain until the projected exposure is less than the threshold – based on vehicle monitoring and other tools</a:t>
            </a:r>
          </a:p>
          <a:p>
            <a:r>
              <a:rPr lang="en-US" dirty="0"/>
              <a:t>If an event starts while the crew is outside of the vehicle, crew returns (1 </a:t>
            </a:r>
            <a:r>
              <a:rPr lang="en-US" dirty="0" err="1"/>
              <a:t>hr</a:t>
            </a:r>
            <a:r>
              <a:rPr lang="en-US" dirty="0"/>
              <a:t>) once the event dose rate crosses some threshold and remains until the projected exposure is less than 10 </a:t>
            </a:r>
            <a:r>
              <a:rPr lang="en-US" dirty="0" err="1"/>
              <a:t>mGy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453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6F0C2-E70F-D023-8E84-B37DE8FFE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425" y="-199918"/>
            <a:ext cx="10515600" cy="1325563"/>
          </a:xfrm>
        </p:spPr>
        <p:txBody>
          <a:bodyPr/>
          <a:lstStyle/>
          <a:p>
            <a:r>
              <a:rPr lang="en-US" dirty="0"/>
              <a:t>Energetic Solar Particle Event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1D60D-F16D-FE0F-50B5-D0BA99190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7752-2FE9-4D75-A7F0-25FCF5A2B244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41A6A8-841D-0E69-2DBF-9C160E02B316}"/>
              </a:ext>
            </a:extLst>
          </p:cNvPr>
          <p:cNvGrpSpPr/>
          <p:nvPr/>
        </p:nvGrpSpPr>
        <p:grpSpPr>
          <a:xfrm>
            <a:off x="213830" y="1075904"/>
            <a:ext cx="11608903" cy="5141801"/>
            <a:chOff x="198784" y="1489165"/>
            <a:chExt cx="11608903" cy="514180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D20323A-2DBA-29BE-974B-110454EEA79B}"/>
                </a:ext>
              </a:extLst>
            </p:cNvPr>
            <p:cNvGrpSpPr/>
            <p:nvPr/>
          </p:nvGrpSpPr>
          <p:grpSpPr>
            <a:xfrm>
              <a:off x="198784" y="1489165"/>
              <a:ext cx="11608903" cy="3838209"/>
              <a:chOff x="248480" y="1421294"/>
              <a:chExt cx="11608903" cy="4701209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6E9AB0A-E459-6518-649E-BADD5B617D34}"/>
                  </a:ext>
                </a:extLst>
              </p:cNvPr>
              <p:cNvSpPr/>
              <p:nvPr/>
            </p:nvSpPr>
            <p:spPr>
              <a:xfrm>
                <a:off x="10386391" y="1421295"/>
                <a:ext cx="1470992" cy="4701207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D6739D0-2171-1E82-7961-582303721384}"/>
                  </a:ext>
                </a:extLst>
              </p:cNvPr>
              <p:cNvSpPr/>
              <p:nvPr/>
            </p:nvSpPr>
            <p:spPr>
              <a:xfrm>
                <a:off x="3028578" y="1421294"/>
                <a:ext cx="1861473" cy="4691269"/>
              </a:xfrm>
              <a:prstGeom prst="rect">
                <a:avLst/>
              </a:prstGeom>
              <a:solidFill>
                <a:srgbClr val="FF0000">
                  <a:alpha val="52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ADF5CA8-B88C-CCB2-AB81-1B96E54C1849}"/>
                  </a:ext>
                </a:extLst>
              </p:cNvPr>
              <p:cNvSpPr/>
              <p:nvPr/>
            </p:nvSpPr>
            <p:spPr>
              <a:xfrm>
                <a:off x="4847436" y="1421294"/>
                <a:ext cx="3036428" cy="4701209"/>
              </a:xfrm>
              <a:prstGeom prst="rect">
                <a:avLst/>
              </a:prstGeom>
              <a:gradFill flip="none" rotWithShape="1">
                <a:gsLst>
                  <a:gs pos="71000">
                    <a:srgbClr val="FFFF00">
                      <a:alpha val="50000"/>
                    </a:srgbClr>
                  </a:gs>
                  <a:gs pos="26000">
                    <a:srgbClr val="FF0000">
                      <a:alpha val="52000"/>
                    </a:srgb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58BFF18-207B-D770-3800-B5F8B9D62C60}"/>
                  </a:ext>
                </a:extLst>
              </p:cNvPr>
              <p:cNvSpPr/>
              <p:nvPr/>
            </p:nvSpPr>
            <p:spPr>
              <a:xfrm>
                <a:off x="7883865" y="1421296"/>
                <a:ext cx="2502526" cy="4701206"/>
              </a:xfrm>
              <a:prstGeom prst="rect">
                <a:avLst/>
              </a:prstGeom>
              <a:gradFill flip="none" rotWithShape="1">
                <a:gsLst>
                  <a:gs pos="71000">
                    <a:srgbClr val="FFFF00">
                      <a:alpha val="50000"/>
                    </a:srgbClr>
                  </a:gs>
                  <a:gs pos="26000">
                    <a:schemeClr val="accent6"/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45D00E6-5149-603D-F4B0-B0FAF92949A3}"/>
                  </a:ext>
                </a:extLst>
              </p:cNvPr>
              <p:cNvSpPr/>
              <p:nvPr/>
            </p:nvSpPr>
            <p:spPr>
              <a:xfrm>
                <a:off x="248480" y="1421295"/>
                <a:ext cx="2780098" cy="4701207"/>
              </a:xfrm>
              <a:prstGeom prst="rect">
                <a:avLst/>
              </a:prstGeom>
              <a:solidFill>
                <a:schemeClr val="accent6">
                  <a:alpha val="52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A53FE0F-E54C-0999-9622-4EC039693368}"/>
                  </a:ext>
                </a:extLst>
              </p:cNvPr>
              <p:cNvGrpSpPr/>
              <p:nvPr/>
            </p:nvGrpSpPr>
            <p:grpSpPr>
              <a:xfrm>
                <a:off x="3071192" y="2073825"/>
                <a:ext cx="8617226" cy="3680931"/>
                <a:chOff x="4031673" y="2073826"/>
                <a:chExt cx="5656811" cy="2536846"/>
              </a:xfrm>
            </p:grpSpPr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B4C20622-B15B-16ED-A8C2-D6EEF620F32D}"/>
                    </a:ext>
                  </a:extLst>
                </p:cNvPr>
                <p:cNvSpPr/>
                <p:nvPr/>
              </p:nvSpPr>
              <p:spPr>
                <a:xfrm>
                  <a:off x="4031673" y="2073826"/>
                  <a:ext cx="5656811" cy="2536846"/>
                </a:xfrm>
                <a:custGeom>
                  <a:avLst/>
                  <a:gdLst>
                    <a:gd name="connsiteX0" fmla="*/ 0 w 5656811"/>
                    <a:gd name="connsiteY0" fmla="*/ 1817795 h 2536846"/>
                    <a:gd name="connsiteX1" fmla="*/ 390698 w 5656811"/>
                    <a:gd name="connsiteY1" fmla="*/ 30559 h 2536846"/>
                    <a:gd name="connsiteX2" fmla="*/ 2198716 w 5656811"/>
                    <a:gd name="connsiteY2" fmla="*/ 824424 h 2536846"/>
                    <a:gd name="connsiteX3" fmla="*/ 5656811 w 5656811"/>
                    <a:gd name="connsiteY3" fmla="*/ 2536846 h 2536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56811" h="2536846">
                      <a:moveTo>
                        <a:pt x="0" y="1817795"/>
                      </a:moveTo>
                      <a:cubicBezTo>
                        <a:pt x="12122" y="1006958"/>
                        <a:pt x="24245" y="196121"/>
                        <a:pt x="390698" y="30559"/>
                      </a:cubicBezTo>
                      <a:cubicBezTo>
                        <a:pt x="757151" y="-135003"/>
                        <a:pt x="1321031" y="406709"/>
                        <a:pt x="2198716" y="824424"/>
                      </a:cubicBezTo>
                      <a:cubicBezTo>
                        <a:pt x="3076402" y="1242138"/>
                        <a:pt x="5058295" y="2339419"/>
                        <a:pt x="5656811" y="2536846"/>
                      </a:cubicBezTo>
                    </a:path>
                  </a:pathLst>
                </a:custGeom>
                <a:noFill/>
                <a:ln w="50800">
                  <a:solidFill>
                    <a:srgbClr val="00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C9D16F47-82DA-AC5D-9BB8-352D071F3FD6}"/>
                    </a:ext>
                  </a:extLst>
                </p:cNvPr>
                <p:cNvCxnSpPr>
                  <a:cxnSpLocks/>
                  <a:stCxn id="24" idx="0"/>
                </p:cNvCxnSpPr>
                <p:nvPr/>
              </p:nvCxnSpPr>
              <p:spPr>
                <a:xfrm>
                  <a:off x="4031673" y="3891621"/>
                  <a:ext cx="0" cy="719051"/>
                </a:xfrm>
                <a:prstGeom prst="line">
                  <a:avLst/>
                </a:prstGeom>
                <a:ln w="508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1B0C247-F025-9CE8-1002-402E77E9E7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0051" y="1421294"/>
                <a:ext cx="0" cy="469126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4A03791-4E83-5893-F17D-35D73848AC7F}"/>
                  </a:ext>
                </a:extLst>
              </p:cNvPr>
              <p:cNvSpPr/>
              <p:nvPr/>
            </p:nvSpPr>
            <p:spPr>
              <a:xfrm>
                <a:off x="248480" y="1421296"/>
                <a:ext cx="11608902" cy="470120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880C5CD5-1639-99F4-9D8D-61D19AF7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9885" y="1421295"/>
                <a:ext cx="0" cy="470120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7C46FE5-2D15-721D-0BC1-8CE35BDF37DA}"/>
                </a:ext>
              </a:extLst>
            </p:cNvPr>
            <p:cNvSpPr txBox="1"/>
            <p:nvPr/>
          </p:nvSpPr>
          <p:spPr>
            <a:xfrm>
              <a:off x="198784" y="5625548"/>
              <a:ext cx="133620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 Event 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Before Egress:</a:t>
              </a:r>
            </a:p>
            <a:p>
              <a:endPara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1400" b="1" dirty="0">
                  <a:highlight>
                    <a:srgbClr val="00FF00"/>
                  </a:highligh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Go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999660B-2C43-383E-BE06-F4EDAE7F0CF7}"/>
                </a:ext>
              </a:extLst>
            </p:cNvPr>
            <p:cNvCxnSpPr>
              <a:cxnSpLocks/>
            </p:cNvCxnSpPr>
            <p:nvPr/>
          </p:nvCxnSpPr>
          <p:spPr>
            <a:xfrm>
              <a:off x="673111" y="5440646"/>
              <a:ext cx="10805680" cy="53143"/>
            </a:xfrm>
            <a:prstGeom prst="line">
              <a:avLst/>
            </a:prstGeom>
            <a:ln w="1905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3D60EA5-27CC-4086-39D4-F8D5A923EB2A}"/>
                </a:ext>
              </a:extLst>
            </p:cNvPr>
            <p:cNvSpPr txBox="1"/>
            <p:nvPr/>
          </p:nvSpPr>
          <p:spPr>
            <a:xfrm>
              <a:off x="1965304" y="5635418"/>
              <a:ext cx="131478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If Onset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During EVA:</a:t>
              </a:r>
            </a:p>
            <a:p>
              <a:endPara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1400" b="1" dirty="0">
                  <a:highlight>
                    <a:srgbClr val="FF0000"/>
                  </a:highligh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Terminate??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D1053D2-AC0A-F21E-968E-75CC0F4A18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0189" y="5327374"/>
              <a:ext cx="0" cy="506896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BE56A0-8E5D-3821-5655-94E288EC2C9D}"/>
                </a:ext>
              </a:extLst>
            </p:cNvPr>
            <p:cNvSpPr txBox="1"/>
            <p:nvPr/>
          </p:nvSpPr>
          <p:spPr>
            <a:xfrm>
              <a:off x="3347700" y="5625548"/>
              <a:ext cx="1696298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Prior to and During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Event Peak:</a:t>
              </a:r>
            </a:p>
            <a:p>
              <a:endPara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1400" b="1" dirty="0">
                  <a:highlight>
                    <a:srgbClr val="FF0000"/>
                  </a:highligh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 Go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FED137-AA18-6532-2EE5-82CCD9277E09}"/>
                </a:ext>
              </a:extLst>
            </p:cNvPr>
            <p:cNvSpPr txBox="1"/>
            <p:nvPr/>
          </p:nvSpPr>
          <p:spPr>
            <a:xfrm>
              <a:off x="6002179" y="5635418"/>
              <a:ext cx="32941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After Event Peak: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Steady Decline</a:t>
              </a:r>
            </a:p>
            <a:p>
              <a:r>
                <a:rPr lang="en-US" sz="1400" dirty="0">
                  <a:highlight>
                    <a:srgbClr val="FFFF99"/>
                  </a:highligh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Proceed based on caution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Dose rate limit or reduced Duration.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24B0E7-E4F9-F4BD-091C-18426D40236E}"/>
                </a:ext>
              </a:extLst>
            </p:cNvPr>
            <p:cNvSpPr txBox="1"/>
            <p:nvPr/>
          </p:nvSpPr>
          <p:spPr>
            <a:xfrm>
              <a:off x="9803139" y="5676859"/>
              <a:ext cx="167565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Toward Event End:</a:t>
              </a:r>
            </a:p>
            <a:p>
              <a:endPara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endPara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1400" b="1" dirty="0">
                  <a:highlight>
                    <a:srgbClr val="00FF00"/>
                  </a:highligh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Go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1769C64-B4E5-772D-01D7-ADC674A5E775}"/>
                </a:ext>
              </a:extLst>
            </p:cNvPr>
            <p:cNvCxnSpPr>
              <a:cxnSpLocks/>
            </p:cNvCxnSpPr>
            <p:nvPr/>
          </p:nvCxnSpPr>
          <p:spPr>
            <a:xfrm>
              <a:off x="3668576" y="2129246"/>
              <a:ext cx="0" cy="3049929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 w="med" len="lg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F347663-E15B-5020-B60B-9ED65E2092F0}"/>
                </a:ext>
              </a:extLst>
            </p:cNvPr>
            <p:cNvSpPr txBox="1"/>
            <p:nvPr/>
          </p:nvSpPr>
          <p:spPr>
            <a:xfrm>
              <a:off x="3656859" y="2849632"/>
              <a:ext cx="107984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Peak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Dose Rate</a:t>
              </a:r>
            </a:p>
            <a:p>
              <a:r>
                <a:rPr lang="en-US" sz="1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Proton Flux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2D100CE-DDF8-9FBB-0847-28A978ED4AA5}"/>
              </a:ext>
            </a:extLst>
          </p:cNvPr>
          <p:cNvSpPr txBox="1"/>
          <p:nvPr/>
        </p:nvSpPr>
        <p:spPr>
          <a:xfrm>
            <a:off x="4072681" y="4918093"/>
            <a:ext cx="39309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EVA Start Time Relative to Proton Event </a:t>
            </a:r>
          </a:p>
        </p:txBody>
      </p:sp>
    </p:spTree>
    <p:extLst>
      <p:ext uri="{BB962C8B-B14F-4D97-AF65-F5344CB8AC3E}">
        <p14:creationId xmlns:p14="http://schemas.microsoft.com/office/powerpoint/2010/main" val="4233540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851CD-901B-43AA-A8FD-127E83486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86" y="205616"/>
            <a:ext cx="11266714" cy="8921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Scenario/</a:t>
            </a:r>
            <a:r>
              <a:rPr lang="en-US" dirty="0" err="1">
                <a:solidFill>
                  <a:schemeClr val="tx1"/>
                </a:solidFill>
              </a:rPr>
              <a:t>ConOps</a:t>
            </a:r>
            <a:r>
              <a:rPr lang="en-US" dirty="0">
                <a:solidFill>
                  <a:schemeClr val="tx1"/>
                </a:solidFill>
              </a:rPr>
              <a:t>: EVA Rad Event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BB99C2-68A1-4A3D-A215-2B6DEEC86215}"/>
              </a:ext>
            </a:extLst>
          </p:cNvPr>
          <p:cNvSpPr/>
          <p:nvPr/>
        </p:nvSpPr>
        <p:spPr>
          <a:xfrm>
            <a:off x="339365" y="3404491"/>
            <a:ext cx="1489127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HLS-based Alert/</a:t>
            </a:r>
          </a:p>
          <a:p>
            <a:pPr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Measurement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D99DFC-0BE7-44C5-B129-801916D57534}"/>
              </a:ext>
            </a:extLst>
          </p:cNvPr>
          <p:cNvSpPr/>
          <p:nvPr/>
        </p:nvSpPr>
        <p:spPr>
          <a:xfrm>
            <a:off x="2414395" y="3600651"/>
            <a:ext cx="1280008" cy="512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Telemetered to SRAG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165" name="Ink 164">
                <a:extLst>
                  <a:ext uri="{FF2B5EF4-FFF2-40B4-BE49-F238E27FC236}">
                    <a16:creationId xmlns:a16="http://schemas.microsoft.com/office/drawing/2014/main" id="{C9A10BEC-3410-482D-908A-7CC20DF1E2C6}"/>
                  </a:ext>
                </a:extLst>
              </p14:cNvPr>
              <p14:cNvContentPartPr/>
              <p14:nvPr/>
            </p14:nvContentPartPr>
            <p14:xfrm>
              <a:off x="5000175" y="-619470"/>
              <a:ext cx="360" cy="360"/>
            </p14:xfrm>
          </p:contentPart>
        </mc:Choice>
        <mc:Fallback xmlns="">
          <p:pic>
            <p:nvPicPr>
              <p:cNvPr id="165" name="Ink 164">
                <a:extLst>
                  <a:ext uri="{FF2B5EF4-FFF2-40B4-BE49-F238E27FC236}">
                    <a16:creationId xmlns:a16="http://schemas.microsoft.com/office/drawing/2014/main" id="{C9A10BEC-3410-482D-908A-7CC20DF1E2C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82175" y="-637470"/>
                <a:ext cx="36000" cy="3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70" name="Straight Arrow Connector 69"/>
          <p:cNvCxnSpPr>
            <a:cxnSpLocks/>
            <a:stCxn id="7" idx="3"/>
            <a:endCxn id="56" idx="1"/>
          </p:cNvCxnSpPr>
          <p:nvPr/>
        </p:nvCxnSpPr>
        <p:spPr>
          <a:xfrm flipV="1">
            <a:off x="1828492" y="3856967"/>
            <a:ext cx="585903" cy="4724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E392EA71-0FE4-4047-A19C-849E9AD04581}"/>
              </a:ext>
            </a:extLst>
          </p:cNvPr>
          <p:cNvSpPr txBox="1"/>
          <p:nvPr/>
        </p:nvSpPr>
        <p:spPr>
          <a:xfrm>
            <a:off x="7734962" y="1610927"/>
            <a:ext cx="27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</a:p>
        </p:txBody>
      </p:sp>
      <p:cxnSp>
        <p:nvCxnSpPr>
          <p:cNvPr id="304" name="Straight Arrow Connector 303"/>
          <p:cNvCxnSpPr>
            <a:cxnSpLocks/>
            <a:stCxn id="32" idx="3"/>
            <a:endCxn id="36" idx="1"/>
          </p:cNvCxnSpPr>
          <p:nvPr/>
        </p:nvCxnSpPr>
        <p:spPr>
          <a:xfrm>
            <a:off x="6163093" y="1806258"/>
            <a:ext cx="3019558" cy="50984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6525B-12AA-8145-B334-3CCACA21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7752-2FE9-4D75-A7F0-25FCF5A2B244}" type="slidenum">
              <a:rPr lang="en-US" smtClean="0"/>
              <a:t>8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E3E025-E687-1332-D9AC-585767C3E6A0}"/>
              </a:ext>
            </a:extLst>
          </p:cNvPr>
          <p:cNvSpPr/>
          <p:nvPr/>
        </p:nvSpPr>
        <p:spPr>
          <a:xfrm>
            <a:off x="339365" y="1625837"/>
            <a:ext cx="1395715" cy="11312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Suit-based Alert/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Measurement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BF375C-8B00-0BCE-4AE1-A00E3CE6C017}"/>
              </a:ext>
            </a:extLst>
          </p:cNvPr>
          <p:cNvSpPr/>
          <p:nvPr/>
        </p:nvSpPr>
        <p:spPr>
          <a:xfrm>
            <a:off x="339365" y="4696778"/>
            <a:ext cx="1489127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 weather-based Alert/ </a:t>
            </a: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Measurement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4156743-8017-4EEC-590F-567500C91847}"/>
              </a:ext>
            </a:extLst>
          </p:cNvPr>
          <p:cNvSpPr/>
          <p:nvPr/>
        </p:nvSpPr>
        <p:spPr>
          <a:xfrm>
            <a:off x="2414395" y="4905956"/>
            <a:ext cx="1280008" cy="512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Available to SRAG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68592E1-BD7A-C678-1FE3-81B61852EE2C}"/>
              </a:ext>
            </a:extLst>
          </p:cNvPr>
          <p:cNvCxnSpPr>
            <a:cxnSpLocks/>
            <a:stCxn id="15" idx="3"/>
            <a:endCxn id="23" idx="1"/>
          </p:cNvCxnSpPr>
          <p:nvPr/>
        </p:nvCxnSpPr>
        <p:spPr>
          <a:xfrm>
            <a:off x="1828492" y="5153978"/>
            <a:ext cx="585903" cy="8294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6BF1688F-7031-3C87-7819-7CEBBEF75EFE}"/>
              </a:ext>
            </a:extLst>
          </p:cNvPr>
          <p:cNvSpPr/>
          <p:nvPr/>
        </p:nvSpPr>
        <p:spPr>
          <a:xfrm>
            <a:off x="2405394" y="2294364"/>
            <a:ext cx="1280008" cy="512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Telemetered to SRAG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ECF3006-47D5-147B-7FD8-C2C07FB96D6B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1735080" y="2550680"/>
            <a:ext cx="670314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B97F2490-1FE7-BC49-844F-E6C05BAAC229}"/>
              </a:ext>
            </a:extLst>
          </p:cNvPr>
          <p:cNvSpPr/>
          <p:nvPr/>
        </p:nvSpPr>
        <p:spPr>
          <a:xfrm>
            <a:off x="2414395" y="1549942"/>
            <a:ext cx="1280008" cy="512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Local alert to crew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F5FCE30-164E-3E19-7342-C546F737F3AD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1735080" y="1806258"/>
            <a:ext cx="679315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43AF1C9-5377-65A0-EE25-2B0F49D4B098}"/>
              </a:ext>
            </a:extLst>
          </p:cNvPr>
          <p:cNvSpPr/>
          <p:nvPr/>
        </p:nvSpPr>
        <p:spPr>
          <a:xfrm>
            <a:off x="4883085" y="1402022"/>
            <a:ext cx="1280008" cy="8084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EVA monitor Hi Rad Level</a:t>
            </a:r>
          </a:p>
          <a:p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(and no comm)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FD1C04-C97A-0646-B2C2-775F07D8F763}"/>
              </a:ext>
            </a:extLst>
          </p:cNvPr>
          <p:cNvSpPr/>
          <p:nvPr/>
        </p:nvSpPr>
        <p:spPr>
          <a:xfrm>
            <a:off x="9182651" y="1587650"/>
            <a:ext cx="2516013" cy="14568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2238" marR="0" lvl="0" indent="-1222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Orderly EVA Termination</a:t>
            </a:r>
          </a:p>
          <a:p>
            <a:pPr marL="122238" marR="0" lvl="0" indent="-1222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Return to HLS*</a:t>
            </a:r>
          </a:p>
          <a:p>
            <a:pPr marL="122238" marR="0" lvl="0" indent="-1222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FCT to replan EVA based on event decay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48A6E17-15CD-6FEB-B674-9C8C9BDD891F}"/>
              </a:ext>
            </a:extLst>
          </p:cNvPr>
          <p:cNvCxnSpPr>
            <a:cxnSpLocks/>
            <a:stCxn id="30" idx="3"/>
            <a:endCxn id="32" idx="1"/>
          </p:cNvCxnSpPr>
          <p:nvPr/>
        </p:nvCxnSpPr>
        <p:spPr>
          <a:xfrm>
            <a:off x="3694403" y="1806258"/>
            <a:ext cx="1188682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88AB4FAA-952F-1BC8-1FC4-43A5A447C7D2}"/>
              </a:ext>
            </a:extLst>
          </p:cNvPr>
          <p:cNvSpPr/>
          <p:nvPr/>
        </p:nvSpPr>
        <p:spPr>
          <a:xfrm>
            <a:off x="4887721" y="4322985"/>
            <a:ext cx="1785900" cy="9806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SRAG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Analysis/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Recommendations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C8E68DF-FDFB-142C-9037-6301BD81973A}"/>
              </a:ext>
            </a:extLst>
          </p:cNvPr>
          <p:cNvSpPr/>
          <p:nvPr/>
        </p:nvSpPr>
        <p:spPr>
          <a:xfrm>
            <a:off x="7085647" y="4318890"/>
            <a:ext cx="1553311" cy="9847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FCT Guidance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(Flight Rules)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Continue: Y/N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FF13A5A-CAB7-7B3D-1ADD-98F3613E5C4A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3685402" y="2550680"/>
            <a:ext cx="1197683" cy="2002466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3B821EE-BCD7-1BEC-89B8-D263C5045E68}"/>
              </a:ext>
            </a:extLst>
          </p:cNvPr>
          <p:cNvCxnSpPr>
            <a:cxnSpLocks/>
            <a:stCxn id="56" idx="3"/>
            <a:endCxn id="49" idx="1"/>
          </p:cNvCxnSpPr>
          <p:nvPr/>
        </p:nvCxnSpPr>
        <p:spPr>
          <a:xfrm>
            <a:off x="3694403" y="3856967"/>
            <a:ext cx="1193318" cy="956366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EB060E3-FFAE-CDA2-8297-7CD949EC12EE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3694403" y="4936695"/>
            <a:ext cx="1193318" cy="22557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9B58F27-F4B2-5648-49CD-719861832806}"/>
              </a:ext>
            </a:extLst>
          </p:cNvPr>
          <p:cNvCxnSpPr>
            <a:cxnSpLocks/>
            <a:stCxn id="49" idx="3"/>
            <a:endCxn id="53" idx="1"/>
          </p:cNvCxnSpPr>
          <p:nvPr/>
        </p:nvCxnSpPr>
        <p:spPr>
          <a:xfrm flipV="1">
            <a:off x="6673621" y="4811286"/>
            <a:ext cx="412026" cy="204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0F41E90-E890-456A-1857-C433CFE36BC3}"/>
              </a:ext>
            </a:extLst>
          </p:cNvPr>
          <p:cNvCxnSpPr>
            <a:cxnSpLocks/>
            <a:stCxn id="53" idx="0"/>
            <a:endCxn id="36" idx="1"/>
          </p:cNvCxnSpPr>
          <p:nvPr/>
        </p:nvCxnSpPr>
        <p:spPr>
          <a:xfrm flipV="1">
            <a:off x="7862303" y="2316098"/>
            <a:ext cx="1320348" cy="2002792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5D01888F-A210-15C6-B22B-CEE3689F695F}"/>
              </a:ext>
            </a:extLst>
          </p:cNvPr>
          <p:cNvSpPr txBox="1"/>
          <p:nvPr/>
        </p:nvSpPr>
        <p:spPr>
          <a:xfrm>
            <a:off x="9143888" y="4365033"/>
            <a:ext cx="279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AB4E4E7-CD34-EFA1-5A90-8C94FFD92997}"/>
              </a:ext>
            </a:extLst>
          </p:cNvPr>
          <p:cNvCxnSpPr>
            <a:cxnSpLocks/>
            <a:stCxn id="53" idx="3"/>
            <a:endCxn id="99" idx="1"/>
          </p:cNvCxnSpPr>
          <p:nvPr/>
        </p:nvCxnSpPr>
        <p:spPr>
          <a:xfrm>
            <a:off x="8638958" y="4811286"/>
            <a:ext cx="1343242" cy="2047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EB05B486-6372-64C8-784D-8A3B3B8D0D41}"/>
              </a:ext>
            </a:extLst>
          </p:cNvPr>
          <p:cNvSpPr/>
          <p:nvPr/>
        </p:nvSpPr>
        <p:spPr>
          <a:xfrm>
            <a:off x="9982200" y="4322985"/>
            <a:ext cx="1084868" cy="9806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 EVA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2848D93-A677-7625-0C5F-955E6C3C9896}"/>
              </a:ext>
            </a:extLst>
          </p:cNvPr>
          <p:cNvSpPr txBox="1"/>
          <p:nvPr/>
        </p:nvSpPr>
        <p:spPr>
          <a:xfrm>
            <a:off x="7588959" y="3600651"/>
            <a:ext cx="402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497B7C36-3651-DEBD-9CF6-53C726427FDB}"/>
              </a:ext>
            </a:extLst>
          </p:cNvPr>
          <p:cNvSpPr/>
          <p:nvPr/>
        </p:nvSpPr>
        <p:spPr>
          <a:xfrm>
            <a:off x="2184458" y="5904043"/>
            <a:ext cx="8458200" cy="31014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EVA suit High Radiation Level alarm and no comm, EVA would return to lander/shelter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E1E099-E305-CFE0-2F64-B56F1AC0407A}"/>
              </a:ext>
            </a:extLst>
          </p:cNvPr>
          <p:cNvSpPr txBox="1"/>
          <p:nvPr/>
        </p:nvSpPr>
        <p:spPr>
          <a:xfrm>
            <a:off x="9547513" y="1094040"/>
            <a:ext cx="1349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*HLS Shelter is A/L</a:t>
            </a:r>
          </a:p>
        </p:txBody>
      </p:sp>
    </p:spTree>
    <p:extLst>
      <p:ext uri="{BB962C8B-B14F-4D97-AF65-F5344CB8AC3E}">
        <p14:creationId xmlns:p14="http://schemas.microsoft.com/office/powerpoint/2010/main" val="244509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0D883-C9F3-390A-0A89-47016AC9C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Artemis III </a:t>
            </a:r>
            <a:r>
              <a:rPr lang="en-US" dirty="0" err="1"/>
              <a:t>Conops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E1BC2-F70B-150F-672D-2E2ABF877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45908" cy="4667250"/>
          </a:xfrm>
        </p:spPr>
        <p:txBody>
          <a:bodyPr>
            <a:normAutofit/>
          </a:bodyPr>
          <a:lstStyle/>
          <a:p>
            <a:r>
              <a:rPr lang="en-US" dirty="0"/>
              <a:t>To follow with a weather analogy</a:t>
            </a:r>
          </a:p>
          <a:p>
            <a:r>
              <a:rPr lang="en-US" dirty="0"/>
              <a:t>If its raining hard, stay inside till it lets up a bit</a:t>
            </a:r>
          </a:p>
          <a:p>
            <a:r>
              <a:rPr lang="en-US" dirty="0"/>
              <a:t>If the storm is coming, go inside</a:t>
            </a:r>
          </a:p>
          <a:p>
            <a:r>
              <a:rPr lang="en-US" dirty="0"/>
              <a:t>But still do your work in the rain as best you can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F6632-212E-BC72-770E-C6F6B7314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303" y="182562"/>
            <a:ext cx="5257596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95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1122</Words>
  <Application>Microsoft Macintosh PowerPoint</Application>
  <PresentationFormat>Widescreen</PresentationFormat>
  <Paragraphs>137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Tahoma</vt:lpstr>
      <vt:lpstr>Times New Roman</vt:lpstr>
      <vt:lpstr>Office Theme</vt:lpstr>
      <vt:lpstr>Radiation Monitoring During Artemis EVA</vt:lpstr>
      <vt:lpstr>Context for Space Radiation on the Lunar Surface</vt:lpstr>
      <vt:lpstr>PowerPoint Presentation</vt:lpstr>
      <vt:lpstr>PowerPoint Presentation</vt:lpstr>
      <vt:lpstr>How to Mitigate Solar Particle Events</vt:lpstr>
      <vt:lpstr>Artemis III Conops</vt:lpstr>
      <vt:lpstr>Energetic Solar Particle Event</vt:lpstr>
      <vt:lpstr>Scenario/ConOps: EVA Rad Event</vt:lpstr>
      <vt:lpstr>Artemis III Conops</vt:lpstr>
      <vt:lpstr>ARD Requirements</vt:lpstr>
      <vt:lpstr>ARD Requirements - Measurements</vt:lpstr>
      <vt:lpstr>PowerPoint Presentation</vt:lpstr>
      <vt:lpstr>ARD Requirements - Measurements</vt:lpstr>
      <vt:lpstr>ARD Requirements Physical</vt:lpstr>
      <vt:lpstr>ARD Requirements Operational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Monitoring During Artemis EVA</dc:title>
  <dc:creator>George, Stuart P. (JSC-SD211)</dc:creator>
  <cp:lastModifiedBy>George, Stuart P. (JSC-SD211)</cp:lastModifiedBy>
  <cp:revision>3</cp:revision>
  <dcterms:created xsi:type="dcterms:W3CDTF">2023-09-26T08:09:14Z</dcterms:created>
  <dcterms:modified xsi:type="dcterms:W3CDTF">2023-09-26T11:26:22Z</dcterms:modified>
</cp:coreProperties>
</file>