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329" r:id="rId2"/>
    <p:sldId id="330" r:id="rId3"/>
    <p:sldId id="331" r:id="rId4"/>
    <p:sldId id="598" r:id="rId5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B3B873-84EB-453B-B57D-B0E4870FD640}">
          <p14:sldIdLst>
            <p14:sldId id="329"/>
            <p14:sldId id="330"/>
            <p14:sldId id="331"/>
            <p14:sldId id="59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1FF"/>
    <a:srgbClr val="70AD47"/>
    <a:srgbClr val="00B050"/>
    <a:srgbClr val="002060"/>
    <a:srgbClr val="0000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35" autoAdjust="0"/>
    <p:restoredTop sz="94172" autoAdjust="0"/>
  </p:normalViewPr>
  <p:slideViewPr>
    <p:cSldViewPr snapToGrid="0">
      <p:cViewPr varScale="1">
        <p:scale>
          <a:sx n="163" d="100"/>
          <a:sy n="163" d="100"/>
        </p:scale>
        <p:origin x="5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C0F80-6607-4BDC-9DCB-D39546E94B0B}" type="datetimeFigureOut">
              <a:rPr lang="el-GR" smtClean="0"/>
              <a:t>22/9/23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EC25E-25DD-442A-9939-BAC3109D098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03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EC25E-25DD-442A-9939-BAC3109D098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8450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BA68029-9404-4FD9-AEED-AC42551B94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9518"/>
            <a:ext cx="9144000" cy="1488688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LM Roman 10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8DA81AF-8045-4D66-B80D-9CD0CFD53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4275"/>
            <a:ext cx="10515600" cy="2631293"/>
          </a:xfrm>
        </p:spPr>
        <p:txBody>
          <a:bodyPr/>
          <a:lstStyle>
            <a:lvl1pPr algn="ctr"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7A3C1ED-B612-48E4-A0DE-89EAB2F08E65}"/>
              </a:ext>
            </a:extLst>
          </p:cNvPr>
          <p:cNvSpPr txBox="1">
            <a:spLocks/>
          </p:cNvSpPr>
          <p:nvPr userDrawn="1"/>
        </p:nvSpPr>
        <p:spPr>
          <a:xfrm>
            <a:off x="2504049" y="6030350"/>
            <a:ext cx="7183902" cy="827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b="0" i="0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2FB6852E-C5B3-492D-AB95-AA4156175F0E}"/>
              </a:ext>
            </a:extLst>
          </p:cNvPr>
          <p:cNvSpPr txBox="1">
            <a:spLocks/>
          </p:cNvSpPr>
          <p:nvPr userDrawn="1"/>
        </p:nvSpPr>
        <p:spPr>
          <a:xfrm>
            <a:off x="2420983" y="5707334"/>
            <a:ext cx="7350034" cy="1092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b="0" i="0" dirty="0"/>
          </a:p>
        </p:txBody>
      </p:sp>
    </p:spTree>
    <p:extLst>
      <p:ext uri="{BB962C8B-B14F-4D97-AF65-F5344CB8AC3E}">
        <p14:creationId xmlns:p14="http://schemas.microsoft.com/office/powerpoint/2010/main" val="203105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A34F-51F8-48E3-9119-A48594E0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F71539-A3EA-4FF8-9D42-6BAAC69E4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47A1A-D240-4B88-A354-19C80AEC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B7A9592F-66BE-4AAC-BA00-18BEC726EE68}" type="datetime1">
              <a:rPr lang="el-GR" smtClean="0"/>
              <a:pPr/>
              <a:t>22/9/23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98FE0-1859-4C72-B699-CFC903DC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D9FB-90D3-429A-81E3-F6FDFC07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6676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6E10F-2310-405F-AE28-4E8793CAA7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B4DCD-FAAF-45A4-A8F8-AB479C7EF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00CC3-CEDD-4F43-893A-8C1299FF0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72F9C929-A3D9-4412-9D6D-12FB650E0447}" type="datetime1">
              <a:rPr lang="el-GR" smtClean="0"/>
              <a:pPr/>
              <a:t>22/9/23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0E231-26DB-4C9C-A92F-02A495E1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F979D-3D57-4667-924E-89507AA00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38726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C6B1-F6C8-49AD-9C3C-F718DCBFF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89544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6C254-45BA-419E-93B4-4935978AD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4" y="1188720"/>
            <a:ext cx="11456126" cy="5499464"/>
          </a:xfrm>
        </p:spPr>
        <p:txBody>
          <a:bodyPr numCol="2"/>
          <a:lstStyle>
            <a:lvl1pPr>
              <a:defRPr b="0" i="0">
                <a:solidFill>
                  <a:schemeClr val="bg1"/>
                </a:solidFill>
                <a:latin typeface="LM Roman 10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LM Roman 10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LM Roman 10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LM Roman 10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2722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9944-8CC4-49C5-8430-5E349D72B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6263"/>
            <a:ext cx="10515600" cy="285273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7B594-154E-467E-A6E6-CE6C88861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LM Roman 10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F1FFA-C192-430C-8722-DEFF9ADA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EEE68B35-9254-41FC-9494-7A48D56ED77A}" type="datetime1">
              <a:rPr lang="el-GR" smtClean="0"/>
              <a:pPr/>
              <a:t>22/9/23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CD163-35C8-4D9F-BC5F-F89DC64E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8B054-AD13-4649-8B62-BB4EAF312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84093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D5AF6-6602-4EC3-84CA-F87B34843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"/>
            <a:ext cx="12192000" cy="548637"/>
          </a:xfrm>
          <a:noFill/>
          <a:effectLst/>
        </p:spPr>
        <p:txBody>
          <a:bodyPr/>
          <a:lstStyle>
            <a:lvl1pPr algn="ctr">
              <a:defRPr b="1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12E9A-7BD4-460D-8951-503364BB1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48639"/>
            <a:ext cx="6095999" cy="6049108"/>
          </a:xfrm>
        </p:spPr>
        <p:txBody>
          <a:bodyPr/>
          <a:lstStyle>
            <a:lvl1pPr>
              <a:defRPr b="0" i="0">
                <a:solidFill>
                  <a:srgbClr val="000000"/>
                </a:solidFill>
                <a:latin typeface="LM Roman 10" pitchFamily="2" charset="77"/>
              </a:defRPr>
            </a:lvl1pPr>
            <a:lvl2pPr>
              <a:defRPr b="0" i="0">
                <a:solidFill>
                  <a:srgbClr val="000000"/>
                </a:solidFill>
                <a:latin typeface="LM Roman 10" pitchFamily="2" charset="77"/>
              </a:defRPr>
            </a:lvl2pPr>
            <a:lvl3pPr>
              <a:defRPr b="0" i="0">
                <a:solidFill>
                  <a:srgbClr val="000000"/>
                </a:solidFill>
                <a:latin typeface="LM Roman 10" pitchFamily="2" charset="77"/>
              </a:defRPr>
            </a:lvl3pPr>
            <a:lvl4pPr>
              <a:defRPr b="0" i="0">
                <a:solidFill>
                  <a:srgbClr val="000000"/>
                </a:solidFill>
                <a:latin typeface="LM Roman 10" pitchFamily="2" charset="77"/>
              </a:defRPr>
            </a:lvl4pPr>
            <a:lvl5pPr>
              <a:defRPr b="0" i="0">
                <a:solidFill>
                  <a:srgbClr val="000000"/>
                </a:solidFill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F518D2-35F1-462C-9F4F-875D43100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548639"/>
            <a:ext cx="6095999" cy="6049108"/>
          </a:xfrm>
        </p:spPr>
        <p:txBody>
          <a:bodyPr/>
          <a:lstStyle>
            <a:lvl1pPr>
              <a:defRPr b="0" i="0">
                <a:solidFill>
                  <a:srgbClr val="000000"/>
                </a:solidFill>
                <a:latin typeface="LM Roman 10" pitchFamily="2" charset="77"/>
              </a:defRPr>
            </a:lvl1pPr>
            <a:lvl2pPr>
              <a:defRPr b="0" i="0">
                <a:solidFill>
                  <a:srgbClr val="000000"/>
                </a:solidFill>
                <a:latin typeface="LM Roman 10" pitchFamily="2" charset="77"/>
              </a:defRPr>
            </a:lvl2pPr>
            <a:lvl3pPr>
              <a:defRPr b="0" i="0">
                <a:solidFill>
                  <a:srgbClr val="000000"/>
                </a:solidFill>
                <a:latin typeface="LM Roman 10" pitchFamily="2" charset="77"/>
              </a:defRPr>
            </a:lvl3pPr>
            <a:lvl4pPr>
              <a:defRPr b="0" i="0">
                <a:solidFill>
                  <a:srgbClr val="000000"/>
                </a:solidFill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5DB8477-C725-4019-9581-2344541E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11617" y="6597748"/>
            <a:ext cx="1880381" cy="260252"/>
          </a:xfrm>
          <a:noFill/>
        </p:spPr>
        <p:txBody>
          <a:bodyPr/>
          <a:lstStyle>
            <a:lvl1pPr>
              <a:defRPr sz="1600" b="0" i="0">
                <a:solidFill>
                  <a:schemeClr val="bg2"/>
                </a:solidFill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1983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7084B-1323-44DB-9D8C-698DA6A79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BA5F-EBB5-4949-A521-400C4B286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LM Roman 10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1D1291-8890-46B9-A1B6-41483821C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871D33-1BDC-4FC9-89BB-2B1FAA364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LM Roman 10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DA6767-F59F-41E1-ADD3-16901A68E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E00951-DA5C-4A0D-B9C8-7A87C9630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928A3DEA-9F18-4B65-8499-DDC6134B65E3}" type="datetime1">
              <a:rPr lang="el-GR" smtClean="0"/>
              <a:pPr/>
              <a:t>22/9/23</a:t>
            </a:fld>
            <a:endParaRPr lang="el-G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E5BEBD-F931-4315-9395-A57D7357E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010FFF-8738-4F40-BEE5-AFDF7D205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7491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8DD81-F99D-4EFB-8E56-B7825FE40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23E15E-423C-4382-927C-794E7AFF4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FC200AC7-3CE8-4BF1-91EF-14EF52AC37AD}" type="datetime1">
              <a:rPr lang="el-GR" smtClean="0"/>
              <a:pPr/>
              <a:t>22/9/23</a:t>
            </a:fld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52C46E-4E83-4B53-9F0C-F0FB9265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1A5C5-F322-4B6B-876E-BC838EDF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4884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2075DC-D3EF-445E-8244-BCB086D0A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ED14085D-C03C-42D7-9A5A-FB378F365A49}" type="datetime1">
              <a:rPr lang="el-GR" smtClean="0"/>
              <a:pPr/>
              <a:t>22/9/23</a:t>
            </a:fld>
            <a:endParaRPr lang="el-G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69DFE9-3FD5-4776-BBCC-D369552AF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F49DF-8F8A-45ED-99FE-D6CBE948A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5175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6B21B-DDFA-4767-A728-94CEA0715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E5F30-5AD2-439A-887B-9F803BFCE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 b="0" i="0">
                <a:latin typeface="LM Roman 10" pitchFamily="2" charset="77"/>
              </a:defRPr>
            </a:lvl1pPr>
            <a:lvl2pPr>
              <a:defRPr sz="2800" b="0" i="0">
                <a:latin typeface="LM Roman 10" pitchFamily="2" charset="77"/>
              </a:defRPr>
            </a:lvl2pPr>
            <a:lvl3pPr>
              <a:defRPr sz="2400" b="0" i="0">
                <a:latin typeface="LM Roman 10" pitchFamily="2" charset="77"/>
              </a:defRPr>
            </a:lvl3pPr>
            <a:lvl4pPr>
              <a:defRPr sz="2000" b="0" i="0">
                <a:latin typeface="LM Roman 10" pitchFamily="2" charset="77"/>
              </a:defRPr>
            </a:lvl4pPr>
            <a:lvl5pPr>
              <a:defRPr sz="2000" b="0" i="0">
                <a:latin typeface="LM Roman 10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0842F-1B0D-45CD-B3BC-3967D19D5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>
                <a:latin typeface="LM Roman 10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296A7-3247-402D-9807-37773135F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DA78B38F-C656-4783-A433-9015DD68EB34}" type="datetime1">
              <a:rPr lang="el-GR" smtClean="0"/>
              <a:pPr/>
              <a:t>22/9/23</a:t>
            </a:fld>
            <a:endParaRPr lang="el-G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D1A8E-455C-4E5C-91C2-A7011226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EB041-7D74-42DB-B8FE-F163F15F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9808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07F4-B87D-430D-980F-300329A56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4C0860-8682-4451-A52D-12E9D1BA7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 b="0" i="0">
                <a:latin typeface="LM Roman 10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01BE6-3CFE-4716-AE36-1A0C49B18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>
                <a:latin typeface="LM Roman 10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A3D1C9-288D-466D-A24F-4A3742132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0CE4520F-201B-47A3-A9FF-7E3A444EFB6B}" type="datetime1">
              <a:rPr lang="el-GR" smtClean="0"/>
              <a:pPr/>
              <a:t>22/9/23</a:t>
            </a:fld>
            <a:endParaRPr lang="el-G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D9088A-88D4-4FB2-940E-B0BAAB14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FAE45-993D-4208-A000-3231F859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5173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D8B72D-015B-45F4-A28D-12DCF5C40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E41C7-65C8-4C2D-92B9-999AF29A8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13B4E-5BB3-4A6C-A240-169C897C4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fld id="{51C8CAD8-AEEF-4E4F-BD5F-ECFB1A2F50AF}" type="datetime1">
              <a:rPr lang="el-GR" smtClean="0"/>
              <a:pPr/>
              <a:t>22/9/23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2A789-253B-4428-B3BA-D77AB8AED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3529-2769-4BE9-9B03-C661991C3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3140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M Roman Caps 10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S1 report: PS Booster prepares for beam | CERN">
            <a:extLst>
              <a:ext uri="{FF2B5EF4-FFF2-40B4-BE49-F238E27FC236}">
                <a16:creationId xmlns:a16="http://schemas.microsoft.com/office/drawing/2014/main" id="{485DF8B9-7275-4491-9707-39694F58B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86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524A720D-A9A7-ECE9-922E-65F9EA63DAA3}"/>
              </a:ext>
            </a:extLst>
          </p:cNvPr>
          <p:cNvSpPr txBox="1">
            <a:spLocks/>
          </p:cNvSpPr>
          <p:nvPr/>
        </p:nvSpPr>
        <p:spPr>
          <a:xfrm>
            <a:off x="1281879" y="337188"/>
            <a:ext cx="9628238" cy="1898898"/>
          </a:xfrm>
          <a:prstGeom prst="rect">
            <a:avLst/>
          </a:prstGeom>
          <a:noFill/>
          <a:effectLst>
            <a:softEdge rad="3175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LM Roman 10" pitchFamily="2" charset="77"/>
              </a:rPr>
              <a:t>Training possibilities at the PSB</a:t>
            </a:r>
            <a:endParaRPr lang="el-GR" sz="4800" b="1" dirty="0"/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8CCB2CA8-0002-F1A7-E045-12A53F0B8E87}"/>
              </a:ext>
            </a:extLst>
          </p:cNvPr>
          <p:cNvSpPr txBox="1">
            <a:spLocks/>
          </p:cNvSpPr>
          <p:nvPr/>
        </p:nvSpPr>
        <p:spPr>
          <a:xfrm>
            <a:off x="624984" y="4942442"/>
            <a:ext cx="10942027" cy="1474881"/>
          </a:xfrm>
          <a:prstGeom prst="rect">
            <a:avLst/>
          </a:prstGeom>
          <a:noFill/>
          <a:effectLst>
            <a:softEdge rad="31750"/>
          </a:effectLst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b="1" dirty="0">
              <a:latin typeface="LM Roman 10" pitchFamily="2" charset="77"/>
            </a:endParaRPr>
          </a:p>
          <a:p>
            <a:r>
              <a:rPr lang="en-US" sz="2800" b="1" dirty="0">
                <a:latin typeface="LM Roman 10" pitchFamily="2" charset="77"/>
              </a:rPr>
              <a:t>26/09/2023</a:t>
            </a:r>
          </a:p>
          <a:p>
            <a:r>
              <a:rPr lang="en-US" sz="2800" b="1" dirty="0">
                <a:latin typeface="LM Roman 10" pitchFamily="2" charset="77"/>
              </a:rPr>
              <a:t>EURO-LABS Training Sessions @ CERN Facilities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9348E1E0-0F4F-6BAF-F51C-1753289619A7}"/>
              </a:ext>
            </a:extLst>
          </p:cNvPr>
          <p:cNvSpPr txBox="1">
            <a:spLocks/>
          </p:cNvSpPr>
          <p:nvPr/>
        </p:nvSpPr>
        <p:spPr>
          <a:xfrm>
            <a:off x="624983" y="2236086"/>
            <a:ext cx="10942027" cy="1474881"/>
          </a:xfrm>
          <a:prstGeom prst="rect">
            <a:avLst/>
          </a:prstGeom>
          <a:noFill/>
          <a:effectLst>
            <a:softEdge rad="3175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b="1" dirty="0">
              <a:latin typeface="LM Roman 10" pitchFamily="2" charset="77"/>
            </a:endParaRPr>
          </a:p>
          <a:p>
            <a:r>
              <a:rPr lang="en-US" sz="2800" b="1" dirty="0">
                <a:latin typeface="LM Roman 10" pitchFamily="2" charset="77"/>
              </a:rPr>
              <a:t>F. </a:t>
            </a:r>
            <a:r>
              <a:rPr lang="en-US" sz="2800" b="1" dirty="0" err="1">
                <a:latin typeface="LM Roman 10" pitchFamily="2" charset="77"/>
              </a:rPr>
              <a:t>Asvesta</a:t>
            </a:r>
            <a:r>
              <a:rPr lang="en-US" sz="2800" b="1" dirty="0">
                <a:latin typeface="LM Roman 10" pitchFamily="2" charset="77"/>
              </a:rPr>
              <a:t>, H. </a:t>
            </a:r>
            <a:r>
              <a:rPr lang="en-US" sz="2800" b="1" dirty="0" err="1">
                <a:latin typeface="LM Roman 10" pitchFamily="2" charset="77"/>
              </a:rPr>
              <a:t>Bartosik</a:t>
            </a:r>
            <a:r>
              <a:rPr lang="en-US" sz="2800" b="1" dirty="0">
                <a:latin typeface="LM Roman 10" pitchFamily="2" charset="77"/>
              </a:rPr>
              <a:t>, T. </a:t>
            </a:r>
            <a:r>
              <a:rPr lang="en-US" sz="2800" b="1" dirty="0" err="1">
                <a:latin typeface="LM Roman 10" pitchFamily="2" charset="77"/>
              </a:rPr>
              <a:t>Prebibaj</a:t>
            </a:r>
            <a:endParaRPr lang="en-US" sz="2800" b="1" dirty="0"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66687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E947A-A53A-9E09-1873-393F948A0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PSB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E0E70-2622-DD53-027C-851174E3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20BF12-5DD9-6E66-16DB-94145D991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4" y="1127051"/>
            <a:ext cx="6013244" cy="39239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76A1CE-35E0-D07B-0683-4D87F8343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863" y="1194736"/>
            <a:ext cx="3810647" cy="3068499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A2487CA2-7216-097A-AAE9-7D5AF0FCF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396" y="1733794"/>
            <a:ext cx="2418984" cy="165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D27D7B8-05F1-5A6C-4281-9D4628AE76F2}"/>
              </a:ext>
            </a:extLst>
          </p:cNvPr>
          <p:cNvSpPr/>
          <p:nvPr/>
        </p:nvSpPr>
        <p:spPr>
          <a:xfrm>
            <a:off x="5829300" y="1119854"/>
            <a:ext cx="6178192" cy="314338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477B92-F13D-CD01-0813-FDCD88C85E88}"/>
              </a:ext>
            </a:extLst>
          </p:cNvPr>
          <p:cNvCxnSpPr>
            <a:cxnSpLocks/>
            <a:stCxn id="11" idx="3"/>
            <a:endCxn id="9" idx="1"/>
          </p:cNvCxnSpPr>
          <p:nvPr/>
        </p:nvCxnSpPr>
        <p:spPr>
          <a:xfrm flipV="1">
            <a:off x="3213469" y="2691545"/>
            <a:ext cx="2615831" cy="117576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C7CE608-8DED-1050-AE70-04A8916D700D}"/>
              </a:ext>
            </a:extLst>
          </p:cNvPr>
          <p:cNvSpPr/>
          <p:nvPr/>
        </p:nvSpPr>
        <p:spPr>
          <a:xfrm>
            <a:off x="2552566" y="3552298"/>
            <a:ext cx="660903" cy="63001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AAC64B-386D-7703-D295-E232F04059D3}"/>
                  </a:ext>
                </a:extLst>
              </p:cNvPr>
              <p:cNvSpPr txBox="1"/>
              <p:nvPr/>
            </p:nvSpPr>
            <p:spPr>
              <a:xfrm>
                <a:off x="869001" y="5349894"/>
                <a:ext cx="1010347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2400" dirty="0">
                    <a:latin typeface="LM Roman 10" pitchFamily="2" charset="77"/>
                  </a:rPr>
                  <a:t>Four identical superimposed rings, with common injection and extraction, to accelerate protons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160</m:t>
                    </m:r>
                  </m:oMath>
                </a14:m>
                <a:r>
                  <a:rPr lang="en-CH" sz="2400" dirty="0">
                    <a:latin typeface="LM Roman 10" pitchFamily="2" charset="77"/>
                  </a:rPr>
                  <a:t>MeV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CH" sz="2400" dirty="0">
                    <a:latin typeface="LM Roman 10" pitchFamily="2" charset="77"/>
                  </a:rPr>
                  <a:t>GeV in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1.2</m:t>
                    </m:r>
                  </m:oMath>
                </a14:m>
                <a:r>
                  <a:rPr lang="en-CH" sz="2400" dirty="0">
                    <a:latin typeface="LM Roman 10" pitchFamily="2" charset="77"/>
                  </a:rPr>
                  <a:t>sec for high-intensity and high-brightness physics.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AAC64B-386D-7703-D295-E232F04059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001" y="5349894"/>
                <a:ext cx="10103477" cy="1200329"/>
              </a:xfrm>
              <a:prstGeom prst="rect">
                <a:avLst/>
              </a:prstGeom>
              <a:blipFill>
                <a:blip r:embed="rId5"/>
                <a:stretch>
                  <a:fillRect l="-878" t="-4211" r="-1757" b="-1157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48819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CF4B1-536C-F655-8D1E-D4F735D47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PSB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A4BF6C-401F-4E56-6A86-066117591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32CFBC-F29A-E080-9A7C-D13F4D2D6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3863" y="1194736"/>
            <a:ext cx="3810647" cy="3068499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91A6FCEF-FFD6-577A-6D48-BCD81C825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396" y="1733794"/>
            <a:ext cx="2418984" cy="165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A5A7A2-C2B4-CFCB-20BC-462B8CEEBD21}"/>
              </a:ext>
            </a:extLst>
          </p:cNvPr>
          <p:cNvSpPr txBox="1"/>
          <p:nvPr/>
        </p:nvSpPr>
        <p:spPr>
          <a:xfrm>
            <a:off x="234620" y="677818"/>
            <a:ext cx="56928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endParaRPr lang="en-CH" sz="2400" dirty="0">
              <a:latin typeface="LM Roman 10" pitchFamily="2" charset="77"/>
            </a:endParaRPr>
          </a:p>
          <a:p>
            <a:pPr marL="457200" indent="-457200">
              <a:buFont typeface="+mj-lt"/>
              <a:buAutoNum type="arabicPeriod"/>
            </a:pPr>
            <a:r>
              <a:rPr lang="en-CH" sz="2400" dirty="0">
                <a:latin typeface="LM Roman 10" pitchFamily="2" charset="77"/>
              </a:rPr>
              <a:t>Covers wide range of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beam parameters </a:t>
            </a:r>
            <a:r>
              <a:rPr lang="en-CH" sz="2400" dirty="0">
                <a:latin typeface="LM Roman 10" pitchFamily="2" charset="77"/>
              </a:rPr>
              <a:t>(intensities, emittances,  etc.).</a:t>
            </a:r>
          </a:p>
          <a:p>
            <a:pPr marL="457200" indent="-457200">
              <a:buFont typeface="+mj-lt"/>
              <a:buAutoNum type="arabicPeriod"/>
            </a:pPr>
            <a:endParaRPr lang="en-CH" sz="2400" dirty="0">
              <a:latin typeface="LM Roman 10" pitchFamily="2" charset="77"/>
            </a:endParaRPr>
          </a:p>
          <a:p>
            <a:pPr marL="457200" indent="-457200">
              <a:buFont typeface="+mj-lt"/>
              <a:buAutoNum type="arabicPeriod"/>
            </a:pPr>
            <a:r>
              <a:rPr lang="en-CH" sz="2400" dirty="0">
                <a:latin typeface="LM Roman 10" pitchFamily="2" charset="77"/>
              </a:rPr>
              <a:t>Variety of available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instrumentation</a:t>
            </a:r>
            <a:r>
              <a:rPr lang="en-CH" sz="2400" dirty="0">
                <a:latin typeface="LM Roman 10" pitchFamily="2" charset="77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CH" sz="2400" dirty="0">
              <a:latin typeface="LM Roman 10" pitchFamily="2" charset="77"/>
            </a:endParaRPr>
          </a:p>
          <a:p>
            <a:pPr marL="457200" indent="-457200">
              <a:buFont typeface="+mj-lt"/>
              <a:buAutoNum type="arabicPeriod"/>
            </a:pPr>
            <a:r>
              <a:rPr lang="en-CH" sz="2400" dirty="0">
                <a:latin typeface="LM Roman 10" pitchFamily="2" charset="77"/>
              </a:rPr>
              <a:t>Good machine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availability</a:t>
            </a:r>
            <a:r>
              <a:rPr lang="en-CH" sz="2400" dirty="0">
                <a:latin typeface="LM Roman 10" pitchFamily="2" charset="77"/>
              </a:rPr>
              <a:t> (training can run in parallel with normal operation).</a:t>
            </a:r>
          </a:p>
          <a:p>
            <a:pPr marL="457200" indent="-457200">
              <a:buFont typeface="+mj-lt"/>
              <a:buAutoNum type="arabicPeriod"/>
            </a:pPr>
            <a:endParaRPr lang="en-CH" sz="2400" dirty="0">
              <a:latin typeface="LM Roman 10" pitchFamily="2" charset="77"/>
            </a:endParaRPr>
          </a:p>
          <a:p>
            <a:pPr marL="457200" indent="-457200">
              <a:buFont typeface="+mj-lt"/>
              <a:buAutoNum type="arabicPeriod"/>
            </a:pPr>
            <a:r>
              <a:rPr lang="en-CH" sz="2400" dirty="0">
                <a:solidFill>
                  <a:schemeClr val="tx2">
                    <a:lumMod val="95000"/>
                    <a:lumOff val="5000"/>
                  </a:schemeClr>
                </a:solidFill>
                <a:latin typeface="LM Roman 10" pitchFamily="2" charset="77"/>
              </a:rPr>
              <a:t>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Safe</a:t>
            </a:r>
            <a:r>
              <a:rPr lang="en-CH" sz="2400" dirty="0">
                <a:latin typeface="LM Roman 10" pitchFamily="2" charset="77"/>
              </a:rPr>
              <a:t> for the equipment (with only a few constraints).</a:t>
            </a:r>
          </a:p>
          <a:p>
            <a:pPr marL="914400" lvl="1" indent="-457200">
              <a:buFont typeface="+mj-lt"/>
              <a:buAutoNum type="arabicPeriod"/>
            </a:pPr>
            <a:endParaRPr lang="en-CH" sz="2400" dirty="0"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7027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F02A6-C834-F1E5-CD8D-47E4CA155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Past trainings in the PSB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A237F-0125-B07E-1CBE-508465FF3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</a:t>
            </a:fld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ABD99-3B8F-77EF-0212-3827666BCBD0}"/>
              </a:ext>
            </a:extLst>
          </p:cNvPr>
          <p:cNvSpPr txBox="1"/>
          <p:nvPr/>
        </p:nvSpPr>
        <p:spPr>
          <a:xfrm>
            <a:off x="287593" y="771611"/>
            <a:ext cx="11616813" cy="606319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800" dirty="0">
                <a:latin typeface="LM Roman 10" pitchFamily="2" charset="77"/>
              </a:rPr>
              <a:t>2 sessions of ~4h for newcomers (students, fellows) in 2022-2023.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>
              <a:latin typeface="LM Roman 10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800" dirty="0">
                <a:latin typeface="LM Roman 10" pitchFamily="2" charset="77"/>
              </a:rPr>
              <a:t>Groups of 4-6 people per session.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>
              <a:latin typeface="LM Roman 10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800" dirty="0">
                <a:latin typeface="LM Roman 10" pitchFamily="2" charset="77"/>
              </a:rPr>
              <a:t>Three main subjects:</a:t>
            </a:r>
            <a:endParaRPr lang="en-CH" sz="2400" dirty="0">
              <a:latin typeface="LM Roman 10" pitchFamily="2" charset="77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MD arangement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Cycle preparation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MD request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Collaboration with operators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Accelerator control systems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Controls framework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Scripting MDs with python</a:t>
            </a:r>
            <a:endParaRPr lang="en-CH" sz="2400" dirty="0">
              <a:latin typeface="LM Roman 10" pitchFamily="2" charset="77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Beam dynamics measurements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Beam adjustments (intensity, tune, emittance, energy spread etc.)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Beam measurement (orbit, tune, chromaticity, profiles etc.)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More advanced topics (resonance/beta-beating compensation, instabilites etc.)</a:t>
            </a:r>
          </a:p>
          <a:p>
            <a:pPr marL="1371600" lvl="2" indent="-457200">
              <a:buFont typeface="+mj-lt"/>
              <a:buAutoNum type="arabicPeriod"/>
            </a:pPr>
            <a:endParaRPr lang="en-CH" sz="2400" dirty="0"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289364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thesis_colors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FFFF00"/>
      </a:accent2>
      <a:accent3>
        <a:srgbClr val="ED7D31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47998</TotalTime>
  <Words>192</Words>
  <Application>Microsoft Macintosh PowerPoint</Application>
  <PresentationFormat>Widescreen</PresentationFormat>
  <Paragraphs>38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Cambria Math</vt:lpstr>
      <vt:lpstr>Garamond</vt:lpstr>
      <vt:lpstr>LM Roman 10</vt:lpstr>
      <vt:lpstr>LM Roman Caps 10</vt:lpstr>
      <vt:lpstr>Office Theme</vt:lpstr>
      <vt:lpstr>PowerPoint Presentation</vt:lpstr>
      <vt:lpstr>PSB overview</vt:lpstr>
      <vt:lpstr>PSB overview</vt:lpstr>
      <vt:lpstr>Past trainings in the PSB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Chicane Beta-Beating Correction for Enhancing the Brightness of the CERN PSB Beams</dc:title>
  <cp:lastModifiedBy>Tirsi Prebibaj</cp:lastModifiedBy>
  <cp:revision>763</cp:revision>
  <dcterms:created xsi:type="dcterms:W3CDTF">2019-09-01T21:36:22Z</dcterms:created>
  <dcterms:modified xsi:type="dcterms:W3CDTF">2023-09-22T15:21:57Z</dcterms:modified>
</cp:coreProperties>
</file>