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309" r:id="rId3"/>
    <p:sldId id="275" r:id="rId4"/>
    <p:sldId id="333" r:id="rId5"/>
    <p:sldId id="347" r:id="rId6"/>
    <p:sldId id="345" r:id="rId7"/>
    <p:sldId id="330" r:id="rId8"/>
    <p:sldId id="2147377415" r:id="rId9"/>
    <p:sldId id="2147377418" r:id="rId10"/>
    <p:sldId id="314" r:id="rId11"/>
    <p:sldId id="315" r:id="rId12"/>
    <p:sldId id="264" r:id="rId13"/>
    <p:sldId id="286" r:id="rId14"/>
    <p:sldId id="289" r:id="rId15"/>
    <p:sldId id="2147377417" r:id="rId16"/>
    <p:sldId id="486" r:id="rId17"/>
    <p:sldId id="257" r:id="rId18"/>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64" autoAdjust="0"/>
    <p:restoredTop sz="91667" autoAdjust="0"/>
  </p:normalViewPr>
  <p:slideViewPr>
    <p:cSldViewPr snapToGrid="0" showGuides="1">
      <p:cViewPr varScale="1">
        <p:scale>
          <a:sx n="110" d="100"/>
          <a:sy n="110" d="100"/>
        </p:scale>
        <p:origin x="726" y="102"/>
      </p:cViewPr>
      <p:guideLst>
        <p:guide orient="horz" pos="2160"/>
        <p:guide pos="3863"/>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2A98D834-157B-431F-9975-6EDC51798C04}" type="datetimeFigureOut">
              <a:rPr lang="en-US" smtClean="0"/>
              <a:t>3/18/2024</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B57E0138-6641-4AD5-8744-CC3981409B18}" type="slidenum">
              <a:rPr lang="en-US" smtClean="0"/>
              <a:t>‹#›</a:t>
            </a:fld>
            <a:endParaRPr lang="en-US"/>
          </a:p>
        </p:txBody>
      </p:sp>
    </p:spTree>
    <p:extLst>
      <p:ext uri="{BB962C8B-B14F-4D97-AF65-F5344CB8AC3E}">
        <p14:creationId xmlns:p14="http://schemas.microsoft.com/office/powerpoint/2010/main" val="2455706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7E0138-6641-4AD5-8744-CC3981409B18}" type="slidenum">
              <a:rPr lang="en-US" smtClean="0"/>
              <a:t>1</a:t>
            </a:fld>
            <a:endParaRPr lang="en-US"/>
          </a:p>
        </p:txBody>
      </p:sp>
    </p:spTree>
    <p:extLst>
      <p:ext uri="{BB962C8B-B14F-4D97-AF65-F5344CB8AC3E}">
        <p14:creationId xmlns:p14="http://schemas.microsoft.com/office/powerpoint/2010/main" val="2305321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87C14E6-2559-451E-807A-4A34163A34D7}" type="slidenum">
              <a:rPr lang="fr-FR" smtClean="0"/>
              <a:t>16</a:t>
            </a:fld>
            <a:endParaRPr lang="fr-FR"/>
          </a:p>
        </p:txBody>
      </p:sp>
    </p:spTree>
    <p:extLst>
      <p:ext uri="{BB962C8B-B14F-4D97-AF65-F5344CB8AC3E}">
        <p14:creationId xmlns:p14="http://schemas.microsoft.com/office/powerpoint/2010/main" val="34795183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57E0138-6641-4AD5-8744-CC3981409B18}" type="slidenum">
              <a:rPr lang="en-US" smtClean="0"/>
              <a:t>17</a:t>
            </a:fld>
            <a:endParaRPr lang="en-US"/>
          </a:p>
        </p:txBody>
      </p:sp>
    </p:spTree>
    <p:extLst>
      <p:ext uri="{BB962C8B-B14F-4D97-AF65-F5344CB8AC3E}">
        <p14:creationId xmlns:p14="http://schemas.microsoft.com/office/powerpoint/2010/main" val="2562107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rgbClr val="000000"/>
                </a:solidFill>
                <a:latin typeface="arimo-regular"/>
              </a:rPr>
              <a:t>13-19 March 2023: IPCC synthesis report closes </a:t>
            </a:r>
            <a:r>
              <a:rPr lang="en-US" b="1" dirty="0">
                <a:solidFill>
                  <a:srgbClr val="000000"/>
                </a:solidFill>
                <a:latin typeface="arimo-regular"/>
              </a:rPr>
              <a:t>sixth AR6 assessment </a:t>
            </a:r>
            <a:r>
              <a:rPr lang="en-US" b="0" dirty="0">
                <a:solidFill>
                  <a:srgbClr val="000000"/>
                </a:solidFill>
                <a:latin typeface="arimo-regular"/>
              </a:rPr>
              <a:t>cycle focuses on impacts climate change. Hence the need to keep the warming ceiling at +1.5°C. </a:t>
            </a:r>
            <a:r>
              <a:rPr lang="en-US" b="1" dirty="0">
                <a:solidFill>
                  <a:srgbClr val="000000"/>
                </a:solidFill>
                <a:latin typeface="arimo-regular"/>
              </a:rPr>
              <a:t>Too little has been put in place since the Paris Agreement in 2015 (COP21) </a:t>
            </a:r>
            <a:r>
              <a:rPr lang="en-US" b="0" dirty="0">
                <a:solidFill>
                  <a:srgbClr val="000000"/>
                </a:solidFill>
                <a:latin typeface="arimo-regular"/>
              </a:rPr>
              <a:t>and we must now redouble efforts in an increasingly short period of time </a:t>
            </a:r>
            <a:r>
              <a:rPr lang="en-US" b="1" dirty="0">
                <a:solidFill>
                  <a:srgbClr val="000000"/>
                </a:solidFill>
                <a:latin typeface="arimo-regular"/>
              </a:rPr>
              <a:t>to maintain the +1.5°C target</a:t>
            </a:r>
            <a:r>
              <a:rPr lang="en-US" b="0" dirty="0">
                <a:solidFill>
                  <a:srgbClr val="000000"/>
                </a:solidFill>
                <a:latin typeface="arimo-regular"/>
              </a:rPr>
              <a:t>. "We were able to highlight that in the current situation, </a:t>
            </a:r>
            <a:r>
              <a:rPr lang="en-US" b="1" dirty="0">
                <a:solidFill>
                  <a:srgbClr val="000000"/>
                </a:solidFill>
                <a:latin typeface="arimo-regular"/>
              </a:rPr>
              <a:t>3.3 to 3.6 billion people are in a context that is very vulnerable to climate change </a:t>
            </a:r>
            <a:r>
              <a:rPr lang="en-US" b="0" dirty="0">
                <a:solidFill>
                  <a:srgbClr val="000000"/>
                </a:solidFill>
                <a:latin typeface="arimo-regular"/>
              </a:rPr>
              <a:t>and they are fifteen times more likely to die from floods, droughts and storms than those living in less vulnerable areas. </a:t>
            </a:r>
            <a:r>
              <a:rPr lang="en-US" b="1" dirty="0">
                <a:solidFill>
                  <a:srgbClr val="000000"/>
                </a:solidFill>
                <a:latin typeface="arimo-regular"/>
              </a:rPr>
              <a:t>The message is: you're not doing enough, but the climate doesn't wait." </a:t>
            </a:r>
            <a:r>
              <a:rPr lang="en-US" b="0" dirty="0">
                <a:solidFill>
                  <a:srgbClr val="000000"/>
                </a:solidFill>
                <a:latin typeface="arimo-regular"/>
              </a:rPr>
              <a:t>Carbon removal is necessary to avoid
 Limit global warming: reducing emissions is no longer enough. There is more than a 50% chance that the increase will of global temperature reaches or exceeds 1.5°C in this decade or the next.</a:t>
            </a:r>
            <a:r>
              <a:rPr lang="en-US" b="1" dirty="0">
                <a:solidFill>
                  <a:srgbClr val="000000"/>
                </a:solidFill>
                <a:latin typeface="arimo-regular"/>
              </a:rPr>
              <a:t>
</a:t>
            </a:r>
            <a:endParaRPr lang="fr-FR" i="1" dirty="0">
              <a:solidFill>
                <a:srgbClr val="000000"/>
              </a:solidFill>
              <a:latin typeface="arimo-regular"/>
            </a:endParaRPr>
          </a:p>
          <a:p>
            <a:endParaRPr lang="en-US" dirty="0"/>
          </a:p>
        </p:txBody>
      </p:sp>
      <p:sp>
        <p:nvSpPr>
          <p:cNvPr id="4" name="Slide Number Placeholder 3"/>
          <p:cNvSpPr>
            <a:spLocks noGrp="1"/>
          </p:cNvSpPr>
          <p:nvPr>
            <p:ph type="sldNum" sz="quarter" idx="5"/>
          </p:nvPr>
        </p:nvSpPr>
        <p:spPr/>
        <p:txBody>
          <a:bodyPr/>
          <a:lstStyle/>
          <a:p>
            <a:fld id="{832DB0C8-6615-46A7-BBC8-3B8AA3079593}" type="slidenum">
              <a:rPr lang="en-US" smtClean="0"/>
              <a:t>3</a:t>
            </a:fld>
            <a:endParaRPr lang="en-US"/>
          </a:p>
        </p:txBody>
      </p:sp>
    </p:spTree>
    <p:extLst>
      <p:ext uri="{BB962C8B-B14F-4D97-AF65-F5344CB8AC3E}">
        <p14:creationId xmlns:p14="http://schemas.microsoft.com/office/powerpoint/2010/main" val="82663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IPCC SIXTH ASSESSMENT REPORT (AR6) </a:t>
            </a:r>
          </a:p>
          <a:p>
            <a:r>
              <a:rPr lang="en-US" b="0" i="0" dirty="0">
                <a:solidFill>
                  <a:srgbClr val="161616"/>
                </a:solidFill>
                <a:effectLst/>
              </a:rPr>
              <a:t>The concept of net zero GHG emissions was first popularized by the Paris Agreement a landmark deal negotiated at the 2015 United Nations Climate Change Conference (COP21) to limit the impact of greenhouse gas emissions.</a:t>
            </a:r>
          </a:p>
          <a:p>
            <a:r>
              <a:rPr lang="en-US" b="0" i="0" dirty="0">
                <a:solidFill>
                  <a:srgbClr val="161616"/>
                </a:solidFill>
                <a:effectLst/>
              </a:rPr>
              <a:t>To avert the worst impacts of climate change, global temperature increase needs to be capped at 1.5°C (2.7°F) above pre-industrial levels.1 Today, the Earth is already 1.1°C (2°F) warmer than it was in the late 1800s. Meanwhile, global emissions continue to rise and the Earth’s temperature is on track to increase 2.7°C (4.7°F) by the end of this century, according to the UNDP’s Emissions Gap Report 2021 </a:t>
            </a:r>
          </a:p>
          <a:p>
            <a:r>
              <a:rPr lang="en-US" b="0" i="0" dirty="0">
                <a:solidFill>
                  <a:srgbClr val="000000"/>
                </a:solidFill>
                <a:effectLst/>
                <a:latin typeface="Georgia" panose="02040502050405020303" pitchFamily="18" charset="0"/>
              </a:rPr>
              <a:t>CO2 levels at NOAA's Mauna Loa Reference Atmospheric Observatory in Hawaii reached nearly 424 parts per million (ppm) in May 2023, up from 421 ppm in May 2022.
</a:t>
            </a:r>
            <a:endParaRPr lang="en-US" dirty="0"/>
          </a:p>
        </p:txBody>
      </p:sp>
      <p:sp>
        <p:nvSpPr>
          <p:cNvPr id="4" name="Slide Number Placeholder 3"/>
          <p:cNvSpPr>
            <a:spLocks noGrp="1"/>
          </p:cNvSpPr>
          <p:nvPr>
            <p:ph type="sldNum" sz="quarter" idx="5"/>
          </p:nvPr>
        </p:nvSpPr>
        <p:spPr/>
        <p:txBody>
          <a:bodyPr/>
          <a:lstStyle/>
          <a:p>
            <a:fld id="{832DB0C8-6615-46A7-BBC8-3B8AA3079593}" type="slidenum">
              <a:rPr lang="en-US" smtClean="0"/>
              <a:t>4</a:t>
            </a:fld>
            <a:endParaRPr lang="en-US"/>
          </a:p>
        </p:txBody>
      </p:sp>
    </p:spTree>
    <p:extLst>
      <p:ext uri="{BB962C8B-B14F-4D97-AF65-F5344CB8AC3E}">
        <p14:creationId xmlns:p14="http://schemas.microsoft.com/office/powerpoint/2010/main" val="33174675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2800" b="0" i="0" u="none" strike="noStrike" kern="1200" dirty="0">
                <a:solidFill>
                  <a:srgbClr val="000000"/>
                </a:solidFill>
                <a:effectLst/>
                <a:latin typeface="Calibri" panose="020F0502020204030204" pitchFamily="34" charset="0"/>
              </a:rPr>
              <a:t>Carbon Dioxide, Methane, Nitrous Oxide, Chlorofluorocarbon-12 (CFC-12), Hydrofluorocarbon-23 (HFC-23), Sulfur Hexafluoride, Nitrogen Trifluoride</a:t>
            </a:r>
            <a:endParaRPr lang="en-US" sz="2800" b="0" i="0" u="none" strike="noStrike" dirty="0">
              <a:effectLst/>
              <a:latin typeface="Arial" panose="020B0604020202020204" pitchFamily="34" charset="0"/>
            </a:endParaRPr>
          </a:p>
          <a:p>
            <a:pPr marL="0" algn="l" rtl="0" eaLnBrk="1" fontAlgn="t" latinLnBrk="0" hangingPunct="1">
              <a:spcBef>
                <a:spcPts val="0"/>
              </a:spcBef>
              <a:spcAft>
                <a:spcPts val="0"/>
              </a:spcAft>
            </a:pPr>
            <a:r>
              <a:rPr lang="en-US" sz="2800" dirty="0">
                <a:solidFill>
                  <a:srgbClr val="3F485B"/>
                </a:solidFill>
                <a:latin typeface="Metropolis"/>
              </a:rPr>
              <a:t>The "</a:t>
            </a:r>
            <a:r>
              <a:rPr lang="en-US" sz="2800" b="1" dirty="0">
                <a:solidFill>
                  <a:srgbClr val="3F485B"/>
                </a:solidFill>
                <a:latin typeface="Metropolis"/>
              </a:rPr>
              <a:t>Global Warming Potential</a:t>
            </a:r>
            <a:r>
              <a:rPr lang="en-US" sz="2800" dirty="0">
                <a:solidFill>
                  <a:srgbClr val="3F485B"/>
                </a:solidFill>
                <a:latin typeface="Metropolis"/>
              </a:rPr>
              <a:t>" (GWP) of a gas is its </a:t>
            </a:r>
            <a:r>
              <a:rPr lang="en-US" sz="2800" b="1" dirty="0">
                <a:solidFill>
                  <a:srgbClr val="3F485B"/>
                </a:solidFill>
                <a:latin typeface="Metropolis"/>
              </a:rPr>
              <a:t>ability to keep heat in the atmosphere </a:t>
            </a:r>
            <a:r>
              <a:rPr lang="en-US" sz="2800" dirty="0">
                <a:solidFill>
                  <a:srgbClr val="3F485B"/>
                </a:solidFill>
                <a:latin typeface="Metropolis"/>
              </a:rPr>
              <a:t>for a set period of time. CO₂, because it serves as a reference, was given the value of 1. In order to be able to compare the gases with each other, the warming potential of each gas is converted into CO₂ equivalent over a period of one hundred years (reference period used by the IPCC). </a:t>
            </a:r>
            <a:endParaRPr lang="en-US" sz="1800" b="0" i="0" u="none" strike="noStrike" kern="1200" dirty="0">
              <a:solidFill>
                <a:srgbClr val="000000"/>
              </a:solidFill>
              <a:effectLst/>
              <a:latin typeface="Calibri" panose="020F0502020204030204" pitchFamily="34" charset="0"/>
            </a:endParaRPr>
          </a:p>
          <a:p>
            <a:pPr marL="0" algn="l" rtl="0" eaLnBrk="1" fontAlgn="t" latinLnBrk="0" hangingPunct="1">
              <a:spcBef>
                <a:spcPts val="0"/>
              </a:spcBef>
              <a:spcAft>
                <a:spcPts val="0"/>
              </a:spcAft>
            </a:pPr>
            <a:r>
              <a:rPr lang="en-US" sz="1800" b="0" i="0" u="none" strike="noStrike" kern="1200" dirty="0">
                <a:solidFill>
                  <a:srgbClr val="000000"/>
                </a:solidFill>
                <a:effectLst/>
                <a:latin typeface="Calibri" panose="020F0502020204030204" pitchFamily="34" charset="0"/>
              </a:rPr>
              <a:t>https://www.c2es.org/content/main-greenhouse-gases/. </a:t>
            </a:r>
          </a:p>
          <a:p>
            <a:pPr marL="0" algn="l" rtl="0" eaLnBrk="1" fontAlgn="t" latinLnBrk="0" hangingPunct="1">
              <a:spcBef>
                <a:spcPts val="0"/>
              </a:spcBef>
              <a:spcAft>
                <a:spcPts val="0"/>
              </a:spcAft>
            </a:pPr>
            <a:r>
              <a:rPr lang="en-US" b="1" i="0" dirty="0">
                <a:solidFill>
                  <a:srgbClr val="4D5156"/>
                </a:solidFill>
                <a:effectLst/>
                <a:latin typeface="Google Sans"/>
              </a:rPr>
              <a:t>SF</a:t>
            </a:r>
            <a:r>
              <a:rPr lang="en-US" b="1" i="0" baseline="-25000" dirty="0">
                <a:solidFill>
                  <a:srgbClr val="4D5156"/>
                </a:solidFill>
                <a:effectLst/>
                <a:latin typeface="Google Sans"/>
              </a:rPr>
              <a:t>6</a:t>
            </a:r>
            <a:r>
              <a:rPr lang="en-US" b="0" i="0" dirty="0">
                <a:solidFill>
                  <a:srgbClr val="4D5156"/>
                </a:solidFill>
                <a:effectLst/>
                <a:latin typeface="Google Sans"/>
              </a:rPr>
              <a:t> is a  synthetic, </a:t>
            </a:r>
            <a:r>
              <a:rPr lang="en-US" b="0" i="0" dirty="0" err="1">
                <a:solidFill>
                  <a:srgbClr val="4D5156"/>
                </a:solidFill>
                <a:effectLst/>
                <a:latin typeface="Google Sans"/>
              </a:rPr>
              <a:t>odourless</a:t>
            </a:r>
            <a:r>
              <a:rPr lang="en-US" b="0" i="0" dirty="0">
                <a:solidFill>
                  <a:srgbClr val="4D5156"/>
                </a:solidFill>
                <a:effectLst/>
                <a:latin typeface="Google Sans"/>
              </a:rPr>
              <a:t> gas that's used in the </a:t>
            </a:r>
            <a:r>
              <a:rPr lang="en-US" b="1" i="0" dirty="0">
                <a:solidFill>
                  <a:srgbClr val="4D5156"/>
                </a:solidFill>
                <a:effectLst/>
                <a:latin typeface="Google Sans"/>
              </a:rPr>
              <a:t>electricity industry </a:t>
            </a:r>
            <a:r>
              <a:rPr lang="en-US" b="1" i="0" dirty="0">
                <a:solidFill>
                  <a:srgbClr val="040C28"/>
                </a:solidFill>
                <a:effectLst/>
                <a:latin typeface="Google Sans"/>
              </a:rPr>
              <a:t>to keep networks running safely </a:t>
            </a:r>
            <a:r>
              <a:rPr lang="en-US" b="0" i="0" dirty="0">
                <a:solidFill>
                  <a:srgbClr val="040C28"/>
                </a:solidFill>
                <a:effectLst/>
                <a:latin typeface="Google Sans"/>
              </a:rPr>
              <a:t>and reliably</a:t>
            </a:r>
            <a:r>
              <a:rPr lang="en-US" b="0" i="0" dirty="0">
                <a:solidFill>
                  <a:srgbClr val="4D5156"/>
                </a:solidFill>
                <a:effectLst/>
                <a:latin typeface="Google Sans"/>
              </a:rPr>
              <a:t>. It's highly stable, non-toxic, non-flammable and electronegative</a:t>
            </a:r>
          </a:p>
          <a:p>
            <a:pPr marL="0" algn="l" rtl="0" eaLnBrk="1" fontAlgn="t" latinLnBrk="0" hangingPunct="1">
              <a:spcBef>
                <a:spcPts val="0"/>
              </a:spcBef>
              <a:spcAft>
                <a:spcPts val="0"/>
              </a:spcAft>
            </a:pPr>
            <a:r>
              <a:rPr lang="en-US" b="1" i="0" dirty="0">
                <a:solidFill>
                  <a:srgbClr val="4D5156"/>
                </a:solidFill>
                <a:effectLst/>
                <a:latin typeface="Google Sans"/>
              </a:rPr>
              <a:t>NF3</a:t>
            </a:r>
            <a:r>
              <a:rPr lang="en-US" b="0" i="0" dirty="0">
                <a:solidFill>
                  <a:srgbClr val="4D5156"/>
                </a:solidFill>
                <a:effectLst/>
                <a:latin typeface="Google Sans"/>
              </a:rPr>
              <a:t> </a:t>
            </a:r>
            <a:r>
              <a:rPr lang="en-US" b="0" i="0" dirty="0">
                <a:solidFill>
                  <a:srgbClr val="202124"/>
                </a:solidFill>
                <a:effectLst/>
                <a:latin typeface="Google Sans"/>
              </a:rPr>
              <a:t>is used in a relatively small number of industrial processes. It is primarily produced in the </a:t>
            </a:r>
            <a:r>
              <a:rPr lang="en-US" b="1" i="0" dirty="0">
                <a:solidFill>
                  <a:srgbClr val="040C28"/>
                </a:solidFill>
                <a:effectLst/>
                <a:latin typeface="Google Sans"/>
              </a:rPr>
              <a:t>manufacture of semiconductors and LCD </a:t>
            </a:r>
            <a:r>
              <a:rPr lang="en-US" b="0" i="0" dirty="0">
                <a:solidFill>
                  <a:srgbClr val="040C28"/>
                </a:solidFill>
                <a:effectLst/>
                <a:latin typeface="Google Sans"/>
              </a:rPr>
              <a:t>(Liquid Crystal Display) panels, and certain types of solar panels and chemical lasers</a:t>
            </a:r>
          </a:p>
          <a:p>
            <a:pPr marL="0" algn="l" rtl="0" eaLnBrk="1" fontAlgn="t" latinLnBrk="0" hangingPunct="1">
              <a:spcBef>
                <a:spcPts val="0"/>
              </a:spcBef>
              <a:spcAft>
                <a:spcPts val="0"/>
              </a:spcAft>
            </a:pPr>
            <a:r>
              <a:rPr lang="en-US" b="1" i="0" dirty="0">
                <a:solidFill>
                  <a:srgbClr val="202124"/>
                </a:solidFill>
                <a:effectLst/>
                <a:latin typeface="Google Sans"/>
              </a:rPr>
              <a:t>CHF3</a:t>
            </a:r>
            <a:r>
              <a:rPr lang="en-US" b="0" i="0" dirty="0">
                <a:solidFill>
                  <a:srgbClr val="202124"/>
                </a:solidFill>
                <a:effectLst/>
                <a:latin typeface="Google Sans"/>
              </a:rPr>
              <a:t> is </a:t>
            </a:r>
            <a:r>
              <a:rPr lang="en-US" b="0" i="0" dirty="0">
                <a:solidFill>
                  <a:srgbClr val="040C28"/>
                </a:solidFill>
                <a:effectLst/>
                <a:latin typeface="Google Sans"/>
              </a:rPr>
              <a:t>used in the </a:t>
            </a:r>
            <a:r>
              <a:rPr lang="en-US" b="1" i="0" dirty="0">
                <a:solidFill>
                  <a:srgbClr val="040C28"/>
                </a:solidFill>
                <a:effectLst/>
                <a:latin typeface="Google Sans"/>
              </a:rPr>
              <a:t>semiconductor industry in plasma etching of silicon oxide and silicon nitride</a:t>
            </a:r>
            <a:r>
              <a:rPr lang="en-US" b="0" i="0" dirty="0">
                <a:solidFill>
                  <a:srgbClr val="202124"/>
                </a:solidFill>
                <a:effectLst/>
                <a:latin typeface="Google Sans"/>
              </a:rPr>
              <a:t>. Known as R-23 or HFC-23, it was also a useful </a:t>
            </a:r>
            <a:r>
              <a:rPr lang="en-US" b="1" i="0" dirty="0">
                <a:solidFill>
                  <a:srgbClr val="202124"/>
                </a:solidFill>
                <a:effectLst/>
                <a:latin typeface="Google Sans"/>
              </a:rPr>
              <a:t>refrigeran</a:t>
            </a:r>
            <a:r>
              <a:rPr lang="en-US" b="0" i="0" dirty="0">
                <a:solidFill>
                  <a:srgbClr val="202124"/>
                </a:solidFill>
                <a:effectLst/>
                <a:latin typeface="Google Sans"/>
              </a:rPr>
              <a:t>t, sometimes as a replacement for </a:t>
            </a:r>
            <a:r>
              <a:rPr lang="en-US" b="0" i="0" dirty="0" err="1">
                <a:solidFill>
                  <a:srgbClr val="202124"/>
                </a:solidFill>
                <a:effectLst/>
                <a:latin typeface="Google Sans"/>
              </a:rPr>
              <a:t>chlorotrifluoromethane</a:t>
            </a:r>
            <a:r>
              <a:rPr lang="en-US" b="0" i="0" dirty="0">
                <a:solidFill>
                  <a:srgbClr val="202124"/>
                </a:solidFill>
                <a:effectLst/>
                <a:latin typeface="Google Sans"/>
              </a:rPr>
              <a:t> (CFC-13) and is a byproduct of its manufacture.</a:t>
            </a:r>
            <a:endParaRPr lang="en-US" dirty="0"/>
          </a:p>
        </p:txBody>
      </p:sp>
      <p:sp>
        <p:nvSpPr>
          <p:cNvPr id="4" name="Slide Number Placeholder 3"/>
          <p:cNvSpPr>
            <a:spLocks noGrp="1"/>
          </p:cNvSpPr>
          <p:nvPr>
            <p:ph type="sldNum" sz="quarter" idx="5"/>
          </p:nvPr>
        </p:nvSpPr>
        <p:spPr/>
        <p:txBody>
          <a:bodyPr/>
          <a:lstStyle/>
          <a:p>
            <a:fld id="{832DB0C8-6615-46A7-BBC8-3B8AA3079593}" type="slidenum">
              <a:rPr lang="en-US" smtClean="0"/>
              <a:t>5</a:t>
            </a:fld>
            <a:endParaRPr lang="en-US"/>
          </a:p>
        </p:txBody>
      </p:sp>
    </p:spTree>
    <p:extLst>
      <p:ext uri="{BB962C8B-B14F-4D97-AF65-F5344CB8AC3E}">
        <p14:creationId xmlns:p14="http://schemas.microsoft.com/office/powerpoint/2010/main" val="3557414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454545"/>
                </a:solidFill>
              </a:rPr>
              <a:t>M</a:t>
            </a:r>
            <a:r>
              <a:rPr lang="en-US" b="0" i="0" dirty="0">
                <a:solidFill>
                  <a:srgbClr val="454545"/>
                </a:solidFill>
                <a:effectLst/>
              </a:rPr>
              <a:t>anufacturing industry is one of the largest contributors to greenhouse gas emissions worldwide.</a:t>
            </a:r>
          </a:p>
          <a:p>
            <a:r>
              <a:rPr lang="en-US" b="0" i="0" dirty="0">
                <a:solidFill>
                  <a:srgbClr val="454545"/>
                </a:solidFill>
                <a:effectLst/>
              </a:rPr>
              <a:t>Responsibility: </a:t>
            </a:r>
            <a:r>
              <a:rPr lang="en-US" dirty="0">
                <a:solidFill>
                  <a:srgbClr val="454545"/>
                </a:solidFill>
              </a:rPr>
              <a:t>R</a:t>
            </a:r>
            <a:r>
              <a:rPr lang="en-US" b="0" i="0" dirty="0">
                <a:solidFill>
                  <a:srgbClr val="454545"/>
                </a:solidFill>
                <a:effectLst/>
              </a:rPr>
              <a:t>ichest 1% of the global population account for more GHG than the poorest 50%.</a:t>
            </a:r>
            <a:endParaRPr lang="en-US" dirty="0"/>
          </a:p>
        </p:txBody>
      </p:sp>
      <p:sp>
        <p:nvSpPr>
          <p:cNvPr id="4" name="Slide Number Placeholder 3"/>
          <p:cNvSpPr>
            <a:spLocks noGrp="1"/>
          </p:cNvSpPr>
          <p:nvPr>
            <p:ph type="sldNum" sz="quarter" idx="5"/>
          </p:nvPr>
        </p:nvSpPr>
        <p:spPr/>
        <p:txBody>
          <a:bodyPr/>
          <a:lstStyle/>
          <a:p>
            <a:fld id="{832DB0C8-6615-46A7-BBC8-3B8AA3079593}" type="slidenum">
              <a:rPr lang="en-US" smtClean="0"/>
              <a:t>6</a:t>
            </a:fld>
            <a:endParaRPr lang="en-US"/>
          </a:p>
        </p:txBody>
      </p:sp>
    </p:spTree>
    <p:extLst>
      <p:ext uri="{BB962C8B-B14F-4D97-AF65-F5344CB8AC3E}">
        <p14:creationId xmlns:p14="http://schemas.microsoft.com/office/powerpoint/2010/main" val="31038450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Arial" panose="020B0604020202020204" pitchFamily="34" charset="0"/>
                <a:ea typeface="Times New Roman" panose="02020603050405020304" pitchFamily="18" charset="0"/>
              </a:rPr>
              <a:t>With these challenges for renewable energy in mind, it may seem difficult to foresee a future with clean energy. However, it is possible if we all take a collaborative approach. Countries like Iceland and Paraguay are already at 100% renewables. We can replicate these results globally.</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832DB0C8-6615-46A7-BBC8-3B8AA3079593}" type="slidenum">
              <a:rPr lang="en-US" smtClean="0"/>
              <a:t>7</a:t>
            </a:fld>
            <a:endParaRPr lang="en-US"/>
          </a:p>
        </p:txBody>
      </p:sp>
    </p:spTree>
    <p:extLst>
      <p:ext uri="{BB962C8B-B14F-4D97-AF65-F5344CB8AC3E}">
        <p14:creationId xmlns:p14="http://schemas.microsoft.com/office/powerpoint/2010/main" val="2411812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262729"/>
                </a:solidFill>
                <a:effectLst/>
                <a:latin typeface="Lato" panose="020F0502020204030203" pitchFamily="34" charset="0"/>
              </a:rPr>
              <a:t>Currently, the world's population is just over 8 billion people. To maintain the population, women need to have an average of 2.1 children. In 2021, this figure was 2.23. According to experts, the downward trend continues. They expect it to be only 1.83 in 2050 and only 1.59 in 2100. By way of comparison, in 1950 the figure was 4.84.</a:t>
            </a:r>
            <a:endParaRPr lang="en-US" dirty="0"/>
          </a:p>
        </p:txBody>
      </p:sp>
      <p:sp>
        <p:nvSpPr>
          <p:cNvPr id="4" name="Slide Number Placeholder 3"/>
          <p:cNvSpPr>
            <a:spLocks noGrp="1"/>
          </p:cNvSpPr>
          <p:nvPr>
            <p:ph type="sldNum" sz="quarter" idx="5"/>
          </p:nvPr>
        </p:nvSpPr>
        <p:spPr/>
        <p:txBody>
          <a:bodyPr/>
          <a:lstStyle/>
          <a:p>
            <a:fld id="{B57E0138-6641-4AD5-8744-CC3981409B18}" type="slidenum">
              <a:rPr lang="en-US" smtClean="0"/>
              <a:t>8</a:t>
            </a:fld>
            <a:endParaRPr lang="en-US"/>
          </a:p>
        </p:txBody>
      </p:sp>
    </p:spTree>
    <p:extLst>
      <p:ext uri="{BB962C8B-B14F-4D97-AF65-F5344CB8AC3E}">
        <p14:creationId xmlns:p14="http://schemas.microsoft.com/office/powerpoint/2010/main" val="897760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This project seeks to address the concerns expressed by the TSOs by taking a holistic approach to </a:t>
            </a:r>
            <a:r>
              <a:rPr lang="en-US" sz="1200" dirty="0" err="1"/>
              <a:t>analysing</a:t>
            </a:r>
            <a:r>
              <a:rPr lang="en-US" sz="1200" dirty="0"/>
              <a:t> the security and resilience of a highly cross sectoral-integrated energy system, and approaching the sector as a complex web of social-cyber-physical system dependencies</a:t>
            </a:r>
          </a:p>
          <a:p>
            <a:endParaRPr lang="en-US" sz="1200" dirty="0"/>
          </a:p>
          <a:p>
            <a:r>
              <a:rPr lang="en-US" sz="1200" dirty="0"/>
              <a:t>The goals of the project are to develop competences and methods for identifying, </a:t>
            </a:r>
            <a:r>
              <a:rPr lang="en-US" sz="1200" dirty="0" err="1"/>
              <a:t>analysing</a:t>
            </a:r>
            <a:r>
              <a:rPr lang="en-US" sz="1200" dirty="0"/>
              <a:t>, and mitigating threats by targeting: The end users (local communities, prosumers and consumers) and their </a:t>
            </a:r>
            <a:r>
              <a:rPr lang="en-US" sz="1200" dirty="0" err="1"/>
              <a:t>behaviour</a:t>
            </a:r>
            <a:r>
              <a:rPr lang="en-US" sz="1200" dirty="0"/>
              <a:t> in the energy system ICT infrastructures and its components. The energy system including its technical/physical components and its surrounding business processes, as well as the interdependencies between these domains.</a:t>
            </a:r>
          </a:p>
          <a:p>
            <a:r>
              <a:rPr lang="en-US" sz="1200" dirty="0"/>
              <a:t>A goal of the project is to use these methods and competences on scenarios of various types of attacks on energy systems and use them to assist in the development of resilience criteria for a resilient and reliable energy system in the Nordic region. </a:t>
            </a:r>
          </a:p>
          <a:p>
            <a:endParaRPr lang="en-GB" dirty="0"/>
          </a:p>
        </p:txBody>
      </p:sp>
      <p:sp>
        <p:nvSpPr>
          <p:cNvPr id="4" name="Slide Number Placeholder 3"/>
          <p:cNvSpPr>
            <a:spLocks noGrp="1"/>
          </p:cNvSpPr>
          <p:nvPr>
            <p:ph type="sldNum" sz="quarter" idx="5"/>
          </p:nvPr>
        </p:nvSpPr>
        <p:spPr/>
        <p:txBody>
          <a:bodyPr/>
          <a:lstStyle/>
          <a:p>
            <a:pPr>
              <a:defRPr/>
            </a:pPr>
            <a:fld id="{EE811775-299A-4959-BF5A-5DFB3E75F6AC}" type="slidenum">
              <a:rPr lang="sv-SE" smtClean="0"/>
              <a:pPr>
                <a:defRPr/>
              </a:pPr>
              <a:t>11</a:t>
            </a:fld>
            <a:endParaRPr lang="sv-SE"/>
          </a:p>
        </p:txBody>
      </p:sp>
    </p:spTree>
    <p:extLst>
      <p:ext uri="{BB962C8B-B14F-4D97-AF65-F5344CB8AC3E}">
        <p14:creationId xmlns:p14="http://schemas.microsoft.com/office/powerpoint/2010/main" val="21833784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Slide Image Placeholder 1"/>
          <p:cNvSpPr>
            <a:spLocks noGrp="1" noRot="1" noChangeAspect="1"/>
          </p:cNvSpPr>
          <p:nvPr>
            <p:ph type="sldImg"/>
          </p:nvPr>
        </p:nvSpPr>
        <p:spPr bwMode="auto"/>
      </p:sp>
      <p:sp>
        <p:nvSpPr>
          <p:cNvPr id="3" name="Notes Placeholder 2"/>
          <p:cNvSpPr>
            <a:spLocks noGrp="1"/>
          </p:cNvSpPr>
          <p:nvPr>
            <p:ph type="body" idx="1"/>
          </p:nvPr>
        </p:nvSpPr>
        <p:spPr bwMode="auto"/>
        <p:txBody>
          <a:bodyPr/>
          <a:lstStyle/>
          <a:p>
            <a:pPr>
              <a:defRPr/>
            </a:pPr>
            <a:endParaRPr dirty="0"/>
          </a:p>
        </p:txBody>
      </p:sp>
      <p:sp>
        <p:nvSpPr>
          <p:cNvPr id="4" name="Slide Number Placeholder 3"/>
          <p:cNvSpPr>
            <a:spLocks noGrp="1"/>
          </p:cNvSpPr>
          <p:nvPr>
            <p:ph type="sldNum" sz="quarter" idx="10"/>
          </p:nvPr>
        </p:nvSpPr>
        <p:spPr bwMode="auto"/>
        <p:txBody>
          <a:bodyPr/>
          <a:lstStyle/>
          <a:p>
            <a:pPr>
              <a:defRPr/>
            </a:pPr>
            <a:fld id="{1DB15862-2BA3-26A5-8519-861A7BA5DFDB}" type="slidenum">
              <a:rPr/>
              <a:t>12</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sv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8F66F-A82E-414D-AFB6-E2AFB889EED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ECBD293-4492-4261-B277-04DB463AAA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1F43D875-0DAD-4644-8AEE-820F9A8E5738}"/>
              </a:ext>
            </a:extLst>
          </p:cNvPr>
          <p:cNvSpPr>
            <a:spLocks noGrp="1"/>
          </p:cNvSpPr>
          <p:nvPr>
            <p:ph type="dt" sz="half" idx="10"/>
          </p:nvPr>
        </p:nvSpPr>
        <p:spPr/>
        <p:txBody>
          <a:bodyPr/>
          <a:lstStyle/>
          <a:p>
            <a:fld id="{0E76912A-9297-4CC6-A691-4785444555A7}" type="datetimeFigureOut">
              <a:rPr lang="en-US" smtClean="0"/>
              <a:t>3/18/2024</a:t>
            </a:fld>
            <a:endParaRPr lang="en-US"/>
          </a:p>
        </p:txBody>
      </p:sp>
      <p:sp>
        <p:nvSpPr>
          <p:cNvPr id="5" name="Footer Placeholder 4">
            <a:extLst>
              <a:ext uri="{FF2B5EF4-FFF2-40B4-BE49-F238E27FC236}">
                <a16:creationId xmlns:a16="http://schemas.microsoft.com/office/drawing/2014/main" id="{4A359C51-A41F-4FE6-A69C-0F442B5E62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EB8DE2-8ED8-415D-9743-99DDF03B09B5}"/>
              </a:ext>
            </a:extLst>
          </p:cNvPr>
          <p:cNvSpPr>
            <a:spLocks noGrp="1"/>
          </p:cNvSpPr>
          <p:nvPr>
            <p:ph type="sldNum" sz="quarter" idx="12"/>
          </p:nvPr>
        </p:nvSpPr>
        <p:spPr/>
        <p:txBody>
          <a:bodyPr/>
          <a:lstStyle/>
          <a:p>
            <a:fld id="{490C33D5-D878-4021-8E64-048F8740A82E}" type="slidenum">
              <a:rPr lang="en-US" smtClean="0"/>
              <a:t>‹#›</a:t>
            </a:fld>
            <a:endParaRPr lang="en-US"/>
          </a:p>
        </p:txBody>
      </p:sp>
    </p:spTree>
    <p:extLst>
      <p:ext uri="{BB962C8B-B14F-4D97-AF65-F5344CB8AC3E}">
        <p14:creationId xmlns:p14="http://schemas.microsoft.com/office/powerpoint/2010/main" val="1168088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E5C61E-1720-464C-8841-CD6CE636F46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1AD6630-1F3E-40CB-84F6-D750DE3D805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644FE3-CA8E-4389-93AB-8C018CB67A40}"/>
              </a:ext>
            </a:extLst>
          </p:cNvPr>
          <p:cNvSpPr>
            <a:spLocks noGrp="1"/>
          </p:cNvSpPr>
          <p:nvPr>
            <p:ph type="dt" sz="half" idx="10"/>
          </p:nvPr>
        </p:nvSpPr>
        <p:spPr/>
        <p:txBody>
          <a:bodyPr/>
          <a:lstStyle/>
          <a:p>
            <a:fld id="{0E76912A-9297-4CC6-A691-4785444555A7}" type="datetimeFigureOut">
              <a:rPr lang="en-US" smtClean="0"/>
              <a:t>3/18/2024</a:t>
            </a:fld>
            <a:endParaRPr lang="en-US"/>
          </a:p>
        </p:txBody>
      </p:sp>
      <p:sp>
        <p:nvSpPr>
          <p:cNvPr id="5" name="Footer Placeholder 4">
            <a:extLst>
              <a:ext uri="{FF2B5EF4-FFF2-40B4-BE49-F238E27FC236}">
                <a16:creationId xmlns:a16="http://schemas.microsoft.com/office/drawing/2014/main" id="{87B43602-A4A5-4DC4-9524-B30191C42F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1AD544-331B-4B22-BDA6-B8B442DAF206}"/>
              </a:ext>
            </a:extLst>
          </p:cNvPr>
          <p:cNvSpPr>
            <a:spLocks noGrp="1"/>
          </p:cNvSpPr>
          <p:nvPr>
            <p:ph type="sldNum" sz="quarter" idx="12"/>
          </p:nvPr>
        </p:nvSpPr>
        <p:spPr/>
        <p:txBody>
          <a:bodyPr/>
          <a:lstStyle/>
          <a:p>
            <a:fld id="{490C33D5-D878-4021-8E64-048F8740A82E}" type="slidenum">
              <a:rPr lang="en-US" smtClean="0"/>
              <a:t>‹#›</a:t>
            </a:fld>
            <a:endParaRPr lang="en-US"/>
          </a:p>
        </p:txBody>
      </p:sp>
    </p:spTree>
    <p:extLst>
      <p:ext uri="{BB962C8B-B14F-4D97-AF65-F5344CB8AC3E}">
        <p14:creationId xmlns:p14="http://schemas.microsoft.com/office/powerpoint/2010/main" val="1413951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F0CDAA9-21FF-4B4C-AFE0-A9357093793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2B10B55-A50A-4660-883B-88097A6A8CF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712848-16B9-46E1-BA90-9ABE4F7C35AC}"/>
              </a:ext>
            </a:extLst>
          </p:cNvPr>
          <p:cNvSpPr>
            <a:spLocks noGrp="1"/>
          </p:cNvSpPr>
          <p:nvPr>
            <p:ph type="dt" sz="half" idx="10"/>
          </p:nvPr>
        </p:nvSpPr>
        <p:spPr/>
        <p:txBody>
          <a:bodyPr/>
          <a:lstStyle/>
          <a:p>
            <a:fld id="{0E76912A-9297-4CC6-A691-4785444555A7}" type="datetimeFigureOut">
              <a:rPr lang="en-US" smtClean="0"/>
              <a:t>3/18/2024</a:t>
            </a:fld>
            <a:endParaRPr lang="en-US"/>
          </a:p>
        </p:txBody>
      </p:sp>
      <p:sp>
        <p:nvSpPr>
          <p:cNvPr id="5" name="Footer Placeholder 4">
            <a:extLst>
              <a:ext uri="{FF2B5EF4-FFF2-40B4-BE49-F238E27FC236}">
                <a16:creationId xmlns:a16="http://schemas.microsoft.com/office/drawing/2014/main" id="{3FC1850A-74BF-41E4-8A4C-35218D5C8D6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1BB1F5-A6E0-46C3-921E-4AFBC2BF0C53}"/>
              </a:ext>
            </a:extLst>
          </p:cNvPr>
          <p:cNvSpPr>
            <a:spLocks noGrp="1"/>
          </p:cNvSpPr>
          <p:nvPr>
            <p:ph type="sldNum" sz="quarter" idx="12"/>
          </p:nvPr>
        </p:nvSpPr>
        <p:spPr/>
        <p:txBody>
          <a:bodyPr/>
          <a:lstStyle/>
          <a:p>
            <a:fld id="{490C33D5-D878-4021-8E64-048F8740A82E}" type="slidenum">
              <a:rPr lang="en-US" smtClean="0"/>
              <a:t>‹#›</a:t>
            </a:fld>
            <a:endParaRPr lang="en-US"/>
          </a:p>
        </p:txBody>
      </p:sp>
    </p:spTree>
    <p:extLst>
      <p:ext uri="{BB962C8B-B14F-4D97-AF65-F5344CB8AC3E}">
        <p14:creationId xmlns:p14="http://schemas.microsoft.com/office/powerpoint/2010/main" val="25332601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32C2D5F-EA7C-6946-8E8C-7B84A7CCE148}"/>
              </a:ext>
            </a:extLst>
          </p:cNvPr>
          <p:cNvSpPr>
            <a:spLocks noGrp="1"/>
          </p:cNvSpPr>
          <p:nvPr>
            <p:ph type="title"/>
          </p:nvPr>
        </p:nvSpPr>
        <p:spPr/>
        <p:txBody>
          <a:bodyPr/>
          <a:lstStyle/>
          <a:p>
            <a:r>
              <a:rPr lang="sv-SE" dirty="0"/>
              <a:t>Klicka här för att ändra mall för rubrikformat</a:t>
            </a:r>
            <a:endParaRPr lang="en-GB" dirty="0"/>
          </a:p>
        </p:txBody>
      </p:sp>
      <p:sp>
        <p:nvSpPr>
          <p:cNvPr id="4" name="Platshållare för datum 3">
            <a:extLst>
              <a:ext uri="{FF2B5EF4-FFF2-40B4-BE49-F238E27FC236}">
                <a16:creationId xmlns:a16="http://schemas.microsoft.com/office/drawing/2014/main" id="{142A2319-CD13-BE4D-9C63-5A9EBFDCEC17}"/>
              </a:ext>
            </a:extLst>
          </p:cNvPr>
          <p:cNvSpPr>
            <a:spLocks noGrp="1"/>
          </p:cNvSpPr>
          <p:nvPr>
            <p:ph type="dt" sz="half" idx="11"/>
          </p:nvPr>
        </p:nvSpPr>
        <p:spPr/>
        <p:txBody>
          <a:bodyPr/>
          <a:lstStyle/>
          <a:p>
            <a:fld id="{FB2CF90B-63BC-6544-9FB4-A72410329261}" type="datetime1">
              <a:rPr lang="sv-SE" smtClean="0"/>
              <a:t>2024-03-18</a:t>
            </a:fld>
            <a:endParaRPr lang="en-GB" dirty="0"/>
          </a:p>
        </p:txBody>
      </p:sp>
      <p:sp>
        <p:nvSpPr>
          <p:cNvPr id="5" name="Platshållare för bildnummer 4">
            <a:extLst>
              <a:ext uri="{FF2B5EF4-FFF2-40B4-BE49-F238E27FC236}">
                <a16:creationId xmlns:a16="http://schemas.microsoft.com/office/drawing/2014/main" id="{47540BA4-CF98-2846-8D40-8EA647BCD6B5}"/>
              </a:ext>
            </a:extLst>
          </p:cNvPr>
          <p:cNvSpPr>
            <a:spLocks noGrp="1"/>
          </p:cNvSpPr>
          <p:nvPr>
            <p:ph type="sldNum" sz="quarter" idx="12"/>
          </p:nvPr>
        </p:nvSpPr>
        <p:spPr/>
        <p:txBody>
          <a:bodyPr/>
          <a:lstStyle/>
          <a:p>
            <a:fld id="{C338348D-F2D3-AB47-AE2A-1D59B1E58D64}" type="slidenum">
              <a:rPr lang="en-GB" smtClean="0"/>
              <a:pPr/>
              <a:t>‹#›</a:t>
            </a:fld>
            <a:endParaRPr lang="en-GB"/>
          </a:p>
        </p:txBody>
      </p:sp>
      <p:sp>
        <p:nvSpPr>
          <p:cNvPr id="11" name="Platshållare för innehåll 10">
            <a:extLst>
              <a:ext uri="{FF2B5EF4-FFF2-40B4-BE49-F238E27FC236}">
                <a16:creationId xmlns:a16="http://schemas.microsoft.com/office/drawing/2014/main" id="{C55E1E5B-E1F9-C645-91AF-7753BF8D8EB5}"/>
              </a:ext>
            </a:extLst>
          </p:cNvPr>
          <p:cNvSpPr>
            <a:spLocks noGrp="1"/>
          </p:cNvSpPr>
          <p:nvPr>
            <p:ph sz="quarter" idx="13"/>
          </p:nvPr>
        </p:nvSpPr>
        <p:spPr>
          <a:xfrm>
            <a:off x="1416000" y="1483200"/>
            <a:ext cx="10079565" cy="4816000"/>
          </a:xfrm>
        </p:spPr>
        <p:txBody>
          <a:bodyPr/>
          <a:lstStyle>
            <a:lvl1pPr>
              <a:defRPr sz="2133"/>
            </a:lvl1pPr>
            <a:lvl2pPr>
              <a:defRPr sz="1867"/>
            </a:lvl2pPr>
            <a:lvl3pPr>
              <a:defRPr sz="1600"/>
            </a:lvl3pPr>
            <a:lvl4pPr>
              <a:defRPr sz="1600"/>
            </a:lvl4pPr>
            <a:lvl5pPr>
              <a:defRPr sz="1600"/>
            </a:lvl5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endParaRPr lang="en-GB" dirty="0"/>
          </a:p>
        </p:txBody>
      </p:sp>
    </p:spTree>
    <p:extLst>
      <p:ext uri="{BB962C8B-B14F-4D97-AF65-F5344CB8AC3E}">
        <p14:creationId xmlns:p14="http://schemas.microsoft.com/office/powerpoint/2010/main" val="2277987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a:t>28/10/2022</a:t>
            </a: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fr-FR"/>
              <a:t>Exemple de pied de page (A modifier dans l'onglet "Insertion"/"En-tête/Pied"</a:t>
            </a: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C1303A6F-3D61-F6AC-9302-9FE476FEAE83}"/>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509391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userDrawn="1">
  <p:cSld name="03_Textfolie">
    <p:spTree>
      <p:nvGrpSpPr>
        <p:cNvPr id="1" name=""/>
        <p:cNvGrpSpPr/>
        <p:nvPr/>
      </p:nvGrpSpPr>
      <p:grpSpPr bwMode="auto">
        <a:xfrm>
          <a:off x="0" y="0"/>
          <a:ext cx="0" cy="0"/>
          <a:chOff x="0" y="0"/>
          <a:chExt cx="0" cy="0"/>
        </a:xfrm>
      </p:grpSpPr>
      <p:sp>
        <p:nvSpPr>
          <p:cNvPr id="4" name="Titelplatzhalter 1"/>
          <p:cNvSpPr>
            <a:spLocks noGrp="1"/>
          </p:cNvSpPr>
          <p:nvPr>
            <p:ph type="title"/>
          </p:nvPr>
        </p:nvSpPr>
        <p:spPr bwMode="auto">
          <a:xfrm>
            <a:off x="360000" y="0"/>
            <a:ext cx="11496640" cy="900000"/>
          </a:xfrm>
          <a:prstGeom prst="rect">
            <a:avLst/>
          </a:prstGeom>
        </p:spPr>
        <p:txBody>
          <a:bodyPr vert="horz" lIns="91440" tIns="45720" rIns="91440" bIns="45720" rtlCol="0" anchor="ctr">
            <a:normAutofit/>
          </a:bodyPr>
          <a:lstStyle/>
          <a:p>
            <a:pPr>
              <a:defRPr/>
            </a:pPr>
            <a:r>
              <a:rPr lang="de-DE"/>
              <a:t>Mastertitelformat bearbeiten</a:t>
            </a:r>
            <a:endParaRPr/>
          </a:p>
        </p:txBody>
      </p:sp>
      <p:sp>
        <p:nvSpPr>
          <p:cNvPr id="5" name="Textplatzhalter 2"/>
          <p:cNvSpPr>
            <a:spLocks noGrp="1"/>
          </p:cNvSpPr>
          <p:nvPr>
            <p:ph idx="1"/>
          </p:nvPr>
        </p:nvSpPr>
        <p:spPr bwMode="auto">
          <a:xfrm>
            <a:off x="332362" y="1272786"/>
            <a:ext cx="11524278" cy="4604485"/>
          </a:xfrm>
          <a:prstGeom prst="rect">
            <a:avLst/>
          </a:prstGeom>
        </p:spPr>
        <p:txBody>
          <a:bodyPr vert="horz" lIns="91440" tIns="45720" rIns="91440" bIns="45720" rtlCol="0">
            <a:normAutofit/>
          </a:bodyPr>
          <a:lstStyle>
            <a:lvl1pPr marL="0" indent="0">
              <a:lnSpc>
                <a:spcPct val="100000"/>
              </a:lnSpc>
              <a:buNone/>
              <a:defRPr sz="1600"/>
            </a:lvl1pPr>
            <a:lvl2pPr marL="457200" indent="0">
              <a:lnSpc>
                <a:spcPct val="100000"/>
              </a:lnSpc>
              <a:buNone/>
              <a:defRPr sz="1600"/>
            </a:lvl2pPr>
            <a:lvl3pPr marL="914400" indent="0">
              <a:lnSpc>
                <a:spcPct val="100000"/>
              </a:lnSpc>
              <a:buNone/>
              <a:defRPr sz="1600"/>
            </a:lvl3pPr>
            <a:lvl4pPr marL="1371600" indent="0">
              <a:lnSpc>
                <a:spcPct val="100000"/>
              </a:lnSpc>
              <a:buNone/>
              <a:defRPr sz="1600"/>
            </a:lvl4pPr>
            <a:lvl5pPr marL="1828800" indent="0">
              <a:lnSpc>
                <a:spcPct val="100000"/>
              </a:lnSpc>
              <a:buNone/>
              <a:defRPr sz="1600"/>
            </a:lvl5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pic>
        <p:nvPicPr>
          <p:cNvPr id="7" name="Grafik 12"/>
          <p:cNvPicPr>
            <a:picLocks noChangeAspect="1"/>
          </p:cNvPicPr>
          <p:nvPr userDrawn="1"/>
        </p:nvPicPr>
        <p:blipFill>
          <a:blip r:embed="rId2"/>
          <a:stretch/>
        </p:blipFill>
        <p:spPr bwMode="auto">
          <a:xfrm>
            <a:off x="10237076" y="6161000"/>
            <a:ext cx="1150734" cy="697000"/>
          </a:xfrm>
          <a:prstGeom prst="rect">
            <a:avLst/>
          </a:prstGeom>
        </p:spPr>
      </p:pic>
      <p:pic>
        <p:nvPicPr>
          <p:cNvPr id="10" name="Grafik 5"/>
          <p:cNvPicPr>
            <a:picLocks noChangeAspect="1"/>
          </p:cNvPicPr>
          <p:nvPr userDrawn="1"/>
        </p:nvPicPr>
        <p:blipFill>
          <a:blip r:embed="rId3">
            <a:extLst>
              <a:ext uri="{96DAC541-7B7A-43D3-8B79-37D633B846F1}">
                <asvg:svgBlip xmlns:asvg="http://schemas.microsoft.com/office/drawing/2016/SVG/main" r:embed="rId4"/>
              </a:ext>
            </a:extLst>
          </a:blip>
          <a:stretch/>
        </p:blipFill>
        <p:spPr bwMode="auto">
          <a:xfrm>
            <a:off x="11496600" y="6279710"/>
            <a:ext cx="617143" cy="486000"/>
          </a:xfrm>
          <a:prstGeom prst="rect">
            <a:avLst/>
          </a:prstGeom>
        </p:spPr>
      </p:pic>
    </p:spTree>
    <p:extLst>
      <p:ext uri="{BB962C8B-B14F-4D97-AF65-F5344CB8AC3E}">
        <p14:creationId xmlns:p14="http://schemas.microsoft.com/office/powerpoint/2010/main" val="3716902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0505D-5023-480F-A749-BC63BCA21F2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DA3C61D-AAF4-4D49-9804-DA5067B0470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B7BBF21-2F4E-4DFF-8991-B00379375608}"/>
              </a:ext>
            </a:extLst>
          </p:cNvPr>
          <p:cNvSpPr>
            <a:spLocks noGrp="1"/>
          </p:cNvSpPr>
          <p:nvPr>
            <p:ph type="dt" sz="half" idx="10"/>
          </p:nvPr>
        </p:nvSpPr>
        <p:spPr/>
        <p:txBody>
          <a:bodyPr/>
          <a:lstStyle/>
          <a:p>
            <a:fld id="{0E76912A-9297-4CC6-A691-4785444555A7}" type="datetimeFigureOut">
              <a:rPr lang="en-US" smtClean="0"/>
              <a:t>3/18/2024</a:t>
            </a:fld>
            <a:endParaRPr lang="en-US"/>
          </a:p>
        </p:txBody>
      </p:sp>
      <p:sp>
        <p:nvSpPr>
          <p:cNvPr id="5" name="Footer Placeholder 4">
            <a:extLst>
              <a:ext uri="{FF2B5EF4-FFF2-40B4-BE49-F238E27FC236}">
                <a16:creationId xmlns:a16="http://schemas.microsoft.com/office/drawing/2014/main" id="{BBA53FA3-04B2-49D8-B1D9-F5206C2D79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C17DA1-DEB0-49E2-BA12-B8265A00D17D}"/>
              </a:ext>
            </a:extLst>
          </p:cNvPr>
          <p:cNvSpPr>
            <a:spLocks noGrp="1"/>
          </p:cNvSpPr>
          <p:nvPr>
            <p:ph type="sldNum" sz="quarter" idx="12"/>
          </p:nvPr>
        </p:nvSpPr>
        <p:spPr/>
        <p:txBody>
          <a:bodyPr/>
          <a:lstStyle/>
          <a:p>
            <a:fld id="{490C33D5-D878-4021-8E64-048F8740A82E}" type="slidenum">
              <a:rPr lang="en-US" smtClean="0"/>
              <a:t>‹#›</a:t>
            </a:fld>
            <a:endParaRPr lang="en-US"/>
          </a:p>
        </p:txBody>
      </p:sp>
    </p:spTree>
    <p:extLst>
      <p:ext uri="{BB962C8B-B14F-4D97-AF65-F5344CB8AC3E}">
        <p14:creationId xmlns:p14="http://schemas.microsoft.com/office/powerpoint/2010/main" val="28106860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0B19A-AB4F-47FE-8F7F-864BD907D15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43304E8-8F55-4ED0-8AA2-0307B95D7F7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A910AC4-716F-4E19-907D-AFDCC65F2BA2}"/>
              </a:ext>
            </a:extLst>
          </p:cNvPr>
          <p:cNvSpPr>
            <a:spLocks noGrp="1"/>
          </p:cNvSpPr>
          <p:nvPr>
            <p:ph type="dt" sz="half" idx="10"/>
          </p:nvPr>
        </p:nvSpPr>
        <p:spPr/>
        <p:txBody>
          <a:bodyPr/>
          <a:lstStyle/>
          <a:p>
            <a:fld id="{0E76912A-9297-4CC6-A691-4785444555A7}" type="datetimeFigureOut">
              <a:rPr lang="en-US" smtClean="0"/>
              <a:t>3/18/2024</a:t>
            </a:fld>
            <a:endParaRPr lang="en-US"/>
          </a:p>
        </p:txBody>
      </p:sp>
      <p:sp>
        <p:nvSpPr>
          <p:cNvPr id="5" name="Footer Placeholder 4">
            <a:extLst>
              <a:ext uri="{FF2B5EF4-FFF2-40B4-BE49-F238E27FC236}">
                <a16:creationId xmlns:a16="http://schemas.microsoft.com/office/drawing/2014/main" id="{6F6D9568-FE88-447D-898E-E19F7646374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EA77EC-CACF-417E-A8FB-0447C054134B}"/>
              </a:ext>
            </a:extLst>
          </p:cNvPr>
          <p:cNvSpPr>
            <a:spLocks noGrp="1"/>
          </p:cNvSpPr>
          <p:nvPr>
            <p:ph type="sldNum" sz="quarter" idx="12"/>
          </p:nvPr>
        </p:nvSpPr>
        <p:spPr/>
        <p:txBody>
          <a:bodyPr/>
          <a:lstStyle/>
          <a:p>
            <a:fld id="{490C33D5-D878-4021-8E64-048F8740A82E}" type="slidenum">
              <a:rPr lang="en-US" smtClean="0"/>
              <a:t>‹#›</a:t>
            </a:fld>
            <a:endParaRPr lang="en-US"/>
          </a:p>
        </p:txBody>
      </p:sp>
    </p:spTree>
    <p:extLst>
      <p:ext uri="{BB962C8B-B14F-4D97-AF65-F5344CB8AC3E}">
        <p14:creationId xmlns:p14="http://schemas.microsoft.com/office/powerpoint/2010/main" val="840153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2784B9-1F90-4B80-AED9-E63F6966882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1D86E79-E427-46F8-871B-6E71D9BE0DC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6644ED6-573D-4B03-A6F0-02A4B6D44F4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A1E8BAD-274B-4321-97AB-313870BEF04A}"/>
              </a:ext>
            </a:extLst>
          </p:cNvPr>
          <p:cNvSpPr>
            <a:spLocks noGrp="1"/>
          </p:cNvSpPr>
          <p:nvPr>
            <p:ph type="dt" sz="half" idx="10"/>
          </p:nvPr>
        </p:nvSpPr>
        <p:spPr/>
        <p:txBody>
          <a:bodyPr/>
          <a:lstStyle/>
          <a:p>
            <a:fld id="{0E76912A-9297-4CC6-A691-4785444555A7}" type="datetimeFigureOut">
              <a:rPr lang="en-US" smtClean="0"/>
              <a:t>3/18/2024</a:t>
            </a:fld>
            <a:endParaRPr lang="en-US"/>
          </a:p>
        </p:txBody>
      </p:sp>
      <p:sp>
        <p:nvSpPr>
          <p:cNvPr id="6" name="Footer Placeholder 5">
            <a:extLst>
              <a:ext uri="{FF2B5EF4-FFF2-40B4-BE49-F238E27FC236}">
                <a16:creationId xmlns:a16="http://schemas.microsoft.com/office/drawing/2014/main" id="{937DA16A-322F-4EF5-B3FC-C28C63BB9CF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667A7F3-C406-4A42-809E-3BEFC6E671E5}"/>
              </a:ext>
            </a:extLst>
          </p:cNvPr>
          <p:cNvSpPr>
            <a:spLocks noGrp="1"/>
          </p:cNvSpPr>
          <p:nvPr>
            <p:ph type="sldNum" sz="quarter" idx="12"/>
          </p:nvPr>
        </p:nvSpPr>
        <p:spPr/>
        <p:txBody>
          <a:bodyPr/>
          <a:lstStyle/>
          <a:p>
            <a:fld id="{490C33D5-D878-4021-8E64-048F8740A82E}" type="slidenum">
              <a:rPr lang="en-US" smtClean="0"/>
              <a:t>‹#›</a:t>
            </a:fld>
            <a:endParaRPr lang="en-US"/>
          </a:p>
        </p:txBody>
      </p:sp>
    </p:spTree>
    <p:extLst>
      <p:ext uri="{BB962C8B-B14F-4D97-AF65-F5344CB8AC3E}">
        <p14:creationId xmlns:p14="http://schemas.microsoft.com/office/powerpoint/2010/main" val="663439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D5AB41-5985-479B-A16A-47D957BC7DD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6AC5667-CD98-4C0F-932F-9CDEA8CD6ED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3C4E92D-B73F-46DD-8FCE-F54089C1E03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E3C0C90-27CF-4C8B-9402-200D80EE25F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5AC6330-70D6-4DD4-92F0-26219C2DEE4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C606BDD-F912-4B99-8CB7-88CFFA9EA413}"/>
              </a:ext>
            </a:extLst>
          </p:cNvPr>
          <p:cNvSpPr>
            <a:spLocks noGrp="1"/>
          </p:cNvSpPr>
          <p:nvPr>
            <p:ph type="dt" sz="half" idx="10"/>
          </p:nvPr>
        </p:nvSpPr>
        <p:spPr/>
        <p:txBody>
          <a:bodyPr/>
          <a:lstStyle/>
          <a:p>
            <a:fld id="{0E76912A-9297-4CC6-A691-4785444555A7}" type="datetimeFigureOut">
              <a:rPr lang="en-US" smtClean="0"/>
              <a:t>3/18/2024</a:t>
            </a:fld>
            <a:endParaRPr lang="en-US"/>
          </a:p>
        </p:txBody>
      </p:sp>
      <p:sp>
        <p:nvSpPr>
          <p:cNvPr id="8" name="Footer Placeholder 7">
            <a:extLst>
              <a:ext uri="{FF2B5EF4-FFF2-40B4-BE49-F238E27FC236}">
                <a16:creationId xmlns:a16="http://schemas.microsoft.com/office/drawing/2014/main" id="{288C5E86-5333-4284-B8D1-A2A44C584CB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8A6036C-2350-43A3-BA48-A8D3D6F80DBF}"/>
              </a:ext>
            </a:extLst>
          </p:cNvPr>
          <p:cNvSpPr>
            <a:spLocks noGrp="1"/>
          </p:cNvSpPr>
          <p:nvPr>
            <p:ph type="sldNum" sz="quarter" idx="12"/>
          </p:nvPr>
        </p:nvSpPr>
        <p:spPr/>
        <p:txBody>
          <a:bodyPr/>
          <a:lstStyle/>
          <a:p>
            <a:fld id="{490C33D5-D878-4021-8E64-048F8740A82E}" type="slidenum">
              <a:rPr lang="en-US" smtClean="0"/>
              <a:t>‹#›</a:t>
            </a:fld>
            <a:endParaRPr lang="en-US"/>
          </a:p>
        </p:txBody>
      </p:sp>
    </p:spTree>
    <p:extLst>
      <p:ext uri="{BB962C8B-B14F-4D97-AF65-F5344CB8AC3E}">
        <p14:creationId xmlns:p14="http://schemas.microsoft.com/office/powerpoint/2010/main" val="3304516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2A2D0-A321-453E-906E-B7CA5CFED46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6167AF7-79F8-4C24-96B4-B2B49FBCACCE}"/>
              </a:ext>
            </a:extLst>
          </p:cNvPr>
          <p:cNvSpPr>
            <a:spLocks noGrp="1"/>
          </p:cNvSpPr>
          <p:nvPr>
            <p:ph type="dt" sz="half" idx="10"/>
          </p:nvPr>
        </p:nvSpPr>
        <p:spPr/>
        <p:txBody>
          <a:bodyPr/>
          <a:lstStyle/>
          <a:p>
            <a:fld id="{0E76912A-9297-4CC6-A691-4785444555A7}" type="datetimeFigureOut">
              <a:rPr lang="en-US" smtClean="0"/>
              <a:t>3/18/2024</a:t>
            </a:fld>
            <a:endParaRPr lang="en-US"/>
          </a:p>
        </p:txBody>
      </p:sp>
      <p:sp>
        <p:nvSpPr>
          <p:cNvPr id="4" name="Footer Placeholder 3">
            <a:extLst>
              <a:ext uri="{FF2B5EF4-FFF2-40B4-BE49-F238E27FC236}">
                <a16:creationId xmlns:a16="http://schemas.microsoft.com/office/drawing/2014/main" id="{639C3EA7-9876-43FC-A0CE-05C03F54B0E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B06A2E9-F39C-444B-8810-D7C4171596CF}"/>
              </a:ext>
            </a:extLst>
          </p:cNvPr>
          <p:cNvSpPr>
            <a:spLocks noGrp="1"/>
          </p:cNvSpPr>
          <p:nvPr>
            <p:ph type="sldNum" sz="quarter" idx="12"/>
          </p:nvPr>
        </p:nvSpPr>
        <p:spPr/>
        <p:txBody>
          <a:bodyPr/>
          <a:lstStyle/>
          <a:p>
            <a:fld id="{490C33D5-D878-4021-8E64-048F8740A82E}" type="slidenum">
              <a:rPr lang="en-US" smtClean="0"/>
              <a:t>‹#›</a:t>
            </a:fld>
            <a:endParaRPr lang="en-US"/>
          </a:p>
        </p:txBody>
      </p:sp>
    </p:spTree>
    <p:extLst>
      <p:ext uri="{BB962C8B-B14F-4D97-AF65-F5344CB8AC3E}">
        <p14:creationId xmlns:p14="http://schemas.microsoft.com/office/powerpoint/2010/main" val="2627622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4CCEEF8-22E1-4B5F-8FCD-F6B505C121A0}"/>
              </a:ext>
            </a:extLst>
          </p:cNvPr>
          <p:cNvSpPr>
            <a:spLocks noGrp="1"/>
          </p:cNvSpPr>
          <p:nvPr>
            <p:ph type="dt" sz="half" idx="10"/>
          </p:nvPr>
        </p:nvSpPr>
        <p:spPr/>
        <p:txBody>
          <a:bodyPr/>
          <a:lstStyle/>
          <a:p>
            <a:fld id="{0E76912A-9297-4CC6-A691-4785444555A7}" type="datetimeFigureOut">
              <a:rPr lang="en-US" smtClean="0"/>
              <a:t>3/18/2024</a:t>
            </a:fld>
            <a:endParaRPr lang="en-US"/>
          </a:p>
        </p:txBody>
      </p:sp>
      <p:sp>
        <p:nvSpPr>
          <p:cNvPr id="3" name="Footer Placeholder 2">
            <a:extLst>
              <a:ext uri="{FF2B5EF4-FFF2-40B4-BE49-F238E27FC236}">
                <a16:creationId xmlns:a16="http://schemas.microsoft.com/office/drawing/2014/main" id="{700BF99A-2039-46CB-9AF6-A313567C1DC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B05719F-B29D-4E51-8081-7776E478FFA1}"/>
              </a:ext>
            </a:extLst>
          </p:cNvPr>
          <p:cNvSpPr>
            <a:spLocks noGrp="1"/>
          </p:cNvSpPr>
          <p:nvPr>
            <p:ph type="sldNum" sz="quarter" idx="12"/>
          </p:nvPr>
        </p:nvSpPr>
        <p:spPr/>
        <p:txBody>
          <a:bodyPr/>
          <a:lstStyle/>
          <a:p>
            <a:fld id="{490C33D5-D878-4021-8E64-048F8740A82E}" type="slidenum">
              <a:rPr lang="en-US" smtClean="0"/>
              <a:t>‹#›</a:t>
            </a:fld>
            <a:endParaRPr lang="en-US"/>
          </a:p>
        </p:txBody>
      </p:sp>
    </p:spTree>
    <p:extLst>
      <p:ext uri="{BB962C8B-B14F-4D97-AF65-F5344CB8AC3E}">
        <p14:creationId xmlns:p14="http://schemas.microsoft.com/office/powerpoint/2010/main" val="2212785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EF532-3555-46DB-B613-C9918B885A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85CAD6B-E903-470D-AA1B-1C9F33F683D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7045E62-91E0-4C7D-A6B6-BF2743B4F3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3A6CF3-5D94-49F9-AD5E-56FDA0AEAC9C}"/>
              </a:ext>
            </a:extLst>
          </p:cNvPr>
          <p:cNvSpPr>
            <a:spLocks noGrp="1"/>
          </p:cNvSpPr>
          <p:nvPr>
            <p:ph type="dt" sz="half" idx="10"/>
          </p:nvPr>
        </p:nvSpPr>
        <p:spPr/>
        <p:txBody>
          <a:bodyPr/>
          <a:lstStyle/>
          <a:p>
            <a:fld id="{0E76912A-9297-4CC6-A691-4785444555A7}" type="datetimeFigureOut">
              <a:rPr lang="en-US" smtClean="0"/>
              <a:t>3/18/2024</a:t>
            </a:fld>
            <a:endParaRPr lang="en-US"/>
          </a:p>
        </p:txBody>
      </p:sp>
      <p:sp>
        <p:nvSpPr>
          <p:cNvPr id="6" name="Footer Placeholder 5">
            <a:extLst>
              <a:ext uri="{FF2B5EF4-FFF2-40B4-BE49-F238E27FC236}">
                <a16:creationId xmlns:a16="http://schemas.microsoft.com/office/drawing/2014/main" id="{C32594DF-9D26-41DE-A1EE-E94C628B8E7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7011C5-B0B8-4B4F-82DB-75981E56AB85}"/>
              </a:ext>
            </a:extLst>
          </p:cNvPr>
          <p:cNvSpPr>
            <a:spLocks noGrp="1"/>
          </p:cNvSpPr>
          <p:nvPr>
            <p:ph type="sldNum" sz="quarter" idx="12"/>
          </p:nvPr>
        </p:nvSpPr>
        <p:spPr/>
        <p:txBody>
          <a:bodyPr/>
          <a:lstStyle/>
          <a:p>
            <a:fld id="{490C33D5-D878-4021-8E64-048F8740A82E}" type="slidenum">
              <a:rPr lang="en-US" smtClean="0"/>
              <a:t>‹#›</a:t>
            </a:fld>
            <a:endParaRPr lang="en-US"/>
          </a:p>
        </p:txBody>
      </p:sp>
    </p:spTree>
    <p:extLst>
      <p:ext uri="{BB962C8B-B14F-4D97-AF65-F5344CB8AC3E}">
        <p14:creationId xmlns:p14="http://schemas.microsoft.com/office/powerpoint/2010/main" val="4099671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5C35A-CE8A-45F1-8D09-F9F4632819F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FDB9988-E894-4497-9456-92BEB706924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5DFC0A4-1FB1-4E66-B532-BFCA6F7FA8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094D74-4AEB-47EB-81BC-F4662B0E38A4}"/>
              </a:ext>
            </a:extLst>
          </p:cNvPr>
          <p:cNvSpPr>
            <a:spLocks noGrp="1"/>
          </p:cNvSpPr>
          <p:nvPr>
            <p:ph type="dt" sz="half" idx="10"/>
          </p:nvPr>
        </p:nvSpPr>
        <p:spPr/>
        <p:txBody>
          <a:bodyPr/>
          <a:lstStyle/>
          <a:p>
            <a:fld id="{0E76912A-9297-4CC6-A691-4785444555A7}" type="datetimeFigureOut">
              <a:rPr lang="en-US" smtClean="0"/>
              <a:t>3/18/2024</a:t>
            </a:fld>
            <a:endParaRPr lang="en-US"/>
          </a:p>
        </p:txBody>
      </p:sp>
      <p:sp>
        <p:nvSpPr>
          <p:cNvPr id="6" name="Footer Placeholder 5">
            <a:extLst>
              <a:ext uri="{FF2B5EF4-FFF2-40B4-BE49-F238E27FC236}">
                <a16:creationId xmlns:a16="http://schemas.microsoft.com/office/drawing/2014/main" id="{119EF0A1-E6EB-4A02-9215-EBBB384EB32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14A524F-C3B8-456F-A112-7AD312FD3A66}"/>
              </a:ext>
            </a:extLst>
          </p:cNvPr>
          <p:cNvSpPr>
            <a:spLocks noGrp="1"/>
          </p:cNvSpPr>
          <p:nvPr>
            <p:ph type="sldNum" sz="quarter" idx="12"/>
          </p:nvPr>
        </p:nvSpPr>
        <p:spPr/>
        <p:txBody>
          <a:bodyPr/>
          <a:lstStyle/>
          <a:p>
            <a:fld id="{490C33D5-D878-4021-8E64-048F8740A82E}" type="slidenum">
              <a:rPr lang="en-US" smtClean="0"/>
              <a:t>‹#›</a:t>
            </a:fld>
            <a:endParaRPr lang="en-US"/>
          </a:p>
        </p:txBody>
      </p:sp>
    </p:spTree>
    <p:extLst>
      <p:ext uri="{BB962C8B-B14F-4D97-AF65-F5344CB8AC3E}">
        <p14:creationId xmlns:p14="http://schemas.microsoft.com/office/powerpoint/2010/main" val="31415524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89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48C18C4-1659-4942-A231-3670FF62775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ABD714-DFA8-4562-AF97-093ED30950C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A5D0DEF-B52B-47BB-9F8F-D8CEE6D0A39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76912A-9297-4CC6-A691-4785444555A7}" type="datetimeFigureOut">
              <a:rPr lang="en-US" smtClean="0"/>
              <a:t>3/18/2024</a:t>
            </a:fld>
            <a:endParaRPr lang="en-US"/>
          </a:p>
        </p:txBody>
      </p:sp>
      <p:sp>
        <p:nvSpPr>
          <p:cNvPr id="5" name="Footer Placeholder 4">
            <a:extLst>
              <a:ext uri="{FF2B5EF4-FFF2-40B4-BE49-F238E27FC236}">
                <a16:creationId xmlns:a16="http://schemas.microsoft.com/office/drawing/2014/main" id="{0CA3A231-C97C-455F-931E-62E30527513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948881E-793F-477B-BB73-C42027D855B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0C33D5-D878-4021-8E64-048F8740A82E}" type="slidenum">
              <a:rPr lang="en-US" smtClean="0"/>
              <a:t>‹#›</a:t>
            </a:fld>
            <a:endParaRPr lang="en-US"/>
          </a:p>
        </p:txBody>
      </p:sp>
    </p:spTree>
    <p:extLst>
      <p:ext uri="{BB962C8B-B14F-4D97-AF65-F5344CB8AC3E}">
        <p14:creationId xmlns:p14="http://schemas.microsoft.com/office/powerpoint/2010/main" val="356355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2.xml"/><Relationship Id="rId5" Type="http://schemas.openxmlformats.org/officeDocument/2006/relationships/image" Target="../media/image24.png"/><Relationship Id="rId4" Type="http://schemas.openxmlformats.org/officeDocument/2006/relationships/image" Target="../media/image23.emf"/></Relationships>
</file>

<file path=ppt/slides/_rels/slide1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jpeg"/><Relationship Id="rId7"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14.xml"/><Relationship Id="rId5" Type="http://schemas.openxmlformats.org/officeDocument/2006/relationships/image" Target="../media/image33.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g"/><Relationship Id="rId1" Type="http://schemas.openxmlformats.org/officeDocument/2006/relationships/slideLayout" Target="../slideLayouts/slideLayout13.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44.png"/><Relationship Id="rId11" Type="http://schemas.openxmlformats.org/officeDocument/2006/relationships/image" Target="../media/image48.png"/><Relationship Id="rId5" Type="http://schemas.openxmlformats.org/officeDocument/2006/relationships/image" Target="../media/image43.png"/><Relationship Id="rId10" Type="http://schemas.microsoft.com/office/2007/relationships/hdphoto" Target="../media/hdphoto1.wdp"/><Relationship Id="rId4" Type="http://schemas.openxmlformats.org/officeDocument/2006/relationships/image" Target="../media/image42.png"/><Relationship Id="rId9" Type="http://schemas.openxmlformats.org/officeDocument/2006/relationships/image" Target="../media/image47.png"/></Relationships>
</file>

<file path=ppt/slides/_rels/slide17.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59.png"/><Relationship Id="rId3" Type="http://schemas.openxmlformats.org/officeDocument/2006/relationships/image" Target="../media/image49.png"/><Relationship Id="rId7" Type="http://schemas.openxmlformats.org/officeDocument/2006/relationships/image" Target="../media/image53.png"/><Relationship Id="rId12" Type="http://schemas.openxmlformats.org/officeDocument/2006/relationships/image" Target="../media/image58.jpeg"/><Relationship Id="rId17" Type="http://schemas.microsoft.com/office/2007/relationships/hdphoto" Target="../media/hdphoto2.wdp"/><Relationship Id="rId2" Type="http://schemas.openxmlformats.org/officeDocument/2006/relationships/notesSlide" Target="../notesSlides/notesSlide11.xml"/><Relationship Id="rId16" Type="http://schemas.openxmlformats.org/officeDocument/2006/relationships/image" Target="../media/image62.png"/><Relationship Id="rId1" Type="http://schemas.openxmlformats.org/officeDocument/2006/relationships/slideLayout" Target="../slideLayouts/slideLayout2.xml"/><Relationship Id="rId6" Type="http://schemas.openxmlformats.org/officeDocument/2006/relationships/image" Target="../media/image52.jpeg"/><Relationship Id="rId11" Type="http://schemas.openxmlformats.org/officeDocument/2006/relationships/image" Target="../media/image57.jpeg"/><Relationship Id="rId5" Type="http://schemas.openxmlformats.org/officeDocument/2006/relationships/image" Target="../media/image51.png"/><Relationship Id="rId15" Type="http://schemas.openxmlformats.org/officeDocument/2006/relationships/image" Target="../media/image61.png"/><Relationship Id="rId10" Type="http://schemas.openxmlformats.org/officeDocument/2006/relationships/image" Target="../media/image56.jpeg"/><Relationship Id="rId4" Type="http://schemas.openxmlformats.org/officeDocument/2006/relationships/image" Target="../media/image50.png"/><Relationship Id="rId9" Type="http://schemas.openxmlformats.org/officeDocument/2006/relationships/image" Target="../media/image55.jpeg"/><Relationship Id="rId14" Type="http://schemas.openxmlformats.org/officeDocument/2006/relationships/image" Target="../media/image60.pn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hyperlink" Target="https://www.ipcc.ch/report/sixth-assessment-report-cycl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hyperlink" Target="http://www.esrl.noaa.gov/gmd/ccgg/trends" TargetMode="Externa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hyperlink" Target="https://www.ipcc.ch/report/ar5/syr/"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PS_blue">
            <a:extLst>
              <a:ext uri="{FF2B5EF4-FFF2-40B4-BE49-F238E27FC236}">
                <a16:creationId xmlns:a16="http://schemas.microsoft.com/office/drawing/2014/main" id="{B60B2EFD-2383-4885-867B-E071979EC8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900" y="525780"/>
            <a:ext cx="2209800" cy="22098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49032F5-E4BD-454F-A26D-9FBA2F94C9D7}"/>
              </a:ext>
            </a:extLst>
          </p:cNvPr>
          <p:cNvSpPr txBox="1"/>
          <p:nvPr/>
        </p:nvSpPr>
        <p:spPr>
          <a:xfrm>
            <a:off x="6226781" y="6134898"/>
            <a:ext cx="6096000" cy="400110"/>
          </a:xfrm>
          <a:prstGeom prst="rect">
            <a:avLst/>
          </a:prstGeom>
          <a:noFill/>
        </p:spPr>
        <p:txBody>
          <a:bodyPr wrap="square">
            <a:spAutoFit/>
          </a:bodyPr>
          <a:lstStyle/>
          <a:p>
            <a:r>
              <a:rPr lang="fr-FR" sz="2000" u="sng" dirty="0">
                <a:solidFill>
                  <a:srgbClr val="0563C1"/>
                </a:solidFill>
                <a:effectLst/>
                <a:latin typeface="Calibri" panose="020F0502020204030204" pitchFamily="34" charset="0"/>
                <a:ea typeface="Calibri" panose="020F0502020204030204" pitchFamily="34" charset="0"/>
              </a:rPr>
              <a:t>https://epsforum.org/</a:t>
            </a:r>
            <a:endParaRPr lang="en-US" sz="2000" dirty="0"/>
          </a:p>
        </p:txBody>
      </p:sp>
      <p:pic>
        <p:nvPicPr>
          <p:cNvPr id="4" name="Picture 3">
            <a:extLst>
              <a:ext uri="{FF2B5EF4-FFF2-40B4-BE49-F238E27FC236}">
                <a16:creationId xmlns:a16="http://schemas.microsoft.com/office/drawing/2014/main" id="{06890C21-3AF8-079D-A0D8-1349C7A8E3EE}"/>
              </a:ext>
            </a:extLst>
          </p:cNvPr>
          <p:cNvPicPr>
            <a:picLocks noChangeAspect="1"/>
          </p:cNvPicPr>
          <p:nvPr/>
        </p:nvPicPr>
        <p:blipFill>
          <a:blip r:embed="rId4"/>
          <a:stretch>
            <a:fillRect/>
          </a:stretch>
        </p:blipFill>
        <p:spPr>
          <a:xfrm>
            <a:off x="6432822" y="423665"/>
            <a:ext cx="5081154" cy="1800160"/>
          </a:xfrm>
          <a:prstGeom prst="rect">
            <a:avLst/>
          </a:prstGeom>
        </p:spPr>
      </p:pic>
      <p:sp>
        <p:nvSpPr>
          <p:cNvPr id="5" name="TextBox 4">
            <a:extLst>
              <a:ext uri="{FF2B5EF4-FFF2-40B4-BE49-F238E27FC236}">
                <a16:creationId xmlns:a16="http://schemas.microsoft.com/office/drawing/2014/main" id="{CF8CD075-CC20-B584-7DF5-A17DD4A597AA}"/>
              </a:ext>
            </a:extLst>
          </p:cNvPr>
          <p:cNvSpPr txBox="1"/>
          <p:nvPr/>
        </p:nvSpPr>
        <p:spPr>
          <a:xfrm>
            <a:off x="1090748" y="2886196"/>
            <a:ext cx="10500360" cy="3108543"/>
          </a:xfrm>
          <a:prstGeom prst="rect">
            <a:avLst/>
          </a:prstGeom>
          <a:noFill/>
        </p:spPr>
        <p:txBody>
          <a:bodyPr wrap="square">
            <a:spAutoFit/>
          </a:bodyPr>
          <a:lstStyle/>
          <a:p>
            <a:pPr algn="l"/>
            <a:r>
              <a:rPr lang="en-US" sz="2400" b="1" i="0" dirty="0">
                <a:solidFill>
                  <a:srgbClr val="FF0000"/>
                </a:solidFill>
                <a:effectLst/>
                <a:latin typeface="Open Sans" panose="020B0606030504020204" pitchFamily="34" charset="0"/>
              </a:rPr>
              <a:t>Round Table: Energy management, air pollution and climate</a:t>
            </a:r>
          </a:p>
          <a:p>
            <a:pPr algn="l"/>
            <a:r>
              <a:rPr lang="en-US" i="1" dirty="0">
                <a:effectLst/>
                <a:latin typeface="Open Sans" panose="020B0606030504020204" pitchFamily="34" charset="0"/>
              </a:rPr>
              <a:t>25 March 2024, 16.00- 17.30, Max-Kade Auditorium, Henri Ford Building</a:t>
            </a:r>
          </a:p>
          <a:p>
            <a:pPr algn="l"/>
            <a:br>
              <a:rPr lang="en-US" sz="1800" b="1" i="1" dirty="0">
                <a:solidFill>
                  <a:srgbClr val="E60000"/>
                </a:solidFill>
                <a:effectLst/>
                <a:latin typeface="Open Sans" panose="020B0606030504020204" pitchFamily="34" charset="0"/>
              </a:rPr>
            </a:br>
            <a:endParaRPr lang="en-US" sz="1800" b="0" i="0" dirty="0">
              <a:solidFill>
                <a:srgbClr val="000000"/>
              </a:solidFill>
              <a:effectLst/>
              <a:latin typeface="Open Sans" panose="020B0606030504020204" pitchFamily="34" charset="0"/>
            </a:endParaRPr>
          </a:p>
          <a:p>
            <a:r>
              <a:rPr lang="en-US" sz="2000" b="0" i="0" dirty="0">
                <a:solidFill>
                  <a:srgbClr val="000000"/>
                </a:solidFill>
                <a:effectLst/>
                <a:latin typeface="Open Sans" panose="020B0606030504020204" pitchFamily="34" charset="0"/>
              </a:rPr>
              <a:t>Sonja </a:t>
            </a:r>
            <a:r>
              <a:rPr lang="en-US" sz="2000" b="1" i="0" dirty="0">
                <a:solidFill>
                  <a:srgbClr val="000000"/>
                </a:solidFill>
                <a:effectLst/>
                <a:latin typeface="Open Sans" panose="020B0606030504020204" pitchFamily="34" charset="0"/>
              </a:rPr>
              <a:t>Berlijn</a:t>
            </a:r>
            <a:r>
              <a:rPr lang="en-US" sz="2000" b="0" i="0" dirty="0">
                <a:solidFill>
                  <a:srgbClr val="000000"/>
                </a:solidFill>
                <a:effectLst/>
                <a:latin typeface="Open Sans" panose="020B0606030504020204" pitchFamily="34" charset="0"/>
              </a:rPr>
              <a:t>, Royal Institute of Technology, Stockholm, Sweden</a:t>
            </a:r>
            <a:br>
              <a:rPr lang="en-US" sz="2000" b="0" i="0" dirty="0">
                <a:solidFill>
                  <a:srgbClr val="000000"/>
                </a:solidFill>
                <a:effectLst/>
                <a:latin typeface="Open Sans" panose="020B0606030504020204" pitchFamily="34" charset="0"/>
              </a:rPr>
            </a:br>
            <a:r>
              <a:rPr lang="en-US" sz="2000" b="0" i="0" dirty="0" err="1">
                <a:solidFill>
                  <a:srgbClr val="000000"/>
                </a:solidFill>
                <a:effectLst/>
                <a:latin typeface="Open Sans" panose="020B0606030504020204" pitchFamily="34" charset="0"/>
              </a:rPr>
              <a:t>Héloise</a:t>
            </a:r>
            <a:r>
              <a:rPr lang="en-US" sz="2000" b="0" i="0" dirty="0">
                <a:solidFill>
                  <a:srgbClr val="000000"/>
                </a:solidFill>
                <a:effectLst/>
                <a:latin typeface="Open Sans" panose="020B0606030504020204" pitchFamily="34" charset="0"/>
              </a:rPr>
              <a:t> </a:t>
            </a:r>
            <a:r>
              <a:rPr lang="en-US" sz="2000" b="1" i="0" dirty="0">
                <a:solidFill>
                  <a:srgbClr val="000000"/>
                </a:solidFill>
                <a:effectLst/>
                <a:latin typeface="Open Sans" panose="020B0606030504020204" pitchFamily="34" charset="0"/>
              </a:rPr>
              <a:t>Goutte</a:t>
            </a:r>
            <a:r>
              <a:rPr lang="en-US" sz="2000" b="0" i="0" dirty="0">
                <a:solidFill>
                  <a:srgbClr val="000000"/>
                </a:solidFill>
                <a:effectLst/>
                <a:latin typeface="Open Sans" panose="020B0606030504020204" pitchFamily="34" charset="0"/>
              </a:rPr>
              <a:t>, Direction des </a:t>
            </a:r>
            <a:r>
              <a:rPr lang="en-US" sz="2000" b="0" i="0" dirty="0" err="1">
                <a:solidFill>
                  <a:srgbClr val="000000"/>
                </a:solidFill>
                <a:effectLst/>
                <a:latin typeface="Open Sans" panose="020B0606030504020204" pitchFamily="34" charset="0"/>
              </a:rPr>
              <a:t>Énergies</a:t>
            </a:r>
            <a:r>
              <a:rPr lang="en-US" sz="2000" b="0" i="0" dirty="0">
                <a:solidFill>
                  <a:srgbClr val="000000"/>
                </a:solidFill>
                <a:effectLst/>
                <a:latin typeface="Open Sans" panose="020B0606030504020204" pitchFamily="34" charset="0"/>
              </a:rPr>
              <a:t>,</a:t>
            </a:r>
            <a:r>
              <a:rPr lang="en-US" sz="2000" dirty="0">
                <a:solidFill>
                  <a:srgbClr val="000000"/>
                </a:solidFill>
                <a:latin typeface="Open Sans" panose="020B0606030504020204" pitchFamily="34" charset="0"/>
              </a:rPr>
              <a:t> CEA</a:t>
            </a:r>
            <a:r>
              <a:rPr lang="en-US" sz="2000" b="0" i="0" dirty="0">
                <a:solidFill>
                  <a:srgbClr val="000000"/>
                </a:solidFill>
                <a:effectLst/>
                <a:latin typeface="Open Sans" panose="020B0606030504020204" pitchFamily="34" charset="0"/>
              </a:rPr>
              <a:t> </a:t>
            </a:r>
            <a:r>
              <a:rPr lang="en-US" sz="2000" b="0" i="0" dirty="0" err="1">
                <a:solidFill>
                  <a:srgbClr val="000000"/>
                </a:solidFill>
                <a:effectLst/>
                <a:latin typeface="Open Sans" panose="020B0606030504020204" pitchFamily="34" charset="0"/>
              </a:rPr>
              <a:t>Saclay</a:t>
            </a:r>
            <a:r>
              <a:rPr lang="en-US" sz="2000" b="0" i="0" dirty="0">
                <a:solidFill>
                  <a:srgbClr val="000000"/>
                </a:solidFill>
                <a:effectLst/>
                <a:latin typeface="Open Sans" panose="020B0606030504020204" pitchFamily="34" charset="0"/>
              </a:rPr>
              <a:t>, France </a:t>
            </a:r>
            <a:br>
              <a:rPr lang="en-US" sz="2000" b="0" i="0" dirty="0">
                <a:solidFill>
                  <a:srgbClr val="000000"/>
                </a:solidFill>
                <a:effectLst/>
                <a:latin typeface="Open Sans" panose="020B0606030504020204" pitchFamily="34" charset="0"/>
              </a:rPr>
            </a:br>
            <a:r>
              <a:rPr lang="en-US" sz="2000" b="0" i="0" dirty="0">
                <a:solidFill>
                  <a:srgbClr val="000000"/>
                </a:solidFill>
                <a:effectLst/>
                <a:latin typeface="Open Sans" panose="020B0606030504020204" pitchFamily="34" charset="0"/>
              </a:rPr>
              <a:t>Jürgen </a:t>
            </a:r>
            <a:r>
              <a:rPr lang="en-US" sz="2000" b="1" i="0" dirty="0">
                <a:solidFill>
                  <a:srgbClr val="000000"/>
                </a:solidFill>
                <a:effectLst/>
                <a:latin typeface="Open Sans" panose="020B0606030504020204" pitchFamily="34" charset="0"/>
              </a:rPr>
              <a:t>Kurths</a:t>
            </a:r>
            <a:r>
              <a:rPr lang="en-US" sz="2000" b="0" i="0" dirty="0">
                <a:solidFill>
                  <a:srgbClr val="000000"/>
                </a:solidFill>
                <a:effectLst/>
                <a:latin typeface="Open Sans" panose="020B0606030504020204" pitchFamily="34" charset="0"/>
              </a:rPr>
              <a:t>, Potsdam Institute for Climate Impact Research (PIK), Potsdam, Germany</a:t>
            </a:r>
            <a:br>
              <a:rPr lang="en-US" sz="2000" b="0" i="0" dirty="0">
                <a:solidFill>
                  <a:srgbClr val="000000"/>
                </a:solidFill>
                <a:effectLst/>
                <a:latin typeface="Open Sans" panose="020B0606030504020204" pitchFamily="34" charset="0"/>
              </a:rPr>
            </a:br>
            <a:r>
              <a:rPr lang="en-US" sz="2000" b="0" i="0" dirty="0">
                <a:solidFill>
                  <a:srgbClr val="000000"/>
                </a:solidFill>
                <a:effectLst/>
                <a:latin typeface="Open Sans" panose="020B0606030504020204" pitchFamily="34" charset="0"/>
              </a:rPr>
              <a:t>Mario </a:t>
            </a:r>
            <a:r>
              <a:rPr lang="en-US" sz="2000" b="1" i="0" dirty="0">
                <a:solidFill>
                  <a:srgbClr val="000000"/>
                </a:solidFill>
                <a:effectLst/>
                <a:latin typeface="Open Sans" panose="020B0606030504020204" pitchFamily="34" charset="0"/>
              </a:rPr>
              <a:t>Michan</a:t>
            </a:r>
            <a:r>
              <a:rPr lang="en-US" sz="2000" b="0" i="0" dirty="0">
                <a:solidFill>
                  <a:srgbClr val="000000"/>
                </a:solidFill>
                <a:effectLst/>
                <a:latin typeface="Open Sans" panose="020B0606030504020204" pitchFamily="34" charset="0"/>
              </a:rPr>
              <a:t>, Daphne Technology SA, Saint-</a:t>
            </a:r>
            <a:r>
              <a:rPr lang="en-US" sz="2000" b="0" i="0" dirty="0" err="1">
                <a:solidFill>
                  <a:srgbClr val="000000"/>
                </a:solidFill>
                <a:effectLst/>
                <a:latin typeface="Open Sans" panose="020B0606030504020204" pitchFamily="34" charset="0"/>
              </a:rPr>
              <a:t>Sulpice</a:t>
            </a:r>
            <a:r>
              <a:rPr lang="en-US" sz="2000" b="0" i="0" dirty="0">
                <a:solidFill>
                  <a:srgbClr val="000000"/>
                </a:solidFill>
                <a:effectLst/>
                <a:latin typeface="Open Sans" panose="020B0606030504020204" pitchFamily="34" charset="0"/>
              </a:rPr>
              <a:t>, Switzerland</a:t>
            </a:r>
          </a:p>
          <a:p>
            <a:endParaRPr lang="en-US" dirty="0">
              <a:solidFill>
                <a:srgbClr val="000000"/>
              </a:solidFill>
              <a:latin typeface="Open Sans" panose="020B0606030504020204" pitchFamily="34" charset="0"/>
            </a:endParaRPr>
          </a:p>
          <a:p>
            <a:r>
              <a:rPr lang="en-US" sz="2000" b="1" dirty="0">
                <a:solidFill>
                  <a:srgbClr val="000000"/>
                </a:solidFill>
                <a:latin typeface="Open Sans" panose="020B0606030504020204" pitchFamily="34" charset="0"/>
              </a:rPr>
              <a:t>Moderator</a:t>
            </a:r>
            <a:r>
              <a:rPr lang="en-US" sz="2000" dirty="0">
                <a:solidFill>
                  <a:srgbClr val="000000"/>
                </a:solidFill>
                <a:latin typeface="Open Sans" panose="020B0606030504020204" pitchFamily="34" charset="0"/>
              </a:rPr>
              <a:t>: Christophe </a:t>
            </a:r>
            <a:r>
              <a:rPr lang="en-US" sz="2000" b="1" dirty="0">
                <a:solidFill>
                  <a:srgbClr val="000000"/>
                </a:solidFill>
                <a:latin typeface="Open Sans" panose="020B0606030504020204" pitchFamily="34" charset="0"/>
              </a:rPr>
              <a:t>Rossel</a:t>
            </a:r>
            <a:r>
              <a:rPr lang="en-US" sz="2000" dirty="0">
                <a:solidFill>
                  <a:srgbClr val="000000"/>
                </a:solidFill>
                <a:latin typeface="Open Sans" panose="020B0606030504020204" pitchFamily="34" charset="0"/>
              </a:rPr>
              <a:t>, IBM Research Europe -Zurich, Switzerland</a:t>
            </a:r>
            <a:endParaRPr lang="en-US" sz="2000" b="0" i="0" dirty="0">
              <a:solidFill>
                <a:srgbClr val="000000"/>
              </a:solidFill>
              <a:effectLst/>
              <a:latin typeface="Open Sans" panose="020B0606030504020204" pitchFamily="34" charset="0"/>
            </a:endParaRPr>
          </a:p>
        </p:txBody>
      </p:sp>
    </p:spTree>
    <p:extLst>
      <p:ext uri="{BB962C8B-B14F-4D97-AF65-F5344CB8AC3E}">
        <p14:creationId xmlns:p14="http://schemas.microsoft.com/office/powerpoint/2010/main" val="38504729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3AB5713-9901-E214-C28C-04F8EC40A292}"/>
              </a:ext>
            </a:extLst>
          </p:cNvPr>
          <p:cNvSpPr>
            <a:spLocks noGrp="1"/>
          </p:cNvSpPr>
          <p:nvPr>
            <p:ph type="title"/>
          </p:nvPr>
        </p:nvSpPr>
        <p:spPr/>
        <p:txBody>
          <a:bodyPr>
            <a:normAutofit/>
          </a:bodyPr>
          <a:lstStyle/>
          <a:p>
            <a:r>
              <a:rPr lang="en-GB" sz="3200" b="1" dirty="0">
                <a:solidFill>
                  <a:srgbClr val="FF0000"/>
                </a:solidFill>
                <a:latin typeface="+mn-lt"/>
              </a:rPr>
              <a:t>Royal Institute of Technology, Sweden</a:t>
            </a:r>
          </a:p>
        </p:txBody>
      </p:sp>
      <p:sp>
        <p:nvSpPr>
          <p:cNvPr id="5" name="Content Placeholder 4">
            <a:extLst>
              <a:ext uri="{FF2B5EF4-FFF2-40B4-BE49-F238E27FC236}">
                <a16:creationId xmlns:a16="http://schemas.microsoft.com/office/drawing/2014/main" id="{B8AB7751-ED68-2CEF-6DAB-29DB32176257}"/>
              </a:ext>
            </a:extLst>
          </p:cNvPr>
          <p:cNvSpPr>
            <a:spLocks noGrp="1"/>
          </p:cNvSpPr>
          <p:nvPr>
            <p:ph sz="quarter" idx="13"/>
          </p:nvPr>
        </p:nvSpPr>
        <p:spPr>
          <a:xfrm>
            <a:off x="707571" y="1483200"/>
            <a:ext cx="7544152" cy="4816000"/>
          </a:xfrm>
        </p:spPr>
        <p:txBody>
          <a:bodyPr/>
          <a:lstStyle/>
          <a:p>
            <a:pPr marL="0" indent="0">
              <a:buNone/>
            </a:pPr>
            <a:r>
              <a:rPr lang="en-US" sz="2400" dirty="0"/>
              <a:t>Since 1827, KTH has grown to become an international leading technical university.</a:t>
            </a:r>
            <a:br>
              <a:rPr lang="en-US" sz="2400" dirty="0"/>
            </a:br>
            <a:r>
              <a:rPr lang="en-US" sz="2400" dirty="0"/>
              <a:t>As the largest institution in Sweden for technical education and research, we bring together students, researchers, and educators worldwide.</a:t>
            </a:r>
            <a:br>
              <a:rPr lang="en-US" sz="2400" dirty="0"/>
            </a:br>
            <a:r>
              <a:rPr lang="en-US" sz="2400" dirty="0"/>
              <a:t>Our activities are grounded in a strong tradition of advancing science and innovation, focusing on contributing to sustainable societal development</a:t>
            </a:r>
          </a:p>
          <a:p>
            <a:pPr marL="0" indent="0">
              <a:buNone/>
            </a:pPr>
            <a:endParaRPr lang="en-US" dirty="0"/>
          </a:p>
          <a:p>
            <a:pPr marL="0" indent="0">
              <a:spcBef>
                <a:spcPts val="800"/>
              </a:spcBef>
              <a:buNone/>
            </a:pPr>
            <a:endParaRPr lang="en-US" dirty="0"/>
          </a:p>
          <a:p>
            <a:pPr marL="0" indent="0">
              <a:spcBef>
                <a:spcPts val="800"/>
              </a:spcBef>
              <a:buNone/>
            </a:pPr>
            <a:r>
              <a:rPr lang="en-US" b="1" dirty="0"/>
              <a:t>Sonja Monica Berlijn</a:t>
            </a:r>
          </a:p>
          <a:p>
            <a:pPr marL="0" indent="0">
              <a:spcBef>
                <a:spcPts val="800"/>
              </a:spcBef>
              <a:buNone/>
            </a:pPr>
            <a:r>
              <a:rPr lang="en-US" dirty="0"/>
              <a:t>Professor in Sustainable Integrated Energy Systems</a:t>
            </a:r>
          </a:p>
          <a:p>
            <a:pPr marL="0" indent="0">
              <a:spcBef>
                <a:spcPts val="800"/>
              </a:spcBef>
              <a:buNone/>
            </a:pPr>
            <a:r>
              <a:rPr lang="en-US" dirty="0"/>
              <a:t>Senior Principal Consultant</a:t>
            </a:r>
            <a:endParaRPr lang="en-GB" dirty="0"/>
          </a:p>
        </p:txBody>
      </p:sp>
      <p:pic>
        <p:nvPicPr>
          <p:cNvPr id="6" name="Picture 5">
            <a:extLst>
              <a:ext uri="{FF2B5EF4-FFF2-40B4-BE49-F238E27FC236}">
                <a16:creationId xmlns:a16="http://schemas.microsoft.com/office/drawing/2014/main" id="{7E62927D-43BD-C00C-953D-A58369308987}"/>
              </a:ext>
            </a:extLst>
          </p:cNvPr>
          <p:cNvPicPr>
            <a:picLocks noChangeAspect="1"/>
          </p:cNvPicPr>
          <p:nvPr/>
        </p:nvPicPr>
        <p:blipFill>
          <a:blip r:embed="rId2"/>
          <a:stretch>
            <a:fillRect/>
          </a:stretch>
        </p:blipFill>
        <p:spPr>
          <a:xfrm>
            <a:off x="9052060" y="5456354"/>
            <a:ext cx="2432369" cy="1036521"/>
          </a:xfrm>
          <a:prstGeom prst="rect">
            <a:avLst/>
          </a:prstGeom>
        </p:spPr>
      </p:pic>
      <p:pic>
        <p:nvPicPr>
          <p:cNvPr id="7" name="Picture 6">
            <a:extLst>
              <a:ext uri="{FF2B5EF4-FFF2-40B4-BE49-F238E27FC236}">
                <a16:creationId xmlns:a16="http://schemas.microsoft.com/office/drawing/2014/main" id="{E1CF26EC-9109-9F73-82C2-1A6237105D3F}"/>
              </a:ext>
            </a:extLst>
          </p:cNvPr>
          <p:cNvPicPr>
            <a:picLocks noChangeAspect="1"/>
          </p:cNvPicPr>
          <p:nvPr/>
        </p:nvPicPr>
        <p:blipFill>
          <a:blip r:embed="rId3"/>
          <a:stretch>
            <a:fillRect/>
          </a:stretch>
        </p:blipFill>
        <p:spPr>
          <a:xfrm>
            <a:off x="8801353" y="1308480"/>
            <a:ext cx="2683076" cy="1790325"/>
          </a:xfrm>
          <a:prstGeom prst="rect">
            <a:avLst/>
          </a:prstGeom>
        </p:spPr>
      </p:pic>
      <p:pic>
        <p:nvPicPr>
          <p:cNvPr id="9" name="Picture 8">
            <a:extLst>
              <a:ext uri="{FF2B5EF4-FFF2-40B4-BE49-F238E27FC236}">
                <a16:creationId xmlns:a16="http://schemas.microsoft.com/office/drawing/2014/main" id="{A7DA6CF5-1D8C-D73B-24B4-3C14E067DE2F}"/>
              </a:ext>
            </a:extLst>
          </p:cNvPr>
          <p:cNvPicPr>
            <a:picLocks noChangeAspect="1"/>
          </p:cNvPicPr>
          <p:nvPr/>
        </p:nvPicPr>
        <p:blipFill>
          <a:blip r:embed="rId4"/>
          <a:stretch>
            <a:fillRect/>
          </a:stretch>
        </p:blipFill>
        <p:spPr>
          <a:xfrm>
            <a:off x="8801353" y="3347838"/>
            <a:ext cx="2694211" cy="2012733"/>
          </a:xfrm>
          <a:prstGeom prst="rect">
            <a:avLst/>
          </a:prstGeom>
        </p:spPr>
      </p:pic>
      <p:pic>
        <p:nvPicPr>
          <p:cNvPr id="10" name="Picture 9">
            <a:extLst>
              <a:ext uri="{FF2B5EF4-FFF2-40B4-BE49-F238E27FC236}">
                <a16:creationId xmlns:a16="http://schemas.microsoft.com/office/drawing/2014/main" id="{E1C87E1F-B0CF-EDEC-65E7-F5FFE9EFAEB4}"/>
              </a:ext>
            </a:extLst>
          </p:cNvPr>
          <p:cNvPicPr>
            <a:picLocks noChangeAspect="1"/>
          </p:cNvPicPr>
          <p:nvPr/>
        </p:nvPicPr>
        <p:blipFill>
          <a:blip r:embed="rId5"/>
          <a:stretch>
            <a:fillRect/>
          </a:stretch>
        </p:blipFill>
        <p:spPr>
          <a:xfrm>
            <a:off x="4906649" y="5868378"/>
            <a:ext cx="562855" cy="240575"/>
          </a:xfrm>
          <a:prstGeom prst="rect">
            <a:avLst/>
          </a:prstGeom>
        </p:spPr>
      </p:pic>
    </p:spTree>
    <p:extLst>
      <p:ext uri="{BB962C8B-B14F-4D97-AF65-F5344CB8AC3E}">
        <p14:creationId xmlns:p14="http://schemas.microsoft.com/office/powerpoint/2010/main" val="142813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AA401-1564-1683-CFF0-6ADD4F0F8CAA}"/>
              </a:ext>
            </a:extLst>
          </p:cNvPr>
          <p:cNvSpPr>
            <a:spLocks noGrp="1"/>
          </p:cNvSpPr>
          <p:nvPr>
            <p:ph type="title"/>
          </p:nvPr>
        </p:nvSpPr>
        <p:spPr>
          <a:xfrm>
            <a:off x="992109" y="310107"/>
            <a:ext cx="10515600" cy="1325563"/>
          </a:xfrm>
        </p:spPr>
        <p:txBody>
          <a:bodyPr/>
          <a:lstStyle/>
          <a:p>
            <a:r>
              <a:rPr lang="en-GB" sz="3200" b="1" dirty="0">
                <a:solidFill>
                  <a:srgbClr val="FF0000"/>
                </a:solidFill>
                <a:latin typeface="+mn-lt"/>
              </a:rPr>
              <a:t>REDISET:</a:t>
            </a:r>
            <a:r>
              <a:rPr lang="en-GB" sz="3600" b="1" dirty="0">
                <a:solidFill>
                  <a:srgbClr val="FF0000"/>
                </a:solidFill>
                <a:latin typeface="+mn-lt"/>
              </a:rPr>
              <a:t> </a:t>
            </a:r>
            <a:r>
              <a:rPr lang="sv-SE" sz="3200" b="1" dirty="0">
                <a:solidFill>
                  <a:srgbClr val="FF0000"/>
                </a:solidFill>
                <a:latin typeface="+mn-lt"/>
              </a:rPr>
              <a:t>Resilient Digital Sustainable Energy Transition</a:t>
            </a:r>
            <a:endParaRPr lang="en-GB" b="1" dirty="0">
              <a:solidFill>
                <a:srgbClr val="FF0000"/>
              </a:solidFill>
              <a:latin typeface="+mn-lt"/>
            </a:endParaRPr>
          </a:p>
        </p:txBody>
      </p:sp>
      <p:sp>
        <p:nvSpPr>
          <p:cNvPr id="3" name="Date Placeholder 2">
            <a:extLst>
              <a:ext uri="{FF2B5EF4-FFF2-40B4-BE49-F238E27FC236}">
                <a16:creationId xmlns:a16="http://schemas.microsoft.com/office/drawing/2014/main" id="{A749813F-A7EC-79B0-75DC-54F46979E8B3}"/>
              </a:ext>
            </a:extLst>
          </p:cNvPr>
          <p:cNvSpPr>
            <a:spLocks noGrp="1"/>
          </p:cNvSpPr>
          <p:nvPr>
            <p:ph type="dt" sz="half" idx="11"/>
          </p:nvPr>
        </p:nvSpPr>
        <p:spPr/>
        <p:txBody>
          <a:bodyPr/>
          <a:lstStyle/>
          <a:p>
            <a:fld id="{FB2CF90B-63BC-6544-9FB4-A72410329261}" type="datetime1">
              <a:rPr lang="sv-SE" smtClean="0"/>
              <a:t>2024-03-18</a:t>
            </a:fld>
            <a:endParaRPr lang="en-GB" dirty="0"/>
          </a:p>
        </p:txBody>
      </p:sp>
      <p:sp>
        <p:nvSpPr>
          <p:cNvPr id="4" name="Slide Number Placeholder 3">
            <a:extLst>
              <a:ext uri="{FF2B5EF4-FFF2-40B4-BE49-F238E27FC236}">
                <a16:creationId xmlns:a16="http://schemas.microsoft.com/office/drawing/2014/main" id="{D9F10D0B-DAD0-8FC0-5117-6E0C316E2241}"/>
              </a:ext>
            </a:extLst>
          </p:cNvPr>
          <p:cNvSpPr>
            <a:spLocks noGrp="1"/>
          </p:cNvSpPr>
          <p:nvPr>
            <p:ph type="sldNum" sz="quarter" idx="12"/>
          </p:nvPr>
        </p:nvSpPr>
        <p:spPr/>
        <p:txBody>
          <a:bodyPr/>
          <a:lstStyle/>
          <a:p>
            <a:fld id="{C338348D-F2D3-AB47-AE2A-1D59B1E58D64}" type="slidenum">
              <a:rPr lang="en-GB" smtClean="0"/>
              <a:pPr/>
              <a:t>11</a:t>
            </a:fld>
            <a:endParaRPr lang="en-GB"/>
          </a:p>
        </p:txBody>
      </p:sp>
      <p:sp>
        <p:nvSpPr>
          <p:cNvPr id="5" name="Content Placeholder 4">
            <a:extLst>
              <a:ext uri="{FF2B5EF4-FFF2-40B4-BE49-F238E27FC236}">
                <a16:creationId xmlns:a16="http://schemas.microsoft.com/office/drawing/2014/main" id="{07609F53-01B6-E673-1AAB-F2F00219EE10}"/>
              </a:ext>
            </a:extLst>
          </p:cNvPr>
          <p:cNvSpPr>
            <a:spLocks noGrp="1"/>
          </p:cNvSpPr>
          <p:nvPr>
            <p:ph sz="quarter" idx="13"/>
          </p:nvPr>
        </p:nvSpPr>
        <p:spPr>
          <a:xfrm>
            <a:off x="1416000" y="1739351"/>
            <a:ext cx="7488903" cy="4816000"/>
          </a:xfrm>
        </p:spPr>
        <p:txBody>
          <a:bodyPr>
            <a:normAutofit fontScale="92500" lnSpcReduction="10000"/>
          </a:bodyPr>
          <a:lstStyle/>
          <a:p>
            <a:r>
              <a:rPr lang="en-US" sz="2000" b="1" dirty="0"/>
              <a:t>There are many challenges for the electricity systems</a:t>
            </a:r>
            <a:r>
              <a:rPr lang="en-US" dirty="0"/>
              <a:t>:</a:t>
            </a:r>
          </a:p>
          <a:p>
            <a:pPr lvl="1">
              <a:spcBef>
                <a:spcPts val="0"/>
              </a:spcBef>
            </a:pPr>
            <a:r>
              <a:rPr lang="en-US" sz="1800" dirty="0"/>
              <a:t>The share and total volume of unstable production is increasing</a:t>
            </a:r>
          </a:p>
          <a:p>
            <a:pPr lvl="1">
              <a:spcBef>
                <a:spcPts val="0"/>
              </a:spcBef>
            </a:pPr>
            <a:r>
              <a:rPr lang="en-US" sz="1800" dirty="0"/>
              <a:t>The cost level increases</a:t>
            </a:r>
          </a:p>
          <a:p>
            <a:pPr lvl="1">
              <a:spcBef>
                <a:spcPts val="0"/>
              </a:spcBef>
            </a:pPr>
            <a:r>
              <a:rPr lang="en-US" sz="1800" dirty="0"/>
              <a:t>There is lack of public support for new infrastructure</a:t>
            </a:r>
          </a:p>
          <a:p>
            <a:pPr lvl="1">
              <a:spcBef>
                <a:spcPts val="0"/>
              </a:spcBef>
            </a:pPr>
            <a:r>
              <a:rPr lang="en-US" sz="1800" dirty="0"/>
              <a:t>There is an increasing risk of cyber attacks.</a:t>
            </a:r>
          </a:p>
          <a:p>
            <a:pPr lvl="1">
              <a:spcBef>
                <a:spcPts val="0"/>
              </a:spcBef>
            </a:pPr>
            <a:endParaRPr lang="en-US" sz="1600" dirty="0"/>
          </a:p>
          <a:p>
            <a:r>
              <a:rPr lang="en-US" sz="2000" b="1" dirty="0"/>
              <a:t>The integrity of data and cyber security in a future, fully digitalized energy system needs to be ensured </a:t>
            </a:r>
          </a:p>
          <a:p>
            <a:endParaRPr lang="en-US" sz="2000" b="1" dirty="0"/>
          </a:p>
          <a:p>
            <a:r>
              <a:rPr lang="en-US" sz="2000" b="1" dirty="0"/>
              <a:t>The objective of the REDISET project is to:</a:t>
            </a:r>
          </a:p>
          <a:p>
            <a:pPr lvl="1"/>
            <a:r>
              <a:rPr lang="en-US" sz="1900" dirty="0" err="1"/>
              <a:t>Analyse</a:t>
            </a:r>
            <a:r>
              <a:rPr lang="en-US" sz="1900" dirty="0"/>
              <a:t>, identify and find proposals for mitigation of possible weaknesses of the digital security and resilience of a highly cross sectoral-integrated digital energy system as a whole</a:t>
            </a:r>
          </a:p>
          <a:p>
            <a:pPr lvl="1"/>
            <a:endParaRPr lang="en-US" sz="1600" dirty="0"/>
          </a:p>
          <a:p>
            <a:r>
              <a:rPr lang="en-US" sz="2000" b="1" dirty="0"/>
              <a:t>The project will identify vulnerabilities and </a:t>
            </a:r>
            <a:r>
              <a:rPr lang="en-US" sz="2000" b="1" dirty="0" err="1"/>
              <a:t>analyse</a:t>
            </a:r>
            <a:r>
              <a:rPr lang="en-US" sz="2000" b="1" dirty="0"/>
              <a:t> threats </a:t>
            </a:r>
            <a:r>
              <a:rPr lang="en-US" sz="2000" dirty="0"/>
              <a:t>and develop threat scenarios in the future sector coupled energy system.     It will develop competences and methods for mitigating threats.</a:t>
            </a:r>
            <a:endParaRPr lang="en-GB" sz="2400" dirty="0"/>
          </a:p>
        </p:txBody>
      </p:sp>
      <p:pic>
        <p:nvPicPr>
          <p:cNvPr id="6" name="Bildobjekt 4">
            <a:extLst>
              <a:ext uri="{FF2B5EF4-FFF2-40B4-BE49-F238E27FC236}">
                <a16:creationId xmlns:a16="http://schemas.microsoft.com/office/drawing/2014/main" id="{B26B1DCB-A4B4-AB09-BB58-540C41875A55}"/>
              </a:ext>
            </a:extLst>
          </p:cNvPr>
          <p:cNvPicPr>
            <a:picLocks noChangeAspect="1"/>
          </p:cNvPicPr>
          <p:nvPr/>
        </p:nvPicPr>
        <p:blipFill>
          <a:blip r:embed="rId3"/>
          <a:stretch>
            <a:fillRect/>
          </a:stretch>
        </p:blipFill>
        <p:spPr>
          <a:xfrm>
            <a:off x="9002295" y="1281870"/>
            <a:ext cx="2743201" cy="749808"/>
          </a:xfrm>
          <a:prstGeom prst="rect">
            <a:avLst/>
          </a:prstGeom>
        </p:spPr>
      </p:pic>
      <p:pic>
        <p:nvPicPr>
          <p:cNvPr id="10" name="Content Placeholder 5">
            <a:extLst>
              <a:ext uri="{FF2B5EF4-FFF2-40B4-BE49-F238E27FC236}">
                <a16:creationId xmlns:a16="http://schemas.microsoft.com/office/drawing/2014/main" id="{335CD6D2-EE43-DFEA-0AA9-190A7849A343}"/>
              </a:ext>
            </a:extLst>
          </p:cNvPr>
          <p:cNvPicPr>
            <a:picLocks noChangeAspect="1"/>
          </p:cNvPicPr>
          <p:nvPr/>
        </p:nvPicPr>
        <p:blipFill>
          <a:blip r:embed="rId4"/>
          <a:stretch>
            <a:fillRect/>
          </a:stretch>
        </p:blipFill>
        <p:spPr>
          <a:xfrm>
            <a:off x="126449" y="1460598"/>
            <a:ext cx="1287503" cy="500055"/>
          </a:xfrm>
          <a:prstGeom prst="rect">
            <a:avLst/>
          </a:prstGeom>
        </p:spPr>
      </p:pic>
      <p:pic>
        <p:nvPicPr>
          <p:cNvPr id="12" name="Bilde 9">
            <a:extLst>
              <a:ext uri="{FF2B5EF4-FFF2-40B4-BE49-F238E27FC236}">
                <a16:creationId xmlns:a16="http://schemas.microsoft.com/office/drawing/2014/main" id="{6878242F-82C5-7C63-9252-D280FFA65B65}"/>
              </a:ext>
            </a:extLst>
          </p:cNvPr>
          <p:cNvPicPr>
            <a:picLocks noChangeAspect="1"/>
          </p:cNvPicPr>
          <p:nvPr/>
        </p:nvPicPr>
        <p:blipFill>
          <a:blip r:embed="rId5"/>
          <a:stretch>
            <a:fillRect/>
          </a:stretch>
        </p:blipFill>
        <p:spPr>
          <a:xfrm>
            <a:off x="334433" y="2168015"/>
            <a:ext cx="1020971" cy="307792"/>
          </a:xfrm>
          <a:prstGeom prst="rect">
            <a:avLst/>
          </a:prstGeom>
        </p:spPr>
      </p:pic>
      <p:pic>
        <p:nvPicPr>
          <p:cNvPr id="13" name="Picture 12">
            <a:extLst>
              <a:ext uri="{FF2B5EF4-FFF2-40B4-BE49-F238E27FC236}">
                <a16:creationId xmlns:a16="http://schemas.microsoft.com/office/drawing/2014/main" id="{95B0371F-998B-0E83-ABAF-C0B0258E35A0}"/>
              </a:ext>
            </a:extLst>
          </p:cNvPr>
          <p:cNvPicPr>
            <a:picLocks noChangeAspect="1"/>
          </p:cNvPicPr>
          <p:nvPr/>
        </p:nvPicPr>
        <p:blipFill>
          <a:blip r:embed="rId6"/>
          <a:stretch>
            <a:fillRect/>
          </a:stretch>
        </p:blipFill>
        <p:spPr>
          <a:xfrm>
            <a:off x="210403" y="2635673"/>
            <a:ext cx="1204572" cy="1157395"/>
          </a:xfrm>
          <a:prstGeom prst="rect">
            <a:avLst/>
          </a:prstGeom>
        </p:spPr>
      </p:pic>
      <p:pic>
        <p:nvPicPr>
          <p:cNvPr id="14" name="Picture 13">
            <a:extLst>
              <a:ext uri="{FF2B5EF4-FFF2-40B4-BE49-F238E27FC236}">
                <a16:creationId xmlns:a16="http://schemas.microsoft.com/office/drawing/2014/main" id="{DEC1A942-C48A-F90F-F246-43CE9E68ED6B}"/>
              </a:ext>
            </a:extLst>
          </p:cNvPr>
          <p:cNvPicPr>
            <a:picLocks noChangeAspect="1"/>
          </p:cNvPicPr>
          <p:nvPr/>
        </p:nvPicPr>
        <p:blipFill>
          <a:blip r:embed="rId7"/>
          <a:stretch>
            <a:fillRect/>
          </a:stretch>
        </p:blipFill>
        <p:spPr>
          <a:xfrm>
            <a:off x="9217333" y="2061882"/>
            <a:ext cx="2483654" cy="2746630"/>
          </a:xfrm>
          <a:prstGeom prst="rect">
            <a:avLst/>
          </a:prstGeom>
        </p:spPr>
      </p:pic>
      <p:pic>
        <p:nvPicPr>
          <p:cNvPr id="15" name="Picture 14">
            <a:extLst>
              <a:ext uri="{FF2B5EF4-FFF2-40B4-BE49-F238E27FC236}">
                <a16:creationId xmlns:a16="http://schemas.microsoft.com/office/drawing/2014/main" id="{F8BF67C4-A887-C7B9-08FD-1790B89F51E6}"/>
              </a:ext>
            </a:extLst>
          </p:cNvPr>
          <p:cNvPicPr>
            <a:picLocks noChangeAspect="1"/>
          </p:cNvPicPr>
          <p:nvPr/>
        </p:nvPicPr>
        <p:blipFill>
          <a:blip r:embed="rId8"/>
          <a:stretch>
            <a:fillRect/>
          </a:stretch>
        </p:blipFill>
        <p:spPr>
          <a:xfrm>
            <a:off x="8555793" y="4718316"/>
            <a:ext cx="3636207" cy="2045366"/>
          </a:xfrm>
          <a:prstGeom prst="rect">
            <a:avLst/>
          </a:prstGeom>
        </p:spPr>
      </p:pic>
    </p:spTree>
    <p:extLst>
      <p:ext uri="{BB962C8B-B14F-4D97-AF65-F5344CB8AC3E}">
        <p14:creationId xmlns:p14="http://schemas.microsoft.com/office/powerpoint/2010/main" val="993836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p:txBody>
          <a:bodyPr>
            <a:noAutofit/>
          </a:bodyPr>
          <a:lstStyle/>
          <a:p>
            <a:pPr>
              <a:defRPr/>
            </a:pPr>
            <a:r>
              <a:rPr lang="de-DE" sz="3200" b="1" dirty="0">
                <a:solidFill>
                  <a:srgbClr val="FF0000"/>
                </a:solidFill>
                <a:latin typeface="+mn-lt"/>
              </a:rPr>
              <a:t>Potsdam Institute </a:t>
            </a:r>
            <a:r>
              <a:rPr lang="de-DE" sz="3200" b="1" dirty="0" err="1">
                <a:solidFill>
                  <a:srgbClr val="FF0000"/>
                </a:solidFill>
                <a:latin typeface="+mn-lt"/>
              </a:rPr>
              <a:t>for</a:t>
            </a:r>
            <a:r>
              <a:rPr lang="de-DE" sz="3200" b="1" dirty="0">
                <a:solidFill>
                  <a:srgbClr val="FF0000"/>
                </a:solidFill>
                <a:latin typeface="+mn-lt"/>
              </a:rPr>
              <a:t> Climate Impact Research – Jürgen Kurths</a:t>
            </a:r>
          </a:p>
        </p:txBody>
      </p:sp>
      <p:sp>
        <p:nvSpPr>
          <p:cNvPr id="3" name="Content Placeholder 2"/>
          <p:cNvSpPr>
            <a:spLocks noGrp="1"/>
          </p:cNvSpPr>
          <p:nvPr>
            <p:ph idx="1"/>
          </p:nvPr>
        </p:nvSpPr>
        <p:spPr bwMode="auto"/>
        <p:txBody>
          <a:bodyPr/>
          <a:lstStyle/>
          <a:p>
            <a:pPr>
              <a:defRPr/>
            </a:pPr>
            <a:endParaRPr lang="de-DE"/>
          </a:p>
        </p:txBody>
      </p:sp>
      <p:sp>
        <p:nvSpPr>
          <p:cNvPr id="4" name="Rechteck 42"/>
          <p:cNvSpPr/>
          <p:nvPr/>
        </p:nvSpPr>
        <p:spPr bwMode="auto">
          <a:xfrm>
            <a:off x="8144610" y="950385"/>
            <a:ext cx="4047390" cy="4963098"/>
          </a:xfrm>
          <a:prstGeom prst="rect">
            <a:avLst/>
          </a:prstGeom>
          <a:solidFill>
            <a:srgbClr val="7BADAE">
              <a:lumMod val="20000"/>
              <a:lumOff val="80000"/>
            </a:srgbClr>
          </a:solidFill>
          <a:ln w="12700" cap="flat" cmpd="sng" algn="ctr">
            <a:noFill/>
            <a:prstDash val="solid"/>
            <a:miter lim="800000"/>
          </a:ln>
          <a:effectLst/>
        </p:spPr>
        <p:txBody>
          <a:bodyPr rtlCol="0" anchor="ctr"/>
          <a:lstStyle/>
          <a:p>
            <a:pPr marL="0" marR="0" lvl="0" indent="0" algn="ctr" defTabSz="914400">
              <a:lnSpc>
                <a:spcPct val="100000"/>
              </a:lnSpc>
              <a:spcBef>
                <a:spcPts val="0"/>
              </a:spcBef>
              <a:spcAft>
                <a:spcPts val="0"/>
              </a:spcAft>
              <a:buClrTx/>
              <a:buSzTx/>
              <a:buFontTx/>
              <a:buNone/>
              <a:defRPr/>
            </a:pPr>
            <a:endParaRPr lang="de-DE" sz="1800" b="0" i="0" u="none" strike="noStrike" cap="none" spc="0">
              <a:ln>
                <a:noFill/>
              </a:ln>
              <a:solidFill>
                <a:srgbClr val="FFFFFF"/>
              </a:solidFill>
              <a:latin typeface="Calibri"/>
              <a:cs typeface="Arial"/>
            </a:endParaRPr>
          </a:p>
        </p:txBody>
      </p:sp>
      <p:sp>
        <p:nvSpPr>
          <p:cNvPr id="5" name="Rechteck 1"/>
          <p:cNvSpPr/>
          <p:nvPr/>
        </p:nvSpPr>
        <p:spPr bwMode="auto">
          <a:xfrm>
            <a:off x="309552" y="940414"/>
            <a:ext cx="8210551" cy="4967201"/>
          </a:xfrm>
          <a:prstGeom prst="rect">
            <a:avLst/>
          </a:prstGeom>
          <a:solidFill>
            <a:srgbClr val="7BADAE">
              <a:lumMod val="20000"/>
              <a:lumOff val="80000"/>
            </a:srgbClr>
          </a:solidFill>
          <a:ln w="12700" cap="flat" cmpd="sng" algn="ctr">
            <a:noFill/>
            <a:prstDash val="solid"/>
            <a:miter lim="800000"/>
          </a:ln>
          <a:effectLst/>
        </p:spPr>
        <p:txBody>
          <a:bodyPr rtlCol="0" anchor="ctr"/>
          <a:lstStyle/>
          <a:p>
            <a:pPr marL="0" marR="0" lvl="0" indent="0" algn="ctr" defTabSz="914400">
              <a:lnSpc>
                <a:spcPct val="100000"/>
              </a:lnSpc>
              <a:spcBef>
                <a:spcPts val="0"/>
              </a:spcBef>
              <a:spcAft>
                <a:spcPts val="0"/>
              </a:spcAft>
              <a:buClrTx/>
              <a:buSzTx/>
              <a:buFontTx/>
              <a:buNone/>
              <a:defRPr/>
            </a:pPr>
            <a:endParaRPr lang="de-DE" sz="1800" b="0" i="0" u="none" strike="noStrike" cap="none" spc="0" dirty="0">
              <a:ln>
                <a:noFill/>
              </a:ln>
              <a:solidFill>
                <a:srgbClr val="FFFFFF"/>
              </a:solidFill>
              <a:latin typeface="Calibri"/>
              <a:cs typeface="Arial"/>
            </a:endParaRPr>
          </a:p>
        </p:txBody>
      </p:sp>
      <p:pic>
        <p:nvPicPr>
          <p:cNvPr id="6" name="Grafik 5"/>
          <p:cNvPicPr>
            <a:picLocks noChangeAspect="1"/>
          </p:cNvPicPr>
          <p:nvPr/>
        </p:nvPicPr>
        <p:blipFill>
          <a:blip r:embed="rId3"/>
          <a:stretch/>
        </p:blipFill>
        <p:spPr bwMode="auto">
          <a:xfrm>
            <a:off x="7979512" y="1720158"/>
            <a:ext cx="4189678" cy="3376942"/>
          </a:xfrm>
          <a:prstGeom prst="rect">
            <a:avLst/>
          </a:prstGeom>
        </p:spPr>
      </p:pic>
      <p:sp>
        <p:nvSpPr>
          <p:cNvPr id="7" name="Rechteck 7"/>
          <p:cNvSpPr/>
          <p:nvPr/>
        </p:nvSpPr>
        <p:spPr bwMode="auto">
          <a:xfrm>
            <a:off x="360000" y="3431934"/>
            <a:ext cx="3966521" cy="1836400"/>
          </a:xfrm>
          <a:prstGeom prst="rect">
            <a:avLst/>
          </a:prstGeom>
        </p:spPr>
        <p:txBody>
          <a:bodyPr wrap="square">
            <a:spAutoFit/>
          </a:bodyPr>
          <a:lstStyle/>
          <a:p>
            <a:pPr marL="0" marR="0" lvl="0" indent="0" algn="l" defTabSz="914400">
              <a:lnSpc>
                <a:spcPts val="3400"/>
              </a:lnSpc>
              <a:spcBef>
                <a:spcPts val="0"/>
              </a:spcBef>
              <a:spcAft>
                <a:spcPts val="0"/>
              </a:spcAft>
              <a:buClrTx/>
              <a:buSzTx/>
              <a:buFontTx/>
              <a:buNone/>
              <a:defRPr/>
            </a:pPr>
            <a:r>
              <a:rPr lang="en-US" sz="2800" b="1" i="0" u="none" strike="noStrike" cap="none" spc="0" dirty="0">
                <a:ln>
                  <a:noFill/>
                </a:ln>
                <a:solidFill>
                  <a:srgbClr val="6E8980">
                    <a:lumMod val="50000"/>
                  </a:srgbClr>
                </a:solidFill>
                <a:latin typeface="Calibri"/>
                <a:cs typeface="Arial"/>
              </a:rPr>
              <a:t>Mission:</a:t>
            </a:r>
          </a:p>
          <a:p>
            <a:pPr marL="0" marR="0" lvl="0" indent="0" algn="l" defTabSz="914400">
              <a:lnSpc>
                <a:spcPts val="3400"/>
              </a:lnSpc>
              <a:spcBef>
                <a:spcPts val="0"/>
              </a:spcBef>
              <a:spcAft>
                <a:spcPts val="0"/>
              </a:spcAft>
              <a:buClrTx/>
              <a:buSzTx/>
              <a:buFontTx/>
              <a:buNone/>
              <a:defRPr/>
            </a:pPr>
            <a:r>
              <a:rPr sz="2800" b="1" i="0" u="none" strike="noStrike" cap="none" spc="0" dirty="0">
                <a:ln>
                  <a:noFill/>
                </a:ln>
                <a:solidFill>
                  <a:srgbClr val="6E8980">
                    <a:lumMod val="50000"/>
                  </a:srgbClr>
                </a:solidFill>
                <a:latin typeface="Calibri"/>
                <a:cs typeface="Arial"/>
              </a:rPr>
              <a:t>Govern</a:t>
            </a:r>
            <a:r>
              <a:rPr lang="de-DE" sz="2800" b="1" i="0" u="none" strike="noStrike" cap="none" spc="0" dirty="0">
                <a:ln>
                  <a:noFill/>
                </a:ln>
                <a:solidFill>
                  <a:srgbClr val="6E8980">
                    <a:lumMod val="50000"/>
                  </a:srgbClr>
                </a:solidFill>
                <a:latin typeface="Calibri"/>
                <a:cs typeface="Arial"/>
              </a:rPr>
              <a:t>i</a:t>
            </a:r>
            <a:r>
              <a:rPr sz="2800" b="1" i="0" u="none" strike="noStrike" cap="none" spc="0" dirty="0">
                <a:ln>
                  <a:noFill/>
                </a:ln>
                <a:solidFill>
                  <a:srgbClr val="6E8980">
                    <a:lumMod val="50000"/>
                  </a:srgbClr>
                </a:solidFill>
                <a:latin typeface="Calibri"/>
                <a:cs typeface="Arial"/>
              </a:rPr>
              <a:t>n</a:t>
            </a:r>
            <a:r>
              <a:rPr lang="de-DE" sz="2800" b="1" i="0" u="none" strike="noStrike" cap="none" spc="0" dirty="0">
                <a:ln>
                  <a:noFill/>
                </a:ln>
                <a:solidFill>
                  <a:srgbClr val="6E8980">
                    <a:lumMod val="50000"/>
                  </a:srgbClr>
                </a:solidFill>
                <a:latin typeface="Calibri"/>
                <a:cs typeface="Arial"/>
              </a:rPr>
              <a:t>g</a:t>
            </a:r>
            <a:r>
              <a:rPr sz="2800" b="1" i="0" u="none" strike="noStrike" cap="none" spc="0" dirty="0">
                <a:ln>
                  <a:noFill/>
                </a:ln>
                <a:solidFill>
                  <a:srgbClr val="6E8980">
                    <a:lumMod val="50000"/>
                  </a:srgbClr>
                </a:solidFill>
                <a:latin typeface="Calibri"/>
                <a:cs typeface="Arial"/>
              </a:rPr>
              <a:t> </a:t>
            </a:r>
            <a:r>
              <a:rPr lang="de-DE" sz="2800" b="1" i="0" u="none" strike="noStrike" cap="none" spc="0" dirty="0">
                <a:ln>
                  <a:noFill/>
                </a:ln>
                <a:solidFill>
                  <a:srgbClr val="6E8980">
                    <a:lumMod val="50000"/>
                  </a:srgbClr>
                </a:solidFill>
                <a:latin typeface="Calibri"/>
                <a:cs typeface="Arial"/>
              </a:rPr>
              <a:t>t</a:t>
            </a:r>
            <a:r>
              <a:rPr sz="2800" b="1" i="0" u="none" strike="noStrike" cap="none" spc="0" dirty="0">
                <a:ln>
                  <a:noFill/>
                </a:ln>
                <a:solidFill>
                  <a:srgbClr val="6E8980">
                    <a:lumMod val="50000"/>
                  </a:srgbClr>
                </a:solidFill>
                <a:latin typeface="Calibri"/>
                <a:cs typeface="Arial"/>
              </a:rPr>
              <a:t>h</a:t>
            </a:r>
            <a:r>
              <a:rPr lang="de-DE" sz="2800" b="1" i="0" u="none" strike="noStrike" cap="none" spc="0" dirty="0">
                <a:ln>
                  <a:noFill/>
                </a:ln>
                <a:solidFill>
                  <a:srgbClr val="6E8980">
                    <a:lumMod val="50000"/>
                  </a:srgbClr>
                </a:solidFill>
                <a:latin typeface="Calibri"/>
                <a:cs typeface="Arial"/>
              </a:rPr>
              <a:t>e</a:t>
            </a:r>
            <a:r>
              <a:rPr sz="2800" b="1" i="0" u="none" strike="noStrike" cap="none" spc="0" dirty="0">
                <a:ln>
                  <a:noFill/>
                </a:ln>
                <a:solidFill>
                  <a:srgbClr val="6E8980">
                    <a:lumMod val="50000"/>
                  </a:srgbClr>
                </a:solidFill>
                <a:latin typeface="Calibri"/>
                <a:cs typeface="Arial"/>
              </a:rPr>
              <a:t> </a:t>
            </a:r>
            <a:r>
              <a:rPr lang="de-DE" sz="2800" b="1" i="0" u="none" strike="noStrike" cap="none" spc="0" dirty="0">
                <a:ln>
                  <a:noFill/>
                </a:ln>
                <a:solidFill>
                  <a:srgbClr val="6E8980">
                    <a:lumMod val="50000"/>
                  </a:srgbClr>
                </a:solidFill>
                <a:latin typeface="Calibri"/>
                <a:cs typeface="Arial"/>
              </a:rPr>
              <a:t>g</a:t>
            </a:r>
            <a:r>
              <a:rPr sz="2800" b="1" i="0" u="none" strike="noStrike" cap="none" spc="0" dirty="0">
                <a:ln>
                  <a:noFill/>
                </a:ln>
                <a:solidFill>
                  <a:srgbClr val="6E8980">
                    <a:lumMod val="50000"/>
                  </a:srgbClr>
                </a:solidFill>
                <a:latin typeface="Calibri"/>
                <a:cs typeface="Arial"/>
              </a:rPr>
              <a:t>l</a:t>
            </a:r>
            <a:r>
              <a:rPr lang="de-DE" sz="2800" b="1" i="0" u="none" strike="noStrike" cap="none" spc="0" dirty="0">
                <a:ln>
                  <a:noFill/>
                </a:ln>
                <a:solidFill>
                  <a:srgbClr val="6E8980">
                    <a:lumMod val="50000"/>
                  </a:srgbClr>
                </a:solidFill>
                <a:latin typeface="Calibri"/>
                <a:cs typeface="Arial"/>
              </a:rPr>
              <a:t>o</a:t>
            </a:r>
            <a:r>
              <a:rPr sz="2800" b="1" i="0" u="none" strike="noStrike" cap="none" spc="0" dirty="0">
                <a:ln>
                  <a:noFill/>
                </a:ln>
                <a:solidFill>
                  <a:srgbClr val="6E8980">
                    <a:lumMod val="50000"/>
                  </a:srgbClr>
                </a:solidFill>
                <a:latin typeface="Calibri"/>
                <a:cs typeface="Arial"/>
              </a:rPr>
              <a:t>b</a:t>
            </a:r>
            <a:r>
              <a:rPr lang="de-DE" sz="2800" b="1" i="0" u="none" strike="noStrike" cap="none" spc="0" dirty="0">
                <a:ln>
                  <a:noFill/>
                </a:ln>
                <a:solidFill>
                  <a:srgbClr val="6E8980">
                    <a:lumMod val="50000"/>
                  </a:srgbClr>
                </a:solidFill>
                <a:latin typeface="Calibri"/>
                <a:cs typeface="Arial"/>
              </a:rPr>
              <a:t>a</a:t>
            </a:r>
            <a:r>
              <a:rPr sz="2800" b="1" i="0" u="none" strike="noStrike" cap="none" spc="0" dirty="0">
                <a:ln>
                  <a:noFill/>
                </a:ln>
                <a:solidFill>
                  <a:srgbClr val="6E8980">
                    <a:lumMod val="50000"/>
                  </a:srgbClr>
                </a:solidFill>
                <a:latin typeface="Calibri"/>
                <a:cs typeface="Arial"/>
              </a:rPr>
              <a:t>l </a:t>
            </a:r>
            <a:r>
              <a:rPr lang="de-DE" sz="2800" b="1" i="0" u="none" strike="noStrike" cap="none" spc="0" dirty="0">
                <a:ln>
                  <a:noFill/>
                </a:ln>
                <a:solidFill>
                  <a:srgbClr val="6E8980">
                    <a:lumMod val="50000"/>
                  </a:srgbClr>
                </a:solidFill>
                <a:latin typeface="Calibri"/>
                <a:cs typeface="Arial"/>
              </a:rPr>
              <a:t>c</a:t>
            </a:r>
            <a:r>
              <a:rPr sz="2800" b="1" i="0" u="none" strike="noStrike" cap="none" spc="0" dirty="0">
                <a:ln>
                  <a:noFill/>
                </a:ln>
                <a:solidFill>
                  <a:srgbClr val="6E8980">
                    <a:lumMod val="50000"/>
                  </a:srgbClr>
                </a:solidFill>
                <a:latin typeface="Calibri"/>
                <a:cs typeface="Arial"/>
              </a:rPr>
              <a:t>o</a:t>
            </a:r>
            <a:r>
              <a:rPr lang="de-DE" sz="2800" b="1" i="0" u="none" strike="noStrike" cap="none" spc="0" dirty="0">
                <a:ln>
                  <a:noFill/>
                </a:ln>
                <a:solidFill>
                  <a:srgbClr val="6E8980">
                    <a:lumMod val="50000"/>
                  </a:srgbClr>
                </a:solidFill>
                <a:latin typeface="Calibri"/>
                <a:cs typeface="Arial"/>
              </a:rPr>
              <a:t>m</a:t>
            </a:r>
            <a:r>
              <a:rPr sz="2800" b="1" i="0" u="none" strike="noStrike" cap="none" spc="0" dirty="0">
                <a:ln>
                  <a:noFill/>
                </a:ln>
                <a:solidFill>
                  <a:srgbClr val="6E8980">
                    <a:lumMod val="50000"/>
                  </a:srgbClr>
                </a:solidFill>
                <a:latin typeface="Calibri"/>
                <a:cs typeface="Arial"/>
              </a:rPr>
              <a:t>m</a:t>
            </a:r>
            <a:r>
              <a:rPr lang="de-DE" sz="2800" b="1" i="0" u="none" strike="noStrike" cap="none" spc="0" dirty="0">
                <a:ln>
                  <a:noFill/>
                </a:ln>
                <a:solidFill>
                  <a:srgbClr val="6E8980">
                    <a:lumMod val="50000"/>
                  </a:srgbClr>
                </a:solidFill>
                <a:latin typeface="Calibri"/>
                <a:cs typeface="Arial"/>
              </a:rPr>
              <a:t>o</a:t>
            </a:r>
            <a:r>
              <a:rPr sz="2800" b="1" i="0" u="none" strike="noStrike" cap="none" spc="0" dirty="0">
                <a:ln>
                  <a:noFill/>
                </a:ln>
                <a:solidFill>
                  <a:srgbClr val="6E8980">
                    <a:lumMod val="50000"/>
                  </a:srgbClr>
                </a:solidFill>
                <a:latin typeface="Calibri"/>
                <a:cs typeface="Arial"/>
              </a:rPr>
              <a:t>n</a:t>
            </a:r>
            <a:r>
              <a:rPr lang="de-DE" sz="2800" b="1" i="0" u="none" strike="noStrike" cap="none" spc="0" dirty="0">
                <a:ln>
                  <a:noFill/>
                </a:ln>
                <a:solidFill>
                  <a:srgbClr val="6E8980">
                    <a:lumMod val="50000"/>
                  </a:srgbClr>
                </a:solidFill>
                <a:latin typeface="Calibri"/>
                <a:cs typeface="Arial"/>
              </a:rPr>
              <a:t>s</a:t>
            </a:r>
            <a:r>
              <a:rPr sz="2800" b="1" i="0" u="none" strike="noStrike" cap="none" spc="0" dirty="0">
                <a:ln>
                  <a:noFill/>
                </a:ln>
                <a:solidFill>
                  <a:srgbClr val="6E8980">
                    <a:lumMod val="50000"/>
                  </a:srgbClr>
                </a:solidFill>
                <a:latin typeface="Calibri"/>
                <a:cs typeface="Arial"/>
              </a:rPr>
              <a:t> </a:t>
            </a:r>
            <a:r>
              <a:rPr lang="de-DE" sz="2800" b="1" i="0" u="none" strike="noStrike" cap="none" spc="0" dirty="0">
                <a:ln>
                  <a:noFill/>
                </a:ln>
                <a:solidFill>
                  <a:srgbClr val="6E8980">
                    <a:lumMod val="50000"/>
                  </a:srgbClr>
                </a:solidFill>
                <a:latin typeface="Calibri"/>
                <a:cs typeface="Arial"/>
              </a:rPr>
              <a:t>w</a:t>
            </a:r>
            <a:r>
              <a:rPr sz="2800" b="1" i="0" u="none" strike="noStrike" cap="none" spc="0" dirty="0" err="1">
                <a:ln>
                  <a:noFill/>
                </a:ln>
                <a:solidFill>
                  <a:srgbClr val="6E8980">
                    <a:lumMod val="50000"/>
                  </a:srgbClr>
                </a:solidFill>
                <a:latin typeface="Calibri"/>
                <a:cs typeface="Arial"/>
              </a:rPr>
              <a:t>i</a:t>
            </a:r>
            <a:r>
              <a:rPr lang="de-DE" sz="2800" b="1" i="0" u="none" strike="noStrike" cap="none" spc="0" dirty="0">
                <a:ln>
                  <a:noFill/>
                </a:ln>
                <a:solidFill>
                  <a:srgbClr val="6E8980">
                    <a:lumMod val="50000"/>
                  </a:srgbClr>
                </a:solidFill>
                <a:latin typeface="Calibri"/>
                <a:cs typeface="Arial"/>
              </a:rPr>
              <a:t>t</a:t>
            </a:r>
            <a:r>
              <a:rPr sz="2800" b="1" i="0" u="none" strike="noStrike" cap="none" spc="0" dirty="0">
                <a:ln>
                  <a:noFill/>
                </a:ln>
                <a:solidFill>
                  <a:srgbClr val="6E8980">
                    <a:lumMod val="50000"/>
                  </a:srgbClr>
                </a:solidFill>
                <a:latin typeface="Calibri"/>
                <a:cs typeface="Arial"/>
              </a:rPr>
              <a:t>h</a:t>
            </a:r>
            <a:r>
              <a:rPr lang="de-DE" sz="2800" b="1" i="0" u="none" strike="noStrike" cap="none" spc="0" dirty="0">
                <a:ln>
                  <a:noFill/>
                </a:ln>
                <a:solidFill>
                  <a:srgbClr val="6E8980">
                    <a:lumMod val="50000"/>
                  </a:srgbClr>
                </a:solidFill>
                <a:latin typeface="Calibri"/>
                <a:cs typeface="Arial"/>
              </a:rPr>
              <a:t>i</a:t>
            </a:r>
            <a:r>
              <a:rPr sz="2800" b="1" i="0" u="none" strike="noStrike" cap="none" spc="0" dirty="0">
                <a:ln>
                  <a:noFill/>
                </a:ln>
                <a:solidFill>
                  <a:srgbClr val="6E8980">
                    <a:lumMod val="50000"/>
                  </a:srgbClr>
                </a:solidFill>
                <a:latin typeface="Calibri"/>
                <a:cs typeface="Arial"/>
              </a:rPr>
              <a:t>n </a:t>
            </a:r>
            <a:r>
              <a:rPr lang="de-DE" sz="2800" b="1" i="0" u="none" strike="noStrike" cap="none" spc="0" dirty="0">
                <a:ln>
                  <a:noFill/>
                </a:ln>
                <a:solidFill>
                  <a:srgbClr val="6E8980">
                    <a:lumMod val="50000"/>
                  </a:srgbClr>
                </a:solidFill>
                <a:latin typeface="Calibri"/>
                <a:cs typeface="Arial"/>
              </a:rPr>
              <a:t>p</a:t>
            </a:r>
            <a:r>
              <a:rPr sz="2800" b="1" i="0" u="none" strike="noStrike" cap="none" spc="0" dirty="0" err="1">
                <a:ln>
                  <a:noFill/>
                </a:ln>
                <a:solidFill>
                  <a:srgbClr val="6E8980">
                    <a:lumMod val="50000"/>
                  </a:srgbClr>
                </a:solidFill>
                <a:latin typeface="Calibri"/>
                <a:cs typeface="Arial"/>
              </a:rPr>
              <a:t>lanetary</a:t>
            </a:r>
            <a:r>
              <a:rPr sz="2800" b="1" i="0" u="none" strike="noStrike" cap="none" spc="0" dirty="0">
                <a:ln>
                  <a:noFill/>
                </a:ln>
                <a:solidFill>
                  <a:srgbClr val="6E8980">
                    <a:lumMod val="50000"/>
                  </a:srgbClr>
                </a:solidFill>
                <a:latin typeface="Calibri"/>
                <a:cs typeface="Arial"/>
              </a:rPr>
              <a:t> boundaries.</a:t>
            </a:r>
            <a:endParaRPr lang="de-DE" sz="2800" b="1" i="0" u="none" strike="noStrike" cap="none" spc="0" dirty="0">
              <a:ln>
                <a:noFill/>
              </a:ln>
              <a:solidFill>
                <a:srgbClr val="6E8980">
                  <a:lumMod val="50000"/>
                </a:srgbClr>
              </a:solidFill>
              <a:latin typeface="Calibri"/>
              <a:cs typeface="Arial"/>
            </a:endParaRPr>
          </a:p>
        </p:txBody>
      </p:sp>
      <p:pic>
        <p:nvPicPr>
          <p:cNvPr id="8" name="Grafik 4"/>
          <p:cNvPicPr>
            <a:picLocks noChangeAspect="1"/>
          </p:cNvPicPr>
          <p:nvPr/>
        </p:nvPicPr>
        <p:blipFill>
          <a:blip r:embed="rId4"/>
          <a:stretch/>
        </p:blipFill>
        <p:spPr bwMode="auto">
          <a:xfrm>
            <a:off x="3675765" y="1447331"/>
            <a:ext cx="4303747" cy="4217915"/>
          </a:xfrm>
          <a:prstGeom prst="rect">
            <a:avLst/>
          </a:prstGeom>
        </p:spPr>
      </p:pic>
      <p:pic>
        <p:nvPicPr>
          <p:cNvPr id="10" name="Picture 9">
            <a:extLst>
              <a:ext uri="{FF2B5EF4-FFF2-40B4-BE49-F238E27FC236}">
                <a16:creationId xmlns:a16="http://schemas.microsoft.com/office/drawing/2014/main" id="{7BEE7A8A-20AE-5DBD-B746-F1B84BB94E94}"/>
              </a:ext>
            </a:extLst>
          </p:cNvPr>
          <p:cNvPicPr>
            <a:picLocks noChangeAspect="1"/>
          </p:cNvPicPr>
          <p:nvPr/>
        </p:nvPicPr>
        <p:blipFill>
          <a:blip r:embed="rId5"/>
          <a:stretch>
            <a:fillRect/>
          </a:stretch>
        </p:blipFill>
        <p:spPr>
          <a:xfrm>
            <a:off x="309552" y="941241"/>
            <a:ext cx="3827972" cy="1382059"/>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80FCF-AB3D-42AC-A895-8A6E98FDC069}"/>
              </a:ext>
            </a:extLst>
          </p:cNvPr>
          <p:cNvSpPr>
            <a:spLocks noGrp="1"/>
          </p:cNvSpPr>
          <p:nvPr>
            <p:ph type="title"/>
          </p:nvPr>
        </p:nvSpPr>
        <p:spPr>
          <a:xfrm>
            <a:off x="384193" y="62310"/>
            <a:ext cx="11496640" cy="900000"/>
          </a:xfrm>
        </p:spPr>
        <p:txBody>
          <a:bodyPr>
            <a:normAutofit/>
          </a:bodyPr>
          <a:lstStyle/>
          <a:p>
            <a:r>
              <a:rPr lang="en-US" sz="3200" b="1" dirty="0">
                <a:latin typeface="+mn-lt"/>
              </a:rPr>
              <a:t>Power Grids – Stability    - Jürgen Kurths</a:t>
            </a:r>
            <a:endParaRPr lang="en-DE" sz="3200" b="1" dirty="0">
              <a:latin typeface="+mn-lt"/>
            </a:endParaRPr>
          </a:p>
        </p:txBody>
      </p:sp>
      <p:pic>
        <p:nvPicPr>
          <p:cNvPr id="4" name="Content Placeholder 3">
            <a:extLst>
              <a:ext uri="{FF2B5EF4-FFF2-40B4-BE49-F238E27FC236}">
                <a16:creationId xmlns:a16="http://schemas.microsoft.com/office/drawing/2014/main" id="{38965E96-786E-4368-BAA1-184FC1EBD7D7}"/>
              </a:ext>
            </a:extLst>
          </p:cNvPr>
          <p:cNvPicPr>
            <a:picLocks noGrp="1" noChangeAspect="1"/>
          </p:cNvPicPr>
          <p:nvPr>
            <p:ph idx="1"/>
          </p:nvPr>
        </p:nvPicPr>
        <p:blipFill>
          <a:blip r:embed="rId2"/>
          <a:stretch>
            <a:fillRect/>
          </a:stretch>
        </p:blipFill>
        <p:spPr>
          <a:xfrm>
            <a:off x="4602696" y="2062603"/>
            <a:ext cx="6873957" cy="4093861"/>
          </a:xfrm>
          <a:prstGeom prst="rect">
            <a:avLst/>
          </a:prstGeom>
        </p:spPr>
      </p:pic>
      <p:sp>
        <p:nvSpPr>
          <p:cNvPr id="5" name="TextBox 4">
            <a:extLst>
              <a:ext uri="{FF2B5EF4-FFF2-40B4-BE49-F238E27FC236}">
                <a16:creationId xmlns:a16="http://schemas.microsoft.com/office/drawing/2014/main" id="{C8EDDFAE-AE04-403E-85A0-605A372E1870}"/>
              </a:ext>
            </a:extLst>
          </p:cNvPr>
          <p:cNvSpPr txBox="1"/>
          <p:nvPr/>
        </p:nvSpPr>
        <p:spPr>
          <a:xfrm>
            <a:off x="1017037" y="895713"/>
            <a:ext cx="11038114" cy="954107"/>
          </a:xfrm>
          <a:prstGeom prst="rect">
            <a:avLst/>
          </a:prstGeom>
          <a:noFill/>
        </p:spPr>
        <p:txBody>
          <a:bodyPr wrap="square" rtlCol="0">
            <a:spAutoFit/>
          </a:bodyPr>
          <a:lstStyle/>
          <a:p>
            <a:r>
              <a:rPr lang="en-US" sz="2800" dirty="0"/>
              <a:t>Against: Cyber Attacks or Climate Extreme Events</a:t>
            </a:r>
          </a:p>
          <a:p>
            <a:r>
              <a:rPr lang="en-US" sz="2800" dirty="0"/>
              <a:t>Analysis, Identification of “key elements”, Mitigation</a:t>
            </a:r>
            <a:endParaRPr lang="en-DE" sz="2800" dirty="0"/>
          </a:p>
        </p:txBody>
      </p:sp>
      <p:sp>
        <p:nvSpPr>
          <p:cNvPr id="6" name="TextBox 5">
            <a:extLst>
              <a:ext uri="{FF2B5EF4-FFF2-40B4-BE49-F238E27FC236}">
                <a16:creationId xmlns:a16="http://schemas.microsoft.com/office/drawing/2014/main" id="{7EFA1208-095E-49CE-91DE-6371C2DC23A2}"/>
              </a:ext>
            </a:extLst>
          </p:cNvPr>
          <p:cNvSpPr txBox="1"/>
          <p:nvPr/>
        </p:nvSpPr>
        <p:spPr>
          <a:xfrm>
            <a:off x="1017037" y="2341983"/>
            <a:ext cx="3331028" cy="4462760"/>
          </a:xfrm>
          <a:prstGeom prst="rect">
            <a:avLst/>
          </a:prstGeom>
          <a:noFill/>
        </p:spPr>
        <p:txBody>
          <a:bodyPr wrap="square" rtlCol="0">
            <a:spAutoFit/>
          </a:bodyPr>
          <a:lstStyle/>
          <a:p>
            <a:r>
              <a:rPr lang="en-US" sz="2800" dirty="0"/>
              <a:t>Damages due to Hurricane Harvey, Texas, August 2017</a:t>
            </a:r>
          </a:p>
          <a:p>
            <a:endParaRPr lang="en-US" sz="2800" dirty="0"/>
          </a:p>
          <a:p>
            <a:r>
              <a:rPr lang="en-US" sz="2800" dirty="0"/>
              <a:t>(Monster) Blackouts due to Cascading</a:t>
            </a:r>
          </a:p>
          <a:p>
            <a:endParaRPr lang="en-US" sz="2800" dirty="0"/>
          </a:p>
          <a:p>
            <a:r>
              <a:rPr lang="en-US" sz="2000" dirty="0"/>
              <a:t>Nature Phys. 2013,              Nat. Comms 2014, 2020</a:t>
            </a:r>
          </a:p>
          <a:p>
            <a:r>
              <a:rPr lang="en-US" sz="2000" dirty="0"/>
              <a:t>Nat Energy 2024 </a:t>
            </a:r>
          </a:p>
          <a:p>
            <a:endParaRPr lang="en-DE" sz="2800" dirty="0"/>
          </a:p>
        </p:txBody>
      </p:sp>
    </p:spTree>
    <p:extLst>
      <p:ext uri="{BB962C8B-B14F-4D97-AF65-F5344CB8AC3E}">
        <p14:creationId xmlns:p14="http://schemas.microsoft.com/office/powerpoint/2010/main" val="26294392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39A4492-2277-42A4-B3A1-D248287995E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50086" y="958786"/>
            <a:ext cx="8689629" cy="3807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2">
            <a:extLst>
              <a:ext uri="{FF2B5EF4-FFF2-40B4-BE49-F238E27FC236}">
                <a16:creationId xmlns:a16="http://schemas.microsoft.com/office/drawing/2014/main" id="{6942187F-A4F1-4CBC-A546-DFEA78CFD379}"/>
              </a:ext>
            </a:extLst>
          </p:cNvPr>
          <p:cNvSpPr txBox="1">
            <a:spLocks noChangeArrowheads="1"/>
          </p:cNvSpPr>
          <p:nvPr/>
        </p:nvSpPr>
        <p:spPr>
          <a:xfrm>
            <a:off x="457200" y="274638"/>
            <a:ext cx="9827370" cy="1143000"/>
          </a:xfrm>
          <a:prstGeom prst="rect">
            <a:avLst/>
          </a:prstGeom>
        </p:spPr>
        <p:txBody>
          <a:bodyPr/>
          <a:lstStyle>
            <a:lvl1pPr algn="l" defTabSz="914400">
              <a:lnSpc>
                <a:spcPct val="90000"/>
              </a:lnSpc>
              <a:spcBef>
                <a:spcPts val="0"/>
              </a:spcBef>
              <a:buNone/>
              <a:defRPr sz="3000" b="1">
                <a:solidFill>
                  <a:schemeClr val="tx1"/>
                </a:solidFill>
                <a:latin typeface="+mn-lt"/>
                <a:ea typeface="+mj-ea"/>
                <a:cs typeface="+mj-cs"/>
              </a:defRPr>
            </a:lvl1pPr>
          </a:lstStyle>
          <a:p>
            <a:r>
              <a:rPr lang="de-DE" altLang="de-DE" sz="3200" dirty="0" err="1"/>
              <a:t>Identification</a:t>
            </a:r>
            <a:r>
              <a:rPr lang="de-DE" altLang="de-DE" sz="3200" dirty="0"/>
              <a:t> </a:t>
            </a:r>
            <a:r>
              <a:rPr lang="de-DE" altLang="de-DE" sz="3200" dirty="0" err="1"/>
              <a:t>of</a:t>
            </a:r>
            <a:r>
              <a:rPr lang="de-DE" altLang="de-DE" sz="3200" dirty="0"/>
              <a:t> </a:t>
            </a:r>
            <a:r>
              <a:rPr lang="de-DE" altLang="de-DE" sz="3200" dirty="0" err="1"/>
              <a:t>critical</a:t>
            </a:r>
            <a:r>
              <a:rPr lang="de-DE" altLang="de-DE" sz="3200" dirty="0"/>
              <a:t> </a:t>
            </a:r>
            <a:r>
              <a:rPr lang="de-DE" altLang="de-DE" sz="3200" dirty="0" err="1"/>
              <a:t>lines</a:t>
            </a:r>
            <a:r>
              <a:rPr lang="de-DE" altLang="de-DE" sz="3200" dirty="0"/>
              <a:t>   - Jürgen Kurths</a:t>
            </a:r>
          </a:p>
        </p:txBody>
      </p:sp>
      <p:sp>
        <p:nvSpPr>
          <p:cNvPr id="4" name="Rectangle 3">
            <a:extLst>
              <a:ext uri="{FF2B5EF4-FFF2-40B4-BE49-F238E27FC236}">
                <a16:creationId xmlns:a16="http://schemas.microsoft.com/office/drawing/2014/main" id="{BFDDDC46-8A4B-4A84-AFC5-DA484646D061}"/>
              </a:ext>
            </a:extLst>
          </p:cNvPr>
          <p:cNvSpPr/>
          <p:nvPr/>
        </p:nvSpPr>
        <p:spPr>
          <a:xfrm>
            <a:off x="921174" y="4848237"/>
            <a:ext cx="9538997" cy="1938992"/>
          </a:xfrm>
          <a:prstGeom prst="rect">
            <a:avLst/>
          </a:prstGeom>
        </p:spPr>
        <p:txBody>
          <a:bodyPr wrap="square">
            <a:spAutoFit/>
          </a:bodyPr>
          <a:lstStyle/>
          <a:p>
            <a:r>
              <a:rPr lang="en-US" altLang="en-DE" sz="2400" dirty="0"/>
              <a:t>Identification of </a:t>
            </a:r>
            <a:r>
              <a:rPr lang="en-US" altLang="en-DE" sz="2400" b="1" dirty="0"/>
              <a:t>most critical lines</a:t>
            </a:r>
            <a:r>
              <a:rPr lang="en-US" altLang="en-DE" sz="2400" dirty="0"/>
              <a:t> (6…20) by the co-evolution model</a:t>
            </a:r>
            <a:br>
              <a:rPr lang="en-US" altLang="en-DE" sz="2400" dirty="0"/>
            </a:br>
            <a:br>
              <a:rPr lang="en-US" altLang="en-DE" sz="2400" dirty="0"/>
            </a:br>
            <a:r>
              <a:rPr lang="en-US" altLang="en-DE" sz="2400" dirty="0"/>
              <a:t>Hardening them </a:t>
            </a:r>
            <a:r>
              <a:rPr lang="en-US" altLang="en-DE" sz="2400" dirty="0">
                <a:sym typeface="Wingdings" panose="05000000000000000000" pitchFamily="2" charset="2"/>
              </a:rPr>
              <a:t> </a:t>
            </a:r>
            <a:br>
              <a:rPr lang="en-US" altLang="en-DE" sz="2400" dirty="0">
                <a:sym typeface="Wingdings" panose="05000000000000000000" pitchFamily="2" charset="2"/>
              </a:rPr>
            </a:br>
            <a:r>
              <a:rPr lang="en-US" altLang="en-DE" sz="2400" dirty="0">
                <a:sym typeface="Wingdings" panose="05000000000000000000" pitchFamily="2" charset="2"/>
              </a:rPr>
              <a:t>	probability of large scale outages reduced by a </a:t>
            </a:r>
            <a:r>
              <a:rPr lang="en-US" altLang="en-DE" sz="2400" b="1" dirty="0">
                <a:sym typeface="Wingdings" panose="05000000000000000000" pitchFamily="2" charset="2"/>
              </a:rPr>
              <a:t>factor of 5…20</a:t>
            </a:r>
            <a:br>
              <a:rPr lang="en-US" altLang="en-DE" sz="2400" dirty="0"/>
            </a:br>
            <a:endParaRPr lang="en-DE" sz="2400" dirty="0"/>
          </a:p>
        </p:txBody>
      </p:sp>
    </p:spTree>
    <p:extLst>
      <p:ext uri="{BB962C8B-B14F-4D97-AF65-F5344CB8AC3E}">
        <p14:creationId xmlns:p14="http://schemas.microsoft.com/office/powerpoint/2010/main" val="41652798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7"/>
          <p:cNvSpPr>
            <a:spLocks noGrp="1"/>
          </p:cNvSpPr>
          <p:nvPr>
            <p:ph type="title"/>
          </p:nvPr>
        </p:nvSpPr>
        <p:spPr bwMode="auto">
          <a:xfrm>
            <a:off x="226699" y="318981"/>
            <a:ext cx="11161994" cy="871826"/>
          </a:xfrm>
        </p:spPr>
        <p:txBody>
          <a:bodyPr>
            <a:normAutofit fontScale="90000"/>
          </a:bodyPr>
          <a:lstStyle/>
          <a:p>
            <a:pPr>
              <a:defRPr/>
            </a:pPr>
            <a:br>
              <a:rPr lang="en-US" sz="2700" dirty="0">
                <a:solidFill>
                  <a:srgbClr val="C00000"/>
                </a:solidFill>
                <a:latin typeface="Arial" panose="020B0604020202020204" pitchFamily="34" charset="0"/>
                <a:cs typeface="Arial" panose="020B0604020202020204" pitchFamily="34" charset="0"/>
              </a:rPr>
            </a:br>
            <a:r>
              <a:rPr lang="en-US" sz="2700" b="1" dirty="0">
                <a:solidFill>
                  <a:srgbClr val="C00000"/>
                </a:solidFill>
                <a:latin typeface="Arial" panose="020B0604020202020204" pitchFamily="34" charset="0"/>
                <a:cs typeface="Arial" panose="020B0604020202020204" pitchFamily="34" charset="0"/>
              </a:rPr>
              <a:t>The CEA proactive in its commitment to secure the present and the future </a:t>
            </a:r>
            <a:br>
              <a:rPr lang="fr-FR" sz="3600" dirty="0">
                <a:solidFill>
                  <a:srgbClr val="C00000"/>
                </a:solidFill>
                <a:latin typeface="Arial" panose="020B0604020202020204" pitchFamily="34" charset="0"/>
                <a:cs typeface="Arial" panose="020B0604020202020204" pitchFamily="34" charset="0"/>
              </a:rPr>
            </a:br>
            <a:endParaRPr lang="fr-FR" dirty="0">
              <a:solidFill>
                <a:srgbClr val="C00000"/>
              </a:solidFill>
              <a:latin typeface="Arial" panose="020B0604020202020204" pitchFamily="34" charset="0"/>
              <a:cs typeface="Arial" panose="020B0604020202020204" pitchFamily="34" charset="0"/>
            </a:endParaRPr>
          </a:p>
        </p:txBody>
      </p:sp>
      <p:sp>
        <p:nvSpPr>
          <p:cNvPr id="9" name="ZoneTexte 8"/>
          <p:cNvSpPr txBox="1"/>
          <p:nvPr/>
        </p:nvSpPr>
        <p:spPr>
          <a:xfrm flipH="1">
            <a:off x="5660447" y="1669956"/>
            <a:ext cx="8438685" cy="1754326"/>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A major French Research and Technical Organization (RTO) </a:t>
            </a:r>
          </a:p>
          <a:p>
            <a:r>
              <a:rPr lang="en-US" dirty="0">
                <a:latin typeface="Arial" panose="020B0604020202020204" pitchFamily="34" charset="0"/>
                <a:cs typeface="Arial" panose="020B0604020202020204" pitchFamily="34" charset="0"/>
              </a:rPr>
              <a:t>in:</a:t>
            </a:r>
          </a:p>
          <a:p>
            <a:pPr marL="800100" lvl="1" indent="-342900">
              <a:buClr>
                <a:srgbClr val="C00000"/>
              </a:buClr>
              <a:buSzPct val="59000"/>
              <a:buFont typeface="Wingdings" panose="05000000000000000000" pitchFamily="2" charset="2"/>
              <a:buChar char="q"/>
            </a:pPr>
            <a:r>
              <a:rPr lang="en-US" dirty="0">
                <a:latin typeface="Arial" panose="020B0604020202020204" pitchFamily="34" charset="0"/>
                <a:cs typeface="Arial" panose="020B0604020202020204" pitchFamily="34" charset="0"/>
              </a:rPr>
              <a:t>Low carbon energy (nuclear and renewable)</a:t>
            </a:r>
          </a:p>
          <a:p>
            <a:pPr marL="800100" lvl="1" indent="-342900">
              <a:buClr>
                <a:srgbClr val="C00000"/>
              </a:buClr>
              <a:buSzPct val="59000"/>
              <a:buFont typeface="Wingdings" panose="05000000000000000000" pitchFamily="2" charset="2"/>
              <a:buChar char="q"/>
            </a:pPr>
            <a:r>
              <a:rPr lang="en-US" dirty="0">
                <a:latin typeface="Arial" panose="020B0604020202020204" pitchFamily="34" charset="0"/>
                <a:cs typeface="Arial" panose="020B0604020202020204" pitchFamily="34" charset="0"/>
              </a:rPr>
              <a:t>Security and defense</a:t>
            </a:r>
          </a:p>
          <a:p>
            <a:pPr marL="800100" lvl="1" indent="-342900">
              <a:buClr>
                <a:srgbClr val="C00000"/>
              </a:buClr>
              <a:buSzPct val="59000"/>
              <a:buFont typeface="Wingdings" panose="05000000000000000000" pitchFamily="2" charset="2"/>
              <a:buChar char="q"/>
            </a:pPr>
            <a:r>
              <a:rPr lang="en-US" dirty="0">
                <a:latin typeface="Arial" panose="020B0604020202020204" pitchFamily="34" charset="0"/>
                <a:cs typeface="Arial" panose="020B0604020202020204" pitchFamily="34" charset="0"/>
              </a:rPr>
              <a:t>Technology research for industry</a:t>
            </a:r>
          </a:p>
          <a:p>
            <a:pPr marL="800100" lvl="1" indent="-342900">
              <a:buClr>
                <a:srgbClr val="C00000"/>
              </a:buClr>
              <a:buSzPct val="59000"/>
              <a:buFont typeface="Wingdings" panose="05000000000000000000" pitchFamily="2" charset="2"/>
              <a:buChar char="q"/>
            </a:pPr>
            <a:r>
              <a:rPr lang="en-US" dirty="0">
                <a:latin typeface="Arial" panose="020B0604020202020204" pitchFamily="34" charset="0"/>
                <a:cs typeface="Arial" panose="020B0604020202020204" pitchFamily="34" charset="0"/>
              </a:rPr>
              <a:t>Fundamental research (materials and life science)</a:t>
            </a:r>
            <a:endParaRPr lang="fr-FR" dirty="0">
              <a:latin typeface="Arial" panose="020B0604020202020204" pitchFamily="34" charset="0"/>
              <a:cs typeface="Arial" panose="020B0604020202020204" pitchFamily="34" charset="0"/>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015" y="1211890"/>
            <a:ext cx="1352550" cy="1352550"/>
          </a:xfrm>
          <a:prstGeom prst="rect">
            <a:avLst/>
          </a:prstGeom>
        </p:spPr>
      </p:pic>
      <p:pic>
        <p:nvPicPr>
          <p:cNvPr id="4" name="Image 3"/>
          <p:cNvPicPr>
            <a:picLocks noChangeAspect="1"/>
          </p:cNvPicPr>
          <p:nvPr/>
        </p:nvPicPr>
        <p:blipFill rotWithShape="1">
          <a:blip r:embed="rId3" cstate="hqprint">
            <a:extLst>
              <a:ext uri="{28A0092B-C50C-407E-A947-70E740481C1C}">
                <a14:useLocalDpi xmlns:a14="http://schemas.microsoft.com/office/drawing/2010/main" val="0"/>
              </a:ext>
            </a:extLst>
          </a:blip>
          <a:srcRect l="19138" r="15792"/>
          <a:stretch/>
        </p:blipFill>
        <p:spPr>
          <a:xfrm>
            <a:off x="729949" y="4899686"/>
            <a:ext cx="1758502" cy="1803068"/>
          </a:xfrm>
          <a:prstGeom prst="rect">
            <a:avLst/>
          </a:prstGeom>
        </p:spPr>
      </p:pic>
      <p:sp>
        <p:nvSpPr>
          <p:cNvPr id="10" name="ZoneTexte 9"/>
          <p:cNvSpPr txBox="1"/>
          <p:nvPr/>
        </p:nvSpPr>
        <p:spPr>
          <a:xfrm flipH="1">
            <a:off x="2584751" y="5375260"/>
            <a:ext cx="4446089" cy="707886"/>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Héloïse Goutte</a:t>
            </a:r>
          </a:p>
          <a:p>
            <a:r>
              <a:rPr lang="en-US" sz="2000" dirty="0">
                <a:latin typeface="Arial" panose="020B0604020202020204" pitchFamily="34" charset="0"/>
                <a:cs typeface="Arial" panose="020B0604020202020204" pitchFamily="34" charset="0"/>
              </a:rPr>
              <a:t>Scientific director for energy</a:t>
            </a:r>
          </a:p>
        </p:txBody>
      </p:sp>
      <p:pic>
        <p:nvPicPr>
          <p:cNvPr id="34" name="Image 33"/>
          <p:cNvPicPr>
            <a:picLocks noChangeAspect="1"/>
          </p:cNvPicPr>
          <p:nvPr/>
        </p:nvPicPr>
        <p:blipFill rotWithShape="1">
          <a:blip r:embed="rId4">
            <a:extLst>
              <a:ext uri="{28A0092B-C50C-407E-A947-70E740481C1C}">
                <a14:useLocalDpi xmlns:a14="http://schemas.microsoft.com/office/drawing/2010/main" val="0"/>
              </a:ext>
            </a:extLst>
          </a:blip>
          <a:srcRect t="26667" r="78190" b="53292"/>
          <a:stretch/>
        </p:blipFill>
        <p:spPr>
          <a:xfrm>
            <a:off x="729949" y="3034494"/>
            <a:ext cx="1791229" cy="1071520"/>
          </a:xfrm>
          <a:prstGeom prst="rect">
            <a:avLst/>
          </a:prstGeom>
        </p:spPr>
      </p:pic>
      <p:sp>
        <p:nvSpPr>
          <p:cNvPr id="6" name="ZoneTexte 5"/>
          <p:cNvSpPr txBox="1"/>
          <p:nvPr/>
        </p:nvSpPr>
        <p:spPr>
          <a:xfrm>
            <a:off x="851894" y="4058378"/>
            <a:ext cx="1584729"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 21 000 staff</a:t>
            </a:r>
          </a:p>
        </p:txBody>
      </p:sp>
      <p:pic>
        <p:nvPicPr>
          <p:cNvPr id="35" name="Image 34"/>
          <p:cNvPicPr>
            <a:picLocks noChangeAspect="1"/>
          </p:cNvPicPr>
          <p:nvPr/>
        </p:nvPicPr>
        <p:blipFill rotWithShape="1">
          <a:blip r:embed="rId4">
            <a:extLst>
              <a:ext uri="{28A0092B-C50C-407E-A947-70E740481C1C}">
                <a14:useLocalDpi xmlns:a14="http://schemas.microsoft.com/office/drawing/2010/main" val="0"/>
              </a:ext>
            </a:extLst>
          </a:blip>
          <a:srcRect l="34766" t="30684" r="50220" b="52633"/>
          <a:stretch/>
        </p:blipFill>
        <p:spPr>
          <a:xfrm>
            <a:off x="3910469" y="2961872"/>
            <a:ext cx="1581665" cy="1144142"/>
          </a:xfrm>
          <a:prstGeom prst="rect">
            <a:avLst/>
          </a:prstGeom>
        </p:spPr>
      </p:pic>
      <p:sp>
        <p:nvSpPr>
          <p:cNvPr id="36" name="ZoneTexte 35"/>
          <p:cNvSpPr txBox="1"/>
          <p:nvPr/>
        </p:nvSpPr>
        <p:spPr>
          <a:xfrm>
            <a:off x="3443973" y="4058378"/>
            <a:ext cx="2807179"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 1 000 recruitments/year</a:t>
            </a:r>
          </a:p>
        </p:txBody>
      </p:sp>
      <p:sp>
        <p:nvSpPr>
          <p:cNvPr id="7" name="Rectangle 6"/>
          <p:cNvSpPr/>
          <p:nvPr/>
        </p:nvSpPr>
        <p:spPr>
          <a:xfrm>
            <a:off x="6251152" y="2740454"/>
            <a:ext cx="5940848" cy="36362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37" name="Picture 36">
            <a:extLst>
              <a:ext uri="{FF2B5EF4-FFF2-40B4-BE49-F238E27FC236}">
                <a16:creationId xmlns:a16="http://schemas.microsoft.com/office/drawing/2014/main" id="{3055802C-E7DE-AC2C-5024-41DA565262E7}"/>
              </a:ext>
            </a:extLst>
          </p:cNvPr>
          <p:cNvPicPr>
            <a:picLocks noChangeAspect="1"/>
          </p:cNvPicPr>
          <p:nvPr/>
        </p:nvPicPr>
        <p:blipFill>
          <a:blip r:embed="rId5"/>
          <a:stretch>
            <a:fillRect/>
          </a:stretch>
        </p:blipFill>
        <p:spPr>
          <a:xfrm>
            <a:off x="6717648" y="3698697"/>
            <a:ext cx="4197566" cy="1346269"/>
          </a:xfrm>
          <a:prstGeom prst="rect">
            <a:avLst/>
          </a:prstGeom>
        </p:spPr>
      </p:pic>
      <p:pic>
        <p:nvPicPr>
          <p:cNvPr id="38" name="Picture 37">
            <a:extLst>
              <a:ext uri="{FF2B5EF4-FFF2-40B4-BE49-F238E27FC236}">
                <a16:creationId xmlns:a16="http://schemas.microsoft.com/office/drawing/2014/main" id="{97063CE4-FF0F-6D78-C7E7-71010B739A45}"/>
              </a:ext>
            </a:extLst>
          </p:cNvPr>
          <p:cNvPicPr>
            <a:picLocks noChangeAspect="1"/>
          </p:cNvPicPr>
          <p:nvPr/>
        </p:nvPicPr>
        <p:blipFill>
          <a:blip r:embed="rId6"/>
          <a:stretch>
            <a:fillRect/>
          </a:stretch>
        </p:blipFill>
        <p:spPr>
          <a:xfrm>
            <a:off x="1644258" y="1205490"/>
            <a:ext cx="3932214" cy="1340350"/>
          </a:xfrm>
          <a:prstGeom prst="rect">
            <a:avLst/>
          </a:prstGeom>
        </p:spPr>
      </p:pic>
    </p:spTree>
    <p:extLst>
      <p:ext uri="{BB962C8B-B14F-4D97-AF65-F5344CB8AC3E}">
        <p14:creationId xmlns:p14="http://schemas.microsoft.com/office/powerpoint/2010/main" val="21536617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8B141AE-1C72-527E-3022-7024956A8D86}"/>
              </a:ext>
            </a:extLst>
          </p:cNvPr>
          <p:cNvSpPr>
            <a:spLocks noGrp="1"/>
          </p:cNvSpPr>
          <p:nvPr>
            <p:ph type="sldNum" sz="quarter" idx="12"/>
          </p:nvPr>
        </p:nvSpPr>
        <p:spPr/>
        <p:txBody>
          <a:bodyPr/>
          <a:lstStyle/>
          <a:p>
            <a:fld id="{0CBC77A0-1F4E-42FF-9FFC-F45C3A64AF90}" type="slidenum">
              <a:rPr lang="fr-FR" smtClean="0"/>
              <a:t>16</a:t>
            </a:fld>
            <a:endParaRPr lang="fr-FR"/>
          </a:p>
        </p:txBody>
      </p:sp>
      <p:grpSp>
        <p:nvGrpSpPr>
          <p:cNvPr id="5" name="Groupe 10">
            <a:extLst>
              <a:ext uri="{FF2B5EF4-FFF2-40B4-BE49-F238E27FC236}">
                <a16:creationId xmlns:a16="http://schemas.microsoft.com/office/drawing/2014/main" id="{FDFEBEDC-A00E-6B27-FA67-6447C587A8A8}"/>
              </a:ext>
            </a:extLst>
          </p:cNvPr>
          <p:cNvGrpSpPr/>
          <p:nvPr/>
        </p:nvGrpSpPr>
        <p:grpSpPr>
          <a:xfrm>
            <a:off x="609055" y="1587101"/>
            <a:ext cx="5877711" cy="2829110"/>
            <a:chOff x="5322319" y="2642195"/>
            <a:chExt cx="6468251" cy="2521015"/>
          </a:xfrm>
        </p:grpSpPr>
        <p:grpSp>
          <p:nvGrpSpPr>
            <p:cNvPr id="6" name="Groupe 12">
              <a:extLst>
                <a:ext uri="{FF2B5EF4-FFF2-40B4-BE49-F238E27FC236}">
                  <a16:creationId xmlns:a16="http://schemas.microsoft.com/office/drawing/2014/main" id="{148AFC48-DB0E-FF8D-7239-0EDDE8130525}"/>
                </a:ext>
              </a:extLst>
            </p:cNvPr>
            <p:cNvGrpSpPr/>
            <p:nvPr/>
          </p:nvGrpSpPr>
          <p:grpSpPr>
            <a:xfrm>
              <a:off x="6545109" y="2828655"/>
              <a:ext cx="5245461" cy="2186497"/>
              <a:chOff x="1834263" y="1729862"/>
              <a:chExt cx="6345102" cy="2838713"/>
            </a:xfrm>
          </p:grpSpPr>
          <p:pic>
            <p:nvPicPr>
              <p:cNvPr id="23" name="Image 29">
                <a:extLst>
                  <a:ext uri="{FF2B5EF4-FFF2-40B4-BE49-F238E27FC236}">
                    <a16:creationId xmlns:a16="http://schemas.microsoft.com/office/drawing/2014/main" id="{6564F05F-2562-DF5B-D6A7-C3729BFC23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4263" y="1811131"/>
                <a:ext cx="4636810" cy="2757444"/>
              </a:xfrm>
              <a:prstGeom prst="rect">
                <a:avLst/>
              </a:prstGeom>
            </p:spPr>
          </p:pic>
          <p:sp>
            <p:nvSpPr>
              <p:cNvPr id="24" name="ZoneTexte 30">
                <a:extLst>
                  <a:ext uri="{FF2B5EF4-FFF2-40B4-BE49-F238E27FC236}">
                    <a16:creationId xmlns:a16="http://schemas.microsoft.com/office/drawing/2014/main" id="{FDC07934-8F51-E9B7-713B-4C7A1A33F4A7}"/>
                  </a:ext>
                </a:extLst>
              </p:cNvPr>
              <p:cNvSpPr txBox="1"/>
              <p:nvPr/>
            </p:nvSpPr>
            <p:spPr>
              <a:xfrm rot="21260954">
                <a:off x="5907843" y="1753690"/>
                <a:ext cx="2271522" cy="356069"/>
              </a:xfrm>
              <a:prstGeom prst="rect">
                <a:avLst/>
              </a:prstGeom>
              <a:noFill/>
            </p:spPr>
            <p:txBody>
              <a:bodyPr wrap="square" rtlCol="0">
                <a:spAutoFit/>
              </a:bodyPr>
              <a:lstStyle/>
              <a:p>
                <a:pPr defTabSz="609570" eaLnBrk="1" fontAlgn="auto" hangingPunct="1">
                  <a:spcBef>
                    <a:spcPts val="0"/>
                  </a:spcBef>
                  <a:spcAft>
                    <a:spcPts val="0"/>
                  </a:spcAft>
                  <a:defRPr/>
                </a:pPr>
                <a:r>
                  <a:rPr lang="fr-FR" sz="1400" dirty="0">
                    <a:latin typeface="Arial" panose="020B0604020202020204" pitchFamily="34" charset="0"/>
                    <a:cs typeface="Arial" panose="020B0604020202020204" pitchFamily="34" charset="0"/>
                  </a:rPr>
                  <a:t>VALUE CHAIN</a:t>
                </a:r>
              </a:p>
            </p:txBody>
          </p:sp>
          <p:sp>
            <p:nvSpPr>
              <p:cNvPr id="25" name="Chevron 31">
                <a:extLst>
                  <a:ext uri="{FF2B5EF4-FFF2-40B4-BE49-F238E27FC236}">
                    <a16:creationId xmlns:a16="http://schemas.microsoft.com/office/drawing/2014/main" id="{0BC4DC37-1057-29E3-713C-59586EAE9647}"/>
                  </a:ext>
                </a:extLst>
              </p:cNvPr>
              <p:cNvSpPr/>
              <p:nvPr/>
            </p:nvSpPr>
            <p:spPr>
              <a:xfrm rot="18651079">
                <a:off x="3501704" y="3185097"/>
                <a:ext cx="182880" cy="182880"/>
              </a:xfrm>
              <a:prstGeom prst="chevron">
                <a:avLst/>
              </a:prstGeom>
              <a:solidFill>
                <a:schemeClr val="bg1"/>
              </a:solidFill>
              <a:ln>
                <a:solidFill>
                  <a:srgbClr val="72727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eaLnBrk="1" fontAlgn="auto" hangingPunct="1">
                  <a:spcBef>
                    <a:spcPts val="0"/>
                  </a:spcBef>
                  <a:spcAft>
                    <a:spcPts val="0"/>
                  </a:spcAft>
                  <a:defRPr/>
                </a:pPr>
                <a:endParaRPr lang="fr-FR" sz="2000">
                  <a:solidFill>
                    <a:schemeClr val="tx1"/>
                  </a:solidFill>
                  <a:latin typeface="Arial" panose="020B0604020202020204" pitchFamily="34" charset="0"/>
                  <a:cs typeface="Arial" panose="020B0604020202020204" pitchFamily="34" charset="0"/>
                </a:endParaRPr>
              </a:p>
            </p:txBody>
          </p:sp>
          <p:sp>
            <p:nvSpPr>
              <p:cNvPr id="26" name="Chevron 32">
                <a:extLst>
                  <a:ext uri="{FF2B5EF4-FFF2-40B4-BE49-F238E27FC236}">
                    <a16:creationId xmlns:a16="http://schemas.microsoft.com/office/drawing/2014/main" id="{C2089035-0B7A-062B-A0C7-1A8D1C32EC31}"/>
                  </a:ext>
                </a:extLst>
              </p:cNvPr>
              <p:cNvSpPr/>
              <p:nvPr/>
            </p:nvSpPr>
            <p:spPr>
              <a:xfrm rot="21023035">
                <a:off x="6180510" y="1729862"/>
                <a:ext cx="182880" cy="182880"/>
              </a:xfrm>
              <a:prstGeom prst="chevron">
                <a:avLst/>
              </a:prstGeom>
              <a:solidFill>
                <a:schemeClr val="bg1"/>
              </a:solidFill>
              <a:ln>
                <a:solidFill>
                  <a:srgbClr val="72727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09570" eaLnBrk="1" fontAlgn="auto" hangingPunct="1">
                  <a:spcBef>
                    <a:spcPts val="0"/>
                  </a:spcBef>
                  <a:spcAft>
                    <a:spcPts val="0"/>
                  </a:spcAft>
                  <a:defRPr/>
                </a:pPr>
                <a:endParaRPr lang="fr-FR" sz="2000">
                  <a:solidFill>
                    <a:schemeClr val="tx1"/>
                  </a:solidFill>
                  <a:latin typeface="Arial" panose="020B0604020202020204" pitchFamily="34" charset="0"/>
                  <a:cs typeface="Arial" panose="020B0604020202020204" pitchFamily="34" charset="0"/>
                </a:endParaRPr>
              </a:p>
            </p:txBody>
          </p:sp>
        </p:grpSp>
        <p:pic>
          <p:nvPicPr>
            <p:cNvPr id="7" name="Image 13">
              <a:extLst>
                <a:ext uri="{FF2B5EF4-FFF2-40B4-BE49-F238E27FC236}">
                  <a16:creationId xmlns:a16="http://schemas.microsoft.com/office/drawing/2014/main" id="{FC75239C-C08A-2F41-BB0C-818B7042F9D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87180" y="3162089"/>
              <a:ext cx="536041" cy="499117"/>
            </a:xfrm>
            <a:prstGeom prst="rect">
              <a:avLst/>
            </a:prstGeom>
          </p:spPr>
        </p:pic>
        <p:pic>
          <p:nvPicPr>
            <p:cNvPr id="8" name="Image 14">
              <a:extLst>
                <a:ext uri="{FF2B5EF4-FFF2-40B4-BE49-F238E27FC236}">
                  <a16:creationId xmlns:a16="http://schemas.microsoft.com/office/drawing/2014/main" id="{ABA1EC0D-D0CB-2634-1B89-CA2A2F387F5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56547" y="4389833"/>
              <a:ext cx="535698" cy="499117"/>
            </a:xfrm>
            <a:prstGeom prst="rect">
              <a:avLst/>
            </a:prstGeom>
          </p:spPr>
        </p:pic>
        <p:pic>
          <p:nvPicPr>
            <p:cNvPr id="9" name="Image 15">
              <a:extLst>
                <a:ext uri="{FF2B5EF4-FFF2-40B4-BE49-F238E27FC236}">
                  <a16:creationId xmlns:a16="http://schemas.microsoft.com/office/drawing/2014/main" id="{80926B88-3DD6-DF0D-4FE7-428FD7625C2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72177" y="4283206"/>
              <a:ext cx="535698" cy="499117"/>
            </a:xfrm>
            <a:prstGeom prst="rect">
              <a:avLst/>
            </a:prstGeom>
          </p:spPr>
        </p:pic>
        <p:pic>
          <p:nvPicPr>
            <p:cNvPr id="10" name="Image 16">
              <a:extLst>
                <a:ext uri="{FF2B5EF4-FFF2-40B4-BE49-F238E27FC236}">
                  <a16:creationId xmlns:a16="http://schemas.microsoft.com/office/drawing/2014/main" id="{1AA84CC2-68FE-42EE-D8D2-5F684E86F0D3}"/>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8905672" y="3417009"/>
              <a:ext cx="535698" cy="499117"/>
            </a:xfrm>
            <a:prstGeom prst="rect">
              <a:avLst/>
            </a:prstGeom>
          </p:spPr>
        </p:pic>
        <p:pic>
          <p:nvPicPr>
            <p:cNvPr id="11" name="Image 17">
              <a:extLst>
                <a:ext uri="{FF2B5EF4-FFF2-40B4-BE49-F238E27FC236}">
                  <a16:creationId xmlns:a16="http://schemas.microsoft.com/office/drawing/2014/main" id="{F09BC20D-CB8E-4440-B1D6-B1D19C23CAE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789402" y="2726267"/>
              <a:ext cx="572185" cy="499117"/>
            </a:xfrm>
            <a:prstGeom prst="rect">
              <a:avLst/>
            </a:prstGeom>
          </p:spPr>
        </p:pic>
        <p:sp>
          <p:nvSpPr>
            <p:cNvPr id="12" name="ZoneTexte 18">
              <a:extLst>
                <a:ext uri="{FF2B5EF4-FFF2-40B4-BE49-F238E27FC236}">
                  <a16:creationId xmlns:a16="http://schemas.microsoft.com/office/drawing/2014/main" id="{61AE4056-8D70-6C76-C823-53C314B393E3}"/>
                </a:ext>
              </a:extLst>
            </p:cNvPr>
            <p:cNvSpPr txBox="1"/>
            <p:nvPr/>
          </p:nvSpPr>
          <p:spPr>
            <a:xfrm>
              <a:off x="10118746" y="4888950"/>
              <a:ext cx="1434041" cy="274260"/>
            </a:xfrm>
            <a:prstGeom prst="rect">
              <a:avLst/>
            </a:prstGeom>
            <a:noFill/>
          </p:spPr>
          <p:txBody>
            <a:bodyPr wrap="square" rtlCol="0">
              <a:spAutoFit/>
            </a:bodyPr>
            <a:lstStyle/>
            <a:p>
              <a:pPr defTabSz="609570" eaLnBrk="1" fontAlgn="auto" hangingPunct="1">
                <a:spcBef>
                  <a:spcPts val="0"/>
                </a:spcBef>
                <a:spcAft>
                  <a:spcPts val="0"/>
                </a:spcAft>
                <a:defRPr/>
              </a:pPr>
              <a:r>
                <a:rPr lang="fr-FR" sz="1400" dirty="0">
                  <a:latin typeface="Arial" panose="020B0604020202020204" pitchFamily="34" charset="0"/>
                  <a:cs typeface="Arial" panose="020B0604020202020204" pitchFamily="34" charset="0"/>
                </a:rPr>
                <a:t>PROCESS</a:t>
              </a:r>
            </a:p>
          </p:txBody>
        </p:sp>
        <p:sp>
          <p:nvSpPr>
            <p:cNvPr id="13" name="ZoneTexte 19">
              <a:extLst>
                <a:ext uri="{FF2B5EF4-FFF2-40B4-BE49-F238E27FC236}">
                  <a16:creationId xmlns:a16="http://schemas.microsoft.com/office/drawing/2014/main" id="{45CCA886-83FA-360E-8A8F-3C0380772594}"/>
                </a:ext>
              </a:extLst>
            </p:cNvPr>
            <p:cNvSpPr txBox="1"/>
            <p:nvPr/>
          </p:nvSpPr>
          <p:spPr>
            <a:xfrm>
              <a:off x="9488817" y="3399139"/>
              <a:ext cx="1338311" cy="274260"/>
            </a:xfrm>
            <a:prstGeom prst="rect">
              <a:avLst/>
            </a:prstGeom>
            <a:noFill/>
          </p:spPr>
          <p:txBody>
            <a:bodyPr wrap="square" rtlCol="0">
              <a:spAutoFit/>
            </a:bodyPr>
            <a:lstStyle/>
            <a:p>
              <a:pPr defTabSz="609570" eaLnBrk="1" fontAlgn="auto" hangingPunct="1">
                <a:spcBef>
                  <a:spcPts val="0"/>
                </a:spcBef>
                <a:spcAft>
                  <a:spcPts val="0"/>
                </a:spcAft>
                <a:defRPr/>
              </a:pPr>
              <a:r>
                <a:rPr lang="fr-FR" sz="1400" dirty="0">
                  <a:latin typeface="Arial" panose="020B0604020202020204" pitchFamily="34" charset="0"/>
                  <a:cs typeface="Arial" panose="020B0604020202020204" pitchFamily="34" charset="0"/>
                </a:rPr>
                <a:t>MATERIALS</a:t>
              </a:r>
            </a:p>
          </p:txBody>
        </p:sp>
        <p:sp>
          <p:nvSpPr>
            <p:cNvPr id="14" name="ZoneTexte 20">
              <a:extLst>
                <a:ext uri="{FF2B5EF4-FFF2-40B4-BE49-F238E27FC236}">
                  <a16:creationId xmlns:a16="http://schemas.microsoft.com/office/drawing/2014/main" id="{A6045387-9052-E519-59DC-24AEA477691A}"/>
                </a:ext>
              </a:extLst>
            </p:cNvPr>
            <p:cNvSpPr txBox="1"/>
            <p:nvPr/>
          </p:nvSpPr>
          <p:spPr>
            <a:xfrm>
              <a:off x="5817744" y="3061713"/>
              <a:ext cx="1178178" cy="274259"/>
            </a:xfrm>
            <a:prstGeom prst="rect">
              <a:avLst/>
            </a:prstGeom>
            <a:noFill/>
          </p:spPr>
          <p:txBody>
            <a:bodyPr wrap="square" rtlCol="0">
              <a:spAutoFit/>
            </a:bodyPr>
            <a:lstStyle/>
            <a:p>
              <a:pPr defTabSz="609570" eaLnBrk="1" fontAlgn="auto" hangingPunct="1">
                <a:spcBef>
                  <a:spcPts val="0"/>
                </a:spcBef>
                <a:spcAft>
                  <a:spcPts val="0"/>
                </a:spcAft>
                <a:defRPr/>
              </a:pPr>
              <a:r>
                <a:rPr lang="fr-FR" sz="1400" dirty="0">
                  <a:latin typeface="Arial" panose="020B0604020202020204" pitchFamily="34" charset="0"/>
                  <a:cs typeface="Arial" panose="020B0604020202020204" pitchFamily="34" charset="0"/>
                </a:rPr>
                <a:t>SYSTEM</a:t>
              </a:r>
            </a:p>
          </p:txBody>
        </p:sp>
        <p:sp>
          <p:nvSpPr>
            <p:cNvPr id="15" name="ZoneTexte 21">
              <a:extLst>
                <a:ext uri="{FF2B5EF4-FFF2-40B4-BE49-F238E27FC236}">
                  <a16:creationId xmlns:a16="http://schemas.microsoft.com/office/drawing/2014/main" id="{E3F9C6A9-681C-7B8D-A340-E0676A4DB679}"/>
                </a:ext>
              </a:extLst>
            </p:cNvPr>
            <p:cNvSpPr txBox="1"/>
            <p:nvPr/>
          </p:nvSpPr>
          <p:spPr>
            <a:xfrm>
              <a:off x="5322319" y="4567639"/>
              <a:ext cx="1611023" cy="274259"/>
            </a:xfrm>
            <a:prstGeom prst="rect">
              <a:avLst/>
            </a:prstGeom>
            <a:noFill/>
          </p:spPr>
          <p:txBody>
            <a:bodyPr wrap="square" rtlCol="0">
              <a:spAutoFit/>
            </a:bodyPr>
            <a:lstStyle/>
            <a:p>
              <a:pPr defTabSz="609570" eaLnBrk="1" fontAlgn="auto" hangingPunct="1">
                <a:spcBef>
                  <a:spcPts val="0"/>
                </a:spcBef>
                <a:spcAft>
                  <a:spcPts val="0"/>
                </a:spcAft>
                <a:defRPr/>
              </a:pPr>
              <a:r>
                <a:rPr lang="fr-FR" sz="1400" dirty="0">
                  <a:latin typeface="Arial" panose="020B0604020202020204" pitchFamily="34" charset="0"/>
                  <a:cs typeface="Arial" panose="020B0604020202020204" pitchFamily="34" charset="0"/>
                </a:rPr>
                <a:t>COMPONENTS</a:t>
              </a:r>
            </a:p>
          </p:txBody>
        </p:sp>
        <p:sp>
          <p:nvSpPr>
            <p:cNvPr id="16" name="Ellipse 22">
              <a:extLst>
                <a:ext uri="{FF2B5EF4-FFF2-40B4-BE49-F238E27FC236}">
                  <a16:creationId xmlns:a16="http://schemas.microsoft.com/office/drawing/2014/main" id="{5A95961D-C8C4-9323-68FC-C1A539A84A58}"/>
                </a:ext>
              </a:extLst>
            </p:cNvPr>
            <p:cNvSpPr/>
            <p:nvPr/>
          </p:nvSpPr>
          <p:spPr>
            <a:xfrm>
              <a:off x="7301289" y="4739560"/>
              <a:ext cx="111604" cy="103983"/>
            </a:xfrm>
            <a:prstGeom prst="ellipse">
              <a:avLst/>
            </a:prstGeom>
            <a:solidFill>
              <a:srgbClr val="B70E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70" eaLnBrk="1" fontAlgn="auto" hangingPunct="1">
                <a:spcBef>
                  <a:spcPts val="0"/>
                </a:spcBef>
                <a:spcAft>
                  <a:spcPts val="0"/>
                </a:spcAft>
                <a:defRPr/>
              </a:pPr>
              <a:endParaRPr lang="fr-FR" sz="2000">
                <a:solidFill>
                  <a:schemeClr val="tx1"/>
                </a:solidFill>
                <a:latin typeface="Arial" panose="020B0604020202020204" pitchFamily="34" charset="0"/>
                <a:cs typeface="Arial" panose="020B0604020202020204" pitchFamily="34" charset="0"/>
              </a:endParaRPr>
            </a:p>
          </p:txBody>
        </p:sp>
        <p:sp>
          <p:nvSpPr>
            <p:cNvPr id="17" name="Ellipse 23">
              <a:extLst>
                <a:ext uri="{FF2B5EF4-FFF2-40B4-BE49-F238E27FC236}">
                  <a16:creationId xmlns:a16="http://schemas.microsoft.com/office/drawing/2014/main" id="{EF30876A-61B2-83D8-B062-50EFB18CFBDD}"/>
                </a:ext>
              </a:extLst>
            </p:cNvPr>
            <p:cNvSpPr/>
            <p:nvPr/>
          </p:nvSpPr>
          <p:spPr>
            <a:xfrm>
              <a:off x="8727729" y="2997543"/>
              <a:ext cx="111604" cy="103983"/>
            </a:xfrm>
            <a:prstGeom prst="ellipse">
              <a:avLst/>
            </a:prstGeom>
            <a:solidFill>
              <a:srgbClr val="B70E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70" eaLnBrk="1" fontAlgn="auto" hangingPunct="1">
                <a:spcBef>
                  <a:spcPts val="0"/>
                </a:spcBef>
                <a:spcAft>
                  <a:spcPts val="0"/>
                </a:spcAft>
                <a:defRPr/>
              </a:pPr>
              <a:endParaRPr lang="fr-FR" sz="2000">
                <a:solidFill>
                  <a:schemeClr val="tx1"/>
                </a:solidFill>
                <a:latin typeface="Arial" panose="020B0604020202020204" pitchFamily="34" charset="0"/>
                <a:cs typeface="Arial" panose="020B0604020202020204" pitchFamily="34" charset="0"/>
              </a:endParaRPr>
            </a:p>
          </p:txBody>
        </p:sp>
        <p:sp>
          <p:nvSpPr>
            <p:cNvPr id="18" name="Ellipse 24">
              <a:extLst>
                <a:ext uri="{FF2B5EF4-FFF2-40B4-BE49-F238E27FC236}">
                  <a16:creationId xmlns:a16="http://schemas.microsoft.com/office/drawing/2014/main" id="{E7AE69AC-254B-64B3-D728-30FD31AC90D8}"/>
                </a:ext>
              </a:extLst>
            </p:cNvPr>
            <p:cNvSpPr/>
            <p:nvPr/>
          </p:nvSpPr>
          <p:spPr>
            <a:xfrm>
              <a:off x="6782755" y="3599164"/>
              <a:ext cx="111604" cy="103983"/>
            </a:xfrm>
            <a:prstGeom prst="ellipse">
              <a:avLst/>
            </a:prstGeom>
            <a:solidFill>
              <a:srgbClr val="B70E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70" eaLnBrk="1" fontAlgn="auto" hangingPunct="1">
                <a:spcBef>
                  <a:spcPts val="0"/>
                </a:spcBef>
                <a:spcAft>
                  <a:spcPts val="0"/>
                </a:spcAft>
                <a:defRPr/>
              </a:pPr>
              <a:endParaRPr lang="fr-FR" sz="2000">
                <a:solidFill>
                  <a:schemeClr val="tx1"/>
                </a:solidFill>
                <a:latin typeface="Arial" panose="020B0604020202020204" pitchFamily="34" charset="0"/>
                <a:cs typeface="Arial" panose="020B0604020202020204" pitchFamily="34" charset="0"/>
              </a:endParaRPr>
            </a:p>
          </p:txBody>
        </p:sp>
        <p:sp>
          <p:nvSpPr>
            <p:cNvPr id="19" name="Ellipse 25">
              <a:extLst>
                <a:ext uri="{FF2B5EF4-FFF2-40B4-BE49-F238E27FC236}">
                  <a16:creationId xmlns:a16="http://schemas.microsoft.com/office/drawing/2014/main" id="{BB0910DF-8E35-2B2A-684B-8E09BFA78679}"/>
                </a:ext>
              </a:extLst>
            </p:cNvPr>
            <p:cNvSpPr/>
            <p:nvPr/>
          </p:nvSpPr>
          <p:spPr>
            <a:xfrm>
              <a:off x="10330754" y="4256004"/>
              <a:ext cx="111604" cy="103983"/>
            </a:xfrm>
            <a:prstGeom prst="ellipse">
              <a:avLst/>
            </a:prstGeom>
            <a:solidFill>
              <a:srgbClr val="B70E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70" eaLnBrk="1" fontAlgn="auto" hangingPunct="1">
                <a:spcBef>
                  <a:spcPts val="0"/>
                </a:spcBef>
                <a:spcAft>
                  <a:spcPts val="0"/>
                </a:spcAft>
                <a:defRPr/>
              </a:pPr>
              <a:endParaRPr lang="fr-FR" sz="2000">
                <a:solidFill>
                  <a:schemeClr val="tx1"/>
                </a:solidFill>
                <a:latin typeface="Arial" panose="020B0604020202020204" pitchFamily="34" charset="0"/>
                <a:cs typeface="Arial" panose="020B0604020202020204" pitchFamily="34" charset="0"/>
              </a:endParaRPr>
            </a:p>
          </p:txBody>
        </p:sp>
        <p:sp>
          <p:nvSpPr>
            <p:cNvPr id="20" name="Ellipse 26">
              <a:extLst>
                <a:ext uri="{FF2B5EF4-FFF2-40B4-BE49-F238E27FC236}">
                  <a16:creationId xmlns:a16="http://schemas.microsoft.com/office/drawing/2014/main" id="{9003AE04-090B-90FE-835F-5AF59873F6A7}"/>
                </a:ext>
              </a:extLst>
            </p:cNvPr>
            <p:cNvSpPr/>
            <p:nvPr/>
          </p:nvSpPr>
          <p:spPr>
            <a:xfrm>
              <a:off x="8824102" y="3670550"/>
              <a:ext cx="111604" cy="103983"/>
            </a:xfrm>
            <a:prstGeom prst="ellipse">
              <a:avLst/>
            </a:prstGeom>
            <a:solidFill>
              <a:srgbClr val="B70E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09570" eaLnBrk="1" fontAlgn="auto" hangingPunct="1">
                <a:spcBef>
                  <a:spcPts val="0"/>
                </a:spcBef>
                <a:spcAft>
                  <a:spcPts val="0"/>
                </a:spcAft>
                <a:defRPr/>
              </a:pPr>
              <a:endParaRPr lang="fr-FR" sz="2000">
                <a:solidFill>
                  <a:schemeClr val="tx1"/>
                </a:solidFill>
                <a:latin typeface="Arial" panose="020B0604020202020204" pitchFamily="34" charset="0"/>
                <a:cs typeface="Arial" panose="020B0604020202020204" pitchFamily="34" charset="0"/>
              </a:endParaRPr>
            </a:p>
          </p:txBody>
        </p:sp>
        <p:sp>
          <p:nvSpPr>
            <p:cNvPr id="21" name="ZoneTexte 27">
              <a:extLst>
                <a:ext uri="{FF2B5EF4-FFF2-40B4-BE49-F238E27FC236}">
                  <a16:creationId xmlns:a16="http://schemas.microsoft.com/office/drawing/2014/main" id="{C0400B03-F134-30CC-E6E5-FFAF47C9F1B8}"/>
                </a:ext>
              </a:extLst>
            </p:cNvPr>
            <p:cNvSpPr txBox="1"/>
            <p:nvPr/>
          </p:nvSpPr>
          <p:spPr>
            <a:xfrm>
              <a:off x="8121785" y="2642195"/>
              <a:ext cx="1153183" cy="274259"/>
            </a:xfrm>
            <a:prstGeom prst="rect">
              <a:avLst/>
            </a:prstGeom>
            <a:noFill/>
          </p:spPr>
          <p:txBody>
            <a:bodyPr wrap="square" rtlCol="0">
              <a:spAutoFit/>
            </a:bodyPr>
            <a:lstStyle/>
            <a:p>
              <a:pPr defTabSz="609570" eaLnBrk="1" fontAlgn="auto" hangingPunct="1">
                <a:spcBef>
                  <a:spcPts val="0"/>
                </a:spcBef>
                <a:spcAft>
                  <a:spcPts val="0"/>
                </a:spcAft>
                <a:defRPr/>
              </a:pPr>
              <a:r>
                <a:rPr lang="fr-FR" sz="1400" dirty="0">
                  <a:solidFill>
                    <a:schemeClr val="accent1">
                      <a:lumMod val="75000"/>
                    </a:schemeClr>
                  </a:solidFill>
                  <a:latin typeface="Arial" panose="020B0604020202020204" pitchFamily="34" charset="0"/>
                  <a:cs typeface="Arial" panose="020B0604020202020204" pitchFamily="34" charset="0"/>
                </a:rPr>
                <a:t>USAGE</a:t>
              </a:r>
            </a:p>
          </p:txBody>
        </p:sp>
        <p:pic>
          <p:nvPicPr>
            <p:cNvPr id="22" name="Image 28">
              <a:extLst>
                <a:ext uri="{FF2B5EF4-FFF2-40B4-BE49-F238E27FC236}">
                  <a16:creationId xmlns:a16="http://schemas.microsoft.com/office/drawing/2014/main" id="{66FC4870-209C-75D2-7047-49BD776D1A4C}"/>
                </a:ext>
              </a:extLst>
            </p:cNvPr>
            <p:cNvPicPr>
              <a:picLocks noChangeAspect="1"/>
            </p:cNvPicPr>
            <p:nvPr/>
          </p:nvPicPr>
          <p:blipFill>
            <a:blip r:embed="rId9">
              <a:extLst>
                <a:ext uri="{BEBA8EAE-BF5A-486C-A8C5-ECC9F3942E4B}">
                  <a14:imgProps xmlns:a14="http://schemas.microsoft.com/office/drawing/2010/main">
                    <a14:imgLayer r:embed="rId10">
                      <a14:imgEffect>
                        <a14:brightnessContrast bright="40000" contrast="20000"/>
                      </a14:imgEffect>
                    </a14:imgLayer>
                  </a14:imgProps>
                </a:ext>
              </a:extLst>
            </a:blip>
            <a:stretch>
              <a:fillRect/>
            </a:stretch>
          </p:blipFill>
          <p:spPr>
            <a:xfrm>
              <a:off x="7949904" y="4051289"/>
              <a:ext cx="606357" cy="558777"/>
            </a:xfrm>
            <a:prstGeom prst="rect">
              <a:avLst/>
            </a:prstGeom>
          </p:spPr>
        </p:pic>
      </p:grpSp>
      <p:sp>
        <p:nvSpPr>
          <p:cNvPr id="27" name="Rectangle 26">
            <a:extLst>
              <a:ext uri="{FF2B5EF4-FFF2-40B4-BE49-F238E27FC236}">
                <a16:creationId xmlns:a16="http://schemas.microsoft.com/office/drawing/2014/main" id="{0B5AF582-D639-BBBD-C90D-8006A26EE90A}"/>
              </a:ext>
            </a:extLst>
          </p:cNvPr>
          <p:cNvSpPr/>
          <p:nvPr/>
        </p:nvSpPr>
        <p:spPr>
          <a:xfrm>
            <a:off x="609055" y="1367032"/>
            <a:ext cx="5486945" cy="329263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9" name="Picture 28">
            <a:extLst>
              <a:ext uri="{FF2B5EF4-FFF2-40B4-BE49-F238E27FC236}">
                <a16:creationId xmlns:a16="http://schemas.microsoft.com/office/drawing/2014/main" id="{70585FDD-39EF-AC07-B811-74CCE19E737E}"/>
              </a:ext>
            </a:extLst>
          </p:cNvPr>
          <p:cNvPicPr>
            <a:picLocks noChangeAspect="1"/>
          </p:cNvPicPr>
          <p:nvPr/>
        </p:nvPicPr>
        <p:blipFill>
          <a:blip r:embed="rId11"/>
          <a:stretch>
            <a:fillRect/>
          </a:stretch>
        </p:blipFill>
        <p:spPr>
          <a:xfrm>
            <a:off x="6677669" y="1367032"/>
            <a:ext cx="5269891" cy="3193874"/>
          </a:xfrm>
          <a:prstGeom prst="rect">
            <a:avLst/>
          </a:prstGeom>
        </p:spPr>
      </p:pic>
      <p:sp>
        <p:nvSpPr>
          <p:cNvPr id="31" name="ZoneTexte 11">
            <a:extLst>
              <a:ext uri="{FF2B5EF4-FFF2-40B4-BE49-F238E27FC236}">
                <a16:creationId xmlns:a16="http://schemas.microsoft.com/office/drawing/2014/main" id="{C6779214-129E-DBCE-E6F6-D1E7FFECA8F2}"/>
              </a:ext>
            </a:extLst>
          </p:cNvPr>
          <p:cNvSpPr txBox="1"/>
          <p:nvPr/>
        </p:nvSpPr>
        <p:spPr>
          <a:xfrm flipH="1">
            <a:off x="429723" y="750284"/>
            <a:ext cx="6236042" cy="400110"/>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A holistic, integrated approach to the energy mix</a:t>
            </a:r>
            <a:endParaRPr lang="fr-FR" sz="2000" b="1" dirty="0">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38A86380-5AF6-5D81-32D0-1AA3FCB49C1D}"/>
              </a:ext>
            </a:extLst>
          </p:cNvPr>
          <p:cNvSpPr txBox="1"/>
          <p:nvPr/>
        </p:nvSpPr>
        <p:spPr>
          <a:xfrm>
            <a:off x="6549831" y="4707612"/>
            <a:ext cx="6153538" cy="1754326"/>
          </a:xfrm>
          <a:prstGeom prst="rect">
            <a:avLst/>
          </a:prstGeom>
          <a:noFill/>
        </p:spPr>
        <p:txBody>
          <a:bodyPr wrap="square">
            <a:spAutoFit/>
          </a:bodyPr>
          <a:lstStyle/>
          <a:p>
            <a:r>
              <a:rPr lang="en-US" sz="1600" dirty="0"/>
              <a:t>- </a:t>
            </a:r>
            <a:r>
              <a:rPr lang="en-US" dirty="0"/>
              <a:t>Diversify the low-carbon energy mix for a sovereign, </a:t>
            </a:r>
          </a:p>
          <a:p>
            <a:r>
              <a:rPr lang="en-US" dirty="0"/>
              <a:t>   cost efficient energy supply</a:t>
            </a:r>
          </a:p>
          <a:p>
            <a:r>
              <a:rPr lang="en-US" dirty="0"/>
              <a:t>- Build a more flexible electricity system</a:t>
            </a:r>
          </a:p>
          <a:p>
            <a:r>
              <a:rPr lang="en-US" dirty="0"/>
              <a:t>- Reduce energy consumption and GHG emissions</a:t>
            </a:r>
          </a:p>
          <a:p>
            <a:r>
              <a:rPr lang="en-US" dirty="0"/>
              <a:t>- Lay the groundwork for the Hydrogen and synthetic fuel</a:t>
            </a:r>
          </a:p>
          <a:p>
            <a:r>
              <a:rPr lang="en-US" dirty="0"/>
              <a:t>   industries</a:t>
            </a:r>
          </a:p>
        </p:txBody>
      </p:sp>
      <p:sp>
        <p:nvSpPr>
          <p:cNvPr id="36" name="ZoneTexte 11">
            <a:extLst>
              <a:ext uri="{FF2B5EF4-FFF2-40B4-BE49-F238E27FC236}">
                <a16:creationId xmlns:a16="http://schemas.microsoft.com/office/drawing/2014/main" id="{2AB4E150-5B70-E244-A573-677F93D488A2}"/>
              </a:ext>
            </a:extLst>
          </p:cNvPr>
          <p:cNvSpPr txBox="1"/>
          <p:nvPr/>
        </p:nvSpPr>
        <p:spPr>
          <a:xfrm flipH="1">
            <a:off x="7043344" y="750284"/>
            <a:ext cx="5877711" cy="400110"/>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How to reach net zero by 2050?</a:t>
            </a:r>
            <a:endParaRPr lang="fr-FR"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099142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F8A7132-41A7-2D5F-F7EF-72E490B028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5160" y="421753"/>
            <a:ext cx="4595118" cy="1071767"/>
          </a:xfrm>
          <a:prstGeom prst="rect">
            <a:avLst/>
          </a:prstGeom>
        </p:spPr>
      </p:pic>
      <p:sp>
        <p:nvSpPr>
          <p:cNvPr id="9" name="Content Placeholder 3">
            <a:extLst>
              <a:ext uri="{FF2B5EF4-FFF2-40B4-BE49-F238E27FC236}">
                <a16:creationId xmlns:a16="http://schemas.microsoft.com/office/drawing/2014/main" id="{0533BB67-AA50-FEDB-11E5-5956666C72C5}"/>
              </a:ext>
            </a:extLst>
          </p:cNvPr>
          <p:cNvSpPr>
            <a:spLocks noGrp="1"/>
          </p:cNvSpPr>
          <p:nvPr>
            <p:ph type="title"/>
          </p:nvPr>
        </p:nvSpPr>
        <p:spPr>
          <a:xfrm>
            <a:off x="5521080" y="421754"/>
            <a:ext cx="4984360" cy="1250712"/>
          </a:xfrm>
          <a:blipFill>
            <a:blip r:embed="rId4" cstate="screen">
              <a:extLst>
                <a:ext uri="{28A0092B-C50C-407E-A947-70E740481C1C}">
                  <a14:useLocalDpi xmlns:a14="http://schemas.microsoft.com/office/drawing/2010/main"/>
                </a:ext>
              </a:extLst>
            </a:blip>
            <a:stretch>
              <a:fillRect/>
            </a:stretch>
          </a:blipFill>
        </p:spPr>
        <p:txBody>
          <a:bodyPr lIns="360000" tIns="360000" rIns="360000" bIns="360000" anchor="ctr">
            <a:noAutofit/>
          </a:bodyPr>
          <a:lstStyle/>
          <a:p>
            <a:pPr marL="0" indent="0">
              <a:spcAft>
                <a:spcPts val="1000"/>
              </a:spcAft>
              <a:buNone/>
            </a:pPr>
            <a:r>
              <a:rPr lang="en-GB" sz="2000" i="0" dirty="0">
                <a:solidFill>
                  <a:schemeClr val="bg1"/>
                </a:solidFill>
                <a:effectLst/>
                <a:latin typeface="+mn-lt"/>
              </a:rPr>
              <a:t>Daphne Technology is a </a:t>
            </a:r>
            <a:r>
              <a:rPr lang="en-GB" sz="2000" b="1" i="0" dirty="0">
                <a:solidFill>
                  <a:schemeClr val="bg1"/>
                </a:solidFill>
                <a:effectLst/>
                <a:latin typeface="+mn-lt"/>
              </a:rPr>
              <a:t>Climate Deep Tech </a:t>
            </a:r>
            <a:r>
              <a:rPr lang="en-GB" sz="2000" i="0" dirty="0">
                <a:solidFill>
                  <a:schemeClr val="bg1"/>
                </a:solidFill>
                <a:effectLst/>
                <a:latin typeface="+mn-lt"/>
              </a:rPr>
              <a:t>company pioneering innovative technologies to reduce GHG and toxic emissions.</a:t>
            </a:r>
          </a:p>
        </p:txBody>
      </p:sp>
      <p:pic>
        <p:nvPicPr>
          <p:cNvPr id="10" name="Google Shape;347;p13" descr="A picture containing text, font, screenshot, graphics&#10;&#10;Description automatically generated">
            <a:extLst>
              <a:ext uri="{FF2B5EF4-FFF2-40B4-BE49-F238E27FC236}">
                <a16:creationId xmlns:a16="http://schemas.microsoft.com/office/drawing/2014/main" id="{F1A1320F-3903-A089-4DE4-E32241A6A476}"/>
              </a:ext>
            </a:extLst>
          </p:cNvPr>
          <p:cNvPicPr preferRelativeResize="0"/>
          <p:nvPr/>
        </p:nvPicPr>
        <p:blipFill rotWithShape="1">
          <a:blip r:embed="rId5">
            <a:alphaModFix/>
          </a:blip>
          <a:srcRect/>
          <a:stretch/>
        </p:blipFill>
        <p:spPr>
          <a:xfrm>
            <a:off x="10524554" y="224510"/>
            <a:ext cx="1682559" cy="1753933"/>
          </a:xfrm>
          <a:prstGeom prst="rect">
            <a:avLst/>
          </a:prstGeom>
          <a:noFill/>
          <a:ln>
            <a:noFill/>
          </a:ln>
        </p:spPr>
      </p:pic>
      <p:sp>
        <p:nvSpPr>
          <p:cNvPr id="11" name="TextBox 10">
            <a:extLst>
              <a:ext uri="{FF2B5EF4-FFF2-40B4-BE49-F238E27FC236}">
                <a16:creationId xmlns:a16="http://schemas.microsoft.com/office/drawing/2014/main" id="{4D366F02-0787-C8F4-A03B-83A0CA2A3A0C}"/>
              </a:ext>
            </a:extLst>
          </p:cNvPr>
          <p:cNvSpPr txBox="1"/>
          <p:nvPr/>
        </p:nvSpPr>
        <p:spPr>
          <a:xfrm>
            <a:off x="478386" y="1699698"/>
            <a:ext cx="11323320" cy="784830"/>
          </a:xfrm>
          <a:prstGeom prst="rect">
            <a:avLst/>
          </a:prstGeom>
          <a:noFill/>
        </p:spPr>
        <p:txBody>
          <a:bodyPr wrap="square">
            <a:spAutoFit/>
          </a:bodyPr>
          <a:lstStyle/>
          <a:p>
            <a:pPr>
              <a:spcBef>
                <a:spcPts val="600"/>
              </a:spcBef>
            </a:pPr>
            <a:r>
              <a:rPr lang="en-GB" sz="2000" b="1" dirty="0"/>
              <a:t>Mission:</a:t>
            </a:r>
            <a:r>
              <a:rPr lang="en-GB" sz="2000" dirty="0"/>
              <a:t>  Solving the methane challenge in hard-to-decarbonise industries. </a:t>
            </a:r>
          </a:p>
          <a:p>
            <a:pPr>
              <a:spcBef>
                <a:spcPts val="600"/>
              </a:spcBef>
            </a:pPr>
            <a:r>
              <a:rPr lang="en-GB" sz="2000" dirty="0"/>
              <a:t>We measure, reduce and monetise the reduction of methane emissions from industrial sources.</a:t>
            </a:r>
          </a:p>
        </p:txBody>
      </p:sp>
      <p:pic>
        <p:nvPicPr>
          <p:cNvPr id="81" name="Picture 80" descr="A tower on fire&#10;&#10;Description automatically generated with low confidence">
            <a:extLst>
              <a:ext uri="{FF2B5EF4-FFF2-40B4-BE49-F238E27FC236}">
                <a16:creationId xmlns:a16="http://schemas.microsoft.com/office/drawing/2014/main" id="{45CDC2A1-9969-1BC8-A830-D70A83A2AA2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bwMode="auto">
          <a:xfrm>
            <a:off x="374055" y="4345780"/>
            <a:ext cx="1456839" cy="1890012"/>
          </a:xfrm>
          <a:prstGeom prst="rect">
            <a:avLst/>
          </a:prstGeom>
          <a:ln>
            <a:noFill/>
          </a:ln>
          <a:extLst>
            <a:ext uri="{53640926-AAD7-44D8-BBD7-CCE9431645EC}">
              <a14:shadowObscured xmlns:a14="http://schemas.microsoft.com/office/drawing/2010/main"/>
            </a:ext>
          </a:extLst>
        </p:spPr>
      </p:pic>
      <p:cxnSp>
        <p:nvCxnSpPr>
          <p:cNvPr id="82" name="Straight Connector 81">
            <a:extLst>
              <a:ext uri="{FF2B5EF4-FFF2-40B4-BE49-F238E27FC236}">
                <a16:creationId xmlns:a16="http://schemas.microsoft.com/office/drawing/2014/main" id="{418E6EEF-9107-DD84-271C-3118A2A3F218}"/>
              </a:ext>
            </a:extLst>
          </p:cNvPr>
          <p:cNvCxnSpPr>
            <a:cxnSpLocks/>
            <a:endCxn id="87" idx="3"/>
          </p:cNvCxnSpPr>
          <p:nvPr/>
        </p:nvCxnSpPr>
        <p:spPr>
          <a:xfrm>
            <a:off x="6140046" y="3301565"/>
            <a:ext cx="2880565" cy="42481"/>
          </a:xfrm>
          <a:prstGeom prst="line">
            <a:avLst/>
          </a:prstGeom>
          <a:noFill/>
          <a:ln w="25400" cap="flat" cmpd="sng" algn="ctr">
            <a:solidFill>
              <a:srgbClr val="33C233"/>
            </a:solidFill>
            <a:prstDash val="solid"/>
            <a:miter lim="800000"/>
          </a:ln>
          <a:effectLst/>
        </p:spPr>
      </p:cxnSp>
      <p:sp>
        <p:nvSpPr>
          <p:cNvPr id="84" name="TextBox 83">
            <a:extLst>
              <a:ext uri="{FF2B5EF4-FFF2-40B4-BE49-F238E27FC236}">
                <a16:creationId xmlns:a16="http://schemas.microsoft.com/office/drawing/2014/main" id="{10CA3768-1C62-9B5B-5E92-81DE72B64CDE}"/>
              </a:ext>
            </a:extLst>
          </p:cNvPr>
          <p:cNvSpPr txBox="1"/>
          <p:nvPr/>
        </p:nvSpPr>
        <p:spPr>
          <a:xfrm>
            <a:off x="295655" y="2484541"/>
            <a:ext cx="4874362" cy="369332"/>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D0D0D"/>
                </a:solidFill>
                <a:effectLst/>
                <a:uLnTx/>
                <a:uFillTx/>
              </a:rPr>
              <a:t>Onshore Energy Sector</a:t>
            </a:r>
          </a:p>
        </p:txBody>
      </p:sp>
      <p:sp>
        <p:nvSpPr>
          <p:cNvPr id="85" name="TextBox 84">
            <a:extLst>
              <a:ext uri="{FF2B5EF4-FFF2-40B4-BE49-F238E27FC236}">
                <a16:creationId xmlns:a16="http://schemas.microsoft.com/office/drawing/2014/main" id="{95F05EE8-3EAD-58B5-832A-90BD72E6421D}"/>
              </a:ext>
            </a:extLst>
          </p:cNvPr>
          <p:cNvSpPr txBox="1"/>
          <p:nvPr/>
        </p:nvSpPr>
        <p:spPr>
          <a:xfrm>
            <a:off x="5879701" y="2504861"/>
            <a:ext cx="3140910" cy="366749"/>
          </a:xfrm>
          <a:prstGeom prst="rect">
            <a:avLst/>
          </a:prstGeom>
          <a:no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0D0D0D"/>
                </a:solidFill>
                <a:effectLst/>
                <a:uLnTx/>
                <a:uFillTx/>
              </a:rPr>
              <a:t>Offshore - Maritime</a:t>
            </a:r>
          </a:p>
        </p:txBody>
      </p:sp>
      <p:sp>
        <p:nvSpPr>
          <p:cNvPr id="86" name="TextBox 85">
            <a:extLst>
              <a:ext uri="{FF2B5EF4-FFF2-40B4-BE49-F238E27FC236}">
                <a16:creationId xmlns:a16="http://schemas.microsoft.com/office/drawing/2014/main" id="{9D46A086-D0B6-D216-568C-97B662578E46}"/>
              </a:ext>
            </a:extLst>
          </p:cNvPr>
          <p:cNvSpPr txBox="1"/>
          <p:nvPr/>
        </p:nvSpPr>
        <p:spPr>
          <a:xfrm>
            <a:off x="5879701" y="2969814"/>
            <a:ext cx="1407458" cy="748464"/>
          </a:xfrm>
          <a:prstGeom prst="rect">
            <a:avLst/>
          </a:prstGeom>
          <a:solidFill>
            <a:srgbClr val="33C233"/>
          </a:solidFill>
          <a:ln>
            <a:noFill/>
          </a:ln>
          <a:effectLst>
            <a:outerShdw blurRad="50800" dist="38100" dir="2700000" algn="tl" rotWithShape="0">
              <a:prstClr val="black">
                <a:alpha val="40000"/>
              </a:prstClr>
            </a:outerShdw>
          </a:effectLst>
        </p:spPr>
        <p:txBody>
          <a:bodyPr wrap="square" lIns="90000" anchor="ctr" anchorCtr="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srgbClr val="FFFFFF"/>
                </a:solidFill>
                <a:effectLst/>
                <a:uLnTx/>
                <a:uFillTx/>
              </a:rPr>
              <a:t>Fuel</a:t>
            </a:r>
          </a:p>
        </p:txBody>
      </p:sp>
      <p:sp>
        <p:nvSpPr>
          <p:cNvPr id="87" name="TextBox 86">
            <a:extLst>
              <a:ext uri="{FF2B5EF4-FFF2-40B4-BE49-F238E27FC236}">
                <a16:creationId xmlns:a16="http://schemas.microsoft.com/office/drawing/2014/main" id="{A7F58C55-84C9-275C-69FF-A235A3CB9919}"/>
              </a:ext>
            </a:extLst>
          </p:cNvPr>
          <p:cNvSpPr txBox="1"/>
          <p:nvPr/>
        </p:nvSpPr>
        <p:spPr>
          <a:xfrm>
            <a:off x="7613153" y="2969814"/>
            <a:ext cx="1407458" cy="748464"/>
          </a:xfrm>
          <a:prstGeom prst="rect">
            <a:avLst/>
          </a:prstGeom>
          <a:solidFill>
            <a:srgbClr val="33C233"/>
          </a:solidFill>
          <a:ln>
            <a:noFill/>
          </a:ln>
          <a:effectLst>
            <a:outerShdw blurRad="50800" dist="38100" dir="2700000" algn="tl" rotWithShape="0">
              <a:prstClr val="black">
                <a:alpha val="40000"/>
              </a:prstClr>
            </a:outerShdw>
          </a:effectLst>
        </p:spPr>
        <p:txBody>
          <a:bodyPr wrap="square" lIns="90000" anchor="ctr" anchorCtr="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srgbClr val="FFFFFF"/>
                </a:solidFill>
                <a:effectLst/>
                <a:uLnTx/>
                <a:uFillTx/>
              </a:rPr>
              <a:t>Energy Conversion</a:t>
            </a:r>
          </a:p>
        </p:txBody>
      </p:sp>
      <p:sp>
        <p:nvSpPr>
          <p:cNvPr id="89" name="TextBox 88">
            <a:extLst>
              <a:ext uri="{FF2B5EF4-FFF2-40B4-BE49-F238E27FC236}">
                <a16:creationId xmlns:a16="http://schemas.microsoft.com/office/drawing/2014/main" id="{0C9BD4A0-D734-4F44-F442-EFCD45F22C8C}"/>
              </a:ext>
            </a:extLst>
          </p:cNvPr>
          <p:cNvSpPr txBox="1"/>
          <p:nvPr/>
        </p:nvSpPr>
        <p:spPr>
          <a:xfrm>
            <a:off x="5811190" y="3897720"/>
            <a:ext cx="1329115" cy="29238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a:ln>
                  <a:noFill/>
                </a:ln>
                <a:solidFill>
                  <a:srgbClr val="0D0D0D"/>
                </a:solidFill>
                <a:effectLst/>
                <a:uLnTx/>
                <a:uFillTx/>
              </a:rPr>
              <a:t>LNG (Methane)</a:t>
            </a:r>
            <a:endParaRPr kumimoji="0" lang="ru-RU" sz="1300" b="1" i="0" u="none" strike="noStrike" kern="0" cap="none" spc="0" normalizeH="0" baseline="0" noProof="0">
              <a:ln>
                <a:noFill/>
              </a:ln>
              <a:solidFill>
                <a:srgbClr val="0D0D0D"/>
              </a:solidFill>
              <a:effectLst/>
              <a:uLnTx/>
              <a:uFillTx/>
            </a:endParaRPr>
          </a:p>
        </p:txBody>
      </p:sp>
      <p:sp>
        <p:nvSpPr>
          <p:cNvPr id="91" name="TextBox 90">
            <a:extLst>
              <a:ext uri="{FF2B5EF4-FFF2-40B4-BE49-F238E27FC236}">
                <a16:creationId xmlns:a16="http://schemas.microsoft.com/office/drawing/2014/main" id="{62DF34B0-2E33-D678-9D8A-F3107FA20CB3}"/>
              </a:ext>
            </a:extLst>
          </p:cNvPr>
          <p:cNvSpPr txBox="1"/>
          <p:nvPr/>
        </p:nvSpPr>
        <p:spPr>
          <a:xfrm>
            <a:off x="6944898" y="3902481"/>
            <a:ext cx="774226" cy="292388"/>
          </a:xfrm>
          <a:prstGeom prst="rect">
            <a:avLst/>
          </a:prstGeom>
          <a:noFill/>
        </p:spPr>
        <p:txBody>
          <a:bodyPr wrap="square" rtlCol="0">
            <a:spAutoFit/>
          </a:bodyPr>
          <a:lstStyle/>
          <a:p>
            <a:pPr algn="ctr"/>
            <a:r>
              <a:rPr lang="en-US" sz="1300" b="1">
                <a:solidFill>
                  <a:srgbClr val="FF0000"/>
                </a:solidFill>
                <a:ea typeface="Merriweather Bold" panose="02060503050406030704" pitchFamily="18" charset="-52"/>
                <a:cs typeface="Open Sans" panose="020B0606030504020204" pitchFamily="34" charset="0"/>
              </a:rPr>
              <a:t>CH</a:t>
            </a:r>
            <a:r>
              <a:rPr lang="en-US" sz="1300" b="1" baseline="-25000">
                <a:solidFill>
                  <a:srgbClr val="FF0000"/>
                </a:solidFill>
                <a:ea typeface="Merriweather Bold" panose="02060503050406030704" pitchFamily="18" charset="-52"/>
                <a:cs typeface="Open Sans" panose="020B0606030504020204" pitchFamily="34" charset="0"/>
              </a:rPr>
              <a:t>4</a:t>
            </a:r>
            <a:endParaRPr lang="ru-RU" sz="1300" b="1" baseline="-25000">
              <a:solidFill>
                <a:srgbClr val="FF0000"/>
              </a:solidFill>
              <a:ea typeface="Merriweather Bold" panose="02060503050406030704" pitchFamily="18" charset="-52"/>
              <a:cs typeface="Open Sans" panose="020B0606030504020204" pitchFamily="34" charset="0"/>
            </a:endParaRPr>
          </a:p>
        </p:txBody>
      </p:sp>
      <p:pic>
        <p:nvPicPr>
          <p:cNvPr id="95" name="Picture 94">
            <a:extLst>
              <a:ext uri="{FF2B5EF4-FFF2-40B4-BE49-F238E27FC236}">
                <a16:creationId xmlns:a16="http://schemas.microsoft.com/office/drawing/2014/main" id="{30B07963-209A-B02F-5D2D-8DB0F090EF7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8863111" y="2835551"/>
            <a:ext cx="426915" cy="369993"/>
          </a:xfrm>
          <a:prstGeom prst="rect">
            <a:avLst/>
          </a:prstGeom>
        </p:spPr>
      </p:pic>
      <p:pic>
        <p:nvPicPr>
          <p:cNvPr id="96" name="Picture 2" descr="9F Gas Turbine AGP Upgrade | GE Gas Power">
            <a:extLst>
              <a:ext uri="{FF2B5EF4-FFF2-40B4-BE49-F238E27FC236}">
                <a16:creationId xmlns:a16="http://schemas.microsoft.com/office/drawing/2014/main" id="{81464F47-FE70-F837-55A7-E15CA0781915}"/>
              </a:ext>
            </a:extLst>
          </p:cNvP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rot="673369">
            <a:off x="5822178" y="5339133"/>
            <a:ext cx="1493316" cy="885246"/>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97" name="Picture 2" descr="image">
            <a:extLst>
              <a:ext uri="{FF2B5EF4-FFF2-40B4-BE49-F238E27FC236}">
                <a16:creationId xmlns:a16="http://schemas.microsoft.com/office/drawing/2014/main" id="{4DC7E096-5650-B54A-9FB2-487803C8BDF9}"/>
              </a:ext>
            </a:extLst>
          </p:cNvPr>
          <p:cNvPicPr>
            <a:picLocks noChangeAspect="1" noChangeArrowheads="1"/>
          </p:cNvPicPr>
          <p:nvPr/>
        </p:nvPicPr>
        <p:blipFill>
          <a:blip r:embed="rId9"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763045" y="5202922"/>
            <a:ext cx="1131081" cy="1099026"/>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97">
            <a:extLst>
              <a:ext uri="{FF2B5EF4-FFF2-40B4-BE49-F238E27FC236}">
                <a16:creationId xmlns:a16="http://schemas.microsoft.com/office/drawing/2014/main" id="{D91CA598-5301-EF9D-8192-4C9AF7369AB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871873" y="4384930"/>
            <a:ext cx="1437750" cy="805140"/>
          </a:xfrm>
          <a:prstGeom prst="rect">
            <a:avLst/>
          </a:prstGeom>
        </p:spPr>
      </p:pic>
      <p:pic>
        <p:nvPicPr>
          <p:cNvPr id="99" name="Picture 98">
            <a:extLst>
              <a:ext uri="{FF2B5EF4-FFF2-40B4-BE49-F238E27FC236}">
                <a16:creationId xmlns:a16="http://schemas.microsoft.com/office/drawing/2014/main" id="{9231D9FF-71D4-AD84-B1A7-62C14C5FD7E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510982" y="4389691"/>
            <a:ext cx="1578705" cy="785406"/>
          </a:xfrm>
          <a:prstGeom prst="rect">
            <a:avLst/>
          </a:prstGeom>
        </p:spPr>
      </p:pic>
      <p:cxnSp>
        <p:nvCxnSpPr>
          <p:cNvPr id="100" name="Straight Connector 99">
            <a:extLst>
              <a:ext uri="{FF2B5EF4-FFF2-40B4-BE49-F238E27FC236}">
                <a16:creationId xmlns:a16="http://schemas.microsoft.com/office/drawing/2014/main" id="{BCAC8FEF-AA95-C0EE-8903-6562D1B24457}"/>
              </a:ext>
            </a:extLst>
          </p:cNvPr>
          <p:cNvCxnSpPr/>
          <p:nvPr/>
        </p:nvCxnSpPr>
        <p:spPr>
          <a:xfrm>
            <a:off x="598842" y="3350725"/>
            <a:ext cx="4087906" cy="0"/>
          </a:xfrm>
          <a:prstGeom prst="line">
            <a:avLst/>
          </a:prstGeom>
          <a:noFill/>
          <a:ln w="25400" cap="flat" cmpd="sng" algn="ctr">
            <a:solidFill>
              <a:srgbClr val="33C233"/>
            </a:solidFill>
            <a:prstDash val="solid"/>
            <a:miter lim="800000"/>
          </a:ln>
          <a:effectLst/>
        </p:spPr>
      </p:cxnSp>
      <p:sp>
        <p:nvSpPr>
          <p:cNvPr id="101" name="TextBox 100">
            <a:extLst>
              <a:ext uri="{FF2B5EF4-FFF2-40B4-BE49-F238E27FC236}">
                <a16:creationId xmlns:a16="http://schemas.microsoft.com/office/drawing/2014/main" id="{9D415404-49CA-2CF6-9D0E-83D6A82101E2}"/>
              </a:ext>
            </a:extLst>
          </p:cNvPr>
          <p:cNvSpPr txBox="1"/>
          <p:nvPr/>
        </p:nvSpPr>
        <p:spPr>
          <a:xfrm>
            <a:off x="295655" y="2969814"/>
            <a:ext cx="1407458" cy="748464"/>
          </a:xfrm>
          <a:prstGeom prst="rect">
            <a:avLst/>
          </a:prstGeom>
          <a:solidFill>
            <a:srgbClr val="33C233"/>
          </a:solidFill>
          <a:ln>
            <a:noFill/>
          </a:ln>
          <a:effectLst>
            <a:outerShdw blurRad="50800" dist="38100" dir="2700000" algn="tl" rotWithShape="0">
              <a:prstClr val="black">
                <a:alpha val="40000"/>
              </a:prstClr>
            </a:outerShdw>
          </a:effectLst>
        </p:spPr>
        <p:txBody>
          <a:bodyPr wrap="square" lIns="90000" anchor="ctr" anchorCtr="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srgbClr val="FFFFFF"/>
                </a:solidFill>
                <a:effectLst/>
                <a:uLnTx/>
                <a:uFillTx/>
              </a:rPr>
              <a:t>Upstream</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rPr>
              <a:t>(Oil, Heavy Gas Flaring)</a:t>
            </a:r>
          </a:p>
        </p:txBody>
      </p:sp>
      <p:sp>
        <p:nvSpPr>
          <p:cNvPr id="102" name="TextBox 101">
            <a:extLst>
              <a:ext uri="{FF2B5EF4-FFF2-40B4-BE49-F238E27FC236}">
                <a16:creationId xmlns:a16="http://schemas.microsoft.com/office/drawing/2014/main" id="{0FB74444-C2F9-242B-6D2F-FA9D58B051D4}"/>
              </a:ext>
            </a:extLst>
          </p:cNvPr>
          <p:cNvSpPr txBox="1"/>
          <p:nvPr/>
        </p:nvSpPr>
        <p:spPr>
          <a:xfrm>
            <a:off x="2029107" y="2969814"/>
            <a:ext cx="1501378" cy="748464"/>
          </a:xfrm>
          <a:prstGeom prst="rect">
            <a:avLst/>
          </a:prstGeom>
          <a:solidFill>
            <a:srgbClr val="33C233"/>
          </a:solidFill>
          <a:ln>
            <a:noFill/>
          </a:ln>
          <a:effectLst>
            <a:outerShdw blurRad="50800" dist="38100" dir="2700000" algn="tl" rotWithShape="0">
              <a:prstClr val="black">
                <a:alpha val="40000"/>
              </a:prstClr>
            </a:outerShdw>
          </a:effectLst>
        </p:spPr>
        <p:txBody>
          <a:bodyPr wrap="square" lIns="90000" anchor="ctr" anchorCtr="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srgbClr val="FFFFFF"/>
                </a:solidFill>
                <a:effectLst/>
                <a:uLnTx/>
                <a:uFillTx/>
              </a:rPr>
              <a:t>Midstream</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rPr>
              <a:t>(Natural Gas, Biogas Treatment)</a:t>
            </a:r>
          </a:p>
        </p:txBody>
      </p:sp>
      <p:sp>
        <p:nvSpPr>
          <p:cNvPr id="103" name="TextBox 102">
            <a:extLst>
              <a:ext uri="{FF2B5EF4-FFF2-40B4-BE49-F238E27FC236}">
                <a16:creationId xmlns:a16="http://schemas.microsoft.com/office/drawing/2014/main" id="{29970F68-643D-8B29-AB66-DC94E9A23818}"/>
              </a:ext>
            </a:extLst>
          </p:cNvPr>
          <p:cNvSpPr txBox="1"/>
          <p:nvPr/>
        </p:nvSpPr>
        <p:spPr>
          <a:xfrm>
            <a:off x="3762559" y="2969814"/>
            <a:ext cx="1407458" cy="748464"/>
          </a:xfrm>
          <a:prstGeom prst="rect">
            <a:avLst/>
          </a:prstGeom>
          <a:solidFill>
            <a:srgbClr val="33C233"/>
          </a:solidFill>
          <a:ln>
            <a:noFill/>
          </a:ln>
          <a:effectLst>
            <a:outerShdw blurRad="50800" dist="38100" dir="2700000" algn="tl" rotWithShape="0">
              <a:prstClr val="black">
                <a:alpha val="40000"/>
              </a:prstClr>
            </a:outerShdw>
          </a:effectLst>
        </p:spPr>
        <p:txBody>
          <a:bodyPr wrap="square" lIns="90000" anchor="ctr" anchorCtr="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a:ln>
                  <a:noFill/>
                </a:ln>
                <a:solidFill>
                  <a:srgbClr val="FFFFFF"/>
                </a:solidFill>
                <a:effectLst/>
                <a:uLnTx/>
                <a:uFillTx/>
              </a:rPr>
              <a:t>Downstream</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rPr>
              <a:t>(Power Generation)</a:t>
            </a:r>
          </a:p>
        </p:txBody>
      </p:sp>
      <p:pic>
        <p:nvPicPr>
          <p:cNvPr id="104" name="Picture 103">
            <a:extLst>
              <a:ext uri="{FF2B5EF4-FFF2-40B4-BE49-F238E27FC236}">
                <a16:creationId xmlns:a16="http://schemas.microsoft.com/office/drawing/2014/main" id="{3E670B66-DEE2-291F-94B8-123CDA414FD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444014" y="2845711"/>
            <a:ext cx="426915" cy="369993"/>
          </a:xfrm>
          <a:prstGeom prst="rect">
            <a:avLst/>
          </a:prstGeom>
        </p:spPr>
      </p:pic>
      <p:pic>
        <p:nvPicPr>
          <p:cNvPr id="105" name="Picture 104">
            <a:extLst>
              <a:ext uri="{FF2B5EF4-FFF2-40B4-BE49-F238E27FC236}">
                <a16:creationId xmlns:a16="http://schemas.microsoft.com/office/drawing/2014/main" id="{591595FA-F6CC-5836-99DB-EF311ACC2965}"/>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274215" y="2834588"/>
            <a:ext cx="426915" cy="369993"/>
          </a:xfrm>
          <a:prstGeom prst="rect">
            <a:avLst/>
          </a:prstGeom>
        </p:spPr>
      </p:pic>
      <p:sp>
        <p:nvSpPr>
          <p:cNvPr id="106" name="TextBox 105">
            <a:extLst>
              <a:ext uri="{FF2B5EF4-FFF2-40B4-BE49-F238E27FC236}">
                <a16:creationId xmlns:a16="http://schemas.microsoft.com/office/drawing/2014/main" id="{AE82065A-A02C-0F1B-08D4-25734153A9E7}"/>
              </a:ext>
            </a:extLst>
          </p:cNvPr>
          <p:cNvSpPr txBox="1"/>
          <p:nvPr/>
        </p:nvSpPr>
        <p:spPr>
          <a:xfrm>
            <a:off x="2047952" y="3710296"/>
            <a:ext cx="1622156" cy="692497"/>
          </a:xfrm>
          <a:prstGeom prst="rect">
            <a:avLst/>
          </a:prstGeom>
          <a:noFill/>
        </p:spPr>
        <p:txBody>
          <a:bodyPr wrap="square" rtlCol="0" anchor="b" anchorCtr="0">
            <a:spAutoFit/>
          </a:bodyPr>
          <a:lstStyle>
            <a:defPPr>
              <a:defRPr lang="en-NO"/>
            </a:defPPr>
            <a:lvl1pPr algn="ctr">
              <a:defRPr sz="1400" b="1">
                <a:ea typeface="Merriweather Bold" panose="02060503050406030704" pitchFamily="18" charset="-52"/>
                <a:cs typeface="Open Sans" panose="020B0606030504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a:ln>
                  <a:noFill/>
                </a:ln>
                <a:solidFill>
                  <a:srgbClr val="0D0D0D"/>
                </a:solidFill>
                <a:effectLst/>
                <a:uLnTx/>
                <a:uFillTx/>
                <a:cs typeface="Open Sans" panose="020B0606030504020204" pitchFamily="34" charset="0"/>
              </a:rPr>
              <a:t>Gas Treatment, Compression Engine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a:ln>
                  <a:noFill/>
                </a:ln>
                <a:solidFill>
                  <a:srgbClr val="0D0D0D"/>
                </a:solidFill>
                <a:effectLst/>
                <a:uLnTx/>
                <a:uFillTx/>
                <a:cs typeface="Open Sans" panose="020B0606030504020204" pitchFamily="34" charset="0"/>
              </a:rPr>
              <a:t>(CO</a:t>
            </a:r>
            <a:r>
              <a:rPr kumimoji="0" lang="en-US" sz="1300" b="1" i="0" u="none" strike="noStrike" kern="0" cap="none" spc="0" normalizeH="0" baseline="-25000" noProof="0">
                <a:ln>
                  <a:noFill/>
                </a:ln>
                <a:solidFill>
                  <a:srgbClr val="0D0D0D"/>
                </a:solidFill>
                <a:effectLst/>
                <a:uLnTx/>
                <a:uFillTx/>
                <a:cs typeface="Open Sans" panose="020B0606030504020204" pitchFamily="34" charset="0"/>
              </a:rPr>
              <a:t>2</a:t>
            </a:r>
            <a:r>
              <a:rPr kumimoji="0" lang="en-US" sz="1300" b="1" i="0" u="none" strike="noStrike" kern="0" cap="none" spc="0" normalizeH="0" baseline="0" noProof="0">
                <a:ln>
                  <a:noFill/>
                </a:ln>
                <a:solidFill>
                  <a:srgbClr val="0D0D0D"/>
                </a:solidFill>
                <a:effectLst/>
                <a:uLnTx/>
                <a:uFillTx/>
                <a:cs typeface="Open Sans" panose="020B0606030504020204" pitchFamily="34" charset="0"/>
              </a:rPr>
              <a:t>, </a:t>
            </a:r>
            <a:r>
              <a:rPr kumimoji="0" lang="en-US" sz="1300" b="1" i="0" u="none" strike="noStrike" kern="0" cap="none" spc="0" normalizeH="0" baseline="0" noProof="0">
                <a:ln>
                  <a:noFill/>
                </a:ln>
                <a:solidFill>
                  <a:srgbClr val="FF0000"/>
                </a:solidFill>
                <a:effectLst/>
                <a:uLnTx/>
                <a:uFillTx/>
                <a:cs typeface="Open Sans" panose="020B0606030504020204" pitchFamily="34" charset="0"/>
              </a:rPr>
              <a:t>CH</a:t>
            </a:r>
            <a:r>
              <a:rPr kumimoji="0" lang="en-US" sz="1300" b="1" i="0" u="none" strike="noStrike" kern="0" cap="none" spc="0" normalizeH="0" baseline="-25000" noProof="0">
                <a:ln>
                  <a:noFill/>
                </a:ln>
                <a:solidFill>
                  <a:srgbClr val="FF0000"/>
                </a:solidFill>
                <a:effectLst/>
                <a:uLnTx/>
                <a:uFillTx/>
                <a:cs typeface="Open Sans" panose="020B0606030504020204" pitchFamily="34" charset="0"/>
              </a:rPr>
              <a:t>4</a:t>
            </a:r>
            <a:r>
              <a:rPr kumimoji="0" lang="en-US" sz="1300" b="1" i="0" u="none" strike="noStrike" kern="0" cap="none" spc="0" normalizeH="0" baseline="0" noProof="0">
                <a:ln>
                  <a:noFill/>
                </a:ln>
                <a:solidFill>
                  <a:srgbClr val="0D0D0D"/>
                </a:solidFill>
                <a:effectLst/>
                <a:uLnTx/>
                <a:uFillTx/>
                <a:cs typeface="Open Sans" panose="020B0606030504020204" pitchFamily="34" charset="0"/>
              </a:rPr>
              <a:t>)</a:t>
            </a:r>
          </a:p>
        </p:txBody>
      </p:sp>
      <p:pic>
        <p:nvPicPr>
          <p:cNvPr id="107" name="Picture 106">
            <a:extLst>
              <a:ext uri="{FF2B5EF4-FFF2-40B4-BE49-F238E27FC236}">
                <a16:creationId xmlns:a16="http://schemas.microsoft.com/office/drawing/2014/main" id="{C49A4858-4C82-758D-906D-5A6CDCB2D68B}"/>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a:off x="2065318" y="4370520"/>
            <a:ext cx="1546916" cy="871849"/>
          </a:xfrm>
          <a:prstGeom prst="rect">
            <a:avLst/>
          </a:prstGeom>
        </p:spPr>
      </p:pic>
      <p:sp>
        <p:nvSpPr>
          <p:cNvPr id="108" name="TextBox 107">
            <a:extLst>
              <a:ext uri="{FF2B5EF4-FFF2-40B4-BE49-F238E27FC236}">
                <a16:creationId xmlns:a16="http://schemas.microsoft.com/office/drawing/2014/main" id="{B725B477-F595-91D6-C5E2-C249011D949B}"/>
              </a:ext>
            </a:extLst>
          </p:cNvPr>
          <p:cNvSpPr txBox="1"/>
          <p:nvPr/>
        </p:nvSpPr>
        <p:spPr>
          <a:xfrm>
            <a:off x="144100" y="3722716"/>
            <a:ext cx="1622155" cy="492443"/>
          </a:xfrm>
          <a:prstGeom prst="rect">
            <a:avLst/>
          </a:prstGeom>
          <a:noFill/>
        </p:spPr>
        <p:txBody>
          <a:bodyPr wrap="square" rtlCol="0" anchor="b" anchorCtr="0">
            <a:spAutoFit/>
          </a:bodyPr>
          <a:lstStyle>
            <a:defPPr>
              <a:defRPr lang="en-NO"/>
            </a:defPPr>
            <a:lvl1pPr algn="ctr">
              <a:defRPr sz="1400" b="1">
                <a:ea typeface="Merriweather Bold" panose="02060503050406030704" pitchFamily="18" charset="-52"/>
                <a:cs typeface="Open Sans" panose="020B0606030504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a:ln>
                  <a:noFill/>
                </a:ln>
                <a:solidFill>
                  <a:srgbClr val="0D0D0D"/>
                </a:solidFill>
                <a:effectLst/>
                <a:uLnTx/>
                <a:uFillTx/>
                <a:cs typeface="Open Sans" panose="020B0606030504020204" pitchFamily="34" charset="0"/>
              </a:rPr>
              <a:t>Flares, Burners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dirty="0">
                <a:ln>
                  <a:noFill/>
                </a:ln>
                <a:solidFill>
                  <a:srgbClr val="0D0D0D"/>
                </a:solidFill>
                <a:effectLst/>
                <a:uLnTx/>
                <a:uFillTx/>
                <a:cs typeface="Open Sans" panose="020B0606030504020204" pitchFamily="34" charset="0"/>
              </a:rPr>
              <a:t>(</a:t>
            </a:r>
            <a:r>
              <a:rPr kumimoji="0" lang="en-US" sz="1300" b="1" i="0" u="none" strike="noStrike" kern="0" cap="none" spc="0" normalizeH="0" baseline="0" noProof="0" dirty="0">
                <a:ln>
                  <a:noFill/>
                </a:ln>
                <a:solidFill>
                  <a:srgbClr val="FF0000"/>
                </a:solidFill>
                <a:effectLst/>
                <a:uLnTx/>
                <a:uFillTx/>
                <a:cs typeface="Open Sans" panose="020B0606030504020204" pitchFamily="34" charset="0"/>
              </a:rPr>
              <a:t>CH</a:t>
            </a:r>
            <a:r>
              <a:rPr kumimoji="0" lang="en-US" sz="1300" b="1" i="0" u="none" strike="noStrike" kern="0" cap="none" spc="0" normalizeH="0" baseline="-25000" noProof="0" dirty="0">
                <a:ln>
                  <a:noFill/>
                </a:ln>
                <a:solidFill>
                  <a:srgbClr val="FF0000"/>
                </a:solidFill>
                <a:effectLst/>
                <a:uLnTx/>
                <a:uFillTx/>
                <a:cs typeface="Open Sans" panose="020B0606030504020204" pitchFamily="34" charset="0"/>
              </a:rPr>
              <a:t>4</a:t>
            </a:r>
            <a:r>
              <a:rPr kumimoji="0" lang="en-US" sz="1300" b="1" i="0" u="none" strike="noStrike" kern="0" cap="none" spc="0" normalizeH="0" baseline="0" noProof="0" dirty="0">
                <a:ln>
                  <a:noFill/>
                </a:ln>
                <a:solidFill>
                  <a:srgbClr val="0D0D0D"/>
                </a:solidFill>
                <a:effectLst/>
                <a:uLnTx/>
                <a:uFillTx/>
                <a:cs typeface="Open Sans" panose="020B0606030504020204" pitchFamily="34" charset="0"/>
              </a:rPr>
              <a:t>, SO</a:t>
            </a:r>
            <a:r>
              <a:rPr kumimoji="0" lang="en-US" sz="1300" b="1" i="0" u="none" strike="noStrike" kern="0" cap="none" spc="0" normalizeH="0" baseline="-25000" noProof="0" dirty="0">
                <a:ln>
                  <a:noFill/>
                </a:ln>
                <a:solidFill>
                  <a:srgbClr val="0D0D0D"/>
                </a:solidFill>
                <a:effectLst/>
                <a:uLnTx/>
                <a:uFillTx/>
                <a:cs typeface="Open Sans" panose="020B0606030504020204" pitchFamily="34" charset="0"/>
              </a:rPr>
              <a:t>X</a:t>
            </a:r>
            <a:r>
              <a:rPr kumimoji="0" lang="en-US" sz="1300" b="1" i="0" u="none" strike="noStrike" kern="0" cap="none" spc="0" normalizeH="0" baseline="0" noProof="0" dirty="0">
                <a:ln>
                  <a:noFill/>
                </a:ln>
                <a:solidFill>
                  <a:srgbClr val="0D0D0D"/>
                </a:solidFill>
                <a:effectLst/>
                <a:uLnTx/>
                <a:uFillTx/>
                <a:cs typeface="Open Sans" panose="020B0606030504020204" pitchFamily="34" charset="0"/>
              </a:rPr>
              <a:t>, CO</a:t>
            </a:r>
            <a:r>
              <a:rPr kumimoji="0" lang="en-US" sz="1300" b="1" i="0" u="none" strike="noStrike" kern="0" cap="none" spc="0" normalizeH="0" baseline="-25000" noProof="0" dirty="0">
                <a:ln>
                  <a:noFill/>
                </a:ln>
                <a:solidFill>
                  <a:srgbClr val="0D0D0D"/>
                </a:solidFill>
                <a:effectLst/>
                <a:uLnTx/>
                <a:uFillTx/>
                <a:cs typeface="Open Sans" panose="020B0606030504020204" pitchFamily="34" charset="0"/>
              </a:rPr>
              <a:t>2</a:t>
            </a:r>
            <a:r>
              <a:rPr kumimoji="0" lang="en-US" sz="1300" b="1" i="0" u="none" strike="noStrike" kern="0" cap="none" spc="0" normalizeH="0" baseline="0" noProof="0" dirty="0">
                <a:ln>
                  <a:noFill/>
                </a:ln>
                <a:solidFill>
                  <a:srgbClr val="0D0D0D"/>
                </a:solidFill>
                <a:effectLst/>
                <a:uLnTx/>
                <a:uFillTx/>
                <a:cs typeface="Open Sans" panose="020B0606030504020204" pitchFamily="34" charset="0"/>
              </a:rPr>
              <a:t>)</a:t>
            </a:r>
          </a:p>
        </p:txBody>
      </p:sp>
      <p:pic>
        <p:nvPicPr>
          <p:cNvPr id="109" name="Picture 108">
            <a:extLst>
              <a:ext uri="{FF2B5EF4-FFF2-40B4-BE49-F238E27FC236}">
                <a16:creationId xmlns:a16="http://schemas.microsoft.com/office/drawing/2014/main" id="{F76D2972-C49A-CE39-51E1-D5168C1E8EEA}"/>
              </a:ext>
            </a:extLst>
          </p:cNvPr>
          <p:cNvPicPr>
            <a:picLocks noChangeAspect="1"/>
          </p:cNvPicPr>
          <p:nvPr/>
        </p:nvPicPr>
        <p:blipFill>
          <a:blip r:embed="rId13">
            <a:clrChange>
              <a:clrFrom>
                <a:srgbClr val="FFFFFF"/>
              </a:clrFrom>
              <a:clrTo>
                <a:srgbClr val="FFFFFF">
                  <a:alpha val="0"/>
                </a:srgbClr>
              </a:clrTo>
            </a:clrChange>
          </a:blip>
          <a:stretch>
            <a:fillRect/>
          </a:stretch>
        </p:blipFill>
        <p:spPr>
          <a:xfrm>
            <a:off x="1924863" y="5305906"/>
            <a:ext cx="1768637" cy="1329905"/>
          </a:xfrm>
          <a:prstGeom prst="rect">
            <a:avLst/>
          </a:prstGeom>
        </p:spPr>
      </p:pic>
      <p:pic>
        <p:nvPicPr>
          <p:cNvPr id="110" name="Picture 2" descr="9F Gas Turbine AGP Upgrade | GE Gas Power">
            <a:extLst>
              <a:ext uri="{FF2B5EF4-FFF2-40B4-BE49-F238E27FC236}">
                <a16:creationId xmlns:a16="http://schemas.microsoft.com/office/drawing/2014/main" id="{450D1BF7-10E5-164C-2C68-FFE18650A3F3}"/>
              </a:ext>
            </a:extLst>
          </p:cNvPr>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rot="673369">
            <a:off x="3762332" y="4386727"/>
            <a:ext cx="1416035" cy="839433"/>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11" name="TextBox 110">
            <a:extLst>
              <a:ext uri="{FF2B5EF4-FFF2-40B4-BE49-F238E27FC236}">
                <a16:creationId xmlns:a16="http://schemas.microsoft.com/office/drawing/2014/main" id="{32A79677-8C5D-5C11-AEAB-B47383D01727}"/>
              </a:ext>
            </a:extLst>
          </p:cNvPr>
          <p:cNvSpPr txBox="1"/>
          <p:nvPr/>
        </p:nvSpPr>
        <p:spPr>
          <a:xfrm>
            <a:off x="3670106" y="3822216"/>
            <a:ext cx="1599043" cy="492443"/>
          </a:xfrm>
          <a:prstGeom prst="rect">
            <a:avLst/>
          </a:prstGeom>
          <a:noFill/>
        </p:spPr>
        <p:txBody>
          <a:bodyPr wrap="square" rtlCol="0" anchor="b" anchorCtr="0">
            <a:spAutoFit/>
          </a:bodyPr>
          <a:lstStyle>
            <a:defPPr>
              <a:defRPr lang="en-NO"/>
            </a:defPPr>
            <a:lvl1pPr algn="ctr">
              <a:defRPr sz="1400" b="1">
                <a:ea typeface="Merriweather Bold" panose="02060503050406030704" pitchFamily="18" charset="-52"/>
                <a:cs typeface="Open Sans" panose="020B0606030504020204" pitchFamily="34" charset="0"/>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a:ln>
                  <a:noFill/>
                </a:ln>
                <a:solidFill>
                  <a:srgbClr val="0D0D0D"/>
                </a:solidFill>
                <a:effectLst/>
                <a:uLnTx/>
                <a:uFillTx/>
                <a:cs typeface="Open Sans" panose="020B0606030504020204" pitchFamily="34" charset="0"/>
              </a:rPr>
              <a:t>Power Plants</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300" b="1" i="0" u="none" strike="noStrike" kern="0" cap="none" spc="0" normalizeH="0" baseline="0" noProof="0">
                <a:ln>
                  <a:noFill/>
                </a:ln>
                <a:solidFill>
                  <a:srgbClr val="0D0D0D"/>
                </a:solidFill>
                <a:effectLst/>
                <a:uLnTx/>
                <a:uFillTx/>
                <a:cs typeface="Open Sans" panose="020B0606030504020204" pitchFamily="34" charset="0"/>
              </a:rPr>
              <a:t>(</a:t>
            </a:r>
            <a:r>
              <a:rPr kumimoji="0" lang="en-US" sz="1300" b="1" i="0" u="none" strike="noStrike" kern="0" cap="none" spc="0" normalizeH="0" baseline="0" noProof="0">
                <a:ln>
                  <a:noFill/>
                </a:ln>
                <a:solidFill>
                  <a:srgbClr val="FF0000"/>
                </a:solidFill>
                <a:effectLst/>
                <a:uLnTx/>
                <a:uFillTx/>
                <a:cs typeface="Open Sans" panose="020B0606030504020204" pitchFamily="34" charset="0"/>
              </a:rPr>
              <a:t>CH</a:t>
            </a:r>
            <a:r>
              <a:rPr kumimoji="0" lang="en-US" sz="1300" b="1" i="0" u="none" strike="noStrike" kern="0" cap="none" spc="0" normalizeH="0" baseline="-25000" noProof="0">
                <a:ln>
                  <a:noFill/>
                </a:ln>
                <a:solidFill>
                  <a:srgbClr val="FF0000"/>
                </a:solidFill>
                <a:effectLst/>
                <a:uLnTx/>
                <a:uFillTx/>
                <a:cs typeface="Open Sans" panose="020B0606030504020204" pitchFamily="34" charset="0"/>
              </a:rPr>
              <a:t>4</a:t>
            </a:r>
            <a:r>
              <a:rPr kumimoji="0" lang="en-US" sz="1300" b="1" i="0" u="none" strike="noStrike" kern="0" cap="none" spc="0" normalizeH="0" baseline="0" noProof="0">
                <a:ln>
                  <a:noFill/>
                </a:ln>
                <a:solidFill>
                  <a:srgbClr val="0D0D0D"/>
                </a:solidFill>
                <a:effectLst/>
                <a:uLnTx/>
                <a:uFillTx/>
                <a:cs typeface="Open Sans" panose="020B0606030504020204" pitchFamily="34" charset="0"/>
              </a:rPr>
              <a:t>, SO</a:t>
            </a:r>
            <a:r>
              <a:rPr kumimoji="0" lang="en-US" sz="1300" b="1" i="0" u="none" strike="noStrike" kern="0" cap="none" spc="0" normalizeH="0" baseline="-25000" noProof="0">
                <a:ln>
                  <a:noFill/>
                </a:ln>
                <a:solidFill>
                  <a:srgbClr val="0D0D0D"/>
                </a:solidFill>
                <a:effectLst/>
                <a:uLnTx/>
                <a:uFillTx/>
                <a:cs typeface="Open Sans" panose="020B0606030504020204" pitchFamily="34" charset="0"/>
              </a:rPr>
              <a:t>X</a:t>
            </a:r>
            <a:r>
              <a:rPr kumimoji="0" lang="en-US" sz="1300" b="1" i="0" u="none" strike="noStrike" kern="0" cap="none" spc="0" normalizeH="0" baseline="0" noProof="0">
                <a:ln>
                  <a:noFill/>
                </a:ln>
                <a:solidFill>
                  <a:srgbClr val="0D0D0D"/>
                </a:solidFill>
                <a:effectLst/>
                <a:uLnTx/>
                <a:uFillTx/>
                <a:cs typeface="Open Sans" panose="020B0606030504020204" pitchFamily="34" charset="0"/>
              </a:rPr>
              <a:t>, CO</a:t>
            </a:r>
            <a:r>
              <a:rPr kumimoji="0" lang="en-US" sz="1300" b="1" i="0" u="none" strike="noStrike" kern="0" cap="none" spc="0" normalizeH="0" baseline="-25000" noProof="0">
                <a:ln>
                  <a:noFill/>
                </a:ln>
                <a:solidFill>
                  <a:srgbClr val="0D0D0D"/>
                </a:solidFill>
                <a:effectLst/>
                <a:uLnTx/>
                <a:uFillTx/>
                <a:cs typeface="Open Sans" panose="020B0606030504020204" pitchFamily="34" charset="0"/>
              </a:rPr>
              <a:t>2</a:t>
            </a:r>
            <a:r>
              <a:rPr kumimoji="0" lang="en-US" sz="1300" b="1" i="0" u="none" strike="noStrike" kern="0" cap="none" spc="0" normalizeH="0" baseline="0" noProof="0">
                <a:ln>
                  <a:noFill/>
                </a:ln>
                <a:solidFill>
                  <a:srgbClr val="0D0D0D"/>
                </a:solidFill>
                <a:effectLst/>
                <a:uLnTx/>
                <a:uFillTx/>
                <a:cs typeface="Open Sans" panose="020B0606030504020204" pitchFamily="34" charset="0"/>
              </a:rPr>
              <a:t>)</a:t>
            </a:r>
          </a:p>
        </p:txBody>
      </p:sp>
      <p:pic>
        <p:nvPicPr>
          <p:cNvPr id="112" name="Picture 2">
            <a:extLst>
              <a:ext uri="{FF2B5EF4-FFF2-40B4-BE49-F238E27FC236}">
                <a16:creationId xmlns:a16="http://schemas.microsoft.com/office/drawing/2014/main" id="{7BD9A90B-2A79-C97C-A32B-EE35FA513172}"/>
              </a:ext>
            </a:extLst>
          </p:cNvPr>
          <p:cNvPicPr>
            <a:picLocks noChangeAspect="1" noChangeArrowheads="1"/>
          </p:cNvPicPr>
          <p:nvPr/>
        </p:nvPicPr>
        <p:blipFill>
          <a:blip r:embed="rId15" cstate="screen">
            <a:extLst>
              <a:ext uri="{28A0092B-C50C-407E-A947-70E740481C1C}">
                <a14:useLocalDpi xmlns:a14="http://schemas.microsoft.com/office/drawing/2010/main"/>
              </a:ext>
            </a:extLst>
          </a:blip>
          <a:srcRect/>
          <a:stretch/>
        </p:blipFill>
        <p:spPr bwMode="auto">
          <a:xfrm>
            <a:off x="3845022" y="5492858"/>
            <a:ext cx="1328254" cy="1189481"/>
          </a:xfrm>
          <a:prstGeom prst="rect">
            <a:avLst/>
          </a:prstGeom>
          <a:noFill/>
          <a:extLst>
            <a:ext uri="{909E8E84-426E-40DD-AFC4-6F175D3DCCD1}">
              <a14:hiddenFill xmlns:a14="http://schemas.microsoft.com/office/drawing/2010/main">
                <a:solidFill>
                  <a:srgbClr val="FFFFFF"/>
                </a:solidFill>
              </a14:hiddenFill>
            </a:ext>
          </a:extLst>
        </p:spPr>
      </p:pic>
      <p:pic>
        <p:nvPicPr>
          <p:cNvPr id="113" name="Picture 112">
            <a:extLst>
              <a:ext uri="{FF2B5EF4-FFF2-40B4-BE49-F238E27FC236}">
                <a16:creationId xmlns:a16="http://schemas.microsoft.com/office/drawing/2014/main" id="{CE36D569-0B9B-A369-0680-5A760A5E5AD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004244" y="2818723"/>
            <a:ext cx="426915" cy="369993"/>
          </a:xfrm>
          <a:prstGeom prst="rect">
            <a:avLst/>
          </a:prstGeom>
        </p:spPr>
      </p:pic>
      <p:pic>
        <p:nvPicPr>
          <p:cNvPr id="115" name="Content Placeholder 27" descr="A person smiling for the camera&#10;&#10;Description automatically generated">
            <a:extLst>
              <a:ext uri="{FF2B5EF4-FFF2-40B4-BE49-F238E27FC236}">
                <a16:creationId xmlns:a16="http://schemas.microsoft.com/office/drawing/2014/main" id="{5B0E3708-80A6-8888-2C2C-73FAE8DF5264}"/>
              </a:ext>
            </a:extLst>
          </p:cNvPr>
          <p:cNvPicPr>
            <a:picLocks noChangeAspect="1"/>
          </p:cNvPicPr>
          <p:nvPr/>
        </p:nvPicPr>
        <p:blipFill rotWithShape="1">
          <a:blip r:embed="rId16" cstate="screen">
            <a:extLst>
              <a:ext uri="{BEBA8EAE-BF5A-486C-A8C5-ECC9F3942E4B}">
                <a14:imgProps xmlns:a14="http://schemas.microsoft.com/office/drawing/2010/main">
                  <a14:imgLayer r:embed="rId17">
                    <a14:imgEffect>
                      <a14:saturation sat="0"/>
                    </a14:imgEffect>
                  </a14:imgLayer>
                </a14:imgProps>
              </a:ext>
              <a:ext uri="{28A0092B-C50C-407E-A947-70E740481C1C}">
                <a14:useLocalDpi xmlns:a14="http://schemas.microsoft.com/office/drawing/2010/main"/>
              </a:ext>
            </a:extLst>
          </a:blip>
          <a:srcRect/>
          <a:stretch/>
        </p:blipFill>
        <p:spPr>
          <a:xfrm>
            <a:off x="9791198" y="2688235"/>
            <a:ext cx="1748882" cy="1797114"/>
          </a:xfrm>
          <a:prstGeom prst="ellipse">
            <a:avLst/>
          </a:prstGeom>
          <a:ln w="63500">
            <a:noFill/>
          </a:ln>
        </p:spPr>
      </p:pic>
      <p:sp>
        <p:nvSpPr>
          <p:cNvPr id="117" name="TextBox 116">
            <a:extLst>
              <a:ext uri="{FF2B5EF4-FFF2-40B4-BE49-F238E27FC236}">
                <a16:creationId xmlns:a16="http://schemas.microsoft.com/office/drawing/2014/main" id="{44D276A6-A385-1ADE-C76A-FCD957CDE807}"/>
              </a:ext>
            </a:extLst>
          </p:cNvPr>
          <p:cNvSpPr txBox="1"/>
          <p:nvPr/>
        </p:nvSpPr>
        <p:spPr>
          <a:xfrm>
            <a:off x="9627052" y="4828432"/>
            <a:ext cx="2564948" cy="723275"/>
          </a:xfrm>
          <a:prstGeom prst="rect">
            <a:avLst/>
          </a:prstGeom>
          <a:noFill/>
        </p:spPr>
        <p:txBody>
          <a:bodyPr wrap="square">
            <a:spAutoFit/>
          </a:bodyPr>
          <a:lstStyle/>
          <a:p>
            <a:pPr>
              <a:spcBef>
                <a:spcPts val="600"/>
              </a:spcBef>
            </a:pPr>
            <a:r>
              <a:rPr lang="en-GB" b="1" dirty="0" err="1"/>
              <a:t>Dr.</a:t>
            </a:r>
            <a:r>
              <a:rPr lang="en-GB" b="1" dirty="0"/>
              <a:t> Mario Michan</a:t>
            </a:r>
            <a:r>
              <a:rPr lang="en-GB" dirty="0"/>
              <a:t> </a:t>
            </a:r>
          </a:p>
          <a:p>
            <a:pPr>
              <a:spcBef>
                <a:spcPts val="600"/>
              </a:spcBef>
            </a:pPr>
            <a:r>
              <a:rPr lang="en-GB" dirty="0"/>
              <a:t>Founder CEO.</a:t>
            </a:r>
          </a:p>
        </p:txBody>
      </p:sp>
    </p:spTree>
    <p:extLst>
      <p:ext uri="{BB962C8B-B14F-4D97-AF65-F5344CB8AC3E}">
        <p14:creationId xmlns:p14="http://schemas.microsoft.com/office/powerpoint/2010/main" val="23105346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0DE420C1-BBAD-639D-26B0-D24E39E5C0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1387" y="4254477"/>
            <a:ext cx="3488542" cy="232756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2C00A7BC-F3F0-0FE3-903B-7A6F895419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48941" y="4254477"/>
            <a:ext cx="3455205" cy="230532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287DA139-880F-1EA5-7AA5-0E9F4A72F2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4575" y="1356873"/>
            <a:ext cx="3488542" cy="2327565"/>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C90FEFE0-351C-6388-ED8F-C054CFDCF4B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4523" y="1356873"/>
            <a:ext cx="3455206" cy="2305322"/>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a:extLst>
              <a:ext uri="{FF2B5EF4-FFF2-40B4-BE49-F238E27FC236}">
                <a16:creationId xmlns:a16="http://schemas.microsoft.com/office/drawing/2014/main" id="{2EFE0EAE-0B4C-6B78-B6A4-E0210783A4A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1387" y="1334631"/>
            <a:ext cx="3488542" cy="2327564"/>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Super typhoon smashes into Philippines">
            <a:extLst>
              <a:ext uri="{FF2B5EF4-FFF2-40B4-BE49-F238E27FC236}">
                <a16:creationId xmlns:a16="http://schemas.microsoft.com/office/drawing/2014/main" id="{02B6BFBE-C3EC-3745-7480-E3EECB8614B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37930" y="4254477"/>
            <a:ext cx="3873009" cy="232756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1103937-804E-79CA-0CA0-E30B7F1481D8}"/>
              </a:ext>
            </a:extLst>
          </p:cNvPr>
          <p:cNvSpPr txBox="1"/>
          <p:nvPr/>
        </p:nvSpPr>
        <p:spPr>
          <a:xfrm>
            <a:off x="958284" y="404162"/>
            <a:ext cx="11233716" cy="523220"/>
          </a:xfrm>
          <a:prstGeom prst="rect">
            <a:avLst/>
          </a:prstGeom>
          <a:noFill/>
        </p:spPr>
        <p:txBody>
          <a:bodyPr wrap="none" rtlCol="0">
            <a:spAutoFit/>
          </a:bodyPr>
          <a:lstStyle/>
          <a:p>
            <a:r>
              <a:rPr lang="en-US" sz="2800" b="1" dirty="0"/>
              <a:t>The challenges we are facing: climate change, energy supply, policy issues </a:t>
            </a:r>
          </a:p>
        </p:txBody>
      </p:sp>
    </p:spTree>
    <p:extLst>
      <p:ext uri="{BB962C8B-B14F-4D97-AF65-F5344CB8AC3E}">
        <p14:creationId xmlns:p14="http://schemas.microsoft.com/office/powerpoint/2010/main" val="3950541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FEEF15-1188-F0A0-5735-CE9B486DAB13}"/>
              </a:ext>
            </a:extLst>
          </p:cNvPr>
          <p:cNvPicPr>
            <a:picLocks noChangeAspect="1"/>
          </p:cNvPicPr>
          <p:nvPr/>
        </p:nvPicPr>
        <p:blipFill>
          <a:blip r:embed="rId3"/>
          <a:stretch>
            <a:fillRect/>
          </a:stretch>
        </p:blipFill>
        <p:spPr>
          <a:xfrm>
            <a:off x="590276" y="508921"/>
            <a:ext cx="10655848" cy="5366026"/>
          </a:xfrm>
          <a:prstGeom prst="rect">
            <a:avLst/>
          </a:prstGeom>
        </p:spPr>
      </p:pic>
      <p:sp>
        <p:nvSpPr>
          <p:cNvPr id="5" name="TextBox 4">
            <a:extLst>
              <a:ext uri="{FF2B5EF4-FFF2-40B4-BE49-F238E27FC236}">
                <a16:creationId xmlns:a16="http://schemas.microsoft.com/office/drawing/2014/main" id="{6DC3CDD4-C18E-CAD3-63F8-948A5FA9118E}"/>
              </a:ext>
            </a:extLst>
          </p:cNvPr>
          <p:cNvSpPr txBox="1"/>
          <p:nvPr/>
        </p:nvSpPr>
        <p:spPr>
          <a:xfrm>
            <a:off x="844262" y="6309441"/>
            <a:ext cx="6094268" cy="646331"/>
          </a:xfrm>
          <a:prstGeom prst="rect">
            <a:avLst/>
          </a:prstGeom>
          <a:noFill/>
        </p:spPr>
        <p:txBody>
          <a:bodyPr wrap="square">
            <a:spAutoFit/>
          </a:bodyPr>
          <a:lstStyle/>
          <a:p>
            <a:r>
              <a:rPr lang="en-US" dirty="0">
                <a:hlinkClick r:id="rId4"/>
              </a:rPr>
              <a:t>https://www.ipcc.ch/report/sixth-assessment-report-cycle/</a:t>
            </a:r>
            <a:endParaRPr lang="en-US" dirty="0"/>
          </a:p>
          <a:p>
            <a:endParaRPr lang="en-US" dirty="0"/>
          </a:p>
        </p:txBody>
      </p:sp>
    </p:spTree>
    <p:extLst>
      <p:ext uri="{BB962C8B-B14F-4D97-AF65-F5344CB8AC3E}">
        <p14:creationId xmlns:p14="http://schemas.microsoft.com/office/powerpoint/2010/main" val="29684993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03A295E-C401-A5C6-AC7D-2FE3EC4D3B7C}"/>
              </a:ext>
            </a:extLst>
          </p:cNvPr>
          <p:cNvPicPr>
            <a:picLocks noChangeAspect="1"/>
          </p:cNvPicPr>
          <p:nvPr/>
        </p:nvPicPr>
        <p:blipFill>
          <a:blip r:embed="rId3"/>
          <a:stretch>
            <a:fillRect/>
          </a:stretch>
        </p:blipFill>
        <p:spPr>
          <a:xfrm>
            <a:off x="4719792" y="1206387"/>
            <a:ext cx="6950540" cy="4445226"/>
          </a:xfrm>
          <a:prstGeom prst="rect">
            <a:avLst/>
          </a:prstGeom>
        </p:spPr>
      </p:pic>
      <p:sp>
        <p:nvSpPr>
          <p:cNvPr id="9" name="TextBox 8">
            <a:extLst>
              <a:ext uri="{FF2B5EF4-FFF2-40B4-BE49-F238E27FC236}">
                <a16:creationId xmlns:a16="http://schemas.microsoft.com/office/drawing/2014/main" id="{5CD8B1FF-B532-C61D-D910-1E4871ED5820}"/>
              </a:ext>
            </a:extLst>
          </p:cNvPr>
          <p:cNvSpPr txBox="1"/>
          <p:nvPr/>
        </p:nvSpPr>
        <p:spPr>
          <a:xfrm>
            <a:off x="8195062" y="6358326"/>
            <a:ext cx="9055565" cy="338554"/>
          </a:xfrm>
          <a:prstGeom prst="rect">
            <a:avLst/>
          </a:prstGeom>
          <a:noFill/>
        </p:spPr>
        <p:txBody>
          <a:bodyPr wrap="square">
            <a:spAutoFit/>
          </a:bodyPr>
          <a:lstStyle/>
          <a:p>
            <a:r>
              <a:rPr lang="en-US" sz="1600" dirty="0"/>
              <a:t>AR6 Synthesis Report: Climate Change 2023</a:t>
            </a:r>
          </a:p>
        </p:txBody>
      </p:sp>
      <p:pic>
        <p:nvPicPr>
          <p:cNvPr id="11" name="Picture 10">
            <a:extLst>
              <a:ext uri="{FF2B5EF4-FFF2-40B4-BE49-F238E27FC236}">
                <a16:creationId xmlns:a16="http://schemas.microsoft.com/office/drawing/2014/main" id="{6A303B1A-F138-C582-680E-A081E343F5C9}"/>
              </a:ext>
            </a:extLst>
          </p:cNvPr>
          <p:cNvPicPr>
            <a:picLocks noChangeAspect="1"/>
          </p:cNvPicPr>
          <p:nvPr/>
        </p:nvPicPr>
        <p:blipFill>
          <a:blip r:embed="rId4"/>
          <a:stretch>
            <a:fillRect/>
          </a:stretch>
        </p:blipFill>
        <p:spPr>
          <a:xfrm>
            <a:off x="9613165" y="199809"/>
            <a:ext cx="2274035" cy="569685"/>
          </a:xfrm>
          <a:prstGeom prst="rect">
            <a:avLst/>
          </a:prstGeom>
        </p:spPr>
      </p:pic>
      <p:sp>
        <p:nvSpPr>
          <p:cNvPr id="13" name="TextBox 12">
            <a:extLst>
              <a:ext uri="{FF2B5EF4-FFF2-40B4-BE49-F238E27FC236}">
                <a16:creationId xmlns:a16="http://schemas.microsoft.com/office/drawing/2014/main" id="{630C85EB-FFBF-B343-37FF-5764A178FAAB}"/>
              </a:ext>
            </a:extLst>
          </p:cNvPr>
          <p:cNvSpPr txBox="1"/>
          <p:nvPr/>
        </p:nvSpPr>
        <p:spPr>
          <a:xfrm>
            <a:off x="968565" y="419058"/>
            <a:ext cx="6097836" cy="523220"/>
          </a:xfrm>
          <a:prstGeom prst="rect">
            <a:avLst/>
          </a:prstGeom>
          <a:noFill/>
        </p:spPr>
        <p:txBody>
          <a:bodyPr wrap="square">
            <a:spAutoFit/>
          </a:bodyPr>
          <a:lstStyle/>
          <a:p>
            <a:r>
              <a:rPr lang="en-US" sz="2800" b="1" dirty="0"/>
              <a:t>Net Zero GHG emissions by 2050</a:t>
            </a:r>
          </a:p>
        </p:txBody>
      </p:sp>
      <p:sp>
        <p:nvSpPr>
          <p:cNvPr id="3" name="TextBox 2">
            <a:extLst>
              <a:ext uri="{FF2B5EF4-FFF2-40B4-BE49-F238E27FC236}">
                <a16:creationId xmlns:a16="http://schemas.microsoft.com/office/drawing/2014/main" id="{799D9BDC-3556-950A-EB34-9D96073F59F7}"/>
              </a:ext>
            </a:extLst>
          </p:cNvPr>
          <p:cNvSpPr txBox="1"/>
          <p:nvPr/>
        </p:nvSpPr>
        <p:spPr>
          <a:xfrm>
            <a:off x="751489" y="4251642"/>
            <a:ext cx="3128053" cy="461665"/>
          </a:xfrm>
          <a:prstGeom prst="rect">
            <a:avLst/>
          </a:prstGeom>
          <a:noFill/>
        </p:spPr>
        <p:txBody>
          <a:bodyPr wrap="square">
            <a:spAutoFit/>
          </a:bodyPr>
          <a:lstStyle/>
          <a:p>
            <a:r>
              <a:rPr lang="en-US" sz="1200" b="0" i="0" dirty="0">
                <a:solidFill>
                  <a:srgbClr val="262936"/>
                </a:solidFill>
                <a:effectLst/>
                <a:latin typeface="Roboto" panose="02000000000000000000" pitchFamily="2" charset="0"/>
              </a:rPr>
              <a:t>Source: Dr. Pieter Tans, NOAA/ESRL</a:t>
            </a:r>
          </a:p>
          <a:p>
            <a:r>
              <a:rPr lang="en-US" sz="1200" b="0" i="0" dirty="0">
                <a:solidFill>
                  <a:srgbClr val="262936"/>
                </a:solidFill>
                <a:effectLst/>
                <a:latin typeface="Roboto" panose="02000000000000000000" pitchFamily="2" charset="0"/>
              </a:rPr>
              <a:t> (</a:t>
            </a:r>
            <a:r>
              <a:rPr lang="en-US" sz="1200" b="0" i="0" u="none" strike="noStrike" dirty="0">
                <a:solidFill>
                  <a:srgbClr val="719A40"/>
                </a:solidFill>
                <a:effectLst/>
                <a:latin typeface="Roboto" panose="02000000000000000000" pitchFamily="2" charset="0"/>
                <a:hlinkClick r:id="rId5"/>
              </a:rPr>
              <a:t>www.esrl.noaa.gov/gmd/ccgg/trends</a:t>
            </a:r>
            <a:r>
              <a:rPr lang="en-US" sz="1200" u="none" strike="noStrike" dirty="0">
                <a:solidFill>
                  <a:srgbClr val="262936"/>
                </a:solidFill>
                <a:latin typeface="Roboto" panose="02000000000000000000" pitchFamily="2" charset="0"/>
              </a:rPr>
              <a:t>)</a:t>
            </a:r>
            <a:endParaRPr lang="en-US" dirty="0"/>
          </a:p>
        </p:txBody>
      </p:sp>
      <p:pic>
        <p:nvPicPr>
          <p:cNvPr id="2050" name="Picture 2">
            <a:extLst>
              <a:ext uri="{FF2B5EF4-FFF2-40B4-BE49-F238E27FC236}">
                <a16:creationId xmlns:a16="http://schemas.microsoft.com/office/drawing/2014/main" id="{371B6BCB-2CC0-6975-E762-4EA1236AA3A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3634" y="1168780"/>
            <a:ext cx="4132705" cy="310409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ED738AE-D30D-ED94-8038-3019C12936D5}"/>
              </a:ext>
            </a:extLst>
          </p:cNvPr>
          <p:cNvSpPr txBox="1"/>
          <p:nvPr/>
        </p:nvSpPr>
        <p:spPr>
          <a:xfrm>
            <a:off x="407136" y="4791666"/>
            <a:ext cx="3391634" cy="646331"/>
          </a:xfrm>
          <a:prstGeom prst="rect">
            <a:avLst/>
          </a:prstGeom>
          <a:noFill/>
        </p:spPr>
        <p:txBody>
          <a:bodyPr wrap="none" rtlCol="0">
            <a:spAutoFit/>
          </a:bodyPr>
          <a:lstStyle/>
          <a:p>
            <a:r>
              <a:rPr lang="en-US" b="1" dirty="0"/>
              <a:t>CO</a:t>
            </a:r>
            <a:r>
              <a:rPr lang="en-US" sz="2400" b="1" baseline="-25000" dirty="0"/>
              <a:t>2</a:t>
            </a:r>
            <a:r>
              <a:rPr lang="en-US" b="1" dirty="0"/>
              <a:t> increase by &gt;51% since </a:t>
            </a:r>
            <a:r>
              <a:rPr lang="en-US" b="1" dirty="0">
                <a:solidFill>
                  <a:srgbClr val="3F485B"/>
                </a:solidFill>
              </a:rPr>
              <a:t>1850,</a:t>
            </a:r>
          </a:p>
          <a:p>
            <a:r>
              <a:rPr lang="en-US" b="1" dirty="0"/>
              <a:t>reaching 424 ppm in 2023 ! </a:t>
            </a:r>
          </a:p>
        </p:txBody>
      </p:sp>
      <p:sp>
        <p:nvSpPr>
          <p:cNvPr id="5" name="TextBox 4">
            <a:extLst>
              <a:ext uri="{FF2B5EF4-FFF2-40B4-BE49-F238E27FC236}">
                <a16:creationId xmlns:a16="http://schemas.microsoft.com/office/drawing/2014/main" id="{9F339073-DDBB-41D0-4876-BABDA309B676}"/>
              </a:ext>
            </a:extLst>
          </p:cNvPr>
          <p:cNvSpPr txBox="1"/>
          <p:nvPr/>
        </p:nvSpPr>
        <p:spPr>
          <a:xfrm>
            <a:off x="393154" y="5604273"/>
            <a:ext cx="7605181" cy="923330"/>
          </a:xfrm>
          <a:prstGeom prst="rect">
            <a:avLst/>
          </a:prstGeom>
          <a:noFill/>
        </p:spPr>
        <p:txBody>
          <a:bodyPr wrap="square">
            <a:spAutoFit/>
          </a:bodyPr>
          <a:lstStyle/>
          <a:p>
            <a:r>
              <a:rPr lang="en-US" b="1" i="0" dirty="0">
                <a:solidFill>
                  <a:srgbClr val="FF0000"/>
                </a:solidFill>
                <a:effectLst/>
              </a:rPr>
              <a:t>2023 was the warmest year since global </a:t>
            </a:r>
          </a:p>
          <a:p>
            <a:r>
              <a:rPr lang="en-US" b="1" i="0" dirty="0">
                <a:solidFill>
                  <a:srgbClr val="FF0000"/>
                </a:solidFill>
                <a:effectLst/>
              </a:rPr>
              <a:t>records began in 1850 </a:t>
            </a:r>
            <a:r>
              <a:rPr lang="en-US" sz="1600" b="1" i="0" dirty="0">
                <a:solidFill>
                  <a:srgbClr val="FF0000"/>
                </a:solidFill>
                <a:effectLst/>
                <a:sym typeface="Wingdings" panose="05000000000000000000" pitchFamily="2" charset="2"/>
              </a:rPr>
              <a:t></a:t>
            </a:r>
            <a:r>
              <a:rPr lang="en-US" b="1" i="0" dirty="0">
                <a:solidFill>
                  <a:srgbClr val="FF0000"/>
                </a:solidFill>
                <a:effectLst/>
              </a:rPr>
              <a:t> +1.45°C</a:t>
            </a:r>
          </a:p>
          <a:p>
            <a:r>
              <a:rPr lang="en-US" b="1" i="0" dirty="0">
                <a:solidFill>
                  <a:srgbClr val="FF0000"/>
                </a:solidFill>
                <a:effectLst/>
              </a:rPr>
              <a:t>or 1.18°C above the 20th-century average of 13.9°C !  </a:t>
            </a:r>
            <a:r>
              <a:rPr lang="en-US" i="0" dirty="0">
                <a:solidFill>
                  <a:srgbClr val="FF0000"/>
                </a:solidFill>
                <a:effectLst/>
              </a:rPr>
              <a:t>(WMO)</a:t>
            </a:r>
            <a:endParaRPr lang="en-US" dirty="0">
              <a:solidFill>
                <a:srgbClr val="FF0000"/>
              </a:solidFill>
            </a:endParaRPr>
          </a:p>
        </p:txBody>
      </p:sp>
    </p:spTree>
    <p:extLst>
      <p:ext uri="{BB962C8B-B14F-4D97-AF65-F5344CB8AC3E}">
        <p14:creationId xmlns:p14="http://schemas.microsoft.com/office/powerpoint/2010/main" val="10491659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6846CCD-E5DF-FB06-3883-7242927CEA14}"/>
              </a:ext>
            </a:extLst>
          </p:cNvPr>
          <p:cNvSpPr txBox="1"/>
          <p:nvPr/>
        </p:nvSpPr>
        <p:spPr>
          <a:xfrm>
            <a:off x="934084" y="438835"/>
            <a:ext cx="10963279" cy="523220"/>
          </a:xfrm>
          <a:prstGeom prst="rect">
            <a:avLst/>
          </a:prstGeom>
          <a:noFill/>
        </p:spPr>
        <p:txBody>
          <a:bodyPr wrap="square">
            <a:spAutoFit/>
          </a:bodyPr>
          <a:lstStyle/>
          <a:p>
            <a:r>
              <a:rPr lang="en-US" sz="2800" b="1" dirty="0"/>
              <a:t>Global Warming Potential and Atmospheric Lifetime for Major GHG</a:t>
            </a:r>
          </a:p>
        </p:txBody>
      </p:sp>
      <p:graphicFrame>
        <p:nvGraphicFramePr>
          <p:cNvPr id="5" name="Table 5">
            <a:extLst>
              <a:ext uri="{FF2B5EF4-FFF2-40B4-BE49-F238E27FC236}">
                <a16:creationId xmlns:a16="http://schemas.microsoft.com/office/drawing/2014/main" id="{F9264269-664C-182D-7916-89321E061DA0}"/>
              </a:ext>
            </a:extLst>
          </p:cNvPr>
          <p:cNvGraphicFramePr>
            <a:graphicFrameLocks noGrp="1"/>
          </p:cNvGraphicFramePr>
          <p:nvPr/>
        </p:nvGraphicFramePr>
        <p:xfrm>
          <a:off x="1529862" y="1428396"/>
          <a:ext cx="6400800" cy="4001208"/>
        </p:xfrm>
        <a:graphic>
          <a:graphicData uri="http://schemas.openxmlformats.org/drawingml/2006/table">
            <a:tbl>
              <a:tblPr firstRow="1" bandRow="1">
                <a:tableStyleId>{5C22544A-7EE6-4342-B048-85BDC9FD1C3A}</a:tableStyleId>
              </a:tblPr>
              <a:tblGrid>
                <a:gridCol w="2145462">
                  <a:extLst>
                    <a:ext uri="{9D8B030D-6E8A-4147-A177-3AD203B41FA5}">
                      <a16:colId xmlns:a16="http://schemas.microsoft.com/office/drawing/2014/main" val="3269675860"/>
                    </a:ext>
                  </a:extLst>
                </a:gridCol>
                <a:gridCol w="2127669">
                  <a:extLst>
                    <a:ext uri="{9D8B030D-6E8A-4147-A177-3AD203B41FA5}">
                      <a16:colId xmlns:a16="http://schemas.microsoft.com/office/drawing/2014/main" val="3722781951"/>
                    </a:ext>
                  </a:extLst>
                </a:gridCol>
                <a:gridCol w="2127669">
                  <a:extLst>
                    <a:ext uri="{9D8B030D-6E8A-4147-A177-3AD203B41FA5}">
                      <a16:colId xmlns:a16="http://schemas.microsoft.com/office/drawing/2014/main" val="1328041557"/>
                    </a:ext>
                  </a:extLst>
                </a:gridCol>
              </a:tblGrid>
              <a:tr h="990699">
                <a:tc>
                  <a:txBody>
                    <a:bodyPr/>
                    <a:lstStyle/>
                    <a:p>
                      <a:r>
                        <a:rPr lang="en-US" dirty="0"/>
                        <a:t>Gases</a:t>
                      </a:r>
                    </a:p>
                  </a:txBody>
                  <a:tcPr/>
                </a:tc>
                <a:tc>
                  <a:txBody>
                    <a:bodyPr/>
                    <a:lstStyle/>
                    <a:p>
                      <a:r>
                        <a:rPr lang="en-US" sz="1800" b="1" i="0" kern="1200" dirty="0">
                          <a:solidFill>
                            <a:schemeClr val="lt1"/>
                          </a:solidFill>
                          <a:effectLst/>
                          <a:latin typeface="+mn-lt"/>
                          <a:ea typeface="+mn-ea"/>
                          <a:cs typeface="+mn-cs"/>
                        </a:rPr>
                        <a:t>Global Warming Potential (GWP), 100-year time horizon</a:t>
                      </a:r>
                      <a:endParaRPr lang="en-US" dirty="0"/>
                    </a:p>
                  </a:txBody>
                  <a:tcPr/>
                </a:tc>
                <a:tc>
                  <a:txBody>
                    <a:bodyPr/>
                    <a:lstStyle/>
                    <a:p>
                      <a:r>
                        <a:rPr lang="en-US" sz="1800" b="1" i="0" kern="1200" dirty="0">
                          <a:solidFill>
                            <a:schemeClr val="lt1"/>
                          </a:solidFill>
                          <a:effectLst/>
                          <a:latin typeface="+mn-lt"/>
                          <a:ea typeface="+mn-ea"/>
                          <a:cs typeface="+mn-cs"/>
                        </a:rPr>
                        <a:t>Atmospheric Lifetime (years)</a:t>
                      </a:r>
                      <a:endParaRPr lang="en-US" dirty="0"/>
                    </a:p>
                  </a:txBody>
                  <a:tcPr/>
                </a:tc>
                <a:extLst>
                  <a:ext uri="{0D108BD9-81ED-4DB2-BD59-A6C34878D82A}">
                    <a16:rowId xmlns:a16="http://schemas.microsoft.com/office/drawing/2014/main" val="614649687"/>
                  </a:ext>
                </a:extLst>
              </a:tr>
              <a:tr h="401784">
                <a:tc>
                  <a:txBody>
                    <a:bodyPr/>
                    <a:lstStyle/>
                    <a:p>
                      <a:r>
                        <a:rPr lang="en-US" dirty="0"/>
                        <a:t>CO</a:t>
                      </a:r>
                      <a:r>
                        <a:rPr lang="en-US" baseline="-25000" dirty="0"/>
                        <a:t>2</a:t>
                      </a:r>
                    </a:p>
                  </a:txBody>
                  <a:tcPr/>
                </a:tc>
                <a:tc>
                  <a:txBody>
                    <a:bodyPr/>
                    <a:lstStyle/>
                    <a:p>
                      <a:r>
                        <a:rPr lang="en-US" dirty="0"/>
                        <a:t>1</a:t>
                      </a:r>
                    </a:p>
                  </a:txBody>
                  <a:tcPr/>
                </a:tc>
                <a:tc>
                  <a:txBody>
                    <a:bodyPr/>
                    <a:lstStyle/>
                    <a:p>
                      <a:r>
                        <a:rPr lang="en-US" dirty="0"/>
                        <a:t>100</a:t>
                      </a:r>
                    </a:p>
                  </a:txBody>
                  <a:tcPr/>
                </a:tc>
                <a:extLst>
                  <a:ext uri="{0D108BD9-81ED-4DB2-BD59-A6C34878D82A}">
                    <a16:rowId xmlns:a16="http://schemas.microsoft.com/office/drawing/2014/main" val="2229059160"/>
                  </a:ext>
                </a:extLst>
              </a:tr>
              <a:tr h="401784">
                <a:tc>
                  <a:txBody>
                    <a:bodyPr/>
                    <a:lstStyle/>
                    <a:p>
                      <a:r>
                        <a:rPr lang="en-US" dirty="0"/>
                        <a:t>CH</a:t>
                      </a:r>
                      <a:r>
                        <a:rPr lang="en-US" baseline="-25000" dirty="0"/>
                        <a:t>4</a:t>
                      </a:r>
                    </a:p>
                  </a:txBody>
                  <a:tcPr/>
                </a:tc>
                <a:tc>
                  <a:txBody>
                    <a:bodyPr/>
                    <a:lstStyle/>
                    <a:p>
                      <a:r>
                        <a:rPr lang="en-US" dirty="0"/>
                        <a:t>25</a:t>
                      </a:r>
                    </a:p>
                  </a:txBody>
                  <a:tcPr/>
                </a:tc>
                <a:tc>
                  <a:txBody>
                    <a:bodyPr/>
                    <a:lstStyle/>
                    <a:p>
                      <a:r>
                        <a:rPr lang="en-US" dirty="0"/>
                        <a:t>12</a:t>
                      </a:r>
                    </a:p>
                  </a:txBody>
                  <a:tcPr/>
                </a:tc>
                <a:extLst>
                  <a:ext uri="{0D108BD9-81ED-4DB2-BD59-A6C34878D82A}">
                    <a16:rowId xmlns:a16="http://schemas.microsoft.com/office/drawing/2014/main" val="1046383730"/>
                  </a:ext>
                </a:extLst>
              </a:tr>
              <a:tr h="401784">
                <a:tc>
                  <a:txBody>
                    <a:bodyPr/>
                    <a:lstStyle/>
                    <a:p>
                      <a:r>
                        <a:rPr lang="en-US" dirty="0"/>
                        <a:t>N</a:t>
                      </a:r>
                      <a:r>
                        <a:rPr lang="en-US" baseline="-25000" dirty="0"/>
                        <a:t>2</a:t>
                      </a:r>
                      <a:r>
                        <a:rPr lang="en-US" dirty="0"/>
                        <a:t>O</a:t>
                      </a:r>
                    </a:p>
                  </a:txBody>
                  <a:tcPr/>
                </a:tc>
                <a:tc>
                  <a:txBody>
                    <a:bodyPr/>
                    <a:lstStyle/>
                    <a:p>
                      <a:r>
                        <a:rPr lang="en-US" dirty="0"/>
                        <a:t>265</a:t>
                      </a:r>
                    </a:p>
                  </a:txBody>
                  <a:tcPr/>
                </a:tc>
                <a:tc>
                  <a:txBody>
                    <a:bodyPr/>
                    <a:lstStyle/>
                    <a:p>
                      <a:r>
                        <a:rPr lang="en-US" dirty="0"/>
                        <a:t>121</a:t>
                      </a:r>
                    </a:p>
                  </a:txBody>
                  <a:tcPr/>
                </a:tc>
                <a:extLst>
                  <a:ext uri="{0D108BD9-81ED-4DB2-BD59-A6C34878D82A}">
                    <a16:rowId xmlns:a16="http://schemas.microsoft.com/office/drawing/2014/main" val="1705887727"/>
                  </a:ext>
                </a:extLst>
              </a:tr>
              <a:tr h="401784">
                <a:tc>
                  <a:txBody>
                    <a:bodyPr/>
                    <a:lstStyle/>
                    <a:p>
                      <a:r>
                        <a:rPr lang="en-US" dirty="0"/>
                        <a:t>CCl</a:t>
                      </a:r>
                      <a:r>
                        <a:rPr lang="en-US" baseline="-25000" dirty="0"/>
                        <a:t>2</a:t>
                      </a:r>
                      <a:r>
                        <a:rPr lang="en-US" dirty="0"/>
                        <a:t>F</a:t>
                      </a:r>
                      <a:r>
                        <a:rPr lang="en-US" baseline="-25000" dirty="0"/>
                        <a:t>2</a:t>
                      </a:r>
                      <a:r>
                        <a:rPr lang="en-US" baseline="0" dirty="0"/>
                        <a:t>  (Freon)</a:t>
                      </a:r>
                      <a:endParaRPr lang="en-US" baseline="-25000" dirty="0"/>
                    </a:p>
                  </a:txBody>
                  <a:tcPr/>
                </a:tc>
                <a:tc>
                  <a:txBody>
                    <a:bodyPr/>
                    <a:lstStyle/>
                    <a:p>
                      <a:r>
                        <a:rPr lang="en-US" dirty="0"/>
                        <a:t>10200</a:t>
                      </a:r>
                    </a:p>
                  </a:txBody>
                  <a:tcPr/>
                </a:tc>
                <a:tc>
                  <a:txBody>
                    <a:bodyPr/>
                    <a:lstStyle/>
                    <a:p>
                      <a:r>
                        <a:rPr lang="en-US" dirty="0"/>
                        <a:t>100</a:t>
                      </a:r>
                    </a:p>
                  </a:txBody>
                  <a:tcPr/>
                </a:tc>
                <a:extLst>
                  <a:ext uri="{0D108BD9-81ED-4DB2-BD59-A6C34878D82A}">
                    <a16:rowId xmlns:a16="http://schemas.microsoft.com/office/drawing/2014/main" val="2933790998"/>
                  </a:ext>
                </a:extLst>
              </a:tr>
              <a:tr h="401784">
                <a:tc>
                  <a:txBody>
                    <a:bodyPr/>
                    <a:lstStyle/>
                    <a:p>
                      <a:r>
                        <a:rPr lang="en-US" dirty="0"/>
                        <a:t>CHF</a:t>
                      </a:r>
                      <a:r>
                        <a:rPr lang="en-US" baseline="-25000" dirty="0"/>
                        <a:t>3</a:t>
                      </a:r>
                    </a:p>
                  </a:txBody>
                  <a:tcPr/>
                </a:tc>
                <a:tc>
                  <a:txBody>
                    <a:bodyPr/>
                    <a:lstStyle/>
                    <a:p>
                      <a:r>
                        <a:rPr lang="en-US" dirty="0"/>
                        <a:t>12400</a:t>
                      </a:r>
                    </a:p>
                  </a:txBody>
                  <a:tcPr/>
                </a:tc>
                <a:tc>
                  <a:txBody>
                    <a:bodyPr/>
                    <a:lstStyle/>
                    <a:p>
                      <a:r>
                        <a:rPr lang="en-US" dirty="0"/>
                        <a:t>222</a:t>
                      </a:r>
                    </a:p>
                  </a:txBody>
                  <a:tcPr/>
                </a:tc>
                <a:extLst>
                  <a:ext uri="{0D108BD9-81ED-4DB2-BD59-A6C34878D82A}">
                    <a16:rowId xmlns:a16="http://schemas.microsoft.com/office/drawing/2014/main" val="2419801447"/>
                  </a:ext>
                </a:extLst>
              </a:tr>
              <a:tr h="401784">
                <a:tc>
                  <a:txBody>
                    <a:bodyPr/>
                    <a:lstStyle/>
                    <a:p>
                      <a:r>
                        <a:rPr lang="en-US" dirty="0"/>
                        <a:t>SF</a:t>
                      </a:r>
                      <a:r>
                        <a:rPr lang="en-US" baseline="-25000" dirty="0"/>
                        <a:t>6</a:t>
                      </a:r>
                    </a:p>
                  </a:txBody>
                  <a:tcPr/>
                </a:tc>
                <a:tc>
                  <a:txBody>
                    <a:bodyPr/>
                    <a:lstStyle/>
                    <a:p>
                      <a:r>
                        <a:rPr lang="en-US" dirty="0"/>
                        <a:t>23500</a:t>
                      </a:r>
                    </a:p>
                  </a:txBody>
                  <a:tcPr/>
                </a:tc>
                <a:tc>
                  <a:txBody>
                    <a:bodyPr/>
                    <a:lstStyle/>
                    <a:p>
                      <a:r>
                        <a:rPr lang="en-US" dirty="0"/>
                        <a:t>3200</a:t>
                      </a:r>
                    </a:p>
                  </a:txBody>
                  <a:tcPr/>
                </a:tc>
                <a:extLst>
                  <a:ext uri="{0D108BD9-81ED-4DB2-BD59-A6C34878D82A}">
                    <a16:rowId xmlns:a16="http://schemas.microsoft.com/office/drawing/2014/main" val="4171639466"/>
                  </a:ext>
                </a:extLst>
              </a:tr>
              <a:tr h="401784">
                <a:tc>
                  <a:txBody>
                    <a:bodyPr/>
                    <a:lstStyle/>
                    <a:p>
                      <a:r>
                        <a:rPr lang="en-US" dirty="0"/>
                        <a:t>NF</a:t>
                      </a:r>
                      <a:r>
                        <a:rPr lang="en-US" baseline="-25000" dirty="0"/>
                        <a:t>3</a:t>
                      </a:r>
                    </a:p>
                  </a:txBody>
                  <a:tcPr/>
                </a:tc>
                <a:tc>
                  <a:txBody>
                    <a:bodyPr/>
                    <a:lstStyle/>
                    <a:p>
                      <a:r>
                        <a:rPr lang="en-US" dirty="0"/>
                        <a:t>16100</a:t>
                      </a:r>
                    </a:p>
                  </a:txBody>
                  <a:tcPr/>
                </a:tc>
                <a:tc>
                  <a:txBody>
                    <a:bodyPr/>
                    <a:lstStyle/>
                    <a:p>
                      <a:r>
                        <a:rPr lang="en-US" dirty="0"/>
                        <a:t>500</a:t>
                      </a:r>
                    </a:p>
                  </a:txBody>
                  <a:tcPr/>
                </a:tc>
                <a:extLst>
                  <a:ext uri="{0D108BD9-81ED-4DB2-BD59-A6C34878D82A}">
                    <a16:rowId xmlns:a16="http://schemas.microsoft.com/office/drawing/2014/main" val="2259765271"/>
                  </a:ext>
                </a:extLst>
              </a:tr>
            </a:tbl>
          </a:graphicData>
        </a:graphic>
      </p:graphicFrame>
      <p:sp>
        <p:nvSpPr>
          <p:cNvPr id="7" name="TextBox 6">
            <a:extLst>
              <a:ext uri="{FF2B5EF4-FFF2-40B4-BE49-F238E27FC236}">
                <a16:creationId xmlns:a16="http://schemas.microsoft.com/office/drawing/2014/main" id="{DB762FA9-0C3D-7B79-13A3-7DF22F5BA372}"/>
              </a:ext>
            </a:extLst>
          </p:cNvPr>
          <p:cNvSpPr txBox="1"/>
          <p:nvPr/>
        </p:nvSpPr>
        <p:spPr>
          <a:xfrm>
            <a:off x="1984864" y="6049833"/>
            <a:ext cx="6097464" cy="369332"/>
          </a:xfrm>
          <a:prstGeom prst="rect">
            <a:avLst/>
          </a:prstGeom>
          <a:noFill/>
        </p:spPr>
        <p:txBody>
          <a:bodyPr wrap="square">
            <a:spAutoFit/>
          </a:bodyPr>
          <a:lstStyle/>
          <a:p>
            <a:r>
              <a:rPr lang="en-US" b="0" i="0" u="none" strike="noStrike" dirty="0">
                <a:solidFill>
                  <a:srgbClr val="719A40"/>
                </a:solidFill>
                <a:effectLst/>
                <a:latin typeface="Roboto" panose="02000000000000000000" pitchFamily="2" charset="0"/>
                <a:hlinkClick r:id="rId3"/>
              </a:rPr>
              <a:t>Fifth Assessment Report</a:t>
            </a:r>
            <a:r>
              <a:rPr lang="en-US" b="0" i="0" dirty="0">
                <a:solidFill>
                  <a:srgbClr val="262936"/>
                </a:solidFill>
                <a:effectLst/>
                <a:latin typeface="Roboto" panose="02000000000000000000" pitchFamily="2" charset="0"/>
              </a:rPr>
              <a:t> (IPCC, 2014)</a:t>
            </a:r>
            <a:endParaRPr lang="en-US" dirty="0"/>
          </a:p>
        </p:txBody>
      </p:sp>
      <p:sp>
        <p:nvSpPr>
          <p:cNvPr id="8" name="TextBox 7">
            <a:extLst>
              <a:ext uri="{FF2B5EF4-FFF2-40B4-BE49-F238E27FC236}">
                <a16:creationId xmlns:a16="http://schemas.microsoft.com/office/drawing/2014/main" id="{70E44E00-4F90-BFDD-50BB-03CE4403A8FD}"/>
              </a:ext>
            </a:extLst>
          </p:cNvPr>
          <p:cNvSpPr txBox="1"/>
          <p:nvPr/>
        </p:nvSpPr>
        <p:spPr>
          <a:xfrm>
            <a:off x="8082328" y="2655977"/>
            <a:ext cx="3958781" cy="400110"/>
          </a:xfrm>
          <a:prstGeom prst="rect">
            <a:avLst/>
          </a:prstGeom>
          <a:noFill/>
        </p:spPr>
        <p:txBody>
          <a:bodyPr wrap="square" rtlCol="0">
            <a:spAutoFit/>
          </a:bodyPr>
          <a:lstStyle/>
          <a:p>
            <a:r>
              <a:rPr lang="en-US" sz="2000" dirty="0"/>
              <a:t>CO</a:t>
            </a:r>
            <a:r>
              <a:rPr lang="en-US" sz="2000" baseline="-25000" dirty="0"/>
              <a:t>2 </a:t>
            </a:r>
            <a:r>
              <a:rPr lang="en-US" sz="2000" dirty="0"/>
              <a:t>contribution of all GHG  &gt;50%</a:t>
            </a:r>
          </a:p>
        </p:txBody>
      </p:sp>
      <p:sp>
        <p:nvSpPr>
          <p:cNvPr id="2" name="TextBox 1">
            <a:extLst>
              <a:ext uri="{FF2B5EF4-FFF2-40B4-BE49-F238E27FC236}">
                <a16:creationId xmlns:a16="http://schemas.microsoft.com/office/drawing/2014/main" id="{E1DC3B90-1AD3-6BC1-BE80-997DE119D145}"/>
              </a:ext>
            </a:extLst>
          </p:cNvPr>
          <p:cNvSpPr txBox="1"/>
          <p:nvPr/>
        </p:nvSpPr>
        <p:spPr>
          <a:xfrm>
            <a:off x="8082328" y="3059668"/>
            <a:ext cx="3678699" cy="400110"/>
          </a:xfrm>
          <a:prstGeom prst="rect">
            <a:avLst/>
          </a:prstGeom>
          <a:noFill/>
        </p:spPr>
        <p:txBody>
          <a:bodyPr wrap="none" rtlCol="0">
            <a:spAutoFit/>
          </a:bodyPr>
          <a:lstStyle/>
          <a:p>
            <a:r>
              <a:rPr lang="en-US" sz="2000" dirty="0"/>
              <a:t>Nord Stream leak 2022: 152’500 </a:t>
            </a:r>
            <a:r>
              <a:rPr lang="en-US" dirty="0"/>
              <a:t>t</a:t>
            </a:r>
          </a:p>
        </p:txBody>
      </p:sp>
    </p:spTree>
    <p:extLst>
      <p:ext uri="{BB962C8B-B14F-4D97-AF65-F5344CB8AC3E}">
        <p14:creationId xmlns:p14="http://schemas.microsoft.com/office/powerpoint/2010/main" val="3657252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880F9CD-18A7-39D2-B679-DDF52F7BFBBB}"/>
              </a:ext>
            </a:extLst>
          </p:cNvPr>
          <p:cNvSpPr txBox="1"/>
          <p:nvPr/>
        </p:nvSpPr>
        <p:spPr>
          <a:xfrm>
            <a:off x="661731" y="1253779"/>
            <a:ext cx="11618067" cy="5293757"/>
          </a:xfrm>
          <a:prstGeom prst="rect">
            <a:avLst/>
          </a:prstGeom>
          <a:noFill/>
        </p:spPr>
        <p:txBody>
          <a:bodyPr wrap="square">
            <a:spAutoFit/>
          </a:bodyPr>
          <a:lstStyle/>
          <a:p>
            <a:pPr algn="l"/>
            <a:r>
              <a:rPr lang="en-US" sz="2000" b="1" i="0" dirty="0">
                <a:solidFill>
                  <a:srgbClr val="454545"/>
                </a:solidFill>
                <a:effectLst/>
              </a:rPr>
              <a:t>Power generation</a:t>
            </a:r>
            <a:r>
              <a:rPr lang="en-US" b="1" i="0" dirty="0">
                <a:solidFill>
                  <a:srgbClr val="454545"/>
                </a:solidFill>
                <a:effectLst/>
              </a:rPr>
              <a:t>: </a:t>
            </a:r>
            <a:r>
              <a:rPr lang="en-US" i="0" dirty="0">
                <a:solidFill>
                  <a:srgbClr val="454545"/>
                </a:solidFill>
                <a:effectLst/>
              </a:rPr>
              <a:t>Ele</a:t>
            </a:r>
            <a:r>
              <a:rPr lang="en-US" b="0" i="0" dirty="0">
                <a:solidFill>
                  <a:srgbClr val="454545"/>
                </a:solidFill>
                <a:effectLst/>
              </a:rPr>
              <a:t>ctricity and heat by burning fossil fuels coal, oil, or gas. </a:t>
            </a:r>
          </a:p>
          <a:p>
            <a:pPr algn="l"/>
            <a:endParaRPr lang="en-US" b="0" i="0" dirty="0">
              <a:solidFill>
                <a:srgbClr val="454545"/>
              </a:solidFill>
              <a:effectLst/>
            </a:endParaRPr>
          </a:p>
          <a:p>
            <a:pPr algn="l"/>
            <a:r>
              <a:rPr lang="en-US" sz="2000" b="1" i="0" dirty="0">
                <a:solidFill>
                  <a:srgbClr val="454545"/>
                </a:solidFill>
                <a:effectLst/>
              </a:rPr>
              <a:t>Manufacturing of goods</a:t>
            </a:r>
            <a:r>
              <a:rPr lang="en-US" b="1" i="0" dirty="0">
                <a:solidFill>
                  <a:srgbClr val="454545"/>
                </a:solidFill>
                <a:effectLst/>
              </a:rPr>
              <a:t>: </a:t>
            </a:r>
            <a:r>
              <a:rPr lang="en-US" i="0" dirty="0">
                <a:solidFill>
                  <a:srgbClr val="454545"/>
                </a:solidFill>
                <a:effectLst/>
              </a:rPr>
              <a:t>Production of c</a:t>
            </a:r>
            <a:r>
              <a:rPr lang="en-US" dirty="0">
                <a:solidFill>
                  <a:srgbClr val="454545"/>
                </a:solidFill>
              </a:rPr>
              <a:t>ement, iron, steel, electronics, plastics, clothes, </a:t>
            </a:r>
          </a:p>
          <a:p>
            <a:pPr algn="l"/>
            <a:r>
              <a:rPr lang="en-US" dirty="0">
                <a:solidFill>
                  <a:srgbClr val="454545"/>
                </a:solidFill>
              </a:rPr>
              <a:t>		               and other goods, mining, construction running on coal, oil, gas.</a:t>
            </a:r>
          </a:p>
          <a:p>
            <a:pPr algn="l"/>
            <a:endParaRPr lang="en-US" b="0" i="0" dirty="0">
              <a:solidFill>
                <a:srgbClr val="454545"/>
              </a:solidFill>
              <a:effectLst/>
            </a:endParaRPr>
          </a:p>
          <a:p>
            <a:r>
              <a:rPr lang="en-US" sz="2000" b="1" i="0" dirty="0">
                <a:solidFill>
                  <a:srgbClr val="454545"/>
                </a:solidFill>
                <a:effectLst/>
              </a:rPr>
              <a:t>Deforestation</a:t>
            </a:r>
            <a:r>
              <a:rPr lang="en-US" b="1" i="0" dirty="0">
                <a:solidFill>
                  <a:srgbClr val="454545"/>
                </a:solidFill>
                <a:effectLst/>
              </a:rPr>
              <a:t>: </a:t>
            </a:r>
            <a:r>
              <a:rPr lang="en-US" dirty="0">
                <a:solidFill>
                  <a:srgbClr val="454545"/>
                </a:solidFill>
              </a:rPr>
              <a:t>For agriculture or other reasons. </a:t>
            </a:r>
            <a:r>
              <a:rPr lang="en-US" b="0" i="0" dirty="0">
                <a:solidFill>
                  <a:srgbClr val="454545"/>
                </a:solidFill>
                <a:effectLst/>
              </a:rPr>
              <a:t>Each year ~12 million hectares of forest are destroyed. Fires.</a:t>
            </a:r>
          </a:p>
          <a:p>
            <a:endParaRPr lang="en-US" b="0" i="0" dirty="0">
              <a:solidFill>
                <a:srgbClr val="454545"/>
              </a:solidFill>
              <a:effectLst/>
            </a:endParaRPr>
          </a:p>
          <a:p>
            <a:r>
              <a:rPr lang="en-US" sz="2000" b="1" i="0" dirty="0">
                <a:solidFill>
                  <a:srgbClr val="454545"/>
                </a:solidFill>
                <a:effectLst/>
              </a:rPr>
              <a:t>Transportation</a:t>
            </a:r>
            <a:r>
              <a:rPr lang="en-US" b="1" i="0" dirty="0">
                <a:solidFill>
                  <a:srgbClr val="454545"/>
                </a:solidFill>
                <a:effectLst/>
              </a:rPr>
              <a:t>: </a:t>
            </a:r>
            <a:r>
              <a:rPr lang="en-US" b="0" i="0" dirty="0">
                <a:solidFill>
                  <a:srgbClr val="454545"/>
                </a:solidFill>
                <a:effectLst/>
              </a:rPr>
              <a:t>Most cars, trucks, ships, and planes run on fossil fuels. </a:t>
            </a:r>
          </a:p>
          <a:p>
            <a:r>
              <a:rPr lang="en-US" dirty="0">
                <a:solidFill>
                  <a:srgbClr val="454545"/>
                </a:solidFill>
              </a:rPr>
              <a:t>	              </a:t>
            </a:r>
            <a:r>
              <a:rPr lang="en-US" b="0" i="0" dirty="0">
                <a:solidFill>
                  <a:srgbClr val="454545"/>
                </a:solidFill>
                <a:effectLst/>
              </a:rPr>
              <a:t>Transport accounts for nearly ¼ of global energy-related CO</a:t>
            </a:r>
            <a:r>
              <a:rPr lang="en-US" b="0" i="0" baseline="-25000" dirty="0">
                <a:solidFill>
                  <a:srgbClr val="454545"/>
                </a:solidFill>
                <a:effectLst/>
              </a:rPr>
              <a:t>2 </a:t>
            </a:r>
            <a:r>
              <a:rPr lang="en-US" b="0" i="0" dirty="0">
                <a:solidFill>
                  <a:srgbClr val="454545"/>
                </a:solidFill>
                <a:effectLst/>
              </a:rPr>
              <a:t>emissions. </a:t>
            </a:r>
          </a:p>
          <a:p>
            <a:endParaRPr lang="en-US" b="0" i="0" dirty="0">
              <a:solidFill>
                <a:srgbClr val="454545"/>
              </a:solidFill>
              <a:effectLst/>
            </a:endParaRPr>
          </a:p>
          <a:p>
            <a:r>
              <a:rPr lang="en-US" sz="2000" b="1" dirty="0">
                <a:solidFill>
                  <a:srgbClr val="454545"/>
                </a:solidFill>
              </a:rPr>
              <a:t>Food production</a:t>
            </a:r>
            <a:r>
              <a:rPr lang="en-US" b="1" dirty="0">
                <a:solidFill>
                  <a:srgbClr val="454545"/>
                </a:solidFill>
              </a:rPr>
              <a:t>:</a:t>
            </a:r>
            <a:r>
              <a:rPr lang="en-US" i="0" dirty="0">
                <a:solidFill>
                  <a:srgbClr val="454545"/>
                </a:solidFill>
                <a:effectLst/>
              </a:rPr>
              <a:t> Farming, fertilizer, digestion by livestock (</a:t>
            </a:r>
            <a:r>
              <a:rPr lang="en-US" dirty="0">
                <a:solidFill>
                  <a:srgbClr val="454545"/>
                </a:solidFill>
              </a:rPr>
              <a:t>CH</a:t>
            </a:r>
            <a:r>
              <a:rPr lang="en-US" baseline="-25000" dirty="0">
                <a:solidFill>
                  <a:srgbClr val="454545"/>
                </a:solidFill>
              </a:rPr>
              <a:t>4</a:t>
            </a:r>
            <a:r>
              <a:rPr lang="en-US" dirty="0">
                <a:solidFill>
                  <a:srgbClr val="454545"/>
                </a:solidFill>
              </a:rPr>
              <a:t> by </a:t>
            </a:r>
            <a:r>
              <a:rPr lang="en-US" b="0" i="0" dirty="0">
                <a:solidFill>
                  <a:srgbClr val="202124"/>
                </a:solidFill>
                <a:effectLst/>
                <a:latin typeface="Google Sans"/>
              </a:rPr>
              <a:t>cattle, sheep, etc.)</a:t>
            </a:r>
            <a:endParaRPr lang="en-US" i="0" dirty="0">
              <a:solidFill>
                <a:srgbClr val="454545"/>
              </a:solidFill>
              <a:effectLst/>
            </a:endParaRPr>
          </a:p>
          <a:p>
            <a:r>
              <a:rPr lang="en-US" i="0" dirty="0">
                <a:solidFill>
                  <a:srgbClr val="454545"/>
                </a:solidFill>
                <a:effectLst/>
              </a:rPr>
              <a:t>	                 Agricole machines, fishing boats. </a:t>
            </a:r>
            <a:r>
              <a:rPr lang="en-US" dirty="0">
                <a:solidFill>
                  <a:srgbClr val="454545"/>
                </a:solidFill>
              </a:rPr>
              <a:t>from packaging and distributing food. </a:t>
            </a:r>
          </a:p>
          <a:p>
            <a:endParaRPr lang="en-US" dirty="0">
              <a:solidFill>
                <a:srgbClr val="454545"/>
              </a:solidFill>
            </a:endParaRPr>
          </a:p>
          <a:p>
            <a:r>
              <a:rPr lang="en-US" sz="2000" b="1" i="0" dirty="0">
                <a:solidFill>
                  <a:srgbClr val="454545"/>
                </a:solidFill>
                <a:effectLst/>
              </a:rPr>
              <a:t>Powering buildings</a:t>
            </a:r>
            <a:r>
              <a:rPr lang="en-US" b="1" i="0" dirty="0">
                <a:solidFill>
                  <a:srgbClr val="454545"/>
                </a:solidFill>
                <a:effectLst/>
              </a:rPr>
              <a:t>: </a:t>
            </a:r>
            <a:r>
              <a:rPr lang="en-US" i="0" dirty="0">
                <a:solidFill>
                  <a:srgbClr val="454545"/>
                </a:solidFill>
                <a:effectLst/>
              </a:rPr>
              <a:t>H</a:t>
            </a:r>
            <a:r>
              <a:rPr lang="en-US" dirty="0">
                <a:solidFill>
                  <a:srgbClr val="454545"/>
                </a:solidFill>
              </a:rPr>
              <a:t>eating and cooling of residential and commercial buildings consume </a:t>
            </a:r>
          </a:p>
          <a:p>
            <a:r>
              <a:rPr lang="en-US" dirty="0">
                <a:solidFill>
                  <a:srgbClr val="454545"/>
                </a:solidFill>
              </a:rPr>
              <a:t>		     over 1/2 of all electricity in addition to lighting, appliances, and connected devices.</a:t>
            </a:r>
            <a:r>
              <a:rPr lang="en-US" b="0" i="0" dirty="0">
                <a:solidFill>
                  <a:srgbClr val="454545"/>
                </a:solidFill>
                <a:effectLst/>
              </a:rPr>
              <a:t> </a:t>
            </a:r>
          </a:p>
          <a:p>
            <a:endParaRPr lang="en-US" b="0" i="0" dirty="0">
              <a:solidFill>
                <a:srgbClr val="454545"/>
              </a:solidFill>
              <a:effectLst/>
            </a:endParaRPr>
          </a:p>
          <a:p>
            <a:r>
              <a:rPr lang="en-US" sz="2000" b="1" i="0" dirty="0">
                <a:solidFill>
                  <a:srgbClr val="454545"/>
                </a:solidFill>
                <a:effectLst/>
              </a:rPr>
              <a:t>Lifestyle, overconsumption and wastes</a:t>
            </a:r>
            <a:r>
              <a:rPr lang="en-US" b="1" i="0" dirty="0">
                <a:solidFill>
                  <a:srgbClr val="454545"/>
                </a:solidFill>
                <a:effectLst/>
              </a:rPr>
              <a:t>: </a:t>
            </a:r>
            <a:r>
              <a:rPr lang="en-US" i="0" dirty="0">
                <a:solidFill>
                  <a:srgbClr val="454545"/>
                </a:solidFill>
                <a:effectLst/>
              </a:rPr>
              <a:t>G</a:t>
            </a:r>
            <a:r>
              <a:rPr lang="en-US" dirty="0">
                <a:solidFill>
                  <a:srgbClr val="454545"/>
                </a:solidFill>
              </a:rPr>
              <a:t>oods such as clothing, electronics, plastics, food, etc.</a:t>
            </a:r>
            <a:endParaRPr lang="en-US" b="0" i="0" dirty="0">
              <a:solidFill>
                <a:srgbClr val="454545"/>
              </a:solidFill>
              <a:effectLst/>
            </a:endParaRPr>
          </a:p>
          <a:p>
            <a:pPr algn="l"/>
            <a:r>
              <a:rPr lang="en-US" b="0" i="0" dirty="0">
                <a:solidFill>
                  <a:srgbClr val="454545"/>
                </a:solidFill>
                <a:effectLst/>
              </a:rPr>
              <a:t>		</a:t>
            </a:r>
          </a:p>
        </p:txBody>
      </p:sp>
      <p:sp>
        <p:nvSpPr>
          <p:cNvPr id="2" name="TextBox 1">
            <a:extLst>
              <a:ext uri="{FF2B5EF4-FFF2-40B4-BE49-F238E27FC236}">
                <a16:creationId xmlns:a16="http://schemas.microsoft.com/office/drawing/2014/main" id="{689B95D3-7FB9-0860-40E0-1865E1629A96}"/>
              </a:ext>
            </a:extLst>
          </p:cNvPr>
          <p:cNvSpPr txBox="1"/>
          <p:nvPr/>
        </p:nvSpPr>
        <p:spPr>
          <a:xfrm>
            <a:off x="921493" y="450696"/>
            <a:ext cx="4721164" cy="800219"/>
          </a:xfrm>
          <a:prstGeom prst="rect">
            <a:avLst/>
          </a:prstGeom>
          <a:noFill/>
        </p:spPr>
        <p:txBody>
          <a:bodyPr wrap="none" rtlCol="0">
            <a:spAutoFit/>
          </a:bodyPr>
          <a:lstStyle/>
          <a:p>
            <a:r>
              <a:rPr kumimoji="0" lang="en-US" altLang="en-US" sz="2800" b="1" i="0" u="none" strike="noStrike" cap="none" normalizeH="0" baseline="0" dirty="0">
                <a:ln>
                  <a:noFill/>
                </a:ln>
                <a:solidFill>
                  <a:srgbClr val="FF0000"/>
                </a:solidFill>
                <a:effectLst/>
                <a:latin typeface="Arial" panose="020B0604020202020204" pitchFamily="34" charset="0"/>
              </a:rPr>
              <a:t>Causes of Climate Change</a:t>
            </a:r>
          </a:p>
          <a:p>
            <a:endParaRPr lang="en-US" dirty="0"/>
          </a:p>
        </p:txBody>
      </p:sp>
      <p:pic>
        <p:nvPicPr>
          <p:cNvPr id="4100" name="Picture 4" descr="Trafic routier : actualités et infos décalées en continu, en France et dans  le monde - page 1">
            <a:extLst>
              <a:ext uri="{FF2B5EF4-FFF2-40B4-BE49-F238E27FC236}">
                <a16:creationId xmlns:a16="http://schemas.microsoft.com/office/drawing/2014/main" id="{DF520CA3-2F79-06CC-40A9-978BA2B29CB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64031" y="3185477"/>
            <a:ext cx="2635787" cy="1753997"/>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Does air pollution cause Alzheimer's disease? - Harvard Health">
            <a:extLst>
              <a:ext uri="{FF2B5EF4-FFF2-40B4-BE49-F238E27FC236}">
                <a16:creationId xmlns:a16="http://schemas.microsoft.com/office/drawing/2014/main" id="{EB7FECEB-F122-E79A-B5B7-6C9BC1D437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64031" y="700416"/>
            <a:ext cx="2630996" cy="17539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3222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291E1C-A0C8-D2B5-A889-8023A0D60EE3}"/>
              </a:ext>
            </a:extLst>
          </p:cNvPr>
          <p:cNvSpPr>
            <a:spLocks noGrp="1"/>
          </p:cNvSpPr>
          <p:nvPr>
            <p:ph type="title"/>
          </p:nvPr>
        </p:nvSpPr>
        <p:spPr>
          <a:xfrm>
            <a:off x="964002" y="554426"/>
            <a:ext cx="10515600" cy="803275"/>
          </a:xfrm>
        </p:spPr>
        <p:txBody>
          <a:bodyPr>
            <a:normAutofit fontScale="90000"/>
          </a:bodyPr>
          <a:lstStyle/>
          <a:p>
            <a:r>
              <a:rPr lang="en-US" sz="3100" b="1" dirty="0">
                <a:solidFill>
                  <a:srgbClr val="FF0000"/>
                </a:solidFill>
                <a:latin typeface="+mn-lt"/>
                <a:ea typeface="Times New Roman" panose="02020603050405020304" pitchFamily="18" charset="0"/>
              </a:rPr>
              <a:t>Some </a:t>
            </a:r>
            <a:r>
              <a:rPr lang="en-US" sz="3100" b="1" dirty="0">
                <a:solidFill>
                  <a:srgbClr val="FF0000"/>
                </a:solidFill>
                <a:effectLst/>
                <a:latin typeface="+mn-lt"/>
                <a:ea typeface="Times New Roman" panose="02020603050405020304" pitchFamily="18" charset="0"/>
              </a:rPr>
              <a:t>Challenges for Renewable Energy</a:t>
            </a:r>
            <a:br>
              <a:rPr lang="en-US" sz="1800" b="1" dirty="0">
                <a:solidFill>
                  <a:srgbClr val="FF0000"/>
                </a:solidFill>
                <a:effectLst/>
                <a:latin typeface="+mn-lt"/>
                <a:ea typeface="Times New Roman" panose="02020603050405020304" pitchFamily="18" charset="0"/>
              </a:rPr>
            </a:br>
            <a:endParaRPr lang="en-US" dirty="0">
              <a:solidFill>
                <a:srgbClr val="FF0000"/>
              </a:solidFill>
              <a:latin typeface="+mn-lt"/>
            </a:endParaRPr>
          </a:p>
        </p:txBody>
      </p:sp>
      <p:sp>
        <p:nvSpPr>
          <p:cNvPr id="3" name="Content Placeholder 2">
            <a:extLst>
              <a:ext uri="{FF2B5EF4-FFF2-40B4-BE49-F238E27FC236}">
                <a16:creationId xmlns:a16="http://schemas.microsoft.com/office/drawing/2014/main" id="{2673EC6F-7086-CF7F-FEE5-2E9C1FF05265}"/>
              </a:ext>
            </a:extLst>
          </p:cNvPr>
          <p:cNvSpPr>
            <a:spLocks noGrp="1"/>
          </p:cNvSpPr>
          <p:nvPr>
            <p:ph idx="1"/>
          </p:nvPr>
        </p:nvSpPr>
        <p:spPr>
          <a:xfrm>
            <a:off x="422348" y="1028491"/>
            <a:ext cx="11769652" cy="6485886"/>
          </a:xfrm>
        </p:spPr>
        <p:txBody>
          <a:bodyPr>
            <a:normAutofit fontScale="55000" lnSpcReduction="20000"/>
          </a:bodyPr>
          <a:lstStyle/>
          <a:p>
            <a:r>
              <a:rPr lang="en-US" sz="3600" b="1" dirty="0"/>
              <a:t>Energy Storage</a:t>
            </a:r>
          </a:p>
          <a:p>
            <a:pPr marL="0" indent="0" defTabSz="447675">
              <a:buNone/>
            </a:pPr>
            <a:r>
              <a:rPr lang="en-US" sz="3300" dirty="0">
                <a:effectLst/>
                <a:ea typeface="Calibri" panose="020F0502020204030204" pitchFamily="34" charset="0"/>
              </a:rPr>
              <a:t>	Fluctuations in sunlight levels and wind mean </a:t>
            </a:r>
            <a:r>
              <a:rPr lang="en-US" sz="3300" dirty="0">
                <a:effectLst/>
                <a:ea typeface="Calibri" panose="020F0502020204030204" pitchFamily="34" charset="0"/>
                <a:sym typeface="Wingdings" panose="05000000000000000000" pitchFamily="2" charset="2"/>
              </a:rPr>
              <a:t>variability in energy production need of storage  batteries 	improvement and 	lower price + environmental issues</a:t>
            </a:r>
            <a:endParaRPr lang="en-US" sz="2900" dirty="0">
              <a:effectLst/>
              <a:ea typeface="Calibri" panose="020F0502020204030204" pitchFamily="34" charset="0"/>
              <a:sym typeface="Wingdings" panose="05000000000000000000" pitchFamily="2" charset="2"/>
            </a:endParaRPr>
          </a:p>
          <a:p>
            <a:r>
              <a:rPr lang="en-US" sz="3600" b="1" dirty="0">
                <a:solidFill>
                  <a:srgbClr val="1F3763"/>
                </a:solidFill>
                <a:effectLst/>
                <a:ea typeface="Times New Roman" panose="02020603050405020304" pitchFamily="18" charset="0"/>
                <a:cs typeface="Times New Roman" panose="02020603050405020304" pitchFamily="18" charset="0"/>
              </a:rPr>
              <a:t>Economic and Financial </a:t>
            </a:r>
            <a:r>
              <a:rPr lang="en-US" sz="3600" b="1" dirty="0">
                <a:solidFill>
                  <a:srgbClr val="1F3763"/>
                </a:solidFill>
                <a:ea typeface="Times New Roman" panose="02020603050405020304" pitchFamily="18" charset="0"/>
                <a:cs typeface="Times New Roman" panose="02020603050405020304" pitchFamily="18" charset="0"/>
              </a:rPr>
              <a:t>C</a:t>
            </a:r>
            <a:r>
              <a:rPr lang="en-US" sz="3600" b="1" dirty="0">
                <a:solidFill>
                  <a:srgbClr val="1F3763"/>
                </a:solidFill>
                <a:effectLst/>
                <a:ea typeface="Times New Roman" panose="02020603050405020304" pitchFamily="18" charset="0"/>
                <a:cs typeface="Times New Roman" panose="02020603050405020304" pitchFamily="18" charset="0"/>
              </a:rPr>
              <a:t>hallenges</a:t>
            </a:r>
          </a:p>
          <a:p>
            <a:pPr marL="0" indent="0" defTabSz="447675">
              <a:buNone/>
            </a:pPr>
            <a:r>
              <a:rPr lang="en-US" sz="2300" dirty="0">
                <a:ea typeface="Calibri" panose="020F0502020204030204" pitchFamily="34" charset="0"/>
                <a:sym typeface="Wingdings" panose="05000000000000000000" pitchFamily="2" charset="2"/>
              </a:rPr>
              <a:t>	</a:t>
            </a:r>
            <a:r>
              <a:rPr lang="en-US" sz="3300" dirty="0">
                <a:ea typeface="Calibri" panose="020F0502020204030204" pitchFamily="34" charset="0"/>
                <a:sym typeface="Wingdings" panose="05000000000000000000" pitchFamily="2" charset="2"/>
              </a:rPr>
              <a:t>Transition from carbon and fossil fuel industry is major shift with large financial costs  investment required, 	crowdfunding</a:t>
            </a:r>
            <a:endParaRPr lang="en-US" sz="2500" dirty="0">
              <a:ea typeface="Calibri" panose="020F0502020204030204" pitchFamily="34" charset="0"/>
              <a:sym typeface="Wingdings" panose="05000000000000000000" pitchFamily="2" charset="2"/>
            </a:endParaRPr>
          </a:p>
          <a:p>
            <a:r>
              <a:rPr lang="en-US" sz="3600" b="1" dirty="0">
                <a:ea typeface="Calibri" panose="020F0502020204030204" pitchFamily="34" charset="0"/>
                <a:sym typeface="Wingdings" panose="05000000000000000000" pitchFamily="2" charset="2"/>
              </a:rPr>
              <a:t>Political Challenges</a:t>
            </a:r>
          </a:p>
          <a:p>
            <a:pPr marL="0" indent="0" defTabSz="266700">
              <a:buNone/>
              <a:tabLst>
                <a:tab pos="447675" algn="l"/>
              </a:tabLst>
            </a:pPr>
            <a:r>
              <a:rPr lang="en-US" sz="2300" dirty="0">
                <a:ea typeface="Calibri" panose="020F0502020204030204" pitchFamily="34" charset="0"/>
                <a:sym typeface="Wingdings" panose="05000000000000000000" pitchFamily="2" charset="2"/>
              </a:rPr>
              <a:t>	</a:t>
            </a:r>
            <a:r>
              <a:rPr lang="en-US" sz="3300" dirty="0">
                <a:ea typeface="Calibri" panose="020F0502020204030204" pitchFamily="34" charset="0"/>
                <a:sym typeface="Wingdings" panose="05000000000000000000" pitchFamily="2" charset="2"/>
              </a:rPr>
              <a:t>Political posturing, isolationism, popularism, and anti-science rhetoric threaten the renewable energy sector</a:t>
            </a:r>
          </a:p>
          <a:p>
            <a:pPr marL="0" indent="0">
              <a:buNone/>
              <a:tabLst>
                <a:tab pos="266700" algn="l"/>
                <a:tab pos="542925" algn="l"/>
              </a:tabLst>
            </a:pPr>
            <a:r>
              <a:rPr lang="en-US" sz="3300" dirty="0">
                <a:ea typeface="Calibri" panose="020F0502020204030204" pitchFamily="34" charset="0"/>
                <a:sym typeface="Wingdings" panose="05000000000000000000" pitchFamily="2" charset="2"/>
              </a:rPr>
              <a:t>	    Public perception of climate emergency competes with self interest and other priorities (jobs, finance…) </a:t>
            </a:r>
          </a:p>
          <a:p>
            <a:pPr>
              <a:lnSpc>
                <a:spcPts val="2550"/>
              </a:lnSpc>
              <a:spcBef>
                <a:spcPts val="200"/>
              </a:spcBef>
              <a:tabLst>
                <a:tab pos="447675" algn="l"/>
              </a:tabLst>
            </a:pPr>
            <a:r>
              <a:rPr lang="en-US" sz="3600" b="1" dirty="0">
                <a:effectLst/>
                <a:ea typeface="Times New Roman" panose="02020603050405020304" pitchFamily="18" charset="0"/>
                <a:cs typeface="Times New Roman" panose="02020603050405020304" pitchFamily="18" charset="0"/>
              </a:rPr>
              <a:t>Infrastructure Challenges</a:t>
            </a:r>
            <a:r>
              <a:rPr lang="en-US" sz="3200" b="1" dirty="0">
                <a:effectLst/>
                <a:ea typeface="Times New Roman" panose="02020603050405020304" pitchFamily="18" charset="0"/>
                <a:cs typeface="Times New Roman" panose="02020603050405020304" pitchFamily="18" charset="0"/>
              </a:rPr>
              <a:t>									</a:t>
            </a:r>
            <a:r>
              <a:rPr lang="en-US" sz="3300" dirty="0">
                <a:effectLst/>
                <a:ea typeface="Times New Roman" panose="02020603050405020304" pitchFamily="18" charset="0"/>
                <a:cs typeface="Times New Roman" panose="02020603050405020304" pitchFamily="18" charset="0"/>
              </a:rPr>
              <a:t>	Infrastructure gap, lack of reliable large-scale energy grids in several developed nations</a:t>
            </a:r>
          </a:p>
          <a:p>
            <a:pPr>
              <a:lnSpc>
                <a:spcPts val="2550"/>
              </a:lnSpc>
              <a:spcBef>
                <a:spcPts val="200"/>
              </a:spcBef>
            </a:pPr>
            <a:r>
              <a:rPr lang="en-US" sz="3600" b="1" dirty="0">
                <a:ea typeface="Times New Roman" panose="02020603050405020304" pitchFamily="18" charset="0"/>
                <a:cs typeface="Times New Roman" panose="02020603050405020304" pitchFamily="18" charset="0"/>
              </a:rPr>
              <a:t>Land Use </a:t>
            </a:r>
          </a:p>
          <a:p>
            <a:pPr marL="0" indent="0" defTabSz="447675">
              <a:lnSpc>
                <a:spcPct val="120000"/>
              </a:lnSpc>
              <a:spcBef>
                <a:spcPts val="200"/>
              </a:spcBef>
              <a:buNone/>
            </a:pPr>
            <a:r>
              <a:rPr lang="en-US" sz="2300" dirty="0">
                <a:ea typeface="Times New Roman" panose="02020603050405020304" pitchFamily="18" charset="0"/>
                <a:cs typeface="Times New Roman" panose="02020603050405020304" pitchFamily="18" charset="0"/>
              </a:rPr>
              <a:t>	</a:t>
            </a:r>
            <a:r>
              <a:rPr lang="en-US" sz="3300" dirty="0">
                <a:ea typeface="Times New Roman" panose="02020603050405020304" pitchFamily="18" charset="0"/>
                <a:cs typeface="Times New Roman" panose="02020603050405020304" pitchFamily="18" charset="0"/>
              </a:rPr>
              <a:t>Balance needed between land for energy production (solar, wind)  and for </a:t>
            </a:r>
            <a:r>
              <a:rPr lang="en-US" sz="3300" dirty="0">
                <a:solidFill>
                  <a:srgbClr val="24313C"/>
                </a:solidFill>
                <a:effectLst/>
                <a:ea typeface="Calibri" panose="020F0502020204030204" pitchFamily="34" charset="0"/>
              </a:rPr>
              <a:t>housing, farming, food production, industry</a:t>
            </a:r>
            <a:endParaRPr lang="en-US" sz="2900" dirty="0">
              <a:ea typeface="Times New Roman" panose="02020603050405020304" pitchFamily="18" charset="0"/>
              <a:cs typeface="Times New Roman" panose="02020603050405020304" pitchFamily="18" charset="0"/>
            </a:endParaRPr>
          </a:p>
          <a:p>
            <a:pPr defTabSz="447675">
              <a:lnSpc>
                <a:spcPts val="2550"/>
              </a:lnSpc>
              <a:spcBef>
                <a:spcPts val="200"/>
              </a:spcBef>
            </a:pPr>
            <a:r>
              <a:rPr lang="en-US" sz="3600" b="1" dirty="0">
                <a:effectLst/>
                <a:ea typeface="Times New Roman" panose="02020603050405020304" pitchFamily="18" charset="0"/>
                <a:cs typeface="Times New Roman" panose="02020603050405020304" pitchFamily="18" charset="0"/>
              </a:rPr>
              <a:t>Industry</a:t>
            </a:r>
          </a:p>
          <a:p>
            <a:pPr marL="0" indent="0">
              <a:lnSpc>
                <a:spcPct val="120000"/>
              </a:lnSpc>
              <a:spcBef>
                <a:spcPts val="200"/>
              </a:spcBef>
              <a:buNone/>
              <a:tabLst>
                <a:tab pos="447675" algn="l"/>
              </a:tabLst>
            </a:pPr>
            <a:r>
              <a:rPr lang="en-US" sz="2300" dirty="0">
                <a:ea typeface="Times New Roman" panose="02020603050405020304" pitchFamily="18" charset="0"/>
                <a:cs typeface="Times New Roman" panose="02020603050405020304" pitchFamily="18" charset="0"/>
              </a:rPr>
              <a:t>	</a:t>
            </a:r>
            <a:r>
              <a:rPr lang="en-US" sz="3300" dirty="0">
                <a:ea typeface="Times New Roman" panose="02020603050405020304" pitchFamily="18" charset="0"/>
                <a:cs typeface="Times New Roman" panose="02020603050405020304" pitchFamily="18" charset="0"/>
              </a:rPr>
              <a:t>Need to decarbonize the industrial sector with strong GHG emission </a:t>
            </a:r>
            <a:r>
              <a:rPr lang="en-US" sz="3300" dirty="0">
                <a:ea typeface="Times New Roman" panose="02020603050405020304" pitchFamily="18" charset="0"/>
                <a:cs typeface="Times New Roman" panose="02020603050405020304" pitchFamily="18" charset="0"/>
                <a:sym typeface="Wingdings" panose="05000000000000000000" pitchFamily="2" charset="2"/>
              </a:rPr>
              <a:t> energy transition pathways still unclear, inertia  </a:t>
            </a:r>
            <a:endParaRPr lang="en-US" sz="2300" dirty="0">
              <a:ea typeface="Times New Roman" panose="02020603050405020304" pitchFamily="18" charset="0"/>
              <a:cs typeface="Times New Roman" panose="02020603050405020304" pitchFamily="18" charset="0"/>
              <a:sym typeface="Wingdings" panose="05000000000000000000" pitchFamily="2" charset="2"/>
            </a:endParaRPr>
          </a:p>
          <a:p>
            <a:pPr>
              <a:lnSpc>
                <a:spcPts val="2550"/>
              </a:lnSpc>
              <a:spcBef>
                <a:spcPts val="200"/>
              </a:spcBef>
            </a:pPr>
            <a:r>
              <a:rPr lang="en-US" sz="3600" b="1" dirty="0">
                <a:ea typeface="Times New Roman" panose="02020603050405020304" pitchFamily="18" charset="0"/>
                <a:cs typeface="Times New Roman" panose="02020603050405020304" pitchFamily="18" charset="0"/>
                <a:sym typeface="Wingdings" panose="05000000000000000000" pitchFamily="2" charset="2"/>
              </a:rPr>
              <a:t>Technical Challenges</a:t>
            </a:r>
          </a:p>
          <a:p>
            <a:pPr marL="0" indent="0">
              <a:lnSpc>
                <a:spcPct val="120000"/>
              </a:lnSpc>
              <a:spcBef>
                <a:spcPts val="200"/>
              </a:spcBef>
              <a:buNone/>
              <a:tabLst>
                <a:tab pos="447675" algn="l"/>
              </a:tabLst>
            </a:pPr>
            <a:r>
              <a:rPr lang="en-US" sz="2300" dirty="0">
                <a:ea typeface="Times New Roman" panose="02020603050405020304" pitchFamily="18" charset="0"/>
                <a:cs typeface="Times New Roman" panose="02020603050405020304" pitchFamily="18" charset="0"/>
                <a:sym typeface="Wingdings" panose="05000000000000000000" pitchFamily="2" charset="2"/>
              </a:rPr>
              <a:t>	</a:t>
            </a:r>
            <a:r>
              <a:rPr lang="en-US" sz="3300" dirty="0">
                <a:ea typeface="Times New Roman" panose="02020603050405020304" pitchFamily="18" charset="0"/>
                <a:cs typeface="Times New Roman" panose="02020603050405020304" pitchFamily="18" charset="0"/>
                <a:sym typeface="Wingdings" panose="05000000000000000000" pitchFamily="2" charset="2"/>
              </a:rPr>
              <a:t>Production processes with lower CO</a:t>
            </a:r>
            <a:r>
              <a:rPr lang="en-US" sz="3300" baseline="-25000" dirty="0">
                <a:ea typeface="Times New Roman" panose="02020603050405020304" pitchFamily="18" charset="0"/>
                <a:cs typeface="Times New Roman" panose="02020603050405020304" pitchFamily="18" charset="0"/>
                <a:sym typeface="Wingdings" panose="05000000000000000000" pitchFamily="2" charset="2"/>
              </a:rPr>
              <a:t>2 </a:t>
            </a:r>
            <a:r>
              <a:rPr lang="en-US" sz="3300" dirty="0">
                <a:ea typeface="Times New Roman" panose="02020603050405020304" pitchFamily="18" charset="0"/>
                <a:cs typeface="Times New Roman" panose="02020603050405020304" pitchFamily="18" charset="0"/>
                <a:sym typeface="Wingdings" panose="05000000000000000000" pitchFamily="2" charset="2"/>
              </a:rPr>
              <a:t>emissions, CO</a:t>
            </a:r>
            <a:r>
              <a:rPr lang="en-US" sz="3300" baseline="-25000" dirty="0">
                <a:ea typeface="Times New Roman" panose="02020603050405020304" pitchFamily="18" charset="0"/>
                <a:cs typeface="Times New Roman" panose="02020603050405020304" pitchFamily="18" charset="0"/>
                <a:sym typeface="Wingdings" panose="05000000000000000000" pitchFamily="2" charset="2"/>
              </a:rPr>
              <a:t>2</a:t>
            </a:r>
            <a:r>
              <a:rPr lang="en-US" sz="3300" dirty="0">
                <a:ea typeface="Times New Roman" panose="02020603050405020304" pitchFamily="18" charset="0"/>
                <a:cs typeface="Times New Roman" panose="02020603050405020304" pitchFamily="18" charset="0"/>
                <a:sym typeface="Wingdings" panose="05000000000000000000" pitchFamily="2" charset="2"/>
              </a:rPr>
              <a:t> capture and storage, Green H2 mobility, New materials, …</a:t>
            </a:r>
          </a:p>
          <a:p>
            <a:pPr marL="228600" marR="0" lvl="0" indent="-228600" algn="l" defTabSz="914400" rtl="0" eaLnBrk="1" fontAlgn="auto" latinLnBrk="0" hangingPunct="1">
              <a:lnSpc>
                <a:spcPts val="2550"/>
              </a:lnSpc>
              <a:spcBef>
                <a:spcPts val="200"/>
              </a:spcBef>
              <a:spcAft>
                <a:spcPts val="0"/>
              </a:spcAft>
              <a:buClrTx/>
              <a:buSzTx/>
              <a:buFont typeface="Arial" panose="020B0604020202020204" pitchFamily="34" charset="0"/>
              <a:buChar char="•"/>
              <a:tabLst/>
              <a:defRPr/>
            </a:pPr>
            <a:r>
              <a:rPr kumimoji="0" lang="en-US" sz="3600" b="1" i="0" u="none" strike="noStrike" kern="1200" cap="none" spc="0" normalizeH="0" baseline="0" noProof="0" dirty="0">
                <a:ln>
                  <a:noFill/>
                </a:ln>
                <a:solidFill>
                  <a:prstClr val="black"/>
                </a:solidFill>
                <a:effectLst/>
                <a:uLnTx/>
                <a:uFillTx/>
                <a:latin typeface="Calibri" panose="020F0502020204030204"/>
                <a:ea typeface="Times New Roman" panose="02020603050405020304" pitchFamily="18" charset="0"/>
                <a:cs typeface="Times New Roman" panose="02020603050405020304" pitchFamily="18" charset="0"/>
                <a:sym typeface="Wingdings" panose="05000000000000000000" pitchFamily="2" charset="2"/>
              </a:rPr>
              <a:t>Greenwashing                                                     </a:t>
            </a:r>
            <a:r>
              <a:rPr lang="en-US" sz="2500" dirty="0">
                <a:ea typeface="Calibri" panose="020F0502020204030204" pitchFamily="34" charset="0"/>
                <a:sym typeface="Wingdings" panose="05000000000000000000" pitchFamily="2" charset="2"/>
              </a:rPr>
              <a:t>source: https://www.trvst.world/renewable-energy/challenges-for-renewable-energy/</a:t>
            </a:r>
          </a:p>
          <a:p>
            <a:pPr>
              <a:lnSpc>
                <a:spcPts val="2550"/>
              </a:lnSpc>
              <a:spcBef>
                <a:spcPts val="200"/>
              </a:spcBef>
            </a:pPr>
            <a:endParaRPr lang="en-US" sz="2200" dirty="0">
              <a:effectLst/>
              <a:ea typeface="Times New Roman" panose="02020603050405020304" pitchFamily="18" charset="0"/>
              <a:cs typeface="Times New Roman" panose="02020603050405020304" pitchFamily="18" charset="0"/>
            </a:endParaRPr>
          </a:p>
          <a:p>
            <a:endParaRPr lang="en-US" sz="1800" dirty="0">
              <a:ea typeface="Calibri" panose="020F0502020204030204" pitchFamily="34" charset="0"/>
              <a:sym typeface="Wingdings" panose="05000000000000000000" pitchFamily="2" charset="2"/>
            </a:endParaRPr>
          </a:p>
          <a:p>
            <a:endParaRPr lang="en-US" sz="1800" dirty="0">
              <a:effectLst/>
              <a:ea typeface="Calibri" panose="020F0502020204030204" pitchFamily="34" charset="0"/>
              <a:sym typeface="Wingdings" panose="05000000000000000000" pitchFamily="2" charset="2"/>
            </a:endParaRPr>
          </a:p>
          <a:p>
            <a:endParaRPr lang="en-US" sz="1800" dirty="0">
              <a:effectLst/>
              <a:ea typeface="Calibri" panose="020F0502020204030204" pitchFamily="34" charset="0"/>
              <a:sym typeface="Wingdings" panose="05000000000000000000" pitchFamily="2" charset="2"/>
            </a:endParaRPr>
          </a:p>
          <a:p>
            <a:endParaRPr lang="en-US" dirty="0"/>
          </a:p>
        </p:txBody>
      </p:sp>
    </p:spTree>
    <p:extLst>
      <p:ext uri="{BB962C8B-B14F-4D97-AF65-F5344CB8AC3E}">
        <p14:creationId xmlns:p14="http://schemas.microsoft.com/office/powerpoint/2010/main" val="412644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hart: World Population Reaches 8 Billion | Statista">
            <a:extLst>
              <a:ext uri="{FF2B5EF4-FFF2-40B4-BE49-F238E27FC236}">
                <a16:creationId xmlns:a16="http://schemas.microsoft.com/office/drawing/2014/main" id="{6D09E644-4AF2-7D87-FC6B-0B08569C4F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7802" y="1171889"/>
            <a:ext cx="5308198" cy="530819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Population bomb&quot;: how a wrong diagnosis misled the world - Big Think">
            <a:extLst>
              <a:ext uri="{FF2B5EF4-FFF2-40B4-BE49-F238E27FC236}">
                <a16:creationId xmlns:a16="http://schemas.microsoft.com/office/drawing/2014/main" id="{5511333E-BF83-0F3B-B4D9-C26ADF7D1E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4287" y="1675909"/>
            <a:ext cx="4590854" cy="258235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186F3A2-ECB9-3F02-AB0E-725E19A804AE}"/>
              </a:ext>
            </a:extLst>
          </p:cNvPr>
          <p:cNvSpPr txBox="1"/>
          <p:nvPr/>
        </p:nvSpPr>
        <p:spPr>
          <a:xfrm>
            <a:off x="7138448" y="4828148"/>
            <a:ext cx="6094428" cy="707886"/>
          </a:xfrm>
          <a:prstGeom prst="rect">
            <a:avLst/>
          </a:prstGeom>
          <a:noFill/>
        </p:spPr>
        <p:txBody>
          <a:bodyPr wrap="square">
            <a:spAutoFit/>
          </a:bodyPr>
          <a:lstStyle/>
          <a:p>
            <a:r>
              <a:rPr lang="de-DE" sz="2000" b="1" dirty="0"/>
              <a:t>altogether 117 billion people lived on Earth </a:t>
            </a:r>
          </a:p>
          <a:p>
            <a:r>
              <a:rPr lang="de-DE" sz="2000" b="1" dirty="0"/>
              <a:t>since the beginning of humankind ! </a:t>
            </a:r>
            <a:endParaRPr lang="en-US" sz="2000" dirty="0"/>
          </a:p>
        </p:txBody>
      </p:sp>
    </p:spTree>
    <p:extLst>
      <p:ext uri="{BB962C8B-B14F-4D97-AF65-F5344CB8AC3E}">
        <p14:creationId xmlns:p14="http://schemas.microsoft.com/office/powerpoint/2010/main" val="256648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7F0019-9ED6-253B-7948-88D93D04071B}"/>
              </a:ext>
            </a:extLst>
          </p:cNvPr>
          <p:cNvSpPr txBox="1"/>
          <p:nvPr/>
        </p:nvSpPr>
        <p:spPr>
          <a:xfrm>
            <a:off x="4668490" y="2879654"/>
            <a:ext cx="3209597" cy="769441"/>
          </a:xfrm>
          <a:prstGeom prst="rect">
            <a:avLst/>
          </a:prstGeom>
          <a:noFill/>
        </p:spPr>
        <p:txBody>
          <a:bodyPr wrap="none" rtlCol="0">
            <a:spAutoFit/>
          </a:bodyPr>
          <a:lstStyle/>
          <a:p>
            <a:r>
              <a:rPr lang="en-US" sz="4400" dirty="0"/>
              <a:t>Our panelists</a:t>
            </a:r>
          </a:p>
        </p:txBody>
      </p:sp>
    </p:spTree>
    <p:extLst>
      <p:ext uri="{BB962C8B-B14F-4D97-AF65-F5344CB8AC3E}">
        <p14:creationId xmlns:p14="http://schemas.microsoft.com/office/powerpoint/2010/main" val="18597330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15856</TotalTime>
  <Words>2193</Words>
  <Application>Microsoft Office PowerPoint</Application>
  <PresentationFormat>Widescreen</PresentationFormat>
  <Paragraphs>202</Paragraphs>
  <Slides>17</Slides>
  <Notes>11</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17</vt:i4>
      </vt:variant>
    </vt:vector>
  </HeadingPairs>
  <TitlesOfParts>
    <vt:vector size="31" baseType="lpstr">
      <vt:lpstr>Arial</vt:lpstr>
      <vt:lpstr>arimo-regular</vt:lpstr>
      <vt:lpstr>Calibri</vt:lpstr>
      <vt:lpstr>Calibri Light</vt:lpstr>
      <vt:lpstr>Georgia</vt:lpstr>
      <vt:lpstr>Google Sans</vt:lpstr>
      <vt:lpstr>Lato</vt:lpstr>
      <vt:lpstr>Merriweather Bold</vt:lpstr>
      <vt:lpstr>Metropolis</vt:lpstr>
      <vt:lpstr>Open Sans</vt:lpstr>
      <vt:lpstr>Roboto</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Some Challenges for Renewable Energy </vt:lpstr>
      <vt:lpstr>PowerPoint Presentation</vt:lpstr>
      <vt:lpstr>PowerPoint Presentation</vt:lpstr>
      <vt:lpstr>Royal Institute of Technology, Sweden</vt:lpstr>
      <vt:lpstr>REDISET: Resilient Digital Sustainable Energy Transition</vt:lpstr>
      <vt:lpstr>Potsdam Institute for Climate Impact Research – Jürgen Kurths</vt:lpstr>
      <vt:lpstr>Power Grids – Stability    - Jürgen Kurths</vt:lpstr>
      <vt:lpstr>PowerPoint Presentation</vt:lpstr>
      <vt:lpstr> The CEA proactive in its commitment to secure the present and the future  </vt:lpstr>
      <vt:lpstr>PowerPoint Presentation</vt:lpstr>
      <vt:lpstr>Daphne Technology is a Climate Deep Tech company pioneering innovative technologies to reduce GHG and toxic emissions.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Preparation Round table Energy and Sustainability</dc:title>
  <dc:creator>Christophe P Rossel</dc:creator>
  <cp:lastModifiedBy>Christophe P Rossel</cp:lastModifiedBy>
  <cp:revision>87</cp:revision>
  <cp:lastPrinted>2022-05-11T08:54:45Z</cp:lastPrinted>
  <dcterms:created xsi:type="dcterms:W3CDTF">2022-05-10T18:16:03Z</dcterms:created>
  <dcterms:modified xsi:type="dcterms:W3CDTF">2024-03-23T16:04:10Z</dcterms:modified>
</cp:coreProperties>
</file>