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ov" ContentType="video/quicktime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1" r:id="rId2"/>
    <p:sldMasterId id="2147483654" r:id="rId3"/>
  </p:sldMasterIdLst>
  <p:notesMasterIdLst>
    <p:notesMasterId r:id="rId34"/>
  </p:notesMasterIdLst>
  <p:sldIdLst>
    <p:sldId id="2147473187" r:id="rId4"/>
    <p:sldId id="2142534110" r:id="rId5"/>
    <p:sldId id="2147473229" r:id="rId6"/>
    <p:sldId id="2147473228" r:id="rId7"/>
    <p:sldId id="942" r:id="rId8"/>
    <p:sldId id="2147473233" r:id="rId9"/>
    <p:sldId id="2147473204" r:id="rId10"/>
    <p:sldId id="944" r:id="rId11"/>
    <p:sldId id="963" r:id="rId12"/>
    <p:sldId id="2147473230" r:id="rId13"/>
    <p:sldId id="2147473211" r:id="rId14"/>
    <p:sldId id="2147473214" r:id="rId15"/>
    <p:sldId id="2147473223" r:id="rId16"/>
    <p:sldId id="947" r:id="rId17"/>
    <p:sldId id="2147473224" r:id="rId18"/>
    <p:sldId id="2147473225" r:id="rId19"/>
    <p:sldId id="2147473231" r:id="rId20"/>
    <p:sldId id="2142534119" r:id="rId21"/>
    <p:sldId id="935" r:id="rId22"/>
    <p:sldId id="2142534098" r:id="rId23"/>
    <p:sldId id="2142534106" r:id="rId24"/>
    <p:sldId id="939" r:id="rId25"/>
    <p:sldId id="2142534135" r:id="rId26"/>
    <p:sldId id="2147473232" r:id="rId27"/>
    <p:sldId id="2147473219" r:id="rId28"/>
    <p:sldId id="2147473220" r:id="rId29"/>
    <p:sldId id="2147472659" r:id="rId30"/>
    <p:sldId id="2147473218" r:id="rId31"/>
    <p:sldId id="756" r:id="rId32"/>
    <p:sldId id="780" r:id="rId33"/>
  </p:sldIdLst>
  <p:sldSz cx="12192000" cy="6858000"/>
  <p:notesSz cx="6819900" cy="9918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20" userDrawn="1">
          <p15:clr>
            <a:srgbClr val="A4A3A4"/>
          </p15:clr>
        </p15:guide>
        <p15:guide id="4" orient="horz" pos="1366" userDrawn="1">
          <p15:clr>
            <a:srgbClr val="A4A3A4"/>
          </p15:clr>
        </p15:guide>
        <p15:guide id="5" pos="302" userDrawn="1">
          <p15:clr>
            <a:srgbClr val="A4A3A4"/>
          </p15:clr>
        </p15:guide>
        <p15:guide id="6" pos="7378" userDrawn="1">
          <p15:clr>
            <a:srgbClr val="A4A3A4"/>
          </p15:clr>
        </p15:guide>
        <p15:guide id="7" pos="6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99FF"/>
    <a:srgbClr val="BA60D2"/>
    <a:srgbClr val="FFF2CC"/>
    <a:srgbClr val="FFA55E"/>
    <a:srgbClr val="FFD0C3"/>
    <a:srgbClr val="D5E5FF"/>
    <a:srgbClr val="E26714"/>
    <a:srgbClr val="C57F49"/>
    <a:srgbClr val="FFEB2F"/>
    <a:srgbClr val="FFA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68" autoAdjust="0"/>
    <p:restoredTop sz="80540" autoAdjust="0"/>
  </p:normalViewPr>
  <p:slideViewPr>
    <p:cSldViewPr snapToGrid="0">
      <p:cViewPr varScale="1">
        <p:scale>
          <a:sx n="74" d="100"/>
          <a:sy n="74" d="100"/>
        </p:scale>
        <p:origin x="922" y="62"/>
      </p:cViewPr>
      <p:guideLst>
        <p:guide orient="horz" pos="4020"/>
        <p:guide orient="horz" pos="1366"/>
        <p:guide pos="302"/>
        <p:guide pos="7378"/>
        <p:guide pos="66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76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63032" y="0"/>
            <a:ext cx="2955290" cy="4976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F1D079-CA57-4D0E-A62A-B433A88D5EA6}" type="datetimeFigureOut">
              <a:rPr lang="en-US" smtClean="0"/>
              <a:pPr/>
              <a:t>3/26/2024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4975" y="1239838"/>
            <a:ext cx="5949950" cy="3348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990" y="4773374"/>
            <a:ext cx="5455920" cy="39054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1044"/>
            <a:ext cx="2955290" cy="49765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63032" y="9421044"/>
            <a:ext cx="2955290" cy="49765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F23DD5-52B4-48BA-BB13-A11FD7B96D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814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F23DD5-52B4-48BA-BB13-A11FD7B96DF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0900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2F7B19-45B3-1C47-55FD-17B31DF7D8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071AC2B-0773-F27C-3189-8BBAB2FCCCF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C266747-1B9B-DD4E-E7E9-DE428DE131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CE9F84-0142-ED48-690A-E1C817B900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F23DD5-52B4-48BA-BB13-A11FD7B96DF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1565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Can we get inspired by the brain again, this time from a hardware realization point of view?</a:t>
            </a:r>
          </a:p>
          <a:p>
            <a:endParaRPr lang="en-US" dirty="0"/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F23DD5-52B4-48BA-BB13-A11FD7B96DFE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3993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Charge state of a storage node</a:t>
            </a:r>
          </a:p>
          <a:p>
            <a:r>
              <a:rPr lang="en-US" dirty="0"/>
              <a:t>Vast majority of memory is based on this</a:t>
            </a:r>
          </a:p>
          <a:p>
            <a:endParaRPr lang="en-US" dirty="0"/>
          </a:p>
          <a:p>
            <a:r>
              <a:rPr lang="en-US" dirty="0"/>
              <a:t>Resistance-based memory devices or also known as </a:t>
            </a:r>
            <a:r>
              <a:rPr lang="en-US" dirty="0" err="1"/>
              <a:t>memristive</a:t>
            </a:r>
            <a:r>
              <a:rPr lang="en-US" dirty="0"/>
              <a:t> devices</a:t>
            </a:r>
          </a:p>
          <a:p>
            <a:r>
              <a:rPr lang="en-US" dirty="0"/>
              <a:t>Resistance state of a nanoscale device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F23DD5-52B4-48BA-BB13-A11FD7B96DFE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8044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F23DD5-52B4-48BA-BB13-A11FD7B96DFE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5036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dirty="0"/>
              <a:t>Highly amenable to spatial pipelining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F23DD5-52B4-48BA-BB13-A11FD7B96DF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892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F23DD5-52B4-48BA-BB13-A11FD7B96DFE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9658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F23DD5-52B4-48BA-BB13-A11FD7B96DFE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241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A5AE98-FE53-7EAA-9DAD-1BBB20F51C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0E9867A-7731-04C4-1D1E-9BBD2739C4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AE16021-2562-8423-7340-09B48A2A63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0A2834-2E5A-4DEF-E2DA-FEAFD4A0EF4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F23DD5-52B4-48BA-BB13-A11FD7B96DFE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3108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F23DD5-52B4-48BA-BB13-A11FD7B96DFE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4340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F23DD5-52B4-48BA-BB13-A11FD7B96DFE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400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F23DD5-52B4-48BA-BB13-A11FD7B96DF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2508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§"/>
            </a:pP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F23DD5-52B4-48BA-BB13-A11FD7B96DFE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8721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F23DD5-52B4-48BA-BB13-A11FD7B96DFE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49136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F23DD5-52B4-48BA-BB13-A11FD7B96DFE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55999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F23DD5-52B4-48BA-BB13-A11FD7B96DFE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65472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32DB2F-7269-9F51-4516-6D5523F241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445CF84-BA33-6517-F899-37DD0F9E65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46720F2-3F73-0527-9016-CCB0A0B33E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54EA16-7087-8BFC-6BE0-FDC0B239420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F23DD5-52B4-48BA-BB13-A11FD7B96DFE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41510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E36CFE-D0B4-F7DF-4D5A-F335CEDFB1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89E14AA-2E58-EF72-B57B-43E7B8A18C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6C3DC15-7730-3C15-31E1-3688B972B5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6F3D2F-7994-62C0-23D9-4CF3127F2F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F23DD5-52B4-48BA-BB13-A11FD7B96DFE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85872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8836B6-534E-362B-43F2-8D92AC8A97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9298D1A-9AD4-8C79-BE11-C68C17D0EF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287A1BA-BCBC-59D7-9BBF-BE66F7C367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18B55A-6042-4CCA-D51E-305021C41D1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F23DD5-52B4-48BA-BB13-A11FD7B96DFE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80913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822450" y="228600"/>
            <a:ext cx="3213100" cy="18081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l" defTabSz="685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2E38B8-B0B4-AD41-AC6E-B781F46A9FD3}" type="slidenum">
              <a:rPr kumimoji="0" lang="en-US" sz="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 panose="020B0503050203000203" pitchFamily="34" charset="0"/>
                <a:ea typeface="+mn-ea"/>
                <a:cs typeface="+mn-cs"/>
              </a:rPr>
              <a:pPr marL="0" marR="0" lvl="0" indent="0" algn="l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BM Plex Sans" panose="020B050305020300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220877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F23DD5-52B4-48BA-BB13-A11FD7B96DFE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5400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B65999-CAE0-5A0A-67CE-F73F434D08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C2800CE-0CAF-412A-394B-25A0BB6A0AF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1652508-BDC6-4ABC-0CA7-9A87CE4FC9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437D67-0A09-C336-89D1-AC0A342587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F23DD5-52B4-48BA-BB13-A11FD7B96DF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1550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85C2E6-6B03-0299-95BC-69B4129B2C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11DE4E1-E740-0A93-48C4-B9F719DE5D6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D0F8113-9690-3A55-91A0-D4AAD0F142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15BEFF-EED8-F75A-6513-EBC5AC5FE1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F23DD5-52B4-48BA-BB13-A11FD7B96DF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1218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F23DD5-52B4-48BA-BB13-A11FD7B96DF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4472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F23DD5-52B4-48BA-BB13-A11FD7B96DF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119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F23DD5-52B4-48BA-BB13-A11FD7B96DF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6481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F23DD5-52B4-48BA-BB13-A11FD7B96DF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2734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F23DD5-52B4-48BA-BB13-A11FD7B96DF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653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E44AECB-E464-4456-A287-91CEF017D9A9}" type="datetime1">
              <a:rPr lang="en-US" smtClean="0"/>
              <a:pPr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929560-36A5-4E5C-AD05-6B0C43E6C7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7433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252" y="227012"/>
            <a:ext cx="11182698" cy="530225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252" y="806450"/>
            <a:ext cx="11182698" cy="5486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29876" y="6468322"/>
            <a:ext cx="476250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C8929560-36A5-4E5C-AD05-6B0C43E6C7A1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5EAA483-EC6C-5AA3-320F-621E89D61927}"/>
              </a:ext>
            </a:extLst>
          </p:cNvPr>
          <p:cNvCxnSpPr>
            <a:cxnSpLocks/>
          </p:cNvCxnSpPr>
          <p:nvPr userDrawn="1"/>
        </p:nvCxnSpPr>
        <p:spPr>
          <a:xfrm>
            <a:off x="482252" y="750611"/>
            <a:ext cx="1118269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BDA7886D-3804-D081-C89C-2F401EC9D95C}"/>
              </a:ext>
            </a:extLst>
          </p:cNvPr>
          <p:cNvSpPr txBox="1"/>
          <p:nvPr userDrawn="1"/>
        </p:nvSpPr>
        <p:spPr>
          <a:xfrm>
            <a:off x="8837481" y="6469287"/>
            <a:ext cx="28923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Abu Sebastian, IBM Research - Zurich</a:t>
            </a:r>
            <a:endParaRPr lang="en-CH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2031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92457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900" y="231775"/>
            <a:ext cx="11068050" cy="530225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6900" y="806450"/>
            <a:ext cx="11068050" cy="5486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2EB0456-8895-4764-85B7-68891D1B79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700" y="6515100"/>
            <a:ext cx="476250" cy="22225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C8929560-36A5-4E5C-AD05-6B0C43E6C7A1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7F1D1CC-4041-43F7-AB68-14F9DE9A1AB8}"/>
              </a:ext>
            </a:extLst>
          </p:cNvPr>
          <p:cNvCxnSpPr>
            <a:cxnSpLocks/>
          </p:cNvCxnSpPr>
          <p:nvPr userDrawn="1"/>
        </p:nvCxnSpPr>
        <p:spPr>
          <a:xfrm>
            <a:off x="704850" y="762000"/>
            <a:ext cx="10795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8871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E44AECB-E464-4456-A287-91CEF017D9A9}" type="datetime1">
              <a:rPr lang="en-US" smtClean="0"/>
              <a:pPr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929560-36A5-4E5C-AD05-6B0C43E6C7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020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900" y="227012"/>
            <a:ext cx="11068050" cy="530225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6900" y="806450"/>
            <a:ext cx="1106805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432" y="6468322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Abu Sebastian, IBM Research - Zurich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89871" y="6448425"/>
            <a:ext cx="647697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8929560-36A5-4E5C-AD05-6B0C43E6C7A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8593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, half-blank area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68227"/>
            <a:ext cx="5486400" cy="58705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144000" y="6435307"/>
            <a:ext cx="2743200" cy="182880"/>
          </a:xfrm>
          <a:prstGeom prst="rect">
            <a:avLst/>
          </a:prstGeom>
        </p:spPr>
        <p:txBody>
          <a:bodyPr/>
          <a:lstStyle/>
          <a:p>
            <a:pPr defTabSz="914354"/>
            <a:fld id="{3FD999D4-B456-9943-89B7-30D56181CE18}" type="slidenum">
              <a:rPr lang="en-US" smtClean="0">
                <a:solidFill>
                  <a:srgbClr val="FFFFFF"/>
                </a:solidFill>
              </a:rPr>
              <a:pPr defTabSz="914354"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800" y="6435307"/>
            <a:ext cx="8534400" cy="182880"/>
          </a:xfrm>
          <a:prstGeom prst="rect">
            <a:avLst/>
          </a:prstGeom>
        </p:spPr>
        <p:txBody>
          <a:bodyPr/>
          <a:lstStyle/>
          <a:p>
            <a:pPr defTabSz="914354"/>
            <a:r>
              <a:rPr lang="en-US">
                <a:solidFill>
                  <a:srgbClr val="FFFFFF"/>
                </a:solidFill>
              </a:rPr>
              <a:t>Quantum Computing and IBM Q: An Introduction</a:t>
            </a:r>
          </a:p>
        </p:txBody>
      </p:sp>
    </p:spTree>
    <p:extLst>
      <p:ext uri="{BB962C8B-B14F-4D97-AF65-F5344CB8AC3E}">
        <p14:creationId xmlns:p14="http://schemas.microsoft.com/office/powerpoint/2010/main" val="786173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22404-4243-4FBB-9706-65794422D42F}" type="datetime1">
              <a:rPr lang="en-IN" smtClean="0"/>
              <a:t>26-03-2024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745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3279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‒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‒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398E1A-63B6-4010-A94F-C26A8C093D2A}"/>
              </a:ext>
            </a:extLst>
          </p:cNvPr>
          <p:cNvSpPr txBox="1">
            <a:spLocks/>
          </p:cNvSpPr>
          <p:nvPr userDrawn="1"/>
        </p:nvSpPr>
        <p:spPr>
          <a:xfrm>
            <a:off x="596900" y="227012"/>
            <a:ext cx="11068050" cy="53022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2230D0-4BB7-4528-B3F2-E19BA90295FE}"/>
              </a:ext>
            </a:extLst>
          </p:cNvPr>
          <p:cNvSpPr txBox="1">
            <a:spLocks/>
          </p:cNvSpPr>
          <p:nvPr userDrawn="1"/>
        </p:nvSpPr>
        <p:spPr>
          <a:xfrm>
            <a:off x="596900" y="806450"/>
            <a:ext cx="11068050" cy="54864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‒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‒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6F61655-6BA6-46C5-ADF0-09E2755B12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96900" y="64897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Abu Sebastian, IBM Research - Zurich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C9B3816-4C37-4130-A7E5-CD7165605A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700" y="6483350"/>
            <a:ext cx="476250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C8929560-36A5-4E5C-AD05-6B0C43E6C7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601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‒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‒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2757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‒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‒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7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svg"/><Relationship Id="rId13" Type="http://schemas.openxmlformats.org/officeDocument/2006/relationships/image" Target="../media/image42.png"/><Relationship Id="rId18" Type="http://schemas.openxmlformats.org/officeDocument/2006/relationships/image" Target="../media/image47.svg"/><Relationship Id="rId3" Type="http://schemas.openxmlformats.org/officeDocument/2006/relationships/image" Target="../media/image30.png"/><Relationship Id="rId7" Type="http://schemas.openxmlformats.org/officeDocument/2006/relationships/image" Target="../media/image36.png"/><Relationship Id="rId12" Type="http://schemas.openxmlformats.org/officeDocument/2006/relationships/image" Target="../media/image41.svg"/><Relationship Id="rId17" Type="http://schemas.openxmlformats.org/officeDocument/2006/relationships/image" Target="../media/image46.png"/><Relationship Id="rId2" Type="http://schemas.openxmlformats.org/officeDocument/2006/relationships/notesSlide" Target="../notesSlides/notesSlide21.xml"/><Relationship Id="rId16" Type="http://schemas.openxmlformats.org/officeDocument/2006/relationships/image" Target="../media/image45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sv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5" Type="http://schemas.openxmlformats.org/officeDocument/2006/relationships/image" Target="../media/image44.png"/><Relationship Id="rId10" Type="http://schemas.openxmlformats.org/officeDocument/2006/relationships/image" Target="../media/image39.svg"/><Relationship Id="rId4" Type="http://schemas.openxmlformats.org/officeDocument/2006/relationships/image" Target="../media/image31.svg"/><Relationship Id="rId9" Type="http://schemas.openxmlformats.org/officeDocument/2006/relationships/image" Target="../media/image38.png"/><Relationship Id="rId14" Type="http://schemas.openxmlformats.org/officeDocument/2006/relationships/image" Target="../media/image43.sv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svg"/><Relationship Id="rId3" Type="http://schemas.openxmlformats.org/officeDocument/2006/relationships/image" Target="../media/image48.jpeg"/><Relationship Id="rId7" Type="http://schemas.openxmlformats.org/officeDocument/2006/relationships/image" Target="../media/image52.png"/><Relationship Id="rId12" Type="http://schemas.openxmlformats.org/officeDocument/2006/relationships/image" Target="../media/image57.sv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svg"/><Relationship Id="rId11" Type="http://schemas.openxmlformats.org/officeDocument/2006/relationships/image" Target="../media/image56.png"/><Relationship Id="rId5" Type="http://schemas.openxmlformats.org/officeDocument/2006/relationships/image" Target="../media/image50.png"/><Relationship Id="rId10" Type="http://schemas.openxmlformats.org/officeDocument/2006/relationships/image" Target="../media/image55.sv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59.png"/><Relationship Id="rId5" Type="http://schemas.openxmlformats.org/officeDocument/2006/relationships/image" Target="../media/image58.emf"/><Relationship Id="rId4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g"/><Relationship Id="rId7" Type="http://schemas.openxmlformats.org/officeDocument/2006/relationships/image" Target="../media/image64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jpeg"/><Relationship Id="rId4" Type="http://schemas.openxmlformats.org/officeDocument/2006/relationships/image" Target="../media/image6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emf"/><Relationship Id="rId3" Type="http://schemas.openxmlformats.org/officeDocument/2006/relationships/image" Target="../media/image77.jpeg"/><Relationship Id="rId7" Type="http://schemas.openxmlformats.org/officeDocument/2006/relationships/image" Target="../media/image81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79.jpeg"/><Relationship Id="rId4" Type="http://schemas.openxmlformats.org/officeDocument/2006/relationships/image" Target="../media/image78.png"/><Relationship Id="rId9" Type="http://schemas.openxmlformats.org/officeDocument/2006/relationships/image" Target="../media/image8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8E30EF9C-F324-B6C4-28C8-2F98C7B9AB7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054" t="2955" r="31506" b="-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B58EF07-17C2-48CF-ABB0-EEF1F17CB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tx1"/>
              </a:gs>
              <a:gs pos="33000">
                <a:schemeClr val="tx1">
                  <a:alpha val="64000"/>
                </a:schemeClr>
              </a:gs>
              <a:gs pos="0">
                <a:schemeClr val="tx1">
                  <a:alpha val="0"/>
                </a:schemeClr>
              </a:gs>
              <a:gs pos="100000">
                <a:schemeClr val="tx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57E7DA0-0436-9BEF-C7F8-C5A5459D19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0" y="700333"/>
            <a:ext cx="6337909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 sz="4100" dirty="0">
                <a:solidFill>
                  <a:schemeClr val="bg1"/>
                </a:solidFill>
                <a:latin typeface="+mj-lt"/>
              </a:rPr>
              <a:t>In memory computing, artificial neural networks with phase change synapses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FF23DF0-BF11-FC71-0249-F218630C41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9954" y="4019982"/>
            <a:ext cx="4023359" cy="1208141"/>
          </a:xfrm>
        </p:spPr>
        <p:txBody>
          <a:bodyPr vert="horz" lIns="91440" tIns="45720" rIns="91440" bIns="45720" rtlCol="0">
            <a:normAutofit/>
          </a:bodyPr>
          <a:lstStyle/>
          <a:p>
            <a:pPr algn="l">
              <a:spcBef>
                <a:spcPts val="0"/>
              </a:spcBef>
            </a:pPr>
            <a:r>
              <a:rPr lang="en-US" sz="2000" dirty="0">
                <a:solidFill>
                  <a:srgbClr val="FFEB2F"/>
                </a:solidFill>
              </a:rPr>
              <a:t>Abu Sebastian</a:t>
            </a:r>
          </a:p>
          <a:p>
            <a:pPr algn="l">
              <a:spcBef>
                <a:spcPts val="0"/>
              </a:spcBef>
            </a:pPr>
            <a:r>
              <a:rPr lang="en-US" sz="2000" dirty="0">
                <a:solidFill>
                  <a:srgbClr val="FFEB2F"/>
                </a:solidFill>
              </a:rPr>
              <a:t>Distinguished Research Scientist</a:t>
            </a:r>
          </a:p>
          <a:p>
            <a:pPr algn="l">
              <a:spcBef>
                <a:spcPts val="0"/>
              </a:spcBef>
            </a:pPr>
            <a:r>
              <a:rPr lang="en-US" sz="2000" dirty="0">
                <a:solidFill>
                  <a:srgbClr val="FFEB2F"/>
                </a:solidFill>
              </a:rPr>
              <a:t>IBM Research - Zurich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96AA0A-1CE5-6338-4D78-82571A42D9B0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970819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C8929560-36A5-4E5C-AD05-6B0C43E6C7A1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41C86A9-01FF-CA92-F2F5-1EB01925E01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25" t="34619" r="19818" b="35461"/>
          <a:stretch/>
        </p:blipFill>
        <p:spPr>
          <a:xfrm>
            <a:off x="466006" y="353860"/>
            <a:ext cx="1365344" cy="65829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BCBA662-FAE5-2DB9-9DA4-1E108E6696BA}"/>
              </a:ext>
            </a:extLst>
          </p:cNvPr>
          <p:cNvSpPr txBox="1"/>
          <p:nvPr/>
        </p:nvSpPr>
        <p:spPr>
          <a:xfrm>
            <a:off x="489954" y="5029715"/>
            <a:ext cx="46428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>
                <a:solidFill>
                  <a:srgbClr val="FFA55E"/>
                </a:solidFill>
                <a:latin typeface="+mn-lt"/>
              </a:rPr>
              <a:t>EPS Forum, Berlin</a:t>
            </a:r>
          </a:p>
          <a:p>
            <a:pPr algn="l"/>
            <a:r>
              <a:rPr lang="en-US" sz="1600" dirty="0">
                <a:solidFill>
                  <a:srgbClr val="FFA55E"/>
                </a:solidFill>
                <a:latin typeface="+mn-lt"/>
              </a:rPr>
              <a:t>26</a:t>
            </a:r>
            <a:r>
              <a:rPr lang="en-US" sz="1600" baseline="30000" dirty="0">
                <a:solidFill>
                  <a:srgbClr val="FFA55E"/>
                </a:solidFill>
                <a:latin typeface="+mn-lt"/>
              </a:rPr>
              <a:t>th</a:t>
            </a:r>
            <a:r>
              <a:rPr lang="en-US" sz="1600" dirty="0">
                <a:solidFill>
                  <a:srgbClr val="FFA55E"/>
                </a:solidFill>
                <a:latin typeface="+mn-lt"/>
              </a:rPr>
              <a:t> Mar. 202</a:t>
            </a:r>
            <a:r>
              <a:rPr lang="en-US" sz="1600" dirty="0">
                <a:solidFill>
                  <a:srgbClr val="FFA55E"/>
                </a:solidFill>
              </a:rPr>
              <a:t>4</a:t>
            </a:r>
            <a:endParaRPr lang="en-CH" sz="1600" dirty="0">
              <a:solidFill>
                <a:srgbClr val="FFA55E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733654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CF89E2-F044-43F6-06CA-58E6505CCC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84B370-5CBA-472D-2899-69F3EEA07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27012"/>
            <a:ext cx="11068050" cy="530225"/>
          </a:xfrm>
        </p:spPr>
        <p:txBody>
          <a:bodyPr>
            <a:noAutofit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7EE4E7-505F-5FDE-E023-F3E676922D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425" y="895350"/>
            <a:ext cx="10497930" cy="5486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Artificial neural networks and the associated computational challenge</a:t>
            </a:r>
          </a:p>
          <a:p>
            <a:pPr>
              <a:buFont typeface="Wingdings" pitchFamily="2" charset="2"/>
              <a:buChar char="§"/>
            </a:pPr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b="1" dirty="0"/>
              <a:t>What is in-memory computing and how to use it for ANNs?</a:t>
            </a:r>
          </a:p>
          <a:p>
            <a:pPr>
              <a:buFont typeface="Wingdings" pitchFamily="2" charset="2"/>
              <a:buChar char="§"/>
            </a:pPr>
            <a:endParaRPr lang="en-US" b="1" dirty="0"/>
          </a:p>
          <a:p>
            <a:pPr>
              <a:buFont typeface="Wingdings" pitchFamily="2" charset="2"/>
              <a:buChar char="§"/>
            </a:pP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What is the state-of-the-art?</a:t>
            </a:r>
          </a:p>
          <a:p>
            <a:pPr>
              <a:buFont typeface="Wingdings" pitchFamily="2" charset="2"/>
              <a:buChar char="§"/>
            </a:pP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What next?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BF283B-FEA5-74CE-42EC-8A9919AE4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29876" y="6468322"/>
            <a:ext cx="47625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929560-36A5-4E5C-AD05-6B0C43E6C7A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1681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563FEB-51EC-49D7-8437-2588836D1F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F0CF63-E892-CBAA-5401-026737D65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252" y="227012"/>
            <a:ext cx="11434636" cy="530225"/>
          </a:xfrm>
        </p:spPr>
        <p:txBody>
          <a:bodyPr/>
          <a:lstStyle/>
          <a:p>
            <a:r>
              <a:rPr lang="en-US" dirty="0"/>
              <a:t>MORE BRAIN INSPIRATION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CBD258-2D0F-38C6-68F9-51FE2FC5B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9560-36A5-4E5C-AD05-6B0C43E6C7A1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6265B2B-6E12-48C8-CCE4-43AA9CAE0F93}"/>
              </a:ext>
            </a:extLst>
          </p:cNvPr>
          <p:cNvSpPr/>
          <p:nvPr/>
        </p:nvSpPr>
        <p:spPr>
          <a:xfrm>
            <a:off x="820398" y="2069126"/>
            <a:ext cx="3134559" cy="2603874"/>
          </a:xfrm>
          <a:prstGeom prst="rect">
            <a:avLst/>
          </a:prstGeom>
          <a:solidFill>
            <a:srgbClr val="5599FF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04E36E-695B-5A29-C28A-D7AD83502BEA}"/>
              </a:ext>
            </a:extLst>
          </p:cNvPr>
          <p:cNvSpPr txBox="1"/>
          <p:nvPr/>
        </p:nvSpPr>
        <p:spPr>
          <a:xfrm>
            <a:off x="1444776" y="2950039"/>
            <a:ext cx="18046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cs typeface="Arial" panose="020B0604020202020204" pitchFamily="34" charset="0"/>
              </a:rPr>
              <a:t>SYNAPTIC WEIGHTS</a:t>
            </a:r>
            <a:endParaRPr lang="en-CH" sz="2800" b="1" dirty="0">
              <a:cs typeface="Arial" panose="020B0604020202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A051237-1E9A-7111-DE70-BBB1846BB206}"/>
              </a:ext>
            </a:extLst>
          </p:cNvPr>
          <p:cNvGrpSpPr/>
          <p:nvPr/>
        </p:nvGrpSpPr>
        <p:grpSpPr>
          <a:xfrm>
            <a:off x="4978162" y="2751919"/>
            <a:ext cx="1334715" cy="1059144"/>
            <a:chOff x="4996416" y="3397071"/>
            <a:chExt cx="1334715" cy="1059144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83D8EDD-4C71-4C23-3FB8-3ECDA5A261C9}"/>
                </a:ext>
              </a:extLst>
            </p:cNvPr>
            <p:cNvSpPr/>
            <p:nvPr/>
          </p:nvSpPr>
          <p:spPr>
            <a:xfrm>
              <a:off x="4996416" y="3397071"/>
              <a:ext cx="1334715" cy="1059144"/>
            </a:xfrm>
            <a:prstGeom prst="rect">
              <a:avLst/>
            </a:prstGeom>
            <a:solidFill>
              <a:srgbClr val="FF7C80"/>
            </a:soli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9D8BE6C-18D9-C0D4-903D-E10995AFEB19}"/>
                </a:ext>
              </a:extLst>
            </p:cNvPr>
            <p:cNvSpPr txBox="1"/>
            <p:nvPr/>
          </p:nvSpPr>
          <p:spPr>
            <a:xfrm>
              <a:off x="5065605" y="3712074"/>
              <a:ext cx="120167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000" dirty="0">
                  <a:solidFill>
                    <a:srgbClr val="000000"/>
                  </a:solidFill>
                  <a:cs typeface="Arial" panose="020B0604020202020204" pitchFamily="34" charset="0"/>
                </a:rPr>
                <a:t>Processor</a:t>
              </a:r>
              <a:endParaRPr lang="en-CH" sz="20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9" name="Arrow: Left-Right 8">
            <a:extLst>
              <a:ext uri="{FF2B5EF4-FFF2-40B4-BE49-F238E27FC236}">
                <a16:creationId xmlns:a16="http://schemas.microsoft.com/office/drawing/2014/main" id="{7A920D06-63E4-24A7-4415-7E6A011A55A0}"/>
              </a:ext>
            </a:extLst>
          </p:cNvPr>
          <p:cNvSpPr/>
          <p:nvPr/>
        </p:nvSpPr>
        <p:spPr>
          <a:xfrm>
            <a:off x="3968924" y="2989104"/>
            <a:ext cx="976154" cy="584775"/>
          </a:xfrm>
          <a:prstGeom prst="leftRightArrow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3100A3B-35F5-F425-B9DF-1E5E2FA32537}"/>
              </a:ext>
            </a:extLst>
          </p:cNvPr>
          <p:cNvSpPr txBox="1"/>
          <p:nvPr/>
        </p:nvSpPr>
        <p:spPr>
          <a:xfrm>
            <a:off x="1562998" y="1038355"/>
            <a:ext cx="382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FFEB2F"/>
                </a:solidFill>
                <a:cs typeface="Arial" panose="020B0604020202020204" pitchFamily="34" charset="0"/>
              </a:rPr>
              <a:t>Conventional computers</a:t>
            </a:r>
            <a:endParaRPr lang="en-CH" sz="2800" b="1" dirty="0">
              <a:solidFill>
                <a:srgbClr val="FFEB2F"/>
              </a:solidFill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BF93538-A8B7-0953-06C4-4B11EFDB6FF0}"/>
              </a:ext>
            </a:extLst>
          </p:cNvPr>
          <p:cNvSpPr/>
          <p:nvPr/>
        </p:nvSpPr>
        <p:spPr>
          <a:xfrm>
            <a:off x="7838744" y="1647400"/>
            <a:ext cx="3675236" cy="2373374"/>
          </a:xfrm>
          <a:prstGeom prst="rect">
            <a:avLst/>
          </a:prstGeom>
          <a:solidFill>
            <a:srgbClr val="CC99FF"/>
          </a:solidFill>
          <a:ln w="25400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9F69A1-7532-9CB3-B98F-F7012DEE04B5}"/>
              </a:ext>
            </a:extLst>
          </p:cNvPr>
          <p:cNvSpPr txBox="1"/>
          <p:nvPr/>
        </p:nvSpPr>
        <p:spPr>
          <a:xfrm>
            <a:off x="7811504" y="1716934"/>
            <a:ext cx="35673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srgbClr val="000000"/>
                </a:solidFill>
                <a:cs typeface="Arial" panose="020B0604020202020204" pitchFamily="34" charset="0"/>
              </a:rPr>
              <a:t>Physically stationary neurons and synapses</a:t>
            </a:r>
            <a:endParaRPr lang="en-CH" sz="28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057C8C1-42D5-634A-4DC5-51A732510735}"/>
              </a:ext>
            </a:extLst>
          </p:cNvPr>
          <p:cNvSpPr txBox="1"/>
          <p:nvPr/>
        </p:nvSpPr>
        <p:spPr>
          <a:xfrm>
            <a:off x="8163703" y="1050006"/>
            <a:ext cx="39273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FFEB2F"/>
                </a:solidFill>
                <a:cs typeface="Arial" panose="020B0604020202020204" pitchFamily="34" charset="0"/>
              </a:rPr>
              <a:t>Mammalian brains</a:t>
            </a:r>
            <a:endParaRPr lang="en-CH" sz="2800" b="1" dirty="0">
              <a:solidFill>
                <a:srgbClr val="FFEB2F"/>
              </a:solidFill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09C4AA4-03D2-7EFB-4599-ED551E8663B3}"/>
              </a:ext>
            </a:extLst>
          </p:cNvPr>
          <p:cNvSpPr txBox="1"/>
          <p:nvPr/>
        </p:nvSpPr>
        <p:spPr>
          <a:xfrm>
            <a:off x="8079745" y="2950038"/>
            <a:ext cx="29959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srgbClr val="000000"/>
                </a:solidFill>
                <a:cs typeface="Arial" panose="020B0604020202020204" pitchFamily="34" charset="0"/>
              </a:rPr>
              <a:t>Less precise analog computation</a:t>
            </a:r>
            <a:endParaRPr lang="en-CH" sz="28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B7CEC10-A1AE-2EE8-1CF0-C7A0DFB0B0EB}"/>
              </a:ext>
            </a:extLst>
          </p:cNvPr>
          <p:cNvSpPr txBox="1"/>
          <p:nvPr/>
        </p:nvSpPr>
        <p:spPr>
          <a:xfrm>
            <a:off x="3975030" y="1819286"/>
            <a:ext cx="33160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schemeClr val="bg1"/>
                </a:solidFill>
                <a:cs typeface="Arial" panose="020B0604020202020204" pitchFamily="34" charset="0"/>
              </a:rPr>
              <a:t>Precise digital computation</a:t>
            </a:r>
            <a:endParaRPr lang="en-CH" sz="2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6C1E826-EC0D-850A-7485-039CAA4BAFBA}"/>
              </a:ext>
            </a:extLst>
          </p:cNvPr>
          <p:cNvCxnSpPr>
            <a:cxnSpLocks/>
          </p:cNvCxnSpPr>
          <p:nvPr/>
        </p:nvCxnSpPr>
        <p:spPr>
          <a:xfrm flipH="1">
            <a:off x="7153605" y="908092"/>
            <a:ext cx="19459" cy="4708937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MonkeyDemoH264-61.mov" descr="MonkeyDemoH264-61.mov">
            <a:extLst>
              <a:ext uri="{FF2B5EF4-FFF2-40B4-BE49-F238E27FC236}">
                <a16:creationId xmlns:a16="http://schemas.microsoft.com/office/drawing/2014/main" id="{F3EDA88B-8DE4-90BC-790C-0AC1D1E3AF10}"/>
              </a:ext>
            </a:extLst>
          </p:cNvPr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858762" y="4090308"/>
            <a:ext cx="1512950" cy="1302618"/>
          </a:xfrm>
          <a:prstGeom prst="rect">
            <a:avLst/>
          </a:prstGeom>
          <a:ln w="12700">
            <a:miter lim="400000"/>
          </a:ln>
          <a:effectLst>
            <a:outerShdw blurRad="63500" dist="63500" dir="2700000" rotWithShape="0">
              <a:srgbClr val="5E5E5E">
                <a:alpha val="75000"/>
              </a:srgbClr>
            </a:outerShdw>
          </a:effec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F17BB90-E61F-4B2B-C1B4-EE3F453B7070}"/>
              </a:ext>
            </a:extLst>
          </p:cNvPr>
          <p:cNvSpPr txBox="1"/>
          <p:nvPr/>
        </p:nvSpPr>
        <p:spPr>
          <a:xfrm>
            <a:off x="578316" y="1573226"/>
            <a:ext cx="35375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schemeClr val="bg1"/>
                </a:solidFill>
                <a:cs typeface="Arial" panose="020B0604020202020204" pitchFamily="34" charset="0"/>
              </a:rPr>
              <a:t>Main memory</a:t>
            </a:r>
            <a:endParaRPr lang="en-CH" sz="2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825BF695-2E31-0C8D-9667-A64888F37C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146" y="5610305"/>
            <a:ext cx="10720811" cy="571442"/>
          </a:xfrm>
        </p:spPr>
        <p:txBody>
          <a:bodyPr>
            <a:noAutofit/>
          </a:bodyPr>
          <a:lstStyle/>
          <a:p>
            <a:pPr marL="180000" indent="-1800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400" dirty="0"/>
              <a:t>Memory devices should be able to compute in addition to storing information </a:t>
            </a:r>
            <a:r>
              <a:rPr lang="en-US" sz="2400" dirty="0">
                <a:sym typeface="Wingdings" panose="05000000000000000000" pitchFamily="2" charset="2"/>
              </a:rPr>
              <a:t> In-memory computing</a:t>
            </a:r>
            <a:endParaRPr lang="en-US" sz="2400" dirty="0"/>
          </a:p>
          <a:p>
            <a:pPr marL="180000" indent="-1800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2400" dirty="0"/>
          </a:p>
          <a:p>
            <a:pPr marL="180000" indent="-180000">
              <a:lnSpc>
                <a:spcPct val="100000"/>
              </a:lnSpc>
              <a:spcBef>
                <a:spcPts val="0"/>
              </a:spcBef>
            </a:pPr>
            <a:endParaRPr lang="en-CH" sz="2400" dirty="0"/>
          </a:p>
        </p:txBody>
      </p:sp>
    </p:spTree>
    <p:extLst>
      <p:ext uri="{BB962C8B-B14F-4D97-AF65-F5344CB8AC3E}">
        <p14:creationId xmlns:p14="http://schemas.microsoft.com/office/powerpoint/2010/main" val="1874024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00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11" repeatCount="indefinite" fill="hold" display="0">
                  <p:stCondLst>
                    <p:cond delay="indefinite"/>
                  </p:stCondLst>
                </p:cTn>
                <p:tgtEl>
                  <p:spTgt spid="19"/>
                </p:tgtEl>
              </p:cMediaNode>
            </p:video>
          </p:childTnLst>
        </p:cTn>
      </p:par>
    </p:tnLst>
    <p:bldLst>
      <p:bldP spid="20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AE5150-B49D-F0AB-4B7F-68C32D135A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C27343-9E54-EDFD-EA72-7D109D72F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MEMORY DEVICES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ADF997-85A1-0551-D93F-DE1D04A67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9560-36A5-4E5C-AD05-6B0C43E6C7A1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7A12143-B003-D054-D67B-753E031E69DB}"/>
              </a:ext>
            </a:extLst>
          </p:cNvPr>
          <p:cNvSpPr txBox="1"/>
          <p:nvPr/>
        </p:nvSpPr>
        <p:spPr>
          <a:xfrm>
            <a:off x="661193" y="1184199"/>
            <a:ext cx="47497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FF00"/>
                </a:solidFill>
                <a:latin typeface="+mn-lt"/>
              </a:rPr>
              <a:t>Charge-based memory devices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5869351-C31D-59BD-9DDE-4E32F7FB23CA}"/>
              </a:ext>
            </a:extLst>
          </p:cNvPr>
          <p:cNvSpPr txBox="1"/>
          <p:nvPr/>
        </p:nvSpPr>
        <p:spPr>
          <a:xfrm>
            <a:off x="6155860" y="1222667"/>
            <a:ext cx="52991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FF00"/>
                </a:solidFill>
                <a:latin typeface="+mn-lt"/>
              </a:rPr>
              <a:t>Resistance-based memory devices (</a:t>
            </a:r>
            <a:r>
              <a:rPr lang="en-US" sz="2800" b="1" dirty="0" err="1">
                <a:solidFill>
                  <a:srgbClr val="FFFF00"/>
                </a:solidFill>
                <a:latin typeface="+mn-lt"/>
              </a:rPr>
              <a:t>memristive</a:t>
            </a:r>
            <a:r>
              <a:rPr lang="en-US" sz="2800" b="1" dirty="0">
                <a:solidFill>
                  <a:srgbClr val="FFFF00"/>
                </a:solidFill>
                <a:latin typeface="+mn-lt"/>
              </a:rPr>
              <a:t> devices)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70D909EF-DDB0-E39B-65AE-302678A483F6}"/>
              </a:ext>
            </a:extLst>
          </p:cNvPr>
          <p:cNvSpPr txBox="1"/>
          <p:nvPr/>
        </p:nvSpPr>
        <p:spPr>
          <a:xfrm>
            <a:off x="899764" y="4539735"/>
            <a:ext cx="48436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+mn-lt"/>
              </a:rPr>
              <a:t>Static random-access </a:t>
            </a:r>
            <a:r>
              <a:rPr lang="en-US" b="1" dirty="0">
                <a:solidFill>
                  <a:schemeClr val="bg1"/>
                </a:solidFill>
              </a:rPr>
              <a:t>m</a:t>
            </a:r>
            <a:r>
              <a:rPr lang="en-US" b="1" dirty="0">
                <a:solidFill>
                  <a:schemeClr val="bg1"/>
                </a:solidFill>
                <a:latin typeface="+mn-lt"/>
              </a:rPr>
              <a:t>emory (SRAM)</a:t>
            </a:r>
          </a:p>
          <a:p>
            <a:r>
              <a:rPr lang="en-US" b="1" dirty="0">
                <a:solidFill>
                  <a:schemeClr val="bg1"/>
                </a:solidFill>
              </a:rPr>
              <a:t>Dynamic random-access memory (DRAM)</a:t>
            </a:r>
          </a:p>
          <a:p>
            <a:r>
              <a:rPr lang="en-US" b="1" dirty="0">
                <a:solidFill>
                  <a:schemeClr val="bg1"/>
                </a:solidFill>
              </a:rPr>
              <a:t>Flash memory </a:t>
            </a:r>
          </a:p>
          <a:p>
            <a:endParaRPr lang="en-US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2DE766CD-B1DB-0492-5BCC-0FFF23FD2B95}"/>
              </a:ext>
            </a:extLst>
          </p:cNvPr>
          <p:cNvSpPr txBox="1"/>
          <p:nvPr/>
        </p:nvSpPr>
        <p:spPr>
          <a:xfrm>
            <a:off x="6353466" y="4676306"/>
            <a:ext cx="54530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+mn-lt"/>
              </a:rPr>
              <a:t>Phase-change memory (PCM)</a:t>
            </a:r>
          </a:p>
          <a:p>
            <a:r>
              <a:rPr lang="en-US" b="1" dirty="0">
                <a:solidFill>
                  <a:schemeClr val="bg1"/>
                </a:solidFill>
              </a:rPr>
              <a:t>Resistive random-access memory (ReRAM)</a:t>
            </a:r>
          </a:p>
          <a:p>
            <a:r>
              <a:rPr lang="en-US" b="1" dirty="0">
                <a:solidFill>
                  <a:schemeClr val="bg1"/>
                </a:solidFill>
              </a:rPr>
              <a:t>Magneto-resistive random-access memory (MRAM)</a:t>
            </a:r>
          </a:p>
          <a:p>
            <a:endParaRPr lang="en-US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1E2D7CD5-E006-A012-03FF-D27010E037E2}"/>
              </a:ext>
            </a:extLst>
          </p:cNvPr>
          <p:cNvCxnSpPr>
            <a:cxnSpLocks/>
          </p:cNvCxnSpPr>
          <p:nvPr/>
        </p:nvCxnSpPr>
        <p:spPr>
          <a:xfrm flipH="1">
            <a:off x="5803445" y="922376"/>
            <a:ext cx="35090" cy="5409375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7" name="Picture 86">
            <a:extLst>
              <a:ext uri="{FF2B5EF4-FFF2-40B4-BE49-F238E27FC236}">
                <a16:creationId xmlns:a16="http://schemas.microsoft.com/office/drawing/2014/main" id="{B088E992-498D-1489-9CFC-3CDFF6A55F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3840" y="2076639"/>
            <a:ext cx="2669883" cy="2286343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0B5F36A7-E1A5-C67F-A007-13705AEC9D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7579" y="2076639"/>
            <a:ext cx="2458003" cy="2510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9255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5455CB-6101-4D38-F56E-BACB8AA894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1C8FE-F43D-4E9B-37AA-4ABA1F7D5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IN-MEMORY MATRIX-VECTOR MULTIPLICATION (MVM)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FA5AB3-3E4E-03E5-1B4E-A77922DE5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9560-36A5-4E5C-AD05-6B0C43E6C7A1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BE52865-2839-0BEE-311E-9F614FD393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252" y="1291591"/>
            <a:ext cx="3361933" cy="34625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C7E273B-69D1-1CAB-A517-904266DF79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5943" y="1340953"/>
            <a:ext cx="3498397" cy="3429593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584908E7-4D3F-4F62-B5A1-179261120556}"/>
              </a:ext>
            </a:extLst>
          </p:cNvPr>
          <p:cNvSpPr/>
          <p:nvPr/>
        </p:nvSpPr>
        <p:spPr>
          <a:xfrm>
            <a:off x="7687636" y="1324499"/>
            <a:ext cx="3982280" cy="34295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pic>
        <p:nvPicPr>
          <p:cNvPr id="26" name="Graphic 25">
            <a:extLst>
              <a:ext uri="{FF2B5EF4-FFF2-40B4-BE49-F238E27FC236}">
                <a16:creationId xmlns:a16="http://schemas.microsoft.com/office/drawing/2014/main" id="{F3B2D005-6E5B-6CC7-A15C-07931FBFD6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060939" y="1465618"/>
            <a:ext cx="3235673" cy="3147355"/>
          </a:xfrm>
          <a:prstGeom prst="rect">
            <a:avLst/>
          </a:prstGeom>
        </p:spPr>
      </p:pic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B610C414-C055-B750-204B-7E152B2F73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252" y="4768203"/>
            <a:ext cx="11326571" cy="1885951"/>
          </a:xfrm>
        </p:spPr>
        <p:txBody>
          <a:bodyPr>
            <a:noAutofit/>
          </a:bodyPr>
          <a:lstStyle/>
          <a:p>
            <a:pPr marL="182880" indent="-18288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2400" dirty="0"/>
          </a:p>
          <a:p>
            <a:pPr marL="182880" indent="-18288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400" dirty="0"/>
              <a:t>If the weights are mapped onto conductance values of resistive memory (</a:t>
            </a:r>
            <a:r>
              <a:rPr lang="en-US" sz="2400" dirty="0" err="1"/>
              <a:t>memristive</a:t>
            </a:r>
            <a:r>
              <a:rPr lang="en-US" sz="2400" dirty="0"/>
              <a:t>) devices, can perform MVM by exploiting </a:t>
            </a:r>
            <a:r>
              <a:rPr lang="en-US" sz="2400" dirty="0">
                <a:solidFill>
                  <a:srgbClr val="FFFF00"/>
                </a:solidFill>
              </a:rPr>
              <a:t>Ohm’s law (multiplication) and Kirchhoff’s current summation law (accumulation)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CH" sz="2400" dirty="0"/>
          </a:p>
        </p:txBody>
      </p:sp>
    </p:spTree>
    <p:extLst>
      <p:ext uri="{BB962C8B-B14F-4D97-AF65-F5344CB8AC3E}">
        <p14:creationId xmlns:p14="http://schemas.microsoft.com/office/powerpoint/2010/main" val="12299014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01496-9368-4DEB-B229-4E0E8FA97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462" y="227012"/>
            <a:ext cx="11068050" cy="530225"/>
          </a:xfrm>
        </p:spPr>
        <p:txBody>
          <a:bodyPr>
            <a:noAutofit/>
          </a:bodyPr>
          <a:lstStyle/>
          <a:p>
            <a:r>
              <a:rPr lang="en-US" dirty="0"/>
              <a:t>DEEP LEARNING INFERENCE WITH IN-MEMORY MVM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1BD942-159D-469C-994C-6C6ABF440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9560-36A5-4E5C-AD05-6B0C43E6C7A1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" name="Picture 6" descr="A picture containing clock&#10;&#10;Description automatically generated">
            <a:extLst>
              <a:ext uri="{FF2B5EF4-FFF2-40B4-BE49-F238E27FC236}">
                <a16:creationId xmlns:a16="http://schemas.microsoft.com/office/drawing/2014/main" id="{F4B509A8-8640-0AA6-D496-9E2D271B84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5198" y="1180150"/>
            <a:ext cx="7241604" cy="377980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24A62DD-19EE-AE12-F926-9C88584A23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424" y="5184565"/>
            <a:ext cx="11462777" cy="923115"/>
          </a:xfrm>
        </p:spPr>
        <p:txBody>
          <a:bodyPr>
            <a:noAutofit/>
          </a:bodyPr>
          <a:lstStyle/>
          <a:p>
            <a:pPr marL="180000" indent="-1800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400" dirty="0"/>
              <a:t>Synaptic weights mapped to the memory devices</a:t>
            </a:r>
          </a:p>
          <a:p>
            <a:pPr marL="180000" indent="-1800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400" dirty="0"/>
              <a:t>Perform the matrix-vector multiply operations corresponding to each layer</a:t>
            </a:r>
          </a:p>
          <a:p>
            <a:pPr marL="180000" indent="-1800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400" dirty="0"/>
              <a:t>With </a:t>
            </a:r>
            <a:r>
              <a:rPr lang="en-US" sz="2400" dirty="0">
                <a:solidFill>
                  <a:srgbClr val="FFFF00"/>
                </a:solidFill>
              </a:rPr>
              <a:t>full-weight stationarity</a:t>
            </a:r>
            <a:r>
              <a:rPr lang="en-US" sz="2400" dirty="0"/>
              <a:t>, potential for very good latency and energy per inference</a:t>
            </a:r>
          </a:p>
          <a:p>
            <a:pPr marL="180000" indent="-180000">
              <a:lnSpc>
                <a:spcPct val="100000"/>
              </a:lnSpc>
              <a:spcBef>
                <a:spcPts val="0"/>
              </a:spcBef>
            </a:pPr>
            <a:endParaRPr lang="en-CH" sz="2400" dirty="0"/>
          </a:p>
        </p:txBody>
      </p:sp>
    </p:spTree>
    <p:extLst>
      <p:ext uri="{BB962C8B-B14F-4D97-AF65-F5344CB8AC3E}">
        <p14:creationId xmlns:p14="http://schemas.microsoft.com/office/powerpoint/2010/main" val="10038167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4900E9-6BE7-FED8-199E-9E5A544A1E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972C0-05E9-A4AC-E7F2-5987AF41E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IN-MEMORY MATRIX-VECTOR MULTIPLICATION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7B1FAC-46B2-1395-20DC-46AC54E6D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9560-36A5-4E5C-AD05-6B0C43E6C7A1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5324AAA-8E9B-0560-723A-5616A7A1BB5A}"/>
              </a:ext>
            </a:extLst>
          </p:cNvPr>
          <p:cNvSpPr/>
          <p:nvPr/>
        </p:nvSpPr>
        <p:spPr>
          <a:xfrm>
            <a:off x="1283572" y="3941852"/>
            <a:ext cx="2351367" cy="209107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A56EE9-C203-7CCE-A388-47F170B4CDC4}"/>
              </a:ext>
            </a:extLst>
          </p:cNvPr>
          <p:cNvSpPr/>
          <p:nvPr/>
        </p:nvSpPr>
        <p:spPr>
          <a:xfrm>
            <a:off x="643640" y="1279508"/>
            <a:ext cx="3678972" cy="209107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5C63D4F-1778-789F-D643-954FEF67BF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265" y="1347970"/>
            <a:ext cx="3572858" cy="197558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CB0E60-93CC-7E3E-F8F0-FE48A6CEC3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7445" y="4010313"/>
            <a:ext cx="2219005" cy="197558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A8E4B68-E347-DA2D-4DEF-E209D6D6F4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8733" y="6126279"/>
            <a:ext cx="9682420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en-US" dirty="0">
                <a:solidFill>
                  <a:schemeClr val="accent4">
                    <a:lumMod val="20000"/>
                    <a:lumOff val="80000"/>
                  </a:schemeClr>
                </a:solidFill>
                <a:latin typeface="+mn-lt"/>
              </a:rPr>
              <a:t>Sebastian et al., “Memory devices and applications for in-memory computing”, Nature Nano (2020)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65DE2DB-2B63-C3F5-03A5-EC9B23375547}"/>
              </a:ext>
            </a:extLst>
          </p:cNvPr>
          <p:cNvSpPr txBox="1"/>
          <p:nvPr/>
        </p:nvSpPr>
        <p:spPr>
          <a:xfrm>
            <a:off x="442517" y="714344"/>
            <a:ext cx="38602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Digital In-memory Computing (DIMC) with SRAM</a:t>
            </a:r>
            <a:endParaRPr lang="en-CH" dirty="0">
              <a:solidFill>
                <a:srgbClr val="FFFF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D5DFF79-2906-513A-E9C3-F48045DC98D0}"/>
              </a:ext>
            </a:extLst>
          </p:cNvPr>
          <p:cNvSpPr txBox="1"/>
          <p:nvPr/>
        </p:nvSpPr>
        <p:spPr>
          <a:xfrm>
            <a:off x="840971" y="3329267"/>
            <a:ext cx="3299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Analog In-memory Computing  (AIMC) with SRAM</a:t>
            </a:r>
            <a:endParaRPr lang="en-CH" dirty="0">
              <a:solidFill>
                <a:srgbClr val="FFFF0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43CA833-26A2-B9D5-7231-B94929CF3D52}"/>
              </a:ext>
            </a:extLst>
          </p:cNvPr>
          <p:cNvSpPr/>
          <p:nvPr/>
        </p:nvSpPr>
        <p:spPr>
          <a:xfrm>
            <a:off x="8830909" y="3930942"/>
            <a:ext cx="2523281" cy="209107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A53EC45-B6C1-0CE8-9178-D13C18BD41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83586" y="3974079"/>
            <a:ext cx="2388364" cy="193496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10B1691-36CF-3590-B16F-3356B73015A9}"/>
              </a:ext>
            </a:extLst>
          </p:cNvPr>
          <p:cNvSpPr txBox="1"/>
          <p:nvPr/>
        </p:nvSpPr>
        <p:spPr>
          <a:xfrm>
            <a:off x="8387282" y="3306179"/>
            <a:ext cx="33809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Analog In-memory Computing (AIMC) with Flash memory</a:t>
            </a:r>
            <a:endParaRPr lang="en-CH" dirty="0">
              <a:solidFill>
                <a:srgbClr val="FFFF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449F27A-7EBD-B9D1-8387-17E90152FDAE}"/>
              </a:ext>
            </a:extLst>
          </p:cNvPr>
          <p:cNvSpPr/>
          <p:nvPr/>
        </p:nvSpPr>
        <p:spPr>
          <a:xfrm>
            <a:off x="8805515" y="1274946"/>
            <a:ext cx="2500007" cy="209107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98BE9A4-10A1-0E3A-1A74-EC89FC6881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58193" y="1343407"/>
            <a:ext cx="2365399" cy="193496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C38CD509-3565-AE1A-9A3D-8045E2D31243}"/>
              </a:ext>
            </a:extLst>
          </p:cNvPr>
          <p:cNvSpPr txBox="1"/>
          <p:nvPr/>
        </p:nvSpPr>
        <p:spPr>
          <a:xfrm>
            <a:off x="8396267" y="704802"/>
            <a:ext cx="3308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Analog In-memory Computing (AIMC) with PCM/ReRAM</a:t>
            </a:r>
            <a:endParaRPr lang="en-CH" dirty="0">
              <a:solidFill>
                <a:srgbClr val="FFFF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753FF54-75A4-492A-75AC-78CF27BF853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64355" y="2661338"/>
            <a:ext cx="2316750" cy="2271186"/>
          </a:xfrm>
          <a:prstGeom prst="rect">
            <a:avLst/>
          </a:prstGeom>
        </p:spPr>
      </p:pic>
      <p:sp>
        <p:nvSpPr>
          <p:cNvPr id="29" name="Arrow: Right 28">
            <a:extLst>
              <a:ext uri="{FF2B5EF4-FFF2-40B4-BE49-F238E27FC236}">
                <a16:creationId xmlns:a16="http://schemas.microsoft.com/office/drawing/2014/main" id="{806EAB18-F1FF-08FB-9234-E06D995F183B}"/>
              </a:ext>
            </a:extLst>
          </p:cNvPr>
          <p:cNvSpPr/>
          <p:nvPr/>
        </p:nvSpPr>
        <p:spPr>
          <a:xfrm rot="11918553">
            <a:off x="4582210" y="2737930"/>
            <a:ext cx="723671" cy="484632"/>
          </a:xfrm>
          <a:prstGeom prst="rightArrow">
            <a:avLst/>
          </a:prstGeom>
          <a:solidFill>
            <a:srgbClr val="FFF2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31" name="Arrow: Right 30">
            <a:extLst>
              <a:ext uri="{FF2B5EF4-FFF2-40B4-BE49-F238E27FC236}">
                <a16:creationId xmlns:a16="http://schemas.microsoft.com/office/drawing/2014/main" id="{76F71B11-54E4-42C8-706F-018531463591}"/>
              </a:ext>
            </a:extLst>
          </p:cNvPr>
          <p:cNvSpPr/>
          <p:nvPr/>
        </p:nvSpPr>
        <p:spPr>
          <a:xfrm rot="9681447" flipH="1">
            <a:off x="7720474" y="2737930"/>
            <a:ext cx="723671" cy="484632"/>
          </a:xfrm>
          <a:prstGeom prst="rightArrow">
            <a:avLst/>
          </a:prstGeom>
          <a:solidFill>
            <a:srgbClr val="FFF2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32" name="Arrow: Right 31">
            <a:extLst>
              <a:ext uri="{FF2B5EF4-FFF2-40B4-BE49-F238E27FC236}">
                <a16:creationId xmlns:a16="http://schemas.microsoft.com/office/drawing/2014/main" id="{EF4A2670-0831-F911-D0A8-779A8018A5E2}"/>
              </a:ext>
            </a:extLst>
          </p:cNvPr>
          <p:cNvSpPr/>
          <p:nvPr/>
        </p:nvSpPr>
        <p:spPr>
          <a:xfrm rot="9681447" flipV="1">
            <a:off x="4587447" y="4443033"/>
            <a:ext cx="723671" cy="484632"/>
          </a:xfrm>
          <a:prstGeom prst="rightArrow">
            <a:avLst/>
          </a:prstGeom>
          <a:solidFill>
            <a:srgbClr val="FFF2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0535333A-428B-DCFC-02FA-8CA488A42FF1}"/>
              </a:ext>
            </a:extLst>
          </p:cNvPr>
          <p:cNvSpPr/>
          <p:nvPr/>
        </p:nvSpPr>
        <p:spPr>
          <a:xfrm rot="11918553" flipH="1" flipV="1">
            <a:off x="7720475" y="4443033"/>
            <a:ext cx="723671" cy="484632"/>
          </a:xfrm>
          <a:prstGeom prst="rightArrow">
            <a:avLst/>
          </a:prstGeom>
          <a:solidFill>
            <a:srgbClr val="FFF2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843398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C074D1-6773-48F1-EBAD-128151E266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D13A2BC0-2011-534C-C425-B7312CF5CA84}"/>
              </a:ext>
            </a:extLst>
          </p:cNvPr>
          <p:cNvSpPr/>
          <p:nvPr/>
        </p:nvSpPr>
        <p:spPr>
          <a:xfrm>
            <a:off x="5756365" y="949240"/>
            <a:ext cx="5747657" cy="5060983"/>
          </a:xfrm>
          <a:prstGeom prst="roundRect">
            <a:avLst/>
          </a:prstGeom>
          <a:solidFill>
            <a:srgbClr val="BA60D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310187-6B69-30C6-68E5-BD1F074E7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IN-MEMORY COMPUTING BASED DNN ACCELERATORS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498E69-7517-71B5-F7ED-AF76E749A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9560-36A5-4E5C-AD05-6B0C43E6C7A1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EC01264-1CE1-FD52-B6C3-1A0B5AD4A6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300" y="1505096"/>
            <a:ext cx="3108079" cy="163093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B4FECD1-55A6-D518-0AC4-CBFB8281B9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4628" y="4197210"/>
            <a:ext cx="3155237" cy="1735571"/>
          </a:xfrm>
          <a:prstGeom prst="rect">
            <a:avLst/>
          </a:prstGeom>
        </p:spPr>
      </p:pic>
      <p:sp>
        <p:nvSpPr>
          <p:cNvPr id="14" name="Arrow: Right 13">
            <a:extLst>
              <a:ext uri="{FF2B5EF4-FFF2-40B4-BE49-F238E27FC236}">
                <a16:creationId xmlns:a16="http://schemas.microsoft.com/office/drawing/2014/main" id="{4FBE620D-D1F8-C0D8-D3FE-5EEF7401DDC9}"/>
              </a:ext>
            </a:extLst>
          </p:cNvPr>
          <p:cNvSpPr/>
          <p:nvPr/>
        </p:nvSpPr>
        <p:spPr>
          <a:xfrm rot="5400000">
            <a:off x="2459046" y="3459140"/>
            <a:ext cx="566399" cy="484632"/>
          </a:xfrm>
          <a:prstGeom prst="rightArrow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DE125CF-F3F8-16AD-6B2F-79775C12BFE0}"/>
              </a:ext>
            </a:extLst>
          </p:cNvPr>
          <p:cNvSpPr/>
          <p:nvPr/>
        </p:nvSpPr>
        <p:spPr>
          <a:xfrm>
            <a:off x="6040845" y="1420368"/>
            <a:ext cx="4964853" cy="409119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28E4E0B-71C9-CFF7-5A6C-0F2F660EF90A}"/>
              </a:ext>
            </a:extLst>
          </p:cNvPr>
          <p:cNvSpPr/>
          <p:nvPr/>
        </p:nvSpPr>
        <p:spPr>
          <a:xfrm>
            <a:off x="6693583" y="1511549"/>
            <a:ext cx="799366" cy="22870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CH" sz="1600" dirty="0">
                <a:solidFill>
                  <a:schemeClr val="tx1"/>
                </a:solidFill>
              </a:rPr>
              <a:t>Digital-to-</a:t>
            </a:r>
            <a:r>
              <a:rPr lang="en-US" sz="1600" dirty="0">
                <a:solidFill>
                  <a:schemeClr val="tx1"/>
                </a:solidFill>
              </a:rPr>
              <a:t>time</a:t>
            </a:r>
            <a:r>
              <a:rPr lang="en-CH" sz="1600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CH" sz="1600" dirty="0">
                <a:solidFill>
                  <a:schemeClr val="tx1"/>
                </a:solidFill>
              </a:rPr>
              <a:t>converters, buffers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CCDD07D-04C0-6162-200C-CFC3F7AE3DE4}"/>
              </a:ext>
            </a:extLst>
          </p:cNvPr>
          <p:cNvSpPr/>
          <p:nvPr/>
        </p:nvSpPr>
        <p:spPr>
          <a:xfrm>
            <a:off x="6101436" y="1511549"/>
            <a:ext cx="516140" cy="228700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CH" sz="1600" dirty="0">
                <a:solidFill>
                  <a:schemeClr val="tx1"/>
                </a:solidFill>
              </a:rPr>
              <a:t>Tile interface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03675D7-FBDD-792A-8CA2-E4A8028FA42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0608" b="11245"/>
          <a:stretch/>
        </p:blipFill>
        <p:spPr>
          <a:xfrm>
            <a:off x="7734729" y="1465105"/>
            <a:ext cx="3058653" cy="2797172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3C23A2F1-7C87-DB1B-1B31-C2B077C9BB00}"/>
              </a:ext>
            </a:extLst>
          </p:cNvPr>
          <p:cNvSpPr/>
          <p:nvPr/>
        </p:nvSpPr>
        <p:spPr>
          <a:xfrm rot="5400000">
            <a:off x="8952124" y="2942948"/>
            <a:ext cx="623864" cy="33519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CH" sz="1600" dirty="0">
                <a:solidFill>
                  <a:schemeClr val="tx1"/>
                </a:solidFill>
              </a:rPr>
              <a:t>Analog-to-digital </a:t>
            </a:r>
          </a:p>
          <a:p>
            <a:pPr algn="ctr"/>
            <a:r>
              <a:rPr lang="en-CH" sz="1600" dirty="0">
                <a:solidFill>
                  <a:schemeClr val="tx1"/>
                </a:solidFill>
              </a:rPr>
              <a:t>converters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DB5E61A-F608-090F-D996-16CF478D6892}"/>
              </a:ext>
            </a:extLst>
          </p:cNvPr>
          <p:cNvSpPr/>
          <p:nvPr/>
        </p:nvSpPr>
        <p:spPr>
          <a:xfrm rot="5400000">
            <a:off x="9053512" y="3557177"/>
            <a:ext cx="421088" cy="33519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CH" sz="1600" dirty="0">
                <a:solidFill>
                  <a:schemeClr val="tx1"/>
                </a:solidFill>
              </a:rPr>
              <a:t>Digital processing</a:t>
            </a:r>
            <a:r>
              <a:rPr lang="en-US" sz="1600" dirty="0">
                <a:solidFill>
                  <a:schemeClr val="tx1"/>
                </a:solidFill>
              </a:rPr>
              <a:t>, buffers</a:t>
            </a:r>
            <a:endParaRPr lang="en-CH" sz="1600" dirty="0">
              <a:solidFill>
                <a:schemeClr val="tx1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BC6529D-0162-EC76-1F39-5C767F95D571}"/>
              </a:ext>
            </a:extLst>
          </p:cNvPr>
          <p:cNvSpPr/>
          <p:nvPr/>
        </p:nvSpPr>
        <p:spPr>
          <a:xfrm rot="5400000">
            <a:off x="6309820" y="3662310"/>
            <a:ext cx="974745" cy="139151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CH" sz="1600" dirty="0">
                <a:solidFill>
                  <a:schemeClr val="tx1"/>
                </a:solidFill>
              </a:rPr>
              <a:t>Programming circuitry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67147D5-B7AD-E2BD-E9B3-9A51C2996AB8}"/>
              </a:ext>
            </a:extLst>
          </p:cNvPr>
          <p:cNvSpPr/>
          <p:nvPr/>
        </p:nvSpPr>
        <p:spPr>
          <a:xfrm rot="5400000">
            <a:off x="6531913" y="4482681"/>
            <a:ext cx="530561" cy="139151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CH" sz="1600" dirty="0">
                <a:solidFill>
                  <a:schemeClr val="tx1"/>
                </a:solidFill>
              </a:rPr>
              <a:t>Control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8FE040F-B5B8-D5F4-4BAD-8F48DB90FF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3583" y="6110602"/>
            <a:ext cx="3724481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>
                <a:solidFill>
                  <a:schemeClr val="accent4">
                    <a:lumMod val="20000"/>
                    <a:lumOff val="80000"/>
                  </a:schemeClr>
                </a:solidFill>
                <a:latin typeface="Calibri"/>
              </a:rPr>
              <a:t>Lanza, Sebastian et al., Science (2022)</a:t>
            </a:r>
            <a:endParaRPr kumimoji="0" lang="en-US" altLang="en-US" b="0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20000"/>
                  <a:lumOff val="80000"/>
                </a:scheme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8412C895-DC18-286A-1EFE-5887C2D763AF}"/>
              </a:ext>
            </a:extLst>
          </p:cNvPr>
          <p:cNvSpPr/>
          <p:nvPr/>
        </p:nvSpPr>
        <p:spPr>
          <a:xfrm>
            <a:off x="6544815" y="1306773"/>
            <a:ext cx="1043243" cy="2563921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53AC949-4FEA-8E1C-AF93-4DFAD50B1FAD}"/>
              </a:ext>
            </a:extLst>
          </p:cNvPr>
          <p:cNvSpPr/>
          <p:nvPr/>
        </p:nvSpPr>
        <p:spPr>
          <a:xfrm>
            <a:off x="7492949" y="4235802"/>
            <a:ext cx="3573340" cy="1347898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5DF735C-BA3C-FD77-16FD-48940F682809}"/>
              </a:ext>
            </a:extLst>
          </p:cNvPr>
          <p:cNvSpPr txBox="1"/>
          <p:nvPr/>
        </p:nvSpPr>
        <p:spPr>
          <a:xfrm>
            <a:off x="6231554" y="864193"/>
            <a:ext cx="17234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input block</a:t>
            </a:r>
            <a:endParaRPr lang="en-CH" sz="2400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4EB5CF6-18A6-B022-2127-967FBB06E501}"/>
              </a:ext>
            </a:extLst>
          </p:cNvPr>
          <p:cNvSpPr txBox="1"/>
          <p:nvPr/>
        </p:nvSpPr>
        <p:spPr>
          <a:xfrm>
            <a:off x="8481153" y="5548558"/>
            <a:ext cx="199331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output block</a:t>
            </a:r>
            <a:endParaRPr lang="en-CH" sz="2400" b="1" dirty="0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B8156F50-34D2-7EBA-E01B-2478591B8828}"/>
              </a:ext>
            </a:extLst>
          </p:cNvPr>
          <p:cNvCxnSpPr/>
          <p:nvPr/>
        </p:nvCxnSpPr>
        <p:spPr>
          <a:xfrm flipV="1">
            <a:off x="3483428" y="1325858"/>
            <a:ext cx="2420983" cy="2981155"/>
          </a:xfrm>
          <a:prstGeom prst="line">
            <a:avLst/>
          </a:prstGeom>
          <a:ln w="28575">
            <a:solidFill>
              <a:srgbClr val="BA60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DFD5B5F4-FFD2-F62F-CFCC-446A2074ED01}"/>
              </a:ext>
            </a:extLst>
          </p:cNvPr>
          <p:cNvCxnSpPr>
            <a:cxnSpLocks/>
          </p:cNvCxnSpPr>
          <p:nvPr/>
        </p:nvCxnSpPr>
        <p:spPr>
          <a:xfrm>
            <a:off x="3977161" y="4745071"/>
            <a:ext cx="2278689" cy="1161546"/>
          </a:xfrm>
          <a:prstGeom prst="line">
            <a:avLst/>
          </a:prstGeom>
          <a:ln w="28575">
            <a:solidFill>
              <a:srgbClr val="BA60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44173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6873C9-60E0-6253-AC58-C1CF8C046D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CD946-3D01-37C6-A3F6-96FF4002B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27012"/>
            <a:ext cx="11068050" cy="530225"/>
          </a:xfrm>
        </p:spPr>
        <p:txBody>
          <a:bodyPr>
            <a:noAutofit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321C2-0846-214E-6831-77B6E27836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425" y="895350"/>
            <a:ext cx="10497930" cy="5486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Artificial neural networks and the associated computational challenge</a:t>
            </a:r>
          </a:p>
          <a:p>
            <a:pPr>
              <a:buFont typeface="Wingdings" pitchFamily="2" charset="2"/>
              <a:buChar char="§"/>
            </a:pPr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What is in-memory computing and how to use it for ANNs?</a:t>
            </a:r>
          </a:p>
          <a:p>
            <a:pPr>
              <a:buFont typeface="Wingdings" pitchFamily="2" charset="2"/>
              <a:buChar char="§"/>
            </a:pP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b="1" dirty="0"/>
              <a:t>What is the state-of-the-art?</a:t>
            </a:r>
          </a:p>
          <a:p>
            <a:pPr>
              <a:buFont typeface="Wingdings" pitchFamily="2" charset="2"/>
              <a:buChar char="§"/>
            </a:pPr>
            <a:endParaRPr lang="en-US" b="1" dirty="0"/>
          </a:p>
          <a:p>
            <a:pPr>
              <a:buFont typeface="Wingdings" pitchFamily="2" charset="2"/>
              <a:buChar char="§"/>
            </a:pP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What next?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63D981-B16B-2E46-9F66-6387A46C6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29876" y="6468322"/>
            <a:ext cx="47625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929560-36A5-4E5C-AD05-6B0C43E6C7A1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813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01496-9368-4DEB-B229-4E0E8FA97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462" y="227012"/>
            <a:ext cx="11068050" cy="530225"/>
          </a:xfrm>
        </p:spPr>
        <p:txBody>
          <a:bodyPr>
            <a:noAutofit/>
          </a:bodyPr>
          <a:lstStyle/>
          <a:p>
            <a:r>
              <a:rPr lang="en-US" dirty="0"/>
              <a:t>IBM HERMES PROJECT CHIP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1BD942-159D-469C-994C-6C6ABF440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9560-36A5-4E5C-AD05-6B0C43E6C7A1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10" name="Picture 9" descr="A building with many windows&#10;&#10;Description automatically generated with low confidence">
            <a:extLst>
              <a:ext uri="{FF2B5EF4-FFF2-40B4-BE49-F238E27FC236}">
                <a16:creationId xmlns:a16="http://schemas.microsoft.com/office/drawing/2014/main" id="{37085DC6-0676-4A5D-DA00-F2A353010F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3" r="7924"/>
          <a:stretch/>
        </p:blipFill>
        <p:spPr>
          <a:xfrm rot="5400000">
            <a:off x="2835054" y="1054033"/>
            <a:ext cx="3247249" cy="3217186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F6EAFC0-D84B-0764-9400-0106ABAEE387}"/>
              </a:ext>
            </a:extLst>
          </p:cNvPr>
          <p:cNvSpPr txBox="1">
            <a:spLocks/>
          </p:cNvSpPr>
          <p:nvPr/>
        </p:nvSpPr>
        <p:spPr>
          <a:xfrm>
            <a:off x="480070" y="4851355"/>
            <a:ext cx="11068050" cy="157368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‒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‒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indent="-180000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chemeClr val="bg1"/>
                </a:solidFill>
              </a:rPr>
              <a:t>Designed in IBM Research – Europe</a:t>
            </a:r>
          </a:p>
          <a:p>
            <a:pPr marL="180000" indent="-180000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chemeClr val="bg1"/>
                </a:solidFill>
              </a:rPr>
              <a:t>Fabricated within the IBM Research AI Hardware Center </a:t>
            </a:r>
          </a:p>
          <a:p>
            <a:pPr marL="180000" indent="-180000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FFFF00"/>
                </a:solidFill>
              </a:rPr>
              <a:t>Arguably the most advanced in-memory computing-based DNN chip based on </a:t>
            </a:r>
            <a:r>
              <a:rPr lang="en-US" sz="2400" dirty="0" err="1">
                <a:solidFill>
                  <a:srgbClr val="FFFF00"/>
                </a:solidFill>
              </a:rPr>
              <a:t>memristive</a:t>
            </a:r>
            <a:r>
              <a:rPr lang="en-US" sz="2400" dirty="0">
                <a:solidFill>
                  <a:srgbClr val="FFFF00"/>
                </a:solidFill>
              </a:rPr>
              <a:t> devices</a:t>
            </a:r>
          </a:p>
          <a:p>
            <a:pPr marL="180000" indent="-180000">
              <a:lnSpc>
                <a:spcPct val="100000"/>
              </a:lnSpc>
              <a:spcBef>
                <a:spcPts val="0"/>
              </a:spcBef>
            </a:pPr>
            <a:endParaRPr lang="en-CH" sz="24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F845741-0B92-2020-134E-F1D5CBACAA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5926" y="4427043"/>
            <a:ext cx="4427220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en-US" dirty="0">
                <a:solidFill>
                  <a:schemeClr val="accent4">
                    <a:lumMod val="20000"/>
                    <a:lumOff val="80000"/>
                  </a:schemeClr>
                </a:solidFill>
                <a:latin typeface="+mn-lt"/>
              </a:rPr>
              <a:t>Le Gallo et al., Nature Electronics (2023)</a:t>
            </a:r>
          </a:p>
        </p:txBody>
      </p:sp>
      <p:pic>
        <p:nvPicPr>
          <p:cNvPr id="22" name="Picture 21" descr="Close-up of a computer chip&#10;&#10;Description automatically generated">
            <a:extLst>
              <a:ext uri="{FF2B5EF4-FFF2-40B4-BE49-F238E27FC236}">
                <a16:creationId xmlns:a16="http://schemas.microsoft.com/office/drawing/2014/main" id="{A9597328-CA11-0097-218F-D79C20D133E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0447" y="1068845"/>
            <a:ext cx="2418565" cy="3217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3643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CF46DE4-E7AA-4B00-A14A-4C444260C4D7}"/>
              </a:ext>
            </a:extLst>
          </p:cNvPr>
          <p:cNvSpPr/>
          <p:nvPr/>
        </p:nvSpPr>
        <p:spPr>
          <a:xfrm>
            <a:off x="4499113" y="828261"/>
            <a:ext cx="3072334" cy="25414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701496-9368-4DEB-B229-4E0E8FA97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462" y="227012"/>
            <a:ext cx="11068050" cy="530225"/>
          </a:xfrm>
        </p:spPr>
        <p:txBody>
          <a:bodyPr>
            <a:noAutofit/>
          </a:bodyPr>
          <a:lstStyle/>
          <a:p>
            <a:r>
              <a:rPr lang="en-US" dirty="0"/>
              <a:t>IBM HERMES PROJECT CHIP: ARCHITECTURAL OVERVIEW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1BD942-159D-469C-994C-6C6ABF440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9560-36A5-4E5C-AD05-6B0C43E6C7A1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2" name="Content Placeholder 2">
            <a:extLst>
              <a:ext uri="{FF2B5EF4-FFF2-40B4-BE49-F238E27FC236}">
                <a16:creationId xmlns:a16="http://schemas.microsoft.com/office/drawing/2014/main" id="{246CBA5D-776B-4C41-9E2B-6DA07BA4DC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425" y="4912747"/>
            <a:ext cx="11349626" cy="923115"/>
          </a:xfrm>
        </p:spPr>
        <p:txBody>
          <a:bodyPr>
            <a:noAutofit/>
          </a:bodyPr>
          <a:lstStyle/>
          <a:p>
            <a:pPr marL="180000" indent="-180000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/>
              <a:t>Each of the 64 cores comprises </a:t>
            </a:r>
            <a:r>
              <a:rPr lang="en-US" sz="2400" dirty="0">
                <a:solidFill>
                  <a:srgbClr val="FFFF00"/>
                </a:solidFill>
              </a:rPr>
              <a:t>256x256 crossbar arrays of synaptic unit cells </a:t>
            </a:r>
            <a:r>
              <a:rPr lang="en-US" sz="2400" dirty="0"/>
              <a:t>with peripheral circuitry (4M unit-cells)</a:t>
            </a:r>
          </a:p>
          <a:p>
            <a:pPr marL="180000" indent="-180000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/>
              <a:t>Each unit cell comprises four phase-change memory devices (Total: </a:t>
            </a:r>
            <a:r>
              <a:rPr lang="en-US" sz="2400" dirty="0">
                <a:solidFill>
                  <a:srgbClr val="FFFF00"/>
                </a:solidFill>
              </a:rPr>
              <a:t>16M PCM devices</a:t>
            </a:r>
            <a:r>
              <a:rPr lang="en-US" sz="2400" dirty="0"/>
              <a:t>)</a:t>
            </a:r>
          </a:p>
          <a:p>
            <a:pPr marL="180000" indent="-180000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/>
              <a:t>On-chip </a:t>
            </a:r>
            <a:r>
              <a:rPr lang="en-US" sz="2400" dirty="0">
                <a:solidFill>
                  <a:srgbClr val="FFFF00"/>
                </a:solidFill>
              </a:rPr>
              <a:t>local and global digital processing </a:t>
            </a:r>
            <a:r>
              <a:rPr lang="en-US" sz="2400" dirty="0"/>
              <a:t>as well as a </a:t>
            </a:r>
            <a:r>
              <a:rPr lang="en-US" sz="2400" dirty="0">
                <a:solidFill>
                  <a:srgbClr val="FFFF00"/>
                </a:solidFill>
              </a:rPr>
              <a:t>communication fabric</a:t>
            </a:r>
          </a:p>
          <a:p>
            <a:pPr marL="180000" indent="-180000">
              <a:lnSpc>
                <a:spcPct val="100000"/>
              </a:lnSpc>
              <a:spcBef>
                <a:spcPts val="0"/>
              </a:spcBef>
            </a:pPr>
            <a:endParaRPr lang="en-CH" sz="24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65BFF06-0420-8AEF-9FE2-77706ABE3891}"/>
              </a:ext>
            </a:extLst>
          </p:cNvPr>
          <p:cNvSpPr/>
          <p:nvPr/>
        </p:nvSpPr>
        <p:spPr>
          <a:xfrm>
            <a:off x="7924799" y="946421"/>
            <a:ext cx="3425687" cy="37697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76B6A20-31D0-B1F2-C56F-88402E841F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453" y="944268"/>
            <a:ext cx="3346105" cy="37719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57DAE34-8800-FB4D-C490-86914844FD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8479" y="3448236"/>
            <a:ext cx="1895042" cy="1333298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E7D0C9C7-A950-DF61-82C6-76C69EFAD0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572000" y="944268"/>
            <a:ext cx="2881339" cy="2294232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D175E5B5-129A-93F7-7091-6E408CCB81C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166564" y="1295400"/>
            <a:ext cx="2942157" cy="318311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29BB2AC-604B-B3D8-FD07-2B0A4C41EB38}"/>
              </a:ext>
            </a:extLst>
          </p:cNvPr>
          <p:cNvCxnSpPr>
            <a:cxnSpLocks/>
          </p:cNvCxnSpPr>
          <p:nvPr/>
        </p:nvCxnSpPr>
        <p:spPr>
          <a:xfrm flipV="1">
            <a:off x="3733800" y="873244"/>
            <a:ext cx="765313" cy="171089"/>
          </a:xfrm>
          <a:prstGeom prst="line">
            <a:avLst/>
          </a:prstGeom>
          <a:ln w="28575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E5E1E88-E89D-17A9-4FDA-86162A9F5DCB}"/>
              </a:ext>
            </a:extLst>
          </p:cNvPr>
          <p:cNvCxnSpPr>
            <a:cxnSpLocks/>
          </p:cNvCxnSpPr>
          <p:nvPr/>
        </p:nvCxnSpPr>
        <p:spPr>
          <a:xfrm>
            <a:off x="3733800" y="1295400"/>
            <a:ext cx="765313" cy="2074313"/>
          </a:xfrm>
          <a:prstGeom prst="line">
            <a:avLst/>
          </a:prstGeom>
          <a:ln w="28575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B893978-341A-C5D9-EFF6-DD0A8FBAA10F}"/>
              </a:ext>
            </a:extLst>
          </p:cNvPr>
          <p:cNvCxnSpPr>
            <a:cxnSpLocks/>
          </p:cNvCxnSpPr>
          <p:nvPr/>
        </p:nvCxnSpPr>
        <p:spPr>
          <a:xfrm flipV="1">
            <a:off x="6603220" y="944268"/>
            <a:ext cx="1321579" cy="504380"/>
          </a:xfrm>
          <a:prstGeom prst="line">
            <a:avLst/>
          </a:prstGeom>
          <a:ln w="28575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B2E19C1-A592-7A90-D24A-F07F81FA44F1}"/>
              </a:ext>
            </a:extLst>
          </p:cNvPr>
          <p:cNvCxnSpPr>
            <a:cxnSpLocks/>
          </p:cNvCxnSpPr>
          <p:nvPr/>
        </p:nvCxnSpPr>
        <p:spPr>
          <a:xfrm>
            <a:off x="6591300" y="1633069"/>
            <a:ext cx="1333499" cy="3083099"/>
          </a:xfrm>
          <a:prstGeom prst="line">
            <a:avLst/>
          </a:prstGeom>
          <a:ln w="28575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9311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7012"/>
            <a:ext cx="11068050" cy="530225"/>
          </a:xfrm>
        </p:spPr>
        <p:txBody>
          <a:bodyPr>
            <a:noAutofit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425" y="895350"/>
            <a:ext cx="10497930" cy="5486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b="1" dirty="0"/>
              <a:t>Artificial neural networks and the associated computational challenge</a:t>
            </a:r>
          </a:p>
          <a:p>
            <a:pPr>
              <a:buFont typeface="Wingdings" pitchFamily="2" charset="2"/>
              <a:buChar char="§"/>
            </a:pPr>
            <a:endParaRPr lang="en-US" sz="2800" dirty="0">
              <a:solidFill>
                <a:srgbClr val="FFA55E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b="1" dirty="0"/>
              <a:t>What is in-memory computing and how to use it for ANNs?</a:t>
            </a:r>
          </a:p>
          <a:p>
            <a:pPr>
              <a:buFont typeface="Wingdings" pitchFamily="2" charset="2"/>
              <a:buChar char="§"/>
            </a:pPr>
            <a:endParaRPr lang="en-US" b="1" dirty="0"/>
          </a:p>
          <a:p>
            <a:pPr>
              <a:buFont typeface="Wingdings" pitchFamily="2" charset="2"/>
              <a:buChar char="§"/>
            </a:pPr>
            <a:r>
              <a:rPr lang="en-US" b="1" dirty="0"/>
              <a:t>What is the state-of-the-art?</a:t>
            </a:r>
          </a:p>
          <a:p>
            <a:pPr>
              <a:buFont typeface="Wingdings" pitchFamily="2" charset="2"/>
              <a:buChar char="§"/>
            </a:pPr>
            <a:endParaRPr lang="en-US" b="1" dirty="0"/>
          </a:p>
          <a:p>
            <a:pPr>
              <a:buFont typeface="Wingdings" pitchFamily="2" charset="2"/>
              <a:buChar char="§"/>
            </a:pPr>
            <a:r>
              <a:rPr lang="en-US" b="1" dirty="0"/>
              <a:t>What next?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729876" y="6468322"/>
            <a:ext cx="47625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929560-36A5-4E5C-AD05-6B0C43E6C7A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6064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01496-9368-4DEB-B229-4E0E8FA97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462" y="227012"/>
            <a:ext cx="11068050" cy="530225"/>
          </a:xfrm>
        </p:spPr>
        <p:txBody>
          <a:bodyPr>
            <a:noAutofit/>
          </a:bodyPr>
          <a:lstStyle/>
          <a:p>
            <a:r>
              <a:rPr lang="en-US" dirty="0"/>
              <a:t>PHASE-CHANGE MEMORY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1BD942-159D-469C-994C-6C6ABF440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9560-36A5-4E5C-AD05-6B0C43E6C7A1}" type="slidenum">
              <a:rPr lang="en-US" smtClean="0"/>
              <a:pPr/>
              <a:t>20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C202F1B-DDBF-59F7-6691-9C8F80BE4F72}"/>
              </a:ext>
            </a:extLst>
          </p:cNvPr>
          <p:cNvGrpSpPr/>
          <p:nvPr/>
        </p:nvGrpSpPr>
        <p:grpSpPr>
          <a:xfrm>
            <a:off x="1053275" y="798952"/>
            <a:ext cx="5861474" cy="3931305"/>
            <a:chOff x="1114495" y="788741"/>
            <a:chExt cx="5957470" cy="414087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BA08772-CB29-671F-45DC-1FD25AA9F66F}"/>
                </a:ext>
              </a:extLst>
            </p:cNvPr>
            <p:cNvSpPr/>
            <p:nvPr/>
          </p:nvSpPr>
          <p:spPr>
            <a:xfrm>
              <a:off x="1114495" y="788741"/>
              <a:ext cx="5957470" cy="41408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rgbClr val="FFEB2F"/>
                </a:solidFill>
              </a:endParaRPr>
            </a:p>
          </p:txBody>
        </p:sp>
        <p:pic>
          <p:nvPicPr>
            <p:cNvPr id="19" name="Picture 18" descr="A graph of a building with a blue line&#10;&#10;Description automatically generated with medium confidence">
              <a:extLst>
                <a:ext uri="{FF2B5EF4-FFF2-40B4-BE49-F238E27FC236}">
                  <a16:creationId xmlns:a16="http://schemas.microsoft.com/office/drawing/2014/main" id="{1B584910-7171-8C46-9D55-20162B11EC4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52341" y="880530"/>
              <a:ext cx="5652821" cy="3975470"/>
            </a:xfrm>
            <a:prstGeom prst="rect">
              <a:avLst/>
            </a:prstGeom>
          </p:spPr>
        </p:pic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9ACD961D-A46A-765B-B9F4-36A6D07892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425" y="5288340"/>
            <a:ext cx="11163300" cy="156966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82880" indent="-18288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1"/>
                </a:solidFill>
              </a:rPr>
              <a:t>Can program the PCM device to an arbitrary conductance value by:</a:t>
            </a:r>
          </a:p>
          <a:p>
            <a:pPr marL="800100" lvl="1" indent="-342900">
              <a:buFont typeface="Calibri" panose="020F0502020204030204" pitchFamily="34" charset="0"/>
              <a:buChar char="̶"/>
            </a:pPr>
            <a:r>
              <a:rPr lang="en-US" sz="2400" dirty="0">
                <a:solidFill>
                  <a:srgbClr val="FFFF00"/>
                </a:solidFill>
                <a:latin typeface="+mn-lt"/>
              </a:rPr>
              <a:t>Melt-quenc</a:t>
            </a:r>
            <a:r>
              <a:rPr lang="en-US" sz="2400" dirty="0">
                <a:solidFill>
                  <a:srgbClr val="FFFF00"/>
                </a:solidFill>
              </a:rPr>
              <a:t>h</a:t>
            </a:r>
            <a:r>
              <a:rPr lang="en-US" sz="2400" dirty="0">
                <a:solidFill>
                  <a:schemeClr val="bg1"/>
                </a:solidFill>
              </a:rPr>
              <a:t> of larger and larger volumes of phase change material</a:t>
            </a:r>
          </a:p>
          <a:p>
            <a:pPr marL="800100" lvl="1" indent="-342900">
              <a:buFont typeface="Calibri" panose="020F0502020204030204" pitchFamily="34" charset="0"/>
              <a:buChar char="̶"/>
            </a:pPr>
            <a:r>
              <a:rPr lang="en-US" sz="2400" dirty="0">
                <a:solidFill>
                  <a:srgbClr val="FFFF00"/>
                </a:solidFill>
              </a:rPr>
              <a:t>Progressive crystallization </a:t>
            </a:r>
            <a:r>
              <a:rPr lang="en-US" sz="2400" dirty="0">
                <a:solidFill>
                  <a:schemeClr val="bg1"/>
                </a:solidFill>
              </a:rPr>
              <a:t>from an initial RESET state </a:t>
            </a:r>
          </a:p>
          <a:p>
            <a:pPr marL="182880" indent="-182880">
              <a:buFont typeface="Wingdings" panose="05000000000000000000" pitchFamily="2" charset="2"/>
              <a:buChar char="§"/>
            </a:pPr>
            <a:endParaRPr lang="en-US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9DA000-A1A3-9589-119B-FDACE0D4FBB7}"/>
              </a:ext>
            </a:extLst>
          </p:cNvPr>
          <p:cNvSpPr txBox="1"/>
          <p:nvPr/>
        </p:nvSpPr>
        <p:spPr>
          <a:xfrm>
            <a:off x="267505" y="4849123"/>
            <a:ext cx="10169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  <a:latin typeface="+mn-lt"/>
              </a:rPr>
              <a:t>Le Gallo &amp; Sebastian, An overview of phase-change memory device physics, J. Phys. D: Appl. Phys. (2020)</a:t>
            </a:r>
            <a:endParaRPr lang="en-CH" dirty="0">
              <a:solidFill>
                <a:schemeClr val="accent4">
                  <a:lumMod val="20000"/>
                  <a:lumOff val="80000"/>
                </a:schemeClr>
              </a:solidFill>
              <a:latin typeface="+mn-lt"/>
            </a:endParaRPr>
          </a:p>
        </p:txBody>
      </p:sp>
      <p:pic>
        <p:nvPicPr>
          <p:cNvPr id="11" name="PCM">
            <a:hlinkClick r:id="" action="ppaction://media"/>
            <a:extLst>
              <a:ext uri="{FF2B5EF4-FFF2-40B4-BE49-F238E27FC236}">
                <a16:creationId xmlns:a16="http://schemas.microsoft.com/office/drawing/2014/main" id="{8BAE1691-44E4-549C-324C-0C7C01A2E2C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082090" y="1098709"/>
            <a:ext cx="2773521" cy="289058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6FEE7C4-546D-4385-FDAE-CFFA4049D6DA}"/>
              </a:ext>
            </a:extLst>
          </p:cNvPr>
          <p:cNvSpPr txBox="1"/>
          <p:nvPr/>
        </p:nvSpPr>
        <p:spPr>
          <a:xfrm>
            <a:off x="7744094" y="3851523"/>
            <a:ext cx="29288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bg1"/>
                </a:solidFill>
                <a:latin typeface="+mn-lt"/>
              </a:rPr>
              <a:t>Bottom electrode radius ~ 20nm</a:t>
            </a:r>
            <a:endParaRPr lang="en-CH" sz="1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C298CF3-C2CF-93A6-45B2-1F26B8C9D641}"/>
              </a:ext>
            </a:extLst>
          </p:cNvPr>
          <p:cNvSpPr txBox="1"/>
          <p:nvPr/>
        </p:nvSpPr>
        <p:spPr>
          <a:xfrm>
            <a:off x="7744094" y="4138018"/>
            <a:ext cx="38986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bg1"/>
                </a:solidFill>
                <a:latin typeface="+mn-lt"/>
              </a:rPr>
              <a:t>Typical conductance window: 0.1uS to 10uS</a:t>
            </a:r>
            <a:endParaRPr lang="en-CH" sz="16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1243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5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68DD3CC-C531-8A9D-D7D0-99A6B44D5799}"/>
              </a:ext>
            </a:extLst>
          </p:cNvPr>
          <p:cNvSpPr/>
          <p:nvPr/>
        </p:nvSpPr>
        <p:spPr>
          <a:xfrm>
            <a:off x="7392962" y="1118341"/>
            <a:ext cx="3614400" cy="36951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701496-9368-4DEB-B229-4E0E8FA97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462" y="227012"/>
            <a:ext cx="11068050" cy="530225"/>
          </a:xfrm>
        </p:spPr>
        <p:txBody>
          <a:bodyPr>
            <a:noAutofit/>
          </a:bodyPr>
          <a:lstStyle/>
          <a:p>
            <a:r>
              <a:rPr lang="en-US" dirty="0"/>
              <a:t>MAPPING SYNAPTIC WEIGHTS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1BD942-159D-469C-994C-6C6ABF440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9560-36A5-4E5C-AD05-6B0C43E6C7A1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2" name="Content Placeholder 2">
            <a:extLst>
              <a:ext uri="{FF2B5EF4-FFF2-40B4-BE49-F238E27FC236}">
                <a16:creationId xmlns:a16="http://schemas.microsoft.com/office/drawing/2014/main" id="{246CBA5D-776B-4C41-9E2B-6DA07BA4DC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0820" y="5301947"/>
            <a:ext cx="11270360" cy="1005643"/>
          </a:xfrm>
        </p:spPr>
        <p:txBody>
          <a:bodyPr>
            <a:noAutofit/>
          </a:bodyPr>
          <a:lstStyle/>
          <a:p>
            <a:pPr marL="180000" indent="-180000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FFFF00"/>
                </a:solidFill>
              </a:rPr>
              <a:t>Differential configuration </a:t>
            </a:r>
            <a:r>
              <a:rPr lang="en-US" sz="2400" dirty="0"/>
              <a:t>to facilitate storage of bipolar weights</a:t>
            </a:r>
          </a:p>
          <a:p>
            <a:pPr marL="180000" indent="-180000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/>
              <a:t>Synaptic weights stored in terms of analog conductance values of </a:t>
            </a:r>
            <a:r>
              <a:rPr lang="en-US" sz="2400" dirty="0">
                <a:solidFill>
                  <a:srgbClr val="FFFF00"/>
                </a:solidFill>
              </a:rPr>
              <a:t>one or two devices per polarity</a:t>
            </a:r>
          </a:p>
          <a:p>
            <a:pPr marL="180000" indent="-180000">
              <a:lnSpc>
                <a:spcPct val="100000"/>
              </a:lnSpc>
              <a:spcBef>
                <a:spcPts val="0"/>
              </a:spcBef>
            </a:pPr>
            <a:endParaRPr lang="en-CH" sz="24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F96511-10BC-9F1C-99AA-D8310332B687}"/>
              </a:ext>
            </a:extLst>
          </p:cNvPr>
          <p:cNvSpPr/>
          <p:nvPr/>
        </p:nvSpPr>
        <p:spPr>
          <a:xfrm>
            <a:off x="963008" y="1248112"/>
            <a:ext cx="5039550" cy="20198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8960EA3C-6B4D-6859-846F-D4FE5AF2F5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614733" y="1234132"/>
            <a:ext cx="3230289" cy="3494839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83CD58FE-B727-98C6-D371-F3357CE1003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328722" y="2102787"/>
            <a:ext cx="2343150" cy="36195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D5AC3583-6CCB-4232-88AD-A3641FD3562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328722" y="2729103"/>
            <a:ext cx="4476750" cy="419100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64790A79-683C-4B85-A56E-68D33842283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328722" y="1457421"/>
            <a:ext cx="1962150" cy="381000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0333759C-6166-457C-286C-A10E282D125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619359" y="3816847"/>
            <a:ext cx="1343025" cy="257175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2C71425A-7727-AC0F-B72F-BE5A32EF5CD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533633" y="4251385"/>
            <a:ext cx="1514475" cy="257175"/>
          </a:xfrm>
          <a:prstGeom prst="rect">
            <a:avLst/>
          </a:prstGeom>
        </p:spPr>
      </p:pic>
      <p:pic>
        <p:nvPicPr>
          <p:cNvPr id="25" name="Graphic 24">
            <a:extLst>
              <a:ext uri="{FF2B5EF4-FFF2-40B4-BE49-F238E27FC236}">
                <a16:creationId xmlns:a16="http://schemas.microsoft.com/office/drawing/2014/main" id="{676225F7-7D80-4DD4-7DC7-AB5A6CA4A8D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8011063" y="1801542"/>
            <a:ext cx="257175" cy="137160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71C538E0-80B4-58CB-BECB-A789096C2E8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9411798" y="1784241"/>
            <a:ext cx="377190" cy="137160"/>
          </a:xfrm>
          <a:prstGeom prst="rect">
            <a:avLst/>
          </a:prstGeom>
        </p:spPr>
      </p:pic>
      <p:pic>
        <p:nvPicPr>
          <p:cNvPr id="28" name="Graphic 27">
            <a:extLst>
              <a:ext uri="{FF2B5EF4-FFF2-40B4-BE49-F238E27FC236}">
                <a16:creationId xmlns:a16="http://schemas.microsoft.com/office/drawing/2014/main" id="{AC496C4B-35CC-08E0-6C45-C7FD4C9E9C9C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8792459" y="1801542"/>
            <a:ext cx="257175" cy="137160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47594A42-9BCA-14C6-88CB-A96EA76E6B90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0256142" y="1801542"/>
            <a:ext cx="257175" cy="137160"/>
          </a:xfrm>
          <a:prstGeom prst="rect">
            <a:avLst/>
          </a:prstGeom>
        </p:spPr>
      </p:pic>
      <p:sp>
        <p:nvSpPr>
          <p:cNvPr id="30" name="Right Brace 29">
            <a:extLst>
              <a:ext uri="{FF2B5EF4-FFF2-40B4-BE49-F238E27FC236}">
                <a16:creationId xmlns:a16="http://schemas.microsoft.com/office/drawing/2014/main" id="{6767C0BD-449A-7105-496E-65BC8047DED2}"/>
              </a:ext>
            </a:extLst>
          </p:cNvPr>
          <p:cNvSpPr/>
          <p:nvPr/>
        </p:nvSpPr>
        <p:spPr>
          <a:xfrm>
            <a:off x="4181527" y="3705042"/>
            <a:ext cx="155448" cy="914400"/>
          </a:xfrm>
          <a:prstGeom prst="rightBrac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1" name="Arrow: Right 30">
            <a:extLst>
              <a:ext uri="{FF2B5EF4-FFF2-40B4-BE49-F238E27FC236}">
                <a16:creationId xmlns:a16="http://schemas.microsoft.com/office/drawing/2014/main" id="{CFCC08E0-E5BF-5B80-D974-FED6E7EDF0FF}"/>
              </a:ext>
            </a:extLst>
          </p:cNvPr>
          <p:cNvSpPr/>
          <p:nvPr/>
        </p:nvSpPr>
        <p:spPr>
          <a:xfrm>
            <a:off x="4470394" y="4040827"/>
            <a:ext cx="2137768" cy="242829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106160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01496-9368-4DEB-B229-4E0E8FA97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462" y="227012"/>
            <a:ext cx="11068050" cy="530225"/>
          </a:xfrm>
        </p:spPr>
        <p:txBody>
          <a:bodyPr>
            <a:noAutofit/>
          </a:bodyPr>
          <a:lstStyle/>
          <a:p>
            <a:r>
              <a:rPr lang="en-US" dirty="0"/>
              <a:t>IN-MEMORY MATRIX-VECTOR MULTIPLICATION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1BD942-159D-469C-994C-6C6ABF440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9560-36A5-4E5C-AD05-6B0C43E6C7A1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2" name="Content Placeholder 2">
            <a:extLst>
              <a:ext uri="{FF2B5EF4-FFF2-40B4-BE49-F238E27FC236}">
                <a16:creationId xmlns:a16="http://schemas.microsoft.com/office/drawing/2014/main" id="{246CBA5D-776B-4C41-9E2B-6DA07BA4DC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0820" y="4982874"/>
            <a:ext cx="11270360" cy="923115"/>
          </a:xfrm>
        </p:spPr>
        <p:txBody>
          <a:bodyPr>
            <a:noAutofit/>
          </a:bodyPr>
          <a:lstStyle/>
          <a:p>
            <a:pPr marL="180000" indent="-1800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400" dirty="0"/>
              <a:t>Each MVM operation takes either </a:t>
            </a:r>
            <a:r>
              <a:rPr lang="en-US" sz="2400" dirty="0">
                <a:solidFill>
                  <a:srgbClr val="FFFF00"/>
                </a:solidFill>
              </a:rPr>
              <a:t>128ns (~1 TOPS) or 512ns (~0.25 TOPS)</a:t>
            </a:r>
          </a:p>
          <a:p>
            <a:pPr marL="180000" indent="-1800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400" dirty="0"/>
              <a:t>Achieved precision between 3 and 4 bits compared with </a:t>
            </a:r>
            <a:r>
              <a:rPr lang="en-US" sz="2400" dirty="0">
                <a:solidFill>
                  <a:srgbClr val="FFFF00"/>
                </a:solidFill>
              </a:rPr>
              <a:t>8-bit input/output and N-bit weight digital computation</a:t>
            </a:r>
          </a:p>
          <a:p>
            <a:pPr marL="180000" indent="-1800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CH" sz="2400" dirty="0"/>
          </a:p>
        </p:txBody>
      </p:sp>
      <p:pic>
        <p:nvPicPr>
          <p:cNvPr id="13" name="Picture 12" descr="A building with many windows&#10;&#10;Description automatically generated with low confidence">
            <a:extLst>
              <a:ext uri="{FF2B5EF4-FFF2-40B4-BE49-F238E27FC236}">
                <a16:creationId xmlns:a16="http://schemas.microsoft.com/office/drawing/2014/main" id="{49E253CD-8886-0B06-3F35-058B6E69B6F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3" r="7924"/>
          <a:stretch/>
        </p:blipFill>
        <p:spPr>
          <a:xfrm rot="5400000">
            <a:off x="1929693" y="1523258"/>
            <a:ext cx="2896293" cy="2869479"/>
          </a:xfrm>
          <a:prstGeom prst="rect">
            <a:avLst/>
          </a:prstGeom>
        </p:spPr>
      </p:pic>
      <p:sp>
        <p:nvSpPr>
          <p:cNvPr id="21" name="Arrow: Right 20">
            <a:extLst>
              <a:ext uri="{FF2B5EF4-FFF2-40B4-BE49-F238E27FC236}">
                <a16:creationId xmlns:a16="http://schemas.microsoft.com/office/drawing/2014/main" id="{009E71D6-9EF2-77E4-E19B-C65B97D05F0B}"/>
              </a:ext>
            </a:extLst>
          </p:cNvPr>
          <p:cNvSpPr/>
          <p:nvPr/>
        </p:nvSpPr>
        <p:spPr>
          <a:xfrm>
            <a:off x="1238708" y="1632637"/>
            <a:ext cx="978408" cy="228600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2" name="Arrow: Bent-Up 21">
            <a:extLst>
              <a:ext uri="{FF2B5EF4-FFF2-40B4-BE49-F238E27FC236}">
                <a16:creationId xmlns:a16="http://schemas.microsoft.com/office/drawing/2014/main" id="{8A59861A-39FD-345E-E683-AF2BED5AC331}"/>
              </a:ext>
            </a:extLst>
          </p:cNvPr>
          <p:cNvSpPr/>
          <p:nvPr/>
        </p:nvSpPr>
        <p:spPr>
          <a:xfrm rot="5400000">
            <a:off x="3512474" y="634763"/>
            <a:ext cx="416525" cy="2869478"/>
          </a:xfrm>
          <a:prstGeom prst="bentUp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F11EA74-A020-1F8B-AD63-217F91128203}"/>
              </a:ext>
            </a:extLst>
          </p:cNvPr>
          <p:cNvGrpSpPr/>
          <p:nvPr/>
        </p:nvGrpSpPr>
        <p:grpSpPr>
          <a:xfrm>
            <a:off x="7077074" y="1032590"/>
            <a:ext cx="4577527" cy="3757578"/>
            <a:chOff x="7077074" y="780039"/>
            <a:chExt cx="4577527" cy="375757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8AEC0E8-C7BE-5B63-376B-17D0C86571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924" r="6711"/>
            <a:stretch/>
          </p:blipFill>
          <p:spPr>
            <a:xfrm>
              <a:off x="7077074" y="780039"/>
              <a:ext cx="4577527" cy="3757578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18379F8-1173-CAE2-7052-C597646FBD3A}"/>
                </a:ext>
              </a:extLst>
            </p:cNvPr>
            <p:cNvSpPr txBox="1"/>
            <p:nvPr/>
          </p:nvSpPr>
          <p:spPr>
            <a:xfrm>
              <a:off x="7666782" y="1109773"/>
              <a:ext cx="2985561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l"/>
              <a:r>
                <a:rPr lang="en-US" sz="2400" dirty="0">
                  <a:latin typeface="+mn-lt"/>
                </a:rPr>
                <a:t>2048 MVM operations</a:t>
              </a:r>
              <a:endParaRPr lang="en-CH" sz="2400" dirty="0">
                <a:latin typeface="+mn-lt"/>
              </a:endParaRPr>
            </a:p>
          </p:txBody>
        </p:sp>
      </p:grpSp>
      <p:pic>
        <p:nvPicPr>
          <p:cNvPr id="8" name="Graphic 7">
            <a:extLst>
              <a:ext uri="{FF2B5EF4-FFF2-40B4-BE49-F238E27FC236}">
                <a16:creationId xmlns:a16="http://schemas.microsoft.com/office/drawing/2014/main" id="{A11F9B33-85B7-CDC6-BED0-17026602648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77191" y="1190576"/>
            <a:ext cx="438150" cy="1266825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460C0F84-8ADE-B9D8-2B3A-80AF9CAF8D6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243302" y="1593156"/>
            <a:ext cx="466725" cy="1266825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21C76532-72D1-A843-FCAE-09DA0930C05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095664" y="3441289"/>
            <a:ext cx="1228725" cy="285750"/>
          </a:xfrm>
          <a:prstGeom prst="rect">
            <a:avLst/>
          </a:prstGeom>
        </p:spPr>
      </p:pic>
      <p:pic>
        <p:nvPicPr>
          <p:cNvPr id="26" name="Graphic 25">
            <a:extLst>
              <a:ext uri="{FF2B5EF4-FFF2-40B4-BE49-F238E27FC236}">
                <a16:creationId xmlns:a16="http://schemas.microsoft.com/office/drawing/2014/main" id="{215E4F16-A66C-3E8A-E493-7B21958A3C5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095664" y="3892983"/>
            <a:ext cx="1362075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3143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4AD544-45AE-EA55-C9BB-5902FD4A6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STACK &amp; NETWORK DEPLOYMENT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8268DA-C438-CC36-2697-518AE35EC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9560-36A5-4E5C-AD05-6B0C43E6C7A1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0DE725B-0CF2-8FB7-DFF7-92051A86D2E5}"/>
              </a:ext>
            </a:extLst>
          </p:cNvPr>
          <p:cNvGrpSpPr/>
          <p:nvPr/>
        </p:nvGrpSpPr>
        <p:grpSpPr>
          <a:xfrm>
            <a:off x="756877" y="778488"/>
            <a:ext cx="4258468" cy="4528239"/>
            <a:chOff x="462124" y="1104157"/>
            <a:chExt cx="4535920" cy="499877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322AE97-2FEA-B6A8-FF64-8CCEC4D1015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2124" y="1104157"/>
              <a:ext cx="4535920" cy="4998770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B55E56C-CCC3-CE18-DA56-C4622309DBC4}"/>
                </a:ext>
              </a:extLst>
            </p:cNvPr>
            <p:cNvSpPr/>
            <p:nvPr/>
          </p:nvSpPr>
          <p:spPr bwMode="auto">
            <a:xfrm>
              <a:off x="2359921" y="2980627"/>
              <a:ext cx="850886" cy="136645"/>
            </a:xfrm>
            <a:prstGeom prst="rect">
              <a:avLst/>
            </a:prstGeom>
            <a:solidFill>
              <a:srgbClr val="D5F6FF"/>
            </a:solidFill>
            <a:ln w="19050">
              <a:noFill/>
              <a:headEnd type="none" w="med" len="med"/>
              <a:tailEnd type="none" w="med" len="med"/>
            </a:ln>
            <a:effectLst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36000" tIns="36000" rIns="36000" bIns="360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9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CH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IBM Plex Sans" charset="0"/>
                <a:ea typeface="IBM Plex Sans" charset="0"/>
                <a:cs typeface="IBM Plex Sans" charset="0"/>
              </a:endParaRPr>
            </a:p>
          </p:txBody>
        </p:sp>
      </p:grp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3CB5328-91BE-1C35-C29C-0C3BAE8EC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3688" y="5261332"/>
            <a:ext cx="11327211" cy="1075023"/>
          </a:xfrm>
        </p:spPr>
        <p:txBody>
          <a:bodyPr>
            <a:noAutofit/>
          </a:bodyPr>
          <a:lstStyle/>
          <a:p>
            <a:pPr marL="180000" indent="-1800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400" dirty="0"/>
              <a:t>A preliminary software stack to deploy networks </a:t>
            </a:r>
          </a:p>
          <a:p>
            <a:pPr marL="180000" indent="-1800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400" dirty="0"/>
              <a:t>Operations not supported by the IBM HERMES Project Chip are implemented on an FPGA board or the host CPU</a:t>
            </a:r>
          </a:p>
        </p:txBody>
      </p:sp>
      <p:pic>
        <p:nvPicPr>
          <p:cNvPr id="8" name="HERMESRXNDemo">
            <a:hlinkClick r:id="" action="ppaction://media"/>
            <a:extLst>
              <a:ext uri="{FF2B5EF4-FFF2-40B4-BE49-F238E27FC236}">
                <a16:creationId xmlns:a16="http://schemas.microsoft.com/office/drawing/2014/main" id="{2CB2C701-6C1B-1A3E-2740-4BE7AD8C241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/>
          <a:srcRect l="13155" r="8691" b="12376"/>
          <a:stretch/>
        </p:blipFill>
        <p:spPr>
          <a:xfrm>
            <a:off x="5395811" y="1099362"/>
            <a:ext cx="6260913" cy="394848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38741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26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998F2B-EC4F-CDD6-6092-B6C4A04785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49EAC2-F16B-16B6-0D7A-6190AC92D8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27012"/>
            <a:ext cx="11068050" cy="530225"/>
          </a:xfrm>
        </p:spPr>
        <p:txBody>
          <a:bodyPr>
            <a:noAutofit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C1FD9C-35C5-4012-7384-2FF3ED2176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425" y="895350"/>
            <a:ext cx="10497930" cy="5486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Artificial neural networks and the associated computational challenge</a:t>
            </a:r>
          </a:p>
          <a:p>
            <a:pPr>
              <a:buFont typeface="Wingdings" pitchFamily="2" charset="2"/>
              <a:buChar char="§"/>
            </a:pPr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What is in-memory computing and how to use it for ANNs?</a:t>
            </a:r>
          </a:p>
          <a:p>
            <a:pPr>
              <a:buFont typeface="Wingdings" pitchFamily="2" charset="2"/>
              <a:buChar char="§"/>
            </a:pP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What is the state-of-the-art?</a:t>
            </a:r>
          </a:p>
          <a:p>
            <a:pPr>
              <a:buFont typeface="Wingdings" pitchFamily="2" charset="2"/>
              <a:buChar char="§"/>
            </a:pP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b="1" dirty="0"/>
              <a:t>What next?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187416-4A33-F3BD-EB8B-BFCFB63FA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29876" y="6468322"/>
            <a:ext cx="47625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929560-36A5-4E5C-AD05-6B0C43E6C7A1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3452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CB5F51-3A39-83D4-6E81-7343FAC1BB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5D847-3FE9-B420-FFA8-7D4C912C7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400" y="227012"/>
            <a:ext cx="11068050" cy="530225"/>
          </a:xfrm>
        </p:spPr>
        <p:txBody>
          <a:bodyPr/>
          <a:lstStyle/>
          <a:p>
            <a:r>
              <a:rPr lang="en-US" dirty="0"/>
              <a:t>KEY RESEARCH QUESTIONS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BABDB9-C75E-A70B-7A88-F08DE6633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9560-36A5-4E5C-AD05-6B0C43E6C7A1}" type="slidenum">
              <a:rPr lang="en-US" smtClean="0"/>
              <a:pPr/>
              <a:t>25</a:t>
            </a:fld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AF645C5-977C-5AA8-0E76-B89142A185A4}"/>
              </a:ext>
            </a:extLst>
          </p:cNvPr>
          <p:cNvGrpSpPr/>
          <p:nvPr/>
        </p:nvGrpSpPr>
        <p:grpSpPr>
          <a:xfrm>
            <a:off x="678269" y="1296962"/>
            <a:ext cx="3467224" cy="4422965"/>
            <a:chOff x="1832688" y="1186052"/>
            <a:chExt cx="3467224" cy="4422965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6BC1F39-D2E0-6FF7-493F-8D641C2DA853}"/>
                </a:ext>
              </a:extLst>
            </p:cNvPr>
            <p:cNvSpPr/>
            <p:nvPr/>
          </p:nvSpPr>
          <p:spPr>
            <a:xfrm>
              <a:off x="1832688" y="4656221"/>
              <a:ext cx="3467224" cy="952796"/>
            </a:xfrm>
            <a:prstGeom prst="rect">
              <a:avLst/>
            </a:prstGeom>
            <a:solidFill>
              <a:srgbClr val="2E75B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8A15074-65FB-51BF-0F64-03EF9AB4507C}"/>
                </a:ext>
              </a:extLst>
            </p:cNvPr>
            <p:cNvSpPr/>
            <p:nvPr/>
          </p:nvSpPr>
          <p:spPr>
            <a:xfrm>
              <a:off x="2086415" y="3701959"/>
              <a:ext cx="2959770" cy="952796"/>
            </a:xfrm>
            <a:prstGeom prst="rect">
              <a:avLst/>
            </a:prstGeom>
            <a:solidFill>
              <a:srgbClr val="9DC3E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CD23590-9EDF-8C4F-9C8C-D6BEF72C92E5}"/>
                </a:ext>
              </a:extLst>
            </p:cNvPr>
            <p:cNvSpPr/>
            <p:nvPr/>
          </p:nvSpPr>
          <p:spPr>
            <a:xfrm>
              <a:off x="2405754" y="2859057"/>
              <a:ext cx="2321093" cy="841436"/>
            </a:xfrm>
            <a:prstGeom prst="rect">
              <a:avLst/>
            </a:prstGeom>
            <a:solidFill>
              <a:srgbClr val="BDD7EE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BB4D2C6-E849-E09A-0E55-1128A385409E}"/>
                </a:ext>
              </a:extLst>
            </p:cNvPr>
            <p:cNvSpPr/>
            <p:nvPr/>
          </p:nvSpPr>
          <p:spPr>
            <a:xfrm>
              <a:off x="2612798" y="1698058"/>
              <a:ext cx="1907004" cy="1159534"/>
            </a:xfrm>
            <a:prstGeom prst="rect">
              <a:avLst/>
            </a:prstGeom>
            <a:solidFill>
              <a:srgbClr val="DEEBF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1638FB6-FE04-B8A0-17B2-4CE3DDBCB2AB}"/>
                </a:ext>
              </a:extLst>
            </p:cNvPr>
            <p:cNvSpPr txBox="1"/>
            <p:nvPr/>
          </p:nvSpPr>
          <p:spPr>
            <a:xfrm>
              <a:off x="2370067" y="4932564"/>
              <a:ext cx="2392467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</a:rPr>
                <a:t>Memory technology</a:t>
              </a:r>
              <a:endParaRPr lang="en-CH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D7EEF53-6FDF-6B29-6CD9-D5E279172150}"/>
                </a:ext>
              </a:extLst>
            </p:cNvPr>
            <p:cNvSpPr txBox="1"/>
            <p:nvPr/>
          </p:nvSpPr>
          <p:spPr>
            <a:xfrm>
              <a:off x="2370067" y="3956169"/>
              <a:ext cx="2392467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/>
                <a:t>AIMC Core</a:t>
              </a:r>
              <a:endParaRPr lang="en-CH" sz="2000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4D88F93-51AA-0F0F-E2ED-05D65563D7DB}"/>
                </a:ext>
              </a:extLst>
            </p:cNvPr>
            <p:cNvSpPr txBox="1"/>
            <p:nvPr/>
          </p:nvSpPr>
          <p:spPr>
            <a:xfrm>
              <a:off x="2370067" y="2925574"/>
              <a:ext cx="2392467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/>
                <a:t>System-level architecture</a:t>
              </a:r>
              <a:endParaRPr lang="en-CH" sz="2000" dirty="0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3E086A0C-CB81-0224-1902-7B3D6996EC9C}"/>
                </a:ext>
              </a:extLst>
            </p:cNvPr>
            <p:cNvSpPr txBox="1"/>
            <p:nvPr/>
          </p:nvSpPr>
          <p:spPr>
            <a:xfrm>
              <a:off x="2370067" y="1809144"/>
              <a:ext cx="2392467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/>
                <a:t>Software stack including training libraries</a:t>
              </a:r>
              <a:endParaRPr lang="en-CH" sz="2000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815E42D-196A-CB6F-B4C9-72C778CDB03A}"/>
                </a:ext>
              </a:extLst>
            </p:cNvPr>
            <p:cNvSpPr txBox="1"/>
            <p:nvPr/>
          </p:nvSpPr>
          <p:spPr>
            <a:xfrm>
              <a:off x="2667942" y="1186052"/>
              <a:ext cx="1796717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APPLICATIONS</a:t>
              </a:r>
              <a:endParaRPr lang="en-CH" sz="1600" b="1" dirty="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E718304-FCCF-D631-44C1-D8781DACBC8C}"/>
              </a:ext>
            </a:extLst>
          </p:cNvPr>
          <p:cNvGrpSpPr/>
          <p:nvPr/>
        </p:nvGrpSpPr>
        <p:grpSpPr>
          <a:xfrm>
            <a:off x="967005" y="1094471"/>
            <a:ext cx="2910187" cy="697372"/>
            <a:chOff x="4698440" y="1476667"/>
            <a:chExt cx="2910187" cy="697372"/>
          </a:xfrm>
        </p:grpSpPr>
        <p:pic>
          <p:nvPicPr>
            <p:cNvPr id="35" name="Picture 34" descr="A house with a red roof&#10;&#10;Description automatically generated">
              <a:extLst>
                <a:ext uri="{FF2B5EF4-FFF2-40B4-BE49-F238E27FC236}">
                  <a16:creationId xmlns:a16="http://schemas.microsoft.com/office/drawing/2014/main" id="{FBAE092B-FAB0-FA44-0B9C-92579FF7F0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290" t="33467" r="35553" b="49893"/>
            <a:stretch>
              <a:fillRect/>
            </a:stretch>
          </p:blipFill>
          <p:spPr>
            <a:xfrm>
              <a:off x="4698440" y="1476667"/>
              <a:ext cx="2910187" cy="697372"/>
            </a:xfrm>
            <a:custGeom>
              <a:avLst/>
              <a:gdLst>
                <a:gd name="connsiteX0" fmla="*/ 726297 w 2910187"/>
                <a:gd name="connsiteY0" fmla="*/ 0 h 697372"/>
                <a:gd name="connsiteX1" fmla="*/ 2241631 w 2910187"/>
                <a:gd name="connsiteY1" fmla="*/ 373 h 697372"/>
                <a:gd name="connsiteX2" fmla="*/ 2910187 w 2910187"/>
                <a:gd name="connsiteY2" fmla="*/ 697372 h 697372"/>
                <a:gd name="connsiteX3" fmla="*/ 0 w 2910187"/>
                <a:gd name="connsiteY3" fmla="*/ 696657 h 697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10187" h="697372">
                  <a:moveTo>
                    <a:pt x="726297" y="0"/>
                  </a:moveTo>
                  <a:lnTo>
                    <a:pt x="2241631" y="373"/>
                  </a:lnTo>
                  <a:lnTo>
                    <a:pt x="2910187" y="697372"/>
                  </a:lnTo>
                  <a:lnTo>
                    <a:pt x="0" y="696657"/>
                  </a:lnTo>
                  <a:close/>
                </a:path>
              </a:pathLst>
            </a:cu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5403FE82-1F17-8612-D894-5E438C89E3D2}"/>
                </a:ext>
              </a:extLst>
            </p:cNvPr>
            <p:cNvSpPr txBox="1"/>
            <p:nvPr/>
          </p:nvSpPr>
          <p:spPr>
            <a:xfrm>
              <a:off x="5265260" y="1642461"/>
              <a:ext cx="1796717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APPLICATIONS</a:t>
              </a:r>
              <a:endParaRPr lang="en-CH" sz="1600" b="1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882A18A2-835A-C46D-977B-434A45255745}"/>
              </a:ext>
            </a:extLst>
          </p:cNvPr>
          <p:cNvGrpSpPr/>
          <p:nvPr/>
        </p:nvGrpSpPr>
        <p:grpSpPr>
          <a:xfrm>
            <a:off x="4338612" y="4759644"/>
            <a:ext cx="7452794" cy="1886474"/>
            <a:chOff x="4338612" y="4759644"/>
            <a:chExt cx="7452794" cy="1886474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E6044DAE-AFFE-EDE4-8914-C7E337FB0F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4656"/>
            <a:stretch/>
          </p:blipFill>
          <p:spPr>
            <a:xfrm>
              <a:off x="6326617" y="4759644"/>
              <a:ext cx="2373663" cy="1259159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5F2B310C-BC56-E47F-59D3-85904BD6BC7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22410" y="4787625"/>
              <a:ext cx="912757" cy="1212162"/>
            </a:xfrm>
            <a:prstGeom prst="rect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BC853E0-EE24-F940-16D9-CD6396CD7F56}"/>
                </a:ext>
              </a:extLst>
            </p:cNvPr>
            <p:cNvSpPr txBox="1"/>
            <p:nvPr/>
          </p:nvSpPr>
          <p:spPr>
            <a:xfrm>
              <a:off x="5277714" y="5999787"/>
              <a:ext cx="65136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rgbClr val="FFFF00"/>
                  </a:solidFill>
                  <a:latin typeface="Calibri"/>
                  <a:cs typeface="Arial" panose="020B0604020202020204" pitchFamily="34" charset="0"/>
                </a:rPr>
                <a:t>How to design memory devices with better density and capacity?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rgbClr val="FFFF00"/>
                  </a:solidFill>
                  <a:latin typeface="Calibri"/>
                  <a:cs typeface="Arial" panose="020B0604020202020204" pitchFamily="34" charset="0"/>
                </a:rPr>
                <a:t>How to enhance the compute precision?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" name="Arrow: Right 26">
              <a:extLst>
                <a:ext uri="{FF2B5EF4-FFF2-40B4-BE49-F238E27FC236}">
                  <a16:creationId xmlns:a16="http://schemas.microsoft.com/office/drawing/2014/main" id="{AE15A6E4-542C-8320-14DD-B959DDB33EB0}"/>
                </a:ext>
              </a:extLst>
            </p:cNvPr>
            <p:cNvSpPr/>
            <p:nvPr/>
          </p:nvSpPr>
          <p:spPr>
            <a:xfrm>
              <a:off x="4338612" y="5205915"/>
              <a:ext cx="916229" cy="242829"/>
            </a:xfrm>
            <a:prstGeom prst="rightArrow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9B1714C-A0D9-80CC-A752-110868D0CB2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791730" y="4759644"/>
              <a:ext cx="1326941" cy="1281469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3C1A58E-471B-A14A-AF4B-301E1D149BE6}"/>
              </a:ext>
            </a:extLst>
          </p:cNvPr>
          <p:cNvGrpSpPr/>
          <p:nvPr/>
        </p:nvGrpSpPr>
        <p:grpSpPr>
          <a:xfrm>
            <a:off x="4338612" y="2136223"/>
            <a:ext cx="7452794" cy="2479392"/>
            <a:chOff x="4338612" y="2136223"/>
            <a:chExt cx="7452794" cy="2479392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0D7960AF-5B09-A77C-F2CF-CA8AB5059F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8458" t="1191" r="38624" b="40871"/>
            <a:stretch/>
          </p:blipFill>
          <p:spPr>
            <a:xfrm>
              <a:off x="5322410" y="2136223"/>
              <a:ext cx="2896174" cy="1646275"/>
            </a:xfrm>
            <a:prstGeom prst="rect">
              <a:avLst/>
            </a:prstGeom>
          </p:spPr>
        </p:pic>
        <p:sp>
          <p:nvSpPr>
            <p:cNvPr id="3" name="Arrow: Right 2">
              <a:extLst>
                <a:ext uri="{FF2B5EF4-FFF2-40B4-BE49-F238E27FC236}">
                  <a16:creationId xmlns:a16="http://schemas.microsoft.com/office/drawing/2014/main" id="{E2B62EBA-734D-EB13-724F-EE9D6EAE7F8E}"/>
                </a:ext>
              </a:extLst>
            </p:cNvPr>
            <p:cNvSpPr/>
            <p:nvPr/>
          </p:nvSpPr>
          <p:spPr>
            <a:xfrm>
              <a:off x="4338612" y="3139276"/>
              <a:ext cx="916229" cy="242829"/>
            </a:xfrm>
            <a:prstGeom prst="rightArrow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2DDD04A-6997-BA15-9545-C8AC92E7087B}"/>
                </a:ext>
              </a:extLst>
            </p:cNvPr>
            <p:cNvSpPr txBox="1"/>
            <p:nvPr/>
          </p:nvSpPr>
          <p:spPr>
            <a:xfrm>
              <a:off x="5277714" y="3692285"/>
              <a:ext cx="651369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b="1" dirty="0">
                  <a:solidFill>
                    <a:schemeClr val="bg1"/>
                  </a:solidFill>
                  <a:latin typeface="Calibri"/>
                  <a:cs typeface="Arial" panose="020B0604020202020204" pitchFamily="34" charset="0"/>
                </a:rPr>
                <a:t>How to perform domain conversions efficiently?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bg1"/>
                  </a:solidFill>
                  <a:latin typeface="Calibri"/>
                  <a:cs typeface="Arial" panose="020B0604020202020204" pitchFamily="34" charset="0"/>
                </a:rPr>
                <a:t>How to seamlessly interface digital and analog compute units?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Arial" panose="020B0604020202020204" pitchFamily="34" charset="0"/>
                </a:rPr>
                <a:t>How to communicate efficiently?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3B0757E-E392-0FD6-D464-E897376DD776}"/>
              </a:ext>
            </a:extLst>
          </p:cNvPr>
          <p:cNvGrpSpPr/>
          <p:nvPr/>
        </p:nvGrpSpPr>
        <p:grpSpPr>
          <a:xfrm>
            <a:off x="4338611" y="831119"/>
            <a:ext cx="6613571" cy="1200329"/>
            <a:chOff x="4338611" y="831119"/>
            <a:chExt cx="6613571" cy="1200329"/>
          </a:xfrm>
        </p:grpSpPr>
        <p:sp>
          <p:nvSpPr>
            <p:cNvPr id="9" name="Arrow: Right 8">
              <a:extLst>
                <a:ext uri="{FF2B5EF4-FFF2-40B4-BE49-F238E27FC236}">
                  <a16:creationId xmlns:a16="http://schemas.microsoft.com/office/drawing/2014/main" id="{4D614784-A86B-653F-B8EF-F089C840D7FD}"/>
                </a:ext>
              </a:extLst>
            </p:cNvPr>
            <p:cNvSpPr/>
            <p:nvPr/>
          </p:nvSpPr>
          <p:spPr>
            <a:xfrm>
              <a:off x="4338611" y="1708047"/>
              <a:ext cx="916229" cy="242829"/>
            </a:xfrm>
            <a:prstGeom prst="rightArrow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93E6F01-C220-D8A7-3A54-4F4258DD5434}"/>
                </a:ext>
              </a:extLst>
            </p:cNvPr>
            <p:cNvSpPr txBox="1"/>
            <p:nvPr/>
          </p:nvSpPr>
          <p:spPr>
            <a:xfrm>
              <a:off x="5277714" y="831119"/>
              <a:ext cx="567446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b="1" dirty="0">
                  <a:solidFill>
                    <a:srgbClr val="FFFF00"/>
                  </a:solidFill>
                  <a:latin typeface="Calibri"/>
                  <a:cs typeface="Arial" panose="020B0604020202020204" pitchFamily="34" charset="0"/>
                </a:rPr>
                <a:t>How to </a:t>
              </a:r>
              <a:r>
                <a:rPr lang="en-US" b="1" dirty="0" err="1">
                  <a:solidFill>
                    <a:srgbClr val="FFFF00"/>
                  </a:solidFill>
                  <a:latin typeface="Calibri"/>
                  <a:cs typeface="Arial" panose="020B0604020202020204" pitchFamily="34" charset="0"/>
                </a:rPr>
                <a:t>robustify</a:t>
              </a:r>
              <a:r>
                <a:rPr lang="en-US" b="1" dirty="0">
                  <a:solidFill>
                    <a:srgbClr val="FFFF00"/>
                  </a:solidFill>
                  <a:latin typeface="Calibri"/>
                  <a:cs typeface="Arial" panose="020B0604020202020204" pitchFamily="34" charset="0"/>
                </a:rPr>
                <a:t> ANNs to run on analog hardware?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/>
                  <a:ea typeface="+mn-ea"/>
                  <a:cs typeface="Arial" panose="020B0604020202020204" pitchFamily="34" charset="0"/>
                </a:rPr>
                <a:t>How to build compilers for </a:t>
              </a:r>
              <a:r>
                <a:rPr kumimoji="0" lang="en-US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/>
                  <a:ea typeface="+mn-ea"/>
                  <a:cs typeface="Arial" panose="020B0604020202020204" pitchFamily="34" charset="0"/>
                </a:rPr>
                <a:t>thes</a:t>
              </a:r>
              <a:r>
                <a:rPr lang="en-US" b="1" dirty="0">
                  <a:solidFill>
                    <a:srgbClr val="FFFF00"/>
                  </a:solidFill>
                  <a:latin typeface="Calibri"/>
                  <a:cs typeface="Arial" panose="020B0604020202020204" pitchFamily="34" charset="0"/>
                </a:rPr>
                <a:t>e new type of computers?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b="1" dirty="0">
                  <a:solidFill>
                    <a:srgbClr val="FFFF00"/>
                  </a:solidFill>
                  <a:latin typeface="Calibri"/>
                  <a:cs typeface="Arial" panose="020B0604020202020204" pitchFamily="34" charset="0"/>
                </a:rPr>
                <a:t>How to design ANNs specifically for this new hardware?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/>
                  <a:ea typeface="+mn-ea"/>
                  <a:cs typeface="Arial" panose="020B0604020202020204" pitchFamily="34" charset="0"/>
                </a:rPr>
                <a:t>Can we exploit attributes such as intrinsic stochasticity?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36582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A27C8A-406F-C642-8F29-1D46260CF1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754A17-42B6-69A8-AA2F-90EC129E4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300" y="227012"/>
            <a:ext cx="11068050" cy="530225"/>
          </a:xfrm>
        </p:spPr>
        <p:txBody>
          <a:bodyPr/>
          <a:lstStyle/>
          <a:p>
            <a:r>
              <a:rPr lang="en-US" dirty="0"/>
              <a:t>APPLICATIONS BEYOND DNN INFERENCE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30F7F9-2EAA-2D4D-0A9C-0B0347E18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9560-36A5-4E5C-AD05-6B0C43E6C7A1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FC3D9C-6A2B-48B4-4EDA-DAB6599B880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06"/>
          <a:stretch/>
        </p:blipFill>
        <p:spPr>
          <a:xfrm>
            <a:off x="528292" y="1372094"/>
            <a:ext cx="3125154" cy="2578186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7FBB05EC-BE65-C1B9-2F69-F1FE2DB762C8}"/>
              </a:ext>
            </a:extLst>
          </p:cNvPr>
          <p:cNvGrpSpPr/>
          <p:nvPr/>
        </p:nvGrpSpPr>
        <p:grpSpPr>
          <a:xfrm>
            <a:off x="3883802" y="1293857"/>
            <a:ext cx="4220746" cy="3123310"/>
            <a:chOff x="7589960" y="1043101"/>
            <a:chExt cx="4220746" cy="3123310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DC596F2-7719-D857-9F74-63A90A69B722}"/>
                </a:ext>
              </a:extLst>
            </p:cNvPr>
            <p:cNvSpPr txBox="1"/>
            <p:nvPr/>
          </p:nvSpPr>
          <p:spPr>
            <a:xfrm>
              <a:off x="8303254" y="3187708"/>
              <a:ext cx="279415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Arial" panose="020B0604020202020204" pitchFamily="34" charset="0"/>
                </a:rPr>
                <a:t>Few-shot continual learning: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Arial" panose="020B0604020202020204" pitchFamily="34" charset="0"/>
                </a:rPr>
                <a:t>Karunaratne et al., ESSCIRC (2022)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F15C227-7A6B-AA5D-CADD-04B7ACF0091B}"/>
                </a:ext>
              </a:extLst>
            </p:cNvPr>
            <p:cNvGrpSpPr/>
            <p:nvPr/>
          </p:nvGrpSpPr>
          <p:grpSpPr>
            <a:xfrm>
              <a:off x="7589960" y="1043101"/>
              <a:ext cx="4220746" cy="3123310"/>
              <a:chOff x="7589960" y="1043101"/>
              <a:chExt cx="4220746" cy="3123310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7FBB9495-539D-100D-BA78-F66051803E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964319" y="1043101"/>
                <a:ext cx="3472031" cy="1692189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0E58E46-A102-F253-43A1-32B740026DC8}"/>
                  </a:ext>
                </a:extLst>
              </p:cNvPr>
              <p:cNvSpPr txBox="1"/>
              <p:nvPr/>
            </p:nvSpPr>
            <p:spPr>
              <a:xfrm>
                <a:off x="7750358" y="3643191"/>
                <a:ext cx="397951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400" b="1" dirty="0">
                    <a:solidFill>
                      <a:schemeClr val="bg1"/>
                    </a:solidFill>
                    <a:latin typeface="Calibri"/>
                  </a:rPr>
                  <a:t>Disentangling visual attributes: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400" dirty="0">
                    <a:solidFill>
                      <a:schemeClr val="accent4">
                        <a:lumMod val="20000"/>
                        <a:lumOff val="80000"/>
                      </a:schemeClr>
                    </a:solidFill>
                    <a:latin typeface="Calibri"/>
                  </a:rPr>
                  <a:t>Langenegger et al., Nature Nanotechnology (2023)</a:t>
                </a:r>
                <a:endParaRPr kumimoji="0" lang="en-CH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88D3BD7-7806-48AD-D4AD-D40953AD9B20}"/>
                  </a:ext>
                </a:extLst>
              </p:cNvPr>
              <p:cNvSpPr txBox="1"/>
              <p:nvPr/>
            </p:nvSpPr>
            <p:spPr>
              <a:xfrm>
                <a:off x="7589960" y="2725416"/>
                <a:ext cx="4220746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4">
                        <a:lumMod val="20000"/>
                        <a:lumOff val="80000"/>
                      </a:schemeClr>
                    </a:solidFill>
                    <a:effectLst/>
                    <a:uLnTx/>
                    <a:uFillTx/>
                    <a:latin typeface="Calibri"/>
                    <a:ea typeface="+mn-ea"/>
                    <a:cs typeface="Arial" panose="020B0604020202020204" pitchFamily="34" charset="0"/>
                  </a:rPr>
                  <a:t>Karunaratne et al., Nature Communications (2021)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chemeClr val="accent4">
                        <a:lumMod val="20000"/>
                        <a:lumOff val="80000"/>
                      </a:schemeClr>
                    </a:solidFill>
                    <a:effectLst/>
                    <a:uLnTx/>
                    <a:uFillTx/>
                    <a:latin typeface="Calibri"/>
                    <a:ea typeface="+mn-ea"/>
                    <a:cs typeface="Arial" panose="020B0604020202020204" pitchFamily="34" charset="0"/>
                  </a:rPr>
                  <a:t>Hersche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4">
                        <a:lumMod val="20000"/>
                        <a:lumOff val="80000"/>
                      </a:schemeClr>
                    </a:solidFill>
                    <a:effectLst/>
                    <a:uLnTx/>
                    <a:uFillTx/>
                    <a:latin typeface="Calibri"/>
                    <a:ea typeface="+mn-ea"/>
                    <a:cs typeface="Arial" panose="020B0604020202020204" pitchFamily="34" charset="0"/>
                  </a:rPr>
                  <a:t> et al., Nature Machine Intelligence (2023)</a:t>
                </a:r>
                <a:endParaRPr lang="en-US" sz="1400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Calibri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6" name="Text Box 6">
            <a:extLst>
              <a:ext uri="{FF2B5EF4-FFF2-40B4-BE49-F238E27FC236}">
                <a16:creationId xmlns:a16="http://schemas.microsoft.com/office/drawing/2014/main" id="{0AF9F87E-BEA2-1EAB-8545-1D5C458623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394" y="3954907"/>
            <a:ext cx="27077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chemeClr val="accent4">
                    <a:lumMod val="20000"/>
                    <a:lumOff val="80000"/>
                  </a:schemeClr>
                </a:solidFill>
                <a:latin typeface="+mn-lt"/>
              </a:rPr>
              <a:t>Tsai et al., J. Phys. D (2018)</a:t>
            </a:r>
          </a:p>
        </p:txBody>
      </p:sp>
      <p:sp>
        <p:nvSpPr>
          <p:cNvPr id="17" name="Text Box 6">
            <a:extLst>
              <a:ext uri="{FF2B5EF4-FFF2-40B4-BE49-F238E27FC236}">
                <a16:creationId xmlns:a16="http://schemas.microsoft.com/office/drawing/2014/main" id="{E1B96034-53AA-D7F7-53B0-883ECD2117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394" y="4150684"/>
            <a:ext cx="36850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chemeClr val="accent4">
                    <a:lumMod val="20000"/>
                    <a:lumOff val="80000"/>
                  </a:schemeClr>
                </a:solidFill>
                <a:latin typeface="+mn-lt"/>
              </a:rPr>
              <a:t>Nandakumar et al., Front. Neuroscience (2020)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BDF789C-0412-E271-B10D-B27CC7F58D6E}"/>
              </a:ext>
            </a:extLst>
          </p:cNvPr>
          <p:cNvSpPr txBox="1"/>
          <p:nvPr/>
        </p:nvSpPr>
        <p:spPr>
          <a:xfrm>
            <a:off x="274115" y="760232"/>
            <a:ext cx="36888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EB2F"/>
                </a:solidFill>
                <a:ea typeface="IBM Plex Sans" charset="0"/>
                <a:cs typeface="IBM Plex Sans" charset="0"/>
              </a:rPr>
              <a:t>DNN training</a:t>
            </a:r>
            <a:endParaRPr lang="en-CH" sz="2400" b="1" dirty="0">
              <a:solidFill>
                <a:srgbClr val="FFEB2F"/>
              </a:solidFill>
              <a:ea typeface="IBM Plex Sans" charset="0"/>
              <a:cs typeface="IBM Plex Sans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02D75AD-3CF8-5E59-F7D6-B3CFB0CA0866}"/>
              </a:ext>
            </a:extLst>
          </p:cNvPr>
          <p:cNvSpPr txBox="1"/>
          <p:nvPr/>
        </p:nvSpPr>
        <p:spPr>
          <a:xfrm>
            <a:off x="4149106" y="757710"/>
            <a:ext cx="36888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>
                <a:solidFill>
                  <a:srgbClr val="FFEB2F"/>
                </a:solidFill>
                <a:ea typeface="IBM Plex Sans" charset="0"/>
                <a:cs typeface="IBM Plex Sans" charset="0"/>
              </a:rPr>
              <a:t>NeuroVSA</a:t>
            </a:r>
            <a:endParaRPr lang="en-CH" sz="2400" b="1" dirty="0">
              <a:solidFill>
                <a:srgbClr val="FFEB2F"/>
              </a:solidFill>
              <a:ea typeface="IBM Plex Sans" charset="0"/>
              <a:cs typeface="IBM Plex Sans" charset="0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D64CD06-44EA-1F44-8141-6771BEFEEAAA}"/>
              </a:ext>
            </a:extLst>
          </p:cNvPr>
          <p:cNvCxnSpPr>
            <a:cxnSpLocks/>
          </p:cNvCxnSpPr>
          <p:nvPr/>
        </p:nvCxnSpPr>
        <p:spPr>
          <a:xfrm>
            <a:off x="8084425" y="760232"/>
            <a:ext cx="0" cy="380191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B3DB9BF-7C8F-513E-22F7-A97FF108007C}"/>
              </a:ext>
            </a:extLst>
          </p:cNvPr>
          <p:cNvCxnSpPr>
            <a:cxnSpLocks/>
          </p:cNvCxnSpPr>
          <p:nvPr/>
        </p:nvCxnSpPr>
        <p:spPr>
          <a:xfrm>
            <a:off x="4007807" y="763230"/>
            <a:ext cx="0" cy="380191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77B9E6A1-638F-B8EC-3EC9-A642081C4FE4}"/>
              </a:ext>
            </a:extLst>
          </p:cNvPr>
          <p:cNvGrpSpPr/>
          <p:nvPr/>
        </p:nvGrpSpPr>
        <p:grpSpPr>
          <a:xfrm>
            <a:off x="8502931" y="1285952"/>
            <a:ext cx="2927819" cy="2607995"/>
            <a:chOff x="697006" y="1154204"/>
            <a:chExt cx="4495800" cy="3921695"/>
          </a:xfrm>
        </p:grpSpPr>
        <p:pic>
          <p:nvPicPr>
            <p:cNvPr id="5" name="Picture 4" descr="Graphical user interface&#10;&#10;Description automatically generated with medium confidence">
              <a:extLst>
                <a:ext uri="{FF2B5EF4-FFF2-40B4-BE49-F238E27FC236}">
                  <a16:creationId xmlns:a16="http://schemas.microsoft.com/office/drawing/2014/main" id="{CC27CF6D-14FD-0075-6360-410A6332A9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59810"/>
            <a:stretch/>
          </p:blipFill>
          <p:spPr>
            <a:xfrm>
              <a:off x="697006" y="1154204"/>
              <a:ext cx="4495800" cy="3921695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F845943-9A26-4DA7-128F-3DA097002EC3}"/>
                </a:ext>
              </a:extLst>
            </p:cNvPr>
            <p:cNvSpPr/>
            <p:nvPr/>
          </p:nvSpPr>
          <p:spPr>
            <a:xfrm>
              <a:off x="697006" y="1199574"/>
              <a:ext cx="217394" cy="2667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43BC2743-7019-B729-055A-F756E17DAE60}"/>
              </a:ext>
            </a:extLst>
          </p:cNvPr>
          <p:cNvSpPr txBox="1"/>
          <p:nvPr/>
        </p:nvSpPr>
        <p:spPr>
          <a:xfrm>
            <a:off x="8067116" y="786622"/>
            <a:ext cx="36888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EB2F"/>
                </a:solidFill>
                <a:ea typeface="IBM Plex Sans" charset="0"/>
                <a:cs typeface="IBM Plex Sans" charset="0"/>
              </a:rPr>
              <a:t>More Bio-realistic ANNs</a:t>
            </a:r>
            <a:endParaRPr lang="en-CH" sz="2400" b="1" dirty="0">
              <a:solidFill>
                <a:srgbClr val="FFEB2F"/>
              </a:solidFill>
              <a:ea typeface="IBM Plex Sans" charset="0"/>
              <a:cs typeface="IBM Plex Sans" charset="0"/>
            </a:endParaRPr>
          </a:p>
        </p:txBody>
      </p:sp>
      <p:sp>
        <p:nvSpPr>
          <p:cNvPr id="22" name="Text Box 6">
            <a:extLst>
              <a:ext uri="{FF2B5EF4-FFF2-40B4-BE49-F238E27FC236}">
                <a16:creationId xmlns:a16="http://schemas.microsoft.com/office/drawing/2014/main" id="{47F63600-F3F7-5856-DB37-817FBE88A0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82990" y="4108795"/>
            <a:ext cx="36850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chemeClr val="accent4">
                    <a:lumMod val="20000"/>
                    <a:lumOff val="80000"/>
                  </a:schemeClr>
                </a:solidFill>
                <a:latin typeface="+mn-lt"/>
              </a:rPr>
              <a:t>Sarwat et al., Nature Nanotechnology (2022)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87779C1-F48E-2913-9EB1-38279EF189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616" y="4765544"/>
            <a:ext cx="11465225" cy="156966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43834" indent="-243834">
              <a:buFont typeface="Wingdings" panose="05000000000000000000" pitchFamily="2" charset="2"/>
              <a:buChar char="§"/>
            </a:pPr>
            <a:r>
              <a:rPr lang="en-US" altLang="en-US" sz="2400" dirty="0">
                <a:solidFill>
                  <a:srgbClr val="FFFF00"/>
                </a:solidFill>
              </a:rPr>
              <a:t>In-situ training </a:t>
            </a:r>
            <a:r>
              <a:rPr lang="en-US" altLang="en-US" sz="2400" dirty="0">
                <a:solidFill>
                  <a:schemeClr val="bg1"/>
                </a:solidFill>
              </a:rPr>
              <a:t>of DNNs using AIMC</a:t>
            </a:r>
          </a:p>
          <a:p>
            <a:pPr marL="243834" indent="-243834">
              <a:buFont typeface="Wingdings" panose="05000000000000000000" pitchFamily="2" charset="2"/>
              <a:buChar char="§"/>
            </a:pPr>
            <a:r>
              <a:rPr lang="en-US" altLang="en-US" sz="2400" dirty="0">
                <a:solidFill>
                  <a:srgbClr val="FFFF00"/>
                </a:solidFill>
              </a:rPr>
              <a:t>DNNs + Vector-symbolic architectures </a:t>
            </a:r>
            <a:r>
              <a:rPr lang="en-US" altLang="en-US" sz="2400" dirty="0">
                <a:solidFill>
                  <a:schemeClr val="bg1"/>
                </a:solidFill>
              </a:rPr>
              <a:t>(hyperdimensional computing) for few-shot and continual learning, analogical reasoning etc.</a:t>
            </a:r>
          </a:p>
          <a:p>
            <a:pPr marL="243834" indent="-243834">
              <a:buFont typeface="Wingdings" panose="05000000000000000000" pitchFamily="2" charset="2"/>
              <a:buChar char="§"/>
            </a:pPr>
            <a:r>
              <a:rPr lang="en-US" altLang="en-US" sz="2400" dirty="0">
                <a:solidFill>
                  <a:schemeClr val="bg1"/>
                </a:solidFill>
              </a:rPr>
              <a:t>Can we realize </a:t>
            </a:r>
            <a:r>
              <a:rPr lang="en-US" altLang="en-US" sz="2400" dirty="0">
                <a:solidFill>
                  <a:srgbClr val="FFFF00"/>
                </a:solidFill>
              </a:rPr>
              <a:t>additional dynamics and features </a:t>
            </a:r>
            <a:r>
              <a:rPr lang="en-US" altLang="en-US" sz="2400" dirty="0">
                <a:solidFill>
                  <a:schemeClr val="bg1"/>
                </a:solidFill>
              </a:rPr>
              <a:t>necessary for more bio-realistic ANNs?</a:t>
            </a:r>
          </a:p>
        </p:txBody>
      </p:sp>
    </p:spTree>
    <p:extLst>
      <p:ext uri="{BB962C8B-B14F-4D97-AF65-F5344CB8AC3E}">
        <p14:creationId xmlns:p14="http://schemas.microsoft.com/office/powerpoint/2010/main" val="11478302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AAE36F8-26E0-4ED1-9471-F233BF9234FC}"/>
              </a:ext>
            </a:extLst>
          </p:cNvPr>
          <p:cNvSpPr/>
          <p:nvPr/>
        </p:nvSpPr>
        <p:spPr bwMode="auto">
          <a:xfrm>
            <a:off x="4283701" y="0"/>
            <a:ext cx="7908302" cy="6858000"/>
          </a:xfrm>
          <a:prstGeom prst="rect">
            <a:avLst/>
          </a:prstGeom>
          <a:solidFill>
            <a:schemeClr val="bg2"/>
          </a:solidFill>
          <a:ln w="19050">
            <a:noFill/>
            <a:headEnd type="none" w="med" len="med"/>
            <a:tailEnd type="none" w="med" len="med"/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BM Plex Sans" panose="020B0503050203000203" pitchFamily="34" charset="0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3C5AD18-E8E3-42C9-BBFC-173E94C9AFE6}"/>
              </a:ext>
            </a:extLst>
          </p:cNvPr>
          <p:cNvSpPr/>
          <p:nvPr/>
        </p:nvSpPr>
        <p:spPr>
          <a:xfrm>
            <a:off x="4433348" y="-20303"/>
            <a:ext cx="6324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 Regular"/>
                <a:ea typeface="+mn-ea"/>
                <a:cs typeface="Arial"/>
              </a:rPr>
              <a:t>First of a Kind AIMC Chip Access</a:t>
            </a:r>
          </a:p>
        </p:txBody>
      </p:sp>
      <p:sp>
        <p:nvSpPr>
          <p:cNvPr id="10" name="Footer Placeholder">
            <a:extLst>
              <a:ext uri="{FF2B5EF4-FFF2-40B4-BE49-F238E27FC236}">
                <a16:creationId xmlns:a16="http://schemas.microsoft.com/office/drawing/2014/main" id="{80DB656A-8387-DE40-9AC7-4FF4983F2FC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343793" y="6635751"/>
            <a:ext cx="5486313" cy="222249"/>
          </a:xfrm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 panose="020B0503050203000203" pitchFamily="34" charset="0"/>
                <a:ea typeface="+mn-ea"/>
                <a:cs typeface="+mn-cs"/>
              </a:rPr>
              <a:t>IBM Research AI Hardware Center  /  © 2023 IBM Corporation  /  IBM CONFIDENTIAL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185DF52-AB5F-554E-8587-1947173610A4}"/>
              </a:ext>
            </a:extLst>
          </p:cNvPr>
          <p:cNvSpPr/>
          <p:nvPr/>
        </p:nvSpPr>
        <p:spPr>
          <a:xfrm>
            <a:off x="-72729" y="122583"/>
            <a:ext cx="420678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BM Plex Sans Regular"/>
                <a:ea typeface="+mn-ea"/>
                <a:cs typeface="Arial"/>
              </a:rPr>
              <a:t>IBM Analog Cloud Composer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948B4D7-4CE3-3048-8FD7-FD114BB60F27}"/>
              </a:ext>
            </a:extLst>
          </p:cNvPr>
          <p:cNvSpPr txBox="1"/>
          <p:nvPr/>
        </p:nvSpPr>
        <p:spPr>
          <a:xfrm>
            <a:off x="377685" y="5233875"/>
            <a:ext cx="3721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IBM Plex Sans"/>
                <a:ea typeface="+mn-ea"/>
                <a:cs typeface="+mn-cs"/>
              </a:rPr>
              <a:t>New Release in January 2024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4EDB4A3-2194-1F4E-BC1D-316C115F37EB}"/>
              </a:ext>
            </a:extLst>
          </p:cNvPr>
          <p:cNvGrpSpPr/>
          <p:nvPr/>
        </p:nvGrpSpPr>
        <p:grpSpPr>
          <a:xfrm>
            <a:off x="492075" y="1344320"/>
            <a:ext cx="3492332" cy="3610831"/>
            <a:chOff x="-175617" y="1365970"/>
            <a:chExt cx="2635109" cy="3017953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4E1233C-7B6C-B646-89B6-7076F1215FCE}"/>
                </a:ext>
              </a:extLst>
            </p:cNvPr>
            <p:cNvSpPr/>
            <p:nvPr/>
          </p:nvSpPr>
          <p:spPr bwMode="auto">
            <a:xfrm>
              <a:off x="117696" y="3036366"/>
              <a:ext cx="2081304" cy="1347557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1905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22500" tIns="22500" rIns="22500" bIns="225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 Light"/>
                <a:ea typeface="+mn-ea"/>
                <a:cs typeface="+mn-cs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9D46934-5912-3042-BD3A-4A9A1CEBFA32}"/>
                </a:ext>
              </a:extLst>
            </p:cNvPr>
            <p:cNvSpPr txBox="1"/>
            <p:nvPr/>
          </p:nvSpPr>
          <p:spPr>
            <a:xfrm>
              <a:off x="82246" y="3168206"/>
              <a:ext cx="2121467" cy="707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7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BM Plex Sans"/>
                  <a:ea typeface="IBM Plex Sans" charset="0"/>
                  <a:cs typeface="IBM Plex Sans" charset="0"/>
                </a:rPr>
                <a:t>Interactive Cloud Composer</a:t>
              </a:r>
            </a:p>
            <a:p>
              <a:pPr marL="0" marR="0" lvl="0" indent="0" algn="l" defTabSz="68576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b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BM Plex Sans"/>
                  <a:ea typeface="IBM Plex Sans" charset="0"/>
                  <a:cs typeface="IBM Plex Sans" charset="0"/>
                </a:rPr>
              </a:br>
              <a:r>
                <a:rPr kumimoji="0" lang="en-US" sz="105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BM Plex Sans"/>
                  <a:ea typeface="IBM Plex Sans" charset="0"/>
                  <a:cs typeface="IBM Plex Sans" charset="0"/>
                </a:rPr>
                <a:t>No code experience. Explore training with analog and neural networks</a:t>
              </a:r>
              <a:endPara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ea typeface="IBM Plex Sans" charset="0"/>
                <a:cs typeface="IBM Plex Sans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2B1DFD2-7623-BC41-8E39-B871AEC5053E}"/>
                </a:ext>
              </a:extLst>
            </p:cNvPr>
            <p:cNvSpPr/>
            <p:nvPr/>
          </p:nvSpPr>
          <p:spPr>
            <a:xfrm>
              <a:off x="82246" y="4036647"/>
              <a:ext cx="2212164" cy="3472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BM Plex Sans"/>
                  <a:ea typeface="+mn-ea"/>
                  <a:cs typeface="+mn-cs"/>
                </a:rPr>
                <a:t>https://</a:t>
              </a:r>
              <a:r>
                <a:rPr kumimoji="0" lang="en-US" sz="105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BM Plex Sans"/>
                  <a:ea typeface="+mn-ea"/>
                  <a:cs typeface="+mn-cs"/>
                </a:rPr>
                <a:t>aihw-composer.draco.res.ibm.com</a:t>
              </a:r>
              <a:endPara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ea typeface="+mn-ea"/>
                <a:cs typeface="+mn-cs"/>
              </a:endParaRP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BM Plex Sans"/>
                <a:ea typeface="+mn-ea"/>
                <a:cs typeface="+mn-cs"/>
              </a:endParaRPr>
            </a:p>
          </p:txBody>
        </p:sp>
        <p:pic>
          <p:nvPicPr>
            <p:cNvPr id="27" name="Picture 6" descr="Free Laptop PNG Transparent Images, Download Free Laptop PNG Transparent  Images png images, Free ClipArts on Clipart Library">
              <a:extLst>
                <a:ext uri="{FF2B5EF4-FFF2-40B4-BE49-F238E27FC236}">
                  <a16:creationId xmlns:a16="http://schemas.microsoft.com/office/drawing/2014/main" id="{EE3C5CE6-5EC1-A64B-AD24-D40B4F1C7C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75617" y="1365970"/>
              <a:ext cx="2635109" cy="18184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D3949894-5D40-D144-8327-D810EA2448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6600" y="1633358"/>
            <a:ext cx="2246779" cy="109642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2A4FC6B-161E-E742-B03E-69C8C2CC4646}"/>
              </a:ext>
            </a:extLst>
          </p:cNvPr>
          <p:cNvSpPr txBox="1"/>
          <p:nvPr/>
        </p:nvSpPr>
        <p:spPr>
          <a:xfrm>
            <a:off x="4433348" y="526332"/>
            <a:ext cx="74233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62547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IBM Plex Sans"/>
                <a:ea typeface="IBM Plex Sans"/>
                <a:cs typeface="+mn-cs"/>
              </a:rPr>
              <a:t>A brand-new Interactive Experience for Inference on Real Analog AI Hardware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77C05AA-75D0-49FF-B32A-20651589D3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9089" y="1205073"/>
            <a:ext cx="5486313" cy="304942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461E5CF-CD66-E061-172E-5A49B45FED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96047" y="4089133"/>
            <a:ext cx="4732657" cy="2433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3743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A9D5D-4B89-42F8-89D5-D9F8CCFB6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GOVERNMENT FUNDED PROJECTS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2CA81D-A618-6CEE-86CD-EA3134147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9560-36A5-4E5C-AD05-6B0C43E6C7A1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170E6FB-F241-5F32-FBF9-6C254EFA19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888" y="1342733"/>
            <a:ext cx="4652683" cy="311720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2D8CB4B-150B-4757-3B57-BA98BBA25A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5217" y="4574940"/>
            <a:ext cx="3710023" cy="1620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6825EC3-BF29-D96B-972E-40E1A4778A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5431" y="1436516"/>
            <a:ext cx="3599392" cy="303922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0FC139D-9625-D87D-83D1-67CD8C71D1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11851" y="4897323"/>
            <a:ext cx="4976291" cy="853514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7B94B9C-69BC-83A8-8F62-01DF878593E1}"/>
              </a:ext>
            </a:extLst>
          </p:cNvPr>
          <p:cNvCxnSpPr>
            <a:cxnSpLocks/>
          </p:cNvCxnSpPr>
          <p:nvPr/>
        </p:nvCxnSpPr>
        <p:spPr>
          <a:xfrm>
            <a:off x="5880150" y="954831"/>
            <a:ext cx="0" cy="5341466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66047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AA0C8-A94F-4EF0-B243-4B7BE621E6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400" y="227012"/>
            <a:ext cx="11068050" cy="530225"/>
          </a:xfrm>
        </p:spPr>
        <p:txBody>
          <a:bodyPr/>
          <a:lstStyle/>
          <a:p>
            <a:r>
              <a:rPr lang="en-US" dirty="0"/>
              <a:t>SUMMARY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403F77-AA9E-443C-98B2-5E51AFD16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9560-36A5-4E5C-AD05-6B0C43E6C7A1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DB1B7C-AAEE-4F37-B383-C2810EE311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401" y="549934"/>
            <a:ext cx="11262024" cy="56938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82880" indent="-182880">
              <a:buFont typeface="Wingdings" panose="05000000000000000000" pitchFamily="2" charset="2"/>
              <a:buChar char="§"/>
            </a:pPr>
            <a:endParaRPr lang="en-US" sz="2800" dirty="0">
              <a:solidFill>
                <a:schemeClr val="bg1"/>
              </a:solidFill>
            </a:endParaRPr>
          </a:p>
          <a:p>
            <a:pPr marL="182880" indent="-18288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1"/>
                </a:solidFill>
              </a:rPr>
              <a:t>Essential to reduce the energy consumption associated with realizing artificial neural networks</a:t>
            </a:r>
          </a:p>
          <a:p>
            <a:pPr marL="182880" indent="-182880">
              <a:buFont typeface="Wingdings" panose="05000000000000000000" pitchFamily="2" charset="2"/>
              <a:buChar char="§"/>
            </a:pPr>
            <a:endParaRPr lang="en-US" sz="2400" dirty="0">
              <a:solidFill>
                <a:schemeClr val="bg1"/>
              </a:solidFill>
            </a:endParaRPr>
          </a:p>
          <a:p>
            <a:pPr marL="182880" indent="-18288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1"/>
                </a:solidFill>
              </a:rPr>
              <a:t>In-memory computing is a </a:t>
            </a:r>
            <a:r>
              <a:rPr lang="en-US" sz="2400" dirty="0">
                <a:solidFill>
                  <a:srgbClr val="FFFF00"/>
                </a:solidFill>
              </a:rPr>
              <a:t>brain-inspired approach </a:t>
            </a:r>
            <a:r>
              <a:rPr lang="en-US" sz="2400" dirty="0">
                <a:solidFill>
                  <a:schemeClr val="bg1"/>
                </a:solidFill>
              </a:rPr>
              <a:t>towards  improving the computational efficiency of deep neural networks 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pPr marL="182880" indent="-18288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1"/>
                </a:solidFill>
              </a:rPr>
              <a:t>Advanced research prototype chips demonstrate the </a:t>
            </a:r>
            <a:r>
              <a:rPr lang="en-US" sz="2400" dirty="0">
                <a:solidFill>
                  <a:srgbClr val="FFFF00"/>
                </a:solidFill>
              </a:rPr>
              <a:t>feasibility of achieving software-equivalent accuracies </a:t>
            </a:r>
            <a:r>
              <a:rPr lang="en-US" sz="2400" dirty="0">
                <a:solidFill>
                  <a:schemeClr val="bg1"/>
                </a:solidFill>
              </a:rPr>
              <a:t>as well as </a:t>
            </a:r>
            <a:r>
              <a:rPr lang="en-US" sz="2400" dirty="0">
                <a:solidFill>
                  <a:srgbClr val="FFFF00"/>
                </a:solidFill>
              </a:rPr>
              <a:t>seamless interface of analog computing with digital processing units</a:t>
            </a:r>
          </a:p>
          <a:p>
            <a:pPr marL="182880" indent="-182880">
              <a:buFont typeface="Wingdings" panose="05000000000000000000" pitchFamily="2" charset="2"/>
              <a:buChar char="§"/>
            </a:pPr>
            <a:endParaRPr lang="en-US" sz="2400" dirty="0">
              <a:solidFill>
                <a:srgbClr val="FFA55E"/>
              </a:solidFill>
            </a:endParaRPr>
          </a:p>
          <a:p>
            <a:pPr marL="182880" indent="-18288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1"/>
                </a:solidFill>
              </a:rPr>
              <a:t>Significant on-going work on </a:t>
            </a:r>
            <a:r>
              <a:rPr lang="en-US" sz="2400" dirty="0">
                <a:solidFill>
                  <a:srgbClr val="FFFF00"/>
                </a:solidFill>
              </a:rPr>
              <a:t>improved memory devices, tile periphery, heterogeneous architectures, algorithms, software and applications</a:t>
            </a:r>
          </a:p>
          <a:p>
            <a:pPr marL="182880" indent="-182880">
              <a:buFont typeface="Wingdings" panose="05000000000000000000" pitchFamily="2" charset="2"/>
              <a:buChar char="§"/>
            </a:pPr>
            <a:endParaRPr lang="en-US" sz="2400" dirty="0">
              <a:solidFill>
                <a:schemeClr val="bg1"/>
              </a:solidFill>
            </a:endParaRPr>
          </a:p>
          <a:p>
            <a:pPr marL="182880" indent="-18288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1"/>
                </a:solidFill>
              </a:rPr>
              <a:t>Several opportunities for physicists to contribute to the research effort!</a:t>
            </a:r>
          </a:p>
        </p:txBody>
      </p:sp>
    </p:spTree>
    <p:extLst>
      <p:ext uri="{BB962C8B-B14F-4D97-AF65-F5344CB8AC3E}">
        <p14:creationId xmlns:p14="http://schemas.microsoft.com/office/powerpoint/2010/main" val="2953091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BEB473-FDD7-4A9F-5216-28A71224EA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32804-C88C-2ABF-3FC0-306567D5F0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27012"/>
            <a:ext cx="11068050" cy="530225"/>
          </a:xfrm>
        </p:spPr>
        <p:txBody>
          <a:bodyPr>
            <a:noAutofit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1965EC-29F9-69EF-FEB8-F5BB32E25D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425" y="895350"/>
            <a:ext cx="10497930" cy="5486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b="1" dirty="0"/>
              <a:t>Artificial neural networks and the associated computational challenge</a:t>
            </a:r>
          </a:p>
          <a:p>
            <a:pPr>
              <a:buFont typeface="Wingdings" pitchFamily="2" charset="2"/>
              <a:buChar char="§"/>
            </a:pPr>
            <a:endParaRPr lang="en-US" sz="2800" dirty="0">
              <a:solidFill>
                <a:srgbClr val="FFA55E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What is in-memory computing and how to use it for ANNs?</a:t>
            </a:r>
          </a:p>
          <a:p>
            <a:pPr>
              <a:buFont typeface="Wingdings" pitchFamily="2" charset="2"/>
              <a:buChar char="§"/>
            </a:pP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Where is the state-of-the-art?</a:t>
            </a:r>
          </a:p>
          <a:p>
            <a:pPr>
              <a:buFont typeface="Wingdings" pitchFamily="2" charset="2"/>
              <a:buChar char="§"/>
            </a:pP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What next?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25E311-15A3-F8EA-BBCE-D8015CC16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29876" y="6468322"/>
            <a:ext cx="47625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929560-36A5-4E5C-AD05-6B0C43E6C7A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5700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280C6-37A0-40A3-98F7-DFEC53D29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374" y="234272"/>
            <a:ext cx="11068050" cy="530225"/>
          </a:xfrm>
        </p:spPr>
        <p:txBody>
          <a:bodyPr/>
          <a:lstStyle/>
          <a:p>
            <a:r>
              <a:rPr lang="en-US" dirty="0"/>
              <a:t>ACKNOWLEDGEMENTS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E910C0-1656-4356-97EE-40998137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9560-36A5-4E5C-AD05-6B0C43E6C7A1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990869A-4B8A-2F39-C72E-65BD2E7D80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423" y="896646"/>
            <a:ext cx="7740845" cy="181588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82880" indent="-18288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bg1"/>
                </a:solidFill>
              </a:rPr>
              <a:t>IBM Research – Zurich, Switzerland </a:t>
            </a:r>
          </a:p>
          <a:p>
            <a:pPr marL="182880" indent="-18288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bg1"/>
                </a:solidFill>
              </a:rPr>
              <a:t>IBM Research – Almaden, CA, USA (Geoffrey Burr, Sidney Tsai et al.)</a:t>
            </a:r>
          </a:p>
          <a:p>
            <a:pPr marL="182880" indent="-18288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bg1"/>
                </a:solidFill>
              </a:rPr>
              <a:t>IBM Research – Albany, NY, USA (Nicole Saulnier et al.)</a:t>
            </a:r>
          </a:p>
          <a:p>
            <a:pPr marL="182880" indent="-18288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bg1"/>
                </a:solidFill>
              </a:rPr>
              <a:t>IBM Research – Tokyo, Kawasaki, Japan (Kohji Hosokawa et al.)</a:t>
            </a:r>
          </a:p>
          <a:p>
            <a:pPr marL="182880" indent="-18288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bg1"/>
                </a:solidFill>
              </a:rPr>
              <a:t>IBM TJ Watson Research Center, NY, USA (Vijay Narayanan et al.)</a:t>
            </a:r>
          </a:p>
          <a:p>
            <a:pPr marL="182880" indent="-18288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bg1"/>
                </a:solidFill>
              </a:rPr>
              <a:t>KCL, Oxford, Patras, ETH Z</a:t>
            </a:r>
            <a:r>
              <a:rPr lang="de-DE" sz="1600" dirty="0">
                <a:solidFill>
                  <a:schemeClr val="bg1"/>
                </a:solidFill>
              </a:rPr>
              <a:t>ü</a:t>
            </a:r>
            <a:r>
              <a:rPr lang="en-US" sz="1600" dirty="0">
                <a:solidFill>
                  <a:schemeClr val="bg1"/>
                </a:solidFill>
              </a:rPr>
              <a:t>rich, EPFL, WWU M</a:t>
            </a:r>
            <a:r>
              <a:rPr lang="de-DE" sz="1600" dirty="0">
                <a:solidFill>
                  <a:schemeClr val="bg1"/>
                </a:solidFill>
              </a:rPr>
              <a:t>ü</a:t>
            </a:r>
            <a:r>
              <a:rPr lang="en-US" sz="1600" dirty="0" err="1">
                <a:solidFill>
                  <a:schemeClr val="bg1"/>
                </a:solidFill>
              </a:rPr>
              <a:t>nster</a:t>
            </a:r>
            <a:r>
              <a:rPr lang="en-US" sz="1600" dirty="0">
                <a:solidFill>
                  <a:schemeClr val="bg1"/>
                </a:solidFill>
              </a:rPr>
              <a:t>, Heidelberg, </a:t>
            </a:r>
          </a:p>
          <a:p>
            <a:r>
              <a:rPr lang="en-US" sz="1600" dirty="0">
                <a:solidFill>
                  <a:schemeClr val="bg1"/>
                </a:solidFill>
              </a:rPr>
              <a:t>    Groningen etc.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3F86416-E3C1-5B8E-E803-D31A32D5CF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353" y="3554193"/>
            <a:ext cx="2652554" cy="1040216"/>
          </a:xfrm>
          <a:prstGeom prst="rect">
            <a:avLst/>
          </a:prstGeom>
        </p:spPr>
      </p:pic>
      <p:pic>
        <p:nvPicPr>
          <p:cNvPr id="5" name="Picture 4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7BA87484-3CDA-2D6B-C84B-3946A8F69C5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2058" y="3561061"/>
            <a:ext cx="2370173" cy="93137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E170893-440F-3171-AB7B-749ACDB86F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42" y="5087150"/>
            <a:ext cx="2808288" cy="926519"/>
          </a:xfrm>
          <a:prstGeom prst="rect">
            <a:avLst/>
          </a:prstGeom>
        </p:spPr>
      </p:pic>
      <p:pic>
        <p:nvPicPr>
          <p:cNvPr id="12" name="Picture 11" descr="A logo with orange dots&#10;&#10;Description automatically generated">
            <a:extLst>
              <a:ext uri="{FF2B5EF4-FFF2-40B4-BE49-F238E27FC236}">
                <a16:creationId xmlns:a16="http://schemas.microsoft.com/office/drawing/2014/main" id="{6EDFD983-6C19-1052-5D2E-2ADC0C3498A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170" y="4776852"/>
            <a:ext cx="1430755" cy="143075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F9BD7A8-C56E-3034-C94E-2D8C20B3D9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11155" y="3181024"/>
            <a:ext cx="3502531" cy="31916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27141CF-633C-4AA1-E23F-845404B4F69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24868" y="813729"/>
            <a:ext cx="4424241" cy="23180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751B643-0753-1F77-DAD7-0077B9E65D2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20097" y="3920731"/>
            <a:ext cx="1337600" cy="1043039"/>
          </a:xfrm>
          <a:prstGeom prst="rect">
            <a:avLst/>
          </a:prstGeom>
        </p:spPr>
      </p:pic>
      <p:pic>
        <p:nvPicPr>
          <p:cNvPr id="9" name="Picture 8" descr="A blue globe with white text&#10;&#10;Description automatically generated">
            <a:extLst>
              <a:ext uri="{FF2B5EF4-FFF2-40B4-BE49-F238E27FC236}">
                <a16:creationId xmlns:a16="http://schemas.microsoft.com/office/drawing/2014/main" id="{2AC18751-245D-24F3-3B01-C5E807AD620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0982" y="5030547"/>
            <a:ext cx="1811327" cy="983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3233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46283C-FF4E-81DE-E712-6207D4C401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700DC-92A2-3147-6345-0A9CD4039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ARTIFICIAL [DEEP] NEURAL NETWORKS (DNNs)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E2654F-DA4B-0D62-888F-4C7B8B7BA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9560-36A5-4E5C-AD05-6B0C43E6C7A1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C09C31A-133E-7384-21FC-30F889CA4EEA}"/>
              </a:ext>
            </a:extLst>
          </p:cNvPr>
          <p:cNvGrpSpPr/>
          <p:nvPr/>
        </p:nvGrpSpPr>
        <p:grpSpPr>
          <a:xfrm>
            <a:off x="6439451" y="1082409"/>
            <a:ext cx="6032017" cy="5375879"/>
            <a:chOff x="72673" y="1061611"/>
            <a:chExt cx="6032017" cy="5375879"/>
          </a:xfrm>
        </p:grpSpPr>
        <p:sp>
          <p:nvSpPr>
            <p:cNvPr id="47" name="Arrow: Down 46">
              <a:extLst>
                <a:ext uri="{FF2B5EF4-FFF2-40B4-BE49-F238E27FC236}">
                  <a16:creationId xmlns:a16="http://schemas.microsoft.com/office/drawing/2014/main" id="{28D492D6-C3DE-6379-60CC-1F840F086288}"/>
                </a:ext>
              </a:extLst>
            </p:cNvPr>
            <p:cNvSpPr/>
            <p:nvPr/>
          </p:nvSpPr>
          <p:spPr>
            <a:xfrm>
              <a:off x="2588049" y="2360246"/>
              <a:ext cx="484632" cy="978408"/>
            </a:xfrm>
            <a:prstGeom prst="down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E4DEC227-DD88-DA1B-924C-18E5DDB29F6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32329" y="1061611"/>
              <a:ext cx="3487991" cy="1633615"/>
            </a:xfrm>
            <a:prstGeom prst="rect">
              <a:avLst/>
            </a:prstGeom>
            <a:ln w="19050">
              <a:noFill/>
            </a:ln>
          </p:spPr>
        </p:pic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79CD5302-DB4C-219F-E523-93403C5A1EC2}"/>
                </a:ext>
              </a:extLst>
            </p:cNvPr>
            <p:cNvSpPr/>
            <p:nvPr/>
          </p:nvSpPr>
          <p:spPr>
            <a:xfrm>
              <a:off x="1030099" y="3982083"/>
              <a:ext cx="749030" cy="729574"/>
            </a:xfrm>
            <a:prstGeom prst="ellipse">
              <a:avLst/>
            </a:prstGeom>
            <a:solidFill>
              <a:schemeClr val="bg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600">
                <a:solidFill>
                  <a:schemeClr val="tx1"/>
                </a:solidFill>
              </a:endParaRPr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197C89DF-9B77-5F44-B1DD-B0E3EFE0A73A}"/>
                </a:ext>
              </a:extLst>
            </p:cNvPr>
            <p:cNvCxnSpPr>
              <a:cxnSpLocks/>
              <a:stCxn id="5" idx="6"/>
            </p:cNvCxnSpPr>
            <p:nvPr/>
          </p:nvCxnSpPr>
          <p:spPr>
            <a:xfrm flipV="1">
              <a:off x="1779129" y="4345762"/>
              <a:ext cx="1446389" cy="1108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id="{8E949905-7D28-8F91-EE23-C5131A1A6D97}"/>
                </a:ext>
              </a:extLst>
            </p:cNvPr>
            <p:cNvSpPr/>
            <p:nvPr/>
          </p:nvSpPr>
          <p:spPr>
            <a:xfrm rot="5400000">
              <a:off x="3246443" y="4098620"/>
              <a:ext cx="486384" cy="496500"/>
            </a:xfrm>
            <a:prstGeom prst="triangle">
              <a:avLst/>
            </a:prstGeom>
            <a:solidFill>
              <a:schemeClr val="bg2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600">
                <a:solidFill>
                  <a:schemeClr val="tx1"/>
                </a:solidFill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418FF22D-C28E-B828-83E9-0E1C59F77436}"/>
                </a:ext>
              </a:extLst>
            </p:cNvPr>
            <p:cNvSpPr/>
            <p:nvPr/>
          </p:nvSpPr>
          <p:spPr>
            <a:xfrm>
              <a:off x="4276149" y="3982083"/>
              <a:ext cx="749030" cy="729574"/>
            </a:xfrm>
            <a:prstGeom prst="ellipse">
              <a:avLst/>
            </a:prstGeom>
            <a:solidFill>
              <a:schemeClr val="bg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600">
                <a:solidFill>
                  <a:schemeClr val="tx1"/>
                </a:solidFill>
              </a:endParaRP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6EA67D8B-56DC-ADDC-B28E-05B1FFB6BB52}"/>
                </a:ext>
              </a:extLst>
            </p:cNvPr>
            <p:cNvCxnSpPr>
              <a:cxnSpLocks/>
            </p:cNvCxnSpPr>
            <p:nvPr/>
          </p:nvCxnSpPr>
          <p:spPr>
            <a:xfrm>
              <a:off x="3737885" y="4346870"/>
              <a:ext cx="538264" cy="0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6DFAFF6-B068-1D8F-31FA-2DF6EC0E2982}"/>
                </a:ext>
              </a:extLst>
            </p:cNvPr>
            <p:cNvSpPr txBox="1"/>
            <p:nvPr/>
          </p:nvSpPr>
          <p:spPr>
            <a:xfrm>
              <a:off x="159884" y="4692930"/>
              <a:ext cx="24281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FF0000"/>
                  </a:solidFill>
                  <a:latin typeface="+mn-lt"/>
                </a:rPr>
                <a:t>Static non-linear functions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A692C38-1C20-5E44-7185-6F9F4998E603}"/>
                </a:ext>
              </a:extLst>
            </p:cNvPr>
            <p:cNvSpPr txBox="1"/>
            <p:nvPr/>
          </p:nvSpPr>
          <p:spPr>
            <a:xfrm>
              <a:off x="491284" y="5041949"/>
              <a:ext cx="561340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00B0F0"/>
                  </a:solidFill>
                  <a:latin typeface="+mn-lt"/>
                </a:rPr>
                <a:t>Information transmitted as floating-point numbers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EE94A4FF-EF29-D64D-6541-8AA0D5C76B05}"/>
                </a:ext>
              </a:extLst>
            </p:cNvPr>
            <p:cNvCxnSpPr>
              <a:cxnSpLocks/>
            </p:cNvCxnSpPr>
            <p:nvPr/>
          </p:nvCxnSpPr>
          <p:spPr>
            <a:xfrm>
              <a:off x="1130619" y="4534965"/>
              <a:ext cx="53502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3280703D-282F-B53D-D742-455641B06B6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54355" y="4035585"/>
              <a:ext cx="0" cy="62257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98C8BF0-DD04-83F2-9097-10E3B4F0864C}"/>
                </a:ext>
              </a:extLst>
            </p:cNvPr>
            <p:cNvCxnSpPr/>
            <p:nvPr/>
          </p:nvCxnSpPr>
          <p:spPr>
            <a:xfrm>
              <a:off x="1130619" y="4534965"/>
              <a:ext cx="223736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80F309C-C377-0E0F-CB72-58343270AEE6}"/>
                </a:ext>
              </a:extLst>
            </p:cNvPr>
            <p:cNvCxnSpPr/>
            <p:nvPr/>
          </p:nvCxnSpPr>
          <p:spPr>
            <a:xfrm flipV="1">
              <a:off x="1354355" y="4253501"/>
              <a:ext cx="311285" cy="28146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799FFFA7-8CBB-1EA6-6392-581E365D192F}"/>
                </a:ext>
              </a:extLst>
            </p:cNvPr>
            <p:cNvCxnSpPr>
              <a:cxnSpLocks/>
            </p:cNvCxnSpPr>
            <p:nvPr/>
          </p:nvCxnSpPr>
          <p:spPr>
            <a:xfrm>
              <a:off x="4415565" y="4534965"/>
              <a:ext cx="53502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3D46D033-2E17-50FB-6448-BF573E5DA3A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39301" y="4035585"/>
              <a:ext cx="0" cy="62257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C0B04AD-0AF6-EBD4-C694-894049CCD7EB}"/>
                </a:ext>
              </a:extLst>
            </p:cNvPr>
            <p:cNvCxnSpPr/>
            <p:nvPr/>
          </p:nvCxnSpPr>
          <p:spPr>
            <a:xfrm>
              <a:off x="4415565" y="4534965"/>
              <a:ext cx="223736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709B109-F01A-FC28-57B8-3B782B6AB702}"/>
                </a:ext>
              </a:extLst>
            </p:cNvPr>
            <p:cNvCxnSpPr/>
            <p:nvPr/>
          </p:nvCxnSpPr>
          <p:spPr>
            <a:xfrm flipV="1">
              <a:off x="4639301" y="4253501"/>
              <a:ext cx="311285" cy="28146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D641735-EB8F-EF9A-58A6-FB4F67115B5F}"/>
                </a:ext>
              </a:extLst>
            </p:cNvPr>
            <p:cNvSpPr txBox="1"/>
            <p:nvPr/>
          </p:nvSpPr>
          <p:spPr>
            <a:xfrm>
              <a:off x="970821" y="3613948"/>
              <a:ext cx="9015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latin typeface="+mn-lt"/>
                </a:rPr>
                <a:t>Neuron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93FC656-11A5-19F1-37A5-620A647F4B9F}"/>
                </a:ext>
              </a:extLst>
            </p:cNvPr>
            <p:cNvSpPr txBox="1"/>
            <p:nvPr/>
          </p:nvSpPr>
          <p:spPr>
            <a:xfrm>
              <a:off x="2976325" y="3752128"/>
              <a:ext cx="9657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B050"/>
                  </a:solidFill>
                  <a:latin typeface="+mn-lt"/>
                </a:rPr>
                <a:t>Synapse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4D55E10-CC69-4DC2-A966-A64FA217C2A0}"/>
                </a:ext>
              </a:extLst>
            </p:cNvPr>
            <p:cNvSpPr txBox="1"/>
            <p:nvPr/>
          </p:nvSpPr>
          <p:spPr>
            <a:xfrm>
              <a:off x="2194930" y="4040159"/>
              <a:ext cx="5485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600" dirty="0">
                  <a:solidFill>
                    <a:schemeClr val="bg1"/>
                  </a:solidFill>
                  <a:latin typeface="+mn-lt"/>
                </a:rPr>
                <a:t>0.42</a:t>
              </a:r>
              <a:endParaRPr lang="en-CH" sz="160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9C6EEF3-35E0-1679-D001-6004265D9B3A}"/>
                </a:ext>
              </a:extLst>
            </p:cNvPr>
            <p:cNvSpPr txBox="1"/>
            <p:nvPr/>
          </p:nvSpPr>
          <p:spPr>
            <a:xfrm>
              <a:off x="3187201" y="4154585"/>
              <a:ext cx="4443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600" dirty="0">
                  <a:latin typeface="+mn-lt"/>
                </a:rPr>
                <a:t>0.5</a:t>
              </a:r>
              <a:endParaRPr lang="en-CH" sz="1600" dirty="0">
                <a:latin typeface="+mn-lt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C31731B-F002-EA45-B509-53387DC43963}"/>
                </a:ext>
              </a:extLst>
            </p:cNvPr>
            <p:cNvSpPr txBox="1"/>
            <p:nvPr/>
          </p:nvSpPr>
          <p:spPr>
            <a:xfrm>
              <a:off x="3758992" y="4007208"/>
              <a:ext cx="5485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600" dirty="0">
                  <a:solidFill>
                    <a:schemeClr val="bg1"/>
                  </a:solidFill>
                  <a:latin typeface="+mn-lt"/>
                </a:rPr>
                <a:t>0.21</a:t>
              </a:r>
              <a:endParaRPr lang="en-CH" sz="1600" dirty="0">
                <a:solidFill>
                  <a:schemeClr val="bg1"/>
                </a:solidFill>
                <a:latin typeface="+mn-lt"/>
              </a:endParaRP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09FD3C40-AD4C-DF5E-89BA-93D9861C40B3}"/>
                </a:ext>
              </a:extLst>
            </p:cNvPr>
            <p:cNvCxnSpPr>
              <a:cxnSpLocks/>
            </p:cNvCxnSpPr>
            <p:nvPr/>
          </p:nvCxnSpPr>
          <p:spPr>
            <a:xfrm>
              <a:off x="5025179" y="4369927"/>
              <a:ext cx="538264" cy="0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E2C1AD9-1D9A-9E09-F40A-DFFC27327B1F}"/>
                </a:ext>
              </a:extLst>
            </p:cNvPr>
            <p:cNvSpPr txBox="1"/>
            <p:nvPr/>
          </p:nvSpPr>
          <p:spPr>
            <a:xfrm>
              <a:off x="5154767" y="4023929"/>
              <a:ext cx="5485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600" dirty="0">
                  <a:solidFill>
                    <a:schemeClr val="bg1"/>
                  </a:solidFill>
                  <a:latin typeface="+mn-lt"/>
                </a:rPr>
                <a:t>0.21</a:t>
              </a:r>
              <a:endParaRPr lang="en-CH" sz="160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759432F-C986-D4BB-9844-66FCB5DE9497}"/>
                </a:ext>
              </a:extLst>
            </p:cNvPr>
            <p:cNvSpPr txBox="1"/>
            <p:nvPr/>
          </p:nvSpPr>
          <p:spPr>
            <a:xfrm>
              <a:off x="4280689" y="3653056"/>
              <a:ext cx="9015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latin typeface="+mn-lt"/>
                </a:rPr>
                <a:t>Neuron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B936241D-02B1-0C85-738F-135C80719D35}"/>
                </a:ext>
              </a:extLst>
            </p:cNvPr>
            <p:cNvSpPr txBox="1"/>
            <p:nvPr/>
          </p:nvSpPr>
          <p:spPr>
            <a:xfrm>
              <a:off x="2299790" y="4504083"/>
              <a:ext cx="191469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00B050"/>
                  </a:solidFill>
                  <a:latin typeface="+mn-lt"/>
                </a:rPr>
                <a:t>Scalar multiply units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757FCC53-81CE-B469-87B3-0AE845223345}"/>
                </a:ext>
              </a:extLst>
            </p:cNvPr>
            <p:cNvSpPr txBox="1"/>
            <p:nvPr/>
          </p:nvSpPr>
          <p:spPr>
            <a:xfrm>
              <a:off x="72673" y="5514160"/>
              <a:ext cx="580267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Arial" panose="020B0604020202020204" pitchFamily="34" charset="0"/>
                </a:rPr>
                <a:t>Hassabis et al., “Neuroscience-inspired artificial intelligence”, Neuron (2017)</a:t>
              </a:r>
              <a:endParaRPr lang="en-US" dirty="0">
                <a:solidFill>
                  <a:schemeClr val="accent4">
                    <a:lumMod val="20000"/>
                    <a:lumOff val="80000"/>
                  </a:schemeClr>
                </a:solidFill>
                <a:latin typeface="Calibri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b="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58" name="Content Placeholder 2">
            <a:extLst>
              <a:ext uri="{FF2B5EF4-FFF2-40B4-BE49-F238E27FC236}">
                <a16:creationId xmlns:a16="http://schemas.microsoft.com/office/drawing/2014/main" id="{9DD35137-D80B-ABCF-54FC-32A4C07D80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674" y="3777609"/>
            <a:ext cx="6015395" cy="2390271"/>
          </a:xfrm>
        </p:spPr>
        <p:txBody>
          <a:bodyPr>
            <a:noAutofit/>
          </a:bodyPr>
          <a:lstStyle/>
          <a:p>
            <a:pPr marL="180000" indent="-180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/>
              <a:t>Algorithmic origins in </a:t>
            </a:r>
            <a:r>
              <a:rPr lang="en-US" sz="2400" dirty="0">
                <a:solidFill>
                  <a:srgbClr val="FFFF00"/>
                </a:solidFill>
              </a:rPr>
              <a:t>computational neuroscience</a:t>
            </a:r>
          </a:p>
          <a:p>
            <a:pPr marL="180000" indent="-180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/>
              <a:t>Almost entirely hijacked by computer scientists in recent years</a:t>
            </a:r>
          </a:p>
          <a:p>
            <a:pPr marL="180000" indent="-180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/>
              <a:t>Remarkable recent success with models such as </a:t>
            </a:r>
            <a:r>
              <a:rPr lang="en-US" sz="2400" dirty="0">
                <a:solidFill>
                  <a:srgbClr val="FFFF00"/>
                </a:solidFill>
              </a:rPr>
              <a:t>CNNs and transformers</a:t>
            </a:r>
          </a:p>
          <a:p>
            <a:pPr marL="180000" indent="-180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/>
              <a:t>Have revolutionized the field of AI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F9533FC5-4DE4-4C56-7691-06DBCA3B24B9}"/>
              </a:ext>
            </a:extLst>
          </p:cNvPr>
          <p:cNvGrpSpPr/>
          <p:nvPr/>
        </p:nvGrpSpPr>
        <p:grpSpPr>
          <a:xfrm>
            <a:off x="823816" y="1329193"/>
            <a:ext cx="5473016" cy="2099807"/>
            <a:chOff x="943253" y="1233115"/>
            <a:chExt cx="5473016" cy="2099807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EC00674F-8E9C-3C67-3ED0-447627C2ACA4}"/>
                </a:ext>
              </a:extLst>
            </p:cNvPr>
            <p:cNvSpPr/>
            <p:nvPr/>
          </p:nvSpPr>
          <p:spPr>
            <a:xfrm>
              <a:off x="943253" y="1233115"/>
              <a:ext cx="5382457" cy="209980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59E5D7D5-E9B4-DCA4-BEDB-CAFAE9FB5122}"/>
                </a:ext>
              </a:extLst>
            </p:cNvPr>
            <p:cNvGrpSpPr/>
            <p:nvPr/>
          </p:nvGrpSpPr>
          <p:grpSpPr>
            <a:xfrm>
              <a:off x="2492411" y="1261634"/>
              <a:ext cx="3354654" cy="2020714"/>
              <a:chOff x="7145397" y="1354489"/>
              <a:chExt cx="3151895" cy="1845907"/>
            </a:xfrm>
          </p:grpSpPr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001CE884-5B3C-D311-7CDD-61B2888BD3BA}"/>
                  </a:ext>
                </a:extLst>
              </p:cNvPr>
              <p:cNvSpPr/>
              <p:nvPr/>
            </p:nvSpPr>
            <p:spPr>
              <a:xfrm>
                <a:off x="7145397" y="1354489"/>
                <a:ext cx="3151895" cy="18459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pic>
            <p:nvPicPr>
              <p:cNvPr id="67" name="Picture 66">
                <a:extLst>
                  <a:ext uri="{FF2B5EF4-FFF2-40B4-BE49-F238E27FC236}">
                    <a16:creationId xmlns:a16="http://schemas.microsoft.com/office/drawing/2014/main" id="{E4D9B218-E153-6BA8-AC78-75FE6B81AF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7929128" y="735295"/>
                <a:ext cx="1605435" cy="3048001"/>
              </a:xfrm>
              <a:prstGeom prst="rect">
                <a:avLst/>
              </a:prstGeom>
              <a:solidFill>
                <a:schemeClr val="bg1"/>
              </a:solidFill>
            </p:spPr>
          </p:pic>
        </p:grpSp>
        <p:pic>
          <p:nvPicPr>
            <p:cNvPr id="64" name="Picture 63" descr="A dog sitting in a car&#10;&#10;Description automatically generated with medium confidence">
              <a:extLst>
                <a:ext uri="{FF2B5EF4-FFF2-40B4-BE49-F238E27FC236}">
                  <a16:creationId xmlns:a16="http://schemas.microsoft.com/office/drawing/2014/main" id="{A352FBFA-6794-CE74-74D2-801C2A161F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280" t="22496" r="11811" b="10000"/>
            <a:stretch/>
          </p:blipFill>
          <p:spPr>
            <a:xfrm>
              <a:off x="1249611" y="1373390"/>
              <a:ext cx="990600" cy="1744396"/>
            </a:xfrm>
            <a:prstGeom prst="rect">
              <a:avLst/>
            </a:prstGeom>
          </p:spPr>
        </p:pic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7B500CA6-F02A-7AEC-B337-4AAB90B4F7FD}"/>
                </a:ext>
              </a:extLst>
            </p:cNvPr>
            <p:cNvSpPr txBox="1"/>
            <p:nvPr/>
          </p:nvSpPr>
          <p:spPr>
            <a:xfrm>
              <a:off x="5802953" y="1932448"/>
              <a:ext cx="6133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/>
                  <a:ea typeface="+mn-ea"/>
                  <a:cs typeface="Arial" panose="020B0604020202020204" pitchFamily="34" charset="0"/>
                </a:rPr>
                <a:t>dog</a:t>
              </a:r>
              <a:endParaRPr kumimoji="0" lang="en-CH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24739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A63688C9-7413-63A7-E9E9-9BEA06F1FDB0}"/>
              </a:ext>
            </a:extLst>
          </p:cNvPr>
          <p:cNvGrpSpPr/>
          <p:nvPr/>
        </p:nvGrpSpPr>
        <p:grpSpPr>
          <a:xfrm>
            <a:off x="529186" y="2238065"/>
            <a:ext cx="5311903" cy="1633362"/>
            <a:chOff x="529186" y="2519465"/>
            <a:chExt cx="5311903" cy="1633362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6F23FB0-60E5-6247-74E3-DE0E8B8568C4}"/>
                </a:ext>
              </a:extLst>
            </p:cNvPr>
            <p:cNvSpPr/>
            <p:nvPr/>
          </p:nvSpPr>
          <p:spPr>
            <a:xfrm>
              <a:off x="536265" y="2523257"/>
              <a:ext cx="5258918" cy="162957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4CF747BB-58C0-FC3F-1639-0017C244F8A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8274" y="2962598"/>
              <a:ext cx="4914900" cy="717869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1B736D-58ED-80D9-B3D6-62A5C9F182FC}"/>
                </a:ext>
              </a:extLst>
            </p:cNvPr>
            <p:cNvSpPr txBox="1"/>
            <p:nvPr/>
          </p:nvSpPr>
          <p:spPr>
            <a:xfrm>
              <a:off x="529186" y="2519465"/>
              <a:ext cx="531190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/>
                  <a:ea typeface="+mn-ea"/>
                  <a:cs typeface="Arial" panose="020B0604020202020204" pitchFamily="34" charset="0"/>
                </a:rPr>
                <a:t>The arrival of Graphical Processing Units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8701496-9368-4DEB-B229-4E0E8FA97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462" y="227012"/>
            <a:ext cx="11068050" cy="530225"/>
          </a:xfrm>
        </p:spPr>
        <p:txBody>
          <a:bodyPr>
            <a:noAutofit/>
          </a:bodyPr>
          <a:lstStyle/>
          <a:p>
            <a:r>
              <a:rPr lang="en-US" dirty="0"/>
              <a:t>DNNs AND THE PERENNIAL HARDWARE CHALLENGE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1BD942-159D-469C-994C-6C6ABF440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9560-36A5-4E5C-AD05-6B0C43E6C7A1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EEB7300-8D42-B5FD-66C2-3B787E738A16}"/>
              </a:ext>
            </a:extLst>
          </p:cNvPr>
          <p:cNvGrpSpPr/>
          <p:nvPr/>
        </p:nvGrpSpPr>
        <p:grpSpPr>
          <a:xfrm>
            <a:off x="536265" y="1066775"/>
            <a:ext cx="5258918" cy="1317282"/>
            <a:chOff x="536265" y="1153865"/>
            <a:chExt cx="5258918" cy="1317282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6F879F9-1C1A-44E8-655C-C69522655ECF}"/>
                </a:ext>
              </a:extLst>
            </p:cNvPr>
            <p:cNvSpPr/>
            <p:nvPr/>
          </p:nvSpPr>
          <p:spPr>
            <a:xfrm>
              <a:off x="536265" y="1153865"/>
              <a:ext cx="5258918" cy="101466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9" name="Arrow: Right 8">
              <a:extLst>
                <a:ext uri="{FF2B5EF4-FFF2-40B4-BE49-F238E27FC236}">
                  <a16:creationId xmlns:a16="http://schemas.microsoft.com/office/drawing/2014/main" id="{AA9428E6-3468-D7A0-677C-84C57D8DF4A2}"/>
                </a:ext>
              </a:extLst>
            </p:cNvPr>
            <p:cNvSpPr/>
            <p:nvPr/>
          </p:nvSpPr>
          <p:spPr>
            <a:xfrm>
              <a:off x="1338952" y="1687300"/>
              <a:ext cx="3543300" cy="236982"/>
            </a:xfrm>
            <a:prstGeom prst="rightArrow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1DE603A-9F1D-529F-A229-2E707D6BB4A0}"/>
                </a:ext>
              </a:extLst>
            </p:cNvPr>
            <p:cNvSpPr txBox="1"/>
            <p:nvPr/>
          </p:nvSpPr>
          <p:spPr>
            <a:xfrm>
              <a:off x="632056" y="1861116"/>
              <a:ext cx="225164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/>
                  <a:ea typeface="+mn-ea"/>
                  <a:cs typeface="Arial" panose="020B0604020202020204" pitchFamily="34" charset="0"/>
                </a:rPr>
                <a:t>DNN + backprop (1980s)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85C011D-F9EC-ED75-2951-148F7FD089F4}"/>
                </a:ext>
              </a:extLst>
            </p:cNvPr>
            <p:cNvSpPr txBox="1"/>
            <p:nvPr/>
          </p:nvSpPr>
          <p:spPr>
            <a:xfrm>
              <a:off x="4502153" y="1886372"/>
              <a:ext cx="6014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/>
                  <a:ea typeface="+mn-ea"/>
                  <a:cs typeface="Arial" panose="020B0604020202020204" pitchFamily="34" charset="0"/>
                </a:rPr>
                <a:t>2010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9DB389B-ACAD-1E94-C1B8-EE50077FEC90}"/>
                </a:ext>
              </a:extLst>
            </p:cNvPr>
            <p:cNvSpPr txBox="1"/>
            <p:nvPr/>
          </p:nvSpPr>
          <p:spPr>
            <a:xfrm>
              <a:off x="1938910" y="1293993"/>
              <a:ext cx="230659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/>
                  <a:ea typeface="+mn-ea"/>
                  <a:cs typeface="Arial" panose="020B0604020202020204" pitchFamily="34" charset="0"/>
                </a:rPr>
                <a:t>The lost decades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E70EC565-B7DA-D1A6-A40A-3E3C3FC9D839}"/>
              </a:ext>
            </a:extLst>
          </p:cNvPr>
          <p:cNvSpPr txBox="1"/>
          <p:nvPr/>
        </p:nvSpPr>
        <p:spPr>
          <a:xfrm>
            <a:off x="1090507" y="3334517"/>
            <a:ext cx="41599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16,000 Central Processing Units (CPUs) (2010)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 48 Graphical Processing Units (GPUs) (2012)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CH" sz="1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64D556B-A12D-D950-B2C5-8A773E997D50}"/>
              </a:ext>
            </a:extLst>
          </p:cNvPr>
          <p:cNvSpPr txBox="1"/>
          <p:nvPr/>
        </p:nvSpPr>
        <p:spPr>
          <a:xfrm>
            <a:off x="632056" y="3887314"/>
            <a:ext cx="5163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Hooker, “The hardware lottery”, Comm. ACM (2021)</a:t>
            </a:r>
            <a:endParaRPr kumimoji="0" lang="en-CH" b="0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20000"/>
                  <a:lumOff val="80000"/>
                </a:schemeClr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970477-4FDE-7659-6B68-466E108409C5}"/>
              </a:ext>
            </a:extLst>
          </p:cNvPr>
          <p:cNvSpPr txBox="1"/>
          <p:nvPr/>
        </p:nvSpPr>
        <p:spPr>
          <a:xfrm>
            <a:off x="6117631" y="3877646"/>
            <a:ext cx="5214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Prof. Sajjad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Moazeni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, University of Washington</a:t>
            </a:r>
            <a:endParaRPr kumimoji="0" lang="en-CH" b="0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20000"/>
                  <a:lumOff val="80000"/>
                </a:schemeClr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F7A09FE-C2E5-C230-7170-AC22F5488365}"/>
              </a:ext>
            </a:extLst>
          </p:cNvPr>
          <p:cNvSpPr txBox="1"/>
          <p:nvPr/>
        </p:nvSpPr>
        <p:spPr>
          <a:xfrm>
            <a:off x="859523" y="4190563"/>
            <a:ext cx="4758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Dally et al., “Evolution of the Graphics Processing Unit”, IEEE Micro (2021)</a:t>
            </a:r>
            <a:endParaRPr kumimoji="0" lang="en-CH" b="0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20000"/>
                  <a:lumOff val="80000"/>
                </a:schemeClr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95B942B-673A-181C-B210-F2E711B535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426" y="4911478"/>
            <a:ext cx="11196638" cy="1195356"/>
          </a:xfrm>
        </p:spPr>
        <p:txBody>
          <a:bodyPr>
            <a:noAutofit/>
          </a:bodyPr>
          <a:lstStyle/>
          <a:p>
            <a:pPr marL="180000" indent="-180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/>
              <a:t>DNNs were not well suited to the conventional computing hardware of the time (resulting in the lost decades)</a:t>
            </a:r>
          </a:p>
          <a:p>
            <a:pPr marL="180000" indent="-180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/>
              <a:t>Even with GPUs, significant energy efficiency gap to be bridged</a:t>
            </a:r>
          </a:p>
          <a:p>
            <a:pPr marL="180000" indent="-180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FFFF00"/>
                </a:solidFill>
              </a:rPr>
              <a:t>Area/Power footprint is prohibitive for many applications</a:t>
            </a:r>
          </a:p>
          <a:p>
            <a:pPr marL="180000" indent="-180000">
              <a:lnSpc>
                <a:spcPct val="100000"/>
              </a:lnSpc>
              <a:spcBef>
                <a:spcPts val="0"/>
              </a:spcBef>
            </a:pPr>
            <a:endParaRPr lang="en-CH" sz="2400" dirty="0"/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878AE763-839B-94C4-E407-E4799BA7DC58}"/>
              </a:ext>
            </a:extLst>
          </p:cNvPr>
          <p:cNvSpPr txBox="1">
            <a:spLocks/>
          </p:cNvSpPr>
          <p:nvPr/>
        </p:nvSpPr>
        <p:spPr>
          <a:xfrm>
            <a:off x="5967193" y="1066776"/>
            <a:ext cx="5688542" cy="28046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‒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‒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400" dirty="0"/>
          </a:p>
          <a:p>
            <a:pPr marL="180000" indent="-1800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dirty="0"/>
              <a:t>Training a single LLM such as ChatGPT3 </a:t>
            </a:r>
            <a:r>
              <a:rPr lang="en-US" sz="1800" dirty="0">
                <a:sym typeface="Wingdings" panose="05000000000000000000" pitchFamily="2" charset="2"/>
              </a:rPr>
              <a:t></a:t>
            </a:r>
            <a:r>
              <a:rPr lang="en-US" sz="1800" dirty="0"/>
              <a:t> 10 gigawatt-hour (GWh) power consumption roughly equivalent to the </a:t>
            </a:r>
            <a:r>
              <a:rPr lang="en-US" sz="1800" b="1" dirty="0"/>
              <a:t>yearly electricity consumption of over 1,000 U.S. households</a:t>
            </a:r>
          </a:p>
          <a:p>
            <a:pPr marL="180000" indent="-1800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dirty="0"/>
          </a:p>
          <a:p>
            <a:pPr marL="180000" indent="-1800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dirty="0"/>
              <a:t>Inference on ChatGPT can consume the equivalent energy consumed by </a:t>
            </a:r>
            <a:r>
              <a:rPr lang="en-US" sz="1800" b="1" dirty="0"/>
              <a:t>33,000 U.S. households — around one gigawatt-hour a day</a:t>
            </a:r>
            <a:endParaRPr lang="en-CH" sz="1800" b="1" dirty="0"/>
          </a:p>
        </p:txBody>
      </p:sp>
    </p:spTree>
    <p:extLst>
      <p:ext uri="{BB962C8B-B14F-4D97-AF65-F5344CB8AC3E}">
        <p14:creationId xmlns:p14="http://schemas.microsoft.com/office/powerpoint/2010/main" val="24965923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88B30-3665-A8A3-7BF2-1E2A2EF931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CONVENTIONAL HARDWARE IS UNSUITABLE? 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8EC5FF-8FDD-EEB4-32BA-998E75A90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9560-36A5-4E5C-AD05-6B0C43E6C7A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C064FAF-B37E-4D76-297F-0279387D541A}"/>
              </a:ext>
            </a:extLst>
          </p:cNvPr>
          <p:cNvSpPr/>
          <p:nvPr/>
        </p:nvSpPr>
        <p:spPr>
          <a:xfrm>
            <a:off x="4297297" y="1668263"/>
            <a:ext cx="3134559" cy="2603874"/>
          </a:xfrm>
          <a:prstGeom prst="rect">
            <a:avLst/>
          </a:prstGeom>
          <a:solidFill>
            <a:srgbClr val="5599FF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8C3F10-CAE8-ADBC-D4CE-478A54432715}"/>
              </a:ext>
            </a:extLst>
          </p:cNvPr>
          <p:cNvSpPr txBox="1"/>
          <p:nvPr/>
        </p:nvSpPr>
        <p:spPr>
          <a:xfrm>
            <a:off x="4921675" y="2549176"/>
            <a:ext cx="18046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cs typeface="Arial" panose="020B0604020202020204" pitchFamily="34" charset="0"/>
              </a:rPr>
              <a:t>SYNAPTIC WEIGHTS</a:t>
            </a:r>
            <a:endParaRPr lang="en-CH" sz="2800" b="1" dirty="0">
              <a:cs typeface="Arial" panose="020B060402020202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A5CBFDC-27EC-0AE4-E8E2-CB451EC9C9B0}"/>
              </a:ext>
            </a:extLst>
          </p:cNvPr>
          <p:cNvGrpSpPr/>
          <p:nvPr/>
        </p:nvGrpSpPr>
        <p:grpSpPr>
          <a:xfrm>
            <a:off x="8455061" y="2351056"/>
            <a:ext cx="1334715" cy="1059144"/>
            <a:chOff x="4996416" y="3397071"/>
            <a:chExt cx="1334715" cy="105914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2F1C21E-5B91-F371-FA19-EF88E594D3FF}"/>
                </a:ext>
              </a:extLst>
            </p:cNvPr>
            <p:cNvSpPr/>
            <p:nvPr/>
          </p:nvSpPr>
          <p:spPr>
            <a:xfrm>
              <a:off x="4996416" y="3397071"/>
              <a:ext cx="1334715" cy="1059144"/>
            </a:xfrm>
            <a:prstGeom prst="rect">
              <a:avLst/>
            </a:prstGeom>
            <a:solidFill>
              <a:srgbClr val="FF7C80"/>
            </a:soli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61B17B1-248E-34DF-6C73-733347BEAFC1}"/>
                </a:ext>
              </a:extLst>
            </p:cNvPr>
            <p:cNvSpPr txBox="1"/>
            <p:nvPr/>
          </p:nvSpPr>
          <p:spPr>
            <a:xfrm>
              <a:off x="5057110" y="3712074"/>
              <a:ext cx="12186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>
                  <a:solidFill>
                    <a:srgbClr val="000000"/>
                  </a:solidFill>
                  <a:cs typeface="Arial" panose="020B0604020202020204" pitchFamily="34" charset="0"/>
                </a:rPr>
                <a:t>Processor</a:t>
              </a:r>
              <a:endParaRPr lang="en-CH" sz="2000" b="1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10" name="Arrow: Left-Right 9">
            <a:extLst>
              <a:ext uri="{FF2B5EF4-FFF2-40B4-BE49-F238E27FC236}">
                <a16:creationId xmlns:a16="http://schemas.microsoft.com/office/drawing/2014/main" id="{0FE75D4C-89BD-9CC9-0528-CEB4278B21F2}"/>
              </a:ext>
            </a:extLst>
          </p:cNvPr>
          <p:cNvSpPr/>
          <p:nvPr/>
        </p:nvSpPr>
        <p:spPr>
          <a:xfrm>
            <a:off x="7445823" y="2588241"/>
            <a:ext cx="976154" cy="584775"/>
          </a:xfrm>
          <a:prstGeom prst="leftRightArrow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CFCE2E-B27E-3ABB-7E41-8A87D06A24F7}"/>
              </a:ext>
            </a:extLst>
          </p:cNvPr>
          <p:cNvSpPr txBox="1"/>
          <p:nvPr/>
        </p:nvSpPr>
        <p:spPr>
          <a:xfrm>
            <a:off x="7451929" y="1418423"/>
            <a:ext cx="33160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schemeClr val="bg1"/>
                </a:solidFill>
                <a:cs typeface="Arial" panose="020B0604020202020204" pitchFamily="34" charset="0"/>
              </a:rPr>
              <a:t>Precise digital computation</a:t>
            </a:r>
            <a:endParaRPr lang="en-CH" sz="2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13" name="Picture 12" descr="A person in a suit and tie&#10;&#10;Description automatically generated">
            <a:extLst>
              <a:ext uri="{FF2B5EF4-FFF2-40B4-BE49-F238E27FC236}">
                <a16:creationId xmlns:a16="http://schemas.microsoft.com/office/drawing/2014/main" id="{5BBA97F7-BC69-BF7E-83B8-A51EC5D420A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547" y="1129131"/>
            <a:ext cx="1411774" cy="184106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1563BE81-BD28-C39E-A313-995D47556611}"/>
              </a:ext>
            </a:extLst>
          </p:cNvPr>
          <p:cNvSpPr txBox="1"/>
          <p:nvPr/>
        </p:nvSpPr>
        <p:spPr>
          <a:xfrm>
            <a:off x="4095790" y="1180220"/>
            <a:ext cx="35375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schemeClr val="bg1"/>
                </a:solidFill>
                <a:cs typeface="Arial" panose="020B0604020202020204" pitchFamily="34" charset="0"/>
              </a:rPr>
              <a:t>Main memory</a:t>
            </a:r>
            <a:endParaRPr lang="en-CH" sz="2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0D81E638-51C5-776A-2250-BE22D3AFB8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236" y="4899870"/>
            <a:ext cx="10967278" cy="923115"/>
          </a:xfrm>
        </p:spPr>
        <p:txBody>
          <a:bodyPr>
            <a:noAutofit/>
          </a:bodyPr>
          <a:lstStyle/>
          <a:p>
            <a:pPr marL="180000" indent="-180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/>
              <a:t>DNN algorithms require lots of parallel processing</a:t>
            </a:r>
          </a:p>
          <a:p>
            <a:pPr marL="180000" indent="-180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/>
              <a:t>Significant data movement between the physically separated memory and processing units</a:t>
            </a:r>
          </a:p>
          <a:p>
            <a:pPr marL="180000" indent="-180000">
              <a:lnSpc>
                <a:spcPct val="100000"/>
              </a:lnSpc>
              <a:spcBef>
                <a:spcPts val="0"/>
              </a:spcBef>
            </a:pPr>
            <a:endParaRPr lang="en-CH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3C53CD-5C21-BB19-9FC1-1B85AA20CCF3}"/>
              </a:ext>
            </a:extLst>
          </p:cNvPr>
          <p:cNvSpPr txBox="1"/>
          <p:nvPr/>
        </p:nvSpPr>
        <p:spPr>
          <a:xfrm>
            <a:off x="604236" y="2962832"/>
            <a:ext cx="26424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schemeClr val="bg1"/>
                </a:solidFill>
                <a:cs typeface="Arial" panose="020B0604020202020204" pitchFamily="34" charset="0"/>
              </a:rPr>
              <a:t>John von Neumann (1945)</a:t>
            </a:r>
            <a:endParaRPr lang="en-CH" sz="2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073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695AAC-6435-76F9-AD11-A02DC14B8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AGE OF CUSTOM DIGITAL ACCELERATORS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F823ED-2823-870D-8C2C-B9B33ECC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9560-36A5-4E5C-AD05-6B0C43E6C7A1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A5DF057-BA73-E80B-DEEA-77C67606BD60}"/>
              </a:ext>
            </a:extLst>
          </p:cNvPr>
          <p:cNvGrpSpPr/>
          <p:nvPr/>
        </p:nvGrpSpPr>
        <p:grpSpPr>
          <a:xfrm>
            <a:off x="994781" y="1141954"/>
            <a:ext cx="2714900" cy="1425423"/>
            <a:chOff x="1370958" y="1707425"/>
            <a:chExt cx="2714900" cy="1425423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830ABF14-FAC9-E476-878C-80B799136F00}"/>
                </a:ext>
              </a:extLst>
            </p:cNvPr>
            <p:cNvSpPr/>
            <p:nvPr/>
          </p:nvSpPr>
          <p:spPr>
            <a:xfrm>
              <a:off x="1844180" y="1714158"/>
              <a:ext cx="2241678" cy="141869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7CD72728-6F18-888E-9AD9-50A26E6F917C}"/>
                </a:ext>
              </a:extLst>
            </p:cNvPr>
            <p:cNvSpPr/>
            <p:nvPr/>
          </p:nvSpPr>
          <p:spPr>
            <a:xfrm>
              <a:off x="1918805" y="1788387"/>
              <a:ext cx="741535" cy="1271039"/>
            </a:xfrm>
            <a:prstGeom prst="rect">
              <a:avLst/>
            </a:prstGeom>
            <a:solidFill>
              <a:srgbClr val="D5E5FF"/>
            </a:solidFill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1C9C7061-179F-D64D-CBFE-037827D25755}"/>
                </a:ext>
              </a:extLst>
            </p:cNvPr>
            <p:cNvSpPr/>
            <p:nvPr/>
          </p:nvSpPr>
          <p:spPr>
            <a:xfrm>
              <a:off x="1400231" y="1707425"/>
              <a:ext cx="389677" cy="1425423"/>
            </a:xfrm>
            <a:prstGeom prst="rect">
              <a:avLst/>
            </a:prstGeom>
            <a:solidFill>
              <a:srgbClr val="5599FF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D2043127-3D21-4EA6-B3AC-BB99EFB9EDEF}"/>
                </a:ext>
              </a:extLst>
            </p:cNvPr>
            <p:cNvSpPr txBox="1"/>
            <p:nvPr/>
          </p:nvSpPr>
          <p:spPr>
            <a:xfrm rot="5400000">
              <a:off x="1805500" y="2193073"/>
              <a:ext cx="9589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SRAM</a:t>
              </a:r>
              <a:endParaRPr lang="en-CH" sz="2400" b="1" dirty="0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4B6DE3F8-DB2D-D71C-27EB-95F18BC4886E}"/>
                </a:ext>
              </a:extLst>
            </p:cNvPr>
            <p:cNvSpPr txBox="1"/>
            <p:nvPr/>
          </p:nvSpPr>
          <p:spPr>
            <a:xfrm rot="16200000">
              <a:off x="1098287" y="2179957"/>
              <a:ext cx="100700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DRAM</a:t>
              </a:r>
              <a:endParaRPr lang="en-CH" sz="2400" b="1" dirty="0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3B1BA9C6-E152-7E64-D66D-9DC5C5CD02FB}"/>
                </a:ext>
              </a:extLst>
            </p:cNvPr>
            <p:cNvSpPr/>
            <p:nvPr/>
          </p:nvSpPr>
          <p:spPr>
            <a:xfrm>
              <a:off x="2734965" y="1811640"/>
              <a:ext cx="1280150" cy="440494"/>
            </a:xfrm>
            <a:prstGeom prst="rect">
              <a:avLst/>
            </a:prstGeom>
            <a:solidFill>
              <a:srgbClr val="FFD0C3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b="1" dirty="0">
                <a:solidFill>
                  <a:srgbClr val="FF0000"/>
                </a:solidFill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E7025A27-9DC4-9768-72BA-B7644562710D}"/>
                </a:ext>
              </a:extLst>
            </p:cNvPr>
            <p:cNvSpPr/>
            <p:nvPr/>
          </p:nvSpPr>
          <p:spPr>
            <a:xfrm>
              <a:off x="2729195" y="2401273"/>
              <a:ext cx="1285920" cy="109883"/>
            </a:xfrm>
            <a:prstGeom prst="rect">
              <a:avLst/>
            </a:prstGeom>
            <a:solidFill>
              <a:srgbClr val="D5E5F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82A8A95B-5825-E613-80CC-3991E3BA0F78}"/>
                </a:ext>
              </a:extLst>
            </p:cNvPr>
            <p:cNvSpPr/>
            <p:nvPr/>
          </p:nvSpPr>
          <p:spPr>
            <a:xfrm>
              <a:off x="2757640" y="2618932"/>
              <a:ext cx="1257475" cy="440494"/>
            </a:xfrm>
            <a:prstGeom prst="rect">
              <a:avLst/>
            </a:prstGeom>
            <a:solidFill>
              <a:srgbClr val="D5E5F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8AFBAE95-C86D-B5D1-D812-417A0663758D}"/>
                </a:ext>
              </a:extLst>
            </p:cNvPr>
            <p:cNvSpPr txBox="1"/>
            <p:nvPr/>
          </p:nvSpPr>
          <p:spPr>
            <a:xfrm>
              <a:off x="3003178" y="1819565"/>
              <a:ext cx="8781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CORE</a:t>
              </a:r>
              <a:endParaRPr lang="en-CH" sz="2400" b="1" dirty="0"/>
            </a:p>
          </p:txBody>
        </p:sp>
      </p:grpSp>
      <p:sp>
        <p:nvSpPr>
          <p:cNvPr id="60" name="Arrow: Right 59">
            <a:extLst>
              <a:ext uri="{FF2B5EF4-FFF2-40B4-BE49-F238E27FC236}">
                <a16:creationId xmlns:a16="http://schemas.microsoft.com/office/drawing/2014/main" id="{B0FE49AD-BD33-717E-A512-40999563AD6A}"/>
              </a:ext>
            </a:extLst>
          </p:cNvPr>
          <p:cNvSpPr/>
          <p:nvPr/>
        </p:nvSpPr>
        <p:spPr>
          <a:xfrm>
            <a:off x="4919318" y="2124334"/>
            <a:ext cx="608355" cy="643814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1" name="Content Placeholder 2">
            <a:extLst>
              <a:ext uri="{FF2B5EF4-FFF2-40B4-BE49-F238E27FC236}">
                <a16:creationId xmlns:a16="http://schemas.microsoft.com/office/drawing/2014/main" id="{B037CF8E-656E-21EF-AE2B-A7BBBFA3F1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5086784"/>
            <a:ext cx="11349626" cy="923115"/>
          </a:xfrm>
        </p:spPr>
        <p:txBody>
          <a:bodyPr>
            <a:noAutofit/>
          </a:bodyPr>
          <a:lstStyle/>
          <a:p>
            <a:pPr marL="180000" indent="-180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/>
              <a:t>Explosive growth in the number of custom digital accelerators for DNNs</a:t>
            </a:r>
          </a:p>
          <a:p>
            <a:pPr marL="180000" indent="-180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/>
              <a:t>Key innovations: Support </a:t>
            </a:r>
            <a:r>
              <a:rPr lang="en-US" sz="2400" dirty="0">
                <a:solidFill>
                  <a:srgbClr val="FFFF00"/>
                </a:solidFill>
              </a:rPr>
              <a:t>for reduced arithmetic precision and sparsity, better data locality, complex instructions </a:t>
            </a:r>
            <a:r>
              <a:rPr lang="en-US" sz="2400" dirty="0"/>
              <a:t>etc. </a:t>
            </a:r>
          </a:p>
          <a:p>
            <a:pPr marL="180000" indent="-180000">
              <a:lnSpc>
                <a:spcPct val="100000"/>
              </a:lnSpc>
              <a:spcBef>
                <a:spcPts val="0"/>
              </a:spcBef>
            </a:pPr>
            <a:endParaRPr lang="en-CH" sz="2400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7943FD2-2C10-D223-BF12-7852926ECB18}"/>
              </a:ext>
            </a:extLst>
          </p:cNvPr>
          <p:cNvSpPr txBox="1"/>
          <p:nvPr/>
        </p:nvSpPr>
        <p:spPr>
          <a:xfrm>
            <a:off x="703123" y="4259029"/>
            <a:ext cx="7226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Gupta et al, “Deep learning with limited numerical precision”, ICML (2015)</a:t>
            </a:r>
            <a:endParaRPr kumimoji="0" lang="en-CH" b="0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20000"/>
                  <a:lumOff val="80000"/>
                </a:schemeClr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67EE04C-8446-58D3-EC2B-3E4037318230}"/>
              </a:ext>
            </a:extLst>
          </p:cNvPr>
          <p:cNvSpPr txBox="1"/>
          <p:nvPr/>
        </p:nvSpPr>
        <p:spPr>
          <a:xfrm>
            <a:off x="729063" y="4507932"/>
            <a:ext cx="9284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Sze et al, “Efficient Processing of Deep Neural Networks: A Tutorial and Survey”, Proc. IEEE (2017)</a:t>
            </a:r>
            <a:endParaRPr kumimoji="0" lang="en-CH" b="0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20000"/>
                  <a:lumOff val="80000"/>
                </a:schemeClr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2412A133-AE9A-0880-ABCC-FAB1D2A387B8}"/>
              </a:ext>
            </a:extLst>
          </p:cNvPr>
          <p:cNvSpPr txBox="1"/>
          <p:nvPr/>
        </p:nvSpPr>
        <p:spPr>
          <a:xfrm>
            <a:off x="605780" y="2578430"/>
            <a:ext cx="46582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General purpose processor core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Multiple levels of cache hierarchy</a:t>
            </a:r>
            <a:endParaRPr lang="en-CH" sz="2400" b="1" dirty="0">
              <a:solidFill>
                <a:schemeClr val="bg1"/>
              </a:solidFill>
            </a:endParaRP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E5AE53CC-7D41-C53D-B61B-68B3366DE937}"/>
              </a:ext>
            </a:extLst>
          </p:cNvPr>
          <p:cNvGrpSpPr/>
          <p:nvPr/>
        </p:nvGrpSpPr>
        <p:grpSpPr>
          <a:xfrm>
            <a:off x="6248294" y="860178"/>
            <a:ext cx="5240583" cy="3070483"/>
            <a:chOff x="6344836" y="1023760"/>
            <a:chExt cx="5240583" cy="307048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BBE7B9F-73D3-A74A-0C84-1F89FDA5C15C}"/>
                </a:ext>
              </a:extLst>
            </p:cNvPr>
            <p:cNvGrpSpPr/>
            <p:nvPr/>
          </p:nvGrpSpPr>
          <p:grpSpPr>
            <a:xfrm>
              <a:off x="6344836" y="1023760"/>
              <a:ext cx="5129517" cy="2719844"/>
              <a:chOff x="6277624" y="1021178"/>
              <a:chExt cx="5129517" cy="2719844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C78406A0-4682-35EF-508F-A1E4BF0B4553}"/>
                  </a:ext>
                </a:extLst>
              </p:cNvPr>
              <p:cNvSpPr/>
              <p:nvPr/>
            </p:nvSpPr>
            <p:spPr>
              <a:xfrm>
                <a:off x="7804235" y="1021178"/>
                <a:ext cx="3602906" cy="268531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E981C034-E611-CA23-92AB-DAAECF79CBDD}"/>
                  </a:ext>
                </a:extLst>
              </p:cNvPr>
              <p:cNvGrpSpPr/>
              <p:nvPr/>
            </p:nvGrpSpPr>
            <p:grpSpPr>
              <a:xfrm>
                <a:off x="8879205" y="1183544"/>
                <a:ext cx="2423414" cy="696991"/>
                <a:chOff x="7141845" y="1311642"/>
                <a:chExt cx="2423414" cy="696991"/>
              </a:xfrm>
            </p:grpSpPr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0D1CE76B-2A0E-96C2-9805-BD0BA7A282EA}"/>
                    </a:ext>
                  </a:extLst>
                </p:cNvPr>
                <p:cNvGrpSpPr/>
                <p:nvPr/>
              </p:nvGrpSpPr>
              <p:grpSpPr>
                <a:xfrm>
                  <a:off x="7141845" y="1311642"/>
                  <a:ext cx="800100" cy="696991"/>
                  <a:chOff x="7141845" y="1319198"/>
                  <a:chExt cx="800100" cy="696991"/>
                </a:xfrm>
              </p:grpSpPr>
              <p:sp>
                <p:nvSpPr>
                  <p:cNvPr id="47" name="Rectangle 46">
                    <a:extLst>
                      <a:ext uri="{FF2B5EF4-FFF2-40B4-BE49-F238E27FC236}">
                        <a16:creationId xmlns:a16="http://schemas.microsoft.com/office/drawing/2014/main" id="{84EA86DD-9DED-9707-BF7D-D1003208982A}"/>
                      </a:ext>
                    </a:extLst>
                  </p:cNvPr>
                  <p:cNvSpPr/>
                  <p:nvPr/>
                </p:nvSpPr>
                <p:spPr>
                  <a:xfrm>
                    <a:off x="7141845" y="1319358"/>
                    <a:ext cx="800100" cy="696831"/>
                  </a:xfrm>
                  <a:prstGeom prst="rect">
                    <a:avLst/>
                  </a:prstGeom>
                  <a:solidFill>
                    <a:srgbClr val="FFD0C3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 b="1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48" name="Rectangle 47">
                    <a:extLst>
                      <a:ext uri="{FF2B5EF4-FFF2-40B4-BE49-F238E27FC236}">
                        <a16:creationId xmlns:a16="http://schemas.microsoft.com/office/drawing/2014/main" id="{23623CB5-46C8-39FB-93D9-BDBE9D6A5C73}"/>
                      </a:ext>
                    </a:extLst>
                  </p:cNvPr>
                  <p:cNvSpPr/>
                  <p:nvPr/>
                </p:nvSpPr>
                <p:spPr>
                  <a:xfrm>
                    <a:off x="7141845" y="1748395"/>
                    <a:ext cx="800100" cy="265981"/>
                  </a:xfrm>
                  <a:prstGeom prst="rect">
                    <a:avLst/>
                  </a:prstGeom>
                  <a:solidFill>
                    <a:srgbClr val="D5E5FF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/>
                  </a:p>
                </p:txBody>
              </p:sp>
              <p:sp>
                <p:nvSpPr>
                  <p:cNvPr id="49" name="TextBox 48">
                    <a:extLst>
                      <a:ext uri="{FF2B5EF4-FFF2-40B4-BE49-F238E27FC236}">
                        <a16:creationId xmlns:a16="http://schemas.microsoft.com/office/drawing/2014/main" id="{F596DEBC-4ED5-6CB7-CD63-26CFAF373EB2}"/>
                      </a:ext>
                    </a:extLst>
                  </p:cNvPr>
                  <p:cNvSpPr txBox="1"/>
                  <p:nvPr/>
                </p:nvSpPr>
                <p:spPr>
                  <a:xfrm>
                    <a:off x="7281037" y="1319198"/>
                    <a:ext cx="498855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400" b="1" dirty="0"/>
                      <a:t>PE</a:t>
                    </a:r>
                    <a:endParaRPr lang="en-CH" sz="2400" b="1" dirty="0"/>
                  </a:p>
                </p:txBody>
              </p:sp>
            </p:grpSp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232E1783-AC35-38D1-DB58-753C2C778B09}"/>
                    </a:ext>
                  </a:extLst>
                </p:cNvPr>
                <p:cNvGrpSpPr/>
                <p:nvPr/>
              </p:nvGrpSpPr>
              <p:grpSpPr>
                <a:xfrm>
                  <a:off x="7953502" y="1311642"/>
                  <a:ext cx="800100" cy="696991"/>
                  <a:chOff x="7141845" y="1319198"/>
                  <a:chExt cx="800100" cy="696991"/>
                </a:xfrm>
              </p:grpSpPr>
              <p:sp>
                <p:nvSpPr>
                  <p:cNvPr id="44" name="Rectangle 43">
                    <a:extLst>
                      <a:ext uri="{FF2B5EF4-FFF2-40B4-BE49-F238E27FC236}">
                        <a16:creationId xmlns:a16="http://schemas.microsoft.com/office/drawing/2014/main" id="{81CA192D-45AF-3FFC-2322-54ED0E3C67C1}"/>
                      </a:ext>
                    </a:extLst>
                  </p:cNvPr>
                  <p:cNvSpPr/>
                  <p:nvPr/>
                </p:nvSpPr>
                <p:spPr>
                  <a:xfrm>
                    <a:off x="7141845" y="1319358"/>
                    <a:ext cx="800100" cy="696831"/>
                  </a:xfrm>
                  <a:prstGeom prst="rect">
                    <a:avLst/>
                  </a:prstGeom>
                  <a:solidFill>
                    <a:srgbClr val="FFD0C3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 b="1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45" name="Rectangle 44">
                    <a:extLst>
                      <a:ext uri="{FF2B5EF4-FFF2-40B4-BE49-F238E27FC236}">
                        <a16:creationId xmlns:a16="http://schemas.microsoft.com/office/drawing/2014/main" id="{0FDD2300-5E21-0F63-0637-83E31873637A}"/>
                      </a:ext>
                    </a:extLst>
                  </p:cNvPr>
                  <p:cNvSpPr/>
                  <p:nvPr/>
                </p:nvSpPr>
                <p:spPr>
                  <a:xfrm>
                    <a:off x="7141845" y="1748395"/>
                    <a:ext cx="800100" cy="265981"/>
                  </a:xfrm>
                  <a:prstGeom prst="rect">
                    <a:avLst/>
                  </a:prstGeom>
                  <a:solidFill>
                    <a:srgbClr val="D5E5FF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/>
                  </a:p>
                </p:txBody>
              </p:sp>
              <p:sp>
                <p:nvSpPr>
                  <p:cNvPr id="46" name="TextBox 45">
                    <a:extLst>
                      <a:ext uri="{FF2B5EF4-FFF2-40B4-BE49-F238E27FC236}">
                        <a16:creationId xmlns:a16="http://schemas.microsoft.com/office/drawing/2014/main" id="{2598E576-C959-EF92-A5CE-C106DFD5F768}"/>
                      </a:ext>
                    </a:extLst>
                  </p:cNvPr>
                  <p:cNvSpPr txBox="1"/>
                  <p:nvPr/>
                </p:nvSpPr>
                <p:spPr>
                  <a:xfrm>
                    <a:off x="7281037" y="1319198"/>
                    <a:ext cx="498855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400" b="1" dirty="0"/>
                      <a:t>PE</a:t>
                    </a:r>
                    <a:endParaRPr lang="en-CH" sz="2400" b="1" dirty="0"/>
                  </a:p>
                </p:txBody>
              </p:sp>
            </p:grpSp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C5056C87-A3C2-5B33-7A81-C4A167254636}"/>
                    </a:ext>
                  </a:extLst>
                </p:cNvPr>
                <p:cNvGrpSpPr/>
                <p:nvPr/>
              </p:nvGrpSpPr>
              <p:grpSpPr>
                <a:xfrm>
                  <a:off x="8765159" y="1311642"/>
                  <a:ext cx="800100" cy="696991"/>
                  <a:chOff x="7141845" y="1319198"/>
                  <a:chExt cx="800100" cy="696991"/>
                </a:xfrm>
              </p:grpSpPr>
              <p:sp>
                <p:nvSpPr>
                  <p:cNvPr id="41" name="Rectangle 40">
                    <a:extLst>
                      <a:ext uri="{FF2B5EF4-FFF2-40B4-BE49-F238E27FC236}">
                        <a16:creationId xmlns:a16="http://schemas.microsoft.com/office/drawing/2014/main" id="{C447247A-7DD2-F27F-B1C0-4B2EF3C79053}"/>
                      </a:ext>
                    </a:extLst>
                  </p:cNvPr>
                  <p:cNvSpPr/>
                  <p:nvPr/>
                </p:nvSpPr>
                <p:spPr>
                  <a:xfrm>
                    <a:off x="7141845" y="1319358"/>
                    <a:ext cx="800100" cy="696831"/>
                  </a:xfrm>
                  <a:prstGeom prst="rect">
                    <a:avLst/>
                  </a:prstGeom>
                  <a:solidFill>
                    <a:srgbClr val="FFD0C3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 b="1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42" name="Rectangle 41">
                    <a:extLst>
                      <a:ext uri="{FF2B5EF4-FFF2-40B4-BE49-F238E27FC236}">
                        <a16:creationId xmlns:a16="http://schemas.microsoft.com/office/drawing/2014/main" id="{A801B3D0-BDBA-F3F0-CAF7-8356F64B9766}"/>
                      </a:ext>
                    </a:extLst>
                  </p:cNvPr>
                  <p:cNvSpPr/>
                  <p:nvPr/>
                </p:nvSpPr>
                <p:spPr>
                  <a:xfrm>
                    <a:off x="7141845" y="1748395"/>
                    <a:ext cx="800100" cy="265981"/>
                  </a:xfrm>
                  <a:prstGeom prst="rect">
                    <a:avLst/>
                  </a:prstGeom>
                  <a:solidFill>
                    <a:srgbClr val="D5E5FF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/>
                  </a:p>
                </p:txBody>
              </p:sp>
              <p:sp>
                <p:nvSpPr>
                  <p:cNvPr id="43" name="TextBox 42">
                    <a:extLst>
                      <a:ext uri="{FF2B5EF4-FFF2-40B4-BE49-F238E27FC236}">
                        <a16:creationId xmlns:a16="http://schemas.microsoft.com/office/drawing/2014/main" id="{B0E84B08-44CF-FD0D-5FFA-B5FA0597B293}"/>
                      </a:ext>
                    </a:extLst>
                  </p:cNvPr>
                  <p:cNvSpPr txBox="1"/>
                  <p:nvPr/>
                </p:nvSpPr>
                <p:spPr>
                  <a:xfrm>
                    <a:off x="7281037" y="1319198"/>
                    <a:ext cx="498855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400" b="1" dirty="0"/>
                      <a:t>PE</a:t>
                    </a:r>
                    <a:endParaRPr lang="en-CH" sz="2400" b="1" dirty="0"/>
                  </a:p>
                </p:txBody>
              </p:sp>
            </p:grpSp>
          </p:grp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A1643638-C4DC-D6FE-5371-E1405456C553}"/>
                  </a:ext>
                </a:extLst>
              </p:cNvPr>
              <p:cNvGrpSpPr/>
              <p:nvPr/>
            </p:nvGrpSpPr>
            <p:grpSpPr>
              <a:xfrm>
                <a:off x="8879204" y="2004010"/>
                <a:ext cx="2423414" cy="696991"/>
                <a:chOff x="7141845" y="1311642"/>
                <a:chExt cx="2423414" cy="696991"/>
              </a:xfrm>
            </p:grpSpPr>
            <p:grpSp>
              <p:nvGrpSpPr>
                <p:cNvPr id="26" name="Group 25">
                  <a:extLst>
                    <a:ext uri="{FF2B5EF4-FFF2-40B4-BE49-F238E27FC236}">
                      <a16:creationId xmlns:a16="http://schemas.microsoft.com/office/drawing/2014/main" id="{7C578E18-5872-5A33-33F7-604701F64ED7}"/>
                    </a:ext>
                  </a:extLst>
                </p:cNvPr>
                <p:cNvGrpSpPr/>
                <p:nvPr/>
              </p:nvGrpSpPr>
              <p:grpSpPr>
                <a:xfrm>
                  <a:off x="7141845" y="1311642"/>
                  <a:ext cx="800100" cy="696991"/>
                  <a:chOff x="7141845" y="1319198"/>
                  <a:chExt cx="800100" cy="696991"/>
                </a:xfrm>
              </p:grpSpPr>
              <p:sp>
                <p:nvSpPr>
                  <p:cNvPr id="35" name="Rectangle 34">
                    <a:extLst>
                      <a:ext uri="{FF2B5EF4-FFF2-40B4-BE49-F238E27FC236}">
                        <a16:creationId xmlns:a16="http://schemas.microsoft.com/office/drawing/2014/main" id="{83179373-37A0-6D3B-A5F4-E232E700E8B3}"/>
                      </a:ext>
                    </a:extLst>
                  </p:cNvPr>
                  <p:cNvSpPr/>
                  <p:nvPr/>
                </p:nvSpPr>
                <p:spPr>
                  <a:xfrm>
                    <a:off x="7141845" y="1319358"/>
                    <a:ext cx="800100" cy="696831"/>
                  </a:xfrm>
                  <a:prstGeom prst="rect">
                    <a:avLst/>
                  </a:prstGeom>
                  <a:solidFill>
                    <a:srgbClr val="FFD0C3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 b="1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6" name="Rectangle 35">
                    <a:extLst>
                      <a:ext uri="{FF2B5EF4-FFF2-40B4-BE49-F238E27FC236}">
                        <a16:creationId xmlns:a16="http://schemas.microsoft.com/office/drawing/2014/main" id="{B3602F40-9495-1E0D-64C2-B064E35DF2C4}"/>
                      </a:ext>
                    </a:extLst>
                  </p:cNvPr>
                  <p:cNvSpPr/>
                  <p:nvPr/>
                </p:nvSpPr>
                <p:spPr>
                  <a:xfrm>
                    <a:off x="7141845" y="1748395"/>
                    <a:ext cx="800100" cy="265981"/>
                  </a:xfrm>
                  <a:prstGeom prst="rect">
                    <a:avLst/>
                  </a:prstGeom>
                  <a:solidFill>
                    <a:srgbClr val="D5E5FF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/>
                  </a:p>
                </p:txBody>
              </p:sp>
              <p:sp>
                <p:nvSpPr>
                  <p:cNvPr id="37" name="TextBox 36">
                    <a:extLst>
                      <a:ext uri="{FF2B5EF4-FFF2-40B4-BE49-F238E27FC236}">
                        <a16:creationId xmlns:a16="http://schemas.microsoft.com/office/drawing/2014/main" id="{532A2CE1-FF6B-6701-0FAD-503E9EDAA5EF}"/>
                      </a:ext>
                    </a:extLst>
                  </p:cNvPr>
                  <p:cNvSpPr txBox="1"/>
                  <p:nvPr/>
                </p:nvSpPr>
                <p:spPr>
                  <a:xfrm>
                    <a:off x="7281037" y="1319198"/>
                    <a:ext cx="498855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400" b="1" dirty="0"/>
                      <a:t>PE</a:t>
                    </a:r>
                    <a:endParaRPr lang="en-CH" sz="2400" b="1" dirty="0"/>
                  </a:p>
                </p:txBody>
              </p:sp>
            </p:grpSp>
            <p:grpSp>
              <p:nvGrpSpPr>
                <p:cNvPr id="27" name="Group 26">
                  <a:extLst>
                    <a:ext uri="{FF2B5EF4-FFF2-40B4-BE49-F238E27FC236}">
                      <a16:creationId xmlns:a16="http://schemas.microsoft.com/office/drawing/2014/main" id="{C0B421D3-C5A5-E8D0-BE08-4E3D50A6345A}"/>
                    </a:ext>
                  </a:extLst>
                </p:cNvPr>
                <p:cNvGrpSpPr/>
                <p:nvPr/>
              </p:nvGrpSpPr>
              <p:grpSpPr>
                <a:xfrm>
                  <a:off x="7953502" y="1311642"/>
                  <a:ext cx="800100" cy="696991"/>
                  <a:chOff x="7141845" y="1319198"/>
                  <a:chExt cx="800100" cy="696991"/>
                </a:xfrm>
              </p:grpSpPr>
              <p:sp>
                <p:nvSpPr>
                  <p:cNvPr id="32" name="Rectangle 31">
                    <a:extLst>
                      <a:ext uri="{FF2B5EF4-FFF2-40B4-BE49-F238E27FC236}">
                        <a16:creationId xmlns:a16="http://schemas.microsoft.com/office/drawing/2014/main" id="{40B7D517-6846-3799-EE91-0222B148BAD2}"/>
                      </a:ext>
                    </a:extLst>
                  </p:cNvPr>
                  <p:cNvSpPr/>
                  <p:nvPr/>
                </p:nvSpPr>
                <p:spPr>
                  <a:xfrm>
                    <a:off x="7141845" y="1319358"/>
                    <a:ext cx="800100" cy="696831"/>
                  </a:xfrm>
                  <a:prstGeom prst="rect">
                    <a:avLst/>
                  </a:prstGeom>
                  <a:solidFill>
                    <a:srgbClr val="FFD0C3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 b="1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3" name="Rectangle 32">
                    <a:extLst>
                      <a:ext uri="{FF2B5EF4-FFF2-40B4-BE49-F238E27FC236}">
                        <a16:creationId xmlns:a16="http://schemas.microsoft.com/office/drawing/2014/main" id="{BC8D2138-4EBE-3490-A371-D7C9095BD66C}"/>
                      </a:ext>
                    </a:extLst>
                  </p:cNvPr>
                  <p:cNvSpPr/>
                  <p:nvPr/>
                </p:nvSpPr>
                <p:spPr>
                  <a:xfrm>
                    <a:off x="7141845" y="1748395"/>
                    <a:ext cx="800100" cy="265981"/>
                  </a:xfrm>
                  <a:prstGeom prst="rect">
                    <a:avLst/>
                  </a:prstGeom>
                  <a:solidFill>
                    <a:srgbClr val="D5E5FF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/>
                  </a:p>
                </p:txBody>
              </p:sp>
              <p:sp>
                <p:nvSpPr>
                  <p:cNvPr id="34" name="TextBox 33">
                    <a:extLst>
                      <a:ext uri="{FF2B5EF4-FFF2-40B4-BE49-F238E27FC236}">
                        <a16:creationId xmlns:a16="http://schemas.microsoft.com/office/drawing/2014/main" id="{C412F3FC-B1DC-663D-59CB-6B2F05033C62}"/>
                      </a:ext>
                    </a:extLst>
                  </p:cNvPr>
                  <p:cNvSpPr txBox="1"/>
                  <p:nvPr/>
                </p:nvSpPr>
                <p:spPr>
                  <a:xfrm>
                    <a:off x="7281037" y="1319198"/>
                    <a:ext cx="498855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400" b="1" dirty="0"/>
                      <a:t>PE</a:t>
                    </a:r>
                    <a:endParaRPr lang="en-CH" sz="2400" b="1" dirty="0"/>
                  </a:p>
                </p:txBody>
              </p:sp>
            </p:grpSp>
            <p:grpSp>
              <p:nvGrpSpPr>
                <p:cNvPr id="28" name="Group 27">
                  <a:extLst>
                    <a:ext uri="{FF2B5EF4-FFF2-40B4-BE49-F238E27FC236}">
                      <a16:creationId xmlns:a16="http://schemas.microsoft.com/office/drawing/2014/main" id="{E6E971A2-E2B8-0198-915F-06919D97DD4C}"/>
                    </a:ext>
                  </a:extLst>
                </p:cNvPr>
                <p:cNvGrpSpPr/>
                <p:nvPr/>
              </p:nvGrpSpPr>
              <p:grpSpPr>
                <a:xfrm>
                  <a:off x="8765159" y="1311642"/>
                  <a:ext cx="800100" cy="696991"/>
                  <a:chOff x="7141845" y="1319198"/>
                  <a:chExt cx="800100" cy="696991"/>
                </a:xfrm>
              </p:grpSpPr>
              <p:sp>
                <p:nvSpPr>
                  <p:cNvPr id="29" name="Rectangle 28">
                    <a:extLst>
                      <a:ext uri="{FF2B5EF4-FFF2-40B4-BE49-F238E27FC236}">
                        <a16:creationId xmlns:a16="http://schemas.microsoft.com/office/drawing/2014/main" id="{19868DAE-2F8B-85E4-93E3-4EDFBB8CC88D}"/>
                      </a:ext>
                    </a:extLst>
                  </p:cNvPr>
                  <p:cNvSpPr/>
                  <p:nvPr/>
                </p:nvSpPr>
                <p:spPr>
                  <a:xfrm>
                    <a:off x="7141845" y="1319358"/>
                    <a:ext cx="800100" cy="696831"/>
                  </a:xfrm>
                  <a:prstGeom prst="rect">
                    <a:avLst/>
                  </a:prstGeom>
                  <a:solidFill>
                    <a:srgbClr val="FFD0C3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 b="1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0" name="Rectangle 29">
                    <a:extLst>
                      <a:ext uri="{FF2B5EF4-FFF2-40B4-BE49-F238E27FC236}">
                        <a16:creationId xmlns:a16="http://schemas.microsoft.com/office/drawing/2014/main" id="{E135DD7C-7466-970C-52C7-8AD71E1C1E1C}"/>
                      </a:ext>
                    </a:extLst>
                  </p:cNvPr>
                  <p:cNvSpPr/>
                  <p:nvPr/>
                </p:nvSpPr>
                <p:spPr>
                  <a:xfrm>
                    <a:off x="7141845" y="1748395"/>
                    <a:ext cx="800100" cy="265981"/>
                  </a:xfrm>
                  <a:prstGeom prst="rect">
                    <a:avLst/>
                  </a:prstGeom>
                  <a:solidFill>
                    <a:srgbClr val="D5E5FF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/>
                  </a:p>
                </p:txBody>
              </p:sp>
              <p:sp>
                <p:nvSpPr>
                  <p:cNvPr id="31" name="TextBox 30">
                    <a:extLst>
                      <a:ext uri="{FF2B5EF4-FFF2-40B4-BE49-F238E27FC236}">
                        <a16:creationId xmlns:a16="http://schemas.microsoft.com/office/drawing/2014/main" id="{F5469E11-2BAB-1B29-8F53-292CD945AC21}"/>
                      </a:ext>
                    </a:extLst>
                  </p:cNvPr>
                  <p:cNvSpPr txBox="1"/>
                  <p:nvPr/>
                </p:nvSpPr>
                <p:spPr>
                  <a:xfrm>
                    <a:off x="7281037" y="1319198"/>
                    <a:ext cx="498855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400" b="1" dirty="0"/>
                      <a:t>PE</a:t>
                    </a:r>
                    <a:endParaRPr lang="en-CH" sz="2400" b="1" dirty="0"/>
                  </a:p>
                </p:txBody>
              </p:sp>
            </p:grpSp>
          </p:grp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273CC02C-FE4D-7C05-33FB-A182A885793F}"/>
                  </a:ext>
                </a:extLst>
              </p:cNvPr>
              <p:cNvGrpSpPr/>
              <p:nvPr/>
            </p:nvGrpSpPr>
            <p:grpSpPr>
              <a:xfrm>
                <a:off x="8877424" y="2839179"/>
                <a:ext cx="2423414" cy="696991"/>
                <a:chOff x="7141845" y="1311642"/>
                <a:chExt cx="2423414" cy="696991"/>
              </a:xfrm>
            </p:grpSpPr>
            <p:grpSp>
              <p:nvGrpSpPr>
                <p:cNvPr id="14" name="Group 13">
                  <a:extLst>
                    <a:ext uri="{FF2B5EF4-FFF2-40B4-BE49-F238E27FC236}">
                      <a16:creationId xmlns:a16="http://schemas.microsoft.com/office/drawing/2014/main" id="{0CAE274C-3A73-3FAC-E3B4-A162309F6F9E}"/>
                    </a:ext>
                  </a:extLst>
                </p:cNvPr>
                <p:cNvGrpSpPr/>
                <p:nvPr/>
              </p:nvGrpSpPr>
              <p:grpSpPr>
                <a:xfrm>
                  <a:off x="7141845" y="1311642"/>
                  <a:ext cx="800100" cy="696991"/>
                  <a:chOff x="7141845" y="1319198"/>
                  <a:chExt cx="800100" cy="696991"/>
                </a:xfrm>
              </p:grpSpPr>
              <p:sp>
                <p:nvSpPr>
                  <p:cNvPr id="23" name="Rectangle 22">
                    <a:extLst>
                      <a:ext uri="{FF2B5EF4-FFF2-40B4-BE49-F238E27FC236}">
                        <a16:creationId xmlns:a16="http://schemas.microsoft.com/office/drawing/2014/main" id="{45E3C6D9-EB62-1500-7D53-DBE10542A6DA}"/>
                      </a:ext>
                    </a:extLst>
                  </p:cNvPr>
                  <p:cNvSpPr/>
                  <p:nvPr/>
                </p:nvSpPr>
                <p:spPr>
                  <a:xfrm>
                    <a:off x="7141845" y="1319358"/>
                    <a:ext cx="800100" cy="696831"/>
                  </a:xfrm>
                  <a:prstGeom prst="rect">
                    <a:avLst/>
                  </a:prstGeom>
                  <a:solidFill>
                    <a:srgbClr val="FFD0C3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 b="1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24" name="Rectangle 23">
                    <a:extLst>
                      <a:ext uri="{FF2B5EF4-FFF2-40B4-BE49-F238E27FC236}">
                        <a16:creationId xmlns:a16="http://schemas.microsoft.com/office/drawing/2014/main" id="{257C3A5B-A696-55F9-70D5-46F81DB9179C}"/>
                      </a:ext>
                    </a:extLst>
                  </p:cNvPr>
                  <p:cNvSpPr/>
                  <p:nvPr/>
                </p:nvSpPr>
                <p:spPr>
                  <a:xfrm>
                    <a:off x="7141845" y="1748395"/>
                    <a:ext cx="800100" cy="265981"/>
                  </a:xfrm>
                  <a:prstGeom prst="rect">
                    <a:avLst/>
                  </a:prstGeom>
                  <a:solidFill>
                    <a:srgbClr val="D5E5FF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/>
                  </a:p>
                </p:txBody>
              </p:sp>
              <p:sp>
                <p:nvSpPr>
                  <p:cNvPr id="25" name="TextBox 24">
                    <a:extLst>
                      <a:ext uri="{FF2B5EF4-FFF2-40B4-BE49-F238E27FC236}">
                        <a16:creationId xmlns:a16="http://schemas.microsoft.com/office/drawing/2014/main" id="{8F6F42CE-ED1F-685A-C422-5365D4F1D9EC}"/>
                      </a:ext>
                    </a:extLst>
                  </p:cNvPr>
                  <p:cNvSpPr txBox="1"/>
                  <p:nvPr/>
                </p:nvSpPr>
                <p:spPr>
                  <a:xfrm>
                    <a:off x="7281037" y="1319198"/>
                    <a:ext cx="498855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400" b="1" dirty="0"/>
                      <a:t>PE</a:t>
                    </a:r>
                    <a:endParaRPr lang="en-CH" sz="2400" b="1" dirty="0"/>
                  </a:p>
                </p:txBody>
              </p:sp>
            </p:grpSp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7ADDDBE6-D3FE-C135-BF4F-E6C1ECA99F6B}"/>
                    </a:ext>
                  </a:extLst>
                </p:cNvPr>
                <p:cNvGrpSpPr/>
                <p:nvPr/>
              </p:nvGrpSpPr>
              <p:grpSpPr>
                <a:xfrm>
                  <a:off x="7953502" y="1311642"/>
                  <a:ext cx="800100" cy="696991"/>
                  <a:chOff x="7141845" y="1319198"/>
                  <a:chExt cx="800100" cy="696991"/>
                </a:xfrm>
              </p:grpSpPr>
              <p:sp>
                <p:nvSpPr>
                  <p:cNvPr id="20" name="Rectangle 19">
                    <a:extLst>
                      <a:ext uri="{FF2B5EF4-FFF2-40B4-BE49-F238E27FC236}">
                        <a16:creationId xmlns:a16="http://schemas.microsoft.com/office/drawing/2014/main" id="{9DD4D146-7E2D-B057-0B54-4CE80B5517F7}"/>
                      </a:ext>
                    </a:extLst>
                  </p:cNvPr>
                  <p:cNvSpPr/>
                  <p:nvPr/>
                </p:nvSpPr>
                <p:spPr>
                  <a:xfrm>
                    <a:off x="7141845" y="1319358"/>
                    <a:ext cx="800100" cy="696831"/>
                  </a:xfrm>
                  <a:prstGeom prst="rect">
                    <a:avLst/>
                  </a:prstGeom>
                  <a:solidFill>
                    <a:srgbClr val="FFD0C3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 b="1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21" name="Rectangle 20">
                    <a:extLst>
                      <a:ext uri="{FF2B5EF4-FFF2-40B4-BE49-F238E27FC236}">
                        <a16:creationId xmlns:a16="http://schemas.microsoft.com/office/drawing/2014/main" id="{336D136B-5C94-D566-274B-BBCCBCF26E74}"/>
                      </a:ext>
                    </a:extLst>
                  </p:cNvPr>
                  <p:cNvSpPr/>
                  <p:nvPr/>
                </p:nvSpPr>
                <p:spPr>
                  <a:xfrm>
                    <a:off x="7141845" y="1748395"/>
                    <a:ext cx="800100" cy="265981"/>
                  </a:xfrm>
                  <a:prstGeom prst="rect">
                    <a:avLst/>
                  </a:prstGeom>
                  <a:solidFill>
                    <a:srgbClr val="D5E5FF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/>
                  </a:p>
                </p:txBody>
              </p:sp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24899ECF-C5FA-7EA6-A525-2D79C60C5588}"/>
                      </a:ext>
                    </a:extLst>
                  </p:cNvPr>
                  <p:cNvSpPr txBox="1"/>
                  <p:nvPr/>
                </p:nvSpPr>
                <p:spPr>
                  <a:xfrm>
                    <a:off x="7281037" y="1319198"/>
                    <a:ext cx="498855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400" b="1" dirty="0"/>
                      <a:t>PE</a:t>
                    </a:r>
                    <a:endParaRPr lang="en-CH" sz="2400" b="1" dirty="0"/>
                  </a:p>
                </p:txBody>
              </p:sp>
            </p:grpSp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3AAAE142-DADA-3A89-3956-DEAC7BE2D510}"/>
                    </a:ext>
                  </a:extLst>
                </p:cNvPr>
                <p:cNvGrpSpPr/>
                <p:nvPr/>
              </p:nvGrpSpPr>
              <p:grpSpPr>
                <a:xfrm>
                  <a:off x="8765159" y="1311642"/>
                  <a:ext cx="800100" cy="696991"/>
                  <a:chOff x="7141845" y="1319198"/>
                  <a:chExt cx="800100" cy="696991"/>
                </a:xfrm>
              </p:grpSpPr>
              <p:sp>
                <p:nvSpPr>
                  <p:cNvPr id="17" name="Rectangle 16">
                    <a:extLst>
                      <a:ext uri="{FF2B5EF4-FFF2-40B4-BE49-F238E27FC236}">
                        <a16:creationId xmlns:a16="http://schemas.microsoft.com/office/drawing/2014/main" id="{790657FF-5B1B-6339-CCB9-F1F0C28C39F5}"/>
                      </a:ext>
                    </a:extLst>
                  </p:cNvPr>
                  <p:cNvSpPr/>
                  <p:nvPr/>
                </p:nvSpPr>
                <p:spPr>
                  <a:xfrm>
                    <a:off x="7141845" y="1319358"/>
                    <a:ext cx="800100" cy="696831"/>
                  </a:xfrm>
                  <a:prstGeom prst="rect">
                    <a:avLst/>
                  </a:prstGeom>
                  <a:solidFill>
                    <a:srgbClr val="FFD0C3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 b="1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8" name="Rectangle 17">
                    <a:extLst>
                      <a:ext uri="{FF2B5EF4-FFF2-40B4-BE49-F238E27FC236}">
                        <a16:creationId xmlns:a16="http://schemas.microsoft.com/office/drawing/2014/main" id="{53623763-D2B8-B194-4116-00CD5A3022E6}"/>
                      </a:ext>
                    </a:extLst>
                  </p:cNvPr>
                  <p:cNvSpPr/>
                  <p:nvPr/>
                </p:nvSpPr>
                <p:spPr>
                  <a:xfrm>
                    <a:off x="7141845" y="1748395"/>
                    <a:ext cx="800100" cy="265981"/>
                  </a:xfrm>
                  <a:prstGeom prst="rect">
                    <a:avLst/>
                  </a:prstGeom>
                  <a:solidFill>
                    <a:srgbClr val="D5E5FF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/>
                  </a:p>
                </p:txBody>
              </p:sp>
              <p:sp>
                <p:nvSpPr>
                  <p:cNvPr id="19" name="TextBox 18">
                    <a:extLst>
                      <a:ext uri="{FF2B5EF4-FFF2-40B4-BE49-F238E27FC236}">
                        <a16:creationId xmlns:a16="http://schemas.microsoft.com/office/drawing/2014/main" id="{475C414D-19F7-8972-7068-430C7F30FEFF}"/>
                      </a:ext>
                    </a:extLst>
                  </p:cNvPr>
                  <p:cNvSpPr txBox="1"/>
                  <p:nvPr/>
                </p:nvSpPr>
                <p:spPr>
                  <a:xfrm>
                    <a:off x="7281037" y="1319198"/>
                    <a:ext cx="498855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400" b="1" dirty="0"/>
                      <a:t>PE</a:t>
                    </a:r>
                    <a:endParaRPr lang="en-CH" sz="2400" b="1" dirty="0"/>
                  </a:p>
                </p:txBody>
              </p:sp>
            </p:grpSp>
          </p:grp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1B8AF52F-13E8-8A56-6024-F29229A8E2EC}"/>
                  </a:ext>
                </a:extLst>
              </p:cNvPr>
              <p:cNvSpPr/>
              <p:nvPr/>
            </p:nvSpPr>
            <p:spPr>
              <a:xfrm>
                <a:off x="7990040" y="1201951"/>
                <a:ext cx="741535" cy="2343836"/>
              </a:xfrm>
              <a:prstGeom prst="rect">
                <a:avLst/>
              </a:prstGeom>
              <a:solidFill>
                <a:srgbClr val="D5E5FF"/>
              </a:solidFill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6F2D6BE4-1162-949D-3D58-54DC4B4D07D0}"/>
                  </a:ext>
                </a:extLst>
              </p:cNvPr>
              <p:cNvSpPr/>
              <p:nvPr/>
            </p:nvSpPr>
            <p:spPr>
              <a:xfrm>
                <a:off x="6277624" y="1055709"/>
                <a:ext cx="1344520" cy="2685313"/>
              </a:xfrm>
              <a:prstGeom prst="rect">
                <a:avLst/>
              </a:prstGeom>
              <a:solidFill>
                <a:srgbClr val="5599FF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D72D89C-12C1-323B-985A-C4DE9F7C6EDA}"/>
                  </a:ext>
                </a:extLst>
              </p:cNvPr>
              <p:cNvSpPr txBox="1"/>
              <p:nvPr/>
            </p:nvSpPr>
            <p:spPr>
              <a:xfrm rot="5400000">
                <a:off x="7879124" y="2143036"/>
                <a:ext cx="95891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/>
                  <a:t>SRAM</a:t>
                </a:r>
                <a:endParaRPr lang="en-CH" sz="2400" b="1" dirty="0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A92DD0A-71AB-239E-3B16-8BA81CBF7AA2}"/>
                  </a:ext>
                </a:extLst>
              </p:cNvPr>
              <p:cNvSpPr txBox="1"/>
              <p:nvPr/>
            </p:nvSpPr>
            <p:spPr>
              <a:xfrm>
                <a:off x="6483282" y="2121752"/>
                <a:ext cx="100700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/>
                  <a:t>DRAM</a:t>
                </a:r>
                <a:endParaRPr lang="en-CH" sz="2400" b="1" dirty="0"/>
              </a:p>
            </p:txBody>
          </p:sp>
        </p:grp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81A003E2-43EC-378C-4A2F-6A33D5516E8E}"/>
                </a:ext>
              </a:extLst>
            </p:cNvPr>
            <p:cNvSpPr txBox="1"/>
            <p:nvPr/>
          </p:nvSpPr>
          <p:spPr>
            <a:xfrm>
              <a:off x="6344836" y="3724911"/>
              <a:ext cx="52405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PE: Digital processing elements customized for DNNs</a:t>
              </a:r>
              <a:endParaRPr lang="en-CH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71EF40ED-8401-DD8D-4C4D-9FF4349153FF}"/>
              </a:ext>
            </a:extLst>
          </p:cNvPr>
          <p:cNvSpPr txBox="1"/>
          <p:nvPr/>
        </p:nvSpPr>
        <p:spPr>
          <a:xfrm>
            <a:off x="606357" y="3281992"/>
            <a:ext cx="4137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DRAM: Dynamic Random Access Memory </a:t>
            </a:r>
            <a:endParaRPr lang="en-CH" dirty="0">
              <a:solidFill>
                <a:schemeClr val="bg1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3214CDF-0C8B-6D61-0CBA-312D4BE98DA8}"/>
              </a:ext>
            </a:extLst>
          </p:cNvPr>
          <p:cNvSpPr txBox="1"/>
          <p:nvPr/>
        </p:nvSpPr>
        <p:spPr>
          <a:xfrm>
            <a:off x="594800" y="3494691"/>
            <a:ext cx="3854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SRAM: Static Random Access Memory </a:t>
            </a:r>
            <a:endParaRPr lang="en-CH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937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01496-9368-4DEB-B229-4E0E8FA97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462" y="227012"/>
            <a:ext cx="11068050" cy="530225"/>
          </a:xfrm>
        </p:spPr>
        <p:txBody>
          <a:bodyPr>
            <a:noAutofit/>
          </a:bodyPr>
          <a:lstStyle/>
          <a:p>
            <a:r>
              <a:rPr lang="en-US" dirty="0"/>
              <a:t>THE PLATEAUING OF ENERGY EFFICIENCY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1BD942-159D-469C-994C-6C6ABF440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9560-36A5-4E5C-AD05-6B0C43E6C7A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2" name="Content Placeholder 2">
            <a:extLst>
              <a:ext uri="{FF2B5EF4-FFF2-40B4-BE49-F238E27FC236}">
                <a16:creationId xmlns:a16="http://schemas.microsoft.com/office/drawing/2014/main" id="{246CBA5D-776B-4C41-9E2B-6DA07BA4DC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9462" y="5618032"/>
            <a:ext cx="11792538" cy="923115"/>
          </a:xfrm>
        </p:spPr>
        <p:txBody>
          <a:bodyPr>
            <a:noAutofit/>
          </a:bodyPr>
          <a:lstStyle/>
          <a:p>
            <a:pPr marL="180000" indent="-180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/>
              <a:t>Peak performance vs. power scatter plot of publicly announced DNN accelerators show that achieving energy efficiencies better than </a:t>
            </a:r>
            <a:r>
              <a:rPr lang="en-US" sz="2400" dirty="0">
                <a:solidFill>
                  <a:srgbClr val="FFFF00"/>
                </a:solidFill>
              </a:rPr>
              <a:t>100fJ/Operation </a:t>
            </a:r>
            <a:r>
              <a:rPr lang="en-US" sz="2400" dirty="0"/>
              <a:t>is proving to be challenging </a:t>
            </a:r>
          </a:p>
          <a:p>
            <a:pPr marL="180000" indent="-180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2400" dirty="0"/>
          </a:p>
          <a:p>
            <a:pPr marL="180000" indent="-180000">
              <a:lnSpc>
                <a:spcPct val="100000"/>
              </a:lnSpc>
              <a:spcBef>
                <a:spcPts val="0"/>
              </a:spcBef>
            </a:pPr>
            <a:endParaRPr lang="en-CH" sz="2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16C3B2B-7F09-5D47-6BBA-BBB25CB762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7379" y="847945"/>
            <a:ext cx="8091055" cy="428189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4E3E41E-849A-4341-D9F7-9B5F3738C0E5}"/>
              </a:ext>
            </a:extLst>
          </p:cNvPr>
          <p:cNvSpPr/>
          <p:nvPr/>
        </p:nvSpPr>
        <p:spPr>
          <a:xfrm>
            <a:off x="2061865" y="5129839"/>
            <a:ext cx="76445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Reuther et al., 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“</a:t>
            </a:r>
            <a:r>
              <a:rPr lang="en-US" sz="1800" b="0" i="0" u="none" strike="noStrike" baseline="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AI and ML Accelerator Survey and Trends”, </a:t>
            </a:r>
            <a:r>
              <a:rPr lang="en-CH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IEEE HPEC 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(</a:t>
            </a:r>
            <a:r>
              <a:rPr lang="en-CH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2022 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)</a:t>
            </a:r>
            <a:endParaRPr lang="en-CH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7363778-7152-66E4-E3C0-547C93A377DB}"/>
              </a:ext>
            </a:extLst>
          </p:cNvPr>
          <p:cNvGrpSpPr/>
          <p:nvPr/>
        </p:nvGrpSpPr>
        <p:grpSpPr>
          <a:xfrm>
            <a:off x="2342603" y="1323708"/>
            <a:ext cx="5355771" cy="2786743"/>
            <a:chOff x="2342603" y="1323708"/>
            <a:chExt cx="5355771" cy="2786743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1F6FE1C-01A6-9DE6-E188-6C98FB68CFCB}"/>
                </a:ext>
              </a:extLst>
            </p:cNvPr>
            <p:cNvSpPr/>
            <p:nvPr/>
          </p:nvSpPr>
          <p:spPr>
            <a:xfrm>
              <a:off x="4191000" y="2008556"/>
              <a:ext cx="435769" cy="628650"/>
            </a:xfrm>
            <a:custGeom>
              <a:avLst/>
              <a:gdLst>
                <a:gd name="connsiteX0" fmla="*/ 0 w 435769"/>
                <a:gd name="connsiteY0" fmla="*/ 0 h 628650"/>
                <a:gd name="connsiteX1" fmla="*/ 364331 w 435769"/>
                <a:gd name="connsiteY1" fmla="*/ 114300 h 628650"/>
                <a:gd name="connsiteX2" fmla="*/ 185738 w 435769"/>
                <a:gd name="connsiteY2" fmla="*/ 392906 h 628650"/>
                <a:gd name="connsiteX3" fmla="*/ 435769 w 435769"/>
                <a:gd name="connsiteY3" fmla="*/ 628650 h 62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5769" h="628650">
                  <a:moveTo>
                    <a:pt x="0" y="0"/>
                  </a:moveTo>
                  <a:cubicBezTo>
                    <a:pt x="166687" y="24408"/>
                    <a:pt x="333375" y="48816"/>
                    <a:pt x="364331" y="114300"/>
                  </a:cubicBezTo>
                  <a:cubicBezTo>
                    <a:pt x="395287" y="179784"/>
                    <a:pt x="173832" y="307181"/>
                    <a:pt x="185738" y="392906"/>
                  </a:cubicBezTo>
                  <a:cubicBezTo>
                    <a:pt x="197644" y="478631"/>
                    <a:pt x="316706" y="553640"/>
                    <a:pt x="435769" y="628650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76D8B63-9399-C19B-12CE-D55379A6B7F5}"/>
                </a:ext>
              </a:extLst>
            </p:cNvPr>
            <p:cNvSpPr txBox="1"/>
            <p:nvPr/>
          </p:nvSpPr>
          <p:spPr>
            <a:xfrm>
              <a:off x="2521744" y="1801388"/>
              <a:ext cx="17516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b="1" dirty="0">
                  <a:solidFill>
                    <a:srgbClr val="FF0000"/>
                  </a:solidFill>
                  <a:latin typeface="+mn-lt"/>
                </a:rPr>
                <a:t>100fJ/Operation</a:t>
              </a:r>
              <a:endParaRPr lang="en-CH" b="1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34CD4CEA-6F28-0F6F-9325-EDA8CFC42DC4}"/>
                </a:ext>
              </a:extLst>
            </p:cNvPr>
            <p:cNvSpPr/>
            <p:nvPr/>
          </p:nvSpPr>
          <p:spPr>
            <a:xfrm>
              <a:off x="2342603" y="1323708"/>
              <a:ext cx="5355771" cy="2786743"/>
            </a:xfrm>
            <a:custGeom>
              <a:avLst/>
              <a:gdLst>
                <a:gd name="connsiteX0" fmla="*/ 0 w 5355771"/>
                <a:gd name="connsiteY0" fmla="*/ 2786743 h 2786743"/>
                <a:gd name="connsiteX1" fmla="*/ 3805645 w 5355771"/>
                <a:gd name="connsiteY1" fmla="*/ 478971 h 2786743"/>
                <a:gd name="connsiteX2" fmla="*/ 5355771 w 5355771"/>
                <a:gd name="connsiteY2" fmla="*/ 0 h 2786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55771" h="2786743">
                  <a:moveTo>
                    <a:pt x="0" y="2786743"/>
                  </a:moveTo>
                  <a:cubicBezTo>
                    <a:pt x="1456508" y="1865085"/>
                    <a:pt x="2913017" y="943428"/>
                    <a:pt x="3805645" y="478971"/>
                  </a:cubicBezTo>
                  <a:cubicBezTo>
                    <a:pt x="4698274" y="14514"/>
                    <a:pt x="5027022" y="7257"/>
                    <a:pt x="5355771" y="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</p:spTree>
    <p:extLst>
      <p:ext uri="{BB962C8B-B14F-4D97-AF65-F5344CB8AC3E}">
        <p14:creationId xmlns:p14="http://schemas.microsoft.com/office/powerpoint/2010/main" val="1739565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01496-9368-4DEB-B229-4E0E8FA97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462" y="227012"/>
            <a:ext cx="11068050" cy="530225"/>
          </a:xfrm>
        </p:spPr>
        <p:txBody>
          <a:bodyPr>
            <a:noAutofit/>
          </a:bodyPr>
          <a:lstStyle/>
          <a:p>
            <a:r>
              <a:rPr lang="en-US" dirty="0"/>
              <a:t>NON-STATIONARITY OF SYNAPTIC WEIGHTS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1BD942-159D-469C-994C-6C6ABF440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9560-36A5-4E5C-AD05-6B0C43E6C7A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2" name="Content Placeholder 2">
            <a:extLst>
              <a:ext uri="{FF2B5EF4-FFF2-40B4-BE49-F238E27FC236}">
                <a16:creationId xmlns:a16="http://schemas.microsoft.com/office/drawing/2014/main" id="{246CBA5D-776B-4C41-9E2B-6DA07BA4DC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424" y="5261298"/>
            <a:ext cx="11182029" cy="1141922"/>
          </a:xfrm>
        </p:spPr>
        <p:txBody>
          <a:bodyPr>
            <a:noAutofit/>
          </a:bodyPr>
          <a:lstStyle/>
          <a:p>
            <a:pPr marL="180000" indent="-1800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400" dirty="0"/>
              <a:t>Physically separated memory and processing </a:t>
            </a: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dirty="0">
                <a:solidFill>
                  <a:srgbClr val="FFFF00"/>
                </a:solidFill>
              </a:rPr>
              <a:t>the synaptic weights need to be shuttled between the two units </a:t>
            </a:r>
            <a:r>
              <a:rPr lang="en-US" sz="2400" dirty="0"/>
              <a:t>resulting in significant latency and energy penalty</a:t>
            </a:r>
          </a:p>
          <a:p>
            <a:pPr marL="180000" indent="-1800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400" dirty="0"/>
              <a:t>This disparity has become starker in more advanced CMOS technology nodes</a:t>
            </a:r>
          </a:p>
          <a:p>
            <a:pPr marL="180000" indent="-1800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2400" dirty="0"/>
          </a:p>
          <a:p>
            <a:pPr marL="180000" indent="-180000">
              <a:lnSpc>
                <a:spcPct val="100000"/>
              </a:lnSpc>
              <a:spcBef>
                <a:spcPts val="0"/>
              </a:spcBef>
            </a:pPr>
            <a:endParaRPr lang="en-CH" sz="2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FA5C4BD-082F-BD1E-818D-898633BA77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0336" y="4469648"/>
            <a:ext cx="457882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Murmann</a:t>
            </a:r>
            <a:r>
              <a:rPr kumimoji="0" lang="en-US" altLang="en-US" b="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, “Mixed-Signal Computing for Deep Neural Network Inference”, IEEE TVLSI (2020)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DEC9691-5683-0B95-261B-33ABFE5EDBD2}"/>
              </a:ext>
            </a:extLst>
          </p:cNvPr>
          <p:cNvSpPr txBox="1">
            <a:spLocks/>
          </p:cNvSpPr>
          <p:nvPr/>
        </p:nvSpPr>
        <p:spPr>
          <a:xfrm>
            <a:off x="5549539" y="1131927"/>
            <a:ext cx="6120914" cy="30339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‒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‒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indent="-1800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400" dirty="0"/>
              <a:t>32-bit add operation takes only </a:t>
            </a:r>
            <a:r>
              <a:rPr lang="en-US" sz="2400" b="1" dirty="0"/>
              <a:t>20fJ and 150ps</a:t>
            </a:r>
          </a:p>
          <a:p>
            <a:pPr marL="180000" indent="-1800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2400" dirty="0"/>
          </a:p>
          <a:p>
            <a:pPr marL="180000" indent="-1800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400" dirty="0"/>
              <a:t>Moving the two 32-bit words to feed this operation over 1mm takes </a:t>
            </a:r>
            <a:r>
              <a:rPr lang="en-US" sz="2400" b="1" dirty="0"/>
              <a:t>1.9pJ </a:t>
            </a:r>
            <a:r>
              <a:rPr lang="en-US" sz="2400" dirty="0"/>
              <a:t>and</a:t>
            </a:r>
            <a:r>
              <a:rPr lang="en-US" sz="2400" b="1" dirty="0"/>
              <a:t> 400ps</a:t>
            </a:r>
          </a:p>
          <a:p>
            <a:pPr marL="180000" indent="-1800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2400" dirty="0"/>
          </a:p>
          <a:p>
            <a:pPr marL="180000" indent="-1800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400" dirty="0"/>
              <a:t>Fetching two 32-bit words from main memory expends </a:t>
            </a:r>
            <a:r>
              <a:rPr lang="en-US" sz="2400" b="1" dirty="0"/>
              <a:t>1.3nJ of energy</a:t>
            </a:r>
          </a:p>
          <a:p>
            <a:pPr marL="180000" indent="-180000">
              <a:lnSpc>
                <a:spcPct val="100000"/>
              </a:lnSpc>
              <a:spcBef>
                <a:spcPts val="0"/>
              </a:spcBef>
            </a:pPr>
            <a:endParaRPr lang="en-CH"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CB4A1B-05A9-7A46-9BA3-7BDE53FECF0A}"/>
              </a:ext>
            </a:extLst>
          </p:cNvPr>
          <p:cNvSpPr txBox="1"/>
          <p:nvPr/>
        </p:nvSpPr>
        <p:spPr>
          <a:xfrm>
            <a:off x="6163237" y="4441948"/>
            <a:ext cx="4893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Dally and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Vishkin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, “On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th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  <a:latin typeface="Calibri"/>
                <a:cs typeface="Arial" panose="020B0604020202020204" pitchFamily="34" charset="0"/>
              </a:rPr>
              <a:t>e model of computing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”, Communications of the ACM (2022)</a:t>
            </a:r>
            <a:endParaRPr kumimoji="0" lang="en-CH" b="0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20000"/>
                  <a:lumOff val="80000"/>
                </a:schemeClr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B2A3E72-2F21-EFC0-AC3C-A649AC5B974D}"/>
              </a:ext>
            </a:extLst>
          </p:cNvPr>
          <p:cNvSpPr txBox="1"/>
          <p:nvPr/>
        </p:nvSpPr>
        <p:spPr>
          <a:xfrm>
            <a:off x="1495914" y="729869"/>
            <a:ext cx="2993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EB2F"/>
                </a:solidFill>
              </a:rPr>
              <a:t>~150-200fJ/Operation</a:t>
            </a:r>
            <a:endParaRPr lang="en-CH" sz="2400" b="1" dirty="0">
              <a:solidFill>
                <a:srgbClr val="FFEB2F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74E8CDA-8BE7-677D-F011-2B1D1D4430C3}"/>
              </a:ext>
            </a:extLst>
          </p:cNvPr>
          <p:cNvSpPr txBox="1"/>
          <p:nvPr/>
        </p:nvSpPr>
        <p:spPr>
          <a:xfrm>
            <a:off x="399462" y="3801137"/>
            <a:ext cx="14132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EB2F"/>
                </a:solidFill>
              </a:rPr>
              <a:t>&gt; 100 MB</a:t>
            </a:r>
          </a:p>
          <a:p>
            <a:pPr algn="ctr"/>
            <a:r>
              <a:rPr lang="en-US" sz="1600" b="1" dirty="0">
                <a:solidFill>
                  <a:srgbClr val="FFEB2F"/>
                </a:solidFill>
              </a:rPr>
              <a:t>40-100pJ/byte</a:t>
            </a:r>
            <a:endParaRPr lang="en-CH" sz="1600" b="1" dirty="0">
              <a:solidFill>
                <a:srgbClr val="FFEB2F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A6ECF02-CAFE-C178-07C0-F000D61EB394}"/>
              </a:ext>
            </a:extLst>
          </p:cNvPr>
          <p:cNvSpPr txBox="1"/>
          <p:nvPr/>
        </p:nvSpPr>
        <p:spPr>
          <a:xfrm>
            <a:off x="1940432" y="3808584"/>
            <a:ext cx="12048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EB2F"/>
                </a:solidFill>
              </a:rPr>
              <a:t>10-100KB</a:t>
            </a:r>
          </a:p>
          <a:p>
            <a:pPr algn="ctr"/>
            <a:r>
              <a:rPr lang="en-US" sz="1600" b="1" dirty="0">
                <a:solidFill>
                  <a:srgbClr val="FFEB2F"/>
                </a:solidFill>
              </a:rPr>
              <a:t>1-10pJ/byte</a:t>
            </a:r>
            <a:endParaRPr lang="en-CH" sz="1600" b="1" dirty="0">
              <a:solidFill>
                <a:srgbClr val="FFEB2F"/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EB2F39C-5850-2C4C-C691-792C824E0993}"/>
              </a:ext>
            </a:extLst>
          </p:cNvPr>
          <p:cNvGrpSpPr/>
          <p:nvPr/>
        </p:nvGrpSpPr>
        <p:grpSpPr>
          <a:xfrm>
            <a:off x="475750" y="1258211"/>
            <a:ext cx="4921432" cy="2497387"/>
            <a:chOff x="6277624" y="1021178"/>
            <a:chExt cx="5129517" cy="2719844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CD3DCD42-4E0E-CD02-A099-08B29F0E4D71}"/>
                </a:ext>
              </a:extLst>
            </p:cNvPr>
            <p:cNvSpPr/>
            <p:nvPr/>
          </p:nvSpPr>
          <p:spPr>
            <a:xfrm>
              <a:off x="7804235" y="1021178"/>
              <a:ext cx="3602906" cy="2685313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B4050BA6-A589-9A66-4848-70FC41C92850}"/>
                </a:ext>
              </a:extLst>
            </p:cNvPr>
            <p:cNvGrpSpPr/>
            <p:nvPr/>
          </p:nvGrpSpPr>
          <p:grpSpPr>
            <a:xfrm>
              <a:off x="8879205" y="1183544"/>
              <a:ext cx="2423414" cy="696991"/>
              <a:chOff x="7141845" y="1311642"/>
              <a:chExt cx="2423414" cy="696991"/>
            </a:xfrm>
          </p:grpSpPr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A51FD9E2-4FE4-5B2A-88A6-C147424D14D5}"/>
                  </a:ext>
                </a:extLst>
              </p:cNvPr>
              <p:cNvGrpSpPr/>
              <p:nvPr/>
            </p:nvGrpSpPr>
            <p:grpSpPr>
              <a:xfrm>
                <a:off x="7141845" y="1311642"/>
                <a:ext cx="800100" cy="696991"/>
                <a:chOff x="7141845" y="1319198"/>
                <a:chExt cx="800100" cy="696991"/>
              </a:xfrm>
            </p:grpSpPr>
            <p:sp>
              <p:nvSpPr>
                <p:cNvPr id="74" name="Rectangle 73">
                  <a:extLst>
                    <a:ext uri="{FF2B5EF4-FFF2-40B4-BE49-F238E27FC236}">
                      <a16:creationId xmlns:a16="http://schemas.microsoft.com/office/drawing/2014/main" id="{35B77D0B-F717-1624-9AA2-441C8AADCDED}"/>
                    </a:ext>
                  </a:extLst>
                </p:cNvPr>
                <p:cNvSpPr/>
                <p:nvPr/>
              </p:nvSpPr>
              <p:spPr>
                <a:xfrm>
                  <a:off x="7141845" y="1319358"/>
                  <a:ext cx="800100" cy="696831"/>
                </a:xfrm>
                <a:prstGeom prst="rect">
                  <a:avLst/>
                </a:prstGeom>
                <a:solidFill>
                  <a:srgbClr val="FFD0C3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75" name="Rectangle 74">
                  <a:extLst>
                    <a:ext uri="{FF2B5EF4-FFF2-40B4-BE49-F238E27FC236}">
                      <a16:creationId xmlns:a16="http://schemas.microsoft.com/office/drawing/2014/main" id="{DF7A4E21-A4B5-6353-A73F-C3929383EC3F}"/>
                    </a:ext>
                  </a:extLst>
                </p:cNvPr>
                <p:cNvSpPr/>
                <p:nvPr/>
              </p:nvSpPr>
              <p:spPr>
                <a:xfrm>
                  <a:off x="7141845" y="1748395"/>
                  <a:ext cx="800100" cy="265981"/>
                </a:xfrm>
                <a:prstGeom prst="rect">
                  <a:avLst/>
                </a:prstGeom>
                <a:solidFill>
                  <a:srgbClr val="D5E5FF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EDF86AD8-4EC4-5715-1EDC-04A1A0821FE9}"/>
                    </a:ext>
                  </a:extLst>
                </p:cNvPr>
                <p:cNvSpPr txBox="1"/>
                <p:nvPr/>
              </p:nvSpPr>
              <p:spPr>
                <a:xfrm>
                  <a:off x="7281037" y="1319198"/>
                  <a:ext cx="498855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 dirty="0"/>
                    <a:t>PE</a:t>
                  </a:r>
                  <a:endParaRPr lang="en-CH" sz="2400" b="1" dirty="0"/>
                </a:p>
              </p:txBody>
            </p:sp>
          </p:grp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B440CA66-7749-1F5B-231B-3A7F7E948B63}"/>
                  </a:ext>
                </a:extLst>
              </p:cNvPr>
              <p:cNvGrpSpPr/>
              <p:nvPr/>
            </p:nvGrpSpPr>
            <p:grpSpPr>
              <a:xfrm>
                <a:off x="7953502" y="1311642"/>
                <a:ext cx="800100" cy="696991"/>
                <a:chOff x="7141845" y="1319198"/>
                <a:chExt cx="800100" cy="696991"/>
              </a:xfrm>
            </p:grpSpPr>
            <p:sp>
              <p:nvSpPr>
                <p:cNvPr id="71" name="Rectangle 70">
                  <a:extLst>
                    <a:ext uri="{FF2B5EF4-FFF2-40B4-BE49-F238E27FC236}">
                      <a16:creationId xmlns:a16="http://schemas.microsoft.com/office/drawing/2014/main" id="{925CFD5C-58AE-2CC1-2297-41F1A8FBE6D1}"/>
                    </a:ext>
                  </a:extLst>
                </p:cNvPr>
                <p:cNvSpPr/>
                <p:nvPr/>
              </p:nvSpPr>
              <p:spPr>
                <a:xfrm>
                  <a:off x="7141845" y="1319358"/>
                  <a:ext cx="800100" cy="696831"/>
                </a:xfrm>
                <a:prstGeom prst="rect">
                  <a:avLst/>
                </a:prstGeom>
                <a:solidFill>
                  <a:srgbClr val="FFD0C3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72" name="Rectangle 71">
                  <a:extLst>
                    <a:ext uri="{FF2B5EF4-FFF2-40B4-BE49-F238E27FC236}">
                      <a16:creationId xmlns:a16="http://schemas.microsoft.com/office/drawing/2014/main" id="{E555E6FC-D0D0-244E-2619-5ADC0980E90C}"/>
                    </a:ext>
                  </a:extLst>
                </p:cNvPr>
                <p:cNvSpPr/>
                <p:nvPr/>
              </p:nvSpPr>
              <p:spPr>
                <a:xfrm>
                  <a:off x="7141845" y="1748395"/>
                  <a:ext cx="800100" cy="265981"/>
                </a:xfrm>
                <a:prstGeom prst="rect">
                  <a:avLst/>
                </a:prstGeom>
                <a:solidFill>
                  <a:srgbClr val="D5E5FF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7D4B3896-6065-F59A-69B1-B13394526B38}"/>
                    </a:ext>
                  </a:extLst>
                </p:cNvPr>
                <p:cNvSpPr txBox="1"/>
                <p:nvPr/>
              </p:nvSpPr>
              <p:spPr>
                <a:xfrm>
                  <a:off x="7281037" y="1319198"/>
                  <a:ext cx="498855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 dirty="0"/>
                    <a:t>PE</a:t>
                  </a:r>
                  <a:endParaRPr lang="en-CH" sz="2400" b="1" dirty="0"/>
                </a:p>
              </p:txBody>
            </p:sp>
          </p:grpSp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AEFD94B9-7A86-FD55-0FBF-131EA40F6210}"/>
                  </a:ext>
                </a:extLst>
              </p:cNvPr>
              <p:cNvGrpSpPr/>
              <p:nvPr/>
            </p:nvGrpSpPr>
            <p:grpSpPr>
              <a:xfrm>
                <a:off x="8765159" y="1311642"/>
                <a:ext cx="800100" cy="696991"/>
                <a:chOff x="7141845" y="1319198"/>
                <a:chExt cx="800100" cy="696991"/>
              </a:xfrm>
            </p:grpSpPr>
            <p:sp>
              <p:nvSpPr>
                <p:cNvPr id="68" name="Rectangle 67">
                  <a:extLst>
                    <a:ext uri="{FF2B5EF4-FFF2-40B4-BE49-F238E27FC236}">
                      <a16:creationId xmlns:a16="http://schemas.microsoft.com/office/drawing/2014/main" id="{00170DDA-C30A-CEDC-B186-3AD23AA3D217}"/>
                    </a:ext>
                  </a:extLst>
                </p:cNvPr>
                <p:cNvSpPr/>
                <p:nvPr/>
              </p:nvSpPr>
              <p:spPr>
                <a:xfrm>
                  <a:off x="7141845" y="1319358"/>
                  <a:ext cx="800100" cy="696831"/>
                </a:xfrm>
                <a:prstGeom prst="rect">
                  <a:avLst/>
                </a:prstGeom>
                <a:solidFill>
                  <a:srgbClr val="FFD0C3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69" name="Rectangle 68">
                  <a:extLst>
                    <a:ext uri="{FF2B5EF4-FFF2-40B4-BE49-F238E27FC236}">
                      <a16:creationId xmlns:a16="http://schemas.microsoft.com/office/drawing/2014/main" id="{6F2C6769-4566-8ABF-073B-DBA39B771D54}"/>
                    </a:ext>
                  </a:extLst>
                </p:cNvPr>
                <p:cNvSpPr/>
                <p:nvPr/>
              </p:nvSpPr>
              <p:spPr>
                <a:xfrm>
                  <a:off x="7141845" y="1748395"/>
                  <a:ext cx="800100" cy="265981"/>
                </a:xfrm>
                <a:prstGeom prst="rect">
                  <a:avLst/>
                </a:prstGeom>
                <a:solidFill>
                  <a:srgbClr val="D5E5FF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5B4B854E-3667-1F6D-8694-2152C17C980B}"/>
                    </a:ext>
                  </a:extLst>
                </p:cNvPr>
                <p:cNvSpPr txBox="1"/>
                <p:nvPr/>
              </p:nvSpPr>
              <p:spPr>
                <a:xfrm>
                  <a:off x="7281037" y="1319198"/>
                  <a:ext cx="498855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 dirty="0"/>
                    <a:t>PE</a:t>
                  </a:r>
                  <a:endParaRPr lang="en-CH" sz="2400" b="1" dirty="0"/>
                </a:p>
              </p:txBody>
            </p:sp>
          </p:grp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42B095B-958E-4EDB-BE1A-DCC35DB1803F}"/>
                </a:ext>
              </a:extLst>
            </p:cNvPr>
            <p:cNvGrpSpPr/>
            <p:nvPr/>
          </p:nvGrpSpPr>
          <p:grpSpPr>
            <a:xfrm>
              <a:off x="8879204" y="2004010"/>
              <a:ext cx="2423414" cy="696991"/>
              <a:chOff x="7141845" y="1311642"/>
              <a:chExt cx="2423414" cy="696991"/>
            </a:xfrm>
          </p:grpSpPr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ADBA21B1-363B-BDCD-8FE9-264D553C459B}"/>
                  </a:ext>
                </a:extLst>
              </p:cNvPr>
              <p:cNvGrpSpPr/>
              <p:nvPr/>
            </p:nvGrpSpPr>
            <p:grpSpPr>
              <a:xfrm>
                <a:off x="7141845" y="1311642"/>
                <a:ext cx="800100" cy="696991"/>
                <a:chOff x="7141845" y="1319198"/>
                <a:chExt cx="800100" cy="696991"/>
              </a:xfrm>
            </p:grpSpPr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3367A0C5-2C16-438B-2CAC-ABD20E85083D}"/>
                    </a:ext>
                  </a:extLst>
                </p:cNvPr>
                <p:cNvSpPr/>
                <p:nvPr/>
              </p:nvSpPr>
              <p:spPr>
                <a:xfrm>
                  <a:off x="7141845" y="1319358"/>
                  <a:ext cx="800100" cy="696831"/>
                </a:xfrm>
                <a:prstGeom prst="rect">
                  <a:avLst/>
                </a:prstGeom>
                <a:solidFill>
                  <a:srgbClr val="FFD0C3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63" name="Rectangle 62">
                  <a:extLst>
                    <a:ext uri="{FF2B5EF4-FFF2-40B4-BE49-F238E27FC236}">
                      <a16:creationId xmlns:a16="http://schemas.microsoft.com/office/drawing/2014/main" id="{E4FFD266-E306-BBDB-C1E7-231A353071DA}"/>
                    </a:ext>
                  </a:extLst>
                </p:cNvPr>
                <p:cNvSpPr/>
                <p:nvPr/>
              </p:nvSpPr>
              <p:spPr>
                <a:xfrm>
                  <a:off x="7141845" y="1748395"/>
                  <a:ext cx="800100" cy="265981"/>
                </a:xfrm>
                <a:prstGeom prst="rect">
                  <a:avLst/>
                </a:prstGeom>
                <a:solidFill>
                  <a:srgbClr val="D5E5FF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4EEFF011-0D30-37B8-0377-0581A1A6D0DE}"/>
                    </a:ext>
                  </a:extLst>
                </p:cNvPr>
                <p:cNvSpPr txBox="1"/>
                <p:nvPr/>
              </p:nvSpPr>
              <p:spPr>
                <a:xfrm>
                  <a:off x="7281037" y="1319198"/>
                  <a:ext cx="498855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 dirty="0"/>
                    <a:t>PE</a:t>
                  </a:r>
                  <a:endParaRPr lang="en-CH" sz="2400" b="1" dirty="0"/>
                </a:p>
              </p:txBody>
            </p:sp>
          </p:grpSp>
          <p:grpSp>
            <p:nvGrpSpPr>
              <p:cNvPr id="54" name="Group 53">
                <a:extLst>
                  <a:ext uri="{FF2B5EF4-FFF2-40B4-BE49-F238E27FC236}">
                    <a16:creationId xmlns:a16="http://schemas.microsoft.com/office/drawing/2014/main" id="{1D419C67-ACA6-BAEE-1FE4-23284AAC93FA}"/>
                  </a:ext>
                </a:extLst>
              </p:cNvPr>
              <p:cNvGrpSpPr/>
              <p:nvPr/>
            </p:nvGrpSpPr>
            <p:grpSpPr>
              <a:xfrm>
                <a:off x="7953502" y="1311642"/>
                <a:ext cx="800100" cy="696991"/>
                <a:chOff x="7141845" y="1319198"/>
                <a:chExt cx="800100" cy="696991"/>
              </a:xfrm>
            </p:grpSpPr>
            <p:sp>
              <p:nvSpPr>
                <p:cNvPr id="59" name="Rectangle 58">
                  <a:extLst>
                    <a:ext uri="{FF2B5EF4-FFF2-40B4-BE49-F238E27FC236}">
                      <a16:creationId xmlns:a16="http://schemas.microsoft.com/office/drawing/2014/main" id="{9B63FFD9-B53E-4A8E-A306-F47FA4346454}"/>
                    </a:ext>
                  </a:extLst>
                </p:cNvPr>
                <p:cNvSpPr/>
                <p:nvPr/>
              </p:nvSpPr>
              <p:spPr>
                <a:xfrm>
                  <a:off x="7141845" y="1319358"/>
                  <a:ext cx="800100" cy="696831"/>
                </a:xfrm>
                <a:prstGeom prst="rect">
                  <a:avLst/>
                </a:prstGeom>
                <a:solidFill>
                  <a:srgbClr val="FFD0C3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60" name="Rectangle 59">
                  <a:extLst>
                    <a:ext uri="{FF2B5EF4-FFF2-40B4-BE49-F238E27FC236}">
                      <a16:creationId xmlns:a16="http://schemas.microsoft.com/office/drawing/2014/main" id="{3C98C096-0043-5C1E-12D4-D3F8711B384B}"/>
                    </a:ext>
                  </a:extLst>
                </p:cNvPr>
                <p:cNvSpPr/>
                <p:nvPr/>
              </p:nvSpPr>
              <p:spPr>
                <a:xfrm>
                  <a:off x="7141845" y="1748395"/>
                  <a:ext cx="800100" cy="265981"/>
                </a:xfrm>
                <a:prstGeom prst="rect">
                  <a:avLst/>
                </a:prstGeom>
                <a:solidFill>
                  <a:srgbClr val="D5E5FF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E3A227E7-5EF8-8ED9-9227-01F12C675A1A}"/>
                    </a:ext>
                  </a:extLst>
                </p:cNvPr>
                <p:cNvSpPr txBox="1"/>
                <p:nvPr/>
              </p:nvSpPr>
              <p:spPr>
                <a:xfrm>
                  <a:off x="7281037" y="1319198"/>
                  <a:ext cx="498855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 dirty="0"/>
                    <a:t>PE</a:t>
                  </a:r>
                  <a:endParaRPr lang="en-CH" sz="2400" b="1" dirty="0"/>
                </a:p>
              </p:txBody>
            </p:sp>
          </p:grpSp>
          <p:grpSp>
            <p:nvGrpSpPr>
              <p:cNvPr id="55" name="Group 54">
                <a:extLst>
                  <a:ext uri="{FF2B5EF4-FFF2-40B4-BE49-F238E27FC236}">
                    <a16:creationId xmlns:a16="http://schemas.microsoft.com/office/drawing/2014/main" id="{749FB067-8BFA-1308-EF1F-73543E3E1C01}"/>
                  </a:ext>
                </a:extLst>
              </p:cNvPr>
              <p:cNvGrpSpPr/>
              <p:nvPr/>
            </p:nvGrpSpPr>
            <p:grpSpPr>
              <a:xfrm>
                <a:off x="8765159" y="1311642"/>
                <a:ext cx="800100" cy="696991"/>
                <a:chOff x="7141845" y="1319198"/>
                <a:chExt cx="800100" cy="696991"/>
              </a:xfrm>
            </p:grpSpPr>
            <p:sp>
              <p:nvSpPr>
                <p:cNvPr id="56" name="Rectangle 55">
                  <a:extLst>
                    <a:ext uri="{FF2B5EF4-FFF2-40B4-BE49-F238E27FC236}">
                      <a16:creationId xmlns:a16="http://schemas.microsoft.com/office/drawing/2014/main" id="{C4B24EB6-01D3-C839-2331-CB15F422C7E9}"/>
                    </a:ext>
                  </a:extLst>
                </p:cNvPr>
                <p:cNvSpPr/>
                <p:nvPr/>
              </p:nvSpPr>
              <p:spPr>
                <a:xfrm>
                  <a:off x="7141845" y="1319358"/>
                  <a:ext cx="800100" cy="696831"/>
                </a:xfrm>
                <a:prstGeom prst="rect">
                  <a:avLst/>
                </a:prstGeom>
                <a:solidFill>
                  <a:srgbClr val="FFD0C3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7011A49E-ECB0-805A-1D6F-9AA789AF13BD}"/>
                    </a:ext>
                  </a:extLst>
                </p:cNvPr>
                <p:cNvSpPr/>
                <p:nvPr/>
              </p:nvSpPr>
              <p:spPr>
                <a:xfrm>
                  <a:off x="7141845" y="1748395"/>
                  <a:ext cx="800100" cy="265981"/>
                </a:xfrm>
                <a:prstGeom prst="rect">
                  <a:avLst/>
                </a:prstGeom>
                <a:solidFill>
                  <a:srgbClr val="D5E5FF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FAEF4D61-5ED6-E340-1674-54FCD26AF69B}"/>
                    </a:ext>
                  </a:extLst>
                </p:cNvPr>
                <p:cNvSpPr txBox="1"/>
                <p:nvPr/>
              </p:nvSpPr>
              <p:spPr>
                <a:xfrm>
                  <a:off x="7281037" y="1319198"/>
                  <a:ext cx="498855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 dirty="0"/>
                    <a:t>PE</a:t>
                  </a:r>
                  <a:endParaRPr lang="en-CH" sz="2400" b="1" dirty="0"/>
                </a:p>
              </p:txBody>
            </p:sp>
          </p:grp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937F41D0-A363-0FF2-FCEB-C10FD7A0ED27}"/>
                </a:ext>
              </a:extLst>
            </p:cNvPr>
            <p:cNvGrpSpPr/>
            <p:nvPr/>
          </p:nvGrpSpPr>
          <p:grpSpPr>
            <a:xfrm>
              <a:off x="8877424" y="2839179"/>
              <a:ext cx="2423414" cy="696991"/>
              <a:chOff x="7141845" y="1311642"/>
              <a:chExt cx="2423414" cy="696991"/>
            </a:xfrm>
          </p:grpSpPr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F384D7D6-74AB-F5E9-8789-74F26800EC4A}"/>
                  </a:ext>
                </a:extLst>
              </p:cNvPr>
              <p:cNvGrpSpPr/>
              <p:nvPr/>
            </p:nvGrpSpPr>
            <p:grpSpPr>
              <a:xfrm>
                <a:off x="7141845" y="1311642"/>
                <a:ext cx="800100" cy="696991"/>
                <a:chOff x="7141845" y="1319198"/>
                <a:chExt cx="800100" cy="696991"/>
              </a:xfrm>
            </p:grpSpPr>
            <p:sp>
              <p:nvSpPr>
                <p:cNvPr id="50" name="Rectangle 49">
                  <a:extLst>
                    <a:ext uri="{FF2B5EF4-FFF2-40B4-BE49-F238E27FC236}">
                      <a16:creationId xmlns:a16="http://schemas.microsoft.com/office/drawing/2014/main" id="{37545479-6CDF-3E7B-1537-A867883A7EA0}"/>
                    </a:ext>
                  </a:extLst>
                </p:cNvPr>
                <p:cNvSpPr/>
                <p:nvPr/>
              </p:nvSpPr>
              <p:spPr>
                <a:xfrm>
                  <a:off x="7141845" y="1319358"/>
                  <a:ext cx="800100" cy="696831"/>
                </a:xfrm>
                <a:prstGeom prst="rect">
                  <a:avLst/>
                </a:prstGeom>
                <a:solidFill>
                  <a:srgbClr val="FFD0C3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30967524-C767-1833-15D8-5EFF3D839A9E}"/>
                    </a:ext>
                  </a:extLst>
                </p:cNvPr>
                <p:cNvSpPr/>
                <p:nvPr/>
              </p:nvSpPr>
              <p:spPr>
                <a:xfrm>
                  <a:off x="7141845" y="1748395"/>
                  <a:ext cx="800100" cy="265981"/>
                </a:xfrm>
                <a:prstGeom prst="rect">
                  <a:avLst/>
                </a:prstGeom>
                <a:solidFill>
                  <a:srgbClr val="D5E5FF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71F62669-2032-3867-8EE6-277DE48E80D5}"/>
                    </a:ext>
                  </a:extLst>
                </p:cNvPr>
                <p:cNvSpPr txBox="1"/>
                <p:nvPr/>
              </p:nvSpPr>
              <p:spPr>
                <a:xfrm>
                  <a:off x="7281037" y="1319198"/>
                  <a:ext cx="498855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 dirty="0"/>
                    <a:t>PE</a:t>
                  </a:r>
                  <a:endParaRPr lang="en-CH" sz="2400" b="1" dirty="0"/>
                </a:p>
              </p:txBody>
            </p:sp>
          </p:grpSp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3112560D-7386-E823-7E7B-239CBE7ADC1D}"/>
                  </a:ext>
                </a:extLst>
              </p:cNvPr>
              <p:cNvGrpSpPr/>
              <p:nvPr/>
            </p:nvGrpSpPr>
            <p:grpSpPr>
              <a:xfrm>
                <a:off x="7953502" y="1311642"/>
                <a:ext cx="800100" cy="696991"/>
                <a:chOff x="7141845" y="1319198"/>
                <a:chExt cx="800100" cy="696991"/>
              </a:xfrm>
            </p:grpSpPr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49632D84-4BAF-C2DF-23A3-BD0FB6899837}"/>
                    </a:ext>
                  </a:extLst>
                </p:cNvPr>
                <p:cNvSpPr/>
                <p:nvPr/>
              </p:nvSpPr>
              <p:spPr>
                <a:xfrm>
                  <a:off x="7141845" y="1319358"/>
                  <a:ext cx="800100" cy="696831"/>
                </a:xfrm>
                <a:prstGeom prst="rect">
                  <a:avLst/>
                </a:prstGeom>
                <a:solidFill>
                  <a:srgbClr val="FFD0C3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7B3DC054-1889-86D0-37B1-62BB556AD7D7}"/>
                    </a:ext>
                  </a:extLst>
                </p:cNvPr>
                <p:cNvSpPr/>
                <p:nvPr/>
              </p:nvSpPr>
              <p:spPr>
                <a:xfrm>
                  <a:off x="7141845" y="1748395"/>
                  <a:ext cx="800100" cy="265981"/>
                </a:xfrm>
                <a:prstGeom prst="rect">
                  <a:avLst/>
                </a:prstGeom>
                <a:solidFill>
                  <a:srgbClr val="D5E5FF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F8C34764-215B-961B-A37F-7AB5587CFCB1}"/>
                    </a:ext>
                  </a:extLst>
                </p:cNvPr>
                <p:cNvSpPr txBox="1"/>
                <p:nvPr/>
              </p:nvSpPr>
              <p:spPr>
                <a:xfrm>
                  <a:off x="7281037" y="1319198"/>
                  <a:ext cx="498855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 dirty="0"/>
                    <a:t>PE</a:t>
                  </a:r>
                  <a:endParaRPr lang="en-CH" sz="2400" b="1" dirty="0"/>
                </a:p>
              </p:txBody>
            </p:sp>
          </p:grp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1DF266DF-3875-8C15-6CC4-EB81A854D62F}"/>
                  </a:ext>
                </a:extLst>
              </p:cNvPr>
              <p:cNvGrpSpPr/>
              <p:nvPr/>
            </p:nvGrpSpPr>
            <p:grpSpPr>
              <a:xfrm>
                <a:off x="8765159" y="1311642"/>
                <a:ext cx="800100" cy="696991"/>
                <a:chOff x="7141845" y="1319198"/>
                <a:chExt cx="800100" cy="696991"/>
              </a:xfrm>
            </p:grpSpPr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BD4B7959-A3A6-9791-4DD4-285FD2AB8346}"/>
                    </a:ext>
                  </a:extLst>
                </p:cNvPr>
                <p:cNvSpPr/>
                <p:nvPr/>
              </p:nvSpPr>
              <p:spPr>
                <a:xfrm>
                  <a:off x="7141845" y="1319358"/>
                  <a:ext cx="800100" cy="696831"/>
                </a:xfrm>
                <a:prstGeom prst="rect">
                  <a:avLst/>
                </a:prstGeom>
                <a:solidFill>
                  <a:srgbClr val="FFD0C3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45" name="Rectangle 44">
                  <a:extLst>
                    <a:ext uri="{FF2B5EF4-FFF2-40B4-BE49-F238E27FC236}">
                      <a16:creationId xmlns:a16="http://schemas.microsoft.com/office/drawing/2014/main" id="{95D3E9E6-F895-9513-6E5F-B55AD03E8028}"/>
                    </a:ext>
                  </a:extLst>
                </p:cNvPr>
                <p:cNvSpPr/>
                <p:nvPr/>
              </p:nvSpPr>
              <p:spPr>
                <a:xfrm>
                  <a:off x="7141845" y="1748395"/>
                  <a:ext cx="800100" cy="265981"/>
                </a:xfrm>
                <a:prstGeom prst="rect">
                  <a:avLst/>
                </a:prstGeom>
                <a:solidFill>
                  <a:srgbClr val="D5E5FF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66608CD9-A00F-665A-5ED7-790513761020}"/>
                    </a:ext>
                  </a:extLst>
                </p:cNvPr>
                <p:cNvSpPr txBox="1"/>
                <p:nvPr/>
              </p:nvSpPr>
              <p:spPr>
                <a:xfrm>
                  <a:off x="7281037" y="1319198"/>
                  <a:ext cx="498855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 dirty="0"/>
                    <a:t>PE</a:t>
                  </a:r>
                  <a:endParaRPr lang="en-CH" sz="2400" b="1" dirty="0"/>
                </a:p>
              </p:txBody>
            </p:sp>
          </p:grpSp>
        </p:grp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49DB92FA-D74A-0D16-84DB-A2196C546C56}"/>
                </a:ext>
              </a:extLst>
            </p:cNvPr>
            <p:cNvSpPr/>
            <p:nvPr/>
          </p:nvSpPr>
          <p:spPr>
            <a:xfrm>
              <a:off x="7990040" y="1201951"/>
              <a:ext cx="741535" cy="2343836"/>
            </a:xfrm>
            <a:prstGeom prst="rect">
              <a:avLst/>
            </a:prstGeom>
            <a:solidFill>
              <a:srgbClr val="D5E5FF"/>
            </a:solidFill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DDB5A2B0-3FB3-32F2-F197-E4304AD1478E}"/>
                </a:ext>
              </a:extLst>
            </p:cNvPr>
            <p:cNvSpPr/>
            <p:nvPr/>
          </p:nvSpPr>
          <p:spPr>
            <a:xfrm>
              <a:off x="6277624" y="1055709"/>
              <a:ext cx="1344520" cy="2685313"/>
            </a:xfrm>
            <a:prstGeom prst="rect">
              <a:avLst/>
            </a:prstGeom>
            <a:solidFill>
              <a:srgbClr val="5599FF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FAFFDB6-52B5-6A0B-07EC-325896AB5D02}"/>
                </a:ext>
              </a:extLst>
            </p:cNvPr>
            <p:cNvSpPr txBox="1"/>
            <p:nvPr/>
          </p:nvSpPr>
          <p:spPr>
            <a:xfrm rot="5400000">
              <a:off x="7879124" y="2143036"/>
              <a:ext cx="9589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SRAM</a:t>
              </a:r>
              <a:endParaRPr lang="en-CH" sz="2400" b="1" dirty="0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E92CAE2-B4C8-A49F-331F-CBB1742A9FEE}"/>
                </a:ext>
              </a:extLst>
            </p:cNvPr>
            <p:cNvSpPr txBox="1"/>
            <p:nvPr/>
          </p:nvSpPr>
          <p:spPr>
            <a:xfrm>
              <a:off x="6483282" y="2121752"/>
              <a:ext cx="100700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DRAM</a:t>
              </a:r>
              <a:endParaRPr lang="en-CH" sz="2400" b="1" dirty="0"/>
            </a:p>
          </p:txBody>
        </p:sp>
      </p:grpSp>
      <p:sp>
        <p:nvSpPr>
          <p:cNvPr id="77" name="Arrow: Left-Right 76">
            <a:extLst>
              <a:ext uri="{FF2B5EF4-FFF2-40B4-BE49-F238E27FC236}">
                <a16:creationId xmlns:a16="http://schemas.microsoft.com/office/drawing/2014/main" id="{FB9F62D4-C783-02EC-CCB4-56A1A4B0DE37}"/>
              </a:ext>
            </a:extLst>
          </p:cNvPr>
          <p:cNvSpPr/>
          <p:nvPr/>
        </p:nvSpPr>
        <p:spPr>
          <a:xfrm>
            <a:off x="1524655" y="2882208"/>
            <a:ext cx="711454" cy="484632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8" name="Arrow: Left-Right 77">
            <a:extLst>
              <a:ext uri="{FF2B5EF4-FFF2-40B4-BE49-F238E27FC236}">
                <a16:creationId xmlns:a16="http://schemas.microsoft.com/office/drawing/2014/main" id="{B283CBE4-9BA2-509A-C903-C17CAA2C7B4D}"/>
              </a:ext>
            </a:extLst>
          </p:cNvPr>
          <p:cNvSpPr/>
          <p:nvPr/>
        </p:nvSpPr>
        <p:spPr>
          <a:xfrm>
            <a:off x="1588269" y="1604928"/>
            <a:ext cx="711454" cy="484632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9" name="Arrow: Left-Right 78">
            <a:extLst>
              <a:ext uri="{FF2B5EF4-FFF2-40B4-BE49-F238E27FC236}">
                <a16:creationId xmlns:a16="http://schemas.microsoft.com/office/drawing/2014/main" id="{5F068CAB-CF45-6658-7434-3F27F56319F9}"/>
              </a:ext>
            </a:extLst>
          </p:cNvPr>
          <p:cNvSpPr/>
          <p:nvPr/>
        </p:nvSpPr>
        <p:spPr>
          <a:xfrm>
            <a:off x="2392178" y="1813662"/>
            <a:ext cx="711454" cy="249494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0" name="Arrow: Left-Right 79">
            <a:extLst>
              <a:ext uri="{FF2B5EF4-FFF2-40B4-BE49-F238E27FC236}">
                <a16:creationId xmlns:a16="http://schemas.microsoft.com/office/drawing/2014/main" id="{7638094E-6D17-D450-FAB4-7591ABE38BAE}"/>
              </a:ext>
            </a:extLst>
          </p:cNvPr>
          <p:cNvSpPr/>
          <p:nvPr/>
        </p:nvSpPr>
        <p:spPr>
          <a:xfrm>
            <a:off x="2406486" y="3348964"/>
            <a:ext cx="711454" cy="249494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96147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algn="l">
          <a:defRPr sz="1600" dirty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32883</TotalTime>
  <Words>1836</Words>
  <Application>Microsoft Office PowerPoint</Application>
  <PresentationFormat>Widescreen</PresentationFormat>
  <Paragraphs>341</Paragraphs>
  <Slides>30</Slides>
  <Notes>28</Notes>
  <HiddenSlides>0</HiddenSlides>
  <MMClips>3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Calibri</vt:lpstr>
      <vt:lpstr>IBM Plex Sans</vt:lpstr>
      <vt:lpstr>IBM Plex Sans Light</vt:lpstr>
      <vt:lpstr>IBM Plex Sans Regular</vt:lpstr>
      <vt:lpstr>Wingdings</vt:lpstr>
      <vt:lpstr>Office Theme</vt:lpstr>
      <vt:lpstr>1_Office Theme</vt:lpstr>
      <vt:lpstr>2_Office Theme</vt:lpstr>
      <vt:lpstr>In memory computing, artificial neural networks with phase change synapses</vt:lpstr>
      <vt:lpstr>OUTLINE</vt:lpstr>
      <vt:lpstr>OUTLINE</vt:lpstr>
      <vt:lpstr>ARTIFICIAL [DEEP] NEURAL NETWORKS (DNNs)</vt:lpstr>
      <vt:lpstr>DNNs AND THE PERENNIAL HARDWARE CHALLENGE</vt:lpstr>
      <vt:lpstr>WHY CONVENTIONAL HARDWARE IS UNSUITABLE? </vt:lpstr>
      <vt:lpstr>THE AGE OF CUSTOM DIGITAL ACCELERATORS</vt:lpstr>
      <vt:lpstr>THE PLATEAUING OF ENERGY EFFICIENCY</vt:lpstr>
      <vt:lpstr>NON-STATIONARITY OF SYNAPTIC WEIGHTS</vt:lpstr>
      <vt:lpstr>OUTLINE</vt:lpstr>
      <vt:lpstr>MORE BRAIN INSPIRATION</vt:lpstr>
      <vt:lpstr>MEMORY DEVICES</vt:lpstr>
      <vt:lpstr>IN-MEMORY MATRIX-VECTOR MULTIPLICATION (MVM)</vt:lpstr>
      <vt:lpstr>DEEP LEARNING INFERENCE WITH IN-MEMORY MVM</vt:lpstr>
      <vt:lpstr>IN-MEMORY MATRIX-VECTOR MULTIPLICATION</vt:lpstr>
      <vt:lpstr>IN-MEMORY COMPUTING BASED DNN ACCELERATORS</vt:lpstr>
      <vt:lpstr>OUTLINE</vt:lpstr>
      <vt:lpstr>IBM HERMES PROJECT CHIP</vt:lpstr>
      <vt:lpstr>IBM HERMES PROJECT CHIP: ARCHITECTURAL OVERVIEW</vt:lpstr>
      <vt:lpstr>PHASE-CHANGE MEMORY</vt:lpstr>
      <vt:lpstr>MAPPING SYNAPTIC WEIGHTS</vt:lpstr>
      <vt:lpstr>IN-MEMORY MATRIX-VECTOR MULTIPLICATION</vt:lpstr>
      <vt:lpstr>SOFTWARE STACK &amp; NETWORK DEPLOYMENT</vt:lpstr>
      <vt:lpstr>OUTLINE</vt:lpstr>
      <vt:lpstr>KEY RESEARCH QUESTIONS</vt:lpstr>
      <vt:lpstr>APPLICATIONS BEYOND DNN INFERENCE</vt:lpstr>
      <vt:lpstr>PowerPoint Presentation</vt:lpstr>
      <vt:lpstr>GOVERNMENT FUNDED PROJECTS</vt:lpstr>
      <vt:lpstr>SUMMARY</vt:lpstr>
      <vt:lpstr>ACKNOWLEDGEMENTS</vt:lpstr>
    </vt:vector>
  </TitlesOfParts>
  <Company>Intel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Giles, Martin D</dc:creator>
  <cp:keywords>CTPClassification=CTP_NWR:VisualMarkings=</cp:keywords>
  <cp:lastModifiedBy>Abu Sebastian</cp:lastModifiedBy>
  <cp:revision>1102</cp:revision>
  <cp:lastPrinted>2019-11-04T12:37:24Z</cp:lastPrinted>
  <dcterms:created xsi:type="dcterms:W3CDTF">2017-09-18T17:08:35Z</dcterms:created>
  <dcterms:modified xsi:type="dcterms:W3CDTF">2024-03-26T10:32:54Z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ac0d8172-2796-429d-9167-7dba96d437a2</vt:lpwstr>
  </property>
  <property fmtid="{D5CDD505-2E9C-101B-9397-08002B2CF9AE}" pid="3" name="CTP_TimeStamp">
    <vt:lpwstr>2017-09-23 20:48:11Z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CTP_NWR</vt:lpwstr>
  </property>
</Properties>
</file>