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sldIdLst>
    <p:sldId id="256" r:id="rId2"/>
    <p:sldId id="272" r:id="rId3"/>
    <p:sldId id="275" r:id="rId4"/>
    <p:sldId id="274" r:id="rId5"/>
    <p:sldId id="276" r:id="rId6"/>
    <p:sldId id="277" r:id="rId7"/>
    <p:sldId id="289" r:id="rId8"/>
    <p:sldId id="268" r:id="rId9"/>
    <p:sldId id="269" r:id="rId10"/>
    <p:sldId id="270" r:id="rId11"/>
    <p:sldId id="271" r:id="rId12"/>
    <p:sldId id="281" r:id="rId13"/>
    <p:sldId id="282" r:id="rId14"/>
    <p:sldId id="294" r:id="rId15"/>
    <p:sldId id="291" r:id="rId16"/>
    <p:sldId id="293" r:id="rId17"/>
    <p:sldId id="290" r:id="rId18"/>
    <p:sldId id="295" r:id="rId19"/>
    <p:sldId id="296" r:id="rId20"/>
    <p:sldId id="297" r:id="rId21"/>
    <p:sldId id="279" r:id="rId22"/>
    <p:sldId id="283" r:id="rId23"/>
    <p:sldId id="257" r:id="rId24"/>
    <p:sldId id="280" r:id="rId25"/>
    <p:sldId id="264" r:id="rId26"/>
    <p:sldId id="262" r:id="rId27"/>
    <p:sldId id="265" r:id="rId28"/>
    <p:sldId id="260" r:id="rId29"/>
    <p:sldId id="284" r:id="rId30"/>
    <p:sldId id="285" r:id="rId31"/>
    <p:sldId id="286" r:id="rId32"/>
    <p:sldId id="287" r:id="rId33"/>
    <p:sldId id="288" r:id="rId34"/>
    <p:sldId id="298" r:id="rId35"/>
  </p:sldIdLst>
  <p:sldSz cx="12192000" cy="6858000"/>
  <p:notesSz cx="6858000" cy="9144000"/>
  <p:defaultTextStyle>
    <a:defPPr>
      <a:defRPr lang="en-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4F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286"/>
  </p:normalViewPr>
  <p:slideViewPr>
    <p:cSldViewPr snapToGrid="0" snapToObjects="1">
      <p:cViewPr varScale="1">
        <p:scale>
          <a:sx n="120" d="100"/>
          <a:sy n="120" d="100"/>
        </p:scale>
        <p:origin x="80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20T12:49:48.506"/>
    </inkml:context>
    <inkml:brush xml:id="br0">
      <inkml:brushProperty name="width" value="0.05" units="cm"/>
      <inkml:brushProperty name="height" value="0.05" units="cm"/>
    </inkml:brush>
  </inkml:definitions>
  <inkml:trace contextRef="#ctx0" brushRef="#br0">0 29 24575,'6'0'0,"-1"0"0,-2 0 0,0 0 0,0 0 0,0 0 0,-1 0 0,1 0 0,0 0 0,0 0 0,0 0 0,0 0 0,0 0 0,1 0 0,-2 0 0,1 0 0,0 0 0,0 0 0,0 0 0,0 0 0,0 0 0,0 0 0,0 0 0,1 0 0,-1 0 0,1 0 0,-1 0 0,1 0 0,1 0 0,3 0 0,-3 0 0,2 0 0,-3 0 0,1 0 0,3 0 0,-3 0 0,3 0 0,-3 0 0,1 0 0,0 0 0,0 0 0,1 0 0,-1 0 0,1 0 0,0 0 0,0 0 0,0 0 0,0 0 0,0 0 0,-1 0 0,2 0 0,1 0 0,3 0 0,-5 0 0,2 0 0,-3 0 0,1 0 0,0 0 0,0 0 0,-1 0 0,0 0 0,1 0 0,0 0 0,1 0 0,0 0 0,-1 0 0,0 0 0,-1 0 0,0 0 0,-1 0 0,-1 0 0,-1 0 0,0 0 0,2 0 0,0 0 0,0 0 0,1 0 0,-1 0 0,1 0 0,-1 0 0,0 0 0,-1 0 0,0 0 0,0 0 0,-2 0 0,1 0 0,2 0 0,-1 0 0,1 0 0,-1 0 0,1 0 0,-1 0 0,0 0 0,1 0 0,-1 0 0,1 0 0,0 0 0,-1-2 0,1-1 0,4-7 0,-4 4 0,1-1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20T12:50:18.872"/>
    </inkml:context>
    <inkml:brush xml:id="br0">
      <inkml:brushProperty name="width" value="0.05" units="cm"/>
      <inkml:brushProperty name="height" value="0.05" units="cm"/>
    </inkml:brush>
  </inkml:definitions>
  <inkml:trace contextRef="#ctx0" brushRef="#br0">0 13 24575,'8'0'0,"0"0"0,-5 0 0,2 0 0,-1 0 0,-1 0 0,1 0 0,-1 0 0,0 0 0,0 0 0,2 0 0,-1 0 0,1 0 0,0 0 0,2 0 0,-3 0 0,4 0 0,-4 0 0,0 0 0,0 0 0,1 0 0,0 0 0,-1 0 0,0 0 0,1 0 0,-2 0 0,1 0 0,1 0 0,1 0 0,1 0 0,2 0 0,-1 0 0,0 0 0,-2 0 0,1 0 0,-1 0 0,-1 0 0,0 0 0,0 0 0,0 0 0,1 0 0,-1 0 0,0 0 0,0 0 0,-1 0 0,1 0 0,-1 0 0,0 0 0,0 0 0,0 0 0,0 0 0,1 0 0,0 0 0,1 0 0,-2 0 0,1 0 0,-1 0 0,1 0 0,1 0 0,1 0 0,-2 0 0,3 0 0,-2 0 0,2 0 0,-1 0 0,0 0 0,-1 0 0,0 0 0,-1 0 0,0 0 0,1 0 0,1 0 0,0 0 0,1 0 0,-1 0 0,0 0 0,0 0 0,-2 0 0,0 0 0,-1 2 0,0 0 0,-2-1 0,1 0 0,1-1 0,-1 0 0,2 0 0,-1 0 0,1 0 0,-1 0 0,1 0 0,0-2 0,5-5 0,-5 3 0,3-2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R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103536-C725-5C46-AFD0-061642ED2996}" type="datetimeFigureOut">
              <a:rPr lang="en-RO" smtClean="0"/>
              <a:t>13.06.2024</a:t>
            </a:fld>
            <a:endParaRPr lang="en-R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R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R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961AA1-FC2F-E249-B304-901DD57A62DB}" type="slidenum">
              <a:rPr lang="en-RO" smtClean="0"/>
              <a:t>‹#›</a:t>
            </a:fld>
            <a:endParaRPr lang="en-RO"/>
          </a:p>
        </p:txBody>
      </p:sp>
    </p:spTree>
    <p:extLst>
      <p:ext uri="{BB962C8B-B14F-4D97-AF65-F5344CB8AC3E}">
        <p14:creationId xmlns:p14="http://schemas.microsoft.com/office/powerpoint/2010/main" val="1344957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O" dirty="0"/>
          </a:p>
        </p:txBody>
      </p:sp>
      <p:sp>
        <p:nvSpPr>
          <p:cNvPr id="4" name="Slide Number Placeholder 3"/>
          <p:cNvSpPr>
            <a:spLocks noGrp="1"/>
          </p:cNvSpPr>
          <p:nvPr>
            <p:ph type="sldNum" sz="quarter" idx="5"/>
          </p:nvPr>
        </p:nvSpPr>
        <p:spPr/>
        <p:txBody>
          <a:bodyPr/>
          <a:lstStyle/>
          <a:p>
            <a:fld id="{9B961AA1-FC2F-E249-B304-901DD57A62DB}" type="slidenum">
              <a:rPr lang="en-RO" smtClean="0"/>
              <a:t>4</a:t>
            </a:fld>
            <a:endParaRPr lang="en-RO"/>
          </a:p>
        </p:txBody>
      </p:sp>
    </p:spTree>
    <p:extLst>
      <p:ext uri="{BB962C8B-B14F-4D97-AF65-F5344CB8AC3E}">
        <p14:creationId xmlns:p14="http://schemas.microsoft.com/office/powerpoint/2010/main" val="1864717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O" dirty="0"/>
          </a:p>
        </p:txBody>
      </p:sp>
      <p:sp>
        <p:nvSpPr>
          <p:cNvPr id="4" name="Slide Number Placeholder 3"/>
          <p:cNvSpPr>
            <a:spLocks noGrp="1"/>
          </p:cNvSpPr>
          <p:nvPr>
            <p:ph type="sldNum" sz="quarter" idx="5"/>
          </p:nvPr>
        </p:nvSpPr>
        <p:spPr/>
        <p:txBody>
          <a:bodyPr/>
          <a:lstStyle/>
          <a:p>
            <a:fld id="{9B961AA1-FC2F-E249-B304-901DD57A62DB}" type="slidenum">
              <a:rPr lang="en-RO" smtClean="0"/>
              <a:t>8</a:t>
            </a:fld>
            <a:endParaRPr lang="en-RO"/>
          </a:p>
        </p:txBody>
      </p:sp>
    </p:spTree>
    <p:extLst>
      <p:ext uri="{BB962C8B-B14F-4D97-AF65-F5344CB8AC3E}">
        <p14:creationId xmlns:p14="http://schemas.microsoft.com/office/powerpoint/2010/main" val="35100015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8A67E-79A6-CC40-B4B8-53B4F5A052A9}"/>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RO"/>
          </a:p>
        </p:txBody>
      </p:sp>
      <p:sp>
        <p:nvSpPr>
          <p:cNvPr id="3" name="Subtitle 2">
            <a:extLst>
              <a:ext uri="{FF2B5EF4-FFF2-40B4-BE49-F238E27FC236}">
                <a16:creationId xmlns:a16="http://schemas.microsoft.com/office/drawing/2014/main" id="{610C84B8-99F1-2849-AC34-D7D9BBE93A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RO"/>
          </a:p>
        </p:txBody>
      </p:sp>
      <p:sp>
        <p:nvSpPr>
          <p:cNvPr id="4" name="Date Placeholder 3">
            <a:extLst>
              <a:ext uri="{FF2B5EF4-FFF2-40B4-BE49-F238E27FC236}">
                <a16:creationId xmlns:a16="http://schemas.microsoft.com/office/drawing/2014/main" id="{B5E9B76E-A44C-FA4B-A236-BC7B0F8FE1DE}"/>
              </a:ext>
            </a:extLst>
          </p:cNvPr>
          <p:cNvSpPr>
            <a:spLocks noGrp="1"/>
          </p:cNvSpPr>
          <p:nvPr>
            <p:ph type="dt" sz="half" idx="10"/>
          </p:nvPr>
        </p:nvSpPr>
        <p:spPr/>
        <p:txBody>
          <a:bodyPr/>
          <a:lstStyle/>
          <a:p>
            <a:fld id="{1648DBC6-3AE7-D349-8DAB-820F6FF44AC2}" type="datetimeFigureOut">
              <a:rPr lang="en-RO" smtClean="0"/>
              <a:t>13.06.2024</a:t>
            </a:fld>
            <a:endParaRPr lang="en-RO"/>
          </a:p>
        </p:txBody>
      </p:sp>
      <p:sp>
        <p:nvSpPr>
          <p:cNvPr id="5" name="Footer Placeholder 4">
            <a:extLst>
              <a:ext uri="{FF2B5EF4-FFF2-40B4-BE49-F238E27FC236}">
                <a16:creationId xmlns:a16="http://schemas.microsoft.com/office/drawing/2014/main" id="{DE738D8F-328A-B145-AA81-0CBF6250A4F3}"/>
              </a:ext>
            </a:extLst>
          </p:cNvPr>
          <p:cNvSpPr>
            <a:spLocks noGrp="1"/>
          </p:cNvSpPr>
          <p:nvPr>
            <p:ph type="ftr" sz="quarter" idx="11"/>
          </p:nvPr>
        </p:nvSpPr>
        <p:spPr/>
        <p:txBody>
          <a:bodyPr/>
          <a:lstStyle/>
          <a:p>
            <a:endParaRPr lang="en-RO"/>
          </a:p>
        </p:txBody>
      </p:sp>
      <p:sp>
        <p:nvSpPr>
          <p:cNvPr id="6" name="Slide Number Placeholder 5">
            <a:extLst>
              <a:ext uri="{FF2B5EF4-FFF2-40B4-BE49-F238E27FC236}">
                <a16:creationId xmlns:a16="http://schemas.microsoft.com/office/drawing/2014/main" id="{9C2D63DD-555C-7143-BAFE-E071A78EFDD9}"/>
              </a:ext>
            </a:extLst>
          </p:cNvPr>
          <p:cNvSpPr>
            <a:spLocks noGrp="1"/>
          </p:cNvSpPr>
          <p:nvPr>
            <p:ph type="sldNum" sz="quarter" idx="12"/>
          </p:nvPr>
        </p:nvSpPr>
        <p:spPr/>
        <p:txBody>
          <a:bodyPr/>
          <a:lstStyle/>
          <a:p>
            <a:fld id="{CACB8B58-4C3B-2549-AC21-11E14B0B85CD}" type="slidenum">
              <a:rPr lang="en-RO" smtClean="0"/>
              <a:t>‹#›</a:t>
            </a:fld>
            <a:endParaRPr lang="en-RO"/>
          </a:p>
        </p:txBody>
      </p:sp>
    </p:spTree>
    <p:extLst>
      <p:ext uri="{BB962C8B-B14F-4D97-AF65-F5344CB8AC3E}">
        <p14:creationId xmlns:p14="http://schemas.microsoft.com/office/powerpoint/2010/main" val="135267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0F969-CF0A-B444-B6F6-F2A88BEEE284}"/>
              </a:ext>
            </a:extLst>
          </p:cNvPr>
          <p:cNvSpPr>
            <a:spLocks noGrp="1"/>
          </p:cNvSpPr>
          <p:nvPr>
            <p:ph type="title"/>
          </p:nvPr>
        </p:nvSpPr>
        <p:spPr/>
        <p:txBody>
          <a:bodyPr/>
          <a:lstStyle/>
          <a:p>
            <a:r>
              <a:rPr lang="en-GB"/>
              <a:t>Click to edit Master title style</a:t>
            </a:r>
            <a:endParaRPr lang="en-RO"/>
          </a:p>
        </p:txBody>
      </p:sp>
      <p:sp>
        <p:nvSpPr>
          <p:cNvPr id="3" name="Vertical Text Placeholder 2">
            <a:extLst>
              <a:ext uri="{FF2B5EF4-FFF2-40B4-BE49-F238E27FC236}">
                <a16:creationId xmlns:a16="http://schemas.microsoft.com/office/drawing/2014/main" id="{67B4A9EF-8017-224B-AEAC-ED9FF17E0A6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O"/>
          </a:p>
        </p:txBody>
      </p:sp>
      <p:sp>
        <p:nvSpPr>
          <p:cNvPr id="4" name="Date Placeholder 3">
            <a:extLst>
              <a:ext uri="{FF2B5EF4-FFF2-40B4-BE49-F238E27FC236}">
                <a16:creationId xmlns:a16="http://schemas.microsoft.com/office/drawing/2014/main" id="{5B391CAE-311C-8345-85D0-F77056D88344}"/>
              </a:ext>
            </a:extLst>
          </p:cNvPr>
          <p:cNvSpPr>
            <a:spLocks noGrp="1"/>
          </p:cNvSpPr>
          <p:nvPr>
            <p:ph type="dt" sz="half" idx="10"/>
          </p:nvPr>
        </p:nvSpPr>
        <p:spPr/>
        <p:txBody>
          <a:bodyPr/>
          <a:lstStyle/>
          <a:p>
            <a:fld id="{1648DBC6-3AE7-D349-8DAB-820F6FF44AC2}" type="datetimeFigureOut">
              <a:rPr lang="en-RO" smtClean="0"/>
              <a:t>13.06.2024</a:t>
            </a:fld>
            <a:endParaRPr lang="en-RO"/>
          </a:p>
        </p:txBody>
      </p:sp>
      <p:sp>
        <p:nvSpPr>
          <p:cNvPr id="5" name="Footer Placeholder 4">
            <a:extLst>
              <a:ext uri="{FF2B5EF4-FFF2-40B4-BE49-F238E27FC236}">
                <a16:creationId xmlns:a16="http://schemas.microsoft.com/office/drawing/2014/main" id="{59B0F7C6-411D-C44B-AAF5-28AC0477E051}"/>
              </a:ext>
            </a:extLst>
          </p:cNvPr>
          <p:cNvSpPr>
            <a:spLocks noGrp="1"/>
          </p:cNvSpPr>
          <p:nvPr>
            <p:ph type="ftr" sz="quarter" idx="11"/>
          </p:nvPr>
        </p:nvSpPr>
        <p:spPr/>
        <p:txBody>
          <a:bodyPr/>
          <a:lstStyle/>
          <a:p>
            <a:endParaRPr lang="en-RO"/>
          </a:p>
        </p:txBody>
      </p:sp>
      <p:sp>
        <p:nvSpPr>
          <p:cNvPr id="6" name="Slide Number Placeholder 5">
            <a:extLst>
              <a:ext uri="{FF2B5EF4-FFF2-40B4-BE49-F238E27FC236}">
                <a16:creationId xmlns:a16="http://schemas.microsoft.com/office/drawing/2014/main" id="{B2B1490C-0574-1D49-BDE6-AD11BDB30AA4}"/>
              </a:ext>
            </a:extLst>
          </p:cNvPr>
          <p:cNvSpPr>
            <a:spLocks noGrp="1"/>
          </p:cNvSpPr>
          <p:nvPr>
            <p:ph type="sldNum" sz="quarter" idx="12"/>
          </p:nvPr>
        </p:nvSpPr>
        <p:spPr/>
        <p:txBody>
          <a:bodyPr/>
          <a:lstStyle/>
          <a:p>
            <a:fld id="{CACB8B58-4C3B-2549-AC21-11E14B0B85CD}" type="slidenum">
              <a:rPr lang="en-RO" smtClean="0"/>
              <a:t>‹#›</a:t>
            </a:fld>
            <a:endParaRPr lang="en-RO"/>
          </a:p>
        </p:txBody>
      </p:sp>
    </p:spTree>
    <p:extLst>
      <p:ext uri="{BB962C8B-B14F-4D97-AF65-F5344CB8AC3E}">
        <p14:creationId xmlns:p14="http://schemas.microsoft.com/office/powerpoint/2010/main" val="3613609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CCBE2DA-86E4-9D48-B502-79B9765F169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RO"/>
          </a:p>
        </p:txBody>
      </p:sp>
      <p:sp>
        <p:nvSpPr>
          <p:cNvPr id="3" name="Vertical Text Placeholder 2">
            <a:extLst>
              <a:ext uri="{FF2B5EF4-FFF2-40B4-BE49-F238E27FC236}">
                <a16:creationId xmlns:a16="http://schemas.microsoft.com/office/drawing/2014/main" id="{1B36224E-FC1C-F544-9085-962D7569A42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O"/>
          </a:p>
        </p:txBody>
      </p:sp>
      <p:sp>
        <p:nvSpPr>
          <p:cNvPr id="4" name="Date Placeholder 3">
            <a:extLst>
              <a:ext uri="{FF2B5EF4-FFF2-40B4-BE49-F238E27FC236}">
                <a16:creationId xmlns:a16="http://schemas.microsoft.com/office/drawing/2014/main" id="{303E6ECA-8C52-B846-910F-71D451DE3450}"/>
              </a:ext>
            </a:extLst>
          </p:cNvPr>
          <p:cNvSpPr>
            <a:spLocks noGrp="1"/>
          </p:cNvSpPr>
          <p:nvPr>
            <p:ph type="dt" sz="half" idx="10"/>
          </p:nvPr>
        </p:nvSpPr>
        <p:spPr/>
        <p:txBody>
          <a:bodyPr/>
          <a:lstStyle/>
          <a:p>
            <a:fld id="{1648DBC6-3AE7-D349-8DAB-820F6FF44AC2}" type="datetimeFigureOut">
              <a:rPr lang="en-RO" smtClean="0"/>
              <a:t>13.06.2024</a:t>
            </a:fld>
            <a:endParaRPr lang="en-RO"/>
          </a:p>
        </p:txBody>
      </p:sp>
      <p:sp>
        <p:nvSpPr>
          <p:cNvPr id="5" name="Footer Placeholder 4">
            <a:extLst>
              <a:ext uri="{FF2B5EF4-FFF2-40B4-BE49-F238E27FC236}">
                <a16:creationId xmlns:a16="http://schemas.microsoft.com/office/drawing/2014/main" id="{49B7DA28-D41C-E84D-8750-6A001F3C8259}"/>
              </a:ext>
            </a:extLst>
          </p:cNvPr>
          <p:cNvSpPr>
            <a:spLocks noGrp="1"/>
          </p:cNvSpPr>
          <p:nvPr>
            <p:ph type="ftr" sz="quarter" idx="11"/>
          </p:nvPr>
        </p:nvSpPr>
        <p:spPr/>
        <p:txBody>
          <a:bodyPr/>
          <a:lstStyle/>
          <a:p>
            <a:endParaRPr lang="en-RO"/>
          </a:p>
        </p:txBody>
      </p:sp>
      <p:sp>
        <p:nvSpPr>
          <p:cNvPr id="6" name="Slide Number Placeholder 5">
            <a:extLst>
              <a:ext uri="{FF2B5EF4-FFF2-40B4-BE49-F238E27FC236}">
                <a16:creationId xmlns:a16="http://schemas.microsoft.com/office/drawing/2014/main" id="{58CFA308-7B0A-C843-B066-DBF93D0FE0F0}"/>
              </a:ext>
            </a:extLst>
          </p:cNvPr>
          <p:cNvSpPr>
            <a:spLocks noGrp="1"/>
          </p:cNvSpPr>
          <p:nvPr>
            <p:ph type="sldNum" sz="quarter" idx="12"/>
          </p:nvPr>
        </p:nvSpPr>
        <p:spPr/>
        <p:txBody>
          <a:bodyPr/>
          <a:lstStyle/>
          <a:p>
            <a:fld id="{CACB8B58-4C3B-2549-AC21-11E14B0B85CD}" type="slidenum">
              <a:rPr lang="en-RO" smtClean="0"/>
              <a:t>‹#›</a:t>
            </a:fld>
            <a:endParaRPr lang="en-RO"/>
          </a:p>
        </p:txBody>
      </p:sp>
    </p:spTree>
    <p:extLst>
      <p:ext uri="{BB962C8B-B14F-4D97-AF65-F5344CB8AC3E}">
        <p14:creationId xmlns:p14="http://schemas.microsoft.com/office/powerpoint/2010/main" val="2376189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35CA4-6071-A341-915A-6A2CD788F7FB}"/>
              </a:ext>
            </a:extLst>
          </p:cNvPr>
          <p:cNvSpPr>
            <a:spLocks noGrp="1"/>
          </p:cNvSpPr>
          <p:nvPr>
            <p:ph type="title"/>
          </p:nvPr>
        </p:nvSpPr>
        <p:spPr/>
        <p:txBody>
          <a:bodyPr/>
          <a:lstStyle/>
          <a:p>
            <a:r>
              <a:rPr lang="en-GB"/>
              <a:t>Click to edit Master title style</a:t>
            </a:r>
            <a:endParaRPr lang="en-RO"/>
          </a:p>
        </p:txBody>
      </p:sp>
      <p:sp>
        <p:nvSpPr>
          <p:cNvPr id="3" name="Content Placeholder 2">
            <a:extLst>
              <a:ext uri="{FF2B5EF4-FFF2-40B4-BE49-F238E27FC236}">
                <a16:creationId xmlns:a16="http://schemas.microsoft.com/office/drawing/2014/main" id="{403DD9A2-9E57-5348-8DFD-F2DB00AE2A0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O"/>
          </a:p>
        </p:txBody>
      </p:sp>
      <p:sp>
        <p:nvSpPr>
          <p:cNvPr id="4" name="Date Placeholder 3">
            <a:extLst>
              <a:ext uri="{FF2B5EF4-FFF2-40B4-BE49-F238E27FC236}">
                <a16:creationId xmlns:a16="http://schemas.microsoft.com/office/drawing/2014/main" id="{B4527725-50CA-6445-8882-CCF34017A6F2}"/>
              </a:ext>
            </a:extLst>
          </p:cNvPr>
          <p:cNvSpPr>
            <a:spLocks noGrp="1"/>
          </p:cNvSpPr>
          <p:nvPr>
            <p:ph type="dt" sz="half" idx="10"/>
          </p:nvPr>
        </p:nvSpPr>
        <p:spPr/>
        <p:txBody>
          <a:bodyPr/>
          <a:lstStyle/>
          <a:p>
            <a:fld id="{1648DBC6-3AE7-D349-8DAB-820F6FF44AC2}" type="datetimeFigureOut">
              <a:rPr lang="en-RO" smtClean="0"/>
              <a:t>13.06.2024</a:t>
            </a:fld>
            <a:endParaRPr lang="en-RO"/>
          </a:p>
        </p:txBody>
      </p:sp>
      <p:sp>
        <p:nvSpPr>
          <p:cNvPr id="5" name="Footer Placeholder 4">
            <a:extLst>
              <a:ext uri="{FF2B5EF4-FFF2-40B4-BE49-F238E27FC236}">
                <a16:creationId xmlns:a16="http://schemas.microsoft.com/office/drawing/2014/main" id="{C233E74B-6C4D-7D46-AC17-F7865D204F51}"/>
              </a:ext>
            </a:extLst>
          </p:cNvPr>
          <p:cNvSpPr>
            <a:spLocks noGrp="1"/>
          </p:cNvSpPr>
          <p:nvPr>
            <p:ph type="ftr" sz="quarter" idx="11"/>
          </p:nvPr>
        </p:nvSpPr>
        <p:spPr/>
        <p:txBody>
          <a:bodyPr/>
          <a:lstStyle/>
          <a:p>
            <a:endParaRPr lang="en-RO"/>
          </a:p>
        </p:txBody>
      </p:sp>
      <p:sp>
        <p:nvSpPr>
          <p:cNvPr id="6" name="Slide Number Placeholder 5">
            <a:extLst>
              <a:ext uri="{FF2B5EF4-FFF2-40B4-BE49-F238E27FC236}">
                <a16:creationId xmlns:a16="http://schemas.microsoft.com/office/drawing/2014/main" id="{A907CE24-2E06-E049-882D-2DEB29EE2102}"/>
              </a:ext>
            </a:extLst>
          </p:cNvPr>
          <p:cNvSpPr>
            <a:spLocks noGrp="1"/>
          </p:cNvSpPr>
          <p:nvPr>
            <p:ph type="sldNum" sz="quarter" idx="12"/>
          </p:nvPr>
        </p:nvSpPr>
        <p:spPr/>
        <p:txBody>
          <a:bodyPr/>
          <a:lstStyle/>
          <a:p>
            <a:fld id="{CACB8B58-4C3B-2549-AC21-11E14B0B85CD}" type="slidenum">
              <a:rPr lang="en-RO" smtClean="0"/>
              <a:t>‹#›</a:t>
            </a:fld>
            <a:endParaRPr lang="en-RO"/>
          </a:p>
        </p:txBody>
      </p:sp>
    </p:spTree>
    <p:extLst>
      <p:ext uri="{BB962C8B-B14F-4D97-AF65-F5344CB8AC3E}">
        <p14:creationId xmlns:p14="http://schemas.microsoft.com/office/powerpoint/2010/main" val="1538037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D6CB0-62B4-D248-94CD-B68B9F4C9B5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RO"/>
          </a:p>
        </p:txBody>
      </p:sp>
      <p:sp>
        <p:nvSpPr>
          <p:cNvPr id="3" name="Text Placeholder 2">
            <a:extLst>
              <a:ext uri="{FF2B5EF4-FFF2-40B4-BE49-F238E27FC236}">
                <a16:creationId xmlns:a16="http://schemas.microsoft.com/office/drawing/2014/main" id="{12BFD23E-1A87-E448-BABE-41990BA9BF7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B47AAE2-26C5-4744-8E6F-B107CB8A4389}"/>
              </a:ext>
            </a:extLst>
          </p:cNvPr>
          <p:cNvSpPr>
            <a:spLocks noGrp="1"/>
          </p:cNvSpPr>
          <p:nvPr>
            <p:ph type="dt" sz="half" idx="10"/>
          </p:nvPr>
        </p:nvSpPr>
        <p:spPr/>
        <p:txBody>
          <a:bodyPr/>
          <a:lstStyle/>
          <a:p>
            <a:fld id="{1648DBC6-3AE7-D349-8DAB-820F6FF44AC2}" type="datetimeFigureOut">
              <a:rPr lang="en-RO" smtClean="0"/>
              <a:t>13.06.2024</a:t>
            </a:fld>
            <a:endParaRPr lang="en-RO"/>
          </a:p>
        </p:txBody>
      </p:sp>
      <p:sp>
        <p:nvSpPr>
          <p:cNvPr id="5" name="Footer Placeholder 4">
            <a:extLst>
              <a:ext uri="{FF2B5EF4-FFF2-40B4-BE49-F238E27FC236}">
                <a16:creationId xmlns:a16="http://schemas.microsoft.com/office/drawing/2014/main" id="{0E3C74E4-E078-A14B-9150-588B112C700F}"/>
              </a:ext>
            </a:extLst>
          </p:cNvPr>
          <p:cNvSpPr>
            <a:spLocks noGrp="1"/>
          </p:cNvSpPr>
          <p:nvPr>
            <p:ph type="ftr" sz="quarter" idx="11"/>
          </p:nvPr>
        </p:nvSpPr>
        <p:spPr/>
        <p:txBody>
          <a:bodyPr/>
          <a:lstStyle/>
          <a:p>
            <a:endParaRPr lang="en-RO"/>
          </a:p>
        </p:txBody>
      </p:sp>
      <p:sp>
        <p:nvSpPr>
          <p:cNvPr id="6" name="Slide Number Placeholder 5">
            <a:extLst>
              <a:ext uri="{FF2B5EF4-FFF2-40B4-BE49-F238E27FC236}">
                <a16:creationId xmlns:a16="http://schemas.microsoft.com/office/drawing/2014/main" id="{944308B0-4C80-DB4A-9DB2-C985867C7312}"/>
              </a:ext>
            </a:extLst>
          </p:cNvPr>
          <p:cNvSpPr>
            <a:spLocks noGrp="1"/>
          </p:cNvSpPr>
          <p:nvPr>
            <p:ph type="sldNum" sz="quarter" idx="12"/>
          </p:nvPr>
        </p:nvSpPr>
        <p:spPr/>
        <p:txBody>
          <a:bodyPr/>
          <a:lstStyle/>
          <a:p>
            <a:fld id="{CACB8B58-4C3B-2549-AC21-11E14B0B85CD}" type="slidenum">
              <a:rPr lang="en-RO" smtClean="0"/>
              <a:t>‹#›</a:t>
            </a:fld>
            <a:endParaRPr lang="en-RO"/>
          </a:p>
        </p:txBody>
      </p:sp>
    </p:spTree>
    <p:extLst>
      <p:ext uri="{BB962C8B-B14F-4D97-AF65-F5344CB8AC3E}">
        <p14:creationId xmlns:p14="http://schemas.microsoft.com/office/powerpoint/2010/main" val="3955568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E2DC3-F478-1C4B-A9DC-577D09F0218F}"/>
              </a:ext>
            </a:extLst>
          </p:cNvPr>
          <p:cNvSpPr>
            <a:spLocks noGrp="1"/>
          </p:cNvSpPr>
          <p:nvPr>
            <p:ph type="title"/>
          </p:nvPr>
        </p:nvSpPr>
        <p:spPr/>
        <p:txBody>
          <a:bodyPr/>
          <a:lstStyle/>
          <a:p>
            <a:r>
              <a:rPr lang="en-GB"/>
              <a:t>Click to edit Master title style</a:t>
            </a:r>
            <a:endParaRPr lang="en-RO"/>
          </a:p>
        </p:txBody>
      </p:sp>
      <p:sp>
        <p:nvSpPr>
          <p:cNvPr id="3" name="Content Placeholder 2">
            <a:extLst>
              <a:ext uri="{FF2B5EF4-FFF2-40B4-BE49-F238E27FC236}">
                <a16:creationId xmlns:a16="http://schemas.microsoft.com/office/drawing/2014/main" id="{80028077-0AEF-C54A-BEA2-512ADC2655A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O"/>
          </a:p>
        </p:txBody>
      </p:sp>
      <p:sp>
        <p:nvSpPr>
          <p:cNvPr id="4" name="Content Placeholder 3">
            <a:extLst>
              <a:ext uri="{FF2B5EF4-FFF2-40B4-BE49-F238E27FC236}">
                <a16:creationId xmlns:a16="http://schemas.microsoft.com/office/drawing/2014/main" id="{208D9360-A081-1448-BFD3-6456BDE74BE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O"/>
          </a:p>
        </p:txBody>
      </p:sp>
      <p:sp>
        <p:nvSpPr>
          <p:cNvPr id="5" name="Date Placeholder 4">
            <a:extLst>
              <a:ext uri="{FF2B5EF4-FFF2-40B4-BE49-F238E27FC236}">
                <a16:creationId xmlns:a16="http://schemas.microsoft.com/office/drawing/2014/main" id="{E4EE6E9C-D5A5-1340-AA8F-2E76BE971B5A}"/>
              </a:ext>
            </a:extLst>
          </p:cNvPr>
          <p:cNvSpPr>
            <a:spLocks noGrp="1"/>
          </p:cNvSpPr>
          <p:nvPr>
            <p:ph type="dt" sz="half" idx="10"/>
          </p:nvPr>
        </p:nvSpPr>
        <p:spPr/>
        <p:txBody>
          <a:bodyPr/>
          <a:lstStyle/>
          <a:p>
            <a:fld id="{1648DBC6-3AE7-D349-8DAB-820F6FF44AC2}" type="datetimeFigureOut">
              <a:rPr lang="en-RO" smtClean="0"/>
              <a:t>13.06.2024</a:t>
            </a:fld>
            <a:endParaRPr lang="en-RO"/>
          </a:p>
        </p:txBody>
      </p:sp>
      <p:sp>
        <p:nvSpPr>
          <p:cNvPr id="6" name="Footer Placeholder 5">
            <a:extLst>
              <a:ext uri="{FF2B5EF4-FFF2-40B4-BE49-F238E27FC236}">
                <a16:creationId xmlns:a16="http://schemas.microsoft.com/office/drawing/2014/main" id="{CC2415A6-17DB-4342-B889-744958A52607}"/>
              </a:ext>
            </a:extLst>
          </p:cNvPr>
          <p:cNvSpPr>
            <a:spLocks noGrp="1"/>
          </p:cNvSpPr>
          <p:nvPr>
            <p:ph type="ftr" sz="quarter" idx="11"/>
          </p:nvPr>
        </p:nvSpPr>
        <p:spPr/>
        <p:txBody>
          <a:bodyPr/>
          <a:lstStyle/>
          <a:p>
            <a:endParaRPr lang="en-RO"/>
          </a:p>
        </p:txBody>
      </p:sp>
      <p:sp>
        <p:nvSpPr>
          <p:cNvPr id="7" name="Slide Number Placeholder 6">
            <a:extLst>
              <a:ext uri="{FF2B5EF4-FFF2-40B4-BE49-F238E27FC236}">
                <a16:creationId xmlns:a16="http://schemas.microsoft.com/office/drawing/2014/main" id="{9D5E378A-7C81-4C46-9805-50739DE3CDD3}"/>
              </a:ext>
            </a:extLst>
          </p:cNvPr>
          <p:cNvSpPr>
            <a:spLocks noGrp="1"/>
          </p:cNvSpPr>
          <p:nvPr>
            <p:ph type="sldNum" sz="quarter" idx="12"/>
          </p:nvPr>
        </p:nvSpPr>
        <p:spPr/>
        <p:txBody>
          <a:bodyPr/>
          <a:lstStyle/>
          <a:p>
            <a:fld id="{CACB8B58-4C3B-2549-AC21-11E14B0B85CD}" type="slidenum">
              <a:rPr lang="en-RO" smtClean="0"/>
              <a:t>‹#›</a:t>
            </a:fld>
            <a:endParaRPr lang="en-RO"/>
          </a:p>
        </p:txBody>
      </p:sp>
    </p:spTree>
    <p:extLst>
      <p:ext uri="{BB962C8B-B14F-4D97-AF65-F5344CB8AC3E}">
        <p14:creationId xmlns:p14="http://schemas.microsoft.com/office/powerpoint/2010/main" val="1029277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17DCD-5FBF-F640-8985-C01C0826580C}"/>
              </a:ext>
            </a:extLst>
          </p:cNvPr>
          <p:cNvSpPr>
            <a:spLocks noGrp="1"/>
          </p:cNvSpPr>
          <p:nvPr>
            <p:ph type="title"/>
          </p:nvPr>
        </p:nvSpPr>
        <p:spPr>
          <a:xfrm>
            <a:off x="839788" y="365125"/>
            <a:ext cx="10515600" cy="1325563"/>
          </a:xfrm>
        </p:spPr>
        <p:txBody>
          <a:bodyPr/>
          <a:lstStyle/>
          <a:p>
            <a:r>
              <a:rPr lang="en-GB"/>
              <a:t>Click to edit Master title style</a:t>
            </a:r>
            <a:endParaRPr lang="en-RO"/>
          </a:p>
        </p:txBody>
      </p:sp>
      <p:sp>
        <p:nvSpPr>
          <p:cNvPr id="3" name="Text Placeholder 2">
            <a:extLst>
              <a:ext uri="{FF2B5EF4-FFF2-40B4-BE49-F238E27FC236}">
                <a16:creationId xmlns:a16="http://schemas.microsoft.com/office/drawing/2014/main" id="{5EA962D1-0964-0C4D-97D9-C9352E2E87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C566DCF-6A58-7C44-A151-FA088F9236A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O"/>
          </a:p>
        </p:txBody>
      </p:sp>
      <p:sp>
        <p:nvSpPr>
          <p:cNvPr id="5" name="Text Placeholder 4">
            <a:extLst>
              <a:ext uri="{FF2B5EF4-FFF2-40B4-BE49-F238E27FC236}">
                <a16:creationId xmlns:a16="http://schemas.microsoft.com/office/drawing/2014/main" id="{B57C671A-A169-6040-8933-A7A3F99B4F0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BA9CA23-B22B-BA4F-9A3E-B5BC8051259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O"/>
          </a:p>
        </p:txBody>
      </p:sp>
      <p:sp>
        <p:nvSpPr>
          <p:cNvPr id="7" name="Date Placeholder 6">
            <a:extLst>
              <a:ext uri="{FF2B5EF4-FFF2-40B4-BE49-F238E27FC236}">
                <a16:creationId xmlns:a16="http://schemas.microsoft.com/office/drawing/2014/main" id="{271BC044-689D-A64B-B683-3C3F9DB21FE6}"/>
              </a:ext>
            </a:extLst>
          </p:cNvPr>
          <p:cNvSpPr>
            <a:spLocks noGrp="1"/>
          </p:cNvSpPr>
          <p:nvPr>
            <p:ph type="dt" sz="half" idx="10"/>
          </p:nvPr>
        </p:nvSpPr>
        <p:spPr/>
        <p:txBody>
          <a:bodyPr/>
          <a:lstStyle/>
          <a:p>
            <a:fld id="{1648DBC6-3AE7-D349-8DAB-820F6FF44AC2}" type="datetimeFigureOut">
              <a:rPr lang="en-RO" smtClean="0"/>
              <a:t>13.06.2024</a:t>
            </a:fld>
            <a:endParaRPr lang="en-RO"/>
          </a:p>
        </p:txBody>
      </p:sp>
      <p:sp>
        <p:nvSpPr>
          <p:cNvPr id="8" name="Footer Placeholder 7">
            <a:extLst>
              <a:ext uri="{FF2B5EF4-FFF2-40B4-BE49-F238E27FC236}">
                <a16:creationId xmlns:a16="http://schemas.microsoft.com/office/drawing/2014/main" id="{C0CBA7F6-45BB-AD4E-8624-F6869D45A7CB}"/>
              </a:ext>
            </a:extLst>
          </p:cNvPr>
          <p:cNvSpPr>
            <a:spLocks noGrp="1"/>
          </p:cNvSpPr>
          <p:nvPr>
            <p:ph type="ftr" sz="quarter" idx="11"/>
          </p:nvPr>
        </p:nvSpPr>
        <p:spPr/>
        <p:txBody>
          <a:bodyPr/>
          <a:lstStyle/>
          <a:p>
            <a:endParaRPr lang="en-RO"/>
          </a:p>
        </p:txBody>
      </p:sp>
      <p:sp>
        <p:nvSpPr>
          <p:cNvPr id="9" name="Slide Number Placeholder 8">
            <a:extLst>
              <a:ext uri="{FF2B5EF4-FFF2-40B4-BE49-F238E27FC236}">
                <a16:creationId xmlns:a16="http://schemas.microsoft.com/office/drawing/2014/main" id="{1A8CE6AB-A77B-4A45-862C-B41F370694F4}"/>
              </a:ext>
            </a:extLst>
          </p:cNvPr>
          <p:cNvSpPr>
            <a:spLocks noGrp="1"/>
          </p:cNvSpPr>
          <p:nvPr>
            <p:ph type="sldNum" sz="quarter" idx="12"/>
          </p:nvPr>
        </p:nvSpPr>
        <p:spPr/>
        <p:txBody>
          <a:bodyPr/>
          <a:lstStyle/>
          <a:p>
            <a:fld id="{CACB8B58-4C3B-2549-AC21-11E14B0B85CD}" type="slidenum">
              <a:rPr lang="en-RO" smtClean="0"/>
              <a:t>‹#›</a:t>
            </a:fld>
            <a:endParaRPr lang="en-RO"/>
          </a:p>
        </p:txBody>
      </p:sp>
    </p:spTree>
    <p:extLst>
      <p:ext uri="{BB962C8B-B14F-4D97-AF65-F5344CB8AC3E}">
        <p14:creationId xmlns:p14="http://schemas.microsoft.com/office/powerpoint/2010/main" val="4213842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B77FB-3C9C-A045-8D4A-7489A2F831D9}"/>
              </a:ext>
            </a:extLst>
          </p:cNvPr>
          <p:cNvSpPr>
            <a:spLocks noGrp="1"/>
          </p:cNvSpPr>
          <p:nvPr>
            <p:ph type="title"/>
          </p:nvPr>
        </p:nvSpPr>
        <p:spPr/>
        <p:txBody>
          <a:bodyPr/>
          <a:lstStyle/>
          <a:p>
            <a:r>
              <a:rPr lang="en-GB"/>
              <a:t>Click to edit Master title style</a:t>
            </a:r>
            <a:endParaRPr lang="en-RO"/>
          </a:p>
        </p:txBody>
      </p:sp>
      <p:sp>
        <p:nvSpPr>
          <p:cNvPr id="3" name="Date Placeholder 2">
            <a:extLst>
              <a:ext uri="{FF2B5EF4-FFF2-40B4-BE49-F238E27FC236}">
                <a16:creationId xmlns:a16="http://schemas.microsoft.com/office/drawing/2014/main" id="{994DA685-2513-284A-ABC7-365C234F7DF8}"/>
              </a:ext>
            </a:extLst>
          </p:cNvPr>
          <p:cNvSpPr>
            <a:spLocks noGrp="1"/>
          </p:cNvSpPr>
          <p:nvPr>
            <p:ph type="dt" sz="half" idx="10"/>
          </p:nvPr>
        </p:nvSpPr>
        <p:spPr/>
        <p:txBody>
          <a:bodyPr/>
          <a:lstStyle/>
          <a:p>
            <a:fld id="{1648DBC6-3AE7-D349-8DAB-820F6FF44AC2}" type="datetimeFigureOut">
              <a:rPr lang="en-RO" smtClean="0"/>
              <a:t>13.06.2024</a:t>
            </a:fld>
            <a:endParaRPr lang="en-RO"/>
          </a:p>
        </p:txBody>
      </p:sp>
      <p:sp>
        <p:nvSpPr>
          <p:cNvPr id="4" name="Footer Placeholder 3">
            <a:extLst>
              <a:ext uri="{FF2B5EF4-FFF2-40B4-BE49-F238E27FC236}">
                <a16:creationId xmlns:a16="http://schemas.microsoft.com/office/drawing/2014/main" id="{51349949-7BF9-DC41-9371-5ECB69C67EB3}"/>
              </a:ext>
            </a:extLst>
          </p:cNvPr>
          <p:cNvSpPr>
            <a:spLocks noGrp="1"/>
          </p:cNvSpPr>
          <p:nvPr>
            <p:ph type="ftr" sz="quarter" idx="11"/>
          </p:nvPr>
        </p:nvSpPr>
        <p:spPr/>
        <p:txBody>
          <a:bodyPr/>
          <a:lstStyle/>
          <a:p>
            <a:endParaRPr lang="en-RO"/>
          </a:p>
        </p:txBody>
      </p:sp>
      <p:sp>
        <p:nvSpPr>
          <p:cNvPr id="5" name="Slide Number Placeholder 4">
            <a:extLst>
              <a:ext uri="{FF2B5EF4-FFF2-40B4-BE49-F238E27FC236}">
                <a16:creationId xmlns:a16="http://schemas.microsoft.com/office/drawing/2014/main" id="{E53C328B-B355-574E-84CF-B92270BE7625}"/>
              </a:ext>
            </a:extLst>
          </p:cNvPr>
          <p:cNvSpPr>
            <a:spLocks noGrp="1"/>
          </p:cNvSpPr>
          <p:nvPr>
            <p:ph type="sldNum" sz="quarter" idx="12"/>
          </p:nvPr>
        </p:nvSpPr>
        <p:spPr/>
        <p:txBody>
          <a:bodyPr/>
          <a:lstStyle/>
          <a:p>
            <a:fld id="{CACB8B58-4C3B-2549-AC21-11E14B0B85CD}" type="slidenum">
              <a:rPr lang="en-RO" smtClean="0"/>
              <a:t>‹#›</a:t>
            </a:fld>
            <a:endParaRPr lang="en-RO"/>
          </a:p>
        </p:txBody>
      </p:sp>
    </p:spTree>
    <p:extLst>
      <p:ext uri="{BB962C8B-B14F-4D97-AF65-F5344CB8AC3E}">
        <p14:creationId xmlns:p14="http://schemas.microsoft.com/office/powerpoint/2010/main" val="109833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490DB12-1559-2142-9CBE-00671D5F0B46}"/>
              </a:ext>
            </a:extLst>
          </p:cNvPr>
          <p:cNvSpPr>
            <a:spLocks noGrp="1"/>
          </p:cNvSpPr>
          <p:nvPr>
            <p:ph type="dt" sz="half" idx="10"/>
          </p:nvPr>
        </p:nvSpPr>
        <p:spPr/>
        <p:txBody>
          <a:bodyPr/>
          <a:lstStyle/>
          <a:p>
            <a:fld id="{1648DBC6-3AE7-D349-8DAB-820F6FF44AC2}" type="datetimeFigureOut">
              <a:rPr lang="en-RO" smtClean="0"/>
              <a:t>13.06.2024</a:t>
            </a:fld>
            <a:endParaRPr lang="en-RO"/>
          </a:p>
        </p:txBody>
      </p:sp>
      <p:sp>
        <p:nvSpPr>
          <p:cNvPr id="3" name="Footer Placeholder 2">
            <a:extLst>
              <a:ext uri="{FF2B5EF4-FFF2-40B4-BE49-F238E27FC236}">
                <a16:creationId xmlns:a16="http://schemas.microsoft.com/office/drawing/2014/main" id="{65B88C6C-46E6-BF48-992C-B464A622E2C5}"/>
              </a:ext>
            </a:extLst>
          </p:cNvPr>
          <p:cNvSpPr>
            <a:spLocks noGrp="1"/>
          </p:cNvSpPr>
          <p:nvPr>
            <p:ph type="ftr" sz="quarter" idx="11"/>
          </p:nvPr>
        </p:nvSpPr>
        <p:spPr/>
        <p:txBody>
          <a:bodyPr/>
          <a:lstStyle/>
          <a:p>
            <a:endParaRPr lang="en-RO"/>
          </a:p>
        </p:txBody>
      </p:sp>
      <p:sp>
        <p:nvSpPr>
          <p:cNvPr id="4" name="Slide Number Placeholder 3">
            <a:extLst>
              <a:ext uri="{FF2B5EF4-FFF2-40B4-BE49-F238E27FC236}">
                <a16:creationId xmlns:a16="http://schemas.microsoft.com/office/drawing/2014/main" id="{DA1F3F01-8B10-604C-845C-8D4BBB9F933F}"/>
              </a:ext>
            </a:extLst>
          </p:cNvPr>
          <p:cNvSpPr>
            <a:spLocks noGrp="1"/>
          </p:cNvSpPr>
          <p:nvPr>
            <p:ph type="sldNum" sz="quarter" idx="12"/>
          </p:nvPr>
        </p:nvSpPr>
        <p:spPr/>
        <p:txBody>
          <a:bodyPr/>
          <a:lstStyle/>
          <a:p>
            <a:fld id="{CACB8B58-4C3B-2549-AC21-11E14B0B85CD}" type="slidenum">
              <a:rPr lang="en-RO" smtClean="0"/>
              <a:t>‹#›</a:t>
            </a:fld>
            <a:endParaRPr lang="en-RO"/>
          </a:p>
        </p:txBody>
      </p:sp>
    </p:spTree>
    <p:extLst>
      <p:ext uri="{BB962C8B-B14F-4D97-AF65-F5344CB8AC3E}">
        <p14:creationId xmlns:p14="http://schemas.microsoft.com/office/powerpoint/2010/main" val="1015629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1549D-0045-F445-81DA-A250B728641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RO"/>
          </a:p>
        </p:txBody>
      </p:sp>
      <p:sp>
        <p:nvSpPr>
          <p:cNvPr id="3" name="Content Placeholder 2">
            <a:extLst>
              <a:ext uri="{FF2B5EF4-FFF2-40B4-BE49-F238E27FC236}">
                <a16:creationId xmlns:a16="http://schemas.microsoft.com/office/drawing/2014/main" id="{624348B7-62C5-8F43-8E90-DD7D4661D53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O"/>
          </a:p>
        </p:txBody>
      </p:sp>
      <p:sp>
        <p:nvSpPr>
          <p:cNvPr id="4" name="Text Placeholder 3">
            <a:extLst>
              <a:ext uri="{FF2B5EF4-FFF2-40B4-BE49-F238E27FC236}">
                <a16:creationId xmlns:a16="http://schemas.microsoft.com/office/drawing/2014/main" id="{37BA506F-3A93-FE48-AD73-F70153EDA3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08AF4BA-8DD5-114D-B453-87EDBB89BC9B}"/>
              </a:ext>
            </a:extLst>
          </p:cNvPr>
          <p:cNvSpPr>
            <a:spLocks noGrp="1"/>
          </p:cNvSpPr>
          <p:nvPr>
            <p:ph type="dt" sz="half" idx="10"/>
          </p:nvPr>
        </p:nvSpPr>
        <p:spPr/>
        <p:txBody>
          <a:bodyPr/>
          <a:lstStyle/>
          <a:p>
            <a:fld id="{1648DBC6-3AE7-D349-8DAB-820F6FF44AC2}" type="datetimeFigureOut">
              <a:rPr lang="en-RO" smtClean="0"/>
              <a:t>13.06.2024</a:t>
            </a:fld>
            <a:endParaRPr lang="en-RO"/>
          </a:p>
        </p:txBody>
      </p:sp>
      <p:sp>
        <p:nvSpPr>
          <p:cNvPr id="6" name="Footer Placeholder 5">
            <a:extLst>
              <a:ext uri="{FF2B5EF4-FFF2-40B4-BE49-F238E27FC236}">
                <a16:creationId xmlns:a16="http://schemas.microsoft.com/office/drawing/2014/main" id="{1919A8A7-2317-534A-8988-59FD215ED7B0}"/>
              </a:ext>
            </a:extLst>
          </p:cNvPr>
          <p:cNvSpPr>
            <a:spLocks noGrp="1"/>
          </p:cNvSpPr>
          <p:nvPr>
            <p:ph type="ftr" sz="quarter" idx="11"/>
          </p:nvPr>
        </p:nvSpPr>
        <p:spPr/>
        <p:txBody>
          <a:bodyPr/>
          <a:lstStyle/>
          <a:p>
            <a:endParaRPr lang="en-RO"/>
          </a:p>
        </p:txBody>
      </p:sp>
      <p:sp>
        <p:nvSpPr>
          <p:cNvPr id="7" name="Slide Number Placeholder 6">
            <a:extLst>
              <a:ext uri="{FF2B5EF4-FFF2-40B4-BE49-F238E27FC236}">
                <a16:creationId xmlns:a16="http://schemas.microsoft.com/office/drawing/2014/main" id="{F99DA79B-9173-2349-B013-99466F435AAF}"/>
              </a:ext>
            </a:extLst>
          </p:cNvPr>
          <p:cNvSpPr>
            <a:spLocks noGrp="1"/>
          </p:cNvSpPr>
          <p:nvPr>
            <p:ph type="sldNum" sz="quarter" idx="12"/>
          </p:nvPr>
        </p:nvSpPr>
        <p:spPr/>
        <p:txBody>
          <a:bodyPr/>
          <a:lstStyle/>
          <a:p>
            <a:fld id="{CACB8B58-4C3B-2549-AC21-11E14B0B85CD}" type="slidenum">
              <a:rPr lang="en-RO" smtClean="0"/>
              <a:t>‹#›</a:t>
            </a:fld>
            <a:endParaRPr lang="en-RO"/>
          </a:p>
        </p:txBody>
      </p:sp>
    </p:spTree>
    <p:extLst>
      <p:ext uri="{BB962C8B-B14F-4D97-AF65-F5344CB8AC3E}">
        <p14:creationId xmlns:p14="http://schemas.microsoft.com/office/powerpoint/2010/main" val="1810598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32019-E902-B948-9FC2-EB8DB42FA51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RO"/>
          </a:p>
        </p:txBody>
      </p:sp>
      <p:sp>
        <p:nvSpPr>
          <p:cNvPr id="3" name="Picture Placeholder 2">
            <a:extLst>
              <a:ext uri="{FF2B5EF4-FFF2-40B4-BE49-F238E27FC236}">
                <a16:creationId xmlns:a16="http://schemas.microsoft.com/office/drawing/2014/main" id="{848232BD-5A5B-A943-9507-7FDDCFF8545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RO"/>
          </a:p>
        </p:txBody>
      </p:sp>
      <p:sp>
        <p:nvSpPr>
          <p:cNvPr id="4" name="Text Placeholder 3">
            <a:extLst>
              <a:ext uri="{FF2B5EF4-FFF2-40B4-BE49-F238E27FC236}">
                <a16:creationId xmlns:a16="http://schemas.microsoft.com/office/drawing/2014/main" id="{8E1BF5E6-7544-1B48-B304-5D7CB23A8C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CC56AA5-913A-C849-8456-E1E932DF0228}"/>
              </a:ext>
            </a:extLst>
          </p:cNvPr>
          <p:cNvSpPr>
            <a:spLocks noGrp="1"/>
          </p:cNvSpPr>
          <p:nvPr>
            <p:ph type="dt" sz="half" idx="10"/>
          </p:nvPr>
        </p:nvSpPr>
        <p:spPr/>
        <p:txBody>
          <a:bodyPr/>
          <a:lstStyle/>
          <a:p>
            <a:fld id="{1648DBC6-3AE7-D349-8DAB-820F6FF44AC2}" type="datetimeFigureOut">
              <a:rPr lang="en-RO" smtClean="0"/>
              <a:t>13.06.2024</a:t>
            </a:fld>
            <a:endParaRPr lang="en-RO"/>
          </a:p>
        </p:txBody>
      </p:sp>
      <p:sp>
        <p:nvSpPr>
          <p:cNvPr id="6" name="Footer Placeholder 5">
            <a:extLst>
              <a:ext uri="{FF2B5EF4-FFF2-40B4-BE49-F238E27FC236}">
                <a16:creationId xmlns:a16="http://schemas.microsoft.com/office/drawing/2014/main" id="{325EABC4-063A-494D-930E-C8759B5525DC}"/>
              </a:ext>
            </a:extLst>
          </p:cNvPr>
          <p:cNvSpPr>
            <a:spLocks noGrp="1"/>
          </p:cNvSpPr>
          <p:nvPr>
            <p:ph type="ftr" sz="quarter" idx="11"/>
          </p:nvPr>
        </p:nvSpPr>
        <p:spPr/>
        <p:txBody>
          <a:bodyPr/>
          <a:lstStyle/>
          <a:p>
            <a:endParaRPr lang="en-RO"/>
          </a:p>
        </p:txBody>
      </p:sp>
      <p:sp>
        <p:nvSpPr>
          <p:cNvPr id="7" name="Slide Number Placeholder 6">
            <a:extLst>
              <a:ext uri="{FF2B5EF4-FFF2-40B4-BE49-F238E27FC236}">
                <a16:creationId xmlns:a16="http://schemas.microsoft.com/office/drawing/2014/main" id="{54C4A79A-CEE4-5A46-9933-CE627920C93E}"/>
              </a:ext>
            </a:extLst>
          </p:cNvPr>
          <p:cNvSpPr>
            <a:spLocks noGrp="1"/>
          </p:cNvSpPr>
          <p:nvPr>
            <p:ph type="sldNum" sz="quarter" idx="12"/>
          </p:nvPr>
        </p:nvSpPr>
        <p:spPr/>
        <p:txBody>
          <a:bodyPr/>
          <a:lstStyle/>
          <a:p>
            <a:fld id="{CACB8B58-4C3B-2549-AC21-11E14B0B85CD}" type="slidenum">
              <a:rPr lang="en-RO" smtClean="0"/>
              <a:t>‹#›</a:t>
            </a:fld>
            <a:endParaRPr lang="en-RO"/>
          </a:p>
        </p:txBody>
      </p:sp>
    </p:spTree>
    <p:extLst>
      <p:ext uri="{BB962C8B-B14F-4D97-AF65-F5344CB8AC3E}">
        <p14:creationId xmlns:p14="http://schemas.microsoft.com/office/powerpoint/2010/main" val="1315026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7E1D6C-736D-0F43-8167-22FD1D10D4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RO"/>
          </a:p>
        </p:txBody>
      </p:sp>
      <p:sp>
        <p:nvSpPr>
          <p:cNvPr id="3" name="Text Placeholder 2">
            <a:extLst>
              <a:ext uri="{FF2B5EF4-FFF2-40B4-BE49-F238E27FC236}">
                <a16:creationId xmlns:a16="http://schemas.microsoft.com/office/drawing/2014/main" id="{E0C22ECB-8AC1-ED43-885B-F552FEC166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O"/>
          </a:p>
        </p:txBody>
      </p:sp>
      <p:sp>
        <p:nvSpPr>
          <p:cNvPr id="4" name="Date Placeholder 3">
            <a:extLst>
              <a:ext uri="{FF2B5EF4-FFF2-40B4-BE49-F238E27FC236}">
                <a16:creationId xmlns:a16="http://schemas.microsoft.com/office/drawing/2014/main" id="{EBB26827-EEDA-2D44-8F17-630FF7062A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48DBC6-3AE7-D349-8DAB-820F6FF44AC2}" type="datetimeFigureOut">
              <a:rPr lang="en-RO" smtClean="0"/>
              <a:t>13.06.2024</a:t>
            </a:fld>
            <a:endParaRPr lang="en-RO"/>
          </a:p>
        </p:txBody>
      </p:sp>
      <p:sp>
        <p:nvSpPr>
          <p:cNvPr id="5" name="Footer Placeholder 4">
            <a:extLst>
              <a:ext uri="{FF2B5EF4-FFF2-40B4-BE49-F238E27FC236}">
                <a16:creationId xmlns:a16="http://schemas.microsoft.com/office/drawing/2014/main" id="{7B992E69-CE1A-CA4A-A81E-2E4EFBC7B80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RO"/>
          </a:p>
        </p:txBody>
      </p:sp>
      <p:sp>
        <p:nvSpPr>
          <p:cNvPr id="6" name="Slide Number Placeholder 5">
            <a:extLst>
              <a:ext uri="{FF2B5EF4-FFF2-40B4-BE49-F238E27FC236}">
                <a16:creationId xmlns:a16="http://schemas.microsoft.com/office/drawing/2014/main" id="{56F73B4A-BDC4-114E-B727-838B1DF3294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CB8B58-4C3B-2549-AC21-11E14B0B85CD}" type="slidenum">
              <a:rPr lang="en-RO" smtClean="0"/>
              <a:t>‹#›</a:t>
            </a:fld>
            <a:endParaRPr lang="en-RO"/>
          </a:p>
        </p:txBody>
      </p:sp>
    </p:spTree>
    <p:extLst>
      <p:ext uri="{BB962C8B-B14F-4D97-AF65-F5344CB8AC3E}">
        <p14:creationId xmlns:p14="http://schemas.microsoft.com/office/powerpoint/2010/main" val="34273324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1.png"/><Relationship Id="rId1" Type="http://schemas.openxmlformats.org/officeDocument/2006/relationships/slideLayout" Target="../slideLayouts/slideLayout7.xml"/><Relationship Id="rId5" Type="http://schemas.openxmlformats.org/officeDocument/2006/relationships/image" Target="../media/image43.png"/><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https://atlas.physicsmasterclasses.org/zpath_files/img/crab-nebula.jpg" TargetMode="External"/><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https://atlas.physicsmasterclasses.org/zpath_files/img/higgs_torte_DE.png" TargetMode="External"/><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https://atlas.physicsmasterclasses.org/zpath_files/img/formula/E_rel12.png" TargetMode="External"/><Relationship Id="rId7" Type="http://schemas.openxmlformats.org/officeDocument/2006/relationships/image" Target="https://atlas.physicsmasterclasses.org/zpath_files/img/formula/E_rel15.png" TargetMode="External"/><Relationship Id="rId2" Type="http://schemas.openxmlformats.org/officeDocument/2006/relationships/image" Target="../media/image52.png"/><Relationship Id="rId1" Type="http://schemas.openxmlformats.org/officeDocument/2006/relationships/slideLayout" Target="../slideLayouts/slideLayout7.xml"/><Relationship Id="rId6" Type="http://schemas.openxmlformats.org/officeDocument/2006/relationships/image" Target="../media/image54.png"/><Relationship Id="rId5" Type="http://schemas.openxmlformats.org/officeDocument/2006/relationships/image" Target="https://atlas.physicsmasterclasses.org/zpath_files/img/formula/E_rel14.png" TargetMode="External"/><Relationship Id="rId4" Type="http://schemas.openxmlformats.org/officeDocument/2006/relationships/image" Target="../media/image53.png"/><Relationship Id="rId9" Type="http://schemas.openxmlformats.org/officeDocument/2006/relationships/image" Target="https://atlas.physicsmasterclasses.org/zpath_files/img/formula/E_rel17.pn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ustomXml" Target="../ink/ink1.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customXml" Target="../ink/ink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https://atlas.physicsmasterclasses.org/wpath_files/img/Feynman/betaplus.png" TargetMode="External"/><Relationship Id="rId5" Type="http://schemas.openxmlformats.org/officeDocument/2006/relationships/image" Target="../media/image5.png"/><Relationship Id="rId4" Type="http://schemas.openxmlformats.org/officeDocument/2006/relationships/image" Target="https://atlas.physicsmasterclasses.org/zpath_files/img/highslide/feynman/betaminus.pn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https://atlas.physicsmasterclasses.org/zpath_files/img/highslide/feynman/MyonKoordinaten.png" TargetMode="External"/><Relationship Id="rId2" Type="http://schemas.openxmlformats.org/officeDocument/2006/relationships/image" Target="../media/image6.png"/><Relationship Id="rId1" Type="http://schemas.openxmlformats.org/officeDocument/2006/relationships/slideLayout" Target="../slideLayouts/slideLayout6.xml"/><Relationship Id="rId5" Type="http://schemas.openxmlformats.org/officeDocument/2006/relationships/image" Target="https://atlas.physicsmasterclasses.org/zpath_files/img/highslide/feynman/Abstrahlung.png" TargetMode="Externa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https://atlas.physicsmasterclasses.org/zpath_files/img/highslide/feynman/Paarerzeugung.png" TargetMode="External"/><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https://atlas.physicsmasterclasses.org/zpath_files/img/highslide/feynman/Paarvernichtung.png" TargetMode="Externa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ED018-544D-9342-B68D-D345A8842A68}"/>
              </a:ext>
            </a:extLst>
          </p:cNvPr>
          <p:cNvSpPr>
            <a:spLocks noGrp="1"/>
          </p:cNvSpPr>
          <p:nvPr>
            <p:ph type="ctrTitle"/>
          </p:nvPr>
        </p:nvSpPr>
        <p:spPr/>
        <p:txBody>
          <a:bodyPr/>
          <a:lstStyle/>
          <a:p>
            <a:r>
              <a:rPr lang="en-RO" b="1" dirty="0">
                <a:solidFill>
                  <a:srgbClr val="FF0000"/>
                </a:solidFill>
                <a:latin typeface="Garamond" panose="02020404030301010803" pitchFamily="18" charset="0"/>
              </a:rPr>
              <a:t>IMC – Iași-UAIC</a:t>
            </a:r>
          </a:p>
        </p:txBody>
      </p:sp>
      <p:sp>
        <p:nvSpPr>
          <p:cNvPr id="3" name="Subtitle 2">
            <a:extLst>
              <a:ext uri="{FF2B5EF4-FFF2-40B4-BE49-F238E27FC236}">
                <a16:creationId xmlns:a16="http://schemas.microsoft.com/office/drawing/2014/main" id="{F46FBE58-CB5E-0A42-B6DE-E775CAA4801B}"/>
              </a:ext>
            </a:extLst>
          </p:cNvPr>
          <p:cNvSpPr>
            <a:spLocks noGrp="1"/>
          </p:cNvSpPr>
          <p:nvPr>
            <p:ph type="subTitle" idx="1"/>
          </p:nvPr>
        </p:nvSpPr>
        <p:spPr/>
        <p:txBody>
          <a:bodyPr>
            <a:normAutofit/>
          </a:bodyPr>
          <a:lstStyle/>
          <a:p>
            <a:r>
              <a:rPr lang="en-RO" sz="3600" b="1" dirty="0">
                <a:solidFill>
                  <a:srgbClr val="FF0000"/>
                </a:solidFill>
                <a:latin typeface="Garamond" panose="02020404030301010803" pitchFamily="18" charset="0"/>
              </a:rPr>
              <a:t>23-03-2024</a:t>
            </a:r>
          </a:p>
        </p:txBody>
      </p:sp>
    </p:spTree>
    <p:extLst>
      <p:ext uri="{BB962C8B-B14F-4D97-AF65-F5344CB8AC3E}">
        <p14:creationId xmlns:p14="http://schemas.microsoft.com/office/powerpoint/2010/main" val="91039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a:extLst>
              <a:ext uri="{FF2B5EF4-FFF2-40B4-BE49-F238E27FC236}">
                <a16:creationId xmlns:a16="http://schemas.microsoft.com/office/drawing/2014/main" id="{AA6FECEC-11DD-2445-960E-58C912DE71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538" y="259556"/>
            <a:ext cx="6281921" cy="2655094"/>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a:extLst>
              <a:ext uri="{FF2B5EF4-FFF2-40B4-BE49-F238E27FC236}">
                <a16:creationId xmlns:a16="http://schemas.microsoft.com/office/drawing/2014/main" id="{3157BC2F-2C66-6D44-83A6-6FF23FEF63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8713" y="2140744"/>
            <a:ext cx="5629910" cy="4457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15364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EE77689A-45FF-F349-AA26-4C511A162D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639" y="341267"/>
            <a:ext cx="7559299" cy="290855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C59C500F-49F9-264E-A693-25EA5D42BB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7816" y="3548861"/>
            <a:ext cx="7333464" cy="29085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27416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EF447B8-4700-5241-9486-E2109C4AE6BD}"/>
              </a:ext>
            </a:extLst>
          </p:cNvPr>
          <p:cNvPicPr>
            <a:picLocks noChangeAspect="1"/>
          </p:cNvPicPr>
          <p:nvPr/>
        </p:nvPicPr>
        <p:blipFill>
          <a:blip r:embed="rId2"/>
          <a:stretch>
            <a:fillRect/>
          </a:stretch>
        </p:blipFill>
        <p:spPr>
          <a:xfrm rot="5400000">
            <a:off x="3672895" y="0"/>
            <a:ext cx="4846211" cy="6858000"/>
          </a:xfrm>
          <a:prstGeom prst="rect">
            <a:avLst/>
          </a:prstGeom>
        </p:spPr>
      </p:pic>
    </p:spTree>
    <p:extLst>
      <p:ext uri="{BB962C8B-B14F-4D97-AF65-F5344CB8AC3E}">
        <p14:creationId xmlns:p14="http://schemas.microsoft.com/office/powerpoint/2010/main" val="39685861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a:extLst>
              <a:ext uri="{FF2B5EF4-FFF2-40B4-BE49-F238E27FC236}">
                <a16:creationId xmlns:a16="http://schemas.microsoft.com/office/drawing/2014/main" id="{2F706DCD-8A4F-904E-97E8-1762ADA050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4195" y="485607"/>
            <a:ext cx="4984455" cy="5910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5513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99E1A2B-1819-E473-1120-DFAEB7E6E788}"/>
              </a:ext>
            </a:extLst>
          </p:cNvPr>
          <p:cNvPicPr>
            <a:picLocks noChangeAspect="1"/>
          </p:cNvPicPr>
          <p:nvPr/>
        </p:nvPicPr>
        <p:blipFill>
          <a:blip r:embed="rId2"/>
          <a:stretch>
            <a:fillRect/>
          </a:stretch>
        </p:blipFill>
        <p:spPr>
          <a:xfrm>
            <a:off x="475735" y="368474"/>
            <a:ext cx="7772400" cy="790653"/>
          </a:xfrm>
          <a:prstGeom prst="rect">
            <a:avLst/>
          </a:prstGeom>
        </p:spPr>
      </p:pic>
      <p:pic>
        <p:nvPicPr>
          <p:cNvPr id="3" name="Picture 2">
            <a:extLst>
              <a:ext uri="{FF2B5EF4-FFF2-40B4-BE49-F238E27FC236}">
                <a16:creationId xmlns:a16="http://schemas.microsoft.com/office/drawing/2014/main" id="{16E2A59B-CB48-4E84-3630-FFD9F797F3F3}"/>
              </a:ext>
            </a:extLst>
          </p:cNvPr>
          <p:cNvPicPr>
            <a:picLocks noChangeAspect="1"/>
          </p:cNvPicPr>
          <p:nvPr/>
        </p:nvPicPr>
        <p:blipFill>
          <a:blip r:embed="rId3"/>
          <a:stretch>
            <a:fillRect/>
          </a:stretch>
        </p:blipFill>
        <p:spPr>
          <a:xfrm>
            <a:off x="975299" y="1435741"/>
            <a:ext cx="10254936" cy="2357783"/>
          </a:xfrm>
          <a:prstGeom prst="rect">
            <a:avLst/>
          </a:prstGeom>
        </p:spPr>
      </p:pic>
      <p:pic>
        <p:nvPicPr>
          <p:cNvPr id="4" name="Picture 3">
            <a:extLst>
              <a:ext uri="{FF2B5EF4-FFF2-40B4-BE49-F238E27FC236}">
                <a16:creationId xmlns:a16="http://schemas.microsoft.com/office/drawing/2014/main" id="{A61A9316-0CF1-0C57-3894-708FFE76BC64}"/>
              </a:ext>
            </a:extLst>
          </p:cNvPr>
          <p:cNvPicPr>
            <a:picLocks noChangeAspect="1"/>
          </p:cNvPicPr>
          <p:nvPr/>
        </p:nvPicPr>
        <p:blipFill>
          <a:blip r:embed="rId4"/>
          <a:stretch>
            <a:fillRect/>
          </a:stretch>
        </p:blipFill>
        <p:spPr>
          <a:xfrm>
            <a:off x="977942" y="4077731"/>
            <a:ext cx="10252293" cy="2541331"/>
          </a:xfrm>
          <a:prstGeom prst="rect">
            <a:avLst/>
          </a:prstGeom>
        </p:spPr>
      </p:pic>
    </p:spTree>
    <p:extLst>
      <p:ext uri="{BB962C8B-B14F-4D97-AF65-F5344CB8AC3E}">
        <p14:creationId xmlns:p14="http://schemas.microsoft.com/office/powerpoint/2010/main" val="21685118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465EE89-F85D-EE83-9C77-20C5FCF49D8F}"/>
              </a:ext>
            </a:extLst>
          </p:cNvPr>
          <p:cNvPicPr>
            <a:picLocks noChangeAspect="1"/>
          </p:cNvPicPr>
          <p:nvPr/>
        </p:nvPicPr>
        <p:blipFill>
          <a:blip r:embed="rId2"/>
          <a:stretch>
            <a:fillRect/>
          </a:stretch>
        </p:blipFill>
        <p:spPr>
          <a:xfrm>
            <a:off x="475735" y="434106"/>
            <a:ext cx="6248400" cy="635000"/>
          </a:xfrm>
          <a:prstGeom prst="rect">
            <a:avLst/>
          </a:prstGeom>
        </p:spPr>
      </p:pic>
      <p:pic>
        <p:nvPicPr>
          <p:cNvPr id="3" name="Picture 2">
            <a:extLst>
              <a:ext uri="{FF2B5EF4-FFF2-40B4-BE49-F238E27FC236}">
                <a16:creationId xmlns:a16="http://schemas.microsoft.com/office/drawing/2014/main" id="{273FEF54-A628-7D35-1A63-37C22101887E}"/>
              </a:ext>
            </a:extLst>
          </p:cNvPr>
          <p:cNvPicPr>
            <a:picLocks noChangeAspect="1"/>
          </p:cNvPicPr>
          <p:nvPr/>
        </p:nvPicPr>
        <p:blipFill>
          <a:blip r:embed="rId3"/>
          <a:stretch>
            <a:fillRect/>
          </a:stretch>
        </p:blipFill>
        <p:spPr>
          <a:xfrm>
            <a:off x="6437870" y="2575010"/>
            <a:ext cx="5105032" cy="3665151"/>
          </a:xfrm>
          <a:prstGeom prst="rect">
            <a:avLst/>
          </a:prstGeom>
        </p:spPr>
      </p:pic>
      <p:pic>
        <p:nvPicPr>
          <p:cNvPr id="4" name="Picture 3">
            <a:extLst>
              <a:ext uri="{FF2B5EF4-FFF2-40B4-BE49-F238E27FC236}">
                <a16:creationId xmlns:a16="http://schemas.microsoft.com/office/drawing/2014/main" id="{CB306ED0-9E52-B25F-FE1B-89ECC2112E2B}"/>
              </a:ext>
            </a:extLst>
          </p:cNvPr>
          <p:cNvPicPr>
            <a:picLocks noChangeAspect="1"/>
          </p:cNvPicPr>
          <p:nvPr/>
        </p:nvPicPr>
        <p:blipFill>
          <a:blip r:embed="rId4"/>
          <a:stretch>
            <a:fillRect/>
          </a:stretch>
        </p:blipFill>
        <p:spPr>
          <a:xfrm>
            <a:off x="475735" y="1115184"/>
            <a:ext cx="3898900" cy="622300"/>
          </a:xfrm>
          <a:prstGeom prst="rect">
            <a:avLst/>
          </a:prstGeom>
        </p:spPr>
      </p:pic>
    </p:spTree>
    <p:extLst>
      <p:ext uri="{BB962C8B-B14F-4D97-AF65-F5344CB8AC3E}">
        <p14:creationId xmlns:p14="http://schemas.microsoft.com/office/powerpoint/2010/main" val="13581883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6B351FB-7FF9-D0FA-0BC6-096144F0D66F}"/>
              </a:ext>
            </a:extLst>
          </p:cNvPr>
          <p:cNvPicPr>
            <a:picLocks noChangeAspect="1"/>
          </p:cNvPicPr>
          <p:nvPr/>
        </p:nvPicPr>
        <p:blipFill>
          <a:blip r:embed="rId2"/>
          <a:stretch>
            <a:fillRect/>
          </a:stretch>
        </p:blipFill>
        <p:spPr>
          <a:xfrm>
            <a:off x="2209800" y="1768969"/>
            <a:ext cx="7772400" cy="3320062"/>
          </a:xfrm>
          <a:prstGeom prst="rect">
            <a:avLst/>
          </a:prstGeom>
        </p:spPr>
      </p:pic>
    </p:spTree>
    <p:extLst>
      <p:ext uri="{BB962C8B-B14F-4D97-AF65-F5344CB8AC3E}">
        <p14:creationId xmlns:p14="http://schemas.microsoft.com/office/powerpoint/2010/main" val="3037670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A9F529C3-C941-49FD-8C67-82F134F64B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586029-32A0-47E5-9AEC-AE3ABA6B9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0249AE78-C7F9-141E-100E-65AB402D90C0}"/>
              </a:ext>
            </a:extLst>
          </p:cNvPr>
          <p:cNvPicPr>
            <a:picLocks noChangeAspect="1"/>
          </p:cNvPicPr>
          <p:nvPr/>
        </p:nvPicPr>
        <p:blipFill>
          <a:blip r:embed="rId2"/>
          <a:stretch>
            <a:fillRect/>
          </a:stretch>
        </p:blipFill>
        <p:spPr>
          <a:xfrm>
            <a:off x="643467" y="1708216"/>
            <a:ext cx="5294716" cy="3441565"/>
          </a:xfrm>
          <a:prstGeom prst="rect">
            <a:avLst/>
          </a:prstGeom>
        </p:spPr>
      </p:pic>
      <p:cxnSp>
        <p:nvCxnSpPr>
          <p:cNvPr id="17" name="Straight Connector 16">
            <a:extLst>
              <a:ext uri="{FF2B5EF4-FFF2-40B4-BE49-F238E27FC236}">
                <a16:creationId xmlns:a16="http://schemas.microsoft.com/office/drawing/2014/main" id="{8C730EAB-A532-4295-A302-FB4B90DB9F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9958" y="1143000"/>
            <a:ext cx="0" cy="4572000"/>
          </a:xfrm>
          <a:prstGeom prst="line">
            <a:avLst/>
          </a:prstGeom>
          <a:ln>
            <a:solidFill>
              <a:srgbClr val="4E4E4E"/>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C7AD5B55-F694-7D86-20F2-D90E36C973C9}"/>
              </a:ext>
            </a:extLst>
          </p:cNvPr>
          <p:cNvPicPr>
            <a:picLocks noChangeAspect="1"/>
          </p:cNvPicPr>
          <p:nvPr/>
        </p:nvPicPr>
        <p:blipFill>
          <a:blip r:embed="rId3"/>
          <a:stretch>
            <a:fillRect/>
          </a:stretch>
        </p:blipFill>
        <p:spPr>
          <a:xfrm>
            <a:off x="6289738" y="643467"/>
            <a:ext cx="5222872" cy="5571066"/>
          </a:xfrm>
          <a:prstGeom prst="rect">
            <a:avLst/>
          </a:prstGeom>
        </p:spPr>
      </p:pic>
    </p:spTree>
    <p:extLst>
      <p:ext uri="{BB962C8B-B14F-4D97-AF65-F5344CB8AC3E}">
        <p14:creationId xmlns:p14="http://schemas.microsoft.com/office/powerpoint/2010/main" val="20198330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16F877D-C505-DB6E-B2D6-A05E453B5ED7}"/>
              </a:ext>
            </a:extLst>
          </p:cNvPr>
          <p:cNvPicPr>
            <a:picLocks noChangeAspect="1"/>
          </p:cNvPicPr>
          <p:nvPr/>
        </p:nvPicPr>
        <p:blipFill>
          <a:blip r:embed="rId2"/>
          <a:stretch>
            <a:fillRect/>
          </a:stretch>
        </p:blipFill>
        <p:spPr>
          <a:xfrm>
            <a:off x="766119" y="237312"/>
            <a:ext cx="10639167" cy="6446615"/>
          </a:xfrm>
          <a:prstGeom prst="rect">
            <a:avLst/>
          </a:prstGeom>
        </p:spPr>
      </p:pic>
      <p:pic>
        <p:nvPicPr>
          <p:cNvPr id="7" name="Picture 6">
            <a:extLst>
              <a:ext uri="{FF2B5EF4-FFF2-40B4-BE49-F238E27FC236}">
                <a16:creationId xmlns:a16="http://schemas.microsoft.com/office/drawing/2014/main" id="{19E4ABC0-4A47-B6C9-47EF-B26E2893AE5A}"/>
              </a:ext>
            </a:extLst>
          </p:cNvPr>
          <p:cNvPicPr>
            <a:picLocks noChangeAspect="1"/>
          </p:cNvPicPr>
          <p:nvPr/>
        </p:nvPicPr>
        <p:blipFill>
          <a:blip r:embed="rId3"/>
          <a:stretch>
            <a:fillRect/>
          </a:stretch>
        </p:blipFill>
        <p:spPr>
          <a:xfrm>
            <a:off x="9761152" y="3268020"/>
            <a:ext cx="355600" cy="241300"/>
          </a:xfrm>
          <a:prstGeom prst="rect">
            <a:avLst/>
          </a:prstGeom>
        </p:spPr>
      </p:pic>
    </p:spTree>
    <p:extLst>
      <p:ext uri="{BB962C8B-B14F-4D97-AF65-F5344CB8AC3E}">
        <p14:creationId xmlns:p14="http://schemas.microsoft.com/office/powerpoint/2010/main" val="4381981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5A62AAB-9EFE-1494-400D-94BB5B8DFE8D}"/>
              </a:ext>
            </a:extLst>
          </p:cNvPr>
          <p:cNvPicPr>
            <a:picLocks noChangeAspect="1"/>
          </p:cNvPicPr>
          <p:nvPr/>
        </p:nvPicPr>
        <p:blipFill>
          <a:blip r:embed="rId2"/>
          <a:stretch>
            <a:fillRect/>
          </a:stretch>
        </p:blipFill>
        <p:spPr>
          <a:xfrm>
            <a:off x="808240" y="481911"/>
            <a:ext cx="10575441" cy="803198"/>
          </a:xfrm>
          <a:prstGeom prst="rect">
            <a:avLst/>
          </a:prstGeom>
        </p:spPr>
      </p:pic>
      <p:pic>
        <p:nvPicPr>
          <p:cNvPr id="3" name="Picture 2">
            <a:extLst>
              <a:ext uri="{FF2B5EF4-FFF2-40B4-BE49-F238E27FC236}">
                <a16:creationId xmlns:a16="http://schemas.microsoft.com/office/drawing/2014/main" id="{2E16426E-8755-1AE5-A70D-834278288D29}"/>
              </a:ext>
            </a:extLst>
          </p:cNvPr>
          <p:cNvPicPr>
            <a:picLocks noChangeAspect="1"/>
          </p:cNvPicPr>
          <p:nvPr/>
        </p:nvPicPr>
        <p:blipFill>
          <a:blip r:embed="rId3"/>
          <a:stretch>
            <a:fillRect/>
          </a:stretch>
        </p:blipFill>
        <p:spPr>
          <a:xfrm>
            <a:off x="894282" y="1254212"/>
            <a:ext cx="10375081" cy="5121876"/>
          </a:xfrm>
          <a:prstGeom prst="rect">
            <a:avLst/>
          </a:prstGeom>
        </p:spPr>
      </p:pic>
    </p:spTree>
    <p:extLst>
      <p:ext uri="{BB962C8B-B14F-4D97-AF65-F5344CB8AC3E}">
        <p14:creationId xmlns:p14="http://schemas.microsoft.com/office/powerpoint/2010/main" val="28304361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screenshot of a computer&#10;&#10;Description automatically generated">
            <a:extLst>
              <a:ext uri="{FF2B5EF4-FFF2-40B4-BE49-F238E27FC236}">
                <a16:creationId xmlns:a16="http://schemas.microsoft.com/office/drawing/2014/main" id="{5DF367CF-92BC-4DDA-AF5B-5BDD8B1FA8DB}"/>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627321" y="95693"/>
            <a:ext cx="10823392" cy="67375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86510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EB49892-98A6-D485-648F-92B5C34807F2}"/>
              </a:ext>
            </a:extLst>
          </p:cNvPr>
          <p:cNvPicPr>
            <a:picLocks noChangeAspect="1"/>
          </p:cNvPicPr>
          <p:nvPr/>
        </p:nvPicPr>
        <p:blipFill>
          <a:blip r:embed="rId2"/>
          <a:stretch>
            <a:fillRect/>
          </a:stretch>
        </p:blipFill>
        <p:spPr>
          <a:xfrm>
            <a:off x="0" y="-6"/>
            <a:ext cx="12192000" cy="1868847"/>
          </a:xfrm>
          <a:prstGeom prst="rect">
            <a:avLst/>
          </a:prstGeom>
        </p:spPr>
      </p:pic>
      <p:pic>
        <p:nvPicPr>
          <p:cNvPr id="3" name="Picture 2">
            <a:extLst>
              <a:ext uri="{FF2B5EF4-FFF2-40B4-BE49-F238E27FC236}">
                <a16:creationId xmlns:a16="http://schemas.microsoft.com/office/drawing/2014/main" id="{2E5C168E-DB55-2B40-F1C9-D7BE3A728E7B}"/>
              </a:ext>
            </a:extLst>
          </p:cNvPr>
          <p:cNvPicPr>
            <a:picLocks noChangeAspect="1"/>
          </p:cNvPicPr>
          <p:nvPr/>
        </p:nvPicPr>
        <p:blipFill>
          <a:blip r:embed="rId3"/>
          <a:stretch>
            <a:fillRect/>
          </a:stretch>
        </p:blipFill>
        <p:spPr>
          <a:xfrm>
            <a:off x="1149178" y="1200658"/>
            <a:ext cx="791421" cy="553994"/>
          </a:xfrm>
          <a:prstGeom prst="rect">
            <a:avLst/>
          </a:prstGeom>
        </p:spPr>
      </p:pic>
      <p:pic>
        <p:nvPicPr>
          <p:cNvPr id="4" name="Picture 3">
            <a:extLst>
              <a:ext uri="{FF2B5EF4-FFF2-40B4-BE49-F238E27FC236}">
                <a16:creationId xmlns:a16="http://schemas.microsoft.com/office/drawing/2014/main" id="{3BB401B8-774B-C17B-4E92-0178DEEDD251}"/>
              </a:ext>
            </a:extLst>
          </p:cNvPr>
          <p:cNvPicPr>
            <a:picLocks noChangeAspect="1"/>
          </p:cNvPicPr>
          <p:nvPr/>
        </p:nvPicPr>
        <p:blipFill>
          <a:blip r:embed="rId3"/>
          <a:stretch>
            <a:fillRect/>
          </a:stretch>
        </p:blipFill>
        <p:spPr>
          <a:xfrm>
            <a:off x="4155989" y="1175944"/>
            <a:ext cx="791421" cy="553994"/>
          </a:xfrm>
          <a:prstGeom prst="rect">
            <a:avLst/>
          </a:prstGeom>
        </p:spPr>
      </p:pic>
      <p:pic>
        <p:nvPicPr>
          <p:cNvPr id="5" name="Picture 4">
            <a:extLst>
              <a:ext uri="{FF2B5EF4-FFF2-40B4-BE49-F238E27FC236}">
                <a16:creationId xmlns:a16="http://schemas.microsoft.com/office/drawing/2014/main" id="{D32BE44F-204A-0778-0C50-BEF7AA05A295}"/>
              </a:ext>
            </a:extLst>
          </p:cNvPr>
          <p:cNvPicPr>
            <a:picLocks noChangeAspect="1"/>
          </p:cNvPicPr>
          <p:nvPr/>
        </p:nvPicPr>
        <p:blipFill>
          <a:blip r:embed="rId3"/>
          <a:stretch>
            <a:fillRect/>
          </a:stretch>
        </p:blipFill>
        <p:spPr>
          <a:xfrm>
            <a:off x="7244592" y="1246208"/>
            <a:ext cx="791421" cy="553994"/>
          </a:xfrm>
          <a:prstGeom prst="rect">
            <a:avLst/>
          </a:prstGeom>
        </p:spPr>
      </p:pic>
      <p:pic>
        <p:nvPicPr>
          <p:cNvPr id="6" name="Picture 5">
            <a:extLst>
              <a:ext uri="{FF2B5EF4-FFF2-40B4-BE49-F238E27FC236}">
                <a16:creationId xmlns:a16="http://schemas.microsoft.com/office/drawing/2014/main" id="{41B9A744-7117-56DD-8766-A94B46E8BFF3}"/>
              </a:ext>
            </a:extLst>
          </p:cNvPr>
          <p:cNvPicPr>
            <a:picLocks noChangeAspect="1"/>
          </p:cNvPicPr>
          <p:nvPr/>
        </p:nvPicPr>
        <p:blipFill>
          <a:blip r:embed="rId3"/>
          <a:stretch>
            <a:fillRect/>
          </a:stretch>
        </p:blipFill>
        <p:spPr>
          <a:xfrm>
            <a:off x="10251403" y="1138882"/>
            <a:ext cx="791421" cy="553994"/>
          </a:xfrm>
          <a:prstGeom prst="rect">
            <a:avLst/>
          </a:prstGeom>
        </p:spPr>
      </p:pic>
      <p:pic>
        <p:nvPicPr>
          <p:cNvPr id="7" name="Picture 6">
            <a:extLst>
              <a:ext uri="{FF2B5EF4-FFF2-40B4-BE49-F238E27FC236}">
                <a16:creationId xmlns:a16="http://schemas.microsoft.com/office/drawing/2014/main" id="{6680C497-E89D-D9CB-834D-44CE63F2DC96}"/>
              </a:ext>
            </a:extLst>
          </p:cNvPr>
          <p:cNvPicPr>
            <a:picLocks noChangeAspect="1"/>
          </p:cNvPicPr>
          <p:nvPr/>
        </p:nvPicPr>
        <p:blipFill>
          <a:blip r:embed="rId4"/>
          <a:stretch>
            <a:fillRect/>
          </a:stretch>
        </p:blipFill>
        <p:spPr>
          <a:xfrm>
            <a:off x="327063" y="1865871"/>
            <a:ext cx="5320209" cy="2669061"/>
          </a:xfrm>
          <a:prstGeom prst="rect">
            <a:avLst/>
          </a:prstGeom>
        </p:spPr>
      </p:pic>
      <p:pic>
        <p:nvPicPr>
          <p:cNvPr id="8" name="Picture 7">
            <a:extLst>
              <a:ext uri="{FF2B5EF4-FFF2-40B4-BE49-F238E27FC236}">
                <a16:creationId xmlns:a16="http://schemas.microsoft.com/office/drawing/2014/main" id="{A41BC222-48D5-0246-C63F-7670CEBCF9B7}"/>
              </a:ext>
            </a:extLst>
          </p:cNvPr>
          <p:cNvPicPr>
            <a:picLocks noChangeAspect="1"/>
          </p:cNvPicPr>
          <p:nvPr/>
        </p:nvPicPr>
        <p:blipFill>
          <a:blip r:embed="rId5"/>
          <a:stretch>
            <a:fillRect/>
          </a:stretch>
        </p:blipFill>
        <p:spPr>
          <a:xfrm>
            <a:off x="4335496" y="4534932"/>
            <a:ext cx="7829578" cy="2298360"/>
          </a:xfrm>
          <a:prstGeom prst="rect">
            <a:avLst/>
          </a:prstGeom>
        </p:spPr>
      </p:pic>
      <p:pic>
        <p:nvPicPr>
          <p:cNvPr id="10" name="Picture 9">
            <a:extLst>
              <a:ext uri="{FF2B5EF4-FFF2-40B4-BE49-F238E27FC236}">
                <a16:creationId xmlns:a16="http://schemas.microsoft.com/office/drawing/2014/main" id="{96F5C1A5-57AB-1B40-B2A5-3A8AB6AE407B}"/>
              </a:ext>
            </a:extLst>
          </p:cNvPr>
          <p:cNvPicPr>
            <a:picLocks noChangeAspect="1"/>
          </p:cNvPicPr>
          <p:nvPr/>
        </p:nvPicPr>
        <p:blipFill>
          <a:blip r:embed="rId3"/>
          <a:stretch>
            <a:fillRect/>
          </a:stretch>
        </p:blipFill>
        <p:spPr>
          <a:xfrm>
            <a:off x="6848881" y="3783229"/>
            <a:ext cx="791421" cy="553994"/>
          </a:xfrm>
          <a:prstGeom prst="rect">
            <a:avLst/>
          </a:prstGeom>
        </p:spPr>
      </p:pic>
    </p:spTree>
    <p:extLst>
      <p:ext uri="{BB962C8B-B14F-4D97-AF65-F5344CB8AC3E}">
        <p14:creationId xmlns:p14="http://schemas.microsoft.com/office/powerpoint/2010/main" val="24164566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9427AF5F-9A0E-42B7-A252-FD64C9885F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27F2B0D-0709-3F44-8736-6E86E452CF75}"/>
              </a:ext>
            </a:extLst>
          </p:cNvPr>
          <p:cNvSpPr>
            <a:spLocks noGrp="1"/>
          </p:cNvSpPr>
          <p:nvPr>
            <p:ph type="title"/>
          </p:nvPr>
        </p:nvSpPr>
        <p:spPr>
          <a:xfrm>
            <a:off x="1021612" y="331986"/>
            <a:ext cx="10148777" cy="644968"/>
          </a:xfrm>
        </p:spPr>
        <p:txBody>
          <a:bodyPr vert="horz" lIns="91440" tIns="45720" rIns="91440" bIns="45720" rtlCol="0" anchor="ctr">
            <a:normAutofit fontScale="90000"/>
          </a:bodyPr>
          <a:lstStyle/>
          <a:p>
            <a:r>
              <a:rPr lang="en-US" sz="3600" b="1" dirty="0">
                <a:solidFill>
                  <a:srgbClr val="FF0000"/>
                </a:solidFill>
              </a:rPr>
              <a:t>Cum </a:t>
            </a:r>
            <a:r>
              <a:rPr lang="en-US" sz="3600" b="1" dirty="0" err="1">
                <a:solidFill>
                  <a:srgbClr val="FF0000"/>
                </a:solidFill>
              </a:rPr>
              <a:t>apare</a:t>
            </a:r>
            <a:r>
              <a:rPr lang="en-US" sz="3600" b="1" dirty="0">
                <a:solidFill>
                  <a:srgbClr val="FF0000"/>
                </a:solidFill>
              </a:rPr>
              <a:t> </a:t>
            </a:r>
            <a:r>
              <a:rPr lang="en-US" sz="3600" b="1" dirty="0" err="1">
                <a:solidFill>
                  <a:srgbClr val="FF0000"/>
                </a:solidFill>
              </a:rPr>
              <a:t>bosonul</a:t>
            </a:r>
            <a:r>
              <a:rPr lang="en-US" sz="3600" b="1" dirty="0">
                <a:solidFill>
                  <a:srgbClr val="FF0000"/>
                </a:solidFill>
              </a:rPr>
              <a:t> mediator/</a:t>
            </a:r>
            <a:r>
              <a:rPr lang="en-US" sz="3600" b="1" dirty="0" err="1">
                <a:solidFill>
                  <a:srgbClr val="FF0000"/>
                </a:solidFill>
              </a:rPr>
              <a:t>intermediar</a:t>
            </a:r>
            <a:r>
              <a:rPr lang="en-US" sz="3600" b="1" dirty="0">
                <a:solidFill>
                  <a:srgbClr val="FF0000"/>
                </a:solidFill>
              </a:rPr>
              <a:t> (gauge) Z</a:t>
            </a:r>
            <a:r>
              <a:rPr lang="en-US" sz="3600" b="1" baseline="30000" dirty="0">
                <a:solidFill>
                  <a:srgbClr val="FF0000"/>
                </a:solidFill>
              </a:rPr>
              <a:t>0</a:t>
            </a:r>
            <a:r>
              <a:rPr lang="en-US" sz="3600" b="1" dirty="0">
                <a:solidFill>
                  <a:srgbClr val="FF0000"/>
                </a:solidFill>
              </a:rPr>
              <a:t> ?</a:t>
            </a:r>
            <a:endParaRPr lang="en-US" sz="3600" b="1" baseline="30000" dirty="0">
              <a:solidFill>
                <a:srgbClr val="FF0000"/>
              </a:solidFill>
            </a:endParaRPr>
          </a:p>
        </p:txBody>
      </p:sp>
      <p:sp>
        <p:nvSpPr>
          <p:cNvPr id="3" name="Rectangle 2">
            <a:extLst>
              <a:ext uri="{FF2B5EF4-FFF2-40B4-BE49-F238E27FC236}">
                <a16:creationId xmlns:a16="http://schemas.microsoft.com/office/drawing/2014/main" id="{58285715-CB95-9F47-A6EA-AB1CB8A00D85}"/>
              </a:ext>
            </a:extLst>
          </p:cNvPr>
          <p:cNvSpPr/>
          <p:nvPr/>
        </p:nvSpPr>
        <p:spPr>
          <a:xfrm>
            <a:off x="637953" y="1177049"/>
            <a:ext cx="10866474" cy="5404514"/>
          </a:xfrm>
          <a:prstGeom prst="rect">
            <a:avLst/>
          </a:prstGeom>
        </p:spPr>
        <p:txBody>
          <a:bodyPr vert="horz" lIns="91440" tIns="45720" rIns="91440" bIns="45720" rtlCol="0">
            <a:normAutofit fontScale="92500" lnSpcReduction="10000"/>
          </a:bodyPr>
          <a:lstStyle/>
          <a:p>
            <a:pPr marL="342900" indent="-342900" algn="just">
              <a:lnSpc>
                <a:spcPct val="90000"/>
              </a:lnSpc>
              <a:spcAft>
                <a:spcPts val="600"/>
              </a:spcAft>
              <a:buFont typeface="Arial" panose="020B0604020202020204" pitchFamily="34" charset="0"/>
              <a:buChar char="•"/>
            </a:pPr>
            <a:r>
              <a:rPr lang="en-US" sz="2400" b="1" dirty="0" err="1"/>
              <a:t>Fără</a:t>
            </a:r>
            <a:r>
              <a:rPr lang="en-US" sz="2400" b="1" dirty="0"/>
              <a:t> </a:t>
            </a:r>
            <a:r>
              <a:rPr lang="en-US" sz="2400" b="1" dirty="0" err="1"/>
              <a:t>bosonul</a:t>
            </a:r>
            <a:r>
              <a:rPr lang="en-US" sz="2400" b="1" dirty="0"/>
              <a:t> Z</a:t>
            </a:r>
            <a:r>
              <a:rPr lang="en-US" sz="2400" b="1" baseline="30000" dirty="0"/>
              <a:t>0</a:t>
            </a:r>
            <a:r>
              <a:rPr lang="en-US" sz="2400" b="1" dirty="0"/>
              <a:t>, </a:t>
            </a:r>
            <a:r>
              <a:rPr lang="en-US" sz="2400" b="1" dirty="0" err="1"/>
              <a:t>cei</a:t>
            </a:r>
            <a:r>
              <a:rPr lang="en-US" sz="2400" b="1" dirty="0"/>
              <a:t> 6 </a:t>
            </a:r>
            <a:r>
              <a:rPr lang="en-US" sz="2400" b="1" dirty="0" err="1"/>
              <a:t>neutrini</a:t>
            </a:r>
            <a:r>
              <a:rPr lang="en-US" sz="2400" b="1" dirty="0"/>
              <a:t> (electronic, </a:t>
            </a:r>
            <a:r>
              <a:rPr lang="en-US" sz="2400" b="1" dirty="0">
                <a:latin typeface="Symbol" pitchFamily="2" charset="2"/>
              </a:rPr>
              <a:t>n</a:t>
            </a:r>
            <a:r>
              <a:rPr lang="en-US" sz="2400" b="1" baseline="-25000" dirty="0"/>
              <a:t>e </a:t>
            </a:r>
            <a:r>
              <a:rPr lang="en-US" sz="2400" b="1" dirty="0"/>
              <a:t>, muonic, </a:t>
            </a:r>
            <a:r>
              <a:rPr lang="en-US" sz="2400" b="1" dirty="0">
                <a:latin typeface="Symbol" pitchFamily="2" charset="2"/>
              </a:rPr>
              <a:t>n</a:t>
            </a:r>
            <a:r>
              <a:rPr lang="en-US" sz="2400" b="1" baseline="-25000" dirty="0">
                <a:latin typeface="Symbol" pitchFamily="2" charset="2"/>
              </a:rPr>
              <a:t>m</a:t>
            </a:r>
            <a:r>
              <a:rPr lang="en-US" sz="2400" b="1" dirty="0"/>
              <a:t> </a:t>
            </a:r>
            <a:r>
              <a:rPr lang="en-US" sz="2400" b="1" dirty="0" err="1"/>
              <a:t>și</a:t>
            </a:r>
            <a:r>
              <a:rPr lang="en-US" sz="2400" b="1" dirty="0"/>
              <a:t> tauonic, </a:t>
            </a:r>
            <a:r>
              <a:rPr lang="en-US" sz="2400" b="1" dirty="0" err="1">
                <a:latin typeface="Symbol" pitchFamily="2" charset="2"/>
              </a:rPr>
              <a:t>n</a:t>
            </a:r>
            <a:r>
              <a:rPr lang="en-US" sz="2400" b="1" baseline="-25000" dirty="0" err="1">
                <a:latin typeface="Symbol" pitchFamily="2" charset="2"/>
              </a:rPr>
              <a:t>t</a:t>
            </a:r>
            <a:r>
              <a:rPr lang="en-US" sz="2400" b="1" baseline="-25000" dirty="0"/>
              <a:t> </a:t>
            </a:r>
            <a:r>
              <a:rPr lang="en-US" sz="2400" b="1" dirty="0"/>
              <a:t>, precum </a:t>
            </a:r>
            <a:r>
              <a:rPr lang="en-US" sz="2400" b="1" dirty="0" err="1"/>
              <a:t>și</a:t>
            </a:r>
            <a:r>
              <a:rPr lang="en-US" sz="2400" b="1" dirty="0"/>
              <a:t>      </a:t>
            </a:r>
            <a:r>
              <a:rPr lang="en-US" sz="2400" b="1" dirty="0" err="1"/>
              <a:t>antiparticulele</a:t>
            </a:r>
            <a:r>
              <a:rPr lang="en-US" sz="2400" b="1" dirty="0"/>
              <a:t> lor) nu </a:t>
            </a:r>
            <a:r>
              <a:rPr lang="en-US" sz="2400" b="1" dirty="0" err="1"/>
              <a:t>ar</a:t>
            </a:r>
            <a:r>
              <a:rPr lang="en-US" sz="2400" b="1" dirty="0"/>
              <a:t> </a:t>
            </a:r>
            <a:r>
              <a:rPr lang="en-US" sz="2400" b="1" dirty="0" err="1"/>
              <a:t>putea</a:t>
            </a:r>
            <a:r>
              <a:rPr lang="en-US" sz="2400" b="1" dirty="0"/>
              <a:t> </a:t>
            </a:r>
            <a:r>
              <a:rPr lang="en-US" sz="2400" b="1" dirty="0" err="1"/>
              <a:t>interacționa</a:t>
            </a:r>
            <a:r>
              <a:rPr lang="en-US" sz="2400" b="1" dirty="0"/>
              <a:t>!</a:t>
            </a:r>
          </a:p>
          <a:p>
            <a:pPr algn="just">
              <a:lnSpc>
                <a:spcPct val="90000"/>
              </a:lnSpc>
              <a:spcAft>
                <a:spcPts val="600"/>
              </a:spcAft>
            </a:pPr>
            <a:br>
              <a:rPr lang="en-US" sz="1100" b="1" dirty="0"/>
            </a:br>
            <a:endParaRPr lang="en-US" sz="1100" b="1" dirty="0"/>
          </a:p>
          <a:p>
            <a:pPr marL="342900" indent="-342900" algn="just">
              <a:lnSpc>
                <a:spcPct val="90000"/>
              </a:lnSpc>
              <a:spcAft>
                <a:spcPts val="600"/>
              </a:spcAft>
              <a:buFont typeface="Arial" panose="020B0604020202020204" pitchFamily="34" charset="0"/>
              <a:buChar char="•"/>
            </a:pPr>
            <a:r>
              <a:rPr lang="en-US" sz="2400" b="1" dirty="0" err="1"/>
              <a:t>Având</a:t>
            </a:r>
            <a:r>
              <a:rPr lang="en-US" sz="2400" b="1" dirty="0"/>
              <a:t> o </a:t>
            </a:r>
            <a:r>
              <a:rPr lang="en-US" sz="2400" b="1" dirty="0" err="1"/>
              <a:t>masă</a:t>
            </a:r>
            <a:r>
              <a:rPr lang="en-US" sz="2400" b="1" dirty="0"/>
              <a:t> </a:t>
            </a:r>
            <a:r>
              <a:rPr lang="en-US" sz="2400" b="1" dirty="0" err="1"/>
              <a:t>foarte</a:t>
            </a:r>
            <a:r>
              <a:rPr lang="en-US" sz="2400" b="1" dirty="0"/>
              <a:t> mare (</a:t>
            </a:r>
            <a:r>
              <a:rPr lang="en-US" sz="2400" b="1" dirty="0" err="1"/>
              <a:t>aprox</a:t>
            </a:r>
            <a:r>
              <a:rPr lang="en-US" sz="2400" b="1" dirty="0"/>
              <a:t>. 91 GeV), el nu </a:t>
            </a:r>
            <a:r>
              <a:rPr lang="en-US" sz="2400" b="1" dirty="0" err="1"/>
              <a:t>poate</a:t>
            </a:r>
            <a:r>
              <a:rPr lang="en-US" sz="2400" b="1" dirty="0"/>
              <a:t> </a:t>
            </a:r>
            <a:r>
              <a:rPr lang="en-US" sz="2400" b="1" dirty="0" err="1"/>
              <a:t>apărea</a:t>
            </a:r>
            <a:r>
              <a:rPr lang="en-US" sz="2400" b="1" dirty="0"/>
              <a:t> </a:t>
            </a:r>
            <a:r>
              <a:rPr lang="en-US" sz="2400" b="1" dirty="0" err="1"/>
              <a:t>decât</a:t>
            </a:r>
            <a:r>
              <a:rPr lang="en-US" sz="2400" b="1" dirty="0"/>
              <a:t> </a:t>
            </a:r>
            <a:r>
              <a:rPr lang="en-US" sz="2400" b="1" dirty="0" err="1"/>
              <a:t>în</a:t>
            </a:r>
            <a:r>
              <a:rPr lang="en-US" sz="2400" b="1" dirty="0"/>
              <a:t> </a:t>
            </a:r>
            <a:r>
              <a:rPr lang="en-US" sz="2400" b="1" dirty="0" err="1"/>
              <a:t>procese</a:t>
            </a:r>
            <a:r>
              <a:rPr lang="en-US" sz="2400" b="1" dirty="0"/>
              <a:t> care se </a:t>
            </a:r>
            <a:r>
              <a:rPr lang="en-US" sz="2400" b="1" dirty="0" err="1"/>
              <a:t>desfășoară</a:t>
            </a:r>
            <a:r>
              <a:rPr lang="en-US" sz="2400" b="1" dirty="0"/>
              <a:t> la </a:t>
            </a:r>
            <a:r>
              <a:rPr lang="en-US" sz="2400" b="1" dirty="0" err="1"/>
              <a:t>energii</a:t>
            </a:r>
            <a:r>
              <a:rPr lang="en-US" sz="2400" b="1" dirty="0"/>
              <a:t> </a:t>
            </a:r>
            <a:r>
              <a:rPr lang="en-US" sz="2400" b="1" dirty="0" err="1"/>
              <a:t>foarte</a:t>
            </a:r>
            <a:r>
              <a:rPr lang="en-US" sz="2400" b="1" dirty="0"/>
              <a:t> </a:t>
            </a:r>
            <a:r>
              <a:rPr lang="en-US" sz="2400" b="1" dirty="0" err="1"/>
              <a:t>mari</a:t>
            </a:r>
            <a:r>
              <a:rPr lang="en-US" sz="2400" b="1" dirty="0"/>
              <a:t>. Un </a:t>
            </a:r>
            <a:r>
              <a:rPr lang="en-US" sz="2400" b="1" dirty="0" err="1"/>
              <a:t>exemplu</a:t>
            </a:r>
            <a:r>
              <a:rPr lang="en-US" sz="2400" b="1" dirty="0"/>
              <a:t> </a:t>
            </a:r>
            <a:r>
              <a:rPr lang="en-US" sz="2400" b="1" dirty="0" err="1"/>
              <a:t>este</a:t>
            </a:r>
            <a:r>
              <a:rPr lang="en-US" sz="2400" b="1" dirty="0"/>
              <a:t> </a:t>
            </a:r>
            <a:r>
              <a:rPr lang="en-US" sz="2400" b="1" dirty="0" err="1"/>
              <a:t>procesul</a:t>
            </a:r>
            <a:r>
              <a:rPr lang="en-US" sz="2400" b="1" dirty="0"/>
              <a:t> de </a:t>
            </a:r>
            <a:r>
              <a:rPr lang="en-US" sz="2400" b="1" dirty="0" err="1"/>
              <a:t>mai</a:t>
            </a:r>
            <a:r>
              <a:rPr lang="en-US" sz="2400" b="1" dirty="0"/>
              <a:t> </a:t>
            </a:r>
            <a:r>
              <a:rPr lang="en-US" sz="2400" b="1" dirty="0" err="1"/>
              <a:t>jos</a:t>
            </a:r>
            <a:r>
              <a:rPr lang="en-US" sz="2400" b="1" dirty="0"/>
              <a:t>:</a:t>
            </a:r>
          </a:p>
          <a:p>
            <a:pPr>
              <a:lnSpc>
                <a:spcPct val="90000"/>
              </a:lnSpc>
              <a:spcAft>
                <a:spcPts val="600"/>
              </a:spcAft>
            </a:pPr>
            <a:endParaRPr lang="en-US" sz="2400" b="1" dirty="0"/>
          </a:p>
          <a:p>
            <a:pPr>
              <a:lnSpc>
                <a:spcPct val="90000"/>
              </a:lnSpc>
              <a:spcAft>
                <a:spcPts val="600"/>
              </a:spcAft>
            </a:pPr>
            <a:endParaRPr lang="en-US" sz="2400" b="1" dirty="0"/>
          </a:p>
          <a:p>
            <a:pPr>
              <a:lnSpc>
                <a:spcPct val="90000"/>
              </a:lnSpc>
              <a:spcAft>
                <a:spcPts val="600"/>
              </a:spcAft>
            </a:pPr>
            <a:endParaRPr lang="en-US" sz="2400" b="1" dirty="0"/>
          </a:p>
          <a:p>
            <a:pPr>
              <a:lnSpc>
                <a:spcPct val="90000"/>
              </a:lnSpc>
              <a:spcAft>
                <a:spcPts val="600"/>
              </a:spcAft>
            </a:pPr>
            <a:endParaRPr lang="en-US" sz="2400" b="1" dirty="0"/>
          </a:p>
          <a:p>
            <a:pPr>
              <a:lnSpc>
                <a:spcPct val="90000"/>
              </a:lnSpc>
              <a:spcAft>
                <a:spcPts val="600"/>
              </a:spcAft>
            </a:pPr>
            <a:endParaRPr lang="en-US" sz="2400" b="1" dirty="0"/>
          </a:p>
          <a:p>
            <a:pPr>
              <a:lnSpc>
                <a:spcPct val="90000"/>
              </a:lnSpc>
              <a:spcAft>
                <a:spcPts val="600"/>
              </a:spcAft>
            </a:pPr>
            <a:endParaRPr lang="en-US" sz="2400" b="1" dirty="0"/>
          </a:p>
          <a:p>
            <a:pPr>
              <a:lnSpc>
                <a:spcPct val="90000"/>
              </a:lnSpc>
              <a:spcAft>
                <a:spcPts val="600"/>
              </a:spcAft>
            </a:pPr>
            <a:endParaRPr lang="en-US" sz="2400" b="1" dirty="0"/>
          </a:p>
          <a:p>
            <a:pPr>
              <a:lnSpc>
                <a:spcPct val="90000"/>
              </a:lnSpc>
              <a:spcAft>
                <a:spcPts val="600"/>
              </a:spcAft>
            </a:pPr>
            <a:endParaRPr lang="en-US" sz="2400" b="1" dirty="0"/>
          </a:p>
          <a:p>
            <a:pPr>
              <a:lnSpc>
                <a:spcPct val="90000"/>
              </a:lnSpc>
              <a:spcAft>
                <a:spcPts val="600"/>
              </a:spcAft>
            </a:pPr>
            <a:endParaRPr lang="en-US" sz="2400" b="1" dirty="0"/>
          </a:p>
          <a:p>
            <a:pPr marL="342900" indent="-342900" algn="just">
              <a:lnSpc>
                <a:spcPct val="90000"/>
              </a:lnSpc>
              <a:spcAft>
                <a:spcPts val="600"/>
              </a:spcAft>
              <a:buFont typeface="Arial" panose="020B0604020202020204" pitchFamily="34" charset="0"/>
              <a:buChar char="•"/>
            </a:pPr>
            <a:r>
              <a:rPr lang="en-US" sz="2400" b="1" dirty="0" err="1"/>
              <a:t>Bosonul</a:t>
            </a:r>
            <a:r>
              <a:rPr lang="en-US" sz="2400" b="1" dirty="0"/>
              <a:t> Z</a:t>
            </a:r>
            <a:r>
              <a:rPr lang="en-US" sz="2400" b="1" baseline="30000" dirty="0"/>
              <a:t>0</a:t>
            </a:r>
            <a:r>
              <a:rPr lang="en-US" sz="2400" b="1" dirty="0"/>
              <a:t> a </a:t>
            </a:r>
            <a:r>
              <a:rPr lang="en-US" sz="2400" b="1" dirty="0" err="1"/>
              <a:t>fost</a:t>
            </a:r>
            <a:r>
              <a:rPr lang="en-US" sz="2400" b="1" dirty="0"/>
              <a:t> o </a:t>
            </a:r>
            <a:r>
              <a:rPr lang="en-US" sz="2400" b="1" dirty="0" err="1"/>
              <a:t>particulă</a:t>
            </a:r>
            <a:r>
              <a:rPr lang="en-US" sz="2400" b="1" dirty="0"/>
              <a:t> “la </a:t>
            </a:r>
            <a:r>
              <a:rPr lang="en-US" sz="2400" b="1" dirty="0" err="1"/>
              <a:t>ordinea</a:t>
            </a:r>
            <a:r>
              <a:rPr lang="en-US" sz="2400" b="1" dirty="0"/>
              <a:t> </a:t>
            </a:r>
            <a:r>
              <a:rPr lang="en-US" sz="2400" b="1" dirty="0" err="1"/>
              <a:t>zilei</a:t>
            </a:r>
            <a:r>
              <a:rPr lang="en-US" sz="2400" b="1" dirty="0"/>
              <a:t>” la </a:t>
            </a:r>
            <a:r>
              <a:rPr lang="en-US" sz="2400" b="1" dirty="0" err="1"/>
              <a:t>începuturile</a:t>
            </a:r>
            <a:r>
              <a:rPr lang="en-US" sz="2400" b="1" dirty="0"/>
              <a:t> </a:t>
            </a:r>
            <a:r>
              <a:rPr lang="en-US" sz="2400" b="1" dirty="0" err="1"/>
              <a:t>Universului</a:t>
            </a:r>
            <a:r>
              <a:rPr lang="en-US" sz="2400" b="1" dirty="0"/>
              <a:t> </a:t>
            </a:r>
            <a:r>
              <a:rPr lang="en-US" sz="2400" b="1" dirty="0" err="1"/>
              <a:t>și</a:t>
            </a:r>
            <a:r>
              <a:rPr lang="en-US" sz="2400" b="1" dirty="0"/>
              <a:t> are </a:t>
            </a:r>
            <a:r>
              <a:rPr lang="en-US" sz="2400" b="1" dirty="0" err="1"/>
              <a:t>același</a:t>
            </a:r>
            <a:r>
              <a:rPr lang="en-US" sz="2400" b="1" dirty="0"/>
              <a:t> </a:t>
            </a:r>
            <a:r>
              <a:rPr lang="en-US" sz="2400" b="1" dirty="0" err="1"/>
              <a:t>statut</a:t>
            </a:r>
            <a:r>
              <a:rPr lang="en-US" sz="2400" b="1" dirty="0"/>
              <a:t> </a:t>
            </a:r>
            <a:r>
              <a:rPr lang="en-US" sz="2400" b="1" dirty="0" err="1"/>
              <a:t>în</a:t>
            </a:r>
            <a:r>
              <a:rPr lang="en-US" sz="2400" b="1" dirty="0"/>
              <a:t> </a:t>
            </a:r>
            <a:r>
              <a:rPr lang="en-US" sz="2400" b="1" dirty="0" err="1"/>
              <a:t>cazul</a:t>
            </a:r>
            <a:r>
              <a:rPr lang="en-US" sz="2400" b="1" dirty="0"/>
              <a:t> </a:t>
            </a:r>
            <a:r>
              <a:rPr lang="en-US" sz="2400" b="1" dirty="0" err="1"/>
              <a:t>apariției</a:t>
            </a:r>
            <a:r>
              <a:rPr lang="en-US" sz="2400" b="1" dirty="0"/>
              <a:t> </a:t>
            </a:r>
            <a:r>
              <a:rPr lang="en-US" sz="2400" b="1" dirty="0" err="1"/>
              <a:t>oricărei</a:t>
            </a:r>
            <a:r>
              <a:rPr lang="en-US" sz="2400" b="1" dirty="0"/>
              <a:t> </a:t>
            </a:r>
            <a:r>
              <a:rPr lang="en-US" sz="2400" b="1" dirty="0" err="1"/>
              <a:t>supernove</a:t>
            </a:r>
            <a:endParaRPr lang="en-US" sz="2400" dirty="0"/>
          </a:p>
        </p:txBody>
      </p:sp>
      <p:pic>
        <p:nvPicPr>
          <p:cNvPr id="7" name="Picture 4">
            <a:extLst>
              <a:ext uri="{FF2B5EF4-FFF2-40B4-BE49-F238E27FC236}">
                <a16:creationId xmlns:a16="http://schemas.microsoft.com/office/drawing/2014/main" id="{9EC1907F-5E50-064D-BA46-2DD919E1B0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8342" y="2764476"/>
            <a:ext cx="7515316" cy="2980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88028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2" name="Picture 2" descr="Diagram&#10;&#10;Description automatically generated with low confidence">
            <a:extLst>
              <a:ext uri="{FF2B5EF4-FFF2-40B4-BE49-F238E27FC236}">
                <a16:creationId xmlns:a16="http://schemas.microsoft.com/office/drawing/2014/main" id="{F309E4BF-C95E-FA43-BA69-05005F69D61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158849" y="643466"/>
            <a:ext cx="7874302"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1183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CEA163D0-1908-7F4E-B6F7-77EFFC1C3383}"/>
              </a:ext>
            </a:extLst>
          </p:cNvPr>
          <p:cNvSpPr>
            <a:spLocks noChangeArrowheads="1"/>
          </p:cNvSpPr>
          <p:nvPr/>
        </p:nvSpPr>
        <p:spPr bwMode="auto">
          <a:xfrm>
            <a:off x="0" y="-117065"/>
            <a:ext cx="19152026" cy="324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a:endParaRPr lang="en-RO"/>
          </a:p>
        </p:txBody>
      </p:sp>
      <p:pic>
        <p:nvPicPr>
          <p:cNvPr id="1025" name="Picture 1" descr="Crab nebula">
            <a:extLst>
              <a:ext uri="{FF2B5EF4-FFF2-40B4-BE49-F238E27FC236}">
                <a16:creationId xmlns:a16="http://schemas.microsoft.com/office/drawing/2014/main" id="{B964AA61-6070-0B4C-A36D-0F998854F222}"/>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170712" y="313855"/>
            <a:ext cx="7850576" cy="578809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B87D1C7-50DE-194A-B388-D854AA489173}"/>
              </a:ext>
            </a:extLst>
          </p:cNvPr>
          <p:cNvSpPr txBox="1"/>
          <p:nvPr/>
        </p:nvSpPr>
        <p:spPr>
          <a:xfrm>
            <a:off x="2412300" y="6241304"/>
            <a:ext cx="7367401" cy="369332"/>
          </a:xfrm>
          <a:prstGeom prst="rect">
            <a:avLst/>
          </a:prstGeom>
          <a:noFill/>
        </p:spPr>
        <p:txBody>
          <a:bodyPr wrap="none" rtlCol="0">
            <a:spAutoFit/>
          </a:bodyPr>
          <a:lstStyle/>
          <a:p>
            <a:pPr algn="ctr"/>
            <a:r>
              <a:rPr lang="en-GB" dirty="0"/>
              <a:t>N</a:t>
            </a:r>
            <a:r>
              <a:rPr lang="en-RO" dirty="0"/>
              <a:t>ebuloasa Crabului (resturile unei supernove care “s-a produs” în anul 1054)</a:t>
            </a:r>
          </a:p>
        </p:txBody>
      </p:sp>
    </p:spTree>
    <p:extLst>
      <p:ext uri="{BB962C8B-B14F-4D97-AF65-F5344CB8AC3E}">
        <p14:creationId xmlns:p14="http://schemas.microsoft.com/office/powerpoint/2010/main" val="11536085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7B31D4B-CFAC-2F44-8718-FF69DBF09EE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55" r="2424" b="2"/>
          <a:stretch/>
        </p:blipFill>
        <p:spPr bwMode="auto">
          <a:xfrm>
            <a:off x="2114994" y="975208"/>
            <a:ext cx="7962013" cy="5451596"/>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8E0656E7-5929-E148-A5D9-1319A789FA98}"/>
              </a:ext>
            </a:extLst>
          </p:cNvPr>
          <p:cNvSpPr txBox="1">
            <a:spLocks noGrp="1"/>
          </p:cNvSpPr>
          <p:nvPr>
            <p:ph type="title"/>
          </p:nvPr>
        </p:nvSpPr>
        <p:spPr>
          <a:xfrm>
            <a:off x="3270643" y="264605"/>
            <a:ext cx="5650714" cy="590931"/>
          </a:xfrm>
          <a:prstGeom prst="rect">
            <a:avLst/>
          </a:prstGeom>
          <a:noFill/>
        </p:spPr>
        <p:txBody>
          <a:bodyPr wrap="none" rtlCol="0">
            <a:spAutoFit/>
          </a:bodyPr>
          <a:lstStyle/>
          <a:p>
            <a:pPr algn="ctr"/>
            <a:r>
              <a:rPr lang="en-GB" sz="3600" dirty="0"/>
              <a:t>C</a:t>
            </a:r>
            <a:r>
              <a:rPr lang="en-RO" sz="3600" dirty="0"/>
              <a:t>amera cu bule “Gargamelle”</a:t>
            </a:r>
          </a:p>
        </p:txBody>
      </p:sp>
    </p:spTree>
    <p:extLst>
      <p:ext uri="{BB962C8B-B14F-4D97-AF65-F5344CB8AC3E}">
        <p14:creationId xmlns:p14="http://schemas.microsoft.com/office/powerpoint/2010/main" val="16217297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32D75-3E36-8B4F-A1EF-178BD84E387B}"/>
              </a:ext>
            </a:extLst>
          </p:cNvPr>
          <p:cNvSpPr>
            <a:spLocks noGrp="1"/>
          </p:cNvSpPr>
          <p:nvPr>
            <p:ph type="title"/>
          </p:nvPr>
        </p:nvSpPr>
        <p:spPr>
          <a:xfrm>
            <a:off x="657225" y="350835"/>
            <a:ext cx="10887075" cy="3078166"/>
          </a:xfrm>
        </p:spPr>
        <p:txBody>
          <a:bodyPr>
            <a:normAutofit/>
          </a:bodyPr>
          <a:lstStyle/>
          <a:p>
            <a:r>
              <a:rPr lang="en-RO" b="1" dirty="0">
                <a:solidFill>
                  <a:srgbClr val="7030A0"/>
                </a:solidFill>
              </a:rPr>
              <a:t>                          </a:t>
            </a:r>
            <a:r>
              <a:rPr lang="en-RO" b="1" dirty="0">
                <a:solidFill>
                  <a:srgbClr val="FF0000"/>
                </a:solidFill>
              </a:rPr>
              <a:t>Dezintegrarea lui </a:t>
            </a:r>
            <a:r>
              <a:rPr lang="en-RO" b="1" i="1" dirty="0">
                <a:solidFill>
                  <a:srgbClr val="FF0000"/>
                </a:solidFill>
              </a:rPr>
              <a:t>Z</a:t>
            </a:r>
            <a:r>
              <a:rPr lang="en-RO" b="1" dirty="0">
                <a:solidFill>
                  <a:srgbClr val="FF0000"/>
                </a:solidFill>
              </a:rPr>
              <a:t> </a:t>
            </a:r>
            <a:r>
              <a:rPr lang="en-RO" b="1" baseline="30000" dirty="0">
                <a:solidFill>
                  <a:srgbClr val="FF0000"/>
                </a:solidFill>
              </a:rPr>
              <a:t>0</a:t>
            </a:r>
            <a:br>
              <a:rPr lang="en-RO" b="1" dirty="0">
                <a:solidFill>
                  <a:srgbClr val="7030A0"/>
                </a:solidFill>
              </a:rPr>
            </a:br>
            <a:r>
              <a:rPr lang="en-RO" b="1" dirty="0">
                <a:solidFill>
                  <a:srgbClr val="7030A0"/>
                </a:solidFill>
              </a:rPr>
              <a:t>                   </a:t>
            </a:r>
            <a:r>
              <a:rPr lang="en-RO" sz="3600" dirty="0">
                <a:solidFill>
                  <a:srgbClr val="00B050"/>
                </a:solidFill>
              </a:rPr>
              <a:t>Z</a:t>
            </a:r>
            <a:r>
              <a:rPr lang="en-RO" sz="3600" baseline="30000" dirty="0">
                <a:solidFill>
                  <a:srgbClr val="00B050"/>
                </a:solidFill>
              </a:rPr>
              <a:t>0</a:t>
            </a:r>
            <a:r>
              <a:rPr lang="en-RO" sz="3600" dirty="0">
                <a:solidFill>
                  <a:srgbClr val="00B050"/>
                </a:solidFill>
              </a:rPr>
              <a:t> “trăiește” doar 3 x 10</a:t>
            </a:r>
            <a:r>
              <a:rPr lang="en-RO" sz="3600" baseline="30000" dirty="0">
                <a:solidFill>
                  <a:srgbClr val="00B050"/>
                </a:solidFill>
              </a:rPr>
              <a:t>-25</a:t>
            </a:r>
            <a:r>
              <a:rPr lang="en-RO" sz="3600" dirty="0">
                <a:solidFill>
                  <a:srgbClr val="00B050"/>
                </a:solidFill>
              </a:rPr>
              <a:t> secunde</a:t>
            </a:r>
            <a:br>
              <a:rPr lang="en-RO" sz="2400" b="1" dirty="0"/>
            </a:br>
            <a:br>
              <a:rPr lang="en-RO" sz="2400" b="1" dirty="0"/>
            </a:br>
            <a:r>
              <a:rPr lang="en-RO" sz="2400" b="1" dirty="0"/>
              <a:t>Se poate dezintegra în 56 de moduri (2 dintre ele fiind încă în căutare).</a:t>
            </a:r>
            <a:br>
              <a:rPr lang="en-RO" sz="2400" b="1" dirty="0"/>
            </a:br>
            <a:r>
              <a:rPr lang="en-GB" sz="2400" b="1" dirty="0"/>
              <a:t>D</a:t>
            </a:r>
            <a:r>
              <a:rPr lang="en-RO" sz="2400" b="1" dirty="0"/>
              <a:t>ăm în continuare câteva exemple:</a:t>
            </a:r>
            <a:br>
              <a:rPr lang="en-RO" sz="2400" b="1" dirty="0"/>
            </a:br>
            <a:br>
              <a:rPr lang="en-RO" sz="2400" b="1" dirty="0"/>
            </a:br>
            <a:r>
              <a:rPr lang="en-RO" sz="2400" b="1" dirty="0"/>
              <a:t>-</a:t>
            </a:r>
            <a:r>
              <a:rPr lang="en-RO" sz="2400" dirty="0"/>
              <a:t>   lepton – antilepton</a:t>
            </a:r>
            <a:endParaRPr lang="en-RO" sz="3600" dirty="0"/>
          </a:p>
        </p:txBody>
      </p:sp>
      <p:pic>
        <p:nvPicPr>
          <p:cNvPr id="3" name="Picture 4">
            <a:extLst>
              <a:ext uri="{FF2B5EF4-FFF2-40B4-BE49-F238E27FC236}">
                <a16:creationId xmlns:a16="http://schemas.microsoft.com/office/drawing/2014/main" id="{1DB58979-DD98-424F-9BD7-E5C5742362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9852" y="3391702"/>
            <a:ext cx="4167188" cy="308786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3BF45035-F487-2043-BDE2-01B691E0235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643688" y="3378235"/>
            <a:ext cx="4167188" cy="3083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21953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150" name="Picture 6">
            <a:extLst>
              <a:ext uri="{FF2B5EF4-FFF2-40B4-BE49-F238E27FC236}">
                <a16:creationId xmlns:a16="http://schemas.microsoft.com/office/drawing/2014/main" id="{B570B008-7D7E-7447-BF5F-5382E4F9306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55398" y="1871664"/>
            <a:ext cx="4469168" cy="322897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Diagram&#10;&#10;Description automatically generated">
            <a:extLst>
              <a:ext uri="{FF2B5EF4-FFF2-40B4-BE49-F238E27FC236}">
                <a16:creationId xmlns:a16="http://schemas.microsoft.com/office/drawing/2014/main" id="{DFB6E8E9-0431-5641-B85E-A56406270E9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15719" y="1861823"/>
            <a:ext cx="4476228" cy="3228974"/>
          </a:xfrm>
          <a:prstGeom prst="rect">
            <a:avLst/>
          </a:prstGeom>
          <a:noFill/>
        </p:spPr>
      </p:pic>
    </p:spTree>
    <p:extLst>
      <p:ext uri="{BB962C8B-B14F-4D97-AF65-F5344CB8AC3E}">
        <p14:creationId xmlns:p14="http://schemas.microsoft.com/office/powerpoint/2010/main" val="6721233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939B5-9FA5-1642-AECE-613E8609F789}"/>
              </a:ext>
            </a:extLst>
          </p:cNvPr>
          <p:cNvSpPr>
            <a:spLocks noGrp="1"/>
          </p:cNvSpPr>
          <p:nvPr>
            <p:ph type="title"/>
          </p:nvPr>
        </p:nvSpPr>
        <p:spPr>
          <a:xfrm>
            <a:off x="542925" y="293687"/>
            <a:ext cx="11072813" cy="5935663"/>
          </a:xfrm>
        </p:spPr>
        <p:txBody>
          <a:bodyPr>
            <a:normAutofit fontScale="90000"/>
          </a:bodyPr>
          <a:lstStyle/>
          <a:p>
            <a:r>
              <a:rPr lang="en-RO" sz="3600" dirty="0"/>
              <a:t>-   neutrino-antineutrino-foton-foton</a:t>
            </a:r>
            <a:br>
              <a:rPr lang="en-RO" sz="3600" dirty="0"/>
            </a:br>
            <a:r>
              <a:rPr lang="en-RO" sz="3600" dirty="0"/>
              <a:t>-   </a:t>
            </a:r>
            <a:r>
              <a:rPr lang="en-GB" sz="3600" dirty="0"/>
              <a:t>p</a:t>
            </a:r>
            <a:r>
              <a:rPr lang="en-RO" sz="3600" dirty="0"/>
              <a:t> – e</a:t>
            </a:r>
            <a:br>
              <a:rPr lang="en-RO" sz="3600" dirty="0"/>
            </a:br>
            <a:r>
              <a:rPr lang="en-RO" sz="3600" dirty="0"/>
              <a:t>-   </a:t>
            </a:r>
            <a:r>
              <a:rPr lang="en-RO" sz="3600" dirty="0">
                <a:latin typeface="Symbol" pitchFamily="2" charset="2"/>
              </a:rPr>
              <a:t>p</a:t>
            </a:r>
            <a:r>
              <a:rPr lang="en-RO" sz="3600" baseline="30000" dirty="0">
                <a:latin typeface="Symbol" pitchFamily="2" charset="2"/>
              </a:rPr>
              <a:t>0</a:t>
            </a:r>
            <a:r>
              <a:rPr lang="en-RO" sz="3600" dirty="0">
                <a:latin typeface="Symbol" pitchFamily="2" charset="2"/>
              </a:rPr>
              <a:t>-p</a:t>
            </a:r>
            <a:r>
              <a:rPr lang="en-RO" sz="3600" baseline="30000" dirty="0">
                <a:latin typeface="Symbol" pitchFamily="2" charset="2"/>
              </a:rPr>
              <a:t>0</a:t>
            </a:r>
            <a:br>
              <a:rPr lang="en-RO" sz="3600" dirty="0"/>
            </a:br>
            <a:r>
              <a:rPr lang="en-RO" sz="3600" dirty="0"/>
              <a:t>-   </a:t>
            </a:r>
            <a:r>
              <a:rPr lang="en-RO" sz="3600" dirty="0">
                <a:latin typeface="Symbol" pitchFamily="2" charset="2"/>
              </a:rPr>
              <a:t>p</a:t>
            </a:r>
            <a:r>
              <a:rPr lang="en-RO" sz="3600" baseline="30000" dirty="0">
                <a:latin typeface="Symbol" pitchFamily="2" charset="2"/>
              </a:rPr>
              <a:t>-</a:t>
            </a:r>
            <a:r>
              <a:rPr lang="en-RO" sz="3600" dirty="0">
                <a:latin typeface="Symbol" pitchFamily="2" charset="2"/>
              </a:rPr>
              <a:t> – </a:t>
            </a:r>
            <a:r>
              <a:rPr lang="en-RO" sz="3600" dirty="0"/>
              <a:t>W</a:t>
            </a:r>
            <a:r>
              <a:rPr lang="en-RO" sz="3600" baseline="30000" dirty="0"/>
              <a:t>+</a:t>
            </a:r>
            <a:br>
              <a:rPr lang="en-RO" sz="3600" dirty="0"/>
            </a:br>
            <a:r>
              <a:rPr lang="en-RO" sz="3600" dirty="0"/>
              <a:t>-   </a:t>
            </a:r>
            <a:r>
              <a:rPr lang="en-GB" sz="3600" dirty="0">
                <a:latin typeface="Symbol" pitchFamily="2" charset="2"/>
              </a:rPr>
              <a:t>p</a:t>
            </a:r>
            <a:r>
              <a:rPr lang="en-GB" sz="3600" baseline="30000" dirty="0"/>
              <a:t>+</a:t>
            </a:r>
            <a:r>
              <a:rPr lang="en-RO" sz="3600" dirty="0"/>
              <a:t> – W</a:t>
            </a:r>
            <a:r>
              <a:rPr lang="en-RO" sz="3600" baseline="30000" dirty="0"/>
              <a:t> </a:t>
            </a:r>
            <a:r>
              <a:rPr lang="en-RO" sz="3600" baseline="30000" dirty="0">
                <a:latin typeface="Symbol" pitchFamily="2" charset="2"/>
              </a:rPr>
              <a:t>-</a:t>
            </a:r>
            <a:br>
              <a:rPr lang="en-RO" sz="3600" dirty="0"/>
            </a:br>
            <a:r>
              <a:rPr lang="en-RO" sz="3600" dirty="0"/>
              <a:t>-   </a:t>
            </a:r>
            <a:r>
              <a:rPr lang="en-GB" sz="3600" dirty="0">
                <a:latin typeface="Symbol" pitchFamily="2" charset="2"/>
              </a:rPr>
              <a:t>g</a:t>
            </a:r>
            <a:r>
              <a:rPr lang="en-RO" sz="3600" dirty="0"/>
              <a:t> – </a:t>
            </a:r>
            <a:r>
              <a:rPr lang="en-RO" sz="3600" dirty="0">
                <a:latin typeface="Symbol" pitchFamily="2" charset="2"/>
              </a:rPr>
              <a:t>g</a:t>
            </a:r>
            <a:br>
              <a:rPr lang="en-RO" sz="3600" dirty="0"/>
            </a:br>
            <a:r>
              <a:rPr lang="en-RO" sz="3600" dirty="0"/>
              <a:t>-   quark – antiquark</a:t>
            </a:r>
            <a:br>
              <a:rPr lang="en-RO" sz="3600" dirty="0"/>
            </a:br>
            <a:r>
              <a:rPr lang="en-RO" sz="3600" dirty="0"/>
              <a:t>-   gluon-gluon-gluon</a:t>
            </a:r>
            <a:br>
              <a:rPr lang="en-RO" sz="3600" dirty="0"/>
            </a:br>
            <a:r>
              <a:rPr lang="en-RO" sz="3600" dirty="0"/>
              <a:t>-   </a:t>
            </a:r>
            <a:r>
              <a:rPr lang="en-GB" sz="3600" dirty="0">
                <a:latin typeface="Symbol" pitchFamily="2" charset="2"/>
              </a:rPr>
              <a:t>g</a:t>
            </a:r>
            <a:r>
              <a:rPr lang="en-RO" sz="3600" dirty="0"/>
              <a:t> - </a:t>
            </a:r>
            <a:r>
              <a:rPr lang="en-RO" sz="3600" dirty="0">
                <a:latin typeface="Symbol" pitchFamily="2" charset="2"/>
              </a:rPr>
              <a:t>g</a:t>
            </a:r>
            <a:r>
              <a:rPr lang="en-RO" sz="3600" dirty="0"/>
              <a:t> - </a:t>
            </a:r>
            <a:r>
              <a:rPr lang="en-RO" sz="3600" dirty="0">
                <a:latin typeface="Symbol" pitchFamily="2" charset="2"/>
              </a:rPr>
              <a:t>g</a:t>
            </a:r>
            <a:br>
              <a:rPr lang="en-RO" sz="3600" dirty="0"/>
            </a:br>
            <a:r>
              <a:rPr lang="en-RO" sz="3600"/>
              <a:t>-   lepton-lepton-foton</a:t>
            </a:r>
            <a:br>
              <a:rPr lang="en-RO" sz="3600" dirty="0"/>
            </a:br>
            <a:r>
              <a:rPr lang="en-RO" sz="3600"/>
              <a:t>-   quark-antiquark-foton-foton</a:t>
            </a:r>
            <a:br>
              <a:rPr lang="en-RO" sz="3600"/>
            </a:br>
            <a:r>
              <a:rPr lang="en-RO" sz="3600"/>
              <a:t>    ș</a:t>
            </a:r>
            <a:r>
              <a:rPr lang="en-RO" sz="3600" dirty="0"/>
              <a:t>.a.</a:t>
            </a:r>
            <a:endParaRPr lang="en-RO" sz="3600" b="1" dirty="0"/>
          </a:p>
        </p:txBody>
      </p:sp>
    </p:spTree>
    <p:extLst>
      <p:ext uri="{BB962C8B-B14F-4D97-AF65-F5344CB8AC3E}">
        <p14:creationId xmlns:p14="http://schemas.microsoft.com/office/powerpoint/2010/main" val="38105452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Picture 1" descr="Chart, pie chart&#10;&#10;Description automatically generated">
            <a:extLst>
              <a:ext uri="{FF2B5EF4-FFF2-40B4-BE49-F238E27FC236}">
                <a16:creationId xmlns:a16="http://schemas.microsoft.com/office/drawing/2014/main" id="{E8C4BD30-83D9-2A4F-BC51-46A5856BB5EE}"/>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tretch>
            <a:fillRect/>
          </a:stretch>
        </p:blipFill>
        <p:spPr bwMode="auto">
          <a:xfrm>
            <a:off x="674655" y="0"/>
            <a:ext cx="1084268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2">
            <a:extLst>
              <a:ext uri="{FF2B5EF4-FFF2-40B4-BE49-F238E27FC236}">
                <a16:creationId xmlns:a16="http://schemas.microsoft.com/office/drawing/2014/main" id="{E49006BB-C3CA-6048-B049-CCC7C358443D}"/>
              </a:ext>
            </a:extLst>
          </p:cNvPr>
          <p:cNvSpPr>
            <a:spLocks noChangeArrowheads="1"/>
          </p:cNvSpPr>
          <p:nvPr/>
        </p:nvSpPr>
        <p:spPr bwMode="auto">
          <a:xfrm>
            <a:off x="-428157" y="-4735"/>
            <a:ext cx="12997721" cy="50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RO"/>
          </a:p>
        </p:txBody>
      </p:sp>
    </p:spTree>
    <p:extLst>
      <p:ext uri="{BB962C8B-B14F-4D97-AF65-F5344CB8AC3E}">
        <p14:creationId xmlns:p14="http://schemas.microsoft.com/office/powerpoint/2010/main" val="39269973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3FFB02F-D814-8443-A09A-D37896F5C762}"/>
              </a:ext>
            </a:extLst>
          </p:cNvPr>
          <p:cNvSpPr txBox="1"/>
          <p:nvPr/>
        </p:nvSpPr>
        <p:spPr>
          <a:xfrm>
            <a:off x="4216319" y="446568"/>
            <a:ext cx="3759362" cy="461665"/>
          </a:xfrm>
          <a:prstGeom prst="rect">
            <a:avLst/>
          </a:prstGeom>
          <a:noFill/>
        </p:spPr>
        <p:txBody>
          <a:bodyPr wrap="none" rtlCol="0">
            <a:spAutoFit/>
          </a:bodyPr>
          <a:lstStyle/>
          <a:p>
            <a:r>
              <a:rPr lang="en-GB" sz="2400" b="1" dirty="0">
                <a:solidFill>
                  <a:srgbClr val="FF0000"/>
                </a:solidFill>
                <a:latin typeface="Arial" panose="020B0604020202020204" pitchFamily="34" charset="0"/>
                <a:cs typeface="Arial" panose="020B0604020202020204" pitchFamily="34" charset="0"/>
              </a:rPr>
              <a:t>M</a:t>
            </a:r>
            <a:r>
              <a:rPr lang="en-RO" sz="2400" b="1" dirty="0">
                <a:solidFill>
                  <a:srgbClr val="FF0000"/>
                </a:solidFill>
                <a:latin typeface="Arial" panose="020B0604020202020204" pitchFamily="34" charset="0"/>
                <a:cs typeface="Arial" panose="020B0604020202020204" pitchFamily="34" charset="0"/>
              </a:rPr>
              <a:t>etoda masei invariante</a:t>
            </a:r>
          </a:p>
        </p:txBody>
      </p:sp>
      <p:pic>
        <p:nvPicPr>
          <p:cNvPr id="11265" name="Picture 4">
            <a:extLst>
              <a:ext uri="{FF2B5EF4-FFF2-40B4-BE49-F238E27FC236}">
                <a16:creationId xmlns:a16="http://schemas.microsoft.com/office/drawing/2014/main" id="{529B936B-F630-4A49-87DB-5E68146A5B00}"/>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76843" y="1421240"/>
            <a:ext cx="3188342" cy="460173"/>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descr="A picture containing text, watch, gauge&#10;&#10;Description automatically generated">
            <a:extLst>
              <a:ext uri="{FF2B5EF4-FFF2-40B4-BE49-F238E27FC236}">
                <a16:creationId xmlns:a16="http://schemas.microsoft.com/office/drawing/2014/main" id="{5F75CD25-340C-0D4D-B06B-517F1CF48CD4}"/>
              </a:ext>
            </a:extLst>
          </p:cNvPr>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1076843" y="2330014"/>
            <a:ext cx="2727165" cy="1129081"/>
          </a:xfrm>
          <a:prstGeom prst="rect">
            <a:avLst/>
          </a:prstGeom>
          <a:noFill/>
          <a:extLst>
            <a:ext uri="{909E8E84-426E-40DD-AFC4-6F175D3DCCD1}">
              <a14:hiddenFill xmlns:a14="http://schemas.microsoft.com/office/drawing/2010/main">
                <a:solidFill>
                  <a:srgbClr val="FFFFFF"/>
                </a:solidFill>
              </a14:hiddenFill>
            </a:ext>
          </a:extLst>
        </p:spPr>
      </p:pic>
      <p:pic>
        <p:nvPicPr>
          <p:cNvPr id="11269" name="Picture 2" descr="Diagram&#10;&#10;Description automatically generated">
            <a:extLst>
              <a:ext uri="{FF2B5EF4-FFF2-40B4-BE49-F238E27FC236}">
                <a16:creationId xmlns:a16="http://schemas.microsoft.com/office/drawing/2014/main" id="{B135031A-523F-EB47-9B9F-D7B0D140CA77}"/>
              </a:ext>
            </a:extLst>
          </p:cNvPr>
          <p:cNvPicPr>
            <a:picLocks noChangeAspect="1" noChangeArrowheads="1"/>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1076843" y="3964113"/>
            <a:ext cx="5280728" cy="1129103"/>
          </a:xfrm>
          <a:prstGeom prst="rect">
            <a:avLst/>
          </a:prstGeom>
          <a:noFill/>
          <a:extLst>
            <a:ext uri="{909E8E84-426E-40DD-AFC4-6F175D3DCCD1}">
              <a14:hiddenFill xmlns:a14="http://schemas.microsoft.com/office/drawing/2010/main">
                <a:solidFill>
                  <a:srgbClr val="FFFFFF"/>
                </a:solidFill>
              </a14:hiddenFill>
            </a:ext>
          </a:extLst>
        </p:spPr>
      </p:pic>
      <p:pic>
        <p:nvPicPr>
          <p:cNvPr id="11271" name="Picture 1">
            <a:extLst>
              <a:ext uri="{FF2B5EF4-FFF2-40B4-BE49-F238E27FC236}">
                <a16:creationId xmlns:a16="http://schemas.microsoft.com/office/drawing/2014/main" id="{31AD8352-CE6E-C743-838C-B8907CBB3A3C}"/>
              </a:ext>
            </a:extLst>
          </p:cNvPr>
          <p:cNvPicPr>
            <a:picLocks noChangeAspect="1" noChangeArrowheads="1"/>
          </p:cNvPicPr>
          <p:nvPr/>
        </p:nvPicPr>
        <p:blipFill>
          <a:blip r:embed="rId8" r:link="rId9">
            <a:extLst>
              <a:ext uri="{28A0092B-C50C-407E-A947-70E740481C1C}">
                <a14:useLocalDpi xmlns:a14="http://schemas.microsoft.com/office/drawing/2010/main" val="0"/>
              </a:ext>
            </a:extLst>
          </a:blip>
          <a:srcRect/>
          <a:stretch>
            <a:fillRect/>
          </a:stretch>
        </p:blipFill>
        <p:spPr bwMode="auto">
          <a:xfrm>
            <a:off x="7020713" y="4344005"/>
            <a:ext cx="1782356" cy="36931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EBAB6029-ECEB-8943-BF59-F525AACABEAC}"/>
              </a:ext>
            </a:extLst>
          </p:cNvPr>
          <p:cNvSpPr/>
          <p:nvPr/>
        </p:nvSpPr>
        <p:spPr>
          <a:xfrm>
            <a:off x="9441727" y="4313212"/>
            <a:ext cx="1896939" cy="400110"/>
          </a:xfrm>
          <a:prstGeom prst="rect">
            <a:avLst/>
          </a:prstGeom>
        </p:spPr>
        <p:txBody>
          <a:bodyPr wrap="square">
            <a:spAutoFit/>
          </a:bodyPr>
          <a:lstStyle/>
          <a:p>
            <a:r>
              <a:rPr lang="en-RO" sz="2000" i="1" dirty="0">
                <a:latin typeface="Times New Roman" panose="02020603050405020304" pitchFamily="18" charset="0"/>
                <a:ea typeface="Times New Roman" panose="02020603050405020304" pitchFamily="18" charset="0"/>
              </a:rPr>
              <a:t>E</a:t>
            </a:r>
            <a:r>
              <a:rPr lang="en-RO" sz="2000" b="1" i="1" baseline="-25000" dirty="0">
                <a:latin typeface="Times New Roman" panose="02020603050405020304" pitchFamily="18" charset="0"/>
                <a:ea typeface="Times New Roman" panose="02020603050405020304" pitchFamily="18" charset="0"/>
              </a:rPr>
              <a:t>Z</a:t>
            </a:r>
            <a:r>
              <a:rPr lang="en-RO" i="1" dirty="0">
                <a:latin typeface="Times New Roman" panose="02020603050405020304" pitchFamily="18" charset="0"/>
                <a:ea typeface="Times New Roman" panose="02020603050405020304" pitchFamily="18" charset="0"/>
              </a:rPr>
              <a:t> </a:t>
            </a:r>
            <a:r>
              <a:rPr lang="en-RO" dirty="0">
                <a:latin typeface="Times New Roman" panose="02020603050405020304" pitchFamily="18" charset="0"/>
                <a:ea typeface="Times New Roman" panose="02020603050405020304" pitchFamily="18" charset="0"/>
              </a:rPr>
              <a:t>= </a:t>
            </a:r>
            <a:r>
              <a:rPr lang="en-RO" sz="2000" i="1" dirty="0">
                <a:latin typeface="Times New Roman" panose="02020603050405020304" pitchFamily="18" charset="0"/>
                <a:ea typeface="Times New Roman" panose="02020603050405020304" pitchFamily="18" charset="0"/>
              </a:rPr>
              <a:t>E</a:t>
            </a:r>
            <a:r>
              <a:rPr lang="en-RO" sz="2400" b="1" i="1" baseline="-25000" dirty="0">
                <a:latin typeface="Times New Roman" panose="02020603050405020304" pitchFamily="18" charset="0"/>
                <a:ea typeface="Times New Roman" panose="02020603050405020304" pitchFamily="18" charset="0"/>
              </a:rPr>
              <a:t>e</a:t>
            </a:r>
            <a:r>
              <a:rPr lang="en-RO" baseline="30000" dirty="0">
                <a:latin typeface="Times New Roman" panose="02020603050405020304" pitchFamily="18" charset="0"/>
                <a:ea typeface="Times New Roman" panose="02020603050405020304" pitchFamily="18" charset="0"/>
              </a:rPr>
              <a:t>-</a:t>
            </a:r>
            <a:r>
              <a:rPr lang="en-RO" dirty="0">
                <a:latin typeface="Times New Roman" panose="02020603050405020304" pitchFamily="18" charset="0"/>
                <a:ea typeface="Times New Roman" panose="02020603050405020304" pitchFamily="18" charset="0"/>
              </a:rPr>
              <a:t> + </a:t>
            </a:r>
            <a:r>
              <a:rPr lang="en-RO" sz="2000" i="1" dirty="0">
                <a:latin typeface="Times New Roman" panose="02020603050405020304" pitchFamily="18" charset="0"/>
                <a:ea typeface="Times New Roman" panose="02020603050405020304" pitchFamily="18" charset="0"/>
              </a:rPr>
              <a:t>E</a:t>
            </a:r>
            <a:r>
              <a:rPr lang="en-RO" sz="2400" b="1" i="1" baseline="-25000" dirty="0">
                <a:latin typeface="Times New Roman" panose="02020603050405020304" pitchFamily="18" charset="0"/>
                <a:ea typeface="Times New Roman" panose="02020603050405020304" pitchFamily="18" charset="0"/>
              </a:rPr>
              <a:t>e</a:t>
            </a:r>
            <a:r>
              <a:rPr lang="en-RO" baseline="30000" dirty="0">
                <a:latin typeface="Times New Roman" panose="02020603050405020304" pitchFamily="18" charset="0"/>
                <a:ea typeface="Times New Roman" panose="02020603050405020304" pitchFamily="18" charset="0"/>
              </a:rPr>
              <a:t>+</a:t>
            </a:r>
            <a:r>
              <a:rPr lang="en-RO" dirty="0"/>
              <a:t> </a:t>
            </a:r>
          </a:p>
        </p:txBody>
      </p:sp>
    </p:spTree>
    <p:extLst>
      <p:ext uri="{BB962C8B-B14F-4D97-AF65-F5344CB8AC3E}">
        <p14:creationId xmlns:p14="http://schemas.microsoft.com/office/powerpoint/2010/main" val="596707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143FA-4628-B547-83ED-75BCC1461960}"/>
              </a:ext>
            </a:extLst>
          </p:cNvPr>
          <p:cNvSpPr>
            <a:spLocks noGrp="1"/>
          </p:cNvSpPr>
          <p:nvPr>
            <p:ph type="title"/>
          </p:nvPr>
        </p:nvSpPr>
        <p:spPr>
          <a:xfrm>
            <a:off x="838200" y="365126"/>
            <a:ext cx="10515600" cy="793824"/>
          </a:xfrm>
        </p:spPr>
        <p:txBody>
          <a:bodyPr>
            <a:normAutofit/>
          </a:bodyPr>
          <a:lstStyle/>
          <a:p>
            <a:r>
              <a:rPr lang="en-RO" sz="3600" b="1" dirty="0">
                <a:solidFill>
                  <a:srgbClr val="FF0000"/>
                </a:solidFill>
                <a:latin typeface="Arial" panose="020B0604020202020204" pitchFamily="34" charset="0"/>
                <a:cs typeface="Arial" panose="020B0604020202020204" pitchFamily="34" charset="0"/>
              </a:rPr>
              <a:t>   Dezintegrările </a:t>
            </a:r>
            <a:r>
              <a:rPr lang="en-RO" altLang="en-RO" sz="3600" b="1" i="1" dirty="0">
                <a:solidFill>
                  <a:srgbClr val="FF0000"/>
                </a:solidFill>
                <a:latin typeface="Arial" panose="020B0604020202020204" pitchFamily="34" charset="0"/>
                <a:cs typeface="Arial" panose="020B0604020202020204" pitchFamily="34" charset="0"/>
              </a:rPr>
              <a:t>β</a:t>
            </a:r>
            <a:r>
              <a:rPr lang="en-RO" altLang="en-RO" sz="3600" b="1" baseline="30000" dirty="0">
                <a:solidFill>
                  <a:srgbClr val="FF0000"/>
                </a:solidFill>
                <a:latin typeface="Arial" panose="020B0604020202020204" pitchFamily="34" charset="0"/>
                <a:cs typeface="Arial" panose="020B0604020202020204" pitchFamily="34" charset="0"/>
              </a:rPr>
              <a:t>−</a:t>
            </a:r>
            <a:r>
              <a:rPr lang="en-RO" altLang="en-RO" sz="3600" b="1" dirty="0">
                <a:solidFill>
                  <a:srgbClr val="FF0000"/>
                </a:solidFill>
                <a:latin typeface="Arial" panose="020B0604020202020204" pitchFamily="34" charset="0"/>
                <a:cs typeface="Arial" panose="020B0604020202020204" pitchFamily="34" charset="0"/>
              </a:rPr>
              <a:t> și  </a:t>
            </a:r>
            <a:r>
              <a:rPr lang="en-RO" altLang="en-RO" sz="3600" b="1" i="1" dirty="0">
                <a:solidFill>
                  <a:srgbClr val="FF0000"/>
                </a:solidFill>
                <a:latin typeface="Arial" panose="020B0604020202020204" pitchFamily="34" charset="0"/>
                <a:cs typeface="Arial" panose="020B0604020202020204" pitchFamily="34" charset="0"/>
              </a:rPr>
              <a:t>β</a:t>
            </a:r>
            <a:r>
              <a:rPr lang="en-RO" altLang="en-RO" sz="3600" b="1" baseline="30000" dirty="0">
                <a:solidFill>
                  <a:srgbClr val="FF0000"/>
                </a:solidFill>
                <a:latin typeface="Arial" panose="020B0604020202020204" pitchFamily="34" charset="0"/>
                <a:cs typeface="Arial" panose="020B0604020202020204" pitchFamily="34" charset="0"/>
              </a:rPr>
              <a:t>+</a:t>
            </a:r>
            <a:r>
              <a:rPr lang="en-RO" altLang="en-RO" sz="3600" b="1" dirty="0">
                <a:solidFill>
                  <a:srgbClr val="FF0000"/>
                </a:solidFill>
                <a:latin typeface="Arial" panose="020B0604020202020204" pitchFamily="34" charset="0"/>
                <a:cs typeface="Arial" panose="020B0604020202020204" pitchFamily="34" charset="0"/>
              </a:rPr>
              <a:t> și captura de electroni</a:t>
            </a:r>
            <a:endParaRPr lang="en-RO" sz="3600" b="1" dirty="0">
              <a:solidFill>
                <a:srgbClr val="FF0000"/>
              </a:solidFill>
              <a:latin typeface="Arial" panose="020B0604020202020204" pitchFamily="34" charset="0"/>
              <a:cs typeface="Arial" panose="020B0604020202020204" pitchFamily="34" charset="0"/>
            </a:endParaRPr>
          </a:p>
        </p:txBody>
      </p:sp>
      <p:sp>
        <p:nvSpPr>
          <p:cNvPr id="3" name="Rectangle 1">
            <a:extLst>
              <a:ext uri="{FF2B5EF4-FFF2-40B4-BE49-F238E27FC236}">
                <a16:creationId xmlns:a16="http://schemas.microsoft.com/office/drawing/2014/main" id="{C3F9FE1B-B476-0648-8915-4F4423E1DC5E}"/>
              </a:ext>
            </a:extLst>
          </p:cNvPr>
          <p:cNvSpPr>
            <a:spLocks noChangeArrowheads="1"/>
          </p:cNvSpPr>
          <p:nvPr/>
        </p:nvSpPr>
        <p:spPr bwMode="auto">
          <a:xfrm>
            <a:off x="430924" y="1451403"/>
            <a:ext cx="11330152" cy="5037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RO" altLang="en-RO" sz="2800" dirty="0">
                <a:latin typeface="Arial" panose="020B0604020202020204" pitchFamily="34" charset="0"/>
              </a:rPr>
              <a:t>        </a:t>
            </a:r>
            <a:r>
              <a:rPr lang="en-RO" altLang="en-RO" sz="2800" baseline="30000" dirty="0">
                <a:latin typeface="Arial" panose="020B0604020202020204" pitchFamily="34" charset="0"/>
              </a:rPr>
              <a:t>14</a:t>
            </a:r>
            <a:r>
              <a:rPr lang="en-RO" altLang="en-RO" sz="2800" baseline="-25000" dirty="0">
                <a:latin typeface="Arial" panose="020B0604020202020204" pitchFamily="34" charset="0"/>
              </a:rPr>
              <a:t>6</a:t>
            </a:r>
            <a:r>
              <a:rPr lang="en-RO" altLang="en-RO" sz="2800" dirty="0">
                <a:latin typeface="Arial" panose="020B0604020202020204" pitchFamily="34" charset="0"/>
              </a:rPr>
              <a:t>C → </a:t>
            </a:r>
            <a:r>
              <a:rPr lang="en-RO" altLang="en-RO" sz="2800" baseline="30000" dirty="0">
                <a:latin typeface="Arial" panose="020B0604020202020204" pitchFamily="34" charset="0"/>
              </a:rPr>
              <a:t>14</a:t>
            </a:r>
            <a:r>
              <a:rPr lang="en-RO" altLang="en-RO" sz="2800" baseline="-25000" dirty="0">
                <a:latin typeface="Arial" panose="020B0604020202020204" pitchFamily="34" charset="0"/>
              </a:rPr>
              <a:t>7</a:t>
            </a:r>
            <a:r>
              <a:rPr lang="en-RO" altLang="en-RO" sz="2800" dirty="0">
                <a:latin typeface="Arial" panose="020B0604020202020204" pitchFamily="34" charset="0"/>
              </a:rPr>
              <a:t>N + e</a:t>
            </a:r>
            <a:r>
              <a:rPr lang="en-RO" altLang="en-RO" sz="2800" baseline="30000" dirty="0">
                <a:latin typeface="Arial" panose="020B0604020202020204" pitchFamily="34" charset="0"/>
              </a:rPr>
              <a:t>- </a:t>
            </a:r>
            <a:r>
              <a:rPr lang="en-RO" altLang="en-RO" sz="2800" dirty="0">
                <a:latin typeface="Arial" panose="020B0604020202020204" pitchFamily="34" charset="0"/>
              </a:rPr>
              <a:t>+ </a:t>
            </a:r>
            <a:r>
              <a:rPr lang="en-RO" sz="2800" dirty="0">
                <a:latin typeface="Symbol" pitchFamily="2" charset="2"/>
              </a:rPr>
              <a:t>n</a:t>
            </a:r>
            <a:r>
              <a:rPr lang="en-RO" sz="2800" baseline="-25000" dirty="0">
                <a:latin typeface="Arial" panose="020B0604020202020204" pitchFamily="34" charset="0"/>
                <a:cs typeface="Arial" panose="020B0604020202020204" pitchFamily="34" charset="0"/>
              </a:rPr>
              <a:t>e</a:t>
            </a:r>
            <a:r>
              <a:rPr lang="en-RO" sz="2800" dirty="0"/>
              <a:t> ;                            </a:t>
            </a:r>
            <a:r>
              <a:rPr lang="en-RO" sz="2800" baseline="30000" dirty="0"/>
              <a:t>23</a:t>
            </a:r>
            <a:r>
              <a:rPr lang="en-RO" sz="2800" baseline="-25000" dirty="0"/>
              <a:t>12</a:t>
            </a:r>
            <a:r>
              <a:rPr lang="en-RO" sz="2800" dirty="0"/>
              <a:t>Mg</a:t>
            </a:r>
            <a:r>
              <a:rPr lang="en-RO" altLang="en-RO" sz="2800" dirty="0">
                <a:latin typeface="Arial" panose="020B0604020202020204" pitchFamily="34" charset="0"/>
              </a:rPr>
              <a:t> → </a:t>
            </a:r>
            <a:r>
              <a:rPr lang="en-RO" altLang="en-RO" sz="2800" baseline="30000" dirty="0">
                <a:latin typeface="Arial" panose="020B0604020202020204" pitchFamily="34" charset="0"/>
              </a:rPr>
              <a:t>23</a:t>
            </a:r>
            <a:r>
              <a:rPr lang="en-RO" altLang="en-RO" sz="2800" baseline="-25000" dirty="0">
                <a:latin typeface="Arial" panose="020B0604020202020204" pitchFamily="34" charset="0"/>
              </a:rPr>
              <a:t>11</a:t>
            </a:r>
            <a:r>
              <a:rPr lang="en-RO" altLang="en-RO" sz="2800" dirty="0">
                <a:latin typeface="Arial" panose="020B0604020202020204" pitchFamily="34" charset="0"/>
              </a:rPr>
              <a:t>Na + e</a:t>
            </a:r>
            <a:r>
              <a:rPr lang="en-RO" altLang="en-RO" sz="2800" baseline="30000" dirty="0">
                <a:latin typeface="Arial" panose="020B0604020202020204" pitchFamily="34" charset="0"/>
              </a:rPr>
              <a:t>+</a:t>
            </a:r>
            <a:r>
              <a:rPr lang="en-RO" altLang="en-RO" sz="2800" dirty="0">
                <a:latin typeface="Arial" panose="020B0604020202020204" pitchFamily="34" charset="0"/>
              </a:rPr>
              <a:t> + </a:t>
            </a:r>
            <a:r>
              <a:rPr lang="en-RO" sz="2800" dirty="0">
                <a:latin typeface="Symbol" pitchFamily="2" charset="2"/>
              </a:rPr>
              <a:t>n</a:t>
            </a:r>
            <a:r>
              <a:rPr lang="en-RO" sz="2800" baseline="-25000" dirty="0">
                <a:latin typeface="Arial" panose="020B0604020202020204" pitchFamily="34" charset="0"/>
                <a:cs typeface="Arial" panose="020B0604020202020204" pitchFamily="34" charset="0"/>
              </a:rPr>
              <a:t>e</a:t>
            </a:r>
          </a:p>
          <a:p>
            <a:pPr lvl="0" eaLnBrk="0" fontAlgn="base" hangingPunct="0">
              <a:spcBef>
                <a:spcPct val="0"/>
              </a:spcBef>
              <a:spcAft>
                <a:spcPct val="0"/>
              </a:spcAft>
            </a:pPr>
            <a:endParaRPr kumimoji="0" lang="en-RO" altLang="en-RO" sz="2800" b="0" i="0" u="none" strike="noStrike" cap="none" normalizeH="0" baseline="-25000" dirty="0">
              <a:ln>
                <a:noFill/>
              </a:ln>
              <a:solidFill>
                <a:schemeClr val="tx1"/>
              </a:solidFill>
              <a:effectLst/>
              <a:latin typeface="Arial" panose="020B0604020202020204" pitchFamily="34" charset="0"/>
              <a:cs typeface="Arial" panose="020B0604020202020204" pitchFamily="34" charset="0"/>
            </a:endParaRPr>
          </a:p>
          <a:p>
            <a:pPr lvl="0" eaLnBrk="0" fontAlgn="base" hangingPunct="0">
              <a:spcBef>
                <a:spcPct val="0"/>
              </a:spcBef>
              <a:spcAft>
                <a:spcPct val="0"/>
              </a:spcAft>
            </a:pPr>
            <a:endParaRPr lang="en-RO" altLang="en-RO" sz="2800" baseline="-25000" dirty="0">
              <a:latin typeface="Arial" panose="020B0604020202020204" pitchFamily="34" charset="0"/>
              <a:cs typeface="Arial" panose="020B0604020202020204" pitchFamily="34" charset="0"/>
            </a:endParaRPr>
          </a:p>
          <a:p>
            <a:pPr lvl="0" eaLnBrk="0" fontAlgn="base" hangingPunct="0">
              <a:spcBef>
                <a:spcPct val="0"/>
              </a:spcBef>
              <a:spcAft>
                <a:spcPct val="0"/>
              </a:spcAft>
            </a:pPr>
            <a:r>
              <a:rPr lang="en-RO" altLang="en-RO" sz="2800" dirty="0">
                <a:latin typeface="Arial" panose="020B0604020202020204" pitchFamily="34" charset="0"/>
              </a:rPr>
              <a:t>     </a:t>
            </a:r>
            <a:r>
              <a:rPr lang="en-RO" altLang="en-RO" sz="2000" dirty="0">
                <a:solidFill>
                  <a:srgbClr val="FF0000"/>
                </a:solidFill>
                <a:latin typeface="Arial" panose="020B0604020202020204" pitchFamily="34" charset="0"/>
              </a:rPr>
              <a:t>1) </a:t>
            </a:r>
            <a:r>
              <a:rPr lang="en-RO" altLang="en-RO" sz="2800" baseline="30000" dirty="0">
                <a:latin typeface="Arial" panose="020B0604020202020204" pitchFamily="34" charset="0"/>
              </a:rPr>
              <a:t>40</a:t>
            </a:r>
            <a:r>
              <a:rPr lang="en-RO" altLang="en-RO" sz="2800" baseline="-25000" dirty="0">
                <a:latin typeface="Arial" panose="020B0604020202020204" pitchFamily="34" charset="0"/>
              </a:rPr>
              <a:t>19</a:t>
            </a:r>
            <a:r>
              <a:rPr lang="en-RO" altLang="en-RO" sz="2800" dirty="0">
                <a:latin typeface="Arial" panose="020B0604020202020204" pitchFamily="34" charset="0"/>
              </a:rPr>
              <a:t>K → </a:t>
            </a:r>
            <a:r>
              <a:rPr lang="en-RO" altLang="en-RO" sz="2800" baseline="30000" dirty="0">
                <a:latin typeface="Arial" panose="020B0604020202020204" pitchFamily="34" charset="0"/>
              </a:rPr>
              <a:t>40</a:t>
            </a:r>
            <a:r>
              <a:rPr lang="en-RO" altLang="en-RO" sz="2800" baseline="-25000" dirty="0">
                <a:latin typeface="Arial" panose="020B0604020202020204" pitchFamily="34" charset="0"/>
              </a:rPr>
              <a:t>20</a:t>
            </a:r>
            <a:r>
              <a:rPr lang="en-RO" altLang="en-RO" sz="2800" dirty="0">
                <a:latin typeface="Arial" panose="020B0604020202020204" pitchFamily="34" charset="0"/>
              </a:rPr>
              <a:t>Ca + e</a:t>
            </a:r>
            <a:r>
              <a:rPr lang="en-RO" altLang="en-RO" sz="2800" baseline="30000" dirty="0">
                <a:latin typeface="Arial" panose="020B0604020202020204" pitchFamily="34" charset="0"/>
              </a:rPr>
              <a:t>- </a:t>
            </a:r>
            <a:r>
              <a:rPr lang="en-RO" altLang="en-RO" sz="2800" dirty="0">
                <a:latin typeface="Arial" panose="020B0604020202020204" pitchFamily="34" charset="0"/>
              </a:rPr>
              <a:t>+ </a:t>
            </a:r>
            <a:r>
              <a:rPr lang="en-RO" sz="2800" dirty="0">
                <a:latin typeface="Symbol" pitchFamily="2" charset="2"/>
              </a:rPr>
              <a:t>n</a:t>
            </a:r>
            <a:r>
              <a:rPr lang="en-RO" sz="2800" baseline="-25000" dirty="0">
                <a:latin typeface="Arial" panose="020B0604020202020204" pitchFamily="34" charset="0"/>
                <a:cs typeface="Arial" panose="020B0604020202020204" pitchFamily="34" charset="0"/>
              </a:rPr>
              <a:t>e</a:t>
            </a:r>
            <a:r>
              <a:rPr lang="en-RO" sz="2800" dirty="0">
                <a:latin typeface="Arial" panose="020B0604020202020204" pitchFamily="34" charset="0"/>
                <a:cs typeface="Arial" panose="020B0604020202020204" pitchFamily="34" charset="0"/>
              </a:rPr>
              <a:t> </a:t>
            </a:r>
            <a:r>
              <a:rPr lang="en-RO" sz="2800" dirty="0"/>
              <a:t>;</a:t>
            </a:r>
            <a:r>
              <a:rPr lang="en-RO" altLang="en-RO" sz="2800" dirty="0">
                <a:latin typeface="Arial" panose="020B0604020202020204" pitchFamily="34" charset="0"/>
              </a:rPr>
              <a:t>                 </a:t>
            </a:r>
            <a:r>
              <a:rPr lang="en-RO" altLang="en-RO" sz="2000" dirty="0">
                <a:solidFill>
                  <a:srgbClr val="FF0000"/>
                </a:solidFill>
                <a:latin typeface="Arial" panose="020B0604020202020204" pitchFamily="34" charset="0"/>
              </a:rPr>
              <a:t>2) </a:t>
            </a:r>
            <a:r>
              <a:rPr lang="en-RO" altLang="en-RO" sz="2800" dirty="0">
                <a:latin typeface="Arial" panose="020B0604020202020204" pitchFamily="34" charset="0"/>
              </a:rPr>
              <a:t> </a:t>
            </a:r>
            <a:r>
              <a:rPr lang="en-RO" altLang="en-RO" sz="2800" baseline="30000" dirty="0">
                <a:latin typeface="Arial" panose="020B0604020202020204" pitchFamily="34" charset="0"/>
              </a:rPr>
              <a:t>40</a:t>
            </a:r>
            <a:r>
              <a:rPr lang="en-RO" altLang="en-RO" sz="2800" baseline="-25000" dirty="0">
                <a:latin typeface="Arial" panose="020B0604020202020204" pitchFamily="34" charset="0"/>
              </a:rPr>
              <a:t>19</a:t>
            </a:r>
            <a:r>
              <a:rPr lang="en-RO" altLang="en-RO" sz="2800" dirty="0">
                <a:latin typeface="Arial" panose="020B0604020202020204" pitchFamily="34" charset="0"/>
              </a:rPr>
              <a:t>K → </a:t>
            </a:r>
            <a:r>
              <a:rPr lang="en-RO" altLang="en-RO" sz="2800" baseline="30000" dirty="0">
                <a:latin typeface="Arial" panose="020B0604020202020204" pitchFamily="34" charset="0"/>
              </a:rPr>
              <a:t>40</a:t>
            </a:r>
            <a:r>
              <a:rPr lang="en-RO" altLang="en-RO" sz="2800" baseline="-25000" dirty="0">
                <a:latin typeface="Arial" panose="020B0604020202020204" pitchFamily="34" charset="0"/>
              </a:rPr>
              <a:t>18</a:t>
            </a:r>
            <a:r>
              <a:rPr lang="en-RO" altLang="en-RO" sz="2800" dirty="0">
                <a:latin typeface="Arial" panose="020B0604020202020204" pitchFamily="34" charset="0"/>
              </a:rPr>
              <a:t>Ar + e</a:t>
            </a:r>
            <a:r>
              <a:rPr lang="en-RO" altLang="en-RO" sz="2800" baseline="30000" dirty="0">
                <a:latin typeface="Arial" panose="020B0604020202020204" pitchFamily="34" charset="0"/>
              </a:rPr>
              <a:t>+ </a:t>
            </a:r>
            <a:r>
              <a:rPr lang="en-RO" altLang="en-RO" sz="2800" dirty="0">
                <a:latin typeface="Arial" panose="020B0604020202020204" pitchFamily="34" charset="0"/>
              </a:rPr>
              <a:t>+ </a:t>
            </a:r>
            <a:r>
              <a:rPr lang="en-RO" sz="2800" dirty="0">
                <a:latin typeface="Symbol" pitchFamily="2" charset="2"/>
              </a:rPr>
              <a:t>n</a:t>
            </a:r>
            <a:r>
              <a:rPr lang="en-RO" sz="2800" baseline="-25000" dirty="0">
                <a:latin typeface="Arial" panose="020B0604020202020204" pitchFamily="34" charset="0"/>
                <a:cs typeface="Arial" panose="020B0604020202020204" pitchFamily="34" charset="0"/>
              </a:rPr>
              <a:t>e</a:t>
            </a:r>
            <a:r>
              <a:rPr lang="en-RO" sz="2800" dirty="0">
                <a:latin typeface="Arial" panose="020B0604020202020204" pitchFamily="34" charset="0"/>
                <a:cs typeface="Arial" panose="020B0604020202020204" pitchFamily="34" charset="0"/>
              </a:rPr>
              <a:t> </a:t>
            </a:r>
          </a:p>
          <a:p>
            <a:pPr lvl="0" eaLnBrk="0" fontAlgn="base" hangingPunct="0">
              <a:spcBef>
                <a:spcPct val="0"/>
              </a:spcBef>
              <a:spcAft>
                <a:spcPct val="0"/>
              </a:spcAft>
            </a:pPr>
            <a:endParaRPr lang="en-RO" sz="2800" dirty="0">
              <a:latin typeface="Arial" panose="020B0604020202020204" pitchFamily="34" charset="0"/>
              <a:cs typeface="Arial" panose="020B0604020202020204" pitchFamily="34" charset="0"/>
            </a:endParaRPr>
          </a:p>
          <a:p>
            <a:pPr lvl="0" eaLnBrk="0" fontAlgn="base" hangingPunct="0">
              <a:spcBef>
                <a:spcPct val="0"/>
              </a:spcBef>
              <a:spcAft>
                <a:spcPct val="0"/>
              </a:spcAft>
            </a:pPr>
            <a:r>
              <a:rPr lang="en-RO" altLang="en-RO" sz="2800" baseline="30000" dirty="0">
                <a:latin typeface="Arial" panose="020B0604020202020204" pitchFamily="34" charset="0"/>
              </a:rPr>
              <a:t>                                   </a:t>
            </a:r>
            <a:r>
              <a:rPr lang="en-RO" altLang="en-RO" sz="2800" dirty="0">
                <a:latin typeface="Arial" panose="020B0604020202020204" pitchFamily="34" charset="0"/>
              </a:rPr>
              <a:t>        </a:t>
            </a:r>
            <a:r>
              <a:rPr lang="en-RO" altLang="en-RO" sz="2800" baseline="30000" dirty="0">
                <a:latin typeface="Arial" panose="020B0604020202020204" pitchFamily="34" charset="0"/>
              </a:rPr>
              <a:t>    </a:t>
            </a:r>
            <a:r>
              <a:rPr lang="en-RO" altLang="en-RO" sz="2800" dirty="0">
                <a:latin typeface="Arial" panose="020B0604020202020204" pitchFamily="34" charset="0"/>
              </a:rPr>
              <a:t> </a:t>
            </a:r>
            <a:r>
              <a:rPr lang="en-RO" altLang="en-RO" sz="2000" dirty="0">
                <a:solidFill>
                  <a:srgbClr val="FF0000"/>
                </a:solidFill>
                <a:latin typeface="Arial" panose="020B0604020202020204" pitchFamily="34" charset="0"/>
              </a:rPr>
              <a:t>3) </a:t>
            </a:r>
            <a:r>
              <a:rPr lang="en-RO" altLang="en-RO" sz="2800" baseline="30000" dirty="0">
                <a:latin typeface="Arial" panose="020B0604020202020204" pitchFamily="34" charset="0"/>
              </a:rPr>
              <a:t>40</a:t>
            </a:r>
            <a:r>
              <a:rPr lang="en-RO" altLang="en-RO" sz="2800" baseline="-25000" dirty="0">
                <a:latin typeface="Arial" panose="020B0604020202020204" pitchFamily="34" charset="0"/>
              </a:rPr>
              <a:t>19</a:t>
            </a:r>
            <a:r>
              <a:rPr lang="en-RO" altLang="en-RO" sz="2800" dirty="0">
                <a:latin typeface="Arial" panose="020B0604020202020204" pitchFamily="34" charset="0"/>
              </a:rPr>
              <a:t>K + e</a:t>
            </a:r>
            <a:r>
              <a:rPr lang="en-RO" altLang="en-RO" sz="2800" baseline="30000" dirty="0">
                <a:latin typeface="Arial" panose="020B0604020202020204" pitchFamily="34" charset="0"/>
              </a:rPr>
              <a:t>-</a:t>
            </a:r>
            <a:r>
              <a:rPr lang="en-RO" altLang="en-RO" sz="2800" dirty="0">
                <a:latin typeface="Arial" panose="020B0604020202020204" pitchFamily="34" charset="0"/>
              </a:rPr>
              <a:t> → </a:t>
            </a:r>
            <a:r>
              <a:rPr lang="en-RO" altLang="en-RO" sz="2800" baseline="30000" dirty="0">
                <a:latin typeface="Arial" panose="020B0604020202020204" pitchFamily="34" charset="0"/>
              </a:rPr>
              <a:t>40</a:t>
            </a:r>
            <a:r>
              <a:rPr lang="en-RO" altLang="en-RO" sz="2800" baseline="-25000" dirty="0">
                <a:latin typeface="Arial" panose="020B0604020202020204" pitchFamily="34" charset="0"/>
              </a:rPr>
              <a:t>18</a:t>
            </a:r>
            <a:r>
              <a:rPr lang="en-RO" altLang="en-RO" sz="2800" dirty="0">
                <a:latin typeface="Arial" panose="020B0604020202020204" pitchFamily="34" charset="0"/>
              </a:rPr>
              <a:t>Ar + </a:t>
            </a:r>
            <a:r>
              <a:rPr lang="en-RO" sz="2800" dirty="0">
                <a:latin typeface="Symbol" pitchFamily="2" charset="2"/>
              </a:rPr>
              <a:t>n</a:t>
            </a:r>
            <a:r>
              <a:rPr lang="en-RO" sz="2800" baseline="-25000" dirty="0">
                <a:latin typeface="Arial" panose="020B0604020202020204" pitchFamily="34" charset="0"/>
                <a:cs typeface="Arial" panose="020B0604020202020204" pitchFamily="34" charset="0"/>
              </a:rPr>
              <a:t>e</a:t>
            </a:r>
            <a:r>
              <a:rPr lang="en-RO" sz="2800" dirty="0">
                <a:latin typeface="Arial" panose="020B0604020202020204" pitchFamily="34" charset="0"/>
                <a:cs typeface="Arial" panose="020B0604020202020204" pitchFamily="34" charset="0"/>
              </a:rPr>
              <a:t> </a:t>
            </a:r>
          </a:p>
          <a:p>
            <a:pPr lvl="0" eaLnBrk="0" fontAlgn="base" hangingPunct="0">
              <a:spcBef>
                <a:spcPct val="0"/>
              </a:spcBef>
              <a:spcAft>
                <a:spcPct val="0"/>
              </a:spcAft>
            </a:pPr>
            <a:endParaRPr lang="en-RO" altLang="en-RO" dirty="0">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Arial" panose="020B0604020202020204" pitchFamily="34" charset="0"/>
              <a:buChar char="•"/>
            </a:pPr>
            <a:r>
              <a:rPr lang="en-RO" altLang="en-RO" dirty="0">
                <a:latin typeface="Arial" panose="020B0604020202020204" pitchFamily="34" charset="0"/>
                <a:cs typeface="Arial" panose="020B0604020202020204" pitchFamily="34" charset="0"/>
              </a:rPr>
              <a:t>Izotopii K-ului: </a:t>
            </a:r>
            <a:r>
              <a:rPr lang="en-RO" altLang="en-RO" baseline="30000" dirty="0">
                <a:latin typeface="Arial" panose="020B0604020202020204" pitchFamily="34" charset="0"/>
                <a:cs typeface="Arial" panose="020B0604020202020204" pitchFamily="34" charset="0"/>
              </a:rPr>
              <a:t>39</a:t>
            </a:r>
            <a:r>
              <a:rPr lang="en-RO" altLang="en-RO" dirty="0">
                <a:latin typeface="Arial" panose="020B0604020202020204" pitchFamily="34" charset="0"/>
                <a:cs typeface="Arial" panose="020B0604020202020204" pitchFamily="34" charset="0"/>
              </a:rPr>
              <a:t>K (stabil) – 93,2583% , </a:t>
            </a:r>
            <a:r>
              <a:rPr lang="en-RO" altLang="en-RO" baseline="30000" dirty="0">
                <a:latin typeface="Arial" panose="020B0604020202020204" pitchFamily="34" charset="0"/>
                <a:cs typeface="Arial" panose="020B0604020202020204" pitchFamily="34" charset="0"/>
              </a:rPr>
              <a:t>40</a:t>
            </a:r>
            <a:r>
              <a:rPr lang="en-RO" altLang="en-RO" dirty="0">
                <a:latin typeface="Arial" panose="020B0604020202020204" pitchFamily="34" charset="0"/>
                <a:cs typeface="Arial" panose="020B0604020202020204" pitchFamily="34" charset="0"/>
              </a:rPr>
              <a:t>K (</a:t>
            </a:r>
            <a:r>
              <a:rPr lang="en-RO" altLang="en-RO" dirty="0">
                <a:solidFill>
                  <a:srgbClr val="FF0000"/>
                </a:solidFill>
                <a:latin typeface="Arial" panose="020B0604020202020204" pitchFamily="34" charset="0"/>
                <a:cs typeface="Arial" panose="020B0604020202020204" pitchFamily="34" charset="0"/>
              </a:rPr>
              <a:t>radioactiv</a:t>
            </a:r>
            <a:r>
              <a:rPr lang="en-RO" altLang="en-RO" dirty="0">
                <a:latin typeface="Arial" panose="020B0604020202020204" pitchFamily="34" charset="0"/>
                <a:cs typeface="Arial" panose="020B0604020202020204" pitchFamily="34" charset="0"/>
              </a:rPr>
              <a:t>) –  0,0117%, </a:t>
            </a:r>
            <a:r>
              <a:rPr lang="en-RO" altLang="en-RO" baseline="30000" dirty="0">
                <a:latin typeface="Arial" panose="020B0604020202020204" pitchFamily="34" charset="0"/>
                <a:cs typeface="Arial" panose="020B0604020202020204" pitchFamily="34" charset="0"/>
              </a:rPr>
              <a:t>41</a:t>
            </a:r>
            <a:r>
              <a:rPr lang="en-RO" altLang="en-RO" dirty="0">
                <a:latin typeface="Arial" panose="020B0604020202020204" pitchFamily="34" charset="0"/>
                <a:cs typeface="Arial" panose="020B0604020202020204" pitchFamily="34" charset="0"/>
              </a:rPr>
              <a:t>K (stabil) – 6,730%</a:t>
            </a:r>
          </a:p>
          <a:p>
            <a:pPr lvl="0" eaLnBrk="0" fontAlgn="base" hangingPunct="0">
              <a:spcBef>
                <a:spcPct val="0"/>
              </a:spcBef>
              <a:spcAft>
                <a:spcPct val="0"/>
              </a:spcAft>
            </a:pPr>
            <a:endParaRPr lang="en-RO" altLang="en-RO" dirty="0">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Arial" panose="020B0604020202020204" pitchFamily="34" charset="0"/>
              <a:buChar char="•"/>
            </a:pPr>
            <a:r>
              <a:rPr lang="en-RO" altLang="en-RO" dirty="0">
                <a:latin typeface="Arial" panose="020B0604020202020204" pitchFamily="34" charset="0"/>
                <a:cs typeface="Arial" panose="020B0604020202020204" pitchFamily="34" charset="0"/>
              </a:rPr>
              <a:t>Aprox. </a:t>
            </a:r>
            <a:r>
              <a:rPr lang="en-GB" altLang="en-RO" dirty="0">
                <a:latin typeface="Arial" panose="020B0604020202020204" pitchFamily="34" charset="0"/>
                <a:cs typeface="Arial" panose="020B0604020202020204" pitchFamily="34" charset="0"/>
              </a:rPr>
              <a:t>f</a:t>
            </a:r>
            <a:r>
              <a:rPr lang="en-RO" altLang="en-RO" dirty="0">
                <a:latin typeface="Arial" panose="020B0604020202020204" pitchFamily="34" charset="0"/>
                <a:cs typeface="Arial" panose="020B0604020202020204" pitchFamily="34" charset="0"/>
              </a:rPr>
              <a:t>iecare al 9000-lea atom de K din corp este </a:t>
            </a:r>
            <a:r>
              <a:rPr lang="en-RO" altLang="en-RO" baseline="30000" dirty="0">
                <a:latin typeface="Arial" panose="020B0604020202020204" pitchFamily="34" charset="0"/>
                <a:cs typeface="Arial" panose="020B0604020202020204" pitchFamily="34" charset="0"/>
              </a:rPr>
              <a:t>40</a:t>
            </a:r>
            <a:r>
              <a:rPr lang="en-RO" altLang="en-RO" dirty="0">
                <a:latin typeface="Arial" panose="020B0604020202020204" pitchFamily="34" charset="0"/>
                <a:cs typeface="Arial" panose="020B0604020202020204" pitchFamily="34" charset="0"/>
              </a:rPr>
              <a:t>K</a:t>
            </a:r>
          </a:p>
          <a:p>
            <a:pPr lvl="0" eaLnBrk="0" fontAlgn="base" hangingPunct="0">
              <a:spcBef>
                <a:spcPct val="0"/>
              </a:spcBef>
              <a:spcAft>
                <a:spcPct val="0"/>
              </a:spcAft>
            </a:pPr>
            <a:endParaRPr lang="en-RO" altLang="en-RO" dirty="0">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Arial" panose="020B0604020202020204" pitchFamily="34" charset="0"/>
              <a:buChar char="•"/>
            </a:pPr>
            <a:r>
              <a:rPr kumimoji="0" lang="en-RO" altLang="en-RO" i="0" u="none" strike="noStrike" cap="none" normalizeH="0" dirty="0">
                <a:ln>
                  <a:noFill/>
                </a:ln>
                <a:solidFill>
                  <a:schemeClr val="tx1"/>
                </a:solidFill>
                <a:effectLst/>
                <a:latin typeface="Arial" panose="020B0604020202020204" pitchFamily="34" charset="0"/>
                <a:cs typeface="Arial" panose="020B0604020202020204" pitchFamily="34" charset="0"/>
              </a:rPr>
              <a:t>Aprox. 4400 nuclee de </a:t>
            </a:r>
            <a:r>
              <a:rPr lang="en-RO" altLang="en-RO" baseline="30000" dirty="0">
                <a:latin typeface="Arial" panose="020B0604020202020204" pitchFamily="34" charset="0"/>
                <a:cs typeface="Arial" panose="020B0604020202020204" pitchFamily="34" charset="0"/>
              </a:rPr>
              <a:t>40</a:t>
            </a:r>
            <a:r>
              <a:rPr lang="en-RO" altLang="en-RO" dirty="0">
                <a:latin typeface="Arial" panose="020B0604020202020204" pitchFamily="34" charset="0"/>
                <a:cs typeface="Arial" panose="020B0604020202020204" pitchFamily="34" charset="0"/>
              </a:rPr>
              <a:t>K </a:t>
            </a:r>
            <a:r>
              <a:rPr kumimoji="0" lang="en-RO" altLang="en-RO" i="0" u="none" strike="noStrike" cap="none" normalizeH="0" dirty="0">
                <a:ln>
                  <a:noFill/>
                </a:ln>
                <a:solidFill>
                  <a:schemeClr val="tx1"/>
                </a:solidFill>
                <a:effectLst/>
                <a:latin typeface="Arial" panose="020B0604020202020204" pitchFamily="34" charset="0"/>
                <a:cs typeface="Arial" panose="020B0604020202020204" pitchFamily="34" charset="0"/>
              </a:rPr>
              <a:t>se dezintegrează în fiecare secundă în corpul unui om cu masa de aprox. 70 kg; </a:t>
            </a:r>
            <a:r>
              <a:rPr kumimoji="0" lang="en-RO" altLang="en-RO" i="0" u="none" strike="noStrike" cap="none" normalizeH="0" dirty="0">
                <a:ln>
                  <a:noFill/>
                </a:ln>
                <a:solidFill>
                  <a:srgbClr val="FF0000"/>
                </a:solidFill>
                <a:effectLst/>
                <a:latin typeface="Arial" panose="020B0604020202020204" pitchFamily="34" charset="0"/>
                <a:cs typeface="Arial" panose="020B0604020202020204" pitchFamily="34" charset="0"/>
              </a:rPr>
              <a:t>1)</a:t>
            </a:r>
            <a:r>
              <a:rPr kumimoji="0" lang="en-RO" altLang="en-RO" i="0" u="none" strike="noStrike" cap="none" normalizeH="0" dirty="0">
                <a:ln>
                  <a:noFill/>
                </a:ln>
                <a:solidFill>
                  <a:schemeClr val="tx1"/>
                </a:solidFill>
                <a:effectLst/>
                <a:latin typeface="Arial" panose="020B0604020202020204" pitchFamily="34" charset="0"/>
                <a:cs typeface="Arial" panose="020B0604020202020204" pitchFamily="34" charset="0"/>
              </a:rPr>
              <a:t> </a:t>
            </a:r>
            <a:r>
              <a:rPr lang="en-RO" altLang="en-RO" dirty="0">
                <a:latin typeface="Arial" panose="020B0604020202020204" pitchFamily="34" charset="0"/>
              </a:rPr>
              <a:t>→ 88,8%;  </a:t>
            </a:r>
            <a:r>
              <a:rPr lang="en-RO" altLang="en-RO" dirty="0">
                <a:solidFill>
                  <a:srgbClr val="FF0000"/>
                </a:solidFill>
                <a:latin typeface="Arial" panose="020B0604020202020204" pitchFamily="34" charset="0"/>
              </a:rPr>
              <a:t>2)</a:t>
            </a:r>
            <a:r>
              <a:rPr lang="en-RO" altLang="en-RO" dirty="0">
                <a:latin typeface="Arial" panose="020B0604020202020204" pitchFamily="34" charset="0"/>
              </a:rPr>
              <a:t> + </a:t>
            </a:r>
            <a:r>
              <a:rPr lang="en-RO" altLang="en-RO" dirty="0">
                <a:solidFill>
                  <a:srgbClr val="FF0000"/>
                </a:solidFill>
                <a:latin typeface="Arial" panose="020B0604020202020204" pitchFamily="34" charset="0"/>
              </a:rPr>
              <a:t>3)</a:t>
            </a:r>
            <a:r>
              <a:rPr lang="en-RO" altLang="en-RO" dirty="0">
                <a:latin typeface="Arial" panose="020B0604020202020204" pitchFamily="34" charset="0"/>
              </a:rPr>
              <a:t> → 11,2 %</a:t>
            </a:r>
            <a:endParaRPr kumimoji="0" lang="en-RO" altLang="en-RO" i="0" u="none" strike="noStrike" cap="none" normalizeH="0" dirty="0">
              <a:ln>
                <a:noFill/>
              </a:ln>
              <a:solidFill>
                <a:schemeClr val="tx1"/>
              </a:solidFill>
              <a:effectLst/>
              <a:latin typeface="Arial" panose="020B0604020202020204" pitchFamily="34" charset="0"/>
              <a:cs typeface="Arial" panose="020B0604020202020204" pitchFamily="34" charset="0"/>
            </a:endParaRPr>
          </a:p>
          <a:p>
            <a:pPr lvl="0" eaLnBrk="0" fontAlgn="base" hangingPunct="0">
              <a:spcBef>
                <a:spcPct val="0"/>
              </a:spcBef>
              <a:spcAft>
                <a:spcPct val="0"/>
              </a:spcAft>
            </a:pPr>
            <a:endParaRPr lang="en-RO" altLang="en-RO" dirty="0">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Arial" panose="020B0604020202020204" pitchFamily="34" charset="0"/>
              <a:buChar char="•"/>
            </a:pPr>
            <a:r>
              <a:rPr kumimoji="0" lang="en-RO" altLang="en-RO" i="0" u="none" strike="noStrike" cap="none" normalizeH="0" dirty="0">
                <a:ln>
                  <a:noFill/>
                </a:ln>
                <a:solidFill>
                  <a:schemeClr val="tx1"/>
                </a:solidFill>
                <a:effectLst/>
                <a:latin typeface="Arial" panose="020B0604020202020204" pitchFamily="34" charset="0"/>
                <a:cs typeface="Arial" panose="020B0604020202020204" pitchFamily="34" charset="0"/>
              </a:rPr>
              <a:t>În corpul nostru avem aprox. 100 g potasiu; în apa mării există aprox. 0,39 g/l</a:t>
            </a:r>
          </a:p>
        </p:txBody>
      </p:sp>
      <mc:AlternateContent xmlns:mc="http://schemas.openxmlformats.org/markup-compatibility/2006" xmlns:p14="http://schemas.microsoft.com/office/powerpoint/2010/main">
        <mc:Choice Requires="p14">
          <p:contentPart p14:bwMode="auto" r:id="rId2">
            <p14:nvContentPartPr>
              <p14:cNvPr id="42" name="Ink 41">
                <a:extLst>
                  <a:ext uri="{FF2B5EF4-FFF2-40B4-BE49-F238E27FC236}">
                    <a16:creationId xmlns:a16="http://schemas.microsoft.com/office/drawing/2014/main" id="{324F6CD0-E33C-3F41-BA9C-3712AEB8B271}"/>
                  </a:ext>
                </a:extLst>
              </p14:cNvPr>
              <p14:cNvContentPartPr/>
              <p14:nvPr/>
            </p14:nvContentPartPr>
            <p14:xfrm>
              <a:off x="4663080" y="2686735"/>
              <a:ext cx="188280" cy="10440"/>
            </p14:xfrm>
          </p:contentPart>
        </mc:Choice>
        <mc:Fallback xmlns="">
          <p:pic>
            <p:nvPicPr>
              <p:cNvPr id="42" name="Ink 41">
                <a:extLst>
                  <a:ext uri="{FF2B5EF4-FFF2-40B4-BE49-F238E27FC236}">
                    <a16:creationId xmlns:a16="http://schemas.microsoft.com/office/drawing/2014/main" id="{324F6CD0-E33C-3F41-BA9C-3712AEB8B271}"/>
                  </a:ext>
                </a:extLst>
              </p:cNvPr>
              <p:cNvPicPr/>
              <p:nvPr/>
            </p:nvPicPr>
            <p:blipFill>
              <a:blip r:embed="rId3"/>
              <a:stretch>
                <a:fillRect/>
              </a:stretch>
            </p:blipFill>
            <p:spPr>
              <a:xfrm>
                <a:off x="4654080" y="2678095"/>
                <a:ext cx="205920" cy="2808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43" name="Ink 42">
                <a:extLst>
                  <a:ext uri="{FF2B5EF4-FFF2-40B4-BE49-F238E27FC236}">
                    <a16:creationId xmlns:a16="http://schemas.microsoft.com/office/drawing/2014/main" id="{C276E31F-A180-EB49-961A-E1A4EF528E87}"/>
                  </a:ext>
                </a:extLst>
              </p14:cNvPr>
              <p14:cNvContentPartPr/>
              <p14:nvPr/>
            </p14:nvContentPartPr>
            <p14:xfrm>
              <a:off x="4227903" y="1695462"/>
              <a:ext cx="178920" cy="7200"/>
            </p14:xfrm>
          </p:contentPart>
        </mc:Choice>
        <mc:Fallback xmlns="">
          <p:pic>
            <p:nvPicPr>
              <p:cNvPr id="43" name="Ink 42">
                <a:extLst>
                  <a:ext uri="{FF2B5EF4-FFF2-40B4-BE49-F238E27FC236}">
                    <a16:creationId xmlns:a16="http://schemas.microsoft.com/office/drawing/2014/main" id="{C276E31F-A180-EB49-961A-E1A4EF528E87}"/>
                  </a:ext>
                </a:extLst>
              </p:cNvPr>
              <p:cNvPicPr/>
              <p:nvPr/>
            </p:nvPicPr>
            <p:blipFill>
              <a:blip r:embed="rId5"/>
              <a:stretch>
                <a:fillRect/>
              </a:stretch>
            </p:blipFill>
            <p:spPr>
              <a:xfrm>
                <a:off x="4218903" y="1686462"/>
                <a:ext cx="196560" cy="24840"/>
              </a:xfrm>
              <a:prstGeom prst="rect">
                <a:avLst/>
              </a:prstGeom>
            </p:spPr>
          </p:pic>
        </mc:Fallback>
      </mc:AlternateContent>
    </p:spTree>
    <p:extLst>
      <p:ext uri="{BB962C8B-B14F-4D97-AF65-F5344CB8AC3E}">
        <p14:creationId xmlns:p14="http://schemas.microsoft.com/office/powerpoint/2010/main" val="206293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58B10D-0680-ED43-8647-124A4B133875}"/>
              </a:ext>
            </a:extLst>
          </p:cNvPr>
          <p:cNvSpPr/>
          <p:nvPr/>
        </p:nvSpPr>
        <p:spPr>
          <a:xfrm>
            <a:off x="85060" y="21254"/>
            <a:ext cx="12004159" cy="7048083"/>
          </a:xfrm>
          <a:prstGeom prst="rect">
            <a:avLst/>
          </a:prstGeom>
        </p:spPr>
        <p:txBody>
          <a:bodyPr wrap="square">
            <a:spAutoFit/>
          </a:bodyPr>
          <a:lstStyle/>
          <a:p>
            <a:pPr algn="ctr"/>
            <a:r>
              <a:rPr lang="en-GB" sz="24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RO" sz="24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e aveți de făcut?</a:t>
            </a:r>
            <a:endParaRPr lang="en-RO" sz="24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eriod"/>
              <a:tabLst>
                <a:tab pos="457200" algn="l"/>
              </a:tabLst>
            </a:pPr>
            <a:r>
              <a:rPr lang="en-RO" dirty="0">
                <a:latin typeface="Times New Roman" panose="02020603050405020304" pitchFamily="18" charset="0"/>
                <a:ea typeface="Times New Roman" panose="02020603050405020304" pitchFamily="18" charset="0"/>
                <a:cs typeface="Times New Roman" panose="02020603050405020304" pitchFamily="18" charset="0"/>
              </a:rPr>
              <a:t>În HYPATIA, pentru fiecare ciocnire, urmăriți să identificați ”semnături” ale următoarelor particule: </a:t>
            </a:r>
            <a:endParaRPr lang="en-RO" dirty="0">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buSzPts val="1000"/>
              <a:buFont typeface="Courier New" panose="02070309020205020404" pitchFamily="49" charset="0"/>
              <a:buChar char="o"/>
              <a:tabLst>
                <a:tab pos="914400" algn="l"/>
              </a:tabLst>
            </a:pPr>
            <a:r>
              <a:rPr lang="en-RO" dirty="0">
                <a:latin typeface="Times New Roman" panose="02020603050405020304" pitchFamily="18" charset="0"/>
                <a:ea typeface="Times New Roman" panose="02020603050405020304" pitchFamily="18" charset="0"/>
                <a:cs typeface="Times New Roman" panose="02020603050405020304" pitchFamily="18" charset="0"/>
              </a:rPr>
              <a:t>un </a:t>
            </a:r>
            <a:r>
              <a:rPr lang="en-RO"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boson Z</a:t>
            </a:r>
            <a:r>
              <a:rPr lang="en-RO" dirty="0">
                <a:latin typeface="Times New Roman" panose="02020603050405020304" pitchFamily="18" charset="0"/>
                <a:ea typeface="Times New Roman" panose="02020603050405020304" pitchFamily="18" charset="0"/>
                <a:cs typeface="Times New Roman" panose="02020603050405020304" pitchFamily="18" charset="0"/>
              </a:rPr>
              <a:t>, căutând o pereche electron-pozitron sau o pereche muon-antimuon, </a:t>
            </a:r>
            <a:endParaRPr lang="en-RO" dirty="0">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buSzPts val="1000"/>
              <a:buFont typeface="Courier New" panose="02070309020205020404" pitchFamily="49" charset="0"/>
              <a:buChar char="o"/>
              <a:tabLst>
                <a:tab pos="914400" algn="l"/>
              </a:tabLst>
            </a:pPr>
            <a:r>
              <a:rPr lang="en-GB" dirty="0">
                <a:latin typeface="Times New Roman" panose="02020603050405020304" pitchFamily="18" charset="0"/>
                <a:ea typeface="Times New Roman" panose="02020603050405020304" pitchFamily="18" charset="0"/>
                <a:cs typeface="Times New Roman" panose="02020603050405020304" pitchFamily="18" charset="0"/>
              </a:rPr>
              <a:t>u</a:t>
            </a:r>
            <a:r>
              <a:rPr lang="en-RO" dirty="0">
                <a:latin typeface="Times New Roman" panose="02020603050405020304" pitchFamily="18" charset="0"/>
                <a:ea typeface="Times New Roman" panose="02020603050405020304" pitchFamily="18" charset="0"/>
                <a:cs typeface="Times New Roman" panose="02020603050405020304" pitchFamily="18" charset="0"/>
              </a:rPr>
              <a:t>n </a:t>
            </a:r>
            <a:r>
              <a:rPr lang="en-RO"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boson Higgs</a:t>
            </a:r>
            <a:r>
              <a:rPr lang="en-RO" dirty="0">
                <a:latin typeface="Times New Roman" panose="02020603050405020304" pitchFamily="18" charset="0"/>
                <a:ea typeface="Times New Roman" panose="02020603050405020304" pitchFamily="18" charset="0"/>
                <a:cs typeface="Times New Roman" panose="02020603050405020304" pitchFamily="18" charset="0"/>
              </a:rPr>
              <a:t>, căutând o pereche foton-foton,</a:t>
            </a:r>
            <a:endParaRPr lang="en-RO" dirty="0">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buSzPts val="1000"/>
              <a:buFont typeface="Courier New" panose="02070309020205020404" pitchFamily="49" charset="0"/>
              <a:buChar char="o"/>
              <a:tabLst>
                <a:tab pos="914400" algn="l"/>
              </a:tabLst>
            </a:pPr>
            <a:r>
              <a:rPr lang="en-RO" dirty="0">
                <a:latin typeface="Times New Roman" panose="02020603050405020304" pitchFamily="18" charset="0"/>
                <a:ea typeface="Times New Roman" panose="02020603050405020304" pitchFamily="18" charset="0"/>
                <a:cs typeface="Times New Roman" panose="02020603050405020304" pitchFamily="18" charset="0"/>
              </a:rPr>
              <a:t>un </a:t>
            </a:r>
            <a:r>
              <a:rPr lang="en-RO"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boson Higgs</a:t>
            </a:r>
            <a:r>
              <a:rPr lang="en-RO" dirty="0">
                <a:latin typeface="Times New Roman" panose="02020603050405020304" pitchFamily="18" charset="0"/>
                <a:ea typeface="Times New Roman" panose="02020603050405020304" pitchFamily="18" charset="0"/>
                <a:cs typeface="Times New Roman" panose="02020603050405020304" pitchFamily="18" charset="0"/>
              </a:rPr>
              <a:t>, căutând două perechi de leptoni (e</a:t>
            </a:r>
            <a:r>
              <a:rPr lang="en-RO" baseline="30000" dirty="0">
                <a:latin typeface="Times New Roman" panose="02020603050405020304" pitchFamily="18" charset="0"/>
                <a:ea typeface="Times New Roman" panose="02020603050405020304" pitchFamily="18" charset="0"/>
                <a:cs typeface="Times New Roman" panose="02020603050405020304" pitchFamily="18" charset="0"/>
              </a:rPr>
              <a:t>+</a:t>
            </a:r>
            <a:r>
              <a:rPr lang="en-RO" dirty="0">
                <a:latin typeface="Times New Roman" panose="02020603050405020304" pitchFamily="18" charset="0"/>
                <a:ea typeface="Times New Roman" panose="02020603050405020304" pitchFamily="18" charset="0"/>
                <a:cs typeface="Times New Roman" panose="02020603050405020304" pitchFamily="18" charset="0"/>
              </a:rPr>
              <a:t>e</a:t>
            </a:r>
            <a:r>
              <a:rPr lang="en-RO" baseline="30000" dirty="0">
                <a:latin typeface="Times New Roman" panose="02020603050405020304" pitchFamily="18" charset="0"/>
                <a:ea typeface="Times New Roman" panose="02020603050405020304" pitchFamily="18" charset="0"/>
                <a:cs typeface="Times New Roman" panose="02020603050405020304" pitchFamily="18" charset="0"/>
              </a:rPr>
              <a:t>-</a:t>
            </a:r>
            <a:r>
              <a:rPr lang="en-RO" dirty="0">
                <a:latin typeface="Times New Roman" panose="02020603050405020304" pitchFamily="18" charset="0"/>
                <a:ea typeface="Times New Roman" panose="02020603050405020304" pitchFamily="18" charset="0"/>
                <a:cs typeface="Times New Roman" panose="02020603050405020304" pitchFamily="18" charset="0"/>
              </a:rPr>
              <a:t>e</a:t>
            </a:r>
            <a:r>
              <a:rPr lang="en-RO" baseline="30000" dirty="0">
                <a:latin typeface="Times New Roman" panose="02020603050405020304" pitchFamily="18" charset="0"/>
                <a:ea typeface="Times New Roman" panose="02020603050405020304" pitchFamily="18" charset="0"/>
                <a:cs typeface="Times New Roman" panose="02020603050405020304" pitchFamily="18" charset="0"/>
              </a:rPr>
              <a:t>+</a:t>
            </a:r>
            <a:r>
              <a:rPr lang="en-RO" dirty="0">
                <a:latin typeface="Times New Roman" panose="02020603050405020304" pitchFamily="18" charset="0"/>
                <a:ea typeface="Times New Roman" panose="02020603050405020304" pitchFamily="18" charset="0"/>
                <a:cs typeface="Times New Roman" panose="02020603050405020304" pitchFamily="18" charset="0"/>
              </a:rPr>
              <a:t>e</a:t>
            </a:r>
            <a:r>
              <a:rPr lang="en-RO" baseline="30000" dirty="0">
                <a:latin typeface="Times New Roman" panose="02020603050405020304" pitchFamily="18" charset="0"/>
                <a:ea typeface="Times New Roman" panose="02020603050405020304" pitchFamily="18" charset="0"/>
                <a:cs typeface="Times New Roman" panose="02020603050405020304" pitchFamily="18" charset="0"/>
              </a:rPr>
              <a:t>-</a:t>
            </a:r>
            <a:r>
              <a:rPr lang="en-RO" dirty="0">
                <a:latin typeface="Times New Roman" panose="02020603050405020304" pitchFamily="18" charset="0"/>
                <a:ea typeface="Times New Roman" panose="02020603050405020304" pitchFamily="18" charset="0"/>
                <a:cs typeface="Times New Roman" panose="02020603050405020304" pitchFamily="18" charset="0"/>
              </a:rPr>
              <a:t>, e</a:t>
            </a:r>
            <a:r>
              <a:rPr lang="en-RO" baseline="30000" dirty="0">
                <a:latin typeface="Times New Roman" panose="02020603050405020304" pitchFamily="18" charset="0"/>
                <a:ea typeface="Times New Roman" panose="02020603050405020304" pitchFamily="18" charset="0"/>
                <a:cs typeface="Times New Roman" panose="02020603050405020304" pitchFamily="18" charset="0"/>
              </a:rPr>
              <a:t>+</a:t>
            </a:r>
            <a:r>
              <a:rPr lang="en-RO" dirty="0">
                <a:latin typeface="Times New Roman" panose="02020603050405020304" pitchFamily="18" charset="0"/>
                <a:ea typeface="Times New Roman" panose="02020603050405020304" pitchFamily="18" charset="0"/>
                <a:cs typeface="Times New Roman" panose="02020603050405020304" pitchFamily="18" charset="0"/>
              </a:rPr>
              <a:t>e</a:t>
            </a:r>
            <a:r>
              <a:rPr lang="en-RO" baseline="30000" dirty="0">
                <a:latin typeface="Times New Roman" panose="02020603050405020304" pitchFamily="18" charset="0"/>
                <a:ea typeface="Times New Roman" panose="02020603050405020304" pitchFamily="18" charset="0"/>
                <a:cs typeface="Times New Roman" panose="02020603050405020304" pitchFamily="18" charset="0"/>
              </a:rPr>
              <a:t>-</a:t>
            </a:r>
            <a:r>
              <a:rPr lang="en-RO" dirty="0">
                <a:latin typeface="Times New Roman" panose="02020603050405020304" pitchFamily="18" charset="0"/>
                <a:ea typeface="Times New Roman" panose="02020603050405020304" pitchFamily="18" charset="0"/>
                <a:cs typeface="Times New Roman" panose="02020603050405020304" pitchFamily="18" charset="0"/>
              </a:rPr>
              <a:t>μ</a:t>
            </a:r>
            <a:r>
              <a:rPr lang="en-RO" baseline="30000" dirty="0">
                <a:latin typeface="Times New Roman" panose="02020603050405020304" pitchFamily="18" charset="0"/>
                <a:ea typeface="Times New Roman" panose="02020603050405020304" pitchFamily="18" charset="0"/>
                <a:cs typeface="Times New Roman" panose="02020603050405020304" pitchFamily="18" charset="0"/>
              </a:rPr>
              <a:t>+</a:t>
            </a:r>
            <a:r>
              <a:rPr lang="en-RO" dirty="0">
                <a:latin typeface="Times New Roman" panose="02020603050405020304" pitchFamily="18" charset="0"/>
                <a:ea typeface="Times New Roman" panose="02020603050405020304" pitchFamily="18" charset="0"/>
                <a:cs typeface="Times New Roman" panose="02020603050405020304" pitchFamily="18" charset="0"/>
              </a:rPr>
              <a:t>μ</a:t>
            </a:r>
            <a:r>
              <a:rPr lang="en-RO" baseline="30000" dirty="0">
                <a:latin typeface="Times New Roman" panose="02020603050405020304" pitchFamily="18" charset="0"/>
                <a:ea typeface="Times New Roman" panose="02020603050405020304" pitchFamily="18" charset="0"/>
                <a:cs typeface="Times New Roman" panose="02020603050405020304" pitchFamily="18" charset="0"/>
              </a:rPr>
              <a:t>-</a:t>
            </a:r>
            <a:r>
              <a:rPr lang="en-RO" dirty="0">
                <a:latin typeface="Times New Roman" panose="02020603050405020304" pitchFamily="18" charset="0"/>
                <a:ea typeface="Times New Roman" panose="02020603050405020304" pitchFamily="18" charset="0"/>
                <a:cs typeface="Times New Roman" panose="02020603050405020304" pitchFamily="18" charset="0"/>
              </a:rPr>
              <a:t>, μ</a:t>
            </a:r>
            <a:r>
              <a:rPr lang="en-RO" baseline="30000" dirty="0">
                <a:latin typeface="Times New Roman" panose="02020603050405020304" pitchFamily="18" charset="0"/>
                <a:ea typeface="Times New Roman" panose="02020603050405020304" pitchFamily="18" charset="0"/>
                <a:cs typeface="Times New Roman" panose="02020603050405020304" pitchFamily="18" charset="0"/>
              </a:rPr>
              <a:t>+</a:t>
            </a:r>
            <a:r>
              <a:rPr lang="en-RO" dirty="0">
                <a:latin typeface="Times New Roman" panose="02020603050405020304" pitchFamily="18" charset="0"/>
                <a:ea typeface="Times New Roman" panose="02020603050405020304" pitchFamily="18" charset="0"/>
                <a:cs typeface="Times New Roman" panose="02020603050405020304" pitchFamily="18" charset="0"/>
              </a:rPr>
              <a:t>μ</a:t>
            </a:r>
            <a:r>
              <a:rPr lang="en-RO" baseline="30000" dirty="0">
                <a:latin typeface="Times New Roman" panose="02020603050405020304" pitchFamily="18" charset="0"/>
                <a:ea typeface="Times New Roman" panose="02020603050405020304" pitchFamily="18" charset="0"/>
                <a:cs typeface="Times New Roman" panose="02020603050405020304" pitchFamily="18" charset="0"/>
              </a:rPr>
              <a:t>-</a:t>
            </a:r>
            <a:r>
              <a:rPr lang="en-RO" dirty="0">
                <a:latin typeface="Times New Roman" panose="02020603050405020304" pitchFamily="18" charset="0"/>
                <a:ea typeface="Times New Roman" panose="02020603050405020304" pitchFamily="18" charset="0"/>
                <a:cs typeface="Times New Roman" panose="02020603050405020304" pitchFamily="18" charset="0"/>
              </a:rPr>
              <a:t>μ</a:t>
            </a:r>
            <a:r>
              <a:rPr lang="en-RO" baseline="30000" dirty="0">
                <a:latin typeface="Times New Roman" panose="02020603050405020304" pitchFamily="18" charset="0"/>
                <a:ea typeface="Times New Roman" panose="02020603050405020304" pitchFamily="18" charset="0"/>
                <a:cs typeface="Times New Roman" panose="02020603050405020304" pitchFamily="18" charset="0"/>
              </a:rPr>
              <a:t>+</a:t>
            </a:r>
            <a:r>
              <a:rPr lang="en-RO" dirty="0">
                <a:latin typeface="Times New Roman" panose="02020603050405020304" pitchFamily="18" charset="0"/>
                <a:ea typeface="Times New Roman" panose="02020603050405020304" pitchFamily="18" charset="0"/>
                <a:cs typeface="Times New Roman" panose="02020603050405020304" pitchFamily="18" charset="0"/>
              </a:rPr>
              <a:t>μ</a:t>
            </a:r>
            <a:r>
              <a:rPr lang="en-RO" baseline="30000" dirty="0">
                <a:latin typeface="Times New Roman" panose="02020603050405020304" pitchFamily="18" charset="0"/>
                <a:ea typeface="Times New Roman" panose="02020603050405020304" pitchFamily="18" charset="0"/>
                <a:cs typeface="Times New Roman" panose="02020603050405020304" pitchFamily="18" charset="0"/>
              </a:rPr>
              <a:t>-</a:t>
            </a:r>
            <a:r>
              <a:rPr lang="en-RO" dirty="0">
                <a:latin typeface="Times New Roman" panose="02020603050405020304" pitchFamily="18" charset="0"/>
                <a:ea typeface="Times New Roman" panose="02020603050405020304" pitchFamily="18" charset="0"/>
                <a:cs typeface="Times New Roman" panose="02020603050405020304" pitchFamily="18" charset="0"/>
              </a:rPr>
              <a:t>).</a:t>
            </a:r>
            <a:endParaRPr lang="en-RO" dirty="0">
              <a:latin typeface="Calibri" panose="020F0502020204030204" pitchFamily="34" charset="0"/>
              <a:ea typeface="Calibri" panose="020F0502020204030204" pitchFamily="34" charset="0"/>
              <a:cs typeface="Times New Roman" panose="02020603050405020304" pitchFamily="18" charset="0"/>
            </a:endParaRPr>
          </a:p>
          <a:p>
            <a:pPr marL="457200" algn="just"/>
            <a:endParaRPr lang="en-RO" sz="800" dirty="0">
              <a:latin typeface="Times New Roman" panose="02020603050405020304" pitchFamily="18" charset="0"/>
              <a:ea typeface="Times New Roman" panose="02020603050405020304" pitchFamily="18" charset="0"/>
              <a:cs typeface="Times New Roman" panose="02020603050405020304" pitchFamily="18" charset="0"/>
            </a:endParaRPr>
          </a:p>
          <a:p>
            <a:pPr marL="457200" algn="just"/>
            <a:r>
              <a:rPr lang="en-RO" dirty="0">
                <a:latin typeface="Times New Roman" panose="02020603050405020304" pitchFamily="18" charset="0"/>
                <a:ea typeface="Times New Roman" panose="02020603050405020304" pitchFamily="18" charset="0"/>
                <a:cs typeface="Times New Roman" panose="02020603050405020304" pitchFamily="18" charset="0"/>
              </a:rPr>
              <a:t>Dacă pentru un anumit eveniment nu reușiți să identificați niciuna dintre perechile de mai sus, atunci este foarte posibil ca acela să fie un eveniment de tip “background”. Ca să puteți ține evidența evenimentelor analizate, treceți în borderou datele referitoare la fiecare eveniment, imediat ce l-ați analizat.</a:t>
            </a:r>
          </a:p>
          <a:p>
            <a:pPr marL="457200" algn="just"/>
            <a:endParaRPr lang="en-RO" sz="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eriod" startAt="2"/>
              <a:tabLst>
                <a:tab pos="457200" algn="l"/>
              </a:tabLst>
            </a:pPr>
            <a:r>
              <a:rPr lang="en-GB" dirty="0">
                <a:latin typeface="Times New Roman" panose="02020603050405020304" pitchFamily="18" charset="0"/>
                <a:ea typeface="Times New Roman" panose="02020603050405020304" pitchFamily="18" charset="0"/>
                <a:cs typeface="Times New Roman" panose="02020603050405020304" pitchFamily="18" charset="0"/>
              </a:rPr>
              <a:t>D</a:t>
            </a:r>
            <a:r>
              <a:rPr lang="en-RO" dirty="0">
                <a:latin typeface="Times New Roman" panose="02020603050405020304" pitchFamily="18" charset="0"/>
                <a:ea typeface="Times New Roman" panose="02020603050405020304" pitchFamily="18" charset="0"/>
                <a:cs typeface="Times New Roman" panose="02020603050405020304" pitchFamily="18" charset="0"/>
              </a:rPr>
              <a:t>acă sunteți convinși că ați identificat “produșii” de dezintegrare ai uneia dintre particulele amintite mai sus, selectați “urmele” corespunzătoare și introduceți-le în tabelul maselor invariante din HYPATIA.</a:t>
            </a:r>
            <a:endParaRPr lang="en-RO" dirty="0">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buSzPts val="1000"/>
              <a:buFont typeface="Courier New" panose="02070309020205020404" pitchFamily="49" charset="0"/>
              <a:buChar char="o"/>
              <a:tabLst>
                <a:tab pos="914400" algn="l"/>
              </a:tabLst>
            </a:pPr>
            <a:r>
              <a:rPr lang="en-GB" dirty="0">
                <a:latin typeface="Times New Roman" panose="02020603050405020304" pitchFamily="18" charset="0"/>
                <a:ea typeface="Times New Roman" panose="02020603050405020304" pitchFamily="18" charset="0"/>
                <a:cs typeface="Times New Roman" panose="02020603050405020304" pitchFamily="18" charset="0"/>
              </a:rPr>
              <a:t>D</a:t>
            </a:r>
            <a:r>
              <a:rPr lang="en-RO" dirty="0">
                <a:latin typeface="Times New Roman" panose="02020603050405020304" pitchFamily="18" charset="0"/>
                <a:ea typeface="Times New Roman" panose="02020603050405020304" pitchFamily="18" charset="0"/>
                <a:cs typeface="Times New Roman" panose="02020603050405020304" pitchFamily="18" charset="0"/>
              </a:rPr>
              <a:t>acă ați identificat o pereche de “urme electronice” sau “muonice”, este foarte posibil să fi găsit un </a:t>
            </a:r>
            <a:r>
              <a:rPr lang="en-RO"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boson Z</a:t>
            </a:r>
            <a:r>
              <a:rPr lang="en-RO" dirty="0">
                <a:latin typeface="Times New Roman" panose="02020603050405020304" pitchFamily="18" charset="0"/>
                <a:ea typeface="Times New Roman" panose="02020603050405020304" pitchFamily="18" charset="0"/>
                <a:cs typeface="Times New Roman" panose="02020603050405020304" pitchFamily="18" charset="0"/>
              </a:rPr>
              <a:t> sau particula mult mai ușoară </a:t>
            </a:r>
            <a:r>
              <a:rPr lang="en-RO"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J/Psi (J/</a:t>
            </a:r>
            <a:r>
              <a:rPr lang="ro-RO" sz="2000" b="1" dirty="0">
                <a:solidFill>
                  <a:srgbClr val="FF0000"/>
                </a:solidFill>
                <a:effectLst/>
                <a:latin typeface="Symbol" pitchFamily="2" charset="2"/>
                <a:ea typeface="Aptos" panose="020B0004020202020204" pitchFamily="34" charset="0"/>
                <a:cs typeface="Times New Roman" panose="02020603050405020304" pitchFamily="18" charset="0"/>
              </a:rPr>
              <a:t>y</a:t>
            </a:r>
            <a:r>
              <a:rPr lang="en-RO"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RO" dirty="0">
                <a:latin typeface="Times New Roman" panose="02020603050405020304" pitchFamily="18" charset="0"/>
                <a:ea typeface="Times New Roman" panose="02020603050405020304" pitchFamily="18" charset="0"/>
                <a:cs typeface="Times New Roman" panose="02020603050405020304" pitchFamily="18" charset="0"/>
              </a:rPr>
              <a:t>sau particula (și ea “mult” mai ușoară) </a:t>
            </a:r>
            <a:r>
              <a:rPr lang="en-RO"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Upsilon (</a:t>
            </a:r>
            <a:r>
              <a:rPr lang="en-RO" dirty="0">
                <a:latin typeface="Times New Roman" panose="02020603050405020304" pitchFamily="18" charset="0"/>
                <a:ea typeface="Times New Roman" panose="02020603050405020304" pitchFamily="18" charset="0"/>
                <a:cs typeface="Times New Roman" panose="02020603050405020304" pitchFamily="18" charset="0"/>
              </a:rPr>
              <a:t>sau</a:t>
            </a:r>
            <a:r>
              <a:rPr lang="en-RO"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 Ipsilon – Y)</a:t>
            </a:r>
            <a:r>
              <a:rPr lang="en-RO" dirty="0">
                <a:latin typeface="Times New Roman" panose="02020603050405020304" pitchFamily="18" charset="0"/>
                <a:ea typeface="Times New Roman" panose="02020603050405020304" pitchFamily="18" charset="0"/>
                <a:cs typeface="Times New Roman" panose="02020603050405020304" pitchFamily="18" charset="0"/>
              </a:rPr>
              <a:t>.</a:t>
            </a:r>
            <a:endParaRPr lang="en-RO" dirty="0">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buSzPts val="1000"/>
              <a:buFont typeface="Courier New" panose="02070309020205020404" pitchFamily="49" charset="0"/>
              <a:buChar char="o"/>
              <a:tabLst>
                <a:tab pos="914400" algn="l"/>
              </a:tabLst>
            </a:pPr>
            <a:r>
              <a:rPr lang="en-GB" dirty="0">
                <a:latin typeface="Times New Roman" panose="02020603050405020304" pitchFamily="18" charset="0"/>
                <a:ea typeface="Times New Roman" panose="02020603050405020304" pitchFamily="18" charset="0"/>
                <a:cs typeface="Times New Roman" panose="02020603050405020304" pitchFamily="18" charset="0"/>
              </a:rPr>
              <a:t>D</a:t>
            </a:r>
            <a:r>
              <a:rPr lang="en-RO" dirty="0">
                <a:latin typeface="Times New Roman" panose="02020603050405020304" pitchFamily="18" charset="0"/>
                <a:ea typeface="Times New Roman" panose="02020603050405020304" pitchFamily="18" charset="0"/>
                <a:cs typeface="Times New Roman" panose="02020603050405020304" pitchFamily="18" charset="0"/>
              </a:rPr>
              <a:t>acă aveți șansa să identificați două perechi de leptoni, atunci introduceți-le pe amândouă în HYPATIA, căci este posibil să fi găsit un candidat la </a:t>
            </a:r>
            <a:r>
              <a:rPr lang="en-RO"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bosonul Higgs</a:t>
            </a:r>
            <a:r>
              <a:rPr lang="en-RO" dirty="0">
                <a:latin typeface="Times New Roman" panose="02020603050405020304" pitchFamily="18" charset="0"/>
                <a:ea typeface="Times New Roman" panose="02020603050405020304" pitchFamily="18" charset="0"/>
                <a:cs typeface="Times New Roman" panose="02020603050405020304" pitchFamily="18" charset="0"/>
              </a:rPr>
              <a:t>, care s-a dezintegrat în 4 leptoni!</a:t>
            </a:r>
            <a:endParaRPr lang="en-RO" dirty="0">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buSzPts val="1000"/>
              <a:buFont typeface="Courier New" panose="02070309020205020404" pitchFamily="49" charset="0"/>
              <a:buChar char="o"/>
              <a:tabLst>
                <a:tab pos="914400" algn="l"/>
              </a:tabLst>
            </a:pPr>
            <a:r>
              <a:rPr lang="en-GB" dirty="0">
                <a:latin typeface="Times New Roman" panose="02020603050405020304" pitchFamily="18" charset="0"/>
                <a:ea typeface="Times New Roman" panose="02020603050405020304" pitchFamily="18" charset="0"/>
                <a:cs typeface="Times New Roman" panose="02020603050405020304" pitchFamily="18" charset="0"/>
              </a:rPr>
              <a:t>D</a:t>
            </a:r>
            <a:r>
              <a:rPr lang="en-RO" dirty="0">
                <a:latin typeface="Times New Roman" panose="02020603050405020304" pitchFamily="18" charset="0"/>
                <a:ea typeface="Times New Roman" panose="02020603050405020304" pitchFamily="18" charset="0"/>
                <a:cs typeface="Times New Roman" panose="02020603050405020304" pitchFamily="18" charset="0"/>
              </a:rPr>
              <a:t>acă credeți că ați identificat un candidat la bosonul Higgs care se dezintegrează într-o pereche de fotoni, introduceți în tabelul maselor invariante din HYPATIA datele celor doi fotoni, pentru a verifica aceasta.</a:t>
            </a:r>
          </a:p>
          <a:p>
            <a:pPr lvl="1" algn="just">
              <a:buSzPts val="1000"/>
              <a:tabLst>
                <a:tab pos="914400" algn="l"/>
              </a:tabLst>
            </a:pPr>
            <a:endParaRPr lang="en-RO" sz="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eriod" startAt="2"/>
              <a:tabLst>
                <a:tab pos="457200" algn="l"/>
              </a:tabLst>
            </a:pPr>
            <a:r>
              <a:rPr lang="en-GB" dirty="0">
                <a:latin typeface="Times New Roman" panose="02020603050405020304" pitchFamily="18" charset="0"/>
                <a:ea typeface="Times New Roman" panose="02020603050405020304" pitchFamily="18" charset="0"/>
                <a:cs typeface="Times New Roman" panose="02020603050405020304" pitchFamily="18" charset="0"/>
              </a:rPr>
              <a:t>D</a:t>
            </a:r>
            <a:r>
              <a:rPr lang="en-RO" dirty="0">
                <a:latin typeface="Times New Roman" panose="02020603050405020304" pitchFamily="18" charset="0"/>
                <a:ea typeface="Times New Roman" panose="02020603050405020304" pitchFamily="18" charset="0"/>
                <a:cs typeface="Times New Roman" panose="02020603050405020304" pitchFamily="18" charset="0"/>
              </a:rPr>
              <a:t>acă credeți că ciocnirea analizată este de fapt un eveniment de tip “</a:t>
            </a:r>
            <a:r>
              <a:rPr lang="en-RO"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background</a:t>
            </a:r>
            <a:r>
              <a:rPr lang="en-RO" dirty="0">
                <a:latin typeface="Times New Roman" panose="02020603050405020304" pitchFamily="18" charset="0"/>
                <a:ea typeface="Times New Roman" panose="02020603050405020304" pitchFamily="18" charset="0"/>
                <a:cs typeface="Times New Roman" panose="02020603050405020304" pitchFamily="18" charset="0"/>
              </a:rPr>
              <a:t>” (nu conține nicio pereche de leptoni cu sarcinile electrice de semn opus și/sau nicio pereche de fotoni), atunci ignorați acel eveniment și </a:t>
            </a:r>
            <a:r>
              <a:rPr lang="en-RO"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treceți la următorul</a:t>
            </a:r>
            <a:r>
              <a:rPr lang="en-RO" dirty="0">
                <a:latin typeface="Times New Roman" panose="02020603050405020304" pitchFamily="18" charset="0"/>
                <a:ea typeface="Times New Roman" panose="02020603050405020304" pitchFamily="18" charset="0"/>
                <a:cs typeface="Times New Roman" panose="02020603050405020304" pitchFamily="18" charset="0"/>
              </a:rPr>
              <a:t>.</a:t>
            </a:r>
          </a:p>
          <a:p>
            <a:pPr lvl="0" algn="just">
              <a:tabLst>
                <a:tab pos="457200" algn="l"/>
              </a:tabLst>
            </a:pPr>
            <a:endParaRPr lang="en-RO" sz="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eriod" startAt="4"/>
              <a:tabLst>
                <a:tab pos="457200" algn="l"/>
              </a:tabLst>
            </a:pPr>
            <a:r>
              <a:rPr lang="en-GB" dirty="0">
                <a:latin typeface="Times New Roman" panose="02020603050405020304" pitchFamily="18" charset="0"/>
                <a:ea typeface="Times New Roman" panose="02020603050405020304" pitchFamily="18" charset="0"/>
                <a:cs typeface="Times New Roman" panose="02020603050405020304" pitchFamily="18" charset="0"/>
              </a:rPr>
              <a:t>D</a:t>
            </a:r>
            <a:r>
              <a:rPr lang="en-RO" dirty="0">
                <a:latin typeface="Times New Roman" panose="02020603050405020304" pitchFamily="18" charset="0"/>
                <a:ea typeface="Times New Roman" panose="02020603050405020304" pitchFamily="18" charset="0"/>
                <a:cs typeface="Times New Roman" panose="02020603050405020304" pitchFamily="18" charset="0"/>
              </a:rPr>
              <a:t>upă analizarea tuturor celor </a:t>
            </a:r>
            <a:r>
              <a:rPr lang="en-RO"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50 de evenimente</a:t>
            </a:r>
            <a:r>
              <a:rPr lang="en-RO" dirty="0">
                <a:latin typeface="Times New Roman" panose="02020603050405020304" pitchFamily="18" charset="0"/>
                <a:ea typeface="Times New Roman" panose="02020603050405020304" pitchFamily="18" charset="0"/>
                <a:cs typeface="Times New Roman" panose="02020603050405020304" pitchFamily="18" charset="0"/>
              </a:rPr>
              <a:t>, faceți “export” la tabelul maselor invariante din HYPATIA: File-&gt; Export Invariant Masses. Fișierul este denumit implicit “Invariant_Masses.txt” (nu modificați această denumire). Puteți salva fișierul pe Desktop ca să aveți acces la el cu ușurință.</a:t>
            </a:r>
          </a:p>
          <a:p>
            <a:pPr lvl="0" algn="just">
              <a:tabLst>
                <a:tab pos="457200" algn="l"/>
              </a:tabLst>
            </a:pPr>
            <a:endParaRPr lang="en-RO" sz="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eriod" startAt="5"/>
              <a:tabLst>
                <a:tab pos="457200" algn="l"/>
              </a:tabLst>
            </a:pPr>
            <a:r>
              <a:rPr lang="en-GB" dirty="0">
                <a:latin typeface="Times New Roman" panose="02020603050405020304" pitchFamily="18" charset="0"/>
                <a:ea typeface="Times New Roman" panose="02020603050405020304" pitchFamily="18" charset="0"/>
                <a:cs typeface="Times New Roman" panose="02020603050405020304" pitchFamily="18" charset="0"/>
              </a:rPr>
              <a:t>M</a:t>
            </a:r>
            <a:r>
              <a:rPr lang="en-RO" dirty="0">
                <a:latin typeface="Times New Roman" panose="02020603050405020304" pitchFamily="18" charset="0"/>
                <a:ea typeface="Times New Roman" panose="02020603050405020304" pitchFamily="18" charset="0"/>
                <a:cs typeface="Times New Roman" panose="02020603050405020304" pitchFamily="18" charset="0"/>
              </a:rPr>
              <a:t>ergeți apoi la “</a:t>
            </a:r>
            <a:r>
              <a:rPr lang="en-RO"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plot submission page</a:t>
            </a:r>
            <a:r>
              <a:rPr lang="en-RO" dirty="0">
                <a:latin typeface="Times New Roman" panose="02020603050405020304" pitchFamily="18" charset="0"/>
                <a:ea typeface="Times New Roman" panose="02020603050405020304" pitchFamily="18" charset="0"/>
                <a:cs typeface="Times New Roman" panose="02020603050405020304" pitchFamily="18" charset="0"/>
              </a:rPr>
              <a:t>”, și faceți “</a:t>
            </a:r>
            <a:r>
              <a:rPr lang="en-RO"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upload</a:t>
            </a:r>
            <a:r>
              <a:rPr lang="en-RO" dirty="0">
                <a:latin typeface="Times New Roman" panose="02020603050405020304" pitchFamily="18" charset="0"/>
                <a:ea typeface="Times New Roman" panose="02020603050405020304" pitchFamily="18" charset="0"/>
                <a:cs typeface="Times New Roman" panose="02020603050405020304" pitchFamily="18" charset="0"/>
              </a:rPr>
              <a:t>” la fișierul cu masele invariante, pe care tocmai l-ați salvat.</a:t>
            </a:r>
            <a:endParaRPr lang="en-RO"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460831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14EA7-3137-254E-8CBE-E0DD84F735D0}"/>
              </a:ext>
            </a:extLst>
          </p:cNvPr>
          <p:cNvSpPr>
            <a:spLocks noGrp="1"/>
          </p:cNvSpPr>
          <p:nvPr>
            <p:ph type="title"/>
          </p:nvPr>
        </p:nvSpPr>
        <p:spPr>
          <a:xfrm>
            <a:off x="838200" y="237530"/>
            <a:ext cx="10515600" cy="461726"/>
          </a:xfrm>
        </p:spPr>
        <p:txBody>
          <a:bodyPr>
            <a:normAutofit fontScale="90000"/>
          </a:bodyPr>
          <a:lstStyle/>
          <a:p>
            <a:pPr algn="ctr"/>
            <a:r>
              <a:rPr lang="en-RO" sz="3600" dirty="0">
                <a:latin typeface="Garamond" panose="02020404030301010803" pitchFamily="18" charset="0"/>
                <a:cs typeface="Times New Roman" panose="02020603050405020304" pitchFamily="18" charset="0"/>
              </a:rPr>
              <a:t>Particulele</a:t>
            </a:r>
            <a:r>
              <a:rPr lang="en-RO" sz="3600" b="1" dirty="0">
                <a:solidFill>
                  <a:srgbClr val="FF0000"/>
                </a:solidFill>
                <a:latin typeface="Garamond" panose="02020404030301010803" pitchFamily="18" charset="0"/>
                <a:cs typeface="Times New Roman" panose="02020603050405020304" pitchFamily="18" charset="0"/>
              </a:rPr>
              <a:t> </a:t>
            </a:r>
            <a:r>
              <a:rPr lang="en-RO" sz="4000" b="1" dirty="0">
                <a:solidFill>
                  <a:srgbClr val="FF0000"/>
                </a:solidFill>
                <a:latin typeface="Garamond" panose="02020404030301010803" pitchFamily="18" charset="0"/>
                <a:cs typeface="Times New Roman" panose="02020603050405020304" pitchFamily="18" charset="0"/>
              </a:rPr>
              <a:t>J/Psi</a:t>
            </a:r>
            <a:r>
              <a:rPr lang="en-RO" sz="3600" b="1" dirty="0">
                <a:solidFill>
                  <a:srgbClr val="FF0000"/>
                </a:solidFill>
                <a:latin typeface="Garamond" panose="02020404030301010803" pitchFamily="18" charset="0"/>
                <a:cs typeface="Times New Roman" panose="02020603050405020304" pitchFamily="18" charset="0"/>
              </a:rPr>
              <a:t> </a:t>
            </a:r>
            <a:r>
              <a:rPr lang="en-RO" sz="3600" dirty="0">
                <a:latin typeface="Garamond" panose="02020404030301010803" pitchFamily="18" charset="0"/>
                <a:cs typeface="Times New Roman" panose="02020603050405020304" pitchFamily="18" charset="0"/>
              </a:rPr>
              <a:t>și</a:t>
            </a:r>
            <a:r>
              <a:rPr lang="en-RO" sz="3600" b="1" dirty="0">
                <a:solidFill>
                  <a:srgbClr val="FF0000"/>
                </a:solidFill>
                <a:latin typeface="Garamond" panose="02020404030301010803" pitchFamily="18" charset="0"/>
                <a:cs typeface="Times New Roman" panose="02020603050405020304" pitchFamily="18" charset="0"/>
              </a:rPr>
              <a:t> </a:t>
            </a:r>
            <a:r>
              <a:rPr lang="en-RO" sz="4000" b="1" dirty="0">
                <a:solidFill>
                  <a:srgbClr val="FF0000"/>
                </a:solidFill>
                <a:latin typeface="Garamond" panose="02020404030301010803" pitchFamily="18" charset="0"/>
                <a:cs typeface="Times New Roman" panose="02020603050405020304" pitchFamily="18" charset="0"/>
              </a:rPr>
              <a:t>Upsilon</a:t>
            </a:r>
            <a:endParaRPr lang="en-RO" b="1" dirty="0">
              <a:solidFill>
                <a:srgbClr val="FF0000"/>
              </a:solidFill>
              <a:latin typeface="Garamond" panose="02020404030301010803"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F42582BB-C7D6-034B-BB65-18164D85F66B}"/>
              </a:ext>
            </a:extLst>
          </p:cNvPr>
          <p:cNvSpPr txBox="1"/>
          <p:nvPr/>
        </p:nvSpPr>
        <p:spPr>
          <a:xfrm>
            <a:off x="1" y="837021"/>
            <a:ext cx="12192000" cy="5861605"/>
          </a:xfrm>
          <a:prstGeom prst="rect">
            <a:avLst/>
          </a:prstGeom>
          <a:noFill/>
        </p:spPr>
        <p:txBody>
          <a:bodyPr wrap="square" rtlCol="0">
            <a:spAutoFit/>
          </a:bodyPr>
          <a:lstStyle/>
          <a:p>
            <a:pPr algn="just">
              <a:lnSpc>
                <a:spcPct val="150000"/>
              </a:lnSpc>
            </a:pPr>
            <a:r>
              <a:rPr lang="en-GB" sz="2000" dirty="0" err="1"/>
              <a:t>Mesonul</a:t>
            </a:r>
            <a:r>
              <a:rPr lang="en-GB" sz="2000" dirty="0"/>
              <a:t> </a:t>
            </a:r>
            <a:r>
              <a:rPr lang="en-GB" sz="2000" b="1" dirty="0">
                <a:solidFill>
                  <a:srgbClr val="FF0000"/>
                </a:solidFill>
              </a:rPr>
              <a:t>J/psi</a:t>
            </a:r>
            <a:r>
              <a:rPr lang="en-GB" sz="2000" b="1" dirty="0"/>
              <a:t> </a:t>
            </a:r>
            <a:r>
              <a:rPr lang="en-GB" sz="2000" b="1" dirty="0">
                <a:solidFill>
                  <a:srgbClr val="FF0000"/>
                </a:solidFill>
              </a:rPr>
              <a:t>(J/</a:t>
            </a:r>
            <a:r>
              <a:rPr lang="el-GR" sz="2000" b="1" dirty="0">
                <a:solidFill>
                  <a:srgbClr val="FF0000"/>
                </a:solidFill>
              </a:rPr>
              <a:t>ψ</a:t>
            </a:r>
            <a:r>
              <a:rPr lang="en-GB" sz="2000" b="1" dirty="0">
                <a:solidFill>
                  <a:srgbClr val="FF0000"/>
                </a:solidFill>
              </a:rPr>
              <a:t>)</a:t>
            </a:r>
            <a:r>
              <a:rPr lang="en-GB" sz="2000" dirty="0"/>
              <a:t>, </a:t>
            </a:r>
            <a:r>
              <a:rPr lang="en-GB" sz="2000" dirty="0" err="1"/>
              <a:t>numit</a:t>
            </a:r>
            <a:r>
              <a:rPr lang="en-GB" sz="2000" dirty="0"/>
              <a:t> </a:t>
            </a:r>
            <a:r>
              <a:rPr lang="en-GB" sz="2000" dirty="0" err="1"/>
              <a:t>adesea</a:t>
            </a:r>
            <a:r>
              <a:rPr lang="en-GB" sz="2000" dirty="0"/>
              <a:t> </a:t>
            </a:r>
            <a:r>
              <a:rPr lang="en-GB" sz="2000" dirty="0" err="1"/>
              <a:t>și</a:t>
            </a:r>
            <a:r>
              <a:rPr lang="en-GB" sz="2000" dirty="0"/>
              <a:t> </a:t>
            </a:r>
            <a:r>
              <a:rPr lang="en-GB" sz="2000" dirty="0" err="1">
                <a:solidFill>
                  <a:srgbClr val="FF0000"/>
                </a:solidFill>
              </a:rPr>
              <a:t>psion</a:t>
            </a:r>
            <a:r>
              <a:rPr lang="en-GB" sz="2000" dirty="0"/>
              <a:t> </a:t>
            </a:r>
            <a:r>
              <a:rPr lang="en-GB" sz="2000" dirty="0" err="1"/>
              <a:t>este</a:t>
            </a:r>
            <a:r>
              <a:rPr lang="en-GB" sz="2000" dirty="0"/>
              <a:t> </a:t>
            </a:r>
            <a:r>
              <a:rPr lang="en-GB" sz="2000" dirty="0" err="1"/>
              <a:t>alcătuit</a:t>
            </a:r>
            <a:r>
              <a:rPr lang="en-GB" sz="2000" dirty="0"/>
              <a:t> </a:t>
            </a:r>
            <a:r>
              <a:rPr lang="en-GB" sz="2000" dirty="0" err="1"/>
              <a:t>dintr</a:t>
            </a:r>
            <a:r>
              <a:rPr lang="en-GB" sz="2000" dirty="0"/>
              <a:t>-o </a:t>
            </a:r>
            <a:r>
              <a:rPr lang="en-GB" sz="2000" dirty="0" err="1"/>
              <a:t>pereche</a:t>
            </a:r>
            <a:r>
              <a:rPr lang="en-GB" sz="2000" dirty="0"/>
              <a:t> </a:t>
            </a:r>
            <a:r>
              <a:rPr lang="en-GB" sz="2000" dirty="0">
                <a:solidFill>
                  <a:srgbClr val="FF0000"/>
                </a:solidFill>
              </a:rPr>
              <a:t>quark-antiquark c</a:t>
            </a:r>
            <a:r>
              <a:rPr lang="en-GB" sz="2000" dirty="0"/>
              <a:t> (charm). O/</a:t>
            </a:r>
            <a:r>
              <a:rPr lang="en-GB" sz="2000" dirty="0" err="1"/>
              <a:t>orice</a:t>
            </a:r>
            <a:r>
              <a:rPr lang="en-GB" sz="2000" dirty="0"/>
              <a:t> </a:t>
            </a:r>
            <a:r>
              <a:rPr lang="en-GB" sz="2000" dirty="0" err="1"/>
              <a:t>pereche</a:t>
            </a:r>
            <a:r>
              <a:rPr lang="en-GB" sz="2000" dirty="0"/>
              <a:t> quark-antiquark </a:t>
            </a:r>
            <a:r>
              <a:rPr lang="en-GB" sz="2000" dirty="0" err="1"/>
              <a:t>este</a:t>
            </a:r>
            <a:r>
              <a:rPr lang="en-GB" sz="2000" dirty="0"/>
              <a:t> </a:t>
            </a:r>
            <a:r>
              <a:rPr lang="en-GB" sz="2000" dirty="0" err="1"/>
              <a:t>numită</a:t>
            </a:r>
            <a:r>
              <a:rPr lang="en-GB" sz="2000" dirty="0"/>
              <a:t> </a:t>
            </a:r>
            <a:r>
              <a:rPr lang="en-GB" sz="2000" dirty="0">
                <a:solidFill>
                  <a:srgbClr val="FF0000"/>
                </a:solidFill>
              </a:rPr>
              <a:t>“quarkonium”</a:t>
            </a:r>
            <a:r>
              <a:rPr lang="en-GB" sz="2000" dirty="0"/>
              <a:t>. </a:t>
            </a:r>
            <a:r>
              <a:rPr lang="en-GB" sz="2000" dirty="0" err="1"/>
              <a:t>Mesonul</a:t>
            </a:r>
            <a:r>
              <a:rPr lang="en-GB" sz="2000" dirty="0"/>
              <a:t> </a:t>
            </a:r>
            <a:r>
              <a:rPr lang="en-GB" sz="2000" b="1" dirty="0">
                <a:solidFill>
                  <a:srgbClr val="FF0000"/>
                </a:solidFill>
              </a:rPr>
              <a:t>J/</a:t>
            </a:r>
            <a:r>
              <a:rPr lang="el-GR" sz="2000" b="1" dirty="0">
                <a:solidFill>
                  <a:srgbClr val="FF0000"/>
                </a:solidFill>
              </a:rPr>
              <a:t>ψ</a:t>
            </a:r>
            <a:r>
              <a:rPr lang="en-GB" sz="2000" dirty="0"/>
              <a:t> a </a:t>
            </a:r>
            <a:r>
              <a:rPr lang="en-GB" sz="2000" dirty="0" err="1"/>
              <a:t>fost</a:t>
            </a:r>
            <a:r>
              <a:rPr lang="en-GB" sz="2000" dirty="0"/>
              <a:t> </a:t>
            </a:r>
            <a:r>
              <a:rPr lang="en-GB" sz="2000" dirty="0" err="1"/>
              <a:t>descoperit</a:t>
            </a:r>
            <a:r>
              <a:rPr lang="en-GB" sz="2000" dirty="0"/>
              <a:t> </a:t>
            </a:r>
            <a:r>
              <a:rPr lang="en-GB" sz="2000" dirty="0" err="1"/>
              <a:t>în</a:t>
            </a:r>
            <a:r>
              <a:rPr lang="en-GB" sz="2000" dirty="0"/>
              <a:t> </a:t>
            </a:r>
            <a:r>
              <a:rPr lang="en-GB" sz="2000" dirty="0" err="1"/>
              <a:t>anul</a:t>
            </a:r>
            <a:r>
              <a:rPr lang="en-GB" sz="2000" dirty="0"/>
              <a:t> 1974 de </a:t>
            </a:r>
            <a:r>
              <a:rPr lang="en-GB" sz="2000" dirty="0" err="1"/>
              <a:t>către</a:t>
            </a:r>
            <a:r>
              <a:rPr lang="en-GB" sz="2000" dirty="0"/>
              <a:t> Burton Richter (SLAC) </a:t>
            </a:r>
            <a:r>
              <a:rPr lang="en-GB" sz="2000" dirty="0" err="1"/>
              <a:t>și</a:t>
            </a:r>
            <a:r>
              <a:rPr lang="en-GB" sz="2000" dirty="0"/>
              <a:t> Samuel Ting (MIT), </a:t>
            </a:r>
            <a:r>
              <a:rPr lang="en-GB" sz="2000" dirty="0" err="1">
                <a:solidFill>
                  <a:srgbClr val="00B050"/>
                </a:solidFill>
              </a:rPr>
              <a:t>Premiul</a:t>
            </a:r>
            <a:r>
              <a:rPr lang="en-GB" sz="2000" dirty="0">
                <a:solidFill>
                  <a:srgbClr val="00B050"/>
                </a:solidFill>
              </a:rPr>
              <a:t> Nobel </a:t>
            </a:r>
            <a:r>
              <a:rPr lang="en-GB" sz="2000" dirty="0" err="1">
                <a:solidFill>
                  <a:srgbClr val="00B050"/>
                </a:solidFill>
              </a:rPr>
              <a:t>pentru</a:t>
            </a:r>
            <a:r>
              <a:rPr lang="en-GB" sz="2000" dirty="0">
                <a:solidFill>
                  <a:srgbClr val="00B050"/>
                </a:solidFill>
              </a:rPr>
              <a:t> </a:t>
            </a:r>
            <a:r>
              <a:rPr lang="en-GB" sz="2000" dirty="0" err="1">
                <a:solidFill>
                  <a:srgbClr val="00B050"/>
                </a:solidFill>
              </a:rPr>
              <a:t>fizică</a:t>
            </a:r>
            <a:r>
              <a:rPr lang="en-GB" sz="2000" dirty="0">
                <a:solidFill>
                  <a:srgbClr val="00B050"/>
                </a:solidFill>
              </a:rPr>
              <a:t> pe </a:t>
            </a:r>
            <a:r>
              <a:rPr lang="en-GB" sz="2000" dirty="0" err="1">
                <a:solidFill>
                  <a:srgbClr val="00B050"/>
                </a:solidFill>
              </a:rPr>
              <a:t>anul</a:t>
            </a:r>
            <a:r>
              <a:rPr lang="en-GB" sz="2000" dirty="0">
                <a:solidFill>
                  <a:srgbClr val="00B050"/>
                </a:solidFill>
              </a:rPr>
              <a:t> 1976</a:t>
            </a:r>
            <a:r>
              <a:rPr lang="en-GB" sz="2000" dirty="0"/>
              <a:t> (the new physics!).</a:t>
            </a:r>
          </a:p>
          <a:p>
            <a:pPr algn="just">
              <a:lnSpc>
                <a:spcPct val="150000"/>
              </a:lnSpc>
            </a:pPr>
            <a:endParaRPr lang="en-GB" sz="1200" dirty="0"/>
          </a:p>
          <a:p>
            <a:pPr algn="just">
              <a:lnSpc>
                <a:spcPct val="150000"/>
              </a:lnSpc>
            </a:pPr>
            <a:r>
              <a:rPr lang="en-GB" sz="2000" dirty="0" err="1"/>
              <a:t>Mesonul</a:t>
            </a:r>
            <a:r>
              <a:rPr lang="en-GB" sz="2000" dirty="0"/>
              <a:t> J/</a:t>
            </a:r>
            <a:r>
              <a:rPr lang="el-GR" sz="2000" dirty="0"/>
              <a:t>ψ</a:t>
            </a:r>
            <a:r>
              <a:rPr lang="ro-RO" sz="2000" dirty="0"/>
              <a:t> este cea mai întâlnită formă de </a:t>
            </a:r>
            <a:r>
              <a:rPr lang="en-GB" sz="2000" dirty="0"/>
              <a:t>quarkonium, </a:t>
            </a:r>
            <a:r>
              <a:rPr lang="en-GB" sz="2000" dirty="0" err="1"/>
              <a:t>având</a:t>
            </a:r>
            <a:r>
              <a:rPr lang="en-GB" sz="2000" dirty="0"/>
              <a:t> </a:t>
            </a:r>
            <a:r>
              <a:rPr lang="en-GB" sz="2000" dirty="0" err="1"/>
              <a:t>spinul</a:t>
            </a:r>
            <a:r>
              <a:rPr lang="en-GB" sz="2000" dirty="0"/>
              <a:t> 1, o </a:t>
            </a:r>
            <a:r>
              <a:rPr lang="en-GB" sz="2000" dirty="0" err="1"/>
              <a:t>masă</a:t>
            </a:r>
            <a:r>
              <a:rPr lang="en-GB" sz="2000" dirty="0"/>
              <a:t> de </a:t>
            </a:r>
            <a:r>
              <a:rPr lang="en-GB" sz="2000" dirty="0" err="1"/>
              <a:t>repaus</a:t>
            </a:r>
            <a:r>
              <a:rPr lang="en-GB" sz="2000" dirty="0"/>
              <a:t> </a:t>
            </a:r>
            <a:r>
              <a:rPr lang="en-GB" sz="2000" dirty="0" err="1"/>
              <a:t>relativ</a:t>
            </a:r>
            <a:r>
              <a:rPr lang="en-GB" sz="2000" dirty="0"/>
              <a:t> </a:t>
            </a:r>
            <a:r>
              <a:rPr lang="en-GB" sz="2000" dirty="0" err="1"/>
              <a:t>mică</a:t>
            </a:r>
            <a:r>
              <a:rPr lang="en-GB" sz="2000" dirty="0"/>
              <a:t>, de “</a:t>
            </a:r>
            <a:r>
              <a:rPr lang="en-GB" sz="2000" dirty="0" err="1"/>
              <a:t>doar</a:t>
            </a:r>
            <a:r>
              <a:rPr lang="en-GB" sz="2000" dirty="0"/>
              <a:t>” </a:t>
            </a:r>
            <a:r>
              <a:rPr lang="en-GB" sz="2000" dirty="0">
                <a:solidFill>
                  <a:srgbClr val="FF0000"/>
                </a:solidFill>
              </a:rPr>
              <a:t>3,1 GeV</a:t>
            </a:r>
            <a:r>
              <a:rPr lang="en-GB" sz="2000" dirty="0"/>
              <a:t> </a:t>
            </a:r>
            <a:r>
              <a:rPr lang="en-GB" sz="2000" dirty="0" err="1"/>
              <a:t>și</a:t>
            </a:r>
            <a:r>
              <a:rPr lang="en-GB" sz="2000" dirty="0"/>
              <a:t> un </a:t>
            </a:r>
            <a:r>
              <a:rPr lang="en-GB" sz="2000" dirty="0" err="1"/>
              <a:t>timp</a:t>
            </a:r>
            <a:r>
              <a:rPr lang="en-GB" sz="2000" dirty="0"/>
              <a:t> </a:t>
            </a:r>
            <a:r>
              <a:rPr lang="en-GB" sz="2000" dirty="0" err="1"/>
              <a:t>mediu</a:t>
            </a:r>
            <a:r>
              <a:rPr lang="en-GB" sz="2000" dirty="0"/>
              <a:t> de </a:t>
            </a:r>
            <a:r>
              <a:rPr lang="en-GB" sz="2000" dirty="0" err="1"/>
              <a:t>viață</a:t>
            </a:r>
            <a:r>
              <a:rPr lang="en-GB" sz="2000" dirty="0"/>
              <a:t> de </a:t>
            </a:r>
            <a:r>
              <a:rPr lang="en-GB" sz="2000" dirty="0">
                <a:solidFill>
                  <a:srgbClr val="FF0000"/>
                </a:solidFill>
              </a:rPr>
              <a:t>7,2×10</a:t>
            </a:r>
            <a:r>
              <a:rPr lang="en-GB" sz="2000" baseline="30000" dirty="0">
                <a:solidFill>
                  <a:srgbClr val="FF0000"/>
                </a:solidFill>
              </a:rPr>
              <a:t>−21</a:t>
            </a:r>
            <a:r>
              <a:rPr lang="en-GB" sz="2000" dirty="0">
                <a:solidFill>
                  <a:srgbClr val="FF0000"/>
                </a:solidFill>
              </a:rPr>
              <a:t> s</a:t>
            </a:r>
            <a:r>
              <a:rPr lang="en-GB" sz="2000" dirty="0"/>
              <a:t>.</a:t>
            </a:r>
          </a:p>
          <a:p>
            <a:pPr algn="just">
              <a:lnSpc>
                <a:spcPct val="150000"/>
              </a:lnSpc>
            </a:pPr>
            <a:endParaRPr lang="en-GB" sz="1200" dirty="0"/>
          </a:p>
          <a:p>
            <a:pPr algn="just">
              <a:lnSpc>
                <a:spcPct val="150000"/>
              </a:lnSpc>
            </a:pPr>
            <a:endParaRPr lang="en-GB" sz="1200" dirty="0"/>
          </a:p>
          <a:p>
            <a:pPr algn="just">
              <a:lnSpc>
                <a:spcPct val="150000"/>
              </a:lnSpc>
            </a:pPr>
            <a:r>
              <a:rPr lang="en-GB" sz="2000" dirty="0" err="1"/>
              <a:t>Mesonul</a:t>
            </a:r>
            <a:r>
              <a:rPr lang="en-GB" sz="2000" dirty="0"/>
              <a:t> </a:t>
            </a:r>
            <a:r>
              <a:rPr lang="en-GB" sz="2000" b="1" dirty="0">
                <a:solidFill>
                  <a:srgbClr val="FF0000"/>
                </a:solidFill>
              </a:rPr>
              <a:t>Upsilon ( </a:t>
            </a:r>
            <a:r>
              <a:rPr lang="el-GR" sz="2400" b="1" dirty="0" err="1">
                <a:solidFill>
                  <a:srgbClr val="FF0000"/>
                </a:solidFill>
              </a:rPr>
              <a:t>ϒ</a:t>
            </a:r>
            <a:r>
              <a:rPr lang="ro-RO" sz="2000" b="1" dirty="0">
                <a:solidFill>
                  <a:srgbClr val="FF0000"/>
                </a:solidFill>
              </a:rPr>
              <a:t> </a:t>
            </a:r>
            <a:r>
              <a:rPr lang="el-GR" sz="2000" b="1" dirty="0">
                <a:solidFill>
                  <a:srgbClr val="FF0000"/>
                </a:solidFill>
              </a:rPr>
              <a:t>)</a:t>
            </a:r>
            <a:r>
              <a:rPr lang="el-GR" sz="2000" dirty="0"/>
              <a:t> </a:t>
            </a:r>
            <a:r>
              <a:rPr lang="ro-RO" sz="2000" dirty="0"/>
              <a:t>este tot o particulă de tip </a:t>
            </a:r>
            <a:r>
              <a:rPr lang="ro-RO" sz="2000" dirty="0" err="1">
                <a:solidFill>
                  <a:srgbClr val="FF0000"/>
                </a:solidFill>
              </a:rPr>
              <a:t>quarkonium</a:t>
            </a:r>
            <a:r>
              <a:rPr lang="ro-RO" sz="2000" dirty="0"/>
              <a:t> (un </a:t>
            </a:r>
            <a:r>
              <a:rPr lang="ro-RO" sz="2000" dirty="0" err="1"/>
              <a:t>meson</a:t>
            </a:r>
            <a:r>
              <a:rPr lang="ro-RO" sz="2000" dirty="0"/>
              <a:t> fără „arome”), fiind format dintr-o pereche </a:t>
            </a:r>
            <a:r>
              <a:rPr lang="ro-RO" sz="2000" dirty="0">
                <a:solidFill>
                  <a:srgbClr val="FF0000"/>
                </a:solidFill>
              </a:rPr>
              <a:t>quark-</a:t>
            </a:r>
            <a:r>
              <a:rPr lang="ro-RO" sz="2000" dirty="0" err="1">
                <a:solidFill>
                  <a:srgbClr val="FF0000"/>
                </a:solidFill>
              </a:rPr>
              <a:t>antiquark</a:t>
            </a:r>
            <a:r>
              <a:rPr lang="ro-RO" sz="2000" dirty="0">
                <a:solidFill>
                  <a:srgbClr val="FF0000"/>
                </a:solidFill>
              </a:rPr>
              <a:t> b </a:t>
            </a:r>
            <a:r>
              <a:rPr lang="ro-RO" sz="2000" dirty="0"/>
              <a:t>(</a:t>
            </a:r>
            <a:r>
              <a:rPr lang="ro-RO" sz="2000" dirty="0" err="1"/>
              <a:t>bottom</a:t>
            </a:r>
            <a:r>
              <a:rPr lang="ro-RO" sz="2000" dirty="0"/>
              <a:t>). A fost descoperit la </a:t>
            </a:r>
            <a:r>
              <a:rPr lang="ro-RO" sz="2000" dirty="0" err="1"/>
              <a:t>Fermilab</a:t>
            </a:r>
            <a:r>
              <a:rPr lang="ro-RO" sz="2000" dirty="0"/>
              <a:t> în anul 1977 de către Leon </a:t>
            </a:r>
            <a:r>
              <a:rPr lang="ro-RO" sz="2000" dirty="0" err="1"/>
              <a:t>Lederman</a:t>
            </a:r>
            <a:r>
              <a:rPr lang="ro-RO" sz="2000" dirty="0"/>
              <a:t> și a fost prima particulă descoperită care conținea un quark </a:t>
            </a:r>
            <a:r>
              <a:rPr lang="ro-RO" sz="2000" dirty="0">
                <a:solidFill>
                  <a:srgbClr val="FF0000"/>
                </a:solidFill>
              </a:rPr>
              <a:t>b</a:t>
            </a:r>
            <a:r>
              <a:rPr lang="ro-RO" sz="2000" dirty="0"/>
              <a:t>, fiind cea mai ușoară particulă care conține un quark b și care poate fi obținută fără a avea nevoie de particule adiționale masive.</a:t>
            </a:r>
          </a:p>
          <a:p>
            <a:pPr algn="just">
              <a:lnSpc>
                <a:spcPct val="150000"/>
              </a:lnSpc>
            </a:pPr>
            <a:endParaRPr lang="ro-RO" sz="1200" dirty="0"/>
          </a:p>
          <a:p>
            <a:pPr algn="just">
              <a:lnSpc>
                <a:spcPct val="150000"/>
              </a:lnSpc>
            </a:pPr>
            <a:r>
              <a:rPr lang="ro-RO" sz="2000" dirty="0" err="1"/>
              <a:t>Mesonul</a:t>
            </a:r>
            <a:r>
              <a:rPr lang="ro-RO" sz="2000" dirty="0"/>
              <a:t> </a:t>
            </a:r>
            <a:r>
              <a:rPr lang="ro-RO" sz="2000" dirty="0" err="1"/>
              <a:t>upsilon</a:t>
            </a:r>
            <a:r>
              <a:rPr lang="ro-RO" sz="2000" dirty="0"/>
              <a:t> are o masă de </a:t>
            </a:r>
            <a:r>
              <a:rPr lang="ro-RO" sz="2000" dirty="0">
                <a:solidFill>
                  <a:srgbClr val="FF0000"/>
                </a:solidFill>
              </a:rPr>
              <a:t>9,46 </a:t>
            </a:r>
            <a:r>
              <a:rPr lang="ro-RO" sz="2000" dirty="0" err="1">
                <a:solidFill>
                  <a:srgbClr val="FF0000"/>
                </a:solidFill>
              </a:rPr>
              <a:t>GeV</a:t>
            </a:r>
            <a:r>
              <a:rPr lang="ro-RO" sz="2000" dirty="0"/>
              <a:t> și un timp mediu de viață de </a:t>
            </a:r>
            <a:r>
              <a:rPr lang="en-GB" sz="2000" dirty="0">
                <a:solidFill>
                  <a:srgbClr val="FF0000"/>
                </a:solidFill>
              </a:rPr>
              <a:t>1,21×10</a:t>
            </a:r>
            <a:r>
              <a:rPr lang="en-GB" sz="2000" baseline="30000" dirty="0">
                <a:solidFill>
                  <a:srgbClr val="FF0000"/>
                </a:solidFill>
              </a:rPr>
              <a:t>−20</a:t>
            </a:r>
            <a:r>
              <a:rPr lang="ro-RO" sz="2000" dirty="0">
                <a:solidFill>
                  <a:srgbClr val="FF0000"/>
                </a:solidFill>
              </a:rPr>
              <a:t> s</a:t>
            </a:r>
            <a:r>
              <a:rPr lang="ro-RO" sz="2000" dirty="0"/>
              <a:t> în starea fundamentală.</a:t>
            </a:r>
            <a:endParaRPr lang="en-GB" sz="2000" dirty="0"/>
          </a:p>
        </p:txBody>
      </p:sp>
    </p:spTree>
    <p:extLst>
      <p:ext uri="{BB962C8B-B14F-4D97-AF65-F5344CB8AC3E}">
        <p14:creationId xmlns:p14="http://schemas.microsoft.com/office/powerpoint/2010/main" val="19825220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C29D9-B527-2149-91D1-F9A8335852E2}"/>
              </a:ext>
            </a:extLst>
          </p:cNvPr>
          <p:cNvSpPr>
            <a:spLocks noGrp="1"/>
          </p:cNvSpPr>
          <p:nvPr>
            <p:ph type="title"/>
          </p:nvPr>
        </p:nvSpPr>
        <p:spPr>
          <a:xfrm>
            <a:off x="838200" y="365126"/>
            <a:ext cx="10515600" cy="607640"/>
          </a:xfrm>
        </p:spPr>
        <p:txBody>
          <a:bodyPr>
            <a:normAutofit/>
          </a:bodyPr>
          <a:lstStyle/>
          <a:p>
            <a:pPr algn="ctr"/>
            <a:r>
              <a:rPr lang="en-RO" sz="3600" b="1" dirty="0">
                <a:solidFill>
                  <a:srgbClr val="FF0000"/>
                </a:solidFill>
              </a:rPr>
              <a:t>“Lățimea”/”lărgimea” unei particule</a:t>
            </a:r>
          </a:p>
        </p:txBody>
      </p:sp>
      <p:pic>
        <p:nvPicPr>
          <p:cNvPr id="1026" name="Picture 2">
            <a:extLst>
              <a:ext uri="{FF2B5EF4-FFF2-40B4-BE49-F238E27FC236}">
                <a16:creationId xmlns:a16="http://schemas.microsoft.com/office/drawing/2014/main" id="{8181E4B7-5C13-2847-94B3-955F203D29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387" y="2013084"/>
            <a:ext cx="1993900" cy="2540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BEA0E18F-1F07-2843-A0F2-B8E6870849CC}"/>
              </a:ext>
            </a:extLst>
          </p:cNvPr>
          <p:cNvSpPr/>
          <p:nvPr/>
        </p:nvSpPr>
        <p:spPr>
          <a:xfrm>
            <a:off x="2558375" y="1086226"/>
            <a:ext cx="8987214" cy="5464701"/>
          </a:xfrm>
          <a:prstGeom prst="rect">
            <a:avLst/>
          </a:prstGeom>
        </p:spPr>
        <p:txBody>
          <a:bodyPr wrap="square">
            <a:spAutoFit/>
          </a:bodyPr>
          <a:lstStyle/>
          <a:p>
            <a:pPr algn="just">
              <a:lnSpc>
                <a:spcPct val="130000"/>
              </a:lnSpc>
            </a:pPr>
            <a:r>
              <a:rPr lang="en-GB" dirty="0" err="1"/>
              <a:t>În</a:t>
            </a:r>
            <a:r>
              <a:rPr lang="en-GB" dirty="0"/>
              <a:t> </a:t>
            </a:r>
            <a:r>
              <a:rPr lang="en-GB" dirty="0" err="1"/>
              <a:t>acord</a:t>
            </a:r>
            <a:r>
              <a:rPr lang="en-GB" dirty="0"/>
              <a:t> cu </a:t>
            </a:r>
            <a:r>
              <a:rPr lang="en-GB" b="1" dirty="0" err="1">
                <a:solidFill>
                  <a:srgbClr val="FF0000"/>
                </a:solidFill>
              </a:rPr>
              <a:t>principiul</a:t>
            </a:r>
            <a:r>
              <a:rPr lang="en-GB" b="1" dirty="0">
                <a:solidFill>
                  <a:srgbClr val="FF0000"/>
                </a:solidFill>
              </a:rPr>
              <a:t> de </a:t>
            </a:r>
            <a:r>
              <a:rPr lang="en-GB" b="1" dirty="0" err="1">
                <a:solidFill>
                  <a:srgbClr val="FF0000"/>
                </a:solidFill>
              </a:rPr>
              <a:t>incertitudine</a:t>
            </a:r>
            <a:r>
              <a:rPr lang="en-GB" dirty="0"/>
              <a:t> (al </a:t>
            </a:r>
            <a:r>
              <a:rPr lang="en-GB" dirty="0" err="1"/>
              <a:t>lui</a:t>
            </a:r>
            <a:r>
              <a:rPr lang="en-GB" dirty="0"/>
              <a:t> Heisenberg), cu </a:t>
            </a:r>
            <a:r>
              <a:rPr lang="en-GB" dirty="0" err="1"/>
              <a:t>cât</a:t>
            </a:r>
            <a:r>
              <a:rPr lang="en-GB" dirty="0"/>
              <a:t> o </a:t>
            </a:r>
            <a:r>
              <a:rPr lang="en-GB" dirty="0" err="1"/>
              <a:t>particulă</a:t>
            </a:r>
            <a:r>
              <a:rPr lang="en-GB" dirty="0"/>
              <a:t> are un </a:t>
            </a:r>
            <a:r>
              <a:rPr lang="en-GB" dirty="0" err="1"/>
              <a:t>timp</a:t>
            </a:r>
            <a:r>
              <a:rPr lang="en-GB" dirty="0"/>
              <a:t> de </a:t>
            </a:r>
            <a:r>
              <a:rPr lang="en-GB" dirty="0" err="1"/>
              <a:t>viață</a:t>
            </a:r>
            <a:r>
              <a:rPr lang="en-GB" dirty="0"/>
              <a:t> </a:t>
            </a:r>
            <a:r>
              <a:rPr lang="en-GB" dirty="0" err="1"/>
              <a:t>mai</a:t>
            </a:r>
            <a:r>
              <a:rPr lang="en-GB" dirty="0"/>
              <a:t> </a:t>
            </a:r>
            <a:r>
              <a:rPr lang="en-GB" dirty="0" err="1"/>
              <a:t>scurt</a:t>
            </a:r>
            <a:r>
              <a:rPr lang="en-GB" dirty="0"/>
              <a:t>, cu </a:t>
            </a:r>
            <a:r>
              <a:rPr lang="en-GB" dirty="0" err="1"/>
              <a:t>atât</a:t>
            </a:r>
            <a:r>
              <a:rPr lang="en-GB" dirty="0"/>
              <a:t> </a:t>
            </a:r>
            <a:r>
              <a:rPr lang="en-GB" dirty="0" err="1"/>
              <a:t>măsurătorile</a:t>
            </a:r>
            <a:r>
              <a:rPr lang="en-GB" dirty="0"/>
              <a:t> </a:t>
            </a:r>
            <a:r>
              <a:rPr lang="en-GB" dirty="0" err="1"/>
              <a:t>asupra</a:t>
            </a:r>
            <a:r>
              <a:rPr lang="en-GB" dirty="0"/>
              <a:t> </a:t>
            </a:r>
            <a:r>
              <a:rPr lang="en-GB" dirty="0" err="1"/>
              <a:t>energiei</a:t>
            </a:r>
            <a:r>
              <a:rPr lang="en-GB" dirty="0"/>
              <a:t> (</a:t>
            </a:r>
            <a:r>
              <a:rPr lang="en-GB" dirty="0" err="1"/>
              <a:t>și</a:t>
            </a:r>
            <a:r>
              <a:rPr lang="en-GB" dirty="0"/>
              <a:t> implicit </a:t>
            </a:r>
            <a:r>
              <a:rPr lang="en-GB" dirty="0" err="1"/>
              <a:t>asupra</a:t>
            </a:r>
            <a:r>
              <a:rPr lang="en-GB" dirty="0"/>
              <a:t> </a:t>
            </a:r>
            <a:r>
              <a:rPr lang="en-GB" dirty="0" err="1"/>
              <a:t>masei</a:t>
            </a:r>
            <a:r>
              <a:rPr lang="en-GB" dirty="0"/>
              <a:t> </a:t>
            </a:r>
            <a:r>
              <a:rPr lang="en-GB" dirty="0" err="1"/>
              <a:t>invariante</a:t>
            </a:r>
            <a:r>
              <a:rPr lang="en-GB" dirty="0"/>
              <a:t>) </a:t>
            </a:r>
            <a:r>
              <a:rPr lang="en-GB" dirty="0" err="1"/>
              <a:t>vor</a:t>
            </a:r>
            <a:r>
              <a:rPr lang="en-GB" dirty="0"/>
              <a:t> fi </a:t>
            </a:r>
            <a:r>
              <a:rPr lang="en-GB" dirty="0" err="1"/>
              <a:t>afectate</a:t>
            </a:r>
            <a:r>
              <a:rPr lang="en-GB" dirty="0"/>
              <a:t> de </a:t>
            </a:r>
            <a:r>
              <a:rPr lang="en-GB" dirty="0" err="1"/>
              <a:t>incertitudini</a:t>
            </a:r>
            <a:r>
              <a:rPr lang="en-GB" dirty="0"/>
              <a:t>/</a:t>
            </a:r>
            <a:r>
              <a:rPr lang="en-GB" dirty="0" err="1"/>
              <a:t>nedeterminări</a:t>
            </a:r>
            <a:r>
              <a:rPr lang="en-GB" dirty="0"/>
              <a:t> </a:t>
            </a:r>
            <a:r>
              <a:rPr lang="en-GB" dirty="0" err="1"/>
              <a:t>mai</a:t>
            </a:r>
            <a:r>
              <a:rPr lang="en-GB" dirty="0"/>
              <a:t> </a:t>
            </a:r>
            <a:r>
              <a:rPr lang="en-GB" dirty="0" err="1"/>
              <a:t>mari</a:t>
            </a:r>
            <a:r>
              <a:rPr lang="en-GB" dirty="0"/>
              <a:t>. </a:t>
            </a:r>
            <a:r>
              <a:rPr lang="en-GB" dirty="0" err="1"/>
              <a:t>Acest</a:t>
            </a:r>
            <a:r>
              <a:rPr lang="en-GB" dirty="0"/>
              <a:t> </a:t>
            </a:r>
            <a:r>
              <a:rPr lang="en-GB" dirty="0" err="1"/>
              <a:t>lucru</a:t>
            </a:r>
            <a:r>
              <a:rPr lang="en-GB" dirty="0"/>
              <a:t> </a:t>
            </a:r>
            <a:r>
              <a:rPr lang="en-GB" dirty="0" err="1"/>
              <a:t>înseamnă</a:t>
            </a:r>
            <a:r>
              <a:rPr lang="en-GB" dirty="0"/>
              <a:t> </a:t>
            </a:r>
            <a:r>
              <a:rPr lang="en-GB" dirty="0" err="1"/>
              <a:t>că</a:t>
            </a:r>
            <a:r>
              <a:rPr lang="en-GB" dirty="0"/>
              <a:t> nu </a:t>
            </a:r>
            <a:r>
              <a:rPr lang="en-GB" dirty="0" err="1"/>
              <a:t>vom</a:t>
            </a:r>
            <a:r>
              <a:rPr lang="en-GB" dirty="0"/>
              <a:t> </a:t>
            </a:r>
            <a:r>
              <a:rPr lang="en-GB" dirty="0" err="1"/>
              <a:t>obține</a:t>
            </a:r>
            <a:r>
              <a:rPr lang="en-GB" dirty="0"/>
              <a:t> de </a:t>
            </a:r>
            <a:r>
              <a:rPr lang="en-GB" dirty="0" err="1"/>
              <a:t>fiecare</a:t>
            </a:r>
            <a:r>
              <a:rPr lang="en-GB" dirty="0"/>
              <a:t> </a:t>
            </a:r>
            <a:r>
              <a:rPr lang="en-GB" dirty="0" err="1"/>
              <a:t>dată</a:t>
            </a:r>
            <a:r>
              <a:rPr lang="en-GB" dirty="0"/>
              <a:t> </a:t>
            </a:r>
            <a:r>
              <a:rPr lang="en-GB" dirty="0" err="1"/>
              <a:t>aceeași</a:t>
            </a:r>
            <a:r>
              <a:rPr lang="en-GB" dirty="0"/>
              <a:t> </a:t>
            </a:r>
            <a:r>
              <a:rPr lang="en-GB" dirty="0" err="1"/>
              <a:t>valoare</a:t>
            </a:r>
            <a:r>
              <a:rPr lang="en-GB" dirty="0"/>
              <a:t> </a:t>
            </a:r>
            <a:r>
              <a:rPr lang="en-GB" dirty="0" err="1"/>
              <a:t>pentru</a:t>
            </a:r>
            <a:r>
              <a:rPr lang="en-GB" dirty="0"/>
              <a:t> </a:t>
            </a:r>
            <a:r>
              <a:rPr lang="en-GB" dirty="0" err="1"/>
              <a:t>energia</a:t>
            </a:r>
            <a:r>
              <a:rPr lang="en-GB" dirty="0"/>
              <a:t> (masa </a:t>
            </a:r>
            <a:r>
              <a:rPr lang="en-GB" dirty="0" err="1"/>
              <a:t>invariantă</a:t>
            </a:r>
            <a:r>
              <a:rPr lang="en-GB" dirty="0"/>
              <a:t>) “</a:t>
            </a:r>
            <a:r>
              <a:rPr lang="en-GB" dirty="0" err="1"/>
              <a:t>măsurată</a:t>
            </a:r>
            <a:r>
              <a:rPr lang="en-GB" dirty="0"/>
              <a:t>”, </a:t>
            </a:r>
            <a:r>
              <a:rPr lang="en-GB" dirty="0" err="1"/>
              <a:t>însă</a:t>
            </a:r>
            <a:r>
              <a:rPr lang="en-GB" dirty="0"/>
              <a:t> </a:t>
            </a:r>
            <a:r>
              <a:rPr lang="en-GB" dirty="0" err="1"/>
              <a:t>histograma</a:t>
            </a:r>
            <a:r>
              <a:rPr lang="en-GB" dirty="0"/>
              <a:t> </a:t>
            </a:r>
            <a:r>
              <a:rPr lang="en-GB" dirty="0" err="1"/>
              <a:t>asociată</a:t>
            </a:r>
            <a:r>
              <a:rPr lang="en-GB" dirty="0"/>
              <a:t> (care </a:t>
            </a:r>
            <a:r>
              <a:rPr lang="en-GB" dirty="0" err="1"/>
              <a:t>dă</a:t>
            </a:r>
            <a:r>
              <a:rPr lang="en-GB" dirty="0"/>
              <a:t> </a:t>
            </a:r>
            <a:r>
              <a:rPr lang="en-GB" dirty="0" err="1"/>
              <a:t>distribuția</a:t>
            </a:r>
            <a:r>
              <a:rPr lang="en-GB" dirty="0"/>
              <a:t> </a:t>
            </a:r>
            <a:r>
              <a:rPr lang="en-GB" dirty="0" err="1"/>
              <a:t>valorilor</a:t>
            </a:r>
            <a:r>
              <a:rPr lang="en-GB" dirty="0"/>
              <a:t> determinate) </a:t>
            </a:r>
            <a:r>
              <a:rPr lang="en-GB" dirty="0" err="1"/>
              <a:t>va</a:t>
            </a:r>
            <a:r>
              <a:rPr lang="en-GB" dirty="0"/>
              <a:t> </a:t>
            </a:r>
            <a:r>
              <a:rPr lang="en-GB" dirty="0" err="1"/>
              <a:t>avea</a:t>
            </a:r>
            <a:r>
              <a:rPr lang="en-GB" dirty="0"/>
              <a:t> </a:t>
            </a:r>
            <a:r>
              <a:rPr lang="en-GB" dirty="0" err="1"/>
              <a:t>întotdeauna</a:t>
            </a:r>
            <a:r>
              <a:rPr lang="en-GB" dirty="0"/>
              <a:t> un maxim </a:t>
            </a:r>
            <a:r>
              <a:rPr lang="en-GB" dirty="0" err="1"/>
              <a:t>centrat</a:t>
            </a:r>
            <a:r>
              <a:rPr lang="en-GB" dirty="0"/>
              <a:t> pe </a:t>
            </a:r>
            <a:r>
              <a:rPr lang="en-GB" dirty="0" err="1"/>
              <a:t>valoarea</a:t>
            </a:r>
            <a:r>
              <a:rPr lang="en-GB" dirty="0"/>
              <a:t> “</a:t>
            </a:r>
            <a:r>
              <a:rPr lang="en-GB" dirty="0" err="1"/>
              <a:t>nominală</a:t>
            </a:r>
            <a:r>
              <a:rPr lang="en-GB" dirty="0"/>
              <a:t>” a </a:t>
            </a:r>
            <a:r>
              <a:rPr lang="en-GB" dirty="0" err="1"/>
              <a:t>masei</a:t>
            </a:r>
            <a:r>
              <a:rPr lang="en-GB" dirty="0"/>
              <a:t> </a:t>
            </a:r>
            <a:r>
              <a:rPr lang="en-GB" dirty="0" err="1"/>
              <a:t>invariante</a:t>
            </a:r>
            <a:r>
              <a:rPr lang="en-GB" dirty="0"/>
              <a:t> (</a:t>
            </a:r>
            <a:r>
              <a:rPr lang="en-GB" dirty="0" err="1"/>
              <a:t>vezi</a:t>
            </a:r>
            <a:r>
              <a:rPr lang="en-GB" dirty="0"/>
              <a:t> </a:t>
            </a:r>
            <a:r>
              <a:rPr lang="en-GB" dirty="0" err="1"/>
              <a:t>figura</a:t>
            </a:r>
            <a:r>
              <a:rPr lang="en-GB" dirty="0"/>
              <a:t> </a:t>
            </a:r>
            <a:r>
              <a:rPr lang="en-GB" dirty="0" err="1"/>
              <a:t>alaturată</a:t>
            </a:r>
            <a:r>
              <a:rPr lang="en-GB" dirty="0"/>
              <a:t>).</a:t>
            </a:r>
          </a:p>
          <a:p>
            <a:pPr>
              <a:lnSpc>
                <a:spcPct val="130000"/>
              </a:lnSpc>
            </a:pPr>
            <a:endParaRPr lang="en-GB" dirty="0"/>
          </a:p>
          <a:p>
            <a:pPr algn="just">
              <a:lnSpc>
                <a:spcPct val="130000"/>
              </a:lnSpc>
            </a:pPr>
            <a:r>
              <a:rPr lang="en-GB" dirty="0" err="1"/>
              <a:t>Lățimea</a:t>
            </a:r>
            <a:r>
              <a:rPr lang="en-GB" dirty="0"/>
              <a:t> </a:t>
            </a:r>
            <a:r>
              <a:rPr lang="en-GB" dirty="0" err="1"/>
              <a:t>acestei</a:t>
            </a:r>
            <a:r>
              <a:rPr lang="en-GB" dirty="0"/>
              <a:t> </a:t>
            </a:r>
            <a:r>
              <a:rPr lang="en-GB" dirty="0" err="1"/>
              <a:t>curbe</a:t>
            </a:r>
            <a:r>
              <a:rPr lang="en-GB" dirty="0"/>
              <a:t> (care </a:t>
            </a:r>
            <a:r>
              <a:rPr lang="en-GB" dirty="0" err="1"/>
              <a:t>este</a:t>
            </a:r>
            <a:r>
              <a:rPr lang="en-GB" dirty="0"/>
              <a:t> </a:t>
            </a:r>
            <a:r>
              <a:rPr lang="en-GB" dirty="0" err="1"/>
              <a:t>relativ</a:t>
            </a:r>
            <a:r>
              <a:rPr lang="en-GB" dirty="0"/>
              <a:t> </a:t>
            </a:r>
            <a:r>
              <a:rPr lang="en-GB" dirty="0" err="1"/>
              <a:t>simetrică</a:t>
            </a:r>
            <a:r>
              <a:rPr lang="en-GB" dirty="0"/>
              <a:t> </a:t>
            </a:r>
            <a:r>
              <a:rPr lang="en-GB" dirty="0" err="1"/>
              <a:t>față</a:t>
            </a:r>
            <a:r>
              <a:rPr lang="en-GB" dirty="0"/>
              <a:t> de </a:t>
            </a:r>
            <a:r>
              <a:rPr lang="en-GB" dirty="0" err="1"/>
              <a:t>axa</a:t>
            </a:r>
            <a:r>
              <a:rPr lang="en-GB" dirty="0"/>
              <a:t> </a:t>
            </a:r>
            <a:r>
              <a:rPr lang="en-GB" dirty="0" err="1"/>
              <a:t>verticală</a:t>
            </a:r>
            <a:r>
              <a:rPr lang="en-GB" dirty="0"/>
              <a:t> </a:t>
            </a:r>
            <a:r>
              <a:rPr lang="en-GB" dirty="0" err="1"/>
              <a:t>ce</a:t>
            </a:r>
            <a:r>
              <a:rPr lang="en-GB" dirty="0"/>
              <a:t> </a:t>
            </a:r>
            <a:r>
              <a:rPr lang="en-GB" dirty="0" err="1"/>
              <a:t>trece</a:t>
            </a:r>
            <a:r>
              <a:rPr lang="en-GB" dirty="0"/>
              <a:t> </a:t>
            </a:r>
            <a:r>
              <a:rPr lang="en-GB" dirty="0" err="1"/>
              <a:t>prin</a:t>
            </a:r>
            <a:r>
              <a:rPr lang="en-GB" dirty="0"/>
              <a:t> </a:t>
            </a:r>
            <a:r>
              <a:rPr lang="en-GB" dirty="0" err="1"/>
              <a:t>punctul</a:t>
            </a:r>
            <a:r>
              <a:rPr lang="en-GB" dirty="0"/>
              <a:t> de maxim), </a:t>
            </a:r>
            <a:r>
              <a:rPr lang="en-GB" dirty="0" err="1"/>
              <a:t>ce</a:t>
            </a:r>
            <a:r>
              <a:rPr lang="en-GB" dirty="0"/>
              <a:t> </a:t>
            </a:r>
            <a:r>
              <a:rPr lang="en-GB" dirty="0" err="1"/>
              <a:t>corespunde</a:t>
            </a:r>
            <a:r>
              <a:rPr lang="en-GB" dirty="0"/>
              <a:t> </a:t>
            </a:r>
            <a:r>
              <a:rPr lang="en-GB" dirty="0" err="1"/>
              <a:t>jumătății</a:t>
            </a:r>
            <a:r>
              <a:rPr lang="en-GB" dirty="0"/>
              <a:t> </a:t>
            </a:r>
            <a:r>
              <a:rPr lang="en-GB" dirty="0" err="1"/>
              <a:t>valorii</a:t>
            </a:r>
            <a:r>
              <a:rPr lang="en-GB" dirty="0"/>
              <a:t> </a:t>
            </a:r>
            <a:r>
              <a:rPr lang="en-GB" dirty="0" err="1"/>
              <a:t>maxime</a:t>
            </a:r>
            <a:r>
              <a:rPr lang="en-GB" dirty="0"/>
              <a:t> se </a:t>
            </a:r>
            <a:r>
              <a:rPr lang="en-GB" dirty="0" err="1"/>
              <a:t>notează</a:t>
            </a:r>
            <a:r>
              <a:rPr lang="en-GB" dirty="0"/>
              <a:t> de </a:t>
            </a:r>
            <a:r>
              <a:rPr lang="en-GB" dirty="0" err="1"/>
              <a:t>obicei</a:t>
            </a:r>
            <a:r>
              <a:rPr lang="en-GB" dirty="0"/>
              <a:t> cu </a:t>
            </a:r>
            <a:r>
              <a:rPr lang="el-GR" dirty="0"/>
              <a:t>Γ </a:t>
            </a:r>
            <a:r>
              <a:rPr lang="ro-RO" dirty="0"/>
              <a:t>și este strâns legată de timpul de viață al particulei. Ea este numită </a:t>
            </a:r>
            <a:r>
              <a:rPr lang="ro-RO" b="1" dirty="0">
                <a:solidFill>
                  <a:srgbClr val="FF0000"/>
                </a:solidFill>
              </a:rPr>
              <a:t>„lățimea”/”lărgimea” particulei</a:t>
            </a:r>
            <a:r>
              <a:rPr lang="ro-RO" dirty="0"/>
              <a:t>, este o caracteristică foarte importantă a particulelor și de aceea trebuie determinată/măsurată cu precizie cât mai mare. De exemplu, lățimea </a:t>
            </a:r>
            <a:r>
              <a:rPr lang="ro-RO" dirty="0" err="1"/>
              <a:t>bosonului</a:t>
            </a:r>
            <a:r>
              <a:rPr lang="ro-RO" dirty="0"/>
              <a:t> Z, măsurată din datele obținute cu LEP (</a:t>
            </a:r>
            <a:r>
              <a:rPr lang="ro-RO" dirty="0" err="1">
                <a:solidFill>
                  <a:srgbClr val="FF0000"/>
                </a:solidFill>
              </a:rPr>
              <a:t>L</a:t>
            </a:r>
            <a:r>
              <a:rPr lang="ro-RO" dirty="0" err="1"/>
              <a:t>arge</a:t>
            </a:r>
            <a:r>
              <a:rPr lang="ro-RO" dirty="0"/>
              <a:t> </a:t>
            </a:r>
            <a:r>
              <a:rPr lang="ro-RO" dirty="0">
                <a:solidFill>
                  <a:srgbClr val="FF0000"/>
                </a:solidFill>
              </a:rPr>
              <a:t>E</a:t>
            </a:r>
            <a:r>
              <a:rPr lang="ro-RO" dirty="0"/>
              <a:t>lectron-</a:t>
            </a:r>
            <a:r>
              <a:rPr lang="ro-RO" dirty="0" err="1">
                <a:solidFill>
                  <a:srgbClr val="FF0000"/>
                </a:solidFill>
              </a:rPr>
              <a:t>P</a:t>
            </a:r>
            <a:r>
              <a:rPr lang="ro-RO" dirty="0" err="1"/>
              <a:t>ositron</a:t>
            </a:r>
            <a:r>
              <a:rPr lang="ro-RO" dirty="0"/>
              <a:t> </a:t>
            </a:r>
            <a:r>
              <a:rPr lang="ro-RO" dirty="0" err="1"/>
              <a:t>collider</a:t>
            </a:r>
            <a:r>
              <a:rPr lang="ro-RO" dirty="0"/>
              <a:t> – cel mai mare accelerator de particule de la CERN, din perioada anterioară punerii în funcțiune a LHC), a furnizat date foarte exacte asupra numărului de tipuri de neutrini ce există (și care sunt cunoscuți în prezent).</a:t>
            </a:r>
          </a:p>
        </p:txBody>
      </p:sp>
    </p:spTree>
    <p:extLst>
      <p:ext uri="{BB962C8B-B14F-4D97-AF65-F5344CB8AC3E}">
        <p14:creationId xmlns:p14="http://schemas.microsoft.com/office/powerpoint/2010/main" val="37460569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7C3FE-E54E-D04C-949E-7CBFFD0D9156}"/>
              </a:ext>
            </a:extLst>
          </p:cNvPr>
          <p:cNvSpPr>
            <a:spLocks noGrp="1"/>
          </p:cNvSpPr>
          <p:nvPr>
            <p:ph type="title"/>
          </p:nvPr>
        </p:nvSpPr>
        <p:spPr>
          <a:xfrm>
            <a:off x="838200" y="267846"/>
            <a:ext cx="10515600" cy="627095"/>
          </a:xfrm>
        </p:spPr>
        <p:txBody>
          <a:bodyPr>
            <a:normAutofit fontScale="90000"/>
          </a:bodyPr>
          <a:lstStyle/>
          <a:p>
            <a:pPr algn="ctr"/>
            <a:r>
              <a:rPr lang="en-GB" sz="3600" b="1" dirty="0">
                <a:solidFill>
                  <a:srgbClr val="FF0000"/>
                </a:solidFill>
              </a:rPr>
              <a:t>P</a:t>
            </a:r>
            <a:r>
              <a:rPr lang="en-RO" sz="3600" b="1" dirty="0">
                <a:solidFill>
                  <a:srgbClr val="FF0000"/>
                </a:solidFill>
              </a:rPr>
              <a:t>ierderea de impuls/energie transversal(ă) (p</a:t>
            </a:r>
            <a:r>
              <a:rPr lang="en-RO" sz="3600" b="1" baseline="-25000" dirty="0">
                <a:solidFill>
                  <a:srgbClr val="FF0000"/>
                </a:solidFill>
              </a:rPr>
              <a:t>T</a:t>
            </a:r>
            <a:r>
              <a:rPr lang="en-RO" sz="3600" b="1" dirty="0">
                <a:solidFill>
                  <a:srgbClr val="FF0000"/>
                </a:solidFill>
              </a:rPr>
              <a:t> / E</a:t>
            </a:r>
            <a:r>
              <a:rPr lang="en-RO" sz="3600" b="1" baseline="-25000" dirty="0">
                <a:solidFill>
                  <a:srgbClr val="FF0000"/>
                </a:solidFill>
              </a:rPr>
              <a:t>T</a:t>
            </a:r>
            <a:r>
              <a:rPr lang="en-RO" sz="3600" b="1" dirty="0">
                <a:solidFill>
                  <a:srgbClr val="FF0000"/>
                </a:solidFill>
              </a:rPr>
              <a:t> miss)</a:t>
            </a:r>
            <a:endParaRPr lang="en-RO" sz="3600" dirty="0"/>
          </a:p>
        </p:txBody>
      </p:sp>
      <p:sp>
        <p:nvSpPr>
          <p:cNvPr id="4" name="Rectangle 3">
            <a:extLst>
              <a:ext uri="{FF2B5EF4-FFF2-40B4-BE49-F238E27FC236}">
                <a16:creationId xmlns:a16="http://schemas.microsoft.com/office/drawing/2014/main" id="{313BCBB5-476C-8D4C-BE69-ED5C8D6743E6}"/>
              </a:ext>
            </a:extLst>
          </p:cNvPr>
          <p:cNvSpPr/>
          <p:nvPr/>
        </p:nvSpPr>
        <p:spPr>
          <a:xfrm>
            <a:off x="398834" y="1028343"/>
            <a:ext cx="11381362" cy="5720925"/>
          </a:xfrm>
          <a:prstGeom prst="rect">
            <a:avLst/>
          </a:prstGeom>
        </p:spPr>
        <p:txBody>
          <a:bodyPr wrap="square">
            <a:spAutoFit/>
          </a:bodyPr>
          <a:lstStyle/>
          <a:p>
            <a:pPr algn="just">
              <a:lnSpc>
                <a:spcPct val="120000"/>
              </a:lnSpc>
            </a:pPr>
            <a:r>
              <a:rPr lang="en-GB" dirty="0" err="1"/>
              <a:t>Aceasta</a:t>
            </a:r>
            <a:r>
              <a:rPr lang="en-GB" dirty="0"/>
              <a:t> </a:t>
            </a:r>
            <a:r>
              <a:rPr lang="en-GB" dirty="0" err="1"/>
              <a:t>este</a:t>
            </a:r>
            <a:r>
              <a:rPr lang="en-GB" dirty="0"/>
              <a:t> </a:t>
            </a:r>
            <a:r>
              <a:rPr lang="en-GB" dirty="0" err="1"/>
              <a:t>energia</a:t>
            </a:r>
            <a:r>
              <a:rPr lang="en-GB" dirty="0"/>
              <a:t> care nu </a:t>
            </a:r>
            <a:r>
              <a:rPr lang="en-GB" dirty="0" err="1"/>
              <a:t>poate</a:t>
            </a:r>
            <a:r>
              <a:rPr lang="en-GB" dirty="0"/>
              <a:t> fi </a:t>
            </a:r>
            <a:r>
              <a:rPr lang="en-GB" dirty="0" err="1"/>
              <a:t>detectată</a:t>
            </a:r>
            <a:r>
              <a:rPr lang="en-GB" dirty="0"/>
              <a:t>/</a:t>
            </a:r>
            <a:r>
              <a:rPr lang="en-GB" dirty="0" err="1"/>
              <a:t>măsurată</a:t>
            </a:r>
            <a:r>
              <a:rPr lang="en-GB" dirty="0"/>
              <a:t> cu </a:t>
            </a:r>
            <a:r>
              <a:rPr lang="en-GB" dirty="0" err="1"/>
              <a:t>ajutorul</a:t>
            </a:r>
            <a:r>
              <a:rPr lang="en-GB" dirty="0"/>
              <a:t> </a:t>
            </a:r>
            <a:r>
              <a:rPr lang="en-GB" dirty="0" err="1"/>
              <a:t>detectorului</a:t>
            </a:r>
            <a:r>
              <a:rPr lang="en-GB" dirty="0"/>
              <a:t>, </a:t>
            </a:r>
            <a:r>
              <a:rPr lang="en-GB" dirty="0" err="1"/>
              <a:t>dar</a:t>
            </a:r>
            <a:r>
              <a:rPr lang="en-GB" dirty="0"/>
              <a:t> care </a:t>
            </a:r>
            <a:r>
              <a:rPr lang="en-GB" dirty="0" err="1"/>
              <a:t>trebuie</a:t>
            </a:r>
            <a:r>
              <a:rPr lang="en-GB" dirty="0"/>
              <a:t> </a:t>
            </a:r>
            <a:r>
              <a:rPr lang="en-GB" dirty="0" err="1"/>
              <a:t>să</a:t>
            </a:r>
            <a:r>
              <a:rPr lang="en-GB" dirty="0"/>
              <a:t> </a:t>
            </a:r>
            <a:r>
              <a:rPr lang="en-GB" dirty="0" err="1"/>
              <a:t>existe</a:t>
            </a:r>
            <a:r>
              <a:rPr lang="en-GB" dirty="0"/>
              <a:t> </a:t>
            </a:r>
            <a:r>
              <a:rPr lang="en-GB" dirty="0" err="1"/>
              <a:t>pentru</a:t>
            </a:r>
            <a:r>
              <a:rPr lang="en-GB" dirty="0"/>
              <a:t> ca </a:t>
            </a:r>
            <a:r>
              <a:rPr lang="en-GB" dirty="0" err="1"/>
              <a:t>legea</a:t>
            </a:r>
            <a:r>
              <a:rPr lang="en-GB" dirty="0"/>
              <a:t> de </a:t>
            </a:r>
            <a:r>
              <a:rPr lang="en-GB" dirty="0" err="1"/>
              <a:t>conservare</a:t>
            </a:r>
            <a:r>
              <a:rPr lang="en-GB" dirty="0"/>
              <a:t> a </a:t>
            </a:r>
            <a:r>
              <a:rPr lang="en-GB" dirty="0" err="1"/>
              <a:t>energiei</a:t>
            </a:r>
            <a:r>
              <a:rPr lang="en-GB" dirty="0"/>
              <a:t> </a:t>
            </a:r>
            <a:r>
              <a:rPr lang="en-GB" dirty="0" err="1"/>
              <a:t>să</a:t>
            </a:r>
            <a:r>
              <a:rPr lang="en-GB" dirty="0"/>
              <a:t> fie </a:t>
            </a:r>
            <a:r>
              <a:rPr lang="en-GB" dirty="0" err="1"/>
              <a:t>respectată</a:t>
            </a:r>
            <a:r>
              <a:rPr lang="en-GB" dirty="0"/>
              <a:t>. Exact </a:t>
            </a:r>
            <a:r>
              <a:rPr lang="en-GB" dirty="0" err="1"/>
              <a:t>aceeași</a:t>
            </a:r>
            <a:r>
              <a:rPr lang="en-GB" dirty="0"/>
              <a:t> </a:t>
            </a:r>
            <a:r>
              <a:rPr lang="en-GB" dirty="0" err="1"/>
              <a:t>este</a:t>
            </a:r>
            <a:r>
              <a:rPr lang="en-GB" dirty="0"/>
              <a:t> </a:t>
            </a:r>
            <a:r>
              <a:rPr lang="en-GB" dirty="0" err="1"/>
              <a:t>situația</a:t>
            </a:r>
            <a:r>
              <a:rPr lang="en-GB" dirty="0"/>
              <a:t> </a:t>
            </a:r>
            <a:r>
              <a:rPr lang="en-GB" dirty="0" err="1"/>
              <a:t>și</a:t>
            </a:r>
            <a:r>
              <a:rPr lang="en-GB" dirty="0"/>
              <a:t> cu </a:t>
            </a:r>
            <a:r>
              <a:rPr lang="en-GB" dirty="0" err="1"/>
              <a:t>pierderea</a:t>
            </a:r>
            <a:r>
              <a:rPr lang="en-GB" dirty="0"/>
              <a:t> de </a:t>
            </a:r>
            <a:r>
              <a:rPr lang="en-GB" dirty="0" err="1"/>
              <a:t>impuls</a:t>
            </a:r>
            <a:r>
              <a:rPr lang="en-GB" dirty="0"/>
              <a:t> (de </a:t>
            </a:r>
            <a:r>
              <a:rPr lang="en-GB" dirty="0" err="1"/>
              <a:t>altfel</a:t>
            </a:r>
            <a:r>
              <a:rPr lang="en-GB" dirty="0"/>
              <a:t>, </a:t>
            </a:r>
            <a:r>
              <a:rPr lang="en-GB" dirty="0" err="1"/>
              <a:t>în</a:t>
            </a:r>
            <a:r>
              <a:rPr lang="en-GB" dirty="0"/>
              <a:t> </a:t>
            </a:r>
            <a:r>
              <a:rPr lang="en-GB" dirty="0" err="1"/>
              <a:t>cadrul</a:t>
            </a:r>
            <a:r>
              <a:rPr lang="en-GB" dirty="0"/>
              <a:t> TRR </a:t>
            </a:r>
            <a:r>
              <a:rPr lang="en-GB" dirty="0" err="1"/>
              <a:t>cele</a:t>
            </a:r>
            <a:r>
              <a:rPr lang="en-GB" dirty="0"/>
              <a:t> </a:t>
            </a:r>
            <a:r>
              <a:rPr lang="en-GB" dirty="0" err="1"/>
              <a:t>două</a:t>
            </a:r>
            <a:r>
              <a:rPr lang="en-GB" dirty="0"/>
              <a:t> </a:t>
            </a:r>
            <a:r>
              <a:rPr lang="en-GB" dirty="0" err="1"/>
              <a:t>mărimi</a:t>
            </a:r>
            <a:r>
              <a:rPr lang="en-GB" dirty="0"/>
              <a:t> – </a:t>
            </a:r>
            <a:r>
              <a:rPr lang="en-GB" dirty="0" err="1"/>
              <a:t>energia</a:t>
            </a:r>
            <a:r>
              <a:rPr lang="en-GB" dirty="0"/>
              <a:t> </a:t>
            </a:r>
            <a:r>
              <a:rPr lang="en-GB" dirty="0" err="1"/>
              <a:t>și</a:t>
            </a:r>
            <a:r>
              <a:rPr lang="en-GB" dirty="0"/>
              <a:t> </a:t>
            </a:r>
            <a:r>
              <a:rPr lang="en-GB" dirty="0" err="1"/>
              <a:t>impulsul</a:t>
            </a:r>
            <a:r>
              <a:rPr lang="en-GB" dirty="0"/>
              <a:t> – sunt </a:t>
            </a:r>
            <a:r>
              <a:rPr lang="en-GB" dirty="0" err="1"/>
              <a:t>componente</a:t>
            </a:r>
            <a:r>
              <a:rPr lang="en-GB" dirty="0"/>
              <a:t> ale </a:t>
            </a:r>
            <a:r>
              <a:rPr lang="en-GB" dirty="0" err="1"/>
              <a:t>uneia</a:t>
            </a:r>
            <a:r>
              <a:rPr lang="en-GB" dirty="0"/>
              <a:t> </a:t>
            </a:r>
            <a:r>
              <a:rPr lang="en-GB" dirty="0" err="1"/>
              <a:t>și</a:t>
            </a:r>
            <a:r>
              <a:rPr lang="en-GB" dirty="0"/>
              <a:t> </a:t>
            </a:r>
            <a:r>
              <a:rPr lang="en-GB" dirty="0" err="1"/>
              <a:t>aceleiași</a:t>
            </a:r>
            <a:r>
              <a:rPr lang="en-GB" dirty="0"/>
              <a:t> </a:t>
            </a:r>
            <a:r>
              <a:rPr lang="en-GB" dirty="0" err="1"/>
              <a:t>mărimi</a:t>
            </a:r>
            <a:r>
              <a:rPr lang="en-GB" dirty="0"/>
              <a:t>, </a:t>
            </a:r>
            <a:r>
              <a:rPr lang="en-GB" dirty="0" err="1"/>
              <a:t>numită</a:t>
            </a:r>
            <a:r>
              <a:rPr lang="en-GB" dirty="0"/>
              <a:t> </a:t>
            </a:r>
            <a:r>
              <a:rPr lang="en-GB" dirty="0" err="1">
                <a:solidFill>
                  <a:srgbClr val="FF0000"/>
                </a:solidFill>
              </a:rPr>
              <a:t>cuadrivectorul</a:t>
            </a:r>
            <a:r>
              <a:rPr lang="en-GB" dirty="0">
                <a:solidFill>
                  <a:srgbClr val="FF0000"/>
                </a:solidFill>
              </a:rPr>
              <a:t> </a:t>
            </a:r>
            <a:r>
              <a:rPr lang="en-GB" dirty="0" err="1">
                <a:solidFill>
                  <a:srgbClr val="FF0000"/>
                </a:solidFill>
              </a:rPr>
              <a:t>energie-impuls</a:t>
            </a:r>
            <a:r>
              <a:rPr lang="en-GB" dirty="0"/>
              <a:t>, </a:t>
            </a:r>
            <a:r>
              <a:rPr lang="en-GB" dirty="0" err="1"/>
              <a:t>deci</a:t>
            </a:r>
            <a:r>
              <a:rPr lang="en-GB" dirty="0"/>
              <a:t> </a:t>
            </a:r>
            <a:r>
              <a:rPr lang="en-GB" dirty="0" err="1"/>
              <a:t>cele</a:t>
            </a:r>
            <a:r>
              <a:rPr lang="en-GB" dirty="0"/>
              <a:t> </a:t>
            </a:r>
            <a:r>
              <a:rPr lang="en-GB" dirty="0" err="1"/>
              <a:t>două</a:t>
            </a:r>
            <a:r>
              <a:rPr lang="en-GB" dirty="0"/>
              <a:t> </a:t>
            </a:r>
            <a:r>
              <a:rPr lang="en-GB" dirty="0" err="1"/>
              <a:t>mărimi</a:t>
            </a:r>
            <a:r>
              <a:rPr lang="en-GB" dirty="0"/>
              <a:t> se </a:t>
            </a:r>
            <a:r>
              <a:rPr lang="en-GB" dirty="0" err="1"/>
              <a:t>conservă</a:t>
            </a:r>
            <a:r>
              <a:rPr lang="en-GB" dirty="0"/>
              <a:t> “</a:t>
            </a:r>
            <a:r>
              <a:rPr lang="en-GB" dirty="0" err="1"/>
              <a:t>simultan</a:t>
            </a:r>
            <a:r>
              <a:rPr lang="en-GB" dirty="0"/>
              <a:t>”).</a:t>
            </a:r>
          </a:p>
          <a:p>
            <a:pPr algn="just">
              <a:lnSpc>
                <a:spcPct val="120000"/>
              </a:lnSpc>
            </a:pPr>
            <a:endParaRPr lang="en-GB" dirty="0"/>
          </a:p>
          <a:p>
            <a:pPr algn="just">
              <a:lnSpc>
                <a:spcPct val="120000"/>
              </a:lnSpc>
            </a:pPr>
            <a:r>
              <a:rPr lang="en-GB" dirty="0"/>
              <a:t>E</a:t>
            </a:r>
            <a:r>
              <a:rPr lang="en-GB" baseline="-25000" dirty="0"/>
              <a:t>T</a:t>
            </a:r>
            <a:r>
              <a:rPr lang="en-GB" dirty="0"/>
              <a:t> miss </a:t>
            </a:r>
            <a:r>
              <a:rPr lang="en-GB" dirty="0" err="1"/>
              <a:t>este</a:t>
            </a:r>
            <a:r>
              <a:rPr lang="en-GB" dirty="0"/>
              <a:t> </a:t>
            </a:r>
            <a:r>
              <a:rPr lang="en-GB" dirty="0" err="1"/>
              <a:t>în</a:t>
            </a:r>
            <a:r>
              <a:rPr lang="en-GB" dirty="0"/>
              <a:t> general </a:t>
            </a:r>
            <a:r>
              <a:rPr lang="en-GB" dirty="0" err="1"/>
              <a:t>atribuită</a:t>
            </a:r>
            <a:r>
              <a:rPr lang="en-GB" dirty="0"/>
              <a:t> </a:t>
            </a:r>
            <a:r>
              <a:rPr lang="en-GB" dirty="0" err="1"/>
              <a:t>particulelor</a:t>
            </a:r>
            <a:r>
              <a:rPr lang="en-GB" dirty="0"/>
              <a:t> care </a:t>
            </a:r>
            <a:r>
              <a:rPr lang="en-GB" dirty="0" err="1"/>
              <a:t>scapă</a:t>
            </a:r>
            <a:r>
              <a:rPr lang="en-GB" dirty="0"/>
              <a:t> </a:t>
            </a:r>
            <a:r>
              <a:rPr lang="en-GB" dirty="0" err="1"/>
              <a:t>nedetectate</a:t>
            </a:r>
            <a:r>
              <a:rPr lang="en-GB" dirty="0"/>
              <a:t> din detector (cum </a:t>
            </a:r>
            <a:r>
              <a:rPr lang="en-GB" dirty="0" err="1"/>
              <a:t>ar</a:t>
            </a:r>
            <a:r>
              <a:rPr lang="en-GB" dirty="0"/>
              <a:t> fi, de </a:t>
            </a:r>
            <a:r>
              <a:rPr lang="en-GB" dirty="0" err="1"/>
              <a:t>exemplu</a:t>
            </a:r>
            <a:r>
              <a:rPr lang="en-GB" dirty="0"/>
              <a:t>, </a:t>
            </a:r>
            <a:r>
              <a:rPr lang="en-GB" dirty="0" err="1"/>
              <a:t>neutrinii</a:t>
            </a:r>
            <a:r>
              <a:rPr lang="en-GB" dirty="0"/>
              <a:t>, </a:t>
            </a:r>
            <a:r>
              <a:rPr lang="en-GB" dirty="0" err="1"/>
              <a:t>însă</a:t>
            </a:r>
            <a:r>
              <a:rPr lang="en-GB" dirty="0"/>
              <a:t>, </a:t>
            </a:r>
            <a:r>
              <a:rPr lang="en-GB" dirty="0" err="1"/>
              <a:t>în</a:t>
            </a:r>
            <a:r>
              <a:rPr lang="en-GB" dirty="0"/>
              <a:t> </a:t>
            </a:r>
            <a:r>
              <a:rPr lang="en-GB" dirty="0" err="1"/>
              <a:t>principiu</a:t>
            </a:r>
            <a:r>
              <a:rPr lang="en-GB" dirty="0"/>
              <a:t> </a:t>
            </a:r>
            <a:r>
              <a:rPr lang="en-GB" dirty="0" err="1"/>
              <a:t>ar</a:t>
            </a:r>
            <a:r>
              <a:rPr lang="en-GB" dirty="0"/>
              <a:t> </a:t>
            </a:r>
            <a:r>
              <a:rPr lang="en-GB" dirty="0" err="1"/>
              <a:t>putea</a:t>
            </a:r>
            <a:r>
              <a:rPr lang="en-GB" dirty="0"/>
              <a:t> fi </a:t>
            </a:r>
            <a:r>
              <a:rPr lang="en-GB" dirty="0" err="1"/>
              <a:t>atribuită</a:t>
            </a:r>
            <a:r>
              <a:rPr lang="en-GB" dirty="0"/>
              <a:t> </a:t>
            </a:r>
            <a:r>
              <a:rPr lang="en-GB" dirty="0" err="1"/>
              <a:t>și</a:t>
            </a:r>
            <a:r>
              <a:rPr lang="en-GB" dirty="0"/>
              <a:t> </a:t>
            </a:r>
            <a:r>
              <a:rPr lang="en-GB" dirty="0" err="1"/>
              <a:t>altor</a:t>
            </a:r>
            <a:r>
              <a:rPr lang="en-GB" dirty="0"/>
              <a:t> </a:t>
            </a:r>
            <a:r>
              <a:rPr lang="en-GB" dirty="0" err="1"/>
              <a:t>particule</a:t>
            </a:r>
            <a:r>
              <a:rPr lang="en-GB" dirty="0"/>
              <a:t> </a:t>
            </a:r>
            <a:r>
              <a:rPr lang="en-GB" dirty="0" err="1"/>
              <a:t>necunoscute</a:t>
            </a:r>
            <a:r>
              <a:rPr lang="en-GB" dirty="0"/>
              <a:t> </a:t>
            </a:r>
            <a:r>
              <a:rPr lang="en-GB" dirty="0" err="1"/>
              <a:t>încă</a:t>
            </a:r>
            <a:r>
              <a:rPr lang="en-GB" dirty="0"/>
              <a:t>, cum </a:t>
            </a:r>
            <a:r>
              <a:rPr lang="en-GB" dirty="0" err="1"/>
              <a:t>ar</a:t>
            </a:r>
            <a:r>
              <a:rPr lang="en-GB" dirty="0"/>
              <a:t> fi </a:t>
            </a:r>
            <a:r>
              <a:rPr lang="en-GB" dirty="0" err="1"/>
              <a:t>particulele</a:t>
            </a:r>
            <a:r>
              <a:rPr lang="en-GB" dirty="0"/>
              <a:t> de “dark matter”).</a:t>
            </a:r>
          </a:p>
          <a:p>
            <a:pPr algn="just">
              <a:lnSpc>
                <a:spcPct val="120000"/>
              </a:lnSpc>
            </a:pPr>
            <a:endParaRPr lang="en-GB" dirty="0"/>
          </a:p>
          <a:p>
            <a:pPr algn="just">
              <a:lnSpc>
                <a:spcPct val="120000"/>
              </a:lnSpc>
            </a:pPr>
            <a:r>
              <a:rPr lang="en-GB" dirty="0" err="1"/>
              <a:t>În</a:t>
            </a:r>
            <a:r>
              <a:rPr lang="en-GB" dirty="0"/>
              <a:t> LHC, </a:t>
            </a:r>
            <a:r>
              <a:rPr lang="en-GB" dirty="0" err="1"/>
              <a:t>impulsul</a:t>
            </a:r>
            <a:r>
              <a:rPr lang="en-GB" dirty="0"/>
              <a:t> </a:t>
            </a:r>
            <a:r>
              <a:rPr lang="en-GB" dirty="0" err="1"/>
              <a:t>inițial</a:t>
            </a:r>
            <a:r>
              <a:rPr lang="en-GB" dirty="0"/>
              <a:t> al </a:t>
            </a:r>
            <a:r>
              <a:rPr lang="en-GB" dirty="0" err="1"/>
              <a:t>particulelor</a:t>
            </a:r>
            <a:r>
              <a:rPr lang="en-GB" dirty="0"/>
              <a:t> care se </a:t>
            </a:r>
            <a:r>
              <a:rPr lang="en-GB" dirty="0" err="1"/>
              <a:t>ciocnesc</a:t>
            </a:r>
            <a:r>
              <a:rPr lang="en-GB" dirty="0"/>
              <a:t> </a:t>
            </a:r>
            <a:r>
              <a:rPr lang="en-GB" dirty="0" err="1"/>
              <a:t>este</a:t>
            </a:r>
            <a:r>
              <a:rPr lang="en-GB" dirty="0"/>
              <a:t> </a:t>
            </a:r>
            <a:r>
              <a:rPr lang="en-GB" dirty="0" err="1"/>
              <a:t>orientat</a:t>
            </a:r>
            <a:r>
              <a:rPr lang="en-GB" dirty="0"/>
              <a:t> de-a </a:t>
            </a:r>
            <a:r>
              <a:rPr lang="en-GB" dirty="0" err="1"/>
              <a:t>lungul</a:t>
            </a:r>
            <a:r>
              <a:rPr lang="en-GB" dirty="0"/>
              <a:t> </a:t>
            </a:r>
            <a:r>
              <a:rPr lang="en-GB" dirty="0" err="1"/>
              <a:t>axei</a:t>
            </a:r>
            <a:r>
              <a:rPr lang="en-GB" dirty="0"/>
              <a:t> </a:t>
            </a:r>
            <a:r>
              <a:rPr lang="en-GB" dirty="0" err="1"/>
              <a:t>fasciculelor</a:t>
            </a:r>
            <a:r>
              <a:rPr lang="en-GB" dirty="0"/>
              <a:t> de </a:t>
            </a:r>
            <a:r>
              <a:rPr lang="en-GB" dirty="0" err="1"/>
              <a:t>particule</a:t>
            </a:r>
            <a:r>
              <a:rPr lang="en-GB" dirty="0"/>
              <a:t> (</a:t>
            </a:r>
            <a:r>
              <a:rPr lang="en-GB" dirty="0" err="1"/>
              <a:t>deci</a:t>
            </a:r>
            <a:r>
              <a:rPr lang="en-GB" dirty="0"/>
              <a:t> pe </a:t>
            </a:r>
            <a:r>
              <a:rPr lang="en-GB" dirty="0" err="1"/>
              <a:t>direcție</a:t>
            </a:r>
            <a:r>
              <a:rPr lang="en-GB" dirty="0"/>
              <a:t> </a:t>
            </a:r>
            <a:r>
              <a:rPr lang="en-GB" dirty="0" err="1"/>
              <a:t>axială</a:t>
            </a:r>
            <a:r>
              <a:rPr lang="en-GB" dirty="0"/>
              <a:t>) </a:t>
            </a:r>
            <a:r>
              <a:rPr lang="en-GB" dirty="0" err="1"/>
              <a:t>și</a:t>
            </a:r>
            <a:r>
              <a:rPr lang="en-GB" dirty="0"/>
              <a:t> are o </a:t>
            </a:r>
            <a:r>
              <a:rPr lang="en-GB" dirty="0" err="1"/>
              <a:t>valoare</a:t>
            </a:r>
            <a:r>
              <a:rPr lang="en-GB" dirty="0"/>
              <a:t> </a:t>
            </a:r>
            <a:r>
              <a:rPr lang="en-GB" dirty="0" err="1"/>
              <a:t>necunoscută</a:t>
            </a:r>
            <a:r>
              <a:rPr lang="en-GB" dirty="0"/>
              <a:t>, </a:t>
            </a:r>
            <a:r>
              <a:rPr lang="en-GB" dirty="0" err="1"/>
              <a:t>deoarece</a:t>
            </a:r>
            <a:r>
              <a:rPr lang="en-GB" dirty="0"/>
              <a:t> </a:t>
            </a:r>
            <a:r>
              <a:rPr lang="en-GB" dirty="0" err="1"/>
              <a:t>energia</a:t>
            </a:r>
            <a:r>
              <a:rPr lang="en-GB" dirty="0"/>
              <a:t> </a:t>
            </a:r>
            <a:r>
              <a:rPr lang="en-GB" dirty="0" err="1"/>
              <a:t>fiecărui</a:t>
            </a:r>
            <a:r>
              <a:rPr lang="en-GB" dirty="0"/>
              <a:t> hadron (</a:t>
            </a:r>
            <a:r>
              <a:rPr lang="en-GB" dirty="0" err="1"/>
              <a:t>în</a:t>
            </a:r>
            <a:r>
              <a:rPr lang="en-GB" dirty="0"/>
              <a:t> </a:t>
            </a:r>
            <a:r>
              <a:rPr lang="en-GB" dirty="0" err="1"/>
              <a:t>speță</a:t>
            </a:r>
            <a:r>
              <a:rPr lang="en-GB" dirty="0"/>
              <a:t>, proton) care </a:t>
            </a:r>
            <a:r>
              <a:rPr lang="en-GB" dirty="0" err="1"/>
              <a:t>colizionează</a:t>
            </a:r>
            <a:r>
              <a:rPr lang="en-GB" dirty="0"/>
              <a:t> </a:t>
            </a:r>
            <a:r>
              <a:rPr lang="en-GB" dirty="0" err="1"/>
              <a:t>este</a:t>
            </a:r>
            <a:r>
              <a:rPr lang="en-GB" dirty="0"/>
              <a:t> </a:t>
            </a:r>
            <a:r>
              <a:rPr lang="en-GB" dirty="0" err="1"/>
              <a:t>distribuită</a:t>
            </a:r>
            <a:r>
              <a:rPr lang="en-GB" dirty="0"/>
              <a:t> </a:t>
            </a:r>
            <a:r>
              <a:rPr lang="en-GB" dirty="0" err="1"/>
              <a:t>și</a:t>
            </a:r>
            <a:r>
              <a:rPr lang="en-GB" dirty="0"/>
              <a:t> permanent </a:t>
            </a:r>
            <a:r>
              <a:rPr lang="en-GB" dirty="0" err="1"/>
              <a:t>schimbată</a:t>
            </a:r>
            <a:r>
              <a:rPr lang="en-GB" dirty="0"/>
              <a:t> </a:t>
            </a:r>
            <a:r>
              <a:rPr lang="en-GB" dirty="0" err="1"/>
              <a:t>între</a:t>
            </a:r>
            <a:r>
              <a:rPr lang="en-GB" dirty="0"/>
              <a:t> </a:t>
            </a:r>
            <a:r>
              <a:rPr lang="en-GB" dirty="0" err="1"/>
              <a:t>constituenții</a:t>
            </a:r>
            <a:r>
              <a:rPr lang="en-GB" dirty="0"/>
              <a:t> </a:t>
            </a:r>
            <a:r>
              <a:rPr lang="en-GB" dirty="0" err="1"/>
              <a:t>acestuia</a:t>
            </a:r>
            <a:r>
              <a:rPr lang="en-GB" dirty="0"/>
              <a:t> (quark-</a:t>
            </a:r>
            <a:r>
              <a:rPr lang="en-GB" dirty="0" err="1"/>
              <a:t>uri</a:t>
            </a:r>
            <a:r>
              <a:rPr lang="en-GB" dirty="0"/>
              <a:t> </a:t>
            </a:r>
            <a:r>
              <a:rPr lang="en-GB" dirty="0" err="1"/>
              <a:t>și</a:t>
            </a:r>
            <a:r>
              <a:rPr lang="en-GB" dirty="0"/>
              <a:t> </a:t>
            </a:r>
            <a:r>
              <a:rPr lang="en-GB" dirty="0" err="1"/>
              <a:t>gluoni</a:t>
            </a:r>
            <a:r>
              <a:rPr lang="en-GB" dirty="0"/>
              <a:t>, </a:t>
            </a:r>
            <a:r>
              <a:rPr lang="en-GB" dirty="0" err="1"/>
              <a:t>numiți</a:t>
            </a:r>
            <a:r>
              <a:rPr lang="en-GB" dirty="0"/>
              <a:t> generic </a:t>
            </a:r>
            <a:r>
              <a:rPr lang="en-GB" dirty="0" err="1">
                <a:solidFill>
                  <a:srgbClr val="FF0000"/>
                </a:solidFill>
              </a:rPr>
              <a:t>partoni</a:t>
            </a:r>
            <a:r>
              <a:rPr lang="en-GB" dirty="0"/>
              <a:t>). Ca </a:t>
            </a:r>
            <a:r>
              <a:rPr lang="en-GB" dirty="0" err="1"/>
              <a:t>urmare</a:t>
            </a:r>
            <a:r>
              <a:rPr lang="en-GB" dirty="0"/>
              <a:t>, </a:t>
            </a:r>
            <a:r>
              <a:rPr lang="en-GB" dirty="0" err="1"/>
              <a:t>cantitatea</a:t>
            </a:r>
            <a:r>
              <a:rPr lang="en-GB" dirty="0"/>
              <a:t> de </a:t>
            </a:r>
            <a:r>
              <a:rPr lang="en-GB" dirty="0" err="1"/>
              <a:t>energie</a:t>
            </a:r>
            <a:r>
              <a:rPr lang="en-GB" dirty="0"/>
              <a:t> “care </a:t>
            </a:r>
            <a:r>
              <a:rPr lang="en-GB" dirty="0" err="1"/>
              <a:t>lipsește</a:t>
            </a:r>
            <a:r>
              <a:rPr lang="en-GB" dirty="0"/>
              <a:t>” (“</a:t>
            </a:r>
            <a:r>
              <a:rPr lang="en-GB" dirty="0">
                <a:solidFill>
                  <a:srgbClr val="FF0000"/>
                </a:solidFill>
              </a:rPr>
              <a:t>miss</a:t>
            </a:r>
            <a:r>
              <a:rPr lang="en-GB" dirty="0"/>
              <a:t>ing </a:t>
            </a:r>
            <a:r>
              <a:rPr lang="en-GB" dirty="0">
                <a:solidFill>
                  <a:srgbClr val="FF0000"/>
                </a:solidFill>
              </a:rPr>
              <a:t>energy”</a:t>
            </a:r>
            <a:r>
              <a:rPr lang="en-GB" dirty="0"/>
              <a:t>) nu </a:t>
            </a:r>
            <a:r>
              <a:rPr lang="en-GB" dirty="0" err="1"/>
              <a:t>poate</a:t>
            </a:r>
            <a:r>
              <a:rPr lang="en-GB" dirty="0"/>
              <a:t> fi </a:t>
            </a:r>
            <a:r>
              <a:rPr lang="en-GB" dirty="0" err="1"/>
              <a:t>determinată</a:t>
            </a:r>
            <a:r>
              <a:rPr lang="en-GB" dirty="0"/>
              <a:t>.</a:t>
            </a:r>
          </a:p>
          <a:p>
            <a:pPr algn="just">
              <a:lnSpc>
                <a:spcPct val="120000"/>
              </a:lnSpc>
            </a:pPr>
            <a:endParaRPr lang="en-GB" dirty="0"/>
          </a:p>
          <a:p>
            <a:pPr algn="just">
              <a:lnSpc>
                <a:spcPct val="120000"/>
              </a:lnSpc>
            </a:pPr>
            <a:r>
              <a:rPr lang="en-GB" dirty="0" err="1"/>
              <a:t>Totuși</a:t>
            </a:r>
            <a:r>
              <a:rPr lang="en-GB" dirty="0"/>
              <a:t>, </a:t>
            </a:r>
            <a:r>
              <a:rPr lang="en-GB" dirty="0" err="1"/>
              <a:t>energia</a:t>
            </a:r>
            <a:r>
              <a:rPr lang="en-GB" dirty="0"/>
              <a:t> </a:t>
            </a:r>
            <a:r>
              <a:rPr lang="en-GB" dirty="0" err="1"/>
              <a:t>inițială</a:t>
            </a:r>
            <a:r>
              <a:rPr lang="en-GB" dirty="0"/>
              <a:t> </a:t>
            </a:r>
            <a:r>
              <a:rPr lang="en-GB" dirty="0" err="1"/>
              <a:t>și</a:t>
            </a:r>
            <a:r>
              <a:rPr lang="en-GB" dirty="0"/>
              <a:t> </a:t>
            </a:r>
            <a:r>
              <a:rPr lang="en-GB" dirty="0" err="1"/>
              <a:t>impulsul</a:t>
            </a:r>
            <a:r>
              <a:rPr lang="en-GB" dirty="0"/>
              <a:t> </a:t>
            </a:r>
            <a:r>
              <a:rPr lang="en-GB" dirty="0" err="1"/>
              <a:t>inițial</a:t>
            </a:r>
            <a:r>
              <a:rPr lang="en-GB" dirty="0"/>
              <a:t> pe </a:t>
            </a:r>
            <a:r>
              <a:rPr lang="en-GB" dirty="0" err="1"/>
              <a:t>direcția</a:t>
            </a:r>
            <a:r>
              <a:rPr lang="en-GB" dirty="0"/>
              <a:t> </a:t>
            </a:r>
            <a:r>
              <a:rPr lang="en-GB" dirty="0" err="1"/>
              <a:t>transversală</a:t>
            </a:r>
            <a:r>
              <a:rPr lang="en-GB" dirty="0"/>
              <a:t> la </a:t>
            </a:r>
            <a:r>
              <a:rPr lang="en-GB" dirty="0" err="1"/>
              <a:t>axa</a:t>
            </a:r>
            <a:r>
              <a:rPr lang="en-GB" dirty="0"/>
              <a:t> </a:t>
            </a:r>
            <a:r>
              <a:rPr lang="en-GB" dirty="0" err="1"/>
              <a:t>fasciculului</a:t>
            </a:r>
            <a:r>
              <a:rPr lang="en-GB" dirty="0"/>
              <a:t> sunt </a:t>
            </a:r>
            <a:r>
              <a:rPr lang="en-GB" dirty="0">
                <a:solidFill>
                  <a:srgbClr val="FF0000"/>
                </a:solidFill>
              </a:rPr>
              <a:t>zero</a:t>
            </a:r>
            <a:r>
              <a:rPr lang="en-GB" dirty="0"/>
              <a:t>, </a:t>
            </a:r>
            <a:r>
              <a:rPr lang="en-GB" dirty="0" err="1"/>
              <a:t>astfel</a:t>
            </a:r>
            <a:r>
              <a:rPr lang="en-GB" dirty="0"/>
              <a:t> </a:t>
            </a:r>
            <a:r>
              <a:rPr lang="en-GB" dirty="0" err="1"/>
              <a:t>că</a:t>
            </a:r>
            <a:r>
              <a:rPr lang="en-GB" dirty="0"/>
              <a:t> </a:t>
            </a:r>
            <a:r>
              <a:rPr lang="en-GB" dirty="0" err="1"/>
              <a:t>orice</a:t>
            </a:r>
            <a:r>
              <a:rPr lang="en-GB" dirty="0"/>
              <a:t> </a:t>
            </a:r>
            <a:r>
              <a:rPr lang="en-GB" dirty="0" err="1"/>
              <a:t>pierdere</a:t>
            </a:r>
            <a:r>
              <a:rPr lang="en-GB" dirty="0"/>
              <a:t>/</a:t>
            </a:r>
            <a:r>
              <a:rPr lang="en-GB" dirty="0" err="1"/>
              <a:t>lipsă</a:t>
            </a:r>
            <a:r>
              <a:rPr lang="en-GB" dirty="0"/>
              <a:t> de </a:t>
            </a:r>
            <a:r>
              <a:rPr lang="en-GB" dirty="0" err="1"/>
              <a:t>impuls</a:t>
            </a:r>
            <a:r>
              <a:rPr lang="en-GB" dirty="0"/>
              <a:t> </a:t>
            </a:r>
            <a:r>
              <a:rPr lang="en-GB" dirty="0" err="1"/>
              <a:t>și</a:t>
            </a:r>
            <a:r>
              <a:rPr lang="en-GB" dirty="0"/>
              <a:t> </a:t>
            </a:r>
            <a:r>
              <a:rPr lang="en-GB" dirty="0" err="1"/>
              <a:t>energie</a:t>
            </a:r>
            <a:r>
              <a:rPr lang="en-GB" dirty="0"/>
              <a:t> </a:t>
            </a:r>
            <a:r>
              <a:rPr lang="en-GB" dirty="0" err="1"/>
              <a:t>indică</a:t>
            </a:r>
            <a:r>
              <a:rPr lang="en-GB" dirty="0"/>
              <a:t> de </a:t>
            </a:r>
            <a:r>
              <a:rPr lang="en-GB" dirty="0" err="1"/>
              <a:t>fapt</a:t>
            </a:r>
            <a:r>
              <a:rPr lang="en-GB" dirty="0"/>
              <a:t> </a:t>
            </a:r>
            <a:r>
              <a:rPr lang="en-GB" dirty="0" err="1"/>
              <a:t>pierderea</a:t>
            </a:r>
            <a:r>
              <a:rPr lang="en-GB" dirty="0"/>
              <a:t>/</a:t>
            </a:r>
            <a:r>
              <a:rPr lang="en-GB" dirty="0" err="1"/>
              <a:t>lipsa</a:t>
            </a:r>
            <a:r>
              <a:rPr lang="en-GB" dirty="0"/>
              <a:t> de </a:t>
            </a:r>
            <a:r>
              <a:rPr lang="en-GB" dirty="0" err="1"/>
              <a:t>impuls</a:t>
            </a:r>
            <a:r>
              <a:rPr lang="en-GB" dirty="0"/>
              <a:t> </a:t>
            </a:r>
            <a:r>
              <a:rPr lang="en-GB" dirty="0" err="1"/>
              <a:t>și</a:t>
            </a:r>
            <a:r>
              <a:rPr lang="en-GB" dirty="0"/>
              <a:t> </a:t>
            </a:r>
            <a:r>
              <a:rPr lang="en-GB" dirty="0" err="1"/>
              <a:t>energie</a:t>
            </a:r>
            <a:r>
              <a:rPr lang="en-GB" dirty="0"/>
              <a:t> pe </a:t>
            </a:r>
            <a:r>
              <a:rPr lang="en-GB" dirty="0" err="1"/>
              <a:t>direcția</a:t>
            </a:r>
            <a:r>
              <a:rPr lang="en-GB" dirty="0"/>
              <a:t> </a:t>
            </a:r>
            <a:r>
              <a:rPr lang="en-GB" dirty="0" err="1"/>
              <a:t>transversală</a:t>
            </a:r>
            <a:r>
              <a:rPr lang="en-GB" dirty="0"/>
              <a:t>, </a:t>
            </a:r>
            <a:r>
              <a:rPr lang="en-RO" b="1" dirty="0">
                <a:solidFill>
                  <a:srgbClr val="FF0000"/>
                </a:solidFill>
              </a:rPr>
              <a:t>p</a:t>
            </a:r>
            <a:r>
              <a:rPr lang="en-RO" b="1" baseline="-25000" dirty="0">
                <a:solidFill>
                  <a:srgbClr val="FF0000"/>
                </a:solidFill>
              </a:rPr>
              <a:t>T</a:t>
            </a:r>
            <a:r>
              <a:rPr lang="en-RO" b="1" dirty="0">
                <a:solidFill>
                  <a:srgbClr val="FF0000"/>
                </a:solidFill>
              </a:rPr>
              <a:t> / E</a:t>
            </a:r>
            <a:r>
              <a:rPr lang="en-RO" b="1" baseline="-25000" dirty="0">
                <a:solidFill>
                  <a:srgbClr val="FF0000"/>
                </a:solidFill>
              </a:rPr>
              <a:t>T</a:t>
            </a:r>
            <a:r>
              <a:rPr lang="en-RO" b="1" dirty="0">
                <a:solidFill>
                  <a:srgbClr val="FF0000"/>
                </a:solidFill>
              </a:rPr>
              <a:t> miss</a:t>
            </a:r>
            <a:r>
              <a:rPr lang="en-RO" dirty="0"/>
              <a:t>. </a:t>
            </a:r>
            <a:r>
              <a:rPr lang="en-GB" dirty="0"/>
              <a:t>A</a:t>
            </a:r>
            <a:r>
              <a:rPr lang="en-RO" dirty="0"/>
              <a:t>cestea sunt prezentate în “event display” cu o linie punctată care, pe lângă valoarea numerică ce indică mărimea (modulul) lui </a:t>
            </a:r>
            <a:r>
              <a:rPr lang="en-RO" b="1" dirty="0">
                <a:solidFill>
                  <a:srgbClr val="FF0000"/>
                </a:solidFill>
              </a:rPr>
              <a:t>p</a:t>
            </a:r>
            <a:r>
              <a:rPr lang="en-RO" b="1" baseline="-25000" dirty="0">
                <a:solidFill>
                  <a:srgbClr val="FF0000"/>
                </a:solidFill>
              </a:rPr>
              <a:t>T</a:t>
            </a:r>
            <a:r>
              <a:rPr lang="en-RO" b="1" dirty="0">
                <a:solidFill>
                  <a:srgbClr val="FF0000"/>
                </a:solidFill>
              </a:rPr>
              <a:t> miss</a:t>
            </a:r>
            <a:r>
              <a:rPr lang="en-GB" dirty="0"/>
              <a:t>, </a:t>
            </a:r>
            <a:r>
              <a:rPr lang="en-GB" dirty="0" err="1"/>
              <a:t>arată</a:t>
            </a:r>
            <a:r>
              <a:rPr lang="en-GB" dirty="0"/>
              <a:t> </a:t>
            </a:r>
            <a:r>
              <a:rPr lang="en-GB" dirty="0" err="1"/>
              <a:t>și</a:t>
            </a:r>
            <a:r>
              <a:rPr lang="en-GB" dirty="0"/>
              <a:t> </a:t>
            </a:r>
            <a:r>
              <a:rPr lang="en-GB" dirty="0" err="1"/>
              <a:t>direcția</a:t>
            </a:r>
            <a:r>
              <a:rPr lang="en-GB" dirty="0"/>
              <a:t> </a:t>
            </a:r>
            <a:r>
              <a:rPr lang="en-GB" dirty="0" err="1"/>
              <a:t>pierderii</a:t>
            </a:r>
            <a:r>
              <a:rPr lang="en-GB" dirty="0"/>
              <a:t>/</a:t>
            </a:r>
            <a:r>
              <a:rPr lang="en-GB" dirty="0" err="1"/>
              <a:t>lipsei</a:t>
            </a:r>
            <a:r>
              <a:rPr lang="en-GB" dirty="0"/>
              <a:t> de </a:t>
            </a:r>
            <a:r>
              <a:rPr lang="en-GB" dirty="0" err="1"/>
              <a:t>impuls</a:t>
            </a:r>
            <a:r>
              <a:rPr lang="en-GB" dirty="0"/>
              <a:t> transversal.</a:t>
            </a:r>
          </a:p>
        </p:txBody>
      </p:sp>
    </p:spTree>
    <p:extLst>
      <p:ext uri="{BB962C8B-B14F-4D97-AF65-F5344CB8AC3E}">
        <p14:creationId xmlns:p14="http://schemas.microsoft.com/office/powerpoint/2010/main" val="34221267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33B27F2-0634-DCC0-9225-9D6D8FD1EB38}"/>
              </a:ext>
            </a:extLst>
          </p:cNvPr>
          <p:cNvSpPr txBox="1"/>
          <p:nvPr/>
        </p:nvSpPr>
        <p:spPr>
          <a:xfrm>
            <a:off x="1198821" y="956933"/>
            <a:ext cx="9795245" cy="4986430"/>
          </a:xfrm>
          <a:prstGeom prst="rect">
            <a:avLst/>
          </a:prstGeom>
          <a:noFill/>
        </p:spPr>
        <p:txBody>
          <a:bodyPr wrap="square">
            <a:spAutoFit/>
          </a:bodyPr>
          <a:lstStyle/>
          <a:p>
            <a:pPr algn="just">
              <a:lnSpc>
                <a:spcPct val="150000"/>
              </a:lnSpc>
            </a:pPr>
            <a:r>
              <a:rPr lang="en-RO" sz="3600" dirty="0">
                <a:latin typeface="Comic Sans MS" panose="030F0902030302020204" pitchFamily="66" charset="0"/>
              </a:rPr>
              <a:t>Spre sfârșitul vieții sale, Einstein a scris: </a:t>
            </a:r>
            <a:r>
              <a:rPr lang="en-RO" sz="3600" dirty="0">
                <a:solidFill>
                  <a:srgbClr val="FF0000"/>
                </a:solidFill>
                <a:latin typeface="Comic Sans MS" panose="030F0902030302020204" pitchFamily="66" charset="0"/>
              </a:rPr>
              <a:t>"Toți acești 50 de ani de efort de gândire nu m-au adus mai aproape de înțelegerea chestiunii </a:t>
            </a:r>
            <a:r>
              <a:rPr lang="en-RO" sz="3600" dirty="0">
                <a:solidFill>
                  <a:srgbClr val="0070C0"/>
                </a:solidFill>
              </a:rPr>
              <a:t>«</a:t>
            </a:r>
            <a:r>
              <a:rPr lang="en-RO" sz="3600" dirty="0">
                <a:solidFill>
                  <a:srgbClr val="0070C0"/>
                </a:solidFill>
                <a:latin typeface="Comic Sans MS" panose="030F0902030302020204" pitchFamily="66" charset="0"/>
              </a:rPr>
              <a:t>Ce sunt cu adevărat cuantele de lumină?</a:t>
            </a:r>
            <a:r>
              <a:rPr lang="en-RO" sz="3600" dirty="0">
                <a:solidFill>
                  <a:srgbClr val="0070C0"/>
                </a:solidFill>
              </a:rPr>
              <a:t>»</a:t>
            </a:r>
            <a:r>
              <a:rPr lang="en-RO" sz="3600" dirty="0">
                <a:solidFill>
                  <a:srgbClr val="FF0000"/>
                </a:solidFill>
                <a:latin typeface="Comic Sans MS" panose="030F0902030302020204" pitchFamily="66" charset="0"/>
              </a:rPr>
              <a:t> Orice Tom, Dick și Harry cred că ei știu răspunsul, dar de fapt se înșeală."</a:t>
            </a:r>
          </a:p>
        </p:txBody>
      </p:sp>
    </p:spTree>
    <p:extLst>
      <p:ext uri="{BB962C8B-B14F-4D97-AF65-F5344CB8AC3E}">
        <p14:creationId xmlns:p14="http://schemas.microsoft.com/office/powerpoint/2010/main" val="2389550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0" name="Rectangle 138">
            <a:extLst>
              <a:ext uri="{FF2B5EF4-FFF2-40B4-BE49-F238E27FC236}">
                <a16:creationId xmlns:a16="http://schemas.microsoft.com/office/drawing/2014/main" id="{022BDE4A-8A20-4A69-9C5A-581C82036A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797812-CD30-EF41-AA62-1ACB683BA10C}"/>
              </a:ext>
            </a:extLst>
          </p:cNvPr>
          <p:cNvSpPr>
            <a:spLocks noGrp="1"/>
          </p:cNvSpPr>
          <p:nvPr>
            <p:ph type="title"/>
          </p:nvPr>
        </p:nvSpPr>
        <p:spPr>
          <a:xfrm>
            <a:off x="1105786" y="170412"/>
            <a:ext cx="10074832" cy="1328730"/>
          </a:xfrm>
        </p:spPr>
        <p:txBody>
          <a:bodyPr vert="horz" lIns="91440" tIns="45720" rIns="91440" bIns="45720" rtlCol="0" anchor="b">
            <a:normAutofit fontScale="90000"/>
          </a:bodyPr>
          <a:lstStyle/>
          <a:p>
            <a:pPr algn="ctr">
              <a:lnSpc>
                <a:spcPct val="120000"/>
              </a:lnSpc>
            </a:pPr>
            <a:r>
              <a:rPr lang="en-US" sz="3600" b="1" kern="1200" dirty="0" err="1">
                <a:solidFill>
                  <a:srgbClr val="FF0000"/>
                </a:solidFill>
                <a:latin typeface="Arial" panose="020B0604020202020204" pitchFamily="34" charset="0"/>
                <a:cs typeface="Arial" panose="020B0604020202020204" pitchFamily="34" charset="0"/>
              </a:rPr>
              <a:t>Dezintegrările</a:t>
            </a:r>
            <a:r>
              <a:rPr lang="en-US" sz="3600" b="1" kern="1200" dirty="0">
                <a:solidFill>
                  <a:srgbClr val="FF0000"/>
                </a:solidFill>
                <a:latin typeface="Arial" panose="020B0604020202020204" pitchFamily="34" charset="0"/>
                <a:cs typeface="Arial" panose="020B0604020202020204" pitchFamily="34" charset="0"/>
              </a:rPr>
              <a:t> </a:t>
            </a:r>
            <a:r>
              <a:rPr lang="en-US" altLang="en-RO" sz="3600" b="1" i="1" kern="1200" dirty="0">
                <a:solidFill>
                  <a:srgbClr val="FF0000"/>
                </a:solidFill>
                <a:latin typeface="Arial" panose="020B0604020202020204" pitchFamily="34" charset="0"/>
                <a:cs typeface="Arial" panose="020B0604020202020204" pitchFamily="34" charset="0"/>
              </a:rPr>
              <a:t>β</a:t>
            </a:r>
            <a:r>
              <a:rPr lang="en-US" altLang="en-RO" sz="3600" b="1" kern="1200" baseline="30000" dirty="0">
                <a:solidFill>
                  <a:srgbClr val="FF0000"/>
                </a:solidFill>
                <a:latin typeface="Arial" panose="020B0604020202020204" pitchFamily="34" charset="0"/>
                <a:cs typeface="Arial" panose="020B0604020202020204" pitchFamily="34" charset="0"/>
              </a:rPr>
              <a:t>−</a:t>
            </a:r>
            <a:r>
              <a:rPr lang="en-US" altLang="en-RO" sz="3600" b="1" kern="1200" dirty="0">
                <a:solidFill>
                  <a:srgbClr val="FF0000"/>
                </a:solidFill>
                <a:latin typeface="Arial" panose="020B0604020202020204" pitchFamily="34" charset="0"/>
                <a:cs typeface="Arial" panose="020B0604020202020204" pitchFamily="34" charset="0"/>
              </a:rPr>
              <a:t> </a:t>
            </a:r>
            <a:r>
              <a:rPr lang="en-US" altLang="en-RO" sz="3600" b="1" kern="1200" dirty="0" err="1">
                <a:solidFill>
                  <a:srgbClr val="FF0000"/>
                </a:solidFill>
                <a:latin typeface="Arial" panose="020B0604020202020204" pitchFamily="34" charset="0"/>
                <a:cs typeface="Arial" panose="020B0604020202020204" pitchFamily="34" charset="0"/>
              </a:rPr>
              <a:t>și</a:t>
            </a:r>
            <a:r>
              <a:rPr lang="en-US" altLang="en-RO" sz="3600" b="1" kern="1200" dirty="0">
                <a:solidFill>
                  <a:srgbClr val="FF0000"/>
                </a:solidFill>
                <a:latin typeface="Arial" panose="020B0604020202020204" pitchFamily="34" charset="0"/>
                <a:cs typeface="Arial" panose="020B0604020202020204" pitchFamily="34" charset="0"/>
              </a:rPr>
              <a:t>  </a:t>
            </a:r>
            <a:r>
              <a:rPr lang="en-US" altLang="en-RO" sz="3600" b="1" i="1" kern="1200" dirty="0">
                <a:solidFill>
                  <a:srgbClr val="FF0000"/>
                </a:solidFill>
                <a:latin typeface="Arial" panose="020B0604020202020204" pitchFamily="34" charset="0"/>
                <a:cs typeface="Arial" panose="020B0604020202020204" pitchFamily="34" charset="0"/>
              </a:rPr>
              <a:t>β</a:t>
            </a:r>
            <a:r>
              <a:rPr lang="en-US" altLang="en-RO" sz="3600" b="1" kern="1200" baseline="30000" dirty="0">
                <a:solidFill>
                  <a:srgbClr val="FF0000"/>
                </a:solidFill>
                <a:latin typeface="Arial" panose="020B0604020202020204" pitchFamily="34" charset="0"/>
                <a:cs typeface="Arial" panose="020B0604020202020204" pitchFamily="34" charset="0"/>
              </a:rPr>
              <a:t>+</a:t>
            </a:r>
            <a:r>
              <a:rPr lang="en-US" altLang="en-RO" sz="3600" b="1" kern="1200" dirty="0">
                <a:solidFill>
                  <a:srgbClr val="FF0000"/>
                </a:solidFill>
                <a:latin typeface="Arial" panose="020B0604020202020204" pitchFamily="34" charset="0"/>
                <a:cs typeface="Arial" panose="020B0604020202020204" pitchFamily="34" charset="0"/>
              </a:rPr>
              <a:t> explicate cu </a:t>
            </a:r>
            <a:r>
              <a:rPr lang="en-US" altLang="en-RO" sz="3600" b="1" kern="1200" dirty="0" err="1">
                <a:solidFill>
                  <a:srgbClr val="FF0000"/>
                </a:solidFill>
                <a:latin typeface="Arial" panose="020B0604020202020204" pitchFamily="34" charset="0"/>
                <a:cs typeface="Arial" panose="020B0604020202020204" pitchFamily="34" charset="0"/>
              </a:rPr>
              <a:t>ajutorul</a:t>
            </a:r>
            <a:br>
              <a:rPr lang="en-US" altLang="en-RO" sz="3600" b="1" kern="1200" dirty="0">
                <a:solidFill>
                  <a:srgbClr val="FF0000"/>
                </a:solidFill>
                <a:latin typeface="Arial" panose="020B0604020202020204" pitchFamily="34" charset="0"/>
                <a:cs typeface="Arial" panose="020B0604020202020204" pitchFamily="34" charset="0"/>
              </a:rPr>
            </a:br>
            <a:r>
              <a:rPr lang="en-US" altLang="en-RO" sz="3600" b="1" kern="1200" dirty="0" err="1">
                <a:solidFill>
                  <a:srgbClr val="FF0000"/>
                </a:solidFill>
                <a:latin typeface="Arial" panose="020B0604020202020204" pitchFamily="34" charset="0"/>
                <a:cs typeface="Arial" panose="020B0604020202020204" pitchFamily="34" charset="0"/>
              </a:rPr>
              <a:t>forței</a:t>
            </a:r>
            <a:r>
              <a:rPr lang="en-US" altLang="en-RO" sz="3600" b="1" kern="1200" dirty="0">
                <a:solidFill>
                  <a:srgbClr val="FF0000"/>
                </a:solidFill>
                <a:latin typeface="Arial" panose="020B0604020202020204" pitchFamily="34" charset="0"/>
                <a:cs typeface="Arial" panose="020B0604020202020204" pitchFamily="34" charset="0"/>
              </a:rPr>
              <a:t> </a:t>
            </a:r>
            <a:r>
              <a:rPr lang="en-US" altLang="en-RO" sz="3600" b="1" kern="1200" dirty="0" err="1">
                <a:solidFill>
                  <a:srgbClr val="FF0000"/>
                </a:solidFill>
                <a:latin typeface="Arial" panose="020B0604020202020204" pitchFamily="34" charset="0"/>
                <a:cs typeface="Arial" panose="020B0604020202020204" pitchFamily="34" charset="0"/>
              </a:rPr>
              <a:t>nucleare</a:t>
            </a:r>
            <a:r>
              <a:rPr lang="en-US" altLang="en-RO" sz="3600" b="1" kern="1200" dirty="0">
                <a:solidFill>
                  <a:srgbClr val="FF0000"/>
                </a:solidFill>
                <a:latin typeface="Arial" panose="020B0604020202020204" pitchFamily="34" charset="0"/>
                <a:cs typeface="Arial" panose="020B0604020202020204" pitchFamily="34" charset="0"/>
              </a:rPr>
              <a:t> </a:t>
            </a:r>
            <a:r>
              <a:rPr lang="en-US" altLang="en-RO" sz="3600" b="1" kern="1200" dirty="0" err="1">
                <a:solidFill>
                  <a:srgbClr val="FF0000"/>
                </a:solidFill>
                <a:latin typeface="Arial" panose="020B0604020202020204" pitchFamily="34" charset="0"/>
                <a:cs typeface="Arial" panose="020B0604020202020204" pitchFamily="34" charset="0"/>
              </a:rPr>
              <a:t>slabe</a:t>
            </a:r>
            <a:r>
              <a:rPr lang="en-US" sz="3600" kern="1200" dirty="0">
                <a:solidFill>
                  <a:srgbClr val="FF0000"/>
                </a:solidFill>
                <a:latin typeface="Arial" panose="020B0604020202020204" pitchFamily="34" charset="0"/>
                <a:cs typeface="Arial" panose="020B0604020202020204" pitchFamily="34" charset="0"/>
              </a:rPr>
              <a:t> </a:t>
            </a:r>
          </a:p>
        </p:txBody>
      </p:sp>
      <p:pic>
        <p:nvPicPr>
          <p:cNvPr id="3" name="Picture 4" descr="Diagram&#10;&#10;Description automatically generated">
            <a:extLst>
              <a:ext uri="{FF2B5EF4-FFF2-40B4-BE49-F238E27FC236}">
                <a16:creationId xmlns:a16="http://schemas.microsoft.com/office/drawing/2014/main" id="{CDC5EDF9-0E80-F647-8E63-05A48042B17C}"/>
              </a:ext>
            </a:extLst>
          </p:cNvPr>
          <p:cNvPicPr>
            <a:picLocks noChangeAspect="1" noChangeArrowheads="1"/>
          </p:cNvPicPr>
          <p:nvPr/>
        </p:nvPicPr>
        <p:blipFill rotWithShape="1">
          <a:blip r:embed="rId3" r:link="rId4">
            <a:extLst>
              <a:ext uri="{28A0092B-C50C-407E-A947-70E740481C1C}">
                <a14:useLocalDpi xmlns:a14="http://schemas.microsoft.com/office/drawing/2010/main" val="0"/>
              </a:ext>
            </a:extLst>
          </a:blip>
          <a:srcRect r="-2" b="5580"/>
          <a:stretch>
            <a:fillRect/>
          </a:stretch>
        </p:blipFill>
        <p:spPr bwMode="auto">
          <a:xfrm>
            <a:off x="241273" y="2091458"/>
            <a:ext cx="5803323" cy="389035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2">
            <a:extLst>
              <a:ext uri="{FF2B5EF4-FFF2-40B4-BE49-F238E27FC236}">
                <a16:creationId xmlns:a16="http://schemas.microsoft.com/office/drawing/2014/main" id="{5CE9F433-8086-7D46-B7B2-36FEA513145F}"/>
              </a:ext>
            </a:extLst>
          </p:cNvPr>
          <p:cNvSpPr>
            <a:spLocks noChangeArrowheads="1"/>
          </p:cNvSpPr>
          <p:nvPr/>
        </p:nvSpPr>
        <p:spPr bwMode="auto">
          <a:xfrm>
            <a:off x="1495425" y="2146945038"/>
            <a:ext cx="1906291"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spcBef>
                <a:spcPct val="0"/>
              </a:spcBef>
              <a:spcAft>
                <a:spcPts val="600"/>
              </a:spcAft>
              <a:buClrTx/>
              <a:buSzTx/>
              <a:buFontTx/>
              <a:buNone/>
              <a:tabLst/>
            </a:pPr>
            <a:endParaRPr kumimoji="0" lang="en-RO" altLang="en-RO"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spcBef>
                <a:spcPct val="0"/>
              </a:spcBef>
              <a:spcAft>
                <a:spcPts val="600"/>
              </a:spcAft>
              <a:buClrTx/>
              <a:buSzTx/>
              <a:buFontTx/>
              <a:buChar char="•"/>
              <a:tabLst/>
            </a:pPr>
            <a:r>
              <a:rPr kumimoji="0" lang="en-RO" altLang="en-RO" b="0" i="0" u="none" strike="noStrike" cap="none" normalizeH="0" baseline="0">
                <a:ln>
                  <a:noFill/>
                </a:ln>
                <a:solidFill>
                  <a:schemeClr val="tx1"/>
                </a:solidFill>
                <a:effectLst/>
                <a:latin typeface="Arial" panose="020B0604020202020204" pitchFamily="34" charset="0"/>
              </a:rPr>
              <a:t>Beta plus decay</a:t>
            </a:r>
          </a:p>
          <a:p>
            <a:pPr marL="0" marR="0" lvl="0" indent="0" algn="l" defTabSz="914400" rtl="0" eaLnBrk="0" fontAlgn="base" latinLnBrk="0" hangingPunct="0">
              <a:spcBef>
                <a:spcPct val="0"/>
              </a:spcBef>
              <a:spcAft>
                <a:spcPts val="600"/>
              </a:spcAft>
              <a:buClrTx/>
              <a:buSzTx/>
              <a:buFontTx/>
              <a:buNone/>
              <a:tabLst/>
            </a:pPr>
            <a:endParaRPr kumimoji="0" lang="en-RO" altLang="en-RO" b="0" i="0" u="none" strike="noStrike" cap="none" normalizeH="0" baseline="0">
              <a:ln>
                <a:noFill/>
              </a:ln>
              <a:solidFill>
                <a:schemeClr val="tx1"/>
              </a:solidFill>
              <a:effectLst/>
              <a:latin typeface="Arial" panose="020B0604020202020204" pitchFamily="34" charset="0"/>
            </a:endParaRPr>
          </a:p>
        </p:txBody>
      </p:sp>
      <p:sp>
        <p:nvSpPr>
          <p:cNvPr id="5" name="Rectangle 3">
            <a:extLst>
              <a:ext uri="{FF2B5EF4-FFF2-40B4-BE49-F238E27FC236}">
                <a16:creationId xmlns:a16="http://schemas.microsoft.com/office/drawing/2014/main" id="{270C6565-1F5D-4C43-8528-430B5DB437B6}"/>
              </a:ext>
            </a:extLst>
          </p:cNvPr>
          <p:cNvSpPr>
            <a:spLocks noChangeArrowheads="1"/>
          </p:cNvSpPr>
          <p:nvPr/>
        </p:nvSpPr>
        <p:spPr bwMode="auto">
          <a:xfrm>
            <a:off x="1495425" y="2147168176"/>
            <a:ext cx="58959987" cy="630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spcBef>
                <a:spcPct val="0"/>
              </a:spcBef>
              <a:spcAft>
                <a:spcPts val="600"/>
              </a:spcAft>
              <a:buClrTx/>
              <a:buSzTx/>
              <a:buFontTx/>
              <a:buNone/>
              <a:tabLst/>
            </a:pPr>
            <a:r>
              <a:rPr kumimoji="0" lang="en-RO" altLang="en-RO" b="0" i="0" u="none" strike="noStrike" cap="none" normalizeH="0" baseline="0">
                <a:ln>
                  <a:noFill/>
                </a:ln>
                <a:solidFill>
                  <a:schemeClr val="tx1"/>
                </a:solidFill>
                <a:effectLst/>
                <a:latin typeface="Arial" panose="020B0604020202020204" pitchFamily="34" charset="0"/>
              </a:rPr>
              <a:t>During beta plus decay, a positron is emitted from an unstable nucleus when a proton inside the nucleus transforms into a neutron. An electron neutrino is also produced. The positron and electron neutrino come from the decay of the W-particle (here the W</a:t>
            </a:r>
            <a:r>
              <a:rPr kumimoji="0" lang="en-RO" altLang="en-RO" b="0" i="0" u="none" strike="noStrike" cap="none" normalizeH="0" baseline="30000">
                <a:ln>
                  <a:noFill/>
                </a:ln>
                <a:solidFill>
                  <a:schemeClr val="tx1"/>
                </a:solidFill>
                <a:effectLst/>
                <a:latin typeface="Arial" panose="020B0604020202020204" pitchFamily="34" charset="0"/>
              </a:rPr>
              <a:t>+</a:t>
            </a:r>
            <a:r>
              <a:rPr kumimoji="0" lang="en-RO" altLang="en-RO" b="0" i="0" u="none" strike="noStrike" cap="none" normalizeH="0" baseline="0">
                <a:ln>
                  <a:noFill/>
                </a:ln>
                <a:solidFill>
                  <a:schemeClr val="tx1"/>
                </a:solidFill>
                <a:effectLst/>
                <a:latin typeface="Arial" panose="020B0604020202020204" pitchFamily="34" charset="0"/>
              </a:rPr>
              <a:t>-particle). Particle physicists see the decay like this: when one up quark of the proton transforms into a down quark, a W</a:t>
            </a:r>
            <a:r>
              <a:rPr kumimoji="0" lang="en-RO" altLang="en-RO" b="0" i="0" u="none" strike="noStrike" cap="none" normalizeH="0" baseline="30000">
                <a:ln>
                  <a:noFill/>
                </a:ln>
                <a:solidFill>
                  <a:schemeClr val="tx1"/>
                </a:solidFill>
                <a:effectLst/>
                <a:latin typeface="Arial" panose="020B0604020202020204" pitchFamily="34" charset="0"/>
              </a:rPr>
              <a:t>+</a:t>
            </a:r>
            <a:r>
              <a:rPr kumimoji="0" lang="en-RO" altLang="en-RO" b="0" i="0" u="none" strike="noStrike" cap="none" normalizeH="0" baseline="0">
                <a:ln>
                  <a:noFill/>
                </a:ln>
                <a:solidFill>
                  <a:schemeClr val="tx1"/>
                </a:solidFill>
                <a:effectLst/>
                <a:latin typeface="Arial" panose="020B0604020202020204" pitchFamily="34" charset="0"/>
              </a:rPr>
              <a:t>-particle is emitted. The W</a:t>
            </a:r>
            <a:r>
              <a:rPr kumimoji="0" lang="en-RO" altLang="en-RO" b="0" i="0" u="none" strike="noStrike" cap="none" normalizeH="0" baseline="30000">
                <a:ln>
                  <a:noFill/>
                </a:ln>
                <a:solidFill>
                  <a:schemeClr val="tx1"/>
                </a:solidFill>
                <a:effectLst/>
                <a:latin typeface="Arial" panose="020B0604020202020204" pitchFamily="34" charset="0"/>
              </a:rPr>
              <a:t>+</a:t>
            </a:r>
            <a:r>
              <a:rPr kumimoji="0" lang="en-RO" altLang="en-RO" b="0" i="0" u="none" strike="noStrike" cap="none" normalizeH="0" baseline="0">
                <a:ln>
                  <a:noFill/>
                </a:ln>
                <a:solidFill>
                  <a:schemeClr val="tx1"/>
                </a:solidFill>
                <a:effectLst/>
                <a:latin typeface="Arial" panose="020B0604020202020204" pitchFamily="34" charset="0"/>
              </a:rPr>
              <a:t>-particle decays into a positron and an electron neutrino after the unbelievably short time of about 10</a:t>
            </a:r>
            <a:r>
              <a:rPr kumimoji="0" lang="en-RO" altLang="en-RO" b="0" i="0" u="none" strike="noStrike" cap="none" normalizeH="0" baseline="30000">
                <a:ln>
                  <a:noFill/>
                </a:ln>
                <a:solidFill>
                  <a:schemeClr val="tx1"/>
                </a:solidFill>
                <a:effectLst/>
                <a:latin typeface="Arial" panose="020B0604020202020204" pitchFamily="34" charset="0"/>
              </a:rPr>
              <a:t>-25</a:t>
            </a:r>
            <a:r>
              <a:rPr kumimoji="0" lang="en-RO" altLang="en-RO" b="0" i="0" u="none" strike="noStrike" cap="none" normalizeH="0" baseline="0">
                <a:ln>
                  <a:noFill/>
                </a:ln>
                <a:solidFill>
                  <a:schemeClr val="tx1"/>
                </a:solidFill>
                <a:effectLst/>
                <a:latin typeface="Arial" panose="020B0604020202020204" pitchFamily="34" charset="0"/>
              </a:rPr>
              <a:t> seconds. The positron is what is generally referred to as beta radiation.</a:t>
            </a:r>
          </a:p>
          <a:p>
            <a:pPr marL="0" marR="0" lvl="0" indent="0" algn="l" defTabSz="914400" rtl="0" eaLnBrk="0" fontAlgn="base" latinLnBrk="0" hangingPunct="0">
              <a:spcBef>
                <a:spcPct val="0"/>
              </a:spcBef>
              <a:spcAft>
                <a:spcPts val="600"/>
              </a:spcAft>
              <a:buClrTx/>
              <a:buSzTx/>
              <a:buFontTx/>
              <a:buNone/>
              <a:tabLst/>
            </a:pPr>
            <a:endParaRPr kumimoji="0" lang="en-RO" altLang="en-RO" b="0" i="0" u="none" strike="noStrike" cap="none" normalizeH="0" baseline="0">
              <a:ln>
                <a:noFill/>
              </a:ln>
              <a:solidFill>
                <a:schemeClr val="tx1"/>
              </a:solidFill>
              <a:effectLst/>
              <a:latin typeface="Arial" panose="020B0604020202020204" pitchFamily="34" charset="0"/>
            </a:endParaRPr>
          </a:p>
        </p:txBody>
      </p:sp>
      <p:sp>
        <p:nvSpPr>
          <p:cNvPr id="7" name="Rectangle 5">
            <a:extLst>
              <a:ext uri="{FF2B5EF4-FFF2-40B4-BE49-F238E27FC236}">
                <a16:creationId xmlns:a16="http://schemas.microsoft.com/office/drawing/2014/main" id="{18150430-5006-AA49-A3BD-46B547CE6D1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RO"/>
          </a:p>
        </p:txBody>
      </p:sp>
      <p:pic>
        <p:nvPicPr>
          <p:cNvPr id="11" name="Picture 4" descr="Diagram&#10;&#10;Description automatically generated">
            <a:extLst>
              <a:ext uri="{FF2B5EF4-FFF2-40B4-BE49-F238E27FC236}">
                <a16:creationId xmlns:a16="http://schemas.microsoft.com/office/drawing/2014/main" id="{370481B4-AF7C-5E45-B04E-2B3ECD6B2458}"/>
              </a:ext>
            </a:extLst>
          </p:cNvPr>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6246622" y="1774994"/>
            <a:ext cx="5895769" cy="45088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8223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4D57F-B045-F243-9341-5502B3F8A695}"/>
              </a:ext>
            </a:extLst>
          </p:cNvPr>
          <p:cNvSpPr>
            <a:spLocks noGrp="1"/>
          </p:cNvSpPr>
          <p:nvPr>
            <p:ph type="title"/>
          </p:nvPr>
        </p:nvSpPr>
        <p:spPr>
          <a:xfrm>
            <a:off x="838200" y="365126"/>
            <a:ext cx="10515600" cy="812854"/>
          </a:xfrm>
        </p:spPr>
        <p:txBody>
          <a:bodyPr>
            <a:normAutofit/>
          </a:bodyPr>
          <a:lstStyle/>
          <a:p>
            <a:pPr algn="ctr"/>
            <a:r>
              <a:rPr lang="en-RO" sz="3600" b="1" dirty="0">
                <a:solidFill>
                  <a:srgbClr val="FF0000"/>
                </a:solidFill>
                <a:latin typeface="Arial" panose="020B0604020202020204" pitchFamily="34" charset="0"/>
                <a:cs typeface="Arial" panose="020B0604020202020204" pitchFamily="34" charset="0"/>
              </a:rPr>
              <a:t>Diagrame Feynman</a:t>
            </a:r>
          </a:p>
        </p:txBody>
      </p:sp>
      <p:sp>
        <p:nvSpPr>
          <p:cNvPr id="3" name="Rectangle 2">
            <a:extLst>
              <a:ext uri="{FF2B5EF4-FFF2-40B4-BE49-F238E27FC236}">
                <a16:creationId xmlns:a16="http://schemas.microsoft.com/office/drawing/2014/main" id="{D5845D8F-A78A-724D-9EB6-883E5FE9462B}"/>
              </a:ext>
            </a:extLst>
          </p:cNvPr>
          <p:cNvSpPr>
            <a:spLocks noChangeArrowheads="1"/>
          </p:cNvSpPr>
          <p:nvPr/>
        </p:nvSpPr>
        <p:spPr bwMode="auto">
          <a:xfrm>
            <a:off x="557213" y="2163762"/>
            <a:ext cx="988403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RO"/>
          </a:p>
        </p:txBody>
      </p:sp>
      <p:pic>
        <p:nvPicPr>
          <p:cNvPr id="9217" name="Picture 25" descr="Chart, line chart&#10;&#10;Description automatically generated">
            <a:extLst>
              <a:ext uri="{FF2B5EF4-FFF2-40B4-BE49-F238E27FC236}">
                <a16:creationId xmlns:a16="http://schemas.microsoft.com/office/drawing/2014/main" id="{7E0D3ECC-1C5E-5841-8B93-4986B7E1416B}"/>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385758" y="1315134"/>
            <a:ext cx="5681657" cy="5177741"/>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26" descr="Chart, line chart&#10;&#10;Description automatically generated">
            <a:extLst>
              <a:ext uri="{FF2B5EF4-FFF2-40B4-BE49-F238E27FC236}">
                <a16:creationId xmlns:a16="http://schemas.microsoft.com/office/drawing/2014/main" id="{B61E6D47-DEE5-E840-AC20-DA3284238B26}"/>
              </a:ext>
            </a:extLst>
          </p:cNvPr>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6296022" y="1676401"/>
            <a:ext cx="5500956" cy="47569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4849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A350A0F1-5259-7948-8D34-246E68BDE96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RO"/>
          </a:p>
        </p:txBody>
      </p:sp>
      <p:pic>
        <p:nvPicPr>
          <p:cNvPr id="10241" name="Picture 27" descr="Diagram&#10;&#10;Description automatically generated with medium confidence">
            <a:extLst>
              <a:ext uri="{FF2B5EF4-FFF2-40B4-BE49-F238E27FC236}">
                <a16:creationId xmlns:a16="http://schemas.microsoft.com/office/drawing/2014/main" id="{FA60C8A5-ADB3-CF4A-806C-815E465A2633}"/>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685803" y="1328744"/>
            <a:ext cx="5410197" cy="455848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4">
            <a:extLst>
              <a:ext uri="{FF2B5EF4-FFF2-40B4-BE49-F238E27FC236}">
                <a16:creationId xmlns:a16="http://schemas.microsoft.com/office/drawing/2014/main" id="{600B17E6-C33C-9E46-93DA-9EDF1CF6C9F9}"/>
              </a:ext>
            </a:extLst>
          </p:cNvPr>
          <p:cNvSpPr>
            <a:spLocks noChangeArrowheads="1"/>
          </p:cNvSpPr>
          <p:nvPr/>
        </p:nvSpPr>
        <p:spPr bwMode="auto">
          <a:xfrm>
            <a:off x="6464300" y="15049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RO"/>
          </a:p>
        </p:txBody>
      </p:sp>
      <p:pic>
        <p:nvPicPr>
          <p:cNvPr id="10243" name="Picture 28" descr="Diagram&#10;&#10;Description automatically generated">
            <a:extLst>
              <a:ext uri="{FF2B5EF4-FFF2-40B4-BE49-F238E27FC236}">
                <a16:creationId xmlns:a16="http://schemas.microsoft.com/office/drawing/2014/main" id="{89DD4BBF-55FA-E442-A3E7-708D5C2639C3}"/>
              </a:ext>
            </a:extLst>
          </p:cNvPr>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6278556" y="1647828"/>
            <a:ext cx="5322888" cy="35761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381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CE5110B-C2B9-2F80-660A-E4F95253C4BB}"/>
              </a:ext>
            </a:extLst>
          </p:cNvPr>
          <p:cNvPicPr>
            <a:picLocks noChangeAspect="1"/>
          </p:cNvPicPr>
          <p:nvPr/>
        </p:nvPicPr>
        <p:blipFill>
          <a:blip r:embed="rId2"/>
          <a:stretch>
            <a:fillRect/>
          </a:stretch>
        </p:blipFill>
        <p:spPr>
          <a:xfrm>
            <a:off x="5766040" y="301379"/>
            <a:ext cx="6383130" cy="2778040"/>
          </a:xfrm>
          <a:prstGeom prst="rect">
            <a:avLst/>
          </a:prstGeom>
        </p:spPr>
      </p:pic>
      <p:pic>
        <p:nvPicPr>
          <p:cNvPr id="4" name="Picture 3">
            <a:extLst>
              <a:ext uri="{FF2B5EF4-FFF2-40B4-BE49-F238E27FC236}">
                <a16:creationId xmlns:a16="http://schemas.microsoft.com/office/drawing/2014/main" id="{D56C6C7F-5EF9-D7AD-0E8E-D41B8BABEA31}"/>
              </a:ext>
            </a:extLst>
          </p:cNvPr>
          <p:cNvPicPr>
            <a:picLocks noChangeAspect="1"/>
          </p:cNvPicPr>
          <p:nvPr/>
        </p:nvPicPr>
        <p:blipFill>
          <a:blip r:embed="rId3"/>
          <a:stretch>
            <a:fillRect/>
          </a:stretch>
        </p:blipFill>
        <p:spPr>
          <a:xfrm>
            <a:off x="141315" y="192207"/>
            <a:ext cx="5455490" cy="2983471"/>
          </a:xfrm>
          <a:prstGeom prst="rect">
            <a:avLst/>
          </a:prstGeom>
        </p:spPr>
      </p:pic>
      <p:pic>
        <p:nvPicPr>
          <p:cNvPr id="6" name="Picture 5">
            <a:extLst>
              <a:ext uri="{FF2B5EF4-FFF2-40B4-BE49-F238E27FC236}">
                <a16:creationId xmlns:a16="http://schemas.microsoft.com/office/drawing/2014/main" id="{727A1BBE-23AB-6CAA-4E1F-18287E43ED7A}"/>
              </a:ext>
            </a:extLst>
          </p:cNvPr>
          <p:cNvPicPr/>
          <p:nvPr/>
        </p:nvPicPr>
        <p:blipFill>
          <a:blip r:embed="rId4"/>
          <a:stretch>
            <a:fillRect/>
          </a:stretch>
        </p:blipFill>
        <p:spPr>
          <a:xfrm>
            <a:off x="1684969" y="3175678"/>
            <a:ext cx="8929490" cy="3617165"/>
          </a:xfrm>
          <a:prstGeom prst="rect">
            <a:avLst/>
          </a:prstGeom>
        </p:spPr>
      </p:pic>
      <p:pic>
        <p:nvPicPr>
          <p:cNvPr id="7" name="Picture 6">
            <a:extLst>
              <a:ext uri="{FF2B5EF4-FFF2-40B4-BE49-F238E27FC236}">
                <a16:creationId xmlns:a16="http://schemas.microsoft.com/office/drawing/2014/main" id="{A78EA5AD-6139-A7D8-BA67-81E574B47E5B}"/>
              </a:ext>
            </a:extLst>
          </p:cNvPr>
          <p:cNvPicPr>
            <a:picLocks noChangeAspect="1"/>
          </p:cNvPicPr>
          <p:nvPr/>
        </p:nvPicPr>
        <p:blipFill>
          <a:blip r:embed="rId5"/>
          <a:stretch>
            <a:fillRect/>
          </a:stretch>
        </p:blipFill>
        <p:spPr>
          <a:xfrm>
            <a:off x="3416870" y="6304006"/>
            <a:ext cx="791421" cy="553994"/>
          </a:xfrm>
          <a:prstGeom prst="rect">
            <a:avLst/>
          </a:prstGeom>
        </p:spPr>
      </p:pic>
      <p:pic>
        <p:nvPicPr>
          <p:cNvPr id="8" name="Picture 7">
            <a:extLst>
              <a:ext uri="{FF2B5EF4-FFF2-40B4-BE49-F238E27FC236}">
                <a16:creationId xmlns:a16="http://schemas.microsoft.com/office/drawing/2014/main" id="{BF372FC4-2831-EEE2-8C27-CCC1A3220436}"/>
              </a:ext>
            </a:extLst>
          </p:cNvPr>
          <p:cNvPicPr>
            <a:picLocks noChangeAspect="1"/>
          </p:cNvPicPr>
          <p:nvPr/>
        </p:nvPicPr>
        <p:blipFill>
          <a:blip r:embed="rId5"/>
          <a:stretch>
            <a:fillRect/>
          </a:stretch>
        </p:blipFill>
        <p:spPr>
          <a:xfrm>
            <a:off x="7619899" y="6238299"/>
            <a:ext cx="791421" cy="553994"/>
          </a:xfrm>
          <a:prstGeom prst="rect">
            <a:avLst/>
          </a:prstGeom>
        </p:spPr>
      </p:pic>
    </p:spTree>
    <p:extLst>
      <p:ext uri="{BB962C8B-B14F-4D97-AF65-F5344CB8AC3E}">
        <p14:creationId xmlns:p14="http://schemas.microsoft.com/office/powerpoint/2010/main" val="36456359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a:extLst>
              <a:ext uri="{FF2B5EF4-FFF2-40B4-BE49-F238E27FC236}">
                <a16:creationId xmlns:a16="http://schemas.microsoft.com/office/drawing/2014/main" id="{19C5EC5F-2860-3441-9F84-B624FB2D3A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2640" y="214312"/>
            <a:ext cx="3819525" cy="3076128"/>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a:extLst>
              <a:ext uri="{FF2B5EF4-FFF2-40B4-BE49-F238E27FC236}">
                <a16:creationId xmlns:a16="http://schemas.microsoft.com/office/drawing/2014/main" id="{53D6DA1D-44DE-934F-ADF8-8D255424E3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9230" y="157167"/>
            <a:ext cx="3930650" cy="3178661"/>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a:extLst>
              <a:ext uri="{FF2B5EF4-FFF2-40B4-BE49-F238E27FC236}">
                <a16:creationId xmlns:a16="http://schemas.microsoft.com/office/drawing/2014/main" id="{47F45710-B308-CD49-8670-EE128CC8B9C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9636" y="3290440"/>
            <a:ext cx="4943475" cy="3503825"/>
          </a:xfrm>
          <a:prstGeom prst="rect">
            <a:avLst/>
          </a:prstGeom>
          <a:noFill/>
          <a:extLst>
            <a:ext uri="{909E8E84-426E-40DD-AFC4-6F175D3DCCD1}">
              <a14:hiddenFill xmlns:a14="http://schemas.microsoft.com/office/drawing/2010/main">
                <a:solidFill>
                  <a:srgbClr val="FFFFFF"/>
                </a:solidFill>
              </a14:hiddenFill>
            </a:ext>
          </a:extLst>
        </p:spPr>
      </p:pic>
      <p:pic>
        <p:nvPicPr>
          <p:cNvPr id="11272" name="Picture 8">
            <a:extLst>
              <a:ext uri="{FF2B5EF4-FFF2-40B4-BE49-F238E27FC236}">
                <a16:creationId xmlns:a16="http://schemas.microsoft.com/office/drawing/2014/main" id="{57B4F53C-B6C5-914B-974E-6F3D2718F3B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38909" y="3504288"/>
            <a:ext cx="4931474" cy="313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5667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a:extLst>
              <a:ext uri="{FF2B5EF4-FFF2-40B4-BE49-F238E27FC236}">
                <a16:creationId xmlns:a16="http://schemas.microsoft.com/office/drawing/2014/main" id="{C75DF607-7184-C846-ACEA-429C1D50FA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2359" y="624253"/>
            <a:ext cx="3908690" cy="2671763"/>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a:extLst>
              <a:ext uri="{FF2B5EF4-FFF2-40B4-BE49-F238E27FC236}">
                <a16:creationId xmlns:a16="http://schemas.microsoft.com/office/drawing/2014/main" id="{169AD82A-466E-2441-8F36-D94B4AE2FD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4194" y="624253"/>
            <a:ext cx="4164270" cy="2804747"/>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a:extLst>
              <a:ext uri="{FF2B5EF4-FFF2-40B4-BE49-F238E27FC236}">
                <a16:creationId xmlns:a16="http://schemas.microsoft.com/office/drawing/2014/main" id="{BA62865D-96CB-DA4A-9E76-F3A896DC99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6326" y="3490544"/>
            <a:ext cx="4003315" cy="2671763"/>
          </a:xfrm>
          <a:prstGeom prst="rect">
            <a:avLst/>
          </a:prstGeom>
          <a:noFill/>
          <a:extLst>
            <a:ext uri="{909E8E84-426E-40DD-AFC4-6F175D3DCCD1}">
              <a14:hiddenFill xmlns:a14="http://schemas.microsoft.com/office/drawing/2010/main">
                <a:solidFill>
                  <a:srgbClr val="FFFFFF"/>
                </a:solidFill>
              </a14:hiddenFill>
            </a:ext>
          </a:extLst>
        </p:spPr>
      </p:pic>
      <p:pic>
        <p:nvPicPr>
          <p:cNvPr id="12296" name="Picture 8">
            <a:extLst>
              <a:ext uri="{FF2B5EF4-FFF2-40B4-BE49-F238E27FC236}">
                <a16:creationId xmlns:a16="http://schemas.microsoft.com/office/drawing/2014/main" id="{0CCE6B1E-9198-7144-B1B9-16E7781D1E1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90678" y="3393281"/>
            <a:ext cx="4107786" cy="28047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18326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2191</TotalTime>
  <Words>1738</Words>
  <Application>Microsoft Macintosh PowerPoint</Application>
  <PresentationFormat>Widescreen</PresentationFormat>
  <Paragraphs>84</Paragraphs>
  <Slides>34</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Arial</vt:lpstr>
      <vt:lpstr>Calibri</vt:lpstr>
      <vt:lpstr>Calibri Light</vt:lpstr>
      <vt:lpstr>Comic Sans MS</vt:lpstr>
      <vt:lpstr>Courier New</vt:lpstr>
      <vt:lpstr>Garamond</vt:lpstr>
      <vt:lpstr>Symbol</vt:lpstr>
      <vt:lpstr>Times New Roman</vt:lpstr>
      <vt:lpstr>Office Theme</vt:lpstr>
      <vt:lpstr>IMC – Iași-UAIC</vt:lpstr>
      <vt:lpstr>PowerPoint Presentation</vt:lpstr>
      <vt:lpstr>   Dezintegrările β− și  β+ și captura de electroni</vt:lpstr>
      <vt:lpstr>Dezintegrările β− și  β+ explicate cu ajutorul forței nucleare slabe </vt:lpstr>
      <vt:lpstr>Diagrame Feynman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Cum apare bosonul mediator/intermediar (gauge) Z0 ?</vt:lpstr>
      <vt:lpstr>PowerPoint Presentation</vt:lpstr>
      <vt:lpstr>PowerPoint Presentation</vt:lpstr>
      <vt:lpstr>Camera cu bule “Gargamelle”</vt:lpstr>
      <vt:lpstr>                          Dezintegrarea lui Z 0                    Z0 “trăiește” doar 3 x 10-25 secunde  Se poate dezintegra în 56 de moduri (2 dintre ele fiind încă în căutare). Dăm în continuare câteva exemple:  -   lepton – antilepton</vt:lpstr>
      <vt:lpstr>PowerPoint Presentation</vt:lpstr>
      <vt:lpstr>-   neutrino-antineutrino-foton-foton -   p – e -   p0-p0 -   p- – W+ -   p+ – W - -   g – g -   quark – antiquark -   gluon-gluon-gluon -   g - g - g -   lepton-lepton-foton -   quark-antiquark-foton-foton     ș.a.</vt:lpstr>
      <vt:lpstr>PowerPoint Presentation</vt:lpstr>
      <vt:lpstr>PowerPoint Presentation</vt:lpstr>
      <vt:lpstr>PowerPoint Presentation</vt:lpstr>
      <vt:lpstr>Particulele J/Psi și Upsilon</vt:lpstr>
      <vt:lpstr>“Lățimea”/”lărgimea” unei particule</vt:lpstr>
      <vt:lpstr>Pierderea de impuls/energie transversal(ă) (pT / ET miss)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IMC - 2022</dc:title>
  <dc:creator>Daniel Radu</dc:creator>
  <cp:lastModifiedBy>Daniel Radu</cp:lastModifiedBy>
  <cp:revision>100</cp:revision>
  <dcterms:created xsi:type="dcterms:W3CDTF">2022-03-19T19:34:11Z</dcterms:created>
  <dcterms:modified xsi:type="dcterms:W3CDTF">2024-06-12T22:50:42Z</dcterms:modified>
</cp:coreProperties>
</file>