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6" r:id="rId8"/>
    <p:sldId id="265" r:id="rId9"/>
    <p:sldId id="262" r:id="rId10"/>
    <p:sldId id="268" r:id="rId11"/>
    <p:sldId id="263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20" autoAdjust="0"/>
  </p:normalViewPr>
  <p:slideViewPr>
    <p:cSldViewPr snapToGrid="0">
      <p:cViewPr>
        <p:scale>
          <a:sx n="125" d="100"/>
          <a:sy n="125" d="100"/>
        </p:scale>
        <p:origin x="1230" y="-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DA4ABB5-FF6A-4B78-B852-36BAC6A57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99E4F3C-FC60-0618-9E47-5B97878C2D23}"/>
              </a:ext>
            </a:extLst>
          </p:cNvPr>
          <p:cNvSpPr/>
          <p:nvPr userDrawn="1"/>
        </p:nvSpPr>
        <p:spPr>
          <a:xfrm>
            <a:off x="0" y="6354603"/>
            <a:ext cx="12192000" cy="5127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7AD61FAC-9927-EE25-A001-AA07A4B1D96B}"/>
              </a:ext>
            </a:extLst>
          </p:cNvPr>
          <p:cNvSpPr txBox="1">
            <a:spLocks/>
          </p:cNvSpPr>
          <p:nvPr userDrawn="1"/>
        </p:nvSpPr>
        <p:spPr>
          <a:xfrm>
            <a:off x="457200" y="64284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06/01/2023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BC41CE62-EE2F-DA79-C0BF-A50EF4AE50BA}"/>
              </a:ext>
            </a:extLst>
          </p:cNvPr>
          <p:cNvSpPr txBox="1">
            <a:spLocks/>
          </p:cNvSpPr>
          <p:nvPr userDrawn="1"/>
        </p:nvSpPr>
        <p:spPr>
          <a:xfrm>
            <a:off x="4038600" y="64284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AWAKE Experimental Run 2b</a:t>
            </a:r>
            <a:endParaRPr lang="en-US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5A571AC1-4F59-041F-F6C1-FD130ADF5789}"/>
              </a:ext>
            </a:extLst>
          </p:cNvPr>
          <p:cNvSpPr txBox="1">
            <a:spLocks/>
          </p:cNvSpPr>
          <p:nvPr userDrawn="1"/>
        </p:nvSpPr>
        <p:spPr>
          <a:xfrm>
            <a:off x="8610600" y="64279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88F6B0-9FF8-4889-9856-2EE1D7B497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68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B2FC3-1E4D-0FFC-D0D1-5799E05A6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24A7A5-408B-77A9-DAFC-F628CAD7AF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6850E-572A-4E86-2DD1-39FF308859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5369C-3D42-306E-23B2-C598056FF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8E231-1363-C20F-3FFA-20C3D6238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93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A35865-947A-A92C-7127-BF22F124B7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56C85-C8E7-71A7-FC1A-E69E46B1F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D67C3-8588-2E25-68CF-04C1C6B4AB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2B6CC-5C3E-7A6D-1F4D-BD8A2209B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BD7C9-44E7-DCE7-86C3-37F59B8DB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31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1E7F9-A59F-FE37-57C0-BFF9DF51A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32A52-5096-1C4E-009E-1B512B2ED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30944-1259-1D5E-E3EE-4998DF9E81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8B344-BC7D-8642-B386-563ABEFDA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CF06B-2EF2-C84F-FC58-C1E11FC8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6CF866F-687D-5961-2523-FCD9F8D74859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E21A8BA-8870-FB33-16D1-86633B59A75F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3CD4CE-28D0-4005-9BD9-D15C133A7836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4312A81-8616-2760-BB8E-602707558DB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C7A923-23BF-44F4-BC12-881E2D6990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627B9A-6319-FC3B-56AE-8891BBEB6B04}"/>
              </a:ext>
            </a:extLst>
          </p:cNvPr>
          <p:cNvSpPr/>
          <p:nvPr userDrawn="1"/>
        </p:nvSpPr>
        <p:spPr>
          <a:xfrm>
            <a:off x="-1451484" y="-698283"/>
            <a:ext cx="8626021" cy="1525474"/>
          </a:xfrm>
          <a:prstGeom prst="roundRect">
            <a:avLst>
              <a:gd name="adj" fmla="val 34745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C8F3E3-A684-B809-5403-25A8AD67AA86}"/>
              </a:ext>
            </a:extLst>
          </p:cNvPr>
          <p:cNvSpPr/>
          <p:nvPr userDrawn="1"/>
        </p:nvSpPr>
        <p:spPr>
          <a:xfrm>
            <a:off x="0" y="6354603"/>
            <a:ext cx="12192000" cy="5127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FD34FB0-9596-8E49-5DBF-8DD3C164B3B4}"/>
              </a:ext>
            </a:extLst>
          </p:cNvPr>
          <p:cNvSpPr txBox="1">
            <a:spLocks/>
          </p:cNvSpPr>
          <p:nvPr userDrawn="1"/>
        </p:nvSpPr>
        <p:spPr>
          <a:xfrm>
            <a:off x="457200" y="64284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06/01/2023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F2F187E-3A3A-642B-3787-235ED777A992}"/>
              </a:ext>
            </a:extLst>
          </p:cNvPr>
          <p:cNvSpPr txBox="1">
            <a:spLocks/>
          </p:cNvSpPr>
          <p:nvPr userDrawn="1"/>
        </p:nvSpPr>
        <p:spPr>
          <a:xfrm>
            <a:off x="4038600" y="64284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AWAKE Experimental Run 2b</a:t>
            </a:r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C5A4CBF1-D4FC-1A18-DBBE-02FC712050EA}"/>
              </a:ext>
            </a:extLst>
          </p:cNvPr>
          <p:cNvSpPr txBox="1">
            <a:spLocks/>
          </p:cNvSpPr>
          <p:nvPr userDrawn="1"/>
        </p:nvSpPr>
        <p:spPr>
          <a:xfrm>
            <a:off x="8610600" y="64279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88F6B0-9FF8-4889-9856-2EE1D7B4972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2" descr="Problem with this image">
            <a:extLst>
              <a:ext uri="{FF2B5EF4-FFF2-40B4-BE49-F238E27FC236}">
                <a16:creationId xmlns:a16="http://schemas.microsoft.com/office/drawing/2014/main" id="{DB78287A-4C33-7ACB-D98C-C9FB9CAE43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899" y="176422"/>
            <a:ext cx="1019677" cy="51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644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F7923DA3-DDD7-477F-53AE-B22BD8241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70D93F9-532E-A07A-8A35-257175F440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8B720D70-ED4E-6F77-EF0C-A7D0DAABAA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3CD4CE-28D0-4005-9BD9-D15C133A7836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A8BB3058-C1DA-E2FE-1AB1-9EBD8FB1C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000D09F-9774-5D81-94F8-FD52D7F7B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C7A923-23BF-44F4-BC12-881E2D6990B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6F4F417-97F2-5622-D843-446C589DD90D}"/>
              </a:ext>
            </a:extLst>
          </p:cNvPr>
          <p:cNvSpPr/>
          <p:nvPr userDrawn="1"/>
        </p:nvSpPr>
        <p:spPr>
          <a:xfrm>
            <a:off x="-1451484" y="-698283"/>
            <a:ext cx="8626021" cy="1525474"/>
          </a:xfrm>
          <a:prstGeom prst="roundRect">
            <a:avLst>
              <a:gd name="adj" fmla="val 34745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1792EF-393D-2F29-C0D8-81795D2B01D4}"/>
              </a:ext>
            </a:extLst>
          </p:cNvPr>
          <p:cNvSpPr/>
          <p:nvPr userDrawn="1"/>
        </p:nvSpPr>
        <p:spPr>
          <a:xfrm>
            <a:off x="0" y="6354603"/>
            <a:ext cx="12192000" cy="5127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0671C5AE-B3C2-4B06-FD27-CF20C94F94FD}"/>
              </a:ext>
            </a:extLst>
          </p:cNvPr>
          <p:cNvSpPr txBox="1">
            <a:spLocks/>
          </p:cNvSpPr>
          <p:nvPr userDrawn="1"/>
        </p:nvSpPr>
        <p:spPr>
          <a:xfrm>
            <a:off x="457200" y="64284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06/01/2023</a:t>
            </a: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26F11956-BCF3-9A46-9C9A-4B52AB72020B}"/>
              </a:ext>
            </a:extLst>
          </p:cNvPr>
          <p:cNvSpPr txBox="1">
            <a:spLocks/>
          </p:cNvSpPr>
          <p:nvPr userDrawn="1"/>
        </p:nvSpPr>
        <p:spPr>
          <a:xfrm>
            <a:off x="4038600" y="64284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AWAKE Experimental Run 2b</a:t>
            </a:r>
            <a:endParaRPr lang="en-US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269459CA-864A-EF61-C3AA-A8B66731D753}"/>
              </a:ext>
            </a:extLst>
          </p:cNvPr>
          <p:cNvSpPr txBox="1">
            <a:spLocks/>
          </p:cNvSpPr>
          <p:nvPr userDrawn="1"/>
        </p:nvSpPr>
        <p:spPr>
          <a:xfrm>
            <a:off x="8610600" y="64279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88F6B0-9FF8-4889-9856-2EE1D7B4972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7" name="Picture 2" descr="Problem with this image">
            <a:extLst>
              <a:ext uri="{FF2B5EF4-FFF2-40B4-BE49-F238E27FC236}">
                <a16:creationId xmlns:a16="http://schemas.microsoft.com/office/drawing/2014/main" id="{D7EE6BA2-6CDF-41B3-15CA-2FC0FFE05B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899" y="176422"/>
            <a:ext cx="1019677" cy="51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209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9345E-CA39-B522-A315-A8C121344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822FD-BD47-F34B-D98F-F4335BF65D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AEF4B8-75AB-5C6D-9418-85ADE9217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E36393-FDDE-A6F7-5C79-DEF04D4922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AF9845-566C-867C-9143-6FBB8DA76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7A3228-E163-7122-016C-388B77A8F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8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8B9E-C9A7-582C-CCEE-8F2952389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319985-8C2A-DD1A-1F10-835F731043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3E444-AEA0-0187-4A3C-27BD46746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A5FDA-1380-3529-8D51-F231FCE869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7015E6-E333-71C1-ECBC-BF8639117E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0BA762-C905-3B98-0254-442558C88A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2429A6-AA9A-CC01-8679-C986BB604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58998A-CA23-0E56-ABF6-83CBC411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44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76786-BFDA-2820-3D5E-714FBF821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ED0C8E-DA73-443E-9CC6-1D9D0D6093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D05DD4-B6DB-800E-D4D0-398E10E9C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72C07C-67D7-5F5D-BDBE-F1A57C27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5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AFBF8F-E9F7-40F7-7C68-4C0B8509E4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FF25B6-8379-875A-14CA-61A5C92FC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E69031-62E7-C23E-367C-F97EA292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68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82576-0D53-7EA6-EC4C-3D3C0EBBC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6E46A-0ED0-3335-A999-825A39E07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C5CE09-64FE-7946-A23D-D6B37F966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030EF-9B17-1E9F-8488-C03C895C0F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44E376-BB33-77F5-8EC2-0B5986BED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52483F-1C25-3FBB-715A-F5D02F19A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86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CECB6-5D5A-3AB1-9B99-904F76E22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CAC94-82FD-370B-E001-9250B0E527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69F328-CCEF-3E49-40BB-7389BBF74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358029-8AA7-A789-22EF-8AA5FE21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C84B4E-0AA1-44D7-9494-A3C7891B35D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9CB249-51CD-AF17-C1A9-15910AE09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AB8FD-37C5-E07B-02E4-8678C7D56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98CD48-6894-489C-B812-20466222F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8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763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IMELINE IJCLAB – IN2P3 50 ANS DE PHYSIQUE">
            <a:extLst>
              <a:ext uri="{FF2B5EF4-FFF2-40B4-BE49-F238E27FC236}">
                <a16:creationId xmlns:a16="http://schemas.microsoft.com/office/drawing/2014/main" id="{05BC52C1-F868-5054-9795-B264A6CC8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13" y="273704"/>
            <a:ext cx="1396180" cy="106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601DE6-8259-2F72-31D2-39E99DE84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840" y="336942"/>
            <a:ext cx="1680702" cy="93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7A2E15-BCDA-56A4-0FD5-4149FEA272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8845" y="244207"/>
            <a:ext cx="3197942" cy="1036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FBC58F-4CB4-E507-C680-DE96B7344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2166" y="5484796"/>
            <a:ext cx="6591300" cy="7429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93063F-365F-8525-B3C0-5636F0FFAE51}"/>
              </a:ext>
            </a:extLst>
          </p:cNvPr>
          <p:cNvSpPr txBox="1"/>
          <p:nvPr/>
        </p:nvSpPr>
        <p:spPr>
          <a:xfrm>
            <a:off x="8902307" y="4866496"/>
            <a:ext cx="3289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Arthur CLAIREMBAUD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E7DDDE-8E29-DC00-AD6C-BB6A131700E8}"/>
              </a:ext>
            </a:extLst>
          </p:cNvPr>
          <p:cNvSpPr/>
          <p:nvPr/>
        </p:nvSpPr>
        <p:spPr>
          <a:xfrm>
            <a:off x="0" y="2267339"/>
            <a:ext cx="12192000" cy="2323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>
                <a:latin typeface="Arial" panose="020B0604020202020204" pitchFamily="34" charset="0"/>
                <a:cs typeface="Arial" panose="020B0604020202020204" pitchFamily="34" charset="0"/>
              </a:rPr>
              <a:t>Plasma light measurements with fast cameras</a:t>
            </a:r>
            <a:endParaRPr lang="en-US" sz="5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225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62FEF5E-C08F-B572-ABF4-68F0153B7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537" y="1533417"/>
            <a:ext cx="4265062" cy="37911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F384F1-3617-33E6-A619-13A4EB981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8057" y="1632826"/>
            <a:ext cx="7582332" cy="37911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AD14FB5-F3F3-438D-0C59-C11C7E01A3E2}"/>
              </a:ext>
            </a:extLst>
          </p:cNvPr>
          <p:cNvSpPr txBox="1">
            <a:spLocks/>
          </p:cNvSpPr>
          <p:nvPr/>
        </p:nvSpPr>
        <p:spPr>
          <a:xfrm>
            <a:off x="265591" y="194497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variations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EC11F8-474D-1EF7-6573-FB8ACF6086DA}"/>
              </a:ext>
            </a:extLst>
          </p:cNvPr>
          <p:cNvSpPr/>
          <p:nvPr/>
        </p:nvSpPr>
        <p:spPr>
          <a:xfrm>
            <a:off x="7665612" y="1083688"/>
            <a:ext cx="3503743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Halo 442 camera - </a:t>
            </a:r>
            <a:r>
              <a:rPr lang="fr-F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sorted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FB6D53-0375-2630-2F2E-BCCBCC628A38}"/>
              </a:ext>
            </a:extLst>
          </p:cNvPr>
          <p:cNvSpPr/>
          <p:nvPr/>
        </p:nvSpPr>
        <p:spPr>
          <a:xfrm>
            <a:off x="1982659" y="1632826"/>
            <a:ext cx="3503743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9.5 m – 3% </a:t>
            </a:r>
            <a:r>
              <a:rPr lang="fr-F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fr-F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sorted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65EA90-4576-6D45-EFCE-6AAD60988B26}"/>
              </a:ext>
            </a:extLst>
          </p:cNvPr>
          <p:cNvSpPr/>
          <p:nvPr/>
        </p:nvSpPr>
        <p:spPr>
          <a:xfrm>
            <a:off x="2798645" y="3019918"/>
            <a:ext cx="3685756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Laser position at IS1 – VLC5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A9EAD3-7B96-D6BC-0E47-AA6FBAA4473B}"/>
              </a:ext>
            </a:extLst>
          </p:cNvPr>
          <p:cNvSpPr/>
          <p:nvPr/>
        </p:nvSpPr>
        <p:spPr>
          <a:xfrm>
            <a:off x="739539" y="4998128"/>
            <a:ext cx="5841507" cy="3264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E6999F-A49D-1BEC-74F5-2454F28D07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645" y="3055378"/>
            <a:ext cx="3530842" cy="3530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F73BDE-C057-F6CB-AF0A-DBC8B7790817}"/>
              </a:ext>
            </a:extLst>
          </p:cNvPr>
          <p:cNvCxnSpPr>
            <a:cxnSpLocks/>
          </p:cNvCxnSpPr>
          <p:nvPr/>
        </p:nvCxnSpPr>
        <p:spPr>
          <a:xfrm flipH="1" flipV="1">
            <a:off x="957741" y="4868484"/>
            <a:ext cx="3606325" cy="555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C1C1EBD-CEFB-BD4B-42CF-768A0549243C}"/>
              </a:ext>
            </a:extLst>
          </p:cNvPr>
          <p:cNvCxnSpPr>
            <a:cxnSpLocks/>
          </p:cNvCxnSpPr>
          <p:nvPr/>
        </p:nvCxnSpPr>
        <p:spPr>
          <a:xfrm flipH="1" flipV="1">
            <a:off x="1350485" y="4407011"/>
            <a:ext cx="3854516" cy="613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273FAB-29B4-F0B9-66CB-64C4196C795E}"/>
              </a:ext>
            </a:extLst>
          </p:cNvPr>
          <p:cNvCxnSpPr>
            <a:cxnSpLocks/>
          </p:cNvCxnSpPr>
          <p:nvPr/>
        </p:nvCxnSpPr>
        <p:spPr>
          <a:xfrm flipV="1">
            <a:off x="4782987" y="2181964"/>
            <a:ext cx="2552065" cy="3241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875A189-562E-EF6C-334D-E7D23695ECE3}"/>
              </a:ext>
            </a:extLst>
          </p:cNvPr>
          <p:cNvSpPr/>
          <p:nvPr/>
        </p:nvSpPr>
        <p:spPr>
          <a:xfrm>
            <a:off x="2889125" y="3566730"/>
            <a:ext cx="1245677" cy="87434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 mm radius</a:t>
            </a:r>
          </a:p>
          <a:p>
            <a:pPr algn="ctr"/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circle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centered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48D874E-D5E7-0EE8-7063-F82F3CD383A6}"/>
              </a:ext>
            </a:extLst>
          </p:cNvPr>
          <p:cNvCxnSpPr>
            <a:cxnSpLocks/>
          </p:cNvCxnSpPr>
          <p:nvPr/>
        </p:nvCxnSpPr>
        <p:spPr>
          <a:xfrm>
            <a:off x="4134802" y="4030003"/>
            <a:ext cx="205182" cy="263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1F315C5-CB10-556C-4C17-6F8FA4FF9565}"/>
              </a:ext>
            </a:extLst>
          </p:cNvPr>
          <p:cNvSpPr/>
          <p:nvPr/>
        </p:nvSpPr>
        <p:spPr>
          <a:xfrm>
            <a:off x="7332592" y="5510860"/>
            <a:ext cx="4074007" cy="7257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Asymmetric</a:t>
            </a: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halos 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plasma light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seeded</a:t>
            </a:r>
            <a:endParaRPr lang="fr-FR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12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8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CDDAC05-6DF7-FDE1-7B8F-FE102D9BA1C8}"/>
              </a:ext>
            </a:extLst>
          </p:cNvPr>
          <p:cNvSpPr txBox="1">
            <a:spLocks/>
          </p:cNvSpPr>
          <p:nvPr/>
        </p:nvSpPr>
        <p:spPr>
          <a:xfrm>
            <a:off x="265591" y="194497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Consistency PMTs / Cameras</a:t>
            </a:r>
          </a:p>
        </p:txBody>
      </p:sp>
      <p:pic>
        <p:nvPicPr>
          <p:cNvPr id="7" name="Picture 6" descr="A black and white screen with blue dots&#10;&#10;Description automatically generated">
            <a:extLst>
              <a:ext uri="{FF2B5EF4-FFF2-40B4-BE49-F238E27FC236}">
                <a16:creationId xmlns:a16="http://schemas.microsoft.com/office/drawing/2014/main" id="{FA42A0BB-8044-4230-2C1E-B2BAD88874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475" y="1389480"/>
            <a:ext cx="8158074" cy="40790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2BA7C9E-47AE-4297-49AE-5B5635058959}"/>
              </a:ext>
            </a:extLst>
          </p:cNvPr>
          <p:cNvSpPr/>
          <p:nvPr/>
        </p:nvSpPr>
        <p:spPr>
          <a:xfrm>
            <a:off x="219612" y="3891167"/>
            <a:ext cx="4074007" cy="1941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PMT and camera show </a:t>
            </a: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trends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Variations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signal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usually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larger</a:t>
            </a: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cameras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PMTs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 of 3 on camera 5m – factor of 1.3 on PMT5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F6B212-135B-F808-DF76-69E13B7FD5BD}"/>
              </a:ext>
            </a:extLst>
          </p:cNvPr>
          <p:cNvSpPr/>
          <p:nvPr/>
        </p:nvSpPr>
        <p:spPr>
          <a:xfrm>
            <a:off x="6431640" y="1389480"/>
            <a:ext cx="3503743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Fast Camera vs PMT – 5m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3F06451-96D1-AB59-3E74-CCAB064FDB24}"/>
              </a:ext>
            </a:extLst>
          </p:cNvPr>
          <p:cNvSpPr/>
          <p:nvPr/>
        </p:nvSpPr>
        <p:spPr>
          <a:xfrm>
            <a:off x="536796" y="1799544"/>
            <a:ext cx="3439641" cy="1082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plasma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npe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3.7e14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 position = 3 sigma (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SMI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population scan</a:t>
            </a:r>
          </a:p>
        </p:txBody>
      </p:sp>
    </p:spTree>
    <p:extLst>
      <p:ext uri="{BB962C8B-B14F-4D97-AF65-F5344CB8AC3E}">
        <p14:creationId xmlns:p14="http://schemas.microsoft.com/office/powerpoint/2010/main" val="2213473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3F0183C-3C35-107D-1E3E-EB9B6E5874D8}"/>
              </a:ext>
            </a:extLst>
          </p:cNvPr>
          <p:cNvSpPr txBox="1">
            <a:spLocks/>
          </p:cNvSpPr>
          <p:nvPr/>
        </p:nvSpPr>
        <p:spPr>
          <a:xfrm>
            <a:off x="265591" y="195381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and conclusion</a:t>
            </a:r>
            <a:endParaRPr lang="en-US" sz="3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5FC4D8-F8B5-1BD1-69F2-AC8AF1C4CDAF}"/>
              </a:ext>
            </a:extLst>
          </p:cNvPr>
          <p:cNvSpPr/>
          <p:nvPr/>
        </p:nvSpPr>
        <p:spPr>
          <a:xfrm>
            <a:off x="260587" y="1555021"/>
            <a:ext cx="11002771" cy="42817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light signal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increases with bunch population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light column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expands with signal intensity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(at 5m and 10m – lower expansion at 3.5m)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light signal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reproducible with SSM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largest at intensity RIF = 1 sigma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3% at 1.75m (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npe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3.7e14)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 step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plasma light signal at all three positions (z = 3.5 m, z = 5 m, z = 9.5m) by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or more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6%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 step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decreases signal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everywhere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light signal can be related to other diagnostics (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 cameras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when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proton-laser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alignment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off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Consistency in trends with PMTs but signal variations larger with cameras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D171C4-E548-EBAC-C194-FAD69077388D}"/>
              </a:ext>
            </a:extLst>
          </p:cNvPr>
          <p:cNvSpPr/>
          <p:nvPr/>
        </p:nvSpPr>
        <p:spPr>
          <a:xfrm>
            <a:off x="260587" y="1171154"/>
            <a:ext cx="2121560" cy="2617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>
                <a:latin typeface="Arial" panose="020B0604020202020204" pitchFamily="34" charset="0"/>
                <a:cs typeface="Arial" panose="020B0604020202020204" pitchFamily="34" charset="0"/>
              </a:rPr>
              <a:t>We observe that: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95AEDF-2A9F-1A56-D029-0B618AED1F19}"/>
              </a:ext>
            </a:extLst>
          </p:cNvPr>
          <p:cNvSpPr/>
          <p:nvPr/>
        </p:nvSpPr>
        <p:spPr>
          <a:xfrm>
            <a:off x="7548509" y="5120391"/>
            <a:ext cx="3439641" cy="540151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run: 1 camera in front of </a:t>
            </a:r>
            <a:r>
              <a:rPr lang="fr-FR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PMT</a:t>
            </a:r>
          </a:p>
        </p:txBody>
      </p:sp>
    </p:spTree>
    <p:extLst>
      <p:ext uri="{BB962C8B-B14F-4D97-AF65-F5344CB8AC3E}">
        <p14:creationId xmlns:p14="http://schemas.microsoft.com/office/powerpoint/2010/main" val="323818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590B3DF-BC12-1CB9-EC1A-24D76D163F89}"/>
              </a:ext>
            </a:extLst>
          </p:cNvPr>
          <p:cNvSpPr txBox="1">
            <a:spLocks/>
          </p:cNvSpPr>
          <p:nvPr/>
        </p:nvSpPr>
        <p:spPr>
          <a:xfrm>
            <a:off x="265591" y="195381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light </a:t>
            </a:r>
            <a:r>
              <a:rPr lang="fr-FR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set-up</a:t>
            </a:r>
            <a:endParaRPr lang="fr-FR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65CD3DB-3529-AC30-4AB9-F67926F3CB1A}"/>
              </a:ext>
            </a:extLst>
          </p:cNvPr>
          <p:cNvSpPr/>
          <p:nvPr/>
        </p:nvSpPr>
        <p:spPr>
          <a:xfrm>
            <a:off x="265591" y="2638060"/>
            <a:ext cx="8024326" cy="37322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14D8F7-4D5F-4156-0A1B-C73C75E92F73}"/>
              </a:ext>
            </a:extLst>
          </p:cNvPr>
          <p:cNvSpPr/>
          <p:nvPr/>
        </p:nvSpPr>
        <p:spPr>
          <a:xfrm>
            <a:off x="4605469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4B312A2-CEE6-35E9-EAA0-3DCD3909A88B}"/>
              </a:ext>
            </a:extLst>
          </p:cNvPr>
          <p:cNvSpPr/>
          <p:nvPr/>
        </p:nvSpPr>
        <p:spPr>
          <a:xfrm>
            <a:off x="5374570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8CE9E1E-42D6-7ECC-830F-03FA9804E968}"/>
              </a:ext>
            </a:extLst>
          </p:cNvPr>
          <p:cNvSpPr/>
          <p:nvPr/>
        </p:nvSpPr>
        <p:spPr>
          <a:xfrm>
            <a:off x="6166998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1B7C493-3C4A-94BC-B390-2625D554759B}"/>
              </a:ext>
            </a:extLst>
          </p:cNvPr>
          <p:cNvSpPr/>
          <p:nvPr/>
        </p:nvSpPr>
        <p:spPr>
          <a:xfrm>
            <a:off x="6959425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09D17E2-DCA3-A5BA-310A-1450F9B57C07}"/>
              </a:ext>
            </a:extLst>
          </p:cNvPr>
          <p:cNvSpPr/>
          <p:nvPr/>
        </p:nvSpPr>
        <p:spPr>
          <a:xfrm>
            <a:off x="7751853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9DE8F67-A236-F40A-F3B3-1F52EFD282C4}"/>
              </a:ext>
            </a:extLst>
          </p:cNvPr>
          <p:cNvSpPr/>
          <p:nvPr/>
        </p:nvSpPr>
        <p:spPr>
          <a:xfrm>
            <a:off x="689984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D734E6C-584C-2D70-1512-5C8FD22622A8}"/>
              </a:ext>
            </a:extLst>
          </p:cNvPr>
          <p:cNvSpPr/>
          <p:nvPr/>
        </p:nvSpPr>
        <p:spPr>
          <a:xfrm>
            <a:off x="1459085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769F7F6-2224-A1A5-92CA-28E6DE738C93}"/>
              </a:ext>
            </a:extLst>
          </p:cNvPr>
          <p:cNvSpPr/>
          <p:nvPr/>
        </p:nvSpPr>
        <p:spPr>
          <a:xfrm>
            <a:off x="2251513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B1F2BC2-A790-7969-1D2C-319EF8A21A40}"/>
              </a:ext>
            </a:extLst>
          </p:cNvPr>
          <p:cNvSpPr/>
          <p:nvPr/>
        </p:nvSpPr>
        <p:spPr>
          <a:xfrm>
            <a:off x="3043940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57C271C-FA00-F608-FA54-A0DCF72A385D}"/>
              </a:ext>
            </a:extLst>
          </p:cNvPr>
          <p:cNvSpPr/>
          <p:nvPr/>
        </p:nvSpPr>
        <p:spPr>
          <a:xfrm>
            <a:off x="3836368" y="2104660"/>
            <a:ext cx="183502" cy="373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899B1DA-492A-6048-EBE4-766C5FE67F96}"/>
              </a:ext>
            </a:extLst>
          </p:cNvPr>
          <p:cNvSpPr/>
          <p:nvPr/>
        </p:nvSpPr>
        <p:spPr>
          <a:xfrm>
            <a:off x="3706624" y="3168349"/>
            <a:ext cx="442988" cy="37322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C89434F-DE06-C192-4D01-CF14FA59C068}"/>
              </a:ext>
            </a:extLst>
          </p:cNvPr>
          <p:cNvCxnSpPr>
            <a:cxnSpLocks/>
          </p:cNvCxnSpPr>
          <p:nvPr/>
        </p:nvCxnSpPr>
        <p:spPr>
          <a:xfrm>
            <a:off x="416286" y="2824672"/>
            <a:ext cx="914400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DAFF4B17-BFA2-98B1-73D1-1F657C8B0D9B}"/>
              </a:ext>
            </a:extLst>
          </p:cNvPr>
          <p:cNvSpPr/>
          <p:nvPr/>
        </p:nvSpPr>
        <p:spPr>
          <a:xfrm>
            <a:off x="7843604" y="3901844"/>
            <a:ext cx="4074007" cy="22787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Consistency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signal of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PMTs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cameras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light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vapor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 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7B97476-8501-CF37-DD54-A15732BD623F}"/>
              </a:ext>
            </a:extLst>
          </p:cNvPr>
          <p:cNvSpPr/>
          <p:nvPr/>
        </p:nvSpPr>
        <p:spPr>
          <a:xfrm>
            <a:off x="3300663" y="1348299"/>
            <a:ext cx="1254911" cy="450849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PMTs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0D2F253-21BB-4BD2-F985-548FF03E23F2}"/>
              </a:ext>
            </a:extLst>
          </p:cNvPr>
          <p:cNvSpPr/>
          <p:nvPr/>
        </p:nvSpPr>
        <p:spPr>
          <a:xfrm>
            <a:off x="5087551" y="3712564"/>
            <a:ext cx="1561529" cy="447499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Fast cameras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DFEEEB6-168A-999E-F635-7C133A36A4AE}"/>
              </a:ext>
            </a:extLst>
          </p:cNvPr>
          <p:cNvSpPr/>
          <p:nvPr/>
        </p:nvSpPr>
        <p:spPr>
          <a:xfrm>
            <a:off x="1562499" y="3712564"/>
            <a:ext cx="1561529" cy="447499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Basler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camera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7FA831-DEB8-9E3A-FDD4-68BFA8D49368}"/>
              </a:ext>
            </a:extLst>
          </p:cNvPr>
          <p:cNvSpPr/>
          <p:nvPr/>
        </p:nvSpPr>
        <p:spPr>
          <a:xfrm>
            <a:off x="9788856" y="1774807"/>
            <a:ext cx="1561529" cy="44749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 vapor source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F73E29-22D8-915F-F89F-CF78285A9999}"/>
              </a:ext>
            </a:extLst>
          </p:cNvPr>
          <p:cNvSpPr/>
          <p:nvPr/>
        </p:nvSpPr>
        <p:spPr>
          <a:xfrm>
            <a:off x="5087550" y="4779362"/>
            <a:ext cx="1561529" cy="447499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1us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AB2B07-B941-DDD5-32CC-332361078119}"/>
              </a:ext>
            </a:extLst>
          </p:cNvPr>
          <p:cNvSpPr/>
          <p:nvPr/>
        </p:nvSpPr>
        <p:spPr>
          <a:xfrm>
            <a:off x="1574162" y="4779363"/>
            <a:ext cx="1561529" cy="447499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39us of no signal + 1us of signal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E0A7D9-5F9A-85E2-41D6-BA93BD028037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2343264" y="3541574"/>
            <a:ext cx="0" cy="170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3DCB21-D771-FB18-5134-28EB038E60AD}"/>
              </a:ext>
            </a:extLst>
          </p:cNvPr>
          <p:cNvCxnSpPr>
            <a:cxnSpLocks/>
            <a:stCxn id="27" idx="0"/>
            <a:endCxn id="19" idx="3"/>
          </p:cNvCxnSpPr>
          <p:nvPr/>
        </p:nvCxnSpPr>
        <p:spPr>
          <a:xfrm flipH="1" flipV="1">
            <a:off x="4149612" y="3354962"/>
            <a:ext cx="1718704" cy="357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5B7D234-7AC0-CAAA-66EC-C2FAD20E96F3}"/>
              </a:ext>
            </a:extLst>
          </p:cNvPr>
          <p:cNvCxnSpPr>
            <a:cxnSpLocks/>
            <a:stCxn id="27" idx="0"/>
            <a:endCxn id="35" idx="1"/>
          </p:cNvCxnSpPr>
          <p:nvPr/>
        </p:nvCxnSpPr>
        <p:spPr>
          <a:xfrm flipV="1">
            <a:off x="5868316" y="3381627"/>
            <a:ext cx="1753793" cy="330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1090D0A-928C-BB70-E4CA-591BF3A94E13}"/>
              </a:ext>
            </a:extLst>
          </p:cNvPr>
          <p:cNvSpPr/>
          <p:nvPr/>
        </p:nvSpPr>
        <p:spPr>
          <a:xfrm>
            <a:off x="7622109" y="3195014"/>
            <a:ext cx="556215" cy="37322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9.5m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66DFE0A-A867-00B3-45C6-0ACEC20EFE94}"/>
              </a:ext>
            </a:extLst>
          </p:cNvPr>
          <p:cNvSpPr/>
          <p:nvPr/>
        </p:nvSpPr>
        <p:spPr>
          <a:xfrm>
            <a:off x="2076818" y="3160538"/>
            <a:ext cx="556215" cy="37322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3.5m</a:t>
            </a: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4BDACA19-E3A0-E9CB-2C6B-7E01417438ED}"/>
              </a:ext>
            </a:extLst>
          </p:cNvPr>
          <p:cNvSpPr/>
          <p:nvPr/>
        </p:nvSpPr>
        <p:spPr>
          <a:xfrm rot="5400000">
            <a:off x="2087748" y="4211689"/>
            <a:ext cx="511032" cy="55774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298F25A1-F187-6A95-4E14-57651FE4C26B}"/>
              </a:ext>
            </a:extLst>
          </p:cNvPr>
          <p:cNvSpPr/>
          <p:nvPr/>
        </p:nvSpPr>
        <p:spPr>
          <a:xfrm rot="5400000">
            <a:off x="5632612" y="4211689"/>
            <a:ext cx="511032" cy="55774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616F7BE-7972-54F6-A7B4-3EDD4A352A51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8002753" y="1998557"/>
            <a:ext cx="1786103" cy="826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F6D92A65-9E2F-05F2-836E-3680B0F822DC}"/>
              </a:ext>
            </a:extLst>
          </p:cNvPr>
          <p:cNvSpPr/>
          <p:nvPr/>
        </p:nvSpPr>
        <p:spPr>
          <a:xfrm>
            <a:off x="8802168" y="3435538"/>
            <a:ext cx="2426972" cy="447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1980000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D15283C-4E65-5BC0-06E5-302F5BC284D6}"/>
              </a:ext>
            </a:extLst>
          </p:cNvPr>
          <p:cNvSpPr txBox="1">
            <a:spLocks/>
          </p:cNvSpPr>
          <p:nvPr/>
        </p:nvSpPr>
        <p:spPr>
          <a:xfrm>
            <a:off x="265591" y="195381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of the cameras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629B1A-A2AA-FE1D-7033-14ED1BAF214F}"/>
              </a:ext>
            </a:extLst>
          </p:cNvPr>
          <p:cNvSpPr/>
          <p:nvPr/>
        </p:nvSpPr>
        <p:spPr>
          <a:xfrm>
            <a:off x="7928935" y="1147375"/>
            <a:ext cx="4074007" cy="1777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bits camera 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2^16 = 65535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Lineout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light in the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reflections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Background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subtracted</a:t>
            </a:r>
            <a:endParaRPr lang="fr-FR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5D2D5C-C83F-A138-06D5-127AF9C2D2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6" y="1483553"/>
            <a:ext cx="3716749" cy="37167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6332880-E4E0-997F-7719-A71048FC8DBF}"/>
              </a:ext>
            </a:extLst>
          </p:cNvPr>
          <p:cNvSpPr/>
          <p:nvPr/>
        </p:nvSpPr>
        <p:spPr>
          <a:xfrm>
            <a:off x="189058" y="1432833"/>
            <a:ext cx="3503743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Raw image – Fast camera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F26BAE-6FF9-BD6C-EEDB-45CD7FAB5236}"/>
              </a:ext>
            </a:extLst>
          </p:cNvPr>
          <p:cNvSpPr/>
          <p:nvPr/>
        </p:nvSpPr>
        <p:spPr>
          <a:xfrm>
            <a:off x="4263066" y="1597830"/>
            <a:ext cx="3035844" cy="609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Reflections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plasma light on the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viewport</a:t>
            </a:r>
            <a:endParaRPr lang="fr-FR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C81FBCC-C0B6-C860-DE10-F150D4208576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2974019" y="1902729"/>
            <a:ext cx="1289047" cy="1526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AA9788AA-1B78-2601-DDF0-AE1D5E6CED20}"/>
              </a:ext>
            </a:extLst>
          </p:cNvPr>
          <p:cNvSpPr/>
          <p:nvPr/>
        </p:nvSpPr>
        <p:spPr>
          <a:xfrm>
            <a:off x="265591" y="5525368"/>
            <a:ext cx="3035844" cy="6097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Lineout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center of the image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FB8F0F-D39C-879B-F117-F38D9DC83087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1783513" y="4456590"/>
            <a:ext cx="116308" cy="1068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41FE579D-4B4A-233B-D805-4C7C27FF0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793" y="3002456"/>
            <a:ext cx="6591667" cy="3295834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B9DFD3-723A-4E22-0649-B06B98B5E210}"/>
              </a:ext>
            </a:extLst>
          </p:cNvPr>
          <p:cNvCxnSpPr>
            <a:cxnSpLocks/>
          </p:cNvCxnSpPr>
          <p:nvPr/>
        </p:nvCxnSpPr>
        <p:spPr>
          <a:xfrm flipH="1" flipV="1">
            <a:off x="1940929" y="4281166"/>
            <a:ext cx="3278667" cy="1475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6E02C1E-C816-4AB2-8AC0-B0055454E1CB}"/>
              </a:ext>
            </a:extLst>
          </p:cNvPr>
          <p:cNvCxnSpPr>
            <a:cxnSpLocks/>
          </p:cNvCxnSpPr>
          <p:nvPr/>
        </p:nvCxnSpPr>
        <p:spPr>
          <a:xfrm>
            <a:off x="1864310" y="2707690"/>
            <a:ext cx="106532" cy="0"/>
          </a:xfrm>
          <a:prstGeom prst="line">
            <a:avLst/>
          </a:prstGeom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98776D1-A961-829A-839C-74556698BFDB}"/>
              </a:ext>
            </a:extLst>
          </p:cNvPr>
          <p:cNvCxnSpPr>
            <a:cxnSpLocks/>
          </p:cNvCxnSpPr>
          <p:nvPr/>
        </p:nvCxnSpPr>
        <p:spPr>
          <a:xfrm>
            <a:off x="1867945" y="4283247"/>
            <a:ext cx="99262" cy="0"/>
          </a:xfrm>
          <a:prstGeom prst="line">
            <a:avLst/>
          </a:prstGeom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206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5827450-48C2-14A3-7F58-1D9FAF59F85C}"/>
              </a:ext>
            </a:extLst>
          </p:cNvPr>
          <p:cNvSpPr txBox="1">
            <a:spLocks/>
          </p:cNvSpPr>
          <p:nvPr/>
        </p:nvSpPr>
        <p:spPr>
          <a:xfrm>
            <a:off x="265591" y="194497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Wakefield light ?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2911011-C0DE-125A-AB5B-2D2B0FDEC9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318530"/>
              </p:ext>
            </p:extLst>
          </p:nvPr>
        </p:nvGraphicFramePr>
        <p:xfrm>
          <a:off x="266534" y="1287625"/>
          <a:ext cx="11658932" cy="40109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14733">
                  <a:extLst>
                    <a:ext uri="{9D8B030D-6E8A-4147-A177-3AD203B41FA5}">
                      <a16:colId xmlns:a16="http://schemas.microsoft.com/office/drawing/2014/main" val="458605514"/>
                    </a:ext>
                  </a:extLst>
                </a:gridCol>
                <a:gridCol w="2914733">
                  <a:extLst>
                    <a:ext uri="{9D8B030D-6E8A-4147-A177-3AD203B41FA5}">
                      <a16:colId xmlns:a16="http://schemas.microsoft.com/office/drawing/2014/main" val="1271303700"/>
                    </a:ext>
                  </a:extLst>
                </a:gridCol>
                <a:gridCol w="2914733">
                  <a:extLst>
                    <a:ext uri="{9D8B030D-6E8A-4147-A177-3AD203B41FA5}">
                      <a16:colId xmlns:a16="http://schemas.microsoft.com/office/drawing/2014/main" val="2792231305"/>
                    </a:ext>
                  </a:extLst>
                </a:gridCol>
                <a:gridCol w="2914733">
                  <a:extLst>
                    <a:ext uri="{9D8B030D-6E8A-4147-A177-3AD203B41FA5}">
                      <a16:colId xmlns:a16="http://schemas.microsoft.com/office/drawing/2014/main" val="3988130690"/>
                    </a:ext>
                  </a:extLst>
                </a:gridCol>
              </a:tblGrid>
              <a:tr h="1005798"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Electronic background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Protons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Laser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Laser + Protons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0945247"/>
                  </a:ext>
                </a:extLst>
              </a:tr>
              <a:tr h="300515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131522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043FFDC5-9D79-31F1-2C1F-70F011CE3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059" y="2425379"/>
            <a:ext cx="5202816" cy="2601408"/>
          </a:xfrm>
          <a:prstGeom prst="rect">
            <a:avLst/>
          </a:prstGeom>
        </p:spPr>
      </p:pic>
      <p:pic>
        <p:nvPicPr>
          <p:cNvPr id="17" name="Picture 16" descr="A blue circle with yellow dots&#10;&#10;Description automatically generated">
            <a:extLst>
              <a:ext uri="{FF2B5EF4-FFF2-40B4-BE49-F238E27FC236}">
                <a16:creationId xmlns:a16="http://schemas.microsoft.com/office/drawing/2014/main" id="{68CA3B48-60FE-8698-AD27-C3A4133987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153" y="2425379"/>
            <a:ext cx="5202816" cy="260140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3EEC21-6408-B040-E764-6BBEC5F68A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9085" y="2425379"/>
            <a:ext cx="5202816" cy="2601408"/>
          </a:xfrm>
          <a:prstGeom prst="rect">
            <a:avLst/>
          </a:prstGeom>
        </p:spPr>
      </p:pic>
      <p:pic>
        <p:nvPicPr>
          <p:cNvPr id="21" name="Picture 20" descr="A blue square with black background&#10;&#10;Description automatically generated">
            <a:extLst>
              <a:ext uri="{FF2B5EF4-FFF2-40B4-BE49-F238E27FC236}">
                <a16:creationId xmlns:a16="http://schemas.microsoft.com/office/drawing/2014/main" id="{A7369864-9814-1EC6-F568-940DF5ADF2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821" y="2425379"/>
            <a:ext cx="5202816" cy="260140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5849589-B5BA-B11E-9BB9-BA01A8595504}"/>
              </a:ext>
            </a:extLst>
          </p:cNvPr>
          <p:cNvSpPr/>
          <p:nvPr/>
        </p:nvSpPr>
        <p:spPr>
          <a:xfrm>
            <a:off x="7135754" y="5358765"/>
            <a:ext cx="4074007" cy="8802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Comes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lost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passage of proton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endPara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E182DC-8698-B03E-2DAF-CC7647988D92}"/>
              </a:ext>
            </a:extLst>
          </p:cNvPr>
          <p:cNvSpPr/>
          <p:nvPr/>
        </p:nvSpPr>
        <p:spPr>
          <a:xfrm>
            <a:off x="6858000" y="2362562"/>
            <a:ext cx="1085359" cy="33348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vmax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400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F417E69-120D-8257-80F5-2CFB6FE7CD9B}"/>
              </a:ext>
            </a:extLst>
          </p:cNvPr>
          <p:cNvSpPr/>
          <p:nvPr/>
        </p:nvSpPr>
        <p:spPr>
          <a:xfrm>
            <a:off x="9744332" y="2362562"/>
            <a:ext cx="1196103" cy="33348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vmax</a:t>
            </a:r>
            <a:r>
              <a:rPr lang="fr-FR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25000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4D9AF-F811-301E-3724-F4905950479B}"/>
              </a:ext>
            </a:extLst>
          </p:cNvPr>
          <p:cNvSpPr/>
          <p:nvPr/>
        </p:nvSpPr>
        <p:spPr>
          <a:xfrm>
            <a:off x="982240" y="5358765"/>
            <a:ext cx="4074007" cy="8802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comes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deposited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fr-F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propagating</a:t>
            </a: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plasma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FF666E0F-DD17-638D-1E77-141402EA5FC7}"/>
              </a:ext>
            </a:extLst>
          </p:cNvPr>
          <p:cNvSpPr/>
          <p:nvPr/>
        </p:nvSpPr>
        <p:spPr>
          <a:xfrm>
            <a:off x="5547335" y="5520003"/>
            <a:ext cx="878622" cy="55774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43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D67D8F7-D75B-8FDC-FCC5-DFBF0277BCE0}"/>
              </a:ext>
            </a:extLst>
          </p:cNvPr>
          <p:cNvSpPr txBox="1">
            <a:spLocks/>
          </p:cNvSpPr>
          <p:nvPr/>
        </p:nvSpPr>
        <p:spPr>
          <a:xfrm>
            <a:off x="265591" y="195381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31DE030-6B8A-542F-CB02-02699F0F02E9}"/>
              </a:ext>
            </a:extLst>
          </p:cNvPr>
          <p:cNvSpPr txBox="1">
            <a:spLocks/>
          </p:cNvSpPr>
          <p:nvPr/>
        </p:nvSpPr>
        <p:spPr>
          <a:xfrm>
            <a:off x="265591" y="194497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 of the signal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67A282-602C-9ADD-34F9-8A243EEB11A1}"/>
              </a:ext>
            </a:extLst>
          </p:cNvPr>
          <p:cNvSpPr/>
          <p:nvPr/>
        </p:nvSpPr>
        <p:spPr>
          <a:xfrm>
            <a:off x="6813074" y="1884797"/>
            <a:ext cx="4074007" cy="14415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Averaged</a:t>
            </a: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 20 </a:t>
            </a:r>
            <a:r>
              <a:rPr lang="fr-FR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fr-FR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plasma light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changes with </a:t>
            </a:r>
            <a:r>
              <a:rPr lang="fr-FR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population 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</a:t>
            </a:r>
            <a:r>
              <a:rPr lang="fr-FR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fr-FR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FWHM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3.5 to 5.8 mm</a:t>
            </a:r>
          </a:p>
        </p:txBody>
      </p:sp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4CB0613-725B-B8D4-BE79-8AE995F70F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6" y="645346"/>
            <a:ext cx="6130224" cy="3065112"/>
          </a:xfrm>
          <a:prstGeom prst="rect">
            <a:avLst/>
          </a:prstGeom>
        </p:spPr>
      </p:pic>
      <p:pic>
        <p:nvPicPr>
          <p:cNvPr id="13" name="Picture 12" descr="A graph of a mountain&#10;&#10;Description automatically generated with medium confidence">
            <a:extLst>
              <a:ext uri="{FF2B5EF4-FFF2-40B4-BE49-F238E27FC236}">
                <a16:creationId xmlns:a16="http://schemas.microsoft.com/office/drawing/2014/main" id="{67A12D95-EFB5-3660-79B4-F845BFD181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6" y="3326392"/>
            <a:ext cx="6130224" cy="3065112"/>
          </a:xfrm>
          <a:prstGeom prst="rect">
            <a:avLst/>
          </a:prstGeom>
        </p:spPr>
      </p:pic>
      <p:pic>
        <p:nvPicPr>
          <p:cNvPr id="15" name="Picture 14" descr="A white background with blue dots&#10;&#10;Description automatically generated">
            <a:extLst>
              <a:ext uri="{FF2B5EF4-FFF2-40B4-BE49-F238E27FC236}">
                <a16:creationId xmlns:a16="http://schemas.microsoft.com/office/drawing/2014/main" id="{8AAA3ED8-7713-D588-541F-54A5AB2850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617" y="3005157"/>
            <a:ext cx="6770925" cy="338546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AE254A4-9528-B9A6-FC86-FA6C4AFFC610}"/>
              </a:ext>
            </a:extLst>
          </p:cNvPr>
          <p:cNvSpPr/>
          <p:nvPr/>
        </p:nvSpPr>
        <p:spPr>
          <a:xfrm>
            <a:off x="50800" y="3429000"/>
            <a:ext cx="668950" cy="28504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 m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776378-BED8-EBC6-6CCB-D0F4AD9012A7}"/>
              </a:ext>
            </a:extLst>
          </p:cNvPr>
          <p:cNvSpPr/>
          <p:nvPr/>
        </p:nvSpPr>
        <p:spPr>
          <a:xfrm>
            <a:off x="7087052" y="695322"/>
            <a:ext cx="3526053" cy="1082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plasma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npe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3.7e14/cc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population scan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 position 3 sigma SMI (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unseeded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D7A703-32AE-83B6-05DF-DE2838F38664}"/>
              </a:ext>
            </a:extLst>
          </p:cNvPr>
          <p:cNvSpPr/>
          <p:nvPr/>
        </p:nvSpPr>
        <p:spPr>
          <a:xfrm>
            <a:off x="990610" y="966581"/>
            <a:ext cx="1575692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93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0EB9E3-D4CA-6E53-B7AB-11F5E8EB68CE}"/>
              </a:ext>
            </a:extLst>
          </p:cNvPr>
          <p:cNvSpPr txBox="1">
            <a:spLocks/>
          </p:cNvSpPr>
          <p:nvPr/>
        </p:nvSpPr>
        <p:spPr>
          <a:xfrm>
            <a:off x="265591" y="194497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signal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12AB78-0D10-6134-9282-FEE85C69FBEA}"/>
              </a:ext>
            </a:extLst>
          </p:cNvPr>
          <p:cNvSpPr/>
          <p:nvPr/>
        </p:nvSpPr>
        <p:spPr>
          <a:xfrm>
            <a:off x="515133" y="1907941"/>
            <a:ext cx="4074007" cy="35031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</a:t>
            </a:r>
            <a:r>
              <a:rPr lang="fr-FR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population scan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r>
              <a:rPr lang="fr-FR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bars 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fr-FR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r.m.s</a:t>
            </a:r>
            <a:r>
              <a:rPr lang="fr-F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20 </a:t>
            </a:r>
            <a:r>
              <a:rPr lang="fr-FR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</a:t>
            </a:r>
            <a:r>
              <a:rPr lang="fr-FR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increases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fr-FR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population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1e11 to 3e11 – 3 times more signal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36CD1A-97B5-6785-B50C-9C425D58F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409" y="1861337"/>
            <a:ext cx="7192722" cy="35963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FE5D45-7966-BC92-DEBA-738F55EAC6F8}"/>
              </a:ext>
            </a:extLst>
          </p:cNvPr>
          <p:cNvSpPr/>
          <p:nvPr/>
        </p:nvSpPr>
        <p:spPr>
          <a:xfrm>
            <a:off x="7117949" y="859158"/>
            <a:ext cx="3439641" cy="1082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plasma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npe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3.7e14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 position 3 sigma SMI (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unseeded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1AD376-C30E-FABD-88D0-F85D66CC5D11}"/>
              </a:ext>
            </a:extLst>
          </p:cNvPr>
          <p:cNvSpPr/>
          <p:nvPr/>
        </p:nvSpPr>
        <p:spPr>
          <a:xfrm>
            <a:off x="8503294" y="2004964"/>
            <a:ext cx="668950" cy="28504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 m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65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F95DC7-06DB-1ADF-731D-5BC6A31F9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6" y="1795240"/>
            <a:ext cx="6535029" cy="326751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6562160-769D-EE3B-4FEF-2DA7C2A48373}"/>
              </a:ext>
            </a:extLst>
          </p:cNvPr>
          <p:cNvSpPr txBox="1">
            <a:spLocks/>
          </p:cNvSpPr>
          <p:nvPr/>
        </p:nvSpPr>
        <p:spPr>
          <a:xfrm>
            <a:off x="265591" y="194497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Reproducibility</a:t>
            </a:r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RIF scan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D93746-255E-EC3A-65D0-5A28F2A66A70}"/>
              </a:ext>
            </a:extLst>
          </p:cNvPr>
          <p:cNvSpPr/>
          <p:nvPr/>
        </p:nvSpPr>
        <p:spPr>
          <a:xfrm>
            <a:off x="1584758" y="1602658"/>
            <a:ext cx="3503743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9.5 m camera light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790198-BCA3-B693-C2A0-B022E920532C}"/>
              </a:ext>
            </a:extLst>
          </p:cNvPr>
          <p:cNvCxnSpPr/>
          <p:nvPr/>
        </p:nvCxnSpPr>
        <p:spPr>
          <a:xfrm>
            <a:off x="4104475" y="2198404"/>
            <a:ext cx="0" cy="246118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CFA5166-0D42-A23A-D7E1-56B917269730}"/>
              </a:ext>
            </a:extLst>
          </p:cNvPr>
          <p:cNvSpPr txBox="1"/>
          <p:nvPr/>
        </p:nvSpPr>
        <p:spPr>
          <a:xfrm>
            <a:off x="2743200" y="37259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SSM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3C6C65-1A51-E20D-53FC-B6F5989729CE}"/>
              </a:ext>
            </a:extLst>
          </p:cNvPr>
          <p:cNvSpPr txBox="1"/>
          <p:nvPr/>
        </p:nvSpPr>
        <p:spPr>
          <a:xfrm>
            <a:off x="4707765" y="372596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SMI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FEA1B9-9921-DAD9-8F08-B0056C9F6B3B}"/>
              </a:ext>
            </a:extLst>
          </p:cNvPr>
          <p:cNvSpPr/>
          <p:nvPr/>
        </p:nvSpPr>
        <p:spPr>
          <a:xfrm>
            <a:off x="7395278" y="970099"/>
            <a:ext cx="3439641" cy="1082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plasma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npe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3.7e14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population –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Qb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2.85e11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 position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E639DF-94DF-A917-07E6-80264E6E67CA}"/>
              </a:ext>
            </a:extLst>
          </p:cNvPr>
          <p:cNvSpPr/>
          <p:nvPr/>
        </p:nvSpPr>
        <p:spPr>
          <a:xfrm>
            <a:off x="7395278" y="2723086"/>
            <a:ext cx="3439641" cy="31943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Sigma = 180ps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bars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r.m.s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20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of RIF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determines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signal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driving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wakefields</a:t>
            </a:r>
            <a:endParaRPr lang="fr-F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of RIF affects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reproducibility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signal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seeded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unseeded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(SSM vs SMI)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r.m.s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variations</a:t>
            </a:r>
          </a:p>
        </p:txBody>
      </p:sp>
    </p:spTree>
    <p:extLst>
      <p:ext uri="{BB962C8B-B14F-4D97-AF65-F5344CB8AC3E}">
        <p14:creationId xmlns:p14="http://schemas.microsoft.com/office/powerpoint/2010/main" val="2246203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5E2A605-8B1B-D73D-49F8-5BB2E8941787}"/>
              </a:ext>
            </a:extLst>
          </p:cNvPr>
          <p:cNvSpPr txBox="1">
            <a:spLocks/>
          </p:cNvSpPr>
          <p:nvPr/>
        </p:nvSpPr>
        <p:spPr>
          <a:xfrm>
            <a:off x="265591" y="194497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and </a:t>
            </a:r>
            <a:r>
              <a:rPr lang="fr-FR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fr-FR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C16B8F6-8C21-78B9-4793-D3D1C9DB0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489" y="3655394"/>
            <a:ext cx="5332576" cy="26662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434B72-FB8F-A0CA-5095-3982EA43D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300" y="3655394"/>
            <a:ext cx="5332576" cy="26662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818016-24EA-6FC2-4F6A-20328402A8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489" y="910092"/>
            <a:ext cx="5332576" cy="266628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CE667A3-697D-1E92-3FB9-510FC81243FF}"/>
              </a:ext>
            </a:extLst>
          </p:cNvPr>
          <p:cNvSpPr/>
          <p:nvPr/>
        </p:nvSpPr>
        <p:spPr>
          <a:xfrm>
            <a:off x="7943359" y="1451630"/>
            <a:ext cx="4074007" cy="19773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3 % </a:t>
            </a:r>
            <a:r>
              <a:rPr lang="fr-FR" sz="1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RIF position </a:t>
            </a: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sigma 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(180ps):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</a:t>
            </a:r>
            <a:r>
              <a:rPr lang="fr-FR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52% at 3.5m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</a:t>
            </a:r>
            <a:r>
              <a:rPr lang="fr-FR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at 5m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</a:t>
            </a:r>
            <a:r>
              <a:rPr lang="fr-FR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69% at 9.5m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fr-FR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6 % </a:t>
            </a:r>
            <a:r>
              <a:rPr lang="fr-FR" sz="1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</a:t>
            </a:r>
            <a:r>
              <a:rPr lang="fr-FR" sz="1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fr-F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fr-FR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RIF position and at </a:t>
            </a:r>
            <a:r>
              <a:rPr lang="fr-FR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position </a:t>
            </a:r>
            <a:r>
              <a:rPr lang="fr-FR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plasma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0EC157-B678-90A8-54C3-C076A0F023A3}"/>
              </a:ext>
            </a:extLst>
          </p:cNvPr>
          <p:cNvSpPr/>
          <p:nvPr/>
        </p:nvSpPr>
        <p:spPr>
          <a:xfrm>
            <a:off x="4793774" y="1083300"/>
            <a:ext cx="2749126" cy="8460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n_pe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3.7e14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Qb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2.85e11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position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z = 1.75m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FEB45DA-7C65-7856-AB36-D888EC067611}"/>
              </a:ext>
            </a:extLst>
          </p:cNvPr>
          <p:cNvSpPr/>
          <p:nvPr/>
        </p:nvSpPr>
        <p:spPr>
          <a:xfrm>
            <a:off x="2210324" y="940778"/>
            <a:ext cx="668950" cy="28504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3.5 m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416C283-92AF-816B-88E7-1F0B347D2334}"/>
              </a:ext>
            </a:extLst>
          </p:cNvPr>
          <p:cNvSpPr/>
          <p:nvPr/>
        </p:nvSpPr>
        <p:spPr>
          <a:xfrm>
            <a:off x="2210324" y="3698604"/>
            <a:ext cx="668950" cy="28504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 m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CFFF40-4243-7893-2FAC-1D444F0D476B}"/>
              </a:ext>
            </a:extLst>
          </p:cNvPr>
          <p:cNvSpPr/>
          <p:nvPr/>
        </p:nvSpPr>
        <p:spPr>
          <a:xfrm>
            <a:off x="8736828" y="3698604"/>
            <a:ext cx="668950" cy="28504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9.5 m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BCA71E1-15E5-D42C-77F2-917E3CE5CE5E}"/>
              </a:ext>
            </a:extLst>
          </p:cNvPr>
          <p:cNvSpPr/>
          <p:nvPr/>
        </p:nvSpPr>
        <p:spPr>
          <a:xfrm>
            <a:off x="5044028" y="3033758"/>
            <a:ext cx="2103944" cy="4793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reproducibility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10m with 3%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50D9943-17E3-A190-6A19-D4D5AB20C29F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6096000" y="3513124"/>
            <a:ext cx="2851588" cy="8623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16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17B2D78-EE2C-BC49-D20E-40BE1136B773}"/>
              </a:ext>
            </a:extLst>
          </p:cNvPr>
          <p:cNvSpPr txBox="1">
            <a:spLocks/>
          </p:cNvSpPr>
          <p:nvPr/>
        </p:nvSpPr>
        <p:spPr>
          <a:xfrm>
            <a:off x="265591" y="194497"/>
            <a:ext cx="7677768" cy="450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variations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1190D4-AD77-EC1D-1F08-807A43E69C5F}"/>
              </a:ext>
            </a:extLst>
          </p:cNvPr>
          <p:cNvSpPr/>
          <p:nvPr/>
        </p:nvSpPr>
        <p:spPr>
          <a:xfrm>
            <a:off x="3449398" y="5486933"/>
            <a:ext cx="4074007" cy="7257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Plasma light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transverse distribution of protons at IS2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16D5879-441B-F896-6F03-CE8BB7A8C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537" y="1533417"/>
            <a:ext cx="4265062" cy="37911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64B8E0-FD4A-6AB2-A9B6-2628678AB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814" y="1635966"/>
            <a:ext cx="7582332" cy="37911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7F3498-AB25-47B0-9F65-0BF187A4CA48}"/>
              </a:ext>
            </a:extLst>
          </p:cNvPr>
          <p:cNvSpPr/>
          <p:nvPr/>
        </p:nvSpPr>
        <p:spPr>
          <a:xfrm>
            <a:off x="1982659" y="1632826"/>
            <a:ext cx="3503743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9.5 m – 3% </a:t>
            </a:r>
            <a:r>
              <a:rPr lang="fr-F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6FBFB7-78D3-D712-43FF-F682439CE5F7}"/>
              </a:ext>
            </a:extLst>
          </p:cNvPr>
          <p:cNvSpPr/>
          <p:nvPr/>
        </p:nvSpPr>
        <p:spPr>
          <a:xfrm>
            <a:off x="7665612" y="1083688"/>
            <a:ext cx="3503743" cy="4497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Halo 442 camera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A07902-0AA3-6CB3-2A2A-46E5B1B401D1}"/>
              </a:ext>
            </a:extLst>
          </p:cNvPr>
          <p:cNvSpPr/>
          <p:nvPr/>
        </p:nvSpPr>
        <p:spPr>
          <a:xfrm>
            <a:off x="739539" y="4998128"/>
            <a:ext cx="5841507" cy="3264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B499D8-449B-9099-F5A4-4F5EDD63AA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3" y="4862269"/>
            <a:ext cx="2853822" cy="142691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74E1466-BAA0-6E10-E22E-E8E4A2BADAFA}"/>
              </a:ext>
            </a:extLst>
          </p:cNvPr>
          <p:cNvSpPr/>
          <p:nvPr/>
        </p:nvSpPr>
        <p:spPr>
          <a:xfrm>
            <a:off x="1511270" y="5176880"/>
            <a:ext cx="149963" cy="1477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1163ECE-876B-409E-2883-3A49E308BA08}"/>
              </a:ext>
            </a:extLst>
          </p:cNvPr>
          <p:cNvCxnSpPr>
            <a:cxnSpLocks/>
            <a:stCxn id="9" idx="7"/>
          </p:cNvCxnSpPr>
          <p:nvPr/>
        </p:nvCxnSpPr>
        <p:spPr>
          <a:xfrm flipV="1">
            <a:off x="1639271" y="4230622"/>
            <a:ext cx="885563" cy="967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210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7665</TotalTime>
  <Words>651</Words>
  <Application>Microsoft Office PowerPoint</Application>
  <PresentationFormat>Widescreen</PresentationFormat>
  <Paragraphs>135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Arthur Clairembaud</dc:creator>
  <cp:lastModifiedBy>Arthur Clairembaud</cp:lastModifiedBy>
  <cp:revision>7</cp:revision>
  <dcterms:created xsi:type="dcterms:W3CDTF">2023-09-28T06:54:24Z</dcterms:created>
  <dcterms:modified xsi:type="dcterms:W3CDTF">2023-10-04T10:47:24Z</dcterms:modified>
</cp:coreProperties>
</file>